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3">
  <p:sldMasterIdLst>
    <p:sldMasterId id="2147483648" r:id="rId1"/>
  </p:sldMasterIdLst>
  <p:notesMasterIdLst>
    <p:notesMasterId r:id="rId7"/>
  </p:notesMasterIdLst>
  <p:sldIdLst>
    <p:sldId id="256" r:id="rId2"/>
    <p:sldId id="279" r:id="rId3"/>
    <p:sldId id="261" r:id="rId4"/>
    <p:sldId id="277" r:id="rId5"/>
    <p:sldId id="26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oline Plain" initials="CP" lastIdx="6" clrIdx="0">
    <p:extLst>
      <p:ext uri="{19B8F6BF-5375-455C-9EA6-DF929625EA0E}">
        <p15:presenceInfo xmlns:p15="http://schemas.microsoft.com/office/powerpoint/2012/main" userId="Caroline Pla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798" autoAdjust="0"/>
    <p:restoredTop sz="94660"/>
  </p:normalViewPr>
  <p:slideViewPr>
    <p:cSldViewPr snapToGrid="0">
      <p:cViewPr varScale="1">
        <p:scale>
          <a:sx n="69" d="100"/>
          <a:sy n="69" d="100"/>
        </p:scale>
        <p:origin x="9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69FB34-B059-4353-837E-FA99E7AECC7A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0866B1-78B2-4C24-AC25-A9C0A746D0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1698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133FB-F7BE-4CD6-8975-8B5F5F4B9792}" type="datetime1">
              <a:rPr lang="en-US" smtClean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45F4-29FE-44E1-9F57-E7D39ACBBF19}" type="datetime1">
              <a:rPr lang="en-US" smtClean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EB0E1-E512-499D-9D8F-F380AAED4739}" type="datetime1">
              <a:rPr lang="en-US" smtClean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A7DE-47E8-44D0-924F-C4D81FADAA1E}" type="datetime1">
              <a:rPr lang="en-US" smtClean="0"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40D62-AE8E-4822-A0C7-7A5A971F48D5}" type="datetime1">
              <a:rPr lang="en-US" smtClean="0"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D850F-1A50-4D60-9CB1-96371E4E0A4F}" type="datetime1">
              <a:rPr lang="en-US" smtClean="0"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97319-CEF0-41A5-8552-667AA96F2CB9}" type="datetime1">
              <a:rPr lang="en-US" smtClean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EF979-7BF9-443B-9194-A6D41CA0EE1F}" type="datetime1">
              <a:rPr lang="en-US" smtClean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D2802-E688-4C88-A6CB-B7088FF1572B}" type="datetime1">
              <a:rPr lang="en-US" smtClean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89448-CC6A-4D95-810F-C123D8432BA6}" type="datetime1">
              <a:rPr lang="en-US" smtClean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4FBAC-4433-4305-B7DE-924196A7CACF}" type="datetime1">
              <a:rPr lang="en-US" smtClean="0"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BFB1B-A3E1-4981-8B1E-8BF0EC2639BB}" type="datetime1">
              <a:rPr lang="en-US" smtClean="0"/>
              <a:t>5/4/2020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23426-0221-49D1-8F5A-B0DCB9B4849F}" type="datetime1">
              <a:rPr lang="en-US" smtClean="0"/>
              <a:t>5/4/2020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60C3F-EDEB-4AF5-8931-C54B39FDD8C0}" type="datetime1">
              <a:rPr lang="en-US" smtClean="0"/>
              <a:t>5/4/2020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8999F-3438-4BE7-9303-4D02E64AFD25}" type="datetime1">
              <a:rPr lang="en-US" smtClean="0"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D7F3F-934F-4A0E-9E45-C51057AEB67A}" type="datetime1">
              <a:rPr lang="en-US" smtClean="0"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669A4-B20B-4E21-9AE7-3B17DD0581DC}" type="datetime1">
              <a:rPr lang="en-US" smtClean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 txBox="1">
            <a:spLocks/>
          </p:cNvSpPr>
          <p:nvPr/>
        </p:nvSpPr>
        <p:spPr>
          <a:xfrm>
            <a:off x="4473431" y="6492875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EGU2020 session BG3.3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ZoneTexte 6"/>
          <p:cNvSpPr txBox="1"/>
          <p:nvPr/>
        </p:nvSpPr>
        <p:spPr>
          <a:xfrm>
            <a:off x="2013527" y="323274"/>
            <a:ext cx="90608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+mj-lt"/>
              </a:rPr>
              <a:t>Does stand age affect methane consumption of forest soil? A study in a chronosequence of sessile oak.</a:t>
            </a:r>
            <a:endParaRPr lang="fr-FR" sz="2400" b="1" dirty="0">
              <a:latin typeface="+mj-lt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3658" y="1329762"/>
            <a:ext cx="6367893" cy="4442967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4351933" y="5757446"/>
            <a:ext cx="52213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fr-FR" sz="1600" dirty="0"/>
              <a:t>Nicolas Bras - 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Daniel </a:t>
            </a:r>
            <a:r>
              <a:rPr kumimoji="0" lang="fr-FR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Epron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  <a:r>
              <a:rPr lang="fr-FR" sz="1600" dirty="0">
                <a:solidFill>
                  <a:prstClr val="black"/>
                </a:solidFill>
                <a:latin typeface="Century Gothic" panose="020B0502020202020204"/>
              </a:rPr>
              <a:t>-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Caroline Plain</a:t>
            </a:r>
          </a:p>
        </p:txBody>
      </p:sp>
      <p:grpSp>
        <p:nvGrpSpPr>
          <p:cNvPr id="10" name="Groupe 9"/>
          <p:cNvGrpSpPr/>
          <p:nvPr/>
        </p:nvGrpSpPr>
        <p:grpSpPr>
          <a:xfrm>
            <a:off x="184529" y="6419272"/>
            <a:ext cx="7271197" cy="438727"/>
            <a:chOff x="2320964" y="41029607"/>
            <a:chExt cx="26768354" cy="1941077"/>
          </a:xfrm>
          <a:solidFill>
            <a:schemeClr val="bg1"/>
          </a:solidFill>
        </p:grpSpPr>
        <p:pic>
          <p:nvPicPr>
            <p:cNvPr id="11" name="Image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954407" y="41029607"/>
              <a:ext cx="6600827" cy="1941075"/>
            </a:xfrm>
            <a:prstGeom prst="rect">
              <a:avLst/>
            </a:prstGeom>
            <a:grpFill/>
          </p:spPr>
        </p:pic>
        <p:pic>
          <p:nvPicPr>
            <p:cNvPr id="12" name="Image 1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320964" y="41029607"/>
              <a:ext cx="1633444" cy="1941076"/>
            </a:xfrm>
            <a:prstGeom prst="rect">
              <a:avLst/>
            </a:prstGeom>
            <a:grpFill/>
          </p:spPr>
        </p:pic>
        <p:pic>
          <p:nvPicPr>
            <p:cNvPr id="13" name="Picture 2" descr="Image associÃ©e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55233" y="41029612"/>
              <a:ext cx="2833807" cy="1941072"/>
            </a:xfrm>
            <a:prstGeom prst="rect">
              <a:avLst/>
            </a:prstGeom>
            <a:grpFill/>
          </p:spPr>
        </p:pic>
        <p:pic>
          <p:nvPicPr>
            <p:cNvPr id="14" name="Picture 4" descr="https://upload.wikimedia.org/wikipedia/fr/thumb/f/f5/AgroParisTech_-_logo.PNG/320px-AgroParisTech_-_logo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788088" y="41029612"/>
              <a:ext cx="4666684" cy="1941072"/>
            </a:xfrm>
            <a:prstGeom prst="rect">
              <a:avLst/>
            </a:prstGeom>
            <a:grpFill/>
          </p:spPr>
        </p:pic>
        <p:pic>
          <p:nvPicPr>
            <p:cNvPr id="15" name="Image 14"/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3389041" y="41029607"/>
              <a:ext cx="7399047" cy="1941075"/>
            </a:xfrm>
            <a:prstGeom prst="rect">
              <a:avLst/>
            </a:prstGeom>
            <a:grpFill/>
          </p:spPr>
        </p:pic>
        <p:pic>
          <p:nvPicPr>
            <p:cNvPr id="16" name="Picture 4" descr="https://www.allenvi.fr/var/allenvi/storage/images/media/images/inrae-logo/37402-1-fre-FR/inrae-logo.png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58662" y="41029612"/>
              <a:ext cx="3630656" cy="1941072"/>
            </a:xfrm>
            <a:prstGeom prst="rect">
              <a:avLst/>
            </a:prstGeom>
            <a:grpFill/>
          </p:spPr>
        </p:pic>
      </p:grpSp>
      <p:pic>
        <p:nvPicPr>
          <p:cNvPr id="1026" name="Picture 2" descr="https://egu2020.eu/cc_by_logo_png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93" y="6029723"/>
            <a:ext cx="1062380" cy="389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33">
            <a:extLst>
              <a:ext uri="{FF2B5EF4-FFF2-40B4-BE49-F238E27FC236}">
                <a16:creationId xmlns:a16="http://schemas.microsoft.com/office/drawing/2014/main" id="{F9783AB3-56E6-4A4D-9762-78F15FCDD85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/>
        </p:blipFill>
        <p:spPr>
          <a:xfrm>
            <a:off x="7504921" y="6419270"/>
            <a:ext cx="438730" cy="43873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0110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grpSp>
        <p:nvGrpSpPr>
          <p:cNvPr id="2" name="Groupe 1"/>
          <p:cNvGrpSpPr/>
          <p:nvPr/>
        </p:nvGrpSpPr>
        <p:grpSpPr>
          <a:xfrm>
            <a:off x="4184588" y="682275"/>
            <a:ext cx="7581311" cy="4402904"/>
            <a:chOff x="4184588" y="682275"/>
            <a:chExt cx="7581311" cy="4402904"/>
          </a:xfrm>
        </p:grpSpPr>
        <p:grpSp>
          <p:nvGrpSpPr>
            <p:cNvPr id="17" name="Groupe 16"/>
            <p:cNvGrpSpPr/>
            <p:nvPr/>
          </p:nvGrpSpPr>
          <p:grpSpPr>
            <a:xfrm>
              <a:off x="4184588" y="682275"/>
              <a:ext cx="7581311" cy="4402904"/>
              <a:chOff x="4574554" y="802292"/>
              <a:chExt cx="7581311" cy="4402904"/>
            </a:xfrm>
          </p:grpSpPr>
          <p:cxnSp>
            <p:nvCxnSpPr>
              <p:cNvPr id="18" name="Connecteur en angle 17"/>
              <p:cNvCxnSpPr>
                <a:cxnSpLocks/>
              </p:cNvCxnSpPr>
              <p:nvPr/>
            </p:nvCxnSpPr>
            <p:spPr>
              <a:xfrm rot="10800000" flipV="1">
                <a:off x="8121926" y="982467"/>
                <a:ext cx="656376" cy="276761"/>
              </a:xfrm>
              <a:prstGeom prst="bentConnector2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Connecteur en angle 18"/>
              <p:cNvCxnSpPr>
                <a:cxnSpLocks/>
              </p:cNvCxnSpPr>
              <p:nvPr/>
            </p:nvCxnSpPr>
            <p:spPr>
              <a:xfrm rot="10800000" flipV="1">
                <a:off x="6700251" y="980293"/>
                <a:ext cx="1595816" cy="3127276"/>
              </a:xfrm>
              <a:prstGeom prst="bentConnector2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" name="Groupe 19"/>
              <p:cNvGrpSpPr/>
              <p:nvPr/>
            </p:nvGrpSpPr>
            <p:grpSpPr>
              <a:xfrm>
                <a:off x="4574554" y="802292"/>
                <a:ext cx="7581311" cy="4402904"/>
                <a:chOff x="4574554" y="802292"/>
                <a:chExt cx="7581311" cy="4402904"/>
              </a:xfrm>
            </p:grpSpPr>
            <p:cxnSp>
              <p:nvCxnSpPr>
                <p:cNvPr id="21" name="Connecteur en angle 20"/>
                <p:cNvCxnSpPr>
                  <a:cxnSpLocks/>
                  <a:stCxn id="59" idx="3"/>
                  <a:endCxn id="48" idx="0"/>
                </p:cNvCxnSpPr>
                <p:nvPr/>
              </p:nvCxnSpPr>
              <p:spPr>
                <a:xfrm>
                  <a:off x="10389469" y="976605"/>
                  <a:ext cx="852350" cy="497103"/>
                </a:xfrm>
                <a:prstGeom prst="bentConnector2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Connecteur en angle 21"/>
                <p:cNvCxnSpPr>
                  <a:cxnSpLocks/>
                </p:cNvCxnSpPr>
                <p:nvPr/>
              </p:nvCxnSpPr>
              <p:spPr>
                <a:xfrm rot="10800000" flipV="1">
                  <a:off x="5476754" y="982466"/>
                  <a:ext cx="2564689" cy="1122476"/>
                </a:xfrm>
                <a:prstGeom prst="bentConnector2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8" name="Groupe 27"/>
                <p:cNvGrpSpPr/>
                <p:nvPr/>
              </p:nvGrpSpPr>
              <p:grpSpPr>
                <a:xfrm>
                  <a:off x="4574554" y="802292"/>
                  <a:ext cx="7581311" cy="4402904"/>
                  <a:chOff x="4593041" y="1028169"/>
                  <a:chExt cx="7581311" cy="4275715"/>
                </a:xfrm>
              </p:grpSpPr>
              <p:grpSp>
                <p:nvGrpSpPr>
                  <p:cNvPr id="40" name="Groupe 39"/>
                  <p:cNvGrpSpPr/>
                  <p:nvPr/>
                </p:nvGrpSpPr>
                <p:grpSpPr>
                  <a:xfrm>
                    <a:off x="4593041" y="1028169"/>
                    <a:ext cx="7581311" cy="4275715"/>
                    <a:chOff x="4581750" y="987313"/>
                    <a:chExt cx="7581311" cy="4275715"/>
                  </a:xfrm>
                </p:grpSpPr>
                <p:grpSp>
                  <p:nvGrpSpPr>
                    <p:cNvPr id="42" name="Groupe 41"/>
                    <p:cNvGrpSpPr/>
                    <p:nvPr/>
                  </p:nvGrpSpPr>
                  <p:grpSpPr>
                    <a:xfrm>
                      <a:off x="7104951" y="987313"/>
                      <a:ext cx="5048878" cy="1225894"/>
                      <a:chOff x="6681436" y="1282765"/>
                      <a:chExt cx="5048878" cy="1225894"/>
                    </a:xfrm>
                  </p:grpSpPr>
                  <p:sp>
                    <p:nvSpPr>
                      <p:cNvPr id="59" name="ZoneTexte 58"/>
                      <p:cNvSpPr txBox="1"/>
                      <p:nvPr/>
                    </p:nvSpPr>
                    <p:spPr>
                      <a:xfrm>
                        <a:off x="8361982" y="1282765"/>
                        <a:ext cx="1611167" cy="338554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rgbClr val="00B050"/>
                        </a:solidFill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fr-FR" sz="1600" b="1" dirty="0"/>
                          <a:t>Stand </a:t>
                        </a:r>
                        <a:r>
                          <a:rPr lang="fr-FR" sz="1600" b="1" dirty="0" err="1"/>
                          <a:t>age</a:t>
                        </a:r>
                        <a:endParaRPr lang="fr-FR" sz="1600" b="1" dirty="0"/>
                      </a:p>
                    </p:txBody>
                  </p:sp>
                  <p:sp>
                    <p:nvSpPr>
                      <p:cNvPr id="51" name="ZoneTexte 50"/>
                      <p:cNvSpPr txBox="1"/>
                      <p:nvPr/>
                    </p:nvSpPr>
                    <p:spPr>
                      <a:xfrm>
                        <a:off x="10013675" y="2179885"/>
                        <a:ext cx="1716639" cy="3287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fr-FR" sz="1600" b="1" dirty="0" err="1"/>
                          <a:t>Decompaction</a:t>
                        </a:r>
                        <a:endParaRPr lang="fr-FR" sz="1600" b="1" dirty="0"/>
                      </a:p>
                    </p:txBody>
                  </p:sp>
                  <p:sp>
                    <p:nvSpPr>
                      <p:cNvPr id="52" name="ZoneTexte 51"/>
                      <p:cNvSpPr txBox="1"/>
                      <p:nvPr/>
                    </p:nvSpPr>
                    <p:spPr>
                      <a:xfrm>
                        <a:off x="6681436" y="1914915"/>
                        <a:ext cx="2048429" cy="584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fr-FR" sz="1600" b="1" dirty="0" err="1"/>
                          <a:t>Evapo</a:t>
                        </a:r>
                        <a:endParaRPr lang="fr-FR" sz="1600" b="1" dirty="0"/>
                      </a:p>
                      <a:p>
                        <a:pPr algn="ctr"/>
                        <a:r>
                          <a:rPr lang="fr-FR" sz="1600" b="1" dirty="0"/>
                          <a:t>transpiration</a:t>
                        </a:r>
                      </a:p>
                    </p:txBody>
                  </p:sp>
                </p:grpSp>
                <p:grpSp>
                  <p:nvGrpSpPr>
                    <p:cNvPr id="43" name="Groupe 42"/>
                    <p:cNvGrpSpPr/>
                    <p:nvPr/>
                  </p:nvGrpSpPr>
                  <p:grpSpPr>
                    <a:xfrm>
                      <a:off x="4581750" y="1425357"/>
                      <a:ext cx="7581311" cy="3837671"/>
                      <a:chOff x="4581750" y="1425357"/>
                      <a:chExt cx="7581311" cy="3837671"/>
                    </a:xfrm>
                  </p:grpSpPr>
                  <p:sp>
                    <p:nvSpPr>
                      <p:cNvPr id="44" name="Organigramme : Décision 43"/>
                      <p:cNvSpPr/>
                      <p:nvPr/>
                    </p:nvSpPr>
                    <p:spPr>
                      <a:xfrm>
                        <a:off x="5799400" y="4197111"/>
                        <a:ext cx="1828092" cy="1065917"/>
                      </a:xfrm>
                      <a:prstGeom prst="flowChartDecision">
                        <a:avLst/>
                      </a:prstGeom>
                      <a:noFill/>
                      <a:ln w="12700">
                        <a:solidFill>
                          <a:srgbClr val="00B05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45" name="ZoneTexte 44"/>
                      <p:cNvSpPr txBox="1"/>
                      <p:nvPr/>
                    </p:nvSpPr>
                    <p:spPr>
                      <a:xfrm>
                        <a:off x="5935475" y="4326074"/>
                        <a:ext cx="1574045" cy="584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fr-FR" sz="1600" b="1" dirty="0"/>
                          <a:t>N </a:t>
                        </a:r>
                        <a:r>
                          <a:rPr lang="fr-FR" sz="1600" b="1" dirty="0" err="1"/>
                          <a:t>Mineralisation</a:t>
                        </a:r>
                        <a:endParaRPr lang="fr-FR" sz="1600" b="1" dirty="0"/>
                      </a:p>
                    </p:txBody>
                  </p:sp>
                  <p:sp>
                    <p:nvSpPr>
                      <p:cNvPr id="46" name="Organigramme : Décision 179">
                        <a:extLst>
                          <a:ext uri="{FF2B5EF4-FFF2-40B4-BE49-F238E27FC236}">
                            <a16:creationId xmlns:a16="http://schemas.microsoft.com/office/drawing/2014/main" id="{23FC1127-4E40-4F8C-9573-E205CD9040E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581750" y="2235506"/>
                        <a:ext cx="1828092" cy="1117463"/>
                      </a:xfrm>
                      <a:prstGeom prst="flowChartDecision">
                        <a:avLst/>
                      </a:prstGeom>
                      <a:noFill/>
                      <a:ln w="12700">
                        <a:solidFill>
                          <a:srgbClr val="FF000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47" name="Organigramme : Décision 179">
                        <a:extLst>
                          <a:ext uri="{FF2B5EF4-FFF2-40B4-BE49-F238E27FC236}">
                            <a16:creationId xmlns:a16="http://schemas.microsoft.com/office/drawing/2014/main" id="{1A64B91F-C9DA-4151-A661-9A599B031469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291775" y="1425357"/>
                        <a:ext cx="1674694" cy="1117463"/>
                      </a:xfrm>
                      <a:prstGeom prst="flowChartDecision">
                        <a:avLst/>
                      </a:prstGeom>
                      <a:noFill/>
                      <a:ln w="12700">
                        <a:solidFill>
                          <a:srgbClr val="00B05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48" name="Organigramme : Décision 179">
                        <a:extLst>
                          <a:ext uri="{FF2B5EF4-FFF2-40B4-BE49-F238E27FC236}">
                            <a16:creationId xmlns:a16="http://schemas.microsoft.com/office/drawing/2014/main" id="{C62FF1C4-B13A-4DDB-8393-DDFC2BAB29E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0334969" y="1639334"/>
                        <a:ext cx="1828092" cy="844553"/>
                      </a:xfrm>
                      <a:prstGeom prst="flowChartDecision">
                        <a:avLst/>
                      </a:prstGeom>
                      <a:noFill/>
                      <a:ln w="12700">
                        <a:solidFill>
                          <a:srgbClr val="00B05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</p:grpSp>
              </p:grpSp>
              <p:sp>
                <p:nvSpPr>
                  <p:cNvPr id="41" name="ZoneTexte 40"/>
                  <p:cNvSpPr txBox="1"/>
                  <p:nvPr/>
                </p:nvSpPr>
                <p:spPr>
                  <a:xfrm>
                    <a:off x="4940745" y="2497010"/>
                    <a:ext cx="1136875" cy="58477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fr-FR" sz="1600" b="1" dirty="0"/>
                      <a:t>N </a:t>
                    </a:r>
                    <a:r>
                      <a:rPr lang="fr-FR" sz="1600" b="1" dirty="0" err="1"/>
                      <a:t>demand</a:t>
                    </a:r>
                    <a:endParaRPr lang="fr-FR" sz="1600" b="1" dirty="0"/>
                  </a:p>
                </p:txBody>
              </p:sp>
            </p:grpSp>
          </p:grpSp>
        </p:grpSp>
        <p:sp>
          <p:nvSpPr>
            <p:cNvPr id="68" name="ZoneTexte 67">
              <a:extLst>
                <a:ext uri="{FF2B5EF4-FFF2-40B4-BE49-F238E27FC236}">
                  <a16:creationId xmlns:a16="http://schemas.microsoft.com/office/drawing/2014/main" id="{2D1D3999-6588-9B4E-B000-AC3DC645053A}"/>
                </a:ext>
              </a:extLst>
            </p:cNvPr>
            <p:cNvSpPr txBox="1"/>
            <p:nvPr/>
          </p:nvSpPr>
          <p:spPr>
            <a:xfrm>
              <a:off x="5798132" y="1870567"/>
              <a:ext cx="1048340" cy="34862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b="1" dirty="0"/>
                <a:t>Total N</a:t>
              </a:r>
            </a:p>
          </p:txBody>
        </p:sp>
      </p:grpSp>
      <p:sp>
        <p:nvSpPr>
          <p:cNvPr id="92" name="Espace réservé du contenu 2">
            <a:extLst>
              <a:ext uri="{FF2B5EF4-FFF2-40B4-BE49-F238E27FC236}">
                <a16:creationId xmlns:a16="http://schemas.microsoft.com/office/drawing/2014/main" id="{9720E27C-310C-C040-955B-D9A06D555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270" y="1353691"/>
            <a:ext cx="4387345" cy="5410089"/>
          </a:xfrm>
          <a:noFill/>
        </p:spPr>
        <p:txBody>
          <a:bodyPr>
            <a:normAutofit fontScale="92500" lnSpcReduction="20000"/>
          </a:bodyPr>
          <a:lstStyle/>
          <a:p>
            <a:r>
              <a:rPr lang="en-GB" b="1" dirty="0">
                <a:solidFill>
                  <a:srgbClr val="00B050"/>
                </a:solidFill>
              </a:rPr>
              <a:t>Ageing of forest stands:</a:t>
            </a:r>
          </a:p>
          <a:p>
            <a:pPr lvl="1"/>
            <a:r>
              <a:rPr lang="en-GB" b="1" dirty="0">
                <a:solidFill>
                  <a:srgbClr val="00B050"/>
                </a:solidFill>
              </a:rPr>
              <a:t>soil decompaction,</a:t>
            </a:r>
          </a:p>
          <a:p>
            <a:pPr lvl="1"/>
            <a:r>
              <a:rPr lang="en-GB" b="1" dirty="0">
                <a:solidFill>
                  <a:srgbClr val="00B050"/>
                </a:solidFill>
              </a:rPr>
              <a:t>increase in evapotranspiration,</a:t>
            </a:r>
          </a:p>
          <a:p>
            <a:pPr lvl="1"/>
            <a:r>
              <a:rPr lang="en-GB" b="1" dirty="0">
                <a:solidFill>
                  <a:srgbClr val="00B050"/>
                </a:solidFill>
              </a:rPr>
              <a:t>increase N mineralisation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decrease N demand </a:t>
            </a:r>
            <a:endParaRPr lang="en-GB" b="1" dirty="0" smtClean="0">
              <a:solidFill>
                <a:srgbClr val="FF0000"/>
              </a:solidFill>
            </a:endParaRPr>
          </a:p>
          <a:p>
            <a:pPr lvl="1"/>
            <a:endParaRPr lang="en-GB" b="1" dirty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00B050"/>
                </a:solidFill>
              </a:rPr>
              <a:t>Increase </a:t>
            </a:r>
            <a:r>
              <a:rPr lang="en-GB" b="1" dirty="0">
                <a:solidFill>
                  <a:srgbClr val="00B050"/>
                </a:solidFill>
              </a:rPr>
              <a:t>in air-filled porosity and mineral nitrogen with stand age (</a:t>
            </a:r>
            <a:r>
              <a:rPr lang="en-GB" b="1" dirty="0" err="1">
                <a:solidFill>
                  <a:srgbClr val="00B050"/>
                </a:solidFill>
              </a:rPr>
              <a:t>cf</a:t>
            </a:r>
            <a:r>
              <a:rPr lang="en-GB" b="1" dirty="0">
                <a:solidFill>
                  <a:srgbClr val="00B050"/>
                </a:solidFill>
              </a:rPr>
              <a:t> diagram</a:t>
            </a:r>
            <a:r>
              <a:rPr lang="en-GB" b="1" dirty="0" smtClean="0">
                <a:solidFill>
                  <a:srgbClr val="00B050"/>
                </a:solidFill>
              </a:rPr>
              <a:t>)</a:t>
            </a:r>
          </a:p>
          <a:p>
            <a:endParaRPr lang="en-GB" b="1" dirty="0">
              <a:solidFill>
                <a:srgbClr val="00B050"/>
              </a:solidFill>
            </a:endParaRPr>
          </a:p>
          <a:p>
            <a:r>
              <a:rPr lang="en-GB" b="1" dirty="0">
                <a:solidFill>
                  <a:srgbClr val="FF0000"/>
                </a:solidFill>
              </a:rPr>
              <a:t>Inhibition of methane consumption </a:t>
            </a:r>
            <a:r>
              <a:rPr lang="en-GB" b="1" dirty="0">
                <a:solidFill>
                  <a:srgbClr val="00B050"/>
                </a:solidFill>
              </a:rPr>
              <a:t>by mineral nitrogen </a:t>
            </a:r>
            <a:r>
              <a:rPr lang="en-GB" dirty="0">
                <a:solidFill>
                  <a:srgbClr val="00B050"/>
                </a:solidFill>
              </a:rPr>
              <a:t>(competitive inhibition of methane monooxygenases by ammonia</a:t>
            </a:r>
            <a:r>
              <a:rPr lang="en-GB" dirty="0" smtClean="0">
                <a:solidFill>
                  <a:srgbClr val="00B050"/>
                </a:solidFill>
              </a:rPr>
              <a:t>)</a:t>
            </a:r>
          </a:p>
          <a:p>
            <a:endParaRPr lang="en-GB" dirty="0" smtClean="0">
              <a:solidFill>
                <a:srgbClr val="00B050"/>
              </a:solidFill>
            </a:endParaRPr>
          </a:p>
          <a:p>
            <a:r>
              <a:rPr lang="en-GB" b="1" dirty="0">
                <a:solidFill>
                  <a:srgbClr val="00B050"/>
                </a:solidFill>
              </a:rPr>
              <a:t>Increase in methane consumption due to high air-filled porosity (enhanced diffusion of CH</a:t>
            </a:r>
            <a:r>
              <a:rPr lang="en-GB" b="1" baseline="-25000" dirty="0">
                <a:solidFill>
                  <a:srgbClr val="00B050"/>
                </a:solidFill>
              </a:rPr>
              <a:t>4</a:t>
            </a:r>
            <a:r>
              <a:rPr lang="en-GB" b="1" dirty="0">
                <a:solidFill>
                  <a:srgbClr val="00B050"/>
                </a:solidFill>
              </a:rPr>
              <a:t> and O</a:t>
            </a:r>
            <a:r>
              <a:rPr lang="en-GB" b="1" baseline="-25000" dirty="0">
                <a:solidFill>
                  <a:srgbClr val="00B050"/>
                </a:solidFill>
              </a:rPr>
              <a:t>2</a:t>
            </a:r>
            <a:r>
              <a:rPr lang="en-GB" b="1" dirty="0">
                <a:solidFill>
                  <a:srgbClr val="00B050"/>
                </a:solidFill>
              </a:rPr>
              <a:t>) </a:t>
            </a:r>
            <a:endParaRPr lang="en-GB" b="1" baseline="-25000" dirty="0">
              <a:solidFill>
                <a:srgbClr val="00B050"/>
              </a:solidFill>
            </a:endParaRPr>
          </a:p>
          <a:p>
            <a:endParaRPr lang="en-GB" dirty="0">
              <a:solidFill>
                <a:srgbClr val="00B050"/>
              </a:solidFill>
            </a:endParaRPr>
          </a:p>
          <a:p>
            <a:endParaRPr lang="en-GB" b="1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GB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  <p:grpSp>
        <p:nvGrpSpPr>
          <p:cNvPr id="3" name="Groupe 2"/>
          <p:cNvGrpSpPr/>
          <p:nvPr/>
        </p:nvGrpSpPr>
        <p:grpSpPr>
          <a:xfrm>
            <a:off x="5098633" y="2241840"/>
            <a:ext cx="7093367" cy="3862699"/>
            <a:chOff x="5098633" y="2241840"/>
            <a:chExt cx="7093367" cy="3862699"/>
          </a:xfrm>
        </p:grpSpPr>
        <p:cxnSp>
          <p:nvCxnSpPr>
            <p:cNvPr id="26" name="Connecteur en angle 25"/>
            <p:cNvCxnSpPr>
              <a:cxnSpLocks/>
              <a:endCxn id="38" idx="1"/>
            </p:cNvCxnSpPr>
            <p:nvPr/>
          </p:nvCxnSpPr>
          <p:spPr>
            <a:xfrm rot="16200000" flipH="1">
              <a:off x="3956288" y="4279118"/>
              <a:ext cx="2793454" cy="508763"/>
            </a:xfrm>
            <a:prstGeom prst="bentConnector2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cteur droit avec flèche 26"/>
            <p:cNvCxnSpPr>
              <a:cxnSpLocks/>
              <a:stCxn id="44" idx="2"/>
              <a:endCxn id="38" idx="0"/>
            </p:cNvCxnSpPr>
            <p:nvPr/>
          </p:nvCxnSpPr>
          <p:spPr>
            <a:xfrm>
              <a:off x="6316284" y="5085179"/>
              <a:ext cx="8796" cy="67073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ZoneTexte 37"/>
            <p:cNvSpPr txBox="1"/>
            <p:nvPr/>
          </p:nvSpPr>
          <p:spPr>
            <a:xfrm>
              <a:off x="5607397" y="5755914"/>
              <a:ext cx="1435365" cy="348625"/>
            </a:xfrm>
            <a:prstGeom prst="rect">
              <a:avLst/>
            </a:prstGeom>
            <a:noFill/>
            <a:ln w="12700"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b="1" dirty="0" err="1"/>
                <a:t>Mineral</a:t>
              </a:r>
              <a:r>
                <a:rPr lang="fr-FR" sz="1600" b="1" dirty="0"/>
                <a:t> N</a:t>
              </a:r>
            </a:p>
          </p:txBody>
        </p:sp>
        <p:grpSp>
          <p:nvGrpSpPr>
            <p:cNvPr id="49" name="Groupe 48"/>
            <p:cNvGrpSpPr/>
            <p:nvPr/>
          </p:nvGrpSpPr>
          <p:grpSpPr>
            <a:xfrm>
              <a:off x="7007469" y="2550838"/>
              <a:ext cx="4394160" cy="1299137"/>
              <a:chOff x="4365407" y="3709882"/>
              <a:chExt cx="5459325" cy="1652489"/>
            </a:xfrm>
          </p:grpSpPr>
          <p:sp>
            <p:nvSpPr>
              <p:cNvPr id="50" name="ZoneTexte 49"/>
              <p:cNvSpPr txBox="1"/>
              <p:nvPr/>
            </p:nvSpPr>
            <p:spPr>
              <a:xfrm>
                <a:off x="8458642" y="3709882"/>
                <a:ext cx="1366090" cy="806268"/>
              </a:xfrm>
              <a:prstGeom prst="rect">
                <a:avLst/>
              </a:prstGeom>
              <a:noFill/>
              <a:ln w="12700">
                <a:solidFill>
                  <a:srgbClr val="00B05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b="1" dirty="0" err="1"/>
                  <a:t>Porosity</a:t>
                </a:r>
                <a:endParaRPr lang="fr-FR" b="1" dirty="0"/>
              </a:p>
              <a:p>
                <a:pPr algn="ctr"/>
                <a:endParaRPr lang="fr-FR" b="1" dirty="0">
                  <a:solidFill>
                    <a:srgbClr val="FFC000"/>
                  </a:solidFill>
                </a:endParaRPr>
              </a:p>
            </p:txBody>
          </p:sp>
          <p:sp>
            <p:nvSpPr>
              <p:cNvPr id="53" name="ZoneTexte 52"/>
              <p:cNvSpPr txBox="1"/>
              <p:nvPr/>
            </p:nvSpPr>
            <p:spPr>
              <a:xfrm>
                <a:off x="6156048" y="4596417"/>
                <a:ext cx="1728298" cy="765954"/>
              </a:xfrm>
              <a:prstGeom prst="rect">
                <a:avLst/>
              </a:prstGeom>
              <a:noFill/>
              <a:ln w="12700">
                <a:solidFill>
                  <a:srgbClr val="00B05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b="1" dirty="0"/>
                  <a:t>Air </a:t>
                </a:r>
                <a:r>
                  <a:rPr lang="fr-FR" sz="1600" b="1" dirty="0" err="1"/>
                  <a:t>filled</a:t>
                </a:r>
                <a:r>
                  <a:rPr lang="fr-FR" sz="1600" b="1" dirty="0"/>
                  <a:t> </a:t>
                </a:r>
                <a:r>
                  <a:rPr lang="fr-FR" sz="1600" b="1" dirty="0" err="1"/>
                  <a:t>porosity</a:t>
                </a:r>
                <a:endParaRPr lang="fr-FR" sz="1600" b="1" dirty="0"/>
              </a:p>
            </p:txBody>
          </p:sp>
          <p:grpSp>
            <p:nvGrpSpPr>
              <p:cNvPr id="54" name="Groupe 53"/>
              <p:cNvGrpSpPr/>
              <p:nvPr/>
            </p:nvGrpSpPr>
            <p:grpSpPr>
              <a:xfrm>
                <a:off x="4365407" y="3714478"/>
                <a:ext cx="4776282" cy="1264916"/>
                <a:chOff x="4365407" y="3714478"/>
                <a:chExt cx="4776282" cy="1264916"/>
              </a:xfrm>
            </p:grpSpPr>
            <p:cxnSp>
              <p:nvCxnSpPr>
                <p:cNvPr id="55" name="Connecteur en angle 54"/>
                <p:cNvCxnSpPr>
                  <a:stCxn id="50" idx="2"/>
                  <a:endCxn id="53" idx="3"/>
                </p:cNvCxnSpPr>
                <p:nvPr/>
              </p:nvCxnSpPr>
              <p:spPr>
                <a:xfrm rot="5400000">
                  <a:off x="8281396" y="4119102"/>
                  <a:ext cx="463243" cy="1257342"/>
                </a:xfrm>
                <a:prstGeom prst="bentConnector2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6" name="ZoneTexte 55"/>
                <p:cNvSpPr txBox="1"/>
                <p:nvPr/>
              </p:nvSpPr>
              <p:spPr>
                <a:xfrm>
                  <a:off x="4365407" y="3714478"/>
                  <a:ext cx="1800221" cy="765954"/>
                </a:xfrm>
                <a:prstGeom prst="rect">
                  <a:avLst/>
                </a:prstGeom>
                <a:noFill/>
                <a:ln w="12700">
                  <a:solidFill>
                    <a:srgbClr val="FF000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fr-FR" sz="1600" b="1" dirty="0" err="1"/>
                    <a:t>Soil</a:t>
                  </a:r>
                  <a:r>
                    <a:rPr lang="fr-FR" sz="1600" b="1" dirty="0"/>
                    <a:t> water content</a:t>
                  </a:r>
                  <a:endParaRPr lang="fr-FR" sz="2000" b="1" dirty="0"/>
                </a:p>
              </p:txBody>
            </p:sp>
          </p:grpSp>
        </p:grpSp>
        <p:sp>
          <p:nvSpPr>
            <p:cNvPr id="57" name="ZoneTexte 56"/>
            <p:cNvSpPr txBox="1"/>
            <p:nvPr/>
          </p:nvSpPr>
          <p:spPr>
            <a:xfrm>
              <a:off x="9881858" y="3912624"/>
              <a:ext cx="2310142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b="1" dirty="0"/>
                <a:t>AFP = </a:t>
              </a:r>
              <a:r>
                <a:rPr lang="fr-FR" sz="1600" b="1" dirty="0" err="1"/>
                <a:t>Porosity</a:t>
              </a:r>
              <a:r>
                <a:rPr lang="fr-FR" sz="1600" b="1" dirty="0"/>
                <a:t> - SWC</a:t>
              </a:r>
            </a:p>
          </p:txBody>
        </p:sp>
        <p:cxnSp>
          <p:nvCxnSpPr>
            <p:cNvPr id="58" name="Connecteur droit avec flèche 57"/>
            <p:cNvCxnSpPr/>
            <p:nvPr/>
          </p:nvCxnSpPr>
          <p:spPr>
            <a:xfrm flipH="1" flipV="1">
              <a:off x="8456450" y="2855536"/>
              <a:ext cx="1845626" cy="1223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avec flèche 59"/>
            <p:cNvCxnSpPr/>
            <p:nvPr/>
          </p:nvCxnSpPr>
          <p:spPr>
            <a:xfrm>
              <a:off x="7731960" y="2302526"/>
              <a:ext cx="0" cy="25192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avec flèche 60"/>
            <p:cNvCxnSpPr>
              <a:cxnSpLocks/>
            </p:cNvCxnSpPr>
            <p:nvPr/>
          </p:nvCxnSpPr>
          <p:spPr>
            <a:xfrm>
              <a:off x="10851853" y="2241840"/>
              <a:ext cx="0" cy="30899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necteur en angle 61"/>
            <p:cNvCxnSpPr/>
            <p:nvPr/>
          </p:nvCxnSpPr>
          <p:spPr>
            <a:xfrm rot="16200000" flipH="1">
              <a:off x="7894215" y="2994365"/>
              <a:ext cx="392269" cy="716779"/>
            </a:xfrm>
            <a:prstGeom prst="bentConnector2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e 7"/>
          <p:cNvGrpSpPr/>
          <p:nvPr/>
        </p:nvGrpSpPr>
        <p:grpSpPr>
          <a:xfrm>
            <a:off x="7042762" y="5344475"/>
            <a:ext cx="3259314" cy="1150704"/>
            <a:chOff x="7078994" y="5344475"/>
            <a:chExt cx="3403902" cy="1150704"/>
          </a:xfrm>
        </p:grpSpPr>
        <p:cxnSp>
          <p:nvCxnSpPr>
            <p:cNvPr id="80" name="Connecteur droit avec flèche 79"/>
            <p:cNvCxnSpPr>
              <a:stCxn id="38" idx="3"/>
              <a:endCxn id="81" idx="1"/>
            </p:cNvCxnSpPr>
            <p:nvPr/>
          </p:nvCxnSpPr>
          <p:spPr>
            <a:xfrm flipV="1">
              <a:off x="7078994" y="5919827"/>
              <a:ext cx="981155" cy="104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Organigramme : Décision 80"/>
            <p:cNvSpPr/>
            <p:nvPr/>
          </p:nvSpPr>
          <p:spPr>
            <a:xfrm>
              <a:off x="8060148" y="5344475"/>
              <a:ext cx="2422748" cy="1150704"/>
            </a:xfrm>
            <a:prstGeom prst="flowChartDecision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2" name="ZoneTexte 81"/>
            <p:cNvSpPr txBox="1"/>
            <p:nvPr/>
          </p:nvSpPr>
          <p:spPr>
            <a:xfrm>
              <a:off x="8438561" y="5585412"/>
              <a:ext cx="1665921" cy="602170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b="1" dirty="0"/>
                <a:t>Methane </a:t>
              </a:r>
              <a:r>
                <a:rPr lang="fr-FR" sz="1600" b="1" dirty="0" err="1"/>
                <a:t>consumption</a:t>
              </a:r>
              <a:endParaRPr lang="fr-FR" sz="1600" b="1" dirty="0"/>
            </a:p>
          </p:txBody>
        </p:sp>
      </p:grpSp>
      <p:grpSp>
        <p:nvGrpSpPr>
          <p:cNvPr id="109" name="Groupe 108"/>
          <p:cNvGrpSpPr/>
          <p:nvPr/>
        </p:nvGrpSpPr>
        <p:grpSpPr>
          <a:xfrm>
            <a:off x="8405249" y="3849975"/>
            <a:ext cx="1896827" cy="2645204"/>
            <a:chOff x="8405249" y="3849975"/>
            <a:chExt cx="1896827" cy="2645204"/>
          </a:xfrm>
        </p:grpSpPr>
        <p:cxnSp>
          <p:nvCxnSpPr>
            <p:cNvPr id="83" name="Connecteur droit 82">
              <a:extLst>
                <a:ext uri="{FF2B5EF4-FFF2-40B4-BE49-F238E27FC236}">
                  <a16:creationId xmlns:a16="http://schemas.microsoft.com/office/drawing/2014/main" id="{C8F4C7C8-B606-E744-A2AC-10A67A5C7299}"/>
                </a:ext>
              </a:extLst>
            </p:cNvPr>
            <p:cNvCxnSpPr>
              <a:cxnSpLocks/>
              <a:stCxn id="81" idx="3"/>
              <a:endCxn id="81" idx="0"/>
            </p:cNvCxnSpPr>
            <p:nvPr/>
          </p:nvCxnSpPr>
          <p:spPr>
            <a:xfrm flipH="1" flipV="1">
              <a:off x="9142158" y="5344475"/>
              <a:ext cx="1159918" cy="575352"/>
            </a:xfrm>
            <a:prstGeom prst="line">
              <a:avLst/>
            </a:prstGeom>
            <a:ln w="25400">
              <a:solidFill>
                <a:srgbClr val="00B05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necteur droit 83">
              <a:extLst>
                <a:ext uri="{FF2B5EF4-FFF2-40B4-BE49-F238E27FC236}">
                  <a16:creationId xmlns:a16="http://schemas.microsoft.com/office/drawing/2014/main" id="{2A51D307-6A2B-E443-AAAC-131F1D752F17}"/>
                </a:ext>
              </a:extLst>
            </p:cNvPr>
            <p:cNvCxnSpPr>
              <a:stCxn id="81" idx="3"/>
              <a:endCxn id="81" idx="2"/>
            </p:cNvCxnSpPr>
            <p:nvPr/>
          </p:nvCxnSpPr>
          <p:spPr>
            <a:xfrm flipH="1">
              <a:off x="9142158" y="5919827"/>
              <a:ext cx="1159918" cy="575352"/>
            </a:xfrm>
            <a:prstGeom prst="lin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ZoneTexte 84">
              <a:extLst>
                <a:ext uri="{FF2B5EF4-FFF2-40B4-BE49-F238E27FC236}">
                  <a16:creationId xmlns:a16="http://schemas.microsoft.com/office/drawing/2014/main" id="{94D40AF6-59F8-A542-8CE7-E2594E8D6DD3}"/>
                </a:ext>
              </a:extLst>
            </p:cNvPr>
            <p:cNvSpPr txBox="1"/>
            <p:nvPr/>
          </p:nvSpPr>
          <p:spPr>
            <a:xfrm>
              <a:off x="8976348" y="6094980"/>
              <a:ext cx="331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>
                  <a:solidFill>
                    <a:srgbClr val="FFC000"/>
                  </a:solidFill>
                </a:rPr>
                <a:t>?</a:t>
              </a:r>
              <a:endParaRPr lang="fr-FR" sz="1400" b="1" dirty="0">
                <a:solidFill>
                  <a:srgbClr val="FFC000"/>
                </a:solidFill>
              </a:endParaRPr>
            </a:p>
          </p:txBody>
        </p:sp>
        <p:sp>
          <p:nvSpPr>
            <p:cNvPr id="86" name="Organigramme : Décision 179">
              <a:extLst>
                <a:ext uri="{FF2B5EF4-FFF2-40B4-BE49-F238E27FC236}">
                  <a16:creationId xmlns:a16="http://schemas.microsoft.com/office/drawing/2014/main" id="{333666E5-EED6-764C-83EA-D83F8A8F8FDF}"/>
                </a:ext>
              </a:extLst>
            </p:cNvPr>
            <p:cNvSpPr/>
            <p:nvPr/>
          </p:nvSpPr>
          <p:spPr>
            <a:xfrm>
              <a:off x="8405249" y="4311633"/>
              <a:ext cx="1478069" cy="676274"/>
            </a:xfrm>
            <a:prstGeom prst="flowChartDecision">
              <a:avLst/>
            </a:prstGeom>
            <a:noFill/>
            <a:ln w="127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71473B45-28A3-A44C-97C6-80CFF02C10FD}"/>
                </a:ext>
              </a:extLst>
            </p:cNvPr>
            <p:cNvSpPr/>
            <p:nvPr/>
          </p:nvSpPr>
          <p:spPr>
            <a:xfrm>
              <a:off x="8620091" y="4477745"/>
              <a:ext cx="1011815" cy="338554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fr-FR" sz="1600" b="1" dirty="0"/>
                <a:t>Diffusion</a:t>
              </a:r>
              <a:endParaRPr lang="en-GB" sz="1600" dirty="0"/>
            </a:p>
          </p:txBody>
        </p:sp>
        <p:cxnSp>
          <p:nvCxnSpPr>
            <p:cNvPr id="88" name="Connecteur droit avec flèche 87">
              <a:extLst>
                <a:ext uri="{FF2B5EF4-FFF2-40B4-BE49-F238E27FC236}">
                  <a16:creationId xmlns:a16="http://schemas.microsoft.com/office/drawing/2014/main" id="{CFEFBBA7-7D87-EE44-A03E-602811044413}"/>
                </a:ext>
              </a:extLst>
            </p:cNvPr>
            <p:cNvCxnSpPr>
              <a:stCxn id="53" idx="2"/>
              <a:endCxn id="86" idx="0"/>
            </p:cNvCxnSpPr>
            <p:nvPr/>
          </p:nvCxnSpPr>
          <p:spPr>
            <a:xfrm flipH="1">
              <a:off x="9144284" y="3849975"/>
              <a:ext cx="1" cy="46165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necteur droit avec flèche 88">
              <a:extLst>
                <a:ext uri="{FF2B5EF4-FFF2-40B4-BE49-F238E27FC236}">
                  <a16:creationId xmlns:a16="http://schemas.microsoft.com/office/drawing/2014/main" id="{64EEA1A5-0B33-244D-B731-6EFDE30EB77F}"/>
                </a:ext>
              </a:extLst>
            </p:cNvPr>
            <p:cNvCxnSpPr>
              <a:stCxn id="86" idx="2"/>
              <a:endCxn id="81" idx="0"/>
            </p:cNvCxnSpPr>
            <p:nvPr/>
          </p:nvCxnSpPr>
          <p:spPr>
            <a:xfrm flipH="1">
              <a:off x="9142158" y="4987907"/>
              <a:ext cx="2126" cy="35656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0" name="Titre 1"/>
          <p:cNvSpPr>
            <a:spLocks noGrp="1"/>
          </p:cNvSpPr>
          <p:nvPr>
            <p:ph type="title"/>
          </p:nvPr>
        </p:nvSpPr>
        <p:spPr>
          <a:xfrm>
            <a:off x="1637433" y="70039"/>
            <a:ext cx="8911687" cy="1280890"/>
          </a:xfrm>
        </p:spPr>
        <p:txBody>
          <a:bodyPr>
            <a:normAutofit/>
          </a:bodyPr>
          <a:lstStyle/>
          <a:p>
            <a:r>
              <a:rPr lang="fr-FR" sz="2800" b="1" dirty="0" err="1"/>
              <a:t>Factors</a:t>
            </a:r>
            <a:r>
              <a:rPr lang="fr-FR" sz="2800" b="1" dirty="0"/>
              <a:t> </a:t>
            </a:r>
            <a:r>
              <a:rPr lang="fr-FR" sz="2800" b="1" dirty="0" err="1"/>
              <a:t>influencing</a:t>
            </a:r>
            <a:r>
              <a:rPr lang="fr-FR" sz="2800" b="1" dirty="0"/>
              <a:t> the </a:t>
            </a:r>
            <a:r>
              <a:rPr lang="fr-FR" sz="2800" b="1" dirty="0" err="1"/>
              <a:t>methane</a:t>
            </a:r>
            <a:r>
              <a:rPr lang="fr-FR" sz="2800" b="1" dirty="0"/>
              <a:t> </a:t>
            </a:r>
            <a:r>
              <a:rPr lang="fr-FR" sz="2800" b="1" dirty="0" err="1"/>
              <a:t>consumption</a:t>
            </a:r>
            <a:r>
              <a:rPr lang="fr-FR" sz="2800" b="1" dirty="0"/>
              <a:t> :</a:t>
            </a:r>
          </a:p>
        </p:txBody>
      </p:sp>
      <p:sp>
        <p:nvSpPr>
          <p:cNvPr id="63" name="Espace réservé du pied de page 4"/>
          <p:cNvSpPr txBox="1">
            <a:spLocks/>
          </p:cNvSpPr>
          <p:nvPr/>
        </p:nvSpPr>
        <p:spPr>
          <a:xfrm>
            <a:off x="4473431" y="6492875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EGU2020 session BG3.3</a:t>
            </a:r>
          </a:p>
        </p:txBody>
      </p:sp>
      <p:pic>
        <p:nvPicPr>
          <p:cNvPr id="64" name="Picture 2" descr="https://egu2020.eu/cc_by_logo_p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93" y="6468454"/>
            <a:ext cx="1062380" cy="389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4533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04052" y="329899"/>
            <a:ext cx="8911687" cy="1280890"/>
          </a:xfrm>
        </p:spPr>
        <p:txBody>
          <a:bodyPr>
            <a:normAutofit/>
          </a:bodyPr>
          <a:lstStyle/>
          <a:p>
            <a:r>
              <a:rPr lang="fr-FR" sz="2800" b="1" dirty="0"/>
              <a:t>Method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41504" y="1152907"/>
            <a:ext cx="9370312" cy="5797745"/>
          </a:xfrm>
        </p:spPr>
        <p:txBody>
          <a:bodyPr>
            <a:normAutofit/>
          </a:bodyPr>
          <a:lstStyle/>
          <a:p>
            <a:r>
              <a:rPr lang="en-GB" b="1" dirty="0"/>
              <a:t>Chronosequence </a:t>
            </a:r>
            <a:r>
              <a:rPr lang="en-GB" dirty="0"/>
              <a:t>of 16 stands of sessile oaks from 20 </a:t>
            </a:r>
            <a:r>
              <a:rPr lang="en-GB" dirty="0" smtClean="0"/>
              <a:t>to 143 years </a:t>
            </a:r>
            <a:r>
              <a:rPr lang="en-GB" dirty="0"/>
              <a:t>old</a:t>
            </a:r>
          </a:p>
          <a:p>
            <a:endParaRPr lang="en-GB" sz="300" dirty="0"/>
          </a:p>
          <a:p>
            <a:r>
              <a:rPr lang="en-GB" dirty="0"/>
              <a:t>Soil sampling at the end of summer 2018 and 2019 during a period of high air-filled porosity and in early spring 2019 during a period of low air-filled porosity.</a:t>
            </a:r>
          </a:p>
          <a:p>
            <a:endParaRPr lang="en-GB" sz="300" dirty="0"/>
          </a:p>
          <a:p>
            <a:r>
              <a:rPr lang="en-GB" dirty="0"/>
              <a:t>12 soil cores (0-5 cm deep) sampled with metal cylinder (8 cm in diameter)</a:t>
            </a:r>
          </a:p>
          <a:p>
            <a:endParaRPr lang="en-GB" sz="300" dirty="0"/>
          </a:p>
          <a:p>
            <a:r>
              <a:rPr lang="en-GB" dirty="0"/>
              <a:t>Incubation at 20°C in a climatic chamber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b="1" dirty="0"/>
              <a:t>Methane consumption </a:t>
            </a:r>
            <a:r>
              <a:rPr lang="en-GB" dirty="0"/>
              <a:t>calculated from the decrease in CH4 concentration recorded by a gas analyser (integrated cavity output spectroscopy)</a:t>
            </a:r>
          </a:p>
          <a:p>
            <a:endParaRPr lang="en-GB" sz="300" b="1" dirty="0"/>
          </a:p>
          <a:p>
            <a:r>
              <a:rPr lang="en-GB" b="1" dirty="0"/>
              <a:t>Soil mineral nitrogen</a:t>
            </a:r>
            <a:r>
              <a:rPr lang="en-GB" dirty="0"/>
              <a:t> concentration measured with a continuous flow spectrometric analyser after </a:t>
            </a:r>
            <a:r>
              <a:rPr lang="en-GB" dirty="0" err="1"/>
              <a:t>KCl</a:t>
            </a:r>
            <a:r>
              <a:rPr lang="en-GB" dirty="0"/>
              <a:t> extraction </a:t>
            </a:r>
          </a:p>
          <a:p>
            <a:endParaRPr lang="en-GB" sz="300" b="1" dirty="0"/>
          </a:p>
          <a:p>
            <a:r>
              <a:rPr lang="en-GB" b="1" dirty="0"/>
              <a:t>Porosity, soil water content and air-filled porosity</a:t>
            </a:r>
            <a:r>
              <a:rPr lang="en-GB" dirty="0"/>
              <a:t> measured on a 20 g subsample of sieved soil oven-dried</a:t>
            </a:r>
            <a:r>
              <a:rPr lang="en-GB" b="1" dirty="0"/>
              <a:t> </a:t>
            </a:r>
            <a:r>
              <a:rPr lang="en-GB" dirty="0"/>
              <a:t>at 105°C</a:t>
            </a:r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Picture 2" descr="https://egu2020.eu/cc_by_logo_p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93" y="6468454"/>
            <a:ext cx="1062380" cy="389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space réservé du pied de page 4"/>
          <p:cNvSpPr txBox="1">
            <a:spLocks/>
          </p:cNvSpPr>
          <p:nvPr/>
        </p:nvSpPr>
        <p:spPr>
          <a:xfrm>
            <a:off x="4473431" y="6492875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EGU2020 session BG3.3</a:t>
            </a:r>
          </a:p>
        </p:txBody>
      </p:sp>
    </p:spTree>
    <p:extLst>
      <p:ext uri="{BB962C8B-B14F-4D97-AF65-F5344CB8AC3E}">
        <p14:creationId xmlns:p14="http://schemas.microsoft.com/office/powerpoint/2010/main" val="10752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19379" y="394086"/>
            <a:ext cx="2786892" cy="1280890"/>
          </a:xfrm>
        </p:spPr>
        <p:txBody>
          <a:bodyPr>
            <a:normAutofit/>
          </a:bodyPr>
          <a:lstStyle/>
          <a:p>
            <a:r>
              <a:rPr lang="fr-FR" sz="2800" b="1" dirty="0"/>
              <a:t>Main </a:t>
            </a:r>
            <a:r>
              <a:rPr lang="fr-FR" sz="2800" b="1" dirty="0" err="1"/>
              <a:t>results</a:t>
            </a:r>
            <a:endParaRPr lang="fr-FR" sz="2800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6" name="Espace réservé du contenu 2"/>
          <p:cNvSpPr txBox="1">
            <a:spLocks/>
          </p:cNvSpPr>
          <p:nvPr/>
        </p:nvSpPr>
        <p:spPr>
          <a:xfrm>
            <a:off x="78564" y="1223698"/>
            <a:ext cx="3803903" cy="28105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>
                <a:solidFill>
                  <a:srgbClr val="FF0000"/>
                </a:solidFill>
              </a:rPr>
              <a:t>Air-filled porosity, mineral nitrogen and methane consumption: no significant trend related to stand age</a:t>
            </a:r>
          </a:p>
          <a:p>
            <a:pPr marL="0" indent="0">
              <a:buNone/>
            </a:pPr>
            <a:endParaRPr lang="en-GB" sz="200" dirty="0"/>
          </a:p>
          <a:p>
            <a:pPr marL="0" indent="0">
              <a:buNone/>
            </a:pPr>
            <a:endParaRPr lang="en-GB" sz="300" dirty="0"/>
          </a:p>
          <a:p>
            <a:pPr marL="457200" lvl="1" indent="0">
              <a:buFont typeface="Wingdings 3" charset="2"/>
              <a:buNone/>
            </a:pPr>
            <a:endParaRPr lang="en-GB" dirty="0"/>
          </a:p>
        </p:txBody>
      </p:sp>
      <p:pic>
        <p:nvPicPr>
          <p:cNvPr id="47" name="Picture 2" descr="https://egu2020.eu/cc_by_logo_p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93" y="6468454"/>
            <a:ext cx="1062380" cy="389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Espace réservé du pied de page 4"/>
          <p:cNvSpPr txBox="1">
            <a:spLocks/>
          </p:cNvSpPr>
          <p:nvPr/>
        </p:nvSpPr>
        <p:spPr>
          <a:xfrm>
            <a:off x="4473431" y="6492875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EGU2020 session BG3.3</a:t>
            </a:r>
          </a:p>
        </p:txBody>
      </p:sp>
      <p:sp>
        <p:nvSpPr>
          <p:cNvPr id="53" name="Espace réservé du contenu 2"/>
          <p:cNvSpPr txBox="1">
            <a:spLocks/>
          </p:cNvSpPr>
          <p:nvPr/>
        </p:nvSpPr>
        <p:spPr>
          <a:xfrm>
            <a:off x="3944112" y="1152907"/>
            <a:ext cx="4142084" cy="28105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/>
              <a:t>Variation of methane consumption between stands correlated with air-filled porosity in spring 2019 (r = 0.91)</a:t>
            </a:r>
          </a:p>
          <a:p>
            <a:pPr marL="0" indent="0">
              <a:buNone/>
            </a:pPr>
            <a:endParaRPr lang="en-GB" sz="200" dirty="0"/>
          </a:p>
          <a:p>
            <a:pPr marL="0" indent="0">
              <a:buNone/>
            </a:pPr>
            <a:endParaRPr lang="en-GB" sz="300" dirty="0"/>
          </a:p>
          <a:p>
            <a:pPr marL="457200" lvl="1" indent="0">
              <a:buFont typeface="Wingdings 3" charset="2"/>
              <a:buNone/>
            </a:pPr>
            <a:endParaRPr lang="en-GB" dirty="0"/>
          </a:p>
        </p:txBody>
      </p:sp>
      <p:sp>
        <p:nvSpPr>
          <p:cNvPr id="56" name="Espace réservé du contenu 2"/>
          <p:cNvSpPr txBox="1">
            <a:spLocks/>
          </p:cNvSpPr>
          <p:nvPr/>
        </p:nvSpPr>
        <p:spPr>
          <a:xfrm>
            <a:off x="7880279" y="1152907"/>
            <a:ext cx="4311721" cy="28105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/>
              <a:t>Variation of methane consumption between stands correlated with </a:t>
            </a:r>
            <a:r>
              <a:rPr lang="fr-FR" b="1" dirty="0" err="1"/>
              <a:t>mineral</a:t>
            </a:r>
            <a:r>
              <a:rPr lang="fr-FR" b="1" dirty="0"/>
              <a:t> </a:t>
            </a:r>
            <a:r>
              <a:rPr lang="fr-FR" b="1" dirty="0" err="1"/>
              <a:t>nitrogen</a:t>
            </a:r>
            <a:r>
              <a:rPr lang="fr-FR" b="1" dirty="0"/>
              <a:t> in </a:t>
            </a:r>
            <a:r>
              <a:rPr lang="fr-FR" b="1" dirty="0" err="1"/>
              <a:t>summer</a:t>
            </a:r>
            <a:r>
              <a:rPr lang="fr-FR" b="1" dirty="0"/>
              <a:t> 2019 (r = -0.72)</a:t>
            </a:r>
          </a:p>
          <a:p>
            <a:pPr marL="0" indent="0">
              <a:buNone/>
            </a:pPr>
            <a:endParaRPr lang="en-GB" sz="200" dirty="0"/>
          </a:p>
          <a:p>
            <a:pPr marL="0" indent="0">
              <a:buNone/>
            </a:pPr>
            <a:endParaRPr lang="en-GB" sz="300" dirty="0"/>
          </a:p>
          <a:p>
            <a:pPr marL="457200" lvl="1" indent="0">
              <a:buFont typeface="Wingdings 3" charset="2"/>
              <a:buNone/>
            </a:pPr>
            <a:endParaRPr lang="en-GB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521559"/>
            <a:ext cx="3857393" cy="390177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33213" y="2521557"/>
            <a:ext cx="4152784" cy="39017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35957" y="2521557"/>
            <a:ext cx="4010537" cy="39017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825471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53" grpId="0"/>
      <p:bldP spid="5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2" descr="https://egu2020.eu/cc_by_logo_p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93" y="6468454"/>
            <a:ext cx="1062380" cy="389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2158694" y="891297"/>
            <a:ext cx="93517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>
                <a:solidFill>
                  <a:prstClr val="black">
                    <a:lumMod val="85000"/>
                    <a:lumOff val="15000"/>
                  </a:prstClr>
                </a:solidFill>
                <a:ea typeface="+mj-ea"/>
                <a:cs typeface="+mj-cs"/>
              </a:rPr>
              <a:t>Conclusion</a:t>
            </a:r>
            <a:endParaRPr lang="fr-FR" dirty="0"/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2001056" y="1794948"/>
            <a:ext cx="9167445" cy="3191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>
                <a:solidFill>
                  <a:srgbClr val="FF0000"/>
                </a:solidFill>
              </a:rPr>
              <a:t>No effect of stand age on methane consumption in our oak chronosequence</a:t>
            </a:r>
          </a:p>
          <a:p>
            <a:pPr lvl="1"/>
            <a:r>
              <a:rPr lang="en-GB" sz="2000" b="1" dirty="0">
                <a:solidFill>
                  <a:srgbClr val="FF0000"/>
                </a:solidFill>
              </a:rPr>
              <a:t>The positive effect of stand age on methane consumption reported in previous studies cannot be considered as widespread</a:t>
            </a:r>
          </a:p>
          <a:p>
            <a:endParaRPr lang="en-GB" b="1" dirty="0">
              <a:solidFill>
                <a:srgbClr val="FF0000"/>
              </a:solidFill>
            </a:endParaRPr>
          </a:p>
          <a:p>
            <a:r>
              <a:rPr lang="en-GB" sz="2000" b="1" dirty="0">
                <a:solidFill>
                  <a:schemeClr val="tx1"/>
                </a:solidFill>
              </a:rPr>
              <a:t>Spatial variability of methane consumption between stands is related to:</a:t>
            </a:r>
          </a:p>
          <a:p>
            <a:pPr lvl="1"/>
            <a:r>
              <a:rPr lang="en-GB" sz="2000" b="1" dirty="0">
                <a:solidFill>
                  <a:schemeClr val="tx1"/>
                </a:solidFill>
              </a:rPr>
              <a:t>Air-filled porosity when gas diffusion is the limiting factor of methane consumption in spring, due to variations in soil water content</a:t>
            </a:r>
          </a:p>
          <a:p>
            <a:pPr lvl="1"/>
            <a:r>
              <a:rPr lang="en-GB" sz="2000" b="1" dirty="0">
                <a:solidFill>
                  <a:schemeClr val="tx1"/>
                </a:solidFill>
              </a:rPr>
              <a:t>Mineral nitrogen in the 8 youngest stands </a:t>
            </a:r>
            <a:r>
              <a:rPr lang="en-GB" sz="2000" b="1" dirty="0" smtClean="0">
                <a:solidFill>
                  <a:schemeClr val="tx1"/>
                </a:solidFill>
              </a:rPr>
              <a:t>in </a:t>
            </a:r>
            <a:r>
              <a:rPr lang="en-GB" sz="2000" b="1" dirty="0">
                <a:solidFill>
                  <a:schemeClr val="tx1"/>
                </a:solidFill>
              </a:rPr>
              <a:t>summer 2019</a:t>
            </a:r>
          </a:p>
          <a:p>
            <a:endParaRPr lang="en-GB" b="1" dirty="0">
              <a:solidFill>
                <a:srgbClr val="FFC000"/>
              </a:solidFill>
            </a:endParaRPr>
          </a:p>
          <a:p>
            <a:pPr marL="457200" lvl="1" indent="0">
              <a:buFont typeface="Wingdings 3" charset="2"/>
              <a:buNone/>
            </a:pPr>
            <a:endParaRPr lang="en-GB" sz="1800" dirty="0"/>
          </a:p>
        </p:txBody>
      </p:sp>
      <p:sp>
        <p:nvSpPr>
          <p:cNvPr id="15" name="Espace réservé du pied de page 4"/>
          <p:cNvSpPr txBox="1">
            <a:spLocks/>
          </p:cNvSpPr>
          <p:nvPr/>
        </p:nvSpPr>
        <p:spPr>
          <a:xfrm>
            <a:off x="4473431" y="6492875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EGU2020 session BG3.3</a:t>
            </a:r>
          </a:p>
        </p:txBody>
      </p:sp>
    </p:spTree>
    <p:extLst>
      <p:ext uri="{BB962C8B-B14F-4D97-AF65-F5344CB8AC3E}">
        <p14:creationId xmlns:p14="http://schemas.microsoft.com/office/powerpoint/2010/main" val="155835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ri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5191</TotalTime>
  <Words>399</Words>
  <Application>Microsoft Office PowerPoint</Application>
  <PresentationFormat>Grand écran</PresentationFormat>
  <Paragraphs>69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Wingdings 3</vt:lpstr>
      <vt:lpstr>Brin</vt:lpstr>
      <vt:lpstr>Présentation PowerPoint</vt:lpstr>
      <vt:lpstr>Factors influencing the methane consumption :</vt:lpstr>
      <vt:lpstr>Method</vt:lpstr>
      <vt:lpstr>Main results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Nicolas Bras</dc:creator>
  <cp:lastModifiedBy>Nicolas Bras</cp:lastModifiedBy>
  <cp:revision>139</cp:revision>
  <dcterms:created xsi:type="dcterms:W3CDTF">2020-04-24T05:31:17Z</dcterms:created>
  <dcterms:modified xsi:type="dcterms:W3CDTF">2020-05-04T06:48:51Z</dcterms:modified>
</cp:coreProperties>
</file>