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1"/>
  </p:sldMasterIdLst>
  <p:notesMasterIdLst>
    <p:notesMasterId r:id="rId9"/>
  </p:notesMasterIdLst>
  <p:handoutMasterIdLst>
    <p:handoutMasterId r:id="rId10"/>
  </p:handoutMasterIdLst>
  <p:sldIdLst>
    <p:sldId id="265" r:id="rId2"/>
    <p:sldId id="297" r:id="rId3"/>
    <p:sldId id="327" r:id="rId4"/>
    <p:sldId id="326" r:id="rId5"/>
    <p:sldId id="328" r:id="rId6"/>
    <p:sldId id="329" r:id="rId7"/>
    <p:sldId id="330" r:id="rId8"/>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B92"/>
    <a:srgbClr val="0092D2"/>
    <a:srgbClr val="F3E816"/>
    <a:srgbClr val="FFD579"/>
    <a:srgbClr val="FFFF00"/>
    <a:srgbClr val="FF0000"/>
    <a:srgbClr val="187AAC"/>
    <a:srgbClr val="1B3C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4" autoAdjust="0"/>
    <p:restoredTop sz="92952"/>
  </p:normalViewPr>
  <p:slideViewPr>
    <p:cSldViewPr snapToGrid="0" snapToObjects="1">
      <p:cViewPr varScale="1">
        <p:scale>
          <a:sx n="180" d="100"/>
          <a:sy n="180" d="100"/>
        </p:scale>
        <p:origin x="784"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C46ED-7803-2C4C-B282-9892E322E1CF}" type="datetime1">
              <a:rPr lang="fr-FR" smtClean="0"/>
              <a:t>04/05/2020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DC5107-9872-B540-9E95-35D9A9A0B447}" type="slidenum">
              <a:rPr lang="fr-FR" smtClean="0"/>
              <a:t>‹#›</a:t>
            </a:fld>
            <a:endParaRPr lang="fr-FR"/>
          </a:p>
        </p:txBody>
      </p:sp>
    </p:spTree>
    <p:extLst>
      <p:ext uri="{BB962C8B-B14F-4D97-AF65-F5344CB8AC3E}">
        <p14:creationId xmlns:p14="http://schemas.microsoft.com/office/powerpoint/2010/main" val="2207654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41925-E3E2-B640-90AA-64598CE09C95}" type="datetime1">
              <a:rPr lang="fr-FR" smtClean="0"/>
              <a:t>04/05/2020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DA962-CDD0-7A4D-B4BD-EE12C9A0BD96}" type="slidenum">
              <a:rPr lang="fr-FR" smtClean="0"/>
              <a:t>‹#›</a:t>
            </a:fld>
            <a:endParaRPr lang="fr-FR"/>
          </a:p>
        </p:txBody>
      </p:sp>
    </p:spTree>
    <p:extLst>
      <p:ext uri="{BB962C8B-B14F-4D97-AF65-F5344CB8AC3E}">
        <p14:creationId xmlns:p14="http://schemas.microsoft.com/office/powerpoint/2010/main" val="15664274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609DA962-CDD0-7A4D-B4BD-EE12C9A0BD96}" type="slidenum">
              <a:rPr lang="fr-FR" smtClean="0"/>
              <a:t>1</a:t>
            </a:fld>
            <a:endParaRPr lang="fr-FR"/>
          </a:p>
        </p:txBody>
      </p:sp>
    </p:spTree>
    <p:extLst>
      <p:ext uri="{BB962C8B-B14F-4D97-AF65-F5344CB8AC3E}">
        <p14:creationId xmlns:p14="http://schemas.microsoft.com/office/powerpoint/2010/main" val="441542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miere Page Ifremer">
    <p:spTree>
      <p:nvGrpSpPr>
        <p:cNvPr id="1" name=""/>
        <p:cNvGrpSpPr/>
        <p:nvPr/>
      </p:nvGrpSpPr>
      <p:grpSpPr>
        <a:xfrm>
          <a:off x="0" y="0"/>
          <a:ext cx="0" cy="0"/>
          <a:chOff x="0" y="0"/>
          <a:chExt cx="0" cy="0"/>
        </a:xfrm>
      </p:grpSpPr>
      <p:pic>
        <p:nvPicPr>
          <p:cNvPr id="8" name="Image 7" descr="Garde_PPT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4"/>
            <a:ext cx="9188329" cy="5168435"/>
          </a:xfrm>
          <a:prstGeom prst="rect">
            <a:avLst/>
          </a:prstGeom>
        </p:spPr>
      </p:pic>
      <p:sp>
        <p:nvSpPr>
          <p:cNvPr id="9" name="Rectangle 8"/>
          <p:cNvSpPr/>
          <p:nvPr userDrawn="1"/>
        </p:nvSpPr>
        <p:spPr>
          <a:xfrm>
            <a:off x="-1" y="4533254"/>
            <a:ext cx="9188329" cy="635181"/>
          </a:xfrm>
          <a:prstGeom prst="rect">
            <a:avLst/>
          </a:prstGeom>
          <a:solidFill>
            <a:srgbClr val="F3E8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17" name="Image 16"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2734" y="685305"/>
            <a:ext cx="1674067" cy="451165"/>
          </a:xfrm>
          <a:prstGeom prst="rect">
            <a:avLst/>
          </a:prstGeom>
        </p:spPr>
      </p:pic>
      <p:sp>
        <p:nvSpPr>
          <p:cNvPr id="3" name="Espace réservé de la date 2"/>
          <p:cNvSpPr>
            <a:spLocks noGrp="1"/>
          </p:cNvSpPr>
          <p:nvPr>
            <p:ph type="dt" sz="half" idx="10"/>
          </p:nvPr>
        </p:nvSpPr>
        <p:spPr/>
        <p:txBody>
          <a:bodyPr/>
          <a:lstStyle>
            <a:lvl1pPr>
              <a:defRPr>
                <a:solidFill>
                  <a:srgbClr val="0092D2"/>
                </a:solidFill>
              </a:defRPr>
            </a:lvl1pPr>
          </a:lstStyle>
          <a:p>
            <a:fld id="{2EACDF2D-A22B-374E-B508-6EC3AB808397}" type="datetime1">
              <a:rPr lang="fr-FR" smtClean="0"/>
              <a:t>04/05/2020</a:t>
            </a:fld>
            <a:endParaRPr lang="fr-FR" dirty="0"/>
          </a:p>
        </p:txBody>
      </p:sp>
      <p:sp>
        <p:nvSpPr>
          <p:cNvPr id="5" name="Espace réservé du numéro de diapositive 4"/>
          <p:cNvSpPr>
            <a:spLocks noGrp="1"/>
          </p:cNvSpPr>
          <p:nvPr>
            <p:ph type="sldNum" sz="quarter" idx="12"/>
          </p:nvPr>
        </p:nvSpPr>
        <p:spPr/>
        <p:txBody>
          <a:bodyPr/>
          <a:lstStyle>
            <a:lvl1pPr>
              <a:defRPr>
                <a:solidFill>
                  <a:srgbClr val="0092D2"/>
                </a:solidFill>
              </a:defRPr>
            </a:lvl1pPr>
          </a:lstStyle>
          <a:p>
            <a:fld id="{0F447B95-E6F3-9E41-9DD9-E80BDFDD31A6}" type="slidenum">
              <a:rPr lang="fr-FR" smtClean="0"/>
              <a:pPr/>
              <a:t>‹#›</a:t>
            </a:fld>
            <a:endParaRPr lang="fr-FR" dirty="0"/>
          </a:p>
        </p:txBody>
      </p:sp>
      <p:sp>
        <p:nvSpPr>
          <p:cNvPr id="13" name="Titre 1"/>
          <p:cNvSpPr>
            <a:spLocks noGrp="1"/>
          </p:cNvSpPr>
          <p:nvPr>
            <p:ph type="ctrTitle"/>
          </p:nvPr>
        </p:nvSpPr>
        <p:spPr>
          <a:xfrm>
            <a:off x="4320403" y="1880932"/>
            <a:ext cx="4377738" cy="738664"/>
          </a:xfrm>
        </p:spPr>
        <p:txBody>
          <a:bodyPr wrap="square" anchor="b" anchorCtr="0">
            <a:spAutoFit/>
          </a:bodyPr>
          <a:lstStyle>
            <a:lvl1pPr algn="l">
              <a:defRPr sz="2100" b="0" i="0" kern="1200" cap="all" spc="375">
                <a:solidFill>
                  <a:srgbClr val="F3E816"/>
                </a:solidFill>
                <a:latin typeface="Open Sans Light"/>
              </a:defRPr>
            </a:lvl1pPr>
          </a:lstStyle>
          <a:p>
            <a:r>
              <a:rPr lang="fr-FR" dirty="0"/>
              <a:t>Cliquez et modifiez le titre</a:t>
            </a:r>
          </a:p>
        </p:txBody>
      </p:sp>
      <p:sp>
        <p:nvSpPr>
          <p:cNvPr id="15" name="Sous-titre 2"/>
          <p:cNvSpPr>
            <a:spLocks noGrp="1"/>
          </p:cNvSpPr>
          <p:nvPr>
            <p:ph type="subTitle" idx="1"/>
          </p:nvPr>
        </p:nvSpPr>
        <p:spPr>
          <a:xfrm>
            <a:off x="468546" y="4616228"/>
            <a:ext cx="8240941" cy="230832"/>
          </a:xfrm>
        </p:spPr>
        <p:txBody>
          <a:bodyPr wrap="square">
            <a:spAutoFit/>
          </a:bodyPr>
          <a:lstStyle>
            <a:lvl1pPr marL="0" indent="0" algn="r">
              <a:buNone/>
              <a:defRPr sz="900" b="1" i="0" kern="1200" cap="all" spc="150" baseline="0">
                <a:solidFill>
                  <a:schemeClr val="tx1"/>
                </a:solidFill>
                <a:latin typeface="Open Sans"/>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70377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7" y="204787"/>
            <a:ext cx="3008313" cy="871538"/>
          </a:xfrm>
        </p:spPr>
        <p:txBody>
          <a:bodyPr anchor="b"/>
          <a:lstStyle>
            <a:lvl1pPr algn="l">
              <a:defRPr sz="1500" b="1"/>
            </a:lvl1pPr>
          </a:lstStyle>
          <a:p>
            <a:r>
              <a:rPr lang="fr-FR"/>
              <a:t>Cliquez et modifiez le titre</a:t>
            </a:r>
          </a:p>
        </p:txBody>
      </p:sp>
      <p:sp>
        <p:nvSpPr>
          <p:cNvPr id="3" name="Espace réservé du contenu 2"/>
          <p:cNvSpPr>
            <a:spLocks noGrp="1"/>
          </p:cNvSpPr>
          <p:nvPr>
            <p:ph idx="1"/>
          </p:nvPr>
        </p:nvSpPr>
        <p:spPr>
          <a:xfrm>
            <a:off x="3575050" y="204791"/>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7" y="1076328"/>
            <a:ext cx="3008313" cy="3518297"/>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3F42E6F-7610-7E45-A738-2F4245231CF7}" type="datetime1">
              <a:rPr lang="fr-FR" smtClean="0"/>
              <a:t>04/05/2020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447B95-E6F3-9E41-9DD9-E80BDFDD31A6}" type="slidenum">
              <a:rPr lang="fr-FR" smtClean="0"/>
              <a:t>‹#›</a:t>
            </a:fld>
            <a:endParaRPr lang="fr-FR"/>
          </a:p>
        </p:txBody>
      </p:sp>
    </p:spTree>
    <p:extLst>
      <p:ext uri="{BB962C8B-B14F-4D97-AF65-F5344CB8AC3E}">
        <p14:creationId xmlns:p14="http://schemas.microsoft.com/office/powerpoint/2010/main" val="17447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C5AC3C-E096-CD4C-AA67-EA79E5DC2C9D}" type="datetime1">
              <a:rPr lang="fr-FR" smtClean="0"/>
              <a:t>04/05/2020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47B95-E6F3-9E41-9DD9-E80BDFDD31A6}" type="slidenum">
              <a:rPr lang="fr-FR" smtClean="0"/>
              <a:t>‹#›</a:t>
            </a:fld>
            <a:endParaRPr lang="fr-FR"/>
          </a:p>
        </p:txBody>
      </p:sp>
    </p:spTree>
    <p:extLst>
      <p:ext uri="{BB962C8B-B14F-4D97-AF65-F5344CB8AC3E}">
        <p14:creationId xmlns:p14="http://schemas.microsoft.com/office/powerpoint/2010/main" val="2393918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E9880EB-099D-A849-97E9-E512FF4E3013}" type="datetime1">
              <a:rPr lang="fr-FR" smtClean="0"/>
              <a:t>04/05/2020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47B95-E6F3-9E41-9DD9-E80BDFDD31A6}" type="slidenum">
              <a:rPr lang="fr-FR" smtClean="0"/>
              <a:t>‹#›</a:t>
            </a:fld>
            <a:endParaRPr lang="fr-FR"/>
          </a:p>
        </p:txBody>
      </p:sp>
    </p:spTree>
    <p:extLst>
      <p:ext uri="{BB962C8B-B14F-4D97-AF65-F5344CB8AC3E}">
        <p14:creationId xmlns:p14="http://schemas.microsoft.com/office/powerpoint/2010/main" val="176376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41A9602-3517-4C46-AD81-AAB048CB9C93}" type="datetime1">
              <a:rPr lang="fr-FR" smtClean="0"/>
              <a:t>04/05/2020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447B95-E6F3-9E41-9DD9-E80BDFDD31A6}" type="slidenum">
              <a:rPr lang="fr-FR" smtClean="0"/>
              <a:t>‹#›</a:t>
            </a:fld>
            <a:endParaRPr lang="fr-FR"/>
          </a:p>
        </p:txBody>
      </p:sp>
    </p:spTree>
    <p:extLst>
      <p:ext uri="{BB962C8B-B14F-4D97-AF65-F5344CB8AC3E}">
        <p14:creationId xmlns:p14="http://schemas.microsoft.com/office/powerpoint/2010/main" val="312869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mier Page sans sous-titre">
    <p:spTree>
      <p:nvGrpSpPr>
        <p:cNvPr id="1" name=""/>
        <p:cNvGrpSpPr/>
        <p:nvPr/>
      </p:nvGrpSpPr>
      <p:grpSpPr>
        <a:xfrm>
          <a:off x="0" y="0"/>
          <a:ext cx="0" cy="0"/>
          <a:chOff x="0" y="0"/>
          <a:chExt cx="0" cy="0"/>
        </a:xfrm>
      </p:grpSpPr>
      <p:pic>
        <p:nvPicPr>
          <p:cNvPr id="6" name="Image 5" descr="Garde_PPT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4"/>
            <a:ext cx="9188329" cy="5168435"/>
          </a:xfrm>
          <a:prstGeom prst="rect">
            <a:avLst/>
          </a:prstGeom>
        </p:spPr>
      </p:pic>
      <p:pic>
        <p:nvPicPr>
          <p:cNvPr id="7" name="Image 6"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2734" y="685305"/>
            <a:ext cx="1674067" cy="451165"/>
          </a:xfrm>
          <a:prstGeom prst="rect">
            <a:avLst/>
          </a:prstGeom>
        </p:spPr>
      </p:pic>
      <p:sp>
        <p:nvSpPr>
          <p:cNvPr id="2" name="Titre 1"/>
          <p:cNvSpPr>
            <a:spLocks noGrp="1"/>
          </p:cNvSpPr>
          <p:nvPr>
            <p:ph type="title"/>
          </p:nvPr>
        </p:nvSpPr>
        <p:spPr>
          <a:xfrm>
            <a:off x="4320000" y="2532883"/>
            <a:ext cx="4377600" cy="715500"/>
          </a:xfrm>
        </p:spPr>
        <p:txBody>
          <a:bodyPr anchor="b" anchorCtr="0">
            <a:normAutofit/>
          </a:bodyPr>
          <a:lstStyle>
            <a:lvl1pPr algn="l">
              <a:defRPr sz="2100" b="0" i="0" cap="all" spc="375" baseline="0">
                <a:solidFill>
                  <a:srgbClr val="F3E816"/>
                </a:solidFill>
                <a:latin typeface="Open Sans Light"/>
              </a:defRPr>
            </a:lvl1pPr>
          </a:lstStyle>
          <a:p>
            <a:r>
              <a:rPr lang="fr-FR" dirty="0"/>
              <a:t>Cliquez et modifiez le titre</a:t>
            </a:r>
          </a:p>
        </p:txBody>
      </p:sp>
    </p:spTree>
    <p:extLst>
      <p:ext uri="{BB962C8B-B14F-4D97-AF65-F5344CB8AC3E}">
        <p14:creationId xmlns:p14="http://schemas.microsoft.com/office/powerpoint/2010/main" val="52650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SsTitre Ifremer">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2"/>
            <a:ext cx="7772400" cy="1102519"/>
          </a:xfrm>
        </p:spPr>
        <p:txBody>
          <a:bodyPr/>
          <a:lstStyle>
            <a:lvl1pPr>
              <a:defRPr>
                <a:solidFill>
                  <a:srgbClr val="1B3C80"/>
                </a:solidFill>
              </a:defRPr>
            </a:lvl1pPr>
          </a:lstStyle>
          <a:p>
            <a:r>
              <a:rPr lang="fr-FR" dirty="0"/>
              <a:t>Cliquez et modifiez le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b="0" i="0">
                <a:solidFill>
                  <a:srgbClr val="0092D2"/>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fr-FR"/>
              <a:t>Cliquez pour modifier le style des sous-titres du masque</a:t>
            </a:r>
          </a:p>
        </p:txBody>
      </p:sp>
      <p:pic>
        <p:nvPicPr>
          <p:cNvPr id="7" name="Image 6" descr="organigrammes tetie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360"/>
            <a:ext cx="9144000" cy="434001"/>
          </a:xfrm>
          <a:prstGeom prst="rect">
            <a:avLst/>
          </a:prstGeom>
        </p:spPr>
      </p:pic>
      <p:pic>
        <p:nvPicPr>
          <p:cNvPr id="9" name="Image 8"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415" y="78388"/>
            <a:ext cx="925651" cy="249465"/>
          </a:xfrm>
          <a:prstGeom prst="rect">
            <a:avLst/>
          </a:prstGeom>
        </p:spPr>
      </p:pic>
      <p:sp>
        <p:nvSpPr>
          <p:cNvPr id="11" name="Rectangle 10"/>
          <p:cNvSpPr/>
          <p:nvPr userDrawn="1"/>
        </p:nvSpPr>
        <p:spPr>
          <a:xfrm>
            <a:off x="0" y="5041107"/>
            <a:ext cx="9144000" cy="102394"/>
          </a:xfrm>
          <a:prstGeom prst="rect">
            <a:avLst/>
          </a:prstGeom>
          <a:solidFill>
            <a:srgbClr val="F3E8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2" name="Espace réservé de la date 3"/>
          <p:cNvSpPr>
            <a:spLocks noGrp="1"/>
          </p:cNvSpPr>
          <p:nvPr>
            <p:ph type="dt" sz="half" idx="10"/>
          </p:nvPr>
        </p:nvSpPr>
        <p:spPr>
          <a:xfrm>
            <a:off x="457200" y="4767264"/>
            <a:ext cx="2133600" cy="273844"/>
          </a:xfrm>
        </p:spPr>
        <p:txBody>
          <a:bodyPr/>
          <a:lstStyle>
            <a:lvl1pPr>
              <a:defRPr>
                <a:solidFill>
                  <a:srgbClr val="0092D2"/>
                </a:solidFill>
              </a:defRPr>
            </a:lvl1pPr>
          </a:lstStyle>
          <a:p>
            <a:fld id="{B7E30115-8EB8-AD4E-8561-31C1457A31E8}" type="datetime1">
              <a:rPr lang="fr-FR" smtClean="0"/>
              <a:t>04/05/2020</a:t>
            </a:fld>
            <a:endParaRPr lang="fr-FR" dirty="0"/>
          </a:p>
        </p:txBody>
      </p:sp>
      <p:sp>
        <p:nvSpPr>
          <p:cNvPr id="13" name="Espace réservé du pied de page 4"/>
          <p:cNvSpPr>
            <a:spLocks noGrp="1"/>
          </p:cNvSpPr>
          <p:nvPr>
            <p:ph type="ftr" sz="quarter" idx="11"/>
          </p:nvPr>
        </p:nvSpPr>
        <p:spPr>
          <a:xfrm>
            <a:off x="3124200" y="4767264"/>
            <a:ext cx="2895600" cy="273844"/>
          </a:xfrm>
        </p:spPr>
        <p:txBody>
          <a:bodyPr/>
          <a:lstStyle/>
          <a:p>
            <a:endParaRPr lang="fr-FR"/>
          </a:p>
        </p:txBody>
      </p:sp>
      <p:sp>
        <p:nvSpPr>
          <p:cNvPr id="14" name="Espace réservé du numéro de diapositive 5"/>
          <p:cNvSpPr>
            <a:spLocks noGrp="1"/>
          </p:cNvSpPr>
          <p:nvPr>
            <p:ph type="sldNum" sz="quarter" idx="12"/>
          </p:nvPr>
        </p:nvSpPr>
        <p:spPr>
          <a:xfrm>
            <a:off x="6553200" y="4767264"/>
            <a:ext cx="2133600" cy="273844"/>
          </a:xfrm>
        </p:spPr>
        <p:txBody>
          <a:bodyPr/>
          <a:lstStyle>
            <a:lvl1pPr>
              <a:defRPr>
                <a:solidFill>
                  <a:srgbClr val="0092D2"/>
                </a:solidFill>
              </a:defRPr>
            </a:lvl1pPr>
          </a:lstStyle>
          <a:p>
            <a:fld id="{0F447B95-E6F3-9E41-9DD9-E80BDFDD31A6}" type="slidenum">
              <a:rPr lang="fr-FR" smtClean="0"/>
              <a:pPr/>
              <a:t>‹#›</a:t>
            </a:fld>
            <a:endParaRPr lang="fr-FR"/>
          </a:p>
        </p:txBody>
      </p:sp>
    </p:spTree>
    <p:extLst>
      <p:ext uri="{BB962C8B-B14F-4D97-AF65-F5344CB8AC3E}">
        <p14:creationId xmlns:p14="http://schemas.microsoft.com/office/powerpoint/2010/main" val="58976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Ifremer">
    <p:spTree>
      <p:nvGrpSpPr>
        <p:cNvPr id="1" name=""/>
        <p:cNvGrpSpPr/>
        <p:nvPr/>
      </p:nvGrpSpPr>
      <p:grpSpPr>
        <a:xfrm>
          <a:off x="0" y="0"/>
          <a:ext cx="0" cy="0"/>
          <a:chOff x="0" y="0"/>
          <a:chExt cx="0" cy="0"/>
        </a:xfrm>
      </p:grpSpPr>
      <p:sp>
        <p:nvSpPr>
          <p:cNvPr id="2" name="Titre 1"/>
          <p:cNvSpPr>
            <a:spLocks noGrp="1"/>
          </p:cNvSpPr>
          <p:nvPr>
            <p:ph type="title"/>
          </p:nvPr>
        </p:nvSpPr>
        <p:spPr>
          <a:xfrm>
            <a:off x="457200" y="588704"/>
            <a:ext cx="8229600" cy="857250"/>
          </a:xfrm>
        </p:spPr>
        <p:txBody>
          <a:bodyPr/>
          <a:lstStyle>
            <a:lvl1pPr>
              <a:defRPr>
                <a:solidFill>
                  <a:srgbClr val="187AAC"/>
                </a:solidFill>
              </a:defRPr>
            </a:lvl1pPr>
          </a:lstStyle>
          <a:p>
            <a:r>
              <a:rPr lang="fr-FR" dirty="0"/>
              <a:t>Cliquez et modifiez le titre</a:t>
            </a:r>
          </a:p>
        </p:txBody>
      </p:sp>
      <p:sp>
        <p:nvSpPr>
          <p:cNvPr id="3" name="Espace réservé du contenu 2"/>
          <p:cNvSpPr>
            <a:spLocks noGrp="1"/>
          </p:cNvSpPr>
          <p:nvPr>
            <p:ph idx="1"/>
          </p:nvPr>
        </p:nvSpPr>
        <p:spPr>
          <a:xfrm>
            <a:off x="457200" y="1582876"/>
            <a:ext cx="8229600" cy="3184388"/>
          </a:xfrm>
        </p:spPr>
        <p:txBody>
          <a:bodyPr/>
          <a:lstStyle>
            <a:lvl1pPr marL="0" indent="0">
              <a:buNone/>
              <a:defRPr sz="2100">
                <a:latin typeface="Open Sans"/>
                <a:cs typeface="Open Sans"/>
              </a:defRPr>
            </a:lvl1pPr>
            <a:lvl2pPr marL="342884" indent="0">
              <a:buNone/>
              <a:defRPr sz="1650" b="1" i="0">
                <a:solidFill>
                  <a:srgbClr val="187AAC"/>
                </a:solidFill>
                <a:latin typeface="Open Sans"/>
              </a:defRPr>
            </a:lvl2pPr>
            <a:lvl3pPr marL="534574">
              <a:defRPr sz="1500">
                <a:latin typeface="Open Sans"/>
              </a:defRPr>
            </a:lvl3pPr>
            <a:lvl5pPr marL="1371532" indent="0">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de la date 3"/>
          <p:cNvSpPr>
            <a:spLocks noGrp="1"/>
          </p:cNvSpPr>
          <p:nvPr>
            <p:ph type="dt" sz="half" idx="10"/>
          </p:nvPr>
        </p:nvSpPr>
        <p:spPr/>
        <p:txBody>
          <a:bodyPr/>
          <a:lstStyle>
            <a:lvl1pPr>
              <a:defRPr>
                <a:solidFill>
                  <a:srgbClr val="0092D2"/>
                </a:solidFill>
              </a:defRPr>
            </a:lvl1pPr>
          </a:lstStyle>
          <a:p>
            <a:fld id="{DDE72327-88B9-6046-BD84-9069527B14EE}" type="datetime1">
              <a:rPr lang="fr-FR" smtClean="0"/>
              <a:t>04/05/2020</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0092D2"/>
                </a:solidFill>
              </a:defRPr>
            </a:lvl1pPr>
          </a:lstStyle>
          <a:p>
            <a:fld id="{0F447B95-E6F3-9E41-9DD9-E80BDFDD31A6}" type="slidenum">
              <a:rPr lang="fr-FR" smtClean="0"/>
              <a:pPr/>
              <a:t>‹#›</a:t>
            </a:fld>
            <a:endParaRPr lang="fr-FR"/>
          </a:p>
        </p:txBody>
      </p:sp>
      <p:pic>
        <p:nvPicPr>
          <p:cNvPr id="7" name="Image 6" descr="organigrammes tetie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434001"/>
          </a:xfrm>
          <a:prstGeom prst="rect">
            <a:avLst/>
          </a:prstGeom>
        </p:spPr>
      </p:pic>
      <p:sp>
        <p:nvSpPr>
          <p:cNvPr id="10" name="Rectangle 9"/>
          <p:cNvSpPr/>
          <p:nvPr userDrawn="1"/>
        </p:nvSpPr>
        <p:spPr>
          <a:xfrm>
            <a:off x="0" y="5041107"/>
            <a:ext cx="9144000" cy="102394"/>
          </a:xfrm>
          <a:prstGeom prst="rect">
            <a:avLst/>
          </a:prstGeom>
          <a:solidFill>
            <a:srgbClr val="F3E8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9" name="Image 8"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415" y="78388"/>
            <a:ext cx="925651" cy="249465"/>
          </a:xfrm>
          <a:prstGeom prst="rect">
            <a:avLst/>
          </a:prstGeom>
        </p:spPr>
      </p:pic>
    </p:spTree>
    <p:extLst>
      <p:ext uri="{BB962C8B-B14F-4D97-AF65-F5344CB8AC3E}">
        <p14:creationId xmlns:p14="http://schemas.microsoft.com/office/powerpoint/2010/main" val="157383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la Partie Ifremer">
    <p:spTree>
      <p:nvGrpSpPr>
        <p:cNvPr id="1" name=""/>
        <p:cNvGrpSpPr/>
        <p:nvPr/>
      </p:nvGrpSpPr>
      <p:grpSpPr>
        <a:xfrm>
          <a:off x="0" y="0"/>
          <a:ext cx="0" cy="0"/>
          <a:chOff x="0" y="0"/>
          <a:chExt cx="0" cy="0"/>
        </a:xfrm>
      </p:grpSpPr>
      <p:pic>
        <p:nvPicPr>
          <p:cNvPr id="9" name="Image 8" descr="Prez_PP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re 1"/>
          <p:cNvSpPr>
            <a:spLocks noGrp="1"/>
          </p:cNvSpPr>
          <p:nvPr>
            <p:ph type="title"/>
          </p:nvPr>
        </p:nvSpPr>
        <p:spPr>
          <a:xfrm>
            <a:off x="633718" y="688918"/>
            <a:ext cx="5486400" cy="997664"/>
          </a:xfrm>
        </p:spPr>
        <p:txBody>
          <a:bodyPr anchor="b"/>
          <a:lstStyle>
            <a:lvl1pPr algn="l">
              <a:defRPr sz="3000" b="0" i="0">
                <a:solidFill>
                  <a:schemeClr val="bg1"/>
                </a:solidFill>
                <a:latin typeface="Open Sans Light"/>
              </a:defRPr>
            </a:lvl1pPr>
          </a:lstStyle>
          <a:p>
            <a:r>
              <a:rPr lang="fr-FR" dirty="0"/>
              <a:t>Cliquez et modifiez le titre</a:t>
            </a:r>
          </a:p>
        </p:txBody>
      </p:sp>
      <p:sp>
        <p:nvSpPr>
          <p:cNvPr id="3" name="Espace réservé pour une image  2"/>
          <p:cNvSpPr>
            <a:spLocks noGrp="1"/>
          </p:cNvSpPr>
          <p:nvPr>
            <p:ph type="pic" idx="1"/>
          </p:nvPr>
        </p:nvSpPr>
        <p:spPr>
          <a:xfrm>
            <a:off x="633723" y="1973503"/>
            <a:ext cx="2904249" cy="1283978"/>
          </a:xfrm>
        </p:spPr>
        <p:txBody>
          <a:bodyPr>
            <a:normAutofit/>
          </a:bodyPr>
          <a:lstStyle>
            <a:lvl1pPr marL="0" indent="0">
              <a:buNone/>
              <a:defRPr sz="900">
                <a:solidFill>
                  <a:schemeClr val="bg1"/>
                </a:solidFill>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fr-FR"/>
          </a:p>
        </p:txBody>
      </p:sp>
      <p:sp>
        <p:nvSpPr>
          <p:cNvPr id="5" name="Espace réservé de la date 4"/>
          <p:cNvSpPr>
            <a:spLocks noGrp="1"/>
          </p:cNvSpPr>
          <p:nvPr>
            <p:ph type="dt" sz="half" idx="10"/>
          </p:nvPr>
        </p:nvSpPr>
        <p:spPr/>
        <p:txBody>
          <a:bodyPr/>
          <a:lstStyle>
            <a:lvl1pPr>
              <a:defRPr>
                <a:solidFill>
                  <a:srgbClr val="0092D2"/>
                </a:solidFill>
                <a:latin typeface=""/>
              </a:defRPr>
            </a:lvl1pPr>
          </a:lstStyle>
          <a:p>
            <a:fld id="{722E5C11-BA1D-0742-8A5E-9BEDCEEAE36C}" type="datetime1">
              <a:rPr lang="fr-FR" smtClean="0"/>
              <a:t>04/05/2020</a:t>
            </a:fld>
            <a:endParaRPr lang="fr-FR" dirty="0"/>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0092D2"/>
                </a:solidFill>
              </a:defRPr>
            </a:lvl1pPr>
          </a:lstStyle>
          <a:p>
            <a:fld id="{0F447B95-E6F3-9E41-9DD9-E80BDFDD31A6}" type="slidenum">
              <a:rPr lang="fr-FR" smtClean="0"/>
              <a:pPr/>
              <a:t>‹#›</a:t>
            </a:fld>
            <a:endParaRPr lang="fr-FR"/>
          </a:p>
        </p:txBody>
      </p:sp>
      <p:sp>
        <p:nvSpPr>
          <p:cNvPr id="10" name="Espace réservé pour une image  2"/>
          <p:cNvSpPr>
            <a:spLocks noGrp="1"/>
          </p:cNvSpPr>
          <p:nvPr>
            <p:ph type="pic" idx="13"/>
          </p:nvPr>
        </p:nvSpPr>
        <p:spPr>
          <a:xfrm>
            <a:off x="3694318" y="1973503"/>
            <a:ext cx="2904249" cy="1283978"/>
          </a:xfrm>
        </p:spPr>
        <p:txBody>
          <a:bodyPr>
            <a:normAutofit/>
          </a:bodyPr>
          <a:lstStyle>
            <a:lvl1pPr marL="0" indent="0">
              <a:buNone/>
              <a:defRPr sz="900">
                <a:solidFill>
                  <a:schemeClr val="bg1"/>
                </a:solidFill>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fr-FR"/>
          </a:p>
        </p:txBody>
      </p:sp>
      <p:pic>
        <p:nvPicPr>
          <p:cNvPr id="11" name="Image 10"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152" y="203123"/>
            <a:ext cx="925651" cy="249465"/>
          </a:xfrm>
          <a:prstGeom prst="rect">
            <a:avLst/>
          </a:prstGeom>
        </p:spPr>
      </p:pic>
    </p:spTree>
    <p:extLst>
      <p:ext uri="{BB962C8B-B14F-4D97-AF65-F5344CB8AC3E}">
        <p14:creationId xmlns:p14="http://schemas.microsoft.com/office/powerpoint/2010/main" val="25069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159"/>
            <a:ext cx="8229600" cy="857250"/>
          </a:xfrm>
        </p:spPr>
        <p:txBody>
          <a:bodyPr/>
          <a:lstStyle>
            <a:lvl1pPr>
              <a:defRPr>
                <a:solidFill>
                  <a:srgbClr val="187AAC"/>
                </a:solidFill>
              </a:defRPr>
            </a:lvl1pPr>
          </a:lstStyle>
          <a:p>
            <a:r>
              <a:rPr lang="fr-FR" dirty="0"/>
              <a:t>Cliquez et modifiez le titre</a:t>
            </a:r>
          </a:p>
        </p:txBody>
      </p:sp>
      <p:sp>
        <p:nvSpPr>
          <p:cNvPr id="3" name="Espace réservé du contenu 2"/>
          <p:cNvSpPr>
            <a:spLocks noGrp="1"/>
          </p:cNvSpPr>
          <p:nvPr>
            <p:ph sz="half" idx="1"/>
          </p:nvPr>
        </p:nvSpPr>
        <p:spPr>
          <a:xfrm>
            <a:off x="457200" y="1506330"/>
            <a:ext cx="4038600" cy="2831300"/>
          </a:xfrm>
        </p:spPr>
        <p:txBody>
          <a:bodyPr/>
          <a:lstStyle>
            <a:lvl1pPr marL="257162" indent="-257162">
              <a:buFont typeface="Arial"/>
              <a:buChar char="•"/>
              <a:defRPr sz="1875" baseline="0">
                <a:latin typeface="Open Sans"/>
              </a:defRPr>
            </a:lvl1pPr>
            <a:lvl2pPr marL="234888" indent="0">
              <a:buNone/>
              <a:defRPr sz="1650" b="1" i="0">
                <a:solidFill>
                  <a:srgbClr val="0092D2"/>
                </a:solidFill>
                <a:latin typeface="Open Sans"/>
                <a:cs typeface="Open Sans"/>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p:txBody>
      </p:sp>
      <p:sp>
        <p:nvSpPr>
          <p:cNvPr id="4" name="Espace réservé du contenu 3"/>
          <p:cNvSpPr>
            <a:spLocks noGrp="1"/>
          </p:cNvSpPr>
          <p:nvPr>
            <p:ph sz="half" idx="2"/>
          </p:nvPr>
        </p:nvSpPr>
        <p:spPr>
          <a:xfrm>
            <a:off x="4648200" y="1506330"/>
            <a:ext cx="4038600" cy="2831300"/>
          </a:xfrm>
        </p:spPr>
        <p:txBody>
          <a:bodyPr/>
          <a:lstStyle>
            <a:lvl1pPr>
              <a:defRPr sz="1875">
                <a:latin typeface="Open Sans"/>
              </a:defRPr>
            </a:lvl1pPr>
            <a:lvl2pPr marL="261887" indent="0">
              <a:buNone/>
              <a:defRPr sz="1650" b="1" i="0">
                <a:solidFill>
                  <a:srgbClr val="0092D2"/>
                </a:solidFill>
                <a:latin typeface="Open Sans"/>
                <a:cs typeface="Open Sans"/>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p:txBody>
      </p:sp>
      <p:sp>
        <p:nvSpPr>
          <p:cNvPr id="5" name="Espace réservé de la date 4"/>
          <p:cNvSpPr>
            <a:spLocks noGrp="1"/>
          </p:cNvSpPr>
          <p:nvPr>
            <p:ph type="dt" sz="half" idx="10"/>
          </p:nvPr>
        </p:nvSpPr>
        <p:spPr/>
        <p:txBody>
          <a:bodyPr/>
          <a:lstStyle>
            <a:lvl1pPr>
              <a:defRPr>
                <a:solidFill>
                  <a:srgbClr val="0092D2"/>
                </a:solidFill>
              </a:defRPr>
            </a:lvl1pPr>
          </a:lstStyle>
          <a:p>
            <a:fld id="{537C876B-6538-E143-A347-32C331CAA6A5}" type="datetime1">
              <a:rPr lang="fr-FR" smtClean="0"/>
              <a:t>04/05/2020</a:t>
            </a:fld>
            <a:endParaRPr lang="fr-FR" dirty="0"/>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0092D2"/>
                </a:solidFill>
              </a:defRPr>
            </a:lvl1pPr>
          </a:lstStyle>
          <a:p>
            <a:fld id="{0F447B95-E6F3-9E41-9DD9-E80BDFDD31A6}" type="slidenum">
              <a:rPr lang="fr-FR" smtClean="0"/>
              <a:pPr/>
              <a:t>‹#›</a:t>
            </a:fld>
            <a:endParaRPr lang="fr-FR"/>
          </a:p>
        </p:txBody>
      </p:sp>
      <p:pic>
        <p:nvPicPr>
          <p:cNvPr id="8" name="Image 7" descr="organigrammes tetie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360"/>
            <a:ext cx="9144000" cy="434001"/>
          </a:xfrm>
          <a:prstGeom prst="rect">
            <a:avLst/>
          </a:prstGeom>
        </p:spPr>
      </p:pic>
      <p:sp>
        <p:nvSpPr>
          <p:cNvPr id="10" name="Rectangle 9"/>
          <p:cNvSpPr/>
          <p:nvPr userDrawn="1"/>
        </p:nvSpPr>
        <p:spPr>
          <a:xfrm>
            <a:off x="0" y="5041107"/>
            <a:ext cx="9144000" cy="102394"/>
          </a:xfrm>
          <a:prstGeom prst="rect">
            <a:avLst/>
          </a:prstGeom>
          <a:solidFill>
            <a:srgbClr val="F3E8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11" name="Image 10"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415" y="78388"/>
            <a:ext cx="925651" cy="249465"/>
          </a:xfrm>
          <a:prstGeom prst="rect">
            <a:avLst/>
          </a:prstGeom>
        </p:spPr>
      </p:pic>
    </p:spTree>
    <p:extLst>
      <p:ext uri="{BB962C8B-B14F-4D97-AF65-F5344CB8AC3E}">
        <p14:creationId xmlns:p14="http://schemas.microsoft.com/office/powerpoint/2010/main" val="190568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3000" b="1" cap="all"/>
            </a:lvl1pPr>
          </a:lstStyle>
          <a:p>
            <a:r>
              <a:rPr lang="fr-FR"/>
              <a:t>Cliquez et modifiez le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983B3E78-2D64-EA48-BE55-E120E54D03B9}" type="datetime1">
              <a:rPr lang="fr-FR" smtClean="0"/>
              <a:t>04/05/2020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47B95-E6F3-9E41-9DD9-E80BDFDD31A6}" type="slidenum">
              <a:rPr lang="fr-FR" smtClean="0"/>
              <a:t>‹#›</a:t>
            </a:fld>
            <a:endParaRPr lang="fr-FR"/>
          </a:p>
        </p:txBody>
      </p:sp>
    </p:spTree>
    <p:extLst>
      <p:ext uri="{BB962C8B-B14F-4D97-AF65-F5344CB8AC3E}">
        <p14:creationId xmlns:p14="http://schemas.microsoft.com/office/powerpoint/2010/main" val="17450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2" y="1151335"/>
            <a:ext cx="4041775" cy="47982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2"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ABA54B3-86FB-8C4A-B39A-9DFB483AC12D}" type="datetime1">
              <a:rPr lang="fr-FR" smtClean="0"/>
              <a:t>04/05/2020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447B95-E6F3-9E41-9DD9-E80BDFDD31A6}" type="slidenum">
              <a:rPr lang="fr-FR" smtClean="0"/>
              <a:t>‹#›</a:t>
            </a:fld>
            <a:endParaRPr lang="fr-FR"/>
          </a:p>
        </p:txBody>
      </p:sp>
    </p:spTree>
    <p:extLst>
      <p:ext uri="{BB962C8B-B14F-4D97-AF65-F5344CB8AC3E}">
        <p14:creationId xmlns:p14="http://schemas.microsoft.com/office/powerpoint/2010/main" val="2154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73E011-8255-584E-B1AD-F766CB60711D}" type="datetime1">
              <a:rPr lang="fr-FR" smtClean="0"/>
              <a:t>04/05/2020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447B95-E6F3-9E41-9DD9-E80BDFDD31A6}" type="slidenum">
              <a:rPr lang="fr-FR" smtClean="0"/>
              <a:t>‹#›</a:t>
            </a:fld>
            <a:endParaRPr lang="fr-FR"/>
          </a:p>
        </p:txBody>
      </p:sp>
    </p:spTree>
    <p:extLst>
      <p:ext uri="{BB962C8B-B14F-4D97-AF65-F5344CB8AC3E}">
        <p14:creationId xmlns:p14="http://schemas.microsoft.com/office/powerpoint/2010/main" val="147088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F5700C-D8BC-C648-B0F9-F66A92EC9999}" type="datetime1">
              <a:rPr lang="fr-FR" smtClean="0"/>
              <a:t>04/05/2020</a:t>
            </a:fld>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447B95-E6F3-9E41-9DD9-E80BDFDD31A6}" type="slidenum">
              <a:rPr lang="fr-FR" smtClean="0"/>
              <a:t>‹#›</a:t>
            </a:fld>
            <a:endParaRPr lang="fr-FR"/>
          </a:p>
        </p:txBody>
      </p:sp>
    </p:spTree>
    <p:extLst>
      <p:ext uri="{BB962C8B-B14F-4D97-AF65-F5344CB8AC3E}">
        <p14:creationId xmlns:p14="http://schemas.microsoft.com/office/powerpoint/2010/main" val="1922126969"/>
      </p:ext>
    </p:extLst>
  </p:cSld>
  <p:clrMap bg1="lt1" tx1="dk1" bg2="lt2" tx2="dk2" accent1="accent1" accent2="accent2" accent3="accent3" accent4="accent4" accent5="accent5" accent6="accent6" hlink="hlink" folHlink="folHlink"/>
  <p:sldLayoutIdLst>
    <p:sldLayoutId id="2147483723" r:id="rId1"/>
    <p:sldLayoutId id="2147483730" r:id="rId2"/>
    <p:sldLayoutId id="2147483718" r:id="rId3"/>
    <p:sldLayoutId id="2147483719" r:id="rId4"/>
    <p:sldLayoutId id="2147483726" r:id="rId5"/>
    <p:sldLayoutId id="2147483721" r:id="rId6"/>
    <p:sldLayoutId id="2147483720" r:id="rId7"/>
    <p:sldLayoutId id="2147483722" r:id="rId8"/>
    <p:sldLayoutId id="2147483724" r:id="rId9"/>
    <p:sldLayoutId id="2147483725" r:id="rId10"/>
    <p:sldLayoutId id="2147483727" r:id="rId11"/>
    <p:sldLayoutId id="2147483728" r:id="rId12"/>
    <p:sldLayoutId id="2147483729" r:id="rId13"/>
  </p:sldLayoutIdLst>
  <p:hf sldNum="0" hdr="0" ftr="0" dt="0"/>
  <p:txStyles>
    <p:titleStyle>
      <a:lvl1pPr algn="ctr" defTabSz="342884"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4"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4"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4"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4" rtl="0" eaLnBrk="1" latinLnBrk="0" hangingPunct="1">
        <a:spcBef>
          <a:spcPct val="20000"/>
        </a:spcBef>
        <a:buFont typeface="Arial"/>
        <a:buChar char="–"/>
        <a:defRPr sz="1500" kern="1200">
          <a:solidFill>
            <a:schemeClr val="tx1"/>
          </a:solidFill>
          <a:latin typeface="+mn-lt"/>
          <a:ea typeface="+mn-ea"/>
          <a:cs typeface="+mn-cs"/>
        </a:defRPr>
      </a:lvl4pPr>
      <a:lvl5pPr marL="1542974" indent="-171442" algn="l" defTabSz="342884"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0.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9FBD3F44-D214-ED4E-B6FC-476D42BD816D}"/>
              </a:ext>
            </a:extLst>
          </p:cNvPr>
          <p:cNvSpPr txBox="1">
            <a:spLocks/>
          </p:cNvSpPr>
          <p:nvPr/>
        </p:nvSpPr>
        <p:spPr>
          <a:xfrm>
            <a:off x="4391808" y="1758845"/>
            <a:ext cx="3283304" cy="1361912"/>
          </a:xfrm>
          <a:prstGeom prst="rect">
            <a:avLst/>
          </a:prstGeom>
        </p:spPr>
        <p:txBody>
          <a:bodyPr vert="horz" lIns="68580" tIns="34290" rIns="68580" bIns="34290" rtlCol="0" anchor="b" anchorCtr="0">
            <a:normAutofit/>
          </a:bodyPr>
          <a:lstStyle>
            <a:lvl1pPr algn="l" defTabSz="457200" rtl="0" eaLnBrk="1" latinLnBrk="0" hangingPunct="1">
              <a:spcBef>
                <a:spcPct val="0"/>
              </a:spcBef>
              <a:buNone/>
              <a:defRPr sz="2800" b="0" i="0" kern="1200" cap="all" spc="500" baseline="0">
                <a:solidFill>
                  <a:srgbClr val="F3E816"/>
                </a:solidFill>
                <a:latin typeface="Open Sans Light"/>
                <a:ea typeface="+mj-ea"/>
                <a:cs typeface="+mj-cs"/>
              </a:defRPr>
            </a:lvl1pPr>
          </a:lstStyle>
          <a:p>
            <a:endParaRPr lang="fr-FR" sz="21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CF72089-9243-AB42-AA32-DC43389111CF}"/>
              </a:ext>
            </a:extLst>
          </p:cNvPr>
          <p:cNvSpPr txBox="1"/>
          <p:nvPr/>
        </p:nvSpPr>
        <p:spPr>
          <a:xfrm>
            <a:off x="65314" y="4835723"/>
            <a:ext cx="3515504" cy="307777"/>
          </a:xfrm>
          <a:prstGeom prst="rect">
            <a:avLst/>
          </a:prstGeom>
          <a:noFill/>
        </p:spPr>
        <p:txBody>
          <a:bodyPr wrap="square" rtlCol="0">
            <a:spAutoFit/>
          </a:bodyPr>
          <a:lstStyle/>
          <a:p>
            <a:r>
              <a:rPr lang="fr-FR" sz="1400" b="1" dirty="0">
                <a:solidFill>
                  <a:schemeClr val="bg1"/>
                </a:solidFill>
              </a:rPr>
              <a:t>EGU 2020 Sharing Science Online</a:t>
            </a:r>
          </a:p>
        </p:txBody>
      </p:sp>
      <p:sp>
        <p:nvSpPr>
          <p:cNvPr id="6" name="Rectangle 5">
            <a:extLst>
              <a:ext uri="{FF2B5EF4-FFF2-40B4-BE49-F238E27FC236}">
                <a16:creationId xmlns:a16="http://schemas.microsoft.com/office/drawing/2014/main" id="{5EF3120C-2550-D646-BA9B-F8C8F9747528}"/>
              </a:ext>
            </a:extLst>
          </p:cNvPr>
          <p:cNvSpPr/>
          <p:nvPr/>
        </p:nvSpPr>
        <p:spPr>
          <a:xfrm>
            <a:off x="4270902" y="1916656"/>
            <a:ext cx="4730594" cy="2749471"/>
          </a:xfrm>
          <a:prstGeom prst="rect">
            <a:avLst/>
          </a:prstGeom>
        </p:spPr>
        <p:txBody>
          <a:bodyPr wrap="square">
            <a:spAutoFit/>
          </a:bodyPr>
          <a:lstStyle/>
          <a:p>
            <a:pPr algn="ctr"/>
            <a:r>
              <a:rPr lang="en-US" dirty="0">
                <a:solidFill>
                  <a:schemeClr val="bg1"/>
                </a:solidFill>
              </a:rPr>
              <a:t>Drivers of intermediate temperature changes in the North Atlantic Subpolar Gyre</a:t>
            </a:r>
            <a:endParaRPr lang="fr-FR" dirty="0">
              <a:solidFill>
                <a:schemeClr val="bg1"/>
              </a:solidFill>
            </a:endParaRPr>
          </a:p>
          <a:p>
            <a:pPr algn="ctr">
              <a:spcAft>
                <a:spcPts val="750"/>
              </a:spcAft>
            </a:pPr>
            <a:endParaRPr lang="en-US" sz="2400" b="1" dirty="0">
              <a:solidFill>
                <a:schemeClr val="bg1"/>
              </a:solidFill>
              <a:latin typeface="Calibri Light" panose="020F0302020204030204" pitchFamily="34" charset="0"/>
              <a:ea typeface="Calibri" panose="020F0502020204030204" pitchFamily="34" charset="0"/>
            </a:endParaRPr>
          </a:p>
          <a:p>
            <a:pPr algn="ctr"/>
            <a:r>
              <a:rPr lang="en-US" sz="1100" dirty="0">
                <a:solidFill>
                  <a:schemeClr val="bg1"/>
                </a:solidFill>
              </a:rPr>
              <a:t>D. G. Desbruyères</a:t>
            </a:r>
            <a:r>
              <a:rPr lang="en-US" sz="1100" baseline="30000" dirty="0">
                <a:solidFill>
                  <a:schemeClr val="bg1"/>
                </a:solidFill>
              </a:rPr>
              <a:t>1*</a:t>
            </a:r>
            <a:r>
              <a:rPr lang="en-US" sz="1100" dirty="0">
                <a:solidFill>
                  <a:schemeClr val="bg1"/>
                </a:solidFill>
              </a:rPr>
              <a:t>, B. Sinha</a:t>
            </a:r>
            <a:r>
              <a:rPr lang="en-US" sz="1100" baseline="30000" dirty="0">
                <a:solidFill>
                  <a:schemeClr val="bg1"/>
                </a:solidFill>
              </a:rPr>
              <a:t>2</a:t>
            </a:r>
            <a:r>
              <a:rPr lang="en-US" sz="1100" dirty="0">
                <a:solidFill>
                  <a:schemeClr val="bg1"/>
                </a:solidFill>
              </a:rPr>
              <a:t>, E. </a:t>
            </a:r>
            <a:r>
              <a:rPr lang="en-GB" sz="1100" dirty="0">
                <a:solidFill>
                  <a:schemeClr val="bg1"/>
                </a:solidFill>
              </a:rPr>
              <a:t>L. McDonagh</a:t>
            </a:r>
            <a:r>
              <a:rPr lang="en-GB" sz="1100" baseline="30000" dirty="0">
                <a:solidFill>
                  <a:schemeClr val="bg1"/>
                </a:solidFill>
              </a:rPr>
              <a:t>3,2</a:t>
            </a:r>
            <a:r>
              <a:rPr lang="en-GB" sz="1100" dirty="0">
                <a:solidFill>
                  <a:schemeClr val="bg1"/>
                </a:solidFill>
              </a:rPr>
              <a:t>, S. A. Josey</a:t>
            </a:r>
            <a:r>
              <a:rPr lang="en-GB" sz="1100" baseline="30000" dirty="0">
                <a:solidFill>
                  <a:schemeClr val="bg1"/>
                </a:solidFill>
              </a:rPr>
              <a:t>2</a:t>
            </a:r>
            <a:r>
              <a:rPr lang="en-GB" sz="1100" dirty="0">
                <a:solidFill>
                  <a:schemeClr val="bg1"/>
                </a:solidFill>
              </a:rPr>
              <a:t>, N. P. Holliday</a:t>
            </a:r>
            <a:r>
              <a:rPr lang="en-GB" sz="1100" baseline="30000" dirty="0">
                <a:solidFill>
                  <a:schemeClr val="bg1"/>
                </a:solidFill>
              </a:rPr>
              <a:t>2</a:t>
            </a:r>
            <a:r>
              <a:rPr lang="en-GB" sz="1100" dirty="0">
                <a:solidFill>
                  <a:schemeClr val="bg1"/>
                </a:solidFill>
              </a:rPr>
              <a:t>, D. A. Smeed</a:t>
            </a:r>
            <a:r>
              <a:rPr lang="en-GB" sz="1100" baseline="30000" dirty="0">
                <a:solidFill>
                  <a:schemeClr val="bg1"/>
                </a:solidFill>
              </a:rPr>
              <a:t>2</a:t>
            </a:r>
            <a:r>
              <a:rPr lang="en-GB" sz="1100" dirty="0">
                <a:solidFill>
                  <a:schemeClr val="bg1"/>
                </a:solidFill>
              </a:rPr>
              <a:t>, A. L. New</a:t>
            </a:r>
            <a:r>
              <a:rPr lang="en-GB" sz="1100" baseline="30000" dirty="0">
                <a:solidFill>
                  <a:schemeClr val="bg1"/>
                </a:solidFill>
              </a:rPr>
              <a:t>2</a:t>
            </a:r>
            <a:r>
              <a:rPr lang="en-GB" sz="1100" dirty="0">
                <a:solidFill>
                  <a:schemeClr val="bg1"/>
                </a:solidFill>
              </a:rPr>
              <a:t>, A. Megann</a:t>
            </a:r>
            <a:r>
              <a:rPr lang="en-GB" sz="1100" baseline="30000" dirty="0">
                <a:solidFill>
                  <a:schemeClr val="bg1"/>
                </a:solidFill>
              </a:rPr>
              <a:t>2</a:t>
            </a:r>
            <a:r>
              <a:rPr lang="en-GB" sz="1100" dirty="0">
                <a:solidFill>
                  <a:schemeClr val="bg1"/>
                </a:solidFill>
              </a:rPr>
              <a:t>, B. I. Moat</a:t>
            </a:r>
            <a:r>
              <a:rPr lang="en-GB" sz="1100" baseline="30000" dirty="0">
                <a:solidFill>
                  <a:schemeClr val="bg1"/>
                </a:solidFill>
              </a:rPr>
              <a:t>2</a:t>
            </a:r>
            <a:r>
              <a:rPr lang="en-GB" sz="1100" dirty="0">
                <a:solidFill>
                  <a:schemeClr val="bg1"/>
                </a:solidFill>
              </a:rPr>
              <a:t>.</a:t>
            </a:r>
          </a:p>
          <a:p>
            <a:pPr algn="ctr"/>
            <a:endParaRPr lang="fr-FR" dirty="0">
              <a:solidFill>
                <a:schemeClr val="bg1"/>
              </a:solidFill>
            </a:endParaRPr>
          </a:p>
          <a:p>
            <a:pPr lvl="0" algn="ctr"/>
            <a:r>
              <a:rPr lang="fr-FR" sz="900" dirty="0">
                <a:solidFill>
                  <a:schemeClr val="bg1"/>
                </a:solidFill>
              </a:rPr>
              <a:t>1. IFREMER, </a:t>
            </a:r>
            <a:r>
              <a:rPr lang="fr-FR" sz="900" dirty="0" err="1">
                <a:solidFill>
                  <a:schemeClr val="bg1"/>
                </a:solidFill>
              </a:rPr>
              <a:t>University</a:t>
            </a:r>
            <a:r>
              <a:rPr lang="fr-FR" sz="900" dirty="0">
                <a:solidFill>
                  <a:schemeClr val="bg1"/>
                </a:solidFill>
              </a:rPr>
              <a:t> of Brest, CNRS, IRD, Laboratoire d'Océanographie Physique et Spatiale, Plouzané, France.</a:t>
            </a:r>
          </a:p>
          <a:p>
            <a:pPr lvl="0" algn="ctr"/>
            <a:r>
              <a:rPr lang="en-GB" sz="900" dirty="0">
                <a:solidFill>
                  <a:schemeClr val="bg1"/>
                </a:solidFill>
              </a:rPr>
              <a:t>2. National Oceanography Centre, Southampton, United Kingdom.</a:t>
            </a:r>
            <a:endParaRPr lang="fr-FR" sz="900" dirty="0">
              <a:solidFill>
                <a:schemeClr val="bg1"/>
              </a:solidFill>
            </a:endParaRPr>
          </a:p>
          <a:p>
            <a:pPr lvl="0" algn="ctr"/>
            <a:r>
              <a:rPr lang="en-US" sz="900" dirty="0">
                <a:solidFill>
                  <a:schemeClr val="bg1"/>
                </a:solidFill>
              </a:rPr>
              <a:t>3. NORCE, Norwegian Research Centre, </a:t>
            </a:r>
            <a:r>
              <a:rPr lang="en-US" sz="900" dirty="0" err="1">
                <a:solidFill>
                  <a:schemeClr val="bg1"/>
                </a:solidFill>
              </a:rPr>
              <a:t>Bjerknes</a:t>
            </a:r>
            <a:r>
              <a:rPr lang="en-US" sz="900" dirty="0">
                <a:solidFill>
                  <a:schemeClr val="bg1"/>
                </a:solidFill>
              </a:rPr>
              <a:t> Centre for Climate Research, Bergen, Norway.</a:t>
            </a:r>
            <a:endParaRPr lang="fr-FR" sz="900" dirty="0">
              <a:solidFill>
                <a:schemeClr val="bg1"/>
              </a:solidFill>
            </a:endParaRPr>
          </a:p>
          <a:p>
            <a:pPr algn="ctr">
              <a:spcAft>
                <a:spcPts val="750"/>
              </a:spcAft>
            </a:pPr>
            <a:endParaRPr lang="fr-FR" sz="2800" b="1"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429264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C7683C8F-E527-3343-A0B2-2A06281E5901}"/>
              </a:ext>
            </a:extLst>
          </p:cNvPr>
          <p:cNvSpPr txBox="1">
            <a:spLocks/>
          </p:cNvSpPr>
          <p:nvPr/>
        </p:nvSpPr>
        <p:spPr>
          <a:xfrm>
            <a:off x="2764141" y="59742"/>
            <a:ext cx="5079514" cy="27494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1B3C80"/>
                </a:solidFill>
                <a:latin typeface="+mj-lt"/>
                <a:ea typeface="+mj-ea"/>
                <a:cs typeface="+mj-cs"/>
              </a:defRPr>
            </a:lvl1pPr>
          </a:lstStyle>
          <a:p>
            <a:pPr algn="r"/>
            <a:r>
              <a:rPr lang="fr-FR" sz="1800" b="1" dirty="0">
                <a:solidFill>
                  <a:schemeClr val="bg1"/>
                </a:solidFill>
              </a:rPr>
              <a:t>The </a:t>
            </a:r>
            <a:r>
              <a:rPr lang="fr-FR" sz="1800" b="1" dirty="0" err="1">
                <a:solidFill>
                  <a:schemeClr val="bg1"/>
                </a:solidFill>
              </a:rPr>
              <a:t>multidecadal</a:t>
            </a:r>
            <a:r>
              <a:rPr lang="fr-FR" sz="1800" b="1" dirty="0">
                <a:solidFill>
                  <a:schemeClr val="bg1"/>
                </a:solidFill>
              </a:rPr>
              <a:t> </a:t>
            </a:r>
            <a:r>
              <a:rPr lang="fr-FR" sz="1800" b="1" dirty="0" err="1">
                <a:solidFill>
                  <a:schemeClr val="bg1"/>
                </a:solidFill>
              </a:rPr>
              <a:t>context</a:t>
            </a:r>
            <a:r>
              <a:rPr lang="fr-FR" sz="1800" b="1" dirty="0">
                <a:solidFill>
                  <a:schemeClr val="bg1"/>
                </a:solidFill>
              </a:rPr>
              <a:t> in observations (EN4)</a:t>
            </a:r>
          </a:p>
        </p:txBody>
      </p:sp>
      <p:pic>
        <p:nvPicPr>
          <p:cNvPr id="24" name="Picture 23">
            <a:extLst>
              <a:ext uri="{FF2B5EF4-FFF2-40B4-BE49-F238E27FC236}">
                <a16:creationId xmlns:a16="http://schemas.microsoft.com/office/drawing/2014/main" id="{A2DD9D95-365D-BB4B-9324-95B07AF3C424}"/>
              </a:ext>
            </a:extLst>
          </p:cNvPr>
          <p:cNvPicPr>
            <a:picLocks noChangeAspect="1"/>
          </p:cNvPicPr>
          <p:nvPr/>
        </p:nvPicPr>
        <p:blipFill rotWithShape="1">
          <a:blip r:embed="rId2"/>
          <a:srcRect l="4050" t="9111" r="7770" b="7871"/>
          <a:stretch/>
        </p:blipFill>
        <p:spPr bwMode="auto">
          <a:xfrm>
            <a:off x="137245" y="800933"/>
            <a:ext cx="4838015" cy="29768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9B5E3CA3-E74C-194C-8225-6B591B0809FC}"/>
              </a:ext>
            </a:extLst>
          </p:cNvPr>
          <p:cNvSpPr txBox="1"/>
          <p:nvPr/>
        </p:nvSpPr>
        <p:spPr>
          <a:xfrm>
            <a:off x="5008539" y="1075707"/>
            <a:ext cx="3904120" cy="646331"/>
          </a:xfrm>
          <a:prstGeom prst="rect">
            <a:avLst/>
          </a:prstGeom>
          <a:noFill/>
        </p:spPr>
        <p:txBody>
          <a:bodyPr wrap="square" rtlCol="0">
            <a:spAutoFit/>
          </a:bodyPr>
          <a:lstStyle/>
          <a:p>
            <a:pPr algn="ctr"/>
            <a:r>
              <a:rPr lang="en-US" sz="1200" dirty="0">
                <a:latin typeface="Calibri Light" panose="020F0302020204030204" pitchFamily="34" charset="0"/>
                <a:cs typeface="Calibri Light" panose="020F0302020204030204" pitchFamily="34" charset="0"/>
              </a:rPr>
              <a:t>Sustained increases and decreases of intermediate temperature (black line) in the SPG correlate with the long-lasting warm and cold states of the upper ocean (shadings).</a:t>
            </a:r>
            <a:endParaRPr lang="fr-FR" sz="1200" dirty="0">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E4069CFE-E7AE-0F4A-9EBB-DBE42AFD9DD1}"/>
              </a:ext>
            </a:extLst>
          </p:cNvPr>
          <p:cNvSpPr/>
          <p:nvPr/>
        </p:nvSpPr>
        <p:spPr>
          <a:xfrm>
            <a:off x="5122533" y="1889308"/>
            <a:ext cx="3676133" cy="461665"/>
          </a:xfrm>
          <a:prstGeom prst="rect">
            <a:avLst/>
          </a:prstGeom>
        </p:spPr>
        <p:txBody>
          <a:bodyPr wrap="square">
            <a:spAutoFit/>
          </a:bodyPr>
          <a:lstStyle/>
          <a:p>
            <a:pPr algn="ctr"/>
            <a:r>
              <a:rPr lang="en-US"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This can be evidenced through a simple two-layer ocean model (Gregory, 2000):</a:t>
            </a:r>
            <a:r>
              <a:rPr lang="fr-FR" sz="1200" dirty="0">
                <a:latin typeface="Calibri Light" panose="020F0302020204030204" pitchFamily="34" charset="0"/>
                <a:cs typeface="Calibri Light" panose="020F0302020204030204" pitchFamily="34" charset="0"/>
              </a:rPr>
              <a:t> </a:t>
            </a:r>
          </a:p>
        </p:txBody>
      </p:sp>
      <p:sp>
        <p:nvSpPr>
          <p:cNvPr id="6" name="Rectangle 5">
            <a:extLst>
              <a:ext uri="{FF2B5EF4-FFF2-40B4-BE49-F238E27FC236}">
                <a16:creationId xmlns:a16="http://schemas.microsoft.com/office/drawing/2014/main" id="{FF5DD754-9AAF-A849-A797-DC3E3FF908BA}"/>
              </a:ext>
            </a:extLst>
          </p:cNvPr>
          <p:cNvSpPr/>
          <p:nvPr/>
        </p:nvSpPr>
        <p:spPr>
          <a:xfrm>
            <a:off x="5076068" y="3164574"/>
            <a:ext cx="3682889" cy="1384995"/>
          </a:xfrm>
          <a:prstGeom prst="rect">
            <a:avLst/>
          </a:prstGeom>
        </p:spPr>
        <p:txBody>
          <a:bodyPr wrap="square">
            <a:spAutoFit/>
          </a:bodyPr>
          <a:lstStyle/>
          <a:p>
            <a:pPr algn="ctr"/>
            <a:r>
              <a:rPr lang="en-GB"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temperature tendency in the intermediate layer (black line, bottom) is proportional to the temperature difference between the two layers (red line) - a linear representation of vertical heat transport by all processes</a:t>
            </a:r>
            <a:r>
              <a:rPr lang="en-GB" sz="1200" dirty="0">
                <a:latin typeface="Calibri Light" panose="020F0302020204030204" pitchFamily="34" charset="0"/>
                <a:cs typeface="Calibri Light" panose="020F0302020204030204" pitchFamily="34" charset="0"/>
              </a:rPr>
              <a:t> (k </a:t>
            </a:r>
            <a:r>
              <a:rPr lang="en-GB" sz="1000" dirty="0">
                <a:latin typeface="Calibri Light" panose="020F0302020204030204" pitchFamily="34" charset="0"/>
                <a:cs typeface="Calibri Light" panose="020F0302020204030204" pitchFamily="34" charset="0"/>
              </a:rPr>
              <a:t>= </a:t>
            </a:r>
            <a:r>
              <a:rPr lang="en-GB" sz="1200" dirty="0">
                <a:latin typeface="Calibri Light" panose="020F0302020204030204" pitchFamily="34" charset="0"/>
                <a:cs typeface="Calibri Light" panose="020F0302020204030204" pitchFamily="34" charset="0"/>
              </a:rPr>
              <a:t>0.06 year</a:t>
            </a:r>
            <a:r>
              <a:rPr lang="en-GB" sz="1200" baseline="30000" dirty="0">
                <a:latin typeface="Calibri Light" panose="020F0302020204030204" pitchFamily="34" charset="0"/>
                <a:cs typeface="Calibri Light" panose="020F0302020204030204" pitchFamily="34" charset="0"/>
              </a:rPr>
              <a:t>-1</a:t>
            </a:r>
            <a:r>
              <a:rPr lang="en-GB" sz="1200" dirty="0">
                <a:latin typeface="Calibri Light" panose="020F0302020204030204" pitchFamily="34" charset="0"/>
                <a:cs typeface="Calibri Light" panose="020F0302020204030204" pitchFamily="34" charset="0"/>
              </a:rPr>
              <a:t>).  This relationship implies first-order predictability skills of intermediate OHC from upper ocean monitoring.</a:t>
            </a: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31AF7E7-6AFB-4F42-9988-6F93DAC60954}"/>
                  </a:ext>
                </a:extLst>
              </p:cNvPr>
              <p:cNvSpPr/>
              <p:nvPr/>
            </p:nvSpPr>
            <p:spPr>
              <a:xfrm>
                <a:off x="5340697" y="2576217"/>
                <a:ext cx="2734979" cy="363113"/>
              </a:xfrm>
              <a:prstGeom prst="rect">
                <a:avLst/>
              </a:prstGeom>
            </p:spPr>
            <p:txBody>
              <a:bodyPr wrap="none">
                <a:spAutoFit/>
              </a:bodyPr>
              <a:lstStyle/>
              <a:p>
                <a14:m>
                  <m:oMath xmlns:m="http://schemas.openxmlformats.org/officeDocument/2006/math">
                    <m:f>
                      <m:fPr>
                        <m:ctrlPr>
                          <a:rPr lang="fr-FR" sz="1200" i="1">
                            <a:latin typeface="Cambria Math" panose="02040503050406030204" pitchFamily="18" charset="0"/>
                          </a:rPr>
                        </m:ctrlPr>
                      </m:fPr>
                      <m:num>
                        <m:r>
                          <a:rPr lang="fr-FR" sz="1200" i="1">
                            <a:latin typeface="Cambria Math" panose="02040503050406030204" pitchFamily="18" charset="0"/>
                          </a:rPr>
                          <m:t>𝑑</m:t>
                        </m:r>
                        <m:sSub>
                          <m:sSubPr>
                            <m:ctrlPr>
                              <a:rPr lang="fr-FR" sz="1200" i="1">
                                <a:latin typeface="Cambria Math" panose="02040503050406030204" pitchFamily="18" charset="0"/>
                              </a:rPr>
                            </m:ctrlPr>
                          </m:sSubPr>
                          <m:e>
                            <m:r>
                              <a:rPr lang="fr-FR" sz="1200" i="1">
                                <a:latin typeface="Cambria Math" panose="02040503050406030204" pitchFamily="18" charset="0"/>
                              </a:rPr>
                              <m:t>𝜃</m:t>
                            </m:r>
                          </m:e>
                          <m:sub>
                            <m:r>
                              <a:rPr lang="fr-FR" sz="1200">
                                <a:latin typeface="Cambria Math" panose="02040503050406030204" pitchFamily="18" charset="0"/>
                              </a:rPr>
                              <m:t>700−2000</m:t>
                            </m:r>
                            <m:r>
                              <a:rPr lang="fr-FR" sz="1200" i="1">
                                <a:latin typeface="Cambria Math" panose="02040503050406030204" pitchFamily="18" charset="0"/>
                              </a:rPr>
                              <m:t>𝑚</m:t>
                            </m:r>
                          </m:sub>
                        </m:sSub>
                      </m:num>
                      <m:den>
                        <m:r>
                          <a:rPr lang="fr-FR" sz="1200" i="1">
                            <a:latin typeface="Cambria Math" panose="02040503050406030204" pitchFamily="18" charset="0"/>
                          </a:rPr>
                          <m:t>𝑑𝑡</m:t>
                        </m:r>
                      </m:den>
                    </m:f>
                    <m:r>
                      <a:rPr lang="fr-FR" sz="1200">
                        <a:latin typeface="Cambria Math" panose="02040503050406030204" pitchFamily="18" charset="0"/>
                      </a:rPr>
                      <m:t>=</m:t>
                    </m:r>
                    <m:r>
                      <a:rPr lang="fr-FR" sz="1200" i="1" smtClean="0">
                        <a:solidFill>
                          <a:srgbClr val="C00000"/>
                        </a:solidFill>
                        <a:latin typeface="Cambria Math" panose="02040503050406030204" pitchFamily="18" charset="0"/>
                      </a:rPr>
                      <m:t>𝑘</m:t>
                    </m:r>
                    <m:r>
                      <a:rPr lang="fr-FR" sz="1200">
                        <a:solidFill>
                          <a:srgbClr val="C00000"/>
                        </a:solidFill>
                        <a:latin typeface="Cambria Math" panose="02040503050406030204" pitchFamily="18" charset="0"/>
                      </a:rPr>
                      <m:t>(</m:t>
                    </m:r>
                    <m:sSub>
                      <m:sSubPr>
                        <m:ctrlPr>
                          <a:rPr lang="fr-FR" sz="1200" i="1">
                            <a:solidFill>
                              <a:srgbClr val="C00000"/>
                            </a:solidFill>
                            <a:latin typeface="Cambria Math" panose="02040503050406030204" pitchFamily="18" charset="0"/>
                          </a:rPr>
                        </m:ctrlPr>
                      </m:sSubPr>
                      <m:e>
                        <m:r>
                          <a:rPr lang="fr-FR" sz="1200" i="1">
                            <a:solidFill>
                              <a:srgbClr val="C00000"/>
                            </a:solidFill>
                            <a:latin typeface="Cambria Math" panose="02040503050406030204" pitchFamily="18" charset="0"/>
                          </a:rPr>
                          <m:t>𝜃</m:t>
                        </m:r>
                      </m:e>
                      <m:sub>
                        <m:r>
                          <a:rPr lang="fr-FR" sz="1200">
                            <a:solidFill>
                              <a:srgbClr val="C00000"/>
                            </a:solidFill>
                            <a:latin typeface="Cambria Math" panose="02040503050406030204" pitchFamily="18" charset="0"/>
                          </a:rPr>
                          <m:t>0−700</m:t>
                        </m:r>
                        <m:r>
                          <a:rPr lang="fr-FR" sz="1200" i="1">
                            <a:solidFill>
                              <a:srgbClr val="C00000"/>
                            </a:solidFill>
                            <a:latin typeface="Cambria Math" panose="02040503050406030204" pitchFamily="18" charset="0"/>
                          </a:rPr>
                          <m:t>𝑚</m:t>
                        </m:r>
                      </m:sub>
                    </m:sSub>
                    <m:r>
                      <a:rPr lang="fr-FR" sz="1200">
                        <a:solidFill>
                          <a:srgbClr val="C00000"/>
                        </a:solidFill>
                        <a:latin typeface="Cambria Math" panose="02040503050406030204" pitchFamily="18" charset="0"/>
                      </a:rPr>
                      <m:t>−</m:t>
                    </m:r>
                    <m:sSub>
                      <m:sSubPr>
                        <m:ctrlPr>
                          <a:rPr lang="fr-FR" sz="1200" i="1">
                            <a:solidFill>
                              <a:srgbClr val="C00000"/>
                            </a:solidFill>
                            <a:latin typeface="Cambria Math" panose="02040503050406030204" pitchFamily="18" charset="0"/>
                          </a:rPr>
                        </m:ctrlPr>
                      </m:sSubPr>
                      <m:e>
                        <m:r>
                          <a:rPr lang="fr-FR" sz="1200" i="1">
                            <a:solidFill>
                              <a:srgbClr val="C00000"/>
                            </a:solidFill>
                            <a:latin typeface="Cambria Math" panose="02040503050406030204" pitchFamily="18" charset="0"/>
                          </a:rPr>
                          <m:t>𝜃</m:t>
                        </m:r>
                      </m:e>
                      <m:sub>
                        <m:r>
                          <a:rPr lang="fr-FR" sz="1200">
                            <a:solidFill>
                              <a:srgbClr val="C00000"/>
                            </a:solidFill>
                            <a:latin typeface="Cambria Math" panose="02040503050406030204" pitchFamily="18" charset="0"/>
                          </a:rPr>
                          <m:t>700−2000</m:t>
                        </m:r>
                        <m:r>
                          <a:rPr lang="fr-FR" sz="1200" i="1">
                            <a:solidFill>
                              <a:srgbClr val="C00000"/>
                            </a:solidFill>
                            <a:latin typeface="Cambria Math" panose="02040503050406030204" pitchFamily="18" charset="0"/>
                          </a:rPr>
                          <m:t>𝑚</m:t>
                        </m:r>
                      </m:sub>
                    </m:sSub>
                  </m:oMath>
                </a14:m>
                <a:r>
                  <a:rPr lang="fr-FR" sz="1200" dirty="0">
                    <a:solidFill>
                      <a:srgbClr val="C00000"/>
                    </a:solidFill>
                  </a:rPr>
                  <a:t>)</a:t>
                </a:r>
                <a:endParaRPr lang="fr-FR" sz="1200" dirty="0">
                  <a:solidFill>
                    <a:srgbClr val="FF0000"/>
                  </a:solidFill>
                </a:endParaRPr>
              </a:p>
            </p:txBody>
          </p:sp>
        </mc:Choice>
        <mc:Fallback xmlns="">
          <p:sp>
            <p:nvSpPr>
              <p:cNvPr id="27" name="Rectangle 26">
                <a:extLst>
                  <a:ext uri="{FF2B5EF4-FFF2-40B4-BE49-F238E27FC236}">
                    <a16:creationId xmlns:a16="http://schemas.microsoft.com/office/drawing/2014/main" id="{731AF7E7-6AFB-4F42-9988-6F93DAC60954}"/>
                  </a:ext>
                </a:extLst>
              </p:cNvPr>
              <p:cNvSpPr>
                <a:spLocks noRot="1" noChangeAspect="1" noMove="1" noResize="1" noEditPoints="1" noAdjustHandles="1" noChangeArrowheads="1" noChangeShapeType="1" noTextEdit="1"/>
              </p:cNvSpPr>
              <p:nvPr/>
            </p:nvSpPr>
            <p:spPr>
              <a:xfrm>
                <a:off x="5340697" y="2576217"/>
                <a:ext cx="2734979" cy="36311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DE554B7-EFB9-3C4D-945E-7AC1896DB2C7}"/>
                  </a:ext>
                </a:extLst>
              </p:cNvPr>
              <p:cNvSpPr/>
              <p:nvPr/>
            </p:nvSpPr>
            <p:spPr>
              <a:xfrm>
                <a:off x="302453" y="3854434"/>
                <a:ext cx="4572000" cy="784830"/>
              </a:xfrm>
              <a:prstGeom prst="rect">
                <a:avLst/>
              </a:prstGeom>
            </p:spPr>
            <p:txBody>
              <a:bodyPr>
                <a:spAutoFit/>
              </a:bodyPr>
              <a:lstStyle/>
              <a:p>
                <a:pPr algn="ctr"/>
                <a:r>
                  <a:rPr lang="en-US" sz="900" b="1"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Observed temperature anomalies within the 0-700 m layer (color shadings) and the 700-2000 m layer (thick black) in the SPG (63°W-10°W and 45°N-67°N). Data taken from the gridded EN4.2.1 product. The green line shows temperature anomalies within 700-2000 m as simulated by a 1D diffusive model forced by the observed surface temperature time series (see next slide). </a:t>
                </a:r>
                <a:r>
                  <a:rPr lang="en-US" sz="900" b="1"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B</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The observed components of the two-layer ocean model (equation 1 with </a:t>
                </a:r>
                <a14:m>
                  <m:oMath xmlns:m="http://schemas.openxmlformats.org/officeDocument/2006/math">
                    <m:r>
                      <a:rPr lang="en-US" sz="900" b="0" i="1">
                        <a:solidFill>
                          <a:srgbClr val="000000"/>
                        </a:solidFill>
                        <a:latin typeface="Cambria Math" panose="02040503050406030204" pitchFamily="18" charset="0"/>
                        <a:ea typeface="Times New Roman" panose="02020603050405020304" pitchFamily="18" charset="0"/>
                        <a:cs typeface="Calibri Light" panose="020F0302020204030204" pitchFamily="34" charset="0"/>
                      </a:rPr>
                      <m:t>𝑘</m:t>
                    </m:r>
                  </m:oMath>
                </a14:m>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 0.06 year</a:t>
                </a:r>
                <a:r>
                  <a:rPr lang="en-US" sz="900" i="1" baseline="30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-1</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t>
                </a:r>
                <a:r>
                  <a:rPr lang="fr-FR" sz="900" i="1" dirty="0">
                    <a:effectLst/>
                    <a:latin typeface="Calibri Light" panose="020F0302020204030204" pitchFamily="34" charset="0"/>
                    <a:cs typeface="Calibri Light" panose="020F0302020204030204" pitchFamily="34" charset="0"/>
                  </a:rPr>
                  <a:t> </a:t>
                </a:r>
                <a:endParaRPr lang="en-GB" sz="900" i="1" dirty="0">
                  <a:latin typeface="Calibri Light" panose="020F0302020204030204" pitchFamily="34" charset="0"/>
                  <a:cs typeface="Calibri Light" panose="020F0302020204030204" pitchFamily="34" charset="0"/>
                </a:endParaRPr>
              </a:p>
            </p:txBody>
          </p:sp>
        </mc:Choice>
        <mc:Fallback xmlns="">
          <p:sp>
            <p:nvSpPr>
              <p:cNvPr id="2" name="Rectangle 1">
                <a:extLst>
                  <a:ext uri="{FF2B5EF4-FFF2-40B4-BE49-F238E27FC236}">
                    <a16:creationId xmlns:a16="http://schemas.microsoft.com/office/drawing/2014/main" id="{2DE554B7-EFB9-3C4D-945E-7AC1896DB2C7}"/>
                  </a:ext>
                </a:extLst>
              </p:cNvPr>
              <p:cNvSpPr>
                <a:spLocks noRot="1" noChangeAspect="1" noMove="1" noResize="1" noEditPoints="1" noAdjustHandles="1" noChangeArrowheads="1" noChangeShapeType="1" noTextEdit="1"/>
              </p:cNvSpPr>
              <p:nvPr/>
            </p:nvSpPr>
            <p:spPr>
              <a:xfrm>
                <a:off x="302453" y="3854434"/>
                <a:ext cx="4572000" cy="784830"/>
              </a:xfrm>
              <a:prstGeom prst="rect">
                <a:avLst/>
              </a:prstGeom>
              <a:blipFill>
                <a:blip r:embed="rId4"/>
                <a:stretch>
                  <a:fillRect b="-1587"/>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7ABDDF26-B0BF-514E-88E8-EFC2BECB010F}"/>
              </a:ext>
            </a:extLst>
          </p:cNvPr>
          <p:cNvSpPr txBox="1"/>
          <p:nvPr/>
        </p:nvSpPr>
        <p:spPr>
          <a:xfrm>
            <a:off x="7978607" y="2661361"/>
            <a:ext cx="633507" cy="215444"/>
          </a:xfrm>
          <a:prstGeom prst="rect">
            <a:avLst/>
          </a:prstGeom>
          <a:noFill/>
        </p:spPr>
        <p:txBody>
          <a:bodyPr wrap="none" rtlCol="0">
            <a:spAutoFit/>
          </a:bodyPr>
          <a:lstStyle/>
          <a:p>
            <a:pPr algn="ctr"/>
            <a:r>
              <a:rPr lang="en-GB" sz="800" dirty="0"/>
              <a:t>Equation 1</a:t>
            </a:r>
          </a:p>
        </p:txBody>
      </p:sp>
    </p:spTree>
    <p:extLst>
      <p:ext uri="{BB962C8B-B14F-4D97-AF65-F5344CB8AC3E}">
        <p14:creationId xmlns:p14="http://schemas.microsoft.com/office/powerpoint/2010/main" val="349786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C7683C8F-E527-3343-A0B2-2A06281E5901}"/>
              </a:ext>
            </a:extLst>
          </p:cNvPr>
          <p:cNvSpPr txBox="1">
            <a:spLocks/>
          </p:cNvSpPr>
          <p:nvPr/>
        </p:nvSpPr>
        <p:spPr>
          <a:xfrm>
            <a:off x="2764141" y="59742"/>
            <a:ext cx="5079514" cy="27494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1B3C80"/>
                </a:solidFill>
                <a:latin typeface="+mj-lt"/>
                <a:ea typeface="+mj-ea"/>
                <a:cs typeface="+mj-cs"/>
              </a:defRPr>
            </a:lvl1pPr>
          </a:lstStyle>
          <a:p>
            <a:pPr algn="r"/>
            <a:r>
              <a:rPr lang="fr-FR" sz="1800" b="1" dirty="0">
                <a:solidFill>
                  <a:schemeClr val="bg1"/>
                </a:solidFill>
              </a:rPr>
              <a:t>The </a:t>
            </a:r>
            <a:r>
              <a:rPr lang="fr-FR" sz="1800" b="1" dirty="0" err="1">
                <a:solidFill>
                  <a:schemeClr val="bg1"/>
                </a:solidFill>
              </a:rPr>
              <a:t>multidecadal</a:t>
            </a:r>
            <a:r>
              <a:rPr lang="fr-FR" sz="1800" b="1" dirty="0">
                <a:solidFill>
                  <a:schemeClr val="bg1"/>
                </a:solidFill>
              </a:rPr>
              <a:t> </a:t>
            </a:r>
            <a:r>
              <a:rPr lang="fr-FR" sz="1800" b="1" dirty="0" err="1">
                <a:solidFill>
                  <a:schemeClr val="bg1"/>
                </a:solidFill>
              </a:rPr>
              <a:t>context</a:t>
            </a:r>
            <a:r>
              <a:rPr lang="fr-FR" sz="1800" b="1" dirty="0">
                <a:solidFill>
                  <a:schemeClr val="bg1"/>
                </a:solidFill>
              </a:rPr>
              <a:t> in observations (EN4)</a:t>
            </a:r>
          </a:p>
        </p:txBody>
      </p:sp>
      <p:pic>
        <p:nvPicPr>
          <p:cNvPr id="25" name="Picture 24">
            <a:extLst>
              <a:ext uri="{FF2B5EF4-FFF2-40B4-BE49-F238E27FC236}">
                <a16:creationId xmlns:a16="http://schemas.microsoft.com/office/drawing/2014/main" id="{6A25819C-AF8F-C041-834B-62BD191E18CF}"/>
              </a:ext>
            </a:extLst>
          </p:cNvPr>
          <p:cNvPicPr>
            <a:picLocks noChangeAspect="1"/>
          </p:cNvPicPr>
          <p:nvPr/>
        </p:nvPicPr>
        <p:blipFill rotWithShape="1">
          <a:blip r:embed="rId2"/>
          <a:srcRect l="3710" t="6184" r="8688" b="3116"/>
          <a:stretch/>
        </p:blipFill>
        <p:spPr bwMode="auto">
          <a:xfrm>
            <a:off x="377838" y="772768"/>
            <a:ext cx="5000370" cy="293864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6D6C3F1-8889-1D45-B064-B3315882D86C}"/>
                  </a:ext>
                </a:extLst>
              </p:cNvPr>
              <p:cNvSpPr txBox="1"/>
              <p:nvPr/>
            </p:nvSpPr>
            <p:spPr>
              <a:xfrm>
                <a:off x="5821448" y="1051974"/>
                <a:ext cx="2889783" cy="2828980"/>
              </a:xfrm>
              <a:prstGeom prst="rect">
                <a:avLst/>
              </a:prstGeom>
              <a:noFill/>
            </p:spPr>
            <p:txBody>
              <a:bodyPr wrap="square" rtlCol="0">
                <a:spAutoFit/>
              </a:bodyPr>
              <a:lstStyle/>
              <a:p>
                <a:pPr algn="ctr"/>
                <a:r>
                  <a:rPr lang="en-US" sz="1200" dirty="0">
                    <a:latin typeface="Calibri Light" panose="020F0302020204030204" pitchFamily="34" charset="0"/>
                    <a:cs typeface="Calibri Light" panose="020F0302020204030204" pitchFamily="34" charset="0"/>
                  </a:rPr>
                  <a:t>The connection between the upper and intermediate layers is characterized by the progressive downward propagation of the upper warm-cold-warm cycle down to about 2000 m (Figure 3, top). The physical mechanisms controlling such an apparent downward propagation cannot be explicitly resolved using “low-resolution” observational datasets, but their net effect can be effectively reproduced by a 1D diffusion model:</a:t>
                </a:r>
                <a:endParaRPr lang="fr-FR" sz="1200" dirty="0">
                  <a:latin typeface="Calibri Light" panose="020F0302020204030204" pitchFamily="34" charset="0"/>
                  <a:cs typeface="Calibri Light" panose="020F0302020204030204" pitchFamily="34" charset="0"/>
                </a:endParaRPr>
              </a:p>
              <a:p>
                <a:pPr algn="ctr"/>
                <a:r>
                  <a:rPr lang="en-US" sz="1200" dirty="0">
                    <a:latin typeface="Calibri Light" panose="020F0302020204030204" pitchFamily="34" charset="0"/>
                    <a:cs typeface="Calibri Light" panose="020F0302020204030204" pitchFamily="34" charset="0"/>
                  </a:rPr>
                  <a:t> </a:t>
                </a:r>
                <a:endParaRPr lang="fr-FR" sz="1200" dirty="0">
                  <a:latin typeface="Calibri Light" panose="020F0302020204030204" pitchFamily="34" charset="0"/>
                  <a:cs typeface="Calibri Light" panose="020F0302020204030204" pitchFamily="34" charset="0"/>
                </a:endParaRPr>
              </a:p>
              <a:p>
                <a:pPr algn="ctr"/>
                <a14:m>
                  <m:oMath xmlns:m="http://schemas.openxmlformats.org/officeDocument/2006/math">
                    <m:f>
                      <m:fPr>
                        <m:ctrlPr>
                          <a:rPr lang="fr-FR" sz="1400" i="1">
                            <a:latin typeface="Cambria Math" panose="02040503050406030204" pitchFamily="18" charset="0"/>
                          </a:rPr>
                        </m:ctrlPr>
                      </m:fPr>
                      <m:num>
                        <m:r>
                          <a:rPr lang="fr-FR" sz="1400" b="0" i="0" smtClean="0">
                            <a:latin typeface="Cambria Math" panose="02040503050406030204" pitchFamily="18" charset="0"/>
                          </a:rPr>
                          <m:t>𝜕</m:t>
                        </m:r>
                        <m:sSub>
                          <m:sSubPr>
                            <m:ctrlPr>
                              <a:rPr lang="fr-FR" sz="1400" i="1">
                                <a:latin typeface="Cambria Math" panose="02040503050406030204" pitchFamily="18" charset="0"/>
                              </a:rPr>
                            </m:ctrlPr>
                          </m:sSubPr>
                          <m:e>
                            <m:r>
                              <a:rPr lang="fr-FR" sz="1400">
                                <a:latin typeface="Cambria Math" panose="02040503050406030204" pitchFamily="18" charset="0"/>
                              </a:rPr>
                              <m:t>𝜃</m:t>
                            </m:r>
                          </m:e>
                          <m:sub>
                            <m:r>
                              <a:rPr lang="fr-FR" sz="1400">
                                <a:latin typeface="Cambria Math" panose="02040503050406030204" pitchFamily="18" charset="0"/>
                              </a:rPr>
                              <m:t>𝑑</m:t>
                            </m:r>
                          </m:sub>
                        </m:sSub>
                        <m:r>
                          <a:rPr lang="en-US" sz="1400">
                            <a:latin typeface="Cambria Math" panose="02040503050406030204" pitchFamily="18" charset="0"/>
                          </a:rPr>
                          <m:t>(</m:t>
                        </m:r>
                        <m:r>
                          <a:rPr lang="fr-FR" sz="1400">
                            <a:latin typeface="Cambria Math" panose="02040503050406030204" pitchFamily="18" charset="0"/>
                          </a:rPr>
                          <m:t>𝑧</m:t>
                        </m:r>
                        <m:r>
                          <a:rPr lang="en-US" sz="1400">
                            <a:latin typeface="Cambria Math" panose="02040503050406030204" pitchFamily="18" charset="0"/>
                          </a:rPr>
                          <m:t>,</m:t>
                        </m:r>
                        <m:r>
                          <a:rPr lang="fr-FR" sz="1400">
                            <a:latin typeface="Cambria Math" panose="02040503050406030204" pitchFamily="18" charset="0"/>
                          </a:rPr>
                          <m:t>𝑡</m:t>
                        </m:r>
                        <m:r>
                          <a:rPr lang="en-US" sz="1400">
                            <a:latin typeface="Cambria Math" panose="02040503050406030204" pitchFamily="18" charset="0"/>
                          </a:rPr>
                          <m:t>)</m:t>
                        </m:r>
                      </m:num>
                      <m:den>
                        <m:r>
                          <a:rPr lang="fr-FR" sz="1400">
                            <a:latin typeface="Cambria Math" panose="02040503050406030204" pitchFamily="18" charset="0"/>
                          </a:rPr>
                          <m:t>𝜕</m:t>
                        </m:r>
                        <m:r>
                          <a:rPr lang="fr-FR" sz="1400">
                            <a:latin typeface="Cambria Math" panose="02040503050406030204" pitchFamily="18" charset="0"/>
                          </a:rPr>
                          <m:t>𝑡</m:t>
                        </m:r>
                      </m:den>
                    </m:f>
                    <m:r>
                      <a:rPr lang="en-US" sz="1400">
                        <a:latin typeface="Cambria Math" panose="02040503050406030204" pitchFamily="18" charset="0"/>
                      </a:rPr>
                      <m:t>=</m:t>
                    </m:r>
                    <m:r>
                      <a:rPr lang="fr-FR" sz="1400">
                        <a:latin typeface="Cambria Math" panose="02040503050406030204" pitchFamily="18" charset="0"/>
                      </a:rPr>
                      <m:t>𝜅</m:t>
                    </m:r>
                    <m:f>
                      <m:fPr>
                        <m:ctrlPr>
                          <a:rPr lang="fr-FR" sz="1400" i="1">
                            <a:latin typeface="Cambria Math" panose="02040503050406030204" pitchFamily="18" charset="0"/>
                          </a:rPr>
                        </m:ctrlPr>
                      </m:fPr>
                      <m:num>
                        <m:sSup>
                          <m:sSupPr>
                            <m:ctrlPr>
                              <a:rPr lang="fr-FR" sz="1400" i="1">
                                <a:latin typeface="Cambria Math" panose="02040503050406030204" pitchFamily="18" charset="0"/>
                              </a:rPr>
                            </m:ctrlPr>
                          </m:sSupPr>
                          <m:e>
                            <m:r>
                              <a:rPr lang="fr-FR" sz="1400">
                                <a:latin typeface="Cambria Math" panose="02040503050406030204" pitchFamily="18" charset="0"/>
                              </a:rPr>
                              <m:t>𝜕</m:t>
                            </m:r>
                          </m:e>
                          <m:sup>
                            <m:r>
                              <a:rPr lang="en-US" sz="1400">
                                <a:latin typeface="Cambria Math" panose="02040503050406030204" pitchFamily="18" charset="0"/>
                              </a:rPr>
                              <m:t>2</m:t>
                            </m:r>
                          </m:sup>
                        </m:sSup>
                        <m:sSub>
                          <m:sSubPr>
                            <m:ctrlPr>
                              <a:rPr lang="fr-FR" sz="1400" i="1">
                                <a:latin typeface="Cambria Math" panose="02040503050406030204" pitchFamily="18" charset="0"/>
                              </a:rPr>
                            </m:ctrlPr>
                          </m:sSubPr>
                          <m:e>
                            <m:r>
                              <a:rPr lang="fr-FR" sz="1400">
                                <a:latin typeface="Cambria Math" panose="02040503050406030204" pitchFamily="18" charset="0"/>
                              </a:rPr>
                              <m:t>𝜃</m:t>
                            </m:r>
                          </m:e>
                          <m:sub>
                            <m:r>
                              <a:rPr lang="fr-FR" sz="1400">
                                <a:latin typeface="Cambria Math" panose="02040503050406030204" pitchFamily="18" charset="0"/>
                              </a:rPr>
                              <m:t>𝑑</m:t>
                            </m:r>
                          </m:sub>
                        </m:sSub>
                        <m:r>
                          <a:rPr lang="en-US" sz="1400">
                            <a:latin typeface="Cambria Math" panose="02040503050406030204" pitchFamily="18" charset="0"/>
                          </a:rPr>
                          <m:t>(</m:t>
                        </m:r>
                        <m:r>
                          <a:rPr lang="fr-FR" sz="1400">
                            <a:latin typeface="Cambria Math" panose="02040503050406030204" pitchFamily="18" charset="0"/>
                          </a:rPr>
                          <m:t>𝑧</m:t>
                        </m:r>
                        <m:r>
                          <a:rPr lang="en-US" sz="1400">
                            <a:latin typeface="Cambria Math" panose="02040503050406030204" pitchFamily="18" charset="0"/>
                          </a:rPr>
                          <m:t>,</m:t>
                        </m:r>
                        <m:r>
                          <a:rPr lang="fr-FR" sz="1400">
                            <a:latin typeface="Cambria Math" panose="02040503050406030204" pitchFamily="18" charset="0"/>
                          </a:rPr>
                          <m:t>𝑡</m:t>
                        </m:r>
                        <m:r>
                          <a:rPr lang="en-US" sz="1400">
                            <a:latin typeface="Cambria Math" panose="02040503050406030204" pitchFamily="18" charset="0"/>
                          </a:rPr>
                          <m:t>)</m:t>
                        </m:r>
                      </m:num>
                      <m:den>
                        <m:r>
                          <a:rPr lang="fr-FR" sz="1400">
                            <a:latin typeface="Cambria Math" panose="02040503050406030204" pitchFamily="18" charset="0"/>
                          </a:rPr>
                          <m:t>𝜕</m:t>
                        </m:r>
                        <m:sSup>
                          <m:sSupPr>
                            <m:ctrlPr>
                              <a:rPr lang="fr-FR" sz="1400" i="1">
                                <a:latin typeface="Cambria Math" panose="02040503050406030204" pitchFamily="18" charset="0"/>
                              </a:rPr>
                            </m:ctrlPr>
                          </m:sSupPr>
                          <m:e>
                            <m:r>
                              <a:rPr lang="fr-FR" sz="1400">
                                <a:latin typeface="Cambria Math" panose="02040503050406030204" pitchFamily="18" charset="0"/>
                              </a:rPr>
                              <m:t>𝑧</m:t>
                            </m:r>
                          </m:e>
                          <m:sup>
                            <m:r>
                              <a:rPr lang="en-US" sz="1400">
                                <a:latin typeface="Cambria Math" panose="02040503050406030204" pitchFamily="18" charset="0"/>
                              </a:rPr>
                              <m:t>2</m:t>
                            </m:r>
                          </m:sup>
                        </m:sSup>
                      </m:den>
                    </m:f>
                  </m:oMath>
                </a14:m>
                <a:r>
                  <a:rPr lang="en-US" sz="1200" dirty="0">
                    <a:latin typeface="Calibri Light" panose="020F0302020204030204" pitchFamily="34" charset="0"/>
                    <a:cs typeface="Calibri Light" panose="020F0302020204030204" pitchFamily="34" charset="0"/>
                  </a:rPr>
                  <a:t>	</a:t>
                </a:r>
                <a:endParaRPr lang="fr-FR" sz="1200" dirty="0">
                  <a:latin typeface="Calibri Light" panose="020F0302020204030204" pitchFamily="34" charset="0"/>
                  <a:cs typeface="Calibri Light" panose="020F0302020204030204" pitchFamily="34" charset="0"/>
                </a:endParaRPr>
              </a:p>
              <a:p>
                <a:pPr algn="ctr"/>
                <a:endParaRPr lang="fr-FR" sz="1200" dirty="0">
                  <a:latin typeface="Calibri Light" panose="020F0302020204030204" pitchFamily="34" charset="0"/>
                  <a:cs typeface="Calibri Light" panose="020F0302020204030204" pitchFamily="34" charset="0"/>
                </a:endParaRPr>
              </a:p>
            </p:txBody>
          </p:sp>
        </mc:Choice>
        <mc:Fallback xmlns="">
          <p:sp>
            <p:nvSpPr>
              <p:cNvPr id="2" name="TextBox 1">
                <a:extLst>
                  <a:ext uri="{FF2B5EF4-FFF2-40B4-BE49-F238E27FC236}">
                    <a16:creationId xmlns:a16="http://schemas.microsoft.com/office/drawing/2014/main" id="{C6D6C3F1-8889-1D45-B064-B3315882D86C}"/>
                  </a:ext>
                </a:extLst>
              </p:cNvPr>
              <p:cNvSpPr txBox="1">
                <a:spLocks noRot="1" noChangeAspect="1" noMove="1" noResize="1" noEditPoints="1" noAdjustHandles="1" noChangeArrowheads="1" noChangeShapeType="1" noTextEdit="1"/>
              </p:cNvSpPr>
              <p:nvPr/>
            </p:nvSpPr>
            <p:spPr>
              <a:xfrm>
                <a:off x="5821448" y="1051974"/>
                <a:ext cx="2889783" cy="282898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8375006-F1BC-5642-9665-8915B8D1ABFA}"/>
                  </a:ext>
                </a:extLst>
              </p:cNvPr>
              <p:cNvSpPr/>
              <p:nvPr/>
            </p:nvSpPr>
            <p:spPr>
              <a:xfrm>
                <a:off x="806208" y="3765126"/>
                <a:ext cx="4572000" cy="784830"/>
              </a:xfrm>
              <a:prstGeom prst="rect">
                <a:avLst/>
              </a:prstGeom>
            </p:spPr>
            <p:txBody>
              <a:bodyPr>
                <a:spAutoFit/>
              </a:bodyPr>
              <a:lstStyle/>
              <a:p>
                <a:pPr algn="ctr"/>
                <a:r>
                  <a:rPr lang="en-US" sz="900" b="1"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The depth-time diagram of observed temperature anomalies averaged in the SPG (gridded EN4.2.1 product). White line is the aggregate maximum mixed layer depth in the western SPG (55°N-65°N – 40°W-60°W) computed as the 75</a:t>
                </a:r>
                <a:r>
                  <a:rPr lang="en-US" sz="900" i="1" baseline="30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percentile of the </a:t>
                </a:r>
                <a:r>
                  <a:rPr lang="en-US" sz="900" i="1" dirty="0" err="1">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pycnostad</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depths. </a:t>
                </a:r>
                <a:r>
                  <a:rPr lang="en-US" sz="900" b="1"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B</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The solution of a simple 1D diffusive model initialized with surface anomalies in the SPG and a boundary-like diffusivity coefficient</a:t>
                </a:r>
                <a:r>
                  <a:rPr lang="en-US" sz="900" i="1" dirty="0">
                    <a:latin typeface="Calibri Light" panose="020F0302020204030204" pitchFamily="34" charset="0"/>
                    <a:cs typeface="Calibri Light" panose="020F0302020204030204" pitchFamily="34" charset="0"/>
                  </a:rPr>
                  <a:t> </a:t>
                </a:r>
                <a14:m>
                  <m:oMath xmlns:m="http://schemas.openxmlformats.org/officeDocument/2006/math">
                    <m:r>
                      <a:rPr lang="fr-FR" sz="900" b="0" i="1">
                        <a:latin typeface="Cambria Math" panose="02040503050406030204" pitchFamily="18" charset="0"/>
                      </a:rPr>
                      <m:t>𝜅</m:t>
                    </m:r>
                  </m:oMath>
                </a14:m>
                <a:r>
                  <a:rPr lang="en-US" sz="900" i="1" dirty="0">
                    <a:latin typeface="Calibri Light" panose="020F0302020204030204" pitchFamily="34" charset="0"/>
                    <a:cs typeface="Calibri Light" panose="020F0302020204030204" pitchFamily="34" charset="0"/>
                  </a:rPr>
                  <a:t> = 3x10</a:t>
                </a:r>
                <a:r>
                  <a:rPr lang="en-US" sz="900" i="1" baseline="30000" dirty="0">
                    <a:latin typeface="Calibri Light" panose="020F0302020204030204" pitchFamily="34" charset="0"/>
                    <a:cs typeface="Calibri Light" panose="020F0302020204030204" pitchFamily="34" charset="0"/>
                  </a:rPr>
                  <a:t>-3</a:t>
                </a:r>
                <a:r>
                  <a:rPr lang="en-US" sz="900" i="1" dirty="0">
                    <a:latin typeface="Calibri Light" panose="020F0302020204030204" pitchFamily="34" charset="0"/>
                    <a:cs typeface="Calibri Light" panose="020F0302020204030204" pitchFamily="34" charset="0"/>
                  </a:rPr>
                  <a:t> m</a:t>
                </a:r>
                <a:r>
                  <a:rPr lang="en-US" sz="900" i="1" baseline="30000" dirty="0">
                    <a:latin typeface="Calibri Light" panose="020F0302020204030204" pitchFamily="34" charset="0"/>
                    <a:cs typeface="Calibri Light" panose="020F0302020204030204" pitchFamily="34" charset="0"/>
                  </a:rPr>
                  <a:t>-2</a:t>
                </a:r>
                <a:r>
                  <a:rPr lang="en-US" sz="900" i="1" dirty="0">
                    <a:latin typeface="Calibri Light" panose="020F0302020204030204" pitchFamily="34" charset="0"/>
                    <a:cs typeface="Calibri Light" panose="020F0302020204030204" pitchFamily="34" charset="0"/>
                  </a:rPr>
                  <a:t> s</a:t>
                </a:r>
                <a:r>
                  <a:rPr lang="en-US" sz="900" i="1" baseline="30000" dirty="0">
                    <a:latin typeface="Calibri Light" panose="020F0302020204030204" pitchFamily="34" charset="0"/>
                    <a:cs typeface="Calibri Light" panose="020F0302020204030204" pitchFamily="34" charset="0"/>
                  </a:rPr>
                  <a:t>-1 </a:t>
                </a:r>
                <a:r>
                  <a:rPr lang="fr-FR"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t>
                </a:r>
                <a:r>
                  <a:rPr lang="fr-FR" sz="900" i="1" dirty="0" err="1">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equation</a:t>
                </a:r>
                <a:r>
                  <a:rPr lang="fr-FR"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2)</a:t>
                </a:r>
                <a:endParaRPr lang="en-GB" sz="900" i="1" dirty="0">
                  <a:latin typeface="Calibri Light" panose="020F0302020204030204" pitchFamily="34" charset="0"/>
                  <a:cs typeface="Calibri Light" panose="020F0302020204030204" pitchFamily="34" charset="0"/>
                </a:endParaRPr>
              </a:p>
            </p:txBody>
          </p:sp>
        </mc:Choice>
        <mc:Fallback>
          <p:sp>
            <p:nvSpPr>
              <p:cNvPr id="3" name="Rectangle 2">
                <a:extLst>
                  <a:ext uri="{FF2B5EF4-FFF2-40B4-BE49-F238E27FC236}">
                    <a16:creationId xmlns:a16="http://schemas.microsoft.com/office/drawing/2014/main" id="{18375006-F1BC-5642-9665-8915B8D1ABFA}"/>
                  </a:ext>
                </a:extLst>
              </p:cNvPr>
              <p:cNvSpPr>
                <a:spLocks noRot="1" noChangeAspect="1" noMove="1" noResize="1" noEditPoints="1" noAdjustHandles="1" noChangeArrowheads="1" noChangeShapeType="1" noTextEdit="1"/>
              </p:cNvSpPr>
              <p:nvPr/>
            </p:nvSpPr>
            <p:spPr>
              <a:xfrm>
                <a:off x="806208" y="3765126"/>
                <a:ext cx="4572000" cy="784830"/>
              </a:xfrm>
              <a:prstGeom prst="rect">
                <a:avLst/>
              </a:prstGeom>
              <a:blipFill>
                <a:blip r:embed="rId4"/>
                <a:stretch>
                  <a:fillRect b="-3175"/>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641836EB-9070-7445-B527-6CA6107F0C3E}"/>
              </a:ext>
            </a:extLst>
          </p:cNvPr>
          <p:cNvSpPr txBox="1"/>
          <p:nvPr/>
        </p:nvSpPr>
        <p:spPr>
          <a:xfrm>
            <a:off x="7921034" y="3316903"/>
            <a:ext cx="633507" cy="215444"/>
          </a:xfrm>
          <a:prstGeom prst="rect">
            <a:avLst/>
          </a:prstGeom>
          <a:noFill/>
        </p:spPr>
        <p:txBody>
          <a:bodyPr wrap="none" rtlCol="0">
            <a:spAutoFit/>
          </a:bodyPr>
          <a:lstStyle/>
          <a:p>
            <a:pPr algn="ctr"/>
            <a:r>
              <a:rPr lang="en-GB" sz="800" dirty="0"/>
              <a:t>Equation 2</a:t>
            </a:r>
          </a:p>
        </p:txBody>
      </p:sp>
    </p:spTree>
    <p:extLst>
      <p:ext uri="{BB962C8B-B14F-4D97-AF65-F5344CB8AC3E}">
        <p14:creationId xmlns:p14="http://schemas.microsoft.com/office/powerpoint/2010/main" val="244704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C7683C8F-E527-3343-A0B2-2A06281E5901}"/>
              </a:ext>
            </a:extLst>
          </p:cNvPr>
          <p:cNvSpPr txBox="1">
            <a:spLocks/>
          </p:cNvSpPr>
          <p:nvPr/>
        </p:nvSpPr>
        <p:spPr>
          <a:xfrm>
            <a:off x="3726497" y="59742"/>
            <a:ext cx="4117157" cy="27494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1B3C80"/>
                </a:solidFill>
                <a:latin typeface="+mj-lt"/>
                <a:ea typeface="+mj-ea"/>
                <a:cs typeface="+mj-cs"/>
              </a:defRPr>
            </a:lvl1pPr>
          </a:lstStyle>
          <a:p>
            <a:pPr algn="r"/>
            <a:r>
              <a:rPr lang="fr-FR" sz="1800" b="1" dirty="0" err="1">
                <a:solidFill>
                  <a:schemeClr val="bg1"/>
                </a:solidFill>
              </a:rPr>
              <a:t>Heat</a:t>
            </a:r>
            <a:r>
              <a:rPr lang="fr-FR" sz="1800" b="1" dirty="0">
                <a:solidFill>
                  <a:schemeClr val="bg1"/>
                </a:solidFill>
              </a:rPr>
              <a:t> budget 700-2000m in ECCOv4</a:t>
            </a:r>
          </a:p>
        </p:txBody>
      </p:sp>
      <p:pic>
        <p:nvPicPr>
          <p:cNvPr id="7" name="Picture 6">
            <a:extLst>
              <a:ext uri="{FF2B5EF4-FFF2-40B4-BE49-F238E27FC236}">
                <a16:creationId xmlns:a16="http://schemas.microsoft.com/office/drawing/2014/main" id="{5E0B7B81-D88D-3E44-B3AD-5B5208C489CF}"/>
              </a:ext>
            </a:extLst>
          </p:cNvPr>
          <p:cNvPicPr/>
          <p:nvPr/>
        </p:nvPicPr>
        <p:blipFill rotWithShape="1">
          <a:blip r:embed="rId2"/>
          <a:srcRect l="6374" t="9819" r="6991" b="6711"/>
          <a:stretch/>
        </p:blipFill>
        <p:spPr bwMode="auto">
          <a:xfrm>
            <a:off x="0" y="496805"/>
            <a:ext cx="4484370" cy="287972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3BDECC-0891-604A-9B92-1FDF1AD993F4}"/>
                  </a:ext>
                </a:extLst>
              </p:cNvPr>
              <p:cNvSpPr/>
              <p:nvPr/>
            </p:nvSpPr>
            <p:spPr>
              <a:xfrm>
                <a:off x="4388478" y="1953396"/>
                <a:ext cx="4572000" cy="56964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fr-FR" sz="1000" i="1">
                              <a:latin typeface="Cambria Math" panose="02040503050406030204" pitchFamily="18" charset="0"/>
                            </a:rPr>
                          </m:ctrlPr>
                        </m:sSubPr>
                        <m:e>
                          <m:r>
                            <a:rPr lang="fr-FR" sz="1000" i="1">
                              <a:latin typeface="Cambria Math" panose="02040503050406030204" pitchFamily="18" charset="0"/>
                            </a:rPr>
                            <m:t>𝐶</m:t>
                          </m:r>
                        </m:e>
                        <m:sub>
                          <m:r>
                            <a:rPr lang="fr-FR" sz="1000" i="1">
                              <a:latin typeface="Cambria Math" panose="02040503050406030204" pitchFamily="18" charset="0"/>
                            </a:rPr>
                            <m:t>𝑝</m:t>
                          </m:r>
                        </m:sub>
                      </m:sSub>
                      <m:sSub>
                        <m:sSubPr>
                          <m:ctrlPr>
                            <a:rPr lang="fr-FR" sz="1000" i="1">
                              <a:latin typeface="Cambria Math" panose="02040503050406030204" pitchFamily="18" charset="0"/>
                            </a:rPr>
                          </m:ctrlPr>
                        </m:sSubPr>
                        <m:e>
                          <m:r>
                            <a:rPr lang="fr-FR" sz="1000" i="1">
                              <a:latin typeface="Cambria Math" panose="02040503050406030204" pitchFamily="18" charset="0"/>
                            </a:rPr>
                            <m:t>𝜌</m:t>
                          </m:r>
                        </m:e>
                        <m:sub>
                          <m:r>
                            <a:rPr lang="fr-FR" sz="1000" i="0">
                              <a:latin typeface="Cambria Math" panose="02040503050406030204" pitchFamily="18" charset="0"/>
                            </a:rPr>
                            <m:t>0</m:t>
                          </m:r>
                        </m:sub>
                      </m:sSub>
                      <m:nary>
                        <m:naryPr>
                          <m:limLoc m:val="undOvr"/>
                          <m:ctrlPr>
                            <a:rPr lang="fr-FR" sz="1000" i="1">
                              <a:latin typeface="Cambria Math" panose="02040503050406030204" pitchFamily="18" charset="0"/>
                            </a:rPr>
                          </m:ctrlPr>
                        </m:naryPr>
                        <m:sub>
                          <m:r>
                            <a:rPr lang="fr-FR" sz="1000" i="1">
                              <a:latin typeface="Cambria Math" panose="02040503050406030204" pitchFamily="18" charset="0"/>
                            </a:rPr>
                            <m:t>𝑡</m:t>
                          </m:r>
                        </m:sub>
                        <m:sup/>
                        <m:e>
                          <m:nary>
                            <m:naryPr>
                              <m:chr m:val="∭"/>
                              <m:limLoc m:val="undOvr"/>
                              <m:ctrlPr>
                                <a:rPr lang="fr-FR" sz="1000" i="1">
                                  <a:latin typeface="Cambria Math" panose="02040503050406030204" pitchFamily="18" charset="0"/>
                                </a:rPr>
                              </m:ctrlPr>
                            </m:naryPr>
                            <m:sub>
                              <m:r>
                                <a:rPr lang="fr-FR" sz="1000" i="1">
                                  <a:latin typeface="Cambria Math" panose="02040503050406030204" pitchFamily="18" charset="0"/>
                                </a:rPr>
                                <m:t>𝑉</m:t>
                              </m:r>
                            </m:sub>
                            <m:sup/>
                            <m:e>
                              <m:f>
                                <m:fPr>
                                  <m:ctrlPr>
                                    <a:rPr lang="fr-FR" sz="1000" i="1">
                                      <a:latin typeface="Cambria Math" panose="02040503050406030204" pitchFamily="18" charset="0"/>
                                    </a:rPr>
                                  </m:ctrlPr>
                                </m:fPr>
                                <m:num>
                                  <m:r>
                                    <a:rPr lang="fr-FR" sz="1000" i="0">
                                      <a:latin typeface="Cambria Math" panose="02040503050406030204" pitchFamily="18" charset="0"/>
                                    </a:rPr>
                                    <m:t>𝜕</m:t>
                                  </m:r>
                                  <m:r>
                                    <a:rPr lang="fr-FR" sz="1000" i="1">
                                      <a:latin typeface="Cambria Math" panose="02040503050406030204" pitchFamily="18" charset="0"/>
                                    </a:rPr>
                                    <m:t>𝜃</m:t>
                                  </m:r>
                                </m:num>
                                <m:den>
                                  <m:r>
                                    <a:rPr lang="fr-FR" sz="1000" i="0">
                                      <a:latin typeface="Cambria Math" panose="02040503050406030204" pitchFamily="18" charset="0"/>
                                    </a:rPr>
                                    <m:t>𝜕</m:t>
                                  </m:r>
                                  <m:r>
                                    <a:rPr lang="fr-FR" sz="1000" i="1">
                                      <a:latin typeface="Cambria Math" panose="02040503050406030204" pitchFamily="18" charset="0"/>
                                    </a:rPr>
                                    <m:t>𝑡</m:t>
                                  </m:r>
                                </m:den>
                              </m:f>
                              <m:sSup>
                                <m:sSupPr>
                                  <m:ctrlPr>
                                    <a:rPr lang="fr-FR" sz="1000" i="1">
                                      <a:latin typeface="Cambria Math" panose="02040503050406030204" pitchFamily="18" charset="0"/>
                                    </a:rPr>
                                  </m:ctrlPr>
                                </m:sSupPr>
                                <m:e>
                                  <m:r>
                                    <a:rPr lang="fr-FR" sz="1000" i="1">
                                      <a:latin typeface="Cambria Math" panose="02040503050406030204" pitchFamily="18" charset="0"/>
                                    </a:rPr>
                                    <m:t>𝑑𝑉</m:t>
                                  </m:r>
                                </m:e>
                                <m:sup>
                                  <m:r>
                                    <a:rPr lang="fr-FR" sz="1000" i="0">
                                      <a:latin typeface="Cambria Math" panose="02040503050406030204" pitchFamily="18" charset="0"/>
                                    </a:rPr>
                                    <m:t>∗</m:t>
                                  </m:r>
                                </m:sup>
                              </m:sSup>
                            </m:e>
                          </m:nary>
                          <m:sSup>
                            <m:sSupPr>
                              <m:ctrlPr>
                                <a:rPr lang="fr-FR" sz="1000" i="1">
                                  <a:latin typeface="Cambria Math" panose="02040503050406030204" pitchFamily="18" charset="0"/>
                                </a:rPr>
                              </m:ctrlPr>
                            </m:sSupPr>
                            <m:e>
                              <m:r>
                                <a:rPr lang="fr-FR" sz="1000" i="1">
                                  <a:latin typeface="Cambria Math" panose="02040503050406030204" pitchFamily="18" charset="0"/>
                                </a:rPr>
                                <m:t>𝑑𝑡</m:t>
                              </m:r>
                            </m:e>
                            <m:sup>
                              <m:r>
                                <a:rPr lang="fr-FR" sz="1000" i="0">
                                  <a:latin typeface="Cambria Math" panose="02040503050406030204" pitchFamily="18" charset="0"/>
                                </a:rPr>
                                <m:t>∗</m:t>
                              </m:r>
                            </m:sup>
                          </m:sSup>
                        </m:e>
                      </m:nary>
                      <m:r>
                        <a:rPr lang="fr-FR" sz="1000" i="0">
                          <a:latin typeface="Cambria Math" panose="02040503050406030204" pitchFamily="18" charset="0"/>
                        </a:rPr>
                        <m:t>= </m:t>
                      </m:r>
                      <m:sSub>
                        <m:sSubPr>
                          <m:ctrlPr>
                            <a:rPr lang="fr-FR" sz="1000" i="1" smtClean="0">
                              <a:solidFill>
                                <a:schemeClr val="accent1"/>
                              </a:solidFill>
                              <a:latin typeface="Cambria Math" panose="02040503050406030204" pitchFamily="18" charset="0"/>
                            </a:rPr>
                          </m:ctrlPr>
                        </m:sSubPr>
                        <m:e>
                          <m:r>
                            <a:rPr lang="fr-FR" sz="1000" i="1">
                              <a:solidFill>
                                <a:schemeClr val="accent1"/>
                              </a:solidFill>
                              <a:latin typeface="Cambria Math" panose="02040503050406030204" pitchFamily="18" charset="0"/>
                            </a:rPr>
                            <m:t>𝐶</m:t>
                          </m:r>
                        </m:e>
                        <m:sub>
                          <m:r>
                            <a:rPr lang="fr-FR" sz="1000" i="1">
                              <a:solidFill>
                                <a:schemeClr val="accent1"/>
                              </a:solidFill>
                              <a:latin typeface="Cambria Math" panose="02040503050406030204" pitchFamily="18" charset="0"/>
                            </a:rPr>
                            <m:t>𝑝</m:t>
                          </m:r>
                        </m:sub>
                      </m:sSub>
                      <m:sSub>
                        <m:sSubPr>
                          <m:ctrlPr>
                            <a:rPr lang="fr-FR" sz="1000" i="1">
                              <a:solidFill>
                                <a:schemeClr val="accent1"/>
                              </a:solidFill>
                              <a:latin typeface="Cambria Math" panose="02040503050406030204" pitchFamily="18" charset="0"/>
                            </a:rPr>
                          </m:ctrlPr>
                        </m:sSubPr>
                        <m:e>
                          <m:r>
                            <a:rPr lang="fr-FR" sz="1000" i="1">
                              <a:solidFill>
                                <a:schemeClr val="accent1"/>
                              </a:solidFill>
                              <a:latin typeface="Cambria Math" panose="02040503050406030204" pitchFamily="18" charset="0"/>
                            </a:rPr>
                            <m:t>𝜌</m:t>
                          </m:r>
                        </m:e>
                        <m:sub>
                          <m:r>
                            <a:rPr lang="fr-FR" sz="1000" i="0">
                              <a:solidFill>
                                <a:schemeClr val="accent1"/>
                              </a:solidFill>
                              <a:latin typeface="Cambria Math" panose="02040503050406030204" pitchFamily="18" charset="0"/>
                            </a:rPr>
                            <m:t>0</m:t>
                          </m:r>
                        </m:sub>
                      </m:sSub>
                      <m:nary>
                        <m:naryPr>
                          <m:limLoc m:val="undOvr"/>
                          <m:ctrlPr>
                            <a:rPr lang="fr-FR" sz="1000" i="1">
                              <a:solidFill>
                                <a:schemeClr val="accent1"/>
                              </a:solidFill>
                              <a:latin typeface="Cambria Math" panose="02040503050406030204" pitchFamily="18" charset="0"/>
                            </a:rPr>
                          </m:ctrlPr>
                        </m:naryPr>
                        <m:sub>
                          <m:r>
                            <a:rPr lang="fr-FR" sz="1000" i="1">
                              <a:solidFill>
                                <a:schemeClr val="accent1"/>
                              </a:solidFill>
                              <a:latin typeface="Cambria Math" panose="02040503050406030204" pitchFamily="18" charset="0"/>
                            </a:rPr>
                            <m:t>𝑡</m:t>
                          </m:r>
                        </m:sub>
                        <m:sup/>
                        <m:e>
                          <m:nary>
                            <m:naryPr>
                              <m:chr m:val="∭"/>
                              <m:limLoc m:val="undOvr"/>
                              <m:ctrlPr>
                                <a:rPr lang="fr-FR" sz="1000" i="1">
                                  <a:solidFill>
                                    <a:schemeClr val="accent1"/>
                                  </a:solidFill>
                                  <a:latin typeface="Cambria Math" panose="02040503050406030204" pitchFamily="18" charset="0"/>
                                </a:rPr>
                              </m:ctrlPr>
                            </m:naryPr>
                            <m:sub>
                              <m:r>
                                <a:rPr lang="fr-FR" sz="1000" i="1">
                                  <a:solidFill>
                                    <a:schemeClr val="accent1"/>
                                  </a:solidFill>
                                  <a:latin typeface="Cambria Math" panose="02040503050406030204" pitchFamily="18" charset="0"/>
                                </a:rPr>
                                <m:t>𝑉</m:t>
                              </m:r>
                            </m:sub>
                            <m:sup/>
                            <m:e>
                              <m:r>
                                <a:rPr lang="fr-FR" sz="1000" i="0">
                                  <a:solidFill>
                                    <a:schemeClr val="accent1"/>
                                  </a:solidFill>
                                  <a:latin typeface="Cambria Math" panose="02040503050406030204" pitchFamily="18" charset="0"/>
                                </a:rPr>
                                <m:t>−</m:t>
                              </m:r>
                              <m:r>
                                <m:rPr>
                                  <m:sty m:val="p"/>
                                </m:rPr>
                                <a:rPr lang="fr-FR" sz="1000" i="0">
                                  <a:solidFill>
                                    <a:schemeClr val="accent1"/>
                                  </a:solidFill>
                                  <a:latin typeface="Cambria Math" panose="02040503050406030204" pitchFamily="18" charset="0"/>
                                </a:rPr>
                                <m:t>∇</m:t>
                              </m:r>
                              <m:r>
                                <a:rPr lang="fr-FR" sz="1000" i="0">
                                  <a:solidFill>
                                    <a:schemeClr val="accent1"/>
                                  </a:solidFill>
                                  <a:latin typeface="Cambria Math" panose="02040503050406030204" pitchFamily="18" charset="0"/>
                                </a:rPr>
                                <m:t>(</m:t>
                              </m:r>
                              <m:acc>
                                <m:accPr>
                                  <m:chr m:val="⃗"/>
                                  <m:ctrlPr>
                                    <a:rPr lang="fr-FR" sz="1000" i="1">
                                      <a:solidFill>
                                        <a:schemeClr val="accent1"/>
                                      </a:solidFill>
                                      <a:latin typeface="Cambria Math" panose="02040503050406030204" pitchFamily="18" charset="0"/>
                                    </a:rPr>
                                  </m:ctrlPr>
                                </m:accPr>
                                <m:e>
                                  <m:r>
                                    <a:rPr lang="fr-FR" sz="1000" i="1">
                                      <a:solidFill>
                                        <a:schemeClr val="accent1"/>
                                      </a:solidFill>
                                      <a:latin typeface="Cambria Math" panose="02040503050406030204" pitchFamily="18" charset="0"/>
                                    </a:rPr>
                                    <m:t>𝑢</m:t>
                                  </m:r>
                                </m:e>
                              </m:acc>
                              <m:r>
                                <a:rPr lang="fr-FR" sz="1000" i="1">
                                  <a:solidFill>
                                    <a:schemeClr val="accent1"/>
                                  </a:solidFill>
                                  <a:latin typeface="Cambria Math" panose="02040503050406030204" pitchFamily="18" charset="0"/>
                                </a:rPr>
                                <m:t>𝜃</m:t>
                              </m:r>
                              <m:r>
                                <a:rPr lang="fr-FR" sz="1000" i="0">
                                  <a:solidFill>
                                    <a:schemeClr val="accent1"/>
                                  </a:solidFill>
                                  <a:latin typeface="Cambria Math" panose="02040503050406030204" pitchFamily="18" charset="0"/>
                                </a:rPr>
                                <m:t>)</m:t>
                              </m:r>
                              <m:sSup>
                                <m:sSupPr>
                                  <m:ctrlPr>
                                    <a:rPr lang="fr-FR" sz="1000" i="1">
                                      <a:solidFill>
                                        <a:schemeClr val="accent1"/>
                                      </a:solidFill>
                                      <a:latin typeface="Cambria Math" panose="02040503050406030204" pitchFamily="18" charset="0"/>
                                    </a:rPr>
                                  </m:ctrlPr>
                                </m:sSupPr>
                                <m:e>
                                  <m:r>
                                    <a:rPr lang="fr-FR" sz="1000" i="1">
                                      <a:solidFill>
                                        <a:schemeClr val="accent1"/>
                                      </a:solidFill>
                                      <a:latin typeface="Cambria Math" panose="02040503050406030204" pitchFamily="18" charset="0"/>
                                    </a:rPr>
                                    <m:t>𝑑𝑉</m:t>
                                  </m:r>
                                </m:e>
                                <m:sup>
                                  <m:r>
                                    <a:rPr lang="fr-FR" sz="1000" i="0">
                                      <a:solidFill>
                                        <a:schemeClr val="accent1"/>
                                      </a:solidFill>
                                      <a:latin typeface="Cambria Math" panose="02040503050406030204" pitchFamily="18" charset="0"/>
                                    </a:rPr>
                                    <m:t>∗</m:t>
                                  </m:r>
                                </m:sup>
                              </m:sSup>
                              <m:sSup>
                                <m:sSupPr>
                                  <m:ctrlPr>
                                    <a:rPr lang="fr-FR" sz="1000" i="1">
                                      <a:solidFill>
                                        <a:schemeClr val="accent1"/>
                                      </a:solidFill>
                                      <a:latin typeface="Cambria Math" panose="02040503050406030204" pitchFamily="18" charset="0"/>
                                    </a:rPr>
                                  </m:ctrlPr>
                                </m:sSupPr>
                                <m:e>
                                  <m:r>
                                    <a:rPr lang="fr-FR" sz="1000" i="1">
                                      <a:solidFill>
                                        <a:schemeClr val="accent1"/>
                                      </a:solidFill>
                                      <a:latin typeface="Cambria Math" panose="02040503050406030204" pitchFamily="18" charset="0"/>
                                    </a:rPr>
                                    <m:t>𝑑𝑡</m:t>
                                  </m:r>
                                </m:e>
                                <m:sup>
                                  <m:r>
                                    <a:rPr lang="fr-FR" sz="1000" i="0">
                                      <a:solidFill>
                                        <a:schemeClr val="accent1"/>
                                      </a:solidFill>
                                      <a:latin typeface="Cambria Math" panose="02040503050406030204" pitchFamily="18" charset="0"/>
                                    </a:rPr>
                                    <m:t>∗</m:t>
                                  </m:r>
                                </m:sup>
                              </m:sSup>
                            </m:e>
                          </m:nary>
                        </m:e>
                      </m:nary>
                      <m:r>
                        <a:rPr lang="fr-FR" sz="1000" i="0">
                          <a:latin typeface="Cambria Math" panose="02040503050406030204" pitchFamily="18" charset="0"/>
                        </a:rPr>
                        <m:t>+ </m:t>
                      </m:r>
                      <m:sSub>
                        <m:sSubPr>
                          <m:ctrlPr>
                            <a:rPr lang="fr-FR" sz="1000" i="1" smtClean="0">
                              <a:solidFill>
                                <a:schemeClr val="accent6">
                                  <a:lumMod val="75000"/>
                                </a:schemeClr>
                              </a:solidFill>
                              <a:latin typeface="Cambria Math" panose="02040503050406030204" pitchFamily="18" charset="0"/>
                            </a:rPr>
                          </m:ctrlPr>
                        </m:sSubPr>
                        <m:e>
                          <m:r>
                            <a:rPr lang="fr-FR" sz="1000" i="1">
                              <a:solidFill>
                                <a:schemeClr val="accent6">
                                  <a:lumMod val="75000"/>
                                </a:schemeClr>
                              </a:solidFill>
                              <a:latin typeface="Cambria Math" panose="02040503050406030204" pitchFamily="18" charset="0"/>
                            </a:rPr>
                            <m:t>𝐶</m:t>
                          </m:r>
                        </m:e>
                        <m:sub>
                          <m:r>
                            <a:rPr lang="fr-FR" sz="1000" i="1">
                              <a:solidFill>
                                <a:schemeClr val="accent6">
                                  <a:lumMod val="75000"/>
                                </a:schemeClr>
                              </a:solidFill>
                              <a:latin typeface="Cambria Math" panose="02040503050406030204" pitchFamily="18" charset="0"/>
                            </a:rPr>
                            <m:t>𝑝</m:t>
                          </m:r>
                        </m:sub>
                      </m:sSub>
                      <m:sSub>
                        <m:sSubPr>
                          <m:ctrlPr>
                            <a:rPr lang="fr-FR" sz="1000" i="1">
                              <a:solidFill>
                                <a:schemeClr val="accent6">
                                  <a:lumMod val="75000"/>
                                </a:schemeClr>
                              </a:solidFill>
                              <a:latin typeface="Cambria Math" panose="02040503050406030204" pitchFamily="18" charset="0"/>
                            </a:rPr>
                          </m:ctrlPr>
                        </m:sSubPr>
                        <m:e>
                          <m:r>
                            <a:rPr lang="fr-FR" sz="1000" i="1">
                              <a:solidFill>
                                <a:schemeClr val="accent6">
                                  <a:lumMod val="75000"/>
                                </a:schemeClr>
                              </a:solidFill>
                              <a:latin typeface="Cambria Math" panose="02040503050406030204" pitchFamily="18" charset="0"/>
                            </a:rPr>
                            <m:t>𝜌</m:t>
                          </m:r>
                        </m:e>
                        <m:sub>
                          <m:r>
                            <a:rPr lang="fr-FR" sz="1000" i="0">
                              <a:solidFill>
                                <a:schemeClr val="accent6">
                                  <a:lumMod val="75000"/>
                                </a:schemeClr>
                              </a:solidFill>
                              <a:latin typeface="Cambria Math" panose="02040503050406030204" pitchFamily="18" charset="0"/>
                            </a:rPr>
                            <m:t>0</m:t>
                          </m:r>
                        </m:sub>
                      </m:sSub>
                      <m:nary>
                        <m:naryPr>
                          <m:limLoc m:val="undOvr"/>
                          <m:ctrlPr>
                            <a:rPr lang="fr-FR" sz="1000" i="1">
                              <a:solidFill>
                                <a:schemeClr val="accent6">
                                  <a:lumMod val="75000"/>
                                </a:schemeClr>
                              </a:solidFill>
                              <a:latin typeface="Cambria Math" panose="02040503050406030204" pitchFamily="18" charset="0"/>
                            </a:rPr>
                          </m:ctrlPr>
                        </m:naryPr>
                        <m:sub>
                          <m:r>
                            <a:rPr lang="fr-FR" sz="1000" i="1">
                              <a:solidFill>
                                <a:schemeClr val="accent6">
                                  <a:lumMod val="75000"/>
                                </a:schemeClr>
                              </a:solidFill>
                              <a:latin typeface="Cambria Math" panose="02040503050406030204" pitchFamily="18" charset="0"/>
                            </a:rPr>
                            <m:t>𝑡</m:t>
                          </m:r>
                        </m:sub>
                        <m:sup/>
                        <m:e>
                          <m:nary>
                            <m:naryPr>
                              <m:chr m:val="∭"/>
                              <m:limLoc m:val="undOvr"/>
                              <m:ctrlPr>
                                <a:rPr lang="fr-FR" sz="1000" i="1">
                                  <a:solidFill>
                                    <a:schemeClr val="accent6">
                                      <a:lumMod val="75000"/>
                                    </a:schemeClr>
                                  </a:solidFill>
                                  <a:latin typeface="Cambria Math" panose="02040503050406030204" pitchFamily="18" charset="0"/>
                                </a:rPr>
                              </m:ctrlPr>
                            </m:naryPr>
                            <m:sub>
                              <m:r>
                                <a:rPr lang="fr-FR" sz="1000" i="1">
                                  <a:solidFill>
                                    <a:schemeClr val="accent6">
                                      <a:lumMod val="75000"/>
                                    </a:schemeClr>
                                  </a:solidFill>
                                  <a:latin typeface="Cambria Math" panose="02040503050406030204" pitchFamily="18" charset="0"/>
                                </a:rPr>
                                <m:t>𝑉</m:t>
                              </m:r>
                            </m:sub>
                            <m:sup/>
                            <m:e>
                              <m:sSub>
                                <m:sSubPr>
                                  <m:ctrlPr>
                                    <a:rPr lang="fr-FR" sz="1000" i="1">
                                      <a:solidFill>
                                        <a:schemeClr val="accent6">
                                          <a:lumMod val="75000"/>
                                        </a:schemeClr>
                                      </a:solidFill>
                                      <a:latin typeface="Cambria Math" panose="02040503050406030204" pitchFamily="18" charset="0"/>
                                    </a:rPr>
                                  </m:ctrlPr>
                                </m:sSubPr>
                                <m:e>
                                  <m:r>
                                    <a:rPr lang="fr-FR" sz="1000" i="1">
                                      <a:solidFill>
                                        <a:schemeClr val="accent6">
                                          <a:lumMod val="75000"/>
                                        </a:schemeClr>
                                      </a:solidFill>
                                      <a:latin typeface="Cambria Math" panose="02040503050406030204" pitchFamily="18" charset="0"/>
                                    </a:rPr>
                                    <m:t>𝐷</m:t>
                                  </m:r>
                                </m:e>
                                <m:sub>
                                  <m:r>
                                    <a:rPr lang="fr-FR" sz="1000" i="1">
                                      <a:solidFill>
                                        <a:schemeClr val="accent6">
                                          <a:lumMod val="75000"/>
                                        </a:schemeClr>
                                      </a:solidFill>
                                      <a:latin typeface="Cambria Math" panose="02040503050406030204" pitchFamily="18" charset="0"/>
                                    </a:rPr>
                                    <m:t>𝜃</m:t>
                                  </m:r>
                                </m:sub>
                              </m:sSub>
                              <m:sSup>
                                <m:sSupPr>
                                  <m:ctrlPr>
                                    <a:rPr lang="fr-FR" sz="1000" i="1">
                                      <a:solidFill>
                                        <a:schemeClr val="accent6">
                                          <a:lumMod val="75000"/>
                                        </a:schemeClr>
                                      </a:solidFill>
                                      <a:latin typeface="Cambria Math" panose="02040503050406030204" pitchFamily="18" charset="0"/>
                                    </a:rPr>
                                  </m:ctrlPr>
                                </m:sSupPr>
                                <m:e>
                                  <m:r>
                                    <a:rPr lang="fr-FR" sz="1000" i="1">
                                      <a:solidFill>
                                        <a:schemeClr val="accent6">
                                          <a:lumMod val="75000"/>
                                        </a:schemeClr>
                                      </a:solidFill>
                                      <a:latin typeface="Cambria Math" panose="02040503050406030204" pitchFamily="18" charset="0"/>
                                    </a:rPr>
                                    <m:t>𝑑𝑉</m:t>
                                  </m:r>
                                </m:e>
                                <m:sup>
                                  <m:r>
                                    <a:rPr lang="fr-FR" sz="1000" i="0">
                                      <a:solidFill>
                                        <a:schemeClr val="accent6">
                                          <a:lumMod val="75000"/>
                                        </a:schemeClr>
                                      </a:solidFill>
                                      <a:latin typeface="Cambria Math" panose="02040503050406030204" pitchFamily="18" charset="0"/>
                                    </a:rPr>
                                    <m:t>∗</m:t>
                                  </m:r>
                                </m:sup>
                              </m:sSup>
                              <m:sSup>
                                <m:sSupPr>
                                  <m:ctrlPr>
                                    <a:rPr lang="fr-FR" sz="1000" i="1">
                                      <a:solidFill>
                                        <a:schemeClr val="accent6">
                                          <a:lumMod val="75000"/>
                                        </a:schemeClr>
                                      </a:solidFill>
                                      <a:latin typeface="Cambria Math" panose="02040503050406030204" pitchFamily="18" charset="0"/>
                                    </a:rPr>
                                  </m:ctrlPr>
                                </m:sSupPr>
                                <m:e>
                                  <m:r>
                                    <a:rPr lang="fr-FR" sz="1000" i="1">
                                      <a:solidFill>
                                        <a:schemeClr val="accent6">
                                          <a:lumMod val="75000"/>
                                        </a:schemeClr>
                                      </a:solidFill>
                                      <a:latin typeface="Cambria Math" panose="02040503050406030204" pitchFamily="18" charset="0"/>
                                    </a:rPr>
                                    <m:t>𝑑𝑡</m:t>
                                  </m:r>
                                </m:e>
                                <m:sup>
                                  <m:r>
                                    <a:rPr lang="fr-FR" sz="1000" i="0">
                                      <a:solidFill>
                                        <a:schemeClr val="accent6">
                                          <a:lumMod val="75000"/>
                                        </a:schemeClr>
                                      </a:solidFill>
                                      <a:latin typeface="Cambria Math" panose="02040503050406030204" pitchFamily="18" charset="0"/>
                                    </a:rPr>
                                    <m:t>∗</m:t>
                                  </m:r>
                                </m:sup>
                              </m:sSup>
                            </m:e>
                          </m:nary>
                        </m:e>
                      </m:nary>
                    </m:oMath>
                  </m:oMathPara>
                </a14:m>
                <a:endParaRPr lang="fr-FR" sz="900" dirty="0"/>
              </a:p>
            </p:txBody>
          </p:sp>
        </mc:Choice>
        <mc:Fallback xmlns="">
          <p:sp>
            <p:nvSpPr>
              <p:cNvPr id="2" name="Rectangle 1">
                <a:extLst>
                  <a:ext uri="{FF2B5EF4-FFF2-40B4-BE49-F238E27FC236}">
                    <a16:creationId xmlns:a16="http://schemas.microsoft.com/office/drawing/2014/main" id="{803BDECC-0891-604A-9B92-1FDF1AD993F4}"/>
                  </a:ext>
                </a:extLst>
              </p:cNvPr>
              <p:cNvSpPr>
                <a:spLocks noRot="1" noChangeAspect="1" noMove="1" noResize="1" noEditPoints="1" noAdjustHandles="1" noChangeArrowheads="1" noChangeShapeType="1" noTextEdit="1"/>
              </p:cNvSpPr>
              <p:nvPr/>
            </p:nvSpPr>
            <p:spPr>
              <a:xfrm>
                <a:off x="4388478" y="1953396"/>
                <a:ext cx="4572000" cy="569643"/>
              </a:xfrm>
              <a:prstGeom prst="rect">
                <a:avLst/>
              </a:prstGeom>
              <a:blipFill>
                <a:blip r:embed="rId3"/>
                <a:stretch>
                  <a:fillRect l="-2493" t="-91304" b="-1434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3B1C4BB-3197-7643-BDAB-65CE57F97F6F}"/>
                  </a:ext>
                </a:extLst>
              </p:cNvPr>
              <p:cNvSpPr/>
              <p:nvPr/>
            </p:nvSpPr>
            <p:spPr>
              <a:xfrm>
                <a:off x="4484370" y="691653"/>
                <a:ext cx="3745230" cy="408253"/>
              </a:xfrm>
              <a:prstGeom prst="rect">
                <a:avLst/>
              </a:prstGeom>
            </p:spPr>
            <p:txBody>
              <a:bodyPr wrap="square">
                <a:spAutoFit/>
              </a:bodyPr>
              <a:lstStyle/>
              <a:p>
                <a14:m>
                  <m:oMath xmlns:m="http://schemas.openxmlformats.org/officeDocument/2006/math">
                    <m:f>
                      <m:fPr>
                        <m:ctrlPr>
                          <a:rPr lang="fr-FR" sz="1400" i="1">
                            <a:latin typeface="Cambria Math" panose="02040503050406030204" pitchFamily="18" charset="0"/>
                          </a:rPr>
                        </m:ctrlPr>
                      </m:fPr>
                      <m:num>
                        <m:r>
                          <a:rPr lang="fr-FR" sz="1400" i="1">
                            <a:latin typeface="Cambria Math" panose="02040503050406030204" pitchFamily="18" charset="0"/>
                          </a:rPr>
                          <m:t>𝑑</m:t>
                        </m:r>
                        <m:sSub>
                          <m:sSubPr>
                            <m:ctrlPr>
                              <a:rPr lang="fr-FR" sz="1400" i="1">
                                <a:latin typeface="Cambria Math" panose="02040503050406030204" pitchFamily="18" charset="0"/>
                              </a:rPr>
                            </m:ctrlPr>
                          </m:sSubPr>
                          <m:e>
                            <m:r>
                              <a:rPr lang="fr-FR" sz="1400" i="1">
                                <a:latin typeface="Cambria Math" panose="02040503050406030204" pitchFamily="18" charset="0"/>
                              </a:rPr>
                              <m:t>𝜃</m:t>
                            </m:r>
                          </m:e>
                          <m:sub>
                            <m:r>
                              <a:rPr lang="fr-FR" sz="1400">
                                <a:latin typeface="Cambria Math" panose="02040503050406030204" pitchFamily="18" charset="0"/>
                              </a:rPr>
                              <m:t>700−2000</m:t>
                            </m:r>
                            <m:r>
                              <a:rPr lang="fr-FR" sz="1400" i="1">
                                <a:latin typeface="Cambria Math" panose="02040503050406030204" pitchFamily="18" charset="0"/>
                              </a:rPr>
                              <m:t>𝑚</m:t>
                            </m:r>
                          </m:sub>
                        </m:sSub>
                      </m:num>
                      <m:den>
                        <m:r>
                          <a:rPr lang="fr-FR" sz="1400" i="1">
                            <a:latin typeface="Cambria Math" panose="02040503050406030204" pitchFamily="18" charset="0"/>
                          </a:rPr>
                          <m:t>𝑑𝑡</m:t>
                        </m:r>
                      </m:den>
                    </m:f>
                    <m:r>
                      <a:rPr lang="fr-FR" sz="1400">
                        <a:latin typeface="Cambria Math" panose="02040503050406030204" pitchFamily="18" charset="0"/>
                      </a:rPr>
                      <m:t>=</m:t>
                    </m:r>
                    <m:r>
                      <a:rPr lang="fr-FR" sz="1400" i="1" smtClean="0">
                        <a:solidFill>
                          <a:srgbClr val="C00000"/>
                        </a:solidFill>
                        <a:latin typeface="Cambria Math" panose="02040503050406030204" pitchFamily="18" charset="0"/>
                      </a:rPr>
                      <m:t>𝑘</m:t>
                    </m:r>
                    <m:r>
                      <a:rPr lang="fr-FR" sz="1400">
                        <a:solidFill>
                          <a:srgbClr val="C00000"/>
                        </a:solidFill>
                        <a:latin typeface="Cambria Math" panose="02040503050406030204" pitchFamily="18" charset="0"/>
                      </a:rPr>
                      <m:t>(</m:t>
                    </m:r>
                    <m:sSub>
                      <m:sSubPr>
                        <m:ctrlPr>
                          <a:rPr lang="fr-FR" sz="1400" i="1">
                            <a:solidFill>
                              <a:srgbClr val="C00000"/>
                            </a:solidFill>
                            <a:latin typeface="Cambria Math" panose="02040503050406030204" pitchFamily="18" charset="0"/>
                          </a:rPr>
                        </m:ctrlPr>
                      </m:sSubPr>
                      <m:e>
                        <m:r>
                          <a:rPr lang="fr-FR" sz="1400" i="1">
                            <a:solidFill>
                              <a:srgbClr val="C00000"/>
                            </a:solidFill>
                            <a:latin typeface="Cambria Math" panose="02040503050406030204" pitchFamily="18" charset="0"/>
                          </a:rPr>
                          <m:t>𝜃</m:t>
                        </m:r>
                      </m:e>
                      <m:sub>
                        <m:r>
                          <a:rPr lang="fr-FR" sz="1400">
                            <a:solidFill>
                              <a:srgbClr val="C00000"/>
                            </a:solidFill>
                            <a:latin typeface="Cambria Math" panose="02040503050406030204" pitchFamily="18" charset="0"/>
                          </a:rPr>
                          <m:t>0−700</m:t>
                        </m:r>
                        <m:r>
                          <a:rPr lang="fr-FR" sz="1400" i="1">
                            <a:solidFill>
                              <a:srgbClr val="C00000"/>
                            </a:solidFill>
                            <a:latin typeface="Cambria Math" panose="02040503050406030204" pitchFamily="18" charset="0"/>
                          </a:rPr>
                          <m:t>𝑚</m:t>
                        </m:r>
                      </m:sub>
                    </m:sSub>
                    <m:r>
                      <a:rPr lang="fr-FR" sz="1400">
                        <a:solidFill>
                          <a:srgbClr val="C00000"/>
                        </a:solidFill>
                        <a:latin typeface="Cambria Math" panose="02040503050406030204" pitchFamily="18" charset="0"/>
                      </a:rPr>
                      <m:t>−</m:t>
                    </m:r>
                    <m:sSub>
                      <m:sSubPr>
                        <m:ctrlPr>
                          <a:rPr lang="fr-FR" sz="1400" i="1">
                            <a:solidFill>
                              <a:srgbClr val="C00000"/>
                            </a:solidFill>
                            <a:latin typeface="Cambria Math" panose="02040503050406030204" pitchFamily="18" charset="0"/>
                          </a:rPr>
                        </m:ctrlPr>
                      </m:sSubPr>
                      <m:e>
                        <m:r>
                          <a:rPr lang="fr-FR" sz="1400" i="1">
                            <a:solidFill>
                              <a:srgbClr val="C00000"/>
                            </a:solidFill>
                            <a:latin typeface="Cambria Math" panose="02040503050406030204" pitchFamily="18" charset="0"/>
                          </a:rPr>
                          <m:t>𝜃</m:t>
                        </m:r>
                      </m:e>
                      <m:sub>
                        <m:r>
                          <a:rPr lang="fr-FR" sz="1400">
                            <a:solidFill>
                              <a:srgbClr val="C00000"/>
                            </a:solidFill>
                            <a:latin typeface="Cambria Math" panose="02040503050406030204" pitchFamily="18" charset="0"/>
                          </a:rPr>
                          <m:t>700−2000</m:t>
                        </m:r>
                        <m:r>
                          <a:rPr lang="fr-FR" sz="1400" i="1">
                            <a:solidFill>
                              <a:srgbClr val="C00000"/>
                            </a:solidFill>
                            <a:latin typeface="Cambria Math" panose="02040503050406030204" pitchFamily="18" charset="0"/>
                          </a:rPr>
                          <m:t>𝑚</m:t>
                        </m:r>
                      </m:sub>
                    </m:sSub>
                  </m:oMath>
                </a14:m>
                <a:r>
                  <a:rPr lang="fr-FR" sz="1400" dirty="0">
                    <a:solidFill>
                      <a:srgbClr val="C00000"/>
                    </a:solidFill>
                  </a:rPr>
                  <a:t>)</a:t>
                </a:r>
                <a:endParaRPr lang="fr-FR" sz="1400" dirty="0">
                  <a:solidFill>
                    <a:srgbClr val="FF0000"/>
                  </a:solidFill>
                </a:endParaRPr>
              </a:p>
            </p:txBody>
          </p:sp>
        </mc:Choice>
        <mc:Fallback xmlns="">
          <p:sp>
            <p:nvSpPr>
              <p:cNvPr id="13" name="Rectangle 12">
                <a:extLst>
                  <a:ext uri="{FF2B5EF4-FFF2-40B4-BE49-F238E27FC236}">
                    <a16:creationId xmlns:a16="http://schemas.microsoft.com/office/drawing/2014/main" id="{43B1C4BB-3197-7643-BDAB-65CE57F97F6F}"/>
                  </a:ext>
                </a:extLst>
              </p:cNvPr>
              <p:cNvSpPr>
                <a:spLocks noRot="1" noChangeAspect="1" noMove="1" noResize="1" noEditPoints="1" noAdjustHandles="1" noChangeArrowheads="1" noChangeShapeType="1" noTextEdit="1"/>
              </p:cNvSpPr>
              <p:nvPr/>
            </p:nvSpPr>
            <p:spPr>
              <a:xfrm>
                <a:off x="4484370" y="691653"/>
                <a:ext cx="3745230" cy="408253"/>
              </a:xfrm>
              <a:prstGeom prst="rect">
                <a:avLst/>
              </a:prstGeom>
              <a:blipFill>
                <a:blip r:embed="rId4"/>
                <a:stretch>
                  <a:fillRect b="-294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6843AF1-1BD7-AD46-990A-3EA0A4041ECE}"/>
                  </a:ext>
                </a:extLst>
              </p:cNvPr>
              <p:cNvSpPr/>
              <p:nvPr/>
            </p:nvSpPr>
            <p:spPr>
              <a:xfrm>
                <a:off x="4760464" y="2887907"/>
                <a:ext cx="4202052" cy="1683025"/>
              </a:xfrm>
              <a:prstGeom prst="rect">
                <a:avLst/>
              </a:prstGeom>
            </p:spPr>
            <p:txBody>
              <a:bodyPr wrap="square">
                <a:spAutoFit/>
              </a:bodyPr>
              <a:lstStyle/>
              <a:p>
                <a:pPr algn="ctr"/>
                <a:r>
                  <a:rPr lang="en-US"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basin-average covariance ratio for advective and diffusive heat fluxes, computed as </a:t>
                </a:r>
                <a14:m>
                  <m:oMath xmlns:m="http://schemas.openxmlformats.org/officeDocument/2006/math">
                    <m:f>
                      <m:fPr>
                        <m:ctrlPr>
                          <a:rPr lang="fr-FR" sz="1200" i="1">
                            <a:solidFill>
                              <a:srgbClr val="000000"/>
                            </a:solidFill>
                            <a:effectLst/>
                            <a:latin typeface="Cambria Math" panose="02040503050406030204" pitchFamily="18" charset="0"/>
                          </a:rPr>
                        </m:ctrlPr>
                      </m:fPr>
                      <m:num>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σ</m:t>
                        </m:r>
                        <m:d>
                          <m:dPr>
                            <m:ctrlPr>
                              <a:rPr lang="fr-FR" sz="1200" i="1">
                                <a:solidFill>
                                  <a:srgbClr val="000000"/>
                                </a:solidFill>
                                <a:effectLst/>
                                <a:latin typeface="Cambria Math" panose="02040503050406030204" pitchFamily="18" charset="0"/>
                              </a:rPr>
                            </m:ctrlPr>
                          </m:dPr>
                          <m:e>
                            <m:sSub>
                              <m:sSubPr>
                                <m:ctrlPr>
                                  <a:rPr lang="fr-FR" sz="1200" i="1">
                                    <a:solidFill>
                                      <a:srgbClr val="000000"/>
                                    </a:solidFill>
                                    <a:effectLst/>
                                    <a:latin typeface="Cambria Math" panose="02040503050406030204" pitchFamily="18" charset="0"/>
                                  </a:rPr>
                                </m:ctrlPr>
                              </m:sSubPr>
                              <m:e>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A</m:t>
                                </m:r>
                              </m:e>
                              <m:sub>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sub>
                            </m:sSub>
                            <m: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sz="1200" i="1">
                                    <a:solidFill>
                                      <a:srgbClr val="000000"/>
                                    </a:solidFill>
                                    <a:effectLst/>
                                    <a:latin typeface="Cambria Math" panose="02040503050406030204" pitchFamily="18" charset="0"/>
                                  </a:rPr>
                                </m:ctrlPr>
                              </m:sSubPr>
                              <m:e>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e>
                              <m:sub>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sub>
                            </m:sSub>
                          </m:e>
                        </m:d>
                      </m:num>
                      <m:den>
                        <m:sSup>
                          <m:sSupPr>
                            <m:ctrlPr>
                              <a:rPr lang="fr-FR" sz="1200" i="1">
                                <a:solidFill>
                                  <a:srgbClr val="000000"/>
                                </a:solidFill>
                                <a:effectLst/>
                                <a:latin typeface="Cambria Math" panose="02040503050406030204" pitchFamily="18" charset="0"/>
                              </a:rPr>
                            </m:ctrlPr>
                          </m:sSupPr>
                          <m:e>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σ</m:t>
                            </m:r>
                            <m:d>
                              <m:dPr>
                                <m:ctrlPr>
                                  <a:rPr lang="fr-FR" sz="1200" i="1">
                                    <a:solidFill>
                                      <a:srgbClr val="000000"/>
                                    </a:solidFill>
                                    <a:effectLst/>
                                    <a:latin typeface="Cambria Math" panose="02040503050406030204" pitchFamily="18" charset="0"/>
                                  </a:rPr>
                                </m:ctrlPr>
                              </m:dPr>
                              <m:e>
                                <m:sSub>
                                  <m:sSubPr>
                                    <m:ctrlPr>
                                      <a:rPr lang="fr-FR" sz="1200" i="1">
                                        <a:solidFill>
                                          <a:srgbClr val="000000"/>
                                        </a:solidFill>
                                        <a:effectLst/>
                                        <a:latin typeface="Cambria Math" panose="02040503050406030204" pitchFamily="18" charset="0"/>
                                      </a:rPr>
                                    </m:ctrlPr>
                                  </m:sSubPr>
                                  <m:e>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e>
                                  <m:sub>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sub>
                                </m:sSub>
                              </m:e>
                            </m:d>
                          </m:e>
                          <m:sup>
                            <m: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US"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and </a:t>
                </a:r>
                <a14:m>
                  <m:oMath xmlns:m="http://schemas.openxmlformats.org/officeDocument/2006/math">
                    <m:f>
                      <m:fPr>
                        <m:ctrlPr>
                          <a:rPr lang="fr-FR" sz="1200" i="1">
                            <a:solidFill>
                              <a:srgbClr val="000000"/>
                            </a:solidFill>
                            <a:effectLst/>
                            <a:latin typeface="Cambria Math" panose="02040503050406030204" pitchFamily="18" charset="0"/>
                          </a:rPr>
                        </m:ctrlPr>
                      </m:fPr>
                      <m:num>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σ</m:t>
                        </m:r>
                        <m:d>
                          <m:dPr>
                            <m:ctrlPr>
                              <a:rPr lang="fr-FR" sz="1200" i="1">
                                <a:solidFill>
                                  <a:srgbClr val="000000"/>
                                </a:solidFill>
                                <a:effectLst/>
                                <a:latin typeface="Cambria Math" panose="02040503050406030204" pitchFamily="18" charset="0"/>
                              </a:rPr>
                            </m:ctrlPr>
                          </m:dPr>
                          <m:e>
                            <m:sSub>
                              <m:sSubPr>
                                <m:ctrlPr>
                                  <a:rPr lang="fr-FR" sz="1200" i="1">
                                    <a:solidFill>
                                      <a:srgbClr val="000000"/>
                                    </a:solidFill>
                                    <a:effectLst/>
                                    <a:latin typeface="Cambria Math" panose="02040503050406030204" pitchFamily="18" charset="0"/>
                                  </a:rPr>
                                </m:ctrlPr>
                              </m:sSubPr>
                              <m:e>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m:t>
                                </m:r>
                              </m:e>
                              <m:sub>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sub>
                            </m:sSub>
                            <m: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sz="1200" i="1">
                                    <a:solidFill>
                                      <a:srgbClr val="000000"/>
                                    </a:solidFill>
                                    <a:effectLst/>
                                    <a:latin typeface="Cambria Math" panose="02040503050406030204" pitchFamily="18" charset="0"/>
                                  </a:rPr>
                                </m:ctrlPr>
                              </m:sSubPr>
                              <m:e>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e>
                              <m:sub>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sub>
                            </m:sSub>
                          </m:e>
                        </m:d>
                      </m:num>
                      <m:den>
                        <m:sSup>
                          <m:sSupPr>
                            <m:ctrlPr>
                              <a:rPr lang="fr-FR" sz="1200" i="1">
                                <a:solidFill>
                                  <a:srgbClr val="000000"/>
                                </a:solidFill>
                                <a:effectLst/>
                                <a:latin typeface="Cambria Math" panose="02040503050406030204" pitchFamily="18" charset="0"/>
                              </a:rPr>
                            </m:ctrlPr>
                          </m:sSupPr>
                          <m:e>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σ</m:t>
                            </m:r>
                            <m:d>
                              <m:dPr>
                                <m:ctrlPr>
                                  <a:rPr lang="fr-FR" sz="1200" i="1">
                                    <a:solidFill>
                                      <a:srgbClr val="000000"/>
                                    </a:solidFill>
                                    <a:effectLst/>
                                    <a:latin typeface="Cambria Math" panose="02040503050406030204" pitchFamily="18" charset="0"/>
                                  </a:rPr>
                                </m:ctrlPr>
                              </m:dPr>
                              <m:e>
                                <m:sSub>
                                  <m:sSubPr>
                                    <m:ctrlPr>
                                      <a:rPr lang="fr-FR" sz="1200" i="1">
                                        <a:solidFill>
                                          <a:srgbClr val="000000"/>
                                        </a:solidFill>
                                        <a:effectLst/>
                                        <a:latin typeface="Cambria Math" panose="02040503050406030204" pitchFamily="18" charset="0"/>
                                      </a:rPr>
                                    </m:ctrlPr>
                                  </m:sSubPr>
                                  <m:e>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e>
                                  <m:sub>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t</m:t>
                                    </m:r>
                                  </m:sub>
                                </m:sSub>
                              </m:e>
                            </m:d>
                          </m:e>
                          <m:sup>
                            <m: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US"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 respectively amount to 46% and 54%, with those values themselves largely explained by the vertical component of the fluxes.</a:t>
                </a:r>
              </a:p>
              <a:p>
                <a:pPr algn="ctr"/>
                <a:endParaRPr lang="en-US"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a:r>
                  <a:rPr lang="en-US"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Two-third of the dominant warming trend of the intermediate layer during 1996-2013 is explained by the vertical component of combined diffusive heat fluxes </a:t>
                </a:r>
                <a14:m>
                  <m:oMath xmlns:m="http://schemas.openxmlformats.org/officeDocument/2006/math">
                    <m:r>
                      <m:rPr>
                        <m:sty m:val="p"/>
                      </m:rPr>
                      <a:rPr lang="en-US" sz="1200" b="0"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m:t>
                    </m:r>
                  </m:oMath>
                </a14:m>
                <a:r>
                  <a:rPr lang="en-US"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t>
                </a:r>
                <a:r>
                  <a:rPr lang="fr-FR" sz="1200" dirty="0">
                    <a:effectLst/>
                    <a:latin typeface="Calibri Light" panose="020F0302020204030204" pitchFamily="34" charset="0"/>
                    <a:cs typeface="Calibri Light" panose="020F0302020204030204" pitchFamily="34" charset="0"/>
                  </a:rPr>
                  <a:t> </a:t>
                </a:r>
                <a:endParaRPr lang="fr-FR" sz="1200" dirty="0">
                  <a:latin typeface="Calibri Light" panose="020F0302020204030204" pitchFamily="34" charset="0"/>
                  <a:cs typeface="Calibri Light" panose="020F0302020204030204" pitchFamily="34" charset="0"/>
                </a:endParaRPr>
              </a:p>
            </p:txBody>
          </p:sp>
        </mc:Choice>
        <mc:Fallback>
          <p:sp>
            <p:nvSpPr>
              <p:cNvPr id="4" name="Rectangle 3">
                <a:extLst>
                  <a:ext uri="{FF2B5EF4-FFF2-40B4-BE49-F238E27FC236}">
                    <a16:creationId xmlns:a16="http://schemas.microsoft.com/office/drawing/2014/main" id="{76843AF1-1BD7-AD46-990A-3EA0A4041ECE}"/>
                  </a:ext>
                </a:extLst>
              </p:cNvPr>
              <p:cNvSpPr>
                <a:spLocks noRot="1" noChangeAspect="1" noMove="1" noResize="1" noEditPoints="1" noAdjustHandles="1" noChangeArrowheads="1" noChangeShapeType="1" noTextEdit="1"/>
              </p:cNvSpPr>
              <p:nvPr/>
            </p:nvSpPr>
            <p:spPr>
              <a:xfrm>
                <a:off x="4760464" y="2887907"/>
                <a:ext cx="4202052" cy="1683025"/>
              </a:xfrm>
              <a:prstGeom prst="rect">
                <a:avLst/>
              </a:prstGeom>
              <a:blipFill>
                <a:blip r:embed="rId5"/>
                <a:stretch>
                  <a:fillRect b="-1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FD2D72-6E5E-FD42-B783-056D104CC1E0}"/>
                  </a:ext>
                </a:extLst>
              </p:cNvPr>
              <p:cNvSpPr/>
              <p:nvPr/>
            </p:nvSpPr>
            <p:spPr>
              <a:xfrm>
                <a:off x="94232" y="3376530"/>
                <a:ext cx="4572000" cy="784830"/>
              </a:xfrm>
              <a:prstGeom prst="rect">
                <a:avLst/>
              </a:prstGeom>
            </p:spPr>
            <p:txBody>
              <a:bodyPr>
                <a:spAutoFit/>
              </a:bodyPr>
              <a:lstStyle/>
              <a:p>
                <a:pPr algn="ctr"/>
                <a:r>
                  <a:rPr lang="en-US" sz="900" b="1"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The simulated components of the two-layer ocean model (equation 1) in the SPG normalized by their respective standard deviation. </a:t>
                </a:r>
                <a:r>
                  <a:rPr lang="en-US" sz="900" b="1"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B</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Cumulated heat budget components within 700-2000m (in J), with the tendency (</a:t>
                </a:r>
                <a14:m>
                  <m:oMath xmlns:m="http://schemas.openxmlformats.org/officeDocument/2006/math">
                    <m:r>
                      <a:rPr lang="en-US" sz="9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oMath>
                </a14:m>
                <a:r>
                  <a:rPr lang="en-US" sz="900" i="1"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black), advection (</a:t>
                </a:r>
                <a14:m>
                  <m:oMath xmlns:m="http://schemas.openxmlformats.org/officeDocument/2006/math">
                    <m:r>
                      <a:rPr lang="en-US" sz="900" b="0" i="1">
                        <a:solidFill>
                          <a:srgbClr val="000000"/>
                        </a:solidFill>
                        <a:latin typeface="Cambria Math" panose="02040503050406030204" pitchFamily="18" charset="0"/>
                        <a:ea typeface="Times New Roman" panose="02020603050405020304" pitchFamily="18" charset="0"/>
                        <a:cs typeface="Calibri Light" panose="020F0302020204030204" pitchFamily="34" charset="0"/>
                      </a:rPr>
                      <m:t>𝐴</m:t>
                    </m:r>
                  </m:oMath>
                </a14:m>
                <a:r>
                  <a:rPr lang="en-US" sz="900" i="1"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blue) and combined diffusion (</a:t>
                </a:r>
                <a14:m>
                  <m:oMath xmlns:m="http://schemas.openxmlformats.org/officeDocument/2006/math">
                    <m:r>
                      <a:rPr lang="en-US" sz="900" b="0" i="1">
                        <a:solidFill>
                          <a:srgbClr val="000000"/>
                        </a:solidFill>
                        <a:latin typeface="Cambria Math" panose="02040503050406030204" pitchFamily="18" charset="0"/>
                        <a:ea typeface="Times New Roman" panose="02020603050405020304" pitchFamily="18" charset="0"/>
                        <a:cs typeface="Calibri Light" panose="020F0302020204030204" pitchFamily="34" charset="0"/>
                      </a:rPr>
                      <m:t>𝑀</m:t>
                    </m:r>
                  </m:oMath>
                </a14:m>
                <a:r>
                  <a:rPr lang="en-US" sz="900" i="1"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orange). The vertical components of advection and diffusion (</a:t>
                </a:r>
                <a14:m>
                  <m:oMath xmlns:m="http://schemas.openxmlformats.org/officeDocument/2006/math">
                    <m:sSup>
                      <m:sSupPr>
                        <m:ctrlPr>
                          <a:rPr lang="fr-FR" sz="900" i="1">
                            <a:solidFill>
                              <a:srgbClr val="000000"/>
                            </a:solidFill>
                            <a:latin typeface="Cambria Math" panose="02040503050406030204" pitchFamily="18" charset="0"/>
                            <a:cs typeface="Calibri Light" panose="020F0302020204030204" pitchFamily="34" charset="0"/>
                          </a:rPr>
                        </m:ctrlPr>
                      </m:sSupPr>
                      <m:e>
                        <m:r>
                          <a:rPr lang="en-US" sz="900" b="0" i="1">
                            <a:solidFill>
                              <a:srgbClr val="000000"/>
                            </a:solidFill>
                            <a:latin typeface="Cambria Math" panose="02040503050406030204" pitchFamily="18" charset="0"/>
                            <a:ea typeface="Times New Roman" panose="02020603050405020304" pitchFamily="18" charset="0"/>
                            <a:cs typeface="Calibri Light" panose="020F0302020204030204" pitchFamily="34" charset="0"/>
                          </a:rPr>
                          <m:t>𝐴</m:t>
                        </m:r>
                      </m:e>
                      <m:sup>
                        <m:r>
                          <a:rPr lang="en-US" sz="900" b="0" i="1">
                            <a:solidFill>
                              <a:srgbClr val="000000"/>
                            </a:solidFill>
                            <a:latin typeface="Cambria Math" panose="02040503050406030204" pitchFamily="18" charset="0"/>
                            <a:ea typeface="Times New Roman" panose="02020603050405020304" pitchFamily="18" charset="0"/>
                            <a:cs typeface="Calibri Light" panose="020F0302020204030204" pitchFamily="34" charset="0"/>
                          </a:rPr>
                          <m:t>𝑧</m:t>
                        </m:r>
                      </m:sup>
                    </m:sSup>
                  </m:oMath>
                </a14:m>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and </a:t>
                </a:r>
                <a14:m>
                  <m:oMath xmlns:m="http://schemas.openxmlformats.org/officeDocument/2006/math">
                    <m:sSup>
                      <m:sSupPr>
                        <m:ctrlPr>
                          <a:rPr lang="fr-FR" sz="900" i="1">
                            <a:solidFill>
                              <a:srgbClr val="000000"/>
                            </a:solidFill>
                            <a:latin typeface="Cambria Math" panose="02040503050406030204" pitchFamily="18" charset="0"/>
                            <a:cs typeface="Calibri Light" panose="020F0302020204030204" pitchFamily="34" charset="0"/>
                          </a:rPr>
                        </m:ctrlPr>
                      </m:sSupPr>
                      <m:e>
                        <m:r>
                          <a:rPr lang="en-US" sz="900" b="0" i="1">
                            <a:solidFill>
                              <a:srgbClr val="000000"/>
                            </a:solidFill>
                            <a:latin typeface="Cambria Math" panose="02040503050406030204" pitchFamily="18" charset="0"/>
                            <a:ea typeface="Times New Roman" panose="02020603050405020304" pitchFamily="18" charset="0"/>
                            <a:cs typeface="Calibri Light" panose="020F0302020204030204" pitchFamily="34" charset="0"/>
                          </a:rPr>
                          <m:t>𝑀</m:t>
                        </m:r>
                      </m:e>
                      <m:sup>
                        <m:r>
                          <a:rPr lang="en-US" sz="900" b="0" i="1">
                            <a:solidFill>
                              <a:srgbClr val="000000"/>
                            </a:solidFill>
                            <a:latin typeface="Cambria Math" panose="02040503050406030204" pitchFamily="18" charset="0"/>
                            <a:ea typeface="Times New Roman" panose="02020603050405020304" pitchFamily="18" charset="0"/>
                            <a:cs typeface="Calibri Light" panose="020F0302020204030204" pitchFamily="34" charset="0"/>
                          </a:rPr>
                          <m:t>𝑧</m:t>
                        </m:r>
                      </m:sup>
                    </m:sSup>
                    <m:r>
                      <a:rPr lang="en-US" sz="900" b="0" i="1">
                        <a:solidFill>
                          <a:srgbClr val="000000"/>
                        </a:solidFill>
                        <a:latin typeface="Cambria Math" panose="02040503050406030204" pitchFamily="18" charset="0"/>
                        <a:ea typeface="Times New Roman" panose="02020603050405020304" pitchFamily="18" charset="0"/>
                        <a:cs typeface="Calibri Light" panose="020F0302020204030204" pitchFamily="34" charset="0"/>
                      </a:rPr>
                      <m:t>)</m:t>
                    </m:r>
                  </m:oMath>
                </a14:m>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are shown with dashed lines. </a:t>
                </a:r>
                <a:endParaRPr lang="en-GB" sz="900" i="1" dirty="0">
                  <a:latin typeface="Calibri Light" panose="020F0302020204030204" pitchFamily="34" charset="0"/>
                  <a:cs typeface="Calibri Light" panose="020F0302020204030204" pitchFamily="34" charset="0"/>
                </a:endParaRPr>
              </a:p>
            </p:txBody>
          </p:sp>
        </mc:Choice>
        <mc:Fallback xmlns="">
          <p:sp>
            <p:nvSpPr>
              <p:cNvPr id="3" name="Rectangle 2">
                <a:extLst>
                  <a:ext uri="{FF2B5EF4-FFF2-40B4-BE49-F238E27FC236}">
                    <a16:creationId xmlns:a16="http://schemas.microsoft.com/office/drawing/2014/main" id="{D3FD2D72-6E5E-FD42-B783-056D104CC1E0}"/>
                  </a:ext>
                </a:extLst>
              </p:cNvPr>
              <p:cNvSpPr>
                <a:spLocks noRot="1" noChangeAspect="1" noMove="1" noResize="1" noEditPoints="1" noAdjustHandles="1" noChangeArrowheads="1" noChangeShapeType="1" noTextEdit="1"/>
              </p:cNvSpPr>
              <p:nvPr/>
            </p:nvSpPr>
            <p:spPr>
              <a:xfrm>
                <a:off x="94232" y="3376530"/>
                <a:ext cx="4572000" cy="784830"/>
              </a:xfrm>
              <a:prstGeom prst="rect">
                <a:avLst/>
              </a:prstGeom>
              <a:blipFill>
                <a:blip r:embed="rId6"/>
                <a:stretch>
                  <a:fillRect b="-1587"/>
                </a:stretch>
              </a:blipFill>
            </p:spPr>
            <p:txBody>
              <a:bodyPr/>
              <a:lstStyle/>
              <a:p>
                <a:r>
                  <a:rPr lang="en-GB">
                    <a:noFill/>
                  </a:rPr>
                  <a:t> </a:t>
                </a:r>
              </a:p>
            </p:txBody>
          </p:sp>
        </mc:Fallback>
      </mc:AlternateContent>
    </p:spTree>
    <p:extLst>
      <p:ext uri="{BB962C8B-B14F-4D97-AF65-F5344CB8AC3E}">
        <p14:creationId xmlns:p14="http://schemas.microsoft.com/office/powerpoint/2010/main" val="110080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C7683C8F-E527-3343-A0B2-2A06281E5901}"/>
              </a:ext>
            </a:extLst>
          </p:cNvPr>
          <p:cNvSpPr txBox="1">
            <a:spLocks/>
          </p:cNvSpPr>
          <p:nvPr/>
        </p:nvSpPr>
        <p:spPr>
          <a:xfrm>
            <a:off x="3726497" y="59742"/>
            <a:ext cx="4117157" cy="27494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1B3C80"/>
                </a:solidFill>
                <a:latin typeface="+mj-lt"/>
                <a:ea typeface="+mj-ea"/>
                <a:cs typeface="+mj-cs"/>
              </a:defRPr>
            </a:lvl1pPr>
          </a:lstStyle>
          <a:p>
            <a:pPr algn="r"/>
            <a:r>
              <a:rPr lang="fr-FR" sz="1800" b="1" dirty="0" err="1">
                <a:solidFill>
                  <a:schemeClr val="bg1"/>
                </a:solidFill>
              </a:rPr>
              <a:t>Heat</a:t>
            </a:r>
            <a:r>
              <a:rPr lang="fr-FR" sz="1800" b="1" dirty="0">
                <a:solidFill>
                  <a:schemeClr val="bg1"/>
                </a:solidFill>
              </a:rPr>
              <a:t> budget 700-2000m in ECCOv4</a:t>
            </a:r>
          </a:p>
        </p:txBody>
      </p:sp>
      <p:pic>
        <p:nvPicPr>
          <p:cNvPr id="5" name="Picture 4">
            <a:extLst>
              <a:ext uri="{FF2B5EF4-FFF2-40B4-BE49-F238E27FC236}">
                <a16:creationId xmlns:a16="http://schemas.microsoft.com/office/drawing/2014/main" id="{5622F893-9C76-F744-B15D-EED5BC57D511}"/>
              </a:ext>
            </a:extLst>
          </p:cNvPr>
          <p:cNvPicPr>
            <a:picLocks noChangeAspect="1"/>
          </p:cNvPicPr>
          <p:nvPr/>
        </p:nvPicPr>
        <p:blipFill rotWithShape="1">
          <a:blip r:embed="rId2"/>
          <a:srcRect l="9335" t="11132" r="3247" b="13537"/>
          <a:stretch/>
        </p:blipFill>
        <p:spPr bwMode="auto">
          <a:xfrm>
            <a:off x="620686" y="449646"/>
            <a:ext cx="3735726" cy="1609138"/>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AE05B27D-C084-F24F-8751-E7249EE43BBA}"/>
              </a:ext>
            </a:extLst>
          </p:cNvPr>
          <p:cNvPicPr>
            <a:picLocks noChangeAspect="1"/>
          </p:cNvPicPr>
          <p:nvPr/>
        </p:nvPicPr>
        <p:blipFill rotWithShape="1">
          <a:blip r:embed="rId3"/>
          <a:srcRect l="8964" t="9743" r="3940" b="12702"/>
          <a:stretch/>
        </p:blipFill>
        <p:spPr bwMode="auto">
          <a:xfrm>
            <a:off x="4500476" y="392276"/>
            <a:ext cx="3634172" cy="161764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CD5CCB5-DE4F-B448-9C51-16F429059438}"/>
                  </a:ext>
                </a:extLst>
              </p:cNvPr>
              <p:cNvSpPr/>
              <p:nvPr/>
            </p:nvSpPr>
            <p:spPr>
              <a:xfrm>
                <a:off x="190232" y="3947853"/>
                <a:ext cx="8620488" cy="830997"/>
              </a:xfrm>
              <a:prstGeom prst="rect">
                <a:avLst/>
              </a:prstGeom>
            </p:spPr>
            <p:txBody>
              <a:bodyPr wrap="square">
                <a:spAutoFit/>
              </a:bodyPr>
              <a:lstStyle/>
              <a:p>
                <a:pPr algn="ctr"/>
                <a:r>
                  <a:rPr lang="en-US" sz="1200" dirty="0">
                    <a:latin typeface="Calibri Light" panose="020F0302020204030204" pitchFamily="34" charset="0"/>
                    <a:cs typeface="Calibri Light" panose="020F0302020204030204" pitchFamily="34" charset="0"/>
                  </a:rPr>
                  <a:t>Variability in the advective and diffusive heat flux convergences is most intense along the SPG boundary while being weaker in the basin interiors, including regions of deepest mixed layers. Horizontal patterns of standard deviation in both </a:t>
                </a:r>
                <a14:m>
                  <m:oMath xmlns:m="http://schemas.openxmlformats.org/officeDocument/2006/math">
                    <m:sSub>
                      <m:sSubPr>
                        <m:ctrlPr>
                          <a:rPr lang="fr-FR" sz="1200" i="1">
                            <a:latin typeface="Cambria Math" panose="02040503050406030204" pitchFamily="18" charset="0"/>
                          </a:rPr>
                        </m:ctrlPr>
                      </m:sSubPr>
                      <m:e>
                        <m:r>
                          <m:rPr>
                            <m:sty m:val="p"/>
                          </m:rPr>
                          <a:rPr lang="en-US" sz="1200" b="0" i="0">
                            <a:latin typeface="Cambria Math" panose="02040503050406030204" pitchFamily="18" charset="0"/>
                          </a:rPr>
                          <m:t>A</m:t>
                        </m:r>
                      </m:e>
                      <m:sub>
                        <m:r>
                          <m:rPr>
                            <m:sty m:val="p"/>
                          </m:rPr>
                          <a:rPr lang="en-US" sz="1200" b="0" i="0">
                            <a:latin typeface="Cambria Math" panose="02040503050406030204" pitchFamily="18" charset="0"/>
                          </a:rPr>
                          <m:t>t</m:t>
                        </m:r>
                      </m:sub>
                    </m:sSub>
                  </m:oMath>
                </a14:m>
                <a:r>
                  <a:rPr lang="en-US" sz="1200" dirty="0">
                    <a:latin typeface="Calibri Light" panose="020F0302020204030204" pitchFamily="34" charset="0"/>
                    <a:cs typeface="Calibri Light" panose="020F0302020204030204" pitchFamily="34" charset="0"/>
                  </a:rPr>
                  <a:t> and </a:t>
                </a:r>
                <a14:m>
                  <m:oMath xmlns:m="http://schemas.openxmlformats.org/officeDocument/2006/math">
                    <m:sSub>
                      <m:sSubPr>
                        <m:ctrlPr>
                          <a:rPr lang="fr-FR" sz="1200" i="1">
                            <a:latin typeface="Cambria Math" panose="02040503050406030204" pitchFamily="18" charset="0"/>
                          </a:rPr>
                        </m:ctrlPr>
                      </m:sSubPr>
                      <m:e>
                        <m:r>
                          <m:rPr>
                            <m:sty m:val="p"/>
                          </m:rPr>
                          <a:rPr lang="en-US" sz="1200" b="0" i="0">
                            <a:latin typeface="Cambria Math" panose="02040503050406030204" pitchFamily="18" charset="0"/>
                          </a:rPr>
                          <m:t>M</m:t>
                        </m:r>
                      </m:e>
                      <m:sub>
                        <m:r>
                          <m:rPr>
                            <m:sty m:val="p"/>
                          </m:rPr>
                          <a:rPr lang="en-US" sz="1200" b="0" i="0">
                            <a:latin typeface="Cambria Math" panose="02040503050406030204" pitchFamily="18" charset="0"/>
                          </a:rPr>
                          <m:t>t</m:t>
                        </m:r>
                      </m:sub>
                    </m:sSub>
                  </m:oMath>
                </a14:m>
                <a:r>
                  <a:rPr lang="en-US" sz="1200" dirty="0">
                    <a:latin typeface="Calibri Light" panose="020F0302020204030204" pitchFamily="34" charset="0"/>
                    <a:cs typeface="Calibri Light" panose="020F0302020204030204" pitchFamily="34" charset="0"/>
                  </a:rPr>
                  <a:t> appear linked to the mean distribution of eddy kinetic energy (EKE) in the intermediate layer (Figure 6E), with highest values within the western boundary currents of the SPG, from Greenland to Newfoundland, and along the NAC path.</a:t>
                </a:r>
                <a:endParaRPr lang="fr-FR" sz="900" dirty="0">
                  <a:latin typeface="Calibri Light" panose="020F0302020204030204" pitchFamily="34" charset="0"/>
                  <a:cs typeface="Calibri Light" panose="020F0302020204030204" pitchFamily="34" charset="0"/>
                </a:endParaRPr>
              </a:p>
            </p:txBody>
          </p:sp>
        </mc:Choice>
        <mc:Fallback xmlns="">
          <p:sp>
            <p:nvSpPr>
              <p:cNvPr id="3" name="Rectangle 2">
                <a:extLst>
                  <a:ext uri="{FF2B5EF4-FFF2-40B4-BE49-F238E27FC236}">
                    <a16:creationId xmlns:a16="http://schemas.microsoft.com/office/drawing/2014/main" id="{ACD5CCB5-DE4F-B448-9C51-16F429059438}"/>
                  </a:ext>
                </a:extLst>
              </p:cNvPr>
              <p:cNvSpPr>
                <a:spLocks noRot="1" noChangeAspect="1" noMove="1" noResize="1" noEditPoints="1" noAdjustHandles="1" noChangeArrowheads="1" noChangeShapeType="1" noTextEdit="1"/>
              </p:cNvSpPr>
              <p:nvPr/>
            </p:nvSpPr>
            <p:spPr>
              <a:xfrm>
                <a:off x="190232" y="3947853"/>
                <a:ext cx="8620488" cy="830997"/>
              </a:xfrm>
              <a:prstGeom prst="rect">
                <a:avLst/>
              </a:prstGeom>
              <a:blipFill>
                <a:blip r:embed="rId4"/>
                <a:stretch>
                  <a:fillRect r="-294" b="-3030"/>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7D73D6AD-C30E-414E-81AF-8A999625C4E3}"/>
              </a:ext>
            </a:extLst>
          </p:cNvPr>
          <p:cNvSpPr/>
          <p:nvPr/>
        </p:nvSpPr>
        <p:spPr>
          <a:xfrm>
            <a:off x="4600842" y="2371371"/>
            <a:ext cx="3433439" cy="1061829"/>
          </a:xfrm>
          <a:prstGeom prst="rect">
            <a:avLst/>
          </a:prstGeom>
        </p:spPr>
        <p:txBody>
          <a:bodyPr wrap="square">
            <a:spAutoFit/>
          </a:bodyPr>
          <a:lstStyle/>
          <a:p>
            <a:r>
              <a:rPr lang="en-US" sz="900" i="1" dirty="0">
                <a:latin typeface="Calibri Light" panose="020F0302020204030204" pitchFamily="34" charset="0"/>
                <a:ea typeface="Times New Roman" panose="02020603050405020304" pitchFamily="18" charset="0"/>
                <a:cs typeface="Calibri Light" panose="020F0302020204030204" pitchFamily="34" charset="0"/>
              </a:rPr>
              <a:t>Standard deviation of advective (left) and diffusive (right) heat flux convergence for the intermediate (700-2000m) layer, with the hatchings showing the region of simulated deepest mixed layer depth (&gt;2000 m). The green contours (5 10</a:t>
            </a:r>
            <a:r>
              <a:rPr lang="en-US" sz="900" i="1" baseline="30000" dirty="0">
                <a:latin typeface="Calibri Light" panose="020F0302020204030204" pitchFamily="34" charset="0"/>
                <a:ea typeface="Times New Roman" panose="02020603050405020304" pitchFamily="18" charset="0"/>
                <a:cs typeface="Calibri Light" panose="020F0302020204030204" pitchFamily="34" charset="0"/>
              </a:rPr>
              <a:t>10</a:t>
            </a:r>
            <a:r>
              <a:rPr lang="en-US" sz="900" i="1" dirty="0">
                <a:latin typeface="Calibri Light" panose="020F0302020204030204" pitchFamily="34" charset="0"/>
                <a:ea typeface="Times New Roman" panose="02020603050405020304" pitchFamily="18" charset="0"/>
                <a:cs typeface="Calibri Light" panose="020F0302020204030204" pitchFamily="34" charset="0"/>
              </a:rPr>
              <a:t> W) in (D) is used to delimit the highly-diffusive boundary region from the interior region for further diagnosis (see next slide). </a:t>
            </a:r>
            <a:r>
              <a:rPr lang="en-US" sz="900" i="1" dirty="0">
                <a:latin typeface="Calibri Light" panose="020F0302020204030204" pitchFamily="34" charset="0"/>
                <a:cs typeface="Calibri Light" panose="020F0302020204030204" pitchFamily="34" charset="0"/>
              </a:rPr>
              <a:t>(E) Time-mean Eddy Kinetic Energy average within the intermediate 700-2000m layer.</a:t>
            </a:r>
            <a:r>
              <a:rPr lang="fr-FR" sz="900" i="1" dirty="0">
                <a:latin typeface="Calibri Light" panose="020F0302020204030204" pitchFamily="34" charset="0"/>
                <a:cs typeface="Calibri Light" panose="020F0302020204030204" pitchFamily="34" charset="0"/>
              </a:rPr>
              <a:t> </a:t>
            </a:r>
            <a:endParaRPr lang="en-GB" sz="900" i="1" dirty="0">
              <a:latin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a16="http://schemas.microsoft.com/office/drawing/2014/main" id="{1D3F359F-D591-E445-8A19-BBA7369A07FB}"/>
              </a:ext>
            </a:extLst>
          </p:cNvPr>
          <p:cNvPicPr>
            <a:picLocks noChangeAspect="1"/>
          </p:cNvPicPr>
          <p:nvPr/>
        </p:nvPicPr>
        <p:blipFill rotWithShape="1">
          <a:blip r:embed="rId5"/>
          <a:srcRect l="9243" t="13340" r="2299" b="13304"/>
          <a:stretch/>
        </p:blipFill>
        <p:spPr bwMode="auto">
          <a:xfrm>
            <a:off x="620687" y="2114986"/>
            <a:ext cx="3797566" cy="15746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664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C7683C8F-E527-3343-A0B2-2A06281E5901}"/>
              </a:ext>
            </a:extLst>
          </p:cNvPr>
          <p:cNvSpPr txBox="1">
            <a:spLocks/>
          </p:cNvSpPr>
          <p:nvPr/>
        </p:nvSpPr>
        <p:spPr>
          <a:xfrm>
            <a:off x="3726497" y="59742"/>
            <a:ext cx="4117157" cy="27494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1B3C80"/>
                </a:solidFill>
                <a:latin typeface="+mj-lt"/>
                <a:ea typeface="+mj-ea"/>
                <a:cs typeface="+mj-cs"/>
              </a:defRPr>
            </a:lvl1pPr>
          </a:lstStyle>
          <a:p>
            <a:pPr algn="r"/>
            <a:r>
              <a:rPr lang="fr-FR" sz="1800" b="1" dirty="0" err="1">
                <a:solidFill>
                  <a:schemeClr val="bg1"/>
                </a:solidFill>
              </a:rPr>
              <a:t>Heat</a:t>
            </a:r>
            <a:r>
              <a:rPr lang="fr-FR" sz="1800" b="1" dirty="0">
                <a:solidFill>
                  <a:schemeClr val="bg1"/>
                </a:solidFill>
              </a:rPr>
              <a:t> budget 700-2000m in ECCOv4</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0433120-1039-2943-ABCD-8E6CDB5346D8}"/>
                  </a:ext>
                </a:extLst>
              </p:cNvPr>
              <p:cNvSpPr/>
              <p:nvPr/>
            </p:nvSpPr>
            <p:spPr>
              <a:xfrm>
                <a:off x="3166346" y="2991157"/>
                <a:ext cx="5472015" cy="1200329"/>
              </a:xfrm>
              <a:prstGeom prst="rect">
                <a:avLst/>
              </a:prstGeom>
            </p:spPr>
            <p:txBody>
              <a:bodyPr wrap="square">
                <a:spAutoFit/>
              </a:bodyPr>
              <a:lstStyle/>
              <a:p>
                <a:pPr algn="ctr"/>
                <a:r>
                  <a:rPr lang="fr-FR" sz="120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During</a:t>
                </a:r>
                <a:r>
                  <a:rPr lang="fr-FR" sz="12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1996-2013</a:t>
                </a:r>
                <a:r>
                  <a:rPr lang="en-US" sz="12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both advective </a:t>
                </a:r>
                <a14:m>
                  <m:oMath xmlns:m="http://schemas.openxmlformats.org/officeDocument/2006/math">
                    <m:sSub>
                      <m:sSubPr>
                        <m:ctrlPr>
                          <a:rPr lang="fr-FR"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b>
                        <m:r>
                          <a:rPr lang="en-US"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12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and combined diffusive </a:t>
                </a:r>
                <a14:m>
                  <m:oMath xmlns:m="http://schemas.openxmlformats.org/officeDocument/2006/math">
                    <m:sSub>
                      <m:sSubPr>
                        <m:ctrlPr>
                          <a:rPr lang="fr-FR"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e>
                      <m:sub>
                        <m:r>
                          <a:rPr lang="en-US"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12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fluxes act to warm the domain within the wide (and more quiescent) interior of the SPG, while showing greater and opposing changes within the main dynamical areas of the domain (NAC and DWBC paths).</a:t>
                </a:r>
                <a:r>
                  <a:rPr lang="fr-FR" sz="1200" dirty="0"/>
                  <a:t> </a:t>
                </a:r>
                <a:r>
                  <a:rPr lang="fr-FR" sz="12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Vertical diffusion </a:t>
                </a:r>
                <a:r>
                  <a:rPr lang="en-US" sz="12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accounts for more than 70% of the 1996-2013 warming trend and more than 40% of this contribution occurred in the dynamical boundary region (only 8% of the SPG area</a:t>
                </a:r>
                <a:r>
                  <a:rPr lang="fr-FR" sz="12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t>
                </a:r>
                <a:endParaRPr lang="fr-FR" sz="1200" dirty="0"/>
              </a:p>
            </p:txBody>
          </p:sp>
        </mc:Choice>
        <mc:Fallback>
          <p:sp>
            <p:nvSpPr>
              <p:cNvPr id="4" name="Rectangle 3">
                <a:extLst>
                  <a:ext uri="{FF2B5EF4-FFF2-40B4-BE49-F238E27FC236}">
                    <a16:creationId xmlns:a16="http://schemas.microsoft.com/office/drawing/2014/main" id="{30433120-1039-2943-ABCD-8E6CDB5346D8}"/>
                  </a:ext>
                </a:extLst>
              </p:cNvPr>
              <p:cNvSpPr>
                <a:spLocks noRot="1" noChangeAspect="1" noMove="1" noResize="1" noEditPoints="1" noAdjustHandles="1" noChangeArrowheads="1" noChangeShapeType="1" noTextEdit="1"/>
              </p:cNvSpPr>
              <p:nvPr/>
            </p:nvSpPr>
            <p:spPr>
              <a:xfrm>
                <a:off x="3166346" y="2991157"/>
                <a:ext cx="5472015" cy="1200329"/>
              </a:xfrm>
              <a:prstGeom prst="rect">
                <a:avLst/>
              </a:prstGeom>
              <a:blipFill>
                <a:blip r:embed="rId2"/>
                <a:stretch>
                  <a:fillRect b="-2105"/>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F462C464-F182-0C40-B80F-CEAFEBAD6F22}"/>
              </a:ext>
            </a:extLst>
          </p:cNvPr>
          <p:cNvPicPr>
            <a:picLocks noChangeAspect="1"/>
          </p:cNvPicPr>
          <p:nvPr/>
        </p:nvPicPr>
        <p:blipFill>
          <a:blip r:embed="rId3"/>
          <a:stretch>
            <a:fillRect/>
          </a:stretch>
        </p:blipFill>
        <p:spPr bwMode="auto">
          <a:xfrm>
            <a:off x="235899" y="1995566"/>
            <a:ext cx="2795953" cy="186370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4AC6E1B-3F0A-414A-9368-FBAAE10F22C6}"/>
              </a:ext>
            </a:extLst>
          </p:cNvPr>
          <p:cNvPicPr/>
          <p:nvPr/>
        </p:nvPicPr>
        <p:blipFill>
          <a:blip r:embed="rId4"/>
          <a:stretch>
            <a:fillRect/>
          </a:stretch>
        </p:blipFill>
        <p:spPr bwMode="auto">
          <a:xfrm>
            <a:off x="0" y="441387"/>
            <a:ext cx="3343918" cy="1671959"/>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1313A767-9EC0-7744-B78F-C5E00F23A4AE}"/>
              </a:ext>
            </a:extLst>
          </p:cNvPr>
          <p:cNvPicPr/>
          <p:nvPr/>
        </p:nvPicPr>
        <p:blipFill>
          <a:blip r:embed="rId5"/>
          <a:stretch>
            <a:fillRect/>
          </a:stretch>
        </p:blipFill>
        <p:spPr bwMode="auto">
          <a:xfrm>
            <a:off x="2872120" y="438830"/>
            <a:ext cx="3343918" cy="1671959"/>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BE80426-1919-F94B-8566-A8BC9AE9A2A8}"/>
              </a:ext>
            </a:extLst>
          </p:cNvPr>
          <p:cNvPicPr/>
          <p:nvPr/>
        </p:nvPicPr>
        <p:blipFill>
          <a:blip r:embed="rId6"/>
          <a:stretch>
            <a:fillRect/>
          </a:stretch>
        </p:blipFill>
        <p:spPr bwMode="auto">
          <a:xfrm>
            <a:off x="5744240" y="438831"/>
            <a:ext cx="3343918" cy="167195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A39A11D-5B90-BA43-9C67-24A741B04B5D}"/>
                  </a:ext>
                </a:extLst>
              </p:cNvPr>
              <p:cNvSpPr/>
              <p:nvPr/>
            </p:nvSpPr>
            <p:spPr>
              <a:xfrm>
                <a:off x="2931788" y="2014253"/>
                <a:ext cx="5706573" cy="646331"/>
              </a:xfrm>
              <a:prstGeom prst="rect">
                <a:avLst/>
              </a:prstGeom>
            </p:spPr>
            <p:txBody>
              <a:bodyPr wrap="square">
                <a:spAutoFit/>
              </a:bodyPr>
              <a:lstStyle/>
              <a:p>
                <a:pPr algn="ct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spatial distribution of heat budget components within 700-2000m averaged during the latest </a:t>
                </a:r>
                <a:r>
                  <a:rPr lang="en-US" sz="900" i="1" dirty="0" err="1">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wamring</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period 1996-2013, with (A) the total tendency </a:t>
                </a:r>
                <a14:m>
                  <m:oMath xmlns:m="http://schemas.openxmlformats.org/officeDocument/2006/math">
                    <m:sSub>
                      <m:sSubPr>
                        <m:ctrlPr>
                          <a:rPr lang="fr-FR" sz="900" i="1">
                            <a:solidFill>
                              <a:srgbClr val="000000"/>
                            </a:solidFill>
                            <a:effectLst/>
                            <a:latin typeface="Cambria Math" panose="02040503050406030204" pitchFamily="18" charset="0"/>
                          </a:rPr>
                        </m:ctrlPr>
                      </m:sSubPr>
                      <m:e>
                        <m:r>
                          <a:rPr lang="en-US" sz="9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9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(B) anomalous advection </a:t>
                </a:r>
                <a14:m>
                  <m:oMath xmlns:m="http://schemas.openxmlformats.org/officeDocument/2006/math">
                    <m:sSub>
                      <m:sSubPr>
                        <m:ctrlPr>
                          <a:rPr lang="fr-FR" sz="900" i="1">
                            <a:solidFill>
                              <a:srgbClr val="000000"/>
                            </a:solidFill>
                            <a:effectLst/>
                            <a:latin typeface="Cambria Math" panose="02040503050406030204" pitchFamily="18" charset="0"/>
                          </a:rPr>
                        </m:ctrlPr>
                      </m:sSubPr>
                      <m:e>
                        <m:r>
                          <a:rPr lang="en-US" sz="9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9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US" sz="9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and (C) anomalous combined diffusion </a:t>
                </a:r>
                <a14:m>
                  <m:oMath xmlns:m="http://schemas.openxmlformats.org/officeDocument/2006/math">
                    <m:sSub>
                      <m:sSubPr>
                        <m:ctrlPr>
                          <a:rPr lang="fr-FR" sz="900" i="1">
                            <a:solidFill>
                              <a:srgbClr val="000000"/>
                            </a:solidFill>
                            <a:effectLst/>
                            <a:latin typeface="Cambria Math" panose="02040503050406030204" pitchFamily="18" charset="0"/>
                          </a:rPr>
                        </m:ctrlPr>
                      </m:sSubPr>
                      <m:e>
                        <m:r>
                          <a:rPr lang="en-US" sz="9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9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US" sz="9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r>
                  <a:rPr lang="en-US" sz="900" i="1" dirty="0">
                    <a:latin typeface="Calibri Light" panose="020F0302020204030204" pitchFamily="34" charset="0"/>
                    <a:ea typeface="Times New Roman" panose="02020603050405020304" pitchFamily="18" charset="0"/>
                    <a:cs typeface="Calibri Light" panose="020F0302020204030204" pitchFamily="34" charset="0"/>
                  </a:rPr>
                  <a:t>The green contours (5 10</a:t>
                </a:r>
                <a:r>
                  <a:rPr lang="en-US" sz="900" i="1" baseline="30000" dirty="0">
                    <a:latin typeface="Calibri Light" panose="020F0302020204030204" pitchFamily="34" charset="0"/>
                    <a:ea typeface="Times New Roman" panose="02020603050405020304" pitchFamily="18" charset="0"/>
                    <a:cs typeface="Calibri Light" panose="020F0302020204030204" pitchFamily="34" charset="0"/>
                  </a:rPr>
                  <a:t>10</a:t>
                </a:r>
                <a:r>
                  <a:rPr lang="en-US" sz="900" i="1" dirty="0">
                    <a:latin typeface="Calibri Light" panose="020F0302020204030204" pitchFamily="34" charset="0"/>
                    <a:ea typeface="Times New Roman" panose="02020603050405020304" pitchFamily="18" charset="0"/>
                    <a:cs typeface="Calibri Light" panose="020F0302020204030204" pitchFamily="34" charset="0"/>
                  </a:rPr>
                  <a:t> W) in (C) is used to delimit the highly-diffusive boundary region from the interior region. </a:t>
                </a:r>
                <a:r>
                  <a:rPr lang="en-US" sz="900" i="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heat budget is quantified in (D) for the full SPG area and the interior/boundary areas</a:t>
                </a:r>
                <a:r>
                  <a:rPr lang="fr-FR" sz="900" i="1" dirty="0">
                    <a:effectLst/>
                    <a:latin typeface="Calibri Light" panose="020F0302020204030204" pitchFamily="34" charset="0"/>
                    <a:cs typeface="Calibri Light" panose="020F0302020204030204" pitchFamily="34" charset="0"/>
                  </a:rPr>
                  <a:t> </a:t>
                </a:r>
                <a:endParaRPr lang="en-GB" sz="900" i="1" dirty="0">
                  <a:latin typeface="Calibri Light" panose="020F0302020204030204" pitchFamily="34" charset="0"/>
                  <a:cs typeface="Calibri Light" panose="020F0302020204030204" pitchFamily="34" charset="0"/>
                </a:endParaRPr>
              </a:p>
            </p:txBody>
          </p:sp>
        </mc:Choice>
        <mc:Fallback xmlns="">
          <p:sp>
            <p:nvSpPr>
              <p:cNvPr id="2" name="Rectangle 1">
                <a:extLst>
                  <a:ext uri="{FF2B5EF4-FFF2-40B4-BE49-F238E27FC236}">
                    <a16:creationId xmlns:a16="http://schemas.microsoft.com/office/drawing/2014/main" id="{5A39A11D-5B90-BA43-9C67-24A741B04B5D}"/>
                  </a:ext>
                </a:extLst>
              </p:cNvPr>
              <p:cNvSpPr>
                <a:spLocks noRot="1" noChangeAspect="1" noMove="1" noResize="1" noEditPoints="1" noAdjustHandles="1" noChangeArrowheads="1" noChangeShapeType="1" noTextEdit="1"/>
              </p:cNvSpPr>
              <p:nvPr/>
            </p:nvSpPr>
            <p:spPr>
              <a:xfrm>
                <a:off x="2931788" y="2014253"/>
                <a:ext cx="5706573" cy="646331"/>
              </a:xfrm>
              <a:prstGeom prst="rect">
                <a:avLst/>
              </a:prstGeom>
              <a:blipFill>
                <a:blip r:embed="rId7"/>
                <a:stretch>
                  <a:fillRect b="-1961"/>
                </a:stretch>
              </a:blipFill>
            </p:spPr>
            <p:txBody>
              <a:bodyPr/>
              <a:lstStyle/>
              <a:p>
                <a:r>
                  <a:rPr lang="en-GB">
                    <a:noFill/>
                  </a:rPr>
                  <a:t> </a:t>
                </a:r>
              </a:p>
            </p:txBody>
          </p:sp>
        </mc:Fallback>
      </mc:AlternateContent>
    </p:spTree>
    <p:extLst>
      <p:ext uri="{BB962C8B-B14F-4D97-AF65-F5344CB8AC3E}">
        <p14:creationId xmlns:p14="http://schemas.microsoft.com/office/powerpoint/2010/main" val="368737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C7683C8F-E527-3343-A0B2-2A06281E5901}"/>
              </a:ext>
            </a:extLst>
          </p:cNvPr>
          <p:cNvSpPr txBox="1">
            <a:spLocks/>
          </p:cNvSpPr>
          <p:nvPr/>
        </p:nvSpPr>
        <p:spPr>
          <a:xfrm>
            <a:off x="3726497" y="59742"/>
            <a:ext cx="4117157" cy="27494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1B3C80"/>
                </a:solidFill>
                <a:latin typeface="+mj-lt"/>
                <a:ea typeface="+mj-ea"/>
                <a:cs typeface="+mj-cs"/>
              </a:defRPr>
            </a:lvl1pPr>
          </a:lstStyle>
          <a:p>
            <a:pPr algn="r"/>
            <a:r>
              <a:rPr lang="fr-FR" sz="1800" b="1" dirty="0" err="1">
                <a:solidFill>
                  <a:schemeClr val="bg1"/>
                </a:solidFill>
              </a:rPr>
              <a:t>Take</a:t>
            </a:r>
            <a:r>
              <a:rPr lang="fr-FR" sz="1800" b="1" dirty="0">
                <a:solidFill>
                  <a:schemeClr val="bg1"/>
                </a:solidFill>
              </a:rPr>
              <a:t>-home messages</a:t>
            </a:r>
          </a:p>
        </p:txBody>
      </p:sp>
      <p:sp>
        <p:nvSpPr>
          <p:cNvPr id="3" name="Rectangle 2">
            <a:extLst>
              <a:ext uri="{FF2B5EF4-FFF2-40B4-BE49-F238E27FC236}">
                <a16:creationId xmlns:a16="http://schemas.microsoft.com/office/drawing/2014/main" id="{959F1D2A-9B2B-FF4B-A033-FD8FA6E38FDD}"/>
              </a:ext>
            </a:extLst>
          </p:cNvPr>
          <p:cNvSpPr/>
          <p:nvPr/>
        </p:nvSpPr>
        <p:spPr>
          <a:xfrm>
            <a:off x="233726" y="1062054"/>
            <a:ext cx="8492060" cy="2939074"/>
          </a:xfrm>
          <a:prstGeom prst="rect">
            <a:avLst/>
          </a:prstGeom>
        </p:spPr>
        <p:txBody>
          <a:bodyPr wrap="square">
            <a:spAutoFit/>
          </a:bodyPr>
          <a:lstStyle/>
          <a:p>
            <a:pPr algn="just">
              <a:lnSpc>
                <a:spcPct val="115000"/>
              </a:lnSpc>
              <a:spcAft>
                <a:spcPts val="0"/>
              </a:spcAft>
            </a:pPr>
            <a:r>
              <a:rPr lang="en-US" b="1" dirty="0">
                <a:solidFill>
                  <a:schemeClr val="accent1"/>
                </a:solidFill>
                <a:latin typeface="Calibri Light" panose="020F0302020204030204" pitchFamily="34" charset="0"/>
                <a:ea typeface="Times New Roman" panose="02020603050405020304" pitchFamily="18" charset="0"/>
              </a:rPr>
              <a:t>Key points #1.</a:t>
            </a:r>
            <a:r>
              <a:rPr lang="en-US" dirty="0">
                <a:solidFill>
                  <a:schemeClr val="accent1"/>
                </a:solidFill>
                <a:latin typeface="Calibri Light" panose="020F0302020204030204" pitchFamily="34" charset="0"/>
                <a:ea typeface="Times New Roman" panose="02020603050405020304" pitchFamily="18" charset="0"/>
              </a:rPr>
              <a:t> </a:t>
            </a:r>
            <a:r>
              <a:rPr lang="en-US" dirty="0">
                <a:solidFill>
                  <a:srgbClr val="000000"/>
                </a:solidFill>
                <a:latin typeface="Calibri Light" panose="020F0302020204030204" pitchFamily="34" charset="0"/>
                <a:ea typeface="Times New Roman" panose="02020603050405020304" pitchFamily="18" charset="0"/>
              </a:rPr>
              <a:t>There is a direct causal and lagged relationship between upper and intermediate decadal temperature changes in the subpolar North Atlantic (predictability skills of the latter).</a:t>
            </a:r>
            <a:endParaRPr lang="fr-FR"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solidFill>
                  <a:srgbClr val="000000"/>
                </a:solidFill>
                <a:latin typeface="Calibri Light" panose="020F0302020204030204" pitchFamily="34"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b="1" dirty="0">
                <a:solidFill>
                  <a:schemeClr val="accent1"/>
                </a:solidFill>
                <a:latin typeface="Calibri Light" panose="020F0302020204030204" pitchFamily="34" charset="0"/>
                <a:ea typeface="Times New Roman" panose="02020603050405020304" pitchFamily="18" charset="0"/>
              </a:rPr>
              <a:t>Key points #2.</a:t>
            </a:r>
            <a:r>
              <a:rPr lang="en-US" dirty="0">
                <a:solidFill>
                  <a:schemeClr val="accent1"/>
                </a:solidFill>
                <a:latin typeface="Calibri Light" panose="020F0302020204030204" pitchFamily="34" charset="0"/>
                <a:ea typeface="Times New Roman" panose="02020603050405020304" pitchFamily="18" charset="0"/>
              </a:rPr>
              <a:t> </a:t>
            </a:r>
            <a:r>
              <a:rPr lang="en-US" dirty="0">
                <a:solidFill>
                  <a:srgbClr val="000000"/>
                </a:solidFill>
                <a:latin typeface="Calibri Light" panose="020F0302020204030204" pitchFamily="34" charset="0"/>
                <a:ea typeface="Times New Roman" panose="02020603050405020304" pitchFamily="18" charset="0"/>
              </a:rPr>
              <a:t>Variability in vertical heat transport convergence is important within the energetic boundary currents of the subpolar North Atlantic.</a:t>
            </a:r>
            <a:endParaRPr lang="fr-FR"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solidFill>
                  <a:srgbClr val="000000"/>
                </a:solidFill>
                <a:latin typeface="Calibri Light" panose="020F0302020204030204" pitchFamily="34"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b="1" dirty="0">
                <a:solidFill>
                  <a:schemeClr val="accent1"/>
                </a:solidFill>
                <a:latin typeface="Calibri Light" panose="020F0302020204030204" pitchFamily="34" charset="0"/>
                <a:ea typeface="Times New Roman" panose="02020603050405020304" pitchFamily="18" charset="0"/>
              </a:rPr>
              <a:t>Key points #3. </a:t>
            </a:r>
            <a:r>
              <a:rPr lang="en-US" dirty="0">
                <a:solidFill>
                  <a:srgbClr val="000000"/>
                </a:solidFill>
                <a:latin typeface="Calibri Light" panose="020F0302020204030204" pitchFamily="34" charset="0"/>
                <a:ea typeface="Times New Roman" panose="02020603050405020304" pitchFamily="18" charset="0"/>
              </a:rPr>
              <a:t>Open-ocean deep convection is not a unique pathway for the slow ventilation of the subpolar North Atlantic.</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7576852"/>
      </p:ext>
    </p:extLst>
  </p:cSld>
  <p:clrMapOvr>
    <a:masterClrMapping/>
  </p:clrMapOvr>
</p:sld>
</file>

<file path=ppt/theme/theme1.xml><?xml version="1.0" encoding="utf-8"?>
<a:theme xmlns:a="http://schemas.openxmlformats.org/drawingml/2006/main" name="Premiere page sans SousTit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8244</TotalTime>
  <Words>1099</Words>
  <Application>Microsoft Macintosh PowerPoint</Application>
  <PresentationFormat>On-screen Show (16:9)</PresentationFormat>
  <Paragraphs>41</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Cambria Math</vt:lpstr>
      <vt:lpstr>Open Sans</vt:lpstr>
      <vt:lpstr>Open Sans Light</vt:lpstr>
      <vt:lpstr>Times New Roman</vt:lpstr>
      <vt:lpstr>Premiere page sans SousTitre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maison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coco coco</dc:creator>
  <cp:lastModifiedBy>dam.desb@gmail.com</cp:lastModifiedBy>
  <cp:revision>271</cp:revision>
  <dcterms:created xsi:type="dcterms:W3CDTF">2017-06-18T13:28:54Z</dcterms:created>
  <dcterms:modified xsi:type="dcterms:W3CDTF">2020-05-04T09:08:32Z</dcterms:modified>
</cp:coreProperties>
</file>