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4" r:id="rId5"/>
  </p:sldMasterIdLst>
  <p:notesMasterIdLst>
    <p:notesMasterId r:id="rId28"/>
  </p:notesMasterIdLst>
  <p:handoutMasterIdLst>
    <p:handoutMasterId r:id="rId29"/>
  </p:handoutMasterIdLst>
  <p:sldIdLst>
    <p:sldId id="256" r:id="rId6"/>
    <p:sldId id="380" r:id="rId7"/>
    <p:sldId id="356" r:id="rId8"/>
    <p:sldId id="377" r:id="rId9"/>
    <p:sldId id="358" r:id="rId10"/>
    <p:sldId id="362" r:id="rId11"/>
    <p:sldId id="360" r:id="rId12"/>
    <p:sldId id="368" r:id="rId13"/>
    <p:sldId id="367" r:id="rId14"/>
    <p:sldId id="370" r:id="rId15"/>
    <p:sldId id="372" r:id="rId16"/>
    <p:sldId id="371" r:id="rId17"/>
    <p:sldId id="378" r:id="rId18"/>
    <p:sldId id="375" r:id="rId19"/>
    <p:sldId id="373" r:id="rId20"/>
    <p:sldId id="374" r:id="rId21"/>
    <p:sldId id="376" r:id="rId22"/>
    <p:sldId id="379" r:id="rId23"/>
    <p:sldId id="381" r:id="rId24"/>
    <p:sldId id="382" r:id="rId25"/>
    <p:sldId id="383" r:id="rId26"/>
    <p:sldId id="384"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ssandra Paciucci"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4791A-3A1E-4B18-88C4-94A127B3FFB1}" v="22" dt="2020-04-28T15:17:08.686"/>
    <p1510:client id="{390D9BC0-BE3F-42B4-88A5-6105E9459C30}" v="31" dt="2020-04-29T09:28:09.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84531" autoAdjust="0"/>
  </p:normalViewPr>
  <p:slideViewPr>
    <p:cSldViewPr>
      <p:cViewPr varScale="1">
        <p:scale>
          <a:sx n="106" d="100"/>
          <a:sy n="106" d="100"/>
        </p:scale>
        <p:origin x="1632" y="72"/>
      </p:cViewPr>
      <p:guideLst>
        <p:guide orient="horz" pos="2160"/>
        <p:guide pos="2880"/>
      </p:guideLst>
    </p:cSldViewPr>
  </p:slideViewPr>
  <p:notesTextViewPr>
    <p:cViewPr>
      <p:scale>
        <a:sx n="3" d="2"/>
        <a:sy n="3" d="2"/>
      </p:scale>
      <p:origin x="0" y="0"/>
    </p:cViewPr>
  </p:notesTextViewPr>
  <p:notesViewPr>
    <p:cSldViewPr>
      <p:cViewPr varScale="1">
        <p:scale>
          <a:sx n="77" d="100"/>
          <a:sy n="77" d="100"/>
        </p:scale>
        <p:origin x="408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paretti, Nicola" userId="a5315736-ab11-4c61-ba90-2e384e908aba" providerId="ADAL" clId="{390D9BC0-BE3F-42B4-88A5-6105E9459C30}"/>
    <pc:docChg chg="undo redo custSel addSld modSld">
      <pc:chgData name="Comparetti, Nicola" userId="a5315736-ab11-4c61-ba90-2e384e908aba" providerId="ADAL" clId="{390D9BC0-BE3F-42B4-88A5-6105E9459C30}" dt="2020-04-29T09:30:37.604" v="596" actId="20577"/>
      <pc:docMkLst>
        <pc:docMk/>
      </pc:docMkLst>
      <pc:sldChg chg="modSp">
        <pc:chgData name="Comparetti, Nicola" userId="a5315736-ab11-4c61-ba90-2e384e908aba" providerId="ADAL" clId="{390D9BC0-BE3F-42B4-88A5-6105E9459C30}" dt="2020-04-29T09:30:37.604" v="596" actId="20577"/>
        <pc:sldMkLst>
          <pc:docMk/>
          <pc:sldMk cId="653422229" sldId="362"/>
        </pc:sldMkLst>
        <pc:spChg chg="mod">
          <ac:chgData name="Comparetti, Nicola" userId="a5315736-ab11-4c61-ba90-2e384e908aba" providerId="ADAL" clId="{390D9BC0-BE3F-42B4-88A5-6105E9459C30}" dt="2020-04-29T09:30:37.604" v="596" actId="20577"/>
          <ac:spMkLst>
            <pc:docMk/>
            <pc:sldMk cId="653422229" sldId="362"/>
            <ac:spMk id="8" creationId="{CFFF8C47-03F2-446A-BA44-686031F9ED9A}"/>
          </ac:spMkLst>
        </pc:spChg>
      </pc:sldChg>
      <pc:sldChg chg="modTransition">
        <pc:chgData name="Comparetti, Nicola" userId="a5315736-ab11-4c61-ba90-2e384e908aba" providerId="ADAL" clId="{390D9BC0-BE3F-42B4-88A5-6105E9459C30}" dt="2020-04-29T08:42:14.373" v="490"/>
        <pc:sldMkLst>
          <pc:docMk/>
          <pc:sldMk cId="2612810557" sldId="380"/>
        </pc:sldMkLst>
      </pc:sldChg>
      <pc:sldChg chg="addSp delSp modSp add">
        <pc:chgData name="Comparetti, Nicola" userId="a5315736-ab11-4c61-ba90-2e384e908aba" providerId="ADAL" clId="{390D9BC0-BE3F-42B4-88A5-6105E9459C30}" dt="2020-04-29T08:37:50.441" v="489" actId="14100"/>
        <pc:sldMkLst>
          <pc:docMk/>
          <pc:sldMk cId="3366608616" sldId="382"/>
        </pc:sldMkLst>
        <pc:spChg chg="del mod">
          <ac:chgData name="Comparetti, Nicola" userId="a5315736-ab11-4c61-ba90-2e384e908aba" providerId="ADAL" clId="{390D9BC0-BE3F-42B4-88A5-6105E9459C30}" dt="2020-04-29T07:09:45.239" v="38"/>
          <ac:spMkLst>
            <pc:docMk/>
            <pc:sldMk cId="3366608616" sldId="382"/>
            <ac:spMk id="2" creationId="{48BC4C86-84CD-45F1-A32D-561CCD485F7D}"/>
          </ac:spMkLst>
        </pc:spChg>
        <pc:spChg chg="add del">
          <ac:chgData name="Comparetti, Nicola" userId="a5315736-ab11-4c61-ba90-2e384e908aba" providerId="ADAL" clId="{390D9BC0-BE3F-42B4-88A5-6105E9459C30}" dt="2020-04-29T07:38:53.958" v="237"/>
          <ac:spMkLst>
            <pc:docMk/>
            <pc:sldMk cId="3366608616" sldId="382"/>
            <ac:spMk id="3" creationId="{FC897CF2-567C-4BC9-A064-BD14CC60CBD1}"/>
          </ac:spMkLst>
        </pc:spChg>
        <pc:spChg chg="mod">
          <ac:chgData name="Comparetti, Nicola" userId="a5315736-ab11-4c61-ba90-2e384e908aba" providerId="ADAL" clId="{390D9BC0-BE3F-42B4-88A5-6105E9459C30}" dt="2020-04-29T08:37:44.052" v="487" actId="120"/>
          <ac:spMkLst>
            <pc:docMk/>
            <pc:sldMk cId="3366608616" sldId="382"/>
            <ac:spMk id="4" creationId="{D69D8A98-1CEA-4080-A42F-ABDE01C7A4CC}"/>
          </ac:spMkLst>
        </pc:spChg>
        <pc:spChg chg="mod">
          <ac:chgData name="Comparetti, Nicola" userId="a5315736-ab11-4c61-ba90-2e384e908aba" providerId="ADAL" clId="{390D9BC0-BE3F-42B4-88A5-6105E9459C30}" dt="2020-04-29T08:12:22.547" v="317" actId="20577"/>
          <ac:spMkLst>
            <pc:docMk/>
            <pc:sldMk cId="3366608616" sldId="382"/>
            <ac:spMk id="137" creationId="{00000000-0000-0000-0000-000000000000}"/>
          </ac:spMkLst>
        </pc:spChg>
        <pc:picChg chg="add del mod">
          <ac:chgData name="Comparetti, Nicola" userId="a5315736-ab11-4c61-ba90-2e384e908aba" providerId="ADAL" clId="{390D9BC0-BE3F-42B4-88A5-6105E9459C30}" dt="2020-04-29T07:57:16.994" v="287" actId="478"/>
          <ac:picMkLst>
            <pc:docMk/>
            <pc:sldMk cId="3366608616" sldId="382"/>
            <ac:picMk id="6" creationId="{9245284C-8799-4271-A57A-BA465473C269}"/>
          </ac:picMkLst>
        </pc:picChg>
        <pc:picChg chg="add mod">
          <ac:chgData name="Comparetti, Nicola" userId="a5315736-ab11-4c61-ba90-2e384e908aba" providerId="ADAL" clId="{390D9BC0-BE3F-42B4-88A5-6105E9459C30}" dt="2020-04-29T08:37:50.441" v="489" actId="14100"/>
          <ac:picMkLst>
            <pc:docMk/>
            <pc:sldMk cId="3366608616" sldId="382"/>
            <ac:picMk id="7" creationId="{81F2AA48-2B7E-4B6B-B8CA-D4F0214544DE}"/>
          </ac:picMkLst>
        </pc:picChg>
      </pc:sldChg>
      <pc:sldChg chg="addSp delSp modSp add">
        <pc:chgData name="Comparetti, Nicola" userId="a5315736-ab11-4c61-ba90-2e384e908aba" providerId="ADAL" clId="{390D9BC0-BE3F-42B4-88A5-6105E9459C30}" dt="2020-04-29T08:37:00.443" v="484" actId="1076"/>
        <pc:sldMkLst>
          <pc:docMk/>
          <pc:sldMk cId="763610662" sldId="383"/>
        </pc:sldMkLst>
        <pc:spChg chg="mod">
          <ac:chgData name="Comparetti, Nicola" userId="a5315736-ab11-4c61-ba90-2e384e908aba" providerId="ADAL" clId="{390D9BC0-BE3F-42B4-88A5-6105E9459C30}" dt="2020-04-29T07:39:04.844" v="240" actId="6549"/>
          <ac:spMkLst>
            <pc:docMk/>
            <pc:sldMk cId="763610662" sldId="383"/>
            <ac:spMk id="4" creationId="{D69D8A98-1CEA-4080-A42F-ABDE01C7A4CC}"/>
          </ac:spMkLst>
        </pc:spChg>
        <pc:spChg chg="add del mod">
          <ac:chgData name="Comparetti, Nicola" userId="a5315736-ab11-4c61-ba90-2e384e908aba" providerId="ADAL" clId="{390D9BC0-BE3F-42B4-88A5-6105E9459C30}" dt="2020-04-29T08:20:37.514" v="345" actId="767"/>
          <ac:spMkLst>
            <pc:docMk/>
            <pc:sldMk cId="763610662" sldId="383"/>
            <ac:spMk id="16" creationId="{F7738D44-657A-4E61-ADB7-5A2AAEAC8E44}"/>
          </ac:spMkLst>
        </pc:spChg>
        <pc:spChg chg="add del mod">
          <ac:chgData name="Comparetti, Nicola" userId="a5315736-ab11-4c61-ba90-2e384e908aba" providerId="ADAL" clId="{390D9BC0-BE3F-42B4-88A5-6105E9459C30}" dt="2020-04-29T08:36:49.378" v="481"/>
          <ac:spMkLst>
            <pc:docMk/>
            <pc:sldMk cId="763610662" sldId="383"/>
            <ac:spMk id="17" creationId="{2ED3A63A-B361-491B-91C9-89B0E3A19594}"/>
          </ac:spMkLst>
        </pc:spChg>
        <pc:spChg chg="add mod">
          <ac:chgData name="Comparetti, Nicola" userId="a5315736-ab11-4c61-ba90-2e384e908aba" providerId="ADAL" clId="{390D9BC0-BE3F-42B4-88A5-6105E9459C30}" dt="2020-04-29T08:37:00.443" v="484" actId="1076"/>
          <ac:spMkLst>
            <pc:docMk/>
            <pc:sldMk cId="763610662" sldId="383"/>
            <ac:spMk id="26" creationId="{D96EBBA5-5602-4C3E-A0ED-D6810F860F0C}"/>
          </ac:spMkLst>
        </pc:spChg>
        <pc:spChg chg="mod">
          <ac:chgData name="Comparetti, Nicola" userId="a5315736-ab11-4c61-ba90-2e384e908aba" providerId="ADAL" clId="{390D9BC0-BE3F-42B4-88A5-6105E9459C30}" dt="2020-04-29T07:40:54.362" v="278" actId="255"/>
          <ac:spMkLst>
            <pc:docMk/>
            <pc:sldMk cId="763610662" sldId="383"/>
            <ac:spMk id="137" creationId="{00000000-0000-0000-0000-000000000000}"/>
          </ac:spMkLst>
        </pc:spChg>
        <pc:picChg chg="add del mod">
          <ac:chgData name="Comparetti, Nicola" userId="a5315736-ab11-4c61-ba90-2e384e908aba" providerId="ADAL" clId="{390D9BC0-BE3F-42B4-88A5-6105E9459C30}" dt="2020-04-29T08:05:28.469" v="297" actId="478"/>
          <ac:picMkLst>
            <pc:docMk/>
            <pc:sldMk cId="763610662" sldId="383"/>
            <ac:picMk id="3" creationId="{6A63B283-B7D1-42F6-968D-4D4E2C8EB075}"/>
          </ac:picMkLst>
        </pc:picChg>
        <pc:picChg chg="del">
          <ac:chgData name="Comparetti, Nicola" userId="a5315736-ab11-4c61-ba90-2e384e908aba" providerId="ADAL" clId="{390D9BC0-BE3F-42B4-88A5-6105E9459C30}" dt="2020-04-29T07:39:01.921" v="239" actId="478"/>
          <ac:picMkLst>
            <pc:docMk/>
            <pc:sldMk cId="763610662" sldId="383"/>
            <ac:picMk id="6" creationId="{9245284C-8799-4271-A57A-BA465473C269}"/>
          </ac:picMkLst>
        </pc:picChg>
        <pc:picChg chg="add del mod">
          <ac:chgData name="Comparetti, Nicola" userId="a5315736-ab11-4c61-ba90-2e384e908aba" providerId="ADAL" clId="{390D9BC0-BE3F-42B4-88A5-6105E9459C30}" dt="2020-04-29T08:06:52.058" v="306" actId="478"/>
          <ac:picMkLst>
            <pc:docMk/>
            <pc:sldMk cId="763610662" sldId="383"/>
            <ac:picMk id="7" creationId="{72A3A2F5-DC37-41E9-A12C-E69AC44A0B55}"/>
          </ac:picMkLst>
        </pc:picChg>
        <pc:picChg chg="add del mod">
          <ac:chgData name="Comparetti, Nicola" userId="a5315736-ab11-4c61-ba90-2e384e908aba" providerId="ADAL" clId="{390D9BC0-BE3F-42B4-88A5-6105E9459C30}" dt="2020-04-29T08:14:06.729" v="318" actId="478"/>
          <ac:picMkLst>
            <pc:docMk/>
            <pc:sldMk cId="763610662" sldId="383"/>
            <ac:picMk id="9" creationId="{A5031FF8-DBDA-46FB-860B-6FE156F86121}"/>
          </ac:picMkLst>
        </pc:picChg>
        <pc:picChg chg="add del mod">
          <ac:chgData name="Comparetti, Nicola" userId="a5315736-ab11-4c61-ba90-2e384e908aba" providerId="ADAL" clId="{390D9BC0-BE3F-42B4-88A5-6105E9459C30}" dt="2020-04-29T08:14:18.560" v="320" actId="931"/>
          <ac:picMkLst>
            <pc:docMk/>
            <pc:sldMk cId="763610662" sldId="383"/>
            <ac:picMk id="11" creationId="{F606AC62-81F0-46F6-9BCD-0B7BA65C3E5B}"/>
          </ac:picMkLst>
        </pc:picChg>
        <pc:picChg chg="add del mod">
          <ac:chgData name="Comparetti, Nicola" userId="a5315736-ab11-4c61-ba90-2e384e908aba" providerId="ADAL" clId="{390D9BC0-BE3F-42B4-88A5-6105E9459C30}" dt="2020-04-29T08:15:38.442" v="331" actId="478"/>
          <ac:picMkLst>
            <pc:docMk/>
            <pc:sldMk cId="763610662" sldId="383"/>
            <ac:picMk id="13" creationId="{3FAF1E03-A68C-47FA-B6A5-C01D099DFF40}"/>
          </ac:picMkLst>
        </pc:picChg>
        <pc:picChg chg="add del mod">
          <ac:chgData name="Comparetti, Nicola" userId="a5315736-ab11-4c61-ba90-2e384e908aba" providerId="ADAL" clId="{390D9BC0-BE3F-42B4-88A5-6105E9459C30}" dt="2020-04-29T08:27:12.235" v="444" actId="478"/>
          <ac:picMkLst>
            <pc:docMk/>
            <pc:sldMk cId="763610662" sldId="383"/>
            <ac:picMk id="15" creationId="{BE7C03C7-7C7D-4C47-9691-3BE1EE284535}"/>
          </ac:picMkLst>
        </pc:picChg>
        <pc:picChg chg="add del mod">
          <ac:chgData name="Comparetti, Nicola" userId="a5315736-ab11-4c61-ba90-2e384e908aba" providerId="ADAL" clId="{390D9BC0-BE3F-42B4-88A5-6105E9459C30}" dt="2020-04-29T08:33:55.254" v="450" actId="478"/>
          <ac:picMkLst>
            <pc:docMk/>
            <pc:sldMk cId="763610662" sldId="383"/>
            <ac:picMk id="19" creationId="{BF1AAF19-E80D-49AD-B3F8-498FF704E07C}"/>
          </ac:picMkLst>
        </pc:picChg>
        <pc:picChg chg="add del mod">
          <ac:chgData name="Comparetti, Nicola" userId="a5315736-ab11-4c61-ba90-2e384e908aba" providerId="ADAL" clId="{390D9BC0-BE3F-42B4-88A5-6105E9459C30}" dt="2020-04-29T08:35:50.110" v="456" actId="478"/>
          <ac:picMkLst>
            <pc:docMk/>
            <pc:sldMk cId="763610662" sldId="383"/>
            <ac:picMk id="21" creationId="{6883F145-FD18-4459-A922-399AF39953F3}"/>
          </ac:picMkLst>
        </pc:picChg>
        <pc:picChg chg="add mod">
          <ac:chgData name="Comparetti, Nicola" userId="a5315736-ab11-4c61-ba90-2e384e908aba" providerId="ADAL" clId="{390D9BC0-BE3F-42B4-88A5-6105E9459C30}" dt="2020-04-29T08:36:52.583" v="482" actId="1076"/>
          <ac:picMkLst>
            <pc:docMk/>
            <pc:sldMk cId="763610662" sldId="383"/>
            <ac:picMk id="23" creationId="{0A8E8240-CC4B-4514-8AE0-7243F329CC49}"/>
          </ac:picMkLst>
        </pc:picChg>
      </pc:sldChg>
      <pc:sldChg chg="delSp modSp add">
        <pc:chgData name="Comparetti, Nicola" userId="a5315736-ab11-4c61-ba90-2e384e908aba" providerId="ADAL" clId="{390D9BC0-BE3F-42B4-88A5-6105E9459C30}" dt="2020-04-29T09:30:05.157" v="592" actId="20577"/>
        <pc:sldMkLst>
          <pc:docMk/>
          <pc:sldMk cId="1842009829" sldId="384"/>
        </pc:sldMkLst>
        <pc:spChg chg="mod">
          <ac:chgData name="Comparetti, Nicola" userId="a5315736-ab11-4c61-ba90-2e384e908aba" providerId="ADAL" clId="{390D9BC0-BE3F-42B4-88A5-6105E9459C30}" dt="2020-04-29T09:30:05.157" v="592" actId="20577"/>
          <ac:spMkLst>
            <pc:docMk/>
            <pc:sldMk cId="1842009829" sldId="384"/>
            <ac:spMk id="26" creationId="{D96EBBA5-5602-4C3E-A0ED-D6810F860F0C}"/>
          </ac:spMkLst>
        </pc:spChg>
        <pc:spChg chg="mod">
          <ac:chgData name="Comparetti, Nicola" userId="a5315736-ab11-4c61-ba90-2e384e908aba" providerId="ADAL" clId="{390D9BC0-BE3F-42B4-88A5-6105E9459C30}" dt="2020-04-29T09:27:38.772" v="511" actId="20577"/>
          <ac:spMkLst>
            <pc:docMk/>
            <pc:sldMk cId="1842009829" sldId="384"/>
            <ac:spMk id="137" creationId="{00000000-0000-0000-0000-000000000000}"/>
          </ac:spMkLst>
        </pc:spChg>
        <pc:picChg chg="del">
          <ac:chgData name="Comparetti, Nicola" userId="a5315736-ab11-4c61-ba90-2e384e908aba" providerId="ADAL" clId="{390D9BC0-BE3F-42B4-88A5-6105E9459C30}" dt="2020-04-29T09:26:48.894" v="492" actId="478"/>
          <ac:picMkLst>
            <pc:docMk/>
            <pc:sldMk cId="1842009829" sldId="384"/>
            <ac:picMk id="23" creationId="{0A8E8240-CC4B-4514-8AE0-7243F329CC49}"/>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267E721-B867-40F9-95C8-FDE39C7BB3C1}" type="datetimeFigureOut">
              <a:rPr lang="it-IT" smtClean="0"/>
              <a:t>30/04/2020</a:t>
            </a:fld>
            <a:endParaRPr lang="it-IT"/>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954EEA1-9A2C-4E3B-8F26-0460F93C9EB3}" type="slidenum">
              <a:rPr lang="it-IT" smtClean="0"/>
              <a:t>‹#›</a:t>
            </a:fld>
            <a:endParaRPr lang="it-IT"/>
          </a:p>
        </p:txBody>
      </p:sp>
    </p:spTree>
    <p:extLst>
      <p:ext uri="{BB962C8B-B14F-4D97-AF65-F5344CB8AC3E}">
        <p14:creationId xmlns:p14="http://schemas.microsoft.com/office/powerpoint/2010/main" val="157638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PlaceHolder 1"/>
          <p:cNvSpPr>
            <a:spLocks noGrp="1"/>
          </p:cNvSpPr>
          <p:nvPr>
            <p:ph type="body"/>
          </p:nvPr>
        </p:nvSpPr>
        <p:spPr>
          <a:xfrm>
            <a:off x="749350" y="5513192"/>
            <a:ext cx="5994443" cy="5222819"/>
          </a:xfrm>
          <a:prstGeom prst="rect">
            <a:avLst/>
          </a:prstGeom>
        </p:spPr>
        <p:txBody>
          <a:bodyPr lIns="0" tIns="0" rIns="0" bIns="0"/>
          <a:lstStyle/>
          <a:p>
            <a:r>
              <a:rPr lang="fr-FR" sz="2000">
                <a:latin typeface="Arial"/>
              </a:rPr>
              <a:t>Click to edit the notes format</a:t>
            </a:r>
            <a:endParaRPr/>
          </a:p>
        </p:txBody>
      </p:sp>
      <p:sp>
        <p:nvSpPr>
          <p:cNvPr id="131" name="PlaceHolder 2"/>
          <p:cNvSpPr>
            <a:spLocks noGrp="1"/>
          </p:cNvSpPr>
          <p:nvPr>
            <p:ph type="hdr"/>
          </p:nvPr>
        </p:nvSpPr>
        <p:spPr>
          <a:xfrm>
            <a:off x="0" y="0"/>
            <a:ext cx="3251822" cy="579966"/>
          </a:xfrm>
          <a:prstGeom prst="rect">
            <a:avLst/>
          </a:prstGeom>
        </p:spPr>
        <p:txBody>
          <a:bodyPr lIns="0" tIns="0" rIns="0" bIns="0"/>
          <a:lstStyle/>
          <a:p>
            <a:r>
              <a:rPr lang="fr-FR" sz="1400">
                <a:latin typeface="Times New Roman"/>
              </a:rPr>
              <a:t>&lt;header&gt;</a:t>
            </a:r>
            <a:endParaRPr/>
          </a:p>
        </p:txBody>
      </p:sp>
      <p:sp>
        <p:nvSpPr>
          <p:cNvPr id="132" name="PlaceHolder 3"/>
          <p:cNvSpPr>
            <a:spLocks noGrp="1"/>
          </p:cNvSpPr>
          <p:nvPr>
            <p:ph type="dt"/>
          </p:nvPr>
        </p:nvSpPr>
        <p:spPr>
          <a:xfrm>
            <a:off x="4241321" y="0"/>
            <a:ext cx="3251822" cy="579966"/>
          </a:xfrm>
          <a:prstGeom prst="rect">
            <a:avLst/>
          </a:prstGeom>
        </p:spPr>
        <p:txBody>
          <a:bodyPr lIns="0" tIns="0" rIns="0" bIns="0"/>
          <a:lstStyle/>
          <a:p>
            <a:pPr algn="r"/>
            <a:r>
              <a:rPr lang="fr-FR" sz="1400">
                <a:latin typeface="Times New Roman"/>
              </a:rPr>
              <a:t>&lt;date/time&gt;</a:t>
            </a:r>
            <a:endParaRPr/>
          </a:p>
        </p:txBody>
      </p:sp>
      <p:sp>
        <p:nvSpPr>
          <p:cNvPr id="133" name="PlaceHolder 4"/>
          <p:cNvSpPr>
            <a:spLocks noGrp="1"/>
          </p:cNvSpPr>
          <p:nvPr>
            <p:ph type="ftr"/>
          </p:nvPr>
        </p:nvSpPr>
        <p:spPr>
          <a:xfrm>
            <a:off x="0" y="11026775"/>
            <a:ext cx="3251822" cy="579966"/>
          </a:xfrm>
          <a:prstGeom prst="rect">
            <a:avLst/>
          </a:prstGeom>
        </p:spPr>
        <p:txBody>
          <a:bodyPr lIns="0" tIns="0" rIns="0" bIns="0" anchor="b"/>
          <a:lstStyle/>
          <a:p>
            <a:r>
              <a:rPr lang="fr-FR" sz="1400">
                <a:latin typeface="Times New Roman"/>
              </a:rPr>
              <a:t>&lt;footer&gt;</a:t>
            </a:r>
            <a:endParaRPr/>
          </a:p>
        </p:txBody>
      </p:sp>
      <p:sp>
        <p:nvSpPr>
          <p:cNvPr id="134" name="PlaceHolder 5"/>
          <p:cNvSpPr>
            <a:spLocks noGrp="1"/>
          </p:cNvSpPr>
          <p:nvPr>
            <p:ph type="sldNum"/>
          </p:nvPr>
        </p:nvSpPr>
        <p:spPr>
          <a:xfrm>
            <a:off x="4241321" y="11026775"/>
            <a:ext cx="3251822" cy="579966"/>
          </a:xfrm>
          <a:prstGeom prst="rect">
            <a:avLst/>
          </a:prstGeom>
        </p:spPr>
        <p:txBody>
          <a:bodyPr lIns="0" tIns="0" rIns="0" bIns="0" anchor="b"/>
          <a:lstStyle/>
          <a:p>
            <a:pPr algn="r"/>
            <a:fld id="{42D90709-2E70-4D68-A928-5B5FAB047560}" type="slidenum">
              <a:rPr lang="fr-FR" sz="1400">
                <a:latin typeface="Times New Roman"/>
              </a:rPr>
              <a:t>‹#›</a:t>
            </a:fld>
            <a:endParaRPr/>
          </a:p>
        </p:txBody>
      </p:sp>
    </p:spTree>
    <p:extLst>
      <p:ext uri="{BB962C8B-B14F-4D97-AF65-F5344CB8AC3E}">
        <p14:creationId xmlns:p14="http://schemas.microsoft.com/office/powerpoint/2010/main" val="71825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42D90709-2E70-4D68-A928-5B5FAB047560}" type="slidenum">
              <a:rPr lang="fr-FR" sz="1400" smtClean="0">
                <a:latin typeface="Times New Roman"/>
              </a:rPr>
              <a:t>7</a:t>
            </a:fld>
            <a:endParaRPr lang="fr-FR"/>
          </a:p>
        </p:txBody>
      </p:sp>
    </p:spTree>
    <p:extLst>
      <p:ext uri="{BB962C8B-B14F-4D97-AF65-F5344CB8AC3E}">
        <p14:creationId xmlns:p14="http://schemas.microsoft.com/office/powerpoint/2010/main" val="259426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42D90709-2E70-4D68-A928-5B5FAB047560}" type="slidenum">
              <a:rPr lang="fr-FR" sz="1400" smtClean="0">
                <a:latin typeface="Times New Roman"/>
              </a:rPr>
              <a:t>8</a:t>
            </a:fld>
            <a:endParaRPr lang="fr-FR"/>
          </a:p>
        </p:txBody>
      </p:sp>
    </p:spTree>
    <p:extLst>
      <p:ext uri="{BB962C8B-B14F-4D97-AF65-F5344CB8AC3E}">
        <p14:creationId xmlns:p14="http://schemas.microsoft.com/office/powerpoint/2010/main" val="244898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6"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37"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4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41"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42"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4"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45"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46" name="Picture 45"/>
          <p:cNvPicPr/>
          <p:nvPr/>
        </p:nvPicPr>
        <p:blipFill>
          <a:blip r:embed="rId2"/>
          <a:stretch>
            <a:fillRect/>
          </a:stretch>
        </p:blipFill>
        <p:spPr>
          <a:xfrm>
            <a:off x="1735560" y="1599840"/>
            <a:ext cx="5671800" cy="4525560"/>
          </a:xfrm>
          <a:prstGeom prst="rect">
            <a:avLst/>
          </a:prstGeom>
          <a:ln>
            <a:noFill/>
          </a:ln>
        </p:spPr>
      </p:pic>
      <p:pic>
        <p:nvPicPr>
          <p:cNvPr id="47" name="Picture 46"/>
          <p:cNvPicPr/>
          <p:nvPr/>
        </p:nvPicPr>
        <p:blipFill>
          <a:blip r:embed="rId2"/>
          <a:stretch>
            <a:fillRect/>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97"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99"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1"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02"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07"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08"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lIns="0" tIns="0" rIns="0" bIns="0" anchor="ctr"/>
          <a:lstStyle/>
          <a:p>
            <a:endParaRPr dirty="0"/>
          </a:p>
        </p:txBody>
      </p:sp>
      <p:sp>
        <p:nvSpPr>
          <p:cNvPr id="15"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1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1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12"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1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1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16"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18"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19"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2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2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23"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24"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26"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27"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28" name="Picture 127"/>
          <p:cNvPicPr/>
          <p:nvPr/>
        </p:nvPicPr>
        <p:blipFill>
          <a:blip r:embed="rId2"/>
          <a:stretch>
            <a:fillRect/>
          </a:stretch>
        </p:blipFill>
        <p:spPr>
          <a:xfrm>
            <a:off x="1735560" y="1599840"/>
            <a:ext cx="5671800" cy="4525560"/>
          </a:xfrm>
          <a:prstGeom prst="rect">
            <a:avLst/>
          </a:prstGeom>
          <a:ln>
            <a:noFill/>
          </a:ln>
        </p:spPr>
      </p:pic>
      <p:pic>
        <p:nvPicPr>
          <p:cNvPr id="129" name="Picture 128"/>
          <p:cNvPicPr/>
          <p:nvPr/>
        </p:nvPicPr>
        <p:blipFill>
          <a:blip r:embed="rId2"/>
          <a:stretch>
            <a:fillRect/>
          </a:stretch>
        </p:blipFill>
        <p:spPr>
          <a:xfrm>
            <a:off x="1735560" y="1599840"/>
            <a:ext cx="567180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7"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0"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6"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0"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4"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22"/>
          <p:cNvPicPr/>
          <p:nvPr/>
        </p:nvPicPr>
        <p:blipFill>
          <a:blip r:embed="rId14"/>
          <a:stretch>
            <a:fillRect/>
          </a:stretch>
        </p:blipFill>
        <p:spPr>
          <a:xfrm>
            <a:off x="225415" y="57063"/>
            <a:ext cx="1665720" cy="685440"/>
          </a:xfrm>
          <a:prstGeom prst="rect">
            <a:avLst/>
          </a:prstGeom>
          <a:ln>
            <a:noFill/>
          </a:ln>
        </p:spPr>
      </p:pic>
      <p:sp>
        <p:nvSpPr>
          <p:cNvPr id="9" name="Line 1"/>
          <p:cNvSpPr/>
          <p:nvPr/>
        </p:nvSpPr>
        <p:spPr>
          <a:xfrm>
            <a:off x="228600" y="838080"/>
            <a:ext cx="8613720" cy="0"/>
          </a:xfrm>
          <a:prstGeom prst="line">
            <a:avLst/>
          </a:prstGeom>
          <a:ln w="25560">
            <a:solidFill>
              <a:srgbClr val="C00000"/>
            </a:solidFill>
            <a:round/>
          </a:ln>
        </p:spPr>
      </p:sp>
      <p:sp>
        <p:nvSpPr>
          <p:cNvPr id="11" name="PlaceHolder 2"/>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13" name="PlaceHolder 4"/>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pic>
        <p:nvPicPr>
          <p:cNvPr id="18" name="Picture 38">
            <a:extLst>
              <a:ext uri="{FF2B5EF4-FFF2-40B4-BE49-F238E27FC236}">
                <a16:creationId xmlns:a16="http://schemas.microsoft.com/office/drawing/2014/main" id="{E7644D59-C51B-4E2F-9957-956D8302DF91}"/>
              </a:ext>
            </a:extLst>
          </p:cNvPr>
          <p:cNvPicPr>
            <a:picLocks noChangeAspect="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457200" y="5976830"/>
            <a:ext cx="1292859" cy="63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9" descr="Y:\Data Service Initiative\WEB\LOGO\Serco_LOGO\Serco Spot logo.png">
            <a:extLst>
              <a:ext uri="{FF2B5EF4-FFF2-40B4-BE49-F238E27FC236}">
                <a16:creationId xmlns:a16="http://schemas.microsoft.com/office/drawing/2014/main" id="{701C08FC-B79E-42FC-B846-ECA945609172}"/>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22149" y="6257822"/>
            <a:ext cx="1041873" cy="299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E197044C-6E47-41D1-AEDB-CEE9068C774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377295" y="6163276"/>
            <a:ext cx="732218" cy="396130"/>
          </a:xfrm>
          <a:prstGeom prst="rect">
            <a:avLst/>
          </a:prstGeom>
        </p:spPr>
      </p:pic>
      <p:pic>
        <p:nvPicPr>
          <p:cNvPr id="14" name="Picture 13">
            <a:extLst>
              <a:ext uri="{FF2B5EF4-FFF2-40B4-BE49-F238E27FC236}">
                <a16:creationId xmlns:a16="http://schemas.microsoft.com/office/drawing/2014/main" id="{854E050F-5B69-4916-A0E9-181B947AF0D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71800" y="5649387"/>
            <a:ext cx="1292859" cy="1292859"/>
          </a:xfrm>
          <a:prstGeom prst="rect">
            <a:avLst/>
          </a:prstGeom>
        </p:spPr>
      </p:pic>
      <p:pic>
        <p:nvPicPr>
          <p:cNvPr id="3" name="Picture 2">
            <a:extLst>
              <a:ext uri="{FF2B5EF4-FFF2-40B4-BE49-F238E27FC236}">
                <a16:creationId xmlns:a16="http://schemas.microsoft.com/office/drawing/2014/main" id="{7B7DBB0A-949A-471E-890A-4355DF3974A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1940" y="6614804"/>
            <a:ext cx="573860" cy="2008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1835640" y="116640"/>
            <a:ext cx="6908040" cy="575640"/>
          </a:xfrm>
          <a:prstGeom prst="rect">
            <a:avLst/>
          </a:prstGeom>
        </p:spPr>
        <p:txBody>
          <a:bodyPr anchor="ctr"/>
          <a:lstStyle/>
          <a:p>
            <a:pPr algn="ctr">
              <a:lnSpc>
                <a:spcPct val="100000"/>
              </a:lnSpc>
            </a:pPr>
            <a:r>
              <a:rPr lang="en-US" sz="3600" dirty="0">
                <a:solidFill>
                  <a:srgbClr val="000000"/>
                </a:solidFill>
                <a:latin typeface="Calibri"/>
              </a:rPr>
              <a:t> </a:t>
            </a:r>
            <a:endParaRPr dirty="0"/>
          </a:p>
        </p:txBody>
      </p:sp>
      <p:sp>
        <p:nvSpPr>
          <p:cNvPr id="136" name="TextShape 2"/>
          <p:cNvSpPr txBox="1"/>
          <p:nvPr/>
        </p:nvSpPr>
        <p:spPr>
          <a:xfrm>
            <a:off x="575556" y="1124744"/>
            <a:ext cx="7992888" cy="4975200"/>
          </a:xfrm>
          <a:prstGeom prst="rect">
            <a:avLst/>
          </a:prstGeom>
        </p:spPr>
        <p:txBody>
          <a:bodyPr/>
          <a:lstStyle/>
          <a:p>
            <a:pPr algn="ctr">
              <a:lnSpc>
                <a:spcPct val="100000"/>
              </a:lnSpc>
            </a:pPr>
            <a:endParaRPr sz="2800" dirty="0"/>
          </a:p>
          <a:p>
            <a:pPr algn="ctr">
              <a:lnSpc>
                <a:spcPct val="100000"/>
              </a:lnSpc>
            </a:pPr>
            <a:endParaRPr lang="en-GB" dirty="0"/>
          </a:p>
          <a:p>
            <a:pPr algn="ctr">
              <a:lnSpc>
                <a:spcPct val="100000"/>
              </a:lnSpc>
            </a:pPr>
            <a:endParaRPr lang="en-GB" dirty="0"/>
          </a:p>
          <a:p>
            <a:pPr algn="ctr">
              <a:lnSpc>
                <a:spcPct val="100000"/>
              </a:lnSpc>
            </a:pPr>
            <a:endParaRPr lang="en-GB" dirty="0"/>
          </a:p>
          <a:p>
            <a:pPr algn="ctr">
              <a:lnSpc>
                <a:spcPct val="100000"/>
              </a:lnSpc>
            </a:pPr>
            <a:r>
              <a:rPr lang="en-GB" sz="2000" b="1" dirty="0">
                <a:solidFill>
                  <a:schemeClr val="tx1">
                    <a:lumMod val="50000"/>
                    <a:lumOff val="50000"/>
                  </a:schemeClr>
                </a:solidFill>
                <a:latin typeface="Verdana" panose="020B0604030504040204" pitchFamily="34" charset="0"/>
                <a:ea typeface="Verdana" panose="020B0604030504040204" pitchFamily="34" charset="0"/>
              </a:rPr>
              <a:t>Consolidation of Aeolus FMA and FMB datasets in the DSI X-PReSS Consortium: Methodology used to generate Master Datasets and the results that have been achieved</a:t>
            </a:r>
          </a:p>
          <a:p>
            <a:pPr algn="ctr">
              <a:lnSpc>
                <a:spcPct val="100000"/>
              </a:lnSpc>
            </a:pPr>
            <a:endParaRPr sz="1200" dirty="0"/>
          </a:p>
          <a:p>
            <a:pPr algn="ctr"/>
            <a:r>
              <a:rPr lang="es-ES" sz="1200" b="1" dirty="0">
                <a:latin typeface="Verdana" pitchFamily="34" charset="0"/>
              </a:rPr>
              <a:t>N. Comparetti</a:t>
            </a:r>
            <a:r>
              <a:rPr lang="es-ES" sz="1200" b="1" baseline="30000" dirty="0">
                <a:latin typeface="Verdana" pitchFamily="34" charset="0"/>
              </a:rPr>
              <a:t>1</a:t>
            </a:r>
            <a:r>
              <a:rPr lang="es-ES" sz="1200" b="1" dirty="0">
                <a:latin typeface="Verdana" pitchFamily="34" charset="0"/>
              </a:rPr>
              <a:t>, G. Colamussi</a:t>
            </a:r>
            <a:r>
              <a:rPr lang="es-ES" sz="1200" b="1" baseline="30000" dirty="0">
                <a:latin typeface="Verdana" pitchFamily="34" charset="0"/>
              </a:rPr>
              <a:t>1</a:t>
            </a:r>
            <a:r>
              <a:rPr lang="es-ES" sz="1200" b="1" dirty="0">
                <a:latin typeface="Verdana" pitchFamily="34" charset="0"/>
              </a:rPr>
              <a:t>, M. De Laurentis</a:t>
            </a:r>
            <a:r>
              <a:rPr lang="es-ES" sz="1200" b="1" baseline="30000" dirty="0">
                <a:latin typeface="Verdana" pitchFamily="34" charset="0"/>
              </a:rPr>
              <a:t>2</a:t>
            </a:r>
            <a:r>
              <a:rPr lang="es-ES" sz="1200" b="1" dirty="0">
                <a:latin typeface="Verdana" pitchFamily="34" charset="0"/>
              </a:rPr>
              <a:t>,M. Douzal</a:t>
            </a:r>
            <a:r>
              <a:rPr lang="es-ES" sz="1200" b="1" baseline="30000" dirty="0">
                <a:latin typeface="Verdana" pitchFamily="34" charset="0"/>
              </a:rPr>
              <a:t>3</a:t>
            </a:r>
            <a:r>
              <a:rPr lang="es-ES" sz="1200" b="1" dirty="0">
                <a:latin typeface="Verdana" pitchFamily="34" charset="0"/>
              </a:rPr>
              <a:t>, P. Fischer</a:t>
            </a:r>
            <a:r>
              <a:rPr lang="es-ES" sz="1200" b="1" baseline="30000" dirty="0">
                <a:latin typeface="Verdana" pitchFamily="34" charset="0"/>
              </a:rPr>
              <a:t>3</a:t>
            </a:r>
            <a:r>
              <a:rPr lang="es-ES" sz="1200" b="1" dirty="0">
                <a:latin typeface="Verdana" pitchFamily="34" charset="0"/>
              </a:rPr>
              <a:t>, A. Paciucci</a:t>
            </a:r>
            <a:r>
              <a:rPr lang="es-ES" sz="1200" b="1" baseline="30000" dirty="0">
                <a:latin typeface="Verdana" pitchFamily="34" charset="0"/>
              </a:rPr>
              <a:t>1</a:t>
            </a:r>
            <a:r>
              <a:rPr lang="es-ES" sz="1200" b="1" dirty="0">
                <a:latin typeface="Verdana" pitchFamily="34" charset="0"/>
              </a:rPr>
              <a:t>,</a:t>
            </a:r>
          </a:p>
          <a:p>
            <a:pPr algn="ctr"/>
            <a:r>
              <a:rPr lang="es-ES" sz="1200" b="1" dirty="0">
                <a:latin typeface="Verdana" pitchFamily="34" charset="0"/>
              </a:rPr>
              <a:t>B. Schipperijn</a:t>
            </a:r>
            <a:r>
              <a:rPr lang="es-ES" sz="1200" b="1" baseline="30000" dirty="0">
                <a:latin typeface="Verdana" pitchFamily="34" charset="0"/>
              </a:rPr>
              <a:t>4</a:t>
            </a:r>
            <a:r>
              <a:rPr lang="es-ES" sz="1200" b="1" dirty="0">
                <a:latin typeface="Verdana" pitchFamily="34" charset="0"/>
              </a:rPr>
              <a:t>, J. Smeets</a:t>
            </a:r>
            <a:r>
              <a:rPr lang="es-ES" sz="1200" b="1" baseline="30000" dirty="0">
                <a:latin typeface="Verdana" pitchFamily="34" charset="0"/>
              </a:rPr>
              <a:t>4 </a:t>
            </a:r>
            <a:r>
              <a:rPr lang="es-ES" sz="1200" b="1" dirty="0">
                <a:latin typeface="Verdana" pitchFamily="34" charset="0"/>
              </a:rPr>
              <a:t>and M. Veneziani</a:t>
            </a:r>
            <a:r>
              <a:rPr lang="es-ES" sz="1200" b="1" baseline="30000" dirty="0">
                <a:latin typeface="Verdana" pitchFamily="34" charset="0"/>
              </a:rPr>
              <a:t>4</a:t>
            </a:r>
            <a:br>
              <a:rPr lang="es-ES" sz="1200" b="1" baseline="30000" dirty="0">
                <a:latin typeface="Verdana" pitchFamily="34" charset="0"/>
              </a:rPr>
            </a:br>
            <a:r>
              <a:rPr lang="es-ES" sz="1200" baseline="30000" dirty="0">
                <a:latin typeface="Verdana" pitchFamily="34" charset="0"/>
              </a:rPr>
              <a:t>1</a:t>
            </a:r>
            <a:r>
              <a:rPr lang="es-ES" sz="1200" b="1" baseline="30000" dirty="0">
                <a:latin typeface="Verdana" pitchFamily="34" charset="0"/>
              </a:rPr>
              <a:t> </a:t>
            </a:r>
            <a:r>
              <a:rPr lang="it-IT" sz="1200" dirty="0">
                <a:latin typeface="Verdana" pitchFamily="34" charset="0"/>
              </a:rPr>
              <a:t>Serco Italia S.p.A, Frascati, Italy</a:t>
            </a:r>
            <a:br>
              <a:rPr lang="es-ES" sz="1200" dirty="0">
                <a:latin typeface="Verdana" pitchFamily="34" charset="0"/>
              </a:rPr>
            </a:br>
            <a:r>
              <a:rPr lang="es-ES" sz="1200" baseline="30000" dirty="0">
                <a:latin typeface="Verdana" pitchFamily="34" charset="0"/>
              </a:rPr>
              <a:t>2 </a:t>
            </a:r>
            <a:r>
              <a:rPr lang="it-IT" sz="1200" dirty="0">
                <a:latin typeface="Verdana" pitchFamily="34" charset="0"/>
              </a:rPr>
              <a:t>Rhea, Frascati, Italy</a:t>
            </a:r>
            <a:br>
              <a:rPr lang="es-ES" sz="1200" dirty="0">
                <a:latin typeface="Verdana" pitchFamily="34" charset="0"/>
              </a:rPr>
            </a:br>
            <a:r>
              <a:rPr lang="es-ES" sz="1200" baseline="30000" dirty="0">
                <a:latin typeface="Verdana" pitchFamily="34" charset="0"/>
              </a:rPr>
              <a:t>3</a:t>
            </a:r>
            <a:r>
              <a:rPr lang="es-ES" sz="1200" dirty="0">
                <a:latin typeface="Verdana" pitchFamily="34" charset="0"/>
              </a:rPr>
              <a:t> </a:t>
            </a:r>
            <a:r>
              <a:rPr lang="it-IT" sz="1200" dirty="0">
                <a:latin typeface="Verdana" pitchFamily="34" charset="0"/>
              </a:rPr>
              <a:t>European Space Agency - ESRIN, Frascati, Italy</a:t>
            </a:r>
            <a:br>
              <a:rPr lang="fr-FR" sz="1200" dirty="0">
                <a:latin typeface="Verdana" pitchFamily="34" charset="0"/>
              </a:rPr>
            </a:br>
            <a:r>
              <a:rPr lang="es-ES" sz="1200" baseline="30000" dirty="0">
                <a:latin typeface="Verdana" pitchFamily="34" charset="0"/>
              </a:rPr>
              <a:t>4</a:t>
            </a:r>
            <a:r>
              <a:rPr lang="es-ES" sz="1200" dirty="0">
                <a:latin typeface="Verdana" pitchFamily="34" charset="0"/>
              </a:rPr>
              <a:t> </a:t>
            </a:r>
            <a:r>
              <a:rPr lang="en-GB" sz="1200" dirty="0">
                <a:latin typeface="Verdana" pitchFamily="34" charset="0"/>
              </a:rPr>
              <a:t>S[&amp;]T, Delft, The Netherlands</a:t>
            </a:r>
            <a:r>
              <a:rPr lang="es-ES" sz="1200" dirty="0">
                <a:latin typeface="Verdana" pitchFamily="34" charset="0"/>
              </a:rPr>
              <a:t> </a:t>
            </a:r>
            <a:br>
              <a:rPr lang="es-ES" sz="1200" dirty="0">
                <a:latin typeface="Verdana" pitchFamily="34" charset="0"/>
              </a:rPr>
            </a:br>
            <a:endParaRPr lang="fr-FR" sz="1200" dirty="0">
              <a:latin typeface="Calibri"/>
            </a:endParaRPr>
          </a:p>
          <a:p>
            <a:pPr algn="ctr"/>
            <a:endParaRPr lang="fr-FR" sz="2800" dirty="0">
              <a:solidFill>
                <a:srgbClr val="000000"/>
              </a:solidFill>
              <a:latin typeface="Calibri"/>
            </a:endParaRPr>
          </a:p>
          <a:p>
            <a:pPr algn="ctr">
              <a:lnSpc>
                <a:spcPct val="100000"/>
              </a:lnSpc>
            </a:pPr>
            <a:endParaRPr dirty="0"/>
          </a:p>
          <a:p>
            <a:pPr algn="ctr">
              <a:lnSpc>
                <a:spcPct val="100000"/>
              </a:lnSpc>
            </a:pPr>
            <a:endParaRPr dirty="0"/>
          </a:p>
        </p:txBody>
      </p:sp>
      <p:sp>
        <p:nvSpPr>
          <p:cNvPr id="4" name="TextBox 3">
            <a:extLst>
              <a:ext uri="{FF2B5EF4-FFF2-40B4-BE49-F238E27FC236}">
                <a16:creationId xmlns:a16="http://schemas.microsoft.com/office/drawing/2014/main" id="{3626E98E-EFEA-4B75-8F92-CFC7AA1369B2}"/>
              </a:ext>
            </a:extLst>
          </p:cNvPr>
          <p:cNvSpPr txBox="1"/>
          <p:nvPr/>
        </p:nvSpPr>
        <p:spPr>
          <a:xfrm>
            <a:off x="5076056" y="135219"/>
            <a:ext cx="4085109" cy="677108"/>
          </a:xfrm>
          <a:prstGeom prst="rect">
            <a:avLst/>
          </a:prstGeom>
          <a:noFill/>
        </p:spPr>
        <p:txBody>
          <a:bodyPr wrap="square" rtlCol="0">
            <a:spAutoFit/>
          </a:bodyPr>
          <a:lstStyle/>
          <a:p>
            <a:r>
              <a:rPr lang="en-GB" sz="1400" b="1" dirty="0">
                <a:solidFill>
                  <a:schemeClr val="accent1"/>
                </a:solidFill>
                <a:latin typeface="Verdana" panose="020B0604030504040204" pitchFamily="34" charset="0"/>
                <a:ea typeface="Verdana" panose="020B0604030504040204" pitchFamily="34" charset="0"/>
              </a:rPr>
              <a:t>EGU General Assembly 2020</a:t>
            </a:r>
          </a:p>
          <a:p>
            <a:r>
              <a:rPr lang="en-GB" sz="1200" b="1" dirty="0">
                <a:solidFill>
                  <a:schemeClr val="accent1"/>
                </a:solidFill>
                <a:latin typeface="Verdana" panose="020B0604030504040204" pitchFamily="34" charset="0"/>
                <a:ea typeface="Verdana" panose="020B0604030504040204" pitchFamily="34" charset="0"/>
              </a:rPr>
              <a:t>AS1.35 Aeolus Data and its application</a:t>
            </a:r>
          </a:p>
          <a:p>
            <a:r>
              <a:rPr lang="en-GB" sz="1200" b="1" dirty="0">
                <a:solidFill>
                  <a:schemeClr val="accent1"/>
                </a:solidFill>
                <a:latin typeface="Verdana" panose="020B0604030504040204" pitchFamily="34" charset="0"/>
                <a:ea typeface="Verdana" panose="020B0604030504040204" pitchFamily="34" charset="0"/>
              </a:rPr>
              <a:t>5</a:t>
            </a:r>
            <a:r>
              <a:rPr lang="en-GB" sz="1200" b="1" baseline="30000" dirty="0">
                <a:solidFill>
                  <a:schemeClr val="accent1"/>
                </a:solidFill>
                <a:latin typeface="Verdana" panose="020B0604030504040204" pitchFamily="34" charset="0"/>
                <a:ea typeface="Verdana" panose="020B0604030504040204" pitchFamily="34" charset="0"/>
              </a:rPr>
              <a:t>th</a:t>
            </a:r>
            <a:r>
              <a:rPr lang="en-GB" sz="1200" b="1" dirty="0">
                <a:solidFill>
                  <a:schemeClr val="accent1"/>
                </a:solidFill>
                <a:latin typeface="Verdana" panose="020B0604030504040204" pitchFamily="34" charset="0"/>
                <a:ea typeface="Verdana" panose="020B0604030504040204" pitchFamily="34" charset="0"/>
              </a:rPr>
              <a:t> May 2020</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323440"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Methodology and Approach (4/5)</a:t>
            </a:r>
            <a:endParaRPr sz="28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14560A7B-E0EA-4A78-B643-7CE729ADAE08}"/>
              </a:ext>
            </a:extLst>
          </p:cNvPr>
          <p:cNvSpPr txBox="1"/>
          <p:nvPr/>
        </p:nvSpPr>
        <p:spPr>
          <a:xfrm>
            <a:off x="324000" y="1055935"/>
            <a:ext cx="8496000" cy="5109091"/>
          </a:xfrm>
          <a:prstGeom prst="rect">
            <a:avLst/>
          </a:prstGeom>
          <a:noFill/>
        </p:spPr>
        <p:txBody>
          <a:bodyPr wrap="square" rtlCol="0">
            <a:spAutoFit/>
          </a:bodyPr>
          <a:lstStyle/>
          <a:p>
            <a:pPr marL="342900" indent="-342900">
              <a:buClr>
                <a:srgbClr val="C00000"/>
              </a:buClr>
              <a:buFont typeface="+mj-lt"/>
              <a:buAutoNum type="arabicParenR" startAt="3"/>
            </a:pPr>
            <a:r>
              <a:rPr lang="en-GB" dirty="0">
                <a:latin typeface="Verdana (body)"/>
              </a:rPr>
              <a:t>Analysis of TLMX__VC1_ and ALD_U_N_0_ contents:</a:t>
            </a:r>
          </a:p>
          <a:p>
            <a:pPr marL="342900" indent="-342900">
              <a:buClr>
                <a:srgbClr val="C00000"/>
              </a:buClr>
              <a:buFont typeface="+mj-lt"/>
              <a:buAutoNum type="arabicParenR" startAt="3"/>
            </a:pPr>
            <a:endParaRPr lang="en-GB" dirty="0">
              <a:latin typeface="Verdana (body)"/>
            </a:endParaRPr>
          </a:p>
          <a:p>
            <a:pPr marL="800100" lvl="1" indent="-342900">
              <a:buClr>
                <a:schemeClr val="bg1">
                  <a:lumMod val="50000"/>
                </a:schemeClr>
              </a:buClr>
              <a:buFont typeface="+mj-lt"/>
              <a:buAutoNum type="alphaLcParenR" startAt="2"/>
            </a:pPr>
            <a:r>
              <a:rPr lang="en-GB" dirty="0">
                <a:latin typeface="Verdana (body)"/>
              </a:rPr>
              <a:t>Gap detection</a:t>
            </a:r>
          </a:p>
          <a:p>
            <a:pPr marL="742950" lvl="1" indent="-285750">
              <a:buClr>
                <a:schemeClr val="bg1">
                  <a:lumMod val="50000"/>
                </a:schemeClr>
              </a:buClr>
              <a:buFont typeface="Wingdings" panose="05000000000000000000" pitchFamily="2" charset="2"/>
              <a:buChar char="§"/>
            </a:pPr>
            <a:endParaRPr lang="en-GB" dirty="0">
              <a:latin typeface="Verdana (body)"/>
            </a:endParaRPr>
          </a:p>
          <a:p>
            <a:pPr marL="1200150" lvl="2" indent="-285750">
              <a:buClr>
                <a:schemeClr val="bg1">
                  <a:lumMod val="50000"/>
                </a:schemeClr>
              </a:buClr>
              <a:buFont typeface="Wingdings" panose="05000000000000000000" pitchFamily="2" charset="2"/>
              <a:buChar char="§"/>
            </a:pPr>
            <a:r>
              <a:rPr lang="en-GB" dirty="0">
                <a:latin typeface="Verdana (body)"/>
              </a:rPr>
              <a:t>Satellite on-board time (SOOBS) read from packets and converted to UTC (</a:t>
            </a:r>
            <a:r>
              <a:rPr lang="en-GB" dirty="0" err="1">
                <a:latin typeface="Verdana (body)"/>
              </a:rPr>
              <a:t>current_utc</a:t>
            </a:r>
            <a:r>
              <a:rPr lang="en-GB" dirty="0">
                <a:latin typeface="Verdana (body)"/>
              </a:rPr>
              <a:t>)</a:t>
            </a:r>
          </a:p>
          <a:p>
            <a:pPr marL="742950" lvl="1" indent="-285750">
              <a:buClr>
                <a:schemeClr val="bg1">
                  <a:lumMod val="50000"/>
                </a:schemeClr>
              </a:buClr>
              <a:buFont typeface="Wingdings" panose="05000000000000000000" pitchFamily="2" charset="2"/>
              <a:buChar char="§"/>
            </a:pPr>
            <a:endParaRPr lang="en-GB" dirty="0">
              <a:latin typeface="Verdana (body)"/>
            </a:endParaRPr>
          </a:p>
          <a:p>
            <a:pPr marL="1200150" lvl="2" indent="-285750">
              <a:buClr>
                <a:schemeClr val="bg1">
                  <a:lumMod val="50000"/>
                </a:schemeClr>
              </a:buClr>
              <a:buFont typeface="Wingdings" panose="05000000000000000000" pitchFamily="2" charset="2"/>
              <a:buChar char="§"/>
            </a:pPr>
            <a:r>
              <a:rPr lang="en-GB" dirty="0" err="1">
                <a:latin typeface="Verdana (body)"/>
              </a:rPr>
              <a:t>current_utc</a:t>
            </a:r>
            <a:r>
              <a:rPr lang="en-GB" dirty="0">
                <a:latin typeface="Verdana (body)"/>
              </a:rPr>
              <a:t> is compared to </a:t>
            </a:r>
            <a:r>
              <a:rPr lang="en-GB" dirty="0" err="1">
                <a:latin typeface="Verdana (body)"/>
              </a:rPr>
              <a:t>previous_utc</a:t>
            </a:r>
            <a:r>
              <a:rPr lang="en-GB" dirty="0">
                <a:latin typeface="Verdana (body)"/>
              </a:rPr>
              <a:t> using a data gap threshold of one Aeolus observation (11.875 seconds) with 1 second added, i.e. 12.875 seconds. </a:t>
            </a:r>
          </a:p>
          <a:p>
            <a:pPr lvl="1">
              <a:buClr>
                <a:schemeClr val="bg1">
                  <a:lumMod val="50000"/>
                </a:schemeClr>
              </a:buClr>
            </a:pPr>
            <a:endParaRPr lang="en-GB" dirty="0">
              <a:latin typeface="Verdana (body)"/>
            </a:endParaRPr>
          </a:p>
          <a:p>
            <a:pPr marL="1200150" lvl="2" indent="-285750">
              <a:buClr>
                <a:schemeClr val="bg1">
                  <a:lumMod val="50000"/>
                </a:schemeClr>
              </a:buClr>
              <a:buFont typeface="Wingdings" panose="05000000000000000000" pitchFamily="2" charset="2"/>
              <a:buChar char="§"/>
            </a:pPr>
            <a:r>
              <a:rPr lang="en-GB" dirty="0">
                <a:latin typeface="Verdana (body)"/>
              </a:rPr>
              <a:t>If (</a:t>
            </a:r>
            <a:r>
              <a:rPr lang="en-GB" dirty="0" err="1">
                <a:latin typeface="Verdana (body)"/>
              </a:rPr>
              <a:t>current_utc</a:t>
            </a:r>
            <a:r>
              <a:rPr lang="en-GB" dirty="0">
                <a:latin typeface="Verdana (body)"/>
              </a:rPr>
              <a:t> - </a:t>
            </a:r>
            <a:r>
              <a:rPr lang="en-GB" dirty="0" err="1">
                <a:latin typeface="Verdana (body)"/>
              </a:rPr>
              <a:t>previous_utc</a:t>
            </a:r>
            <a:r>
              <a:rPr lang="en-GB" dirty="0">
                <a:latin typeface="Verdana (body)"/>
              </a:rPr>
              <a:t>) is:</a:t>
            </a:r>
          </a:p>
          <a:p>
            <a:pPr marL="1657350" lvl="3" indent="-285750">
              <a:buClr>
                <a:schemeClr val="bg1">
                  <a:lumMod val="50000"/>
                </a:schemeClr>
              </a:buClr>
              <a:buFont typeface="Arial" panose="020B0604020202020204" pitchFamily="34" charset="0"/>
              <a:buChar char="•"/>
            </a:pPr>
            <a:r>
              <a:rPr lang="en-GB" sz="1400" dirty="0">
                <a:latin typeface="Verdana (body)"/>
              </a:rPr>
              <a:t> &gt; Threshold then data gap is recorded with duration (</a:t>
            </a:r>
            <a:r>
              <a:rPr lang="en-GB" sz="1400" dirty="0" err="1">
                <a:latin typeface="Verdana (body)"/>
              </a:rPr>
              <a:t>current_utc-previous_utc</a:t>
            </a:r>
            <a:r>
              <a:rPr lang="en-GB" sz="1400" dirty="0">
                <a:latin typeface="Verdana (body)"/>
              </a:rPr>
              <a:t>)</a:t>
            </a:r>
          </a:p>
          <a:p>
            <a:pPr marL="1657350" lvl="3" indent="-285750">
              <a:buClr>
                <a:schemeClr val="bg1">
                  <a:lumMod val="50000"/>
                </a:schemeClr>
              </a:buClr>
              <a:buFont typeface="Arial" panose="020B0604020202020204" pitchFamily="34" charset="0"/>
              <a:buChar char="•"/>
            </a:pPr>
            <a:r>
              <a:rPr lang="en-GB" sz="1400" dirty="0">
                <a:latin typeface="Verdana (body)"/>
              </a:rPr>
              <a:t>&lt;= 0    then a duplicate is recorded (if they belong to the same product) </a:t>
            </a:r>
          </a:p>
          <a:p>
            <a:pPr marL="1657350" lvl="3" indent="-285750">
              <a:buClr>
                <a:schemeClr val="bg1">
                  <a:lumMod val="50000"/>
                </a:schemeClr>
              </a:buClr>
              <a:buFont typeface="Arial" panose="020B0604020202020204" pitchFamily="34" charset="0"/>
              <a:buChar char="•"/>
            </a:pPr>
            <a:r>
              <a:rPr lang="en-GB" sz="1400" dirty="0">
                <a:latin typeface="Verdana (body)"/>
              </a:rPr>
              <a:t>&gt;0 and &lt; Threshold then no data gap or duplicate is recorded</a:t>
            </a:r>
          </a:p>
          <a:p>
            <a:pPr marL="742950" lvl="1" indent="-285750">
              <a:buClr>
                <a:schemeClr val="bg1">
                  <a:lumMod val="50000"/>
                </a:schemeClr>
              </a:buClr>
              <a:buFont typeface="Wingdings" panose="05000000000000000000" pitchFamily="2" charset="2"/>
              <a:buChar char="§"/>
            </a:pPr>
            <a:endParaRPr lang="en-GB" dirty="0"/>
          </a:p>
          <a:p>
            <a:pPr marL="742950" lvl="1" indent="-285750">
              <a:buClr>
                <a:schemeClr val="bg1">
                  <a:lumMod val="50000"/>
                </a:schemeClr>
              </a:buClr>
              <a:buFont typeface="Wingdings" panose="05000000000000000000" pitchFamily="2" charset="2"/>
              <a:buChar char="§"/>
            </a:pPr>
            <a:endParaRPr lang="en-GB" dirty="0"/>
          </a:p>
          <a:p>
            <a:pPr marL="742950" lvl="1" indent="-285750">
              <a:buClr>
                <a:schemeClr val="bg1">
                  <a:lumMod val="50000"/>
                </a:schemeClr>
              </a:buClr>
              <a:buFont typeface="Wingdings" panose="05000000000000000000" pitchFamily="2" charset="2"/>
              <a:buChar char="§"/>
            </a:pPr>
            <a:endParaRPr lang="en-GB" dirty="0"/>
          </a:p>
        </p:txBody>
      </p:sp>
    </p:spTree>
    <p:extLst>
      <p:ext uri="{BB962C8B-B14F-4D97-AF65-F5344CB8AC3E}">
        <p14:creationId xmlns:p14="http://schemas.microsoft.com/office/powerpoint/2010/main" val="304132859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323440"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Methodology and Approach (5/5)</a:t>
            </a:r>
            <a:endParaRPr sz="28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14560A7B-E0EA-4A78-B643-7CE729ADAE08}"/>
              </a:ext>
            </a:extLst>
          </p:cNvPr>
          <p:cNvSpPr txBox="1"/>
          <p:nvPr/>
        </p:nvSpPr>
        <p:spPr>
          <a:xfrm>
            <a:off x="899592" y="1055935"/>
            <a:ext cx="7344816" cy="4247317"/>
          </a:xfrm>
          <a:prstGeom prst="rect">
            <a:avLst/>
          </a:prstGeom>
          <a:noFill/>
        </p:spPr>
        <p:txBody>
          <a:bodyPr wrap="square" rtlCol="0">
            <a:spAutoFit/>
          </a:bodyPr>
          <a:lstStyle/>
          <a:p>
            <a:pPr marL="342900" indent="-342900">
              <a:buClr>
                <a:srgbClr val="C00000"/>
              </a:buClr>
              <a:buFont typeface="+mj-lt"/>
              <a:buAutoNum type="arabicParenR" startAt="3"/>
            </a:pPr>
            <a:r>
              <a:rPr lang="en-GB" dirty="0">
                <a:latin typeface="Verdana (body)"/>
              </a:rPr>
              <a:t>Analysis of TLMX__VC1_ and ALD_U_N_0_ contents:</a:t>
            </a:r>
          </a:p>
          <a:p>
            <a:pPr marL="342900" indent="-342900">
              <a:buClr>
                <a:srgbClr val="C00000"/>
              </a:buClr>
              <a:buFont typeface="+mj-lt"/>
              <a:buAutoNum type="arabicParenR" startAt="3"/>
            </a:pPr>
            <a:endParaRPr lang="en-GB" dirty="0">
              <a:latin typeface="Verdana (body)"/>
            </a:endParaRPr>
          </a:p>
          <a:p>
            <a:pPr marL="800100" lvl="1" indent="-342900">
              <a:buClr>
                <a:schemeClr val="bg1">
                  <a:lumMod val="50000"/>
                </a:schemeClr>
              </a:buClr>
              <a:buFont typeface="+mj-lt"/>
              <a:buAutoNum type="alphaLcParenR" startAt="3"/>
            </a:pPr>
            <a:r>
              <a:rPr lang="en-GB" dirty="0">
                <a:latin typeface="Verdana (body)"/>
              </a:rPr>
              <a:t>Instrument parameters extraction</a:t>
            </a:r>
          </a:p>
          <a:p>
            <a:pPr lvl="1">
              <a:buClr>
                <a:schemeClr val="bg1">
                  <a:lumMod val="50000"/>
                </a:schemeClr>
              </a:buClr>
            </a:pPr>
            <a:endParaRPr lang="en-GB" dirty="0">
              <a:latin typeface="Verdana (body)"/>
            </a:endParaRPr>
          </a:p>
          <a:p>
            <a:pPr lvl="1">
              <a:buClr>
                <a:schemeClr val="bg1">
                  <a:lumMod val="50000"/>
                </a:schemeClr>
              </a:buClr>
            </a:pPr>
            <a:r>
              <a:rPr lang="en-GB" dirty="0">
                <a:latin typeface="Verdana (body)"/>
              </a:rPr>
              <a:t>Extracted from the Housekeeping packet (source packet ID FSID=2) of each product :</a:t>
            </a:r>
          </a:p>
          <a:p>
            <a:pPr marL="1200150" lvl="2" indent="-285750">
              <a:buClr>
                <a:schemeClr val="bg1">
                  <a:lumMod val="50000"/>
                </a:schemeClr>
              </a:buClr>
              <a:buFont typeface="Wingdings" panose="05000000000000000000" pitchFamily="2" charset="2"/>
              <a:buChar char="§"/>
            </a:pPr>
            <a:endParaRPr lang="en-GB" dirty="0">
              <a:latin typeface="Verdana (body)"/>
            </a:endParaRPr>
          </a:p>
          <a:p>
            <a:pPr marL="1200150" lvl="2" indent="-285750">
              <a:buClr>
                <a:schemeClr val="bg1">
                  <a:lumMod val="50000"/>
                </a:schemeClr>
              </a:buClr>
              <a:buFont typeface="Wingdings" panose="05000000000000000000" pitchFamily="2" charset="2"/>
              <a:buChar char="§"/>
            </a:pPr>
            <a:r>
              <a:rPr lang="en-GB" dirty="0">
                <a:latin typeface="Verdana (body)"/>
              </a:rPr>
              <a:t>laser power</a:t>
            </a:r>
          </a:p>
          <a:p>
            <a:pPr marL="1200150" lvl="2" indent="-285750">
              <a:buClr>
                <a:schemeClr val="bg1">
                  <a:lumMod val="50000"/>
                </a:schemeClr>
              </a:buClr>
              <a:buFont typeface="Wingdings" panose="05000000000000000000" pitchFamily="2" charset="2"/>
              <a:buChar char="§"/>
            </a:pPr>
            <a:r>
              <a:rPr lang="en-GB" dirty="0">
                <a:latin typeface="Verdana (body)"/>
              </a:rPr>
              <a:t>laser frequency</a:t>
            </a:r>
          </a:p>
          <a:p>
            <a:pPr marL="1200150" lvl="2" indent="-285750">
              <a:buClr>
                <a:schemeClr val="bg1">
                  <a:lumMod val="50000"/>
                </a:schemeClr>
              </a:buClr>
              <a:buFont typeface="Wingdings" panose="05000000000000000000" pitchFamily="2" charset="2"/>
              <a:buChar char="§"/>
            </a:pPr>
            <a:r>
              <a:rPr lang="en-GB" dirty="0">
                <a:latin typeface="Verdana (body)"/>
              </a:rPr>
              <a:t>M1 telescope temperature</a:t>
            </a:r>
          </a:p>
          <a:p>
            <a:pPr marL="1200150" lvl="2" indent="-285750">
              <a:buClr>
                <a:schemeClr val="bg1">
                  <a:lumMod val="50000"/>
                </a:schemeClr>
              </a:buClr>
              <a:buFont typeface="Wingdings" panose="05000000000000000000" pitchFamily="2" charset="2"/>
              <a:buChar char="§"/>
            </a:pPr>
            <a:r>
              <a:rPr lang="en-GB" dirty="0">
                <a:latin typeface="Verdana (body)"/>
              </a:rPr>
              <a:t>ISP errors</a:t>
            </a:r>
          </a:p>
          <a:p>
            <a:pPr marL="1200150" lvl="2" indent="-285750">
              <a:buClr>
                <a:schemeClr val="bg1">
                  <a:lumMod val="50000"/>
                </a:schemeClr>
              </a:buClr>
              <a:buFont typeface="Wingdings" panose="05000000000000000000" pitchFamily="2" charset="2"/>
              <a:buChar char="§"/>
            </a:pPr>
            <a:r>
              <a:rPr lang="en-GB" dirty="0">
                <a:latin typeface="Verdana (body)"/>
              </a:rPr>
              <a:t>RS errors	</a:t>
            </a:r>
          </a:p>
          <a:p>
            <a:pPr marL="742950" lvl="1" indent="-285750">
              <a:buClr>
                <a:schemeClr val="bg1">
                  <a:lumMod val="50000"/>
                </a:schemeClr>
              </a:buClr>
              <a:buFont typeface="Wingdings" panose="05000000000000000000" pitchFamily="2" charset="2"/>
              <a:buChar char="§"/>
            </a:pPr>
            <a:endParaRPr lang="en-GB" dirty="0"/>
          </a:p>
          <a:p>
            <a:pPr marL="742950" lvl="1" indent="-285750">
              <a:buClr>
                <a:schemeClr val="bg1">
                  <a:lumMod val="50000"/>
                </a:schemeClr>
              </a:buClr>
              <a:buFont typeface="Wingdings" panose="05000000000000000000" pitchFamily="2" charset="2"/>
              <a:buChar char="§"/>
            </a:pPr>
            <a:endParaRPr lang="en-GB" dirty="0"/>
          </a:p>
          <a:p>
            <a:pPr marL="742950" lvl="1" indent="-285750">
              <a:buClr>
                <a:schemeClr val="bg1">
                  <a:lumMod val="50000"/>
                </a:schemeClr>
              </a:buClr>
              <a:buFont typeface="Wingdings" panose="05000000000000000000" pitchFamily="2" charset="2"/>
              <a:buChar char="§"/>
            </a:pPr>
            <a:endParaRPr lang="en-GB" dirty="0"/>
          </a:p>
        </p:txBody>
      </p:sp>
    </p:spTree>
    <p:extLst>
      <p:ext uri="{BB962C8B-B14F-4D97-AF65-F5344CB8AC3E}">
        <p14:creationId xmlns:p14="http://schemas.microsoft.com/office/powerpoint/2010/main" val="15618530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323440"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Consolidation Results (1/2)</a:t>
            </a:r>
            <a:endParaRPr sz="28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1"/>
            <a:r>
              <a:rPr lang="en-GB" b="1" dirty="0">
                <a:latin typeface="Verdana (body)"/>
              </a:rPr>
              <a:t>Product Classification:</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lvl="1"/>
            <a:endParaRPr lang="en-GB" b="1" dirty="0">
              <a:latin typeface="Verdana (body)"/>
            </a:endParaRPr>
          </a:p>
          <a:p>
            <a:pPr lvl="1"/>
            <a:r>
              <a:rPr lang="en-GB" b="1" dirty="0">
                <a:latin typeface="Verdana (body)"/>
              </a:rPr>
              <a:t>Metadata consistency check:</a:t>
            </a:r>
          </a:p>
          <a:p>
            <a:pPr lvl="1"/>
            <a:endParaRPr lang="en-GB" b="1" dirty="0"/>
          </a:p>
          <a:p>
            <a:pPr lvl="1"/>
            <a:r>
              <a:rPr lang="en-GB" dirty="0">
                <a:latin typeface="Verdana" panose="020B0604030504040204" pitchFamily="34" charset="0"/>
                <a:ea typeface="Verdana" panose="020B0604030504040204" pitchFamily="34" charset="0"/>
              </a:rPr>
              <a:t>No misalignment between the HDR and the data files has been found </a:t>
            </a:r>
          </a:p>
        </p:txBody>
      </p:sp>
      <p:graphicFrame>
        <p:nvGraphicFramePr>
          <p:cNvPr id="9" name="Object 8">
            <a:extLst>
              <a:ext uri="{FF2B5EF4-FFF2-40B4-BE49-F238E27FC236}">
                <a16:creationId xmlns:a16="http://schemas.microsoft.com/office/drawing/2014/main" id="{07A9007D-C1DE-4DF8-A7CD-EB3150D7B558}"/>
              </a:ext>
            </a:extLst>
          </p:cNvPr>
          <p:cNvGraphicFramePr>
            <a:graphicFrameLocks noChangeAspect="1"/>
          </p:cNvGraphicFramePr>
          <p:nvPr>
            <p:extLst>
              <p:ext uri="{D42A27DB-BD31-4B8C-83A1-F6EECF244321}">
                <p14:modId xmlns:p14="http://schemas.microsoft.com/office/powerpoint/2010/main" val="3140659629"/>
              </p:ext>
            </p:extLst>
          </p:nvPr>
        </p:nvGraphicFramePr>
        <p:xfrm>
          <a:off x="671098" y="1628800"/>
          <a:ext cx="8239804" cy="1249858"/>
        </p:xfrm>
        <a:graphic>
          <a:graphicData uri="http://schemas.openxmlformats.org/presentationml/2006/ole">
            <mc:AlternateContent xmlns:mc="http://schemas.openxmlformats.org/markup-compatibility/2006">
              <mc:Choice xmlns:v="urn:schemas-microsoft-com:vml" Requires="v">
                <p:oleObj spid="_x0000_s2053" name="Worksheet" r:id="rId3" imgW="5086285" imgH="771525" progId="Excel.Sheet.12">
                  <p:embed/>
                </p:oleObj>
              </mc:Choice>
              <mc:Fallback>
                <p:oleObj name="Worksheet" r:id="rId3" imgW="5086285" imgH="771525" progId="Excel.Sheet.12">
                  <p:embed/>
                  <p:pic>
                    <p:nvPicPr>
                      <p:cNvPr id="9" name="Object 8">
                        <a:extLst>
                          <a:ext uri="{FF2B5EF4-FFF2-40B4-BE49-F238E27FC236}">
                            <a16:creationId xmlns:a16="http://schemas.microsoft.com/office/drawing/2014/main" id="{07A9007D-C1DE-4DF8-A7CD-EB3150D7B558}"/>
                          </a:ext>
                        </a:extLst>
                      </p:cNvPr>
                      <p:cNvPicPr/>
                      <p:nvPr/>
                    </p:nvPicPr>
                    <p:blipFill>
                      <a:blip r:embed="rId4"/>
                      <a:stretch>
                        <a:fillRect/>
                      </a:stretch>
                    </p:blipFill>
                    <p:spPr>
                      <a:xfrm>
                        <a:off x="671098" y="1628800"/>
                        <a:ext cx="8239804" cy="1249858"/>
                      </a:xfrm>
                      <a:prstGeom prst="rect">
                        <a:avLst/>
                      </a:prstGeom>
                    </p:spPr>
                  </p:pic>
                </p:oleObj>
              </mc:Fallback>
            </mc:AlternateContent>
          </a:graphicData>
        </a:graphic>
      </p:graphicFrame>
    </p:spTree>
    <p:extLst>
      <p:ext uri="{BB962C8B-B14F-4D97-AF65-F5344CB8AC3E}">
        <p14:creationId xmlns:p14="http://schemas.microsoft.com/office/powerpoint/2010/main" val="14418386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323440"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Consolidation Results (2/2)</a:t>
            </a:r>
            <a:endParaRPr sz="28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marL="742950" lvl="1" indent="-285750">
              <a:buFont typeface="Arial" panose="020B0604020202020204" pitchFamily="34" charset="0"/>
              <a:buChar char="•"/>
            </a:pPr>
            <a:endParaRPr lang="en-GB" dirty="0"/>
          </a:p>
          <a:p>
            <a:pPr lvl="1"/>
            <a:r>
              <a:rPr lang="en-GB" b="1" dirty="0">
                <a:latin typeface="Verdana (body)"/>
              </a:rPr>
              <a:t>Gap Detection:</a:t>
            </a:r>
          </a:p>
          <a:p>
            <a:pPr lvl="1"/>
            <a:r>
              <a:rPr lang="en-GB" dirty="0">
                <a:latin typeface="Verdana (body)"/>
              </a:rPr>
              <a:t>2 different types of gap are identified:</a:t>
            </a:r>
          </a:p>
          <a:p>
            <a:pPr lvl="1"/>
            <a:endParaRPr lang="en-GB" dirty="0">
              <a:latin typeface="Verdana (body)"/>
            </a:endParaRPr>
          </a:p>
          <a:p>
            <a:pPr marL="742950" lvl="1" indent="-285750">
              <a:buClr>
                <a:schemeClr val="bg1">
                  <a:lumMod val="50000"/>
                </a:schemeClr>
              </a:buClr>
              <a:buFont typeface="Wingdings" panose="05000000000000000000" pitchFamily="2" charset="2"/>
              <a:buChar char="§"/>
            </a:pPr>
            <a:r>
              <a:rPr lang="en-GB" dirty="0">
                <a:latin typeface="Verdana (body)"/>
              </a:rPr>
              <a:t>Inter-product gap: elapsed time between the end and the start of two chronologically consecutive files;</a:t>
            </a:r>
          </a:p>
          <a:p>
            <a:pPr marL="742950" lvl="1" indent="-285750">
              <a:buClr>
                <a:schemeClr val="bg1">
                  <a:lumMod val="50000"/>
                </a:schemeClr>
              </a:buClr>
              <a:buFont typeface="Wingdings" panose="05000000000000000000" pitchFamily="2" charset="2"/>
              <a:buChar char="§"/>
            </a:pPr>
            <a:r>
              <a:rPr lang="en-GB" dirty="0">
                <a:latin typeface="Verdana (body)"/>
              </a:rPr>
              <a:t>Intra-product gap: time between two consecutive records within the same file larger than the adopted threshold</a:t>
            </a:r>
          </a:p>
          <a:p>
            <a:pPr marL="742950" lvl="1" indent="-285750">
              <a:buClr>
                <a:schemeClr val="bg1">
                  <a:lumMod val="50000"/>
                </a:schemeClr>
              </a:buClr>
              <a:buFont typeface="Wingdings" panose="05000000000000000000" pitchFamily="2" charset="2"/>
              <a:buChar char="§"/>
            </a:pPr>
            <a:endParaRPr lang="en-GB" b="1" dirty="0"/>
          </a:p>
        </p:txBody>
      </p:sp>
      <p:graphicFrame>
        <p:nvGraphicFramePr>
          <p:cNvPr id="13" name="Object 12">
            <a:extLst>
              <a:ext uri="{FF2B5EF4-FFF2-40B4-BE49-F238E27FC236}">
                <a16:creationId xmlns:a16="http://schemas.microsoft.com/office/drawing/2014/main" id="{C16BF710-4954-4A1B-B42F-1E07F27C4028}"/>
              </a:ext>
            </a:extLst>
          </p:cNvPr>
          <p:cNvGraphicFramePr>
            <a:graphicFrameLocks noChangeAspect="1"/>
          </p:cNvGraphicFramePr>
          <p:nvPr>
            <p:extLst>
              <p:ext uri="{D42A27DB-BD31-4B8C-83A1-F6EECF244321}">
                <p14:modId xmlns:p14="http://schemas.microsoft.com/office/powerpoint/2010/main" val="3835257085"/>
              </p:ext>
            </p:extLst>
          </p:nvPr>
        </p:nvGraphicFramePr>
        <p:xfrm>
          <a:off x="1279010" y="3861048"/>
          <a:ext cx="6585980" cy="1630353"/>
        </p:xfrm>
        <a:graphic>
          <a:graphicData uri="http://schemas.openxmlformats.org/presentationml/2006/ole">
            <mc:AlternateContent xmlns:mc="http://schemas.openxmlformats.org/markup-compatibility/2006">
              <mc:Choice xmlns:v="urn:schemas-microsoft-com:vml" Requires="v">
                <p:oleObj spid="_x0000_s3077" name="Worksheet" r:id="rId3" imgW="3886287" imgH="961974" progId="Excel.Sheet.12">
                  <p:embed/>
                </p:oleObj>
              </mc:Choice>
              <mc:Fallback>
                <p:oleObj name="Worksheet" r:id="rId3" imgW="3886287" imgH="961974" progId="Excel.Sheet.12">
                  <p:embed/>
                  <p:pic>
                    <p:nvPicPr>
                      <p:cNvPr id="13" name="Object 12">
                        <a:extLst>
                          <a:ext uri="{FF2B5EF4-FFF2-40B4-BE49-F238E27FC236}">
                            <a16:creationId xmlns:a16="http://schemas.microsoft.com/office/drawing/2014/main" id="{C16BF710-4954-4A1B-B42F-1E07F27C4028}"/>
                          </a:ext>
                        </a:extLst>
                      </p:cNvPr>
                      <p:cNvPicPr/>
                      <p:nvPr/>
                    </p:nvPicPr>
                    <p:blipFill>
                      <a:blip r:embed="rId4"/>
                      <a:stretch>
                        <a:fillRect/>
                      </a:stretch>
                    </p:blipFill>
                    <p:spPr>
                      <a:xfrm>
                        <a:off x="1279010" y="3861048"/>
                        <a:ext cx="6585980" cy="1630353"/>
                      </a:xfrm>
                      <a:prstGeom prst="rect">
                        <a:avLst/>
                      </a:prstGeom>
                    </p:spPr>
                  </p:pic>
                </p:oleObj>
              </mc:Fallback>
            </mc:AlternateContent>
          </a:graphicData>
        </a:graphic>
      </p:graphicFrame>
    </p:spTree>
    <p:extLst>
      <p:ext uri="{BB962C8B-B14F-4D97-AF65-F5344CB8AC3E}">
        <p14:creationId xmlns:p14="http://schemas.microsoft.com/office/powerpoint/2010/main" val="9977032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323440" cy="504056"/>
          </a:xfrm>
          <a:prstGeom prst="rect">
            <a:avLst/>
          </a:prstGeom>
        </p:spPr>
        <p:txBody>
          <a:bodyPr anchor="ctr"/>
          <a:lstStyle/>
          <a:p>
            <a:pPr algn="ctr"/>
            <a:r>
              <a:rPr lang="en-GB" sz="2400" dirty="0">
                <a:solidFill>
                  <a:srgbClr val="C00000"/>
                </a:solidFill>
                <a:latin typeface="Verdana" panose="020B0604030504040204" pitchFamily="34" charset="0"/>
                <a:ea typeface="Verdana" panose="020B0604030504040204" pitchFamily="34" charset="0"/>
              </a:rPr>
              <a:t>Consolidation Results: gap justification</a:t>
            </a:r>
            <a:endParaRPr lang="en-US" sz="2400" dirty="0"/>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graphicFrame>
        <p:nvGraphicFramePr>
          <p:cNvPr id="14" name="Object 13">
            <a:extLst>
              <a:ext uri="{FF2B5EF4-FFF2-40B4-BE49-F238E27FC236}">
                <a16:creationId xmlns:a16="http://schemas.microsoft.com/office/drawing/2014/main" id="{1EFE9B38-B01F-47E6-8A9F-587E5763536B}"/>
              </a:ext>
            </a:extLst>
          </p:cNvPr>
          <p:cNvGraphicFramePr>
            <a:graphicFrameLocks noChangeAspect="1"/>
          </p:cNvGraphicFramePr>
          <p:nvPr>
            <p:extLst>
              <p:ext uri="{D42A27DB-BD31-4B8C-83A1-F6EECF244321}">
                <p14:modId xmlns:p14="http://schemas.microsoft.com/office/powerpoint/2010/main" val="1057679905"/>
              </p:ext>
            </p:extLst>
          </p:nvPr>
        </p:nvGraphicFramePr>
        <p:xfrm>
          <a:off x="324000" y="1419230"/>
          <a:ext cx="8496000" cy="1272383"/>
        </p:xfrm>
        <a:graphic>
          <a:graphicData uri="http://schemas.openxmlformats.org/presentationml/2006/ole">
            <mc:AlternateContent xmlns:mc="http://schemas.openxmlformats.org/markup-compatibility/2006">
              <mc:Choice xmlns:v="urn:schemas-microsoft-com:vml" Requires="v">
                <p:oleObj spid="_x0000_s4101" name="Worksheet" r:id="rId3" imgW="8934399" imgH="1342871" progId="Excel.Sheet.12">
                  <p:embed/>
                </p:oleObj>
              </mc:Choice>
              <mc:Fallback>
                <p:oleObj name="Worksheet" r:id="rId3" imgW="8934399" imgH="1342871" progId="Excel.Sheet.12">
                  <p:embed/>
                  <p:pic>
                    <p:nvPicPr>
                      <p:cNvPr id="14" name="Object 13">
                        <a:extLst>
                          <a:ext uri="{FF2B5EF4-FFF2-40B4-BE49-F238E27FC236}">
                            <a16:creationId xmlns:a16="http://schemas.microsoft.com/office/drawing/2014/main" id="{1EFE9B38-B01F-47E6-8A9F-587E5763536B}"/>
                          </a:ext>
                        </a:extLst>
                      </p:cNvPr>
                      <p:cNvPicPr/>
                      <p:nvPr/>
                    </p:nvPicPr>
                    <p:blipFill>
                      <a:blip r:embed="rId4"/>
                      <a:stretch>
                        <a:fillRect/>
                      </a:stretch>
                    </p:blipFill>
                    <p:spPr>
                      <a:xfrm>
                        <a:off x="324000" y="1419230"/>
                        <a:ext cx="8496000" cy="1272383"/>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D9B1C939-D33C-4731-AD45-167FCC80388B}"/>
              </a:ext>
            </a:extLst>
          </p:cNvPr>
          <p:cNvSpPr txBox="1"/>
          <p:nvPr/>
        </p:nvSpPr>
        <p:spPr>
          <a:xfrm>
            <a:off x="324000" y="3140968"/>
            <a:ext cx="8496000" cy="2800767"/>
          </a:xfrm>
          <a:prstGeom prst="rect">
            <a:avLst/>
          </a:prstGeom>
          <a:noFill/>
        </p:spPr>
        <p:txBody>
          <a:bodyPr wrap="square" rtlCol="0">
            <a:spAutoFit/>
          </a:bodyPr>
          <a:lstStyle/>
          <a:p>
            <a:r>
              <a:rPr lang="en-GB" sz="1600" dirty="0">
                <a:latin typeface="Verdana (body)"/>
              </a:rPr>
              <a:t>1</a:t>
            </a:r>
            <a:r>
              <a:rPr lang="en-GB" sz="1600" baseline="30000" dirty="0">
                <a:latin typeface="Verdana (body)"/>
              </a:rPr>
              <a:t>st</a:t>
            </a:r>
            <a:r>
              <a:rPr lang="en-GB" sz="1600" dirty="0">
                <a:latin typeface="Verdana (body)"/>
              </a:rPr>
              <a:t> row: 7 days justified gap, instrument off after an orbit correction manoeuvre</a:t>
            </a:r>
          </a:p>
          <a:p>
            <a:r>
              <a:rPr lang="en-GB" sz="1600" dirty="0">
                <a:latin typeface="Verdana (body)"/>
              </a:rPr>
              <a:t>2</a:t>
            </a:r>
            <a:r>
              <a:rPr lang="en-GB" sz="1600" baseline="30000" dirty="0">
                <a:latin typeface="Verdana (body)"/>
              </a:rPr>
              <a:t>nd</a:t>
            </a:r>
            <a:r>
              <a:rPr lang="en-GB" sz="1600" dirty="0">
                <a:latin typeface="Verdana (body)"/>
              </a:rPr>
              <a:t> row: 1 hour and half data gap recovered during follow-up activity</a:t>
            </a:r>
          </a:p>
          <a:p>
            <a:endParaRPr lang="en-GB" sz="1600" dirty="0">
              <a:latin typeface="Verdana (body)"/>
            </a:endParaRPr>
          </a:p>
          <a:p>
            <a:r>
              <a:rPr lang="en-GB" sz="1600" dirty="0">
                <a:latin typeface="Verdana (body)"/>
              </a:rPr>
              <a:t>Ancillary data from several Aeolus facilities were used for gap justifications and blacklisted products identification:</a:t>
            </a:r>
          </a:p>
          <a:p>
            <a:pPr marL="742950" lvl="1" indent="-285750">
              <a:buClr>
                <a:schemeClr val="bg1">
                  <a:lumMod val="50000"/>
                </a:schemeClr>
              </a:buClr>
              <a:buFont typeface="Wingdings" panose="05000000000000000000" pitchFamily="2" charset="2"/>
              <a:buChar char="§"/>
            </a:pPr>
            <a:r>
              <a:rPr lang="en-GB" sz="1600" dirty="0">
                <a:latin typeface="Verdana (body)"/>
              </a:rPr>
              <a:t>KSAT data acquisition reporting</a:t>
            </a:r>
          </a:p>
          <a:p>
            <a:pPr marL="742950" lvl="1" indent="-285750">
              <a:buClr>
                <a:schemeClr val="bg1">
                  <a:lumMod val="50000"/>
                </a:schemeClr>
              </a:buClr>
              <a:buFont typeface="Wingdings" panose="05000000000000000000" pitchFamily="2" charset="2"/>
              <a:buChar char="§"/>
            </a:pPr>
            <a:r>
              <a:rPr lang="en-GB" sz="1600" dirty="0">
                <a:latin typeface="Verdana (body)"/>
              </a:rPr>
              <a:t>Blacklist Data from DISC</a:t>
            </a:r>
          </a:p>
          <a:p>
            <a:pPr marL="742950" lvl="1" indent="-285750">
              <a:buClr>
                <a:schemeClr val="bg1">
                  <a:lumMod val="50000"/>
                </a:schemeClr>
              </a:buClr>
              <a:buFont typeface="Wingdings" panose="05000000000000000000" pitchFamily="2" charset="2"/>
              <a:buChar char="§"/>
            </a:pPr>
            <a:r>
              <a:rPr lang="en-GB" sz="1600" dirty="0">
                <a:latin typeface="Verdana (body)"/>
              </a:rPr>
              <a:t>FOS list of Aeolus orbits</a:t>
            </a:r>
          </a:p>
          <a:p>
            <a:pPr marL="742950" lvl="1" indent="-285750">
              <a:buClr>
                <a:schemeClr val="bg1">
                  <a:lumMod val="50000"/>
                </a:schemeClr>
              </a:buClr>
              <a:buFont typeface="Wingdings" panose="05000000000000000000" pitchFamily="2" charset="2"/>
              <a:buChar char="§"/>
            </a:pPr>
            <a:r>
              <a:rPr lang="en-GB" sz="1600" dirty="0">
                <a:latin typeface="Verdana (body)"/>
              </a:rPr>
              <a:t>Known gaps in Aeolus VC1 data extracted from Horus Tool</a:t>
            </a:r>
          </a:p>
          <a:p>
            <a:pPr marL="742950" lvl="1" indent="-285750">
              <a:buClr>
                <a:schemeClr val="bg1">
                  <a:lumMod val="50000"/>
                </a:schemeClr>
              </a:buClr>
              <a:buFont typeface="Wingdings" panose="05000000000000000000" pitchFamily="2" charset="2"/>
              <a:buChar char="§"/>
            </a:pPr>
            <a:r>
              <a:rPr lang="en-GB" sz="1600" dirty="0">
                <a:latin typeface="Verdana (body)"/>
              </a:rPr>
              <a:t>Weekly and monthly PDGS reports</a:t>
            </a:r>
          </a:p>
          <a:p>
            <a:pPr lvl="1">
              <a:buClr>
                <a:schemeClr val="bg1">
                  <a:lumMod val="50000"/>
                </a:schemeClr>
              </a:buClr>
            </a:pPr>
            <a:endParaRPr lang="en-GB" sz="1600" dirty="0">
              <a:latin typeface="Verdana (body)"/>
            </a:endParaRPr>
          </a:p>
        </p:txBody>
      </p:sp>
    </p:spTree>
    <p:extLst>
      <p:ext uri="{BB962C8B-B14F-4D97-AF65-F5344CB8AC3E}">
        <p14:creationId xmlns:p14="http://schemas.microsoft.com/office/powerpoint/2010/main" val="5609198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851576" y="205050"/>
            <a:ext cx="7151024" cy="504056"/>
          </a:xfrm>
          <a:prstGeom prst="rect">
            <a:avLst/>
          </a:prstGeom>
        </p:spPr>
        <p:txBody>
          <a:bodyPr anchor="ctr"/>
          <a:lstStyle/>
          <a:p>
            <a:pPr algn="ctr"/>
            <a:r>
              <a:rPr lang="en-GB" sz="2400" dirty="0">
                <a:solidFill>
                  <a:srgbClr val="C00000"/>
                </a:solidFill>
                <a:latin typeface="Verdana" panose="020B0604030504040204" pitchFamily="34" charset="0"/>
                <a:ea typeface="Verdana" panose="020B0604030504040204" pitchFamily="34" charset="0"/>
              </a:rPr>
              <a:t>Consolidation Results: FMA IFID Timeline</a:t>
            </a:r>
            <a:endParaRPr lang="en-US" sz="24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pic>
        <p:nvPicPr>
          <p:cNvPr id="6" name="Afbeelding 30">
            <a:extLst>
              <a:ext uri="{FF2B5EF4-FFF2-40B4-BE49-F238E27FC236}">
                <a16:creationId xmlns:a16="http://schemas.microsoft.com/office/drawing/2014/main" id="{1CB65A46-9FA5-4A0D-A1E1-01E7C1AF075E}"/>
              </a:ext>
            </a:extLst>
          </p:cNvPr>
          <p:cNvPicPr/>
          <p:nvPr/>
        </p:nvPicPr>
        <p:blipFill>
          <a:blip r:embed="rId2">
            <a:extLst>
              <a:ext uri="{28A0092B-C50C-407E-A947-70E740481C1C}">
                <a14:useLocalDpi xmlns:a14="http://schemas.microsoft.com/office/drawing/2010/main" val="0"/>
              </a:ext>
            </a:extLst>
          </a:blip>
          <a:stretch>
            <a:fillRect/>
          </a:stretch>
        </p:blipFill>
        <p:spPr>
          <a:xfrm>
            <a:off x="674488" y="993050"/>
            <a:ext cx="5131296" cy="4321247"/>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8C3B2BB1-F175-4DDA-9FA2-361A05E0CDF6}"/>
              </a:ext>
            </a:extLst>
          </p:cNvPr>
          <p:cNvSpPr/>
          <p:nvPr/>
        </p:nvSpPr>
        <p:spPr>
          <a:xfrm>
            <a:off x="6392216" y="1244156"/>
            <a:ext cx="2503984" cy="3819034"/>
          </a:xfrm>
          <a:prstGeom prst="rect">
            <a:avLst/>
          </a:prstGeom>
        </p:spPr>
        <p:txBody>
          <a:bodyPr wrap="square">
            <a:spAutoFit/>
          </a:bodyPr>
          <a:lstStyle/>
          <a:p>
            <a:r>
              <a:rPr lang="en-GB" dirty="0"/>
              <a:t>NOP: black</a:t>
            </a:r>
          </a:p>
          <a:p>
            <a:r>
              <a:rPr lang="en-GB" dirty="0"/>
              <a:t>ISR: red</a:t>
            </a:r>
          </a:p>
          <a:p>
            <a:r>
              <a:rPr lang="en-GB" dirty="0"/>
              <a:t>IAT: cyan</a:t>
            </a:r>
          </a:p>
          <a:p>
            <a:r>
              <a:rPr lang="en-GB" dirty="0"/>
              <a:t>DCC: magenta</a:t>
            </a:r>
          </a:p>
          <a:p>
            <a:r>
              <a:rPr lang="en-GB" dirty="0"/>
              <a:t>IDC: yellow</a:t>
            </a:r>
          </a:p>
          <a:p>
            <a:r>
              <a:rPr lang="en-GB" dirty="0" err="1"/>
              <a:t>LCPA:orange</a:t>
            </a:r>
            <a:endParaRPr lang="en-GB" dirty="0"/>
          </a:p>
          <a:p>
            <a:r>
              <a:rPr lang="en-GB" dirty="0" err="1"/>
              <a:t>LDTA:brown</a:t>
            </a:r>
            <a:endParaRPr lang="en-GB" dirty="0"/>
          </a:p>
          <a:p>
            <a:r>
              <a:rPr lang="en-GB" dirty="0"/>
              <a:t>IRC: indigo</a:t>
            </a:r>
          </a:p>
          <a:p>
            <a:r>
              <a:rPr lang="en-GB" dirty="0"/>
              <a:t>WVM: green</a:t>
            </a:r>
          </a:p>
          <a:p>
            <a:r>
              <a:rPr lang="en-GB" dirty="0" err="1"/>
              <a:t>OWVM:blue</a:t>
            </a:r>
            <a:endParaRPr lang="en-GB" dirty="0"/>
          </a:p>
          <a:p>
            <a:r>
              <a:rPr lang="en-GB" dirty="0"/>
              <a:t>LBM: </a:t>
            </a:r>
            <a:r>
              <a:rPr lang="en-GB" dirty="0" err="1"/>
              <a:t>gray</a:t>
            </a:r>
            <a:endParaRPr lang="en-GB" dirty="0"/>
          </a:p>
          <a:p>
            <a:r>
              <a:rPr lang="en-GB" dirty="0" err="1"/>
              <a:t>DCMZ:olive</a:t>
            </a:r>
            <a:endParaRPr lang="en-GB" dirty="0"/>
          </a:p>
          <a:p>
            <a:r>
              <a:rPr lang="en-GB" dirty="0"/>
              <a:t>GAP: white</a:t>
            </a:r>
          </a:p>
        </p:txBody>
      </p:sp>
      <p:sp>
        <p:nvSpPr>
          <p:cNvPr id="3" name="TextBox 2">
            <a:extLst>
              <a:ext uri="{FF2B5EF4-FFF2-40B4-BE49-F238E27FC236}">
                <a16:creationId xmlns:a16="http://schemas.microsoft.com/office/drawing/2014/main" id="{8DE45137-5BB7-45B3-8C2B-49A8ED1FFC54}"/>
              </a:ext>
            </a:extLst>
          </p:cNvPr>
          <p:cNvSpPr txBox="1"/>
          <p:nvPr/>
        </p:nvSpPr>
        <p:spPr>
          <a:xfrm>
            <a:off x="609600" y="5390497"/>
            <a:ext cx="8210400" cy="861774"/>
          </a:xfrm>
          <a:prstGeom prst="rect">
            <a:avLst/>
          </a:prstGeom>
          <a:noFill/>
        </p:spPr>
        <p:txBody>
          <a:bodyPr wrap="square" rtlCol="0">
            <a:spAutoFit/>
          </a:bodyPr>
          <a:lstStyle/>
          <a:p>
            <a:r>
              <a:rPr lang="en-GB" sz="1600" dirty="0">
                <a:latin typeface="Verdana (body)"/>
              </a:rPr>
              <a:t>The white horizontal band at the centre of the image is the 7 days gap showed in the previous slide</a:t>
            </a:r>
          </a:p>
          <a:p>
            <a:endParaRPr lang="en-GB" dirty="0"/>
          </a:p>
        </p:txBody>
      </p:sp>
    </p:spTree>
    <p:extLst>
      <p:ext uri="{BB962C8B-B14F-4D97-AF65-F5344CB8AC3E}">
        <p14:creationId xmlns:p14="http://schemas.microsoft.com/office/powerpoint/2010/main" val="36208836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683480" cy="504056"/>
          </a:xfrm>
          <a:prstGeom prst="rect">
            <a:avLst/>
          </a:prstGeom>
        </p:spPr>
        <p:txBody>
          <a:bodyPr anchor="ctr"/>
          <a:lstStyle/>
          <a:p>
            <a:pPr algn="ctr"/>
            <a:r>
              <a:rPr lang="en-GB" sz="2400" dirty="0">
                <a:solidFill>
                  <a:srgbClr val="C00000"/>
                </a:solidFill>
                <a:latin typeface="Verdana" panose="020B0604030504040204" pitchFamily="34" charset="0"/>
                <a:ea typeface="Verdana" panose="020B0604030504040204" pitchFamily="34" charset="0"/>
              </a:rPr>
              <a:t>Consolidation Results: FMB IFID Timeline</a:t>
            </a:r>
            <a:endParaRPr lang="en-US" sz="24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pic>
        <p:nvPicPr>
          <p:cNvPr id="7" name="Afbeelding 24">
            <a:extLst>
              <a:ext uri="{FF2B5EF4-FFF2-40B4-BE49-F238E27FC236}">
                <a16:creationId xmlns:a16="http://schemas.microsoft.com/office/drawing/2014/main" id="{833D99A5-F29E-48D7-B9AC-5779604CF6CE}"/>
              </a:ext>
            </a:extLst>
          </p:cNvPr>
          <p:cNvPicPr/>
          <p:nvPr/>
        </p:nvPicPr>
        <p:blipFill>
          <a:blip r:embed="rId2" cstate="print">
            <a:alphaModFix/>
            <a:extLst>
              <a:ext uri="{28A0092B-C50C-407E-A947-70E740481C1C}">
                <a14:useLocalDpi xmlns:a14="http://schemas.microsoft.com/office/drawing/2010/main" val="0"/>
              </a:ext>
            </a:extLst>
          </a:blip>
          <a:stretch>
            <a:fillRect/>
          </a:stretch>
        </p:blipFill>
        <p:spPr>
          <a:xfrm>
            <a:off x="62603" y="1536678"/>
            <a:ext cx="4572000" cy="4017278"/>
          </a:xfrm>
          <a:prstGeom prst="rect">
            <a:avLst/>
          </a:prstGeom>
        </p:spPr>
      </p:pic>
      <p:pic>
        <p:nvPicPr>
          <p:cNvPr id="8" name="Afbeelding 25">
            <a:extLst>
              <a:ext uri="{FF2B5EF4-FFF2-40B4-BE49-F238E27FC236}">
                <a16:creationId xmlns:a16="http://schemas.microsoft.com/office/drawing/2014/main" id="{27AA5DB7-864C-4B4B-A061-CA592E7FA5F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13309" y="1528261"/>
            <a:ext cx="4984847" cy="4017278"/>
          </a:xfrm>
          <a:prstGeom prst="rect">
            <a:avLst/>
          </a:prstGeom>
        </p:spPr>
      </p:pic>
    </p:spTree>
    <p:extLst>
      <p:ext uri="{BB962C8B-B14F-4D97-AF65-F5344CB8AC3E}">
        <p14:creationId xmlns:p14="http://schemas.microsoft.com/office/powerpoint/2010/main" val="11163163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07704" y="257136"/>
            <a:ext cx="6912296" cy="504056"/>
          </a:xfrm>
          <a:prstGeom prst="rect">
            <a:avLst/>
          </a:prstGeom>
        </p:spPr>
        <p:txBody>
          <a:bodyPr anchor="ctr"/>
          <a:lstStyle/>
          <a:p>
            <a:pPr algn="ctr"/>
            <a:r>
              <a:rPr lang="en-GB" sz="2400" dirty="0">
                <a:solidFill>
                  <a:srgbClr val="C00000"/>
                </a:solidFill>
                <a:latin typeface="Verdana" panose="020B0604030504040204" pitchFamily="34" charset="0"/>
                <a:ea typeface="Verdana" panose="020B0604030504040204" pitchFamily="34" charset="0"/>
              </a:rPr>
              <a:t>Consolidation Results: IFID Sequence FMA</a:t>
            </a:r>
            <a:endParaRPr lang="en-US" sz="2400" dirty="0"/>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48BC4C86-84CD-45F1-A32D-561CCD485F7D}"/>
              </a:ext>
            </a:extLst>
          </p:cNvPr>
          <p:cNvSpPr txBox="1"/>
          <p:nvPr/>
        </p:nvSpPr>
        <p:spPr>
          <a:xfrm>
            <a:off x="899592" y="5373216"/>
            <a:ext cx="7634808" cy="369332"/>
          </a:xfrm>
          <a:prstGeom prst="rect">
            <a:avLst/>
          </a:prstGeom>
          <a:noFill/>
        </p:spPr>
        <p:txBody>
          <a:bodyPr wrap="square" rtlCol="0">
            <a:spAutoFit/>
          </a:bodyPr>
          <a:lstStyle/>
          <a:p>
            <a:r>
              <a:rPr lang="en-GB" dirty="0"/>
              <a:t>Total time span: 284 days from 06/09/2018 to 17/06/2019</a:t>
            </a:r>
          </a:p>
        </p:txBody>
      </p:sp>
      <p:graphicFrame>
        <p:nvGraphicFramePr>
          <p:cNvPr id="6" name="Table 5">
            <a:extLst>
              <a:ext uri="{FF2B5EF4-FFF2-40B4-BE49-F238E27FC236}">
                <a16:creationId xmlns:a16="http://schemas.microsoft.com/office/drawing/2014/main" id="{3485F6F9-42AC-4237-8757-130B59856070}"/>
              </a:ext>
            </a:extLst>
          </p:cNvPr>
          <p:cNvGraphicFramePr>
            <a:graphicFrameLocks noGrp="1"/>
          </p:cNvGraphicFramePr>
          <p:nvPr>
            <p:extLst>
              <p:ext uri="{D42A27DB-BD31-4B8C-83A1-F6EECF244321}">
                <p14:modId xmlns:p14="http://schemas.microsoft.com/office/powerpoint/2010/main" val="3406942226"/>
              </p:ext>
            </p:extLst>
          </p:nvPr>
        </p:nvGraphicFramePr>
        <p:xfrm>
          <a:off x="2491693" y="1115453"/>
          <a:ext cx="4384563" cy="3889345"/>
        </p:xfrm>
        <a:graphic>
          <a:graphicData uri="http://schemas.openxmlformats.org/drawingml/2006/table">
            <a:tbl>
              <a:tblPr/>
              <a:tblGrid>
                <a:gridCol w="1607153">
                  <a:extLst>
                    <a:ext uri="{9D8B030D-6E8A-4147-A177-3AD203B41FA5}">
                      <a16:colId xmlns:a16="http://schemas.microsoft.com/office/drawing/2014/main" val="2958793822"/>
                    </a:ext>
                  </a:extLst>
                </a:gridCol>
                <a:gridCol w="1279481">
                  <a:extLst>
                    <a:ext uri="{9D8B030D-6E8A-4147-A177-3AD203B41FA5}">
                      <a16:colId xmlns:a16="http://schemas.microsoft.com/office/drawing/2014/main" val="3225584910"/>
                    </a:ext>
                  </a:extLst>
                </a:gridCol>
                <a:gridCol w="1497929">
                  <a:extLst>
                    <a:ext uri="{9D8B030D-6E8A-4147-A177-3AD203B41FA5}">
                      <a16:colId xmlns:a16="http://schemas.microsoft.com/office/drawing/2014/main" val="1497693609"/>
                    </a:ext>
                  </a:extLst>
                </a:gridCol>
              </a:tblGrid>
              <a:tr h="228785">
                <a:tc>
                  <a:txBody>
                    <a:bodyPr/>
                    <a:lstStyle/>
                    <a:p>
                      <a:pPr algn="ctr" fontAlgn="b"/>
                      <a:r>
                        <a:rPr lang="en-GB" sz="1100" b="1" i="0" u="none" strike="noStrike" dirty="0">
                          <a:solidFill>
                            <a:srgbClr val="FFFFFF"/>
                          </a:solidFill>
                          <a:effectLst/>
                          <a:latin typeface="Calibri" panose="020F0502020204030204" pitchFamily="34" charset="0"/>
                        </a:rPr>
                        <a:t>IFID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GB" sz="1100" b="1" i="0" u="none" strike="noStrike" dirty="0">
                          <a:solidFill>
                            <a:srgbClr val="FFFFFF"/>
                          </a:solidFill>
                          <a:effectLst/>
                          <a:latin typeface="Calibri" panose="020F0502020204030204" pitchFamily="34" charset="0"/>
                        </a:rPr>
                        <a:t>IFID Duration (h)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GB" sz="1100" b="1" i="0" u="none" strike="noStrike" dirty="0">
                          <a:solidFill>
                            <a:srgbClr val="FFFFFF"/>
                          </a:solidFill>
                          <a:effectLst/>
                          <a:latin typeface="Calibri" panose="020F0502020204030204" pitchFamily="34" charset="0"/>
                        </a:rPr>
                        <a:t>IFID Percentage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571950782"/>
                  </a:ext>
                </a:extLst>
              </a:tr>
              <a:tr h="228785">
                <a:tc gridSpan="3">
                  <a:txBody>
                    <a:bodyPr/>
                    <a:lstStyle/>
                    <a:p>
                      <a:pPr algn="ctr" fontAlgn="b"/>
                      <a:r>
                        <a:rPr lang="en-GB" sz="1100" b="1" i="0" u="none" strike="noStrike">
                          <a:solidFill>
                            <a:srgbClr val="000000"/>
                          </a:solidFill>
                          <a:effectLst/>
                          <a:latin typeface="Calibri" panose="020F0502020204030204" pitchFamily="34" charset="0"/>
                        </a:rPr>
                        <a:t>Wind modes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8511721"/>
                  </a:ext>
                </a:extLst>
              </a:tr>
              <a:tr h="228785">
                <a:tc>
                  <a:txBody>
                    <a:bodyPr/>
                    <a:lstStyle/>
                    <a:p>
                      <a:pPr algn="l" fontAlgn="b"/>
                      <a:r>
                        <a:rPr lang="en-GB" sz="1100" b="0" i="0" u="none" strike="noStrike">
                          <a:solidFill>
                            <a:srgbClr val="000000"/>
                          </a:solidFill>
                          <a:effectLst/>
                          <a:latin typeface="Calibri" panose="020F0502020204030204" pitchFamily="34" charset="0"/>
                        </a:rPr>
                        <a:t>WVM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5594.9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82.21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33275028"/>
                  </a:ext>
                </a:extLst>
              </a:tr>
              <a:tr h="228785">
                <a:tc>
                  <a:txBody>
                    <a:bodyPr/>
                    <a:lstStyle/>
                    <a:p>
                      <a:pPr algn="l" fontAlgn="b"/>
                      <a:r>
                        <a:rPr lang="en-GB" sz="1100" b="0" i="0" u="none" strike="noStrike">
                          <a:solidFill>
                            <a:srgbClr val="000000"/>
                          </a:solidFill>
                          <a:effectLst/>
                          <a:latin typeface="Calibri" panose="020F0502020204030204" pitchFamily="34" charset="0"/>
                        </a:rPr>
                        <a:t>OWVM</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64.2</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0.94</a:t>
                      </a:r>
                    </a:p>
                  </a:txBody>
                  <a:tcPr marL="9525" marR="9525" marT="9525" marB="0" anchor="b">
                    <a:lnL>
                      <a:noFill/>
                    </a:lnL>
                    <a:lnR>
                      <a:noFill/>
                    </a:lnR>
                    <a:lnT>
                      <a:noFill/>
                    </a:lnT>
                    <a:lnB>
                      <a:noFill/>
                    </a:lnB>
                  </a:tcPr>
                </a:tc>
                <a:extLst>
                  <a:ext uri="{0D108BD9-81ED-4DB2-BD59-A6C34878D82A}">
                    <a16:rowId xmlns:a16="http://schemas.microsoft.com/office/drawing/2014/main" val="1788398270"/>
                  </a:ext>
                </a:extLst>
              </a:tr>
              <a:tr h="228785">
                <a:tc>
                  <a:txBody>
                    <a:bodyPr/>
                    <a:lstStyle/>
                    <a:p>
                      <a:pPr algn="l" fontAlgn="b"/>
                      <a:r>
                        <a:rPr lang="en-GB" sz="1100" b="1" i="0" u="none" strike="noStrike">
                          <a:solidFill>
                            <a:srgbClr val="000000"/>
                          </a:solidFill>
                          <a:effectLst/>
                          <a:latin typeface="Calibri" panose="020F0502020204030204" pitchFamily="34" charset="0"/>
                        </a:rPr>
                        <a:t>Total wind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5659.1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83.15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567792"/>
                  </a:ext>
                </a:extLst>
              </a:tr>
              <a:tr h="228785">
                <a:tc gridSpan="3">
                  <a:txBody>
                    <a:bodyPr/>
                    <a:lstStyle/>
                    <a:p>
                      <a:pPr algn="ctr" fontAlgn="b"/>
                      <a:r>
                        <a:rPr lang="en-GB" sz="1100" b="1" i="0" u="none" strike="noStrike">
                          <a:solidFill>
                            <a:srgbClr val="000000"/>
                          </a:solidFill>
                          <a:effectLst/>
                          <a:latin typeface="Calibri" panose="020F0502020204030204" pitchFamily="34" charset="0"/>
                        </a:rPr>
                        <a:t>Calibration modes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4318236"/>
                  </a:ext>
                </a:extLst>
              </a:tr>
              <a:tr h="228785">
                <a:tc>
                  <a:txBody>
                    <a:bodyPr/>
                    <a:lstStyle/>
                    <a:p>
                      <a:pPr algn="l" fontAlgn="b"/>
                      <a:r>
                        <a:rPr lang="en-GB" sz="1100" b="0" i="0" u="none" strike="noStrike">
                          <a:solidFill>
                            <a:srgbClr val="000000"/>
                          </a:solidFill>
                          <a:effectLst/>
                          <a:latin typeface="Calibri" panose="020F0502020204030204" pitchFamily="34" charset="0"/>
                        </a:rPr>
                        <a:t>DCC</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13.5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0.20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77190088"/>
                  </a:ext>
                </a:extLst>
              </a:tr>
              <a:tr h="228785">
                <a:tc>
                  <a:txBody>
                    <a:bodyPr/>
                    <a:lstStyle/>
                    <a:p>
                      <a:pPr algn="l" fontAlgn="b"/>
                      <a:r>
                        <a:rPr lang="en-GB" sz="1100" b="0" i="0" u="none" strike="noStrike">
                          <a:solidFill>
                            <a:srgbClr val="000000"/>
                          </a:solidFill>
                          <a:effectLst/>
                          <a:latin typeface="Calibri" panose="020F0502020204030204" pitchFamily="34" charset="0"/>
                        </a:rPr>
                        <a:t>DCMZ</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77.7</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1.14</a:t>
                      </a:r>
                    </a:p>
                  </a:txBody>
                  <a:tcPr marL="9525" marR="9525" marT="9525" marB="0" anchor="b">
                    <a:lnL>
                      <a:noFill/>
                    </a:lnL>
                    <a:lnR>
                      <a:noFill/>
                    </a:lnR>
                    <a:lnT>
                      <a:noFill/>
                    </a:lnT>
                    <a:lnB>
                      <a:noFill/>
                    </a:lnB>
                  </a:tcPr>
                </a:tc>
                <a:extLst>
                  <a:ext uri="{0D108BD9-81ED-4DB2-BD59-A6C34878D82A}">
                    <a16:rowId xmlns:a16="http://schemas.microsoft.com/office/drawing/2014/main" val="294842941"/>
                  </a:ext>
                </a:extLst>
              </a:tr>
              <a:tr h="228785">
                <a:tc>
                  <a:txBody>
                    <a:bodyPr/>
                    <a:lstStyle/>
                    <a:p>
                      <a:pPr algn="l" fontAlgn="b"/>
                      <a:r>
                        <a:rPr lang="en-GB" sz="1100" b="0" i="0" u="none" strike="noStrike">
                          <a:solidFill>
                            <a:srgbClr val="000000"/>
                          </a:solidFill>
                          <a:effectLst/>
                          <a:latin typeface="Calibri" panose="020F0502020204030204" pitchFamily="34" charset="0"/>
                        </a:rPr>
                        <a:t>IDC</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10.4</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0.15</a:t>
                      </a:r>
                    </a:p>
                  </a:txBody>
                  <a:tcPr marL="9525" marR="9525" marT="9525" marB="0" anchor="b">
                    <a:lnL>
                      <a:noFill/>
                    </a:lnL>
                    <a:lnR>
                      <a:noFill/>
                    </a:lnR>
                    <a:lnT>
                      <a:noFill/>
                    </a:lnT>
                    <a:lnB>
                      <a:noFill/>
                    </a:lnB>
                  </a:tcPr>
                </a:tc>
                <a:extLst>
                  <a:ext uri="{0D108BD9-81ED-4DB2-BD59-A6C34878D82A}">
                    <a16:rowId xmlns:a16="http://schemas.microsoft.com/office/drawing/2014/main" val="3128275202"/>
                  </a:ext>
                </a:extLst>
              </a:tr>
              <a:tr h="228785">
                <a:tc>
                  <a:txBody>
                    <a:bodyPr/>
                    <a:lstStyle/>
                    <a:p>
                      <a:pPr algn="l" fontAlgn="b"/>
                      <a:r>
                        <a:rPr lang="en-GB" sz="1100" b="0" i="0" u="none" strike="noStrike">
                          <a:solidFill>
                            <a:srgbClr val="000000"/>
                          </a:solidFill>
                          <a:effectLst/>
                          <a:latin typeface="Calibri" panose="020F0502020204030204" pitchFamily="34" charset="0"/>
                        </a:rPr>
                        <a:t>IRC</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10.5</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0.15</a:t>
                      </a:r>
                    </a:p>
                  </a:txBody>
                  <a:tcPr marL="9525" marR="9525" marT="9525" marB="0" anchor="b">
                    <a:lnL>
                      <a:noFill/>
                    </a:lnL>
                    <a:lnR>
                      <a:noFill/>
                    </a:lnR>
                    <a:lnT>
                      <a:noFill/>
                    </a:lnT>
                    <a:lnB>
                      <a:noFill/>
                    </a:lnB>
                  </a:tcPr>
                </a:tc>
                <a:extLst>
                  <a:ext uri="{0D108BD9-81ED-4DB2-BD59-A6C34878D82A}">
                    <a16:rowId xmlns:a16="http://schemas.microsoft.com/office/drawing/2014/main" val="4249466354"/>
                  </a:ext>
                </a:extLst>
              </a:tr>
              <a:tr h="228785">
                <a:tc>
                  <a:txBody>
                    <a:bodyPr/>
                    <a:lstStyle/>
                    <a:p>
                      <a:pPr algn="l" fontAlgn="b"/>
                      <a:r>
                        <a:rPr lang="en-GB" sz="1100" b="0" i="0" u="none" strike="noStrike">
                          <a:solidFill>
                            <a:srgbClr val="000000"/>
                          </a:solidFill>
                          <a:effectLst/>
                          <a:latin typeface="Calibri" panose="020F0502020204030204" pitchFamily="34" charset="0"/>
                        </a:rPr>
                        <a:t>ISR</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19.1</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0.28</a:t>
                      </a:r>
                    </a:p>
                  </a:txBody>
                  <a:tcPr marL="9525" marR="9525" marT="9525" marB="0" anchor="b">
                    <a:lnL>
                      <a:noFill/>
                    </a:lnL>
                    <a:lnR>
                      <a:noFill/>
                    </a:lnR>
                    <a:lnT>
                      <a:noFill/>
                    </a:lnT>
                    <a:lnB>
                      <a:noFill/>
                    </a:lnB>
                  </a:tcPr>
                </a:tc>
                <a:extLst>
                  <a:ext uri="{0D108BD9-81ED-4DB2-BD59-A6C34878D82A}">
                    <a16:rowId xmlns:a16="http://schemas.microsoft.com/office/drawing/2014/main" val="1644330138"/>
                  </a:ext>
                </a:extLst>
              </a:tr>
              <a:tr h="228785">
                <a:tc>
                  <a:txBody>
                    <a:bodyPr/>
                    <a:lstStyle/>
                    <a:p>
                      <a:pPr algn="l" fontAlgn="b"/>
                      <a:r>
                        <a:rPr lang="en-GB" sz="1100" b="0" i="0" u="none" strike="noStrike">
                          <a:solidFill>
                            <a:srgbClr val="000000"/>
                          </a:solidFill>
                          <a:effectLst/>
                          <a:latin typeface="Calibri" panose="020F0502020204030204" pitchFamily="34" charset="0"/>
                        </a:rPr>
                        <a:t>LBM</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31.7</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0.47</a:t>
                      </a:r>
                    </a:p>
                  </a:txBody>
                  <a:tcPr marL="9525" marR="9525" marT="9525" marB="0" anchor="b">
                    <a:lnL>
                      <a:noFill/>
                    </a:lnL>
                    <a:lnR>
                      <a:noFill/>
                    </a:lnR>
                    <a:lnT>
                      <a:noFill/>
                    </a:lnT>
                    <a:lnB>
                      <a:noFill/>
                    </a:lnB>
                  </a:tcPr>
                </a:tc>
                <a:extLst>
                  <a:ext uri="{0D108BD9-81ED-4DB2-BD59-A6C34878D82A}">
                    <a16:rowId xmlns:a16="http://schemas.microsoft.com/office/drawing/2014/main" val="2949132401"/>
                  </a:ext>
                </a:extLst>
              </a:tr>
              <a:tr h="228785">
                <a:tc>
                  <a:txBody>
                    <a:bodyPr/>
                    <a:lstStyle/>
                    <a:p>
                      <a:pPr algn="l" fontAlgn="b"/>
                      <a:r>
                        <a:rPr lang="en-GB" sz="1100" b="1" i="0" u="none" strike="noStrike">
                          <a:solidFill>
                            <a:srgbClr val="000000"/>
                          </a:solidFill>
                          <a:effectLst/>
                          <a:latin typeface="Calibri" panose="020F0502020204030204" pitchFamily="34" charset="0"/>
                        </a:rPr>
                        <a:t>Total calibration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162.9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2.40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987174"/>
                  </a:ext>
                </a:extLst>
              </a:tr>
              <a:tr h="228785">
                <a:tc gridSpan="3">
                  <a:txBody>
                    <a:bodyPr/>
                    <a:lstStyle/>
                    <a:p>
                      <a:pPr algn="ctr" fontAlgn="b"/>
                      <a:r>
                        <a:rPr lang="en-GB" sz="1100" b="1" i="0" u="none" strike="noStrike">
                          <a:solidFill>
                            <a:srgbClr val="000000"/>
                          </a:solidFill>
                          <a:effectLst/>
                          <a:latin typeface="Calibri" panose="020F0502020204030204" pitchFamily="34" charset="0"/>
                        </a:rPr>
                        <a:t>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24513809"/>
                  </a:ext>
                </a:extLst>
              </a:tr>
              <a:tr h="228785">
                <a:tc>
                  <a:txBody>
                    <a:bodyPr/>
                    <a:lstStyle/>
                    <a:p>
                      <a:pPr algn="l" fontAlgn="b"/>
                      <a:r>
                        <a:rPr lang="en-GB" sz="1100" b="0" i="0" u="none" strike="noStrike">
                          <a:solidFill>
                            <a:srgbClr val="000000"/>
                          </a:solidFill>
                          <a:effectLst/>
                          <a:latin typeface="Calibri" panose="020F0502020204030204" pitchFamily="34" charset="0"/>
                        </a:rPr>
                        <a:t>No operation (NOP)</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dirty="0">
                          <a:solidFill>
                            <a:srgbClr val="000000"/>
                          </a:solidFill>
                          <a:effectLst/>
                          <a:latin typeface="Calibri" panose="020F0502020204030204" pitchFamily="34" charset="0"/>
                        </a:rPr>
                        <a:t>616.7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dirty="0">
                          <a:solidFill>
                            <a:srgbClr val="000000"/>
                          </a:solidFill>
                          <a:effectLst/>
                          <a:latin typeface="Calibri" panose="020F0502020204030204" pitchFamily="34" charset="0"/>
                        </a:rPr>
                        <a:t>9.06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6091551"/>
                  </a:ext>
                </a:extLst>
              </a:tr>
              <a:tr h="228785">
                <a:tc>
                  <a:txBody>
                    <a:bodyPr/>
                    <a:lstStyle/>
                    <a:p>
                      <a:pPr algn="l" fontAlgn="b"/>
                      <a:r>
                        <a:rPr lang="en-GB" sz="1100" b="0" i="0" u="none" strike="noStrike">
                          <a:solidFill>
                            <a:srgbClr val="000000"/>
                          </a:solidFill>
                          <a:effectLst/>
                          <a:latin typeface="Calibri" panose="020F0502020204030204" pitchFamily="34" charset="0"/>
                        </a:rPr>
                        <a:t>Data gap</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a:solidFill>
                            <a:srgbClr val="000000"/>
                          </a:solidFill>
                          <a:effectLst/>
                          <a:latin typeface="Calibri" panose="020F0502020204030204" pitchFamily="34" charset="0"/>
                        </a:rPr>
                        <a:t>366.6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5.39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041877"/>
                  </a:ext>
                </a:extLst>
              </a:tr>
              <a:tr h="228785">
                <a:tc>
                  <a:txBody>
                    <a:bodyPr/>
                    <a:lstStyle/>
                    <a:p>
                      <a:pPr algn="l" fontAlgn="b"/>
                      <a:r>
                        <a:rPr lang="en-GB" sz="1100" b="1" i="0" u="none" strike="noStrike">
                          <a:solidFill>
                            <a:srgbClr val="000000"/>
                          </a:solidFill>
                          <a:effectLst/>
                          <a:latin typeface="Calibri" panose="020F0502020204030204" pitchFamily="34" charset="0"/>
                        </a:rPr>
                        <a:t>TOTAL IFID sequence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000000"/>
                          </a:solidFill>
                          <a:effectLst/>
                          <a:latin typeface="Calibri" panose="020F0502020204030204" pitchFamily="34" charset="0"/>
                        </a:rPr>
                        <a:t>6805.3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dirty="0">
                          <a:solidFill>
                            <a:srgbClr val="000000"/>
                          </a:solidFill>
                          <a:effectLst/>
                          <a:latin typeface="Calibri" panose="020F0502020204030204" pitchFamily="34" charset="0"/>
                        </a:rPr>
                        <a:t>100.00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4761635"/>
                  </a:ext>
                </a:extLst>
              </a:tr>
            </a:tbl>
          </a:graphicData>
        </a:graphic>
      </p:graphicFrame>
    </p:spTree>
    <p:extLst>
      <p:ext uri="{BB962C8B-B14F-4D97-AF65-F5344CB8AC3E}">
        <p14:creationId xmlns:p14="http://schemas.microsoft.com/office/powerpoint/2010/main" val="18201972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979424" cy="504056"/>
          </a:xfrm>
          <a:prstGeom prst="rect">
            <a:avLst/>
          </a:prstGeom>
        </p:spPr>
        <p:txBody>
          <a:bodyPr anchor="ctr"/>
          <a:lstStyle/>
          <a:p>
            <a:pPr algn="ctr"/>
            <a:r>
              <a:rPr lang="en-GB" sz="2400" dirty="0">
                <a:solidFill>
                  <a:srgbClr val="C00000"/>
                </a:solidFill>
                <a:latin typeface="Verdana" panose="020B0604030504040204" pitchFamily="34" charset="0"/>
                <a:ea typeface="Verdana" panose="020B0604030504040204" pitchFamily="34" charset="0"/>
              </a:rPr>
              <a:t>Consolidation Results: IFID Sequence FMB</a:t>
            </a: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48BC4C86-84CD-45F1-A32D-561CCD485F7D}"/>
              </a:ext>
            </a:extLst>
          </p:cNvPr>
          <p:cNvSpPr txBox="1"/>
          <p:nvPr/>
        </p:nvSpPr>
        <p:spPr>
          <a:xfrm>
            <a:off x="899592" y="5373216"/>
            <a:ext cx="7634808" cy="369332"/>
          </a:xfrm>
          <a:prstGeom prst="rect">
            <a:avLst/>
          </a:prstGeom>
          <a:noFill/>
        </p:spPr>
        <p:txBody>
          <a:bodyPr wrap="square" rtlCol="0">
            <a:spAutoFit/>
          </a:bodyPr>
          <a:lstStyle/>
          <a:p>
            <a:r>
              <a:rPr lang="en-GB" dirty="0"/>
              <a:t>Total time span: 281 days from 24/06/2019 to 01/04/2020</a:t>
            </a:r>
          </a:p>
        </p:txBody>
      </p:sp>
      <p:graphicFrame>
        <p:nvGraphicFramePr>
          <p:cNvPr id="6" name="Table 5">
            <a:extLst>
              <a:ext uri="{FF2B5EF4-FFF2-40B4-BE49-F238E27FC236}">
                <a16:creationId xmlns:a16="http://schemas.microsoft.com/office/drawing/2014/main" id="{1A59C62E-F5A2-46BA-8D61-EF6954368544}"/>
              </a:ext>
            </a:extLst>
          </p:cNvPr>
          <p:cNvGraphicFramePr>
            <a:graphicFrameLocks noGrp="1"/>
          </p:cNvGraphicFramePr>
          <p:nvPr>
            <p:extLst>
              <p:ext uri="{D42A27DB-BD31-4B8C-83A1-F6EECF244321}">
                <p14:modId xmlns:p14="http://schemas.microsoft.com/office/powerpoint/2010/main" val="73358420"/>
              </p:ext>
            </p:extLst>
          </p:nvPr>
        </p:nvGraphicFramePr>
        <p:xfrm>
          <a:off x="2483768" y="1115452"/>
          <a:ext cx="4579398" cy="3889344"/>
        </p:xfrm>
        <a:graphic>
          <a:graphicData uri="http://schemas.openxmlformats.org/drawingml/2006/table">
            <a:tbl>
              <a:tblPr/>
              <a:tblGrid>
                <a:gridCol w="1678569">
                  <a:extLst>
                    <a:ext uri="{9D8B030D-6E8A-4147-A177-3AD203B41FA5}">
                      <a16:colId xmlns:a16="http://schemas.microsoft.com/office/drawing/2014/main" val="2686461042"/>
                    </a:ext>
                  </a:extLst>
                </a:gridCol>
                <a:gridCol w="1336337">
                  <a:extLst>
                    <a:ext uri="{9D8B030D-6E8A-4147-A177-3AD203B41FA5}">
                      <a16:colId xmlns:a16="http://schemas.microsoft.com/office/drawing/2014/main" val="144772584"/>
                    </a:ext>
                  </a:extLst>
                </a:gridCol>
                <a:gridCol w="1564492">
                  <a:extLst>
                    <a:ext uri="{9D8B030D-6E8A-4147-A177-3AD203B41FA5}">
                      <a16:colId xmlns:a16="http://schemas.microsoft.com/office/drawing/2014/main" val="2934123090"/>
                    </a:ext>
                  </a:extLst>
                </a:gridCol>
              </a:tblGrid>
              <a:tr h="243084">
                <a:tc>
                  <a:txBody>
                    <a:bodyPr/>
                    <a:lstStyle/>
                    <a:p>
                      <a:pPr algn="ctr" fontAlgn="b"/>
                      <a:r>
                        <a:rPr lang="en-GB" sz="1100" b="1" i="0" u="none" strike="noStrike" dirty="0">
                          <a:solidFill>
                            <a:srgbClr val="FFFFFF"/>
                          </a:solidFill>
                          <a:effectLst/>
                          <a:latin typeface="Calibri" panose="020F0502020204030204" pitchFamily="34" charset="0"/>
                        </a:rPr>
                        <a:t>IFID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GB" sz="1100" b="1" i="0" u="none" strike="noStrike" dirty="0">
                          <a:solidFill>
                            <a:srgbClr val="FFFFFF"/>
                          </a:solidFill>
                          <a:effectLst/>
                          <a:latin typeface="Calibri" panose="020F0502020204030204" pitchFamily="34" charset="0"/>
                        </a:rPr>
                        <a:t>IFID Duration (h)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GB" sz="1100" b="1" i="0" u="none" strike="noStrike" dirty="0">
                          <a:solidFill>
                            <a:srgbClr val="FFFFFF"/>
                          </a:solidFill>
                          <a:effectLst/>
                          <a:latin typeface="Calibri" panose="020F0502020204030204" pitchFamily="34" charset="0"/>
                        </a:rPr>
                        <a:t>IFID Percentage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00524140"/>
                  </a:ext>
                </a:extLst>
              </a:tr>
              <a:tr h="243084">
                <a:tc gridSpan="3">
                  <a:txBody>
                    <a:bodyPr/>
                    <a:lstStyle/>
                    <a:p>
                      <a:pPr algn="ctr" fontAlgn="b"/>
                      <a:r>
                        <a:rPr lang="en-GB" sz="1100" b="1" i="0" u="none" strike="noStrike">
                          <a:solidFill>
                            <a:srgbClr val="000000"/>
                          </a:solidFill>
                          <a:effectLst/>
                          <a:latin typeface="Calibri" panose="020F0502020204030204" pitchFamily="34" charset="0"/>
                        </a:rPr>
                        <a:t>Wind modes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3731171"/>
                  </a:ext>
                </a:extLst>
              </a:tr>
              <a:tr h="243084">
                <a:tc>
                  <a:txBody>
                    <a:bodyPr/>
                    <a:lstStyle/>
                    <a:p>
                      <a:pPr algn="l" fontAlgn="b"/>
                      <a:r>
                        <a:rPr lang="en-GB" sz="1100" b="0" i="0" u="none" strike="noStrike">
                          <a:solidFill>
                            <a:srgbClr val="000000"/>
                          </a:solidFill>
                          <a:effectLst/>
                          <a:latin typeface="Calibri" panose="020F0502020204030204" pitchFamily="34" charset="0"/>
                        </a:rPr>
                        <a:t>WVM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6440.5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95.36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2437699"/>
                  </a:ext>
                </a:extLst>
              </a:tr>
              <a:tr h="243084">
                <a:tc>
                  <a:txBody>
                    <a:bodyPr/>
                    <a:lstStyle/>
                    <a:p>
                      <a:pPr algn="l" fontAlgn="b"/>
                      <a:r>
                        <a:rPr lang="en-GB" sz="1100" b="0" i="0" u="none" strike="noStrike">
                          <a:solidFill>
                            <a:srgbClr val="000000"/>
                          </a:solidFill>
                          <a:effectLst/>
                          <a:latin typeface="Calibri" panose="020F0502020204030204" pitchFamily="34" charset="0"/>
                        </a:rPr>
                        <a:t>OWVM</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21.7</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0.32</a:t>
                      </a:r>
                    </a:p>
                  </a:txBody>
                  <a:tcPr marL="9525" marR="9525" marT="9525" marB="0" anchor="b">
                    <a:lnL>
                      <a:noFill/>
                    </a:lnL>
                    <a:lnR>
                      <a:noFill/>
                    </a:lnR>
                    <a:lnT>
                      <a:noFill/>
                    </a:lnT>
                    <a:lnB>
                      <a:noFill/>
                    </a:lnB>
                  </a:tcPr>
                </a:tc>
                <a:extLst>
                  <a:ext uri="{0D108BD9-81ED-4DB2-BD59-A6C34878D82A}">
                    <a16:rowId xmlns:a16="http://schemas.microsoft.com/office/drawing/2014/main" val="25603884"/>
                  </a:ext>
                </a:extLst>
              </a:tr>
              <a:tr h="243084">
                <a:tc>
                  <a:txBody>
                    <a:bodyPr/>
                    <a:lstStyle/>
                    <a:p>
                      <a:pPr algn="l" fontAlgn="b"/>
                      <a:r>
                        <a:rPr lang="en-GB" sz="1100" b="1" i="0" u="none" strike="noStrike">
                          <a:solidFill>
                            <a:srgbClr val="000000"/>
                          </a:solidFill>
                          <a:effectLst/>
                          <a:latin typeface="Calibri" panose="020F0502020204030204" pitchFamily="34" charset="0"/>
                        </a:rPr>
                        <a:t>Total wind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6462.2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95.68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641199"/>
                  </a:ext>
                </a:extLst>
              </a:tr>
              <a:tr h="243084">
                <a:tc gridSpan="3">
                  <a:txBody>
                    <a:bodyPr/>
                    <a:lstStyle/>
                    <a:p>
                      <a:pPr algn="ctr" fontAlgn="b"/>
                      <a:r>
                        <a:rPr lang="en-GB" sz="1100" b="1" i="0" u="none" strike="noStrike">
                          <a:solidFill>
                            <a:srgbClr val="000000"/>
                          </a:solidFill>
                          <a:effectLst/>
                          <a:latin typeface="Calibri" panose="020F0502020204030204" pitchFamily="34" charset="0"/>
                        </a:rPr>
                        <a:t>Calibration modes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06958990"/>
                  </a:ext>
                </a:extLst>
              </a:tr>
              <a:tr h="243084">
                <a:tc>
                  <a:txBody>
                    <a:bodyPr/>
                    <a:lstStyle/>
                    <a:p>
                      <a:pPr algn="l" fontAlgn="b"/>
                      <a:r>
                        <a:rPr lang="en-GB" sz="1100" b="0" i="0" u="none" strike="noStrike">
                          <a:solidFill>
                            <a:srgbClr val="000000"/>
                          </a:solidFill>
                          <a:effectLst/>
                          <a:latin typeface="Calibri" panose="020F0502020204030204" pitchFamily="34" charset="0"/>
                        </a:rPr>
                        <a:t>DCMZ</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0.01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5264565"/>
                  </a:ext>
                </a:extLst>
              </a:tr>
              <a:tr h="243084">
                <a:tc>
                  <a:txBody>
                    <a:bodyPr/>
                    <a:lstStyle/>
                    <a:p>
                      <a:pPr algn="l" fontAlgn="b"/>
                      <a:r>
                        <a:rPr lang="en-GB" sz="1100" b="0" i="0" u="none" strike="noStrike">
                          <a:solidFill>
                            <a:srgbClr val="000000"/>
                          </a:solidFill>
                          <a:effectLst/>
                          <a:latin typeface="Calibri" panose="020F0502020204030204" pitchFamily="34" charset="0"/>
                        </a:rPr>
                        <a:t>IDC</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7.4</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0.11</a:t>
                      </a:r>
                    </a:p>
                  </a:txBody>
                  <a:tcPr marL="9525" marR="9525" marT="9525" marB="0" anchor="b">
                    <a:lnL>
                      <a:noFill/>
                    </a:lnL>
                    <a:lnR>
                      <a:noFill/>
                    </a:lnR>
                    <a:lnT>
                      <a:noFill/>
                    </a:lnT>
                    <a:lnB>
                      <a:noFill/>
                    </a:lnB>
                  </a:tcPr>
                </a:tc>
                <a:extLst>
                  <a:ext uri="{0D108BD9-81ED-4DB2-BD59-A6C34878D82A}">
                    <a16:rowId xmlns:a16="http://schemas.microsoft.com/office/drawing/2014/main" val="2297577637"/>
                  </a:ext>
                </a:extLst>
              </a:tr>
              <a:tr h="243084">
                <a:tc>
                  <a:txBody>
                    <a:bodyPr/>
                    <a:lstStyle/>
                    <a:p>
                      <a:pPr algn="l" fontAlgn="b"/>
                      <a:r>
                        <a:rPr lang="en-GB" sz="1100" b="0" i="0" u="none" strike="noStrike">
                          <a:solidFill>
                            <a:srgbClr val="000000"/>
                          </a:solidFill>
                          <a:effectLst/>
                          <a:latin typeface="Calibri" panose="020F0502020204030204" pitchFamily="34" charset="0"/>
                        </a:rPr>
                        <a:t>IRC</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7.3</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0.11</a:t>
                      </a:r>
                    </a:p>
                  </a:txBody>
                  <a:tcPr marL="9525" marR="9525" marT="9525" marB="0" anchor="b">
                    <a:lnL>
                      <a:noFill/>
                    </a:lnL>
                    <a:lnR>
                      <a:noFill/>
                    </a:lnR>
                    <a:lnT>
                      <a:noFill/>
                    </a:lnT>
                    <a:lnB>
                      <a:noFill/>
                    </a:lnB>
                  </a:tcPr>
                </a:tc>
                <a:extLst>
                  <a:ext uri="{0D108BD9-81ED-4DB2-BD59-A6C34878D82A}">
                    <a16:rowId xmlns:a16="http://schemas.microsoft.com/office/drawing/2014/main" val="3778085431"/>
                  </a:ext>
                </a:extLst>
              </a:tr>
              <a:tr h="243084">
                <a:tc>
                  <a:txBody>
                    <a:bodyPr/>
                    <a:lstStyle/>
                    <a:p>
                      <a:pPr algn="l" fontAlgn="b"/>
                      <a:r>
                        <a:rPr lang="en-GB" sz="1100" b="0" i="0" u="none" strike="noStrike">
                          <a:solidFill>
                            <a:srgbClr val="000000"/>
                          </a:solidFill>
                          <a:effectLst/>
                          <a:latin typeface="Calibri" panose="020F0502020204030204" pitchFamily="34" charset="0"/>
                        </a:rPr>
                        <a:t>ISR</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21.4</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0.32</a:t>
                      </a:r>
                    </a:p>
                  </a:txBody>
                  <a:tcPr marL="9525" marR="9525" marT="9525" marB="0" anchor="b">
                    <a:lnL>
                      <a:noFill/>
                    </a:lnL>
                    <a:lnR>
                      <a:noFill/>
                    </a:lnR>
                    <a:lnT>
                      <a:noFill/>
                    </a:lnT>
                    <a:lnB>
                      <a:noFill/>
                    </a:lnB>
                  </a:tcPr>
                </a:tc>
                <a:extLst>
                  <a:ext uri="{0D108BD9-81ED-4DB2-BD59-A6C34878D82A}">
                    <a16:rowId xmlns:a16="http://schemas.microsoft.com/office/drawing/2014/main" val="1595102261"/>
                  </a:ext>
                </a:extLst>
              </a:tr>
              <a:tr h="243084">
                <a:tc>
                  <a:txBody>
                    <a:bodyPr/>
                    <a:lstStyle/>
                    <a:p>
                      <a:pPr algn="l" fontAlgn="b"/>
                      <a:r>
                        <a:rPr lang="en-GB" sz="1100" b="0" i="0" u="none" strike="noStrike">
                          <a:solidFill>
                            <a:srgbClr val="000000"/>
                          </a:solidFill>
                          <a:effectLst/>
                          <a:latin typeface="Calibri" panose="020F0502020204030204" pitchFamily="34" charset="0"/>
                        </a:rPr>
                        <a:t>LBM</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25.1</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0.37</a:t>
                      </a:r>
                    </a:p>
                  </a:txBody>
                  <a:tcPr marL="9525" marR="9525" marT="9525" marB="0" anchor="b">
                    <a:lnL>
                      <a:noFill/>
                    </a:lnL>
                    <a:lnR>
                      <a:noFill/>
                    </a:lnR>
                    <a:lnT>
                      <a:noFill/>
                    </a:lnT>
                    <a:lnB>
                      <a:noFill/>
                    </a:lnB>
                  </a:tcPr>
                </a:tc>
                <a:extLst>
                  <a:ext uri="{0D108BD9-81ED-4DB2-BD59-A6C34878D82A}">
                    <a16:rowId xmlns:a16="http://schemas.microsoft.com/office/drawing/2014/main" val="842715358"/>
                  </a:ext>
                </a:extLst>
              </a:tr>
              <a:tr h="243084">
                <a:tc>
                  <a:txBody>
                    <a:bodyPr/>
                    <a:lstStyle/>
                    <a:p>
                      <a:pPr algn="l" fontAlgn="b"/>
                      <a:r>
                        <a:rPr lang="en-GB" sz="1100" b="1" i="0" u="none" strike="noStrike">
                          <a:solidFill>
                            <a:srgbClr val="000000"/>
                          </a:solidFill>
                          <a:effectLst/>
                          <a:latin typeface="Calibri" panose="020F0502020204030204" pitchFamily="34" charset="0"/>
                        </a:rPr>
                        <a:t>Total calibration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62.1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0.92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717986"/>
                  </a:ext>
                </a:extLst>
              </a:tr>
              <a:tr h="243084">
                <a:tc gridSpan="3">
                  <a:txBody>
                    <a:bodyPr/>
                    <a:lstStyle/>
                    <a:p>
                      <a:pPr algn="ctr" fontAlgn="b"/>
                      <a:r>
                        <a:rPr lang="en-GB" sz="1100" b="1" i="0" u="none" strike="noStrike">
                          <a:solidFill>
                            <a:srgbClr val="000000"/>
                          </a:solidFill>
                          <a:effectLst/>
                          <a:latin typeface="Calibri" panose="020F0502020204030204" pitchFamily="34" charset="0"/>
                        </a:rPr>
                        <a:t>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15416452"/>
                  </a:ext>
                </a:extLst>
              </a:tr>
              <a:tr h="243084">
                <a:tc>
                  <a:txBody>
                    <a:bodyPr/>
                    <a:lstStyle/>
                    <a:p>
                      <a:pPr algn="l" fontAlgn="b"/>
                      <a:r>
                        <a:rPr lang="en-GB" sz="1100" b="1" i="0" u="none" strike="noStrike">
                          <a:solidFill>
                            <a:srgbClr val="000000"/>
                          </a:solidFill>
                          <a:effectLst/>
                          <a:latin typeface="Calibri" panose="020F0502020204030204" pitchFamily="34" charset="0"/>
                        </a:rPr>
                        <a:t>No operation (NOP)</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000000"/>
                          </a:solidFill>
                          <a:effectLst/>
                          <a:latin typeface="Calibri" panose="020F0502020204030204" pitchFamily="34" charset="0"/>
                        </a:rPr>
                        <a:t>209.7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000000"/>
                          </a:solidFill>
                          <a:effectLst/>
                          <a:latin typeface="Calibri" panose="020F0502020204030204" pitchFamily="34" charset="0"/>
                        </a:rPr>
                        <a:t>3.11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17249670"/>
                  </a:ext>
                </a:extLst>
              </a:tr>
              <a:tr h="243084">
                <a:tc>
                  <a:txBody>
                    <a:bodyPr/>
                    <a:lstStyle/>
                    <a:p>
                      <a:pPr algn="l" fontAlgn="b"/>
                      <a:r>
                        <a:rPr lang="en-GB" sz="1100" b="1" i="0" u="none" strike="noStrike">
                          <a:solidFill>
                            <a:srgbClr val="000000"/>
                          </a:solidFill>
                          <a:effectLst/>
                          <a:latin typeface="Calibri" panose="020F0502020204030204" pitchFamily="34" charset="0"/>
                        </a:rPr>
                        <a:t>Data gap</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19.6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695535"/>
                  </a:ext>
                </a:extLst>
              </a:tr>
              <a:tr h="243084">
                <a:tc>
                  <a:txBody>
                    <a:bodyPr/>
                    <a:lstStyle/>
                    <a:p>
                      <a:pPr algn="l" fontAlgn="b"/>
                      <a:r>
                        <a:rPr lang="en-GB" sz="1100" b="1" i="0" u="none" strike="noStrike">
                          <a:solidFill>
                            <a:srgbClr val="000000"/>
                          </a:solidFill>
                          <a:effectLst/>
                          <a:latin typeface="Calibri" panose="020F0502020204030204" pitchFamily="34" charset="0"/>
                        </a:rPr>
                        <a:t>TOTAL IFID sequence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000000"/>
                          </a:solidFill>
                          <a:effectLst/>
                          <a:latin typeface="Calibri" panose="020F0502020204030204" pitchFamily="34" charset="0"/>
                        </a:rPr>
                        <a:t>6753.6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dirty="0">
                          <a:solidFill>
                            <a:srgbClr val="000000"/>
                          </a:solidFill>
                          <a:effectLst/>
                          <a:latin typeface="Calibri" panose="020F0502020204030204" pitchFamily="34" charset="0"/>
                        </a:rPr>
                        <a:t>100.00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0280672"/>
                  </a:ext>
                </a:extLst>
              </a:tr>
            </a:tbl>
          </a:graphicData>
        </a:graphic>
      </p:graphicFrame>
    </p:spTree>
    <p:extLst>
      <p:ext uri="{BB962C8B-B14F-4D97-AF65-F5344CB8AC3E}">
        <p14:creationId xmlns:p14="http://schemas.microsoft.com/office/powerpoint/2010/main" val="37818887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07704" y="257136"/>
            <a:ext cx="7236296" cy="504056"/>
          </a:xfrm>
          <a:prstGeom prst="rect">
            <a:avLst/>
          </a:prstGeom>
        </p:spPr>
        <p:txBody>
          <a:bodyPr anchor="ctr"/>
          <a:lstStyle/>
          <a:p>
            <a:pPr algn="ctr"/>
            <a:r>
              <a:rPr lang="en-GB" sz="2300" dirty="0">
                <a:solidFill>
                  <a:srgbClr val="C00000"/>
                </a:solidFill>
                <a:latin typeface="Verdana" panose="020B0604030504040204" pitchFamily="34" charset="0"/>
                <a:ea typeface="Verdana" panose="020B0604030504040204" pitchFamily="34" charset="0"/>
              </a:rPr>
              <a:t>Consolidation Results: Instrument Parameters</a:t>
            </a:r>
            <a:endParaRPr lang="en-US" sz="2300" dirty="0"/>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48BC4C86-84CD-45F1-A32D-561CCD485F7D}"/>
              </a:ext>
            </a:extLst>
          </p:cNvPr>
          <p:cNvSpPr txBox="1"/>
          <p:nvPr/>
        </p:nvSpPr>
        <p:spPr>
          <a:xfrm>
            <a:off x="589941" y="1196752"/>
            <a:ext cx="7634808" cy="5016758"/>
          </a:xfrm>
          <a:prstGeom prst="rect">
            <a:avLst/>
          </a:prstGeom>
          <a:noFill/>
        </p:spPr>
        <p:txBody>
          <a:bodyPr wrap="square" rtlCol="0">
            <a:spAutoFit/>
          </a:bodyPr>
          <a:lstStyle/>
          <a:p>
            <a:r>
              <a:rPr lang="en-GB" sz="1600" dirty="0">
                <a:latin typeface="Verdana (body)"/>
              </a:rPr>
              <a:t>The source packet data have been extracted once per observation and the information have been stored in a csv file, one csv for each file product.</a:t>
            </a:r>
          </a:p>
          <a:p>
            <a:endParaRPr lang="en-GB" sz="1600" dirty="0">
              <a:latin typeface="Verdana (body)"/>
            </a:endParaRPr>
          </a:p>
          <a:p>
            <a:r>
              <a:rPr lang="en-GB" sz="1600" dirty="0">
                <a:latin typeface="Verdana (body)"/>
              </a:rPr>
              <a:t>Information extracted 6 times per observation (measured every 2 seconds):</a:t>
            </a:r>
          </a:p>
          <a:p>
            <a:pPr marL="742950" lvl="1" indent="-285750">
              <a:buClr>
                <a:schemeClr val="bg1">
                  <a:lumMod val="50000"/>
                </a:schemeClr>
              </a:buClr>
              <a:buFont typeface="Wingdings" panose="05000000000000000000" pitchFamily="2" charset="2"/>
              <a:buChar char="§"/>
            </a:pPr>
            <a:r>
              <a:rPr lang="en-GB" sz="1600" dirty="0">
                <a:latin typeface="Verdana (body)"/>
              </a:rPr>
              <a:t>M1 Telescope temperature</a:t>
            </a:r>
          </a:p>
          <a:p>
            <a:pPr marL="742950" lvl="1" indent="-285750">
              <a:buClr>
                <a:schemeClr val="bg1">
                  <a:lumMod val="50000"/>
                </a:schemeClr>
              </a:buClr>
              <a:buFont typeface="Wingdings" panose="05000000000000000000" pitchFamily="2" charset="2"/>
              <a:buChar char="§"/>
            </a:pPr>
            <a:r>
              <a:rPr lang="en-GB" sz="1600" dirty="0">
                <a:latin typeface="Verdana (body)"/>
              </a:rPr>
              <a:t>Power Laser Head temperature</a:t>
            </a:r>
          </a:p>
          <a:p>
            <a:pPr marL="742950" lvl="1" indent="-285750">
              <a:buClr>
                <a:schemeClr val="bg1">
                  <a:lumMod val="50000"/>
                </a:schemeClr>
              </a:buClr>
              <a:buFont typeface="Wingdings" panose="05000000000000000000" pitchFamily="2" charset="2"/>
              <a:buChar char="§"/>
            </a:pPr>
            <a:r>
              <a:rPr lang="en-GB" sz="1600" dirty="0">
                <a:latin typeface="Verdana (body)"/>
              </a:rPr>
              <a:t>Reference Laser Head temperature</a:t>
            </a:r>
          </a:p>
          <a:p>
            <a:pPr marL="742950" lvl="1" indent="-285750">
              <a:buClr>
                <a:schemeClr val="bg1">
                  <a:lumMod val="50000"/>
                </a:schemeClr>
              </a:buClr>
              <a:buFont typeface="Wingdings" panose="05000000000000000000" pitchFamily="2" charset="2"/>
              <a:buChar char="§"/>
            </a:pPr>
            <a:r>
              <a:rPr lang="en-GB" sz="1600" dirty="0">
                <a:latin typeface="Verdana (body)"/>
              </a:rPr>
              <a:t>Reference Laser Head Frequency</a:t>
            </a:r>
          </a:p>
          <a:p>
            <a:pPr marL="742950" lvl="1" indent="-285750">
              <a:buClr>
                <a:schemeClr val="bg1">
                  <a:lumMod val="50000"/>
                </a:schemeClr>
              </a:buClr>
              <a:buFont typeface="Wingdings" panose="05000000000000000000" pitchFamily="2" charset="2"/>
              <a:buChar char="§"/>
            </a:pPr>
            <a:endParaRPr lang="en-GB" sz="1600" dirty="0">
              <a:latin typeface="Verdana (body)"/>
            </a:endParaRPr>
          </a:p>
          <a:p>
            <a:pPr marL="742950" lvl="1" indent="-285750">
              <a:buClr>
                <a:schemeClr val="bg1">
                  <a:lumMod val="50000"/>
                </a:schemeClr>
              </a:buClr>
              <a:buFont typeface="Wingdings" panose="05000000000000000000" pitchFamily="2" charset="2"/>
              <a:buChar char="§"/>
            </a:pPr>
            <a:endParaRPr lang="en-GB" sz="1600" dirty="0">
              <a:latin typeface="Verdana (body)"/>
            </a:endParaRPr>
          </a:p>
          <a:p>
            <a:pPr lvl="0"/>
            <a:r>
              <a:rPr lang="en-GB" sz="1600" dirty="0">
                <a:latin typeface="Verdana (body)"/>
              </a:rPr>
              <a:t>Information extracted 34 time per observation:</a:t>
            </a:r>
          </a:p>
          <a:p>
            <a:pPr marL="742950" lvl="1" indent="-285750">
              <a:buClr>
                <a:schemeClr val="bg1">
                  <a:lumMod val="50000"/>
                </a:schemeClr>
              </a:buClr>
              <a:buFont typeface="Wingdings" panose="05000000000000000000" pitchFamily="2" charset="2"/>
              <a:buChar char="§"/>
            </a:pPr>
            <a:r>
              <a:rPr lang="en-US" sz="1600" dirty="0">
                <a:latin typeface="Verdana (body)"/>
              </a:rPr>
              <a:t>number of Transfer Frames in Source Packet which contain a Cyclic Redundancy Check (CRC) error</a:t>
            </a:r>
          </a:p>
          <a:p>
            <a:pPr marL="742950" lvl="1" indent="-285750">
              <a:buClr>
                <a:schemeClr val="bg1">
                  <a:lumMod val="50000"/>
                </a:schemeClr>
              </a:buClr>
              <a:buFont typeface="Wingdings" panose="05000000000000000000" pitchFamily="2" charset="2"/>
              <a:buChar char="§"/>
            </a:pPr>
            <a:r>
              <a:rPr lang="en-US" sz="1600" dirty="0">
                <a:latin typeface="Verdana (body)"/>
              </a:rPr>
              <a:t>number of Transfer Frames in source packet for which a Reed Solomon (RS) correction was performed</a:t>
            </a:r>
          </a:p>
          <a:p>
            <a:pPr marL="742950" lvl="1" indent="-285750">
              <a:buClr>
                <a:schemeClr val="bg1">
                  <a:lumMod val="50000"/>
                </a:schemeClr>
              </a:buClr>
              <a:buFont typeface="Wingdings" panose="05000000000000000000" pitchFamily="2" charset="2"/>
              <a:buChar char="§"/>
            </a:pPr>
            <a:endParaRPr lang="en-US" sz="1600" dirty="0">
              <a:latin typeface="Verdana (body)"/>
            </a:endParaRPr>
          </a:p>
          <a:p>
            <a:pPr lvl="0" algn="ctr"/>
            <a:r>
              <a:rPr lang="en-GB" sz="1600" b="1" dirty="0">
                <a:solidFill>
                  <a:prstClr val="black"/>
                </a:solidFill>
                <a:latin typeface="Verdana (body)"/>
              </a:rPr>
              <a:t>This information can be reused for Long Trend Analysis Purposes</a:t>
            </a:r>
          </a:p>
          <a:p>
            <a:pPr marL="742950" lvl="1" indent="-285750">
              <a:buClr>
                <a:schemeClr val="bg1">
                  <a:lumMod val="50000"/>
                </a:schemeClr>
              </a:buClr>
              <a:buFont typeface="Wingdings" panose="05000000000000000000" pitchFamily="2" charset="2"/>
              <a:buChar char="§"/>
            </a:pPr>
            <a:endParaRPr lang="en-GB" sz="1600" dirty="0">
              <a:latin typeface="Verdana (body)"/>
            </a:endParaRPr>
          </a:p>
        </p:txBody>
      </p:sp>
    </p:spTree>
    <p:extLst>
      <p:ext uri="{BB962C8B-B14F-4D97-AF65-F5344CB8AC3E}">
        <p14:creationId xmlns:p14="http://schemas.microsoft.com/office/powerpoint/2010/main" val="2398561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B6A3F2-045E-4C88-ACC8-C4E79425E40D}"/>
              </a:ext>
            </a:extLst>
          </p:cNvPr>
          <p:cNvSpPr>
            <a:spLocks noGrp="1"/>
          </p:cNvSpPr>
          <p:nvPr>
            <p:ph type="subTitle"/>
          </p:nvPr>
        </p:nvSpPr>
        <p:spPr>
          <a:xfrm>
            <a:off x="457200" y="1052736"/>
            <a:ext cx="8229240" cy="5073384"/>
          </a:xfrm>
        </p:spPr>
        <p:txBody>
          <a:bodyPr/>
          <a:lstStyle/>
          <a:p>
            <a:pPr algn="ctr"/>
            <a:r>
              <a:rPr lang="en-GB" sz="1400" b="1" u="sng" dirty="0"/>
              <a:t>Abstract:</a:t>
            </a:r>
          </a:p>
          <a:p>
            <a:pPr algn="ctr"/>
            <a:r>
              <a:rPr lang="en-GB" sz="1400" dirty="0"/>
              <a:t>We present the methodology and results of the Aeolus VC01 and L0 FM-A and FM-B datasets consolidation performed by the X-PReSS team as part of the ESA (European Space Agency) Data Service Initiative (DSI) managed by ESA’s Ground Segment Operations Division. The goal of this activity is to generate master datasets and gap lists as well as assess data completeness for both future ESA reprocessing campaigns and data preservation activities. The consolidation was carried out first by removing fully overlapping products, products completely covered by other products and black-listed products. Secondly, remaining products HDR and DBL files were scanned to detect filename misalignments with specifications, intra-product and inter-product gaps and corrupted products. Ancillary data from several Aeolus facilities (KSAT, DISC, FOS, PDGS) were used for gaps justification and blacklisted products identification. For FM-A VC01, 4219 products were analysed. Out of these, 3927 were classified as Master, 142 as included in other product, 3 as Duplicates and 147 as Blacklisted. 57 gaps were found. No data corruption was found. No duplicated source packet data was found. Consolidation results are available at ESA and include: list of gaps with metadata and known justification,  list of duplicated events with metadata, list of Instrument Function IDs with metadata, master dataset list and a list of discarded products including known justification.</a:t>
            </a:r>
          </a:p>
          <a:p>
            <a:endParaRPr lang="en-GB" dirty="0"/>
          </a:p>
        </p:txBody>
      </p:sp>
    </p:spTree>
    <p:extLst>
      <p:ext uri="{BB962C8B-B14F-4D97-AF65-F5344CB8AC3E}">
        <p14:creationId xmlns:p14="http://schemas.microsoft.com/office/powerpoint/2010/main" val="261281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403648" y="244387"/>
            <a:ext cx="7236296" cy="504056"/>
          </a:xfrm>
          <a:prstGeom prst="rect">
            <a:avLst/>
          </a:prstGeom>
        </p:spPr>
        <p:txBody>
          <a:bodyPr anchor="ctr"/>
          <a:lstStyle/>
          <a:p>
            <a:pPr algn="ctr"/>
            <a:r>
              <a:rPr lang="en-GB" sz="2300" dirty="0">
                <a:solidFill>
                  <a:srgbClr val="C00000"/>
                </a:solidFill>
                <a:latin typeface="Verdana" panose="020B0604030504040204" pitchFamily="34" charset="0"/>
                <a:ea typeface="Verdana" panose="020B0604030504040204" pitchFamily="34" charset="0"/>
              </a:rPr>
              <a:t>EO-Data Information System</a:t>
            </a:r>
            <a:endParaRPr lang="en-US" sz="2300" dirty="0"/>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324000" y="908720"/>
            <a:ext cx="8362800" cy="5256360"/>
          </a:xfrm>
          <a:prstGeom prst="rect">
            <a:avLst/>
          </a:prstGeom>
        </p:spPr>
        <p:txBody>
          <a:bodyPr/>
          <a:lstStyle/>
          <a:p>
            <a:pPr lvl="1"/>
            <a:r>
              <a:rPr lang="en-GB" sz="1300" b="1" dirty="0">
                <a:latin typeface="Verdana (body)"/>
              </a:rPr>
              <a:t>DIS stores EO metadata, identifying them unequivocally across missions and services, tracking the life-cycle of the data and providing the end-to-end information to final users.</a:t>
            </a:r>
            <a:endParaRPr lang="en-GB" sz="1300" dirty="0">
              <a:latin typeface="Verdana (body)"/>
            </a:endParaRPr>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pic>
        <p:nvPicPr>
          <p:cNvPr id="7" name="Picture 6">
            <a:extLst>
              <a:ext uri="{FF2B5EF4-FFF2-40B4-BE49-F238E27FC236}">
                <a16:creationId xmlns:a16="http://schemas.microsoft.com/office/drawing/2014/main" id="{81F2AA48-2B7E-4B6B-B8CA-D4F021454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719" y="1628800"/>
            <a:ext cx="5400598" cy="4320479"/>
          </a:xfrm>
          <a:prstGeom prst="rect">
            <a:avLst/>
          </a:prstGeom>
        </p:spPr>
      </p:pic>
    </p:spTree>
    <p:extLst>
      <p:ext uri="{BB962C8B-B14F-4D97-AF65-F5344CB8AC3E}">
        <p14:creationId xmlns:p14="http://schemas.microsoft.com/office/powerpoint/2010/main" val="33666086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403648" y="244387"/>
            <a:ext cx="7236296" cy="504056"/>
          </a:xfrm>
          <a:prstGeom prst="rect">
            <a:avLst/>
          </a:prstGeom>
        </p:spPr>
        <p:txBody>
          <a:bodyPr anchor="ctr"/>
          <a:lstStyle/>
          <a:p>
            <a:pPr algn="ctr"/>
            <a:r>
              <a:rPr lang="en-GB" sz="2000" dirty="0">
                <a:solidFill>
                  <a:srgbClr val="C00000"/>
                </a:solidFill>
                <a:latin typeface="Verdana" panose="020B0604030504040204" pitchFamily="34" charset="0"/>
                <a:ea typeface="Verdana" panose="020B0604030504040204" pitchFamily="34" charset="0"/>
              </a:rPr>
              <a:t>EO-DIS: Aeolus Consolidation</a:t>
            </a:r>
            <a:endParaRPr lang="en-US" sz="2000" dirty="0"/>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324000" y="1037651"/>
            <a:ext cx="8362800" cy="5256360"/>
          </a:xfrm>
          <a:prstGeom prst="rect">
            <a:avLst/>
          </a:prstGeom>
        </p:spPr>
        <p:txBody>
          <a:bodyPr/>
          <a:lstStyle/>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pic>
        <p:nvPicPr>
          <p:cNvPr id="23" name="Picture 22" descr="A close up of a map&#10;&#10;Description automatically generated">
            <a:extLst>
              <a:ext uri="{FF2B5EF4-FFF2-40B4-BE49-F238E27FC236}">
                <a16:creationId xmlns:a16="http://schemas.microsoft.com/office/drawing/2014/main" id="{0A8E8240-CC4B-4514-8AE0-7243F329C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4934"/>
            <a:ext cx="9144000" cy="4514346"/>
          </a:xfrm>
          <a:prstGeom prst="rect">
            <a:avLst/>
          </a:prstGeom>
        </p:spPr>
      </p:pic>
      <p:sp>
        <p:nvSpPr>
          <p:cNvPr id="26" name="TextBox 25">
            <a:extLst>
              <a:ext uri="{FF2B5EF4-FFF2-40B4-BE49-F238E27FC236}">
                <a16:creationId xmlns:a16="http://schemas.microsoft.com/office/drawing/2014/main" id="{D96EBBA5-5602-4C3E-A0ED-D6810F860F0C}"/>
              </a:ext>
            </a:extLst>
          </p:cNvPr>
          <p:cNvSpPr txBox="1"/>
          <p:nvPr/>
        </p:nvSpPr>
        <p:spPr>
          <a:xfrm>
            <a:off x="336089" y="998226"/>
            <a:ext cx="8712496" cy="307777"/>
          </a:xfrm>
          <a:prstGeom prst="rect">
            <a:avLst/>
          </a:prstGeom>
          <a:noFill/>
        </p:spPr>
        <p:txBody>
          <a:bodyPr wrap="square" rtlCol="0">
            <a:spAutoFit/>
          </a:bodyPr>
          <a:lstStyle/>
          <a:p>
            <a:pPr algn="ctr"/>
            <a:r>
              <a:rPr lang="en-GB" sz="1400" b="1" dirty="0">
                <a:latin typeface="Verdana (body)"/>
              </a:rPr>
              <a:t>Collected and Consolidated Aeolus products during the Project</a:t>
            </a:r>
          </a:p>
        </p:txBody>
      </p:sp>
    </p:spTree>
    <p:extLst>
      <p:ext uri="{BB962C8B-B14F-4D97-AF65-F5344CB8AC3E}">
        <p14:creationId xmlns:p14="http://schemas.microsoft.com/office/powerpoint/2010/main" val="7636106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403648" y="244387"/>
            <a:ext cx="7236296" cy="504056"/>
          </a:xfrm>
          <a:prstGeom prst="rect">
            <a:avLst/>
          </a:prstGeom>
        </p:spPr>
        <p:txBody>
          <a:bodyPr anchor="ctr"/>
          <a:lstStyle/>
          <a:p>
            <a:pPr algn="ctr"/>
            <a:endParaRPr lang="en-US" sz="2000" dirty="0"/>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324000" y="1037651"/>
            <a:ext cx="8362800" cy="5256360"/>
          </a:xfrm>
          <a:prstGeom prst="rect">
            <a:avLst/>
          </a:prstGeom>
        </p:spPr>
        <p:txBody>
          <a:bodyPr/>
          <a:lstStyle/>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6" name="TextBox 25">
            <a:extLst>
              <a:ext uri="{FF2B5EF4-FFF2-40B4-BE49-F238E27FC236}">
                <a16:creationId xmlns:a16="http://schemas.microsoft.com/office/drawing/2014/main" id="{D96EBBA5-5602-4C3E-A0ED-D6810F860F0C}"/>
              </a:ext>
            </a:extLst>
          </p:cNvPr>
          <p:cNvSpPr txBox="1"/>
          <p:nvPr/>
        </p:nvSpPr>
        <p:spPr>
          <a:xfrm>
            <a:off x="149152" y="2060848"/>
            <a:ext cx="8712496" cy="2585323"/>
          </a:xfrm>
          <a:prstGeom prst="rect">
            <a:avLst/>
          </a:prstGeom>
          <a:noFill/>
        </p:spPr>
        <p:txBody>
          <a:bodyPr wrap="square" rtlCol="0">
            <a:spAutoFit/>
          </a:bodyPr>
          <a:lstStyle/>
          <a:p>
            <a:pPr algn="ctr"/>
            <a:r>
              <a:rPr lang="en-GB" sz="3600" b="1" dirty="0">
                <a:solidFill>
                  <a:srgbClr val="C00000"/>
                </a:solidFill>
                <a:latin typeface="Verdana (body)"/>
              </a:rPr>
              <a:t>Thanks!</a:t>
            </a:r>
          </a:p>
          <a:p>
            <a:pPr algn="ctr"/>
            <a:endParaRPr lang="en-GB" sz="3600" b="1" dirty="0">
              <a:solidFill>
                <a:srgbClr val="C00000"/>
              </a:solidFill>
              <a:latin typeface="Verdana (body)"/>
            </a:endParaRPr>
          </a:p>
          <a:p>
            <a:pPr algn="ctr"/>
            <a:endParaRPr lang="en-GB" b="1" dirty="0">
              <a:solidFill>
                <a:srgbClr val="C00000"/>
              </a:solidFill>
              <a:latin typeface="Verdana (body)"/>
            </a:endParaRPr>
          </a:p>
          <a:p>
            <a:pPr algn="ctr"/>
            <a:endParaRPr lang="en-GB" b="1" dirty="0">
              <a:solidFill>
                <a:srgbClr val="C00000"/>
              </a:solidFill>
              <a:latin typeface="Verdana (body)"/>
            </a:endParaRPr>
          </a:p>
          <a:p>
            <a:pPr algn="ctr"/>
            <a:endParaRPr lang="en-GB" b="1" dirty="0">
              <a:solidFill>
                <a:srgbClr val="C00000"/>
              </a:solidFill>
              <a:latin typeface="Verdana (body)"/>
            </a:endParaRPr>
          </a:p>
          <a:p>
            <a:pPr algn="ctr"/>
            <a:endParaRPr lang="en-GB" b="1" dirty="0">
              <a:solidFill>
                <a:srgbClr val="C00000"/>
              </a:solidFill>
              <a:latin typeface="Verdana (body)"/>
            </a:endParaRPr>
          </a:p>
          <a:p>
            <a:pPr algn="ctr"/>
            <a:r>
              <a:rPr lang="en-GB" b="1" dirty="0">
                <a:solidFill>
                  <a:srgbClr val="C00000"/>
                </a:solidFill>
                <a:latin typeface="Verdana (body)"/>
              </a:rPr>
              <a:t>Contact: nicola.comparetti@serco.com</a:t>
            </a:r>
          </a:p>
        </p:txBody>
      </p:sp>
    </p:spTree>
    <p:extLst>
      <p:ext uri="{BB962C8B-B14F-4D97-AF65-F5344CB8AC3E}">
        <p14:creationId xmlns:p14="http://schemas.microsoft.com/office/powerpoint/2010/main" val="18420098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5507744" cy="504056"/>
          </a:xfrm>
          <a:prstGeom prst="rect">
            <a:avLst/>
          </a:prstGeom>
        </p:spPr>
        <p:txBody>
          <a:bodyPr anchor="ctr"/>
          <a:lstStyle/>
          <a:p>
            <a:pPr algn="ctr">
              <a:lnSpc>
                <a:spcPct val="100000"/>
              </a:lnSpc>
            </a:pPr>
            <a:r>
              <a:rPr lang="en-US" sz="2800" dirty="0">
                <a:solidFill>
                  <a:srgbClr val="C00000"/>
                </a:solidFill>
                <a:latin typeface="Verdana" panose="020B0604030504040204" pitchFamily="34" charset="0"/>
                <a:ea typeface="Verdana" panose="020B0604030504040204" pitchFamily="34" charset="0"/>
              </a:rPr>
              <a:t>Outline</a:t>
            </a:r>
            <a:endParaRPr sz="2800" dirty="0">
              <a:latin typeface="Verdana" panose="020B0604030504040204" pitchFamily="34" charset="0"/>
              <a:ea typeface="Verdana" panose="020B0604030504040204" pitchFamily="34" charset="0"/>
            </a:endParaRPr>
          </a:p>
        </p:txBody>
      </p:sp>
      <p:sp>
        <p:nvSpPr>
          <p:cNvPr id="138" name="TextShape 2"/>
          <p:cNvSpPr txBox="1"/>
          <p:nvPr/>
        </p:nvSpPr>
        <p:spPr>
          <a:xfrm>
            <a:off x="323528" y="908720"/>
            <a:ext cx="8496472" cy="5256360"/>
          </a:xfrm>
          <a:prstGeom prst="rect">
            <a:avLst/>
          </a:prstGeom>
        </p:spPr>
        <p:txBody>
          <a:bodyPr/>
          <a:lstStyle/>
          <a:p>
            <a:pPr marL="1200150" lvl="2" indent="-285750">
              <a:buFont typeface="Arial" panose="020B0604020202020204" pitchFamily="34" charset="0"/>
              <a:buChar char="•"/>
            </a:pPr>
            <a:endParaRPr lang="en-GB" dirty="0"/>
          </a:p>
          <a:p>
            <a:pPr marL="1200150" lvl="2" indent="-285750">
              <a:buFont typeface="Arial" panose="020B0604020202020204" pitchFamily="34" charset="0"/>
              <a:buChar char="•"/>
            </a:pPr>
            <a:endParaRPr lang="en-GB" dirty="0"/>
          </a:p>
          <a:p>
            <a:pPr marL="1257300" lvl="2" indent="-342900">
              <a:buClr>
                <a:srgbClr val="C00000"/>
              </a:buClr>
              <a:buFont typeface="Wingdings" panose="05000000000000000000" pitchFamily="2" charset="2"/>
              <a:buChar char="§"/>
            </a:pPr>
            <a:endParaRPr lang="en-GB" sz="2000" dirty="0">
              <a:latin typeface="Verdana (body)"/>
              <a:ea typeface="Verdana" panose="020B0604030504040204" pitchFamily="34" charset="0"/>
            </a:endParaRPr>
          </a:p>
          <a:p>
            <a:pPr marL="1257300" lvl="2" indent="-342900">
              <a:buClr>
                <a:srgbClr val="C00000"/>
              </a:buClr>
              <a:buFont typeface="Wingdings" panose="05000000000000000000" pitchFamily="2" charset="2"/>
              <a:buChar char="§"/>
            </a:pPr>
            <a:r>
              <a:rPr lang="en-GB" sz="2000" dirty="0">
                <a:latin typeface="Verdana (body)"/>
                <a:ea typeface="Verdana" panose="020B0604030504040204" pitchFamily="34" charset="0"/>
              </a:rPr>
              <a:t>Project</a:t>
            </a:r>
            <a:r>
              <a:rPr lang="en-GB" sz="2000" dirty="0">
                <a:latin typeface="Verdana (body)"/>
              </a:rPr>
              <a:t> Scope and Objectives</a:t>
            </a:r>
          </a:p>
          <a:p>
            <a:pPr marL="1257300" lvl="2" indent="-342900">
              <a:buClr>
                <a:srgbClr val="C00000"/>
              </a:buClr>
              <a:buFont typeface="Wingdings" panose="05000000000000000000" pitchFamily="2" charset="2"/>
              <a:buChar char="§"/>
            </a:pPr>
            <a:endParaRPr lang="en-GB" sz="2000" dirty="0">
              <a:latin typeface="Verdana (body)"/>
            </a:endParaRPr>
          </a:p>
          <a:p>
            <a:pPr marL="1257300" lvl="2" indent="-342900">
              <a:buClr>
                <a:srgbClr val="C00000"/>
              </a:buClr>
              <a:buFont typeface="Wingdings" panose="05000000000000000000" pitchFamily="2" charset="2"/>
              <a:buChar char="§"/>
            </a:pPr>
            <a:r>
              <a:rPr lang="en-GB" sz="2000" dirty="0">
                <a:latin typeface="Verdana (body)"/>
              </a:rPr>
              <a:t>Aeolus FMA and FMB Datasets</a:t>
            </a:r>
          </a:p>
          <a:p>
            <a:pPr marL="1257300" lvl="2" indent="-342900">
              <a:buClr>
                <a:srgbClr val="C00000"/>
              </a:buClr>
              <a:buFont typeface="Wingdings" panose="05000000000000000000" pitchFamily="2" charset="2"/>
              <a:buChar char="§"/>
            </a:pPr>
            <a:endParaRPr lang="en-GB" sz="2000" dirty="0">
              <a:latin typeface="Verdana (body)"/>
            </a:endParaRPr>
          </a:p>
          <a:p>
            <a:pPr marL="1257300" lvl="2" indent="-342900">
              <a:buClr>
                <a:srgbClr val="C00000"/>
              </a:buClr>
              <a:buFont typeface="Wingdings" panose="05000000000000000000" pitchFamily="2" charset="2"/>
              <a:buChar char="§"/>
            </a:pPr>
            <a:r>
              <a:rPr lang="en-GB" sz="2000" dirty="0">
                <a:latin typeface="Verdana (body)"/>
              </a:rPr>
              <a:t>Consolidation methodology and approach</a:t>
            </a:r>
          </a:p>
          <a:p>
            <a:pPr marL="1257300" lvl="2" indent="-342900">
              <a:buClr>
                <a:srgbClr val="C00000"/>
              </a:buClr>
              <a:buFont typeface="Wingdings" panose="05000000000000000000" pitchFamily="2" charset="2"/>
              <a:buChar char="§"/>
            </a:pPr>
            <a:endParaRPr lang="en-GB" sz="2000" dirty="0">
              <a:latin typeface="Verdana (body)"/>
            </a:endParaRPr>
          </a:p>
          <a:p>
            <a:pPr marL="1257300" lvl="2" indent="-342900">
              <a:buClr>
                <a:srgbClr val="C00000"/>
              </a:buClr>
              <a:buFont typeface="Wingdings" panose="05000000000000000000" pitchFamily="2" charset="2"/>
              <a:buChar char="§"/>
            </a:pPr>
            <a:r>
              <a:rPr lang="en-GB" sz="2000" dirty="0">
                <a:latin typeface="Verdana (body)"/>
              </a:rPr>
              <a:t>Consolidation Results</a:t>
            </a:r>
          </a:p>
          <a:p>
            <a:pPr marL="1257300" lvl="2" indent="-342900">
              <a:buClr>
                <a:srgbClr val="C00000"/>
              </a:buClr>
              <a:buFont typeface="Wingdings" panose="05000000000000000000" pitchFamily="2" charset="2"/>
              <a:buChar char="§"/>
            </a:pPr>
            <a:endParaRPr lang="en-GB" sz="2000" dirty="0">
              <a:latin typeface="Verdana (body)"/>
            </a:endParaRPr>
          </a:p>
          <a:p>
            <a:pPr marL="1257300" lvl="2" indent="-342900">
              <a:buClr>
                <a:srgbClr val="C00000"/>
              </a:buClr>
              <a:buFont typeface="Wingdings" panose="05000000000000000000" pitchFamily="2" charset="2"/>
              <a:buChar char="§"/>
            </a:pPr>
            <a:r>
              <a:rPr lang="en-GB" sz="2000" dirty="0">
                <a:latin typeface="Verdana (body)"/>
              </a:rPr>
              <a:t>Data Information System</a:t>
            </a:r>
          </a:p>
          <a:p>
            <a:pPr marL="1200150" lvl="2" indent="-285750">
              <a:buFont typeface="Arial" panose="020B0604020202020204" pitchFamily="34" charset="0"/>
              <a:buChar char="•"/>
            </a:pPr>
            <a:endParaRPr lang="en-GB" dirty="0"/>
          </a:p>
          <a:p>
            <a:pPr marL="1200150" lvl="2"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Tree>
    <p:extLst>
      <p:ext uri="{BB962C8B-B14F-4D97-AF65-F5344CB8AC3E}">
        <p14:creationId xmlns:p14="http://schemas.microsoft.com/office/powerpoint/2010/main" val="20241443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2195736" y="202932"/>
            <a:ext cx="6557664"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Project Scope and Objectives (1/2)</a:t>
            </a:r>
            <a:endParaRPr sz="28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390600" y="908720"/>
            <a:ext cx="8362800" cy="5256360"/>
          </a:xfrm>
          <a:prstGeom prst="rect">
            <a:avLst/>
          </a:prstGeom>
        </p:spPr>
        <p:txBody>
          <a:bodyPr/>
          <a:lstStyle/>
          <a:p>
            <a:pPr lvl="2"/>
            <a:endParaRPr lang="en-GB" dirty="0"/>
          </a:p>
          <a:p>
            <a:pPr lvl="1"/>
            <a:endParaRPr lang="en-GB" b="1" dirty="0">
              <a:latin typeface="Verdana (body)"/>
            </a:endParaRPr>
          </a:p>
          <a:p>
            <a:pPr lvl="1"/>
            <a:endParaRPr lang="en-GB" b="1" dirty="0">
              <a:latin typeface="Verdana (body)"/>
            </a:endParaRPr>
          </a:p>
          <a:p>
            <a:pPr lvl="1"/>
            <a:endParaRPr lang="en-GB" b="1" dirty="0">
              <a:latin typeface="Verdana (body)"/>
            </a:endParaRPr>
          </a:p>
          <a:p>
            <a:pPr lvl="1"/>
            <a:endParaRPr lang="en-GB" b="1" dirty="0">
              <a:latin typeface="Verdana (body)"/>
            </a:endParaRPr>
          </a:p>
          <a:p>
            <a:pPr lvl="1"/>
            <a:r>
              <a:rPr lang="en-GB" b="1" dirty="0">
                <a:latin typeface="Verdana (body)"/>
              </a:rPr>
              <a:t>Data consolidation:</a:t>
            </a:r>
          </a:p>
          <a:p>
            <a:pPr lvl="1"/>
            <a:endParaRPr lang="en-GB" dirty="0"/>
          </a:p>
          <a:p>
            <a:pPr lvl="1"/>
            <a:r>
              <a:rPr lang="en-GB" dirty="0">
                <a:latin typeface="Verdana (body)"/>
              </a:rPr>
              <a:t>All the processes and activities focused on identifying a consistent</a:t>
            </a:r>
            <a:r>
              <a:rPr lang="en-GB" dirty="0"/>
              <a:t>, </a:t>
            </a:r>
            <a:r>
              <a:rPr lang="en-GB" dirty="0">
                <a:latin typeface="Verdana (body)"/>
              </a:rPr>
              <a:t>consolidated and validated set of data records which can be declared as </a:t>
            </a:r>
            <a:r>
              <a:rPr lang="en-GB" b="1" dirty="0">
                <a:latin typeface="Verdana (body)"/>
              </a:rPr>
              <a:t>Master, </a:t>
            </a:r>
            <a:r>
              <a:rPr lang="en-GB" dirty="0">
                <a:latin typeface="Verdana (body)"/>
              </a:rPr>
              <a:t>i.e. usable for any future higher level re-processing campaign</a:t>
            </a:r>
          </a:p>
          <a:p>
            <a:pPr lvl="1"/>
            <a:r>
              <a:rPr lang="en-GB" dirty="0">
                <a:latin typeface="Verdana (body)"/>
              </a:rPr>
              <a:t> </a:t>
            </a:r>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Tree>
    <p:extLst>
      <p:ext uri="{BB962C8B-B14F-4D97-AF65-F5344CB8AC3E}">
        <p14:creationId xmlns:p14="http://schemas.microsoft.com/office/powerpoint/2010/main" val="14238932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827024"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Project Scope and Objectives (2/2)</a:t>
            </a:r>
            <a:endParaRPr sz="28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latin typeface="Verdana (body)"/>
            </a:endParaRPr>
          </a:p>
          <a:p>
            <a:pPr lvl="1"/>
            <a:endParaRPr lang="en-GB" dirty="0">
              <a:latin typeface="Verdana (body)"/>
            </a:endParaRPr>
          </a:p>
          <a:p>
            <a:pPr marL="742950" lvl="1" indent="-285750">
              <a:buClr>
                <a:srgbClr val="C00000"/>
              </a:buClr>
              <a:buFont typeface="Wingdings" panose="05000000000000000000" pitchFamily="2" charset="2"/>
              <a:buChar char="§"/>
            </a:pPr>
            <a:r>
              <a:rPr lang="en-GB" dirty="0">
                <a:latin typeface="Verdana (body)"/>
              </a:rPr>
              <a:t>Metadata consistency assessment and harmonization</a:t>
            </a:r>
          </a:p>
          <a:p>
            <a:pPr marL="742950" lvl="1" indent="-285750">
              <a:buClr>
                <a:srgbClr val="C00000"/>
              </a:buClr>
              <a:buFont typeface="Wingdings" panose="05000000000000000000" pitchFamily="2" charset="2"/>
              <a:buChar char="§"/>
            </a:pPr>
            <a:endParaRPr lang="en-GB" dirty="0">
              <a:latin typeface="Verdana (body)"/>
            </a:endParaRPr>
          </a:p>
          <a:p>
            <a:pPr marL="742950" lvl="1" indent="-285750">
              <a:buClr>
                <a:srgbClr val="C00000"/>
              </a:buClr>
              <a:buFont typeface="Wingdings" panose="05000000000000000000" pitchFamily="2" charset="2"/>
              <a:buChar char="§"/>
            </a:pPr>
            <a:r>
              <a:rPr lang="en-GB" dirty="0">
                <a:latin typeface="Verdana (body)"/>
              </a:rPr>
              <a:t>Exclusion of duplicated, corrupted or blacklisted data</a:t>
            </a:r>
          </a:p>
          <a:p>
            <a:pPr marL="742950" lvl="1" indent="-285750">
              <a:buClr>
                <a:srgbClr val="C00000"/>
              </a:buClr>
              <a:buFont typeface="Wingdings" panose="05000000000000000000" pitchFamily="2" charset="2"/>
              <a:buChar char="§"/>
            </a:pPr>
            <a:endParaRPr lang="en-GB" dirty="0">
              <a:latin typeface="Verdana (body)"/>
            </a:endParaRPr>
          </a:p>
          <a:p>
            <a:pPr marL="742950" lvl="1" indent="-285750">
              <a:buClr>
                <a:srgbClr val="C00000"/>
              </a:buClr>
              <a:buFont typeface="Wingdings" panose="05000000000000000000" pitchFamily="2" charset="2"/>
              <a:buChar char="§"/>
            </a:pPr>
            <a:r>
              <a:rPr lang="en-GB" dirty="0">
                <a:latin typeface="Verdana (body)"/>
              </a:rPr>
              <a:t>Gaps detection, justification and/or gap filling</a:t>
            </a:r>
          </a:p>
          <a:p>
            <a:pPr marL="742950" lvl="1" indent="-285750">
              <a:buClr>
                <a:srgbClr val="C00000"/>
              </a:buClr>
              <a:buFont typeface="Wingdings" panose="05000000000000000000" pitchFamily="2" charset="2"/>
              <a:buChar char="§"/>
            </a:pPr>
            <a:endParaRPr lang="en-GB" dirty="0">
              <a:latin typeface="Verdana (body)"/>
            </a:endParaRPr>
          </a:p>
          <a:p>
            <a:pPr marL="742950" lvl="1" indent="-285750">
              <a:buClr>
                <a:srgbClr val="C00000"/>
              </a:buClr>
              <a:buFont typeface="Wingdings" panose="05000000000000000000" pitchFamily="2" charset="2"/>
              <a:buChar char="§"/>
            </a:pPr>
            <a:r>
              <a:rPr lang="en-GB" dirty="0">
                <a:latin typeface="Verdana (body)"/>
              </a:rPr>
              <a:t>Product classification and Master Dataset list generation</a:t>
            </a:r>
          </a:p>
          <a:p>
            <a:pPr marL="742950" lvl="1" indent="-285750">
              <a:buClr>
                <a:srgbClr val="C00000"/>
              </a:buClr>
              <a:buFont typeface="Wingdings" panose="05000000000000000000" pitchFamily="2" charset="2"/>
              <a:buChar char="§"/>
            </a:pPr>
            <a:endParaRPr lang="en-GB" dirty="0">
              <a:latin typeface="Verdana (body)"/>
            </a:endParaRPr>
          </a:p>
          <a:p>
            <a:pPr marL="742950" lvl="1" indent="-285750">
              <a:buClr>
                <a:srgbClr val="C00000"/>
              </a:buClr>
              <a:buFont typeface="Wingdings" panose="05000000000000000000" pitchFamily="2" charset="2"/>
              <a:buChar char="§"/>
            </a:pPr>
            <a:r>
              <a:rPr lang="en-GB" dirty="0">
                <a:latin typeface="Verdana (body)"/>
              </a:rPr>
              <a:t>Statistics on wind/calibration acquisition modes based on IFID</a:t>
            </a:r>
          </a:p>
          <a:p>
            <a:pPr marL="742950" lvl="1" indent="-285750">
              <a:buClr>
                <a:srgbClr val="C00000"/>
              </a:buClr>
              <a:buFont typeface="Wingdings" panose="05000000000000000000" pitchFamily="2" charset="2"/>
              <a:buChar char="§"/>
            </a:pPr>
            <a:endParaRPr lang="en-GB" dirty="0">
              <a:latin typeface="Verdana (body)"/>
            </a:endParaRPr>
          </a:p>
          <a:p>
            <a:pPr marL="742950" lvl="1" indent="-285750">
              <a:buClr>
                <a:srgbClr val="C00000"/>
              </a:buClr>
              <a:buFont typeface="Wingdings" panose="05000000000000000000" pitchFamily="2" charset="2"/>
              <a:buChar char="§"/>
            </a:pPr>
            <a:r>
              <a:rPr lang="en-GB" dirty="0">
                <a:latin typeface="Verdana (body)"/>
              </a:rPr>
              <a:t>Instrument parameters extraction (only for Laser B dataset)</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Tree>
    <p:extLst>
      <p:ext uri="{BB962C8B-B14F-4D97-AF65-F5344CB8AC3E}">
        <p14:creationId xmlns:p14="http://schemas.microsoft.com/office/powerpoint/2010/main" val="12040275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7043520"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Aeolus FMA and FMB Datasets</a:t>
            </a: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7" name="TextBox 6">
            <a:extLst>
              <a:ext uri="{FF2B5EF4-FFF2-40B4-BE49-F238E27FC236}">
                <a16:creationId xmlns:a16="http://schemas.microsoft.com/office/drawing/2014/main" id="{99B0246F-F170-4D3B-B73A-363CD8063B68}"/>
              </a:ext>
            </a:extLst>
          </p:cNvPr>
          <p:cNvSpPr txBox="1"/>
          <p:nvPr/>
        </p:nvSpPr>
        <p:spPr>
          <a:xfrm>
            <a:off x="944372" y="1376685"/>
            <a:ext cx="7255255" cy="923330"/>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GB" dirty="0"/>
              <a:t>Telemetry dataset retrieved from KSAT server</a:t>
            </a:r>
          </a:p>
          <a:p>
            <a:pPr marL="285750" indent="-285750">
              <a:buClr>
                <a:srgbClr val="C00000"/>
              </a:buClr>
              <a:buFont typeface="Wingdings" panose="05000000000000000000" pitchFamily="2" charset="2"/>
              <a:buChar char="§"/>
            </a:pPr>
            <a:r>
              <a:rPr lang="en-GB" dirty="0"/>
              <a:t>Level 0 dataset retrieved from ADDF server (Baselines B05,B06 and B07)</a:t>
            </a:r>
            <a:endParaRPr lang="en-GB" dirty="0">
              <a:highlight>
                <a:srgbClr val="FFFF00"/>
              </a:highlight>
            </a:endParaRPr>
          </a:p>
        </p:txBody>
      </p:sp>
      <p:sp>
        <p:nvSpPr>
          <p:cNvPr id="8" name="TextBox 7">
            <a:extLst>
              <a:ext uri="{FF2B5EF4-FFF2-40B4-BE49-F238E27FC236}">
                <a16:creationId xmlns:a16="http://schemas.microsoft.com/office/drawing/2014/main" id="{CFFF8C47-03F2-446A-BA44-686031F9ED9A}"/>
              </a:ext>
            </a:extLst>
          </p:cNvPr>
          <p:cNvSpPr txBox="1"/>
          <p:nvPr/>
        </p:nvSpPr>
        <p:spPr>
          <a:xfrm>
            <a:off x="1119220" y="4653136"/>
            <a:ext cx="7255255" cy="646331"/>
          </a:xfrm>
          <a:prstGeom prst="rect">
            <a:avLst/>
          </a:prstGeom>
          <a:noFill/>
        </p:spPr>
        <p:txBody>
          <a:bodyPr wrap="square" rtlCol="0">
            <a:spAutoFit/>
          </a:bodyPr>
          <a:lstStyle/>
          <a:p>
            <a:r>
              <a:rPr lang="en-GB" b="1" dirty="0"/>
              <a:t>ALADIN instrument switched off from 17/06/2019 </a:t>
            </a:r>
            <a:r>
              <a:rPr lang="en-GB" b="1"/>
              <a:t>to 24/06/2019 due </a:t>
            </a:r>
            <a:r>
              <a:rPr lang="en-GB" b="1" dirty="0"/>
              <a:t>to switch-over operations from FMA to FMB</a:t>
            </a:r>
          </a:p>
        </p:txBody>
      </p:sp>
      <p:graphicFrame>
        <p:nvGraphicFramePr>
          <p:cNvPr id="10" name="Object 9">
            <a:extLst>
              <a:ext uri="{FF2B5EF4-FFF2-40B4-BE49-F238E27FC236}">
                <a16:creationId xmlns:a16="http://schemas.microsoft.com/office/drawing/2014/main" id="{CAFE3432-1A47-496D-85D5-CC650EED1A94}"/>
              </a:ext>
            </a:extLst>
          </p:cNvPr>
          <p:cNvGraphicFramePr>
            <a:graphicFrameLocks noChangeAspect="1"/>
          </p:cNvGraphicFramePr>
          <p:nvPr>
            <p:extLst>
              <p:ext uri="{D42A27DB-BD31-4B8C-83A1-F6EECF244321}">
                <p14:modId xmlns:p14="http://schemas.microsoft.com/office/powerpoint/2010/main" val="3117503374"/>
              </p:ext>
            </p:extLst>
          </p:nvPr>
        </p:nvGraphicFramePr>
        <p:xfrm>
          <a:off x="1216588" y="3002116"/>
          <a:ext cx="7157887" cy="948918"/>
        </p:xfrm>
        <a:graphic>
          <a:graphicData uri="http://schemas.openxmlformats.org/presentationml/2006/ole">
            <mc:AlternateContent xmlns:mc="http://schemas.openxmlformats.org/markup-compatibility/2006">
              <mc:Choice xmlns:v="urn:schemas-microsoft-com:vml" Requires="v">
                <p:oleObj spid="_x0000_s1029" name="Worksheet" r:id="rId3" imgW="5819887" imgH="771525" progId="Excel.Sheet.12">
                  <p:embed/>
                </p:oleObj>
              </mc:Choice>
              <mc:Fallback>
                <p:oleObj name="Worksheet" r:id="rId3" imgW="5819887" imgH="771525" progId="Excel.Sheet.12">
                  <p:embed/>
                  <p:pic>
                    <p:nvPicPr>
                      <p:cNvPr id="10" name="Object 9">
                        <a:extLst>
                          <a:ext uri="{FF2B5EF4-FFF2-40B4-BE49-F238E27FC236}">
                            <a16:creationId xmlns:a16="http://schemas.microsoft.com/office/drawing/2014/main" id="{CAFE3432-1A47-496D-85D5-CC650EED1A94}"/>
                          </a:ext>
                        </a:extLst>
                      </p:cNvPr>
                      <p:cNvPicPr/>
                      <p:nvPr/>
                    </p:nvPicPr>
                    <p:blipFill>
                      <a:blip r:embed="rId4"/>
                      <a:stretch>
                        <a:fillRect/>
                      </a:stretch>
                    </p:blipFill>
                    <p:spPr>
                      <a:xfrm>
                        <a:off x="1216588" y="3002116"/>
                        <a:ext cx="7157887" cy="948918"/>
                      </a:xfrm>
                      <a:prstGeom prst="rect">
                        <a:avLst/>
                      </a:prstGeom>
                    </p:spPr>
                  </p:pic>
                </p:oleObj>
              </mc:Fallback>
            </mc:AlternateContent>
          </a:graphicData>
        </a:graphic>
      </p:graphicFrame>
    </p:spTree>
    <p:extLst>
      <p:ext uri="{BB962C8B-B14F-4D97-AF65-F5344CB8AC3E}">
        <p14:creationId xmlns:p14="http://schemas.microsoft.com/office/powerpoint/2010/main" val="6534222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323440"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Methodology and Approach (1/5)</a:t>
            </a:r>
            <a:endParaRPr sz="2800" dirty="0">
              <a:solidFill>
                <a:srgbClr val="C00000"/>
              </a:solidFill>
              <a:latin typeface="Verdana" panose="020B0604030504040204" pitchFamily="34" charset="0"/>
              <a:ea typeface="Verdana" panose="020B0604030504040204" pitchFamily="34" charset="0"/>
            </a:endParaRPr>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14560A7B-E0EA-4A78-B643-7CE729ADAE08}"/>
              </a:ext>
            </a:extLst>
          </p:cNvPr>
          <p:cNvSpPr txBox="1"/>
          <p:nvPr/>
        </p:nvSpPr>
        <p:spPr>
          <a:xfrm>
            <a:off x="609600" y="1772816"/>
            <a:ext cx="8362800" cy="3693319"/>
          </a:xfrm>
          <a:prstGeom prst="rect">
            <a:avLst/>
          </a:prstGeom>
          <a:noFill/>
        </p:spPr>
        <p:txBody>
          <a:bodyPr wrap="square" rtlCol="0">
            <a:spAutoFit/>
          </a:bodyPr>
          <a:lstStyle/>
          <a:p>
            <a:pPr>
              <a:buClr>
                <a:srgbClr val="C00000"/>
              </a:buClr>
            </a:pPr>
            <a:r>
              <a:rPr lang="en-GB" dirty="0">
                <a:latin typeface="Verdana" panose="020B0604030504040204" pitchFamily="34" charset="0"/>
                <a:ea typeface="Verdana" panose="020B0604030504040204" pitchFamily="34" charset="0"/>
              </a:rPr>
              <a:t>Three main steps:</a:t>
            </a:r>
          </a:p>
          <a:p>
            <a:pPr marL="285750" indent="-285750">
              <a:buClr>
                <a:srgbClr val="C00000"/>
              </a:buClr>
              <a:buFont typeface="Wingdings" panose="05000000000000000000" pitchFamily="2" charset="2"/>
              <a:buChar char="§"/>
            </a:pPr>
            <a:endParaRPr lang="en-GB" dirty="0">
              <a:latin typeface="Verdana" panose="020B0604030504040204" pitchFamily="34" charset="0"/>
              <a:ea typeface="Verdana" panose="020B0604030504040204" pitchFamily="34" charset="0"/>
            </a:endParaRPr>
          </a:p>
          <a:p>
            <a:pPr marL="342900" indent="-342900">
              <a:buClr>
                <a:srgbClr val="C00000"/>
              </a:buClr>
              <a:buFont typeface="+mj-lt"/>
              <a:buAutoNum type="arabicParenR"/>
            </a:pPr>
            <a:r>
              <a:rPr lang="en-GB" dirty="0">
                <a:latin typeface="Verdana" panose="020B0604030504040204" pitchFamily="34" charset="0"/>
                <a:ea typeface="Verdana" panose="020B0604030504040204" pitchFamily="34" charset="0"/>
              </a:rPr>
              <a:t>Products selection and filtering</a:t>
            </a:r>
          </a:p>
          <a:p>
            <a:pPr marL="342900" indent="-342900">
              <a:buClr>
                <a:srgbClr val="C00000"/>
              </a:buClr>
              <a:buFont typeface="+mj-lt"/>
              <a:buAutoNum type="arabicParenR"/>
            </a:pPr>
            <a:endParaRPr lang="en-GB" dirty="0">
              <a:latin typeface="Verdana" panose="020B0604030504040204" pitchFamily="34" charset="0"/>
              <a:ea typeface="Verdana" panose="020B0604030504040204" pitchFamily="34" charset="0"/>
            </a:endParaRPr>
          </a:p>
          <a:p>
            <a:pPr marL="342900" indent="-342900">
              <a:buClr>
                <a:srgbClr val="C00000"/>
              </a:buClr>
              <a:buFont typeface="+mj-lt"/>
              <a:buAutoNum type="arabicParenR"/>
            </a:pPr>
            <a:r>
              <a:rPr lang="en-GB" dirty="0">
                <a:latin typeface="Verdana" panose="020B0604030504040204" pitchFamily="34" charset="0"/>
                <a:ea typeface="Verdana" panose="020B0604030504040204" pitchFamily="34" charset="0"/>
              </a:rPr>
              <a:t>Metadata consistency assessment</a:t>
            </a:r>
          </a:p>
          <a:p>
            <a:pPr marL="342900" indent="-342900">
              <a:buClr>
                <a:srgbClr val="C00000"/>
              </a:buClr>
              <a:buFont typeface="+mj-lt"/>
              <a:buAutoNum type="arabicParenR"/>
            </a:pPr>
            <a:endParaRPr lang="en-GB" dirty="0">
              <a:latin typeface="Verdana" panose="020B0604030504040204" pitchFamily="34" charset="0"/>
              <a:ea typeface="Verdana" panose="020B0604030504040204" pitchFamily="34" charset="0"/>
            </a:endParaRPr>
          </a:p>
          <a:p>
            <a:pPr marL="342900" indent="-342900">
              <a:buClr>
                <a:srgbClr val="C00000"/>
              </a:buClr>
              <a:buFont typeface="+mj-lt"/>
              <a:buAutoNum type="arabicParenR"/>
            </a:pPr>
            <a:r>
              <a:rPr lang="en-GB" dirty="0">
                <a:latin typeface="Verdana" panose="020B0604030504040204" pitchFamily="34" charset="0"/>
                <a:ea typeface="Verdana" panose="020B0604030504040204" pitchFamily="34" charset="0"/>
              </a:rPr>
              <a:t>Analysis of TLMX__VC1_ and ALD_U_N_0_ contents:</a:t>
            </a:r>
          </a:p>
          <a:p>
            <a:pPr marL="742950" lvl="1" indent="-285750">
              <a:buClr>
                <a:schemeClr val="bg1">
                  <a:lumMod val="50000"/>
                </a:schemeClr>
              </a:buClr>
              <a:buFont typeface="Wingdings" panose="05000000000000000000" pitchFamily="2" charset="2"/>
              <a:buChar char="§"/>
            </a:pPr>
            <a:endParaRPr lang="en-GB" dirty="0">
              <a:latin typeface="Verdana" panose="020B0604030504040204" pitchFamily="34" charset="0"/>
              <a:ea typeface="Verdana" panose="020B0604030504040204" pitchFamily="34" charset="0"/>
            </a:endParaRPr>
          </a:p>
          <a:p>
            <a:pPr marL="800100" lvl="1" indent="-342900">
              <a:buClr>
                <a:schemeClr val="bg1">
                  <a:lumMod val="50000"/>
                </a:schemeClr>
              </a:buClr>
              <a:buFont typeface="+mj-lt"/>
              <a:buAutoNum type="alphaLcParenR"/>
            </a:pPr>
            <a:r>
              <a:rPr lang="en-GB" dirty="0">
                <a:latin typeface="Verdana" panose="020B0604030504040204" pitchFamily="34" charset="0"/>
                <a:ea typeface="Verdana" panose="020B0604030504040204" pitchFamily="34" charset="0"/>
              </a:rPr>
              <a:t>wind/calibration data changes based on IFID</a:t>
            </a:r>
          </a:p>
          <a:p>
            <a:pPr marL="800100" lvl="1" indent="-342900">
              <a:buClr>
                <a:schemeClr val="bg1">
                  <a:lumMod val="50000"/>
                </a:schemeClr>
              </a:buClr>
              <a:buFont typeface="+mj-lt"/>
              <a:buAutoNum type="alphaLcParenR"/>
            </a:pPr>
            <a:r>
              <a:rPr lang="en-GB" dirty="0">
                <a:latin typeface="Verdana" panose="020B0604030504040204" pitchFamily="34" charset="0"/>
                <a:ea typeface="Verdana" panose="020B0604030504040204" pitchFamily="34" charset="0"/>
              </a:rPr>
              <a:t>gap detection</a:t>
            </a:r>
          </a:p>
          <a:p>
            <a:pPr marL="800100" lvl="1" indent="-342900">
              <a:buClr>
                <a:schemeClr val="bg1">
                  <a:lumMod val="50000"/>
                </a:schemeClr>
              </a:buClr>
              <a:buFont typeface="+mj-lt"/>
              <a:buAutoNum type="alphaLcParenR"/>
            </a:pPr>
            <a:r>
              <a:rPr lang="en-GB" dirty="0">
                <a:latin typeface="Verdana" panose="020B0604030504040204" pitchFamily="34" charset="0"/>
                <a:ea typeface="Verdana" panose="020B0604030504040204" pitchFamily="34" charset="0"/>
              </a:rPr>
              <a:t>Instrument parameters extraction</a:t>
            </a:r>
          </a:p>
          <a:p>
            <a:pPr marL="342900" indent="-342900">
              <a:buClr>
                <a:srgbClr val="C00000"/>
              </a:buClr>
              <a:buFont typeface="+mj-lt"/>
              <a:buAutoNum type="arabicParenR"/>
            </a:pPr>
            <a:endParaRPr lang="en-GB" dirty="0"/>
          </a:p>
          <a:p>
            <a:pPr marL="742950" lvl="1" indent="-285750">
              <a:buClr>
                <a:schemeClr val="bg1">
                  <a:lumMod val="50000"/>
                </a:schemeClr>
              </a:buClr>
              <a:buFont typeface="Wingdings" panose="05000000000000000000" pitchFamily="2" charset="2"/>
              <a:buChar char="§"/>
            </a:pPr>
            <a:endParaRPr lang="en-GB" dirty="0"/>
          </a:p>
        </p:txBody>
      </p:sp>
    </p:spTree>
    <p:extLst>
      <p:ext uri="{BB962C8B-B14F-4D97-AF65-F5344CB8AC3E}">
        <p14:creationId xmlns:p14="http://schemas.microsoft.com/office/powerpoint/2010/main" val="40815919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323440"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Methodology and Approach (2/5)</a:t>
            </a:r>
            <a:endParaRPr sz="2800" dirty="0">
              <a:solidFill>
                <a:srgbClr val="C00000"/>
              </a:solidFill>
              <a:latin typeface="Verdana" panose="020B0604030504040204" pitchFamily="34" charset="0"/>
              <a:ea typeface="Verdana" panose="020B0604030504040204" pitchFamily="34" charset="0"/>
            </a:endParaRPr>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14560A7B-E0EA-4A78-B643-7CE729ADAE08}"/>
              </a:ext>
            </a:extLst>
          </p:cNvPr>
          <p:cNvSpPr txBox="1"/>
          <p:nvPr/>
        </p:nvSpPr>
        <p:spPr>
          <a:xfrm>
            <a:off x="390600" y="980728"/>
            <a:ext cx="8362800" cy="5632311"/>
          </a:xfrm>
          <a:prstGeom prst="rect">
            <a:avLst/>
          </a:prstGeom>
          <a:noFill/>
        </p:spPr>
        <p:txBody>
          <a:bodyPr wrap="square" rtlCol="0">
            <a:spAutoFit/>
          </a:bodyPr>
          <a:lstStyle/>
          <a:p>
            <a:pPr marL="342900" indent="-342900">
              <a:buClr>
                <a:srgbClr val="C00000"/>
              </a:buClr>
              <a:buFont typeface="+mj-lt"/>
              <a:buAutoNum type="arabicParenR"/>
            </a:pPr>
            <a:endParaRPr lang="en-GB" sz="1600" dirty="0">
              <a:latin typeface="Verdana (body)"/>
            </a:endParaRPr>
          </a:p>
          <a:p>
            <a:pPr marL="342900" indent="-342900">
              <a:buClr>
                <a:srgbClr val="C00000"/>
              </a:buClr>
              <a:buFont typeface="+mj-lt"/>
              <a:buAutoNum type="arabicParenR"/>
            </a:pPr>
            <a:endParaRPr lang="en-GB" sz="1600" dirty="0">
              <a:latin typeface="Verdana (body)"/>
            </a:endParaRPr>
          </a:p>
          <a:p>
            <a:pPr marL="342900" indent="-342900">
              <a:buClr>
                <a:srgbClr val="C00000"/>
              </a:buClr>
              <a:buFont typeface="+mj-lt"/>
              <a:buAutoNum type="arabicParenR"/>
            </a:pPr>
            <a:r>
              <a:rPr lang="en-GB" sz="1600" dirty="0">
                <a:latin typeface="Verdana (body)"/>
              </a:rPr>
              <a:t>Products selection and filtering:</a:t>
            </a:r>
          </a:p>
          <a:p>
            <a:pPr>
              <a:buClr>
                <a:srgbClr val="C00000"/>
              </a:buClr>
            </a:pPr>
            <a:r>
              <a:rPr lang="en-GB" sz="1600" dirty="0">
                <a:latin typeface="Verdana (body)"/>
              </a:rPr>
              <a:t>     </a:t>
            </a:r>
          </a:p>
          <a:p>
            <a:pPr>
              <a:buClr>
                <a:srgbClr val="C00000"/>
              </a:buClr>
            </a:pPr>
            <a:r>
              <a:rPr lang="en-GB" sz="1600" dirty="0">
                <a:latin typeface="Verdana (body)"/>
              </a:rPr>
              <a:t>Based on the temporal coverage and product versioning. Identification of:</a:t>
            </a:r>
          </a:p>
          <a:p>
            <a:pPr>
              <a:buClr>
                <a:srgbClr val="C00000"/>
              </a:buClr>
            </a:pPr>
            <a:endParaRPr lang="en-GB" sz="1600" dirty="0">
              <a:latin typeface="Verdana (body)"/>
            </a:endParaRPr>
          </a:p>
          <a:p>
            <a:pPr marL="742950" lvl="1" indent="-285750">
              <a:buClr>
                <a:schemeClr val="bg1">
                  <a:lumMod val="50000"/>
                </a:schemeClr>
              </a:buClr>
              <a:buFont typeface="Wingdings" panose="05000000000000000000" pitchFamily="2" charset="2"/>
              <a:buChar char="§"/>
            </a:pPr>
            <a:r>
              <a:rPr lang="en-GB" sz="1600" dirty="0">
                <a:latin typeface="Verdana (body)"/>
              </a:rPr>
              <a:t>Duplicated: products with fully overlapping coverage (highest version product selected)</a:t>
            </a:r>
          </a:p>
          <a:p>
            <a:pPr marL="742950" lvl="1" indent="-285750">
              <a:buClr>
                <a:schemeClr val="bg1">
                  <a:lumMod val="50000"/>
                </a:schemeClr>
              </a:buClr>
              <a:buFont typeface="Wingdings" panose="05000000000000000000" pitchFamily="2" charset="2"/>
              <a:buChar char="§"/>
            </a:pPr>
            <a:endParaRPr lang="en-GB" sz="1600" dirty="0">
              <a:latin typeface="Verdana (body)"/>
            </a:endParaRPr>
          </a:p>
          <a:p>
            <a:pPr marL="742950" lvl="1" indent="-285750">
              <a:buClr>
                <a:schemeClr val="bg1">
                  <a:lumMod val="50000"/>
                </a:schemeClr>
              </a:buClr>
              <a:buFont typeface="Wingdings" panose="05000000000000000000" pitchFamily="2" charset="2"/>
              <a:buChar char="§"/>
            </a:pPr>
            <a:r>
              <a:rPr lang="en-GB" sz="1600" dirty="0">
                <a:latin typeface="Verdana (body)"/>
              </a:rPr>
              <a:t>Inside: product fully covered by other products (larger coverage product selected)</a:t>
            </a:r>
          </a:p>
          <a:p>
            <a:pPr marL="742950" lvl="1" indent="-285750">
              <a:buClr>
                <a:schemeClr val="bg1">
                  <a:lumMod val="50000"/>
                </a:schemeClr>
              </a:buClr>
              <a:buFont typeface="Wingdings" panose="05000000000000000000" pitchFamily="2" charset="2"/>
              <a:buChar char="§"/>
            </a:pPr>
            <a:endParaRPr lang="en-GB" sz="1600" dirty="0">
              <a:latin typeface="Verdana (body)"/>
            </a:endParaRPr>
          </a:p>
          <a:p>
            <a:pPr marL="742950" lvl="1" indent="-285750">
              <a:buClr>
                <a:schemeClr val="bg1">
                  <a:lumMod val="50000"/>
                </a:schemeClr>
              </a:buClr>
              <a:buFont typeface="Wingdings" panose="05000000000000000000" pitchFamily="2" charset="2"/>
              <a:buChar char="§"/>
            </a:pPr>
            <a:r>
              <a:rPr lang="en-GB" sz="1600" dirty="0">
                <a:latin typeface="Verdana (body)"/>
              </a:rPr>
              <a:t>Blacklisted: product fully covered by a time period with known degraded data content</a:t>
            </a:r>
          </a:p>
          <a:p>
            <a:pPr lvl="1">
              <a:buClr>
                <a:schemeClr val="bg1">
                  <a:lumMod val="50000"/>
                </a:schemeClr>
              </a:buClr>
            </a:pPr>
            <a:endParaRPr lang="en-GB" sz="1600" dirty="0">
              <a:latin typeface="Verdana (body)"/>
            </a:endParaRPr>
          </a:p>
          <a:p>
            <a:pPr marL="342900" indent="-342900">
              <a:buClr>
                <a:srgbClr val="C00000"/>
              </a:buClr>
              <a:buFont typeface="+mj-lt"/>
              <a:buAutoNum type="arabicParenR" startAt="2"/>
            </a:pPr>
            <a:r>
              <a:rPr lang="en-GB" sz="1600" dirty="0">
                <a:latin typeface="Verdana (body)"/>
              </a:rPr>
              <a:t>Metadata consistency assessment:</a:t>
            </a:r>
          </a:p>
          <a:p>
            <a:pPr marL="742950" lvl="1" indent="-285750">
              <a:buClr>
                <a:schemeClr val="bg1">
                  <a:lumMod val="50000"/>
                </a:schemeClr>
              </a:buClr>
              <a:buFont typeface="Wingdings" panose="05000000000000000000" pitchFamily="2" charset="2"/>
              <a:buChar char="§"/>
            </a:pPr>
            <a:r>
              <a:rPr lang="en-GB" sz="1600" dirty="0">
                <a:latin typeface="Verdana (body)"/>
              </a:rPr>
              <a:t>Header file (HDR) content check against filename (</a:t>
            </a:r>
            <a:r>
              <a:rPr lang="en-GB" sz="1600" dirty="0" err="1">
                <a:latin typeface="Verdana (body)"/>
              </a:rPr>
              <a:t>File_Name</a:t>
            </a:r>
            <a:r>
              <a:rPr lang="en-GB" sz="1600" dirty="0">
                <a:latin typeface="Verdana (body)"/>
              </a:rPr>
              <a:t>, </a:t>
            </a:r>
            <a:r>
              <a:rPr lang="en-GB" sz="1600" dirty="0" err="1">
                <a:latin typeface="Verdana (body)"/>
              </a:rPr>
              <a:t>File_Type</a:t>
            </a:r>
            <a:r>
              <a:rPr lang="en-GB" sz="1600" dirty="0">
                <a:latin typeface="Verdana (body)"/>
              </a:rPr>
              <a:t>, </a:t>
            </a:r>
            <a:r>
              <a:rPr lang="en-GB" sz="1600" dirty="0" err="1">
                <a:latin typeface="Verdana (body)"/>
              </a:rPr>
              <a:t>File_Class</a:t>
            </a:r>
            <a:r>
              <a:rPr lang="en-GB" sz="1600" dirty="0">
                <a:latin typeface="Verdana (body)"/>
              </a:rPr>
              <a:t>, </a:t>
            </a:r>
            <a:r>
              <a:rPr lang="en-GB" sz="1600" dirty="0" err="1">
                <a:latin typeface="Verdana (body)"/>
              </a:rPr>
              <a:t>File_Version</a:t>
            </a:r>
            <a:r>
              <a:rPr lang="en-GB" sz="1600" dirty="0">
                <a:latin typeface="Verdana (body)"/>
              </a:rPr>
              <a:t>, </a:t>
            </a:r>
            <a:r>
              <a:rPr lang="en-GB" sz="1600" dirty="0" err="1">
                <a:latin typeface="Verdana (body)"/>
              </a:rPr>
              <a:t>Validity_Start</a:t>
            </a:r>
            <a:r>
              <a:rPr lang="en-GB" sz="1600" dirty="0">
                <a:latin typeface="Verdana (body)"/>
              </a:rPr>
              <a:t>, </a:t>
            </a:r>
            <a:r>
              <a:rPr lang="en-GB" sz="1600" dirty="0" err="1">
                <a:latin typeface="Verdana (body)"/>
              </a:rPr>
              <a:t>Validity_Stop</a:t>
            </a:r>
            <a:r>
              <a:rPr lang="en-GB" sz="1600" dirty="0">
                <a:latin typeface="Verdana (body)"/>
              </a:rPr>
              <a:t> )</a:t>
            </a:r>
          </a:p>
          <a:p>
            <a:pPr lvl="1">
              <a:buClr>
                <a:schemeClr val="bg1">
                  <a:lumMod val="50000"/>
                </a:schemeClr>
              </a:buClr>
            </a:pPr>
            <a:endParaRPr lang="en-GB" dirty="0">
              <a:latin typeface="Verdana (body)"/>
            </a:endParaRPr>
          </a:p>
          <a:p>
            <a:pPr lvl="1">
              <a:buClr>
                <a:schemeClr val="bg1">
                  <a:lumMod val="50000"/>
                </a:schemeClr>
              </a:buClr>
            </a:pPr>
            <a:endParaRPr lang="en-GB" dirty="0">
              <a:latin typeface="Verdana (body)"/>
            </a:endParaRPr>
          </a:p>
          <a:p>
            <a:pPr lvl="1">
              <a:buClr>
                <a:schemeClr val="bg1">
                  <a:lumMod val="50000"/>
                </a:schemeClr>
              </a:buClr>
            </a:pPr>
            <a:endParaRPr lang="en-GB" dirty="0">
              <a:latin typeface="Verdana (body)"/>
            </a:endParaRPr>
          </a:p>
          <a:p>
            <a:pPr marL="742950" lvl="1" indent="-285750">
              <a:buClr>
                <a:schemeClr val="bg1">
                  <a:lumMod val="50000"/>
                </a:schemeClr>
              </a:buClr>
              <a:buFont typeface="Wingdings" panose="05000000000000000000" pitchFamily="2" charset="2"/>
              <a:buChar char="§"/>
            </a:pPr>
            <a:endParaRPr lang="en-GB" dirty="0"/>
          </a:p>
        </p:txBody>
      </p:sp>
    </p:spTree>
    <p:extLst>
      <p:ext uri="{BB962C8B-B14F-4D97-AF65-F5344CB8AC3E}">
        <p14:creationId xmlns:p14="http://schemas.microsoft.com/office/powerpoint/2010/main" val="13521814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992976" y="188640"/>
            <a:ext cx="6323440" cy="504056"/>
          </a:xfrm>
          <a:prstGeom prst="rect">
            <a:avLst/>
          </a:prstGeom>
        </p:spPr>
        <p:txBody>
          <a:bodyPr anchor="ctr"/>
          <a:lstStyle/>
          <a:p>
            <a:pPr algn="ctr">
              <a:lnSpc>
                <a:spcPct val="100000"/>
              </a:lnSpc>
            </a:pPr>
            <a:r>
              <a:rPr lang="en-GB" sz="2800" dirty="0">
                <a:solidFill>
                  <a:srgbClr val="C00000"/>
                </a:solidFill>
                <a:latin typeface="Verdana" panose="020B0604030504040204" pitchFamily="34" charset="0"/>
                <a:ea typeface="Verdana" panose="020B0604030504040204" pitchFamily="34" charset="0"/>
              </a:rPr>
              <a:t>Methodology and Approach (3/5)</a:t>
            </a:r>
            <a:endParaRPr sz="2800" dirty="0">
              <a:solidFill>
                <a:srgbClr val="C00000"/>
              </a:solidFill>
              <a:latin typeface="Verdana" panose="020B0604030504040204" pitchFamily="34" charset="0"/>
              <a:ea typeface="Verdana" panose="020B0604030504040204" pitchFamily="34" charset="0"/>
            </a:endParaRPr>
          </a:p>
        </p:txBody>
      </p:sp>
      <p:sp>
        <p:nvSpPr>
          <p:cNvPr id="138" name="TextShape 2"/>
          <p:cNvSpPr txBox="1"/>
          <p:nvPr/>
        </p:nvSpPr>
        <p:spPr>
          <a:xfrm>
            <a:off x="457200" y="9087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4" name="TextShape 2">
            <a:extLst>
              <a:ext uri="{FF2B5EF4-FFF2-40B4-BE49-F238E27FC236}">
                <a16:creationId xmlns:a16="http://schemas.microsoft.com/office/drawing/2014/main" id="{D69D8A98-1CEA-4080-A42F-ABDE01C7A4CC}"/>
              </a:ext>
            </a:extLst>
          </p:cNvPr>
          <p:cNvSpPr txBox="1"/>
          <p:nvPr/>
        </p:nvSpPr>
        <p:spPr>
          <a:xfrm>
            <a:off x="609600" y="1061120"/>
            <a:ext cx="8362800" cy="5256360"/>
          </a:xfrm>
          <a:prstGeom prst="rect">
            <a:avLst/>
          </a:prstGeom>
        </p:spPr>
        <p:txBody>
          <a:bodyPr/>
          <a:lstStyle/>
          <a:p>
            <a:pPr lvl="2"/>
            <a:endParaRPr lang="en-GB" dirty="0"/>
          </a:p>
          <a:p>
            <a:pPr lvl="1"/>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14560A7B-E0EA-4A78-B643-7CE729ADAE08}"/>
              </a:ext>
            </a:extLst>
          </p:cNvPr>
          <p:cNvSpPr txBox="1"/>
          <p:nvPr/>
        </p:nvSpPr>
        <p:spPr>
          <a:xfrm>
            <a:off x="457200" y="1367075"/>
            <a:ext cx="8362800" cy="4339650"/>
          </a:xfrm>
          <a:prstGeom prst="rect">
            <a:avLst/>
          </a:prstGeom>
          <a:noFill/>
        </p:spPr>
        <p:txBody>
          <a:bodyPr wrap="square" rtlCol="0">
            <a:spAutoFit/>
          </a:bodyPr>
          <a:lstStyle/>
          <a:p>
            <a:pPr marL="342900" indent="-342900">
              <a:buClr>
                <a:srgbClr val="C00000"/>
              </a:buClr>
              <a:buFont typeface="+mj-lt"/>
              <a:buAutoNum type="arabicParenR" startAt="3"/>
            </a:pPr>
            <a:r>
              <a:rPr lang="en-GB" sz="1600" dirty="0">
                <a:latin typeface="Verdana (body)"/>
              </a:rPr>
              <a:t>Analysis of TLMX__VC1_ and ALD_U_N_0_ contents:</a:t>
            </a:r>
          </a:p>
          <a:p>
            <a:pPr marL="342900" indent="-342900">
              <a:buClr>
                <a:srgbClr val="C00000"/>
              </a:buClr>
              <a:buFont typeface="+mj-lt"/>
              <a:buAutoNum type="arabicParenR" startAt="3"/>
            </a:pPr>
            <a:endParaRPr lang="en-GB" sz="1600" dirty="0">
              <a:latin typeface="Verdana (body)"/>
            </a:endParaRPr>
          </a:p>
          <a:p>
            <a:pPr marL="800100" lvl="1" indent="-342900">
              <a:buClr>
                <a:schemeClr val="bg1">
                  <a:lumMod val="50000"/>
                </a:schemeClr>
              </a:buClr>
              <a:buFont typeface="+mj-lt"/>
              <a:buAutoNum type="alphaLcParenR"/>
            </a:pPr>
            <a:r>
              <a:rPr lang="en-GB" sz="1600" dirty="0">
                <a:latin typeface="Verdana (body)"/>
              </a:rPr>
              <a:t>Wind/calibration data changes based on IFIDs</a:t>
            </a:r>
          </a:p>
          <a:p>
            <a:pPr marL="742950" lvl="1" indent="-285750">
              <a:buClr>
                <a:schemeClr val="bg1">
                  <a:lumMod val="50000"/>
                </a:schemeClr>
              </a:buClr>
              <a:buFont typeface="Wingdings" panose="05000000000000000000" pitchFamily="2" charset="2"/>
              <a:buChar char="§"/>
            </a:pPr>
            <a:endParaRPr lang="en-GB" sz="1600" dirty="0">
              <a:latin typeface="Verdana (body)"/>
            </a:endParaRPr>
          </a:p>
          <a:p>
            <a:pPr marL="1200150" lvl="2" indent="-285750">
              <a:buClr>
                <a:schemeClr val="bg1">
                  <a:lumMod val="50000"/>
                </a:schemeClr>
              </a:buClr>
              <a:buFont typeface="Wingdings" panose="05000000000000000000" pitchFamily="2" charset="2"/>
              <a:buChar char="§"/>
            </a:pPr>
            <a:r>
              <a:rPr lang="en-GB" sz="1600" dirty="0">
                <a:latin typeface="Verdana (body)"/>
              </a:rPr>
              <a:t>Sort by validity start and then version number</a:t>
            </a:r>
          </a:p>
          <a:p>
            <a:pPr marL="1200150" lvl="2" indent="-285750">
              <a:buClr>
                <a:schemeClr val="bg1">
                  <a:lumMod val="50000"/>
                </a:schemeClr>
              </a:buClr>
              <a:buFont typeface="Wingdings" panose="05000000000000000000" pitchFamily="2" charset="2"/>
              <a:buChar char="§"/>
            </a:pPr>
            <a:endParaRPr lang="en-GB" sz="1600" dirty="0">
              <a:latin typeface="Verdana (body)"/>
            </a:endParaRPr>
          </a:p>
          <a:p>
            <a:pPr marL="1200150" lvl="2" indent="-285750">
              <a:buClr>
                <a:schemeClr val="bg1">
                  <a:lumMod val="50000"/>
                </a:schemeClr>
              </a:buClr>
              <a:buFont typeface="Wingdings" panose="05000000000000000000" pitchFamily="2" charset="2"/>
              <a:buChar char="§"/>
            </a:pPr>
            <a:r>
              <a:rPr lang="en-GB" sz="1600" dirty="0">
                <a:latin typeface="Verdana (body)"/>
              </a:rPr>
              <a:t>Each </a:t>
            </a:r>
            <a:r>
              <a:rPr lang="en-GB" sz="1600" b="1" dirty="0" err="1">
                <a:latin typeface="Verdana (body)"/>
              </a:rPr>
              <a:t>datablock</a:t>
            </a:r>
            <a:r>
              <a:rPr lang="en-GB" sz="1600" b="1" dirty="0">
                <a:latin typeface="Verdana (body)"/>
              </a:rPr>
              <a:t> </a:t>
            </a:r>
            <a:r>
              <a:rPr lang="en-GB" sz="1600" dirty="0">
                <a:latin typeface="Verdana (body)"/>
              </a:rPr>
              <a:t>file (DBL) is scanned for packets that contain the Instrument Function ID, i.e. packets with FSID=1</a:t>
            </a:r>
          </a:p>
          <a:p>
            <a:pPr marL="742950" lvl="1" indent="-285750">
              <a:buClr>
                <a:schemeClr val="bg1">
                  <a:lumMod val="50000"/>
                </a:schemeClr>
              </a:buClr>
              <a:buFont typeface="Wingdings" panose="05000000000000000000" pitchFamily="2" charset="2"/>
              <a:buChar char="§"/>
            </a:pPr>
            <a:endParaRPr lang="en-GB" sz="1600" dirty="0">
              <a:latin typeface="Verdana (body)"/>
            </a:endParaRPr>
          </a:p>
          <a:p>
            <a:pPr marL="1200150" lvl="2" indent="-285750">
              <a:buClr>
                <a:schemeClr val="bg1">
                  <a:lumMod val="50000"/>
                </a:schemeClr>
              </a:buClr>
              <a:buFont typeface="Wingdings" panose="05000000000000000000" pitchFamily="2" charset="2"/>
              <a:buChar char="§"/>
            </a:pPr>
            <a:r>
              <a:rPr lang="en-GB" sz="1600" dirty="0">
                <a:latin typeface="Verdana (body)"/>
              </a:rPr>
              <a:t>The Instrument Function ID is read from the source packet in any of the different datasets (Wind Velocity Measurement, Instrument Response Calibration etc.)</a:t>
            </a:r>
          </a:p>
          <a:p>
            <a:pPr marL="1200150" lvl="2" indent="-285750">
              <a:buClr>
                <a:schemeClr val="bg1">
                  <a:lumMod val="50000"/>
                </a:schemeClr>
              </a:buClr>
              <a:buFont typeface="Wingdings" panose="05000000000000000000" pitchFamily="2" charset="2"/>
              <a:buChar char="§"/>
            </a:pPr>
            <a:endParaRPr lang="en-GB" sz="1600" dirty="0">
              <a:latin typeface="Verdana (body)"/>
            </a:endParaRPr>
          </a:p>
          <a:p>
            <a:pPr marL="1200150" lvl="2" indent="-285750">
              <a:buClr>
                <a:schemeClr val="bg1">
                  <a:lumMod val="50000"/>
                </a:schemeClr>
              </a:buClr>
              <a:buFont typeface="Wingdings" panose="05000000000000000000" pitchFamily="2" charset="2"/>
              <a:buChar char="§"/>
            </a:pPr>
            <a:r>
              <a:rPr lang="en-GB" sz="1600" dirty="0">
                <a:latin typeface="Verdana (body)"/>
              </a:rPr>
              <a:t>The full IFID sequence is listed in a csv file, with all items listed in chronological order</a:t>
            </a:r>
          </a:p>
          <a:p>
            <a:pPr marL="742950" lvl="1" indent="-285750">
              <a:buClr>
                <a:schemeClr val="bg1">
                  <a:lumMod val="50000"/>
                </a:schemeClr>
              </a:buClr>
              <a:buFont typeface="Wingdings" panose="05000000000000000000" pitchFamily="2" charset="2"/>
              <a:buChar char="§"/>
            </a:pPr>
            <a:endParaRPr lang="en-GB" dirty="0"/>
          </a:p>
          <a:p>
            <a:pPr marL="742950" lvl="1" indent="-285750">
              <a:buClr>
                <a:schemeClr val="bg1">
                  <a:lumMod val="50000"/>
                </a:schemeClr>
              </a:buClr>
              <a:buFont typeface="Wingdings" panose="05000000000000000000" pitchFamily="2" charset="2"/>
              <a:buChar char="§"/>
            </a:pPr>
            <a:endParaRPr lang="en-GB" dirty="0"/>
          </a:p>
        </p:txBody>
      </p:sp>
    </p:spTree>
    <p:extLst>
      <p:ext uri="{BB962C8B-B14F-4D97-AF65-F5344CB8AC3E}">
        <p14:creationId xmlns:p14="http://schemas.microsoft.com/office/powerpoint/2010/main" val="34497494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0B3917E52732439134C22BF01E361D" ma:contentTypeVersion="4" ma:contentTypeDescription="Create a new document." ma:contentTypeScope="" ma:versionID="d50c6f85a60e092b8dbab0d0bce14abe">
  <xsd:schema xmlns:xsd="http://www.w3.org/2001/XMLSchema" xmlns:xs="http://www.w3.org/2001/XMLSchema" xmlns:p="http://schemas.microsoft.com/office/2006/metadata/properties" xmlns:ns3="3b938d87-e00e-4967-9e8e-64ee7758b4ea" targetNamespace="http://schemas.microsoft.com/office/2006/metadata/properties" ma:root="true" ma:fieldsID="c42bb0e08c01a8822f02bfe30edd0e02" ns3:_="">
    <xsd:import namespace="3b938d87-e00e-4967-9e8e-64ee7758b4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938d87-e00e-4967-9e8e-64ee7758b4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258295-9D94-4613-B824-F57E290D015B}">
  <ds:schemaRefs>
    <ds:schemaRef ds:uri="http://schemas.microsoft.com/sharepoint/v3/contenttype/forms"/>
  </ds:schemaRefs>
</ds:datastoreItem>
</file>

<file path=customXml/itemProps2.xml><?xml version="1.0" encoding="utf-8"?>
<ds:datastoreItem xmlns:ds="http://schemas.openxmlformats.org/officeDocument/2006/customXml" ds:itemID="{68A67127-DF4F-4796-BAD7-D4D7D19AA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938d87-e00e-4967-9e8e-64ee7758b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9C6BE3-6B83-4962-826B-DECB8AA5C62E}">
  <ds:schemaRefs>
    <ds:schemaRef ds:uri="3b938d87-e00e-4967-9e8e-64ee7758b4ea"/>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18145</TotalTime>
  <Words>1481</Words>
  <Application>Microsoft Office PowerPoint</Application>
  <PresentationFormat>On-screen Show (4:3)</PresentationFormat>
  <Paragraphs>454</Paragraphs>
  <Slides>22</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StarSymbol</vt:lpstr>
      <vt:lpstr>Times New Roman</vt:lpstr>
      <vt:lpstr>Verdana</vt:lpstr>
      <vt:lpstr>Verdana (body)</vt:lpstr>
      <vt:lpstr>Wingdings</vt:lpstr>
      <vt:lpstr>Office Theme</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Comparetti</dc:creator>
  <cp:lastModifiedBy>Comparetti, Nicola</cp:lastModifiedBy>
  <cp:revision>622</cp:revision>
  <cp:lastPrinted>2016-01-13T08:59:02Z</cp:lastPrinted>
  <dcterms:modified xsi:type="dcterms:W3CDTF">2020-04-30T15:35:03Z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438b3988-a508-44fb-ac2d-3aa7606e8b1f</vt:lpwstr>
  </property>
  <property fmtid="{D5CDD505-2E9C-101B-9397-08002B2CF9AE}" pid="3" name="SercoClassification">
    <vt:lpwstr>Serco Public (No visible marking)</vt:lpwstr>
  </property>
  <property fmtid="{D5CDD505-2E9C-101B-9397-08002B2CF9AE}" pid="4" name="ContentTypeId">
    <vt:lpwstr>0x0101000A0B3917E52732439134C22BF01E361D</vt:lpwstr>
  </property>
  <property fmtid="{D5CDD505-2E9C-101B-9397-08002B2CF9AE}" pid="5" name="MSIP_Label_9052753f-f27f-4308-b0ca-90b591d58f16_Enabled">
    <vt:lpwstr>True</vt:lpwstr>
  </property>
  <property fmtid="{D5CDD505-2E9C-101B-9397-08002B2CF9AE}" pid="6" name="MSIP_Label_9052753f-f27f-4308-b0ca-90b591d58f16_SiteId">
    <vt:lpwstr>f93616dd-45a6-40c8-9e29-adab2fb5f25c</vt:lpwstr>
  </property>
  <property fmtid="{D5CDD505-2E9C-101B-9397-08002B2CF9AE}" pid="7" name="MSIP_Label_9052753f-f27f-4308-b0ca-90b591d58f16_Owner">
    <vt:lpwstr>Nicola.Comparetti@serco.com</vt:lpwstr>
  </property>
  <property fmtid="{D5CDD505-2E9C-101B-9397-08002B2CF9AE}" pid="8" name="MSIP_Label_9052753f-f27f-4308-b0ca-90b591d58f16_SetDate">
    <vt:lpwstr>2020-04-24T11:37:43.3086681Z</vt:lpwstr>
  </property>
  <property fmtid="{D5CDD505-2E9C-101B-9397-08002B2CF9AE}" pid="9" name="MSIP_Label_9052753f-f27f-4308-b0ca-90b591d58f16_Name">
    <vt:lpwstr>SB</vt:lpwstr>
  </property>
  <property fmtid="{D5CDD505-2E9C-101B-9397-08002B2CF9AE}" pid="10" name="MSIP_Label_9052753f-f27f-4308-b0ca-90b591d58f16_Application">
    <vt:lpwstr>Microsoft Azure Information Protection</vt:lpwstr>
  </property>
  <property fmtid="{D5CDD505-2E9C-101B-9397-08002B2CF9AE}" pid="11" name="MSIP_Label_9052753f-f27f-4308-b0ca-90b591d58f16_ActionId">
    <vt:lpwstr>8390f5b4-bd3e-4b3c-9d08-b8d9e358235b</vt:lpwstr>
  </property>
  <property fmtid="{D5CDD505-2E9C-101B-9397-08002B2CF9AE}" pid="12" name="MSIP_Label_9052753f-f27f-4308-b0ca-90b591d58f16_Extended_MSFT_Method">
    <vt:lpwstr>Manual</vt:lpwstr>
  </property>
  <property fmtid="{D5CDD505-2E9C-101B-9397-08002B2CF9AE}" pid="13" name="MSIP_Label_95ab244d-2efe-4b62-a769-ecef4db8e899_Enabled">
    <vt:lpwstr>True</vt:lpwstr>
  </property>
  <property fmtid="{D5CDD505-2E9C-101B-9397-08002B2CF9AE}" pid="14" name="MSIP_Label_95ab244d-2efe-4b62-a769-ecef4db8e899_SiteId">
    <vt:lpwstr>f93616dd-45a6-40c8-9e29-adab2fb5f25c</vt:lpwstr>
  </property>
  <property fmtid="{D5CDD505-2E9C-101B-9397-08002B2CF9AE}" pid="15" name="MSIP_Label_95ab244d-2efe-4b62-a769-ecef4db8e899_Owner">
    <vt:lpwstr>Nicola.Comparetti@serco.com</vt:lpwstr>
  </property>
  <property fmtid="{D5CDD505-2E9C-101B-9397-08002B2CF9AE}" pid="16" name="MSIP_Label_95ab244d-2efe-4b62-a769-ecef4db8e899_SetDate">
    <vt:lpwstr>2020-04-24T11:37:43.3086681Z</vt:lpwstr>
  </property>
  <property fmtid="{D5CDD505-2E9C-101B-9397-08002B2CF9AE}" pid="17" name="MSIP_Label_95ab244d-2efe-4b62-a769-ecef4db8e899_Name">
    <vt:lpwstr>Serco Business - Unmarked</vt:lpwstr>
  </property>
  <property fmtid="{D5CDD505-2E9C-101B-9397-08002B2CF9AE}" pid="18" name="MSIP_Label_95ab244d-2efe-4b62-a769-ecef4db8e899_Application">
    <vt:lpwstr>Microsoft Azure Information Protection</vt:lpwstr>
  </property>
  <property fmtid="{D5CDD505-2E9C-101B-9397-08002B2CF9AE}" pid="19" name="MSIP_Label_95ab244d-2efe-4b62-a769-ecef4db8e899_ActionId">
    <vt:lpwstr>8390f5b4-bd3e-4b3c-9d08-b8d9e358235b</vt:lpwstr>
  </property>
  <property fmtid="{D5CDD505-2E9C-101B-9397-08002B2CF9AE}" pid="20" name="MSIP_Label_95ab244d-2efe-4b62-a769-ecef4db8e899_Parent">
    <vt:lpwstr>9052753f-f27f-4308-b0ca-90b591d58f16</vt:lpwstr>
  </property>
  <property fmtid="{D5CDD505-2E9C-101B-9397-08002B2CF9AE}" pid="21" name="MSIP_Label_95ab244d-2efe-4b62-a769-ecef4db8e899_Extended_MSFT_Method">
    <vt:lpwstr>Manual</vt:lpwstr>
  </property>
  <property fmtid="{D5CDD505-2E9C-101B-9397-08002B2CF9AE}" pid="22" name="Sensitivity">
    <vt:lpwstr>SB Serco Business - Unmarked</vt:lpwstr>
  </property>
</Properties>
</file>