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2" r:id="rId4"/>
    <p:sldId id="257" r:id="rId5"/>
    <p:sldId id="265" r:id="rId6"/>
    <p:sldId id="261" r:id="rId7"/>
    <p:sldId id="260" r:id="rId8"/>
    <p:sldId id="259" r:id="rId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80" d="100"/>
          <a:sy n="80" d="100"/>
        </p:scale>
        <p:origin x="-1435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AED14-D1A4-4734-B99D-5FBC819C2BE7}" type="datetimeFigureOut">
              <a:rPr lang="es-ES" smtClean="0"/>
              <a:t>04/05/2020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9774C-EA1C-4706-B275-C1D21F3F318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09561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AED14-D1A4-4734-B99D-5FBC819C2BE7}" type="datetimeFigureOut">
              <a:rPr lang="es-ES" smtClean="0"/>
              <a:t>04/05/2020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9774C-EA1C-4706-B275-C1D21F3F318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43310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AED14-D1A4-4734-B99D-5FBC819C2BE7}" type="datetimeFigureOut">
              <a:rPr lang="es-ES" smtClean="0"/>
              <a:t>04/05/2020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9774C-EA1C-4706-B275-C1D21F3F318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84675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AED14-D1A4-4734-B99D-5FBC819C2BE7}" type="datetimeFigureOut">
              <a:rPr lang="es-ES" smtClean="0"/>
              <a:t>04/05/2020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9774C-EA1C-4706-B275-C1D21F3F318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5492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AED14-D1A4-4734-B99D-5FBC819C2BE7}" type="datetimeFigureOut">
              <a:rPr lang="es-ES" smtClean="0"/>
              <a:t>04/05/2020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9774C-EA1C-4706-B275-C1D21F3F318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92975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AED14-D1A4-4734-B99D-5FBC819C2BE7}" type="datetimeFigureOut">
              <a:rPr lang="es-ES" smtClean="0"/>
              <a:t>04/05/2020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9774C-EA1C-4706-B275-C1D21F3F318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90708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AED14-D1A4-4734-B99D-5FBC819C2BE7}" type="datetimeFigureOut">
              <a:rPr lang="es-ES" smtClean="0"/>
              <a:t>04/05/2020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9774C-EA1C-4706-B275-C1D21F3F318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88948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AED14-D1A4-4734-B99D-5FBC819C2BE7}" type="datetimeFigureOut">
              <a:rPr lang="es-ES" smtClean="0"/>
              <a:t>04/05/2020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9774C-EA1C-4706-B275-C1D21F3F318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24018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AED14-D1A4-4734-B99D-5FBC819C2BE7}" type="datetimeFigureOut">
              <a:rPr lang="es-ES" smtClean="0"/>
              <a:t>04/05/2020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9774C-EA1C-4706-B275-C1D21F3F318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77170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AED14-D1A4-4734-B99D-5FBC819C2BE7}" type="datetimeFigureOut">
              <a:rPr lang="es-ES" smtClean="0"/>
              <a:t>04/05/2020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9774C-EA1C-4706-B275-C1D21F3F318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61944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AED14-D1A4-4734-B99D-5FBC819C2BE7}" type="datetimeFigureOut">
              <a:rPr lang="es-ES" smtClean="0"/>
              <a:t>04/05/2020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9774C-EA1C-4706-B275-C1D21F3F318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99541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3AED14-D1A4-4734-B99D-5FBC819C2BE7}" type="datetimeFigureOut">
              <a:rPr lang="es-ES" smtClean="0"/>
              <a:t>04/05/2020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99774C-EA1C-4706-B275-C1D21F3F318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38660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1500" y="1052736"/>
            <a:ext cx="9001000" cy="1470025"/>
          </a:xfrm>
        </p:spPr>
        <p:txBody>
          <a:bodyPr>
            <a:normAutofit fontScale="90000"/>
          </a:bodyPr>
          <a:lstStyle/>
          <a:p>
            <a:r>
              <a:rPr lang="en-US" dirty="0"/>
              <a:t>Development of the stochastic approach to groundwater hydrology</a:t>
            </a:r>
            <a:r>
              <a:rPr lang="en-US" b="1" dirty="0">
                <a:solidFill>
                  <a:srgbClr val="FF0000"/>
                </a:solidFill>
              </a:rPr>
              <a:t>: a personal account</a:t>
            </a:r>
            <a:r>
              <a:rPr lang="en-US" dirty="0"/>
              <a:t> of G. de </a:t>
            </a:r>
            <a:r>
              <a:rPr lang="en-US" dirty="0" err="1"/>
              <a:t>Marsily</a:t>
            </a:r>
            <a:r>
              <a:rPr lang="en-US" dirty="0"/>
              <a:t> contributions.</a:t>
            </a: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295636" y="2996952"/>
            <a:ext cx="6400800" cy="1752600"/>
          </a:xfrm>
        </p:spPr>
        <p:txBody>
          <a:bodyPr>
            <a:normAutofit fontScale="85000" lnSpcReduction="20000"/>
          </a:bodyPr>
          <a:lstStyle/>
          <a:p>
            <a:r>
              <a:rPr lang="es-ES_tradnl" cap="small" dirty="0" err="1"/>
              <a:t>Jesus</a:t>
            </a:r>
            <a:r>
              <a:rPr lang="es-ES_tradnl" cap="small" dirty="0"/>
              <a:t> </a:t>
            </a:r>
            <a:r>
              <a:rPr lang="es-ES_tradnl" cap="small" dirty="0" smtClean="0"/>
              <a:t>Carrera</a:t>
            </a:r>
            <a:endParaRPr lang="es-ES_tradnl" cap="small" baseline="30000" dirty="0"/>
          </a:p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Groundwater Hydrology Group UPC-CSIC</a:t>
            </a:r>
          </a:p>
          <a:p>
            <a:r>
              <a:rPr lang="es-ES_tradnl" cap="small" dirty="0" smtClean="0"/>
              <a:t>IDAEA.CSIC</a:t>
            </a:r>
          </a:p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Barcelona, Spain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143508" y="6237312"/>
            <a:ext cx="9001000" cy="6120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2000" b="1" dirty="0" smtClean="0">
                <a:latin typeface="+mn-lt"/>
              </a:rPr>
              <a:t>a personal account is a personal account</a:t>
            </a:r>
            <a:endParaRPr lang="es-ES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09068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s-ES_tradnl" sz="3600" b="1" dirty="0" err="1" smtClean="0"/>
              <a:t>Obviously</a:t>
            </a:r>
            <a:r>
              <a:rPr lang="es-ES_tradnl" sz="3600" b="1" dirty="0" smtClean="0"/>
              <a:t>, </a:t>
            </a:r>
            <a:r>
              <a:rPr lang="es-ES_tradnl" sz="3600" b="1" dirty="0" err="1" smtClean="0"/>
              <a:t>Ghislain</a:t>
            </a:r>
            <a:r>
              <a:rPr lang="es-ES_tradnl" sz="3600" b="1" dirty="0" smtClean="0"/>
              <a:t> </a:t>
            </a:r>
            <a:r>
              <a:rPr lang="es-ES_tradnl" sz="3600" b="1" dirty="0" err="1" smtClean="0"/>
              <a:t>is</a:t>
            </a:r>
            <a:r>
              <a:rPr lang="es-ES_tradnl" sz="3600" b="1" dirty="0" smtClean="0"/>
              <a:t> </a:t>
            </a:r>
            <a:r>
              <a:rPr lang="es-ES_tradnl" sz="3600" b="1" dirty="0" err="1" smtClean="0"/>
              <a:t>not</a:t>
            </a:r>
            <a:r>
              <a:rPr lang="es-ES_tradnl" sz="3600" b="1" dirty="0" smtClean="0"/>
              <a:t> </a:t>
            </a:r>
            <a:r>
              <a:rPr lang="es-ES_tradnl" sz="3600" b="1" dirty="0" err="1" smtClean="0"/>
              <a:t>there</a:t>
            </a:r>
            <a:r>
              <a:rPr lang="es-ES_tradnl" sz="3600" b="1" dirty="0" smtClean="0"/>
              <a:t> </a:t>
            </a:r>
            <a:r>
              <a:rPr lang="es-ES_tradnl" sz="3600" b="1" dirty="0" err="1" smtClean="0"/>
              <a:t>for</a:t>
            </a:r>
            <a:r>
              <a:rPr lang="es-ES_tradnl" sz="3600" b="1" dirty="0" smtClean="0"/>
              <a:t> </a:t>
            </a:r>
            <a:r>
              <a:rPr lang="es-ES_tradnl" sz="3600" b="1" dirty="0" err="1" smtClean="0"/>
              <a:t>his</a:t>
            </a:r>
            <a:r>
              <a:rPr lang="es-ES_tradnl" sz="3600" b="1" dirty="0" smtClean="0"/>
              <a:t> </a:t>
            </a:r>
            <a:r>
              <a:rPr lang="es-ES_tradnl" sz="3600" b="1" dirty="0" err="1" smtClean="0"/>
              <a:t>beauty</a:t>
            </a:r>
            <a:endParaRPr lang="es-ES" sz="3600" b="1" dirty="0"/>
          </a:p>
        </p:txBody>
      </p:sp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179512" y="1268760"/>
            <a:ext cx="8892988" cy="100070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ES_tradnl" dirty="0" smtClean="0"/>
              <a:t>I devote </a:t>
            </a:r>
            <a:r>
              <a:rPr lang="es-ES_tradnl" dirty="0" err="1" smtClean="0"/>
              <a:t>this</a:t>
            </a:r>
            <a:r>
              <a:rPr lang="es-ES_tradnl" dirty="0" smtClean="0"/>
              <a:t> </a:t>
            </a:r>
            <a:r>
              <a:rPr lang="es-ES_tradnl" dirty="0" err="1" smtClean="0"/>
              <a:t>presentation</a:t>
            </a:r>
            <a:r>
              <a:rPr lang="es-ES_tradnl" dirty="0" smtClean="0"/>
              <a:t> </a:t>
            </a:r>
            <a:r>
              <a:rPr lang="es-ES_tradnl" dirty="0" err="1" smtClean="0"/>
              <a:t>to</a:t>
            </a:r>
            <a:r>
              <a:rPr lang="es-ES_tradnl" dirty="0" smtClean="0"/>
              <a:t> </a:t>
            </a:r>
            <a:r>
              <a:rPr lang="es-ES_tradnl" dirty="0" err="1" smtClean="0"/>
              <a:t>discuss</a:t>
            </a:r>
            <a:r>
              <a:rPr lang="es-ES_tradnl" dirty="0" smtClean="0"/>
              <a:t> </a:t>
            </a:r>
            <a:r>
              <a:rPr lang="es-ES_tradnl" dirty="0" err="1" smtClean="0"/>
              <a:t>my</a:t>
            </a:r>
            <a:r>
              <a:rPr lang="es-ES_tradnl" dirty="0" smtClean="0"/>
              <a:t> </a:t>
            </a:r>
            <a:r>
              <a:rPr lang="es-ES_tradnl" dirty="0" err="1" smtClean="0"/>
              <a:t>view</a:t>
            </a:r>
            <a:r>
              <a:rPr lang="es-ES_tradnl" dirty="0" smtClean="0"/>
              <a:t> </a:t>
            </a:r>
            <a:r>
              <a:rPr lang="es-ES_tradnl" dirty="0" err="1" smtClean="0"/>
              <a:t>on</a:t>
            </a:r>
            <a:r>
              <a:rPr lang="es-ES_tradnl" dirty="0" smtClean="0"/>
              <a:t> </a:t>
            </a:r>
            <a:r>
              <a:rPr lang="es-ES_tradnl" dirty="0" err="1" smtClean="0"/>
              <a:t>why</a:t>
            </a:r>
            <a:r>
              <a:rPr lang="es-ES_tradnl" dirty="0" smtClean="0"/>
              <a:t> «he </a:t>
            </a:r>
            <a:r>
              <a:rPr lang="es-ES_tradnl" dirty="0" err="1" smtClean="0"/>
              <a:t>is</a:t>
            </a:r>
            <a:r>
              <a:rPr lang="es-ES_tradnl" dirty="0" smtClean="0"/>
              <a:t> </a:t>
            </a:r>
            <a:r>
              <a:rPr lang="es-ES_tradnl" dirty="0" err="1" smtClean="0"/>
              <a:t>there</a:t>
            </a:r>
            <a:r>
              <a:rPr lang="es-ES_tradnl" dirty="0" smtClean="0"/>
              <a:t>». (</a:t>
            </a:r>
            <a:r>
              <a:rPr lang="es-ES_tradnl" dirty="0" err="1" smtClean="0"/>
              <a:t>only</a:t>
            </a:r>
            <a:r>
              <a:rPr lang="es-ES_tradnl" dirty="0" smtClean="0"/>
              <a:t> 7 </a:t>
            </a:r>
            <a:r>
              <a:rPr lang="es-ES_tradnl" dirty="0" err="1" smtClean="0"/>
              <a:t>slides</a:t>
            </a:r>
            <a:r>
              <a:rPr lang="es-ES_tradnl" dirty="0" smtClean="0"/>
              <a:t>!)</a:t>
            </a:r>
            <a:endParaRPr lang="es-ES" dirty="0"/>
          </a:p>
        </p:txBody>
      </p:sp>
      <p:pic>
        <p:nvPicPr>
          <p:cNvPr id="1026" name="Picture 2" descr="Marsily Ghislain de A1 | American Institute of Physic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540" y="2304720"/>
            <a:ext cx="2857500" cy="4238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1 Título"/>
          <p:cNvSpPr txBox="1">
            <a:spLocks/>
          </p:cNvSpPr>
          <p:nvPr/>
        </p:nvSpPr>
        <p:spPr>
          <a:xfrm>
            <a:off x="143508" y="6237312"/>
            <a:ext cx="9001000" cy="6120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2000" b="1" dirty="0" err="1" smtClean="0">
                <a:latin typeface="+mn-lt"/>
              </a:rPr>
              <a:t>Gunilla</a:t>
            </a:r>
            <a:r>
              <a:rPr lang="en-US" sz="2000" b="1" dirty="0" smtClean="0">
                <a:latin typeface="+mn-lt"/>
              </a:rPr>
              <a:t>, What did you see in him?</a:t>
            </a:r>
            <a:endParaRPr lang="es-ES" sz="2000" dirty="0">
              <a:latin typeface="+mn-lt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298"/>
          <a:stretch/>
        </p:blipFill>
        <p:spPr bwMode="auto">
          <a:xfrm>
            <a:off x="5832140" y="1952836"/>
            <a:ext cx="2772358" cy="4177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63649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 smtClean="0"/>
              <a:t>1970’s </a:t>
            </a:r>
            <a:r>
              <a:rPr lang="es-ES_tradnl" dirty="0" err="1" smtClean="0"/>
              <a:t>inverse</a:t>
            </a:r>
            <a:r>
              <a:rPr lang="es-ES_tradnl" dirty="0" smtClean="0"/>
              <a:t> </a:t>
            </a:r>
            <a:r>
              <a:rPr lang="es-ES_tradnl" dirty="0" err="1" smtClean="0"/>
              <a:t>problem</a:t>
            </a:r>
            <a:r>
              <a:rPr lang="es-ES_tradnl" dirty="0" smtClean="0"/>
              <a:t> and </a:t>
            </a:r>
            <a:r>
              <a:rPr lang="es-ES_tradnl" dirty="0" err="1" smtClean="0"/>
              <a:t>regularization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err="1" smtClean="0"/>
              <a:t>Very</a:t>
            </a:r>
            <a:r>
              <a:rPr lang="es-ES_tradnl" dirty="0" smtClean="0"/>
              <a:t> </a:t>
            </a:r>
            <a:r>
              <a:rPr lang="es-ES_tradnl" dirty="0" err="1" smtClean="0"/>
              <a:t>early</a:t>
            </a:r>
            <a:r>
              <a:rPr lang="es-ES_tradnl" dirty="0" smtClean="0"/>
              <a:t> in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game</a:t>
            </a:r>
            <a:r>
              <a:rPr lang="es-ES_tradnl" dirty="0" smtClean="0"/>
              <a:t>, </a:t>
            </a:r>
            <a:r>
              <a:rPr lang="es-ES_tradnl" dirty="0" err="1" smtClean="0"/>
              <a:t>it</a:t>
            </a:r>
            <a:r>
              <a:rPr lang="es-ES_tradnl" dirty="0" smtClean="0"/>
              <a:t> </a:t>
            </a:r>
            <a:r>
              <a:rPr lang="es-ES_tradnl" dirty="0" err="1" smtClean="0"/>
              <a:t>became</a:t>
            </a:r>
            <a:r>
              <a:rPr lang="es-ES_tradnl" dirty="0" smtClean="0"/>
              <a:t> </a:t>
            </a:r>
            <a:r>
              <a:rPr lang="es-ES_tradnl" dirty="0" err="1" smtClean="0"/>
              <a:t>apparent</a:t>
            </a:r>
            <a:r>
              <a:rPr lang="es-ES_tradnl" dirty="0" smtClean="0"/>
              <a:t> </a:t>
            </a:r>
            <a:r>
              <a:rPr lang="es-ES_tradnl" dirty="0" err="1" smtClean="0"/>
              <a:t>that</a:t>
            </a:r>
            <a:r>
              <a:rPr lang="es-ES_tradnl" dirty="0" smtClean="0"/>
              <a:t>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inverse</a:t>
            </a:r>
            <a:r>
              <a:rPr lang="es-ES_tradnl" dirty="0" smtClean="0"/>
              <a:t> </a:t>
            </a:r>
            <a:r>
              <a:rPr lang="es-ES_tradnl" dirty="0" err="1" smtClean="0"/>
              <a:t>problem</a:t>
            </a:r>
            <a:r>
              <a:rPr lang="es-ES_tradnl" dirty="0" smtClean="0"/>
              <a:t> </a:t>
            </a:r>
            <a:r>
              <a:rPr lang="es-ES_tradnl" dirty="0" err="1" smtClean="0"/>
              <a:t>is</a:t>
            </a:r>
            <a:r>
              <a:rPr lang="es-ES_tradnl" dirty="0" smtClean="0"/>
              <a:t> </a:t>
            </a:r>
            <a:r>
              <a:rPr lang="es-ES_tradnl" dirty="0" err="1" smtClean="0"/>
              <a:t>ill</a:t>
            </a:r>
            <a:r>
              <a:rPr lang="es-ES_tradnl" dirty="0" smtClean="0"/>
              <a:t> </a:t>
            </a:r>
            <a:r>
              <a:rPr lang="es-ES_tradnl" dirty="0" err="1" smtClean="0"/>
              <a:t>posed</a:t>
            </a:r>
            <a:r>
              <a:rPr lang="es-ES_tradnl" dirty="0" smtClean="0"/>
              <a:t> </a:t>
            </a:r>
          </a:p>
          <a:p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first</a:t>
            </a:r>
            <a:r>
              <a:rPr lang="es-ES_tradnl" dirty="0" smtClean="0"/>
              <a:t> </a:t>
            </a:r>
            <a:r>
              <a:rPr lang="es-ES_tradnl" dirty="0" err="1" smtClean="0"/>
              <a:t>to</a:t>
            </a:r>
            <a:r>
              <a:rPr lang="es-ES_tradnl" dirty="0" smtClean="0"/>
              <a:t> realice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need</a:t>
            </a:r>
            <a:r>
              <a:rPr lang="es-ES_tradnl" dirty="0" smtClean="0"/>
              <a:t> </a:t>
            </a:r>
            <a:r>
              <a:rPr lang="es-ES_tradnl" dirty="0" err="1" smtClean="0"/>
              <a:t>for</a:t>
            </a:r>
            <a:r>
              <a:rPr lang="es-ES_tradnl" dirty="0" smtClean="0"/>
              <a:t> </a:t>
            </a:r>
            <a:r>
              <a:rPr lang="es-ES_tradnl" dirty="0" err="1" smtClean="0"/>
              <a:t>regularization</a:t>
            </a:r>
            <a:r>
              <a:rPr lang="es-ES_tradnl" dirty="0" smtClean="0"/>
              <a:t> </a:t>
            </a:r>
            <a:r>
              <a:rPr lang="es-ES_tradnl" dirty="0" err="1" smtClean="0"/>
              <a:t>were</a:t>
            </a:r>
            <a:r>
              <a:rPr lang="es-ES_tradnl" dirty="0" smtClean="0"/>
              <a:t> </a:t>
            </a:r>
            <a:r>
              <a:rPr lang="es-ES_tradnl" dirty="0" err="1" smtClean="0"/>
              <a:t>Emsellem</a:t>
            </a:r>
            <a:r>
              <a:rPr lang="es-ES_tradnl" dirty="0" smtClean="0"/>
              <a:t> and de </a:t>
            </a:r>
            <a:r>
              <a:rPr lang="es-ES_tradnl" dirty="0" err="1" smtClean="0"/>
              <a:t>Marsily</a:t>
            </a:r>
            <a:r>
              <a:rPr lang="es-ES_tradnl" dirty="0" smtClean="0"/>
              <a:t> in 1971</a:t>
            </a:r>
            <a:endParaRPr lang="es-E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3816275"/>
            <a:ext cx="4762500" cy="298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524" y="4221088"/>
            <a:ext cx="3019425" cy="108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1 Título"/>
          <p:cNvSpPr txBox="1">
            <a:spLocks/>
          </p:cNvSpPr>
          <p:nvPr/>
        </p:nvSpPr>
        <p:spPr>
          <a:xfrm>
            <a:off x="143508" y="6237312"/>
            <a:ext cx="9001000" cy="6120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2000" b="1" dirty="0" smtClean="0">
                <a:latin typeface="+mn-lt"/>
              </a:rPr>
              <a:t>Picasso had the ability to summarize a big message in a simple sketch</a:t>
            </a:r>
            <a:endParaRPr lang="es-ES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06854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 smtClean="0"/>
              <a:t>1981: «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pilot</a:t>
            </a:r>
            <a:r>
              <a:rPr lang="es-ES_tradnl" dirty="0" smtClean="0"/>
              <a:t> </a:t>
            </a:r>
            <a:r>
              <a:rPr lang="es-ES_tradnl" dirty="0" err="1" smtClean="0"/>
              <a:t>point</a:t>
            </a:r>
            <a:r>
              <a:rPr lang="es-ES_tradnl" dirty="0" smtClean="0"/>
              <a:t> </a:t>
            </a:r>
            <a:r>
              <a:rPr lang="es-ES_tradnl" dirty="0" err="1" smtClean="0"/>
              <a:t>method</a:t>
            </a:r>
            <a:r>
              <a:rPr lang="es-ES_tradnl" dirty="0" smtClean="0"/>
              <a:t> </a:t>
            </a:r>
            <a:r>
              <a:rPr lang="es-ES_tradnl" dirty="0" err="1" smtClean="0"/>
              <a:t>revisited</a:t>
            </a:r>
            <a:r>
              <a:rPr lang="es-ES_tradnl" dirty="0" smtClean="0"/>
              <a:t>»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smtClean="0"/>
              <a:t>In 1981, as I </a:t>
            </a:r>
            <a:r>
              <a:rPr lang="es-ES_tradnl" dirty="0" err="1" smtClean="0"/>
              <a:t>started</a:t>
            </a:r>
            <a:r>
              <a:rPr lang="es-ES_tradnl" dirty="0" smtClean="0"/>
              <a:t> </a:t>
            </a:r>
            <a:r>
              <a:rPr lang="es-ES_tradnl" dirty="0" err="1" smtClean="0"/>
              <a:t>my</a:t>
            </a:r>
            <a:r>
              <a:rPr lang="es-ES_tradnl" dirty="0" smtClean="0"/>
              <a:t> PhD, </a:t>
            </a:r>
            <a:r>
              <a:rPr lang="es-ES_tradnl" dirty="0" err="1" smtClean="0"/>
              <a:t>Shlomo</a:t>
            </a:r>
            <a:r>
              <a:rPr lang="es-ES_tradnl" dirty="0" smtClean="0"/>
              <a:t> </a:t>
            </a:r>
            <a:r>
              <a:rPr lang="es-ES_tradnl" dirty="0" err="1" smtClean="0"/>
              <a:t>Neuman</a:t>
            </a:r>
            <a:r>
              <a:rPr lang="es-ES_tradnl" dirty="0" smtClean="0"/>
              <a:t> </a:t>
            </a:r>
            <a:r>
              <a:rPr lang="es-ES_tradnl" dirty="0" err="1" smtClean="0"/>
              <a:t>gave</a:t>
            </a:r>
            <a:r>
              <a:rPr lang="es-ES_tradnl" dirty="0" smtClean="0"/>
              <a:t> me a note </a:t>
            </a:r>
            <a:r>
              <a:rPr lang="es-ES_tradnl" dirty="0" err="1" smtClean="0"/>
              <a:t>that</a:t>
            </a:r>
            <a:r>
              <a:rPr lang="es-ES_tradnl" dirty="0" smtClean="0"/>
              <a:t> </a:t>
            </a:r>
            <a:r>
              <a:rPr lang="es-ES_tradnl" dirty="0" err="1" smtClean="0"/>
              <a:t>Ghislain</a:t>
            </a:r>
            <a:r>
              <a:rPr lang="es-ES_tradnl" dirty="0" smtClean="0"/>
              <a:t> </a:t>
            </a:r>
            <a:r>
              <a:rPr lang="es-ES_tradnl" dirty="0" err="1" smtClean="0"/>
              <a:t>had</a:t>
            </a:r>
            <a:r>
              <a:rPr lang="es-ES_tradnl" dirty="0" smtClean="0"/>
              <a:t> </a:t>
            </a:r>
            <a:r>
              <a:rPr lang="es-ES_tradnl" dirty="0" err="1" smtClean="0"/>
              <a:t>prepared</a:t>
            </a:r>
            <a:endParaRPr lang="es-ES_tradnl" dirty="0" smtClean="0"/>
          </a:p>
          <a:p>
            <a:r>
              <a:rPr lang="es-ES_tradnl" dirty="0" smtClean="0"/>
              <a:t>20-30 </a:t>
            </a:r>
            <a:r>
              <a:rPr lang="es-ES_tradnl" dirty="0" err="1" smtClean="0"/>
              <a:t>hand</a:t>
            </a:r>
            <a:r>
              <a:rPr lang="es-ES_tradnl" dirty="0" smtClean="0"/>
              <a:t> </a:t>
            </a:r>
            <a:r>
              <a:rPr lang="es-ES_tradnl" dirty="0" err="1" smtClean="0"/>
              <a:t>written</a:t>
            </a:r>
            <a:r>
              <a:rPr lang="es-ES_tradnl" dirty="0" smtClean="0"/>
              <a:t> </a:t>
            </a:r>
            <a:r>
              <a:rPr lang="es-ES_tradnl" dirty="0" err="1" smtClean="0"/>
              <a:t>pages</a:t>
            </a:r>
            <a:endParaRPr lang="es-ES_tradnl" dirty="0" smtClean="0"/>
          </a:p>
          <a:p>
            <a:r>
              <a:rPr lang="es-ES_tradnl" dirty="0" err="1" smtClean="0"/>
              <a:t>It</a:t>
            </a:r>
            <a:r>
              <a:rPr lang="es-ES_tradnl" dirty="0" smtClean="0"/>
              <a:t> </a:t>
            </a:r>
            <a:r>
              <a:rPr lang="es-ES_tradnl" dirty="0" err="1" smtClean="0"/>
              <a:t>contained</a:t>
            </a:r>
            <a:r>
              <a:rPr lang="es-ES_tradnl" dirty="0" smtClean="0"/>
              <a:t> </a:t>
            </a:r>
            <a:r>
              <a:rPr lang="es-ES_tradnl" dirty="0" err="1" smtClean="0"/>
              <a:t>not</a:t>
            </a:r>
            <a:r>
              <a:rPr lang="es-ES_tradnl" dirty="0" smtClean="0"/>
              <a:t> </a:t>
            </a:r>
            <a:r>
              <a:rPr lang="es-ES_tradnl" dirty="0" err="1" smtClean="0"/>
              <a:t>only</a:t>
            </a:r>
            <a:r>
              <a:rPr lang="es-ES_tradnl" dirty="0" smtClean="0"/>
              <a:t> </a:t>
            </a:r>
            <a:r>
              <a:rPr lang="es-ES_tradnl" dirty="0" err="1" smtClean="0"/>
              <a:t>th</a:t>
            </a:r>
            <a:r>
              <a:rPr lang="es-ES_tradnl" dirty="0" err="1" smtClean="0"/>
              <a:t>e</a:t>
            </a:r>
            <a:r>
              <a:rPr lang="es-ES_tradnl" dirty="0" smtClean="0"/>
              <a:t> </a:t>
            </a:r>
            <a:r>
              <a:rPr lang="es-ES_tradnl" dirty="0" err="1" smtClean="0"/>
              <a:t>pilot</a:t>
            </a:r>
            <a:r>
              <a:rPr lang="es-ES_tradnl" dirty="0" smtClean="0"/>
              <a:t> </a:t>
            </a:r>
            <a:r>
              <a:rPr lang="es-ES_tradnl" dirty="0" err="1" smtClean="0"/>
              <a:t>point</a:t>
            </a:r>
            <a:r>
              <a:rPr lang="es-ES_tradnl" dirty="0" smtClean="0"/>
              <a:t> </a:t>
            </a:r>
            <a:r>
              <a:rPr lang="es-ES_tradnl" dirty="0" err="1" smtClean="0"/>
              <a:t>method</a:t>
            </a:r>
            <a:r>
              <a:rPr lang="es-ES_tradnl" dirty="0" smtClean="0"/>
              <a:t>, </a:t>
            </a:r>
            <a:r>
              <a:rPr lang="es-ES_tradnl" dirty="0" err="1" smtClean="0"/>
              <a:t>but</a:t>
            </a:r>
            <a:r>
              <a:rPr lang="es-ES_tradnl" dirty="0" smtClean="0"/>
              <a:t> a full </a:t>
            </a:r>
            <a:r>
              <a:rPr lang="es-ES_tradnl" dirty="0" err="1" smtClean="0"/>
              <a:t>description</a:t>
            </a:r>
            <a:r>
              <a:rPr lang="es-ES_tradnl" dirty="0" smtClean="0"/>
              <a:t> of </a:t>
            </a:r>
            <a:r>
              <a:rPr lang="es-ES_tradnl" dirty="0" err="1" smtClean="0"/>
              <a:t>geostatistics</a:t>
            </a:r>
            <a:endParaRPr lang="es-ES_tradnl" dirty="0" smtClean="0"/>
          </a:p>
          <a:p>
            <a:r>
              <a:rPr lang="es-ES_tradnl" dirty="0" err="1" smtClean="0"/>
              <a:t>Everything</a:t>
            </a:r>
            <a:r>
              <a:rPr lang="es-ES_tradnl" dirty="0" smtClean="0"/>
              <a:t> in a </a:t>
            </a:r>
            <a:r>
              <a:rPr lang="es-ES_tradnl" dirty="0" err="1" smtClean="0"/>
              <a:t>few</a:t>
            </a:r>
            <a:r>
              <a:rPr lang="es-ES_tradnl" dirty="0" smtClean="0"/>
              <a:t> </a:t>
            </a:r>
            <a:r>
              <a:rPr lang="es-ES_tradnl" dirty="0" err="1" smtClean="0"/>
              <a:t>pages</a:t>
            </a:r>
            <a:endParaRPr lang="es-ES_tradnl" dirty="0" smtClean="0"/>
          </a:p>
          <a:p>
            <a:r>
              <a:rPr lang="es-ES_tradnl" dirty="0" err="1" smtClean="0"/>
              <a:t>Years</a:t>
            </a:r>
            <a:r>
              <a:rPr lang="es-ES_tradnl" dirty="0" smtClean="0"/>
              <a:t> </a:t>
            </a:r>
            <a:r>
              <a:rPr lang="es-ES_tradnl" dirty="0" err="1" smtClean="0"/>
              <a:t>later</a:t>
            </a:r>
            <a:r>
              <a:rPr lang="es-ES_tradnl" dirty="0" smtClean="0"/>
              <a:t>, </a:t>
            </a:r>
            <a:r>
              <a:rPr lang="es-ES_tradnl" dirty="0" err="1" smtClean="0"/>
              <a:t>with</a:t>
            </a:r>
            <a:r>
              <a:rPr lang="es-ES_tradnl" dirty="0" smtClean="0"/>
              <a:t> Javier Samper, </a:t>
            </a:r>
            <a:r>
              <a:rPr lang="es-ES_tradnl" dirty="0" err="1" smtClean="0"/>
              <a:t>we</a:t>
            </a:r>
            <a:r>
              <a:rPr lang="es-ES_tradnl" dirty="0" smtClean="0"/>
              <a:t> </a:t>
            </a:r>
            <a:r>
              <a:rPr lang="es-ES_tradnl" dirty="0" err="1" smtClean="0"/>
              <a:t>wrote</a:t>
            </a:r>
            <a:r>
              <a:rPr lang="es-ES_tradnl" dirty="0" smtClean="0"/>
              <a:t> a full </a:t>
            </a:r>
            <a:r>
              <a:rPr lang="es-ES_tradnl" dirty="0" err="1" smtClean="0"/>
              <a:t>book</a:t>
            </a:r>
            <a:r>
              <a:rPr lang="es-ES_tradnl" dirty="0" smtClean="0"/>
              <a:t> </a:t>
            </a:r>
            <a:r>
              <a:rPr lang="es-ES_tradnl" dirty="0" err="1" smtClean="0"/>
              <a:t>that</a:t>
            </a:r>
            <a:r>
              <a:rPr lang="es-ES_tradnl" dirty="0" smtClean="0"/>
              <a:t> </a:t>
            </a:r>
            <a:r>
              <a:rPr lang="es-ES_tradnl" dirty="0" err="1" smtClean="0"/>
              <a:t>did</a:t>
            </a:r>
            <a:r>
              <a:rPr lang="es-ES_tradnl" dirty="0" smtClean="0"/>
              <a:t> </a:t>
            </a:r>
            <a:r>
              <a:rPr lang="es-ES_tradnl" dirty="0" err="1" smtClean="0"/>
              <a:t>not</a:t>
            </a:r>
            <a:r>
              <a:rPr lang="es-ES_tradnl" dirty="0" smtClean="0"/>
              <a:t> </a:t>
            </a:r>
            <a:r>
              <a:rPr lang="es-ES_tradnl" dirty="0" err="1" smtClean="0"/>
              <a:t>go</a:t>
            </a:r>
            <a:r>
              <a:rPr lang="es-ES_tradnl" dirty="0" smtClean="0"/>
              <a:t> </a:t>
            </a:r>
            <a:r>
              <a:rPr lang="es-ES_tradnl" dirty="0" err="1" smtClean="0"/>
              <a:t>far</a:t>
            </a:r>
            <a:r>
              <a:rPr lang="es-ES_tradnl" dirty="0" smtClean="0"/>
              <a:t> </a:t>
            </a:r>
            <a:r>
              <a:rPr lang="es-ES_tradnl" dirty="0" err="1" smtClean="0"/>
              <a:t>beyond</a:t>
            </a:r>
            <a:endParaRPr lang="es-ES" dirty="0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143508" y="6237312"/>
            <a:ext cx="9001000" cy="6120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2000" b="1" dirty="0" smtClean="0">
                <a:latin typeface="+mn-lt"/>
              </a:rPr>
              <a:t>The ability to condensate a lot in a short space (think of “Quantitative hydrogeology”)</a:t>
            </a:r>
            <a:endParaRPr lang="es-ES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17185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dirty="0" smtClean="0"/>
              <a:t>1980’s: </a:t>
            </a:r>
            <a:r>
              <a:rPr lang="es-ES_tradnl" dirty="0" err="1" smtClean="0"/>
              <a:t>scale</a:t>
            </a:r>
            <a:r>
              <a:rPr lang="es-ES_tradnl" dirty="0" smtClean="0"/>
              <a:t> </a:t>
            </a:r>
            <a:r>
              <a:rPr lang="es-ES_tradnl" dirty="0" err="1" smtClean="0"/>
              <a:t>dependent</a:t>
            </a:r>
            <a:r>
              <a:rPr lang="es-ES_tradnl" dirty="0" smtClean="0"/>
              <a:t> </a:t>
            </a:r>
            <a:r>
              <a:rPr lang="es-ES_tradnl" dirty="0" err="1" smtClean="0"/>
              <a:t>dispersion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traditional</a:t>
            </a:r>
            <a:r>
              <a:rPr lang="es-ES_tradnl" dirty="0" smtClean="0"/>
              <a:t> </a:t>
            </a:r>
            <a:r>
              <a:rPr lang="es-ES_tradnl" dirty="0" err="1" smtClean="0"/>
              <a:t>transport</a:t>
            </a:r>
            <a:r>
              <a:rPr lang="es-ES_tradnl" dirty="0" smtClean="0"/>
              <a:t> </a:t>
            </a:r>
            <a:r>
              <a:rPr lang="es-ES_tradnl" dirty="0" err="1" smtClean="0"/>
              <a:t>equation</a:t>
            </a:r>
            <a:r>
              <a:rPr lang="es-ES_tradnl" dirty="0" smtClean="0"/>
              <a:t> </a:t>
            </a:r>
            <a:r>
              <a:rPr lang="es-ES_tradnl" dirty="0" err="1" smtClean="0"/>
              <a:t>suffered</a:t>
            </a:r>
            <a:r>
              <a:rPr lang="es-ES_tradnl" dirty="0" smtClean="0"/>
              <a:t> a </a:t>
            </a:r>
            <a:r>
              <a:rPr lang="es-ES_tradnl" dirty="0" err="1" smtClean="0"/>
              <a:t>problem</a:t>
            </a:r>
            <a:r>
              <a:rPr lang="es-ES_tradnl" dirty="0" smtClean="0"/>
              <a:t>, </a:t>
            </a:r>
            <a:r>
              <a:rPr lang="es-ES_tradnl" dirty="0" err="1" smtClean="0"/>
              <a:t>dispersion</a:t>
            </a:r>
            <a:r>
              <a:rPr lang="es-ES_tradnl" dirty="0" smtClean="0"/>
              <a:t> </a:t>
            </a:r>
            <a:r>
              <a:rPr lang="es-ES_tradnl" dirty="0" err="1" smtClean="0"/>
              <a:t>grows</a:t>
            </a:r>
            <a:r>
              <a:rPr lang="es-ES_tradnl" dirty="0" smtClean="0"/>
              <a:t> </a:t>
            </a:r>
            <a:r>
              <a:rPr lang="es-ES_tradnl" dirty="0" err="1" smtClean="0"/>
              <a:t>with</a:t>
            </a:r>
            <a:r>
              <a:rPr lang="es-ES_tradnl" dirty="0" smtClean="0"/>
              <a:t> </a:t>
            </a:r>
            <a:r>
              <a:rPr lang="es-ES_tradnl" dirty="0" err="1" smtClean="0"/>
              <a:t>scale</a:t>
            </a:r>
            <a:r>
              <a:rPr lang="es-ES_tradnl" dirty="0" smtClean="0"/>
              <a:t>.</a:t>
            </a:r>
          </a:p>
          <a:p>
            <a:r>
              <a:rPr lang="es-ES_tradnl" dirty="0" err="1" smtClean="0"/>
              <a:t>This</a:t>
            </a:r>
            <a:r>
              <a:rPr lang="es-ES_tradnl" dirty="0" smtClean="0"/>
              <a:t> </a:t>
            </a:r>
            <a:r>
              <a:rPr lang="es-ES_tradnl" dirty="0" err="1" smtClean="0"/>
              <a:t>became</a:t>
            </a:r>
            <a:r>
              <a:rPr lang="es-ES_tradnl" dirty="0" smtClean="0"/>
              <a:t> </a:t>
            </a:r>
            <a:r>
              <a:rPr lang="es-ES_tradnl" dirty="0" err="1" smtClean="0"/>
              <a:t>apparent</a:t>
            </a:r>
            <a:r>
              <a:rPr lang="es-ES_tradnl" dirty="0" smtClean="0"/>
              <a:t> in </a:t>
            </a:r>
            <a:r>
              <a:rPr lang="es-ES_tradnl" dirty="0" err="1" smtClean="0"/>
              <a:t>the</a:t>
            </a:r>
            <a:r>
              <a:rPr lang="es-ES_tradnl" dirty="0" smtClean="0"/>
              <a:t> 1980’s (</a:t>
            </a:r>
            <a:r>
              <a:rPr lang="es-ES_tradnl" dirty="0" err="1" smtClean="0"/>
              <a:t>remember</a:t>
            </a:r>
            <a:r>
              <a:rPr lang="es-ES_tradnl" dirty="0" smtClean="0"/>
              <a:t> </a:t>
            </a:r>
            <a:r>
              <a:rPr lang="es-ES_tradnl" dirty="0" err="1" smtClean="0"/>
              <a:t>Gelhar</a:t>
            </a:r>
            <a:r>
              <a:rPr lang="es-ES_tradnl" dirty="0" smtClean="0"/>
              <a:t> and </a:t>
            </a:r>
            <a:r>
              <a:rPr lang="es-ES_tradnl" dirty="0" err="1" smtClean="0"/>
              <a:t>Axness</a:t>
            </a:r>
            <a:r>
              <a:rPr lang="es-ES_tradnl" dirty="0" smtClean="0"/>
              <a:t> </a:t>
            </a:r>
            <a:r>
              <a:rPr lang="es-ES_tradnl" dirty="0" err="1" smtClean="0"/>
              <a:t>paper</a:t>
            </a:r>
            <a:r>
              <a:rPr lang="es-ES_tradnl" dirty="0" smtClean="0"/>
              <a:t> </a:t>
            </a:r>
            <a:r>
              <a:rPr lang="es-ES_tradnl" dirty="0" err="1" smtClean="0"/>
              <a:t>is</a:t>
            </a:r>
            <a:r>
              <a:rPr lang="es-ES_tradnl" dirty="0" smtClean="0"/>
              <a:t> </a:t>
            </a:r>
            <a:r>
              <a:rPr lang="es-ES_tradnl" dirty="0" err="1" smtClean="0"/>
              <a:t>from</a:t>
            </a:r>
            <a:r>
              <a:rPr lang="es-ES_tradnl" dirty="0" smtClean="0"/>
              <a:t> 1986)</a:t>
            </a:r>
          </a:p>
          <a:p>
            <a:r>
              <a:rPr lang="en-US" dirty="0" err="1" smtClean="0"/>
              <a:t>Matheron</a:t>
            </a:r>
            <a:r>
              <a:rPr lang="en-US" dirty="0" smtClean="0"/>
              <a:t> and de </a:t>
            </a:r>
            <a:r>
              <a:rPr lang="en-US" dirty="0" err="1"/>
              <a:t>Marsily</a:t>
            </a:r>
            <a:r>
              <a:rPr lang="en-US" dirty="0"/>
              <a:t> </a:t>
            </a:r>
            <a:r>
              <a:rPr lang="en-US" dirty="0" smtClean="0"/>
              <a:t>provided one of the best explanations to the effect </a:t>
            </a:r>
            <a:r>
              <a:rPr lang="en-US" b="1" dirty="0" smtClean="0"/>
              <a:t>in 1980!!!</a:t>
            </a:r>
          </a:p>
          <a:p>
            <a:r>
              <a:rPr lang="en-US" dirty="0" smtClean="0"/>
              <a:t>They used a stratified </a:t>
            </a:r>
            <a:r>
              <a:rPr lang="en-US" dirty="0" err="1" smtClean="0"/>
              <a:t>flowfiel</a:t>
            </a:r>
            <a:r>
              <a:rPr lang="en-US" dirty="0" smtClean="0"/>
              <a:t> (often called the “</a:t>
            </a:r>
            <a:r>
              <a:rPr lang="en-US" dirty="0" err="1" smtClean="0"/>
              <a:t>Matheron</a:t>
            </a:r>
            <a:r>
              <a:rPr lang="en-US" dirty="0" smtClean="0"/>
              <a:t>–de </a:t>
            </a:r>
            <a:r>
              <a:rPr lang="en-US" dirty="0" err="1"/>
              <a:t>Marsily</a:t>
            </a:r>
            <a:r>
              <a:rPr lang="en-US" dirty="0"/>
              <a:t> velocity </a:t>
            </a:r>
            <a:r>
              <a:rPr lang="en-US" dirty="0" smtClean="0"/>
              <a:t>field”)</a:t>
            </a:r>
            <a:endParaRPr lang="es-ES_tradnl" dirty="0" smtClean="0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143508" y="6237312"/>
            <a:ext cx="9001000" cy="6120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2000" b="1" dirty="0" smtClean="0">
                <a:latin typeface="+mn-lt"/>
              </a:rPr>
              <a:t>The ability to think of the need to solve unresolved issues</a:t>
            </a:r>
            <a:endParaRPr lang="es-ES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32157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8720" y="3681028"/>
            <a:ext cx="3649663" cy="275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5516" y="44624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s-ES_tradnl" b="1" dirty="0" smtClean="0"/>
              <a:t>1990’s: non-</a:t>
            </a:r>
            <a:r>
              <a:rPr lang="es-ES_tradnl" b="1" dirty="0" err="1" smtClean="0"/>
              <a:t>multigaussian</a:t>
            </a:r>
            <a:r>
              <a:rPr lang="es-ES_tradnl" b="1" dirty="0" smtClean="0"/>
              <a:t> </a:t>
            </a:r>
            <a:r>
              <a:rPr lang="es-ES_tradnl" b="1" dirty="0" err="1" smtClean="0"/>
              <a:t>geostatistics</a:t>
            </a:r>
            <a:endParaRPr lang="es-ES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-9103" y="1088740"/>
            <a:ext cx="6948772" cy="4525963"/>
          </a:xfrm>
        </p:spPr>
        <p:txBody>
          <a:bodyPr>
            <a:normAutofit fontScale="92500" lnSpcReduction="10000"/>
          </a:bodyPr>
          <a:lstStyle/>
          <a:p>
            <a:r>
              <a:rPr lang="es-ES_tradnl" sz="2800" dirty="0" err="1" smtClean="0"/>
              <a:t>By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the</a:t>
            </a:r>
            <a:r>
              <a:rPr lang="es-ES_tradnl" sz="2800" dirty="0" smtClean="0"/>
              <a:t> 1990’s, </a:t>
            </a:r>
            <a:r>
              <a:rPr lang="es-ES_tradnl" sz="2800" dirty="0" err="1" smtClean="0"/>
              <a:t>it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became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apparent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that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traditional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stationary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geostatiscs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were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not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sufficient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to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represent</a:t>
            </a:r>
            <a:r>
              <a:rPr lang="es-ES_tradnl" sz="2800" dirty="0" smtClean="0"/>
              <a:t> natural </a:t>
            </a:r>
            <a:r>
              <a:rPr lang="es-ES_tradnl" sz="2800" dirty="0" err="1" smtClean="0"/>
              <a:t>heterogeneity</a:t>
            </a:r>
            <a:endParaRPr lang="es-ES_tradnl" sz="2800" dirty="0" smtClean="0"/>
          </a:p>
          <a:p>
            <a:r>
              <a:rPr lang="es-ES_tradnl" sz="2800" dirty="0" err="1" smtClean="0"/>
              <a:t>Traditional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stochastic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hydrologists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resisted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to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change</a:t>
            </a:r>
            <a:r>
              <a:rPr lang="es-ES_tradnl" sz="2800" dirty="0" smtClean="0"/>
              <a:t> (</a:t>
            </a:r>
            <a:r>
              <a:rPr lang="es-ES_tradnl" sz="2800" dirty="0" err="1" smtClean="0"/>
              <a:t>remember</a:t>
            </a:r>
            <a:r>
              <a:rPr lang="es-ES_tradnl" sz="2800" dirty="0" smtClean="0"/>
              <a:t> Jaime </a:t>
            </a:r>
            <a:r>
              <a:rPr lang="es-ES_tradnl" sz="2800" dirty="0" err="1" smtClean="0"/>
              <a:t>Gomez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difficulties</a:t>
            </a:r>
            <a:r>
              <a:rPr lang="es-ES_tradnl" sz="2800" dirty="0" smtClean="0"/>
              <a:t>)</a:t>
            </a:r>
          </a:p>
          <a:p>
            <a:r>
              <a:rPr lang="es-ES_tradnl" sz="2800" dirty="0" err="1" smtClean="0"/>
              <a:t>My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first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encounter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with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simulation</a:t>
            </a:r>
            <a:r>
              <a:rPr lang="es-ES_tradnl" sz="2800" dirty="0" smtClean="0"/>
              <a:t> of </a:t>
            </a:r>
            <a:r>
              <a:rPr lang="es-ES_tradnl" sz="2800" dirty="0" err="1" smtClean="0"/>
              <a:t>sedimentation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processes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was</a:t>
            </a:r>
            <a:r>
              <a:rPr lang="es-ES_tradnl" sz="2800" dirty="0" smtClean="0"/>
              <a:t> a </a:t>
            </a:r>
            <a:r>
              <a:rPr lang="es-ES_tradnl" sz="2800" dirty="0" err="1" smtClean="0"/>
              <a:t>presentation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by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Ghislain</a:t>
            </a:r>
            <a:endParaRPr lang="es-ES_tradnl" sz="2800" dirty="0" smtClean="0"/>
          </a:p>
          <a:p>
            <a:r>
              <a:rPr lang="es-ES_tradnl" sz="2800" dirty="0" err="1" smtClean="0"/>
              <a:t>Obviously</a:t>
            </a:r>
            <a:r>
              <a:rPr lang="es-ES_tradnl" sz="2800" dirty="0" smtClean="0"/>
              <a:t>, </a:t>
            </a:r>
            <a:r>
              <a:rPr lang="es-ES_tradnl" sz="2800" dirty="0" err="1" smtClean="0"/>
              <a:t>the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great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achievement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was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Gorelick</a:t>
            </a:r>
            <a:r>
              <a:rPr lang="es-ES_tradnl" sz="2800" dirty="0" smtClean="0"/>
              <a:t> and </a:t>
            </a:r>
            <a:r>
              <a:rPr lang="es-ES_tradnl" sz="2800" dirty="0" err="1" smtClean="0"/>
              <a:t>Kolterman</a:t>
            </a:r>
            <a:r>
              <a:rPr lang="es-ES_tradnl" sz="2800" dirty="0" smtClean="0"/>
              <a:t>. </a:t>
            </a:r>
            <a:r>
              <a:rPr lang="es-ES_tradnl" sz="2800" dirty="0" err="1" smtClean="0"/>
              <a:t>But</a:t>
            </a:r>
            <a:r>
              <a:rPr lang="es-ES_tradnl" sz="2800" dirty="0" smtClean="0"/>
              <a:t>, </a:t>
            </a:r>
            <a:r>
              <a:rPr lang="es-ES_tradnl" sz="2800" dirty="0" err="1" smtClean="0"/>
              <a:t>again</a:t>
            </a:r>
            <a:r>
              <a:rPr lang="es-ES_tradnl" sz="2800" dirty="0" smtClean="0"/>
              <a:t>, </a:t>
            </a:r>
            <a:r>
              <a:rPr lang="es-ES_tradnl" sz="2800" dirty="0" err="1" smtClean="0"/>
              <a:t>Ghislain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was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already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there</a:t>
            </a:r>
            <a:endParaRPr lang="es-ES" sz="2800" dirty="0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143508" y="6237312"/>
            <a:ext cx="9001000" cy="6120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2000" b="1" dirty="0" smtClean="0">
                <a:latin typeface="+mn-lt"/>
              </a:rPr>
              <a:t>The ability to anticipate what is important and share it is a sign of “grandeur”</a:t>
            </a:r>
            <a:endParaRPr lang="es-ES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40042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2000’s </a:t>
            </a:r>
            <a:r>
              <a:rPr lang="es-ES_tradnl" dirty="0" err="1" smtClean="0"/>
              <a:t>Andres</a:t>
            </a:r>
            <a:r>
              <a:rPr lang="es-ES_tradnl" dirty="0" smtClean="0"/>
              <a:t> Alcolea PhD </a:t>
            </a:r>
            <a:r>
              <a:rPr lang="es-ES_tradnl" dirty="0" err="1" smtClean="0"/>
              <a:t>defense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5842992" cy="4525963"/>
          </a:xfrm>
        </p:spPr>
        <p:txBody>
          <a:bodyPr/>
          <a:lstStyle/>
          <a:p>
            <a:r>
              <a:rPr lang="es-ES_tradnl" dirty="0" err="1" smtClean="0"/>
              <a:t>Andres</a:t>
            </a:r>
            <a:r>
              <a:rPr lang="es-ES_tradnl" dirty="0" smtClean="0"/>
              <a:t> Alcolea </a:t>
            </a:r>
            <a:r>
              <a:rPr lang="es-ES_tradnl" dirty="0" err="1" smtClean="0"/>
              <a:t>proposed</a:t>
            </a:r>
            <a:r>
              <a:rPr lang="es-ES_tradnl" dirty="0" smtClean="0"/>
              <a:t> </a:t>
            </a:r>
            <a:r>
              <a:rPr lang="es-ES_tradnl" dirty="0" err="1" smtClean="0"/>
              <a:t>using</a:t>
            </a:r>
            <a:r>
              <a:rPr lang="es-ES_tradnl" dirty="0" smtClean="0"/>
              <a:t> </a:t>
            </a:r>
            <a:r>
              <a:rPr lang="es-ES_tradnl" dirty="0" err="1" smtClean="0"/>
              <a:t>not</a:t>
            </a:r>
            <a:r>
              <a:rPr lang="es-ES_tradnl" dirty="0" smtClean="0"/>
              <a:t> </a:t>
            </a:r>
            <a:r>
              <a:rPr lang="es-ES_tradnl" dirty="0" err="1" smtClean="0"/>
              <a:t>one</a:t>
            </a:r>
            <a:r>
              <a:rPr lang="es-ES_tradnl" dirty="0" smtClean="0"/>
              <a:t> </a:t>
            </a:r>
            <a:r>
              <a:rPr lang="es-ES_tradnl" dirty="0" err="1" smtClean="0"/>
              <a:t>pilot</a:t>
            </a:r>
            <a:r>
              <a:rPr lang="es-ES_tradnl" dirty="0" smtClean="0"/>
              <a:t> </a:t>
            </a:r>
            <a:r>
              <a:rPr lang="es-ES_tradnl" dirty="0" err="1" smtClean="0"/>
              <a:t>point</a:t>
            </a:r>
            <a:r>
              <a:rPr lang="es-ES_tradnl" dirty="0" smtClean="0"/>
              <a:t> </a:t>
            </a:r>
            <a:r>
              <a:rPr lang="es-ES_tradnl" dirty="0" err="1" smtClean="0"/>
              <a:t>but</a:t>
            </a:r>
            <a:r>
              <a:rPr lang="es-ES_tradnl" dirty="0" smtClean="0"/>
              <a:t> as </a:t>
            </a:r>
            <a:r>
              <a:rPr lang="es-ES_tradnl" dirty="0" err="1" smtClean="0"/>
              <a:t>many</a:t>
            </a:r>
            <a:r>
              <a:rPr lang="es-ES_tradnl" dirty="0" smtClean="0"/>
              <a:t> as </a:t>
            </a:r>
            <a:r>
              <a:rPr lang="es-ES_tradnl" dirty="0" err="1" smtClean="0"/>
              <a:t>possible</a:t>
            </a:r>
            <a:r>
              <a:rPr lang="es-ES_tradnl" dirty="0" smtClean="0"/>
              <a:t>…</a:t>
            </a:r>
          </a:p>
          <a:p>
            <a:r>
              <a:rPr lang="es-ES_tradnl" dirty="0" err="1" smtClean="0"/>
              <a:t>Again</a:t>
            </a:r>
            <a:r>
              <a:rPr lang="es-ES_tradnl" dirty="0" smtClean="0"/>
              <a:t>,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system</a:t>
            </a:r>
            <a:r>
              <a:rPr lang="es-ES_tradnl" dirty="0" smtClean="0"/>
              <a:t> </a:t>
            </a:r>
            <a:r>
              <a:rPr lang="es-ES_tradnl" dirty="0" err="1" smtClean="0"/>
              <a:t>resisted</a:t>
            </a:r>
            <a:endParaRPr lang="es-ES_tradnl" dirty="0"/>
          </a:p>
          <a:p>
            <a:r>
              <a:rPr lang="es-ES_tradnl" dirty="0" err="1" smtClean="0"/>
              <a:t>Ghislain</a:t>
            </a:r>
            <a:r>
              <a:rPr lang="es-ES_tradnl" dirty="0" smtClean="0"/>
              <a:t>, </a:t>
            </a:r>
            <a:r>
              <a:rPr lang="es-ES_tradnl" dirty="0" err="1" smtClean="0"/>
              <a:t>who</a:t>
            </a:r>
            <a:r>
              <a:rPr lang="es-ES_tradnl" dirty="0" smtClean="0"/>
              <a:t> </a:t>
            </a:r>
            <a:r>
              <a:rPr lang="es-ES_tradnl" dirty="0" err="1" smtClean="0"/>
              <a:t>attended</a:t>
            </a:r>
            <a:r>
              <a:rPr lang="es-ES_tradnl" dirty="0" smtClean="0"/>
              <a:t>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defense</a:t>
            </a:r>
            <a:r>
              <a:rPr lang="es-ES_tradnl" dirty="0" smtClean="0"/>
              <a:t>, </a:t>
            </a:r>
            <a:r>
              <a:rPr lang="es-ES_tradnl" dirty="0" err="1" smtClean="0"/>
              <a:t>immediately</a:t>
            </a:r>
            <a:r>
              <a:rPr lang="es-ES_tradnl" dirty="0" smtClean="0"/>
              <a:t> </a:t>
            </a:r>
            <a:r>
              <a:rPr lang="es-ES_tradnl" dirty="0" err="1" smtClean="0"/>
              <a:t>said</a:t>
            </a:r>
            <a:r>
              <a:rPr lang="es-ES_tradnl" dirty="0" smtClean="0"/>
              <a:t> </a:t>
            </a:r>
            <a:r>
              <a:rPr lang="es-ES_tradnl" dirty="0" err="1" smtClean="0"/>
              <a:t>that</a:t>
            </a:r>
            <a:r>
              <a:rPr lang="es-ES_tradnl" dirty="0" smtClean="0"/>
              <a:t> </a:t>
            </a:r>
            <a:r>
              <a:rPr lang="es-ES_tradnl" dirty="0" err="1" smtClean="0"/>
              <a:t>it</a:t>
            </a:r>
            <a:r>
              <a:rPr lang="es-ES_tradnl" dirty="0" smtClean="0"/>
              <a:t> </a:t>
            </a:r>
            <a:r>
              <a:rPr lang="es-ES_tradnl" dirty="0" err="1" smtClean="0"/>
              <a:t>was</a:t>
            </a:r>
            <a:r>
              <a:rPr lang="es-ES_tradnl" dirty="0" smtClean="0"/>
              <a:t> a  </a:t>
            </a:r>
            <a:r>
              <a:rPr lang="es-ES_tradnl" dirty="0" err="1" smtClean="0"/>
              <a:t>great</a:t>
            </a:r>
            <a:r>
              <a:rPr lang="es-ES_tradnl" dirty="0" smtClean="0"/>
              <a:t> idea</a:t>
            </a:r>
            <a:endParaRPr lang="es-ES" dirty="0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143508" y="6237312"/>
            <a:ext cx="9001000" cy="6120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2000" b="1" dirty="0" err="1" smtClean="0">
                <a:latin typeface="+mn-lt"/>
              </a:rPr>
              <a:t>Ghislain</a:t>
            </a:r>
            <a:r>
              <a:rPr lang="en-US" sz="2000" b="1" dirty="0" smtClean="0">
                <a:latin typeface="+mn-lt"/>
              </a:rPr>
              <a:t> is sober, but graceful</a:t>
            </a:r>
            <a:endParaRPr lang="es-ES" sz="2000" dirty="0">
              <a:latin typeface="+mn-lt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921" r="32190"/>
          <a:stretch/>
        </p:blipFill>
        <p:spPr bwMode="auto">
          <a:xfrm>
            <a:off x="6300192" y="1298079"/>
            <a:ext cx="2659788" cy="49325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01143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dirty="0" smtClean="0"/>
              <a:t>In </a:t>
            </a:r>
            <a:r>
              <a:rPr lang="es-ES_tradnl" dirty="0" err="1" smtClean="0"/>
              <a:t>conclusion</a:t>
            </a:r>
            <a:r>
              <a:rPr lang="es-ES_tradnl" dirty="0" smtClean="0"/>
              <a:t>…</a:t>
            </a:r>
            <a:endParaRPr lang="es-ES" dirty="0"/>
          </a:p>
        </p:txBody>
      </p:sp>
      <p:sp>
        <p:nvSpPr>
          <p:cNvPr id="6" name="5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_tradnl" dirty="0" smtClean="0"/>
              <a:t>In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end</a:t>
            </a:r>
            <a:r>
              <a:rPr lang="es-ES_tradnl" dirty="0" smtClean="0"/>
              <a:t>, I </a:t>
            </a:r>
            <a:r>
              <a:rPr lang="es-ES_tradnl" dirty="0" err="1" smtClean="0"/>
              <a:t>feel</a:t>
            </a:r>
            <a:r>
              <a:rPr lang="es-ES_tradnl" dirty="0" smtClean="0"/>
              <a:t> </a:t>
            </a:r>
            <a:r>
              <a:rPr lang="es-ES_tradnl" dirty="0" err="1" smtClean="0"/>
              <a:t>it</a:t>
            </a:r>
            <a:r>
              <a:rPr lang="es-ES_tradnl" dirty="0" smtClean="0"/>
              <a:t> </a:t>
            </a:r>
            <a:r>
              <a:rPr lang="es-ES_tradnl" dirty="0" err="1" smtClean="0"/>
              <a:t>is</a:t>
            </a:r>
            <a:r>
              <a:rPr lang="es-ES_tradnl" dirty="0" smtClean="0"/>
              <a:t> </a:t>
            </a:r>
            <a:r>
              <a:rPr lang="es-ES_tradnl" dirty="0" err="1" smtClean="0"/>
              <a:t>this</a:t>
            </a:r>
            <a:r>
              <a:rPr lang="es-ES_tradnl" dirty="0" smtClean="0"/>
              <a:t> «</a:t>
            </a:r>
            <a:r>
              <a:rPr lang="es-ES_tradnl" dirty="0" err="1" smtClean="0"/>
              <a:t>grace</a:t>
            </a:r>
            <a:r>
              <a:rPr lang="es-ES_tradnl" dirty="0" smtClean="0"/>
              <a:t>» </a:t>
            </a:r>
            <a:r>
              <a:rPr lang="es-ES_tradnl" dirty="0" err="1" smtClean="0"/>
              <a:t>what</a:t>
            </a:r>
            <a:r>
              <a:rPr lang="es-ES_tradnl" dirty="0" smtClean="0"/>
              <a:t> has </a:t>
            </a:r>
            <a:r>
              <a:rPr lang="es-ES_tradnl" dirty="0" err="1" smtClean="0"/>
              <a:t>made</a:t>
            </a:r>
            <a:r>
              <a:rPr lang="es-ES_tradnl" dirty="0" smtClean="0"/>
              <a:t> </a:t>
            </a:r>
            <a:r>
              <a:rPr lang="es-ES_tradnl" dirty="0" err="1" smtClean="0"/>
              <a:t>him</a:t>
            </a:r>
            <a:r>
              <a:rPr lang="es-ES_tradnl" dirty="0" smtClean="0"/>
              <a:t>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european</a:t>
            </a:r>
            <a:r>
              <a:rPr lang="es-ES_tradnl" dirty="0" smtClean="0"/>
              <a:t> «spiritual leader» of </a:t>
            </a:r>
            <a:r>
              <a:rPr lang="es-ES_tradnl" dirty="0" err="1" smtClean="0"/>
              <a:t>hydrogeology</a:t>
            </a:r>
            <a:endParaRPr lang="es-ES_tradnl" dirty="0" smtClean="0"/>
          </a:p>
          <a:p>
            <a:r>
              <a:rPr lang="es-ES_tradnl" dirty="0" err="1" smtClean="0"/>
              <a:t>Now</a:t>
            </a:r>
            <a:r>
              <a:rPr lang="es-ES_tradnl" dirty="0"/>
              <a:t>, he </a:t>
            </a:r>
            <a:r>
              <a:rPr lang="es-ES_tradnl" dirty="0" err="1"/>
              <a:t>is</a:t>
            </a:r>
            <a:r>
              <a:rPr lang="es-ES_tradnl" dirty="0"/>
              <a:t> </a:t>
            </a:r>
            <a:r>
              <a:rPr lang="es-ES_tradnl" dirty="0" err="1"/>
              <a:t>working</a:t>
            </a:r>
            <a:r>
              <a:rPr lang="es-ES_tradnl" dirty="0"/>
              <a:t> </a:t>
            </a:r>
            <a:r>
              <a:rPr lang="es-ES_tradnl" dirty="0" err="1"/>
              <a:t>on</a:t>
            </a:r>
            <a:r>
              <a:rPr lang="es-ES_tradnl" dirty="0"/>
              <a:t> </a:t>
            </a:r>
            <a:r>
              <a:rPr lang="es-ES_tradnl" dirty="0" err="1"/>
              <a:t>the</a:t>
            </a:r>
            <a:r>
              <a:rPr lang="es-ES_tradnl" dirty="0"/>
              <a:t> </a:t>
            </a:r>
            <a:r>
              <a:rPr lang="es-ES_tradnl" dirty="0" err="1"/>
              <a:t>big</a:t>
            </a:r>
            <a:r>
              <a:rPr lang="es-ES_tradnl" dirty="0"/>
              <a:t> </a:t>
            </a:r>
            <a:r>
              <a:rPr lang="es-ES_tradnl" dirty="0" err="1" smtClean="0"/>
              <a:t>picture</a:t>
            </a:r>
            <a:endParaRPr lang="es-ES_tradnl" dirty="0" smtClean="0"/>
          </a:p>
          <a:p>
            <a:pPr lvl="1"/>
            <a:r>
              <a:rPr lang="es-ES_tradnl" dirty="0" smtClean="0"/>
              <a:t>«Les </a:t>
            </a:r>
            <a:r>
              <a:rPr lang="es-ES_tradnl" dirty="0" err="1" smtClean="0"/>
              <a:t>eaux</a:t>
            </a:r>
            <a:r>
              <a:rPr lang="es-ES_tradnl" dirty="0" smtClean="0"/>
              <a:t> continentales»</a:t>
            </a:r>
          </a:p>
          <a:p>
            <a:pPr lvl="1"/>
            <a:r>
              <a:rPr lang="es-ES_tradnl" dirty="0" smtClean="0"/>
              <a:t>«</a:t>
            </a:r>
            <a:r>
              <a:rPr lang="es-ES_tradnl" dirty="0" err="1" smtClean="0"/>
              <a:t>Demographie</a:t>
            </a:r>
            <a:r>
              <a:rPr lang="es-ES_tradnl" dirty="0" smtClean="0"/>
              <a:t>, </a:t>
            </a:r>
            <a:r>
              <a:rPr lang="es-ES_tradnl" dirty="0" err="1" smtClean="0"/>
              <a:t>climat</a:t>
            </a:r>
            <a:r>
              <a:rPr lang="es-ES_tradnl" dirty="0" smtClean="0"/>
              <a:t> et </a:t>
            </a:r>
            <a:r>
              <a:rPr lang="es-ES_tradnl" dirty="0" err="1" smtClean="0"/>
              <a:t>alimentation</a:t>
            </a:r>
            <a:r>
              <a:rPr lang="es-ES_tradnl" dirty="0" smtClean="0"/>
              <a:t> </a:t>
            </a:r>
            <a:r>
              <a:rPr lang="es-ES_tradnl" dirty="0" err="1" smtClean="0"/>
              <a:t>mondiale</a:t>
            </a:r>
            <a:r>
              <a:rPr lang="es-ES_tradnl" dirty="0" smtClean="0"/>
              <a:t>»</a:t>
            </a:r>
          </a:p>
          <a:p>
            <a:pPr lvl="1"/>
            <a:r>
              <a:rPr lang="es-ES_tradnl" dirty="0" err="1" smtClean="0"/>
              <a:t>Watch</a:t>
            </a:r>
            <a:r>
              <a:rPr lang="es-ES_tradnl" dirty="0" smtClean="0"/>
              <a:t> </a:t>
            </a:r>
            <a:r>
              <a:rPr lang="es-ES_tradnl" dirty="0" err="1" smtClean="0"/>
              <a:t>out</a:t>
            </a:r>
            <a:r>
              <a:rPr lang="es-ES_tradnl" dirty="0" smtClean="0"/>
              <a:t>… </a:t>
            </a:r>
            <a:r>
              <a:rPr lang="es-ES_tradnl" dirty="0" err="1" smtClean="0"/>
              <a:t>these</a:t>
            </a:r>
            <a:r>
              <a:rPr lang="es-ES_tradnl" dirty="0" smtClean="0"/>
              <a:t> are </a:t>
            </a:r>
            <a:r>
              <a:rPr lang="es-ES_tradnl" dirty="0" err="1" smtClean="0"/>
              <a:t>probably</a:t>
            </a:r>
            <a:r>
              <a:rPr lang="es-ES_tradnl" dirty="0" smtClean="0"/>
              <a:t>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future</a:t>
            </a:r>
            <a:r>
              <a:rPr lang="es-ES_tradnl" dirty="0" smtClean="0"/>
              <a:t> </a:t>
            </a:r>
            <a:r>
              <a:rPr lang="es-ES_tradnl" dirty="0" err="1" smtClean="0"/>
              <a:t>changes</a:t>
            </a:r>
            <a:endParaRPr lang="es-ES" dirty="0"/>
          </a:p>
        </p:txBody>
      </p:sp>
      <p:sp>
        <p:nvSpPr>
          <p:cNvPr id="5" name="AutoShape 2" descr="Ghislain de Marsily : &quot;Et pourtant, il y a assez d'eau pour tout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97854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860</TotalTime>
  <Words>471</Words>
  <Application>Microsoft Office PowerPoint</Application>
  <PresentationFormat>Presentación en pantalla (4:3)</PresentationFormat>
  <Paragraphs>43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Tema de Office</vt:lpstr>
      <vt:lpstr>Development of the stochastic approach to groundwater hydrology: a personal account of G. de Marsily contributions. </vt:lpstr>
      <vt:lpstr>Obviously, Ghislain is not there for his beauty</vt:lpstr>
      <vt:lpstr>1970’s inverse problem and regularization</vt:lpstr>
      <vt:lpstr>1981: «The pilot point method revisited»</vt:lpstr>
      <vt:lpstr>1980’s: scale dependent dispersion</vt:lpstr>
      <vt:lpstr>1990’s: non-multigaussian geostatistics</vt:lpstr>
      <vt:lpstr>2000’s Andres Alcolea PhD defense</vt:lpstr>
      <vt:lpstr>In conclusion…</vt:lpstr>
    </vt:vector>
  </TitlesOfParts>
  <Company>CSIC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Jesús</dc:creator>
  <cp:lastModifiedBy>Jesús</cp:lastModifiedBy>
  <cp:revision>5</cp:revision>
  <dcterms:created xsi:type="dcterms:W3CDTF">2020-04-24T16:21:41Z</dcterms:created>
  <dcterms:modified xsi:type="dcterms:W3CDTF">2020-05-04T11:39:00Z</dcterms:modified>
</cp:coreProperties>
</file>