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70" r:id="rId2"/>
    <p:sldId id="333" r:id="rId3"/>
    <p:sldId id="373" r:id="rId4"/>
    <p:sldId id="345" r:id="rId5"/>
    <p:sldId id="359" r:id="rId6"/>
    <p:sldId id="327" r:id="rId7"/>
    <p:sldId id="294" r:id="rId8"/>
    <p:sldId id="331" r:id="rId9"/>
    <p:sldId id="295" r:id="rId10"/>
    <p:sldId id="325" r:id="rId11"/>
    <p:sldId id="296" r:id="rId12"/>
    <p:sldId id="315" r:id="rId13"/>
    <p:sldId id="316" r:id="rId14"/>
    <p:sldId id="329" r:id="rId15"/>
    <p:sldId id="357" r:id="rId16"/>
    <p:sldId id="335" r:id="rId17"/>
    <p:sldId id="368" r:id="rId18"/>
    <p:sldId id="336" r:id="rId19"/>
    <p:sldId id="358" r:id="rId20"/>
    <p:sldId id="338" r:id="rId21"/>
    <p:sldId id="339" r:id="rId22"/>
    <p:sldId id="340" r:id="rId23"/>
    <p:sldId id="354" r:id="rId24"/>
    <p:sldId id="363" r:id="rId25"/>
    <p:sldId id="341" r:id="rId26"/>
    <p:sldId id="375" r:id="rId27"/>
    <p:sldId id="37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544A"/>
    <a:srgbClr val="F3AE03"/>
    <a:srgbClr val="EE3112"/>
    <a:srgbClr val="D87362"/>
    <a:srgbClr val="D98661"/>
    <a:srgbClr val="FDE86B"/>
    <a:srgbClr val="FFDB69"/>
    <a:srgbClr val="F4B962"/>
    <a:srgbClr val="F17A59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40" autoAdjust="0"/>
    <p:restoredTop sz="95627" autoAdjust="0"/>
  </p:normalViewPr>
  <p:slideViewPr>
    <p:cSldViewPr showGuides="1">
      <p:cViewPr varScale="1">
        <p:scale>
          <a:sx n="99" d="100"/>
          <a:sy n="99" d="100"/>
        </p:scale>
        <p:origin x="1488" y="90"/>
      </p:cViewPr>
      <p:guideLst>
        <p:guide orient="horz" pos="1026"/>
        <p:guide pos="226"/>
      </p:guideLst>
    </p:cSldViewPr>
  </p:slideViewPr>
  <p:outlineViewPr>
    <p:cViewPr>
      <p:scale>
        <a:sx n="33" d="100"/>
        <a:sy n="33" d="100"/>
      </p:scale>
      <p:origin x="0" y="-9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72"/>
    </p:cViewPr>
  </p:sorterViewPr>
  <p:notesViewPr>
    <p:cSldViewPr showGuides="1">
      <p:cViewPr varScale="1">
        <p:scale>
          <a:sx n="69" d="100"/>
          <a:sy n="69" d="100"/>
        </p:scale>
        <p:origin x="3512" y="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xmlns="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26.04.2020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26.04.2020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843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3968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096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096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096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096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 smtClean="0"/>
              <a:t>Inverti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meteo</a:t>
            </a:r>
            <a:r>
              <a:rPr lang="en-US" sz="1200" baseline="0" dirty="0" smtClean="0"/>
              <a:t> data </a:t>
            </a:r>
            <a:r>
              <a:rPr lang="en-US" sz="1200" baseline="0" dirty="0" err="1" smtClean="0"/>
              <a:t>all’inzio</a:t>
            </a: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995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096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109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0962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5499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096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096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096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0962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30613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783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096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59102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868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7071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096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5323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36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096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096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09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9144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7" y="537344"/>
            <a:ext cx="7705725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2444192"/>
            <a:ext cx="77057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xmlns="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1088740"/>
            <a:ext cx="77057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xmlns="" id="{DC15E2CB-FE35-41B2-9C4C-4679F54755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9261CF04-8600-4D27-A32A-58BDC5EC7F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53" userDrawn="1">
          <p15:clr>
            <a:srgbClr val="FBAE40"/>
          </p15:clr>
        </p15:guide>
        <p15:guide id="2" pos="530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 2019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728682" y="1156475"/>
            <a:ext cx="7488000" cy="576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lang="de-DE" sz="2800" b="1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>
              <a:spcBef>
                <a:spcPct val="20000"/>
              </a:spcBef>
              <a:buClr>
                <a:srgbClr val="005B82"/>
              </a:buClr>
              <a:buSzPct val="80000"/>
              <a:buFontTx/>
            </a:pPr>
            <a:r>
              <a:rPr lang="de-DE" dirty="0" smtClean="0"/>
              <a:t>Platzhalter Titel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742129" y="1916832"/>
            <a:ext cx="7488832" cy="4209331"/>
          </a:xfrm>
          <a:prstGeom prst="rect">
            <a:avLst/>
          </a:prstGeom>
        </p:spPr>
        <p:txBody>
          <a:bodyPr lIns="0" tIns="0"/>
          <a:lstStyle>
            <a:lvl1pPr marL="0" indent="0">
              <a:spcAft>
                <a:spcPts val="500"/>
              </a:spcAft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-34290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itchFamily="2" charset="2"/>
              <a:buChar char="§"/>
              <a:defRPr lang="de-DE" sz="20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846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9144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537344"/>
            <a:ext cx="7705724" cy="623404"/>
          </a:xfrm>
        </p:spPr>
        <p:txBody>
          <a:bodyPr anchor="t"/>
          <a:lstStyle>
            <a:lvl1pPr algn="l">
              <a:lnSpc>
                <a:spcPct val="114000"/>
              </a:lnSpc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2660216"/>
            <a:ext cx="77057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xmlns="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1160748"/>
            <a:ext cx="7705726" cy="136180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05A5BA46-025C-436B-9A80-CB512831C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xmlns="" id="{8F8EE7F0-8372-4AD2-9D64-4F3514C26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xmlns="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341312"/>
            <a:ext cx="84264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E713E3ED-78BF-4AEF-A5C2-46B7E751DB0E}"/>
              </a:ext>
            </a:extLst>
          </p:cNvPr>
          <p:cNvSpPr/>
          <p:nvPr userDrawn="1"/>
        </p:nvSpPr>
        <p:spPr>
          <a:xfrm>
            <a:off x="0" y="3428999"/>
            <a:ext cx="9144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7" y="3633688"/>
            <a:ext cx="7705725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4970822"/>
            <a:ext cx="77057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xmlns="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4185084"/>
            <a:ext cx="77057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CCA27721-1E41-417D-8DF5-46DDCB233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xmlns="" id="{D9A45DC4-1F08-4D94-9B1D-CF530DF4BB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E713E3ED-78BF-4AEF-A5C2-46B7E751DB0E}"/>
              </a:ext>
            </a:extLst>
          </p:cNvPr>
          <p:cNvSpPr/>
          <p:nvPr userDrawn="1"/>
        </p:nvSpPr>
        <p:spPr>
          <a:xfrm>
            <a:off x="0" y="2564905"/>
            <a:ext cx="9144000" cy="1570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3633688"/>
            <a:ext cx="77057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4911514"/>
            <a:ext cx="77057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xmlns="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4250010"/>
            <a:ext cx="77057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638BB4E3-787B-47B4-88F3-9120850BA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321364"/>
            <a:ext cx="1440160" cy="420003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xmlns="" id="{6C0541F1-A415-46B8-A4AB-03EBF2975C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768" y="6622568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xmlns="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xmlns="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mtClean="0"/>
              <a:t>24 Jan 2019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xmlns="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578310"/>
            <a:ext cx="84264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xmlns="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mtClean="0"/>
              <a:t>24 Jan 2019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xmlns="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xmlns="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 2019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xmlns="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1628774"/>
            <a:ext cx="3925888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4900254"/>
            <a:ext cx="3925888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xmlns="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57559" y="1628774"/>
            <a:ext cx="3927666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xmlns="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7559" y="4900254"/>
            <a:ext cx="3927666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xmlns="" id="{4DDBDFEF-0700-4FD7-BDE1-FAD27F1C03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 2019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xmlns="" id="{69A04336-9297-4D3E-8FB4-C1D6EA074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Jan 2019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563142"/>
            <a:ext cx="8424672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96113" y="6447996"/>
            <a:ext cx="1549996" cy="2201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08 Nov 2019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69712" y="6447060"/>
            <a:ext cx="1006544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 smtClean="0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11267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1F2B40BD-2E84-45F1-85D7-C908895E91A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6405365"/>
            <a:ext cx="1152128" cy="33600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8F9C05EC-278F-48BF-80BE-EDD0FE4E358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6624046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  <p:sldLayoutId id="2147483674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pos="5534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2699" userDrawn="1">
          <p15:clr>
            <a:srgbClr val="F26B43"/>
          </p15:clr>
        </p15:guide>
        <p15:guide id="7" pos="306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image" Target="../media/image4.jpeg"/><Relationship Id="rId21" Type="http://schemas.openxmlformats.org/officeDocument/2006/relationships/image" Target="../media/image20.png"/><Relationship Id="rId7" Type="http://schemas.microsoft.com/office/2007/relationships/hdphoto" Target="../media/hdphoto1.wdp"/><Relationship Id="rId12" Type="http://schemas.openxmlformats.org/officeDocument/2006/relationships/slide" Target="slide2.xml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1.jpeg"/><Relationship Id="rId24" Type="http://schemas.openxmlformats.org/officeDocument/2006/relationships/image" Target="../media/image22.png"/><Relationship Id="rId5" Type="http://schemas.openxmlformats.org/officeDocument/2006/relationships/image" Target="../media/image6.jpe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10.jpeg"/><Relationship Id="rId19" Type="http://schemas.openxmlformats.org/officeDocument/2006/relationships/image" Target="../media/image18.png"/><Relationship Id="rId4" Type="http://schemas.openxmlformats.org/officeDocument/2006/relationships/image" Target="../media/image5.jpeg"/><Relationship Id="rId9" Type="http://schemas.openxmlformats.org/officeDocument/2006/relationships/image" Target="../media/image9.jpeg"/><Relationship Id="rId14" Type="http://schemas.openxmlformats.org/officeDocument/2006/relationships/image" Target="../media/image13.png"/><Relationship Id="rId22" Type="http://schemas.openxmlformats.org/officeDocument/2006/relationships/image" Target="../media/image1.emf"/><Relationship Id="rId27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jpeg"/><Relationship Id="rId5" Type="http://schemas.microsoft.com/office/2007/relationships/hdphoto" Target="../media/hdphoto4.wdp"/><Relationship Id="rId4" Type="http://schemas.openxmlformats.org/officeDocument/2006/relationships/image" Target="../media/image68.jpeg"/><Relationship Id="rId9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11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5" Type="http://schemas.openxmlformats.org/officeDocument/2006/relationships/image" Target="../media/image84.pn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18" Type="http://schemas.openxmlformats.org/officeDocument/2006/relationships/image" Target="../media/image33.pn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17" Type="http://schemas.openxmlformats.org/officeDocument/2006/relationships/image" Target="../media/image99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5" Type="http://schemas.openxmlformats.org/officeDocument/2006/relationships/image" Target="../media/image97.jpeg"/><Relationship Id="rId10" Type="http://schemas.openxmlformats.org/officeDocument/2006/relationships/image" Target="../media/image92.jpeg"/><Relationship Id="rId19" Type="http://schemas.openxmlformats.org/officeDocument/2006/relationships/slide" Target="slide2.xml"/><Relationship Id="rId4" Type="http://schemas.openxmlformats.org/officeDocument/2006/relationships/image" Target="../media/image86.jpeg"/><Relationship Id="rId9" Type="http://schemas.openxmlformats.org/officeDocument/2006/relationships/image" Target="../media/image91.jpeg"/><Relationship Id="rId14" Type="http://schemas.openxmlformats.org/officeDocument/2006/relationships/image" Target="../media/image9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slide" Target="slide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slide" Target="slide2.xml"/><Relationship Id="rId4" Type="http://schemas.openxmlformats.org/officeDocument/2006/relationships/image" Target="../media/image10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slide" Target="slide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6.png"/><Relationship Id="rId5" Type="http://schemas.openxmlformats.org/officeDocument/2006/relationships/image" Target="../media/image105.jpg"/><Relationship Id="rId4" Type="http://schemas.openxmlformats.org/officeDocument/2006/relationships/image" Target="../media/image10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7.jpe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6.pn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0.jpeg"/><Relationship Id="rId11" Type="http://schemas.openxmlformats.org/officeDocument/2006/relationships/slide" Target="slide2.xml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png"/><Relationship Id="rId9" Type="http://schemas.openxmlformats.org/officeDocument/2006/relationships/image" Target="../media/image11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24.jpg"/><Relationship Id="rId3" Type="http://schemas.openxmlformats.org/officeDocument/2006/relationships/image" Target="../media/image115.png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2" Type="http://schemas.openxmlformats.org/officeDocument/2006/relationships/notesSlide" Target="../notesSlides/notesSlide19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7.png"/><Relationship Id="rId11" Type="http://schemas.openxmlformats.org/officeDocument/2006/relationships/image" Target="../media/image122.jpe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jpeg"/><Relationship Id="rId4" Type="http://schemas.openxmlformats.org/officeDocument/2006/relationships/image" Target="../media/image106.png"/><Relationship Id="rId9" Type="http://schemas.openxmlformats.org/officeDocument/2006/relationships/image" Target="../media/image120.jpeg"/><Relationship Id="rId14" Type="http://schemas.openxmlformats.org/officeDocument/2006/relationships/image" Target="../media/image1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8.jpeg"/><Relationship Id="rId1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slide" Target="slide8.xml"/><Relationship Id="rId12" Type="http://schemas.openxmlformats.org/officeDocument/2006/relationships/image" Target="../media/image27.jpeg"/><Relationship Id="rId1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0.xml"/><Relationship Id="rId6" Type="http://schemas.openxmlformats.org/officeDocument/2006/relationships/slide" Target="slide5.xml"/><Relationship Id="rId11" Type="http://schemas.openxmlformats.org/officeDocument/2006/relationships/slide" Target="slide26.xml"/><Relationship Id="rId5" Type="http://schemas.openxmlformats.org/officeDocument/2006/relationships/slide" Target="slide3.xml"/><Relationship Id="rId15" Type="http://schemas.openxmlformats.org/officeDocument/2006/relationships/image" Target="../media/image7.png"/><Relationship Id="rId10" Type="http://schemas.openxmlformats.org/officeDocument/2006/relationships/slide" Target="slide25.xml"/><Relationship Id="rId19" Type="http://schemas.openxmlformats.org/officeDocument/2006/relationships/image" Target="../media/image32.jpeg"/><Relationship Id="rId4" Type="http://schemas.openxmlformats.org/officeDocument/2006/relationships/slide" Target="slide1.xml"/><Relationship Id="rId9" Type="http://schemas.openxmlformats.org/officeDocument/2006/relationships/slide" Target="slide22.xml"/><Relationship Id="rId14" Type="http://schemas.openxmlformats.org/officeDocument/2006/relationships/image" Target="../media/image2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Relationship Id="rId9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4.pn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slide" Target="slid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5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slide" Target="slide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slide" Target="slide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12" Type="http://schemas.openxmlformats.org/officeDocument/2006/relationships/slide" Target="slide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2.jpeg"/><Relationship Id="rId11" Type="http://schemas.openxmlformats.org/officeDocument/2006/relationships/image" Target="../media/image147.jpeg"/><Relationship Id="rId5" Type="http://schemas.openxmlformats.org/officeDocument/2006/relationships/image" Target="../media/image141.jpeg"/><Relationship Id="rId10" Type="http://schemas.openxmlformats.org/officeDocument/2006/relationships/image" Target="../media/image146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2.xml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12" Type="http://schemas.openxmlformats.org/officeDocument/2006/relationships/image" Target="../media/image1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1.png"/><Relationship Id="rId11" Type="http://schemas.openxmlformats.org/officeDocument/2006/relationships/image" Target="../media/image155.png"/><Relationship Id="rId5" Type="http://schemas.openxmlformats.org/officeDocument/2006/relationships/image" Target="../media/image150.png"/><Relationship Id="rId10" Type="http://schemas.openxmlformats.org/officeDocument/2006/relationships/image" Target="../media/image154.png"/><Relationship Id="rId4" Type="http://schemas.openxmlformats.org/officeDocument/2006/relationships/image" Target="../media/image149.png"/><Relationship Id="rId9" Type="http://schemas.openxmlformats.org/officeDocument/2006/relationships/image" Target="../media/image1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slide" Target="slide2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slide" Target="slide2.xml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0.jpe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4.jpeg"/><Relationship Id="rId4" Type="http://schemas.openxmlformats.org/officeDocument/2006/relationships/image" Target="../media/image51.jpeg"/><Relationship Id="rId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6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1520" y="2593826"/>
            <a:ext cx="8856984" cy="5471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Improved spatial modelling of crop productivity using geophysics-based soil mapping: a case study beyond the field scale</a:t>
            </a:r>
          </a:p>
          <a:p>
            <a:pPr>
              <a:lnSpc>
                <a:spcPct val="100000"/>
              </a:lnSpc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7A503998-A297-4BCD-A479-FF485AEE81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6" name="Picture 3" descr="C:\WORK\Reports_Presentations\Presentations\TR32_2017_10_06\FIGURES\Frontfigure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338164"/>
            <a:ext cx="1004803" cy="180864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20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WORK\Reports_Presentations\Presentations\TR32_2017_10_06\FIGURES\Frontfigure0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3181" y="439199"/>
            <a:ext cx="1004803" cy="180864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20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WORK\Reports_Presentations\Presentations\TR32_2017_10_06\FIGURES\Frontfigure0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9325" y="540234"/>
            <a:ext cx="1004803" cy="180864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20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WORK\Reports_Presentations\Presentations\TR32_2017_10_06\FIGURES\110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631287"/>
            <a:ext cx="1262953" cy="1303047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20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H="1">
            <a:off x="7543047" y="1444557"/>
            <a:ext cx="353622" cy="45461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6280111" y="1444557"/>
            <a:ext cx="332215" cy="45461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3" descr="C:\WORK\Reports_Presentations\Presentations\2018_AGU\FIGURES\A1_WC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3994" y="333297"/>
            <a:ext cx="874390" cy="5758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</p:pic>
      <p:pic>
        <p:nvPicPr>
          <p:cNvPr id="30" name="Picture 3" descr="C:\WORK\Reports_Presentations\Presentations\2018_AGU\FIGURES\A1_S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4530" y="931995"/>
            <a:ext cx="873854" cy="5641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</p:pic>
      <p:pic>
        <p:nvPicPr>
          <p:cNvPr id="2050" name="Picture 2" descr="C:\WORK\Reports_Presentations\Presentations\2018_AGU\FIGURES\PROFILE\FIG11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4163" y="333297"/>
            <a:ext cx="937591" cy="11626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</p:pic>
      <p:pic>
        <p:nvPicPr>
          <p:cNvPr id="2054" name="Picture 3" descr="C:\WORK\Reports_Presentations\Presentations\2018_AGU\Binley\GIF\16.jp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517"/>
          <a:stretch/>
        </p:blipFill>
        <p:spPr bwMode="auto">
          <a:xfrm>
            <a:off x="6444146" y="1581838"/>
            <a:ext cx="1277780" cy="64802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ction Button: Custom 27">
            <a:hlinkClick r:id="rId12" action="ppaction://hlinksldjump" highlightClick="1"/>
          </p:cNvPr>
          <p:cNvSpPr/>
          <p:nvPr/>
        </p:nvSpPr>
        <p:spPr>
          <a:xfrm>
            <a:off x="5935498" y="6155790"/>
            <a:ext cx="3173005" cy="598011"/>
          </a:xfrm>
          <a:prstGeom prst="actionButtonBlank">
            <a:avLst/>
          </a:prstGeom>
          <a:solidFill>
            <a:schemeClr val="accent2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Start checking this PICO!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24" y="5509351"/>
            <a:ext cx="720000" cy="72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14" y="5509351"/>
            <a:ext cx="720000" cy="720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24" y="4249351"/>
            <a:ext cx="720000" cy="720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64" y="5509351"/>
            <a:ext cx="720000" cy="720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64" y="4249351"/>
            <a:ext cx="720000" cy="720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89" y="4249351"/>
            <a:ext cx="720000" cy="720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14" y="4249351"/>
            <a:ext cx="720000" cy="72000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8212" y="4889066"/>
            <a:ext cx="177142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002060"/>
              </a:buClr>
              <a:buSzPct val="125000"/>
            </a:pP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Cosimo Brogi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480102" y="4896416"/>
            <a:ext cx="177142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002060"/>
              </a:buClr>
              <a:buSzPct val="125000"/>
            </a:pP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Sander Huisman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824677" y="4903766"/>
            <a:ext cx="177142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002060"/>
              </a:buClr>
              <a:buSzPct val="125000"/>
            </a:pP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Michael Herbst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089415" y="4901574"/>
            <a:ext cx="192274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002060"/>
              </a:buClr>
              <a:buSzPct val="125000"/>
            </a:pP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Lutz Weihermüller</a:t>
            </a:r>
          </a:p>
        </p:txBody>
      </p:sp>
      <p:sp>
        <p:nvSpPr>
          <p:cNvPr id="45" name="Rectangle 44"/>
          <p:cNvSpPr/>
          <p:nvPr/>
        </p:nvSpPr>
        <p:spPr>
          <a:xfrm>
            <a:off x="-67465" y="6155790"/>
            <a:ext cx="204277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002060"/>
              </a:buClr>
              <a:buSzPct val="125000"/>
            </a:pP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Anne Klosterhalfen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475927" y="6157367"/>
            <a:ext cx="177142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002060"/>
              </a:buClr>
              <a:buSzPct val="125000"/>
            </a:pP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Carsten Montzka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166263" y="6160948"/>
            <a:ext cx="177142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002060"/>
              </a:buClr>
              <a:buSzPct val="125000"/>
            </a:pP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Harry Vereecken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824676" y="6155790"/>
            <a:ext cx="177142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002060"/>
              </a:buClr>
              <a:buSzPct val="125000"/>
            </a:pP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Heye Bogena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42" y="5509351"/>
            <a:ext cx="720000" cy="720000"/>
          </a:xfrm>
          <a:prstGeom prst="rect">
            <a:avLst/>
          </a:prstGeom>
        </p:spPr>
      </p:pic>
      <p:pic>
        <p:nvPicPr>
          <p:cNvPr id="51" name="Picture 50" descr="C:\WORK\Reports_Presentations\Presentations\AGU_2017\Figures\Logos\LogoTR32.png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1551" y="4860234"/>
            <a:ext cx="604163" cy="36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Grafik 9">
            <a:extLst>
              <a:ext uri="{FF2B5EF4-FFF2-40B4-BE49-F238E27FC236}">
                <a16:creationId xmlns="" xmlns:a16="http://schemas.microsoft.com/office/drawing/2014/main" id="{638BB4E3-787B-47B4-88F3-9120850BA7B4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4362946"/>
            <a:ext cx="1291495" cy="37664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73900" y="5576046"/>
            <a:ext cx="1418390" cy="41389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955227" y="4752035"/>
            <a:ext cx="395610" cy="406859"/>
          </a:xfrm>
          <a:prstGeom prst="rect">
            <a:avLst/>
          </a:prstGeom>
        </p:spPr>
      </p:pic>
      <p:sp>
        <p:nvSpPr>
          <p:cNvPr id="56" name="TextBox 6"/>
          <p:cNvSpPr txBox="1">
            <a:spLocks noChangeArrowheads="1"/>
          </p:cNvSpPr>
          <p:nvPr/>
        </p:nvSpPr>
        <p:spPr bwMode="auto">
          <a:xfrm>
            <a:off x="5791545" y="5178678"/>
            <a:ext cx="15841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800" dirty="0">
                <a:solidFill>
                  <a:srgbClr val="515151"/>
                </a:solidFill>
              </a:rPr>
              <a:t>Transregional</a:t>
            </a:r>
            <a:r>
              <a:rPr lang="de-DE" altLang="en-US" sz="800" dirty="0">
                <a:solidFill>
                  <a:srgbClr val="515151"/>
                </a:solidFill>
              </a:rPr>
              <a:t> </a:t>
            </a:r>
            <a:r>
              <a:rPr lang="en-US" altLang="en-US" sz="800" dirty="0" smtClean="0">
                <a:solidFill>
                  <a:srgbClr val="515151"/>
                </a:solidFill>
              </a:rPr>
              <a:t>Collaborative</a:t>
            </a:r>
            <a:endParaRPr lang="de-DE" altLang="en-US" sz="800" dirty="0">
              <a:solidFill>
                <a:srgbClr val="515151"/>
              </a:solidFill>
            </a:endParaRPr>
          </a:p>
          <a:p>
            <a:pPr algn="ctr" eaLnBrk="1" hangingPunct="1"/>
            <a:r>
              <a:rPr lang="de-DE" altLang="en-US" sz="800" dirty="0" smtClean="0">
                <a:solidFill>
                  <a:srgbClr val="515151"/>
                </a:solidFill>
              </a:rPr>
              <a:t>Recearc </a:t>
            </a:r>
            <a:r>
              <a:rPr lang="de-DE" altLang="en-US" sz="800" dirty="0">
                <a:solidFill>
                  <a:srgbClr val="515151"/>
                </a:solidFill>
              </a:rPr>
              <a:t>Centre 32 (TR32)</a:t>
            </a:r>
            <a:endParaRPr lang="en-US" altLang="en-US" sz="800" dirty="0">
              <a:solidFill>
                <a:srgbClr val="515151"/>
              </a:solidFill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526398" y="4407357"/>
            <a:ext cx="1253268" cy="287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459152" y="5450309"/>
            <a:ext cx="1445431" cy="539628"/>
          </a:xfrm>
          <a:prstGeom prst="rect">
            <a:avLst/>
          </a:prstGeom>
        </p:spPr>
      </p:pic>
      <p:sp>
        <p:nvSpPr>
          <p:cNvPr id="58" name="TextBox 6"/>
          <p:cNvSpPr txBox="1">
            <a:spLocks noChangeArrowheads="1"/>
          </p:cNvSpPr>
          <p:nvPr/>
        </p:nvSpPr>
        <p:spPr bwMode="auto">
          <a:xfrm>
            <a:off x="7360944" y="5164462"/>
            <a:ext cx="15841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800" dirty="0" smtClean="0">
                <a:solidFill>
                  <a:srgbClr val="515151"/>
                </a:solidFill>
              </a:rPr>
              <a:t>Swedish University of Agricultural Sciences</a:t>
            </a:r>
            <a:endParaRPr lang="en-US" altLang="en-US" sz="800" dirty="0">
              <a:solidFill>
                <a:srgbClr val="51515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7" y="87763"/>
            <a:ext cx="1293940" cy="422788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16" idx="3"/>
            <a:endCxn id="17" idx="1"/>
          </p:cNvCxnSpPr>
          <p:nvPr/>
        </p:nvCxnSpPr>
        <p:spPr>
          <a:xfrm>
            <a:off x="3128531" y="1242487"/>
            <a:ext cx="294650" cy="101035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7" idx="3"/>
            <a:endCxn id="18" idx="1"/>
          </p:cNvCxnSpPr>
          <p:nvPr/>
        </p:nvCxnSpPr>
        <p:spPr>
          <a:xfrm>
            <a:off x="4427984" y="1343522"/>
            <a:ext cx="291341" cy="101035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8" idx="3"/>
            <a:endCxn id="2050" idx="1"/>
          </p:cNvCxnSpPr>
          <p:nvPr/>
        </p:nvCxnSpPr>
        <p:spPr>
          <a:xfrm flipV="1">
            <a:off x="5724128" y="914604"/>
            <a:ext cx="470035" cy="52995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45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467444" y="859359"/>
            <a:ext cx="81368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sz="2200" b="1" dirty="0" smtClean="0">
                <a:solidFill>
                  <a:srgbClr val="002060"/>
                </a:solidFill>
              </a:rPr>
              <a:t>Land use (LUSE) classification: </a:t>
            </a:r>
            <a:r>
              <a:rPr lang="en-US" sz="2200" dirty="0" smtClean="0"/>
              <a:t>Different surfaces (land use) have different reflectance spectrum.</a:t>
            </a:r>
          </a:p>
        </p:txBody>
      </p:sp>
      <p:pic>
        <p:nvPicPr>
          <p:cNvPr id="1028" name="Picture 4" descr="C:\WORK\Reports_Presentations\Presentations\TR32_2017_10_06\FIGURES\7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076535"/>
            <a:ext cx="3672409" cy="184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43608" y="2196067"/>
            <a:ext cx="72008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152000" y="2196067"/>
            <a:ext cx="108000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296000" y="2196067"/>
            <a:ext cx="72008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547664" y="2196067"/>
            <a:ext cx="108000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670624" y="3204179"/>
            <a:ext cx="166651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3060030" y="4293096"/>
            <a:ext cx="554441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For a pixel of the image, the variation of the signal between different bands is the signature of that pixel.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It can be used to cluster pixels with the same signature.</a:t>
            </a:r>
            <a:endParaRPr lang="en-US" sz="1600" dirty="0"/>
          </a:p>
        </p:txBody>
      </p:sp>
      <p:pic>
        <p:nvPicPr>
          <p:cNvPr id="33" name="Picture 2" descr="C:\WORK\Reports_Presentations\Presentations\TR32_2017_10_06\pictures\bands_123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8D998D"/>
              </a:clrFrom>
              <a:clrTo>
                <a:srgbClr val="8D998D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1500"/>
                    </a14:imgEffect>
                    <a14:imgEffect>
                      <a14:saturation sat="18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54" b="16909"/>
          <a:stretch/>
        </p:blipFill>
        <p:spPr bwMode="auto">
          <a:xfrm>
            <a:off x="4499994" y="2957355"/>
            <a:ext cx="1080120" cy="975701"/>
          </a:xfrm>
          <a:prstGeom prst="rect">
            <a:avLst/>
          </a:prstGeom>
          <a:noFill/>
          <a:ln>
            <a:solidFill>
              <a:srgbClr val="005B82"/>
            </a:solidFill>
          </a:ln>
          <a:effectLst/>
          <a:scene3d>
            <a:camera prst="orthographicFront">
              <a:rot lat="3791642" lon="12158826" rev="12600000"/>
            </a:camera>
            <a:lightRig rig="brightRoom" dir="t"/>
          </a:scene3d>
          <a:sp3d extrusionH="76200" contourW="12700">
            <a:bevelB w="0" h="0" prst="riblet"/>
            <a:extrusionClr>
              <a:srgbClr val="005B82"/>
            </a:extrusionClr>
            <a:contourClr>
              <a:srgbClr val="005B82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WORK\Reports_Presentations\Presentations\TR32_2017_10_06\pictures\bands_123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54" b="16909"/>
          <a:stretch/>
        </p:blipFill>
        <p:spPr bwMode="auto">
          <a:xfrm>
            <a:off x="4499993" y="2672248"/>
            <a:ext cx="1080120" cy="975701"/>
          </a:xfrm>
          <a:prstGeom prst="rect">
            <a:avLst/>
          </a:prstGeom>
          <a:noFill/>
          <a:ln>
            <a:solidFill>
              <a:srgbClr val="005B82"/>
            </a:solidFill>
          </a:ln>
          <a:effectLst/>
          <a:scene3d>
            <a:camera prst="orthographicFront">
              <a:rot lat="3791642" lon="12158826" rev="12600000"/>
            </a:camera>
            <a:lightRig rig="brightRoom" dir="t"/>
          </a:scene3d>
          <a:sp3d extrusionH="76200" contourW="12700">
            <a:bevelB w="0" h="0" prst="riblet"/>
            <a:extrusionClr>
              <a:srgbClr val="005B82"/>
            </a:extrusionClr>
            <a:contourClr>
              <a:srgbClr val="005B82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WORK\Reports_Presentations\Presentations\TR32_2017_10_06\pictures\bands_123.jp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4" b="16909"/>
          <a:stretch/>
        </p:blipFill>
        <p:spPr bwMode="auto">
          <a:xfrm>
            <a:off x="4499993" y="2384216"/>
            <a:ext cx="1080120" cy="975701"/>
          </a:xfrm>
          <a:prstGeom prst="rect">
            <a:avLst/>
          </a:prstGeom>
          <a:noFill/>
          <a:ln>
            <a:solidFill>
              <a:srgbClr val="005B82"/>
            </a:solidFill>
          </a:ln>
          <a:effectLst/>
          <a:scene3d>
            <a:camera prst="orthographicFront">
              <a:rot lat="3791642" lon="12158826" rev="12600000"/>
            </a:camera>
            <a:lightRig rig="brightRoom" dir="t"/>
          </a:scene3d>
          <a:sp3d extrusionH="76200" contourW="12700">
            <a:bevelB w="0" h="0" prst="riblet"/>
            <a:extrusionClr>
              <a:srgbClr val="005B82"/>
            </a:extrusionClr>
            <a:contourClr>
              <a:srgbClr val="005B82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WORK\Reports_Presentations\Presentations\TR32_2017_10_06\pictures\bands_123.jp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4" b="16909"/>
          <a:stretch/>
        </p:blipFill>
        <p:spPr bwMode="auto">
          <a:xfrm>
            <a:off x="4499992" y="2132856"/>
            <a:ext cx="1080120" cy="975701"/>
          </a:xfrm>
          <a:prstGeom prst="rect">
            <a:avLst/>
          </a:prstGeom>
          <a:noFill/>
          <a:ln>
            <a:solidFill>
              <a:srgbClr val="005B82"/>
            </a:solidFill>
          </a:ln>
          <a:effectLst/>
          <a:scene3d>
            <a:camera prst="orthographicFront">
              <a:rot lat="3791642" lon="12158826" rev="12600000"/>
            </a:camera>
            <a:lightRig rig="brightRoom" dir="t"/>
          </a:scene3d>
          <a:sp3d extrusionH="76200" contourW="12700">
            <a:bevelB w="0" h="0" prst="riblet"/>
            <a:extrusionClr>
              <a:srgbClr val="005B82"/>
            </a:extrusionClr>
            <a:contourClr>
              <a:srgbClr val="005B82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24128" y="2157824"/>
            <a:ext cx="32039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000" dirty="0" smtClean="0"/>
              <a:t>A satellite records various bands (different wavelengths) that are stored in a single multiband image.</a:t>
            </a:r>
            <a:endParaRPr lang="en-US" sz="2000" dirty="0"/>
          </a:p>
        </p:txBody>
      </p:sp>
      <p:sp>
        <p:nvSpPr>
          <p:cNvPr id="46" name="TextBox 45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Image classification of satellite data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5004048" y="1844824"/>
            <a:ext cx="0" cy="432048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080000" y="1844824"/>
            <a:ext cx="3924048" cy="0"/>
          </a:xfrm>
          <a:prstGeom prst="line">
            <a:avLst/>
          </a:prstGeom>
          <a:ln w="2857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080000" y="1836440"/>
            <a:ext cx="0" cy="35962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204912" y="1836000"/>
            <a:ext cx="0" cy="35962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332004" y="1836000"/>
            <a:ext cx="0" cy="35962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76" y="4149080"/>
            <a:ext cx="2177033" cy="189974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4" name="Action Button: Custom 33">
            <a:hlinkClick r:id="rId9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35" name="Action Button: Custom 34">
            <a:hlinkClick r:id="" action="ppaction://hlinkshowjump?jump=nextslide" highlightClick="1"/>
          </p:cNvPr>
          <p:cNvSpPr/>
          <p:nvPr/>
        </p:nvSpPr>
        <p:spPr>
          <a:xfrm>
            <a:off x="6256720" y="6321691"/>
            <a:ext cx="1483632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Next slide</a:t>
            </a:r>
          </a:p>
        </p:txBody>
      </p:sp>
      <p:sp>
        <p:nvSpPr>
          <p:cNvPr id="36" name="Action Button: Custom 35">
            <a:hlinkClick r:id="" action="ppaction://hlinkshowjump?jump=previousslide" highlightClick="1"/>
          </p:cNvPr>
          <p:cNvSpPr/>
          <p:nvPr/>
        </p:nvSpPr>
        <p:spPr>
          <a:xfrm>
            <a:off x="4211960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13156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Image classification of EMI data for soil zonation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60000" y="3573016"/>
            <a:ext cx="8208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000" dirty="0" smtClean="0">
                <a:solidFill>
                  <a:prstClr val="black"/>
                </a:solidFill>
              </a:rPr>
              <a:t>Create a multiband image that can be analyzed with supervised image classification techniques (cluster soils with similar signatures)</a:t>
            </a:r>
            <a:r>
              <a:rPr lang="de-DE" sz="2000" dirty="0" smtClean="0">
                <a:solidFill>
                  <a:prstClr val="black"/>
                </a:solidFill>
              </a:rPr>
              <a:t>.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29" y="4630122"/>
            <a:ext cx="1682050" cy="14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229" y="4630122"/>
            <a:ext cx="1682050" cy="14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807" y="4630122"/>
            <a:ext cx="1682050" cy="14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027" y="4630122"/>
            <a:ext cx="1682050" cy="14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Parallelogram 11"/>
          <p:cNvSpPr/>
          <p:nvPr/>
        </p:nvSpPr>
        <p:spPr>
          <a:xfrm rot="18656301">
            <a:off x="5515502" y="4923253"/>
            <a:ext cx="181995" cy="115793"/>
          </a:xfrm>
          <a:prstGeom prst="parallelogram">
            <a:avLst/>
          </a:prstGeom>
          <a:solidFill>
            <a:srgbClr val="F17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smtClean="0"/>
          </a:p>
        </p:txBody>
      </p:sp>
      <p:sp>
        <p:nvSpPr>
          <p:cNvPr id="13" name="Inhaltsplatzhalter 10"/>
          <p:cNvSpPr txBox="1">
            <a:spLocks/>
          </p:cNvSpPr>
          <p:nvPr/>
        </p:nvSpPr>
        <p:spPr>
          <a:xfrm>
            <a:off x="552230" y="4365104"/>
            <a:ext cx="1664406" cy="4056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200" i="1" dirty="0" smtClean="0">
                <a:solidFill>
                  <a:srgbClr val="515151"/>
                </a:solidFill>
              </a:rPr>
              <a:t>ECa map HCP 97 cm</a:t>
            </a:r>
          </a:p>
        </p:txBody>
      </p:sp>
      <p:sp>
        <p:nvSpPr>
          <p:cNvPr id="14" name="Inhaltsplatzhalter 10"/>
          <p:cNvSpPr txBox="1">
            <a:spLocks/>
          </p:cNvSpPr>
          <p:nvPr/>
        </p:nvSpPr>
        <p:spPr>
          <a:xfrm>
            <a:off x="2398571" y="4365104"/>
            <a:ext cx="1664406" cy="4056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200" i="1" dirty="0" smtClean="0">
                <a:solidFill>
                  <a:srgbClr val="515151"/>
                </a:solidFill>
              </a:rPr>
              <a:t>Multiband ECa map</a:t>
            </a:r>
          </a:p>
        </p:txBody>
      </p:sp>
      <p:sp>
        <p:nvSpPr>
          <p:cNvPr id="15" name="Inhaltsplatzhalter 10"/>
          <p:cNvSpPr txBox="1">
            <a:spLocks/>
          </p:cNvSpPr>
          <p:nvPr/>
        </p:nvSpPr>
        <p:spPr>
          <a:xfrm>
            <a:off x="4774835" y="4365104"/>
            <a:ext cx="1664406" cy="4056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200" i="1" dirty="0" smtClean="0">
                <a:solidFill>
                  <a:srgbClr val="515151"/>
                </a:solidFill>
              </a:rPr>
              <a:t>Training areas</a:t>
            </a:r>
          </a:p>
        </p:txBody>
      </p:sp>
      <p:sp>
        <p:nvSpPr>
          <p:cNvPr id="16" name="Inhaltsplatzhalter 10"/>
          <p:cNvSpPr txBox="1">
            <a:spLocks/>
          </p:cNvSpPr>
          <p:nvPr/>
        </p:nvSpPr>
        <p:spPr>
          <a:xfrm>
            <a:off x="6647043" y="4365104"/>
            <a:ext cx="1664406" cy="4056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200" i="1" dirty="0" smtClean="0">
                <a:solidFill>
                  <a:srgbClr val="515151"/>
                </a:solidFill>
              </a:rPr>
              <a:t>Classified map</a:t>
            </a:r>
          </a:p>
        </p:txBody>
      </p:sp>
      <p:cxnSp>
        <p:nvCxnSpPr>
          <p:cNvPr id="17" name="Straight Arrow Connector 16"/>
          <p:cNvCxnSpPr>
            <a:stCxn id="6" idx="3"/>
            <a:endCxn id="8" idx="1"/>
          </p:cNvCxnSpPr>
          <p:nvPr/>
        </p:nvCxnSpPr>
        <p:spPr>
          <a:xfrm>
            <a:off x="2234279" y="5350122"/>
            <a:ext cx="1539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3"/>
            <a:endCxn id="10" idx="1"/>
          </p:cNvCxnSpPr>
          <p:nvPr/>
        </p:nvCxnSpPr>
        <p:spPr>
          <a:xfrm>
            <a:off x="6445077" y="5350122"/>
            <a:ext cx="18173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arallelogram 18"/>
          <p:cNvSpPr/>
          <p:nvPr/>
        </p:nvSpPr>
        <p:spPr>
          <a:xfrm rot="1798183">
            <a:off x="6171463" y="5482939"/>
            <a:ext cx="181995" cy="115793"/>
          </a:xfrm>
          <a:prstGeom prst="parallelogram">
            <a:avLst/>
          </a:prstGeom>
          <a:solidFill>
            <a:srgbClr val="F17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smtClean="0"/>
          </a:p>
        </p:txBody>
      </p:sp>
      <p:sp>
        <p:nvSpPr>
          <p:cNvPr id="20" name="Parallelogram 19"/>
          <p:cNvSpPr/>
          <p:nvPr/>
        </p:nvSpPr>
        <p:spPr>
          <a:xfrm rot="1798183">
            <a:off x="5097766" y="5196613"/>
            <a:ext cx="181995" cy="115793"/>
          </a:xfrm>
          <a:prstGeom prst="parallelogram">
            <a:avLst/>
          </a:prstGeom>
          <a:solidFill>
            <a:srgbClr val="576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smtClean="0"/>
          </a:p>
        </p:txBody>
      </p:sp>
      <p:sp>
        <p:nvSpPr>
          <p:cNvPr id="21" name="Parallelogram 20"/>
          <p:cNvSpPr/>
          <p:nvPr/>
        </p:nvSpPr>
        <p:spPr>
          <a:xfrm rot="1798183">
            <a:off x="5205915" y="5564526"/>
            <a:ext cx="181995" cy="115793"/>
          </a:xfrm>
          <a:prstGeom prst="parallelogram">
            <a:avLst/>
          </a:prstGeom>
          <a:solidFill>
            <a:srgbClr val="FFD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smtClean="0"/>
          </a:p>
        </p:txBody>
      </p:sp>
      <p:sp>
        <p:nvSpPr>
          <p:cNvPr id="22" name="Parallelogram 21"/>
          <p:cNvSpPr/>
          <p:nvPr/>
        </p:nvSpPr>
        <p:spPr>
          <a:xfrm rot="19960791">
            <a:off x="5289957" y="4996249"/>
            <a:ext cx="143517" cy="121350"/>
          </a:xfrm>
          <a:prstGeom prst="parallelogram">
            <a:avLst/>
          </a:prstGeom>
          <a:solidFill>
            <a:srgbClr val="95A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smtClean="0"/>
          </a:p>
        </p:txBody>
      </p:sp>
      <p:sp>
        <p:nvSpPr>
          <p:cNvPr id="23" name="Right Triangle 22"/>
          <p:cNvSpPr/>
          <p:nvPr/>
        </p:nvSpPr>
        <p:spPr>
          <a:xfrm>
            <a:off x="5709862" y="5254509"/>
            <a:ext cx="153315" cy="118707"/>
          </a:xfrm>
          <a:prstGeom prst="rtTriangle">
            <a:avLst/>
          </a:prstGeom>
          <a:solidFill>
            <a:srgbClr val="576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smtClean="0"/>
          </a:p>
        </p:txBody>
      </p:sp>
      <p:sp>
        <p:nvSpPr>
          <p:cNvPr id="24" name="Right Triangle 23"/>
          <p:cNvSpPr/>
          <p:nvPr/>
        </p:nvSpPr>
        <p:spPr>
          <a:xfrm rot="10800000">
            <a:off x="5620171" y="5577094"/>
            <a:ext cx="153315" cy="118707"/>
          </a:xfrm>
          <a:prstGeom prst="rtTriangle">
            <a:avLst/>
          </a:prstGeom>
          <a:solidFill>
            <a:srgbClr val="FFDB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smtClean="0"/>
          </a:p>
        </p:txBody>
      </p:sp>
      <p:sp>
        <p:nvSpPr>
          <p:cNvPr id="25" name="Right Triangle 24"/>
          <p:cNvSpPr/>
          <p:nvPr/>
        </p:nvSpPr>
        <p:spPr>
          <a:xfrm rot="12631462">
            <a:off x="4855065" y="5258084"/>
            <a:ext cx="153315" cy="118707"/>
          </a:xfrm>
          <a:prstGeom prst="rtTriangle">
            <a:avLst/>
          </a:prstGeom>
          <a:solidFill>
            <a:srgbClr val="95A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smtClean="0"/>
          </a:p>
        </p:txBody>
      </p:sp>
      <p:sp>
        <p:nvSpPr>
          <p:cNvPr id="26" name="Right Triangle 25"/>
          <p:cNvSpPr/>
          <p:nvPr/>
        </p:nvSpPr>
        <p:spPr>
          <a:xfrm rot="10800000">
            <a:off x="5935185" y="4797152"/>
            <a:ext cx="153315" cy="118707"/>
          </a:xfrm>
          <a:prstGeom prst="rtTriangle">
            <a:avLst/>
          </a:prstGeom>
          <a:solidFill>
            <a:srgbClr val="F17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smtClean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976" y="4509120"/>
            <a:ext cx="320057" cy="1567035"/>
          </a:xfrm>
          <a:prstGeom prst="rect">
            <a:avLst/>
          </a:prstGeom>
        </p:spPr>
      </p:pic>
      <p:cxnSp>
        <p:nvCxnSpPr>
          <p:cNvPr id="28" name="Straight Arrow Connector 27"/>
          <p:cNvCxnSpPr>
            <a:stCxn id="8" idx="3"/>
            <a:endCxn id="11" idx="1"/>
          </p:cNvCxnSpPr>
          <p:nvPr/>
        </p:nvCxnSpPr>
        <p:spPr>
          <a:xfrm>
            <a:off x="4070279" y="5350122"/>
            <a:ext cx="692748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089934" y="404665"/>
            <a:ext cx="6506402" cy="3222792"/>
            <a:chOff x="15526586" y="12091561"/>
            <a:chExt cx="13172956" cy="6524910"/>
          </a:xfrm>
        </p:grpSpPr>
        <p:grpSp>
          <p:nvGrpSpPr>
            <p:cNvPr id="30" name="Group 29"/>
            <p:cNvGrpSpPr/>
            <p:nvPr/>
          </p:nvGrpSpPr>
          <p:grpSpPr>
            <a:xfrm>
              <a:off x="16692894" y="12533852"/>
              <a:ext cx="12006648" cy="6082619"/>
              <a:chOff x="9178276" y="13738225"/>
              <a:chExt cx="12006648" cy="6082619"/>
            </a:xfrm>
          </p:grpSpPr>
          <p:sp>
            <p:nvSpPr>
              <p:cNvPr id="46" name="Rectangle 106"/>
              <p:cNvSpPr>
                <a:spLocks noChangeArrowheads="1"/>
              </p:cNvSpPr>
              <p:nvPr/>
            </p:nvSpPr>
            <p:spPr bwMode="auto">
              <a:xfrm>
                <a:off x="9178276" y="18979621"/>
                <a:ext cx="9559094" cy="841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8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8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8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8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8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buClr>
                    <a:srgbClr val="005B82"/>
                  </a:buClr>
                  <a:buSzPct val="125000"/>
                </a:pPr>
                <a:r>
                  <a:rPr lang="en-US" altLang="en-US" sz="1050" i="1" dirty="0">
                    <a:solidFill>
                      <a:srgbClr val="515151"/>
                    </a:solidFill>
                  </a:rPr>
                  <a:t>Creation of a multiband raster image from the ECa interpolated maps on one </a:t>
                </a:r>
                <a:r>
                  <a:rPr lang="en-US" altLang="en-US" sz="1050" i="1" dirty="0" smtClean="0">
                    <a:solidFill>
                      <a:srgbClr val="515151"/>
                    </a:solidFill>
                  </a:rPr>
                  <a:t>field. </a:t>
                </a:r>
                <a:r>
                  <a:rPr lang="en-US" altLang="en-US" sz="1050" i="1" dirty="0" err="1" smtClean="0">
                    <a:solidFill>
                      <a:srgbClr val="515151"/>
                    </a:solidFill>
                  </a:rPr>
                  <a:t>ECa</a:t>
                </a:r>
                <a:r>
                  <a:rPr lang="en-US" altLang="en-US" sz="1050" i="1" dirty="0" smtClean="0">
                    <a:solidFill>
                      <a:srgbClr val="515151"/>
                    </a:solidFill>
                  </a:rPr>
                  <a:t> maps are ordered from smaller to larger coil distance.</a:t>
                </a:r>
                <a:endParaRPr lang="en-US" altLang="en-US" sz="1050" i="1" dirty="0">
                  <a:solidFill>
                    <a:srgbClr val="515151"/>
                  </a:solidFill>
                </a:endParaRPr>
              </a:p>
            </p:txBody>
          </p:sp>
          <p:grpSp>
            <p:nvGrpSpPr>
              <p:cNvPr id="47" name="Group 43"/>
              <p:cNvGrpSpPr>
                <a:grpSpLocks/>
              </p:cNvGrpSpPr>
              <p:nvPr/>
            </p:nvGrpSpPr>
            <p:grpSpPr bwMode="auto">
              <a:xfrm>
                <a:off x="11708676" y="13738225"/>
                <a:ext cx="9476248" cy="5362575"/>
                <a:chOff x="11909790" y="13947855"/>
                <a:chExt cx="8632482" cy="5362796"/>
              </a:xfrm>
            </p:grpSpPr>
            <p:cxnSp>
              <p:nvCxnSpPr>
                <p:cNvPr id="48" name="Straight Connector 120"/>
                <p:cNvCxnSpPr>
                  <a:cxnSpLocks noChangeShapeType="1"/>
                  <a:endCxn id="63" idx="3"/>
                </p:cNvCxnSpPr>
                <p:nvPr/>
              </p:nvCxnSpPr>
              <p:spPr bwMode="auto">
                <a:xfrm flipH="1">
                  <a:off x="13948301" y="15585969"/>
                  <a:ext cx="3543912" cy="60985"/>
                </a:xfrm>
                <a:prstGeom prst="line">
                  <a:avLst/>
                </a:prstGeom>
                <a:noFill/>
                <a:ln w="38100" algn="ctr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9" name="Straight Connector 121"/>
                <p:cNvCxnSpPr>
                  <a:cxnSpLocks noChangeShapeType="1"/>
                  <a:endCxn id="64" idx="3"/>
                </p:cNvCxnSpPr>
                <p:nvPr/>
              </p:nvCxnSpPr>
              <p:spPr bwMode="auto">
                <a:xfrm flipH="1">
                  <a:off x="14039917" y="16311337"/>
                  <a:ext cx="3452296" cy="42794"/>
                </a:xfrm>
                <a:prstGeom prst="line">
                  <a:avLst/>
                </a:prstGeom>
                <a:noFill/>
                <a:ln w="38100" algn="ctr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0" name="Straight Connector 122"/>
                <p:cNvCxnSpPr>
                  <a:cxnSpLocks noChangeShapeType="1"/>
                </p:cNvCxnSpPr>
                <p:nvPr/>
              </p:nvCxnSpPr>
              <p:spPr bwMode="auto">
                <a:xfrm flipH="1">
                  <a:off x="13798009" y="17011754"/>
                  <a:ext cx="3678193" cy="3750"/>
                </a:xfrm>
                <a:prstGeom prst="line">
                  <a:avLst/>
                </a:prstGeom>
                <a:noFill/>
                <a:ln w="38100" algn="ctr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1" name="Straight Connector 123"/>
                <p:cNvCxnSpPr>
                  <a:cxnSpLocks noChangeShapeType="1"/>
                  <a:endCxn id="66" idx="3"/>
                </p:cNvCxnSpPr>
                <p:nvPr/>
              </p:nvCxnSpPr>
              <p:spPr bwMode="auto">
                <a:xfrm flipH="1">
                  <a:off x="14039917" y="17727165"/>
                  <a:ext cx="3452296" cy="42792"/>
                </a:xfrm>
                <a:prstGeom prst="line">
                  <a:avLst/>
                </a:prstGeom>
                <a:noFill/>
                <a:ln w="38100" algn="ctr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" name="Straight Connector 124"/>
                <p:cNvCxnSpPr>
                  <a:cxnSpLocks noChangeShapeType="1"/>
                  <a:endCxn id="61" idx="3"/>
                </p:cNvCxnSpPr>
                <p:nvPr/>
              </p:nvCxnSpPr>
              <p:spPr bwMode="auto">
                <a:xfrm flipH="1">
                  <a:off x="14039917" y="18364097"/>
                  <a:ext cx="3452300" cy="50144"/>
                </a:xfrm>
                <a:prstGeom prst="line">
                  <a:avLst/>
                </a:prstGeom>
                <a:noFill/>
                <a:ln w="38100" algn="ctr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" name="Straight Connector 3"/>
                <p:cNvCxnSpPr>
                  <a:cxnSpLocks noChangeShapeType="1"/>
                  <a:endCxn id="62" idx="3"/>
                </p:cNvCxnSpPr>
                <p:nvPr/>
              </p:nvCxnSpPr>
              <p:spPr bwMode="auto">
                <a:xfrm flipH="1">
                  <a:off x="13948301" y="14890646"/>
                  <a:ext cx="3543915" cy="53831"/>
                </a:xfrm>
                <a:prstGeom prst="line">
                  <a:avLst/>
                </a:prstGeom>
                <a:noFill/>
                <a:ln w="38100" algn="ctr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54" name="Group 1"/>
                <p:cNvGrpSpPr>
                  <a:grpSpLocks/>
                </p:cNvGrpSpPr>
                <p:nvPr/>
              </p:nvGrpSpPr>
              <p:grpSpPr bwMode="auto">
                <a:xfrm>
                  <a:off x="14608680" y="13947855"/>
                  <a:ext cx="2160176" cy="5362796"/>
                  <a:chOff x="14608680" y="13979142"/>
                  <a:chExt cx="2160176" cy="5362796"/>
                </a:xfrm>
              </p:grpSpPr>
              <p:pic>
                <p:nvPicPr>
                  <p:cNvPr id="75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608856" y="17463512"/>
                    <a:ext cx="2160000" cy="1878426"/>
                  </a:xfrm>
                  <a:prstGeom prst="rect">
                    <a:avLst/>
                  </a:prstGeom>
                  <a:noFill/>
                  <a:ln w="9525">
                    <a:solidFill>
                      <a:srgbClr val="002060"/>
                    </a:solidFill>
                    <a:miter lim="800000"/>
                    <a:headEnd/>
                    <a:tailEnd/>
                  </a:ln>
                  <a:effectLst/>
                  <a:scene3d>
                    <a:camera prst="isometricOffAxis1Top"/>
                    <a:lightRig rig="chilly" dir="t">
                      <a:rot lat="0" lon="0" rev="20400000"/>
                    </a:lightRig>
                  </a:scene3d>
                  <a:sp3d extrusionH="120650" contourW="12700" prstMaterial="matte">
                    <a:extrusionClr>
                      <a:srgbClr val="002060"/>
                    </a:extrusionClr>
                    <a:contourClr>
                      <a:srgbClr val="002060"/>
                    </a:contourClr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</p:pic>
              <p:pic>
                <p:nvPicPr>
                  <p:cNvPr id="76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608680" y="16812234"/>
                    <a:ext cx="2160000" cy="1892417"/>
                  </a:xfrm>
                  <a:prstGeom prst="rect">
                    <a:avLst/>
                  </a:prstGeom>
                  <a:noFill/>
                  <a:ln w="9525">
                    <a:solidFill>
                      <a:srgbClr val="002060"/>
                    </a:solidFill>
                    <a:miter lim="800000"/>
                    <a:headEnd/>
                    <a:tailEnd/>
                  </a:ln>
                  <a:effectLst/>
                  <a:scene3d>
                    <a:camera prst="isometricOffAxis1Top"/>
                    <a:lightRig rig="chilly" dir="t">
                      <a:rot lat="0" lon="0" rev="20400000"/>
                    </a:lightRig>
                  </a:scene3d>
                  <a:sp3d extrusionH="120650" contourW="12700" prstMaterial="matte">
                    <a:extrusionClr>
                      <a:srgbClr val="002060"/>
                    </a:extrusionClr>
                    <a:contourClr>
                      <a:srgbClr val="002060"/>
                    </a:contourClr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</p:pic>
              <p:pic>
                <p:nvPicPr>
                  <p:cNvPr id="77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608680" y="16103962"/>
                    <a:ext cx="2160000" cy="1885660"/>
                  </a:xfrm>
                  <a:prstGeom prst="rect">
                    <a:avLst/>
                  </a:prstGeom>
                  <a:noFill/>
                  <a:ln w="9525">
                    <a:solidFill>
                      <a:srgbClr val="002060"/>
                    </a:solidFill>
                    <a:miter lim="800000"/>
                    <a:headEnd/>
                    <a:tailEnd/>
                  </a:ln>
                  <a:effectLst/>
                  <a:scene3d>
                    <a:camera prst="isometricOffAxis1Top"/>
                    <a:lightRig rig="chilly" dir="t">
                      <a:rot lat="0" lon="0" rev="20400000"/>
                    </a:lightRig>
                  </a:scene3d>
                  <a:sp3d extrusionH="120650" contourW="12700" prstMaterial="matte">
                    <a:extrusionClr>
                      <a:srgbClr val="002060"/>
                    </a:extrusionClr>
                    <a:contourClr>
                      <a:srgbClr val="002060"/>
                    </a:contourClr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</p:pic>
              <p:pic>
                <p:nvPicPr>
                  <p:cNvPr id="78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608856" y="15395688"/>
                    <a:ext cx="2160000" cy="1893854"/>
                  </a:xfrm>
                  <a:prstGeom prst="rect">
                    <a:avLst/>
                  </a:prstGeom>
                  <a:noFill/>
                  <a:ln w="9525">
                    <a:solidFill>
                      <a:srgbClr val="002060"/>
                    </a:solidFill>
                    <a:miter lim="800000"/>
                    <a:headEnd/>
                    <a:tailEnd/>
                  </a:ln>
                  <a:effectLst/>
                  <a:scene3d>
                    <a:camera prst="isometricOffAxis1Top"/>
                    <a:lightRig rig="chilly" dir="t">
                      <a:rot lat="0" lon="0" rev="20400000"/>
                    </a:lightRig>
                  </a:scene3d>
                  <a:sp3d extrusionH="120650" contourW="12700" prstMaterial="matte">
                    <a:extrusionClr>
                      <a:srgbClr val="002060"/>
                    </a:extrusionClr>
                    <a:contourClr>
                      <a:srgbClr val="002060"/>
                    </a:contourClr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</p:pic>
              <p:pic>
                <p:nvPicPr>
                  <p:cNvPr id="79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608680" y="14687407"/>
                    <a:ext cx="2160000" cy="1882280"/>
                  </a:xfrm>
                  <a:prstGeom prst="rect">
                    <a:avLst/>
                  </a:prstGeom>
                  <a:noFill/>
                  <a:ln w="9525">
                    <a:solidFill>
                      <a:srgbClr val="002060"/>
                    </a:solidFill>
                    <a:miter lim="800000"/>
                    <a:headEnd/>
                    <a:tailEnd/>
                  </a:ln>
                  <a:effectLst/>
                  <a:scene3d>
                    <a:camera prst="isometricOffAxis1Top"/>
                    <a:lightRig rig="chilly" dir="t">
                      <a:rot lat="0" lon="0" rev="20400000"/>
                    </a:lightRig>
                  </a:scene3d>
                  <a:sp3d extrusionH="120650" contourW="12700" prstMaterial="matte">
                    <a:extrusionClr>
                      <a:srgbClr val="002060"/>
                    </a:extrusionClr>
                    <a:contourClr>
                      <a:srgbClr val="002060"/>
                    </a:contourClr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</p:pic>
              <p:pic>
                <p:nvPicPr>
                  <p:cNvPr id="80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608680" y="13979142"/>
                    <a:ext cx="2160000" cy="1893854"/>
                  </a:xfrm>
                  <a:prstGeom prst="rect">
                    <a:avLst/>
                  </a:prstGeom>
                  <a:noFill/>
                  <a:ln w="9525">
                    <a:solidFill>
                      <a:srgbClr val="002060"/>
                    </a:solidFill>
                    <a:miter lim="800000"/>
                    <a:headEnd/>
                    <a:tailEnd/>
                  </a:ln>
                  <a:effectLst/>
                  <a:scene3d>
                    <a:camera prst="isometricOffAxis1Top"/>
                    <a:lightRig rig="chilly" dir="t">
                      <a:rot lat="0" lon="0" rev="20400000"/>
                    </a:lightRig>
                  </a:scene3d>
                  <a:sp3d extrusionH="120650" contourW="12700" prstMaterial="matte">
                    <a:extrusionClr>
                      <a:srgbClr val="002060"/>
                    </a:extrusionClr>
                    <a:contourClr>
                      <a:srgbClr val="002060"/>
                    </a:contourClr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55" name="Rectangle 106"/>
                <p:cNvSpPr>
                  <a:spLocks noChangeArrowheads="1"/>
                </p:cNvSpPr>
                <p:nvPr/>
              </p:nvSpPr>
              <p:spPr bwMode="auto">
                <a:xfrm>
                  <a:off x="11909790" y="18186772"/>
                  <a:ext cx="796756" cy="4549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buClr>
                      <a:srgbClr val="005B82"/>
                    </a:buClr>
                    <a:buSzPct val="125000"/>
                  </a:pPr>
                  <a:r>
                    <a:rPr lang="de-DE" altLang="en-US" sz="1050" dirty="0">
                      <a:solidFill>
                        <a:prstClr val="black"/>
                      </a:solidFill>
                    </a:rPr>
                    <a:t>180</a:t>
                  </a:r>
                  <a:endParaRPr lang="en-US" altLang="en-US" sz="105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" name="Rectangle 109"/>
                <p:cNvSpPr>
                  <a:spLocks noChangeArrowheads="1"/>
                </p:cNvSpPr>
                <p:nvPr/>
              </p:nvSpPr>
              <p:spPr bwMode="auto">
                <a:xfrm>
                  <a:off x="11961824" y="14710116"/>
                  <a:ext cx="668722" cy="4687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buClr>
                      <a:srgbClr val="005B82"/>
                    </a:buClr>
                    <a:buSzPct val="125000"/>
                  </a:pPr>
                  <a:r>
                    <a:rPr lang="de-DE" altLang="en-US" sz="1050" dirty="0">
                      <a:solidFill>
                        <a:prstClr val="black"/>
                      </a:solidFill>
                    </a:rPr>
                    <a:t>32</a:t>
                  </a:r>
                  <a:endParaRPr lang="en-US" altLang="en-US" sz="105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" name="Rectangle 110"/>
                <p:cNvSpPr>
                  <a:spLocks noChangeArrowheads="1"/>
                </p:cNvSpPr>
                <p:nvPr/>
              </p:nvSpPr>
              <p:spPr bwMode="auto">
                <a:xfrm>
                  <a:off x="11961824" y="15412594"/>
                  <a:ext cx="668722" cy="4687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buClr>
                      <a:srgbClr val="005B82"/>
                    </a:buClr>
                    <a:buSzPct val="125000"/>
                  </a:pPr>
                  <a:r>
                    <a:rPr lang="de-DE" altLang="en-US" sz="1050">
                      <a:solidFill>
                        <a:prstClr val="black"/>
                      </a:solidFill>
                    </a:rPr>
                    <a:t>50</a:t>
                  </a:r>
                  <a:endParaRPr lang="en-US" altLang="en-US" sz="105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" name="Rectangle 111"/>
                <p:cNvSpPr>
                  <a:spLocks noChangeArrowheads="1"/>
                </p:cNvSpPr>
                <p:nvPr/>
              </p:nvSpPr>
              <p:spPr bwMode="auto">
                <a:xfrm>
                  <a:off x="11961824" y="16126662"/>
                  <a:ext cx="668722" cy="4687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buClr>
                      <a:srgbClr val="005B82"/>
                    </a:buClr>
                    <a:buSzPct val="125000"/>
                  </a:pPr>
                  <a:r>
                    <a:rPr lang="de-DE" altLang="en-US" sz="1050" dirty="0">
                      <a:solidFill>
                        <a:prstClr val="black"/>
                      </a:solidFill>
                    </a:rPr>
                    <a:t>71</a:t>
                  </a:r>
                  <a:endParaRPr lang="en-US" altLang="en-US" sz="105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Rectangle 112"/>
                <p:cNvSpPr>
                  <a:spLocks noChangeArrowheads="1"/>
                </p:cNvSpPr>
                <p:nvPr/>
              </p:nvSpPr>
              <p:spPr bwMode="auto">
                <a:xfrm>
                  <a:off x="11961824" y="16830838"/>
                  <a:ext cx="668722" cy="4687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buClr>
                      <a:srgbClr val="005B82"/>
                    </a:buClr>
                    <a:buSzPct val="125000"/>
                  </a:pPr>
                  <a:r>
                    <a:rPr lang="de-DE" altLang="en-US" sz="1050">
                      <a:solidFill>
                        <a:prstClr val="black"/>
                      </a:solidFill>
                    </a:rPr>
                    <a:t>97</a:t>
                  </a:r>
                  <a:endParaRPr lang="en-US" altLang="en-US" sz="105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" name="Rectangle 113"/>
                <p:cNvSpPr>
                  <a:spLocks noChangeArrowheads="1"/>
                </p:cNvSpPr>
                <p:nvPr/>
              </p:nvSpPr>
              <p:spPr bwMode="auto">
                <a:xfrm>
                  <a:off x="11909790" y="17542489"/>
                  <a:ext cx="796756" cy="4549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buClr>
                      <a:srgbClr val="005B82"/>
                    </a:buClr>
                    <a:buSzPct val="125000"/>
                  </a:pPr>
                  <a:r>
                    <a:rPr lang="de-DE" altLang="en-US" sz="1050" dirty="0">
                      <a:solidFill>
                        <a:prstClr val="black"/>
                      </a:solidFill>
                    </a:rPr>
                    <a:t>130</a:t>
                  </a:r>
                  <a:endParaRPr lang="en-US" altLang="en-US" sz="105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" name="Rectangle 114"/>
                <p:cNvSpPr>
                  <a:spLocks noChangeArrowheads="1"/>
                </p:cNvSpPr>
                <p:nvPr/>
              </p:nvSpPr>
              <p:spPr bwMode="auto">
                <a:xfrm>
                  <a:off x="13243161" y="18186772"/>
                  <a:ext cx="796756" cy="4549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buClr>
                      <a:srgbClr val="005B82"/>
                    </a:buClr>
                    <a:buSzPct val="125000"/>
                  </a:pPr>
                  <a:r>
                    <a:rPr lang="de-DE" altLang="en-US" sz="1050">
                      <a:solidFill>
                        <a:prstClr val="black"/>
                      </a:solidFill>
                    </a:rPr>
                    <a:t>270</a:t>
                  </a:r>
                  <a:endParaRPr lang="en-US" altLang="en-US" sz="105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" name="Rectangle 115"/>
                <p:cNvSpPr>
                  <a:spLocks noChangeArrowheads="1"/>
                </p:cNvSpPr>
                <p:nvPr/>
              </p:nvSpPr>
              <p:spPr bwMode="auto">
                <a:xfrm>
                  <a:off x="13243162" y="14710116"/>
                  <a:ext cx="705139" cy="4687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buClr>
                      <a:srgbClr val="005B82"/>
                    </a:buClr>
                    <a:buSzPct val="125000"/>
                  </a:pPr>
                  <a:r>
                    <a:rPr lang="de-DE" altLang="en-US" sz="1050" dirty="0">
                      <a:solidFill>
                        <a:prstClr val="black"/>
                      </a:solidFill>
                    </a:rPr>
                    <a:t>52</a:t>
                  </a:r>
                  <a:endParaRPr lang="en-US" altLang="en-US" sz="105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" name="Rectangle 116"/>
                <p:cNvSpPr>
                  <a:spLocks noChangeArrowheads="1"/>
                </p:cNvSpPr>
                <p:nvPr/>
              </p:nvSpPr>
              <p:spPr bwMode="auto">
                <a:xfrm>
                  <a:off x="13243162" y="15412594"/>
                  <a:ext cx="705139" cy="4687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buClr>
                      <a:srgbClr val="005B82"/>
                    </a:buClr>
                    <a:buSzPct val="125000"/>
                  </a:pPr>
                  <a:r>
                    <a:rPr lang="de-DE" altLang="en-US" sz="1050" dirty="0">
                      <a:solidFill>
                        <a:prstClr val="black"/>
                      </a:solidFill>
                    </a:rPr>
                    <a:t>75</a:t>
                  </a:r>
                  <a:endParaRPr lang="en-US" altLang="en-US" sz="105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" name="Rectangle 117"/>
                <p:cNvSpPr>
                  <a:spLocks noChangeArrowheads="1"/>
                </p:cNvSpPr>
                <p:nvPr/>
              </p:nvSpPr>
              <p:spPr bwMode="auto">
                <a:xfrm>
                  <a:off x="13243161" y="16126662"/>
                  <a:ext cx="796756" cy="4549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buClr>
                      <a:srgbClr val="005B82"/>
                    </a:buClr>
                    <a:buSzPct val="125000"/>
                  </a:pPr>
                  <a:r>
                    <a:rPr lang="de-DE" altLang="en-US" sz="1050" dirty="0">
                      <a:solidFill>
                        <a:prstClr val="black"/>
                      </a:solidFill>
                    </a:rPr>
                    <a:t>107</a:t>
                  </a:r>
                  <a:endParaRPr lang="en-US" altLang="en-US" sz="105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" name="Rectangle 118"/>
                <p:cNvSpPr>
                  <a:spLocks noChangeArrowheads="1"/>
                </p:cNvSpPr>
                <p:nvPr/>
              </p:nvSpPr>
              <p:spPr bwMode="auto">
                <a:xfrm>
                  <a:off x="13243161" y="16830838"/>
                  <a:ext cx="796756" cy="4549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buClr>
                      <a:srgbClr val="005B82"/>
                    </a:buClr>
                    <a:buSzPct val="125000"/>
                  </a:pPr>
                  <a:r>
                    <a:rPr lang="de-DE" altLang="en-US" sz="1050">
                      <a:solidFill>
                        <a:prstClr val="black"/>
                      </a:solidFill>
                    </a:rPr>
                    <a:t>146</a:t>
                  </a:r>
                  <a:endParaRPr lang="en-US" altLang="en-US" sz="105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" name="Rectangle 119"/>
                <p:cNvSpPr>
                  <a:spLocks noChangeArrowheads="1"/>
                </p:cNvSpPr>
                <p:nvPr/>
              </p:nvSpPr>
              <p:spPr bwMode="auto">
                <a:xfrm>
                  <a:off x="13243161" y="17542489"/>
                  <a:ext cx="796756" cy="4549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buClr>
                      <a:srgbClr val="005B82"/>
                    </a:buClr>
                    <a:buSzPct val="125000"/>
                  </a:pPr>
                  <a:r>
                    <a:rPr lang="de-DE" altLang="en-US" sz="1050">
                      <a:solidFill>
                        <a:prstClr val="black"/>
                      </a:solidFill>
                    </a:rPr>
                    <a:t>203</a:t>
                  </a:r>
                  <a:endParaRPr lang="en-US" altLang="en-US" sz="105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" name="Rectangle 106"/>
                <p:cNvSpPr>
                  <a:spLocks noChangeArrowheads="1"/>
                </p:cNvSpPr>
                <p:nvPr/>
              </p:nvSpPr>
              <p:spPr bwMode="auto">
                <a:xfrm rot="16200000">
                  <a:off x="11320489" y="16388694"/>
                  <a:ext cx="3696274" cy="4144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buClr>
                      <a:srgbClr val="005B82"/>
                    </a:buClr>
                    <a:buSzPct val="125000"/>
                  </a:pPr>
                  <a:r>
                    <a:rPr lang="de-DE" altLang="en-US" sz="1000" dirty="0">
                      <a:solidFill>
                        <a:prstClr val="black"/>
                      </a:solidFill>
                    </a:rPr>
                    <a:t>Depth of Investigation (cm)</a:t>
                  </a:r>
                  <a:endParaRPr lang="en-US" alt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Down Arrow 67"/>
                <p:cNvSpPr/>
                <p:nvPr/>
              </p:nvSpPr>
              <p:spPr>
                <a:xfrm>
                  <a:off x="12630546" y="14655909"/>
                  <a:ext cx="427016" cy="3900649"/>
                </a:xfrm>
                <a:prstGeom prst="downArrow">
                  <a:avLst>
                    <a:gd name="adj1" fmla="val 32204"/>
                    <a:gd name="adj2" fmla="val 50000"/>
                  </a:avLst>
                </a:prstGeom>
                <a:gradFill flip="none" rotWithShape="1">
                  <a:gsLst>
                    <a:gs pos="0">
                      <a:srgbClr val="C00000"/>
                    </a:gs>
                    <a:gs pos="37000">
                      <a:srgbClr val="FFC000"/>
                    </a:gs>
                    <a:gs pos="76000">
                      <a:srgbClr val="00B0F0"/>
                    </a:gs>
                    <a:gs pos="100000">
                      <a:srgbClr val="0070C0"/>
                    </a:gs>
                  </a:gsLst>
                  <a:lin ang="16200000" scaled="1"/>
                  <a:tileRect/>
                </a:gradFill>
                <a:ln>
                  <a:solidFill>
                    <a:schemeClr val="accent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69" name="Straight Connector 27"/>
                <p:cNvCxnSpPr>
                  <a:cxnSpLocks noChangeShapeType="1"/>
                </p:cNvCxnSpPr>
                <p:nvPr/>
              </p:nvCxnSpPr>
              <p:spPr bwMode="auto">
                <a:xfrm>
                  <a:off x="17476204" y="14855692"/>
                  <a:ext cx="0" cy="3534632"/>
                </a:xfrm>
                <a:prstGeom prst="line">
                  <a:avLst/>
                </a:prstGeom>
                <a:noFill/>
                <a:ln w="38100" algn="ctr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70" name="Picture 7"/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923001" y="15598923"/>
                  <a:ext cx="2414465" cy="2095586"/>
                </a:xfrm>
                <a:prstGeom prst="rect">
                  <a:avLst/>
                </a:prstGeom>
                <a:noFill/>
                <a:ln w="9525">
                  <a:solidFill>
                    <a:srgbClr val="002060"/>
                  </a:solidFill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srgbClr val="00206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71" name="Right Arrow 40"/>
                <p:cNvSpPr>
                  <a:spLocks noChangeArrowheads="1"/>
                </p:cNvSpPr>
                <p:nvPr/>
              </p:nvSpPr>
              <p:spPr bwMode="auto">
                <a:xfrm>
                  <a:off x="17476205" y="16538399"/>
                  <a:ext cx="440320" cy="284954"/>
                </a:xfrm>
                <a:prstGeom prst="rightArrow">
                  <a:avLst>
                    <a:gd name="adj1" fmla="val 43315"/>
                    <a:gd name="adj2" fmla="val 49998"/>
                  </a:avLst>
                </a:prstGeom>
                <a:solidFill>
                  <a:srgbClr val="002060"/>
                </a:solidFill>
                <a:ln w="9525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defTabSz="3984625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defTabSz="3984625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defTabSz="3984625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defTabSz="3984625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defTabSz="3984625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39846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39846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39846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398462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Rectangle 71"/>
                <p:cNvSpPr>
                  <a:spLocks noChangeArrowheads="1"/>
                </p:cNvSpPr>
                <p:nvPr/>
              </p:nvSpPr>
              <p:spPr bwMode="auto">
                <a:xfrm>
                  <a:off x="17826564" y="14526105"/>
                  <a:ext cx="2715708" cy="7168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buClr>
                      <a:srgbClr val="005B82"/>
                    </a:buClr>
                    <a:buSzPct val="125000"/>
                  </a:pPr>
                  <a:r>
                    <a:rPr lang="de-DE" altLang="en-US" sz="1000" dirty="0">
                      <a:solidFill>
                        <a:prstClr val="black"/>
                      </a:solidFill>
                    </a:rPr>
                    <a:t>Multiband raster visualized in false colors</a:t>
                  </a:r>
                  <a:endParaRPr lang="en-US" alt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Rectangle 106"/>
                <p:cNvSpPr>
                  <a:spLocks noChangeArrowheads="1"/>
                </p:cNvSpPr>
                <p:nvPr/>
              </p:nvSpPr>
              <p:spPr bwMode="auto">
                <a:xfrm>
                  <a:off x="17696365" y="17685888"/>
                  <a:ext cx="2715709" cy="1268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buClr>
                      <a:srgbClr val="005B82"/>
                    </a:buClr>
                    <a:buSzPct val="125000"/>
                  </a:pPr>
                  <a:r>
                    <a:rPr lang="de-DE" altLang="en-US" sz="1000" dirty="0">
                      <a:solidFill>
                        <a:prstClr val="black"/>
                      </a:solidFill>
                    </a:rPr>
                    <a:t>Coil separation visualized:</a:t>
                  </a:r>
                </a:p>
                <a:p>
                  <a:pPr algn="r" eaLnBrk="1" hangingPunct="1">
                    <a:buClr>
                      <a:srgbClr val="005B82"/>
                    </a:buClr>
                    <a:buSzPct val="125000"/>
                  </a:pPr>
                  <a:r>
                    <a:rPr lang="de-DE" altLang="en-US" sz="1000" dirty="0">
                      <a:solidFill>
                        <a:prstClr val="black"/>
                      </a:solidFill>
                    </a:rPr>
                    <a:t>Red: 35 cm</a:t>
                  </a:r>
                </a:p>
                <a:p>
                  <a:pPr algn="r" eaLnBrk="1" hangingPunct="1">
                    <a:buClr>
                      <a:srgbClr val="005B82"/>
                    </a:buClr>
                    <a:buSzPct val="125000"/>
                  </a:pPr>
                  <a:r>
                    <a:rPr lang="de-DE" altLang="en-US" sz="1000" dirty="0">
                      <a:solidFill>
                        <a:prstClr val="black"/>
                      </a:solidFill>
                    </a:rPr>
                    <a:t>Green: 50 cm</a:t>
                  </a:r>
                </a:p>
                <a:p>
                  <a:pPr algn="r" eaLnBrk="1" hangingPunct="1">
                    <a:buClr>
                      <a:srgbClr val="005B82"/>
                    </a:buClr>
                    <a:buSzPct val="125000"/>
                  </a:pPr>
                  <a:r>
                    <a:rPr lang="de-DE" altLang="en-US" sz="1000" dirty="0">
                      <a:solidFill>
                        <a:prstClr val="black"/>
                      </a:solidFill>
                    </a:rPr>
                    <a:t>Blue: 71 cm</a:t>
                  </a:r>
                  <a:endParaRPr lang="en-US" altLang="en-US" sz="10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Rectangle 106"/>
                <p:cNvSpPr>
                  <a:spLocks noChangeArrowheads="1"/>
                </p:cNvSpPr>
                <p:nvPr/>
              </p:nvSpPr>
              <p:spPr bwMode="auto">
                <a:xfrm rot="16200000">
                  <a:off x="10749379" y="16388696"/>
                  <a:ext cx="3696273" cy="414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8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buClr>
                      <a:srgbClr val="005B82"/>
                    </a:buClr>
                    <a:buSzPct val="125000"/>
                  </a:pPr>
                  <a:r>
                    <a:rPr lang="de-DE" altLang="en-US" sz="1000" dirty="0">
                      <a:solidFill>
                        <a:prstClr val="black"/>
                      </a:solidFill>
                    </a:rPr>
                    <a:t>Coil separation (cm)</a:t>
                  </a:r>
                  <a:endParaRPr lang="en-US" altLang="en-US" sz="1000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31" name="Group 30"/>
            <p:cNvGrpSpPr/>
            <p:nvPr/>
          </p:nvGrpSpPr>
          <p:grpSpPr>
            <a:xfrm>
              <a:off x="15526586" y="12091561"/>
              <a:ext cx="3892575" cy="5138891"/>
              <a:chOff x="15526586" y="12091561"/>
              <a:chExt cx="3892575" cy="5138891"/>
            </a:xfrm>
          </p:grpSpPr>
          <p:sp>
            <p:nvSpPr>
              <p:cNvPr id="33" name="Arc 32"/>
              <p:cNvSpPr/>
              <p:nvPr/>
            </p:nvSpPr>
            <p:spPr bwMode="auto">
              <a:xfrm rot="5400000">
                <a:off x="15634370" y="12206736"/>
                <a:ext cx="3313433" cy="3083083"/>
              </a:xfrm>
              <a:prstGeom prst="arc">
                <a:avLst>
                  <a:gd name="adj1" fmla="val 16200000"/>
                  <a:gd name="adj2" fmla="val 5402676"/>
                </a:avLst>
              </a:prstGeom>
              <a:noFill/>
              <a:ln w="28575" cap="flat" cmpd="sng" algn="ctr">
                <a:solidFill>
                  <a:srgbClr val="C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398462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0" dirty="0" smtClean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15526586" y="12841720"/>
                <a:ext cx="3892575" cy="4388732"/>
                <a:chOff x="15537710" y="11679669"/>
                <a:chExt cx="3892575" cy="4388732"/>
              </a:xfrm>
            </p:grpSpPr>
            <p:sp>
              <p:nvSpPr>
                <p:cNvPr id="35" name="Bent Arrow 34"/>
                <p:cNvSpPr/>
                <p:nvPr/>
              </p:nvSpPr>
              <p:spPr bwMode="auto">
                <a:xfrm flipV="1">
                  <a:off x="17969220" y="13620749"/>
                  <a:ext cx="1461063" cy="1003093"/>
                </a:xfrm>
                <a:prstGeom prst="bentArrow">
                  <a:avLst>
                    <a:gd name="adj1" fmla="val 9563"/>
                    <a:gd name="adj2" fmla="val 16243"/>
                    <a:gd name="adj3" fmla="val 16593"/>
                    <a:gd name="adj4" fmla="val 87114"/>
                  </a:avLst>
                </a:prstGeom>
                <a:solidFill>
                  <a:srgbClr val="FFC000"/>
                </a:solidFill>
                <a:ln w="2857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398462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8000" dirty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" name="Right Arrow 35"/>
                <p:cNvSpPr/>
                <p:nvPr/>
              </p:nvSpPr>
              <p:spPr bwMode="auto">
                <a:xfrm>
                  <a:off x="18431256" y="12855023"/>
                  <a:ext cx="999029" cy="260396"/>
                </a:xfrm>
                <a:prstGeom prst="rightArrow">
                  <a:avLst>
                    <a:gd name="adj1" fmla="val 35368"/>
                    <a:gd name="adj2" fmla="val 50000"/>
                  </a:avLst>
                </a:prstGeom>
                <a:solidFill>
                  <a:srgbClr val="00B0F0"/>
                </a:solidFill>
                <a:ln w="2857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398462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8000" dirty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" name="Arc 36"/>
                <p:cNvSpPr/>
                <p:nvPr/>
              </p:nvSpPr>
              <p:spPr bwMode="auto">
                <a:xfrm rot="5400000">
                  <a:off x="17988495" y="12165510"/>
                  <a:ext cx="827240" cy="861029"/>
                </a:xfrm>
                <a:prstGeom prst="arc">
                  <a:avLst>
                    <a:gd name="adj1" fmla="val 16200000"/>
                    <a:gd name="adj2" fmla="val 5402676"/>
                  </a:avLst>
                </a:prstGeom>
                <a:noFill/>
                <a:ln w="28575" cap="flat" cmpd="sng" algn="ctr">
                  <a:solidFill>
                    <a:srgbClr val="00B05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398462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8000" dirty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" name="Arc 37"/>
                <p:cNvSpPr/>
                <p:nvPr/>
              </p:nvSpPr>
              <p:spPr bwMode="auto">
                <a:xfrm rot="5400000">
                  <a:off x="17077619" y="11782031"/>
                  <a:ext cx="1857352" cy="1652627"/>
                </a:xfrm>
                <a:prstGeom prst="arc">
                  <a:avLst>
                    <a:gd name="adj1" fmla="val 16200000"/>
                    <a:gd name="adj2" fmla="val 5403658"/>
                  </a:avLst>
                </a:prstGeom>
                <a:noFill/>
                <a:ln w="28575" cap="flat" cmpd="sng" algn="ctr">
                  <a:solidFill>
                    <a:srgbClr val="FFC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398462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8000" dirty="0" smtClean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39" name="Group 38"/>
                <p:cNvGrpSpPr/>
                <p:nvPr/>
              </p:nvGrpSpPr>
              <p:grpSpPr>
                <a:xfrm>
                  <a:off x="15537710" y="11822071"/>
                  <a:ext cx="3883660" cy="808079"/>
                  <a:chOff x="15537710" y="11822071"/>
                  <a:chExt cx="3883660" cy="808079"/>
                </a:xfrm>
              </p:grpSpPr>
              <p:pic>
                <p:nvPicPr>
                  <p:cNvPr id="41" name="Picture 4" descr="C:\WORK\Reports_Presentations\Presentations\POF_2017\Figures\EMI02.png"/>
                  <p:cNvPicPr>
                    <a:picLocks noChangeAspect="1" noChangeArrowheads="1"/>
                  </p:cNvPicPr>
                  <p:nvPr/>
                </p:nvPicPr>
                <p:blipFill>
                  <a:blip r:embed="rId1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5537710" y="11822071"/>
                    <a:ext cx="3883660" cy="58377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2" name="Picture 5" descr="C:\WORK\Reports_Presentations\Presentations\POF_2017\Figures\COILS.bmp"/>
                  <p:cNvPicPr>
                    <a:picLocks noChangeAspect="1" noChangeArrowheads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700145" y="12424892"/>
                    <a:ext cx="252500" cy="2052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3" name="Picture 5" descr="C:\WORK\Reports_Presentations\Presentations\POF_2017\Figures\COILS.bmp"/>
                  <p:cNvPicPr>
                    <a:picLocks noChangeAspect="1" noChangeArrowheads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053735" y="12424892"/>
                    <a:ext cx="252500" cy="2052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4" name="Picture 5" descr="C:\WORK\Reports_Presentations\Presentations\POF_2017\Figures\COILS.bmp"/>
                  <p:cNvPicPr>
                    <a:picLocks noChangeAspect="1" noChangeArrowheads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842971" y="12424892"/>
                    <a:ext cx="252500" cy="2052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5" name="Picture 5" descr="C:\WORK\Reports_Presentations\Presentations\POF_2017\Figures\COILS.bmp"/>
                  <p:cNvPicPr>
                    <a:picLocks noChangeAspect="1" noChangeArrowheads="1"/>
                  </p:cNvPicPr>
                  <p:nvPr/>
                </p:nvPicPr>
                <p:blipFill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5620915" y="12424892"/>
                    <a:ext cx="252500" cy="2052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40" name="Bent Arrow 39"/>
                <p:cNvSpPr/>
                <p:nvPr/>
              </p:nvSpPr>
              <p:spPr bwMode="auto">
                <a:xfrm flipV="1">
                  <a:off x="17291087" y="14335125"/>
                  <a:ext cx="2139198" cy="1733276"/>
                </a:xfrm>
                <a:prstGeom prst="bentArrow">
                  <a:avLst>
                    <a:gd name="adj1" fmla="val 6714"/>
                    <a:gd name="adj2" fmla="val 16243"/>
                    <a:gd name="adj3" fmla="val 16593"/>
                    <a:gd name="adj4" fmla="val 81119"/>
                  </a:avLst>
                </a:prstGeom>
                <a:solidFill>
                  <a:srgbClr val="C00000"/>
                </a:solidFill>
                <a:ln w="2857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398462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8000" dirty="0" smtClean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85" name="Action Button: Custom 84">
            <a:hlinkClick r:id="rId16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86" name="Action Button: Custom 85">
            <a:hlinkClick r:id="" action="ppaction://hlinkshowjump?jump=nextslide" highlightClick="1"/>
          </p:cNvPr>
          <p:cNvSpPr/>
          <p:nvPr/>
        </p:nvSpPr>
        <p:spPr>
          <a:xfrm>
            <a:off x="6256720" y="6321691"/>
            <a:ext cx="1483632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Next slide</a:t>
            </a:r>
          </a:p>
        </p:txBody>
      </p:sp>
      <p:sp>
        <p:nvSpPr>
          <p:cNvPr id="87" name="Action Button: Custom 86">
            <a:hlinkClick r:id="" action="ppaction://hlinkshowjump?jump=previousslide" highlightClick="1"/>
          </p:cNvPr>
          <p:cNvSpPr/>
          <p:nvPr/>
        </p:nvSpPr>
        <p:spPr>
          <a:xfrm>
            <a:off x="4211960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248412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Geophysics-based management zones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36096" y="836712"/>
            <a:ext cx="35283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prstClr val="black"/>
                </a:solidFill>
              </a:rPr>
              <a:t>A supervised classification is performed in every field.</a:t>
            </a:r>
          </a:p>
          <a:p>
            <a:pPr marL="285750" indent="-28575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prstClr val="black"/>
                </a:solidFill>
              </a:rPr>
              <a:t>High-resolution map (1 m):</a:t>
            </a:r>
          </a:p>
          <a:p>
            <a:pPr marL="742950" lvl="1" indent="-28575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prstClr val="black"/>
                </a:solidFill>
              </a:rPr>
              <a:t>4 sub-areas</a:t>
            </a:r>
          </a:p>
          <a:p>
            <a:pPr marL="742950" lvl="1" indent="-28575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prstClr val="black"/>
                </a:solidFill>
              </a:rPr>
              <a:t>18 classes</a:t>
            </a:r>
          </a:p>
          <a:p>
            <a:pPr marL="285750" indent="-28575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prstClr val="black"/>
                </a:solidFill>
              </a:rPr>
              <a:t>Well describes patterns in crop stress which are visible from satellite.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64000"/>
            <a:ext cx="4951391" cy="50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64000"/>
            <a:ext cx="4951391" cy="50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64000"/>
            <a:ext cx="4951391" cy="50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64000"/>
            <a:ext cx="4951391" cy="504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64000"/>
            <a:ext cx="4951391" cy="504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64000"/>
            <a:ext cx="4951391" cy="504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64000"/>
            <a:ext cx="4951391" cy="504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64000"/>
            <a:ext cx="4951391" cy="504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64000"/>
            <a:ext cx="4951391" cy="504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64000"/>
            <a:ext cx="4951391" cy="504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64000"/>
            <a:ext cx="4951391" cy="504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64000"/>
            <a:ext cx="4951391" cy="504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64000"/>
            <a:ext cx="4951391" cy="50400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347864" y="2420888"/>
            <a:ext cx="2808312" cy="2664296"/>
            <a:chOff x="3347864" y="2420888"/>
            <a:chExt cx="2808312" cy="2664296"/>
          </a:xfrm>
        </p:grpSpPr>
        <p:sp>
          <p:nvSpPr>
            <p:cNvPr id="23" name="Rectangle 22"/>
            <p:cNvSpPr/>
            <p:nvPr/>
          </p:nvSpPr>
          <p:spPr>
            <a:xfrm>
              <a:off x="3347864" y="2420888"/>
              <a:ext cx="828092" cy="792088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smtClean="0"/>
            </a:p>
          </p:txBody>
        </p:sp>
        <p:cxnSp>
          <p:nvCxnSpPr>
            <p:cNvPr id="24" name="Straight Connector 23"/>
            <p:cNvCxnSpPr>
              <a:endCxn id="23" idx="3"/>
            </p:cNvCxnSpPr>
            <p:nvPr/>
          </p:nvCxnSpPr>
          <p:spPr>
            <a:xfrm flipH="1" flipV="1">
              <a:off x="4175956" y="2816932"/>
              <a:ext cx="1980220" cy="1332148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23" idx="2"/>
            </p:cNvCxnSpPr>
            <p:nvPr/>
          </p:nvCxnSpPr>
          <p:spPr>
            <a:xfrm flipH="1" flipV="1">
              <a:off x="3761910" y="3212976"/>
              <a:ext cx="1674186" cy="1872208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4" descr="C:\WORK\Reports_Presentations\Presentations\TR32_2017_10_06\FrontFigure\03.jpg"/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6096" y="3645024"/>
            <a:ext cx="1714846" cy="150522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3645024"/>
            <a:ext cx="1757696" cy="1504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6" name="Picture 2" descr="C:\WORK\Reports_Presentations\Presentations\TR32_2017_10_06\pictures\Braided_Section_16.png"/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75" t="15934" r="14086" b="22233"/>
          <a:stretch/>
        </p:blipFill>
        <p:spPr bwMode="auto">
          <a:xfrm>
            <a:off x="5584371" y="5233526"/>
            <a:ext cx="3233058" cy="859770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50800" dist="38100" dir="2700000" algn="tl" rotWithShape="0">
              <a:srgbClr val="0020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Action Button: Custom 33">
            <a:hlinkClick r:id="rId19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35" name="Action Button: Custom 34">
            <a:hlinkClick r:id="" action="ppaction://hlinkshowjump?jump=nextslide" highlightClick="1"/>
          </p:cNvPr>
          <p:cNvSpPr/>
          <p:nvPr/>
        </p:nvSpPr>
        <p:spPr>
          <a:xfrm>
            <a:off x="6256720" y="6321691"/>
            <a:ext cx="1483632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Next slide</a:t>
            </a:r>
          </a:p>
        </p:txBody>
      </p:sp>
      <p:sp>
        <p:nvSpPr>
          <p:cNvPr id="36" name="Action Button: Custom 35">
            <a:hlinkClick r:id="" action="ppaction://hlinkshowjump?jump=previousslide" highlightClick="1"/>
          </p:cNvPr>
          <p:cNvSpPr/>
          <p:nvPr/>
        </p:nvSpPr>
        <p:spPr>
          <a:xfrm>
            <a:off x="4211960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399949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7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Soil profiles with quantitative information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68208" y="3825387"/>
            <a:ext cx="5724272" cy="21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10"/>
          <p:cNvSpPr txBox="1">
            <a:spLocks/>
          </p:cNvSpPr>
          <p:nvPr/>
        </p:nvSpPr>
        <p:spPr>
          <a:xfrm>
            <a:off x="4058900" y="5975633"/>
            <a:ext cx="3942888" cy="4056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 smtClean="0">
                <a:solidFill>
                  <a:srgbClr val="515151"/>
                </a:solidFill>
              </a:rPr>
              <a:t>Typical soil profiles of the 18 soil units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383345"/>
            <a:ext cx="2735320" cy="27852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51520" y="836712"/>
            <a:ext cx="878497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 smtClean="0"/>
              <a:t>100 locations were randomly selected to obtain:</a:t>
            </a:r>
          </a:p>
          <a:p>
            <a:pPr marL="742950" lvl="1" indent="-28575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Soil profile description up to a depth of 2 m</a:t>
            </a:r>
          </a:p>
          <a:p>
            <a:pPr marL="742950" lvl="1" indent="-28575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Collect 553 samples for texture analysis</a:t>
            </a:r>
          </a:p>
          <a:p>
            <a:pPr marL="742950" lvl="1" indent="-28575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Average all the profiles within each class</a:t>
            </a:r>
          </a:p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 smtClean="0"/>
              <a:t>In the 18 profiles, </a:t>
            </a:r>
            <a:r>
              <a:rPr lang="en-US" sz="2200" dirty="0"/>
              <a:t>l</a:t>
            </a:r>
            <a:r>
              <a:rPr lang="en-US" sz="2200" dirty="0" smtClean="0"/>
              <a:t>ayering or texture are statistically different (t-test).</a:t>
            </a:r>
          </a:p>
          <a:p>
            <a:pPr marL="800100" lvl="1" indent="-342900">
              <a:spcBef>
                <a:spcPts val="12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2000" b="1" dirty="0" smtClean="0"/>
              <a:t>Classes are now soil units (or management zones)</a:t>
            </a:r>
            <a:endParaRPr lang="en-US" sz="2000" b="1" dirty="0"/>
          </a:p>
        </p:txBody>
      </p:sp>
      <p:sp>
        <p:nvSpPr>
          <p:cNvPr id="2" name="Right Bracket 1"/>
          <p:cNvSpPr/>
          <p:nvPr/>
        </p:nvSpPr>
        <p:spPr>
          <a:xfrm rot="16200000">
            <a:off x="3887851" y="2889725"/>
            <a:ext cx="216000" cy="1584000"/>
          </a:xfrm>
          <a:prstGeom prst="rightBracket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ket 9"/>
          <p:cNvSpPr/>
          <p:nvPr/>
        </p:nvSpPr>
        <p:spPr>
          <a:xfrm rot="16200000">
            <a:off x="5306400" y="3109326"/>
            <a:ext cx="216000" cy="1144800"/>
          </a:xfrm>
          <a:prstGeom prst="rightBracket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ket 10"/>
          <p:cNvSpPr/>
          <p:nvPr/>
        </p:nvSpPr>
        <p:spPr>
          <a:xfrm rot="16200000">
            <a:off x="6676200" y="2938326"/>
            <a:ext cx="216000" cy="1486800"/>
          </a:xfrm>
          <a:prstGeom prst="rightBracket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ket 11"/>
          <p:cNvSpPr/>
          <p:nvPr/>
        </p:nvSpPr>
        <p:spPr>
          <a:xfrm rot="16200000">
            <a:off x="8085600" y="3060726"/>
            <a:ext cx="216000" cy="1242000"/>
          </a:xfrm>
          <a:prstGeom prst="rightBracket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98560" y="3350905"/>
            <a:ext cx="990080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dirty="0" smtClean="0"/>
              <a:t>Area A</a:t>
            </a:r>
            <a:endParaRPr lang="en-US" sz="1200" dirty="0" err="1" smtClean="0"/>
          </a:p>
        </p:txBody>
      </p:sp>
      <p:sp>
        <p:nvSpPr>
          <p:cNvPr id="14" name="TextBox 13"/>
          <p:cNvSpPr txBox="1"/>
          <p:nvPr/>
        </p:nvSpPr>
        <p:spPr>
          <a:xfrm>
            <a:off x="6289160" y="3350905"/>
            <a:ext cx="990080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dirty="0" smtClean="0"/>
              <a:t>Area B</a:t>
            </a:r>
            <a:endParaRPr lang="en-US" sz="1200" dirty="0" err="1" smtClean="0"/>
          </a:p>
        </p:txBody>
      </p:sp>
      <p:sp>
        <p:nvSpPr>
          <p:cNvPr id="15" name="TextBox 14"/>
          <p:cNvSpPr txBox="1"/>
          <p:nvPr/>
        </p:nvSpPr>
        <p:spPr>
          <a:xfrm>
            <a:off x="4919360" y="3350905"/>
            <a:ext cx="990080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dirty="0" smtClean="0"/>
              <a:t>Area C</a:t>
            </a:r>
            <a:endParaRPr lang="en-US" sz="1200" dirty="0" err="1" smtClean="0"/>
          </a:p>
        </p:txBody>
      </p:sp>
      <p:sp>
        <p:nvSpPr>
          <p:cNvPr id="16" name="TextBox 15"/>
          <p:cNvSpPr txBox="1"/>
          <p:nvPr/>
        </p:nvSpPr>
        <p:spPr>
          <a:xfrm>
            <a:off x="3501022" y="3350905"/>
            <a:ext cx="990080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dirty="0" smtClean="0"/>
              <a:t>Area D</a:t>
            </a:r>
            <a:endParaRPr lang="en-US" sz="1200" dirty="0" err="1" smtClean="0"/>
          </a:p>
        </p:txBody>
      </p:sp>
      <p:sp>
        <p:nvSpPr>
          <p:cNvPr id="21" name="Action Button: Custom 20">
            <a:hlinkClick r:id="rId5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22" name="Action Button: Custom 21">
            <a:hlinkClick r:id="" action="ppaction://hlinkshowjump?jump=nextslide" highlightClick="1"/>
          </p:cNvPr>
          <p:cNvSpPr/>
          <p:nvPr/>
        </p:nvSpPr>
        <p:spPr>
          <a:xfrm>
            <a:off x="6256720" y="6321691"/>
            <a:ext cx="1483632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Next slide</a:t>
            </a:r>
          </a:p>
        </p:txBody>
      </p:sp>
      <p:sp>
        <p:nvSpPr>
          <p:cNvPr id="25" name="Action Button: Custom 24">
            <a:hlinkClick r:id="" action="ppaction://hlinkshowjump?jump=previousslide" highlightClick="1"/>
          </p:cNvPr>
          <p:cNvSpPr/>
          <p:nvPr/>
        </p:nvSpPr>
        <p:spPr>
          <a:xfrm>
            <a:off x="4211960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193662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Comparison with patterns in crop stress</a:t>
            </a:r>
          </a:p>
        </p:txBody>
      </p:sp>
      <p:pic>
        <p:nvPicPr>
          <p:cNvPr id="1026" name="Picture 2" descr="C:\WORK\Reports_Presentations\Presentations\IKO\3rd_IKO\FIGURES\FIG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5666" y="836712"/>
            <a:ext cx="6902718" cy="287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6257" y="4037002"/>
            <a:ext cx="3005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000" dirty="0" smtClean="0"/>
              <a:t>Correctly classified cells:</a:t>
            </a:r>
          </a:p>
        </p:txBody>
      </p:sp>
      <p:sp>
        <p:nvSpPr>
          <p:cNvPr id="10" name="Inhaltsplatzhalter 10"/>
          <p:cNvSpPr txBox="1">
            <a:spLocks/>
          </p:cNvSpPr>
          <p:nvPr/>
        </p:nvSpPr>
        <p:spPr>
          <a:xfrm>
            <a:off x="1125666" y="3671377"/>
            <a:ext cx="6902718" cy="4056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 smtClean="0">
                <a:solidFill>
                  <a:srgbClr val="515151"/>
                </a:solidFill>
              </a:rPr>
              <a:t>Ability of the high resolution soil map to reproduce water stress patterns on sugar beet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4475834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dirty="0" smtClean="0"/>
              <a:t>Upper Terrace = 76.6%</a:t>
            </a:r>
          </a:p>
          <a:p>
            <a:pPr marL="742950" lvl="1" indent="-28575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dirty="0" smtClean="0"/>
              <a:t>Lower Terrace = 91.1%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8" b="7407"/>
          <a:stretch/>
        </p:blipFill>
        <p:spPr bwMode="auto">
          <a:xfrm>
            <a:off x="3707904" y="4043786"/>
            <a:ext cx="4032448" cy="140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512" y="5415607"/>
            <a:ext cx="8748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002060"/>
              </a:buClr>
              <a:buSzPct val="125000"/>
            </a:pPr>
            <a:r>
              <a:rPr lang="en-US" sz="2400" b="1" dirty="0">
                <a:solidFill>
                  <a:srgbClr val="002060"/>
                </a:solidFill>
              </a:rPr>
              <a:t>How to valorize and exploit these quantitative information?</a:t>
            </a:r>
          </a:p>
        </p:txBody>
      </p:sp>
      <p:sp>
        <p:nvSpPr>
          <p:cNvPr id="16" name="Action Button: Custom 15">
            <a:hlinkClick r:id="rId5" action="ppaction://hlinksldjump" highlightClick="1"/>
          </p:cNvPr>
          <p:cNvSpPr/>
          <p:nvPr/>
        </p:nvSpPr>
        <p:spPr>
          <a:xfrm>
            <a:off x="2558620" y="6321693"/>
            <a:ext cx="789244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</a:t>
            </a:r>
          </a:p>
        </p:txBody>
      </p:sp>
      <p:sp>
        <p:nvSpPr>
          <p:cNvPr id="17" name="Action Button: Custom 16">
            <a:hlinkClick r:id="" action="ppaction://hlinkshowjump?jump=nextslide" highlightClick="1"/>
          </p:cNvPr>
          <p:cNvSpPr/>
          <p:nvPr/>
        </p:nvSpPr>
        <p:spPr>
          <a:xfrm>
            <a:off x="4644008" y="6321691"/>
            <a:ext cx="3096344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Geophysics and modelling</a:t>
            </a:r>
          </a:p>
        </p:txBody>
      </p:sp>
      <p:sp>
        <p:nvSpPr>
          <p:cNvPr id="18" name="Action Button: Custom 17">
            <a:hlinkClick r:id="" action="ppaction://hlinkshowjump?jump=previousslide" highlightClick="1"/>
          </p:cNvPr>
          <p:cNvSpPr/>
          <p:nvPr/>
        </p:nvSpPr>
        <p:spPr>
          <a:xfrm>
            <a:off x="3419872" y="6321691"/>
            <a:ext cx="1152128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44008" y="5815702"/>
            <a:ext cx="18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000" dirty="0" smtClean="0"/>
              <a:t>Find it out in:</a:t>
            </a:r>
          </a:p>
        </p:txBody>
      </p:sp>
      <p:cxnSp>
        <p:nvCxnSpPr>
          <p:cNvPr id="20" name="Elbow Connector 19"/>
          <p:cNvCxnSpPr>
            <a:stCxn id="19" idx="3"/>
            <a:endCxn id="17" idx="3"/>
          </p:cNvCxnSpPr>
          <p:nvPr/>
        </p:nvCxnSpPr>
        <p:spPr>
          <a:xfrm flipH="1">
            <a:off x="6192180" y="6015757"/>
            <a:ext cx="252028" cy="305934"/>
          </a:xfrm>
          <a:prstGeom prst="bentConnector4">
            <a:avLst>
              <a:gd name="adj1" fmla="val -90704"/>
              <a:gd name="adj2" fmla="val 44942"/>
            </a:avLst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Agro-ecosystem modelling using EMI-based data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520" y="836712"/>
            <a:ext cx="8784976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 smtClean="0"/>
              <a:t>The agro-ecosystem model AgroC was used to simulate soil-crop interaction and crop growth on the 1km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 study area.</a:t>
            </a:r>
            <a:endParaRPr lang="en-US" sz="2200" dirty="0"/>
          </a:p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endParaRPr lang="en-US" sz="22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251520" y="4509120"/>
            <a:ext cx="8676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 smtClean="0"/>
              <a:t>One </a:t>
            </a:r>
            <a:r>
              <a:rPr lang="en-US" sz="2200" dirty="0" err="1" smtClean="0"/>
              <a:t>AgroC</a:t>
            </a:r>
            <a:r>
              <a:rPr lang="en-US" sz="2200" dirty="0" smtClean="0"/>
              <a:t> model was set-up in each unique soil-crop combination: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80 different model set-ups (each with one soil unit and one crop)</a:t>
            </a:r>
            <a:endParaRPr lang="en-US" sz="2200" dirty="0" smtClean="0"/>
          </a:p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/>
              <a:t>Meteorological information for 2016 were </a:t>
            </a:r>
            <a:r>
              <a:rPr lang="en-US" sz="2200" dirty="0" smtClean="0"/>
              <a:t>used: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(e.g</a:t>
            </a:r>
            <a:r>
              <a:rPr lang="en-US" sz="2000" dirty="0"/>
              <a:t>. rain, temperature, humidity, solar radiation).</a:t>
            </a:r>
            <a:endParaRPr lang="en-US" sz="2200" dirty="0"/>
          </a:p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endParaRPr lang="en-US" sz="2200" dirty="0"/>
          </a:p>
        </p:txBody>
      </p:sp>
      <p:grpSp>
        <p:nvGrpSpPr>
          <p:cNvPr id="4" name="Group 3"/>
          <p:cNvGrpSpPr/>
          <p:nvPr/>
        </p:nvGrpSpPr>
        <p:grpSpPr>
          <a:xfrm>
            <a:off x="1029926" y="1922859"/>
            <a:ext cx="6854442" cy="2658269"/>
            <a:chOff x="1043608" y="2780928"/>
            <a:chExt cx="6854442" cy="26582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2780928"/>
              <a:ext cx="6848856" cy="2273808"/>
            </a:xfrm>
            <a:prstGeom prst="rect">
              <a:avLst/>
            </a:prstGeom>
          </p:spPr>
        </p:pic>
        <p:sp>
          <p:nvSpPr>
            <p:cNvPr id="8" name="Inhaltsplatzhalter 10"/>
            <p:cNvSpPr txBox="1">
              <a:spLocks/>
            </p:cNvSpPr>
            <p:nvPr/>
          </p:nvSpPr>
          <p:spPr>
            <a:xfrm>
              <a:off x="1043608" y="4997244"/>
              <a:ext cx="2376264" cy="405695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i="1" dirty="0" smtClean="0">
                  <a:solidFill>
                    <a:srgbClr val="515151"/>
                  </a:solidFill>
                </a:rPr>
                <a:t>Geophysics-based soil map</a:t>
              </a:r>
            </a:p>
          </p:txBody>
        </p:sp>
        <p:sp>
          <p:nvSpPr>
            <p:cNvPr id="10" name="Inhaltsplatzhalter 10"/>
            <p:cNvSpPr txBox="1">
              <a:spLocks/>
            </p:cNvSpPr>
            <p:nvPr/>
          </p:nvSpPr>
          <p:spPr>
            <a:xfrm>
              <a:off x="3279904" y="4997848"/>
              <a:ext cx="2376264" cy="405695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i="1" dirty="0" smtClean="0">
                  <a:solidFill>
                    <a:srgbClr val="515151"/>
                  </a:solidFill>
                </a:rPr>
                <a:t>Land use map (2016)</a:t>
              </a:r>
            </a:p>
          </p:txBody>
        </p:sp>
        <p:sp>
          <p:nvSpPr>
            <p:cNvPr id="13" name="Inhaltsplatzhalter 10"/>
            <p:cNvSpPr txBox="1">
              <a:spLocks/>
            </p:cNvSpPr>
            <p:nvPr/>
          </p:nvSpPr>
          <p:spPr>
            <a:xfrm>
              <a:off x="5521786" y="5033502"/>
              <a:ext cx="2376264" cy="405695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i="1" dirty="0" smtClean="0">
                  <a:solidFill>
                    <a:srgbClr val="515151"/>
                  </a:solidFill>
                </a:rPr>
                <a:t>Unique soil-crop combinations</a:t>
              </a:r>
            </a:p>
          </p:txBody>
        </p:sp>
      </p:grpSp>
      <p:sp>
        <p:nvSpPr>
          <p:cNvPr id="18" name="Action Button: Custom 17">
            <a:hlinkClick r:id="rId4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19" name="Action Button: Custom 18">
            <a:hlinkClick r:id="" action="ppaction://hlinkshowjump?jump=nextslide" highlightClick="1"/>
          </p:cNvPr>
          <p:cNvSpPr/>
          <p:nvPr/>
        </p:nvSpPr>
        <p:spPr>
          <a:xfrm>
            <a:off x="6256720" y="6321691"/>
            <a:ext cx="1483632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Next slide</a:t>
            </a:r>
          </a:p>
        </p:txBody>
      </p:sp>
      <p:sp>
        <p:nvSpPr>
          <p:cNvPr id="20" name="Action Button: Custom 19">
            <a:hlinkClick r:id="" action="ppaction://hlinkshowjump?jump=previousslide" highlightClick="1"/>
          </p:cNvPr>
          <p:cNvSpPr/>
          <p:nvPr/>
        </p:nvSpPr>
        <p:spPr>
          <a:xfrm>
            <a:off x="4211960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161177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Agro-ecosystem model AgroC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0000" y="980728"/>
            <a:ext cx="8316456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 smtClean="0"/>
              <a:t>AgroC is a 1-D numerical model that couples </a:t>
            </a:r>
            <a:r>
              <a:rPr lang="en-US" sz="2200" smtClean="0"/>
              <a:t>three modules</a:t>
            </a:r>
            <a:r>
              <a:rPr lang="en-US" sz="2200" dirty="0" smtClean="0"/>
              <a:t>:</a:t>
            </a:r>
            <a:endParaRPr lang="en-US" sz="2000" dirty="0" smtClean="0"/>
          </a:p>
          <a:p>
            <a:pPr marL="285750" indent="-28575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SOILCO2: vertical water, heat, and CO2 fluxes</a:t>
            </a:r>
          </a:p>
          <a:p>
            <a:pPr marL="285750" indent="-28575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err="1" smtClean="0"/>
              <a:t>RothC</a:t>
            </a:r>
            <a:r>
              <a:rPr lang="en-US" sz="2000" dirty="0" smtClean="0"/>
              <a:t>: turnover of organic carbon</a:t>
            </a:r>
          </a:p>
          <a:p>
            <a:pPr marL="285750" indent="-28575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SUCROS: crop growth and organic matter accumulation rates</a:t>
            </a:r>
            <a:endParaRPr lang="en-US" sz="2000" dirty="0"/>
          </a:p>
        </p:txBody>
      </p:sp>
      <p:pic>
        <p:nvPicPr>
          <p:cNvPr id="14" name="Picture 3" descr="C:\WORK\Reports_Presentations\Presentations\2018_AGU\FIGURES\A1_W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780928"/>
            <a:ext cx="2405264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WORK\Reports_Presentations\Presentations\2018_AGU\FIGURES\A1_H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3781" y="2780929"/>
            <a:ext cx="2388272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6250" y="2808918"/>
            <a:ext cx="2476230" cy="159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05"/>
          <p:cNvSpPr>
            <a:spLocks noChangeArrowheads="1"/>
          </p:cNvSpPr>
          <p:nvPr/>
        </p:nvSpPr>
        <p:spPr bwMode="auto">
          <a:xfrm>
            <a:off x="755576" y="4393252"/>
            <a:ext cx="24482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Water content (cm</a:t>
            </a:r>
            <a:r>
              <a:rPr lang="en-US" altLang="en-US" sz="1200" i="1" baseline="30000" dirty="0" smtClean="0">
                <a:solidFill>
                  <a:srgbClr val="515151"/>
                </a:solidFill>
              </a:rPr>
              <a:t>3</a:t>
            </a:r>
            <a:r>
              <a:rPr lang="en-US" altLang="en-US" sz="1200" i="1" dirty="0" smtClean="0">
                <a:solidFill>
                  <a:srgbClr val="515151"/>
                </a:solidFill>
              </a:rPr>
              <a:t>/cm</a:t>
            </a:r>
            <a:r>
              <a:rPr lang="en-US" altLang="en-US" sz="1200" i="1" baseline="30000" dirty="0" smtClean="0">
                <a:solidFill>
                  <a:srgbClr val="515151"/>
                </a:solidFill>
              </a:rPr>
              <a:t>3</a:t>
            </a:r>
            <a:r>
              <a:rPr lang="en-US" altLang="en-US" sz="1200" i="1" dirty="0" smtClean="0">
                <a:solidFill>
                  <a:srgbClr val="515151"/>
                </a:solidFill>
              </a:rPr>
              <a:t>)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18" name="Rectangle 105"/>
          <p:cNvSpPr>
            <a:spLocks noChangeArrowheads="1"/>
          </p:cNvSpPr>
          <p:nvPr/>
        </p:nvSpPr>
        <p:spPr bwMode="auto">
          <a:xfrm>
            <a:off x="3563888" y="4407152"/>
            <a:ext cx="24482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Pressure head (cm)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19" name="Rectangle 105"/>
          <p:cNvSpPr>
            <a:spLocks noChangeArrowheads="1"/>
          </p:cNvSpPr>
          <p:nvPr/>
        </p:nvSpPr>
        <p:spPr bwMode="auto">
          <a:xfrm>
            <a:off x="6444208" y="4393252"/>
            <a:ext cx="24482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Sugar beet water stress 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22" name="Notched Right Arrow 21"/>
          <p:cNvSpPr/>
          <p:nvPr/>
        </p:nvSpPr>
        <p:spPr>
          <a:xfrm>
            <a:off x="6012160" y="3409024"/>
            <a:ext cx="332082" cy="362780"/>
          </a:xfrm>
          <a:prstGeom prst="notchedRightArrow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23" name="Rectangle 22"/>
          <p:cNvSpPr/>
          <p:nvPr/>
        </p:nvSpPr>
        <p:spPr>
          <a:xfrm>
            <a:off x="296701" y="4870321"/>
            <a:ext cx="8443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 smtClean="0"/>
              <a:t>Pressure head influences crop stress (</a:t>
            </a:r>
            <a:r>
              <a:rPr lang="en-US" sz="2200" dirty="0" err="1" smtClean="0"/>
              <a:t>Feddes</a:t>
            </a:r>
            <a:r>
              <a:rPr lang="en-US" sz="2200" dirty="0" smtClean="0"/>
              <a:t> 1982) and reduces: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Root water uptake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Carbon assimilation and increase of biomass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9191" y="2348880"/>
            <a:ext cx="686385" cy="2376263"/>
            <a:chOff x="322554" y="2204864"/>
            <a:chExt cx="686385" cy="2376263"/>
          </a:xfrm>
        </p:grpSpPr>
        <p:sp>
          <p:nvSpPr>
            <p:cNvPr id="16" name="TextBox 15"/>
            <p:cNvSpPr txBox="1"/>
            <p:nvPr/>
          </p:nvSpPr>
          <p:spPr>
            <a:xfrm rot="16200000">
              <a:off x="180404" y="4222978"/>
              <a:ext cx="500299" cy="21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200" dirty="0" smtClean="0"/>
                <a:t>100</a:t>
              </a:r>
              <a:endParaRPr lang="en-US" sz="2400" dirty="0" err="1" smtClean="0"/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216000" y="3257235"/>
              <a:ext cx="500299" cy="26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200" dirty="0" smtClean="0"/>
                <a:t>50</a:t>
              </a:r>
              <a:endParaRPr lang="en-US" sz="2400" dirty="0" err="1" smtClean="0"/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181379" y="2347014"/>
              <a:ext cx="500299" cy="21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200" dirty="0" smtClean="0"/>
                <a:t>0</a:t>
              </a:r>
              <a:endParaRPr lang="en-US" sz="2400" dirty="0" err="1" smtClean="0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36000" y="2756166"/>
              <a:ext cx="826214" cy="22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900" dirty="0" smtClean="0"/>
                <a:t>Depth (cm)</a:t>
              </a:r>
              <a:endParaRPr lang="en-US" sz="1400" dirty="0" err="1" smtClean="0"/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39552" y="2420887"/>
              <a:ext cx="469387" cy="201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Up-Down Arrow 1"/>
          <p:cNvSpPr/>
          <p:nvPr/>
        </p:nvSpPr>
        <p:spPr>
          <a:xfrm rot="5400000">
            <a:off x="3289862" y="3326253"/>
            <a:ext cx="332027" cy="504056"/>
          </a:xfrm>
          <a:prstGeom prst="upDownArrow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30" name="Action Button: Custom 29">
            <a:hlinkClick r:id="rId7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31" name="Action Button: Custom 30">
            <a:hlinkClick r:id="" action="ppaction://hlinkshowjump?jump=nextslide" highlightClick="1"/>
          </p:cNvPr>
          <p:cNvSpPr/>
          <p:nvPr/>
        </p:nvSpPr>
        <p:spPr>
          <a:xfrm>
            <a:off x="6256720" y="6321691"/>
            <a:ext cx="1483632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Next slide</a:t>
            </a:r>
          </a:p>
        </p:txBody>
      </p:sp>
      <p:sp>
        <p:nvSpPr>
          <p:cNvPr id="33" name="Action Button: Custom 32">
            <a:hlinkClick r:id="" action="ppaction://hlinkshowjump?jump=previousslide" highlightClick="1"/>
          </p:cNvPr>
          <p:cNvSpPr/>
          <p:nvPr/>
        </p:nvSpPr>
        <p:spPr>
          <a:xfrm>
            <a:off x="4211960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30042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Soil hydraulic parameters to feed AgroC model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3248"/>
              </p:ext>
            </p:extLst>
          </p:nvPr>
        </p:nvGraphicFramePr>
        <p:xfrm>
          <a:off x="1346284" y="2441213"/>
          <a:ext cx="6322060" cy="10774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4360"/>
                <a:gridCol w="619760"/>
                <a:gridCol w="556260"/>
                <a:gridCol w="657860"/>
                <a:gridCol w="734060"/>
                <a:gridCol w="575310"/>
                <a:gridCol w="518160"/>
                <a:gridCol w="518160"/>
                <a:gridCol w="518160"/>
                <a:gridCol w="518160"/>
                <a:gridCol w="511810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Horizon</a:t>
                      </a:r>
                      <a:endParaRPr lang="en-US" sz="900" b="1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Clay (%)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Silt (%)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Sand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(%)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Gravel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(%)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BD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(g/cm3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θs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θr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α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(cm/h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noProof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Ap</a:t>
                      </a:r>
                      <a:endParaRPr lang="en-US" sz="900" b="0" noProof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17.1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63.0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19.8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10.8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1.38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0.067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0.415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0.023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1.330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0.275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Ah</a:t>
                      </a:r>
                      <a:endParaRPr lang="en-US" sz="9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17.1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63.0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19.8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10.8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1.42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0.066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0.396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0.021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1.330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0.206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noProof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Bg</a:t>
                      </a:r>
                      <a:endParaRPr lang="en-US" sz="9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21.3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58.0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20.6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14.0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1.49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0.078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0.363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0.018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1.307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0.114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2C</a:t>
                      </a:r>
                      <a:endParaRPr lang="en-US" sz="9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20.3</a:t>
                      </a:r>
                      <a:endParaRPr lang="en-US" sz="9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41.7</a:t>
                      </a:r>
                      <a:endParaRPr lang="en-US" sz="9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38.0</a:t>
                      </a:r>
                      <a:endParaRPr lang="en-US" sz="9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54.4</a:t>
                      </a:r>
                      <a:endParaRPr lang="en-US" sz="9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1.99</a:t>
                      </a:r>
                      <a:endParaRPr lang="en-US" sz="9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0.078</a:t>
                      </a:r>
                      <a:endParaRPr lang="en-US" sz="9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0.195</a:t>
                      </a:r>
                      <a:endParaRPr lang="en-US" sz="9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0.009</a:t>
                      </a:r>
                      <a:endParaRPr lang="en-US" sz="9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1.302</a:t>
                      </a:r>
                      <a:endParaRPr lang="en-US" sz="9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0.002</a:t>
                      </a:r>
                      <a:endParaRPr lang="en-US" sz="900" b="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Rectangle 52"/>
          <p:cNvSpPr>
            <a:spLocks noChangeArrowheads="1"/>
          </p:cNvSpPr>
          <p:nvPr/>
        </p:nvSpPr>
        <p:spPr bwMode="auto">
          <a:xfrm>
            <a:off x="1962294" y="2060848"/>
            <a:ext cx="55446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dirty="0" smtClean="0"/>
              <a:t>Soil unit A1a (coarse sediments)</a:t>
            </a:r>
            <a:endParaRPr lang="en-US" sz="1800" dirty="0"/>
          </a:p>
        </p:txBody>
      </p:sp>
      <p:sp>
        <p:nvSpPr>
          <p:cNvPr id="51" name="Rectangle 50"/>
          <p:cNvSpPr/>
          <p:nvPr/>
        </p:nvSpPr>
        <p:spPr>
          <a:xfrm>
            <a:off x="360000" y="908720"/>
            <a:ext cx="8443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 smtClean="0"/>
              <a:t>Soil hydraulic parameters calculated using pedotransfer function (Rawls &amp; Brakensiek 1985) for each horizon.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314222" y="2132857"/>
            <a:ext cx="648072" cy="250149"/>
          </a:xfrm>
          <a:prstGeom prst="rect">
            <a:avLst/>
          </a:prstGeom>
          <a:solidFill>
            <a:srgbClr val="A500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cxnSp>
        <p:nvCxnSpPr>
          <p:cNvPr id="2049" name="Elbow Connector 2048"/>
          <p:cNvCxnSpPr/>
          <p:nvPr/>
        </p:nvCxnSpPr>
        <p:spPr>
          <a:xfrm>
            <a:off x="954183" y="2383006"/>
            <a:ext cx="540059" cy="469932"/>
          </a:xfrm>
          <a:prstGeom prst="bentConnector3">
            <a:avLst>
              <a:gd name="adj1" fmla="val 57129"/>
            </a:avLst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/>
          <p:cNvCxnSpPr/>
          <p:nvPr/>
        </p:nvCxnSpPr>
        <p:spPr>
          <a:xfrm>
            <a:off x="901817" y="2636913"/>
            <a:ext cx="592425" cy="368425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/>
          <p:nvPr/>
        </p:nvCxnSpPr>
        <p:spPr>
          <a:xfrm flipV="1">
            <a:off x="971368" y="3429002"/>
            <a:ext cx="522874" cy="337472"/>
          </a:xfrm>
          <a:prstGeom prst="bentConnector3">
            <a:avLst>
              <a:gd name="adj1" fmla="val 50000"/>
            </a:avLst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80"/>
          <p:cNvCxnSpPr/>
          <p:nvPr/>
        </p:nvCxnSpPr>
        <p:spPr>
          <a:xfrm flipV="1">
            <a:off x="901818" y="3216735"/>
            <a:ext cx="592424" cy="212266"/>
          </a:xfrm>
          <a:prstGeom prst="bentConnector3">
            <a:avLst>
              <a:gd name="adj1" fmla="val 6132"/>
            </a:avLst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50126" y="1700809"/>
            <a:ext cx="686385" cy="2376263"/>
            <a:chOff x="322554" y="2204864"/>
            <a:chExt cx="686385" cy="2376263"/>
          </a:xfrm>
        </p:grpSpPr>
        <p:sp>
          <p:nvSpPr>
            <p:cNvPr id="2" name="TextBox 1"/>
            <p:cNvSpPr txBox="1"/>
            <p:nvPr/>
          </p:nvSpPr>
          <p:spPr>
            <a:xfrm rot="16200000">
              <a:off x="180404" y="4222978"/>
              <a:ext cx="500299" cy="21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200" dirty="0" smtClean="0"/>
                <a:t>100</a:t>
              </a:r>
              <a:endParaRPr lang="en-US" sz="2400" dirty="0" err="1" smtClean="0"/>
            </a:p>
          </p:txBody>
        </p:sp>
        <p:sp>
          <p:nvSpPr>
            <p:cNvPr id="53" name="TextBox 52"/>
            <p:cNvSpPr txBox="1"/>
            <p:nvPr/>
          </p:nvSpPr>
          <p:spPr>
            <a:xfrm rot="16200000">
              <a:off x="216000" y="3257235"/>
              <a:ext cx="500299" cy="26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200" dirty="0" smtClean="0"/>
                <a:t>50</a:t>
              </a:r>
              <a:endParaRPr lang="en-US" sz="2400" dirty="0" err="1" smtClean="0"/>
            </a:p>
          </p:txBody>
        </p:sp>
        <p:sp>
          <p:nvSpPr>
            <p:cNvPr id="54" name="TextBox 53"/>
            <p:cNvSpPr txBox="1"/>
            <p:nvPr/>
          </p:nvSpPr>
          <p:spPr>
            <a:xfrm rot="16200000">
              <a:off x="181379" y="2347014"/>
              <a:ext cx="500299" cy="21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200" dirty="0" smtClean="0"/>
                <a:t>0</a:t>
              </a:r>
              <a:endParaRPr lang="en-US" sz="2400" dirty="0" err="1" smtClean="0"/>
            </a:p>
          </p:txBody>
        </p:sp>
        <p:sp>
          <p:nvSpPr>
            <p:cNvPr id="55" name="TextBox 54"/>
            <p:cNvSpPr txBox="1"/>
            <p:nvPr/>
          </p:nvSpPr>
          <p:spPr>
            <a:xfrm rot="16200000">
              <a:off x="36000" y="2756166"/>
              <a:ext cx="826214" cy="22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900" dirty="0" smtClean="0"/>
                <a:t>Depth (cm)</a:t>
              </a:r>
              <a:endParaRPr lang="en-US" sz="1400" dirty="0" err="1" smtClean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39552" y="2420887"/>
              <a:ext cx="469387" cy="201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Action Button: Custom 39">
            <a:hlinkClick r:id="rId4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41" name="Action Button: Custom 40">
            <a:hlinkClick r:id="" action="ppaction://hlinkshowjump?jump=nextslide" highlightClick="1"/>
          </p:cNvPr>
          <p:cNvSpPr/>
          <p:nvPr/>
        </p:nvSpPr>
        <p:spPr>
          <a:xfrm>
            <a:off x="6256720" y="6321691"/>
            <a:ext cx="1483632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Next slide</a:t>
            </a:r>
          </a:p>
        </p:txBody>
      </p:sp>
      <p:sp>
        <p:nvSpPr>
          <p:cNvPr id="42" name="Action Button: Custom 41">
            <a:hlinkClick r:id="" action="ppaction://hlinkshowjump?jump=previousslide" highlightClick="1"/>
          </p:cNvPr>
          <p:cNvSpPr/>
          <p:nvPr/>
        </p:nvSpPr>
        <p:spPr>
          <a:xfrm>
            <a:off x="4211960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6" b="51781"/>
          <a:stretch/>
        </p:blipFill>
        <p:spPr>
          <a:xfrm>
            <a:off x="5364088" y="3858033"/>
            <a:ext cx="3033330" cy="207829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225680" y="4173907"/>
            <a:ext cx="51384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 smtClean="0"/>
              <a:t>Horizonation and soil hydraulic parameters of each horizon are used in AgroC to simulate soil water content variability given an atmospheric input.</a:t>
            </a:r>
          </a:p>
        </p:txBody>
      </p:sp>
    </p:spTree>
    <p:extLst>
      <p:ext uri="{BB962C8B-B14F-4D97-AF65-F5344CB8AC3E}">
        <p14:creationId xmlns:p14="http://schemas.microsoft.com/office/powerpoint/2010/main" val="30012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Agro-ecosystem stress simulation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9512" y="3501008"/>
            <a:ext cx="87486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 smtClean="0">
                <a:solidFill>
                  <a:prstClr val="black"/>
                </a:solidFill>
              </a:rPr>
              <a:t>Clear difference in leaf area index (LAI) and weight of storage</a:t>
            </a:r>
          </a:p>
        </p:txBody>
      </p:sp>
      <p:sp>
        <p:nvSpPr>
          <p:cNvPr id="17" name="Rectangle 105"/>
          <p:cNvSpPr>
            <a:spLocks noChangeArrowheads="1"/>
          </p:cNvSpPr>
          <p:nvPr/>
        </p:nvSpPr>
        <p:spPr bwMode="auto">
          <a:xfrm>
            <a:off x="1108497" y="5960313"/>
            <a:ext cx="31680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Simulated LAI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18" name="Rectangle 105"/>
          <p:cNvSpPr>
            <a:spLocks noChangeArrowheads="1"/>
          </p:cNvSpPr>
          <p:nvPr/>
        </p:nvSpPr>
        <p:spPr bwMode="auto">
          <a:xfrm>
            <a:off x="4428244" y="5949280"/>
            <a:ext cx="31680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Simulated weight of storage organs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6701" y="836712"/>
            <a:ext cx="84430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 smtClean="0"/>
              <a:t>Simulations of sugar beet in 2016 with different soil profiles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37363" y="3175702"/>
            <a:ext cx="500299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dirty="0" smtClean="0"/>
              <a:t>100</a:t>
            </a:r>
            <a:endParaRPr lang="en-US" sz="2400" dirty="0" err="1" smtClean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72959" y="2209959"/>
            <a:ext cx="500299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dirty="0" smtClean="0"/>
              <a:t>50</a:t>
            </a:r>
            <a:endParaRPr lang="en-US" sz="2400" dirty="0" err="1" smtClean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38338" y="1266894"/>
            <a:ext cx="500299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dirty="0" smtClean="0"/>
              <a:t>0</a:t>
            </a:r>
            <a:endParaRPr lang="en-US" sz="2400" dirty="0" err="1" smtClean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-107041" y="1708890"/>
            <a:ext cx="826214" cy="22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900" dirty="0" smtClean="0"/>
              <a:t>Depth (cm)</a:t>
            </a:r>
            <a:endParaRPr lang="en-US" sz="1400" dirty="0" err="1" smtClean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6511" y="1373611"/>
            <a:ext cx="469387" cy="20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WORK\Reports_Presentations\Presentations\2018_AGU\FIGURES\PROF_CL05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1302" y="1374320"/>
            <a:ext cx="233334" cy="20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 rot="16200000">
            <a:off x="4529277" y="3113219"/>
            <a:ext cx="500299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dirty="0" smtClean="0"/>
              <a:t>200</a:t>
            </a:r>
            <a:endParaRPr lang="en-US" sz="2400" dirty="0" err="1" smtClean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4483152" y="1342658"/>
            <a:ext cx="500299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dirty="0" smtClean="0"/>
              <a:t>0</a:t>
            </a:r>
            <a:endParaRPr lang="en-US" sz="2400" dirty="0" err="1" smtClean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4324125" y="2111851"/>
            <a:ext cx="826214" cy="22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900" dirty="0" smtClean="0"/>
              <a:t>Depth (cm)</a:t>
            </a:r>
            <a:endParaRPr lang="en-US" sz="1400" dirty="0" err="1" smtClean="0"/>
          </a:p>
        </p:txBody>
      </p:sp>
      <p:pic>
        <p:nvPicPr>
          <p:cNvPr id="4098" name="Picture 2" descr="C:\WORK\Reports_Presentations\Presentations\2018_AGU\FIGURES\A1_H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442" y="1749842"/>
            <a:ext cx="1791203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WORK\Reports_Presentations\Presentations\2018_AGU\FIGURES\A1_S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1681" y="1746283"/>
            <a:ext cx="184031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WORK\Reports_Presentations\Presentations\2018_AGU\FIGURES\C1_H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3817" y="1746283"/>
            <a:ext cx="1795453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WORK\Reports_Presentations\Presentations\2018_AGU\FIGURES\C1_S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0153" y="1749842"/>
            <a:ext cx="184031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105"/>
          <p:cNvSpPr>
            <a:spLocks noChangeArrowheads="1"/>
          </p:cNvSpPr>
          <p:nvPr/>
        </p:nvSpPr>
        <p:spPr bwMode="auto">
          <a:xfrm>
            <a:off x="1264645" y="2924944"/>
            <a:ext cx="29162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Lower water and nutrient availability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39" name="Rectangle 105"/>
          <p:cNvSpPr>
            <a:spLocks noChangeArrowheads="1"/>
          </p:cNvSpPr>
          <p:nvPr/>
        </p:nvSpPr>
        <p:spPr bwMode="auto">
          <a:xfrm>
            <a:off x="5319160" y="2924944"/>
            <a:ext cx="33219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>
                <a:solidFill>
                  <a:srgbClr val="515151"/>
                </a:solidFill>
              </a:rPr>
              <a:t>L</a:t>
            </a:r>
            <a:r>
              <a:rPr lang="en-US" altLang="en-US" sz="1200" i="1" dirty="0" smtClean="0">
                <a:solidFill>
                  <a:srgbClr val="515151"/>
                </a:solidFill>
              </a:rPr>
              <a:t>ower water and nutrient availability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40" name="Rectangle 105"/>
          <p:cNvSpPr>
            <a:spLocks noChangeArrowheads="1"/>
          </p:cNvSpPr>
          <p:nvPr/>
        </p:nvSpPr>
        <p:spPr bwMode="auto">
          <a:xfrm>
            <a:off x="1835696" y="1495817"/>
            <a:ext cx="17741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Coarse sediments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41" name="Rectangle 105"/>
          <p:cNvSpPr>
            <a:spLocks noChangeArrowheads="1"/>
          </p:cNvSpPr>
          <p:nvPr/>
        </p:nvSpPr>
        <p:spPr bwMode="auto">
          <a:xfrm>
            <a:off x="6030265" y="1495817"/>
            <a:ext cx="18997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Fine sediments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pic>
        <p:nvPicPr>
          <p:cNvPr id="4102" name="Picture 6" descr="C:\WORK\Reports_Presentations\Presentations\2018_AGU\FIGURES\COMP_LAI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443" y="3989107"/>
            <a:ext cx="27922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WORK\Reports_Presentations\Presentations\2018_AGU\FIGURES\COMP_W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3555" y="3989107"/>
            <a:ext cx="2777471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1388717" y="1450658"/>
            <a:ext cx="648072" cy="250149"/>
          </a:xfrm>
          <a:prstGeom prst="rect">
            <a:avLst/>
          </a:prstGeom>
          <a:solidFill>
            <a:srgbClr val="A500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45" name="Rectangle 44"/>
          <p:cNvSpPr/>
          <p:nvPr/>
        </p:nvSpPr>
        <p:spPr>
          <a:xfrm>
            <a:off x="5737507" y="1450659"/>
            <a:ext cx="648072" cy="25014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2" name="TextBox 1"/>
          <p:cNvSpPr txBox="1"/>
          <p:nvPr/>
        </p:nvSpPr>
        <p:spPr>
          <a:xfrm>
            <a:off x="971600" y="2481746"/>
            <a:ext cx="1329838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smtClean="0"/>
              <a:t>Pressure</a:t>
            </a:r>
          </a:p>
          <a:p>
            <a:pPr algn="l">
              <a:lnSpc>
                <a:spcPct val="95000"/>
              </a:lnSpc>
            </a:pPr>
            <a:r>
              <a:rPr lang="de-DE" sz="1200" dirty="0" smtClean="0"/>
              <a:t>head</a:t>
            </a:r>
            <a:endParaRPr lang="en-US" sz="1200" dirty="0" err="1" smtClean="0"/>
          </a:p>
        </p:txBody>
      </p:sp>
      <p:sp>
        <p:nvSpPr>
          <p:cNvPr id="47" name="TextBox 46"/>
          <p:cNvSpPr txBox="1"/>
          <p:nvPr/>
        </p:nvSpPr>
        <p:spPr>
          <a:xfrm>
            <a:off x="5258386" y="2481746"/>
            <a:ext cx="1329838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smtClean="0"/>
              <a:t>Pressure</a:t>
            </a:r>
          </a:p>
          <a:p>
            <a:pPr algn="l">
              <a:lnSpc>
                <a:spcPct val="95000"/>
              </a:lnSpc>
            </a:pPr>
            <a:r>
              <a:rPr lang="de-DE" sz="1200" dirty="0" smtClean="0"/>
              <a:t>head</a:t>
            </a:r>
            <a:endParaRPr lang="en-US" sz="1200" dirty="0" err="1" smtClean="0"/>
          </a:p>
        </p:txBody>
      </p:sp>
      <p:sp>
        <p:nvSpPr>
          <p:cNvPr id="48" name="TextBox 47"/>
          <p:cNvSpPr txBox="1"/>
          <p:nvPr/>
        </p:nvSpPr>
        <p:spPr>
          <a:xfrm>
            <a:off x="7092280" y="2593992"/>
            <a:ext cx="1329838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smtClean="0"/>
              <a:t>Low Stress</a:t>
            </a:r>
            <a:endParaRPr lang="en-US" sz="1200" dirty="0" err="1" smtClean="0"/>
          </a:p>
        </p:txBody>
      </p:sp>
      <p:sp>
        <p:nvSpPr>
          <p:cNvPr id="49" name="TextBox 48"/>
          <p:cNvSpPr txBox="1"/>
          <p:nvPr/>
        </p:nvSpPr>
        <p:spPr>
          <a:xfrm>
            <a:off x="2851079" y="2593992"/>
            <a:ext cx="1329838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smtClean="0"/>
              <a:t>High Stress</a:t>
            </a:r>
            <a:endParaRPr lang="en-US" sz="1200" dirty="0" err="1" smtClean="0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512572" y="4752124"/>
            <a:ext cx="1329838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dirty="0" smtClean="0"/>
              <a:t>LAI</a:t>
            </a:r>
            <a:endParaRPr lang="en-US" sz="1200" dirty="0" err="1" smtClean="0"/>
          </a:p>
        </p:txBody>
      </p:sp>
      <p:sp>
        <p:nvSpPr>
          <p:cNvPr id="51" name="TextBox 50"/>
          <p:cNvSpPr txBox="1"/>
          <p:nvPr/>
        </p:nvSpPr>
        <p:spPr>
          <a:xfrm rot="16200000">
            <a:off x="3548842" y="4807285"/>
            <a:ext cx="1872208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dirty="0" smtClean="0"/>
              <a:t>Productivity (t/ha)</a:t>
            </a:r>
            <a:endParaRPr lang="en-US" sz="1200" dirty="0" err="1" smtClean="0"/>
          </a:p>
        </p:txBody>
      </p:sp>
      <p:sp>
        <p:nvSpPr>
          <p:cNvPr id="37" name="Oval 36"/>
          <p:cNvSpPr/>
          <p:nvPr/>
        </p:nvSpPr>
        <p:spPr>
          <a:xfrm>
            <a:off x="1835696" y="2234857"/>
            <a:ext cx="792088" cy="659176"/>
          </a:xfrm>
          <a:prstGeom prst="ellipse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42" name="Oval 41"/>
          <p:cNvSpPr/>
          <p:nvPr/>
        </p:nvSpPr>
        <p:spPr>
          <a:xfrm>
            <a:off x="6012160" y="1772816"/>
            <a:ext cx="792088" cy="659176"/>
          </a:xfrm>
          <a:prstGeom prst="ellipse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54" name="Action Button: Custom 53">
            <a:hlinkClick r:id="rId11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55" name="Action Button: Custom 54">
            <a:hlinkClick r:id="" action="ppaction://hlinkshowjump?jump=nextslide" highlightClick="1"/>
          </p:cNvPr>
          <p:cNvSpPr/>
          <p:nvPr/>
        </p:nvSpPr>
        <p:spPr>
          <a:xfrm>
            <a:off x="6256720" y="6321691"/>
            <a:ext cx="1483632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Next slide</a:t>
            </a:r>
          </a:p>
        </p:txBody>
      </p:sp>
      <p:sp>
        <p:nvSpPr>
          <p:cNvPr id="56" name="Action Button: Custom 55">
            <a:hlinkClick r:id="" action="ppaction://hlinkshowjump?jump=previousslide" highlightClick="1"/>
          </p:cNvPr>
          <p:cNvSpPr/>
          <p:nvPr/>
        </p:nvSpPr>
        <p:spPr>
          <a:xfrm>
            <a:off x="4211960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5179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Field-scale simulation of sugar beet</a:t>
            </a:r>
          </a:p>
        </p:txBody>
      </p:sp>
      <p:sp>
        <p:nvSpPr>
          <p:cNvPr id="37" name="Inhaltsplatzhalter 10"/>
          <p:cNvSpPr txBox="1">
            <a:spLocks/>
          </p:cNvSpPr>
          <p:nvPr/>
        </p:nvSpPr>
        <p:spPr>
          <a:xfrm>
            <a:off x="395536" y="2567703"/>
            <a:ext cx="1680863" cy="4056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 smtClean="0">
                <a:solidFill>
                  <a:srgbClr val="515151"/>
                </a:solidFill>
              </a:rPr>
              <a:t>Patterns in sugar beet and soil classes</a:t>
            </a:r>
          </a:p>
        </p:txBody>
      </p:sp>
      <p:sp>
        <p:nvSpPr>
          <p:cNvPr id="45" name="Notched Right Arrow 44"/>
          <p:cNvSpPr/>
          <p:nvPr/>
        </p:nvSpPr>
        <p:spPr>
          <a:xfrm>
            <a:off x="4076158" y="1637964"/>
            <a:ext cx="288000" cy="288000"/>
          </a:xfrm>
          <a:prstGeom prst="notchedRightArrow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46" name="Notched Right Arrow 45"/>
          <p:cNvSpPr/>
          <p:nvPr/>
        </p:nvSpPr>
        <p:spPr>
          <a:xfrm>
            <a:off x="2267744" y="1674418"/>
            <a:ext cx="288000" cy="288000"/>
          </a:xfrm>
          <a:prstGeom prst="notchedRightArrow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pic>
        <p:nvPicPr>
          <p:cNvPr id="47" name="Picture 11" descr="C:\WORK\Reports_Presentations\Presentations\2018_AGU\FIGURES\PROF_CL04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8475" y="1363055"/>
            <a:ext cx="279881" cy="12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2" descr="C:\WORK\Reports_Presentations\Presentations\2018_AGU\FIGURES\PROF_CL0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9283" y="1363055"/>
            <a:ext cx="279881" cy="12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3" descr="C:\WORK\Reports_Presentations\Presentations\2018_AGU\FIGURES\PROF_CL02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0841" y="1363055"/>
            <a:ext cx="279881" cy="12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 descr="C:\WORK\Reports_Presentations\Presentations\2018_AGU\FIGURES\PROF_CL03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3351" y="1363460"/>
            <a:ext cx="279881" cy="12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Inhaltsplatzhalter 10"/>
          <p:cNvSpPr txBox="1">
            <a:spLocks/>
          </p:cNvSpPr>
          <p:nvPr/>
        </p:nvSpPr>
        <p:spPr>
          <a:xfrm>
            <a:off x="4544206" y="2708851"/>
            <a:ext cx="4189389" cy="4056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 smtClean="0">
                <a:solidFill>
                  <a:srgbClr val="515151"/>
                </a:solidFill>
              </a:rPr>
              <a:t>Simulated LAI (lines) vs satellite LAI</a:t>
            </a:r>
            <a:r>
              <a:rPr lang="en-US" sz="1200" i="1" baseline="-25000" dirty="0" smtClean="0">
                <a:solidFill>
                  <a:srgbClr val="515151"/>
                </a:solidFill>
              </a:rPr>
              <a:t>NDVI</a:t>
            </a:r>
            <a:r>
              <a:rPr lang="en-US" sz="1200" i="1" dirty="0" smtClean="0">
                <a:solidFill>
                  <a:srgbClr val="515151"/>
                </a:solidFill>
              </a:rPr>
              <a:t> (dots) and productivity on the four soils</a:t>
            </a:r>
          </a:p>
        </p:txBody>
      </p:sp>
      <p:sp>
        <p:nvSpPr>
          <p:cNvPr id="54" name="Inhaltsplatzhalter 10"/>
          <p:cNvSpPr txBox="1">
            <a:spLocks/>
          </p:cNvSpPr>
          <p:nvPr/>
        </p:nvSpPr>
        <p:spPr>
          <a:xfrm>
            <a:off x="2483768" y="2567703"/>
            <a:ext cx="1680863" cy="4056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 smtClean="0">
                <a:solidFill>
                  <a:srgbClr val="515151"/>
                </a:solidFill>
              </a:rPr>
              <a:t>Four soil units present in the analyzed field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649283" y="1170330"/>
            <a:ext cx="279881" cy="125074"/>
          </a:xfrm>
          <a:prstGeom prst="rect">
            <a:avLst/>
          </a:prstGeom>
          <a:solidFill>
            <a:srgbClr val="A5002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39" name="Rectangle 38"/>
          <p:cNvSpPr/>
          <p:nvPr/>
        </p:nvSpPr>
        <p:spPr>
          <a:xfrm>
            <a:off x="3015392" y="1170330"/>
            <a:ext cx="279881" cy="125074"/>
          </a:xfrm>
          <a:prstGeom prst="rect">
            <a:avLst/>
          </a:prstGeom>
          <a:solidFill>
            <a:srgbClr val="D8736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40" name="Rectangle 39"/>
          <p:cNvSpPr/>
          <p:nvPr/>
        </p:nvSpPr>
        <p:spPr>
          <a:xfrm>
            <a:off x="3363350" y="1170330"/>
            <a:ext cx="279881" cy="125074"/>
          </a:xfrm>
          <a:prstGeom prst="rect">
            <a:avLst/>
          </a:prstGeom>
          <a:solidFill>
            <a:srgbClr val="F4B96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41" name="Rectangle 40"/>
          <p:cNvSpPr/>
          <p:nvPr/>
        </p:nvSpPr>
        <p:spPr>
          <a:xfrm>
            <a:off x="3738475" y="1170330"/>
            <a:ext cx="279881" cy="125074"/>
          </a:xfrm>
          <a:prstGeom prst="rect">
            <a:avLst/>
          </a:prstGeom>
          <a:solidFill>
            <a:srgbClr val="FDE86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51" name="Rectangle 50"/>
          <p:cNvSpPr/>
          <p:nvPr/>
        </p:nvSpPr>
        <p:spPr>
          <a:xfrm>
            <a:off x="2524458" y="980728"/>
            <a:ext cx="52953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de-DE" sz="1100" dirty="0" smtClean="0"/>
              <a:t>A1a</a:t>
            </a:r>
            <a:endParaRPr lang="en-US" sz="1100" dirty="0" smtClean="0"/>
          </a:p>
        </p:txBody>
      </p:sp>
      <p:sp>
        <p:nvSpPr>
          <p:cNvPr id="52" name="Rectangle 51"/>
          <p:cNvSpPr/>
          <p:nvPr/>
        </p:nvSpPr>
        <p:spPr>
          <a:xfrm>
            <a:off x="2886016" y="980728"/>
            <a:ext cx="52953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de-DE" sz="1100" dirty="0" smtClean="0"/>
              <a:t>A1b</a:t>
            </a:r>
            <a:endParaRPr lang="en-US" sz="1100" dirty="0" smtClean="0"/>
          </a:p>
        </p:txBody>
      </p:sp>
      <p:sp>
        <p:nvSpPr>
          <p:cNvPr id="55" name="Rectangle 54"/>
          <p:cNvSpPr/>
          <p:nvPr/>
        </p:nvSpPr>
        <p:spPr>
          <a:xfrm>
            <a:off x="3238525" y="980728"/>
            <a:ext cx="52953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de-DE" sz="1100" dirty="0" smtClean="0"/>
              <a:t>A1c</a:t>
            </a:r>
            <a:endParaRPr lang="en-US" sz="1100" dirty="0" smtClean="0"/>
          </a:p>
        </p:txBody>
      </p:sp>
      <p:sp>
        <p:nvSpPr>
          <p:cNvPr id="56" name="Rectangle 55"/>
          <p:cNvSpPr/>
          <p:nvPr/>
        </p:nvSpPr>
        <p:spPr>
          <a:xfrm>
            <a:off x="3613650" y="980728"/>
            <a:ext cx="52953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de-DE" sz="1100" dirty="0" smtClean="0"/>
              <a:t>A1d</a:t>
            </a:r>
            <a:endParaRPr lang="en-US" sz="1100" dirty="0" smtClean="0"/>
          </a:p>
        </p:txBody>
      </p:sp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93372" y="4016472"/>
            <a:ext cx="1712972" cy="143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5536" y="4016369"/>
            <a:ext cx="1719105" cy="143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97730" y="4016307"/>
            <a:ext cx="1722776" cy="143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C:\WORK\Reports_Presentations\Presentations\2018_AGU\TIMELAPSE\Legend01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7020" y="4187198"/>
            <a:ext cx="125449" cy="109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Notched Right Arrow 61"/>
          <p:cNvSpPr/>
          <p:nvPr/>
        </p:nvSpPr>
        <p:spPr>
          <a:xfrm>
            <a:off x="2154376" y="4592097"/>
            <a:ext cx="288000" cy="288000"/>
          </a:xfrm>
          <a:prstGeom prst="notchedRightArrow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63" name="Notched Right Arrow 62"/>
          <p:cNvSpPr/>
          <p:nvPr/>
        </p:nvSpPr>
        <p:spPr>
          <a:xfrm>
            <a:off x="6560507" y="4592097"/>
            <a:ext cx="288000" cy="288000"/>
          </a:xfrm>
          <a:prstGeom prst="notchedRightArrow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64" name="Rectangle 105"/>
          <p:cNvSpPr>
            <a:spLocks noChangeArrowheads="1"/>
          </p:cNvSpPr>
          <p:nvPr/>
        </p:nvSpPr>
        <p:spPr bwMode="auto">
          <a:xfrm>
            <a:off x="395536" y="5456257"/>
            <a:ext cx="82089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Satellite derived LAI and simulated LAI at two different dates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60000" y="5806425"/>
            <a:ext cx="84430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 smtClean="0"/>
              <a:t>Simulated LAI well matches observed LAI</a:t>
            </a:r>
            <a:r>
              <a:rPr lang="en-US" sz="2200" baseline="-25000" dirty="0"/>
              <a:t>NDVI</a:t>
            </a:r>
            <a:r>
              <a:rPr lang="en-US" sz="2200" dirty="0" smtClean="0"/>
              <a:t> from satellite.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333261" y="4149080"/>
            <a:ext cx="454763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dirty="0" smtClean="0"/>
              <a:t>5.5</a:t>
            </a:r>
            <a:endParaRPr lang="en-US" sz="1200" dirty="0" err="1" smtClean="0"/>
          </a:p>
        </p:txBody>
      </p:sp>
      <p:sp>
        <p:nvSpPr>
          <p:cNvPr id="68" name="TextBox 67"/>
          <p:cNvSpPr txBox="1"/>
          <p:nvPr/>
        </p:nvSpPr>
        <p:spPr>
          <a:xfrm>
            <a:off x="4178647" y="4623350"/>
            <a:ext cx="766440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dirty="0" smtClean="0"/>
              <a:t>LAI</a:t>
            </a:r>
            <a:endParaRPr lang="en-US" sz="1200" dirty="0" err="1" smtClean="0"/>
          </a:p>
        </p:txBody>
      </p:sp>
      <p:sp>
        <p:nvSpPr>
          <p:cNvPr id="69" name="TextBox 68"/>
          <p:cNvSpPr txBox="1"/>
          <p:nvPr/>
        </p:nvSpPr>
        <p:spPr>
          <a:xfrm>
            <a:off x="4283968" y="5105450"/>
            <a:ext cx="454763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dirty="0" smtClean="0"/>
              <a:t>0</a:t>
            </a:r>
            <a:endParaRPr lang="en-US" sz="1200" dirty="0" err="1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024" y="1089918"/>
            <a:ext cx="2095184" cy="1591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92" y="1089918"/>
            <a:ext cx="2130204" cy="1618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5" t="25428" r="36585" b="48481"/>
          <a:stretch/>
        </p:blipFill>
        <p:spPr>
          <a:xfrm>
            <a:off x="6031592" y="1073623"/>
            <a:ext cx="504057" cy="7024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454000" y="1503562"/>
            <a:ext cx="306000" cy="396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cxnSp>
        <p:nvCxnSpPr>
          <p:cNvPr id="10" name="Straight Connector 9"/>
          <p:cNvCxnSpPr>
            <a:stCxn id="7" idx="0"/>
            <a:endCxn id="6" idx="1"/>
          </p:cNvCxnSpPr>
          <p:nvPr/>
        </p:nvCxnSpPr>
        <p:spPr>
          <a:xfrm flipV="1">
            <a:off x="5607000" y="1424839"/>
            <a:ext cx="424592" cy="787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7" idx="3"/>
            <a:endCxn id="6" idx="1"/>
          </p:cNvCxnSpPr>
          <p:nvPr/>
        </p:nvCxnSpPr>
        <p:spPr>
          <a:xfrm flipV="1">
            <a:off x="5760000" y="1424839"/>
            <a:ext cx="271592" cy="2767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63282" y="3068960"/>
            <a:ext cx="84397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 smtClean="0"/>
              <a:t>Compared with LAI</a:t>
            </a:r>
            <a:r>
              <a:rPr lang="en-US" sz="2200" baseline="-25000" dirty="0" smtClean="0"/>
              <a:t>NDVI</a:t>
            </a:r>
            <a:r>
              <a:rPr lang="en-US" sz="2200" dirty="0" smtClean="0"/>
              <a:t> obtained from </a:t>
            </a:r>
            <a:r>
              <a:rPr lang="en-US" sz="2200" dirty="0" err="1" smtClean="0"/>
              <a:t>RapidEye</a:t>
            </a:r>
            <a:r>
              <a:rPr lang="en-US" sz="2200" dirty="0" smtClean="0"/>
              <a:t> </a:t>
            </a:r>
            <a:r>
              <a:rPr lang="en-US" sz="2200" dirty="0"/>
              <a:t>satellite images </a:t>
            </a:r>
            <a:r>
              <a:rPr lang="en-US" sz="2200" dirty="0" smtClean="0"/>
              <a:t>for 2016 (Ali </a:t>
            </a:r>
            <a:r>
              <a:rPr lang="en-US" sz="2200" dirty="0"/>
              <a:t>et al. 2014).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84747" y="4021874"/>
            <a:ext cx="1719701" cy="14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44904"/>
            <a:ext cx="1858528" cy="162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2" name="Action Button: Custom 71">
            <a:hlinkClick r:id="rId16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73" name="Action Button: Custom 72">
            <a:hlinkClick r:id="" action="ppaction://hlinkshowjump?jump=nextslide" highlightClick="1"/>
          </p:cNvPr>
          <p:cNvSpPr/>
          <p:nvPr/>
        </p:nvSpPr>
        <p:spPr>
          <a:xfrm>
            <a:off x="6256720" y="6321691"/>
            <a:ext cx="1483632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Next slide</a:t>
            </a:r>
          </a:p>
        </p:txBody>
      </p:sp>
      <p:sp>
        <p:nvSpPr>
          <p:cNvPr id="74" name="Action Button: Custom 73">
            <a:hlinkClick r:id="" action="ppaction://hlinkshowjump?jump=previousslide" highlightClick="1"/>
          </p:cNvPr>
          <p:cNvSpPr/>
          <p:nvPr/>
        </p:nvSpPr>
        <p:spPr>
          <a:xfrm>
            <a:off x="4211960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159394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2" descr="C:\WORK\Reports_Presentations\Presentations\2018_AGU\FIGURES\ECA1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505" y="1700808"/>
            <a:ext cx="1293383" cy="131700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Custom 7">
            <a:hlinkClick r:id="rId4" action="ppaction://hlinksldjump" highlightClick="1"/>
          </p:cNvPr>
          <p:cNvSpPr/>
          <p:nvPr/>
        </p:nvSpPr>
        <p:spPr>
          <a:xfrm>
            <a:off x="6660232" y="1268760"/>
            <a:ext cx="230425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Back to first </a:t>
            </a:r>
            <a:r>
              <a:rPr lang="en-US" b="1" dirty="0">
                <a:solidFill>
                  <a:srgbClr val="002060"/>
                </a:solidFill>
              </a:rPr>
              <a:t>s</a:t>
            </a:r>
            <a:r>
              <a:rPr lang="en-US" b="1" dirty="0" smtClean="0">
                <a:solidFill>
                  <a:srgbClr val="002060"/>
                </a:solidFill>
              </a:rPr>
              <a:t>lide</a:t>
            </a:r>
          </a:p>
        </p:txBody>
      </p:sp>
      <p:sp>
        <p:nvSpPr>
          <p:cNvPr id="59" name="Action Button: Custom 58">
            <a:hlinkClick r:id="rId5" action="ppaction://hlinksldjump" highlightClick="1"/>
          </p:cNvPr>
          <p:cNvSpPr/>
          <p:nvPr/>
        </p:nvSpPr>
        <p:spPr>
          <a:xfrm>
            <a:off x="2915816" y="1700808"/>
            <a:ext cx="1691720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Motivation</a:t>
            </a:r>
          </a:p>
        </p:txBody>
      </p:sp>
      <p:sp>
        <p:nvSpPr>
          <p:cNvPr id="61" name="Action Button: Custom 60">
            <a:hlinkClick r:id="rId6" action="ppaction://hlinksldjump" highlightClick="1"/>
          </p:cNvPr>
          <p:cNvSpPr/>
          <p:nvPr/>
        </p:nvSpPr>
        <p:spPr>
          <a:xfrm>
            <a:off x="2915816" y="2240808"/>
            <a:ext cx="1691720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Geophysics!</a:t>
            </a:r>
          </a:p>
        </p:txBody>
      </p:sp>
      <p:sp>
        <p:nvSpPr>
          <p:cNvPr id="62" name="Action Button: Custom 61">
            <a:hlinkClick r:id="rId7" action="ppaction://hlinksldjump" highlightClick="1"/>
          </p:cNvPr>
          <p:cNvSpPr/>
          <p:nvPr/>
        </p:nvSpPr>
        <p:spPr>
          <a:xfrm>
            <a:off x="2915816" y="2780808"/>
            <a:ext cx="1691720" cy="81585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EMI-based Soil mapping</a:t>
            </a:r>
          </a:p>
        </p:txBody>
      </p:sp>
      <p:sp>
        <p:nvSpPr>
          <p:cNvPr id="63" name="Action Button: Custom 62">
            <a:hlinkClick r:id="rId8" action="ppaction://hlinksldjump" highlightClick="1"/>
          </p:cNvPr>
          <p:cNvSpPr/>
          <p:nvPr/>
        </p:nvSpPr>
        <p:spPr>
          <a:xfrm>
            <a:off x="2915816" y="3689848"/>
            <a:ext cx="1691720" cy="799636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600" b="1" dirty="0" smtClean="0">
                <a:solidFill>
                  <a:srgbClr val="002060"/>
                </a:solidFill>
              </a:rPr>
              <a:t>Geophysics and modelling</a:t>
            </a:r>
          </a:p>
        </p:txBody>
      </p:sp>
      <p:sp>
        <p:nvSpPr>
          <p:cNvPr id="64" name="Action Button: Custom 63">
            <a:hlinkClick r:id="rId9" action="ppaction://hlinksldjump" highlightClick="1"/>
          </p:cNvPr>
          <p:cNvSpPr/>
          <p:nvPr/>
        </p:nvSpPr>
        <p:spPr>
          <a:xfrm>
            <a:off x="2915816" y="4616269"/>
            <a:ext cx="1691720" cy="771093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600" b="1" dirty="0" smtClean="0">
                <a:solidFill>
                  <a:srgbClr val="002060"/>
                </a:solidFill>
              </a:rPr>
              <a:t>Comparison with standard maps</a:t>
            </a:r>
          </a:p>
        </p:txBody>
      </p:sp>
      <p:sp>
        <p:nvSpPr>
          <p:cNvPr id="65" name="Action Button: Custom 64">
            <a:hlinkClick r:id="rId10" action="ppaction://hlinksldjump" highlightClick="1"/>
          </p:cNvPr>
          <p:cNvSpPr/>
          <p:nvPr/>
        </p:nvSpPr>
        <p:spPr>
          <a:xfrm>
            <a:off x="2915816" y="5490048"/>
            <a:ext cx="1691720" cy="37727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Conclusions</a:t>
            </a:r>
          </a:p>
        </p:txBody>
      </p:sp>
      <p:sp>
        <p:nvSpPr>
          <p:cNvPr id="66" name="Action Button: Custom 65">
            <a:hlinkClick r:id="rId11" action="ppaction://hlinksldjump" highlightClick="1"/>
          </p:cNvPr>
          <p:cNvSpPr/>
          <p:nvPr/>
        </p:nvSpPr>
        <p:spPr>
          <a:xfrm>
            <a:off x="2915816" y="5994104"/>
            <a:ext cx="1691720" cy="360040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Outlook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9512" y="97511"/>
            <a:ext cx="8568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Improved spatial modelling of crop productivity using geophysics-based soil mapping: a case study beyond the field scale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644010" y="1656153"/>
            <a:ext cx="42840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Why is geophysics useful for agricultural applications?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644009" y="2196153"/>
            <a:ext cx="42840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Electromagnetic induction EMI. A soil mapping tool!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644008" y="2768953"/>
            <a:ext cx="42840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A combination of EMI and direct soil sampling for the creation of management zones (soil units) using a supervised clustering analysis.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626846" y="5997545"/>
            <a:ext cx="42840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Irrigation scheduling and combination with other tools.</a:t>
            </a:r>
          </a:p>
        </p:txBody>
      </p:sp>
      <p:sp>
        <p:nvSpPr>
          <p:cNvPr id="67" name="Rectangle 66"/>
          <p:cNvSpPr/>
          <p:nvPr/>
        </p:nvSpPr>
        <p:spPr>
          <a:xfrm>
            <a:off x="4644007" y="3678123"/>
            <a:ext cx="42840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Simulation of spatial variability in crop leaf area index (LAI) and yield using EMI-based soil information.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637924" y="4709427"/>
            <a:ext cx="42840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A geophysics-based product compared to commonly available soil maps.</a:t>
            </a:r>
          </a:p>
        </p:txBody>
      </p:sp>
      <p:sp>
        <p:nvSpPr>
          <p:cNvPr id="69" name="Rectangle 68"/>
          <p:cNvSpPr/>
          <p:nvPr/>
        </p:nvSpPr>
        <p:spPr>
          <a:xfrm>
            <a:off x="4636127" y="5490048"/>
            <a:ext cx="42747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Added value of geophysics &amp; crop modelling.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895973"/>
            <a:ext cx="1293383" cy="131700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22" b="36830"/>
          <a:stretch/>
        </p:blipFill>
        <p:spPr bwMode="auto">
          <a:xfrm>
            <a:off x="1667524" y="2578440"/>
            <a:ext cx="672228" cy="63453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480852"/>
            <a:ext cx="768104" cy="153232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4" name="Picture 2" descr="C:\WORK\Reports_Presentations\Presentations\TR32_2017_10_06\FIGURES\1100.jp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505" y="3551277"/>
            <a:ext cx="1262953" cy="13030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" descr="C:\WORK\Reports_Presentations\Presentations\2018_AGU\FIGURES\Acomp_11.jp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493" y="5088239"/>
            <a:ext cx="844616" cy="84342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:\WORK\Reports_Presentations\Presentations\2018_AGU\FIGURES\Acomp_12.jp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5256033"/>
            <a:ext cx="843422" cy="84342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3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75656" y="5393890"/>
            <a:ext cx="843422" cy="84342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ight Bracket 77"/>
          <p:cNvSpPr/>
          <p:nvPr/>
        </p:nvSpPr>
        <p:spPr>
          <a:xfrm>
            <a:off x="2195736" y="1700984"/>
            <a:ext cx="216000" cy="1584000"/>
          </a:xfrm>
          <a:prstGeom prst="rightBracket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Bracket 78"/>
          <p:cNvSpPr/>
          <p:nvPr/>
        </p:nvSpPr>
        <p:spPr>
          <a:xfrm>
            <a:off x="2185053" y="3422841"/>
            <a:ext cx="226683" cy="1662343"/>
          </a:xfrm>
          <a:prstGeom prst="rightBracket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ight Bracket 79"/>
          <p:cNvSpPr/>
          <p:nvPr/>
        </p:nvSpPr>
        <p:spPr>
          <a:xfrm>
            <a:off x="2195736" y="5143195"/>
            <a:ext cx="226683" cy="1172284"/>
          </a:xfrm>
          <a:prstGeom prst="rightBracket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Elbow Connector 2"/>
          <p:cNvCxnSpPr>
            <a:stCxn id="78" idx="2"/>
            <a:endCxn id="62" idx="2"/>
          </p:cNvCxnSpPr>
          <p:nvPr/>
        </p:nvCxnSpPr>
        <p:spPr>
          <a:xfrm rot="10800000" flipH="1" flipV="1">
            <a:off x="2411736" y="2492983"/>
            <a:ext cx="504080" cy="695749"/>
          </a:xfrm>
          <a:prstGeom prst="bentConnector5">
            <a:avLst>
              <a:gd name="adj1" fmla="val 34848"/>
              <a:gd name="adj2" fmla="val 99561"/>
              <a:gd name="adj3" fmla="val 92850"/>
            </a:avLst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80"/>
          <p:cNvCxnSpPr>
            <a:stCxn id="79" idx="2"/>
            <a:endCxn id="63" idx="2"/>
          </p:cNvCxnSpPr>
          <p:nvPr/>
        </p:nvCxnSpPr>
        <p:spPr>
          <a:xfrm rot="10800000" flipH="1">
            <a:off x="2411736" y="4089667"/>
            <a:ext cx="504080" cy="164347"/>
          </a:xfrm>
          <a:prstGeom prst="bentConnector5">
            <a:avLst>
              <a:gd name="adj1" fmla="val 38667"/>
              <a:gd name="adj2" fmla="val 100167"/>
              <a:gd name="adj3" fmla="val 94970"/>
            </a:avLst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80" idx="2"/>
            <a:endCxn id="64" idx="2"/>
          </p:cNvCxnSpPr>
          <p:nvPr/>
        </p:nvCxnSpPr>
        <p:spPr>
          <a:xfrm rot="10800000" flipH="1">
            <a:off x="2422418" y="5001817"/>
            <a:ext cx="493397" cy="727521"/>
          </a:xfrm>
          <a:prstGeom prst="bentConnector3">
            <a:avLst>
              <a:gd name="adj1" fmla="val 46233"/>
            </a:avLst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62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788024" y="1949207"/>
            <a:ext cx="1152128" cy="0"/>
          </a:xfrm>
          <a:prstGeom prst="line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23528" y="1556793"/>
            <a:ext cx="5400600" cy="784829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32" name="TextBox 31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Simulation of LAI (km</a:t>
            </a:r>
            <a:r>
              <a:rPr lang="en-US" sz="2800" b="1" baseline="30000" dirty="0" smtClean="0">
                <a:solidFill>
                  <a:srgbClr val="002060"/>
                </a:solidFill>
              </a:rPr>
              <a:t>2</a:t>
            </a:r>
            <a:r>
              <a:rPr lang="en-US" sz="2800" b="1" dirty="0" smtClean="0">
                <a:solidFill>
                  <a:srgbClr val="002060"/>
                </a:solidFill>
              </a:rPr>
              <a:t> scale)</a:t>
            </a:r>
          </a:p>
        </p:txBody>
      </p:sp>
      <p:sp>
        <p:nvSpPr>
          <p:cNvPr id="6" name="Rectangle 5"/>
          <p:cNvSpPr/>
          <p:nvPr/>
        </p:nvSpPr>
        <p:spPr>
          <a:xfrm>
            <a:off x="296701" y="981889"/>
            <a:ext cx="56434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 err="1" smtClean="0"/>
              <a:t>AgroC</a:t>
            </a:r>
            <a:r>
              <a:rPr lang="en-US" sz="2200" dirty="0" smtClean="0"/>
              <a:t> simulation of six crop types:</a:t>
            </a:r>
            <a:endParaRPr lang="en-US" sz="2000" dirty="0" smtClean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160" y="904817"/>
            <a:ext cx="2808312" cy="195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528" y="1556793"/>
            <a:ext cx="2047386" cy="78483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174625" indent="-174625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B050"/>
                </a:solidFill>
              </a:rPr>
              <a:t>Sugar beet</a:t>
            </a:r>
          </a:p>
          <a:p>
            <a:pPr marL="174625" indent="-174625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EE3112"/>
                </a:solidFill>
              </a:rPr>
              <a:t>Corn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6702" y="2371527"/>
            <a:ext cx="57787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 smtClean="0"/>
              <a:t>Simulated LAI well match observed LAI</a:t>
            </a:r>
            <a:r>
              <a:rPr lang="en-US" sz="2200" baseline="-25000" dirty="0" smtClean="0"/>
              <a:t>NDVI</a:t>
            </a:r>
            <a:r>
              <a:rPr lang="en-US" sz="2200" dirty="0" smtClean="0"/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07704" y="1556793"/>
            <a:ext cx="2047386" cy="78483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174625" indent="-174625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F3AE03"/>
                </a:solidFill>
              </a:rPr>
              <a:t>Potato</a:t>
            </a:r>
          </a:p>
          <a:p>
            <a:pPr marL="174625" indent="-174625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B0F0"/>
                </a:solidFill>
              </a:rPr>
              <a:t>Winter barley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48750" y="1556792"/>
            <a:ext cx="2047386" cy="78483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174625" indent="-174625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Winter raps</a:t>
            </a:r>
          </a:p>
          <a:p>
            <a:pPr marL="174625" indent="-174625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0070C0"/>
                </a:solidFill>
              </a:rPr>
              <a:t>Winter wheat</a:t>
            </a:r>
          </a:p>
        </p:txBody>
      </p:sp>
      <p:sp>
        <p:nvSpPr>
          <p:cNvPr id="14" name="Rectangle 105"/>
          <p:cNvSpPr>
            <a:spLocks noChangeArrowheads="1"/>
          </p:cNvSpPr>
          <p:nvPr/>
        </p:nvSpPr>
        <p:spPr bwMode="auto">
          <a:xfrm>
            <a:off x="5796136" y="2808000"/>
            <a:ext cx="2497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Land use in 2016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15" name="Rectangle 105"/>
          <p:cNvSpPr>
            <a:spLocks noChangeArrowheads="1"/>
          </p:cNvSpPr>
          <p:nvPr/>
        </p:nvSpPr>
        <p:spPr bwMode="auto">
          <a:xfrm>
            <a:off x="957472" y="6104329"/>
            <a:ext cx="7430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Satellite derived LAI and simulated LAI throughout the 2016 growing season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8729564">
            <a:off x="-176459" y="5212740"/>
            <a:ext cx="18226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de-DE" sz="2200" dirty="0" smtClean="0"/>
              <a:t>OBSERVED</a:t>
            </a:r>
            <a:endParaRPr lang="en-US" sz="2200" dirty="0" smtClean="0"/>
          </a:p>
        </p:txBody>
      </p:sp>
      <p:sp>
        <p:nvSpPr>
          <p:cNvPr id="17" name="Rectangle 16"/>
          <p:cNvSpPr/>
          <p:nvPr/>
        </p:nvSpPr>
        <p:spPr>
          <a:xfrm rot="18729564">
            <a:off x="-176459" y="3844588"/>
            <a:ext cx="18226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de-DE" sz="2200" dirty="0" smtClean="0"/>
              <a:t>SIMULATED</a:t>
            </a:r>
            <a:endParaRPr lang="en-US" sz="2200" dirty="0" smtClean="0"/>
          </a:p>
        </p:txBody>
      </p:sp>
      <p:sp>
        <p:nvSpPr>
          <p:cNvPr id="3" name="Right Arrow 2"/>
          <p:cNvSpPr/>
          <p:nvPr/>
        </p:nvSpPr>
        <p:spPr>
          <a:xfrm>
            <a:off x="827584" y="5456257"/>
            <a:ext cx="432016" cy="432048"/>
          </a:xfrm>
          <a:prstGeom prst="rightArrow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20" name="Right Arrow 19"/>
          <p:cNvSpPr/>
          <p:nvPr/>
        </p:nvSpPr>
        <p:spPr>
          <a:xfrm>
            <a:off x="827584" y="4088105"/>
            <a:ext cx="432016" cy="432048"/>
          </a:xfrm>
          <a:prstGeom prst="rightArrow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081" y="3359057"/>
            <a:ext cx="1351711" cy="27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42" y="3359057"/>
            <a:ext cx="1351710" cy="270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90" y="3359057"/>
            <a:ext cx="1353422" cy="270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61" y="3359057"/>
            <a:ext cx="1351711" cy="270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59057"/>
            <a:ext cx="1353422" cy="2700000"/>
          </a:xfrm>
          <a:prstGeom prst="rect">
            <a:avLst/>
          </a:prstGeom>
        </p:spPr>
      </p:pic>
      <p:sp>
        <p:nvSpPr>
          <p:cNvPr id="25" name="Rectangle 105"/>
          <p:cNvSpPr>
            <a:spLocks noChangeArrowheads="1"/>
          </p:cNvSpPr>
          <p:nvPr/>
        </p:nvSpPr>
        <p:spPr bwMode="auto">
          <a:xfrm>
            <a:off x="1529637" y="3152001"/>
            <a:ext cx="9885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14</a:t>
            </a:r>
            <a:r>
              <a:rPr lang="en-US" altLang="en-US" sz="1200" i="1" baseline="30000" dirty="0" smtClean="0">
                <a:solidFill>
                  <a:srgbClr val="515151"/>
                </a:solidFill>
              </a:rPr>
              <a:t>th</a:t>
            </a:r>
            <a:r>
              <a:rPr lang="en-US" altLang="en-US" sz="1200" i="1" dirty="0" smtClean="0">
                <a:solidFill>
                  <a:srgbClr val="515151"/>
                </a:solidFill>
              </a:rPr>
              <a:t> March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26" name="Rectangle 105"/>
          <p:cNvSpPr>
            <a:spLocks noChangeArrowheads="1"/>
          </p:cNvSpPr>
          <p:nvPr/>
        </p:nvSpPr>
        <p:spPr bwMode="auto">
          <a:xfrm>
            <a:off x="2975121" y="3151092"/>
            <a:ext cx="9885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20</a:t>
            </a:r>
            <a:r>
              <a:rPr lang="en-US" altLang="en-US" sz="1200" i="1" baseline="30000" dirty="0" smtClean="0">
                <a:solidFill>
                  <a:srgbClr val="515151"/>
                </a:solidFill>
              </a:rPr>
              <a:t>th</a:t>
            </a:r>
            <a:r>
              <a:rPr lang="en-US" altLang="en-US" sz="1200" i="1" dirty="0" smtClean="0">
                <a:solidFill>
                  <a:srgbClr val="515151"/>
                </a:solidFill>
              </a:rPr>
              <a:t> April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27" name="Rectangle 105"/>
          <p:cNvSpPr>
            <a:spLocks noChangeArrowheads="1"/>
          </p:cNvSpPr>
          <p:nvPr/>
        </p:nvSpPr>
        <p:spPr bwMode="auto">
          <a:xfrm>
            <a:off x="4403912" y="3150903"/>
            <a:ext cx="9885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28</a:t>
            </a:r>
            <a:r>
              <a:rPr lang="en-US" altLang="en-US" sz="1200" i="1" baseline="30000" dirty="0" smtClean="0">
                <a:solidFill>
                  <a:srgbClr val="515151"/>
                </a:solidFill>
              </a:rPr>
              <a:t>th</a:t>
            </a:r>
            <a:r>
              <a:rPr lang="en-US" altLang="en-US" sz="1200" i="1" dirty="0" smtClean="0">
                <a:solidFill>
                  <a:srgbClr val="515151"/>
                </a:solidFill>
              </a:rPr>
              <a:t> May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28" name="Rectangle 105"/>
          <p:cNvSpPr>
            <a:spLocks noChangeArrowheads="1"/>
          </p:cNvSpPr>
          <p:nvPr/>
        </p:nvSpPr>
        <p:spPr bwMode="auto">
          <a:xfrm>
            <a:off x="5851524" y="3150249"/>
            <a:ext cx="9885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12</a:t>
            </a:r>
            <a:r>
              <a:rPr lang="en-US" altLang="en-US" sz="1200" i="1" baseline="30000" dirty="0" smtClean="0">
                <a:solidFill>
                  <a:srgbClr val="515151"/>
                </a:solidFill>
              </a:rPr>
              <a:t>th</a:t>
            </a:r>
            <a:r>
              <a:rPr lang="en-US" altLang="en-US" sz="1200" i="1" dirty="0" smtClean="0">
                <a:solidFill>
                  <a:srgbClr val="515151"/>
                </a:solidFill>
              </a:rPr>
              <a:t> August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29" name="Rectangle 105"/>
          <p:cNvSpPr>
            <a:spLocks noChangeArrowheads="1"/>
          </p:cNvSpPr>
          <p:nvPr/>
        </p:nvSpPr>
        <p:spPr bwMode="auto">
          <a:xfrm>
            <a:off x="7092280" y="3150249"/>
            <a:ext cx="13490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8</a:t>
            </a:r>
            <a:r>
              <a:rPr lang="en-US" altLang="en-US" sz="1200" i="1" baseline="30000" dirty="0" smtClean="0">
                <a:solidFill>
                  <a:srgbClr val="515151"/>
                </a:solidFill>
              </a:rPr>
              <a:t>th</a:t>
            </a:r>
            <a:r>
              <a:rPr lang="en-US" altLang="en-US" sz="1200" i="1" dirty="0" smtClean="0">
                <a:solidFill>
                  <a:srgbClr val="515151"/>
                </a:solidFill>
              </a:rPr>
              <a:t> September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34" name="Action Button: Custom 33">
            <a:hlinkClick r:id="rId9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35" name="Action Button: Custom 34">
            <a:hlinkClick r:id="" action="ppaction://hlinkshowjump?jump=nextslide" highlightClick="1"/>
          </p:cNvPr>
          <p:cNvSpPr/>
          <p:nvPr/>
        </p:nvSpPr>
        <p:spPr>
          <a:xfrm>
            <a:off x="6256720" y="6321691"/>
            <a:ext cx="1483632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Next slide</a:t>
            </a:r>
          </a:p>
        </p:txBody>
      </p:sp>
      <p:sp>
        <p:nvSpPr>
          <p:cNvPr id="36" name="Action Button: Custom 35">
            <a:hlinkClick r:id="" action="ppaction://hlinkshowjump?jump=previousslide" highlightClick="1"/>
          </p:cNvPr>
          <p:cNvSpPr/>
          <p:nvPr/>
        </p:nvSpPr>
        <p:spPr>
          <a:xfrm>
            <a:off x="4211960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8913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WORK\Reports_Presentations\Reports\NewPapers\Pap02\Cosimo_Paper02_DRAFT02\FIG_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761"/>
          <a:stretch/>
        </p:blipFill>
        <p:spPr bwMode="auto">
          <a:xfrm>
            <a:off x="323528" y="967809"/>
            <a:ext cx="4847294" cy="477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Maps of simulated yield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57900" y="620688"/>
            <a:ext cx="363458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100% = not limited by water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Sugar beet and winter barley match well actual harvest data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Corn and winter wheat correspond to literature values</a:t>
            </a:r>
          </a:p>
        </p:txBody>
      </p:sp>
      <p:sp>
        <p:nvSpPr>
          <p:cNvPr id="12" name="Rectangle 105"/>
          <p:cNvSpPr>
            <a:spLocks noChangeArrowheads="1"/>
          </p:cNvSpPr>
          <p:nvPr/>
        </p:nvSpPr>
        <p:spPr bwMode="auto">
          <a:xfrm>
            <a:off x="478446" y="5672281"/>
            <a:ext cx="45374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Map of the simulated productivity at harvest of sugar beet  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16" name="Action Button: Custom 15">
            <a:hlinkClick r:id="rId4" action="ppaction://hlinksldjump" highlightClick="1"/>
          </p:cNvPr>
          <p:cNvSpPr/>
          <p:nvPr/>
        </p:nvSpPr>
        <p:spPr>
          <a:xfrm>
            <a:off x="2558620" y="6321693"/>
            <a:ext cx="71723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</a:t>
            </a:r>
          </a:p>
        </p:txBody>
      </p:sp>
      <p:sp>
        <p:nvSpPr>
          <p:cNvPr id="17" name="Action Button: Custom 16">
            <a:hlinkClick r:id="" action="ppaction://hlinkshowjump?jump=nextslide" highlightClick="1"/>
          </p:cNvPr>
          <p:cNvSpPr/>
          <p:nvPr/>
        </p:nvSpPr>
        <p:spPr>
          <a:xfrm>
            <a:off x="4572002" y="6321691"/>
            <a:ext cx="3168350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Comp. with common maps</a:t>
            </a:r>
          </a:p>
        </p:txBody>
      </p:sp>
      <p:sp>
        <p:nvSpPr>
          <p:cNvPr id="18" name="Action Button: Custom 17">
            <a:hlinkClick r:id="" action="ppaction://hlinkshowjump?jump=previousslide" highlightClick="1"/>
          </p:cNvPr>
          <p:cNvSpPr/>
          <p:nvPr/>
        </p:nvSpPr>
        <p:spPr>
          <a:xfrm>
            <a:off x="3347865" y="6321691"/>
            <a:ext cx="1152128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3356992"/>
            <a:ext cx="3960440" cy="159409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170822" y="5013176"/>
            <a:ext cx="39376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002060"/>
              </a:buClr>
              <a:buSzPct val="125000"/>
            </a:pPr>
            <a:r>
              <a:rPr lang="en-US" sz="2000" b="1" dirty="0" smtClean="0">
                <a:solidFill>
                  <a:srgbClr val="002060"/>
                </a:solidFill>
              </a:rPr>
              <a:t>What is the added value of geophysics-based compare to commonly-available maps?</a:t>
            </a:r>
            <a:endParaRPr lang="en-US" sz="2000" b="1" dirty="0">
              <a:solidFill>
                <a:srgbClr val="002060"/>
              </a:solidFill>
            </a:endParaRPr>
          </a:p>
        </p:txBody>
      </p:sp>
      <p:cxnSp>
        <p:nvCxnSpPr>
          <p:cNvPr id="21" name="Elbow Connector 20"/>
          <p:cNvCxnSpPr/>
          <p:nvPr/>
        </p:nvCxnSpPr>
        <p:spPr>
          <a:xfrm flipH="1">
            <a:off x="6192180" y="6015757"/>
            <a:ext cx="252028" cy="305934"/>
          </a:xfrm>
          <a:prstGeom prst="bentConnector4">
            <a:avLst>
              <a:gd name="adj1" fmla="val -90704"/>
              <a:gd name="adj2" fmla="val 44942"/>
            </a:avLst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69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60000" y="249498"/>
            <a:ext cx="878400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Added value compared to conventional soil maps</a:t>
            </a:r>
          </a:p>
        </p:txBody>
      </p:sp>
      <p:sp>
        <p:nvSpPr>
          <p:cNvPr id="6" name="Rectangle 5"/>
          <p:cNvSpPr/>
          <p:nvPr/>
        </p:nvSpPr>
        <p:spPr>
          <a:xfrm>
            <a:off x="2232000" y="1105459"/>
            <a:ext cx="6696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 smtClean="0"/>
              <a:t>A geophysics-based soil map provides: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Quantitative information allows large-scale simulation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Identify and simulate small-scale patterns</a:t>
            </a:r>
          </a:p>
        </p:txBody>
      </p:sp>
      <p:pic>
        <p:nvPicPr>
          <p:cNvPr id="1025" name="Picture 1" descr="C:\WORK\Reports_Presentations\Presentations\2018_AGU\FIGURES\Acomp_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545899"/>
            <a:ext cx="252356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WORK\Reports_Presentations\Presentations\2018_AGU\FIGURES\Acomp_1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19" y="2545899"/>
            <a:ext cx="252000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40432" y="2545899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05"/>
          <p:cNvSpPr>
            <a:spLocks noChangeArrowheads="1"/>
          </p:cNvSpPr>
          <p:nvPr/>
        </p:nvSpPr>
        <p:spPr bwMode="auto">
          <a:xfrm>
            <a:off x="323526" y="5004924"/>
            <a:ext cx="25235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Geophysics-based soil map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28" name="Rectangle 105"/>
          <p:cNvSpPr>
            <a:spLocks noChangeArrowheads="1"/>
          </p:cNvSpPr>
          <p:nvPr/>
        </p:nvSpPr>
        <p:spPr bwMode="auto">
          <a:xfrm>
            <a:off x="3132118" y="5004923"/>
            <a:ext cx="25235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Soil taxation map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29" name="Rectangle 105"/>
          <p:cNvSpPr>
            <a:spLocks noChangeArrowheads="1"/>
          </p:cNvSpPr>
          <p:nvPr/>
        </p:nvSpPr>
        <p:spPr bwMode="auto">
          <a:xfrm>
            <a:off x="5940431" y="5004922"/>
            <a:ext cx="25235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Soil map 1:5000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08000" y="3220795"/>
            <a:ext cx="432000" cy="432048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37" name="Rectangle 36"/>
          <p:cNvSpPr/>
          <p:nvPr/>
        </p:nvSpPr>
        <p:spPr>
          <a:xfrm>
            <a:off x="7416000" y="3220795"/>
            <a:ext cx="432000" cy="432048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cxnSp>
        <p:nvCxnSpPr>
          <p:cNvPr id="19" name="Straight Connector 18"/>
          <p:cNvCxnSpPr>
            <a:stCxn id="4" idx="3"/>
            <a:endCxn id="36" idx="1"/>
          </p:cNvCxnSpPr>
          <p:nvPr/>
        </p:nvCxnSpPr>
        <p:spPr>
          <a:xfrm>
            <a:off x="2232000" y="3436819"/>
            <a:ext cx="2376000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6" idx="3"/>
            <a:endCxn id="37" idx="1"/>
          </p:cNvCxnSpPr>
          <p:nvPr/>
        </p:nvCxnSpPr>
        <p:spPr>
          <a:xfrm>
            <a:off x="5040000" y="3436819"/>
            <a:ext cx="2376000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084400" y="2464739"/>
            <a:ext cx="144000" cy="7560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31200" y="2457539"/>
            <a:ext cx="1476472" cy="763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3526" y="980728"/>
            <a:ext cx="1776413" cy="148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00000" y="3220795"/>
            <a:ext cx="432000" cy="432048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55" name="Rectangle 54"/>
          <p:cNvSpPr/>
          <p:nvPr/>
        </p:nvSpPr>
        <p:spPr>
          <a:xfrm>
            <a:off x="251520" y="5323855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 smtClean="0"/>
              <a:t>Further AgroC simulations were set-up using information from two commonly available soil maps and compared to the EMI-based.</a:t>
            </a:r>
            <a:endParaRPr lang="en-US" sz="2000" dirty="0" smtClean="0"/>
          </a:p>
        </p:txBody>
      </p:sp>
      <p:sp>
        <p:nvSpPr>
          <p:cNvPr id="31" name="Action Button: Custom 30">
            <a:hlinkClick r:id="rId7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33" name="Action Button: Custom 32">
            <a:hlinkClick r:id="" action="ppaction://hlinkshowjump?jump=nextslide" highlightClick="1"/>
          </p:cNvPr>
          <p:cNvSpPr/>
          <p:nvPr/>
        </p:nvSpPr>
        <p:spPr>
          <a:xfrm>
            <a:off x="6256720" y="6321691"/>
            <a:ext cx="1483632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Next slide</a:t>
            </a:r>
          </a:p>
        </p:txBody>
      </p:sp>
      <p:sp>
        <p:nvSpPr>
          <p:cNvPr id="34" name="Action Button: Custom 33">
            <a:hlinkClick r:id="" action="ppaction://hlinkshowjump?jump=previousslide" highlightClick="1"/>
          </p:cNvPr>
          <p:cNvSpPr/>
          <p:nvPr/>
        </p:nvSpPr>
        <p:spPr>
          <a:xfrm>
            <a:off x="4211960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337797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Added value in simulation of LAI</a:t>
            </a:r>
            <a:r>
              <a:rPr lang="en-US" sz="2800" b="1" baseline="-25000" dirty="0" smtClean="0">
                <a:solidFill>
                  <a:srgbClr val="002060"/>
                </a:solidFill>
              </a:rPr>
              <a:t>NDVI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93" b="52467"/>
          <a:stretch/>
        </p:blipFill>
        <p:spPr>
          <a:xfrm>
            <a:off x="3707904" y="4221088"/>
            <a:ext cx="2603045" cy="1745851"/>
          </a:xfrm>
          <a:prstGeom prst="rect">
            <a:avLst/>
          </a:prstGeom>
        </p:spPr>
      </p:pic>
      <p:pic>
        <p:nvPicPr>
          <p:cNvPr id="7" name="Picture 1" descr="C:\WORK\Reports_Presentations\Presentations\2018_AGU\FIGURES\Acomp_1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61" b="7507"/>
          <a:stretch/>
        </p:blipFill>
        <p:spPr bwMode="auto">
          <a:xfrm>
            <a:off x="4391982" y="1242201"/>
            <a:ext cx="1227423" cy="233081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WORK\Reports_Presentations\Presentations\2018_AGU\FIGURES\Acomp_12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431" b="7397"/>
          <a:stretch/>
        </p:blipFill>
        <p:spPr bwMode="auto">
          <a:xfrm>
            <a:off x="7236502" y="1239423"/>
            <a:ext cx="1223930" cy="233359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5"/>
          <p:cNvSpPr>
            <a:spLocks noChangeArrowheads="1"/>
          </p:cNvSpPr>
          <p:nvPr/>
        </p:nvSpPr>
        <p:spPr bwMode="auto">
          <a:xfrm>
            <a:off x="4283968" y="3557209"/>
            <a:ext cx="14434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Geophysics-based soil map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11" name="Rectangle 105"/>
          <p:cNvSpPr>
            <a:spLocks noChangeArrowheads="1"/>
          </p:cNvSpPr>
          <p:nvPr/>
        </p:nvSpPr>
        <p:spPr bwMode="auto">
          <a:xfrm>
            <a:off x="5828854" y="3564309"/>
            <a:ext cx="12239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Satellite image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1" b="52468"/>
          <a:stretch/>
        </p:blipFill>
        <p:spPr>
          <a:xfrm>
            <a:off x="6375840" y="4221088"/>
            <a:ext cx="2552280" cy="17458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8" y="859359"/>
            <a:ext cx="3492752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err="1" smtClean="0"/>
              <a:t>AgroC</a:t>
            </a:r>
            <a:r>
              <a:rPr lang="en-US" sz="2000" dirty="0" smtClean="0"/>
              <a:t> simulations performed using information from the three maps were compared to observed LAI</a:t>
            </a:r>
            <a:r>
              <a:rPr lang="en-US" sz="2000" baseline="-25000" dirty="0" smtClean="0"/>
              <a:t>NDVI</a:t>
            </a:r>
            <a:r>
              <a:rPr lang="en-US" sz="2000" dirty="0" smtClean="0"/>
              <a:t> in 2016.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The extension of a given sub-area is similar in both maps.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Commonly available soil maps do not have the required level of complexity.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Not meaningfully reproduce soil heterogeneity and crop performance within a given sub-area. </a:t>
            </a:r>
          </a:p>
        </p:txBody>
      </p:sp>
      <p:cxnSp>
        <p:nvCxnSpPr>
          <p:cNvPr id="14" name="Elbow Connector 13"/>
          <p:cNvCxnSpPr>
            <a:stCxn id="8" idx="3"/>
          </p:cNvCxnSpPr>
          <p:nvPr/>
        </p:nvCxnSpPr>
        <p:spPr>
          <a:xfrm>
            <a:off x="8460432" y="2406220"/>
            <a:ext cx="157805" cy="1742860"/>
          </a:xfrm>
          <a:prstGeom prst="bent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7" idx="1"/>
          </p:cNvCxnSpPr>
          <p:nvPr/>
        </p:nvCxnSpPr>
        <p:spPr>
          <a:xfrm rot="10800000" flipV="1">
            <a:off x="4215250" y="2407608"/>
            <a:ext cx="176733" cy="1741471"/>
          </a:xfrm>
          <a:prstGeom prst="bent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C:\WORK\Reports_Presentations\Presentations\TR32_2017_10_06\FrontFigure\03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593" t="7240" b="8323"/>
          <a:stretch/>
        </p:blipFill>
        <p:spPr bwMode="auto">
          <a:xfrm>
            <a:off x="5796136" y="1239423"/>
            <a:ext cx="1282561" cy="233359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105"/>
          <p:cNvSpPr>
            <a:spLocks noChangeArrowheads="1"/>
          </p:cNvSpPr>
          <p:nvPr/>
        </p:nvSpPr>
        <p:spPr bwMode="auto">
          <a:xfrm>
            <a:off x="7164288" y="3573016"/>
            <a:ext cx="12239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Soil taxation map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6" t="8860" r="79980" b="77416"/>
          <a:stretch/>
        </p:blipFill>
        <p:spPr>
          <a:xfrm>
            <a:off x="5473732" y="4331257"/>
            <a:ext cx="837217" cy="8372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8" t="23134" r="7169" b="63143"/>
          <a:stretch/>
        </p:blipFill>
        <p:spPr>
          <a:xfrm>
            <a:off x="8172400" y="4321205"/>
            <a:ext cx="785542" cy="7855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4788024" y="4545168"/>
            <a:ext cx="469876" cy="46800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cxnSp>
        <p:nvCxnSpPr>
          <p:cNvPr id="22" name="Straight Connector 21"/>
          <p:cNvCxnSpPr>
            <a:stCxn id="19" idx="3"/>
            <a:endCxn id="16" idx="1"/>
          </p:cNvCxnSpPr>
          <p:nvPr/>
        </p:nvCxnSpPr>
        <p:spPr>
          <a:xfrm flipV="1">
            <a:off x="5257900" y="4749866"/>
            <a:ext cx="215832" cy="2930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812360" y="5068835"/>
            <a:ext cx="360040" cy="46800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cxnSp>
        <p:nvCxnSpPr>
          <p:cNvPr id="28" name="Straight Connector 27"/>
          <p:cNvCxnSpPr>
            <a:stCxn id="27" idx="0"/>
            <a:endCxn id="18" idx="1"/>
          </p:cNvCxnSpPr>
          <p:nvPr/>
        </p:nvCxnSpPr>
        <p:spPr>
          <a:xfrm flipV="1">
            <a:off x="7992380" y="4713976"/>
            <a:ext cx="180020" cy="35485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ction Button: Custom 29">
            <a:hlinkClick r:id="rId7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31" name="Action Button: Custom 30">
            <a:hlinkClick r:id="" action="ppaction://hlinkshowjump?jump=nextslide" highlightClick="1"/>
          </p:cNvPr>
          <p:cNvSpPr/>
          <p:nvPr/>
        </p:nvSpPr>
        <p:spPr>
          <a:xfrm>
            <a:off x="6256720" y="6321691"/>
            <a:ext cx="1483632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Next slide</a:t>
            </a:r>
          </a:p>
        </p:txBody>
      </p:sp>
      <p:sp>
        <p:nvSpPr>
          <p:cNvPr id="33" name="Action Button: Custom 32">
            <a:hlinkClick r:id="" action="ppaction://hlinkshowjump?jump=previousslide" highlightClick="1"/>
          </p:cNvPr>
          <p:cNvSpPr/>
          <p:nvPr/>
        </p:nvSpPr>
        <p:spPr>
          <a:xfrm>
            <a:off x="4211960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51682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Added value in simulation of LAI</a:t>
            </a:r>
            <a:r>
              <a:rPr lang="en-US" sz="2800" b="1" baseline="-25000" dirty="0" smtClean="0">
                <a:solidFill>
                  <a:srgbClr val="002060"/>
                </a:solidFill>
              </a:rPr>
              <a:t>NDVI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0592" y="2807240"/>
            <a:ext cx="843988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Slight improvements for winter crops at the km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scale.</a:t>
            </a:r>
          </a:p>
          <a:p>
            <a:pPr marL="457200" indent="-4572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Strong improvements in summer and over soil heterogeneities.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470688"/>
              </p:ext>
            </p:extLst>
          </p:nvPr>
        </p:nvGraphicFramePr>
        <p:xfrm>
          <a:off x="451802" y="908720"/>
          <a:ext cx="5897402" cy="168249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971640"/>
                <a:gridCol w="713332"/>
                <a:gridCol w="842486"/>
                <a:gridCol w="842486"/>
                <a:gridCol w="842486"/>
                <a:gridCol w="842486"/>
                <a:gridCol w="84248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Geophysics-based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1:5000 Soil map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Soil taxation map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Date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RMSE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R</a:t>
                      </a:r>
                      <a:r>
                        <a:rPr lang="en-US" sz="1200" b="1" baseline="30000" dirty="0">
                          <a:effectLst/>
                        </a:rPr>
                        <a:t>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RMSE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R</a:t>
                      </a:r>
                      <a:r>
                        <a:rPr lang="en-US" sz="1200" b="1" baseline="30000" dirty="0">
                          <a:effectLst/>
                        </a:rPr>
                        <a:t>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RMSE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R</a:t>
                      </a:r>
                      <a:r>
                        <a:rPr lang="en-US" sz="1200" b="1" baseline="30000" dirty="0">
                          <a:effectLst/>
                        </a:rPr>
                        <a:t>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March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0.62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0.84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0.63</a:t>
                      </a:r>
                      <a:endParaRPr lang="en-US" sz="12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0.83</a:t>
                      </a:r>
                      <a:endParaRPr lang="en-US" sz="12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0.79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0.72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April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1.07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0.72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1.09</a:t>
                      </a:r>
                      <a:endParaRPr lang="en-US" sz="12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0.72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1.84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0.45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May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0.64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0.93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0.67</a:t>
                      </a:r>
                      <a:endParaRPr lang="en-US" sz="12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0.92</a:t>
                      </a:r>
                      <a:endParaRPr lang="en-US" sz="12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1.01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0.81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June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0.64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0.89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0.69</a:t>
                      </a:r>
                      <a:endParaRPr lang="en-US" sz="12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0.88</a:t>
                      </a:r>
                      <a:endParaRPr lang="en-US" sz="120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0.86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0.84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August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0.64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0.47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0.89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0.39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0.70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0.38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September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0.56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0.78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0.78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0.65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1087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0.50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475344" y="1307442"/>
            <a:ext cx="7284691" cy="846667"/>
            <a:chOff x="1475344" y="1688878"/>
            <a:chExt cx="7284691" cy="846667"/>
          </a:xfrm>
        </p:grpSpPr>
        <p:sp>
          <p:nvSpPr>
            <p:cNvPr id="3" name="Rectangle 2"/>
            <p:cNvSpPr/>
            <p:nvPr/>
          </p:nvSpPr>
          <p:spPr>
            <a:xfrm>
              <a:off x="1475344" y="1688878"/>
              <a:ext cx="4680520" cy="846667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  <p:cxnSp>
          <p:nvCxnSpPr>
            <p:cNvPr id="5" name="Straight Connector 4"/>
            <p:cNvCxnSpPr>
              <a:stCxn id="3" idx="3"/>
              <a:endCxn id="17" idx="1"/>
            </p:cNvCxnSpPr>
            <p:nvPr/>
          </p:nvCxnSpPr>
          <p:spPr>
            <a:xfrm flipV="1">
              <a:off x="6155864" y="2107976"/>
              <a:ext cx="371923" cy="423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6527787" y="1892532"/>
              <a:ext cx="223224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buClr>
                  <a:srgbClr val="002060"/>
                </a:buClr>
                <a:buSzPct val="125000"/>
              </a:pPr>
              <a:r>
                <a:rPr lang="en-US" sz="2200" b="1" dirty="0" smtClean="0">
                  <a:solidFill>
                    <a:srgbClr val="0070C0"/>
                  </a:solidFill>
                </a:rPr>
                <a:t>Winter crops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75656" y="2146921"/>
            <a:ext cx="7284379" cy="444295"/>
            <a:chOff x="1475656" y="2397168"/>
            <a:chExt cx="7284379" cy="444295"/>
          </a:xfrm>
        </p:grpSpPr>
        <p:sp>
          <p:nvSpPr>
            <p:cNvPr id="10" name="Rectangle 9"/>
            <p:cNvSpPr/>
            <p:nvPr/>
          </p:nvSpPr>
          <p:spPr>
            <a:xfrm>
              <a:off x="1475656" y="2450684"/>
              <a:ext cx="4680520" cy="39077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  <p:cxnSp>
          <p:nvCxnSpPr>
            <p:cNvPr id="12" name="Straight Connector 11"/>
            <p:cNvCxnSpPr>
              <a:stCxn id="10" idx="3"/>
            </p:cNvCxnSpPr>
            <p:nvPr/>
          </p:nvCxnSpPr>
          <p:spPr>
            <a:xfrm flipV="1">
              <a:off x="6156176" y="2612612"/>
              <a:ext cx="360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6527787" y="2397168"/>
              <a:ext cx="223224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buClr>
                  <a:srgbClr val="002060"/>
                </a:buClr>
                <a:buSzPct val="125000"/>
              </a:pPr>
              <a:r>
                <a:rPr lang="en-US" sz="2200" b="1" dirty="0" smtClean="0">
                  <a:solidFill>
                    <a:srgbClr val="FF0000"/>
                  </a:solidFill>
                </a:rPr>
                <a:t>Summer crops</a:t>
              </a:r>
            </a:p>
          </p:txBody>
        </p:sp>
      </p:grp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566592"/>
              </p:ext>
            </p:extLst>
          </p:nvPr>
        </p:nvGraphicFramePr>
        <p:xfrm>
          <a:off x="671685" y="3671336"/>
          <a:ext cx="3260920" cy="147218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28849"/>
                <a:gridCol w="1008112"/>
                <a:gridCol w="648072"/>
                <a:gridCol w="775887"/>
              </a:tblGrid>
              <a:tr h="420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Fields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Geophysics-based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1:5000 map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Taxation </a:t>
                      </a:r>
                      <a:r>
                        <a:rPr lang="en-US" sz="1200" b="1" dirty="0">
                          <a:effectLst/>
                        </a:rPr>
                        <a:t>map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F-12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0.72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</a:rPr>
                        <a:t>0.73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</a:rPr>
                        <a:t>0.73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F-47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</a:rPr>
                        <a:t>0.51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effectLst/>
                        </a:rPr>
                        <a:t>0.45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0.43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F-01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0.45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0.53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0.88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F-13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0.56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0.73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0.73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0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F-48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0.62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0.78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0.90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815701" y="4496016"/>
            <a:ext cx="8292803" cy="622171"/>
            <a:chOff x="815701" y="5130150"/>
            <a:chExt cx="8292803" cy="622171"/>
          </a:xfrm>
        </p:grpSpPr>
        <p:sp>
          <p:nvSpPr>
            <p:cNvPr id="21" name="Rectangle 20"/>
            <p:cNvSpPr/>
            <p:nvPr/>
          </p:nvSpPr>
          <p:spPr>
            <a:xfrm>
              <a:off x="815701" y="5130150"/>
              <a:ext cx="3240360" cy="62217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>
                <a:solidFill>
                  <a:srgbClr val="FF0000"/>
                </a:solidFill>
              </a:endParaRPr>
            </a:p>
          </p:txBody>
        </p:sp>
        <p:cxnSp>
          <p:nvCxnSpPr>
            <p:cNvPr id="26" name="Straight Connector 25"/>
            <p:cNvCxnSpPr>
              <a:stCxn id="21" idx="3"/>
            </p:cNvCxnSpPr>
            <p:nvPr/>
          </p:nvCxnSpPr>
          <p:spPr>
            <a:xfrm flipV="1">
              <a:off x="4056061" y="5347322"/>
              <a:ext cx="360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4416061" y="5130151"/>
              <a:ext cx="4692443" cy="43088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buClr>
                  <a:srgbClr val="002060"/>
                </a:buClr>
                <a:buSzPct val="125000"/>
              </a:pPr>
              <a:r>
                <a:rPr lang="en-US" sz="2200" b="1" dirty="0" smtClean="0">
                  <a:solidFill>
                    <a:srgbClr val="FF0000"/>
                  </a:solidFill>
                </a:rPr>
                <a:t>Heterogeneous soils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16013" y="4033078"/>
            <a:ext cx="8796547" cy="444295"/>
            <a:chOff x="816013" y="5734990"/>
            <a:chExt cx="8796547" cy="444295"/>
          </a:xfrm>
        </p:grpSpPr>
        <p:sp>
          <p:nvSpPr>
            <p:cNvPr id="22" name="Rectangle 21"/>
            <p:cNvSpPr/>
            <p:nvPr/>
          </p:nvSpPr>
          <p:spPr>
            <a:xfrm>
              <a:off x="816013" y="5788506"/>
              <a:ext cx="3240048" cy="390779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>
                <a:solidFill>
                  <a:srgbClr val="0070C0"/>
                </a:solidFill>
              </a:endParaRPr>
            </a:p>
          </p:txBody>
        </p:sp>
        <p:cxnSp>
          <p:nvCxnSpPr>
            <p:cNvPr id="27" name="Straight Connector 26"/>
            <p:cNvCxnSpPr>
              <a:stCxn id="22" idx="3"/>
            </p:cNvCxnSpPr>
            <p:nvPr/>
          </p:nvCxnSpPr>
          <p:spPr>
            <a:xfrm flipV="1">
              <a:off x="4056061" y="5950434"/>
              <a:ext cx="360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4416061" y="5734990"/>
              <a:ext cx="5196499" cy="43088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buClr>
                  <a:srgbClr val="002060"/>
                </a:buClr>
                <a:buSzPct val="125000"/>
              </a:pPr>
              <a:r>
                <a:rPr lang="en-US" sz="2200" b="1" dirty="0" smtClean="0">
                  <a:solidFill>
                    <a:srgbClr val="0070C0"/>
                  </a:solidFill>
                </a:rPr>
                <a:t>Relatively homogeneous soils</a:t>
              </a:r>
            </a:p>
          </p:txBody>
        </p:sp>
      </p:grpSp>
      <p:sp>
        <p:nvSpPr>
          <p:cNvPr id="31" name="Rectangle 105"/>
          <p:cNvSpPr>
            <a:spLocks noChangeArrowheads="1"/>
          </p:cNvSpPr>
          <p:nvPr/>
        </p:nvSpPr>
        <p:spPr bwMode="auto">
          <a:xfrm>
            <a:off x="446984" y="2570622"/>
            <a:ext cx="59022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RMSE and R</a:t>
            </a:r>
            <a:r>
              <a:rPr lang="en-US" altLang="en-US" sz="1200" i="1" baseline="30000" dirty="0" smtClean="0">
                <a:solidFill>
                  <a:srgbClr val="515151"/>
                </a:solidFill>
              </a:rPr>
              <a:t>2 </a:t>
            </a:r>
            <a:r>
              <a:rPr lang="en-US" altLang="en-US" sz="1200" i="1" dirty="0" smtClean="0">
                <a:solidFill>
                  <a:srgbClr val="515151"/>
                </a:solidFill>
              </a:rPr>
              <a:t>of the 1km</a:t>
            </a:r>
            <a:r>
              <a:rPr lang="en-US" altLang="en-US" sz="1200" i="1" baseline="30000" dirty="0" smtClean="0">
                <a:solidFill>
                  <a:srgbClr val="515151"/>
                </a:solidFill>
              </a:rPr>
              <a:t>2</a:t>
            </a:r>
            <a:r>
              <a:rPr lang="en-US" altLang="en-US" sz="1200" i="1" dirty="0" smtClean="0">
                <a:solidFill>
                  <a:srgbClr val="515151"/>
                </a:solidFill>
              </a:rPr>
              <a:t> simulations of LAI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36" name="Action Button: Custom 35">
            <a:hlinkClick r:id="rId3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37" name="Action Button: Custom 36">
            <a:hlinkClick r:id="" action="ppaction://hlinkshowjump?jump=nextslide" highlightClick="1"/>
          </p:cNvPr>
          <p:cNvSpPr/>
          <p:nvPr/>
        </p:nvSpPr>
        <p:spPr>
          <a:xfrm>
            <a:off x="6256720" y="6321691"/>
            <a:ext cx="1555640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Conclusions</a:t>
            </a:r>
          </a:p>
        </p:txBody>
      </p:sp>
      <p:sp>
        <p:nvSpPr>
          <p:cNvPr id="38" name="Action Button: Custom 37">
            <a:hlinkClick r:id="" action="ppaction://hlinkshowjump?jump=previousslide" highlightClick="1"/>
          </p:cNvPr>
          <p:cNvSpPr/>
          <p:nvPr/>
        </p:nvSpPr>
        <p:spPr>
          <a:xfrm>
            <a:off x="4211960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44103" y="5198131"/>
            <a:ext cx="84604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 smtClean="0"/>
              <a:t>With Geophysics-based soil map, average reduction of RMSE of 25% and 31% in heterogeneous areas and for summer crops.</a:t>
            </a:r>
          </a:p>
        </p:txBody>
      </p:sp>
    </p:spTree>
    <p:extLst>
      <p:ext uri="{BB962C8B-B14F-4D97-AF65-F5344CB8AC3E}">
        <p14:creationId xmlns:p14="http://schemas.microsoft.com/office/powerpoint/2010/main" val="1639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Added value of geophysics-based soil mapping</a:t>
            </a:r>
          </a:p>
        </p:txBody>
      </p:sp>
      <p:sp>
        <p:nvSpPr>
          <p:cNvPr id="5" name="Inhaltsplatzhalter 10"/>
          <p:cNvSpPr txBox="1">
            <a:spLocks/>
          </p:cNvSpPr>
          <p:nvPr/>
        </p:nvSpPr>
        <p:spPr>
          <a:xfrm>
            <a:off x="711944" y="1670478"/>
            <a:ext cx="3384376" cy="4056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sz="1600" i="1" dirty="0" smtClean="0">
                <a:solidFill>
                  <a:srgbClr val="515151"/>
                </a:solidFill>
              </a:rPr>
              <a:t>Productivity of each soil-crop unit</a:t>
            </a:r>
            <a:endParaRPr lang="en-US" sz="1600" i="1" dirty="0" smtClean="0">
              <a:solidFill>
                <a:srgbClr val="51515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8470" y="5722106"/>
            <a:ext cx="93610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/>
              <a:t>0%</a:t>
            </a:r>
            <a:endParaRPr lang="en-US" sz="2400" dirty="0" err="1" smtClean="0"/>
          </a:p>
        </p:txBody>
      </p:sp>
      <p:sp>
        <p:nvSpPr>
          <p:cNvPr id="8" name="TextBox 7"/>
          <p:cNvSpPr txBox="1"/>
          <p:nvPr/>
        </p:nvSpPr>
        <p:spPr>
          <a:xfrm>
            <a:off x="3168260" y="5702926"/>
            <a:ext cx="147580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/>
              <a:t>100%</a:t>
            </a:r>
            <a:endParaRPr lang="en-US" sz="2400" dirty="0" err="1" smtClean="0"/>
          </a:p>
        </p:txBody>
      </p:sp>
      <p:sp>
        <p:nvSpPr>
          <p:cNvPr id="12" name="Rectangle 11"/>
          <p:cNvSpPr/>
          <p:nvPr/>
        </p:nvSpPr>
        <p:spPr>
          <a:xfrm>
            <a:off x="4536211" y="1628800"/>
            <a:ext cx="428426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 smtClean="0"/>
              <a:t>Simulate time series of: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/>
              <a:t>Productivity at harvest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Stress (caused by water scarcity)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LAI that matches satellite LAI</a:t>
            </a:r>
            <a:r>
              <a:rPr lang="en-US" sz="2000" baseline="-25000" dirty="0" smtClean="0"/>
              <a:t>NDVI</a:t>
            </a:r>
          </a:p>
          <a:p>
            <a:pPr>
              <a:spcBef>
                <a:spcPts val="1200"/>
              </a:spcBef>
              <a:buClr>
                <a:srgbClr val="002060"/>
              </a:buClr>
              <a:buSzPct val="125000"/>
            </a:pPr>
            <a:r>
              <a:rPr lang="en-US" sz="2200" dirty="0" smtClean="0"/>
              <a:t>Agricultural applications: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Optimize irrigation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Maximize productivity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Evaluate management practices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Costs/benefits estimation</a:t>
            </a:r>
          </a:p>
          <a:p>
            <a:pPr>
              <a:spcBef>
                <a:spcPts val="1200"/>
              </a:spcBef>
              <a:buClr>
                <a:srgbClr val="002060"/>
              </a:buClr>
              <a:buSzPct val="125000"/>
            </a:pPr>
            <a:r>
              <a:rPr lang="en-US" sz="2200" dirty="0" smtClean="0"/>
              <a:t>Environmental applications: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Estimate carbon sequestration</a:t>
            </a:r>
          </a:p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endParaRPr lang="en-US" sz="2200" dirty="0" smtClean="0"/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endParaRPr lang="en-US" sz="2200" dirty="0"/>
          </a:p>
        </p:txBody>
      </p:sp>
      <p:sp>
        <p:nvSpPr>
          <p:cNvPr id="13" name="Rectangle 12"/>
          <p:cNvSpPr/>
          <p:nvPr/>
        </p:nvSpPr>
        <p:spPr>
          <a:xfrm>
            <a:off x="360000" y="751174"/>
            <a:ext cx="84604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 smtClean="0"/>
              <a:t>Image classification of EMI produces high resolution and large-scale soil maps provided with quantitative layering and texture.</a:t>
            </a:r>
          </a:p>
        </p:txBody>
      </p:sp>
      <p:pic>
        <p:nvPicPr>
          <p:cNvPr id="3" name="TIMEvid01LA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2006680"/>
            <a:ext cx="3841855" cy="371542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064885" y="4971964"/>
            <a:ext cx="333707" cy="194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ction Button: Custom 20">
            <a:hlinkClick r:id="rId7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22" name="Action Button: Custom 21">
            <a:hlinkClick r:id="" action="ppaction://hlinkshowjump?jump=nextslide" highlightClick="1"/>
          </p:cNvPr>
          <p:cNvSpPr/>
          <p:nvPr/>
        </p:nvSpPr>
        <p:spPr>
          <a:xfrm>
            <a:off x="6256720" y="6321691"/>
            <a:ext cx="1555640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Outlook</a:t>
            </a:r>
          </a:p>
        </p:txBody>
      </p:sp>
      <p:sp>
        <p:nvSpPr>
          <p:cNvPr id="23" name="Action Button: Custom 22">
            <a:hlinkClick r:id="" action="ppaction://hlinkshowjump?jump=previousslide" highlightClick="1"/>
          </p:cNvPr>
          <p:cNvSpPr/>
          <p:nvPr/>
        </p:nvSpPr>
        <p:spPr>
          <a:xfrm>
            <a:off x="4211960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20251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Optimize irrigation with perfect 7-day forecast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60000" y="5000689"/>
            <a:ext cx="820808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Amount of blue water (irrigation) necessary to compensate the lack of green water (water in the vadose zone)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285750" indent="-28575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Economical and environmental irrigation cost (€ &amp;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emissions)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60000" y="765865"/>
            <a:ext cx="82080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 smtClean="0"/>
              <a:t>By adding irrigation water, we can increase productivity.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40000"/>
            <a:ext cx="4212351" cy="3240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440000"/>
            <a:ext cx="4212351" cy="3240000"/>
          </a:xfrm>
          <a:prstGeom prst="rect">
            <a:avLst/>
          </a:prstGeom>
        </p:spPr>
      </p:pic>
      <p:pic>
        <p:nvPicPr>
          <p:cNvPr id="58" name="Picture 2" descr="C:\WORK\Reports_Presentations\Reports\THESIS\BASE_FIGURES\IRRIG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4"/>
          <a:stretch/>
        </p:blipFill>
        <p:spPr bwMode="auto">
          <a:xfrm>
            <a:off x="4355976" y="1196752"/>
            <a:ext cx="2580235" cy="380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7056640" y="2139696"/>
            <a:ext cx="205186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400" b="1" dirty="0" smtClean="0">
                <a:solidFill>
                  <a:srgbClr val="002060"/>
                </a:solidFill>
              </a:rPr>
              <a:t>~2200 m</a:t>
            </a:r>
            <a:r>
              <a:rPr lang="en-US" sz="2400" b="1" baseline="30000" dirty="0" smtClean="0">
                <a:solidFill>
                  <a:srgbClr val="002060"/>
                </a:solidFill>
              </a:rPr>
              <a:t>3</a:t>
            </a:r>
            <a:r>
              <a:rPr lang="en-US" sz="2400" b="1" dirty="0" smtClean="0">
                <a:solidFill>
                  <a:srgbClr val="002060"/>
                </a:solidFill>
              </a:rPr>
              <a:t>/ha</a:t>
            </a:r>
          </a:p>
          <a:p>
            <a:pPr algn="ctr"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400" b="1" dirty="0" smtClean="0">
                <a:solidFill>
                  <a:srgbClr val="002060"/>
                </a:solidFill>
              </a:rPr>
              <a:t>=</a:t>
            </a:r>
          </a:p>
          <a:p>
            <a:pPr algn="ctr"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400" b="1" dirty="0" smtClean="0">
                <a:solidFill>
                  <a:srgbClr val="002060"/>
                </a:solidFill>
              </a:rPr>
              <a:t>+23.3 t/ha wet beets</a:t>
            </a:r>
          </a:p>
        </p:txBody>
      </p:sp>
      <p:cxnSp>
        <p:nvCxnSpPr>
          <p:cNvPr id="60" name="Elbow Connector 59"/>
          <p:cNvCxnSpPr>
            <a:endCxn id="59" idx="0"/>
          </p:cNvCxnSpPr>
          <p:nvPr/>
        </p:nvCxnSpPr>
        <p:spPr>
          <a:xfrm>
            <a:off x="7344672" y="1700808"/>
            <a:ext cx="737900" cy="438888"/>
          </a:xfrm>
          <a:prstGeom prst="bentConnector2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>
            <a:stCxn id="59" idx="2"/>
          </p:cNvCxnSpPr>
          <p:nvPr/>
        </p:nvCxnSpPr>
        <p:spPr>
          <a:xfrm rot="5400000">
            <a:off x="7505576" y="3702343"/>
            <a:ext cx="416095" cy="737898"/>
          </a:xfrm>
          <a:prstGeom prst="bentConnector2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4708430" y="4026803"/>
            <a:ext cx="2051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400" b="1" dirty="0" smtClean="0">
                <a:solidFill>
                  <a:srgbClr val="002060"/>
                </a:solidFill>
              </a:rPr>
              <a:t>Plus ~27.5%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652713" y="2747401"/>
            <a:ext cx="1512168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400" dirty="0" smtClean="0"/>
              <a:t>Apply</a:t>
            </a:r>
          </a:p>
          <a:p>
            <a:pPr algn="ctr">
              <a:lnSpc>
                <a:spcPct val="95000"/>
              </a:lnSpc>
            </a:pPr>
            <a:r>
              <a:rPr lang="en-US" sz="2400" dirty="0" smtClean="0"/>
              <a:t>Irrigation!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440000"/>
            <a:ext cx="4212351" cy="32400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440000"/>
            <a:ext cx="4212351" cy="3240000"/>
          </a:xfrm>
          <a:prstGeom prst="rect">
            <a:avLst/>
          </a:prstGeom>
        </p:spPr>
      </p:pic>
      <p:sp>
        <p:nvSpPr>
          <p:cNvPr id="66" name="Up Arrow 65"/>
          <p:cNvSpPr/>
          <p:nvPr/>
        </p:nvSpPr>
        <p:spPr>
          <a:xfrm flipV="1">
            <a:off x="1979712" y="1517440"/>
            <a:ext cx="216024" cy="255374"/>
          </a:xfrm>
          <a:prstGeom prst="upArrow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67" name="Up Arrow 66"/>
          <p:cNvSpPr/>
          <p:nvPr/>
        </p:nvSpPr>
        <p:spPr>
          <a:xfrm flipV="1">
            <a:off x="2267744" y="1517440"/>
            <a:ext cx="216024" cy="255376"/>
          </a:xfrm>
          <a:prstGeom prst="upArrow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68" name="TextBox 67"/>
          <p:cNvSpPr txBox="1"/>
          <p:nvPr/>
        </p:nvSpPr>
        <p:spPr>
          <a:xfrm>
            <a:off x="2569649" y="2922210"/>
            <a:ext cx="13681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000" dirty="0" smtClean="0"/>
              <a:t>Stress</a:t>
            </a:r>
          </a:p>
          <a:p>
            <a:pPr algn="ctr">
              <a:lnSpc>
                <a:spcPct val="95000"/>
              </a:lnSpc>
            </a:pPr>
            <a:r>
              <a:rPr lang="en-US" sz="2000" dirty="0" smtClean="0"/>
              <a:t>reduction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440000"/>
            <a:ext cx="4212351" cy="3240000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629864" y="2764487"/>
            <a:ext cx="1512168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400" dirty="0" smtClean="0"/>
              <a:t>Apply</a:t>
            </a:r>
          </a:p>
          <a:p>
            <a:pPr algn="ctr">
              <a:lnSpc>
                <a:spcPct val="95000"/>
              </a:lnSpc>
            </a:pPr>
            <a:r>
              <a:rPr lang="en-US" sz="2400" dirty="0" smtClean="0"/>
              <a:t>Irrigation!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440000"/>
            <a:ext cx="4212351" cy="32400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440000"/>
            <a:ext cx="4212351" cy="3240000"/>
          </a:xfrm>
          <a:prstGeom prst="rect">
            <a:avLst/>
          </a:prstGeom>
        </p:spPr>
      </p:pic>
      <p:sp>
        <p:nvSpPr>
          <p:cNvPr id="73" name="Up Arrow 72"/>
          <p:cNvSpPr/>
          <p:nvPr/>
        </p:nvSpPr>
        <p:spPr>
          <a:xfrm flipV="1">
            <a:off x="2267744" y="1493256"/>
            <a:ext cx="216024" cy="255374"/>
          </a:xfrm>
          <a:prstGeom prst="upArrow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74" name="Up Arrow 73"/>
          <p:cNvSpPr/>
          <p:nvPr/>
        </p:nvSpPr>
        <p:spPr>
          <a:xfrm flipV="1">
            <a:off x="2555776" y="1493256"/>
            <a:ext cx="216024" cy="255376"/>
          </a:xfrm>
          <a:prstGeom prst="upArrow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440000"/>
            <a:ext cx="4212351" cy="3240000"/>
          </a:xfrm>
          <a:prstGeom prst="rect">
            <a:avLst/>
          </a:prstGeom>
        </p:spPr>
      </p:pic>
      <p:sp>
        <p:nvSpPr>
          <p:cNvPr id="76" name="Freeform 75"/>
          <p:cNvSpPr/>
          <p:nvPr/>
        </p:nvSpPr>
        <p:spPr>
          <a:xfrm>
            <a:off x="2081213" y="3247344"/>
            <a:ext cx="295275" cy="510269"/>
          </a:xfrm>
          <a:custGeom>
            <a:avLst/>
            <a:gdLst>
              <a:gd name="connsiteX0" fmla="*/ 0 w 295275"/>
              <a:gd name="connsiteY0" fmla="*/ 510269 h 510269"/>
              <a:gd name="connsiteX1" fmla="*/ 38100 w 295275"/>
              <a:gd name="connsiteY1" fmla="*/ 457881 h 510269"/>
              <a:gd name="connsiteX2" fmla="*/ 80962 w 295275"/>
              <a:gd name="connsiteY2" fmla="*/ 372156 h 510269"/>
              <a:gd name="connsiteX3" fmla="*/ 119062 w 295275"/>
              <a:gd name="connsiteY3" fmla="*/ 253094 h 510269"/>
              <a:gd name="connsiteX4" fmla="*/ 161925 w 295275"/>
              <a:gd name="connsiteY4" fmla="*/ 129269 h 510269"/>
              <a:gd name="connsiteX5" fmla="*/ 209550 w 295275"/>
              <a:gd name="connsiteY5" fmla="*/ 29256 h 510269"/>
              <a:gd name="connsiteX6" fmla="*/ 247650 w 295275"/>
              <a:gd name="connsiteY6" fmla="*/ 681 h 510269"/>
              <a:gd name="connsiteX7" fmla="*/ 280987 w 295275"/>
              <a:gd name="connsiteY7" fmla="*/ 10206 h 510269"/>
              <a:gd name="connsiteX8" fmla="*/ 295275 w 295275"/>
              <a:gd name="connsiteY8" fmla="*/ 24494 h 510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275" h="510269">
                <a:moveTo>
                  <a:pt x="0" y="510269"/>
                </a:moveTo>
                <a:cubicBezTo>
                  <a:pt x="12303" y="495584"/>
                  <a:pt x="24606" y="480900"/>
                  <a:pt x="38100" y="457881"/>
                </a:cubicBezTo>
                <a:cubicBezTo>
                  <a:pt x="51594" y="434862"/>
                  <a:pt x="67468" y="406287"/>
                  <a:pt x="80962" y="372156"/>
                </a:cubicBezTo>
                <a:cubicBezTo>
                  <a:pt x="94456" y="338025"/>
                  <a:pt x="105568" y="293575"/>
                  <a:pt x="119062" y="253094"/>
                </a:cubicBezTo>
                <a:cubicBezTo>
                  <a:pt x="132556" y="212613"/>
                  <a:pt x="146844" y="166575"/>
                  <a:pt x="161925" y="129269"/>
                </a:cubicBezTo>
                <a:cubicBezTo>
                  <a:pt x="177006" y="91963"/>
                  <a:pt x="195263" y="50687"/>
                  <a:pt x="209550" y="29256"/>
                </a:cubicBezTo>
                <a:cubicBezTo>
                  <a:pt x="223837" y="7825"/>
                  <a:pt x="235744" y="3856"/>
                  <a:pt x="247650" y="681"/>
                </a:cubicBezTo>
                <a:cubicBezTo>
                  <a:pt x="259556" y="-2494"/>
                  <a:pt x="273050" y="6237"/>
                  <a:pt x="280987" y="10206"/>
                </a:cubicBezTo>
                <a:cubicBezTo>
                  <a:pt x="288925" y="14175"/>
                  <a:pt x="292100" y="19334"/>
                  <a:pt x="295275" y="24494"/>
                </a:cubicBez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2381250" y="2833688"/>
            <a:ext cx="280988" cy="933450"/>
          </a:xfrm>
          <a:custGeom>
            <a:avLst/>
            <a:gdLst>
              <a:gd name="connsiteX0" fmla="*/ 0 w 280988"/>
              <a:gd name="connsiteY0" fmla="*/ 933450 h 933450"/>
              <a:gd name="connsiteX1" fmla="*/ 71438 w 280988"/>
              <a:gd name="connsiteY1" fmla="*/ 785812 h 933450"/>
              <a:gd name="connsiteX2" fmla="*/ 100013 w 280988"/>
              <a:gd name="connsiteY2" fmla="*/ 652462 h 933450"/>
              <a:gd name="connsiteX3" fmla="*/ 147638 w 280988"/>
              <a:gd name="connsiteY3" fmla="*/ 471487 h 933450"/>
              <a:gd name="connsiteX4" fmla="*/ 185738 w 280988"/>
              <a:gd name="connsiteY4" fmla="*/ 319087 h 933450"/>
              <a:gd name="connsiteX5" fmla="*/ 223838 w 280988"/>
              <a:gd name="connsiteY5" fmla="*/ 185737 h 933450"/>
              <a:gd name="connsiteX6" fmla="*/ 261938 w 280988"/>
              <a:gd name="connsiteY6" fmla="*/ 52387 h 933450"/>
              <a:gd name="connsiteX7" fmla="*/ 280988 w 280988"/>
              <a:gd name="connsiteY7" fmla="*/ 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0988" h="933450">
                <a:moveTo>
                  <a:pt x="0" y="933450"/>
                </a:moveTo>
                <a:cubicBezTo>
                  <a:pt x="27384" y="883046"/>
                  <a:pt x="54769" y="832643"/>
                  <a:pt x="71438" y="785812"/>
                </a:cubicBezTo>
                <a:cubicBezTo>
                  <a:pt x="88107" y="738981"/>
                  <a:pt x="87313" y="704849"/>
                  <a:pt x="100013" y="652462"/>
                </a:cubicBezTo>
                <a:cubicBezTo>
                  <a:pt x="112713" y="600074"/>
                  <a:pt x="133351" y="527049"/>
                  <a:pt x="147638" y="471487"/>
                </a:cubicBezTo>
                <a:cubicBezTo>
                  <a:pt x="161926" y="415924"/>
                  <a:pt x="173038" y="366712"/>
                  <a:pt x="185738" y="319087"/>
                </a:cubicBezTo>
                <a:cubicBezTo>
                  <a:pt x="198438" y="271462"/>
                  <a:pt x="223838" y="185737"/>
                  <a:pt x="223838" y="185737"/>
                </a:cubicBezTo>
                <a:cubicBezTo>
                  <a:pt x="236538" y="141287"/>
                  <a:pt x="252413" y="83343"/>
                  <a:pt x="261938" y="52387"/>
                </a:cubicBezTo>
                <a:cubicBezTo>
                  <a:pt x="271463" y="21431"/>
                  <a:pt x="276225" y="10715"/>
                  <a:pt x="280988" y="0"/>
                </a:cubicBez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2652713" y="2972859"/>
            <a:ext cx="304800" cy="660929"/>
          </a:xfrm>
          <a:custGeom>
            <a:avLst/>
            <a:gdLst>
              <a:gd name="connsiteX0" fmla="*/ 0 w 304800"/>
              <a:gd name="connsiteY0" fmla="*/ 660929 h 660929"/>
              <a:gd name="connsiteX1" fmla="*/ 57150 w 304800"/>
              <a:gd name="connsiteY1" fmla="*/ 565679 h 660929"/>
              <a:gd name="connsiteX2" fmla="*/ 90487 w 304800"/>
              <a:gd name="connsiteY2" fmla="*/ 465666 h 660929"/>
              <a:gd name="connsiteX3" fmla="*/ 142875 w 304800"/>
              <a:gd name="connsiteY3" fmla="*/ 303741 h 660929"/>
              <a:gd name="connsiteX4" fmla="*/ 195262 w 304800"/>
              <a:gd name="connsiteY4" fmla="*/ 146579 h 660929"/>
              <a:gd name="connsiteX5" fmla="*/ 219075 w 304800"/>
              <a:gd name="connsiteY5" fmla="*/ 56091 h 660929"/>
              <a:gd name="connsiteX6" fmla="*/ 238125 w 304800"/>
              <a:gd name="connsiteY6" fmla="*/ 3704 h 660929"/>
              <a:gd name="connsiteX7" fmla="*/ 257175 w 304800"/>
              <a:gd name="connsiteY7" fmla="*/ 8466 h 660929"/>
              <a:gd name="connsiteX8" fmla="*/ 257175 w 304800"/>
              <a:gd name="connsiteY8" fmla="*/ 41804 h 660929"/>
              <a:gd name="connsiteX9" fmla="*/ 261937 w 304800"/>
              <a:gd name="connsiteY9" fmla="*/ 322791 h 660929"/>
              <a:gd name="connsiteX10" fmla="*/ 271462 w 304800"/>
              <a:gd name="connsiteY10" fmla="*/ 403754 h 660929"/>
              <a:gd name="connsiteX11" fmla="*/ 285750 w 304800"/>
              <a:gd name="connsiteY11" fmla="*/ 422804 h 660929"/>
              <a:gd name="connsiteX12" fmla="*/ 304800 w 304800"/>
              <a:gd name="connsiteY12" fmla="*/ 394229 h 660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4800" h="660929">
                <a:moveTo>
                  <a:pt x="0" y="660929"/>
                </a:moveTo>
                <a:cubicBezTo>
                  <a:pt x="21034" y="629576"/>
                  <a:pt x="42069" y="598223"/>
                  <a:pt x="57150" y="565679"/>
                </a:cubicBezTo>
                <a:cubicBezTo>
                  <a:pt x="72231" y="533135"/>
                  <a:pt x="76200" y="509322"/>
                  <a:pt x="90487" y="465666"/>
                </a:cubicBezTo>
                <a:cubicBezTo>
                  <a:pt x="104774" y="422010"/>
                  <a:pt x="125413" y="356922"/>
                  <a:pt x="142875" y="303741"/>
                </a:cubicBezTo>
                <a:cubicBezTo>
                  <a:pt x="160338" y="250560"/>
                  <a:pt x="182562" y="187854"/>
                  <a:pt x="195262" y="146579"/>
                </a:cubicBezTo>
                <a:cubicBezTo>
                  <a:pt x="207962" y="105304"/>
                  <a:pt x="211931" y="79903"/>
                  <a:pt x="219075" y="56091"/>
                </a:cubicBezTo>
                <a:cubicBezTo>
                  <a:pt x="226219" y="32279"/>
                  <a:pt x="231775" y="11641"/>
                  <a:pt x="238125" y="3704"/>
                </a:cubicBezTo>
                <a:cubicBezTo>
                  <a:pt x="244475" y="-4233"/>
                  <a:pt x="254000" y="2116"/>
                  <a:pt x="257175" y="8466"/>
                </a:cubicBezTo>
                <a:cubicBezTo>
                  <a:pt x="260350" y="14816"/>
                  <a:pt x="256381" y="-10583"/>
                  <a:pt x="257175" y="41804"/>
                </a:cubicBezTo>
                <a:cubicBezTo>
                  <a:pt x="257969" y="94191"/>
                  <a:pt x="259556" y="262466"/>
                  <a:pt x="261937" y="322791"/>
                </a:cubicBezTo>
                <a:cubicBezTo>
                  <a:pt x="264318" y="383116"/>
                  <a:pt x="267493" y="387085"/>
                  <a:pt x="271462" y="403754"/>
                </a:cubicBezTo>
                <a:cubicBezTo>
                  <a:pt x="275431" y="420423"/>
                  <a:pt x="280194" y="424391"/>
                  <a:pt x="285750" y="422804"/>
                </a:cubicBezTo>
                <a:cubicBezTo>
                  <a:pt x="291306" y="421217"/>
                  <a:pt x="298053" y="407723"/>
                  <a:pt x="304800" y="394229"/>
                </a:cubicBez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8"/>
          <p:cNvSpPr/>
          <p:nvPr/>
        </p:nvSpPr>
        <p:spPr>
          <a:xfrm>
            <a:off x="2952750" y="2924175"/>
            <a:ext cx="295275" cy="828675"/>
          </a:xfrm>
          <a:custGeom>
            <a:avLst/>
            <a:gdLst>
              <a:gd name="connsiteX0" fmla="*/ 0 w 295275"/>
              <a:gd name="connsiteY0" fmla="*/ 828675 h 828675"/>
              <a:gd name="connsiteX1" fmla="*/ 33338 w 295275"/>
              <a:gd name="connsiteY1" fmla="*/ 771525 h 828675"/>
              <a:gd name="connsiteX2" fmla="*/ 90488 w 295275"/>
              <a:gd name="connsiteY2" fmla="*/ 642938 h 828675"/>
              <a:gd name="connsiteX3" fmla="*/ 152400 w 295275"/>
              <a:gd name="connsiteY3" fmla="*/ 466725 h 828675"/>
              <a:gd name="connsiteX4" fmla="*/ 214313 w 295275"/>
              <a:gd name="connsiteY4" fmla="*/ 280988 h 828675"/>
              <a:gd name="connsiteX5" fmla="*/ 261938 w 295275"/>
              <a:gd name="connsiteY5" fmla="*/ 123825 h 828675"/>
              <a:gd name="connsiteX6" fmla="*/ 295275 w 295275"/>
              <a:gd name="connsiteY6" fmla="*/ 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275" h="828675">
                <a:moveTo>
                  <a:pt x="0" y="828675"/>
                </a:moveTo>
                <a:cubicBezTo>
                  <a:pt x="9128" y="815578"/>
                  <a:pt x="18257" y="802481"/>
                  <a:pt x="33338" y="771525"/>
                </a:cubicBezTo>
                <a:cubicBezTo>
                  <a:pt x="48419" y="740569"/>
                  <a:pt x="70644" y="693738"/>
                  <a:pt x="90488" y="642938"/>
                </a:cubicBezTo>
                <a:cubicBezTo>
                  <a:pt x="110332" y="592138"/>
                  <a:pt x="131763" y="527050"/>
                  <a:pt x="152400" y="466725"/>
                </a:cubicBezTo>
                <a:cubicBezTo>
                  <a:pt x="173037" y="406400"/>
                  <a:pt x="196057" y="338138"/>
                  <a:pt x="214313" y="280988"/>
                </a:cubicBezTo>
                <a:cubicBezTo>
                  <a:pt x="232569" y="223838"/>
                  <a:pt x="248444" y="170656"/>
                  <a:pt x="261938" y="123825"/>
                </a:cubicBezTo>
                <a:cubicBezTo>
                  <a:pt x="275432" y="76994"/>
                  <a:pt x="285353" y="38497"/>
                  <a:pt x="295275" y="0"/>
                </a:cubicBez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>
            <a:off x="467544" y="3573016"/>
            <a:ext cx="3888432" cy="0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105"/>
          <p:cNvSpPr>
            <a:spLocks noChangeArrowheads="1"/>
          </p:cNvSpPr>
          <p:nvPr/>
        </p:nvSpPr>
        <p:spPr bwMode="auto">
          <a:xfrm>
            <a:off x="179513" y="4407495"/>
            <a:ext cx="435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Add weekly irrigation to keep water stress below a certain level considering seven days of forecasted precipitation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82" name="Action Button: Custom 81">
            <a:hlinkClick r:id="rId12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83" name="Action Button: Custom 82">
            <a:hlinkClick r:id="" action="ppaction://hlinkshowjump?jump=nextslide" highlightClick="1"/>
          </p:cNvPr>
          <p:cNvSpPr/>
          <p:nvPr/>
        </p:nvSpPr>
        <p:spPr>
          <a:xfrm>
            <a:off x="6256720" y="6321691"/>
            <a:ext cx="1483632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Next slide</a:t>
            </a:r>
          </a:p>
        </p:txBody>
      </p:sp>
      <p:sp>
        <p:nvSpPr>
          <p:cNvPr id="84" name="Action Button: Custom 83">
            <a:hlinkClick r:id="" action="ppaction://hlinkshowjump?jump=previousslide" highlightClick="1"/>
          </p:cNvPr>
          <p:cNvSpPr/>
          <p:nvPr/>
        </p:nvSpPr>
        <p:spPr>
          <a:xfrm>
            <a:off x="4211960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1259788"/>
            <a:ext cx="3963796" cy="2970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Start the simulation and calculate irrigation!</a:t>
            </a:r>
          </a:p>
        </p:txBody>
      </p:sp>
    </p:spTree>
    <p:extLst>
      <p:ext uri="{BB962C8B-B14F-4D97-AF65-F5344CB8AC3E}">
        <p14:creationId xmlns:p14="http://schemas.microsoft.com/office/powerpoint/2010/main" val="50191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3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6" grpId="0" animBg="1"/>
      <p:bldP spid="67" grpId="0" animBg="1"/>
      <p:bldP spid="68" grpId="0"/>
      <p:bldP spid="70" grpId="0"/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60000" y="188640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ATLAS: real-time optimized irrigation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01927" y="5301208"/>
            <a:ext cx="1358947" cy="803034"/>
            <a:chOff x="550475" y="4390112"/>
            <a:chExt cx="2736783" cy="16430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475" y="4390112"/>
              <a:ext cx="2736783" cy="1643096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924" y="4398612"/>
              <a:ext cx="1210501" cy="412750"/>
            </a:xfrm>
            <a:prstGeom prst="rect">
              <a:avLst/>
            </a:prstGeom>
          </p:spPr>
        </p:pic>
      </p:grpSp>
      <p:sp>
        <p:nvSpPr>
          <p:cNvPr id="73" name="Notched Right Arrow 72"/>
          <p:cNvSpPr/>
          <p:nvPr/>
        </p:nvSpPr>
        <p:spPr>
          <a:xfrm>
            <a:off x="2236651" y="3423255"/>
            <a:ext cx="460152" cy="447646"/>
          </a:xfrm>
          <a:prstGeom prst="notchedRightArrow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74" name="Rectangle 105"/>
          <p:cNvSpPr>
            <a:spLocks noChangeArrowheads="1"/>
          </p:cNvSpPr>
          <p:nvPr/>
        </p:nvSpPr>
        <p:spPr bwMode="auto">
          <a:xfrm>
            <a:off x="180482" y="3212976"/>
            <a:ext cx="21237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Experimental apple orchards plots in </a:t>
            </a:r>
            <a:r>
              <a:rPr lang="en-US" altLang="en-US" sz="1200" i="1" dirty="0" err="1" smtClean="0">
                <a:solidFill>
                  <a:srgbClr val="515151"/>
                </a:solidFill>
              </a:rPr>
              <a:t>Agia</a:t>
            </a:r>
            <a:r>
              <a:rPr lang="en-US" altLang="en-US" sz="1200" i="1" dirty="0" smtClean="0">
                <a:solidFill>
                  <a:srgbClr val="515151"/>
                </a:solidFill>
              </a:rPr>
              <a:t> (Greece)</a:t>
            </a:r>
          </a:p>
          <a:p>
            <a:pPr algn="ctr" eaLnBrk="1" hangingPunct="1"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+</a:t>
            </a:r>
          </a:p>
          <a:p>
            <a:pPr algn="ctr" eaLnBrk="1" hangingPunct="1"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Digital Soil Mapping</a:t>
            </a:r>
          </a:p>
          <a:p>
            <a:pPr algn="ctr" eaLnBrk="1" hangingPunct="1"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(EMI &amp; ground truth)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sp>
        <p:nvSpPr>
          <p:cNvPr id="77" name="Notched Right Arrow 76"/>
          <p:cNvSpPr/>
          <p:nvPr/>
        </p:nvSpPr>
        <p:spPr>
          <a:xfrm>
            <a:off x="5220072" y="3414592"/>
            <a:ext cx="460152" cy="447646"/>
          </a:xfrm>
          <a:prstGeom prst="notchedRightArrow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78" name="Rectangle 105"/>
          <p:cNvSpPr>
            <a:spLocks noChangeArrowheads="1"/>
          </p:cNvSpPr>
          <p:nvPr/>
        </p:nvSpPr>
        <p:spPr bwMode="auto">
          <a:xfrm>
            <a:off x="3691641" y="3534107"/>
            <a:ext cx="13692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Network of:</a:t>
            </a:r>
          </a:p>
          <a:p>
            <a:pPr algn="ctr" eaLnBrk="1" hangingPunct="1"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-</a:t>
            </a:r>
            <a:r>
              <a:rPr lang="en-US" altLang="en-US" sz="1200" i="1" dirty="0" err="1" smtClean="0">
                <a:solidFill>
                  <a:srgbClr val="515151"/>
                </a:solidFill>
              </a:rPr>
              <a:t>SoilNet</a:t>
            </a:r>
            <a:r>
              <a:rPr lang="en-US" altLang="en-US" sz="1200" i="1" dirty="0" smtClean="0">
                <a:solidFill>
                  <a:srgbClr val="515151"/>
                </a:solidFill>
              </a:rPr>
              <a:t> sensors</a:t>
            </a:r>
          </a:p>
          <a:p>
            <a:pPr algn="ctr" eaLnBrk="1" hangingPunct="1">
              <a:buClr>
                <a:srgbClr val="005B82"/>
              </a:buClr>
              <a:buSzPct val="125000"/>
            </a:pPr>
            <a:r>
              <a:rPr lang="en-US" altLang="en-US" sz="1200" i="1" dirty="0" smtClean="0">
                <a:solidFill>
                  <a:srgbClr val="515151"/>
                </a:solidFill>
              </a:rPr>
              <a:t>-Cosmic Ray Neutron Probes</a:t>
            </a:r>
            <a:endParaRPr lang="en-US" altLang="en-US" sz="1200" i="1" dirty="0">
              <a:solidFill>
                <a:srgbClr val="51515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0787" t="1961" r="6020" b="6661"/>
          <a:stretch/>
        </p:blipFill>
        <p:spPr>
          <a:xfrm>
            <a:off x="364643" y="4332321"/>
            <a:ext cx="1759085" cy="174017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9" name="Rectangle 105"/>
          <p:cNvSpPr>
            <a:spLocks noChangeArrowheads="1"/>
          </p:cNvSpPr>
          <p:nvPr/>
        </p:nvSpPr>
        <p:spPr bwMode="auto">
          <a:xfrm>
            <a:off x="5811208" y="2093261"/>
            <a:ext cx="266429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0975" indent="-180975" eaLnBrk="1" hangingPunct="1">
              <a:buClr>
                <a:srgbClr val="005B82"/>
              </a:buClr>
              <a:buSzPct val="125000"/>
            </a:pPr>
            <a:r>
              <a:rPr lang="en-US" altLang="en-US" sz="1600" i="1" dirty="0" smtClean="0"/>
              <a:t>Combination of:</a:t>
            </a:r>
          </a:p>
          <a:p>
            <a:pPr marL="182563" indent="-182563" eaLnBrk="1" hangingPunct="1">
              <a:buClr>
                <a:srgbClr val="005B82"/>
              </a:buClr>
              <a:buSzPct val="125000"/>
              <a:buFont typeface="Arial" panose="020B0604020202020204" pitchFamily="34" charset="0"/>
              <a:buChar char="+"/>
            </a:pPr>
            <a:r>
              <a:rPr lang="en-US" altLang="en-US" sz="1600" i="1" dirty="0" smtClean="0"/>
              <a:t>Near real-time monitoring of soil moisture and matrix potential</a:t>
            </a:r>
          </a:p>
          <a:p>
            <a:pPr marL="182563" indent="-182563" eaLnBrk="1" hangingPunct="1">
              <a:buClr>
                <a:srgbClr val="005B82"/>
              </a:buClr>
              <a:buSzPct val="125000"/>
              <a:buFont typeface="Arial" panose="020B0604020202020204" pitchFamily="34" charset="0"/>
              <a:buChar char="+"/>
            </a:pPr>
            <a:r>
              <a:rPr lang="en-US" altLang="en-US" sz="1600" i="1" dirty="0" smtClean="0"/>
              <a:t>Weather forecast</a:t>
            </a:r>
          </a:p>
          <a:p>
            <a:pPr marL="182563" indent="-182563" eaLnBrk="1" hangingPunct="1">
              <a:buClr>
                <a:srgbClr val="005B82"/>
              </a:buClr>
              <a:buSzPct val="125000"/>
              <a:buFont typeface="Arial" panose="020B0604020202020204" pitchFamily="34" charset="0"/>
              <a:buChar char="+"/>
            </a:pPr>
            <a:r>
              <a:rPr lang="en-US" altLang="en-US" sz="1600" i="1" dirty="0" smtClean="0"/>
              <a:t>Hydrological modelling</a:t>
            </a:r>
          </a:p>
          <a:p>
            <a:pPr marL="182563" indent="-182563" eaLnBrk="1" hangingPunct="1">
              <a:buClr>
                <a:srgbClr val="005B82"/>
              </a:buClr>
              <a:buSzPct val="125000"/>
              <a:buFont typeface="Arial" panose="020B0604020202020204" pitchFamily="34" charset="0"/>
              <a:buChar char="+"/>
            </a:pPr>
            <a:r>
              <a:rPr lang="en-US" altLang="en-US" sz="1600" i="1" dirty="0" smtClean="0"/>
              <a:t>Crop modelling</a:t>
            </a:r>
          </a:p>
          <a:p>
            <a:pPr marL="285750" indent="-285750" eaLnBrk="1" hangingPunct="1">
              <a:buClr>
                <a:srgbClr val="005B82"/>
              </a:buClr>
              <a:buSzPct val="125000"/>
              <a:buFont typeface="Arial" panose="020B0604020202020204" pitchFamily="34" charset="0"/>
              <a:buChar char="="/>
            </a:pPr>
            <a:r>
              <a:rPr lang="en-US" altLang="en-US" sz="1600" b="1" i="1" dirty="0" smtClean="0"/>
              <a:t>Optimized irrigation scheduling</a:t>
            </a:r>
            <a:endParaRPr lang="en-US" altLang="en-US" sz="1600" b="1" i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lum bright="9000"/>
          </a:blip>
          <a:srcRect l="7735" r="7179"/>
          <a:stretch/>
        </p:blipFill>
        <p:spPr>
          <a:xfrm>
            <a:off x="2843808" y="3555777"/>
            <a:ext cx="792088" cy="253751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lum contrast="9000"/>
          </a:blip>
          <a:stretch>
            <a:fillRect/>
          </a:stretch>
        </p:blipFill>
        <p:spPr>
          <a:xfrm>
            <a:off x="6064666" y="4401125"/>
            <a:ext cx="2116247" cy="148883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0" name="Rectangle 105"/>
          <p:cNvSpPr>
            <a:spLocks noChangeArrowheads="1"/>
          </p:cNvSpPr>
          <p:nvPr/>
        </p:nvSpPr>
        <p:spPr bwMode="auto">
          <a:xfrm>
            <a:off x="5940152" y="5878462"/>
            <a:ext cx="23192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005B82"/>
              </a:buClr>
              <a:buSzPct val="125000"/>
            </a:pPr>
            <a:r>
              <a:rPr lang="en-US" altLang="en-US" sz="1400" b="1" i="1" dirty="0" smtClean="0">
                <a:solidFill>
                  <a:srgbClr val="515151"/>
                </a:solidFill>
              </a:rPr>
              <a:t>Make our farmers happy!</a:t>
            </a:r>
            <a:endParaRPr lang="en-US" altLang="en-US" sz="1400" b="1" i="1" dirty="0">
              <a:solidFill>
                <a:srgbClr val="51515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6336" y="260648"/>
            <a:ext cx="1253268" cy="2878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l="9570" r="33288"/>
          <a:stretch/>
        </p:blipFill>
        <p:spPr>
          <a:xfrm>
            <a:off x="363533" y="1125934"/>
            <a:ext cx="1760195" cy="20258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/>
          <a:srcRect t="25622" r="6288" b="29937"/>
          <a:stretch/>
        </p:blipFill>
        <p:spPr>
          <a:xfrm>
            <a:off x="5845587" y="1124744"/>
            <a:ext cx="2413833" cy="8640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/>
          <a:srcRect l="-217" r="217" b="18083"/>
          <a:stretch/>
        </p:blipFill>
        <p:spPr>
          <a:xfrm>
            <a:off x="3704973" y="4365104"/>
            <a:ext cx="1348536" cy="8739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2627819" y="832108"/>
            <a:ext cx="2630081" cy="2538538"/>
            <a:chOff x="2423428" y="545333"/>
            <a:chExt cx="2976664" cy="2873058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48" r="1905" b="7030"/>
            <a:stretch/>
          </p:blipFill>
          <p:spPr>
            <a:xfrm>
              <a:off x="2423428" y="545333"/>
              <a:ext cx="2976664" cy="2873058"/>
            </a:xfrm>
            <a:prstGeom prst="rect">
              <a:avLst/>
            </a:prstGeom>
          </p:spPr>
        </p:pic>
        <p:sp>
          <p:nvSpPr>
            <p:cNvPr id="53" name="Freeform 52"/>
            <p:cNvSpPr/>
            <p:nvPr/>
          </p:nvSpPr>
          <p:spPr>
            <a:xfrm>
              <a:off x="2698093" y="653151"/>
              <a:ext cx="1190625" cy="1419226"/>
            </a:xfrm>
            <a:custGeom>
              <a:avLst/>
              <a:gdLst>
                <a:gd name="connsiteX0" fmla="*/ 66675 w 1062038"/>
                <a:gd name="connsiteY0" fmla="*/ 0 h 1304925"/>
                <a:gd name="connsiteX1" fmla="*/ 0 w 1062038"/>
                <a:gd name="connsiteY1" fmla="*/ 1252538 h 1304925"/>
                <a:gd name="connsiteX2" fmla="*/ 1062038 w 1062038"/>
                <a:gd name="connsiteY2" fmla="*/ 1304925 h 1304925"/>
                <a:gd name="connsiteX3" fmla="*/ 833438 w 1062038"/>
                <a:gd name="connsiteY3" fmla="*/ 66675 h 1304925"/>
                <a:gd name="connsiteX4" fmla="*/ 66675 w 1062038"/>
                <a:gd name="connsiteY4" fmla="*/ 0 h 1304925"/>
                <a:gd name="connsiteX0" fmla="*/ 1533525 w 2528888"/>
                <a:gd name="connsiteY0" fmla="*/ 0 h 2428876"/>
                <a:gd name="connsiteX1" fmla="*/ 0 w 2528888"/>
                <a:gd name="connsiteY1" fmla="*/ 2428876 h 2428876"/>
                <a:gd name="connsiteX2" fmla="*/ 2528888 w 2528888"/>
                <a:gd name="connsiteY2" fmla="*/ 1304925 h 2428876"/>
                <a:gd name="connsiteX3" fmla="*/ 2300288 w 2528888"/>
                <a:gd name="connsiteY3" fmla="*/ 66675 h 2428876"/>
                <a:gd name="connsiteX4" fmla="*/ 1533525 w 2528888"/>
                <a:gd name="connsiteY4" fmla="*/ 0 h 2428876"/>
                <a:gd name="connsiteX0" fmla="*/ 1533525 w 2300288"/>
                <a:gd name="connsiteY0" fmla="*/ 0 h 2428876"/>
                <a:gd name="connsiteX1" fmla="*/ 0 w 2300288"/>
                <a:gd name="connsiteY1" fmla="*/ 2428876 h 2428876"/>
                <a:gd name="connsiteX2" fmla="*/ 1233488 w 2300288"/>
                <a:gd name="connsiteY2" fmla="*/ 2247900 h 2428876"/>
                <a:gd name="connsiteX3" fmla="*/ 2300288 w 2300288"/>
                <a:gd name="connsiteY3" fmla="*/ 66675 h 2428876"/>
                <a:gd name="connsiteX4" fmla="*/ 1533525 w 2300288"/>
                <a:gd name="connsiteY4" fmla="*/ 0 h 2428876"/>
                <a:gd name="connsiteX0" fmla="*/ 1533525 w 1533525"/>
                <a:gd name="connsiteY0" fmla="*/ 0 h 2428876"/>
                <a:gd name="connsiteX1" fmla="*/ 0 w 1533525"/>
                <a:gd name="connsiteY1" fmla="*/ 2428876 h 2428876"/>
                <a:gd name="connsiteX2" fmla="*/ 1233488 w 1533525"/>
                <a:gd name="connsiteY2" fmla="*/ 2247900 h 2428876"/>
                <a:gd name="connsiteX3" fmla="*/ 1309688 w 1533525"/>
                <a:gd name="connsiteY3" fmla="*/ 1104900 h 2428876"/>
                <a:gd name="connsiteX4" fmla="*/ 1533525 w 1533525"/>
                <a:gd name="connsiteY4" fmla="*/ 0 h 2428876"/>
                <a:gd name="connsiteX0" fmla="*/ 128588 w 1309688"/>
                <a:gd name="connsiteY0" fmla="*/ 0 h 1385888"/>
                <a:gd name="connsiteX1" fmla="*/ 0 w 1309688"/>
                <a:gd name="connsiteY1" fmla="*/ 1385888 h 1385888"/>
                <a:gd name="connsiteX2" fmla="*/ 1233488 w 1309688"/>
                <a:gd name="connsiteY2" fmla="*/ 1204912 h 1385888"/>
                <a:gd name="connsiteX3" fmla="*/ 1309688 w 1309688"/>
                <a:gd name="connsiteY3" fmla="*/ 61912 h 1385888"/>
                <a:gd name="connsiteX4" fmla="*/ 128588 w 1309688"/>
                <a:gd name="connsiteY4" fmla="*/ 0 h 1385888"/>
                <a:gd name="connsiteX0" fmla="*/ 128588 w 1533525"/>
                <a:gd name="connsiteY0" fmla="*/ 147638 h 1533526"/>
                <a:gd name="connsiteX1" fmla="*/ 0 w 1533525"/>
                <a:gd name="connsiteY1" fmla="*/ 1533526 h 1533526"/>
                <a:gd name="connsiteX2" fmla="*/ 1233488 w 1533525"/>
                <a:gd name="connsiteY2" fmla="*/ 1352550 h 1533526"/>
                <a:gd name="connsiteX3" fmla="*/ 1533525 w 1533525"/>
                <a:gd name="connsiteY3" fmla="*/ 0 h 1533526"/>
                <a:gd name="connsiteX4" fmla="*/ 128588 w 1533525"/>
                <a:gd name="connsiteY4" fmla="*/ 147638 h 1533526"/>
                <a:gd name="connsiteX0" fmla="*/ 128588 w 1533525"/>
                <a:gd name="connsiteY0" fmla="*/ 147638 h 1533526"/>
                <a:gd name="connsiteX1" fmla="*/ 0 w 1533525"/>
                <a:gd name="connsiteY1" fmla="*/ 1533526 h 1533526"/>
                <a:gd name="connsiteX2" fmla="*/ 1428751 w 1533525"/>
                <a:gd name="connsiteY2" fmla="*/ 1404937 h 1533526"/>
                <a:gd name="connsiteX3" fmla="*/ 1533525 w 1533525"/>
                <a:gd name="connsiteY3" fmla="*/ 0 h 1533526"/>
                <a:gd name="connsiteX4" fmla="*/ 128588 w 1533525"/>
                <a:gd name="connsiteY4" fmla="*/ 147638 h 1533526"/>
                <a:gd name="connsiteX0" fmla="*/ 704851 w 1533525"/>
                <a:gd name="connsiteY0" fmla="*/ 42863 h 1533526"/>
                <a:gd name="connsiteX1" fmla="*/ 0 w 1533525"/>
                <a:gd name="connsiteY1" fmla="*/ 1533526 h 1533526"/>
                <a:gd name="connsiteX2" fmla="*/ 1428751 w 1533525"/>
                <a:gd name="connsiteY2" fmla="*/ 1404937 h 1533526"/>
                <a:gd name="connsiteX3" fmla="*/ 1533525 w 1533525"/>
                <a:gd name="connsiteY3" fmla="*/ 0 h 1533526"/>
                <a:gd name="connsiteX4" fmla="*/ 704851 w 1533525"/>
                <a:gd name="connsiteY4" fmla="*/ 42863 h 1533526"/>
                <a:gd name="connsiteX0" fmla="*/ 361951 w 1190625"/>
                <a:gd name="connsiteY0" fmla="*/ 42863 h 1419226"/>
                <a:gd name="connsiteX1" fmla="*/ 0 w 1190625"/>
                <a:gd name="connsiteY1" fmla="*/ 1419226 h 1419226"/>
                <a:gd name="connsiteX2" fmla="*/ 1085851 w 1190625"/>
                <a:gd name="connsiteY2" fmla="*/ 1404937 h 1419226"/>
                <a:gd name="connsiteX3" fmla="*/ 1190625 w 1190625"/>
                <a:gd name="connsiteY3" fmla="*/ 0 h 1419226"/>
                <a:gd name="connsiteX4" fmla="*/ 361951 w 1190625"/>
                <a:gd name="connsiteY4" fmla="*/ 42863 h 1419226"/>
                <a:gd name="connsiteX0" fmla="*/ 361951 w 1190625"/>
                <a:gd name="connsiteY0" fmla="*/ 42863 h 1419226"/>
                <a:gd name="connsiteX1" fmla="*/ 28413 w 1190625"/>
                <a:gd name="connsiteY1" fmla="*/ 532597 h 1419226"/>
                <a:gd name="connsiteX2" fmla="*/ 0 w 1190625"/>
                <a:gd name="connsiteY2" fmla="*/ 1419226 h 1419226"/>
                <a:gd name="connsiteX3" fmla="*/ 1085851 w 1190625"/>
                <a:gd name="connsiteY3" fmla="*/ 1404937 h 1419226"/>
                <a:gd name="connsiteX4" fmla="*/ 1190625 w 1190625"/>
                <a:gd name="connsiteY4" fmla="*/ 0 h 1419226"/>
                <a:gd name="connsiteX5" fmla="*/ 361951 w 1190625"/>
                <a:gd name="connsiteY5" fmla="*/ 42863 h 1419226"/>
                <a:gd name="connsiteX0" fmla="*/ 361951 w 1190625"/>
                <a:gd name="connsiteY0" fmla="*/ 42863 h 1419226"/>
                <a:gd name="connsiteX1" fmla="*/ 28413 w 1190625"/>
                <a:gd name="connsiteY1" fmla="*/ 532597 h 1419226"/>
                <a:gd name="connsiteX2" fmla="*/ 0 w 1190625"/>
                <a:gd name="connsiteY2" fmla="*/ 1419226 h 1419226"/>
                <a:gd name="connsiteX3" fmla="*/ 1085851 w 1190625"/>
                <a:gd name="connsiteY3" fmla="*/ 1404937 h 1419226"/>
                <a:gd name="connsiteX4" fmla="*/ 1190625 w 1190625"/>
                <a:gd name="connsiteY4" fmla="*/ 0 h 1419226"/>
                <a:gd name="connsiteX5" fmla="*/ 361951 w 1190625"/>
                <a:gd name="connsiteY5" fmla="*/ 42863 h 1419226"/>
                <a:gd name="connsiteX0" fmla="*/ 361951 w 1190625"/>
                <a:gd name="connsiteY0" fmla="*/ 42863 h 1419226"/>
                <a:gd name="connsiteX1" fmla="*/ 28413 w 1190625"/>
                <a:gd name="connsiteY1" fmla="*/ 532597 h 1419226"/>
                <a:gd name="connsiteX2" fmla="*/ 0 w 1190625"/>
                <a:gd name="connsiteY2" fmla="*/ 1419226 h 1419226"/>
                <a:gd name="connsiteX3" fmla="*/ 1085851 w 1190625"/>
                <a:gd name="connsiteY3" fmla="*/ 1404937 h 1419226"/>
                <a:gd name="connsiteX4" fmla="*/ 1190625 w 1190625"/>
                <a:gd name="connsiteY4" fmla="*/ 0 h 1419226"/>
                <a:gd name="connsiteX5" fmla="*/ 361951 w 1190625"/>
                <a:gd name="connsiteY5" fmla="*/ 42863 h 1419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0625" h="1419226">
                  <a:moveTo>
                    <a:pt x="361951" y="42863"/>
                  </a:moveTo>
                  <a:cubicBezTo>
                    <a:pt x="214260" y="245795"/>
                    <a:pt x="209442" y="282040"/>
                    <a:pt x="28413" y="532597"/>
                  </a:cubicBezTo>
                  <a:lnTo>
                    <a:pt x="0" y="1419226"/>
                  </a:lnTo>
                  <a:lnTo>
                    <a:pt x="1085851" y="1404937"/>
                  </a:lnTo>
                  <a:lnTo>
                    <a:pt x="1190625" y="0"/>
                  </a:lnTo>
                  <a:lnTo>
                    <a:pt x="361951" y="42863"/>
                  </a:lnTo>
                  <a:close/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 rot="10800000">
              <a:off x="3703763" y="2056990"/>
              <a:ext cx="1171575" cy="1220637"/>
            </a:xfrm>
            <a:custGeom>
              <a:avLst/>
              <a:gdLst>
                <a:gd name="connsiteX0" fmla="*/ 66675 w 1062038"/>
                <a:gd name="connsiteY0" fmla="*/ 0 h 1304925"/>
                <a:gd name="connsiteX1" fmla="*/ 0 w 1062038"/>
                <a:gd name="connsiteY1" fmla="*/ 1252538 h 1304925"/>
                <a:gd name="connsiteX2" fmla="*/ 1062038 w 1062038"/>
                <a:gd name="connsiteY2" fmla="*/ 1304925 h 1304925"/>
                <a:gd name="connsiteX3" fmla="*/ 833438 w 1062038"/>
                <a:gd name="connsiteY3" fmla="*/ 66675 h 1304925"/>
                <a:gd name="connsiteX4" fmla="*/ 66675 w 1062038"/>
                <a:gd name="connsiteY4" fmla="*/ 0 h 1304925"/>
                <a:gd name="connsiteX0" fmla="*/ 1533525 w 2528888"/>
                <a:gd name="connsiteY0" fmla="*/ 0 h 2428876"/>
                <a:gd name="connsiteX1" fmla="*/ 0 w 2528888"/>
                <a:gd name="connsiteY1" fmla="*/ 2428876 h 2428876"/>
                <a:gd name="connsiteX2" fmla="*/ 2528888 w 2528888"/>
                <a:gd name="connsiteY2" fmla="*/ 1304925 h 2428876"/>
                <a:gd name="connsiteX3" fmla="*/ 2300288 w 2528888"/>
                <a:gd name="connsiteY3" fmla="*/ 66675 h 2428876"/>
                <a:gd name="connsiteX4" fmla="*/ 1533525 w 2528888"/>
                <a:gd name="connsiteY4" fmla="*/ 0 h 2428876"/>
                <a:gd name="connsiteX0" fmla="*/ 1533525 w 2300288"/>
                <a:gd name="connsiteY0" fmla="*/ 0 h 2428876"/>
                <a:gd name="connsiteX1" fmla="*/ 0 w 2300288"/>
                <a:gd name="connsiteY1" fmla="*/ 2428876 h 2428876"/>
                <a:gd name="connsiteX2" fmla="*/ 1233488 w 2300288"/>
                <a:gd name="connsiteY2" fmla="*/ 2247900 h 2428876"/>
                <a:gd name="connsiteX3" fmla="*/ 2300288 w 2300288"/>
                <a:gd name="connsiteY3" fmla="*/ 66675 h 2428876"/>
                <a:gd name="connsiteX4" fmla="*/ 1533525 w 2300288"/>
                <a:gd name="connsiteY4" fmla="*/ 0 h 2428876"/>
                <a:gd name="connsiteX0" fmla="*/ 1533525 w 1533525"/>
                <a:gd name="connsiteY0" fmla="*/ 0 h 2428876"/>
                <a:gd name="connsiteX1" fmla="*/ 0 w 1533525"/>
                <a:gd name="connsiteY1" fmla="*/ 2428876 h 2428876"/>
                <a:gd name="connsiteX2" fmla="*/ 1233488 w 1533525"/>
                <a:gd name="connsiteY2" fmla="*/ 2247900 h 2428876"/>
                <a:gd name="connsiteX3" fmla="*/ 1309688 w 1533525"/>
                <a:gd name="connsiteY3" fmla="*/ 1104900 h 2428876"/>
                <a:gd name="connsiteX4" fmla="*/ 1533525 w 1533525"/>
                <a:gd name="connsiteY4" fmla="*/ 0 h 2428876"/>
                <a:gd name="connsiteX0" fmla="*/ 128588 w 1309688"/>
                <a:gd name="connsiteY0" fmla="*/ 0 h 1385888"/>
                <a:gd name="connsiteX1" fmla="*/ 0 w 1309688"/>
                <a:gd name="connsiteY1" fmla="*/ 1385888 h 1385888"/>
                <a:gd name="connsiteX2" fmla="*/ 1233488 w 1309688"/>
                <a:gd name="connsiteY2" fmla="*/ 1204912 h 1385888"/>
                <a:gd name="connsiteX3" fmla="*/ 1309688 w 1309688"/>
                <a:gd name="connsiteY3" fmla="*/ 61912 h 1385888"/>
                <a:gd name="connsiteX4" fmla="*/ 128588 w 1309688"/>
                <a:gd name="connsiteY4" fmla="*/ 0 h 1385888"/>
                <a:gd name="connsiteX0" fmla="*/ 128588 w 1533525"/>
                <a:gd name="connsiteY0" fmla="*/ 147638 h 1533526"/>
                <a:gd name="connsiteX1" fmla="*/ 0 w 1533525"/>
                <a:gd name="connsiteY1" fmla="*/ 1533526 h 1533526"/>
                <a:gd name="connsiteX2" fmla="*/ 1233488 w 1533525"/>
                <a:gd name="connsiteY2" fmla="*/ 1352550 h 1533526"/>
                <a:gd name="connsiteX3" fmla="*/ 1533525 w 1533525"/>
                <a:gd name="connsiteY3" fmla="*/ 0 h 1533526"/>
                <a:gd name="connsiteX4" fmla="*/ 128588 w 1533525"/>
                <a:gd name="connsiteY4" fmla="*/ 147638 h 1533526"/>
                <a:gd name="connsiteX0" fmla="*/ 128588 w 1533525"/>
                <a:gd name="connsiteY0" fmla="*/ 147638 h 1533526"/>
                <a:gd name="connsiteX1" fmla="*/ 0 w 1533525"/>
                <a:gd name="connsiteY1" fmla="*/ 1533526 h 1533526"/>
                <a:gd name="connsiteX2" fmla="*/ 1428751 w 1533525"/>
                <a:gd name="connsiteY2" fmla="*/ 1404937 h 1533526"/>
                <a:gd name="connsiteX3" fmla="*/ 1533525 w 1533525"/>
                <a:gd name="connsiteY3" fmla="*/ 0 h 1533526"/>
                <a:gd name="connsiteX4" fmla="*/ 128588 w 1533525"/>
                <a:gd name="connsiteY4" fmla="*/ 147638 h 1533526"/>
                <a:gd name="connsiteX0" fmla="*/ 704851 w 1533525"/>
                <a:gd name="connsiteY0" fmla="*/ 42863 h 1533526"/>
                <a:gd name="connsiteX1" fmla="*/ 0 w 1533525"/>
                <a:gd name="connsiteY1" fmla="*/ 1533526 h 1533526"/>
                <a:gd name="connsiteX2" fmla="*/ 1428751 w 1533525"/>
                <a:gd name="connsiteY2" fmla="*/ 1404937 h 1533526"/>
                <a:gd name="connsiteX3" fmla="*/ 1533525 w 1533525"/>
                <a:gd name="connsiteY3" fmla="*/ 0 h 1533526"/>
                <a:gd name="connsiteX4" fmla="*/ 704851 w 1533525"/>
                <a:gd name="connsiteY4" fmla="*/ 42863 h 1533526"/>
                <a:gd name="connsiteX0" fmla="*/ 361951 w 1190625"/>
                <a:gd name="connsiteY0" fmla="*/ 42863 h 1419226"/>
                <a:gd name="connsiteX1" fmla="*/ 0 w 1190625"/>
                <a:gd name="connsiteY1" fmla="*/ 1419226 h 1419226"/>
                <a:gd name="connsiteX2" fmla="*/ 1085851 w 1190625"/>
                <a:gd name="connsiteY2" fmla="*/ 1404937 h 1419226"/>
                <a:gd name="connsiteX3" fmla="*/ 1190625 w 1190625"/>
                <a:gd name="connsiteY3" fmla="*/ 0 h 1419226"/>
                <a:gd name="connsiteX4" fmla="*/ 361951 w 1190625"/>
                <a:gd name="connsiteY4" fmla="*/ 42863 h 1419226"/>
                <a:gd name="connsiteX0" fmla="*/ 361951 w 1190625"/>
                <a:gd name="connsiteY0" fmla="*/ 42863 h 1419226"/>
                <a:gd name="connsiteX1" fmla="*/ 28413 w 1190625"/>
                <a:gd name="connsiteY1" fmla="*/ 532597 h 1419226"/>
                <a:gd name="connsiteX2" fmla="*/ 0 w 1190625"/>
                <a:gd name="connsiteY2" fmla="*/ 1419226 h 1419226"/>
                <a:gd name="connsiteX3" fmla="*/ 1085851 w 1190625"/>
                <a:gd name="connsiteY3" fmla="*/ 1404937 h 1419226"/>
                <a:gd name="connsiteX4" fmla="*/ 1190625 w 1190625"/>
                <a:gd name="connsiteY4" fmla="*/ 0 h 1419226"/>
                <a:gd name="connsiteX5" fmla="*/ 361951 w 1190625"/>
                <a:gd name="connsiteY5" fmla="*/ 42863 h 1419226"/>
                <a:gd name="connsiteX0" fmla="*/ 361951 w 1190625"/>
                <a:gd name="connsiteY0" fmla="*/ 42863 h 1419226"/>
                <a:gd name="connsiteX1" fmla="*/ 28413 w 1190625"/>
                <a:gd name="connsiteY1" fmla="*/ 532597 h 1419226"/>
                <a:gd name="connsiteX2" fmla="*/ 0 w 1190625"/>
                <a:gd name="connsiteY2" fmla="*/ 1419226 h 1419226"/>
                <a:gd name="connsiteX3" fmla="*/ 1085851 w 1190625"/>
                <a:gd name="connsiteY3" fmla="*/ 1404937 h 1419226"/>
                <a:gd name="connsiteX4" fmla="*/ 1190625 w 1190625"/>
                <a:gd name="connsiteY4" fmla="*/ 0 h 1419226"/>
                <a:gd name="connsiteX5" fmla="*/ 361951 w 1190625"/>
                <a:gd name="connsiteY5" fmla="*/ 42863 h 1419226"/>
                <a:gd name="connsiteX0" fmla="*/ 361951 w 1190625"/>
                <a:gd name="connsiteY0" fmla="*/ 42863 h 1419226"/>
                <a:gd name="connsiteX1" fmla="*/ 28413 w 1190625"/>
                <a:gd name="connsiteY1" fmla="*/ 532597 h 1419226"/>
                <a:gd name="connsiteX2" fmla="*/ 0 w 1190625"/>
                <a:gd name="connsiteY2" fmla="*/ 1419226 h 1419226"/>
                <a:gd name="connsiteX3" fmla="*/ 1085851 w 1190625"/>
                <a:gd name="connsiteY3" fmla="*/ 1404937 h 1419226"/>
                <a:gd name="connsiteX4" fmla="*/ 1190625 w 1190625"/>
                <a:gd name="connsiteY4" fmla="*/ 0 h 1419226"/>
                <a:gd name="connsiteX5" fmla="*/ 361951 w 1190625"/>
                <a:gd name="connsiteY5" fmla="*/ 42863 h 1419226"/>
                <a:gd name="connsiteX0" fmla="*/ 361951 w 1190625"/>
                <a:gd name="connsiteY0" fmla="*/ 42863 h 1423987"/>
                <a:gd name="connsiteX1" fmla="*/ 28413 w 1190625"/>
                <a:gd name="connsiteY1" fmla="*/ 532597 h 1423987"/>
                <a:gd name="connsiteX2" fmla="*/ 0 w 1190625"/>
                <a:gd name="connsiteY2" fmla="*/ 1419226 h 1423987"/>
                <a:gd name="connsiteX3" fmla="*/ 1090614 w 1190625"/>
                <a:gd name="connsiteY3" fmla="*/ 1423987 h 1423987"/>
                <a:gd name="connsiteX4" fmla="*/ 1190625 w 1190625"/>
                <a:gd name="connsiteY4" fmla="*/ 0 h 1423987"/>
                <a:gd name="connsiteX5" fmla="*/ 361951 w 1190625"/>
                <a:gd name="connsiteY5" fmla="*/ 42863 h 1423987"/>
                <a:gd name="connsiteX0" fmla="*/ 361951 w 1190625"/>
                <a:gd name="connsiteY0" fmla="*/ 42863 h 1423987"/>
                <a:gd name="connsiteX1" fmla="*/ 42701 w 1190625"/>
                <a:gd name="connsiteY1" fmla="*/ 299234 h 1423987"/>
                <a:gd name="connsiteX2" fmla="*/ 0 w 1190625"/>
                <a:gd name="connsiteY2" fmla="*/ 1419226 h 1423987"/>
                <a:gd name="connsiteX3" fmla="*/ 1090614 w 1190625"/>
                <a:gd name="connsiteY3" fmla="*/ 1423987 h 1423987"/>
                <a:gd name="connsiteX4" fmla="*/ 1190625 w 1190625"/>
                <a:gd name="connsiteY4" fmla="*/ 0 h 1423987"/>
                <a:gd name="connsiteX5" fmla="*/ 361951 w 1190625"/>
                <a:gd name="connsiteY5" fmla="*/ 42863 h 1423987"/>
                <a:gd name="connsiteX0" fmla="*/ 1190625 w 1190625"/>
                <a:gd name="connsiteY0" fmla="*/ 0 h 1423987"/>
                <a:gd name="connsiteX1" fmla="*/ 42701 w 1190625"/>
                <a:gd name="connsiteY1" fmla="*/ 299234 h 1423987"/>
                <a:gd name="connsiteX2" fmla="*/ 0 w 1190625"/>
                <a:gd name="connsiteY2" fmla="*/ 1419226 h 1423987"/>
                <a:gd name="connsiteX3" fmla="*/ 1090614 w 1190625"/>
                <a:gd name="connsiteY3" fmla="*/ 1423987 h 1423987"/>
                <a:gd name="connsiteX4" fmla="*/ 1190625 w 1190625"/>
                <a:gd name="connsiteY4" fmla="*/ 0 h 1423987"/>
                <a:gd name="connsiteX0" fmla="*/ 1171575 w 1171575"/>
                <a:gd name="connsiteY0" fmla="*/ 0 h 1166812"/>
                <a:gd name="connsiteX1" fmla="*/ 42701 w 1171575"/>
                <a:gd name="connsiteY1" fmla="*/ 42059 h 1166812"/>
                <a:gd name="connsiteX2" fmla="*/ 0 w 1171575"/>
                <a:gd name="connsiteY2" fmla="*/ 1162051 h 1166812"/>
                <a:gd name="connsiteX3" fmla="*/ 1090614 w 1171575"/>
                <a:gd name="connsiteY3" fmla="*/ 1166812 h 1166812"/>
                <a:gd name="connsiteX4" fmla="*/ 1171575 w 1171575"/>
                <a:gd name="connsiteY4" fmla="*/ 0 h 1166812"/>
                <a:gd name="connsiteX0" fmla="*/ 1171575 w 1171575"/>
                <a:gd name="connsiteY0" fmla="*/ 35933 h 1202745"/>
                <a:gd name="connsiteX1" fmla="*/ 42701 w 1171575"/>
                <a:gd name="connsiteY1" fmla="*/ 77992 h 1202745"/>
                <a:gd name="connsiteX2" fmla="*/ 0 w 1171575"/>
                <a:gd name="connsiteY2" fmla="*/ 1197984 h 1202745"/>
                <a:gd name="connsiteX3" fmla="*/ 1090614 w 1171575"/>
                <a:gd name="connsiteY3" fmla="*/ 1202745 h 1202745"/>
                <a:gd name="connsiteX4" fmla="*/ 1171575 w 1171575"/>
                <a:gd name="connsiteY4" fmla="*/ 35933 h 1202745"/>
                <a:gd name="connsiteX0" fmla="*/ 1171575 w 1171575"/>
                <a:gd name="connsiteY0" fmla="*/ 53825 h 1220637"/>
                <a:gd name="connsiteX1" fmla="*/ 42701 w 1171575"/>
                <a:gd name="connsiteY1" fmla="*/ 95884 h 1220637"/>
                <a:gd name="connsiteX2" fmla="*/ 0 w 1171575"/>
                <a:gd name="connsiteY2" fmla="*/ 1215876 h 1220637"/>
                <a:gd name="connsiteX3" fmla="*/ 1090614 w 1171575"/>
                <a:gd name="connsiteY3" fmla="*/ 1220637 h 1220637"/>
                <a:gd name="connsiteX4" fmla="*/ 1171575 w 1171575"/>
                <a:gd name="connsiteY4" fmla="*/ 53825 h 122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575" h="1220637">
                  <a:moveTo>
                    <a:pt x="1171575" y="53825"/>
                  </a:moveTo>
                  <a:cubicBezTo>
                    <a:pt x="409521" y="-41693"/>
                    <a:pt x="461855" y="902"/>
                    <a:pt x="42701" y="95884"/>
                  </a:cubicBezTo>
                  <a:lnTo>
                    <a:pt x="0" y="1215876"/>
                  </a:lnTo>
                  <a:lnTo>
                    <a:pt x="1090614" y="1220637"/>
                  </a:lnTo>
                  <a:lnTo>
                    <a:pt x="1171575" y="53825"/>
                  </a:lnTo>
                  <a:close/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0800000">
              <a:off x="2626492" y="2046693"/>
              <a:ext cx="1162052" cy="1171575"/>
            </a:xfrm>
            <a:custGeom>
              <a:avLst/>
              <a:gdLst>
                <a:gd name="connsiteX0" fmla="*/ 66675 w 1062038"/>
                <a:gd name="connsiteY0" fmla="*/ 0 h 1304925"/>
                <a:gd name="connsiteX1" fmla="*/ 0 w 1062038"/>
                <a:gd name="connsiteY1" fmla="*/ 1252538 h 1304925"/>
                <a:gd name="connsiteX2" fmla="*/ 1062038 w 1062038"/>
                <a:gd name="connsiteY2" fmla="*/ 1304925 h 1304925"/>
                <a:gd name="connsiteX3" fmla="*/ 833438 w 1062038"/>
                <a:gd name="connsiteY3" fmla="*/ 66675 h 1304925"/>
                <a:gd name="connsiteX4" fmla="*/ 66675 w 1062038"/>
                <a:gd name="connsiteY4" fmla="*/ 0 h 1304925"/>
                <a:gd name="connsiteX0" fmla="*/ 1533525 w 2528888"/>
                <a:gd name="connsiteY0" fmla="*/ 0 h 2428876"/>
                <a:gd name="connsiteX1" fmla="*/ 0 w 2528888"/>
                <a:gd name="connsiteY1" fmla="*/ 2428876 h 2428876"/>
                <a:gd name="connsiteX2" fmla="*/ 2528888 w 2528888"/>
                <a:gd name="connsiteY2" fmla="*/ 1304925 h 2428876"/>
                <a:gd name="connsiteX3" fmla="*/ 2300288 w 2528888"/>
                <a:gd name="connsiteY3" fmla="*/ 66675 h 2428876"/>
                <a:gd name="connsiteX4" fmla="*/ 1533525 w 2528888"/>
                <a:gd name="connsiteY4" fmla="*/ 0 h 2428876"/>
                <a:gd name="connsiteX0" fmla="*/ 1533525 w 2300288"/>
                <a:gd name="connsiteY0" fmla="*/ 0 h 2428876"/>
                <a:gd name="connsiteX1" fmla="*/ 0 w 2300288"/>
                <a:gd name="connsiteY1" fmla="*/ 2428876 h 2428876"/>
                <a:gd name="connsiteX2" fmla="*/ 1233488 w 2300288"/>
                <a:gd name="connsiteY2" fmla="*/ 2247900 h 2428876"/>
                <a:gd name="connsiteX3" fmla="*/ 2300288 w 2300288"/>
                <a:gd name="connsiteY3" fmla="*/ 66675 h 2428876"/>
                <a:gd name="connsiteX4" fmla="*/ 1533525 w 2300288"/>
                <a:gd name="connsiteY4" fmla="*/ 0 h 2428876"/>
                <a:gd name="connsiteX0" fmla="*/ 1533525 w 1533525"/>
                <a:gd name="connsiteY0" fmla="*/ 0 h 2428876"/>
                <a:gd name="connsiteX1" fmla="*/ 0 w 1533525"/>
                <a:gd name="connsiteY1" fmla="*/ 2428876 h 2428876"/>
                <a:gd name="connsiteX2" fmla="*/ 1233488 w 1533525"/>
                <a:gd name="connsiteY2" fmla="*/ 2247900 h 2428876"/>
                <a:gd name="connsiteX3" fmla="*/ 1309688 w 1533525"/>
                <a:gd name="connsiteY3" fmla="*/ 1104900 h 2428876"/>
                <a:gd name="connsiteX4" fmla="*/ 1533525 w 1533525"/>
                <a:gd name="connsiteY4" fmla="*/ 0 h 2428876"/>
                <a:gd name="connsiteX0" fmla="*/ 128588 w 1309688"/>
                <a:gd name="connsiteY0" fmla="*/ 0 h 1385888"/>
                <a:gd name="connsiteX1" fmla="*/ 0 w 1309688"/>
                <a:gd name="connsiteY1" fmla="*/ 1385888 h 1385888"/>
                <a:gd name="connsiteX2" fmla="*/ 1233488 w 1309688"/>
                <a:gd name="connsiteY2" fmla="*/ 1204912 h 1385888"/>
                <a:gd name="connsiteX3" fmla="*/ 1309688 w 1309688"/>
                <a:gd name="connsiteY3" fmla="*/ 61912 h 1385888"/>
                <a:gd name="connsiteX4" fmla="*/ 128588 w 1309688"/>
                <a:gd name="connsiteY4" fmla="*/ 0 h 1385888"/>
                <a:gd name="connsiteX0" fmla="*/ 66676 w 1309688"/>
                <a:gd name="connsiteY0" fmla="*/ 0 h 1443038"/>
                <a:gd name="connsiteX1" fmla="*/ 0 w 1309688"/>
                <a:gd name="connsiteY1" fmla="*/ 1443038 h 1443038"/>
                <a:gd name="connsiteX2" fmla="*/ 1233488 w 1309688"/>
                <a:gd name="connsiteY2" fmla="*/ 1262062 h 1443038"/>
                <a:gd name="connsiteX3" fmla="*/ 1309688 w 1309688"/>
                <a:gd name="connsiteY3" fmla="*/ 119062 h 1443038"/>
                <a:gd name="connsiteX4" fmla="*/ 66676 w 1309688"/>
                <a:gd name="connsiteY4" fmla="*/ 0 h 1443038"/>
                <a:gd name="connsiteX0" fmla="*/ 66676 w 1233488"/>
                <a:gd name="connsiteY0" fmla="*/ 0 h 1443038"/>
                <a:gd name="connsiteX1" fmla="*/ 0 w 1233488"/>
                <a:gd name="connsiteY1" fmla="*/ 1443038 h 1443038"/>
                <a:gd name="connsiteX2" fmla="*/ 1233488 w 1233488"/>
                <a:gd name="connsiteY2" fmla="*/ 1262062 h 1443038"/>
                <a:gd name="connsiteX3" fmla="*/ 1133475 w 1233488"/>
                <a:gd name="connsiteY3" fmla="*/ 61912 h 1443038"/>
                <a:gd name="connsiteX4" fmla="*/ 66676 w 1233488"/>
                <a:gd name="connsiteY4" fmla="*/ 0 h 1443038"/>
                <a:gd name="connsiteX0" fmla="*/ 66676 w 1528763"/>
                <a:gd name="connsiteY0" fmla="*/ 0 h 1443038"/>
                <a:gd name="connsiteX1" fmla="*/ 0 w 1528763"/>
                <a:gd name="connsiteY1" fmla="*/ 1443038 h 1443038"/>
                <a:gd name="connsiteX2" fmla="*/ 1528763 w 1528763"/>
                <a:gd name="connsiteY2" fmla="*/ 1119187 h 1443038"/>
                <a:gd name="connsiteX3" fmla="*/ 1133475 w 1528763"/>
                <a:gd name="connsiteY3" fmla="*/ 61912 h 1443038"/>
                <a:gd name="connsiteX4" fmla="*/ 66676 w 1528763"/>
                <a:gd name="connsiteY4" fmla="*/ 0 h 1443038"/>
                <a:gd name="connsiteX0" fmla="*/ 66676 w 1528763"/>
                <a:gd name="connsiteY0" fmla="*/ 0 h 1443038"/>
                <a:gd name="connsiteX1" fmla="*/ 0 w 1528763"/>
                <a:gd name="connsiteY1" fmla="*/ 1443038 h 1443038"/>
                <a:gd name="connsiteX2" fmla="*/ 1528763 w 1528763"/>
                <a:gd name="connsiteY2" fmla="*/ 1119187 h 1443038"/>
                <a:gd name="connsiteX3" fmla="*/ 1162052 w 1528763"/>
                <a:gd name="connsiteY3" fmla="*/ 438150 h 1443038"/>
                <a:gd name="connsiteX4" fmla="*/ 1133475 w 1528763"/>
                <a:gd name="connsiteY4" fmla="*/ 61912 h 1443038"/>
                <a:gd name="connsiteX5" fmla="*/ 66676 w 1528763"/>
                <a:gd name="connsiteY5" fmla="*/ 0 h 1443038"/>
                <a:gd name="connsiteX0" fmla="*/ 66676 w 1621204"/>
                <a:gd name="connsiteY0" fmla="*/ 0 h 1443038"/>
                <a:gd name="connsiteX1" fmla="*/ 0 w 1621204"/>
                <a:gd name="connsiteY1" fmla="*/ 1443038 h 1443038"/>
                <a:gd name="connsiteX2" fmla="*/ 1528763 w 1621204"/>
                <a:gd name="connsiteY2" fmla="*/ 1119187 h 1443038"/>
                <a:gd name="connsiteX3" fmla="*/ 1452564 w 1621204"/>
                <a:gd name="connsiteY3" fmla="*/ 500063 h 1443038"/>
                <a:gd name="connsiteX4" fmla="*/ 1162052 w 1621204"/>
                <a:gd name="connsiteY4" fmla="*/ 438150 h 1443038"/>
                <a:gd name="connsiteX5" fmla="*/ 1133475 w 1621204"/>
                <a:gd name="connsiteY5" fmla="*/ 61912 h 1443038"/>
                <a:gd name="connsiteX6" fmla="*/ 66676 w 1621204"/>
                <a:gd name="connsiteY6" fmla="*/ 0 h 1443038"/>
                <a:gd name="connsiteX0" fmla="*/ 66676 w 1621204"/>
                <a:gd name="connsiteY0" fmla="*/ 0 h 1443038"/>
                <a:gd name="connsiteX1" fmla="*/ 0 w 1621204"/>
                <a:gd name="connsiteY1" fmla="*/ 1443038 h 1443038"/>
                <a:gd name="connsiteX2" fmla="*/ 1528763 w 1621204"/>
                <a:gd name="connsiteY2" fmla="*/ 1119187 h 1443038"/>
                <a:gd name="connsiteX3" fmla="*/ 1452564 w 1621204"/>
                <a:gd name="connsiteY3" fmla="*/ 500063 h 1443038"/>
                <a:gd name="connsiteX4" fmla="*/ 1162052 w 1621204"/>
                <a:gd name="connsiteY4" fmla="*/ 438150 h 1443038"/>
                <a:gd name="connsiteX5" fmla="*/ 1133475 w 1621204"/>
                <a:gd name="connsiteY5" fmla="*/ 61912 h 1443038"/>
                <a:gd name="connsiteX6" fmla="*/ 66676 w 1621204"/>
                <a:gd name="connsiteY6" fmla="*/ 0 h 1443038"/>
                <a:gd name="connsiteX0" fmla="*/ 66676 w 1618097"/>
                <a:gd name="connsiteY0" fmla="*/ 0 h 1443038"/>
                <a:gd name="connsiteX1" fmla="*/ 0 w 1618097"/>
                <a:gd name="connsiteY1" fmla="*/ 1443038 h 1443038"/>
                <a:gd name="connsiteX2" fmla="*/ 1528763 w 1618097"/>
                <a:gd name="connsiteY2" fmla="*/ 1119187 h 1443038"/>
                <a:gd name="connsiteX3" fmla="*/ 1438276 w 1618097"/>
                <a:gd name="connsiteY3" fmla="*/ 471488 h 1443038"/>
                <a:gd name="connsiteX4" fmla="*/ 1162052 w 1618097"/>
                <a:gd name="connsiteY4" fmla="*/ 438150 h 1443038"/>
                <a:gd name="connsiteX5" fmla="*/ 1133475 w 1618097"/>
                <a:gd name="connsiteY5" fmla="*/ 61912 h 1443038"/>
                <a:gd name="connsiteX6" fmla="*/ 66676 w 1618097"/>
                <a:gd name="connsiteY6" fmla="*/ 0 h 1443038"/>
                <a:gd name="connsiteX0" fmla="*/ 66676 w 1528763"/>
                <a:gd name="connsiteY0" fmla="*/ 0 h 1443038"/>
                <a:gd name="connsiteX1" fmla="*/ 0 w 1528763"/>
                <a:gd name="connsiteY1" fmla="*/ 1443038 h 1443038"/>
                <a:gd name="connsiteX2" fmla="*/ 1528763 w 1528763"/>
                <a:gd name="connsiteY2" fmla="*/ 1119187 h 1443038"/>
                <a:gd name="connsiteX3" fmla="*/ 1438276 w 1528763"/>
                <a:gd name="connsiteY3" fmla="*/ 471488 h 1443038"/>
                <a:gd name="connsiteX4" fmla="*/ 1162052 w 1528763"/>
                <a:gd name="connsiteY4" fmla="*/ 438150 h 1443038"/>
                <a:gd name="connsiteX5" fmla="*/ 1133475 w 1528763"/>
                <a:gd name="connsiteY5" fmla="*/ 61912 h 1443038"/>
                <a:gd name="connsiteX6" fmla="*/ 66676 w 1528763"/>
                <a:gd name="connsiteY6" fmla="*/ 0 h 1443038"/>
                <a:gd name="connsiteX0" fmla="*/ 66676 w 1528763"/>
                <a:gd name="connsiteY0" fmla="*/ 0 h 1443038"/>
                <a:gd name="connsiteX1" fmla="*/ 0 w 1528763"/>
                <a:gd name="connsiteY1" fmla="*/ 1443038 h 1443038"/>
                <a:gd name="connsiteX2" fmla="*/ 1528763 w 1528763"/>
                <a:gd name="connsiteY2" fmla="*/ 1119187 h 1443038"/>
                <a:gd name="connsiteX3" fmla="*/ 1438276 w 1528763"/>
                <a:gd name="connsiteY3" fmla="*/ 471488 h 1443038"/>
                <a:gd name="connsiteX4" fmla="*/ 1162052 w 1528763"/>
                <a:gd name="connsiteY4" fmla="*/ 438150 h 1443038"/>
                <a:gd name="connsiteX5" fmla="*/ 1133475 w 1528763"/>
                <a:gd name="connsiteY5" fmla="*/ 61912 h 1443038"/>
                <a:gd name="connsiteX6" fmla="*/ 66676 w 1528763"/>
                <a:gd name="connsiteY6" fmla="*/ 0 h 1443038"/>
                <a:gd name="connsiteX0" fmla="*/ 66676 w 1528763"/>
                <a:gd name="connsiteY0" fmla="*/ 0 h 1443038"/>
                <a:gd name="connsiteX1" fmla="*/ 0 w 1528763"/>
                <a:gd name="connsiteY1" fmla="*/ 1443038 h 1443038"/>
                <a:gd name="connsiteX2" fmla="*/ 1528763 w 1528763"/>
                <a:gd name="connsiteY2" fmla="*/ 1119187 h 1443038"/>
                <a:gd name="connsiteX3" fmla="*/ 1438276 w 1528763"/>
                <a:gd name="connsiteY3" fmla="*/ 471488 h 1443038"/>
                <a:gd name="connsiteX4" fmla="*/ 1162052 w 1528763"/>
                <a:gd name="connsiteY4" fmla="*/ 438150 h 1443038"/>
                <a:gd name="connsiteX5" fmla="*/ 1133475 w 1528763"/>
                <a:gd name="connsiteY5" fmla="*/ 61912 h 1443038"/>
                <a:gd name="connsiteX6" fmla="*/ 66676 w 1528763"/>
                <a:gd name="connsiteY6" fmla="*/ 0 h 1443038"/>
                <a:gd name="connsiteX0" fmla="*/ 66676 w 1528763"/>
                <a:gd name="connsiteY0" fmla="*/ 0 h 1443038"/>
                <a:gd name="connsiteX1" fmla="*/ 0 w 1528763"/>
                <a:gd name="connsiteY1" fmla="*/ 1443038 h 1443038"/>
                <a:gd name="connsiteX2" fmla="*/ 1528763 w 1528763"/>
                <a:gd name="connsiteY2" fmla="*/ 1119187 h 1443038"/>
                <a:gd name="connsiteX3" fmla="*/ 1438276 w 1528763"/>
                <a:gd name="connsiteY3" fmla="*/ 471488 h 1443038"/>
                <a:gd name="connsiteX4" fmla="*/ 1162052 w 1528763"/>
                <a:gd name="connsiteY4" fmla="*/ 438150 h 1443038"/>
                <a:gd name="connsiteX5" fmla="*/ 1133475 w 1528763"/>
                <a:gd name="connsiteY5" fmla="*/ 61912 h 1443038"/>
                <a:gd name="connsiteX6" fmla="*/ 66676 w 1528763"/>
                <a:gd name="connsiteY6" fmla="*/ 0 h 1443038"/>
                <a:gd name="connsiteX0" fmla="*/ 66676 w 1528763"/>
                <a:gd name="connsiteY0" fmla="*/ 0 h 1443038"/>
                <a:gd name="connsiteX1" fmla="*/ 0 w 1528763"/>
                <a:gd name="connsiteY1" fmla="*/ 1443038 h 1443038"/>
                <a:gd name="connsiteX2" fmla="*/ 1528763 w 1528763"/>
                <a:gd name="connsiteY2" fmla="*/ 1119187 h 1443038"/>
                <a:gd name="connsiteX3" fmla="*/ 1438276 w 1528763"/>
                <a:gd name="connsiteY3" fmla="*/ 471488 h 1443038"/>
                <a:gd name="connsiteX4" fmla="*/ 1162052 w 1528763"/>
                <a:gd name="connsiteY4" fmla="*/ 438150 h 1443038"/>
                <a:gd name="connsiteX5" fmla="*/ 1133475 w 1528763"/>
                <a:gd name="connsiteY5" fmla="*/ 61912 h 1443038"/>
                <a:gd name="connsiteX6" fmla="*/ 66676 w 1528763"/>
                <a:gd name="connsiteY6" fmla="*/ 0 h 1443038"/>
                <a:gd name="connsiteX0" fmla="*/ 57151 w 1519238"/>
                <a:gd name="connsiteY0" fmla="*/ 0 h 1166813"/>
                <a:gd name="connsiteX1" fmla="*/ 0 w 1519238"/>
                <a:gd name="connsiteY1" fmla="*/ 1166813 h 1166813"/>
                <a:gd name="connsiteX2" fmla="*/ 1519238 w 1519238"/>
                <a:gd name="connsiteY2" fmla="*/ 1119187 h 1166813"/>
                <a:gd name="connsiteX3" fmla="*/ 1428751 w 1519238"/>
                <a:gd name="connsiteY3" fmla="*/ 471488 h 1166813"/>
                <a:gd name="connsiteX4" fmla="*/ 1152527 w 1519238"/>
                <a:gd name="connsiteY4" fmla="*/ 438150 h 1166813"/>
                <a:gd name="connsiteX5" fmla="*/ 1123950 w 1519238"/>
                <a:gd name="connsiteY5" fmla="*/ 61912 h 1166813"/>
                <a:gd name="connsiteX6" fmla="*/ 57151 w 1519238"/>
                <a:gd name="connsiteY6" fmla="*/ 0 h 1166813"/>
                <a:gd name="connsiteX0" fmla="*/ 57151 w 1519238"/>
                <a:gd name="connsiteY0" fmla="*/ 0 h 1205349"/>
                <a:gd name="connsiteX1" fmla="*/ 0 w 1519238"/>
                <a:gd name="connsiteY1" fmla="*/ 1166813 h 1205349"/>
                <a:gd name="connsiteX2" fmla="*/ 1519238 w 1519238"/>
                <a:gd name="connsiteY2" fmla="*/ 1119187 h 1205349"/>
                <a:gd name="connsiteX3" fmla="*/ 1428751 w 1519238"/>
                <a:gd name="connsiteY3" fmla="*/ 471488 h 1205349"/>
                <a:gd name="connsiteX4" fmla="*/ 1152527 w 1519238"/>
                <a:gd name="connsiteY4" fmla="*/ 438150 h 1205349"/>
                <a:gd name="connsiteX5" fmla="*/ 1123950 w 1519238"/>
                <a:gd name="connsiteY5" fmla="*/ 61912 h 1205349"/>
                <a:gd name="connsiteX6" fmla="*/ 57151 w 1519238"/>
                <a:gd name="connsiteY6" fmla="*/ 0 h 1205349"/>
                <a:gd name="connsiteX0" fmla="*/ 76201 w 1538288"/>
                <a:gd name="connsiteY0" fmla="*/ 0 h 1193844"/>
                <a:gd name="connsiteX1" fmla="*/ 0 w 1538288"/>
                <a:gd name="connsiteY1" fmla="*/ 1152526 h 1193844"/>
                <a:gd name="connsiteX2" fmla="*/ 1538288 w 1538288"/>
                <a:gd name="connsiteY2" fmla="*/ 1119187 h 1193844"/>
                <a:gd name="connsiteX3" fmla="*/ 1447801 w 1538288"/>
                <a:gd name="connsiteY3" fmla="*/ 471488 h 1193844"/>
                <a:gd name="connsiteX4" fmla="*/ 1171577 w 1538288"/>
                <a:gd name="connsiteY4" fmla="*/ 438150 h 1193844"/>
                <a:gd name="connsiteX5" fmla="*/ 1143000 w 1538288"/>
                <a:gd name="connsiteY5" fmla="*/ 61912 h 1193844"/>
                <a:gd name="connsiteX6" fmla="*/ 76201 w 1538288"/>
                <a:gd name="connsiteY6" fmla="*/ 0 h 1193844"/>
                <a:gd name="connsiteX0" fmla="*/ 0 w 1600200"/>
                <a:gd name="connsiteY0" fmla="*/ 71438 h 1131932"/>
                <a:gd name="connsiteX1" fmla="*/ 61912 w 1600200"/>
                <a:gd name="connsiteY1" fmla="*/ 1090614 h 1131932"/>
                <a:gd name="connsiteX2" fmla="*/ 1600200 w 1600200"/>
                <a:gd name="connsiteY2" fmla="*/ 1057275 h 1131932"/>
                <a:gd name="connsiteX3" fmla="*/ 1509713 w 1600200"/>
                <a:gd name="connsiteY3" fmla="*/ 409576 h 1131932"/>
                <a:gd name="connsiteX4" fmla="*/ 1233489 w 1600200"/>
                <a:gd name="connsiteY4" fmla="*/ 376238 h 1131932"/>
                <a:gd name="connsiteX5" fmla="*/ 1204912 w 1600200"/>
                <a:gd name="connsiteY5" fmla="*/ 0 h 1131932"/>
                <a:gd name="connsiteX6" fmla="*/ 0 w 1600200"/>
                <a:gd name="connsiteY6" fmla="*/ 71438 h 1131932"/>
                <a:gd name="connsiteX0" fmla="*/ 19050 w 1619250"/>
                <a:gd name="connsiteY0" fmla="*/ 71438 h 1471656"/>
                <a:gd name="connsiteX1" fmla="*/ 0 w 1619250"/>
                <a:gd name="connsiteY1" fmla="*/ 1457326 h 1471656"/>
                <a:gd name="connsiteX2" fmla="*/ 1619250 w 1619250"/>
                <a:gd name="connsiteY2" fmla="*/ 1057275 h 1471656"/>
                <a:gd name="connsiteX3" fmla="*/ 1528763 w 1619250"/>
                <a:gd name="connsiteY3" fmla="*/ 409576 h 1471656"/>
                <a:gd name="connsiteX4" fmla="*/ 1252539 w 1619250"/>
                <a:gd name="connsiteY4" fmla="*/ 376238 h 1471656"/>
                <a:gd name="connsiteX5" fmla="*/ 1223962 w 1619250"/>
                <a:gd name="connsiteY5" fmla="*/ 0 h 1471656"/>
                <a:gd name="connsiteX6" fmla="*/ 19050 w 1619250"/>
                <a:gd name="connsiteY6" fmla="*/ 71438 h 1471656"/>
                <a:gd name="connsiteX0" fmla="*/ 90487 w 1619250"/>
                <a:gd name="connsiteY0" fmla="*/ 61913 h 1471656"/>
                <a:gd name="connsiteX1" fmla="*/ 0 w 1619250"/>
                <a:gd name="connsiteY1" fmla="*/ 1457326 h 1471656"/>
                <a:gd name="connsiteX2" fmla="*/ 1619250 w 1619250"/>
                <a:gd name="connsiteY2" fmla="*/ 1057275 h 1471656"/>
                <a:gd name="connsiteX3" fmla="*/ 1528763 w 1619250"/>
                <a:gd name="connsiteY3" fmla="*/ 409576 h 1471656"/>
                <a:gd name="connsiteX4" fmla="*/ 1252539 w 1619250"/>
                <a:gd name="connsiteY4" fmla="*/ 376238 h 1471656"/>
                <a:gd name="connsiteX5" fmla="*/ 1223962 w 1619250"/>
                <a:gd name="connsiteY5" fmla="*/ 0 h 1471656"/>
                <a:gd name="connsiteX6" fmla="*/ 90487 w 1619250"/>
                <a:gd name="connsiteY6" fmla="*/ 61913 h 1471656"/>
                <a:gd name="connsiteX0" fmla="*/ 90487 w 1619250"/>
                <a:gd name="connsiteY0" fmla="*/ 0 h 1409743"/>
                <a:gd name="connsiteX1" fmla="*/ 0 w 1619250"/>
                <a:gd name="connsiteY1" fmla="*/ 1395413 h 1409743"/>
                <a:gd name="connsiteX2" fmla="*/ 1619250 w 1619250"/>
                <a:gd name="connsiteY2" fmla="*/ 995362 h 1409743"/>
                <a:gd name="connsiteX3" fmla="*/ 1528763 w 1619250"/>
                <a:gd name="connsiteY3" fmla="*/ 347663 h 1409743"/>
                <a:gd name="connsiteX4" fmla="*/ 1252539 w 1619250"/>
                <a:gd name="connsiteY4" fmla="*/ 314325 h 1409743"/>
                <a:gd name="connsiteX5" fmla="*/ 842962 w 1619250"/>
                <a:gd name="connsiteY5" fmla="*/ 14287 h 1409743"/>
                <a:gd name="connsiteX6" fmla="*/ 90487 w 1619250"/>
                <a:gd name="connsiteY6" fmla="*/ 0 h 1409743"/>
                <a:gd name="connsiteX0" fmla="*/ 90487 w 1619250"/>
                <a:gd name="connsiteY0" fmla="*/ 0 h 1409743"/>
                <a:gd name="connsiteX1" fmla="*/ 0 w 1619250"/>
                <a:gd name="connsiteY1" fmla="*/ 1395413 h 1409743"/>
                <a:gd name="connsiteX2" fmla="*/ 1619250 w 1619250"/>
                <a:gd name="connsiteY2" fmla="*/ 995362 h 1409743"/>
                <a:gd name="connsiteX3" fmla="*/ 1528763 w 1619250"/>
                <a:gd name="connsiteY3" fmla="*/ 347663 h 1409743"/>
                <a:gd name="connsiteX4" fmla="*/ 1157289 w 1619250"/>
                <a:gd name="connsiteY4" fmla="*/ 271462 h 1409743"/>
                <a:gd name="connsiteX5" fmla="*/ 842962 w 1619250"/>
                <a:gd name="connsiteY5" fmla="*/ 14287 h 1409743"/>
                <a:gd name="connsiteX6" fmla="*/ 90487 w 1619250"/>
                <a:gd name="connsiteY6" fmla="*/ 0 h 1409743"/>
                <a:gd name="connsiteX0" fmla="*/ 90487 w 1528763"/>
                <a:gd name="connsiteY0" fmla="*/ 0 h 1398038"/>
                <a:gd name="connsiteX1" fmla="*/ 0 w 1528763"/>
                <a:gd name="connsiteY1" fmla="*/ 1395413 h 1398038"/>
                <a:gd name="connsiteX2" fmla="*/ 1528763 w 1528763"/>
                <a:gd name="connsiteY2" fmla="*/ 347663 h 1398038"/>
                <a:gd name="connsiteX3" fmla="*/ 1157289 w 1528763"/>
                <a:gd name="connsiteY3" fmla="*/ 271462 h 1398038"/>
                <a:gd name="connsiteX4" fmla="*/ 842962 w 1528763"/>
                <a:gd name="connsiteY4" fmla="*/ 14287 h 1398038"/>
                <a:gd name="connsiteX5" fmla="*/ 90487 w 1528763"/>
                <a:gd name="connsiteY5" fmla="*/ 0 h 1398038"/>
                <a:gd name="connsiteX0" fmla="*/ 90487 w 1267518"/>
                <a:gd name="connsiteY0" fmla="*/ 0 h 1432605"/>
                <a:gd name="connsiteX1" fmla="*/ 0 w 1267518"/>
                <a:gd name="connsiteY1" fmla="*/ 1395413 h 1432605"/>
                <a:gd name="connsiteX2" fmla="*/ 1076325 w 1267518"/>
                <a:gd name="connsiteY2" fmla="*/ 1276350 h 1432605"/>
                <a:gd name="connsiteX3" fmla="*/ 1157289 w 1267518"/>
                <a:gd name="connsiteY3" fmla="*/ 271462 h 1432605"/>
                <a:gd name="connsiteX4" fmla="*/ 842962 w 1267518"/>
                <a:gd name="connsiteY4" fmla="*/ 14287 h 1432605"/>
                <a:gd name="connsiteX5" fmla="*/ 90487 w 1267518"/>
                <a:gd name="connsiteY5" fmla="*/ 0 h 1432605"/>
                <a:gd name="connsiteX0" fmla="*/ 90487 w 1333482"/>
                <a:gd name="connsiteY0" fmla="*/ 0 h 1432605"/>
                <a:gd name="connsiteX1" fmla="*/ 0 w 1333482"/>
                <a:gd name="connsiteY1" fmla="*/ 1395413 h 1432605"/>
                <a:gd name="connsiteX2" fmla="*/ 1076325 w 1333482"/>
                <a:gd name="connsiteY2" fmla="*/ 1276350 h 1432605"/>
                <a:gd name="connsiteX3" fmla="*/ 1157289 w 1333482"/>
                <a:gd name="connsiteY3" fmla="*/ 271462 h 1432605"/>
                <a:gd name="connsiteX4" fmla="*/ 842962 w 1333482"/>
                <a:gd name="connsiteY4" fmla="*/ 14287 h 1432605"/>
                <a:gd name="connsiteX5" fmla="*/ 90487 w 1333482"/>
                <a:gd name="connsiteY5" fmla="*/ 0 h 1432605"/>
                <a:gd name="connsiteX0" fmla="*/ 90487 w 1157289"/>
                <a:gd name="connsiteY0" fmla="*/ 0 h 1432605"/>
                <a:gd name="connsiteX1" fmla="*/ 0 w 1157289"/>
                <a:gd name="connsiteY1" fmla="*/ 1395413 h 1432605"/>
                <a:gd name="connsiteX2" fmla="*/ 1076325 w 1157289"/>
                <a:gd name="connsiteY2" fmla="*/ 1276350 h 1432605"/>
                <a:gd name="connsiteX3" fmla="*/ 1157289 w 1157289"/>
                <a:gd name="connsiteY3" fmla="*/ 271462 h 1432605"/>
                <a:gd name="connsiteX4" fmla="*/ 842962 w 1157289"/>
                <a:gd name="connsiteY4" fmla="*/ 14287 h 1432605"/>
                <a:gd name="connsiteX5" fmla="*/ 90487 w 1157289"/>
                <a:gd name="connsiteY5" fmla="*/ 0 h 1432605"/>
                <a:gd name="connsiteX0" fmla="*/ 90487 w 1157289"/>
                <a:gd name="connsiteY0" fmla="*/ 0 h 1406672"/>
                <a:gd name="connsiteX1" fmla="*/ 0 w 1157289"/>
                <a:gd name="connsiteY1" fmla="*/ 1395413 h 1406672"/>
                <a:gd name="connsiteX2" fmla="*/ 1076325 w 1157289"/>
                <a:gd name="connsiteY2" fmla="*/ 1276350 h 1406672"/>
                <a:gd name="connsiteX3" fmla="*/ 1157289 w 1157289"/>
                <a:gd name="connsiteY3" fmla="*/ 271462 h 1406672"/>
                <a:gd name="connsiteX4" fmla="*/ 842962 w 1157289"/>
                <a:gd name="connsiteY4" fmla="*/ 14287 h 1406672"/>
                <a:gd name="connsiteX5" fmla="*/ 90487 w 1157289"/>
                <a:gd name="connsiteY5" fmla="*/ 0 h 1406672"/>
                <a:gd name="connsiteX0" fmla="*/ 90487 w 1157289"/>
                <a:gd name="connsiteY0" fmla="*/ 0 h 1420640"/>
                <a:gd name="connsiteX1" fmla="*/ 0 w 1157289"/>
                <a:gd name="connsiteY1" fmla="*/ 1395413 h 1420640"/>
                <a:gd name="connsiteX2" fmla="*/ 1076325 w 1157289"/>
                <a:gd name="connsiteY2" fmla="*/ 1400175 h 1420640"/>
                <a:gd name="connsiteX3" fmla="*/ 1157289 w 1157289"/>
                <a:gd name="connsiteY3" fmla="*/ 271462 h 1420640"/>
                <a:gd name="connsiteX4" fmla="*/ 842962 w 1157289"/>
                <a:gd name="connsiteY4" fmla="*/ 14287 h 1420640"/>
                <a:gd name="connsiteX5" fmla="*/ 90487 w 1157289"/>
                <a:gd name="connsiteY5" fmla="*/ 0 h 1420640"/>
                <a:gd name="connsiteX0" fmla="*/ 90487 w 1157289"/>
                <a:gd name="connsiteY0" fmla="*/ 0 h 1400175"/>
                <a:gd name="connsiteX1" fmla="*/ 0 w 1157289"/>
                <a:gd name="connsiteY1" fmla="*/ 1395413 h 1400175"/>
                <a:gd name="connsiteX2" fmla="*/ 1076325 w 1157289"/>
                <a:gd name="connsiteY2" fmla="*/ 1400175 h 1400175"/>
                <a:gd name="connsiteX3" fmla="*/ 1157289 w 1157289"/>
                <a:gd name="connsiteY3" fmla="*/ 271462 h 1400175"/>
                <a:gd name="connsiteX4" fmla="*/ 842962 w 1157289"/>
                <a:gd name="connsiteY4" fmla="*/ 14287 h 1400175"/>
                <a:gd name="connsiteX5" fmla="*/ 90487 w 1157289"/>
                <a:gd name="connsiteY5" fmla="*/ 0 h 1400175"/>
                <a:gd name="connsiteX0" fmla="*/ 133350 w 1200152"/>
                <a:gd name="connsiteY0" fmla="*/ 0 h 1486125"/>
                <a:gd name="connsiteX1" fmla="*/ 0 w 1200152"/>
                <a:gd name="connsiteY1" fmla="*/ 1485900 h 1486125"/>
                <a:gd name="connsiteX2" fmla="*/ 1119188 w 1200152"/>
                <a:gd name="connsiteY2" fmla="*/ 1400175 h 1486125"/>
                <a:gd name="connsiteX3" fmla="*/ 1200152 w 1200152"/>
                <a:gd name="connsiteY3" fmla="*/ 271462 h 1486125"/>
                <a:gd name="connsiteX4" fmla="*/ 885825 w 1200152"/>
                <a:gd name="connsiteY4" fmla="*/ 14287 h 1486125"/>
                <a:gd name="connsiteX5" fmla="*/ 133350 w 1200152"/>
                <a:gd name="connsiteY5" fmla="*/ 0 h 1486125"/>
                <a:gd name="connsiteX0" fmla="*/ 90487 w 1200152"/>
                <a:gd name="connsiteY0" fmla="*/ 300038 h 1471838"/>
                <a:gd name="connsiteX1" fmla="*/ 0 w 1200152"/>
                <a:gd name="connsiteY1" fmla="*/ 1471613 h 1471838"/>
                <a:gd name="connsiteX2" fmla="*/ 1119188 w 1200152"/>
                <a:gd name="connsiteY2" fmla="*/ 1385888 h 1471838"/>
                <a:gd name="connsiteX3" fmla="*/ 1200152 w 1200152"/>
                <a:gd name="connsiteY3" fmla="*/ 257175 h 1471838"/>
                <a:gd name="connsiteX4" fmla="*/ 885825 w 1200152"/>
                <a:gd name="connsiteY4" fmla="*/ 0 h 1471838"/>
                <a:gd name="connsiteX5" fmla="*/ 90487 w 1200152"/>
                <a:gd name="connsiteY5" fmla="*/ 300038 h 1471838"/>
                <a:gd name="connsiteX0" fmla="*/ 90487 w 1200152"/>
                <a:gd name="connsiteY0" fmla="*/ 42863 h 1214663"/>
                <a:gd name="connsiteX1" fmla="*/ 0 w 1200152"/>
                <a:gd name="connsiteY1" fmla="*/ 1214438 h 1214663"/>
                <a:gd name="connsiteX2" fmla="*/ 1119188 w 1200152"/>
                <a:gd name="connsiteY2" fmla="*/ 1128713 h 1214663"/>
                <a:gd name="connsiteX3" fmla="*/ 1200152 w 1200152"/>
                <a:gd name="connsiteY3" fmla="*/ 0 h 1214663"/>
                <a:gd name="connsiteX4" fmla="*/ 90487 w 1200152"/>
                <a:gd name="connsiteY4" fmla="*/ 42863 h 1214663"/>
                <a:gd name="connsiteX0" fmla="*/ 90487 w 1162052"/>
                <a:gd name="connsiteY0" fmla="*/ 0 h 1171800"/>
                <a:gd name="connsiteX1" fmla="*/ 0 w 1162052"/>
                <a:gd name="connsiteY1" fmla="*/ 1171575 h 1171800"/>
                <a:gd name="connsiteX2" fmla="*/ 1119188 w 1162052"/>
                <a:gd name="connsiteY2" fmla="*/ 1085850 h 1171800"/>
                <a:gd name="connsiteX3" fmla="*/ 1162052 w 1162052"/>
                <a:gd name="connsiteY3" fmla="*/ 142875 h 1171800"/>
                <a:gd name="connsiteX4" fmla="*/ 90487 w 1162052"/>
                <a:gd name="connsiteY4" fmla="*/ 0 h 1171800"/>
                <a:gd name="connsiteX0" fmla="*/ 90487 w 1162052"/>
                <a:gd name="connsiteY0" fmla="*/ 0 h 1171800"/>
                <a:gd name="connsiteX1" fmla="*/ 0 w 1162052"/>
                <a:gd name="connsiteY1" fmla="*/ 1171575 h 1171800"/>
                <a:gd name="connsiteX2" fmla="*/ 1119188 w 1162052"/>
                <a:gd name="connsiteY2" fmla="*/ 1085850 h 1171800"/>
                <a:gd name="connsiteX3" fmla="*/ 1162052 w 1162052"/>
                <a:gd name="connsiteY3" fmla="*/ 142875 h 1171800"/>
                <a:gd name="connsiteX4" fmla="*/ 90487 w 1162052"/>
                <a:gd name="connsiteY4" fmla="*/ 0 h 1171800"/>
                <a:gd name="connsiteX0" fmla="*/ 90487 w 1162052"/>
                <a:gd name="connsiteY0" fmla="*/ 0 h 1172142"/>
                <a:gd name="connsiteX1" fmla="*/ 0 w 1162052"/>
                <a:gd name="connsiteY1" fmla="*/ 1171575 h 1172142"/>
                <a:gd name="connsiteX2" fmla="*/ 1100138 w 1162052"/>
                <a:gd name="connsiteY2" fmla="*/ 1147763 h 1172142"/>
                <a:gd name="connsiteX3" fmla="*/ 1162052 w 1162052"/>
                <a:gd name="connsiteY3" fmla="*/ 142875 h 1172142"/>
                <a:gd name="connsiteX4" fmla="*/ 90487 w 1162052"/>
                <a:gd name="connsiteY4" fmla="*/ 0 h 1172142"/>
                <a:gd name="connsiteX0" fmla="*/ 90487 w 1162052"/>
                <a:gd name="connsiteY0" fmla="*/ 0 h 1171575"/>
                <a:gd name="connsiteX1" fmla="*/ 0 w 1162052"/>
                <a:gd name="connsiteY1" fmla="*/ 1171575 h 1171575"/>
                <a:gd name="connsiteX2" fmla="*/ 1100138 w 1162052"/>
                <a:gd name="connsiteY2" fmla="*/ 1147763 h 1171575"/>
                <a:gd name="connsiteX3" fmla="*/ 1162052 w 1162052"/>
                <a:gd name="connsiteY3" fmla="*/ 142875 h 1171575"/>
                <a:gd name="connsiteX4" fmla="*/ 90487 w 1162052"/>
                <a:gd name="connsiteY4" fmla="*/ 0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2052" h="1171575">
                  <a:moveTo>
                    <a:pt x="90487" y="0"/>
                  </a:moveTo>
                  <a:lnTo>
                    <a:pt x="0" y="1171575"/>
                  </a:lnTo>
                  <a:lnTo>
                    <a:pt x="1100138" y="1147763"/>
                  </a:lnTo>
                  <a:cubicBezTo>
                    <a:pt x="1139032" y="467520"/>
                    <a:pt x="1069978" y="1383505"/>
                    <a:pt x="1162052" y="142875"/>
                  </a:cubicBezTo>
                  <a:lnTo>
                    <a:pt x="90487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3790568" y="662485"/>
              <a:ext cx="1157289" cy="1400175"/>
            </a:xfrm>
            <a:custGeom>
              <a:avLst/>
              <a:gdLst>
                <a:gd name="connsiteX0" fmla="*/ 66675 w 1062038"/>
                <a:gd name="connsiteY0" fmla="*/ 0 h 1304925"/>
                <a:gd name="connsiteX1" fmla="*/ 0 w 1062038"/>
                <a:gd name="connsiteY1" fmla="*/ 1252538 h 1304925"/>
                <a:gd name="connsiteX2" fmla="*/ 1062038 w 1062038"/>
                <a:gd name="connsiteY2" fmla="*/ 1304925 h 1304925"/>
                <a:gd name="connsiteX3" fmla="*/ 833438 w 1062038"/>
                <a:gd name="connsiteY3" fmla="*/ 66675 h 1304925"/>
                <a:gd name="connsiteX4" fmla="*/ 66675 w 1062038"/>
                <a:gd name="connsiteY4" fmla="*/ 0 h 1304925"/>
                <a:gd name="connsiteX0" fmla="*/ 1533525 w 2528888"/>
                <a:gd name="connsiteY0" fmla="*/ 0 h 2428876"/>
                <a:gd name="connsiteX1" fmla="*/ 0 w 2528888"/>
                <a:gd name="connsiteY1" fmla="*/ 2428876 h 2428876"/>
                <a:gd name="connsiteX2" fmla="*/ 2528888 w 2528888"/>
                <a:gd name="connsiteY2" fmla="*/ 1304925 h 2428876"/>
                <a:gd name="connsiteX3" fmla="*/ 2300288 w 2528888"/>
                <a:gd name="connsiteY3" fmla="*/ 66675 h 2428876"/>
                <a:gd name="connsiteX4" fmla="*/ 1533525 w 2528888"/>
                <a:gd name="connsiteY4" fmla="*/ 0 h 2428876"/>
                <a:gd name="connsiteX0" fmla="*/ 1533525 w 2300288"/>
                <a:gd name="connsiteY0" fmla="*/ 0 h 2428876"/>
                <a:gd name="connsiteX1" fmla="*/ 0 w 2300288"/>
                <a:gd name="connsiteY1" fmla="*/ 2428876 h 2428876"/>
                <a:gd name="connsiteX2" fmla="*/ 1233488 w 2300288"/>
                <a:gd name="connsiteY2" fmla="*/ 2247900 h 2428876"/>
                <a:gd name="connsiteX3" fmla="*/ 2300288 w 2300288"/>
                <a:gd name="connsiteY3" fmla="*/ 66675 h 2428876"/>
                <a:gd name="connsiteX4" fmla="*/ 1533525 w 2300288"/>
                <a:gd name="connsiteY4" fmla="*/ 0 h 2428876"/>
                <a:gd name="connsiteX0" fmla="*/ 1533525 w 1533525"/>
                <a:gd name="connsiteY0" fmla="*/ 0 h 2428876"/>
                <a:gd name="connsiteX1" fmla="*/ 0 w 1533525"/>
                <a:gd name="connsiteY1" fmla="*/ 2428876 h 2428876"/>
                <a:gd name="connsiteX2" fmla="*/ 1233488 w 1533525"/>
                <a:gd name="connsiteY2" fmla="*/ 2247900 h 2428876"/>
                <a:gd name="connsiteX3" fmla="*/ 1309688 w 1533525"/>
                <a:gd name="connsiteY3" fmla="*/ 1104900 h 2428876"/>
                <a:gd name="connsiteX4" fmla="*/ 1533525 w 1533525"/>
                <a:gd name="connsiteY4" fmla="*/ 0 h 2428876"/>
                <a:gd name="connsiteX0" fmla="*/ 128588 w 1309688"/>
                <a:gd name="connsiteY0" fmla="*/ 0 h 1385888"/>
                <a:gd name="connsiteX1" fmla="*/ 0 w 1309688"/>
                <a:gd name="connsiteY1" fmla="*/ 1385888 h 1385888"/>
                <a:gd name="connsiteX2" fmla="*/ 1233488 w 1309688"/>
                <a:gd name="connsiteY2" fmla="*/ 1204912 h 1385888"/>
                <a:gd name="connsiteX3" fmla="*/ 1309688 w 1309688"/>
                <a:gd name="connsiteY3" fmla="*/ 61912 h 1385888"/>
                <a:gd name="connsiteX4" fmla="*/ 128588 w 1309688"/>
                <a:gd name="connsiteY4" fmla="*/ 0 h 1385888"/>
                <a:gd name="connsiteX0" fmla="*/ 66676 w 1309688"/>
                <a:gd name="connsiteY0" fmla="*/ 0 h 1443038"/>
                <a:gd name="connsiteX1" fmla="*/ 0 w 1309688"/>
                <a:gd name="connsiteY1" fmla="*/ 1443038 h 1443038"/>
                <a:gd name="connsiteX2" fmla="*/ 1233488 w 1309688"/>
                <a:gd name="connsiteY2" fmla="*/ 1262062 h 1443038"/>
                <a:gd name="connsiteX3" fmla="*/ 1309688 w 1309688"/>
                <a:gd name="connsiteY3" fmla="*/ 119062 h 1443038"/>
                <a:gd name="connsiteX4" fmla="*/ 66676 w 1309688"/>
                <a:gd name="connsiteY4" fmla="*/ 0 h 1443038"/>
                <a:gd name="connsiteX0" fmla="*/ 66676 w 1233488"/>
                <a:gd name="connsiteY0" fmla="*/ 0 h 1443038"/>
                <a:gd name="connsiteX1" fmla="*/ 0 w 1233488"/>
                <a:gd name="connsiteY1" fmla="*/ 1443038 h 1443038"/>
                <a:gd name="connsiteX2" fmla="*/ 1233488 w 1233488"/>
                <a:gd name="connsiteY2" fmla="*/ 1262062 h 1443038"/>
                <a:gd name="connsiteX3" fmla="*/ 1133475 w 1233488"/>
                <a:gd name="connsiteY3" fmla="*/ 61912 h 1443038"/>
                <a:gd name="connsiteX4" fmla="*/ 66676 w 1233488"/>
                <a:gd name="connsiteY4" fmla="*/ 0 h 1443038"/>
                <a:gd name="connsiteX0" fmla="*/ 66676 w 1528763"/>
                <a:gd name="connsiteY0" fmla="*/ 0 h 1443038"/>
                <a:gd name="connsiteX1" fmla="*/ 0 w 1528763"/>
                <a:gd name="connsiteY1" fmla="*/ 1443038 h 1443038"/>
                <a:gd name="connsiteX2" fmla="*/ 1528763 w 1528763"/>
                <a:gd name="connsiteY2" fmla="*/ 1119187 h 1443038"/>
                <a:gd name="connsiteX3" fmla="*/ 1133475 w 1528763"/>
                <a:gd name="connsiteY3" fmla="*/ 61912 h 1443038"/>
                <a:gd name="connsiteX4" fmla="*/ 66676 w 1528763"/>
                <a:gd name="connsiteY4" fmla="*/ 0 h 1443038"/>
                <a:gd name="connsiteX0" fmla="*/ 66676 w 1528763"/>
                <a:gd name="connsiteY0" fmla="*/ 0 h 1443038"/>
                <a:gd name="connsiteX1" fmla="*/ 0 w 1528763"/>
                <a:gd name="connsiteY1" fmla="*/ 1443038 h 1443038"/>
                <a:gd name="connsiteX2" fmla="*/ 1528763 w 1528763"/>
                <a:gd name="connsiteY2" fmla="*/ 1119187 h 1443038"/>
                <a:gd name="connsiteX3" fmla="*/ 1162052 w 1528763"/>
                <a:gd name="connsiteY3" fmla="*/ 438150 h 1443038"/>
                <a:gd name="connsiteX4" fmla="*/ 1133475 w 1528763"/>
                <a:gd name="connsiteY4" fmla="*/ 61912 h 1443038"/>
                <a:gd name="connsiteX5" fmla="*/ 66676 w 1528763"/>
                <a:gd name="connsiteY5" fmla="*/ 0 h 1443038"/>
                <a:gd name="connsiteX0" fmla="*/ 66676 w 1621204"/>
                <a:gd name="connsiteY0" fmla="*/ 0 h 1443038"/>
                <a:gd name="connsiteX1" fmla="*/ 0 w 1621204"/>
                <a:gd name="connsiteY1" fmla="*/ 1443038 h 1443038"/>
                <a:gd name="connsiteX2" fmla="*/ 1528763 w 1621204"/>
                <a:gd name="connsiteY2" fmla="*/ 1119187 h 1443038"/>
                <a:gd name="connsiteX3" fmla="*/ 1452564 w 1621204"/>
                <a:gd name="connsiteY3" fmla="*/ 500063 h 1443038"/>
                <a:gd name="connsiteX4" fmla="*/ 1162052 w 1621204"/>
                <a:gd name="connsiteY4" fmla="*/ 438150 h 1443038"/>
                <a:gd name="connsiteX5" fmla="*/ 1133475 w 1621204"/>
                <a:gd name="connsiteY5" fmla="*/ 61912 h 1443038"/>
                <a:gd name="connsiteX6" fmla="*/ 66676 w 1621204"/>
                <a:gd name="connsiteY6" fmla="*/ 0 h 1443038"/>
                <a:gd name="connsiteX0" fmla="*/ 66676 w 1621204"/>
                <a:gd name="connsiteY0" fmla="*/ 0 h 1443038"/>
                <a:gd name="connsiteX1" fmla="*/ 0 w 1621204"/>
                <a:gd name="connsiteY1" fmla="*/ 1443038 h 1443038"/>
                <a:gd name="connsiteX2" fmla="*/ 1528763 w 1621204"/>
                <a:gd name="connsiteY2" fmla="*/ 1119187 h 1443038"/>
                <a:gd name="connsiteX3" fmla="*/ 1452564 w 1621204"/>
                <a:gd name="connsiteY3" fmla="*/ 500063 h 1443038"/>
                <a:gd name="connsiteX4" fmla="*/ 1162052 w 1621204"/>
                <a:gd name="connsiteY4" fmla="*/ 438150 h 1443038"/>
                <a:gd name="connsiteX5" fmla="*/ 1133475 w 1621204"/>
                <a:gd name="connsiteY5" fmla="*/ 61912 h 1443038"/>
                <a:gd name="connsiteX6" fmla="*/ 66676 w 1621204"/>
                <a:gd name="connsiteY6" fmla="*/ 0 h 1443038"/>
                <a:gd name="connsiteX0" fmla="*/ 66676 w 1618097"/>
                <a:gd name="connsiteY0" fmla="*/ 0 h 1443038"/>
                <a:gd name="connsiteX1" fmla="*/ 0 w 1618097"/>
                <a:gd name="connsiteY1" fmla="*/ 1443038 h 1443038"/>
                <a:gd name="connsiteX2" fmla="*/ 1528763 w 1618097"/>
                <a:gd name="connsiteY2" fmla="*/ 1119187 h 1443038"/>
                <a:gd name="connsiteX3" fmla="*/ 1438276 w 1618097"/>
                <a:gd name="connsiteY3" fmla="*/ 471488 h 1443038"/>
                <a:gd name="connsiteX4" fmla="*/ 1162052 w 1618097"/>
                <a:gd name="connsiteY4" fmla="*/ 438150 h 1443038"/>
                <a:gd name="connsiteX5" fmla="*/ 1133475 w 1618097"/>
                <a:gd name="connsiteY5" fmla="*/ 61912 h 1443038"/>
                <a:gd name="connsiteX6" fmla="*/ 66676 w 1618097"/>
                <a:gd name="connsiteY6" fmla="*/ 0 h 1443038"/>
                <a:gd name="connsiteX0" fmla="*/ 66676 w 1528763"/>
                <a:gd name="connsiteY0" fmla="*/ 0 h 1443038"/>
                <a:gd name="connsiteX1" fmla="*/ 0 w 1528763"/>
                <a:gd name="connsiteY1" fmla="*/ 1443038 h 1443038"/>
                <a:gd name="connsiteX2" fmla="*/ 1528763 w 1528763"/>
                <a:gd name="connsiteY2" fmla="*/ 1119187 h 1443038"/>
                <a:gd name="connsiteX3" fmla="*/ 1438276 w 1528763"/>
                <a:gd name="connsiteY3" fmla="*/ 471488 h 1443038"/>
                <a:gd name="connsiteX4" fmla="*/ 1162052 w 1528763"/>
                <a:gd name="connsiteY4" fmla="*/ 438150 h 1443038"/>
                <a:gd name="connsiteX5" fmla="*/ 1133475 w 1528763"/>
                <a:gd name="connsiteY5" fmla="*/ 61912 h 1443038"/>
                <a:gd name="connsiteX6" fmla="*/ 66676 w 1528763"/>
                <a:gd name="connsiteY6" fmla="*/ 0 h 1443038"/>
                <a:gd name="connsiteX0" fmla="*/ 66676 w 1528763"/>
                <a:gd name="connsiteY0" fmla="*/ 0 h 1443038"/>
                <a:gd name="connsiteX1" fmla="*/ 0 w 1528763"/>
                <a:gd name="connsiteY1" fmla="*/ 1443038 h 1443038"/>
                <a:gd name="connsiteX2" fmla="*/ 1528763 w 1528763"/>
                <a:gd name="connsiteY2" fmla="*/ 1119187 h 1443038"/>
                <a:gd name="connsiteX3" fmla="*/ 1438276 w 1528763"/>
                <a:gd name="connsiteY3" fmla="*/ 471488 h 1443038"/>
                <a:gd name="connsiteX4" fmla="*/ 1162052 w 1528763"/>
                <a:gd name="connsiteY4" fmla="*/ 438150 h 1443038"/>
                <a:gd name="connsiteX5" fmla="*/ 1133475 w 1528763"/>
                <a:gd name="connsiteY5" fmla="*/ 61912 h 1443038"/>
                <a:gd name="connsiteX6" fmla="*/ 66676 w 1528763"/>
                <a:gd name="connsiteY6" fmla="*/ 0 h 1443038"/>
                <a:gd name="connsiteX0" fmla="*/ 66676 w 1528763"/>
                <a:gd name="connsiteY0" fmla="*/ 0 h 1443038"/>
                <a:gd name="connsiteX1" fmla="*/ 0 w 1528763"/>
                <a:gd name="connsiteY1" fmla="*/ 1443038 h 1443038"/>
                <a:gd name="connsiteX2" fmla="*/ 1528763 w 1528763"/>
                <a:gd name="connsiteY2" fmla="*/ 1119187 h 1443038"/>
                <a:gd name="connsiteX3" fmla="*/ 1438276 w 1528763"/>
                <a:gd name="connsiteY3" fmla="*/ 471488 h 1443038"/>
                <a:gd name="connsiteX4" fmla="*/ 1162052 w 1528763"/>
                <a:gd name="connsiteY4" fmla="*/ 438150 h 1443038"/>
                <a:gd name="connsiteX5" fmla="*/ 1133475 w 1528763"/>
                <a:gd name="connsiteY5" fmla="*/ 61912 h 1443038"/>
                <a:gd name="connsiteX6" fmla="*/ 66676 w 1528763"/>
                <a:gd name="connsiteY6" fmla="*/ 0 h 1443038"/>
                <a:gd name="connsiteX0" fmla="*/ 66676 w 1528763"/>
                <a:gd name="connsiteY0" fmla="*/ 0 h 1443038"/>
                <a:gd name="connsiteX1" fmla="*/ 0 w 1528763"/>
                <a:gd name="connsiteY1" fmla="*/ 1443038 h 1443038"/>
                <a:gd name="connsiteX2" fmla="*/ 1528763 w 1528763"/>
                <a:gd name="connsiteY2" fmla="*/ 1119187 h 1443038"/>
                <a:gd name="connsiteX3" fmla="*/ 1438276 w 1528763"/>
                <a:gd name="connsiteY3" fmla="*/ 471488 h 1443038"/>
                <a:gd name="connsiteX4" fmla="*/ 1162052 w 1528763"/>
                <a:gd name="connsiteY4" fmla="*/ 438150 h 1443038"/>
                <a:gd name="connsiteX5" fmla="*/ 1133475 w 1528763"/>
                <a:gd name="connsiteY5" fmla="*/ 61912 h 1443038"/>
                <a:gd name="connsiteX6" fmla="*/ 66676 w 1528763"/>
                <a:gd name="connsiteY6" fmla="*/ 0 h 1443038"/>
                <a:gd name="connsiteX0" fmla="*/ 66676 w 1528763"/>
                <a:gd name="connsiteY0" fmla="*/ 0 h 1443038"/>
                <a:gd name="connsiteX1" fmla="*/ 0 w 1528763"/>
                <a:gd name="connsiteY1" fmla="*/ 1443038 h 1443038"/>
                <a:gd name="connsiteX2" fmla="*/ 1528763 w 1528763"/>
                <a:gd name="connsiteY2" fmla="*/ 1119187 h 1443038"/>
                <a:gd name="connsiteX3" fmla="*/ 1438276 w 1528763"/>
                <a:gd name="connsiteY3" fmla="*/ 471488 h 1443038"/>
                <a:gd name="connsiteX4" fmla="*/ 1162052 w 1528763"/>
                <a:gd name="connsiteY4" fmla="*/ 438150 h 1443038"/>
                <a:gd name="connsiteX5" fmla="*/ 1133475 w 1528763"/>
                <a:gd name="connsiteY5" fmla="*/ 61912 h 1443038"/>
                <a:gd name="connsiteX6" fmla="*/ 66676 w 1528763"/>
                <a:gd name="connsiteY6" fmla="*/ 0 h 1443038"/>
                <a:gd name="connsiteX0" fmla="*/ 57151 w 1519238"/>
                <a:gd name="connsiteY0" fmla="*/ 0 h 1166813"/>
                <a:gd name="connsiteX1" fmla="*/ 0 w 1519238"/>
                <a:gd name="connsiteY1" fmla="*/ 1166813 h 1166813"/>
                <a:gd name="connsiteX2" fmla="*/ 1519238 w 1519238"/>
                <a:gd name="connsiteY2" fmla="*/ 1119187 h 1166813"/>
                <a:gd name="connsiteX3" fmla="*/ 1428751 w 1519238"/>
                <a:gd name="connsiteY3" fmla="*/ 471488 h 1166813"/>
                <a:gd name="connsiteX4" fmla="*/ 1152527 w 1519238"/>
                <a:gd name="connsiteY4" fmla="*/ 438150 h 1166813"/>
                <a:gd name="connsiteX5" fmla="*/ 1123950 w 1519238"/>
                <a:gd name="connsiteY5" fmla="*/ 61912 h 1166813"/>
                <a:gd name="connsiteX6" fmla="*/ 57151 w 1519238"/>
                <a:gd name="connsiteY6" fmla="*/ 0 h 1166813"/>
                <a:gd name="connsiteX0" fmla="*/ 57151 w 1519238"/>
                <a:gd name="connsiteY0" fmla="*/ 0 h 1205349"/>
                <a:gd name="connsiteX1" fmla="*/ 0 w 1519238"/>
                <a:gd name="connsiteY1" fmla="*/ 1166813 h 1205349"/>
                <a:gd name="connsiteX2" fmla="*/ 1519238 w 1519238"/>
                <a:gd name="connsiteY2" fmla="*/ 1119187 h 1205349"/>
                <a:gd name="connsiteX3" fmla="*/ 1428751 w 1519238"/>
                <a:gd name="connsiteY3" fmla="*/ 471488 h 1205349"/>
                <a:gd name="connsiteX4" fmla="*/ 1152527 w 1519238"/>
                <a:gd name="connsiteY4" fmla="*/ 438150 h 1205349"/>
                <a:gd name="connsiteX5" fmla="*/ 1123950 w 1519238"/>
                <a:gd name="connsiteY5" fmla="*/ 61912 h 1205349"/>
                <a:gd name="connsiteX6" fmla="*/ 57151 w 1519238"/>
                <a:gd name="connsiteY6" fmla="*/ 0 h 1205349"/>
                <a:gd name="connsiteX0" fmla="*/ 76201 w 1538288"/>
                <a:gd name="connsiteY0" fmla="*/ 0 h 1193844"/>
                <a:gd name="connsiteX1" fmla="*/ 0 w 1538288"/>
                <a:gd name="connsiteY1" fmla="*/ 1152526 h 1193844"/>
                <a:gd name="connsiteX2" fmla="*/ 1538288 w 1538288"/>
                <a:gd name="connsiteY2" fmla="*/ 1119187 h 1193844"/>
                <a:gd name="connsiteX3" fmla="*/ 1447801 w 1538288"/>
                <a:gd name="connsiteY3" fmla="*/ 471488 h 1193844"/>
                <a:gd name="connsiteX4" fmla="*/ 1171577 w 1538288"/>
                <a:gd name="connsiteY4" fmla="*/ 438150 h 1193844"/>
                <a:gd name="connsiteX5" fmla="*/ 1143000 w 1538288"/>
                <a:gd name="connsiteY5" fmla="*/ 61912 h 1193844"/>
                <a:gd name="connsiteX6" fmla="*/ 76201 w 1538288"/>
                <a:gd name="connsiteY6" fmla="*/ 0 h 1193844"/>
                <a:gd name="connsiteX0" fmla="*/ 0 w 1600200"/>
                <a:gd name="connsiteY0" fmla="*/ 71438 h 1131932"/>
                <a:gd name="connsiteX1" fmla="*/ 61912 w 1600200"/>
                <a:gd name="connsiteY1" fmla="*/ 1090614 h 1131932"/>
                <a:gd name="connsiteX2" fmla="*/ 1600200 w 1600200"/>
                <a:gd name="connsiteY2" fmla="*/ 1057275 h 1131932"/>
                <a:gd name="connsiteX3" fmla="*/ 1509713 w 1600200"/>
                <a:gd name="connsiteY3" fmla="*/ 409576 h 1131932"/>
                <a:gd name="connsiteX4" fmla="*/ 1233489 w 1600200"/>
                <a:gd name="connsiteY4" fmla="*/ 376238 h 1131932"/>
                <a:gd name="connsiteX5" fmla="*/ 1204912 w 1600200"/>
                <a:gd name="connsiteY5" fmla="*/ 0 h 1131932"/>
                <a:gd name="connsiteX6" fmla="*/ 0 w 1600200"/>
                <a:gd name="connsiteY6" fmla="*/ 71438 h 1131932"/>
                <a:gd name="connsiteX0" fmla="*/ 19050 w 1619250"/>
                <a:gd name="connsiteY0" fmla="*/ 71438 h 1471656"/>
                <a:gd name="connsiteX1" fmla="*/ 0 w 1619250"/>
                <a:gd name="connsiteY1" fmla="*/ 1457326 h 1471656"/>
                <a:gd name="connsiteX2" fmla="*/ 1619250 w 1619250"/>
                <a:gd name="connsiteY2" fmla="*/ 1057275 h 1471656"/>
                <a:gd name="connsiteX3" fmla="*/ 1528763 w 1619250"/>
                <a:gd name="connsiteY3" fmla="*/ 409576 h 1471656"/>
                <a:gd name="connsiteX4" fmla="*/ 1252539 w 1619250"/>
                <a:gd name="connsiteY4" fmla="*/ 376238 h 1471656"/>
                <a:gd name="connsiteX5" fmla="*/ 1223962 w 1619250"/>
                <a:gd name="connsiteY5" fmla="*/ 0 h 1471656"/>
                <a:gd name="connsiteX6" fmla="*/ 19050 w 1619250"/>
                <a:gd name="connsiteY6" fmla="*/ 71438 h 1471656"/>
                <a:gd name="connsiteX0" fmla="*/ 90487 w 1619250"/>
                <a:gd name="connsiteY0" fmla="*/ 61913 h 1471656"/>
                <a:gd name="connsiteX1" fmla="*/ 0 w 1619250"/>
                <a:gd name="connsiteY1" fmla="*/ 1457326 h 1471656"/>
                <a:gd name="connsiteX2" fmla="*/ 1619250 w 1619250"/>
                <a:gd name="connsiteY2" fmla="*/ 1057275 h 1471656"/>
                <a:gd name="connsiteX3" fmla="*/ 1528763 w 1619250"/>
                <a:gd name="connsiteY3" fmla="*/ 409576 h 1471656"/>
                <a:gd name="connsiteX4" fmla="*/ 1252539 w 1619250"/>
                <a:gd name="connsiteY4" fmla="*/ 376238 h 1471656"/>
                <a:gd name="connsiteX5" fmla="*/ 1223962 w 1619250"/>
                <a:gd name="connsiteY5" fmla="*/ 0 h 1471656"/>
                <a:gd name="connsiteX6" fmla="*/ 90487 w 1619250"/>
                <a:gd name="connsiteY6" fmla="*/ 61913 h 1471656"/>
                <a:gd name="connsiteX0" fmla="*/ 90487 w 1619250"/>
                <a:gd name="connsiteY0" fmla="*/ 0 h 1409743"/>
                <a:gd name="connsiteX1" fmla="*/ 0 w 1619250"/>
                <a:gd name="connsiteY1" fmla="*/ 1395413 h 1409743"/>
                <a:gd name="connsiteX2" fmla="*/ 1619250 w 1619250"/>
                <a:gd name="connsiteY2" fmla="*/ 995362 h 1409743"/>
                <a:gd name="connsiteX3" fmla="*/ 1528763 w 1619250"/>
                <a:gd name="connsiteY3" fmla="*/ 347663 h 1409743"/>
                <a:gd name="connsiteX4" fmla="*/ 1252539 w 1619250"/>
                <a:gd name="connsiteY4" fmla="*/ 314325 h 1409743"/>
                <a:gd name="connsiteX5" fmla="*/ 842962 w 1619250"/>
                <a:gd name="connsiteY5" fmla="*/ 14287 h 1409743"/>
                <a:gd name="connsiteX6" fmla="*/ 90487 w 1619250"/>
                <a:gd name="connsiteY6" fmla="*/ 0 h 1409743"/>
                <a:gd name="connsiteX0" fmla="*/ 90487 w 1619250"/>
                <a:gd name="connsiteY0" fmla="*/ 0 h 1409743"/>
                <a:gd name="connsiteX1" fmla="*/ 0 w 1619250"/>
                <a:gd name="connsiteY1" fmla="*/ 1395413 h 1409743"/>
                <a:gd name="connsiteX2" fmla="*/ 1619250 w 1619250"/>
                <a:gd name="connsiteY2" fmla="*/ 995362 h 1409743"/>
                <a:gd name="connsiteX3" fmla="*/ 1528763 w 1619250"/>
                <a:gd name="connsiteY3" fmla="*/ 347663 h 1409743"/>
                <a:gd name="connsiteX4" fmla="*/ 1157289 w 1619250"/>
                <a:gd name="connsiteY4" fmla="*/ 271462 h 1409743"/>
                <a:gd name="connsiteX5" fmla="*/ 842962 w 1619250"/>
                <a:gd name="connsiteY5" fmla="*/ 14287 h 1409743"/>
                <a:gd name="connsiteX6" fmla="*/ 90487 w 1619250"/>
                <a:gd name="connsiteY6" fmla="*/ 0 h 1409743"/>
                <a:gd name="connsiteX0" fmla="*/ 90487 w 1528763"/>
                <a:gd name="connsiteY0" fmla="*/ 0 h 1398038"/>
                <a:gd name="connsiteX1" fmla="*/ 0 w 1528763"/>
                <a:gd name="connsiteY1" fmla="*/ 1395413 h 1398038"/>
                <a:gd name="connsiteX2" fmla="*/ 1528763 w 1528763"/>
                <a:gd name="connsiteY2" fmla="*/ 347663 h 1398038"/>
                <a:gd name="connsiteX3" fmla="*/ 1157289 w 1528763"/>
                <a:gd name="connsiteY3" fmla="*/ 271462 h 1398038"/>
                <a:gd name="connsiteX4" fmla="*/ 842962 w 1528763"/>
                <a:gd name="connsiteY4" fmla="*/ 14287 h 1398038"/>
                <a:gd name="connsiteX5" fmla="*/ 90487 w 1528763"/>
                <a:gd name="connsiteY5" fmla="*/ 0 h 1398038"/>
                <a:gd name="connsiteX0" fmla="*/ 90487 w 1267518"/>
                <a:gd name="connsiteY0" fmla="*/ 0 h 1432605"/>
                <a:gd name="connsiteX1" fmla="*/ 0 w 1267518"/>
                <a:gd name="connsiteY1" fmla="*/ 1395413 h 1432605"/>
                <a:gd name="connsiteX2" fmla="*/ 1076325 w 1267518"/>
                <a:gd name="connsiteY2" fmla="*/ 1276350 h 1432605"/>
                <a:gd name="connsiteX3" fmla="*/ 1157289 w 1267518"/>
                <a:gd name="connsiteY3" fmla="*/ 271462 h 1432605"/>
                <a:gd name="connsiteX4" fmla="*/ 842962 w 1267518"/>
                <a:gd name="connsiteY4" fmla="*/ 14287 h 1432605"/>
                <a:gd name="connsiteX5" fmla="*/ 90487 w 1267518"/>
                <a:gd name="connsiteY5" fmla="*/ 0 h 1432605"/>
                <a:gd name="connsiteX0" fmla="*/ 90487 w 1333482"/>
                <a:gd name="connsiteY0" fmla="*/ 0 h 1432605"/>
                <a:gd name="connsiteX1" fmla="*/ 0 w 1333482"/>
                <a:gd name="connsiteY1" fmla="*/ 1395413 h 1432605"/>
                <a:gd name="connsiteX2" fmla="*/ 1076325 w 1333482"/>
                <a:gd name="connsiteY2" fmla="*/ 1276350 h 1432605"/>
                <a:gd name="connsiteX3" fmla="*/ 1157289 w 1333482"/>
                <a:gd name="connsiteY3" fmla="*/ 271462 h 1432605"/>
                <a:gd name="connsiteX4" fmla="*/ 842962 w 1333482"/>
                <a:gd name="connsiteY4" fmla="*/ 14287 h 1432605"/>
                <a:gd name="connsiteX5" fmla="*/ 90487 w 1333482"/>
                <a:gd name="connsiteY5" fmla="*/ 0 h 1432605"/>
                <a:gd name="connsiteX0" fmla="*/ 90487 w 1157289"/>
                <a:gd name="connsiteY0" fmla="*/ 0 h 1432605"/>
                <a:gd name="connsiteX1" fmla="*/ 0 w 1157289"/>
                <a:gd name="connsiteY1" fmla="*/ 1395413 h 1432605"/>
                <a:gd name="connsiteX2" fmla="*/ 1076325 w 1157289"/>
                <a:gd name="connsiteY2" fmla="*/ 1276350 h 1432605"/>
                <a:gd name="connsiteX3" fmla="*/ 1157289 w 1157289"/>
                <a:gd name="connsiteY3" fmla="*/ 271462 h 1432605"/>
                <a:gd name="connsiteX4" fmla="*/ 842962 w 1157289"/>
                <a:gd name="connsiteY4" fmla="*/ 14287 h 1432605"/>
                <a:gd name="connsiteX5" fmla="*/ 90487 w 1157289"/>
                <a:gd name="connsiteY5" fmla="*/ 0 h 1432605"/>
                <a:gd name="connsiteX0" fmla="*/ 90487 w 1157289"/>
                <a:gd name="connsiteY0" fmla="*/ 0 h 1406672"/>
                <a:gd name="connsiteX1" fmla="*/ 0 w 1157289"/>
                <a:gd name="connsiteY1" fmla="*/ 1395413 h 1406672"/>
                <a:gd name="connsiteX2" fmla="*/ 1076325 w 1157289"/>
                <a:gd name="connsiteY2" fmla="*/ 1276350 h 1406672"/>
                <a:gd name="connsiteX3" fmla="*/ 1157289 w 1157289"/>
                <a:gd name="connsiteY3" fmla="*/ 271462 h 1406672"/>
                <a:gd name="connsiteX4" fmla="*/ 842962 w 1157289"/>
                <a:gd name="connsiteY4" fmla="*/ 14287 h 1406672"/>
                <a:gd name="connsiteX5" fmla="*/ 90487 w 1157289"/>
                <a:gd name="connsiteY5" fmla="*/ 0 h 1406672"/>
                <a:gd name="connsiteX0" fmla="*/ 90487 w 1157289"/>
                <a:gd name="connsiteY0" fmla="*/ 0 h 1420640"/>
                <a:gd name="connsiteX1" fmla="*/ 0 w 1157289"/>
                <a:gd name="connsiteY1" fmla="*/ 1395413 h 1420640"/>
                <a:gd name="connsiteX2" fmla="*/ 1076325 w 1157289"/>
                <a:gd name="connsiteY2" fmla="*/ 1400175 h 1420640"/>
                <a:gd name="connsiteX3" fmla="*/ 1157289 w 1157289"/>
                <a:gd name="connsiteY3" fmla="*/ 271462 h 1420640"/>
                <a:gd name="connsiteX4" fmla="*/ 842962 w 1157289"/>
                <a:gd name="connsiteY4" fmla="*/ 14287 h 1420640"/>
                <a:gd name="connsiteX5" fmla="*/ 90487 w 1157289"/>
                <a:gd name="connsiteY5" fmla="*/ 0 h 1420640"/>
                <a:gd name="connsiteX0" fmla="*/ 90487 w 1157289"/>
                <a:gd name="connsiteY0" fmla="*/ 0 h 1400175"/>
                <a:gd name="connsiteX1" fmla="*/ 0 w 1157289"/>
                <a:gd name="connsiteY1" fmla="*/ 1395413 h 1400175"/>
                <a:gd name="connsiteX2" fmla="*/ 1076325 w 1157289"/>
                <a:gd name="connsiteY2" fmla="*/ 1400175 h 1400175"/>
                <a:gd name="connsiteX3" fmla="*/ 1157289 w 1157289"/>
                <a:gd name="connsiteY3" fmla="*/ 271462 h 1400175"/>
                <a:gd name="connsiteX4" fmla="*/ 842962 w 1157289"/>
                <a:gd name="connsiteY4" fmla="*/ 14287 h 1400175"/>
                <a:gd name="connsiteX5" fmla="*/ 90487 w 1157289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7289" h="1400175">
                  <a:moveTo>
                    <a:pt x="90487" y="0"/>
                  </a:moveTo>
                  <a:lnTo>
                    <a:pt x="0" y="1395413"/>
                  </a:lnTo>
                  <a:cubicBezTo>
                    <a:pt x="296863" y="1400970"/>
                    <a:pt x="750093" y="1392238"/>
                    <a:pt x="1076325" y="1400175"/>
                  </a:cubicBezTo>
                  <a:cubicBezTo>
                    <a:pt x="1115219" y="719932"/>
                    <a:pt x="1108077" y="783430"/>
                    <a:pt x="1157289" y="271462"/>
                  </a:cubicBezTo>
                  <a:lnTo>
                    <a:pt x="842962" y="14287"/>
                  </a:lnTo>
                  <a:lnTo>
                    <a:pt x="90487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193824" y="688839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Exp.</a:t>
              </a:r>
              <a:endParaRPr lang="en-US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87418" y="2775072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Exp.</a:t>
              </a:r>
              <a:endParaRPr lang="en-US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971957" y="693410"/>
              <a:ext cx="5854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 smtClean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</a:rPr>
                <a:t>Ctrl.</a:t>
              </a:r>
              <a:endParaRPr lang="en-US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215838" y="2833081"/>
              <a:ext cx="5854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 smtClean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</a:rPr>
                <a:t>Ctrl.</a:t>
              </a:r>
              <a:endParaRPr lang="en-US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3988874" y="2296291"/>
              <a:ext cx="107805" cy="11401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562449" y="2500042"/>
              <a:ext cx="107805" cy="11401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043030" y="2840576"/>
              <a:ext cx="107805" cy="11401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989725" y="1085084"/>
              <a:ext cx="107805" cy="114010"/>
            </a:xfrm>
            <a:prstGeom prst="ellipse">
              <a:avLst/>
            </a:prstGeom>
            <a:solidFill>
              <a:srgbClr val="CC3399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575259" y="1394298"/>
              <a:ext cx="107805" cy="114010"/>
            </a:xfrm>
            <a:prstGeom prst="ellipse">
              <a:avLst/>
            </a:prstGeom>
            <a:solidFill>
              <a:srgbClr val="CC3399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916011" y="2305814"/>
              <a:ext cx="107805" cy="11401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3468500" y="2229806"/>
              <a:ext cx="107805" cy="11401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3202892" y="2775072"/>
              <a:ext cx="107805" cy="11401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442966" y="1113555"/>
              <a:ext cx="107805" cy="114010"/>
            </a:xfrm>
            <a:prstGeom prst="ellipse">
              <a:avLst/>
            </a:prstGeom>
            <a:solidFill>
              <a:srgbClr val="CC3399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945835" y="1515266"/>
              <a:ext cx="107805" cy="114010"/>
            </a:xfrm>
            <a:prstGeom prst="ellipse">
              <a:avLst/>
            </a:prstGeom>
            <a:solidFill>
              <a:srgbClr val="CC3399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 rot="2726920">
              <a:off x="3720501" y="1976300"/>
              <a:ext cx="138112" cy="137814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58"/>
            <p:cNvSpPr/>
            <p:nvPr/>
          </p:nvSpPr>
          <p:spPr>
            <a:xfrm>
              <a:off x="3527570" y="1743505"/>
              <a:ext cx="107805" cy="114010"/>
            </a:xfrm>
            <a:prstGeom prst="ellipse">
              <a:avLst/>
            </a:prstGeom>
            <a:solidFill>
              <a:srgbClr val="CC3399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58"/>
            <p:cNvSpPr/>
            <p:nvPr/>
          </p:nvSpPr>
          <p:spPr>
            <a:xfrm>
              <a:off x="3983812" y="1755503"/>
              <a:ext cx="107805" cy="114010"/>
            </a:xfrm>
            <a:prstGeom prst="ellipse">
              <a:avLst/>
            </a:prstGeom>
            <a:solidFill>
              <a:srgbClr val="CC3399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Action Button: Custom 46">
            <a:hlinkClick r:id="rId13" action="ppaction://hlinksldjump" highlightClick="1"/>
          </p:cNvPr>
          <p:cNvSpPr/>
          <p:nvPr/>
        </p:nvSpPr>
        <p:spPr>
          <a:xfrm>
            <a:off x="2555776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49" name="Action Button: Custom 48">
            <a:hlinkClick r:id="" action="ppaction://hlinkshowjump?jump=previousslide" highlightClick="1"/>
          </p:cNvPr>
          <p:cNvSpPr/>
          <p:nvPr/>
        </p:nvSpPr>
        <p:spPr>
          <a:xfrm>
            <a:off x="4209116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382208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 flipH="1" flipV="1">
            <a:off x="1115616" y="3314599"/>
            <a:ext cx="384" cy="16560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Yield gap is a constant threat in agriculture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360000" y="764704"/>
            <a:ext cx="838846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002060"/>
              </a:buClr>
              <a:buSzPct val="125000"/>
            </a:pPr>
            <a:r>
              <a:rPr lang="en-US" sz="2200" dirty="0" smtClean="0"/>
              <a:t>Reduction in farmer’s income and can undermine the sustainability of agricultural practices.</a:t>
            </a:r>
          </a:p>
          <a:p>
            <a:pPr marL="342900" indent="-342900">
              <a:spcAft>
                <a:spcPts val="600"/>
              </a:spcAft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Water </a:t>
            </a:r>
            <a:r>
              <a:rPr lang="en-US" b="1" dirty="0">
                <a:solidFill>
                  <a:srgbClr val="002060"/>
                </a:solidFill>
              </a:rPr>
              <a:t>scarcity in soil </a:t>
            </a:r>
            <a:r>
              <a:rPr lang="en-US" dirty="0"/>
              <a:t>is one of the main causes for reduced crop </a:t>
            </a:r>
            <a:r>
              <a:rPr lang="en-US" dirty="0" smtClean="0"/>
              <a:t>performance</a:t>
            </a:r>
          </a:p>
          <a:p>
            <a:pPr marL="342900" indent="-342900">
              <a:spcAft>
                <a:spcPts val="600"/>
              </a:spcAft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dirty="0" smtClean="0"/>
              <a:t>Other causes such as </a:t>
            </a:r>
            <a:r>
              <a:rPr lang="en-US" dirty="0"/>
              <a:t>nutrients availability, pests, disease and weeds contribute to further yield gaps</a:t>
            </a:r>
          </a:p>
          <a:p>
            <a:pPr marL="342900" indent="-342900">
              <a:spcAft>
                <a:spcPts val="600"/>
              </a:spcAft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60000" y="5517232"/>
            <a:ext cx="8460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800" b="1" dirty="0" smtClean="0">
                <a:solidFill>
                  <a:srgbClr val="002060"/>
                </a:solidFill>
              </a:rPr>
              <a:t>An accurate soil description is key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54" name="Picture 2" descr="C:\WORK\Reports_Presentations\Presentations\TR32_2017_10_06\pictures\Braided_Section_16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75" t="15934" r="14086" b="22233"/>
          <a:stretch/>
        </p:blipFill>
        <p:spPr bwMode="auto">
          <a:xfrm>
            <a:off x="4723318" y="3015967"/>
            <a:ext cx="3233058" cy="859770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8"/>
          <a:stretch/>
        </p:blipFill>
        <p:spPr bwMode="auto">
          <a:xfrm>
            <a:off x="5200058" y="4554971"/>
            <a:ext cx="1820214" cy="90593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4027398" y="4122923"/>
            <a:ext cx="44330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400" b="1" dirty="0" smtClean="0">
                <a:solidFill>
                  <a:srgbClr val="002060"/>
                </a:solidFill>
              </a:rPr>
              <a:t>Atmospheric conditions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675471" y="2636912"/>
            <a:ext cx="3301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de-DE" sz="2400" b="1" dirty="0" smtClean="0">
                <a:solidFill>
                  <a:srgbClr val="002060"/>
                </a:solidFill>
              </a:rPr>
              <a:t>Soil characteristics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5616" y="3423411"/>
            <a:ext cx="2880320" cy="68342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contourW="12700">
            <a:bevelT h="114300"/>
            <a:contourClr>
              <a:srgbClr val="00206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13" name="Rectangle 12"/>
          <p:cNvSpPr/>
          <p:nvPr/>
        </p:nvSpPr>
        <p:spPr>
          <a:xfrm>
            <a:off x="1115616" y="4279360"/>
            <a:ext cx="2238175" cy="683421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</a:gra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 contourW="12700">
            <a:bevelT h="127000"/>
            <a:contourClr>
              <a:srgbClr val="00206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cxnSp>
        <p:nvCxnSpPr>
          <p:cNvPr id="4" name="Straight Connector 3"/>
          <p:cNvCxnSpPr>
            <a:stCxn id="13" idx="3"/>
          </p:cNvCxnSpPr>
          <p:nvPr/>
        </p:nvCxnSpPr>
        <p:spPr>
          <a:xfrm>
            <a:off x="3353791" y="4621071"/>
            <a:ext cx="64214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95936" y="4299446"/>
            <a:ext cx="0" cy="67133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91680" y="3601657"/>
            <a:ext cx="187220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 smtClean="0"/>
              <a:t>Yield potential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06491" y="4350301"/>
            <a:ext cx="1656184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 smtClean="0"/>
              <a:t>Water-limited yield potential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115616" y="3314599"/>
            <a:ext cx="2880704" cy="0"/>
          </a:xfrm>
          <a:prstGeom prst="line">
            <a:avLst/>
          </a:prstGeom>
          <a:ln w="28575"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71600" y="3026567"/>
            <a:ext cx="331237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dirty="0" smtClean="0"/>
              <a:t>0                  Yield (%)            100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56248" y="4629071"/>
            <a:ext cx="711696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 smtClean="0"/>
              <a:t>Gap</a:t>
            </a:r>
          </a:p>
        </p:txBody>
      </p:sp>
      <p:cxnSp>
        <p:nvCxnSpPr>
          <p:cNvPr id="22" name="Elbow Connector 21"/>
          <p:cNvCxnSpPr>
            <a:endCxn id="1027" idx="1"/>
          </p:cNvCxnSpPr>
          <p:nvPr/>
        </p:nvCxnSpPr>
        <p:spPr>
          <a:xfrm>
            <a:off x="4067945" y="4629075"/>
            <a:ext cx="1132113" cy="378863"/>
          </a:xfrm>
          <a:prstGeom prst="bentConnector3">
            <a:avLst>
              <a:gd name="adj1" fmla="val 19393"/>
            </a:avLst>
          </a:prstGeom>
          <a:ln w="28575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endCxn id="54" idx="1"/>
          </p:cNvCxnSpPr>
          <p:nvPr/>
        </p:nvCxnSpPr>
        <p:spPr>
          <a:xfrm rot="5400000" flipH="1" flipV="1">
            <a:off x="3913317" y="3823853"/>
            <a:ext cx="1188000" cy="432000"/>
          </a:xfrm>
          <a:prstGeom prst="bent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ction Button: Custom 24">
            <a:hlinkClick r:id="rId5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26" name="Action Button: Custom 25">
            <a:hlinkClick r:id="" action="ppaction://hlinkshowjump?jump=nextslide" highlightClick="1"/>
          </p:cNvPr>
          <p:cNvSpPr/>
          <p:nvPr/>
        </p:nvSpPr>
        <p:spPr>
          <a:xfrm>
            <a:off x="6256720" y="6321691"/>
            <a:ext cx="13396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Next slide</a:t>
            </a:r>
          </a:p>
        </p:txBody>
      </p:sp>
      <p:sp>
        <p:nvSpPr>
          <p:cNvPr id="28" name="Action Button: Custom 27">
            <a:hlinkClick r:id="" action="ppaction://hlinkshowjump?jump=previousslide" highlightClick="1"/>
          </p:cNvPr>
          <p:cNvSpPr/>
          <p:nvPr/>
        </p:nvSpPr>
        <p:spPr>
          <a:xfrm>
            <a:off x="4211960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291346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Accurate soil description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4647327"/>
            <a:ext cx="838846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002060"/>
              </a:buClr>
              <a:buSzPct val="125000"/>
            </a:pPr>
            <a:r>
              <a:rPr lang="en-US" sz="2200" dirty="0" smtClean="0"/>
              <a:t>And what is the added value? For example in:</a:t>
            </a:r>
          </a:p>
          <a:p>
            <a:pPr marL="800100" lvl="1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/>
              <a:t>Hydrological and agro-ecosystem </a:t>
            </a:r>
            <a:r>
              <a:rPr lang="en-US" sz="2000" dirty="0" smtClean="0"/>
              <a:t>modelling</a:t>
            </a:r>
          </a:p>
          <a:p>
            <a:pPr marL="800100" lvl="1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Precision agriculture (management zones)</a:t>
            </a:r>
          </a:p>
          <a:p>
            <a:pPr marL="800100" lvl="1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Yield prediction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0000" y="4119463"/>
            <a:ext cx="8460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400" b="1" dirty="0" smtClean="0">
                <a:solidFill>
                  <a:srgbClr val="002060"/>
                </a:solidFill>
              </a:rPr>
              <a:t>Can geophysics-based soil mapping fill this gap?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1520" y="879103"/>
            <a:ext cx="2160000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411520" y="879103"/>
            <a:ext cx="2160000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571520" y="879103"/>
            <a:ext cx="2160000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6731520" y="879103"/>
            <a:ext cx="2160000" cy="25922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el 5"/>
          <p:cNvSpPr txBox="1">
            <a:spLocks/>
          </p:cNvSpPr>
          <p:nvPr/>
        </p:nvSpPr>
        <p:spPr>
          <a:xfrm>
            <a:off x="2484488" y="2967335"/>
            <a:ext cx="2087032" cy="432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1800" dirty="0" smtClean="0">
                <a:solidFill>
                  <a:schemeClr val="tx1"/>
                </a:solidFill>
              </a:rPr>
              <a:t>- </a:t>
            </a:r>
            <a:r>
              <a:rPr lang="en-US" sz="1600" dirty="0" smtClean="0">
                <a:solidFill>
                  <a:schemeClr val="tx1"/>
                </a:solidFill>
              </a:rPr>
              <a:t>Geophysics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- EMI inversion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39" name="Picture 2" descr="C:\WORK\Reports_Presentations\Presentations\TR32_2017_10_06\FIGURES\30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1697560"/>
            <a:ext cx="1872088" cy="1197767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WORK\Reports_Presentations\Presentations\TR32_2017_10_06\FIGURES\100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9" y="2031231"/>
            <a:ext cx="1227902" cy="916584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itel 5"/>
          <p:cNvSpPr txBox="1">
            <a:spLocks/>
          </p:cNvSpPr>
          <p:nvPr/>
        </p:nvSpPr>
        <p:spPr>
          <a:xfrm>
            <a:off x="323288" y="2967335"/>
            <a:ext cx="2088712" cy="432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1600" dirty="0" smtClean="0">
                <a:solidFill>
                  <a:schemeClr val="tx1"/>
                </a:solidFill>
              </a:rPr>
              <a:t>- Soil sampling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- </a:t>
            </a:r>
            <a:r>
              <a:rPr lang="en-US" sz="1600" dirty="0">
                <a:solidFill>
                  <a:schemeClr val="tx1"/>
                </a:solidFill>
              </a:rPr>
              <a:t>L</a:t>
            </a:r>
            <a:r>
              <a:rPr lang="en-US" sz="1600" dirty="0" smtClean="0">
                <a:solidFill>
                  <a:schemeClr val="tx1"/>
                </a:solidFill>
              </a:rPr>
              <a:t>ab analysis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Titel 5"/>
          <p:cNvSpPr txBox="1">
            <a:spLocks/>
          </p:cNvSpPr>
          <p:nvPr/>
        </p:nvSpPr>
        <p:spPr>
          <a:xfrm>
            <a:off x="6805927" y="2967335"/>
            <a:ext cx="2086553" cy="432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1600" dirty="0" smtClean="0">
                <a:solidFill>
                  <a:schemeClr val="tx1"/>
                </a:solidFill>
              </a:rPr>
              <a:t>- Remote sensing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- Soil map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3" name="Picture 8" descr="C:\WORK\Reports_Presentations\Presentations\TR32_2017_10_06\FIGURES\100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5947" y="1743199"/>
            <a:ext cx="1592477" cy="1203205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50800" dist="38100" dir="2700000" algn="tl" rotWithShape="0">
              <a:srgbClr val="0020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7" descr="C:\WORK\Reports_Presentations\Presentations\TR32_2017_10_06\FIGURES\100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1714581"/>
            <a:ext cx="1008952" cy="1108738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9" descr="C:\WORK\Reports_Presentations\Presentations\TR32_2017_10_06\FIGURES\100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0375" y="1959223"/>
            <a:ext cx="1283249" cy="986378"/>
          </a:xfrm>
          <a:prstGeom prst="rect">
            <a:avLst/>
          </a:prstGeom>
          <a:noFill/>
          <a:ln>
            <a:solidFill>
              <a:srgbClr val="005B8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/>
          <p:cNvSpPr/>
          <p:nvPr/>
        </p:nvSpPr>
        <p:spPr>
          <a:xfrm rot="19959247">
            <a:off x="4562302" y="1714375"/>
            <a:ext cx="66431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?!</a:t>
            </a:r>
            <a:endParaRPr lang="en-US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7" name="Rectangle 46"/>
          <p:cNvSpPr/>
          <p:nvPr/>
        </p:nvSpPr>
        <p:spPr>
          <a:xfrm rot="2339557">
            <a:off x="5961680" y="1677051"/>
            <a:ext cx="66431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?!</a:t>
            </a:r>
            <a:endParaRPr lang="en-US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8" name="Picture 2" descr="C:\WORK\Reports_Presentations\Presentations\TR32_2017_10_06\FIGURES\1003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742458"/>
            <a:ext cx="1180424" cy="936845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itel 5"/>
          <p:cNvSpPr txBox="1">
            <a:spLocks/>
          </p:cNvSpPr>
          <p:nvPr/>
        </p:nvSpPr>
        <p:spPr>
          <a:xfrm>
            <a:off x="4572000" y="2967335"/>
            <a:ext cx="2159520" cy="432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Still challenging!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0383" y="1757792"/>
            <a:ext cx="771802" cy="11375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ight Arrow 49"/>
          <p:cNvSpPr/>
          <p:nvPr/>
        </p:nvSpPr>
        <p:spPr>
          <a:xfrm>
            <a:off x="395536" y="1201439"/>
            <a:ext cx="8424937" cy="504056"/>
          </a:xfrm>
          <a:prstGeom prst="rightArrow">
            <a:avLst>
              <a:gd name="adj1" fmla="val 76574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37" name="Titel 5"/>
          <p:cNvSpPr txBox="1">
            <a:spLocks/>
          </p:cNvSpPr>
          <p:nvPr/>
        </p:nvSpPr>
        <p:spPr>
          <a:xfrm>
            <a:off x="6731520" y="879103"/>
            <a:ext cx="2160000" cy="432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2060"/>
                </a:solidFill>
              </a:rPr>
              <a:t> Large-scale</a:t>
            </a:r>
          </a:p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(~10 km</a:t>
            </a:r>
            <a:r>
              <a:rPr lang="en-US" sz="1600" baseline="30000" dirty="0" smtClean="0">
                <a:solidFill>
                  <a:srgbClr val="002060"/>
                </a:solidFill>
              </a:rPr>
              <a:t>2 </a:t>
            </a:r>
            <a:r>
              <a:rPr lang="en-US" sz="1600" dirty="0" smtClean="0">
                <a:solidFill>
                  <a:srgbClr val="002060"/>
                </a:solidFill>
              </a:rPr>
              <a:t>or more)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4" name="Titel 5"/>
          <p:cNvSpPr txBox="1">
            <a:spLocks/>
          </p:cNvSpPr>
          <p:nvPr/>
        </p:nvSpPr>
        <p:spPr>
          <a:xfrm>
            <a:off x="251520" y="879103"/>
            <a:ext cx="2160000" cy="432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rgbClr val="002060"/>
                </a:solidFill>
              </a:rPr>
              <a:t>Small-scale</a:t>
            </a:r>
          </a:p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(few m</a:t>
            </a:r>
            <a:r>
              <a:rPr lang="en-US" sz="1600" baseline="30000" dirty="0" smtClean="0">
                <a:solidFill>
                  <a:srgbClr val="002060"/>
                </a:solidFill>
              </a:rPr>
              <a:t>2</a:t>
            </a:r>
            <a:r>
              <a:rPr lang="en-US" sz="1600" dirty="0" smtClean="0">
                <a:solidFill>
                  <a:srgbClr val="002060"/>
                </a:solidFill>
              </a:rPr>
              <a:t>)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5" name="Titel 5"/>
          <p:cNvSpPr txBox="1">
            <a:spLocks/>
          </p:cNvSpPr>
          <p:nvPr/>
        </p:nvSpPr>
        <p:spPr>
          <a:xfrm>
            <a:off x="2412000" y="879103"/>
            <a:ext cx="2160000" cy="432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rgbClr val="002060"/>
                </a:solidFill>
              </a:rPr>
              <a:t>Field-scale</a:t>
            </a:r>
          </a:p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(~1 to 5 ha)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6" name="Titel 5"/>
          <p:cNvSpPr txBox="1">
            <a:spLocks/>
          </p:cNvSpPr>
          <p:nvPr/>
        </p:nvSpPr>
        <p:spPr>
          <a:xfrm>
            <a:off x="4572000" y="879103"/>
            <a:ext cx="2160000" cy="432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2800" b="1" kern="1200" baseline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rgbClr val="002060"/>
                </a:solidFill>
              </a:rPr>
              <a:t>Intermediate</a:t>
            </a:r>
          </a:p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(~1 km</a:t>
            </a:r>
            <a:r>
              <a:rPr lang="en-US" sz="1600" baseline="30000" dirty="0" smtClean="0">
                <a:solidFill>
                  <a:srgbClr val="002060"/>
                </a:solidFill>
              </a:rPr>
              <a:t>2</a:t>
            </a:r>
            <a:r>
              <a:rPr lang="en-US" sz="1600" dirty="0" smtClean="0">
                <a:solidFill>
                  <a:srgbClr val="002060"/>
                </a:solidFill>
              </a:rPr>
              <a:t>)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23528" y="3616568"/>
            <a:ext cx="83884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i="1" dirty="0" smtClean="0"/>
              <a:t>General-purpose maps are often not detailed enough</a:t>
            </a:r>
          </a:p>
        </p:txBody>
      </p:sp>
      <p:sp>
        <p:nvSpPr>
          <p:cNvPr id="2" name="Rectangle 1"/>
          <p:cNvSpPr/>
          <p:nvPr/>
        </p:nvSpPr>
        <p:spPr>
          <a:xfrm>
            <a:off x="6732000" y="3203039"/>
            <a:ext cx="1152848" cy="288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cxnSp>
        <p:nvCxnSpPr>
          <p:cNvPr id="4" name="Elbow Connector 3"/>
          <p:cNvCxnSpPr/>
          <p:nvPr/>
        </p:nvCxnSpPr>
        <p:spPr>
          <a:xfrm flipH="1">
            <a:off x="7704000" y="3347067"/>
            <a:ext cx="180000" cy="484944"/>
          </a:xfrm>
          <a:prstGeom prst="bentConnector3">
            <a:avLst>
              <a:gd name="adj1" fmla="val -179941"/>
            </a:avLst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/>
          <p:nvPr/>
        </p:nvCxnSpPr>
        <p:spPr>
          <a:xfrm>
            <a:off x="611560" y="3984411"/>
            <a:ext cx="324000" cy="367045"/>
          </a:xfrm>
          <a:prstGeom prst="bentConnector3">
            <a:avLst>
              <a:gd name="adj1" fmla="val -1221"/>
            </a:avLst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>
            <a:endCxn id="2" idx="1"/>
          </p:cNvCxnSpPr>
          <p:nvPr/>
        </p:nvCxnSpPr>
        <p:spPr>
          <a:xfrm>
            <a:off x="5651520" y="3203039"/>
            <a:ext cx="1080480" cy="144028"/>
          </a:xfrm>
          <a:prstGeom prst="bentConnector3">
            <a:avLst>
              <a:gd name="adj1" fmla="val 29"/>
            </a:avLst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Action Button: Custom 57">
            <a:hlinkClick r:id="rId10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59" name="Action Button: Custom 58">
            <a:hlinkClick r:id="" action="ppaction://hlinkshowjump?jump=nextslide" highlightClick="1"/>
          </p:cNvPr>
          <p:cNvSpPr/>
          <p:nvPr/>
        </p:nvSpPr>
        <p:spPr>
          <a:xfrm>
            <a:off x="6256720" y="6321691"/>
            <a:ext cx="1483632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Geophysics</a:t>
            </a:r>
          </a:p>
        </p:txBody>
      </p:sp>
      <p:sp>
        <p:nvSpPr>
          <p:cNvPr id="60" name="Action Button: Custom 59">
            <a:hlinkClick r:id="" action="ppaction://hlinkshowjump?jump=previousslide" highlightClick="1"/>
          </p:cNvPr>
          <p:cNvSpPr/>
          <p:nvPr/>
        </p:nvSpPr>
        <p:spPr>
          <a:xfrm>
            <a:off x="4211960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148599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60000" y="249498"/>
            <a:ext cx="4932080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Geophysical techniques for agricultural applications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1141581"/>
            <a:ext cx="510793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002060"/>
              </a:buClr>
              <a:buSzPct val="125000"/>
            </a:pPr>
            <a:r>
              <a:rPr lang="en-US" sz="2200" dirty="0" smtClean="0"/>
              <a:t>Geophysical techniques are non-invasive tools with great potential.</a:t>
            </a:r>
          </a:p>
          <a:p>
            <a:pPr>
              <a:spcAft>
                <a:spcPts val="600"/>
              </a:spcAft>
              <a:buClr>
                <a:srgbClr val="002060"/>
              </a:buClr>
              <a:buSzPct val="125000"/>
            </a:pPr>
            <a:r>
              <a:rPr lang="en-US" sz="2200" dirty="0" smtClean="0"/>
              <a:t>The most promising being:</a:t>
            </a:r>
          </a:p>
          <a:p>
            <a:pPr marL="342900" indent="-342900">
              <a:spcAft>
                <a:spcPts val="600"/>
              </a:spcAft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rgbClr val="002060"/>
                </a:solidFill>
              </a:rPr>
              <a:t>ERT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smtClean="0"/>
              <a:t>electrical resistivity tomography</a:t>
            </a:r>
          </a:p>
          <a:p>
            <a:pPr marL="342900" indent="-342900">
              <a:spcAft>
                <a:spcPts val="600"/>
              </a:spcAft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rgbClr val="002060"/>
                </a:solidFill>
              </a:rPr>
              <a:t>GPR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smtClean="0"/>
              <a:t>ground penetrating radar</a:t>
            </a:r>
          </a:p>
          <a:p>
            <a:pPr marL="342900" indent="-342900">
              <a:spcAft>
                <a:spcPts val="600"/>
              </a:spcAft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200" b="1" dirty="0" smtClean="0">
                <a:solidFill>
                  <a:srgbClr val="002060"/>
                </a:solidFill>
              </a:rPr>
              <a:t>EMI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smtClean="0"/>
              <a:t>electromagnetic induction</a:t>
            </a:r>
            <a:endParaRPr lang="en-US" sz="2000" dirty="0" smtClean="0"/>
          </a:p>
        </p:txBody>
      </p:sp>
      <p:sp>
        <p:nvSpPr>
          <p:cNvPr id="54" name="Rectangle 53"/>
          <p:cNvSpPr/>
          <p:nvPr/>
        </p:nvSpPr>
        <p:spPr>
          <a:xfrm>
            <a:off x="4627947" y="4221088"/>
            <a:ext cx="4120517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  <a:buSzPct val="125000"/>
            </a:pPr>
            <a:r>
              <a:rPr lang="en-US" sz="2200" dirty="0" smtClean="0"/>
              <a:t>Why EMI</a:t>
            </a:r>
            <a:r>
              <a:rPr lang="en-US" sz="2200" dirty="0"/>
              <a:t>?</a:t>
            </a:r>
            <a:endParaRPr lang="en-US" sz="2200" dirty="0" smtClean="0"/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 smtClean="0"/>
              <a:t>Suitable for the investigation of agricultural areas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/>
              <a:t>Highly mobile (vehicle-towed platforms)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sp>
        <p:nvSpPr>
          <p:cNvPr id="57" name="Inhaltsplatzhalter 10"/>
          <p:cNvSpPr txBox="1">
            <a:spLocks/>
          </p:cNvSpPr>
          <p:nvPr/>
        </p:nvSpPr>
        <p:spPr>
          <a:xfrm>
            <a:off x="5116595" y="3887401"/>
            <a:ext cx="3775885" cy="4056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 smtClean="0">
                <a:solidFill>
                  <a:srgbClr val="515151"/>
                </a:solidFill>
              </a:rPr>
              <a:t>GPR measurements</a:t>
            </a:r>
          </a:p>
        </p:txBody>
      </p:sp>
      <p:pic>
        <p:nvPicPr>
          <p:cNvPr id="58" name="Picture Placeholder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t="27062" b="19354"/>
          <a:stretch/>
        </p:blipFill>
        <p:spPr>
          <a:xfrm>
            <a:off x="360040" y="3979688"/>
            <a:ext cx="4211960" cy="1978169"/>
          </a:xfrm>
          <a:prstGeom prst="rect">
            <a:avLst/>
          </a:prstGeom>
          <a:ln>
            <a:solidFill>
              <a:srgbClr val="002060"/>
            </a:solidFill>
          </a:ln>
          <a:effectLst/>
        </p:spPr>
      </p:pic>
      <p:sp>
        <p:nvSpPr>
          <p:cNvPr id="59" name="Inhaltsplatzhalter 10"/>
          <p:cNvSpPr txBox="1">
            <a:spLocks/>
          </p:cNvSpPr>
          <p:nvPr/>
        </p:nvSpPr>
        <p:spPr>
          <a:xfrm>
            <a:off x="1328185" y="5957041"/>
            <a:ext cx="2275670" cy="4056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 smtClean="0">
                <a:solidFill>
                  <a:srgbClr val="515151"/>
                </a:solidFill>
              </a:rPr>
              <a:t>EMI measurements using ATV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1" r="11770" b="19869"/>
          <a:stretch/>
        </p:blipFill>
        <p:spPr>
          <a:xfrm>
            <a:off x="5528923" y="404664"/>
            <a:ext cx="2951227" cy="157479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0" name="Inhaltsplatzhalter 10"/>
          <p:cNvSpPr txBox="1">
            <a:spLocks/>
          </p:cNvSpPr>
          <p:nvPr/>
        </p:nvSpPr>
        <p:spPr>
          <a:xfrm>
            <a:off x="5116595" y="1943185"/>
            <a:ext cx="3775885" cy="4056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 smtClean="0">
                <a:solidFill>
                  <a:srgbClr val="515151"/>
                </a:solidFill>
              </a:rPr>
              <a:t>ERT measurements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3" t="23959" r="9813" b="43558"/>
          <a:stretch/>
        </p:blipFill>
        <p:spPr bwMode="auto">
          <a:xfrm>
            <a:off x="5528922" y="2348880"/>
            <a:ext cx="2951227" cy="158417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Action Button: Custom 15">
            <a:hlinkClick r:id="rId6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17" name="Action Button: Custom 16">
            <a:hlinkClick r:id="" action="ppaction://hlinkshowjump?jump=nextslide" highlightClick="1"/>
          </p:cNvPr>
          <p:cNvSpPr/>
          <p:nvPr/>
        </p:nvSpPr>
        <p:spPr>
          <a:xfrm>
            <a:off x="6256720" y="6321691"/>
            <a:ext cx="1483632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Next slide</a:t>
            </a:r>
          </a:p>
        </p:txBody>
      </p:sp>
      <p:sp>
        <p:nvSpPr>
          <p:cNvPr id="18" name="Action Button: Custom 17">
            <a:hlinkClick r:id="" action="ppaction://hlinkshowjump?jump=previousslide" highlightClick="1"/>
          </p:cNvPr>
          <p:cNvSpPr/>
          <p:nvPr/>
        </p:nvSpPr>
        <p:spPr>
          <a:xfrm>
            <a:off x="4211960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131880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0" t="2245" r="3357" b="18228"/>
          <a:stretch/>
        </p:blipFill>
        <p:spPr bwMode="auto">
          <a:xfrm>
            <a:off x="4509280" y="1844825"/>
            <a:ext cx="4308909" cy="31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25"/>
                    </a14:imgEffect>
                    <a14:imgEffect>
                      <a14:brightnessContrast bright="6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0" t="2245" r="3357" b="18228"/>
          <a:stretch/>
        </p:blipFill>
        <p:spPr bwMode="auto">
          <a:xfrm>
            <a:off x="4511562" y="1846800"/>
            <a:ext cx="4308909" cy="31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Inhaltsplatzhalter 7"/>
          <p:cNvSpPr txBox="1">
            <a:spLocks/>
          </p:cNvSpPr>
          <p:nvPr/>
        </p:nvSpPr>
        <p:spPr>
          <a:xfrm>
            <a:off x="467544" y="1997019"/>
            <a:ext cx="4104456" cy="1152128"/>
          </a:xfrm>
          <a:prstGeom prst="rect">
            <a:avLst/>
          </a:prstGeom>
        </p:spPr>
        <p:txBody>
          <a:bodyPr lIns="0" tIns="0"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500"/>
              </a:spcAft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-34290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itchFamily="2" charset="2"/>
              <a:buChar char="§"/>
              <a:defRPr lang="de-DE" sz="20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The </a:t>
            </a:r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primary magnetic field </a:t>
            </a:r>
            <a:r>
              <a:rPr lang="en-US" sz="2000" dirty="0">
                <a:latin typeface="+mn-lt"/>
              </a:rPr>
              <a:t>arising from the alternating current in the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transmitter</a:t>
            </a:r>
            <a:r>
              <a:rPr lang="en-US" sz="2000" dirty="0">
                <a:latin typeface="+mn-lt"/>
              </a:rPr>
              <a:t> coil induces very </a:t>
            </a:r>
            <a:r>
              <a:rPr lang="en-US" sz="2000" b="1" dirty="0">
                <a:solidFill>
                  <a:srgbClr val="FFC000"/>
                </a:solidFill>
                <a:latin typeface="+mn-lt"/>
              </a:rPr>
              <a:t>small currents </a:t>
            </a:r>
            <a:r>
              <a:rPr lang="en-US" sz="2000" dirty="0">
                <a:latin typeface="+mn-lt"/>
              </a:rPr>
              <a:t>in the </a:t>
            </a:r>
            <a:r>
              <a:rPr lang="en-US" sz="2000" dirty="0" smtClean="0">
                <a:latin typeface="+mn-lt"/>
              </a:rPr>
              <a:t>ground (conductor)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The currents </a:t>
            </a:r>
            <a:r>
              <a:rPr lang="en-US" sz="2000" dirty="0" smtClean="0">
                <a:latin typeface="+mn-lt"/>
              </a:rPr>
              <a:t>generate </a:t>
            </a:r>
            <a:r>
              <a:rPr lang="en-US" sz="2000" dirty="0">
                <a:latin typeface="+mn-lt"/>
              </a:rPr>
              <a:t>a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b="1" dirty="0">
                <a:solidFill>
                  <a:srgbClr val="00B050"/>
                </a:solidFill>
                <a:latin typeface="+mn-lt"/>
              </a:rPr>
              <a:t>secondary magnetic </a:t>
            </a:r>
            <a:r>
              <a:rPr lang="en-US" sz="2000" b="1" dirty="0" smtClean="0">
                <a:solidFill>
                  <a:srgbClr val="00B050"/>
                </a:solidFill>
                <a:latin typeface="+mn-lt"/>
              </a:rPr>
              <a:t>field </a:t>
            </a:r>
            <a:r>
              <a:rPr lang="en-US" sz="2000" dirty="0" smtClean="0">
                <a:latin typeface="+mn-lt"/>
              </a:rPr>
              <a:t>which </a:t>
            </a:r>
            <a:r>
              <a:rPr lang="en-US" sz="2000" dirty="0">
                <a:latin typeface="+mn-lt"/>
              </a:rPr>
              <a:t>is sensed by the </a:t>
            </a:r>
            <a:r>
              <a:rPr lang="en-US" sz="2000" b="1" dirty="0">
                <a:solidFill>
                  <a:srgbClr val="92D050"/>
                </a:solidFill>
                <a:latin typeface="+mn-lt"/>
              </a:rPr>
              <a:t>receiver coil </a:t>
            </a:r>
            <a:r>
              <a:rPr lang="en-US" sz="2000" dirty="0">
                <a:latin typeface="+mn-lt"/>
              </a:rPr>
              <a:t>together with the primary magnetic </a:t>
            </a:r>
            <a:r>
              <a:rPr lang="en-US" sz="2000" dirty="0" smtClean="0">
                <a:latin typeface="+mn-lt"/>
              </a:rPr>
              <a:t>field</a:t>
            </a:r>
            <a:endParaRPr lang="en-US" sz="2000" dirty="0">
              <a:latin typeface="+mn-lt"/>
            </a:endParaRPr>
          </a:p>
          <a:p>
            <a:endParaRPr lang="en-US" sz="2000" dirty="0"/>
          </a:p>
        </p:txBody>
      </p:sp>
      <p:sp>
        <p:nvSpPr>
          <p:cNvPr id="3" name="Oval 2"/>
          <p:cNvSpPr/>
          <p:nvPr/>
        </p:nvSpPr>
        <p:spPr>
          <a:xfrm>
            <a:off x="5828754" y="2373785"/>
            <a:ext cx="903486" cy="695175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301977">
            <a:off x="6501160" y="3159016"/>
            <a:ext cx="395140" cy="155231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1301977">
            <a:off x="6932303" y="3886886"/>
            <a:ext cx="273776" cy="756087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301977">
            <a:off x="6240134" y="3237383"/>
            <a:ext cx="382416" cy="1306446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750845" y="1931262"/>
            <a:ext cx="3069627" cy="2161968"/>
          </a:xfrm>
          <a:custGeom>
            <a:avLst/>
            <a:gdLst>
              <a:gd name="connsiteX0" fmla="*/ 119399 w 2691149"/>
              <a:gd name="connsiteY0" fmla="*/ 0 h 1909766"/>
              <a:gd name="connsiteX1" fmla="*/ 52724 w 2691149"/>
              <a:gd name="connsiteY1" fmla="*/ 209550 h 1909766"/>
              <a:gd name="connsiteX2" fmla="*/ 5099 w 2691149"/>
              <a:gd name="connsiteY2" fmla="*/ 490537 h 1909766"/>
              <a:gd name="connsiteX3" fmla="*/ 5099 w 2691149"/>
              <a:gd name="connsiteY3" fmla="*/ 733425 h 1909766"/>
              <a:gd name="connsiteX4" fmla="*/ 38436 w 2691149"/>
              <a:gd name="connsiteY4" fmla="*/ 1033462 h 1909766"/>
              <a:gd name="connsiteX5" fmla="*/ 133686 w 2691149"/>
              <a:gd name="connsiteY5" fmla="*/ 1290637 h 1909766"/>
              <a:gd name="connsiteX6" fmla="*/ 271799 w 2691149"/>
              <a:gd name="connsiteY6" fmla="*/ 1490662 h 1909766"/>
              <a:gd name="connsiteX7" fmla="*/ 524211 w 2691149"/>
              <a:gd name="connsiteY7" fmla="*/ 1704975 h 1909766"/>
              <a:gd name="connsiteX8" fmla="*/ 819486 w 2691149"/>
              <a:gd name="connsiteY8" fmla="*/ 1838325 h 1909766"/>
              <a:gd name="connsiteX9" fmla="*/ 1114761 w 2691149"/>
              <a:gd name="connsiteY9" fmla="*/ 1905000 h 1909766"/>
              <a:gd name="connsiteX10" fmla="*/ 1405274 w 2691149"/>
              <a:gd name="connsiteY10" fmla="*/ 1895475 h 1909766"/>
              <a:gd name="connsiteX11" fmla="*/ 1700549 w 2691149"/>
              <a:gd name="connsiteY11" fmla="*/ 1824037 h 1909766"/>
              <a:gd name="connsiteX12" fmla="*/ 1972011 w 2691149"/>
              <a:gd name="connsiteY12" fmla="*/ 1695450 h 1909766"/>
              <a:gd name="connsiteX13" fmla="*/ 2248236 w 2691149"/>
              <a:gd name="connsiteY13" fmla="*/ 1481137 h 1909766"/>
              <a:gd name="connsiteX14" fmla="*/ 2472074 w 2691149"/>
              <a:gd name="connsiteY14" fmla="*/ 1238250 h 1909766"/>
              <a:gd name="connsiteX15" fmla="*/ 2614949 w 2691149"/>
              <a:gd name="connsiteY15" fmla="*/ 985837 h 1909766"/>
              <a:gd name="connsiteX16" fmla="*/ 2691149 w 2691149"/>
              <a:gd name="connsiteY16" fmla="*/ 800100 h 1909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91149" h="1909766">
                <a:moveTo>
                  <a:pt x="119399" y="0"/>
                </a:moveTo>
                <a:cubicBezTo>
                  <a:pt x="95586" y="63897"/>
                  <a:pt x="71774" y="127794"/>
                  <a:pt x="52724" y="209550"/>
                </a:cubicBezTo>
                <a:cubicBezTo>
                  <a:pt x="33674" y="291306"/>
                  <a:pt x="13037" y="403224"/>
                  <a:pt x="5099" y="490537"/>
                </a:cubicBezTo>
                <a:cubicBezTo>
                  <a:pt x="-2839" y="577850"/>
                  <a:pt x="-457" y="642938"/>
                  <a:pt x="5099" y="733425"/>
                </a:cubicBezTo>
                <a:cubicBezTo>
                  <a:pt x="10655" y="823912"/>
                  <a:pt x="17005" y="940593"/>
                  <a:pt x="38436" y="1033462"/>
                </a:cubicBezTo>
                <a:cubicBezTo>
                  <a:pt x="59867" y="1126331"/>
                  <a:pt x="94792" y="1214437"/>
                  <a:pt x="133686" y="1290637"/>
                </a:cubicBezTo>
                <a:cubicBezTo>
                  <a:pt x="172580" y="1366837"/>
                  <a:pt x="206712" y="1421606"/>
                  <a:pt x="271799" y="1490662"/>
                </a:cubicBezTo>
                <a:cubicBezTo>
                  <a:pt x="336887" y="1559718"/>
                  <a:pt x="432930" y="1647031"/>
                  <a:pt x="524211" y="1704975"/>
                </a:cubicBezTo>
                <a:cubicBezTo>
                  <a:pt x="615492" y="1762919"/>
                  <a:pt x="721061" y="1804988"/>
                  <a:pt x="819486" y="1838325"/>
                </a:cubicBezTo>
                <a:cubicBezTo>
                  <a:pt x="917911" y="1871662"/>
                  <a:pt x="1017130" y="1895475"/>
                  <a:pt x="1114761" y="1905000"/>
                </a:cubicBezTo>
                <a:cubicBezTo>
                  <a:pt x="1212392" y="1914525"/>
                  <a:pt x="1307643" y="1908969"/>
                  <a:pt x="1405274" y="1895475"/>
                </a:cubicBezTo>
                <a:cubicBezTo>
                  <a:pt x="1502905" y="1881981"/>
                  <a:pt x="1606093" y="1857374"/>
                  <a:pt x="1700549" y="1824037"/>
                </a:cubicBezTo>
                <a:cubicBezTo>
                  <a:pt x="1795005" y="1790700"/>
                  <a:pt x="1880730" y="1752600"/>
                  <a:pt x="1972011" y="1695450"/>
                </a:cubicBezTo>
                <a:cubicBezTo>
                  <a:pt x="2063292" y="1638300"/>
                  <a:pt x="2164892" y="1557337"/>
                  <a:pt x="2248236" y="1481137"/>
                </a:cubicBezTo>
                <a:cubicBezTo>
                  <a:pt x="2331580" y="1404937"/>
                  <a:pt x="2410955" y="1320800"/>
                  <a:pt x="2472074" y="1238250"/>
                </a:cubicBezTo>
                <a:cubicBezTo>
                  <a:pt x="2533193" y="1155700"/>
                  <a:pt x="2578437" y="1058862"/>
                  <a:pt x="2614949" y="985837"/>
                </a:cubicBezTo>
                <a:cubicBezTo>
                  <a:pt x="2651461" y="912812"/>
                  <a:pt x="2671305" y="856456"/>
                  <a:pt x="2691149" y="800100"/>
                </a:cubicBezTo>
              </a:path>
            </a:pathLst>
          </a:cu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757079" y="1925010"/>
            <a:ext cx="1767249" cy="1575998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5529477" y="2626445"/>
            <a:ext cx="410675" cy="154483"/>
          </a:xfrm>
          <a:prstGeom prst="ellipse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466030" y="2568875"/>
            <a:ext cx="1058298" cy="1042743"/>
          </a:xfrm>
          <a:prstGeom prst="ellipse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228184" y="1997018"/>
            <a:ext cx="1800200" cy="1936038"/>
          </a:xfrm>
          <a:prstGeom prst="ellipse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5133974" y="2988537"/>
            <a:ext cx="3275671" cy="1104693"/>
          </a:xfrm>
          <a:custGeom>
            <a:avLst/>
            <a:gdLst>
              <a:gd name="connsiteX0" fmla="*/ 0 w 2871788"/>
              <a:gd name="connsiteY0" fmla="*/ 0 h 1029843"/>
              <a:gd name="connsiteX1" fmla="*/ 195263 w 2871788"/>
              <a:gd name="connsiteY1" fmla="*/ 152400 h 1029843"/>
              <a:gd name="connsiteX2" fmla="*/ 338138 w 2871788"/>
              <a:gd name="connsiteY2" fmla="*/ 276225 h 1029843"/>
              <a:gd name="connsiteX3" fmla="*/ 523875 w 2871788"/>
              <a:gd name="connsiteY3" fmla="*/ 428625 h 1029843"/>
              <a:gd name="connsiteX4" fmla="*/ 704850 w 2871788"/>
              <a:gd name="connsiteY4" fmla="*/ 547687 h 1029843"/>
              <a:gd name="connsiteX5" fmla="*/ 904875 w 2871788"/>
              <a:gd name="connsiteY5" fmla="*/ 657225 h 1029843"/>
              <a:gd name="connsiteX6" fmla="*/ 1095375 w 2871788"/>
              <a:gd name="connsiteY6" fmla="*/ 762000 h 1029843"/>
              <a:gd name="connsiteX7" fmla="*/ 1304925 w 2871788"/>
              <a:gd name="connsiteY7" fmla="*/ 847725 h 1029843"/>
              <a:gd name="connsiteX8" fmla="*/ 1571625 w 2871788"/>
              <a:gd name="connsiteY8" fmla="*/ 933450 h 1029843"/>
              <a:gd name="connsiteX9" fmla="*/ 1843088 w 2871788"/>
              <a:gd name="connsiteY9" fmla="*/ 995362 h 1029843"/>
              <a:gd name="connsiteX10" fmla="*/ 2143125 w 2871788"/>
              <a:gd name="connsiteY10" fmla="*/ 1028700 h 1029843"/>
              <a:gd name="connsiteX11" fmla="*/ 2476500 w 2871788"/>
              <a:gd name="connsiteY11" fmla="*/ 1019175 h 1029843"/>
              <a:gd name="connsiteX12" fmla="*/ 2871788 w 2871788"/>
              <a:gd name="connsiteY12" fmla="*/ 990600 h 102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1788" h="1029843">
                <a:moveTo>
                  <a:pt x="0" y="0"/>
                </a:moveTo>
                <a:cubicBezTo>
                  <a:pt x="69453" y="53181"/>
                  <a:pt x="138907" y="106363"/>
                  <a:pt x="195263" y="152400"/>
                </a:cubicBezTo>
                <a:cubicBezTo>
                  <a:pt x="251619" y="198437"/>
                  <a:pt x="283369" y="230188"/>
                  <a:pt x="338138" y="276225"/>
                </a:cubicBezTo>
                <a:cubicBezTo>
                  <a:pt x="392907" y="322262"/>
                  <a:pt x="462756" y="383381"/>
                  <a:pt x="523875" y="428625"/>
                </a:cubicBezTo>
                <a:cubicBezTo>
                  <a:pt x="584994" y="473869"/>
                  <a:pt x="641350" y="509587"/>
                  <a:pt x="704850" y="547687"/>
                </a:cubicBezTo>
                <a:cubicBezTo>
                  <a:pt x="768350" y="585787"/>
                  <a:pt x="904875" y="657225"/>
                  <a:pt x="904875" y="657225"/>
                </a:cubicBezTo>
                <a:cubicBezTo>
                  <a:pt x="969962" y="692944"/>
                  <a:pt x="1028700" y="730250"/>
                  <a:pt x="1095375" y="762000"/>
                </a:cubicBezTo>
                <a:cubicBezTo>
                  <a:pt x="1162050" y="793750"/>
                  <a:pt x="1225550" y="819150"/>
                  <a:pt x="1304925" y="847725"/>
                </a:cubicBezTo>
                <a:cubicBezTo>
                  <a:pt x="1384300" y="876300"/>
                  <a:pt x="1481931" y="908844"/>
                  <a:pt x="1571625" y="933450"/>
                </a:cubicBezTo>
                <a:cubicBezTo>
                  <a:pt x="1661319" y="958056"/>
                  <a:pt x="1747838" y="979487"/>
                  <a:pt x="1843088" y="995362"/>
                </a:cubicBezTo>
                <a:cubicBezTo>
                  <a:pt x="1938338" y="1011237"/>
                  <a:pt x="2037556" y="1024731"/>
                  <a:pt x="2143125" y="1028700"/>
                </a:cubicBezTo>
                <a:cubicBezTo>
                  <a:pt x="2248694" y="1032669"/>
                  <a:pt x="2355056" y="1025525"/>
                  <a:pt x="2476500" y="1019175"/>
                </a:cubicBezTo>
                <a:cubicBezTo>
                  <a:pt x="2597944" y="1012825"/>
                  <a:pt x="2821782" y="996950"/>
                  <a:pt x="2871788" y="990600"/>
                </a:cubicBez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257669" y="2698453"/>
            <a:ext cx="410675" cy="154483"/>
          </a:xfrm>
          <a:prstGeom prst="ellipse">
            <a:avLst/>
          </a:prstGeom>
          <a:solidFill>
            <a:schemeClr val="tx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Electromagnetic Induction EMI</a:t>
            </a:r>
          </a:p>
        </p:txBody>
      </p:sp>
      <p:sp>
        <p:nvSpPr>
          <p:cNvPr id="5" name="Rectangle 4"/>
          <p:cNvSpPr/>
          <p:nvPr/>
        </p:nvSpPr>
        <p:spPr>
          <a:xfrm>
            <a:off x="360001" y="1053897"/>
            <a:ext cx="84581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Measures the apparent electrical conductivity (ECa) of the ground.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0001" y="5373216"/>
            <a:ext cx="84581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ECa is related to texture, layering, water content, temperature, and other characteristics of the soil.</a:t>
            </a:r>
            <a:endParaRPr lang="en-US" sz="2200" dirty="0"/>
          </a:p>
        </p:txBody>
      </p:sp>
      <p:sp>
        <p:nvSpPr>
          <p:cNvPr id="34" name="Action Button: Custom 33">
            <a:hlinkClick r:id="rId6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35" name="Action Button: Custom 34">
            <a:hlinkClick r:id="" action="ppaction://hlinkshowjump?jump=nextslide" highlightClick="1"/>
          </p:cNvPr>
          <p:cNvSpPr/>
          <p:nvPr/>
        </p:nvSpPr>
        <p:spPr>
          <a:xfrm>
            <a:off x="6256720" y="6321691"/>
            <a:ext cx="1483632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Next slide</a:t>
            </a:r>
          </a:p>
        </p:txBody>
      </p:sp>
      <p:sp>
        <p:nvSpPr>
          <p:cNvPr id="36" name="Action Button: Custom 35">
            <a:hlinkClick r:id="" action="ppaction://hlinkshowjump?jump=previousslide" highlightClick="1"/>
          </p:cNvPr>
          <p:cNvSpPr/>
          <p:nvPr/>
        </p:nvSpPr>
        <p:spPr>
          <a:xfrm>
            <a:off x="4211960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1430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Electromagnetic Induction EMI</a:t>
            </a:r>
          </a:p>
        </p:txBody>
      </p:sp>
      <p:pic>
        <p:nvPicPr>
          <p:cNvPr id="8" name="Picture 2" descr="C:\WORK\Reports_Presentations\Presentations\TR32_2017_10_06\pictures\700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7441" y="1607886"/>
            <a:ext cx="2169598" cy="186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nhaltsplatzhalter 10"/>
          <p:cNvSpPr txBox="1">
            <a:spLocks/>
          </p:cNvSpPr>
          <p:nvPr/>
        </p:nvSpPr>
        <p:spPr>
          <a:xfrm>
            <a:off x="5208081" y="3467894"/>
            <a:ext cx="3103048" cy="4056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 smtClean="0">
                <a:solidFill>
                  <a:srgbClr val="515151"/>
                </a:solidFill>
              </a:rPr>
              <a:t>Different sensitivity of EMI instrument for six different coil distances</a:t>
            </a:r>
          </a:p>
        </p:txBody>
      </p:sp>
      <p:pic>
        <p:nvPicPr>
          <p:cNvPr id="11" name="Picture 3" descr="C:\WORK\Reports_Presentations\Presentations\First_Year_Evaluation\EMI0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487" y="1844824"/>
            <a:ext cx="2864546" cy="162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10"/>
          <p:cNvSpPr txBox="1">
            <a:spLocks/>
          </p:cNvSpPr>
          <p:nvPr/>
        </p:nvSpPr>
        <p:spPr>
          <a:xfrm>
            <a:off x="523816" y="3501008"/>
            <a:ext cx="3775885" cy="4056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 smtClean="0">
                <a:solidFill>
                  <a:srgbClr val="515151"/>
                </a:solidFill>
              </a:rPr>
              <a:t>Increased distance between transmitter and receiver results in an increased depth of investigation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8594" y="4149080"/>
            <a:ext cx="4572000" cy="27853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buClr>
                <a:srgbClr val="002060"/>
              </a:buClr>
            </a:pPr>
            <a:r>
              <a:rPr lang="en-US" sz="2000" b="1" dirty="0" smtClean="0">
                <a:solidFill>
                  <a:srgbClr val="002060"/>
                </a:solidFill>
              </a:rPr>
              <a:t>Fast </a:t>
            </a:r>
            <a:r>
              <a:rPr lang="en-US" sz="2000" b="1" dirty="0">
                <a:solidFill>
                  <a:srgbClr val="002060"/>
                </a:solidFill>
              </a:rPr>
              <a:t>Methodology:</a:t>
            </a:r>
          </a:p>
          <a:p>
            <a:pPr marL="285750" indent="-28575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Measure 1 ha in ~1 </a:t>
            </a:r>
            <a:r>
              <a:rPr lang="en-US" sz="2000" dirty="0" smtClean="0"/>
              <a:t>hour</a:t>
            </a:r>
          </a:p>
          <a:p>
            <a:pPr>
              <a:spcBef>
                <a:spcPts val="1200"/>
              </a:spcBef>
              <a:buClr>
                <a:srgbClr val="002060"/>
              </a:buClr>
            </a:pPr>
            <a:r>
              <a:rPr lang="en-US" sz="2000" b="1" dirty="0">
                <a:solidFill>
                  <a:srgbClr val="002060"/>
                </a:solidFill>
              </a:rPr>
              <a:t>High Resolution:</a:t>
            </a:r>
          </a:p>
          <a:p>
            <a:pPr marL="285750" indent="-28575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In line resolution = ~30 cm</a:t>
            </a:r>
          </a:p>
          <a:p>
            <a:pPr marL="285750" indent="-28575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Measurement lines every 2.5 m</a:t>
            </a:r>
          </a:p>
          <a:p>
            <a:pPr>
              <a:spcBef>
                <a:spcPts val="600"/>
              </a:spcBef>
              <a:buClr>
                <a:srgbClr val="002060"/>
              </a:buClr>
            </a:pPr>
            <a:endParaRPr lang="en-US" sz="2000" dirty="0"/>
          </a:p>
          <a:p>
            <a:pPr>
              <a:spcBef>
                <a:spcPts val="600"/>
              </a:spcBef>
              <a:buClr>
                <a:srgbClr val="002060"/>
              </a:buClr>
            </a:pP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360001" y="909881"/>
            <a:ext cx="84581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Modern multi-configuration instruments can </a:t>
            </a:r>
            <a:r>
              <a:rPr lang="en-US" sz="2200" dirty="0"/>
              <a:t>measure multiple </a:t>
            </a:r>
            <a:r>
              <a:rPr lang="en-US" sz="2200" dirty="0" smtClean="0"/>
              <a:t>depths </a:t>
            </a:r>
            <a:r>
              <a:rPr lang="en-US" sz="2200" dirty="0"/>
              <a:t>of </a:t>
            </a:r>
            <a:r>
              <a:rPr lang="en-US" sz="2200" dirty="0" smtClean="0"/>
              <a:t>investigation simultaneously.</a:t>
            </a:r>
          </a:p>
        </p:txBody>
      </p:sp>
      <p:pic>
        <p:nvPicPr>
          <p:cNvPr id="16" name="Picture 2" descr="C:\WORK\Reports_Presentations\Presentations\PhD_Seminar\PhD_01\GIF\PRONTO\New folder\GIF_fu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719" y="4139660"/>
            <a:ext cx="3288713" cy="1746450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Inhaltsplatzhalter 10"/>
          <p:cNvSpPr txBox="1">
            <a:spLocks/>
          </p:cNvSpPr>
          <p:nvPr/>
        </p:nvSpPr>
        <p:spPr>
          <a:xfrm>
            <a:off x="3707904" y="5868446"/>
            <a:ext cx="6120680" cy="4056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i="1" dirty="0" smtClean="0">
                <a:solidFill>
                  <a:srgbClr val="515151"/>
                </a:solidFill>
              </a:rPr>
              <a:t>Continuous measurement (HCP-130cm ECa values)</a:t>
            </a:r>
          </a:p>
        </p:txBody>
      </p:sp>
      <p:sp>
        <p:nvSpPr>
          <p:cNvPr id="21" name="Action Button: Custom 20">
            <a:hlinkClick r:id="rId6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22" name="Action Button: Custom 21">
            <a:hlinkClick r:id="" action="ppaction://hlinkshowjump?jump=nextslide" highlightClick="1"/>
          </p:cNvPr>
          <p:cNvSpPr/>
          <p:nvPr/>
        </p:nvSpPr>
        <p:spPr>
          <a:xfrm>
            <a:off x="5364088" y="6321691"/>
            <a:ext cx="2380942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EMI-based mapping</a:t>
            </a:r>
          </a:p>
        </p:txBody>
      </p:sp>
      <p:sp>
        <p:nvSpPr>
          <p:cNvPr id="23" name="Action Button: Custom 22">
            <a:hlinkClick r:id="" action="ppaction://hlinkshowjump?jump=previousslide" highlightClick="1"/>
          </p:cNvPr>
          <p:cNvSpPr/>
          <p:nvPr/>
        </p:nvSpPr>
        <p:spPr>
          <a:xfrm>
            <a:off x="4067944" y="6321691"/>
            <a:ext cx="122413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</a:t>
            </a:r>
          </a:p>
        </p:txBody>
      </p:sp>
    </p:spTree>
    <p:extLst>
      <p:ext uri="{BB962C8B-B14F-4D97-AF65-F5344CB8AC3E}">
        <p14:creationId xmlns:p14="http://schemas.microsoft.com/office/powerpoint/2010/main" val="349455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1x1 km study area</a:t>
            </a:r>
          </a:p>
        </p:txBody>
      </p:sp>
      <p:pic>
        <p:nvPicPr>
          <p:cNvPr id="5" name="Picture 4" descr="C:\WORK\Reports_Presentations\Presentations\TR32_2017_10_06\FrontFigure\0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999" y="1772816"/>
            <a:ext cx="4264025" cy="426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3965" y="836712"/>
            <a:ext cx="46400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prstClr val="black"/>
                </a:solidFill>
              </a:rPr>
              <a:t>Soil heterogeneity affects </a:t>
            </a:r>
            <a:r>
              <a:rPr lang="en-US" sz="2200" dirty="0">
                <a:solidFill>
                  <a:prstClr val="black"/>
                </a:solidFill>
              </a:rPr>
              <a:t>crop development during water </a:t>
            </a:r>
            <a:r>
              <a:rPr lang="en-US" sz="2200" dirty="0" smtClean="0">
                <a:solidFill>
                  <a:prstClr val="black"/>
                </a:solidFill>
              </a:rPr>
              <a:t>scarcity.</a:t>
            </a:r>
            <a:endParaRPr lang="en-US" sz="2200" dirty="0"/>
          </a:p>
        </p:txBody>
      </p:sp>
      <p:sp>
        <p:nvSpPr>
          <p:cNvPr id="30" name="Inhaltsplatzhalter 10"/>
          <p:cNvSpPr txBox="1">
            <a:spLocks/>
          </p:cNvSpPr>
          <p:nvPr/>
        </p:nvSpPr>
        <p:spPr>
          <a:xfrm>
            <a:off x="7045458" y="5406820"/>
            <a:ext cx="1919029" cy="4056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i="1" dirty="0" smtClean="0">
                <a:solidFill>
                  <a:srgbClr val="515151"/>
                </a:solidFill>
              </a:rPr>
              <a:t>Most detailed available soil maps cannot reproduce these patterns</a:t>
            </a:r>
          </a:p>
        </p:txBody>
      </p:sp>
      <p:sp>
        <p:nvSpPr>
          <p:cNvPr id="32" name="Inhaltsplatzhalter 10"/>
          <p:cNvSpPr txBox="1">
            <a:spLocks/>
          </p:cNvSpPr>
          <p:nvPr/>
        </p:nvSpPr>
        <p:spPr>
          <a:xfrm>
            <a:off x="7012425" y="692696"/>
            <a:ext cx="2090626" cy="4056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 smtClean="0">
                <a:solidFill>
                  <a:srgbClr val="515151"/>
                </a:solidFill>
              </a:rPr>
              <a:t>Water stress in silage maize and sugar beet</a:t>
            </a:r>
          </a:p>
          <a:p>
            <a:pPr marL="0" indent="0" algn="ctr">
              <a:buNone/>
            </a:pPr>
            <a:r>
              <a:rPr lang="en-US" sz="1200" i="1" dirty="0" smtClean="0">
                <a:solidFill>
                  <a:srgbClr val="515151"/>
                </a:solidFill>
              </a:rPr>
              <a:t>Courtesy of F. </a:t>
            </a:r>
            <a:r>
              <a:rPr lang="en-US" sz="1200" i="1" dirty="0" err="1" smtClean="0">
                <a:solidFill>
                  <a:srgbClr val="515151"/>
                </a:solidFill>
              </a:rPr>
              <a:t>Jonard</a:t>
            </a:r>
            <a:endParaRPr lang="en-US" sz="1200" i="1" dirty="0" smtClean="0">
              <a:solidFill>
                <a:srgbClr val="51515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971177" y="3136680"/>
            <a:ext cx="659619" cy="58464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40" name="Rectangle 39"/>
          <p:cNvSpPr/>
          <p:nvPr/>
        </p:nvSpPr>
        <p:spPr>
          <a:xfrm>
            <a:off x="3080715" y="4468022"/>
            <a:ext cx="466725" cy="65236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cxnSp>
        <p:nvCxnSpPr>
          <p:cNvPr id="43" name="Straight Connector 42"/>
          <p:cNvCxnSpPr>
            <a:stCxn id="1027" idx="3"/>
            <a:endCxn id="40" idx="3"/>
          </p:cNvCxnSpPr>
          <p:nvPr/>
        </p:nvCxnSpPr>
        <p:spPr>
          <a:xfrm flipH="1">
            <a:off x="3547440" y="1895796"/>
            <a:ext cx="2461640" cy="2898406"/>
          </a:xfrm>
          <a:prstGeom prst="line">
            <a:avLst/>
          </a:prstGeom>
          <a:ln w="28575">
            <a:solidFill>
              <a:srgbClr val="00206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37" idx="3"/>
            <a:endCxn id="1026" idx="2"/>
          </p:cNvCxnSpPr>
          <p:nvPr/>
        </p:nvCxnSpPr>
        <p:spPr>
          <a:xfrm flipV="1">
            <a:off x="3630796" y="1524202"/>
            <a:ext cx="2297017" cy="1904798"/>
          </a:xfrm>
          <a:prstGeom prst="line">
            <a:avLst/>
          </a:prstGeom>
          <a:ln w="28575">
            <a:solidFill>
              <a:srgbClr val="00206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3204540" y="3567808"/>
            <a:ext cx="181290" cy="100012"/>
          </a:xfrm>
          <a:custGeom>
            <a:avLst/>
            <a:gdLst>
              <a:gd name="connsiteX0" fmla="*/ 0 w 181290"/>
              <a:gd name="connsiteY0" fmla="*/ 9525 h 100012"/>
              <a:gd name="connsiteX1" fmla="*/ 23812 w 181290"/>
              <a:gd name="connsiteY1" fmla="*/ 4762 h 100012"/>
              <a:gd name="connsiteX2" fmla="*/ 38100 w 181290"/>
              <a:gd name="connsiteY2" fmla="*/ 0 h 100012"/>
              <a:gd name="connsiteX3" fmla="*/ 104775 w 181290"/>
              <a:gd name="connsiteY3" fmla="*/ 4762 h 100012"/>
              <a:gd name="connsiteX4" fmla="*/ 133350 w 181290"/>
              <a:gd name="connsiteY4" fmla="*/ 23812 h 100012"/>
              <a:gd name="connsiteX5" fmla="*/ 157162 w 181290"/>
              <a:gd name="connsiteY5" fmla="*/ 66675 h 100012"/>
              <a:gd name="connsiteX6" fmla="*/ 180975 w 181290"/>
              <a:gd name="connsiteY6" fmla="*/ 95250 h 100012"/>
              <a:gd name="connsiteX7" fmla="*/ 180975 w 181290"/>
              <a:gd name="connsiteY7" fmla="*/ 100012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1290" h="100012">
                <a:moveTo>
                  <a:pt x="0" y="9525"/>
                </a:moveTo>
                <a:cubicBezTo>
                  <a:pt x="7937" y="7937"/>
                  <a:pt x="15959" y="6725"/>
                  <a:pt x="23812" y="4762"/>
                </a:cubicBezTo>
                <a:cubicBezTo>
                  <a:pt x="28682" y="3544"/>
                  <a:pt x="33080" y="0"/>
                  <a:pt x="38100" y="0"/>
                </a:cubicBezTo>
                <a:cubicBezTo>
                  <a:pt x="60382" y="0"/>
                  <a:pt x="82550" y="3175"/>
                  <a:pt x="104775" y="4762"/>
                </a:cubicBezTo>
                <a:cubicBezTo>
                  <a:pt x="114300" y="11112"/>
                  <a:pt x="129730" y="12952"/>
                  <a:pt x="133350" y="23812"/>
                </a:cubicBezTo>
                <a:cubicBezTo>
                  <a:pt x="139338" y="41779"/>
                  <a:pt x="140785" y="50300"/>
                  <a:pt x="157162" y="66675"/>
                </a:cubicBezTo>
                <a:cubicBezTo>
                  <a:pt x="167697" y="77209"/>
                  <a:pt x="174343" y="81987"/>
                  <a:pt x="180975" y="95250"/>
                </a:cubicBezTo>
                <a:cubicBezTo>
                  <a:pt x="181685" y="96670"/>
                  <a:pt x="180975" y="98425"/>
                  <a:pt x="180975" y="100012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3428377" y="3339208"/>
            <a:ext cx="195263" cy="257175"/>
          </a:xfrm>
          <a:custGeom>
            <a:avLst/>
            <a:gdLst>
              <a:gd name="connsiteX0" fmla="*/ 109538 w 195263"/>
              <a:gd name="connsiteY0" fmla="*/ 257175 h 257175"/>
              <a:gd name="connsiteX1" fmla="*/ 95250 w 195263"/>
              <a:gd name="connsiteY1" fmla="*/ 233362 h 257175"/>
              <a:gd name="connsiteX2" fmla="*/ 66675 w 195263"/>
              <a:gd name="connsiteY2" fmla="*/ 214312 h 257175"/>
              <a:gd name="connsiteX3" fmla="*/ 42863 w 195263"/>
              <a:gd name="connsiteY3" fmla="*/ 185737 h 257175"/>
              <a:gd name="connsiteX4" fmla="*/ 23813 w 195263"/>
              <a:gd name="connsiteY4" fmla="*/ 157162 h 257175"/>
              <a:gd name="connsiteX5" fmla="*/ 14288 w 195263"/>
              <a:gd name="connsiteY5" fmla="*/ 142875 h 257175"/>
              <a:gd name="connsiteX6" fmla="*/ 4763 w 195263"/>
              <a:gd name="connsiteY6" fmla="*/ 114300 h 257175"/>
              <a:gd name="connsiteX7" fmla="*/ 0 w 195263"/>
              <a:gd name="connsiteY7" fmla="*/ 100012 h 257175"/>
              <a:gd name="connsiteX8" fmla="*/ 4763 w 195263"/>
              <a:gd name="connsiteY8" fmla="*/ 61912 h 257175"/>
              <a:gd name="connsiteX9" fmla="*/ 33338 w 195263"/>
              <a:gd name="connsiteY9" fmla="*/ 42862 h 257175"/>
              <a:gd name="connsiteX10" fmla="*/ 61913 w 195263"/>
              <a:gd name="connsiteY10" fmla="*/ 23812 h 257175"/>
              <a:gd name="connsiteX11" fmla="*/ 104775 w 195263"/>
              <a:gd name="connsiteY11" fmla="*/ 9525 h 257175"/>
              <a:gd name="connsiteX12" fmla="*/ 119063 w 195263"/>
              <a:gd name="connsiteY12" fmla="*/ 4762 h 257175"/>
              <a:gd name="connsiteX13" fmla="*/ 138113 w 195263"/>
              <a:gd name="connsiteY13" fmla="*/ 0 h 257175"/>
              <a:gd name="connsiteX14" fmla="*/ 195263 w 195263"/>
              <a:gd name="connsiteY14" fmla="*/ 4762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5263" h="257175">
                <a:moveTo>
                  <a:pt x="109538" y="257175"/>
                </a:moveTo>
                <a:cubicBezTo>
                  <a:pt x="104775" y="249237"/>
                  <a:pt x="101796" y="239908"/>
                  <a:pt x="95250" y="233362"/>
                </a:cubicBezTo>
                <a:cubicBezTo>
                  <a:pt x="87155" y="225267"/>
                  <a:pt x="66675" y="214312"/>
                  <a:pt x="66675" y="214312"/>
                </a:cubicBezTo>
                <a:cubicBezTo>
                  <a:pt x="32634" y="163252"/>
                  <a:pt x="85649" y="240750"/>
                  <a:pt x="42863" y="185737"/>
                </a:cubicBezTo>
                <a:cubicBezTo>
                  <a:pt x="35835" y="176701"/>
                  <a:pt x="30163" y="166687"/>
                  <a:pt x="23813" y="157162"/>
                </a:cubicBezTo>
                <a:cubicBezTo>
                  <a:pt x="20638" y="152400"/>
                  <a:pt x="16098" y="148305"/>
                  <a:pt x="14288" y="142875"/>
                </a:cubicBezTo>
                <a:lnTo>
                  <a:pt x="4763" y="114300"/>
                </a:lnTo>
                <a:lnTo>
                  <a:pt x="0" y="100012"/>
                </a:lnTo>
                <a:cubicBezTo>
                  <a:pt x="1588" y="87312"/>
                  <a:pt x="-1686" y="72967"/>
                  <a:pt x="4763" y="61912"/>
                </a:cubicBezTo>
                <a:cubicBezTo>
                  <a:pt x="10531" y="52024"/>
                  <a:pt x="23813" y="49212"/>
                  <a:pt x="33338" y="42862"/>
                </a:cubicBezTo>
                <a:lnTo>
                  <a:pt x="61913" y="23812"/>
                </a:lnTo>
                <a:lnTo>
                  <a:pt x="104775" y="9525"/>
                </a:lnTo>
                <a:cubicBezTo>
                  <a:pt x="109538" y="7937"/>
                  <a:pt x="114193" y="5979"/>
                  <a:pt x="119063" y="4762"/>
                </a:cubicBezTo>
                <a:lnTo>
                  <a:pt x="138113" y="0"/>
                </a:lnTo>
                <a:cubicBezTo>
                  <a:pt x="188897" y="5078"/>
                  <a:pt x="169784" y="4762"/>
                  <a:pt x="195263" y="4762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3033090" y="3234433"/>
            <a:ext cx="514350" cy="261937"/>
          </a:xfrm>
          <a:custGeom>
            <a:avLst/>
            <a:gdLst>
              <a:gd name="connsiteX0" fmla="*/ 19050 w 514350"/>
              <a:gd name="connsiteY0" fmla="*/ 66675 h 261937"/>
              <a:gd name="connsiteX1" fmla="*/ 9525 w 514350"/>
              <a:gd name="connsiteY1" fmla="*/ 90487 h 261937"/>
              <a:gd name="connsiteX2" fmla="*/ 0 w 514350"/>
              <a:gd name="connsiteY2" fmla="*/ 119062 h 261937"/>
              <a:gd name="connsiteX3" fmla="*/ 4762 w 514350"/>
              <a:gd name="connsiteY3" fmla="*/ 176212 h 261937"/>
              <a:gd name="connsiteX4" fmla="*/ 19050 w 514350"/>
              <a:gd name="connsiteY4" fmla="*/ 219075 h 261937"/>
              <a:gd name="connsiteX5" fmla="*/ 23812 w 514350"/>
              <a:gd name="connsiteY5" fmla="*/ 233362 h 261937"/>
              <a:gd name="connsiteX6" fmla="*/ 66675 w 514350"/>
              <a:gd name="connsiteY6" fmla="*/ 257175 h 261937"/>
              <a:gd name="connsiteX7" fmla="*/ 95250 w 514350"/>
              <a:gd name="connsiteY7" fmla="*/ 261937 h 261937"/>
              <a:gd name="connsiteX8" fmla="*/ 300037 w 514350"/>
              <a:gd name="connsiteY8" fmla="*/ 257175 h 261937"/>
              <a:gd name="connsiteX9" fmla="*/ 314325 w 514350"/>
              <a:gd name="connsiteY9" fmla="*/ 247650 h 261937"/>
              <a:gd name="connsiteX10" fmla="*/ 328612 w 514350"/>
              <a:gd name="connsiteY10" fmla="*/ 242887 h 261937"/>
              <a:gd name="connsiteX11" fmla="*/ 333375 w 514350"/>
              <a:gd name="connsiteY11" fmla="*/ 228600 h 261937"/>
              <a:gd name="connsiteX12" fmla="*/ 347662 w 514350"/>
              <a:gd name="connsiteY12" fmla="*/ 161925 h 261937"/>
              <a:gd name="connsiteX13" fmla="*/ 366712 w 514350"/>
              <a:gd name="connsiteY13" fmla="*/ 133350 h 261937"/>
              <a:gd name="connsiteX14" fmla="*/ 395287 w 514350"/>
              <a:gd name="connsiteY14" fmla="*/ 114300 h 261937"/>
              <a:gd name="connsiteX15" fmla="*/ 414337 w 514350"/>
              <a:gd name="connsiteY15" fmla="*/ 95250 h 261937"/>
              <a:gd name="connsiteX16" fmla="*/ 423862 w 514350"/>
              <a:gd name="connsiteY16" fmla="*/ 80962 h 261937"/>
              <a:gd name="connsiteX17" fmla="*/ 466725 w 514350"/>
              <a:gd name="connsiteY17" fmla="*/ 57150 h 261937"/>
              <a:gd name="connsiteX18" fmla="*/ 485775 w 514350"/>
              <a:gd name="connsiteY18" fmla="*/ 38100 h 261937"/>
              <a:gd name="connsiteX19" fmla="*/ 504825 w 514350"/>
              <a:gd name="connsiteY19" fmla="*/ 9525 h 261937"/>
              <a:gd name="connsiteX20" fmla="*/ 514350 w 514350"/>
              <a:gd name="connsiteY20" fmla="*/ 0 h 2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4350" h="261937">
                <a:moveTo>
                  <a:pt x="19050" y="66675"/>
                </a:moveTo>
                <a:cubicBezTo>
                  <a:pt x="15875" y="74612"/>
                  <a:pt x="12447" y="82453"/>
                  <a:pt x="9525" y="90487"/>
                </a:cubicBezTo>
                <a:cubicBezTo>
                  <a:pt x="6094" y="99923"/>
                  <a:pt x="0" y="119062"/>
                  <a:pt x="0" y="119062"/>
                </a:cubicBezTo>
                <a:cubicBezTo>
                  <a:pt x="1587" y="138112"/>
                  <a:pt x="1619" y="157356"/>
                  <a:pt x="4762" y="176212"/>
                </a:cubicBezTo>
                <a:cubicBezTo>
                  <a:pt x="4763" y="176219"/>
                  <a:pt x="16668" y="211928"/>
                  <a:pt x="19050" y="219075"/>
                </a:cubicBezTo>
                <a:cubicBezTo>
                  <a:pt x="20637" y="223837"/>
                  <a:pt x="19635" y="230577"/>
                  <a:pt x="23812" y="233362"/>
                </a:cubicBezTo>
                <a:cubicBezTo>
                  <a:pt x="42225" y="245637"/>
                  <a:pt x="47815" y="252984"/>
                  <a:pt x="66675" y="257175"/>
                </a:cubicBezTo>
                <a:cubicBezTo>
                  <a:pt x="76101" y="259270"/>
                  <a:pt x="85725" y="260350"/>
                  <a:pt x="95250" y="261937"/>
                </a:cubicBezTo>
                <a:cubicBezTo>
                  <a:pt x="163512" y="260350"/>
                  <a:pt x="231901" y="261618"/>
                  <a:pt x="300037" y="257175"/>
                </a:cubicBezTo>
                <a:cubicBezTo>
                  <a:pt x="305749" y="256803"/>
                  <a:pt x="309205" y="250210"/>
                  <a:pt x="314325" y="247650"/>
                </a:cubicBezTo>
                <a:cubicBezTo>
                  <a:pt x="318815" y="245405"/>
                  <a:pt x="323850" y="244475"/>
                  <a:pt x="328612" y="242887"/>
                </a:cubicBezTo>
                <a:cubicBezTo>
                  <a:pt x="330200" y="238125"/>
                  <a:pt x="332477" y="233539"/>
                  <a:pt x="333375" y="228600"/>
                </a:cubicBezTo>
                <a:cubicBezTo>
                  <a:pt x="336650" y="210588"/>
                  <a:pt x="336233" y="179069"/>
                  <a:pt x="347662" y="161925"/>
                </a:cubicBezTo>
                <a:cubicBezTo>
                  <a:pt x="354012" y="152400"/>
                  <a:pt x="357187" y="139700"/>
                  <a:pt x="366712" y="133350"/>
                </a:cubicBezTo>
                <a:lnTo>
                  <a:pt x="395287" y="114300"/>
                </a:lnTo>
                <a:cubicBezTo>
                  <a:pt x="405679" y="83125"/>
                  <a:pt x="391246" y="113723"/>
                  <a:pt x="414337" y="95250"/>
                </a:cubicBezTo>
                <a:cubicBezTo>
                  <a:pt x="418807" y="91674"/>
                  <a:pt x="419554" y="84731"/>
                  <a:pt x="423862" y="80962"/>
                </a:cubicBezTo>
                <a:cubicBezTo>
                  <a:pt x="444018" y="63325"/>
                  <a:pt x="447101" y="63691"/>
                  <a:pt x="466725" y="57150"/>
                </a:cubicBezTo>
                <a:cubicBezTo>
                  <a:pt x="479423" y="19050"/>
                  <a:pt x="460375" y="63499"/>
                  <a:pt x="485775" y="38100"/>
                </a:cubicBezTo>
                <a:cubicBezTo>
                  <a:pt x="493870" y="30005"/>
                  <a:pt x="496730" y="17620"/>
                  <a:pt x="504825" y="9525"/>
                </a:cubicBezTo>
                <a:lnTo>
                  <a:pt x="51435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2971177" y="2858195"/>
            <a:ext cx="109538" cy="328613"/>
          </a:xfrm>
          <a:custGeom>
            <a:avLst/>
            <a:gdLst>
              <a:gd name="connsiteX0" fmla="*/ 38100 w 109538"/>
              <a:gd name="connsiteY0" fmla="*/ 0 h 328613"/>
              <a:gd name="connsiteX1" fmla="*/ 9525 w 109538"/>
              <a:gd name="connsiteY1" fmla="*/ 28575 h 328613"/>
              <a:gd name="connsiteX2" fmla="*/ 0 w 109538"/>
              <a:gd name="connsiteY2" fmla="*/ 57150 h 328613"/>
              <a:gd name="connsiteX3" fmla="*/ 4763 w 109538"/>
              <a:gd name="connsiteY3" fmla="*/ 104775 h 328613"/>
              <a:gd name="connsiteX4" fmla="*/ 14288 w 109538"/>
              <a:gd name="connsiteY4" fmla="*/ 133350 h 328613"/>
              <a:gd name="connsiteX5" fmla="*/ 19050 w 109538"/>
              <a:gd name="connsiteY5" fmla="*/ 161925 h 328613"/>
              <a:gd name="connsiteX6" fmla="*/ 28575 w 109538"/>
              <a:gd name="connsiteY6" fmla="*/ 190500 h 328613"/>
              <a:gd name="connsiteX7" fmla="*/ 47625 w 109538"/>
              <a:gd name="connsiteY7" fmla="*/ 247650 h 328613"/>
              <a:gd name="connsiteX8" fmla="*/ 52388 w 109538"/>
              <a:gd name="connsiteY8" fmla="*/ 261938 h 328613"/>
              <a:gd name="connsiteX9" fmla="*/ 71438 w 109538"/>
              <a:gd name="connsiteY9" fmla="*/ 290513 h 328613"/>
              <a:gd name="connsiteX10" fmla="*/ 90488 w 109538"/>
              <a:gd name="connsiteY10" fmla="*/ 309563 h 328613"/>
              <a:gd name="connsiteX11" fmla="*/ 95250 w 109538"/>
              <a:gd name="connsiteY11" fmla="*/ 323850 h 328613"/>
              <a:gd name="connsiteX12" fmla="*/ 109538 w 109538"/>
              <a:gd name="connsiteY12" fmla="*/ 328613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9538" h="328613">
                <a:moveTo>
                  <a:pt x="38100" y="0"/>
                </a:moveTo>
                <a:cubicBezTo>
                  <a:pt x="6182" y="12767"/>
                  <a:pt x="17915" y="610"/>
                  <a:pt x="9525" y="28575"/>
                </a:cubicBezTo>
                <a:cubicBezTo>
                  <a:pt x="6640" y="38192"/>
                  <a:pt x="0" y="57150"/>
                  <a:pt x="0" y="57150"/>
                </a:cubicBezTo>
                <a:cubicBezTo>
                  <a:pt x="1588" y="73025"/>
                  <a:pt x="1823" y="89094"/>
                  <a:pt x="4763" y="104775"/>
                </a:cubicBezTo>
                <a:cubicBezTo>
                  <a:pt x="6613" y="114643"/>
                  <a:pt x="14288" y="133350"/>
                  <a:pt x="14288" y="133350"/>
                </a:cubicBezTo>
                <a:cubicBezTo>
                  <a:pt x="15875" y="142875"/>
                  <a:pt x="16708" y="152557"/>
                  <a:pt x="19050" y="161925"/>
                </a:cubicBezTo>
                <a:cubicBezTo>
                  <a:pt x="21485" y="171665"/>
                  <a:pt x="25400" y="180975"/>
                  <a:pt x="28575" y="190500"/>
                </a:cubicBezTo>
                <a:lnTo>
                  <a:pt x="47625" y="247650"/>
                </a:lnTo>
                <a:cubicBezTo>
                  <a:pt x="49213" y="252413"/>
                  <a:pt x="49603" y="257761"/>
                  <a:pt x="52388" y="261938"/>
                </a:cubicBezTo>
                <a:lnTo>
                  <a:pt x="71438" y="290513"/>
                </a:lnTo>
                <a:cubicBezTo>
                  <a:pt x="84136" y="328610"/>
                  <a:pt x="65089" y="284164"/>
                  <a:pt x="90488" y="309563"/>
                </a:cubicBezTo>
                <a:cubicBezTo>
                  <a:pt x="94038" y="313113"/>
                  <a:pt x="91700" y="320300"/>
                  <a:pt x="95250" y="323850"/>
                </a:cubicBezTo>
                <a:cubicBezTo>
                  <a:pt x="98800" y="327400"/>
                  <a:pt x="109538" y="328613"/>
                  <a:pt x="109538" y="328613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3518865" y="4510783"/>
            <a:ext cx="100212" cy="76200"/>
          </a:xfrm>
          <a:custGeom>
            <a:avLst/>
            <a:gdLst>
              <a:gd name="connsiteX0" fmla="*/ 0 w 100212"/>
              <a:gd name="connsiteY0" fmla="*/ 0 h 76200"/>
              <a:gd name="connsiteX1" fmla="*/ 23812 w 100212"/>
              <a:gd name="connsiteY1" fmla="*/ 9525 h 76200"/>
              <a:gd name="connsiteX2" fmla="*/ 33337 w 100212"/>
              <a:gd name="connsiteY2" fmla="*/ 23812 h 76200"/>
              <a:gd name="connsiteX3" fmla="*/ 47625 w 100212"/>
              <a:gd name="connsiteY3" fmla="*/ 28575 h 76200"/>
              <a:gd name="connsiteX4" fmla="*/ 76200 w 100212"/>
              <a:gd name="connsiteY4" fmla="*/ 47625 h 76200"/>
              <a:gd name="connsiteX5" fmla="*/ 85725 w 100212"/>
              <a:gd name="connsiteY5" fmla="*/ 61912 h 76200"/>
              <a:gd name="connsiteX6" fmla="*/ 100012 w 100212"/>
              <a:gd name="connsiteY6" fmla="*/ 7620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12" h="76200">
                <a:moveTo>
                  <a:pt x="0" y="0"/>
                </a:moveTo>
                <a:cubicBezTo>
                  <a:pt x="7937" y="3175"/>
                  <a:pt x="16856" y="4556"/>
                  <a:pt x="23812" y="9525"/>
                </a:cubicBezTo>
                <a:cubicBezTo>
                  <a:pt x="28470" y="12852"/>
                  <a:pt x="28868" y="20236"/>
                  <a:pt x="33337" y="23812"/>
                </a:cubicBezTo>
                <a:cubicBezTo>
                  <a:pt x="37257" y="26948"/>
                  <a:pt x="43236" y="26137"/>
                  <a:pt x="47625" y="28575"/>
                </a:cubicBezTo>
                <a:cubicBezTo>
                  <a:pt x="57632" y="34134"/>
                  <a:pt x="76200" y="47625"/>
                  <a:pt x="76200" y="47625"/>
                </a:cubicBezTo>
                <a:cubicBezTo>
                  <a:pt x="79375" y="52387"/>
                  <a:pt x="81256" y="58336"/>
                  <a:pt x="85725" y="61912"/>
                </a:cubicBezTo>
                <a:cubicBezTo>
                  <a:pt x="103024" y="75752"/>
                  <a:pt x="100012" y="56549"/>
                  <a:pt x="100012" y="7620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3842715" y="4401245"/>
            <a:ext cx="14287" cy="90488"/>
          </a:xfrm>
          <a:custGeom>
            <a:avLst/>
            <a:gdLst>
              <a:gd name="connsiteX0" fmla="*/ 14287 w 14287"/>
              <a:gd name="connsiteY0" fmla="*/ 90488 h 90488"/>
              <a:gd name="connsiteX1" fmla="*/ 4762 w 14287"/>
              <a:gd name="connsiteY1" fmla="*/ 23813 h 90488"/>
              <a:gd name="connsiteX2" fmla="*/ 0 w 14287"/>
              <a:gd name="connsiteY2" fmla="*/ 0 h 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87" h="90488">
                <a:moveTo>
                  <a:pt x="14287" y="90488"/>
                </a:moveTo>
                <a:cubicBezTo>
                  <a:pt x="3521" y="36653"/>
                  <a:pt x="16075" y="103003"/>
                  <a:pt x="4762" y="23813"/>
                </a:cubicBezTo>
                <a:cubicBezTo>
                  <a:pt x="3617" y="15800"/>
                  <a:pt x="0" y="0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3571252" y="4887020"/>
            <a:ext cx="119088" cy="466725"/>
          </a:xfrm>
          <a:custGeom>
            <a:avLst/>
            <a:gdLst>
              <a:gd name="connsiteX0" fmla="*/ 0 w 119088"/>
              <a:gd name="connsiteY0" fmla="*/ 466725 h 466725"/>
              <a:gd name="connsiteX1" fmla="*/ 28575 w 119088"/>
              <a:gd name="connsiteY1" fmla="*/ 428625 h 466725"/>
              <a:gd name="connsiteX2" fmla="*/ 38100 w 119088"/>
              <a:gd name="connsiteY2" fmla="*/ 400050 h 466725"/>
              <a:gd name="connsiteX3" fmla="*/ 52388 w 119088"/>
              <a:gd name="connsiteY3" fmla="*/ 357188 h 466725"/>
              <a:gd name="connsiteX4" fmla="*/ 61913 w 119088"/>
              <a:gd name="connsiteY4" fmla="*/ 328613 h 466725"/>
              <a:gd name="connsiteX5" fmla="*/ 71438 w 119088"/>
              <a:gd name="connsiteY5" fmla="*/ 314325 h 466725"/>
              <a:gd name="connsiteX6" fmla="*/ 90488 w 119088"/>
              <a:gd name="connsiteY6" fmla="*/ 257175 h 466725"/>
              <a:gd name="connsiteX7" fmla="*/ 95250 w 119088"/>
              <a:gd name="connsiteY7" fmla="*/ 242888 h 466725"/>
              <a:gd name="connsiteX8" fmla="*/ 100013 w 119088"/>
              <a:gd name="connsiteY8" fmla="*/ 228600 h 466725"/>
              <a:gd name="connsiteX9" fmla="*/ 114300 w 119088"/>
              <a:gd name="connsiteY9" fmla="*/ 176213 h 466725"/>
              <a:gd name="connsiteX10" fmla="*/ 119063 w 119088"/>
              <a:gd name="connsiteY10" fmla="*/ 142875 h 466725"/>
              <a:gd name="connsiteX11" fmla="*/ 109538 w 119088"/>
              <a:gd name="connsiteY11" fmla="*/ 38100 h 466725"/>
              <a:gd name="connsiteX12" fmla="*/ 104775 w 119088"/>
              <a:gd name="connsiteY12" fmla="*/ 23813 h 466725"/>
              <a:gd name="connsiteX13" fmla="*/ 95250 w 119088"/>
              <a:gd name="connsiteY13" fmla="*/ 0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9088" h="466725">
                <a:moveTo>
                  <a:pt x="0" y="466725"/>
                </a:moveTo>
                <a:cubicBezTo>
                  <a:pt x="2432" y="463685"/>
                  <a:pt x="24783" y="437157"/>
                  <a:pt x="28575" y="428625"/>
                </a:cubicBezTo>
                <a:cubicBezTo>
                  <a:pt x="32653" y="419450"/>
                  <a:pt x="34925" y="409575"/>
                  <a:pt x="38100" y="400050"/>
                </a:cubicBezTo>
                <a:lnTo>
                  <a:pt x="52388" y="357188"/>
                </a:lnTo>
                <a:cubicBezTo>
                  <a:pt x="52390" y="357183"/>
                  <a:pt x="61909" y="328618"/>
                  <a:pt x="61913" y="328613"/>
                </a:cubicBezTo>
                <a:lnTo>
                  <a:pt x="71438" y="314325"/>
                </a:lnTo>
                <a:lnTo>
                  <a:pt x="90488" y="257175"/>
                </a:lnTo>
                <a:lnTo>
                  <a:pt x="95250" y="242888"/>
                </a:lnTo>
                <a:cubicBezTo>
                  <a:pt x="96838" y="238125"/>
                  <a:pt x="98795" y="233470"/>
                  <a:pt x="100013" y="228600"/>
                </a:cubicBezTo>
                <a:cubicBezTo>
                  <a:pt x="110756" y="185630"/>
                  <a:pt x="105399" y="202919"/>
                  <a:pt x="114300" y="176213"/>
                </a:cubicBezTo>
                <a:cubicBezTo>
                  <a:pt x="115888" y="165100"/>
                  <a:pt x="119063" y="154101"/>
                  <a:pt x="119063" y="142875"/>
                </a:cubicBezTo>
                <a:cubicBezTo>
                  <a:pt x="119063" y="94164"/>
                  <a:pt x="120068" y="74955"/>
                  <a:pt x="109538" y="38100"/>
                </a:cubicBezTo>
                <a:cubicBezTo>
                  <a:pt x="108159" y="33273"/>
                  <a:pt x="106154" y="28640"/>
                  <a:pt x="104775" y="23813"/>
                </a:cubicBezTo>
                <a:cubicBezTo>
                  <a:pt x="98406" y="1522"/>
                  <a:pt x="105006" y="9756"/>
                  <a:pt x="9525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3832759" y="4820345"/>
            <a:ext cx="214743" cy="433388"/>
          </a:xfrm>
          <a:custGeom>
            <a:avLst/>
            <a:gdLst>
              <a:gd name="connsiteX0" fmla="*/ 214743 w 214743"/>
              <a:gd name="connsiteY0" fmla="*/ 433388 h 433388"/>
              <a:gd name="connsiteX1" fmla="*/ 190931 w 214743"/>
              <a:gd name="connsiteY1" fmla="*/ 428625 h 433388"/>
              <a:gd name="connsiteX2" fmla="*/ 181406 w 214743"/>
              <a:gd name="connsiteY2" fmla="*/ 414338 h 433388"/>
              <a:gd name="connsiteX3" fmla="*/ 152831 w 214743"/>
              <a:gd name="connsiteY3" fmla="*/ 400050 h 433388"/>
              <a:gd name="connsiteX4" fmla="*/ 143306 w 214743"/>
              <a:gd name="connsiteY4" fmla="*/ 385763 h 433388"/>
              <a:gd name="connsiteX5" fmla="*/ 129018 w 214743"/>
              <a:gd name="connsiteY5" fmla="*/ 376238 h 433388"/>
              <a:gd name="connsiteX6" fmla="*/ 124256 w 214743"/>
              <a:gd name="connsiteY6" fmla="*/ 361950 h 433388"/>
              <a:gd name="connsiteX7" fmla="*/ 114731 w 214743"/>
              <a:gd name="connsiteY7" fmla="*/ 347663 h 433388"/>
              <a:gd name="connsiteX8" fmla="*/ 105206 w 214743"/>
              <a:gd name="connsiteY8" fmla="*/ 319088 h 433388"/>
              <a:gd name="connsiteX9" fmla="*/ 95681 w 214743"/>
              <a:gd name="connsiteY9" fmla="*/ 290513 h 433388"/>
              <a:gd name="connsiteX10" fmla="*/ 90918 w 214743"/>
              <a:gd name="connsiteY10" fmla="*/ 276225 h 433388"/>
              <a:gd name="connsiteX11" fmla="*/ 81393 w 214743"/>
              <a:gd name="connsiteY11" fmla="*/ 238125 h 433388"/>
              <a:gd name="connsiteX12" fmla="*/ 71868 w 214743"/>
              <a:gd name="connsiteY12" fmla="*/ 223838 h 433388"/>
              <a:gd name="connsiteX13" fmla="*/ 57581 w 214743"/>
              <a:gd name="connsiteY13" fmla="*/ 195263 h 433388"/>
              <a:gd name="connsiteX14" fmla="*/ 52818 w 214743"/>
              <a:gd name="connsiteY14" fmla="*/ 180975 h 433388"/>
              <a:gd name="connsiteX15" fmla="*/ 33768 w 214743"/>
              <a:gd name="connsiteY15" fmla="*/ 152400 h 433388"/>
              <a:gd name="connsiteX16" fmla="*/ 24243 w 214743"/>
              <a:gd name="connsiteY16" fmla="*/ 123825 h 433388"/>
              <a:gd name="connsiteX17" fmla="*/ 19481 w 214743"/>
              <a:gd name="connsiteY17" fmla="*/ 109538 h 433388"/>
              <a:gd name="connsiteX18" fmla="*/ 9956 w 214743"/>
              <a:gd name="connsiteY18" fmla="*/ 61913 h 433388"/>
              <a:gd name="connsiteX19" fmla="*/ 431 w 214743"/>
              <a:gd name="connsiteY19" fmla="*/ 0 h 43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4743" h="433388">
                <a:moveTo>
                  <a:pt x="214743" y="433388"/>
                </a:moveTo>
                <a:cubicBezTo>
                  <a:pt x="206806" y="431800"/>
                  <a:pt x="197959" y="432641"/>
                  <a:pt x="190931" y="428625"/>
                </a:cubicBezTo>
                <a:cubicBezTo>
                  <a:pt x="185961" y="425785"/>
                  <a:pt x="185453" y="418385"/>
                  <a:pt x="181406" y="414338"/>
                </a:cubicBezTo>
                <a:cubicBezTo>
                  <a:pt x="172174" y="405107"/>
                  <a:pt x="164450" y="403924"/>
                  <a:pt x="152831" y="400050"/>
                </a:cubicBezTo>
                <a:cubicBezTo>
                  <a:pt x="149656" y="395288"/>
                  <a:pt x="147353" y="389810"/>
                  <a:pt x="143306" y="385763"/>
                </a:cubicBezTo>
                <a:cubicBezTo>
                  <a:pt x="139258" y="381716"/>
                  <a:pt x="132594" y="380708"/>
                  <a:pt x="129018" y="376238"/>
                </a:cubicBezTo>
                <a:cubicBezTo>
                  <a:pt x="125882" y="372318"/>
                  <a:pt x="126501" y="366440"/>
                  <a:pt x="124256" y="361950"/>
                </a:cubicBezTo>
                <a:cubicBezTo>
                  <a:pt x="121696" y="356831"/>
                  <a:pt x="117056" y="352893"/>
                  <a:pt x="114731" y="347663"/>
                </a:cubicBezTo>
                <a:cubicBezTo>
                  <a:pt x="110653" y="338488"/>
                  <a:pt x="108381" y="328613"/>
                  <a:pt x="105206" y="319088"/>
                </a:cubicBezTo>
                <a:lnTo>
                  <a:pt x="95681" y="290513"/>
                </a:lnTo>
                <a:cubicBezTo>
                  <a:pt x="94093" y="285750"/>
                  <a:pt x="91902" y="281148"/>
                  <a:pt x="90918" y="276225"/>
                </a:cubicBezTo>
                <a:cubicBezTo>
                  <a:pt x="89106" y="267164"/>
                  <a:pt x="86276" y="247890"/>
                  <a:pt x="81393" y="238125"/>
                </a:cubicBezTo>
                <a:cubicBezTo>
                  <a:pt x="78833" y="233006"/>
                  <a:pt x="75043" y="228600"/>
                  <a:pt x="71868" y="223838"/>
                </a:cubicBezTo>
                <a:cubicBezTo>
                  <a:pt x="59901" y="187931"/>
                  <a:pt x="76042" y="232185"/>
                  <a:pt x="57581" y="195263"/>
                </a:cubicBezTo>
                <a:cubicBezTo>
                  <a:pt x="55336" y="190773"/>
                  <a:pt x="55256" y="185364"/>
                  <a:pt x="52818" y="180975"/>
                </a:cubicBezTo>
                <a:cubicBezTo>
                  <a:pt x="47259" y="170968"/>
                  <a:pt x="33768" y="152400"/>
                  <a:pt x="33768" y="152400"/>
                </a:cubicBezTo>
                <a:lnTo>
                  <a:pt x="24243" y="123825"/>
                </a:lnTo>
                <a:cubicBezTo>
                  <a:pt x="22656" y="119063"/>
                  <a:pt x="20465" y="114460"/>
                  <a:pt x="19481" y="109538"/>
                </a:cubicBezTo>
                <a:cubicBezTo>
                  <a:pt x="16306" y="93663"/>
                  <a:pt x="15076" y="77272"/>
                  <a:pt x="9956" y="61913"/>
                </a:cubicBezTo>
                <a:cubicBezTo>
                  <a:pt x="-3083" y="22796"/>
                  <a:pt x="431" y="43378"/>
                  <a:pt x="431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3942727" y="3939283"/>
            <a:ext cx="209550" cy="161925"/>
          </a:xfrm>
          <a:custGeom>
            <a:avLst/>
            <a:gdLst>
              <a:gd name="connsiteX0" fmla="*/ 0 w 209550"/>
              <a:gd name="connsiteY0" fmla="*/ 0 h 161925"/>
              <a:gd name="connsiteX1" fmla="*/ 19050 w 209550"/>
              <a:gd name="connsiteY1" fmla="*/ 23812 h 161925"/>
              <a:gd name="connsiteX2" fmla="*/ 28575 w 209550"/>
              <a:gd name="connsiteY2" fmla="*/ 38100 h 161925"/>
              <a:gd name="connsiteX3" fmla="*/ 42863 w 209550"/>
              <a:gd name="connsiteY3" fmla="*/ 47625 h 161925"/>
              <a:gd name="connsiteX4" fmla="*/ 52388 w 209550"/>
              <a:gd name="connsiteY4" fmla="*/ 76200 h 161925"/>
              <a:gd name="connsiteX5" fmla="*/ 57150 w 209550"/>
              <a:gd name="connsiteY5" fmla="*/ 90487 h 161925"/>
              <a:gd name="connsiteX6" fmla="*/ 71438 w 209550"/>
              <a:gd name="connsiteY6" fmla="*/ 100012 h 161925"/>
              <a:gd name="connsiteX7" fmla="*/ 80963 w 209550"/>
              <a:gd name="connsiteY7" fmla="*/ 114300 h 161925"/>
              <a:gd name="connsiteX8" fmla="*/ 109538 w 209550"/>
              <a:gd name="connsiteY8" fmla="*/ 123825 h 161925"/>
              <a:gd name="connsiteX9" fmla="*/ 123825 w 209550"/>
              <a:gd name="connsiteY9" fmla="*/ 133350 h 161925"/>
              <a:gd name="connsiteX10" fmla="*/ 166688 w 209550"/>
              <a:gd name="connsiteY10" fmla="*/ 147637 h 161925"/>
              <a:gd name="connsiteX11" fmla="*/ 195263 w 209550"/>
              <a:gd name="connsiteY11" fmla="*/ 157162 h 161925"/>
              <a:gd name="connsiteX12" fmla="*/ 209550 w 209550"/>
              <a:gd name="connsiteY12" fmla="*/ 161925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9550" h="161925">
                <a:moveTo>
                  <a:pt x="0" y="0"/>
                </a:moveTo>
                <a:cubicBezTo>
                  <a:pt x="6350" y="7937"/>
                  <a:pt x="12951" y="15680"/>
                  <a:pt x="19050" y="23812"/>
                </a:cubicBezTo>
                <a:cubicBezTo>
                  <a:pt x="22484" y="28391"/>
                  <a:pt x="24528" y="34053"/>
                  <a:pt x="28575" y="38100"/>
                </a:cubicBezTo>
                <a:cubicBezTo>
                  <a:pt x="32622" y="42147"/>
                  <a:pt x="38100" y="44450"/>
                  <a:pt x="42863" y="47625"/>
                </a:cubicBezTo>
                <a:lnTo>
                  <a:pt x="52388" y="76200"/>
                </a:lnTo>
                <a:cubicBezTo>
                  <a:pt x="53975" y="80962"/>
                  <a:pt x="52973" y="87703"/>
                  <a:pt x="57150" y="90487"/>
                </a:cubicBezTo>
                <a:lnTo>
                  <a:pt x="71438" y="100012"/>
                </a:lnTo>
                <a:cubicBezTo>
                  <a:pt x="74613" y="104775"/>
                  <a:pt x="76109" y="111266"/>
                  <a:pt x="80963" y="114300"/>
                </a:cubicBezTo>
                <a:cubicBezTo>
                  <a:pt x="89477" y="119621"/>
                  <a:pt x="101184" y="118256"/>
                  <a:pt x="109538" y="123825"/>
                </a:cubicBezTo>
                <a:cubicBezTo>
                  <a:pt x="114300" y="127000"/>
                  <a:pt x="118595" y="131025"/>
                  <a:pt x="123825" y="133350"/>
                </a:cubicBezTo>
                <a:cubicBezTo>
                  <a:pt x="123845" y="133359"/>
                  <a:pt x="159534" y="145252"/>
                  <a:pt x="166688" y="147637"/>
                </a:cubicBezTo>
                <a:lnTo>
                  <a:pt x="195263" y="157162"/>
                </a:lnTo>
                <a:lnTo>
                  <a:pt x="209550" y="161925"/>
                </a:ln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>
            <a:off x="4090171" y="3848795"/>
            <a:ext cx="181169" cy="162123"/>
          </a:xfrm>
          <a:custGeom>
            <a:avLst/>
            <a:gdLst>
              <a:gd name="connsiteX0" fmla="*/ 4956 w 181169"/>
              <a:gd name="connsiteY0" fmla="*/ 42863 h 162123"/>
              <a:gd name="connsiteX1" fmla="*/ 4956 w 181169"/>
              <a:gd name="connsiteY1" fmla="*/ 100013 h 162123"/>
              <a:gd name="connsiteX2" fmla="*/ 9719 w 181169"/>
              <a:gd name="connsiteY2" fmla="*/ 114300 h 162123"/>
              <a:gd name="connsiteX3" fmla="*/ 24006 w 181169"/>
              <a:gd name="connsiteY3" fmla="*/ 119063 h 162123"/>
              <a:gd name="connsiteX4" fmla="*/ 62106 w 181169"/>
              <a:gd name="connsiteY4" fmla="*/ 133350 h 162123"/>
              <a:gd name="connsiteX5" fmla="*/ 90681 w 181169"/>
              <a:gd name="connsiteY5" fmla="*/ 142875 h 162123"/>
              <a:gd name="connsiteX6" fmla="*/ 104969 w 181169"/>
              <a:gd name="connsiteY6" fmla="*/ 147638 h 162123"/>
              <a:gd name="connsiteX7" fmla="*/ 138306 w 181169"/>
              <a:gd name="connsiteY7" fmla="*/ 152400 h 162123"/>
              <a:gd name="connsiteX8" fmla="*/ 181169 w 181169"/>
              <a:gd name="connsiteY8" fmla="*/ 157163 h 162123"/>
              <a:gd name="connsiteX9" fmla="*/ 176406 w 181169"/>
              <a:gd name="connsiteY9" fmla="*/ 128588 h 162123"/>
              <a:gd name="connsiteX10" fmla="*/ 147831 w 181169"/>
              <a:gd name="connsiteY10" fmla="*/ 109538 h 162123"/>
              <a:gd name="connsiteX11" fmla="*/ 133544 w 181169"/>
              <a:gd name="connsiteY11" fmla="*/ 100013 h 162123"/>
              <a:gd name="connsiteX12" fmla="*/ 124019 w 181169"/>
              <a:gd name="connsiteY12" fmla="*/ 71438 h 162123"/>
              <a:gd name="connsiteX13" fmla="*/ 128781 w 181169"/>
              <a:gd name="connsiteY13" fmla="*/ 0 h 16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1169" h="162123">
                <a:moveTo>
                  <a:pt x="4956" y="42863"/>
                </a:moveTo>
                <a:cubicBezTo>
                  <a:pt x="-1155" y="73421"/>
                  <a:pt x="-2132" y="64571"/>
                  <a:pt x="4956" y="100013"/>
                </a:cubicBezTo>
                <a:cubicBezTo>
                  <a:pt x="5941" y="104936"/>
                  <a:pt x="6169" y="110750"/>
                  <a:pt x="9719" y="114300"/>
                </a:cubicBezTo>
                <a:cubicBezTo>
                  <a:pt x="13269" y="117850"/>
                  <a:pt x="19516" y="116818"/>
                  <a:pt x="24006" y="119063"/>
                </a:cubicBezTo>
                <a:cubicBezTo>
                  <a:pt x="67099" y="140610"/>
                  <a:pt x="1471" y="116814"/>
                  <a:pt x="62106" y="133350"/>
                </a:cubicBezTo>
                <a:cubicBezTo>
                  <a:pt x="71792" y="135992"/>
                  <a:pt x="81156" y="139700"/>
                  <a:pt x="90681" y="142875"/>
                </a:cubicBezTo>
                <a:cubicBezTo>
                  <a:pt x="95444" y="144463"/>
                  <a:pt x="99999" y="146928"/>
                  <a:pt x="104969" y="147638"/>
                </a:cubicBezTo>
                <a:lnTo>
                  <a:pt x="138306" y="152400"/>
                </a:lnTo>
                <a:cubicBezTo>
                  <a:pt x="171644" y="163513"/>
                  <a:pt x="157356" y="165100"/>
                  <a:pt x="181169" y="157163"/>
                </a:cubicBezTo>
                <a:cubicBezTo>
                  <a:pt x="179581" y="147638"/>
                  <a:pt x="181944" y="136499"/>
                  <a:pt x="176406" y="128588"/>
                </a:cubicBezTo>
                <a:cubicBezTo>
                  <a:pt x="169841" y="119210"/>
                  <a:pt x="157356" y="115888"/>
                  <a:pt x="147831" y="109538"/>
                </a:cubicBezTo>
                <a:lnTo>
                  <a:pt x="133544" y="100013"/>
                </a:lnTo>
                <a:cubicBezTo>
                  <a:pt x="130369" y="90488"/>
                  <a:pt x="123351" y="81456"/>
                  <a:pt x="124019" y="71438"/>
                </a:cubicBezTo>
                <a:lnTo>
                  <a:pt x="128781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3242640" y="4277420"/>
            <a:ext cx="104775" cy="1028700"/>
          </a:xfrm>
          <a:custGeom>
            <a:avLst/>
            <a:gdLst>
              <a:gd name="connsiteX0" fmla="*/ 104775 w 104775"/>
              <a:gd name="connsiteY0" fmla="*/ 1028700 h 1028700"/>
              <a:gd name="connsiteX1" fmla="*/ 100012 w 104775"/>
              <a:gd name="connsiteY1" fmla="*/ 1004888 h 1028700"/>
              <a:gd name="connsiteX2" fmla="*/ 95250 w 104775"/>
              <a:gd name="connsiteY2" fmla="*/ 971550 h 1028700"/>
              <a:gd name="connsiteX3" fmla="*/ 80962 w 104775"/>
              <a:gd name="connsiteY3" fmla="*/ 919163 h 1028700"/>
              <a:gd name="connsiteX4" fmla="*/ 76200 w 104775"/>
              <a:gd name="connsiteY4" fmla="*/ 885825 h 1028700"/>
              <a:gd name="connsiteX5" fmla="*/ 61912 w 104775"/>
              <a:gd name="connsiteY5" fmla="*/ 819150 h 1028700"/>
              <a:gd name="connsiteX6" fmla="*/ 52387 w 104775"/>
              <a:gd name="connsiteY6" fmla="*/ 762000 h 1028700"/>
              <a:gd name="connsiteX7" fmla="*/ 42862 w 104775"/>
              <a:gd name="connsiteY7" fmla="*/ 733425 h 1028700"/>
              <a:gd name="connsiteX8" fmla="*/ 38100 w 104775"/>
              <a:gd name="connsiteY8" fmla="*/ 714375 h 1028700"/>
              <a:gd name="connsiteX9" fmla="*/ 28575 w 104775"/>
              <a:gd name="connsiteY9" fmla="*/ 685800 h 1028700"/>
              <a:gd name="connsiteX10" fmla="*/ 23812 w 104775"/>
              <a:gd name="connsiteY10" fmla="*/ 671513 h 1028700"/>
              <a:gd name="connsiteX11" fmla="*/ 14287 w 104775"/>
              <a:gd name="connsiteY11" fmla="*/ 633413 h 1028700"/>
              <a:gd name="connsiteX12" fmla="*/ 9525 w 104775"/>
              <a:gd name="connsiteY12" fmla="*/ 590550 h 1028700"/>
              <a:gd name="connsiteX13" fmla="*/ 0 w 104775"/>
              <a:gd name="connsiteY13" fmla="*/ 466725 h 1028700"/>
              <a:gd name="connsiteX14" fmla="*/ 4762 w 104775"/>
              <a:gd name="connsiteY14" fmla="*/ 157163 h 1028700"/>
              <a:gd name="connsiteX15" fmla="*/ 28575 w 104775"/>
              <a:gd name="connsiteY15" fmla="*/ 114300 h 1028700"/>
              <a:gd name="connsiteX16" fmla="*/ 38100 w 104775"/>
              <a:gd name="connsiteY16" fmla="*/ 100013 h 1028700"/>
              <a:gd name="connsiteX17" fmla="*/ 47625 w 104775"/>
              <a:gd name="connsiteY17" fmla="*/ 85725 h 1028700"/>
              <a:gd name="connsiteX18" fmla="*/ 57150 w 104775"/>
              <a:gd name="connsiteY18" fmla="*/ 57150 h 1028700"/>
              <a:gd name="connsiteX19" fmla="*/ 61912 w 104775"/>
              <a:gd name="connsiteY19" fmla="*/ 42863 h 1028700"/>
              <a:gd name="connsiteX20" fmla="*/ 76200 w 104775"/>
              <a:gd name="connsiteY20" fmla="*/ 33338 h 1028700"/>
              <a:gd name="connsiteX21" fmla="*/ 80962 w 104775"/>
              <a:gd name="connsiteY21" fmla="*/ 14288 h 1028700"/>
              <a:gd name="connsiteX22" fmla="*/ 90487 w 104775"/>
              <a:gd name="connsiteY22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4775" h="1028700">
                <a:moveTo>
                  <a:pt x="104775" y="1028700"/>
                </a:moveTo>
                <a:cubicBezTo>
                  <a:pt x="103187" y="1020763"/>
                  <a:pt x="101343" y="1012872"/>
                  <a:pt x="100012" y="1004888"/>
                </a:cubicBezTo>
                <a:cubicBezTo>
                  <a:pt x="98167" y="993815"/>
                  <a:pt x="97258" y="982594"/>
                  <a:pt x="95250" y="971550"/>
                </a:cubicBezTo>
                <a:cubicBezTo>
                  <a:pt x="91984" y="953587"/>
                  <a:pt x="84228" y="937126"/>
                  <a:pt x="80962" y="919163"/>
                </a:cubicBezTo>
                <a:cubicBezTo>
                  <a:pt x="78954" y="908119"/>
                  <a:pt x="78045" y="896898"/>
                  <a:pt x="76200" y="885825"/>
                </a:cubicBezTo>
                <a:cubicBezTo>
                  <a:pt x="72452" y="863336"/>
                  <a:pt x="65660" y="841639"/>
                  <a:pt x="61912" y="819150"/>
                </a:cubicBezTo>
                <a:cubicBezTo>
                  <a:pt x="58990" y="801615"/>
                  <a:pt x="57200" y="779646"/>
                  <a:pt x="52387" y="762000"/>
                </a:cubicBezTo>
                <a:cubicBezTo>
                  <a:pt x="49745" y="752314"/>
                  <a:pt x="45297" y="743166"/>
                  <a:pt x="42862" y="733425"/>
                </a:cubicBezTo>
                <a:cubicBezTo>
                  <a:pt x="41275" y="727075"/>
                  <a:pt x="39981" y="720644"/>
                  <a:pt x="38100" y="714375"/>
                </a:cubicBezTo>
                <a:cubicBezTo>
                  <a:pt x="35215" y="704758"/>
                  <a:pt x="31750" y="695325"/>
                  <a:pt x="28575" y="685800"/>
                </a:cubicBezTo>
                <a:cubicBezTo>
                  <a:pt x="26987" y="681038"/>
                  <a:pt x="24796" y="676436"/>
                  <a:pt x="23812" y="671513"/>
                </a:cubicBezTo>
                <a:cubicBezTo>
                  <a:pt x="18066" y="642777"/>
                  <a:pt x="21610" y="655379"/>
                  <a:pt x="14287" y="633413"/>
                </a:cubicBezTo>
                <a:cubicBezTo>
                  <a:pt x="12700" y="619125"/>
                  <a:pt x="10587" y="604886"/>
                  <a:pt x="9525" y="590550"/>
                </a:cubicBezTo>
                <a:cubicBezTo>
                  <a:pt x="-425" y="456229"/>
                  <a:pt x="10313" y="549241"/>
                  <a:pt x="0" y="466725"/>
                </a:cubicBezTo>
                <a:cubicBezTo>
                  <a:pt x="1587" y="363538"/>
                  <a:pt x="1728" y="260318"/>
                  <a:pt x="4762" y="157163"/>
                </a:cubicBezTo>
                <a:cubicBezTo>
                  <a:pt x="5149" y="144010"/>
                  <a:pt x="24974" y="119701"/>
                  <a:pt x="28575" y="114300"/>
                </a:cubicBezTo>
                <a:lnTo>
                  <a:pt x="38100" y="100013"/>
                </a:lnTo>
                <a:lnTo>
                  <a:pt x="47625" y="85725"/>
                </a:lnTo>
                <a:lnTo>
                  <a:pt x="57150" y="57150"/>
                </a:lnTo>
                <a:cubicBezTo>
                  <a:pt x="58737" y="52388"/>
                  <a:pt x="57735" y="45647"/>
                  <a:pt x="61912" y="42863"/>
                </a:cubicBezTo>
                <a:lnTo>
                  <a:pt x="76200" y="33338"/>
                </a:lnTo>
                <a:cubicBezTo>
                  <a:pt x="77787" y="26988"/>
                  <a:pt x="78384" y="20304"/>
                  <a:pt x="80962" y="14288"/>
                </a:cubicBezTo>
                <a:cubicBezTo>
                  <a:pt x="83217" y="9027"/>
                  <a:pt x="90487" y="0"/>
                  <a:pt x="90487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1628152" y="4301233"/>
            <a:ext cx="276225" cy="647700"/>
          </a:xfrm>
          <a:custGeom>
            <a:avLst/>
            <a:gdLst>
              <a:gd name="connsiteX0" fmla="*/ 276225 w 276225"/>
              <a:gd name="connsiteY0" fmla="*/ 647700 h 647700"/>
              <a:gd name="connsiteX1" fmla="*/ 266700 w 276225"/>
              <a:gd name="connsiteY1" fmla="*/ 623887 h 647700"/>
              <a:gd name="connsiteX2" fmla="*/ 257175 w 276225"/>
              <a:gd name="connsiteY2" fmla="*/ 609600 h 647700"/>
              <a:gd name="connsiteX3" fmla="*/ 247650 w 276225"/>
              <a:gd name="connsiteY3" fmla="*/ 581025 h 647700"/>
              <a:gd name="connsiteX4" fmla="*/ 242888 w 276225"/>
              <a:gd name="connsiteY4" fmla="*/ 566737 h 647700"/>
              <a:gd name="connsiteX5" fmla="*/ 238125 w 276225"/>
              <a:gd name="connsiteY5" fmla="*/ 547687 h 647700"/>
              <a:gd name="connsiteX6" fmla="*/ 228600 w 276225"/>
              <a:gd name="connsiteY6" fmla="*/ 495300 h 647700"/>
              <a:gd name="connsiteX7" fmla="*/ 223838 w 276225"/>
              <a:gd name="connsiteY7" fmla="*/ 481012 h 647700"/>
              <a:gd name="connsiteX8" fmla="*/ 214313 w 276225"/>
              <a:gd name="connsiteY8" fmla="*/ 419100 h 647700"/>
              <a:gd name="connsiteX9" fmla="*/ 209550 w 276225"/>
              <a:gd name="connsiteY9" fmla="*/ 404812 h 647700"/>
              <a:gd name="connsiteX10" fmla="*/ 195263 w 276225"/>
              <a:gd name="connsiteY10" fmla="*/ 276225 h 647700"/>
              <a:gd name="connsiteX11" fmla="*/ 185738 w 276225"/>
              <a:gd name="connsiteY11" fmla="*/ 247650 h 647700"/>
              <a:gd name="connsiteX12" fmla="*/ 180975 w 276225"/>
              <a:gd name="connsiteY12" fmla="*/ 233362 h 647700"/>
              <a:gd name="connsiteX13" fmla="*/ 171450 w 276225"/>
              <a:gd name="connsiteY13" fmla="*/ 219075 h 647700"/>
              <a:gd name="connsiteX14" fmla="*/ 161925 w 276225"/>
              <a:gd name="connsiteY14" fmla="*/ 190500 h 647700"/>
              <a:gd name="connsiteX15" fmla="*/ 157163 w 276225"/>
              <a:gd name="connsiteY15" fmla="*/ 176212 h 647700"/>
              <a:gd name="connsiteX16" fmla="*/ 138113 w 276225"/>
              <a:gd name="connsiteY16" fmla="*/ 147637 h 647700"/>
              <a:gd name="connsiteX17" fmla="*/ 133350 w 276225"/>
              <a:gd name="connsiteY17" fmla="*/ 133350 h 647700"/>
              <a:gd name="connsiteX18" fmla="*/ 114300 w 276225"/>
              <a:gd name="connsiteY18" fmla="*/ 104775 h 647700"/>
              <a:gd name="connsiteX19" fmla="*/ 104775 w 276225"/>
              <a:gd name="connsiteY19" fmla="*/ 90487 h 647700"/>
              <a:gd name="connsiteX20" fmla="*/ 85725 w 276225"/>
              <a:gd name="connsiteY20" fmla="*/ 66675 h 647700"/>
              <a:gd name="connsiteX21" fmla="*/ 66675 w 276225"/>
              <a:gd name="connsiteY21" fmla="*/ 47625 h 647700"/>
              <a:gd name="connsiteX22" fmla="*/ 38100 w 276225"/>
              <a:gd name="connsiteY22" fmla="*/ 28575 h 647700"/>
              <a:gd name="connsiteX23" fmla="*/ 23813 w 276225"/>
              <a:gd name="connsiteY23" fmla="*/ 19050 h 647700"/>
              <a:gd name="connsiteX24" fmla="*/ 14288 w 276225"/>
              <a:gd name="connsiteY24" fmla="*/ 4762 h 647700"/>
              <a:gd name="connsiteX25" fmla="*/ 0 w 276225"/>
              <a:gd name="connsiteY25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76225" h="647700">
                <a:moveTo>
                  <a:pt x="276225" y="647700"/>
                </a:moveTo>
                <a:cubicBezTo>
                  <a:pt x="273050" y="639762"/>
                  <a:pt x="270523" y="631534"/>
                  <a:pt x="266700" y="623887"/>
                </a:cubicBezTo>
                <a:cubicBezTo>
                  <a:pt x="264140" y="618768"/>
                  <a:pt x="259500" y="614830"/>
                  <a:pt x="257175" y="609600"/>
                </a:cubicBezTo>
                <a:cubicBezTo>
                  <a:pt x="253097" y="600425"/>
                  <a:pt x="250825" y="590550"/>
                  <a:pt x="247650" y="581025"/>
                </a:cubicBezTo>
                <a:cubicBezTo>
                  <a:pt x="246063" y="576262"/>
                  <a:pt x="244106" y="571607"/>
                  <a:pt x="242888" y="566737"/>
                </a:cubicBezTo>
                <a:cubicBezTo>
                  <a:pt x="241300" y="560387"/>
                  <a:pt x="239409" y="554105"/>
                  <a:pt x="238125" y="547687"/>
                </a:cubicBezTo>
                <a:cubicBezTo>
                  <a:pt x="233872" y="526424"/>
                  <a:pt x="233715" y="515758"/>
                  <a:pt x="228600" y="495300"/>
                </a:cubicBezTo>
                <a:cubicBezTo>
                  <a:pt x="227382" y="490430"/>
                  <a:pt x="225425" y="485775"/>
                  <a:pt x="223838" y="481012"/>
                </a:cubicBezTo>
                <a:cubicBezTo>
                  <a:pt x="222321" y="470395"/>
                  <a:pt x="216953" y="430980"/>
                  <a:pt x="214313" y="419100"/>
                </a:cubicBezTo>
                <a:cubicBezTo>
                  <a:pt x="213224" y="414199"/>
                  <a:pt x="211138" y="409575"/>
                  <a:pt x="209550" y="404812"/>
                </a:cubicBezTo>
                <a:cubicBezTo>
                  <a:pt x="207658" y="376423"/>
                  <a:pt x="205350" y="306485"/>
                  <a:pt x="195263" y="276225"/>
                </a:cubicBezTo>
                <a:lnTo>
                  <a:pt x="185738" y="247650"/>
                </a:lnTo>
                <a:cubicBezTo>
                  <a:pt x="184150" y="242887"/>
                  <a:pt x="183760" y="237539"/>
                  <a:pt x="180975" y="233362"/>
                </a:cubicBezTo>
                <a:lnTo>
                  <a:pt x="171450" y="219075"/>
                </a:lnTo>
                <a:lnTo>
                  <a:pt x="161925" y="190500"/>
                </a:lnTo>
                <a:cubicBezTo>
                  <a:pt x="160338" y="185737"/>
                  <a:pt x="159948" y="180389"/>
                  <a:pt x="157163" y="176212"/>
                </a:cubicBezTo>
                <a:cubicBezTo>
                  <a:pt x="150813" y="166687"/>
                  <a:pt x="141734" y="158497"/>
                  <a:pt x="138113" y="147637"/>
                </a:cubicBezTo>
                <a:cubicBezTo>
                  <a:pt x="136525" y="142875"/>
                  <a:pt x="135788" y="137738"/>
                  <a:pt x="133350" y="133350"/>
                </a:cubicBezTo>
                <a:cubicBezTo>
                  <a:pt x="127790" y="123343"/>
                  <a:pt x="120650" y="114300"/>
                  <a:pt x="114300" y="104775"/>
                </a:cubicBezTo>
                <a:lnTo>
                  <a:pt x="104775" y="90487"/>
                </a:lnTo>
                <a:cubicBezTo>
                  <a:pt x="92805" y="54575"/>
                  <a:pt x="110345" y="97450"/>
                  <a:pt x="85725" y="66675"/>
                </a:cubicBezTo>
                <a:cubicBezTo>
                  <a:pt x="67252" y="43584"/>
                  <a:pt x="97849" y="58015"/>
                  <a:pt x="66675" y="47625"/>
                </a:cubicBezTo>
                <a:lnTo>
                  <a:pt x="38100" y="28575"/>
                </a:lnTo>
                <a:lnTo>
                  <a:pt x="23813" y="19050"/>
                </a:lnTo>
                <a:cubicBezTo>
                  <a:pt x="20638" y="14287"/>
                  <a:pt x="18758" y="8338"/>
                  <a:pt x="14288" y="4762"/>
                </a:cubicBezTo>
                <a:cubicBezTo>
                  <a:pt x="10368" y="1626"/>
                  <a:pt x="0" y="0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>
            <a:off x="1359678" y="4329808"/>
            <a:ext cx="101787" cy="590550"/>
          </a:xfrm>
          <a:custGeom>
            <a:avLst/>
            <a:gdLst>
              <a:gd name="connsiteX0" fmla="*/ 58924 w 101787"/>
              <a:gd name="connsiteY0" fmla="*/ 590550 h 590550"/>
              <a:gd name="connsiteX1" fmla="*/ 68449 w 101787"/>
              <a:gd name="connsiteY1" fmla="*/ 566737 h 590550"/>
              <a:gd name="connsiteX2" fmla="*/ 73212 w 101787"/>
              <a:gd name="connsiteY2" fmla="*/ 538162 h 590550"/>
              <a:gd name="connsiteX3" fmla="*/ 77974 w 101787"/>
              <a:gd name="connsiteY3" fmla="*/ 523875 h 590550"/>
              <a:gd name="connsiteX4" fmla="*/ 68449 w 101787"/>
              <a:gd name="connsiteY4" fmla="*/ 452437 h 590550"/>
              <a:gd name="connsiteX5" fmla="*/ 58924 w 101787"/>
              <a:gd name="connsiteY5" fmla="*/ 423862 h 590550"/>
              <a:gd name="connsiteX6" fmla="*/ 54162 w 101787"/>
              <a:gd name="connsiteY6" fmla="*/ 409575 h 590550"/>
              <a:gd name="connsiteX7" fmla="*/ 44637 w 101787"/>
              <a:gd name="connsiteY7" fmla="*/ 381000 h 590550"/>
              <a:gd name="connsiteX8" fmla="*/ 39874 w 101787"/>
              <a:gd name="connsiteY8" fmla="*/ 366712 h 590550"/>
              <a:gd name="connsiteX9" fmla="*/ 30349 w 101787"/>
              <a:gd name="connsiteY9" fmla="*/ 352425 h 590550"/>
              <a:gd name="connsiteX10" fmla="*/ 20824 w 101787"/>
              <a:gd name="connsiteY10" fmla="*/ 323850 h 590550"/>
              <a:gd name="connsiteX11" fmla="*/ 16062 w 101787"/>
              <a:gd name="connsiteY11" fmla="*/ 300037 h 590550"/>
              <a:gd name="connsiteX12" fmla="*/ 11299 w 101787"/>
              <a:gd name="connsiteY12" fmla="*/ 271462 h 590550"/>
              <a:gd name="connsiteX13" fmla="*/ 6537 w 101787"/>
              <a:gd name="connsiteY13" fmla="*/ 257175 h 590550"/>
              <a:gd name="connsiteX14" fmla="*/ 6537 w 101787"/>
              <a:gd name="connsiteY14" fmla="*/ 123825 h 590550"/>
              <a:gd name="connsiteX15" fmla="*/ 16062 w 101787"/>
              <a:gd name="connsiteY15" fmla="*/ 95250 h 590550"/>
              <a:gd name="connsiteX16" fmla="*/ 35112 w 101787"/>
              <a:gd name="connsiteY16" fmla="*/ 71437 h 590550"/>
              <a:gd name="connsiteX17" fmla="*/ 54162 w 101787"/>
              <a:gd name="connsiteY17" fmla="*/ 42862 h 590550"/>
              <a:gd name="connsiteX18" fmla="*/ 63687 w 101787"/>
              <a:gd name="connsiteY18" fmla="*/ 28575 h 590550"/>
              <a:gd name="connsiteX19" fmla="*/ 77974 w 101787"/>
              <a:gd name="connsiteY19" fmla="*/ 19050 h 590550"/>
              <a:gd name="connsiteX20" fmla="*/ 87499 w 101787"/>
              <a:gd name="connsiteY20" fmla="*/ 4762 h 590550"/>
              <a:gd name="connsiteX21" fmla="*/ 101787 w 101787"/>
              <a:gd name="connsiteY21" fmla="*/ 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1787" h="590550">
                <a:moveTo>
                  <a:pt x="58924" y="590550"/>
                </a:moveTo>
                <a:cubicBezTo>
                  <a:pt x="62099" y="582612"/>
                  <a:pt x="66200" y="574985"/>
                  <a:pt x="68449" y="566737"/>
                </a:cubicBezTo>
                <a:cubicBezTo>
                  <a:pt x="70990" y="557421"/>
                  <a:pt x="71117" y="547588"/>
                  <a:pt x="73212" y="538162"/>
                </a:cubicBezTo>
                <a:cubicBezTo>
                  <a:pt x="74301" y="533262"/>
                  <a:pt x="76387" y="528637"/>
                  <a:pt x="77974" y="523875"/>
                </a:cubicBezTo>
                <a:cubicBezTo>
                  <a:pt x="77268" y="518225"/>
                  <a:pt x="70244" y="460214"/>
                  <a:pt x="68449" y="452437"/>
                </a:cubicBezTo>
                <a:cubicBezTo>
                  <a:pt x="66191" y="442654"/>
                  <a:pt x="62099" y="433387"/>
                  <a:pt x="58924" y="423862"/>
                </a:cubicBezTo>
                <a:lnTo>
                  <a:pt x="54162" y="409575"/>
                </a:lnTo>
                <a:lnTo>
                  <a:pt x="44637" y="381000"/>
                </a:lnTo>
                <a:cubicBezTo>
                  <a:pt x="43049" y="376237"/>
                  <a:pt x="42659" y="370889"/>
                  <a:pt x="39874" y="366712"/>
                </a:cubicBezTo>
                <a:lnTo>
                  <a:pt x="30349" y="352425"/>
                </a:lnTo>
                <a:cubicBezTo>
                  <a:pt x="27174" y="342900"/>
                  <a:pt x="22793" y="333695"/>
                  <a:pt x="20824" y="323850"/>
                </a:cubicBezTo>
                <a:cubicBezTo>
                  <a:pt x="19237" y="315912"/>
                  <a:pt x="17510" y="308001"/>
                  <a:pt x="16062" y="300037"/>
                </a:cubicBezTo>
                <a:cubicBezTo>
                  <a:pt x="14335" y="290536"/>
                  <a:pt x="13394" y="280888"/>
                  <a:pt x="11299" y="271462"/>
                </a:cubicBezTo>
                <a:cubicBezTo>
                  <a:pt x="10210" y="266562"/>
                  <a:pt x="8124" y="261937"/>
                  <a:pt x="6537" y="257175"/>
                </a:cubicBezTo>
                <a:cubicBezTo>
                  <a:pt x="-1610" y="200149"/>
                  <a:pt x="-2732" y="207246"/>
                  <a:pt x="6537" y="123825"/>
                </a:cubicBezTo>
                <a:cubicBezTo>
                  <a:pt x="7646" y="113846"/>
                  <a:pt x="12887" y="104775"/>
                  <a:pt x="16062" y="95250"/>
                </a:cubicBezTo>
                <a:cubicBezTo>
                  <a:pt x="22635" y="75531"/>
                  <a:pt x="16646" y="83747"/>
                  <a:pt x="35112" y="71437"/>
                </a:cubicBezTo>
                <a:lnTo>
                  <a:pt x="54162" y="42862"/>
                </a:lnTo>
                <a:cubicBezTo>
                  <a:pt x="57337" y="38100"/>
                  <a:pt x="58925" y="31750"/>
                  <a:pt x="63687" y="28575"/>
                </a:cubicBezTo>
                <a:lnTo>
                  <a:pt x="77974" y="19050"/>
                </a:lnTo>
                <a:cubicBezTo>
                  <a:pt x="81149" y="14287"/>
                  <a:pt x="83029" y="8338"/>
                  <a:pt x="87499" y="4762"/>
                </a:cubicBezTo>
                <a:cubicBezTo>
                  <a:pt x="91419" y="1626"/>
                  <a:pt x="101787" y="0"/>
                  <a:pt x="101787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>
            <a:off x="1661380" y="4639370"/>
            <a:ext cx="271572" cy="561975"/>
          </a:xfrm>
          <a:custGeom>
            <a:avLst/>
            <a:gdLst>
              <a:gd name="connsiteX0" fmla="*/ 271572 w 271572"/>
              <a:gd name="connsiteY0" fmla="*/ 561975 h 561975"/>
              <a:gd name="connsiteX1" fmla="*/ 252522 w 271572"/>
              <a:gd name="connsiteY1" fmla="*/ 538163 h 561975"/>
              <a:gd name="connsiteX2" fmla="*/ 238235 w 271572"/>
              <a:gd name="connsiteY2" fmla="*/ 533400 h 561975"/>
              <a:gd name="connsiteX3" fmla="*/ 214422 w 271572"/>
              <a:gd name="connsiteY3" fmla="*/ 514350 h 561975"/>
              <a:gd name="connsiteX4" fmla="*/ 195372 w 271572"/>
              <a:gd name="connsiteY4" fmla="*/ 495300 h 561975"/>
              <a:gd name="connsiteX5" fmla="*/ 162035 w 271572"/>
              <a:gd name="connsiteY5" fmla="*/ 461963 h 561975"/>
              <a:gd name="connsiteX6" fmla="*/ 142985 w 271572"/>
              <a:gd name="connsiteY6" fmla="*/ 433388 h 561975"/>
              <a:gd name="connsiteX7" fmla="*/ 133460 w 271572"/>
              <a:gd name="connsiteY7" fmla="*/ 419100 h 561975"/>
              <a:gd name="connsiteX8" fmla="*/ 109647 w 271572"/>
              <a:gd name="connsiteY8" fmla="*/ 376238 h 561975"/>
              <a:gd name="connsiteX9" fmla="*/ 100122 w 271572"/>
              <a:gd name="connsiteY9" fmla="*/ 361950 h 561975"/>
              <a:gd name="connsiteX10" fmla="*/ 85835 w 271572"/>
              <a:gd name="connsiteY10" fmla="*/ 352425 h 561975"/>
              <a:gd name="connsiteX11" fmla="*/ 76310 w 271572"/>
              <a:gd name="connsiteY11" fmla="*/ 338138 h 561975"/>
              <a:gd name="connsiteX12" fmla="*/ 62022 w 271572"/>
              <a:gd name="connsiteY12" fmla="*/ 328613 h 561975"/>
              <a:gd name="connsiteX13" fmla="*/ 57260 w 271572"/>
              <a:gd name="connsiteY13" fmla="*/ 314325 h 561975"/>
              <a:gd name="connsiteX14" fmla="*/ 47735 w 271572"/>
              <a:gd name="connsiteY14" fmla="*/ 300038 h 561975"/>
              <a:gd name="connsiteX15" fmla="*/ 38210 w 271572"/>
              <a:gd name="connsiteY15" fmla="*/ 271463 h 561975"/>
              <a:gd name="connsiteX16" fmla="*/ 33447 w 271572"/>
              <a:gd name="connsiteY16" fmla="*/ 257175 h 561975"/>
              <a:gd name="connsiteX17" fmla="*/ 23922 w 271572"/>
              <a:gd name="connsiteY17" fmla="*/ 228600 h 561975"/>
              <a:gd name="connsiteX18" fmla="*/ 19160 w 271572"/>
              <a:gd name="connsiteY18" fmla="*/ 214313 h 561975"/>
              <a:gd name="connsiteX19" fmla="*/ 14397 w 271572"/>
              <a:gd name="connsiteY19" fmla="*/ 195263 h 561975"/>
              <a:gd name="connsiteX20" fmla="*/ 9635 w 271572"/>
              <a:gd name="connsiteY20" fmla="*/ 152400 h 561975"/>
              <a:gd name="connsiteX21" fmla="*/ 4872 w 271572"/>
              <a:gd name="connsiteY21" fmla="*/ 128588 h 561975"/>
              <a:gd name="connsiteX22" fmla="*/ 110 w 271572"/>
              <a:gd name="connsiteY22" fmla="*/ 0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1572" h="561975">
                <a:moveTo>
                  <a:pt x="271572" y="561975"/>
                </a:moveTo>
                <a:cubicBezTo>
                  <a:pt x="265222" y="554038"/>
                  <a:pt x="260240" y="544778"/>
                  <a:pt x="252522" y="538163"/>
                </a:cubicBezTo>
                <a:cubicBezTo>
                  <a:pt x="248711" y="534896"/>
                  <a:pt x="242155" y="536536"/>
                  <a:pt x="238235" y="533400"/>
                </a:cubicBezTo>
                <a:cubicBezTo>
                  <a:pt x="207462" y="508781"/>
                  <a:pt x="250334" y="526322"/>
                  <a:pt x="214422" y="514350"/>
                </a:cubicBezTo>
                <a:cubicBezTo>
                  <a:pt x="201724" y="476253"/>
                  <a:pt x="220771" y="520699"/>
                  <a:pt x="195372" y="495300"/>
                </a:cubicBezTo>
                <a:cubicBezTo>
                  <a:pt x="157162" y="457090"/>
                  <a:pt x="194363" y="472738"/>
                  <a:pt x="162035" y="461963"/>
                </a:cubicBezTo>
                <a:lnTo>
                  <a:pt x="142985" y="433388"/>
                </a:lnTo>
                <a:cubicBezTo>
                  <a:pt x="139810" y="428625"/>
                  <a:pt x="135270" y="424530"/>
                  <a:pt x="133460" y="419100"/>
                </a:cubicBezTo>
                <a:cubicBezTo>
                  <a:pt x="125076" y="393953"/>
                  <a:pt x="131482" y="408991"/>
                  <a:pt x="109647" y="376238"/>
                </a:cubicBezTo>
                <a:cubicBezTo>
                  <a:pt x="106472" y="371475"/>
                  <a:pt x="104885" y="365125"/>
                  <a:pt x="100122" y="361950"/>
                </a:cubicBezTo>
                <a:lnTo>
                  <a:pt x="85835" y="352425"/>
                </a:lnTo>
                <a:cubicBezTo>
                  <a:pt x="82660" y="347663"/>
                  <a:pt x="80357" y="342185"/>
                  <a:pt x="76310" y="338138"/>
                </a:cubicBezTo>
                <a:cubicBezTo>
                  <a:pt x="72262" y="334091"/>
                  <a:pt x="65598" y="333083"/>
                  <a:pt x="62022" y="328613"/>
                </a:cubicBezTo>
                <a:cubicBezTo>
                  <a:pt x="58886" y="324693"/>
                  <a:pt x="59505" y="318815"/>
                  <a:pt x="57260" y="314325"/>
                </a:cubicBezTo>
                <a:cubicBezTo>
                  <a:pt x="54700" y="309206"/>
                  <a:pt x="50060" y="305268"/>
                  <a:pt x="47735" y="300038"/>
                </a:cubicBezTo>
                <a:cubicBezTo>
                  <a:pt x="43657" y="290863"/>
                  <a:pt x="41385" y="280988"/>
                  <a:pt x="38210" y="271463"/>
                </a:cubicBezTo>
                <a:lnTo>
                  <a:pt x="33447" y="257175"/>
                </a:lnTo>
                <a:lnTo>
                  <a:pt x="23922" y="228600"/>
                </a:lnTo>
                <a:cubicBezTo>
                  <a:pt x="22335" y="223838"/>
                  <a:pt x="20378" y="219183"/>
                  <a:pt x="19160" y="214313"/>
                </a:cubicBezTo>
                <a:lnTo>
                  <a:pt x="14397" y="195263"/>
                </a:lnTo>
                <a:cubicBezTo>
                  <a:pt x="12810" y="180975"/>
                  <a:pt x="11668" y="166631"/>
                  <a:pt x="9635" y="152400"/>
                </a:cubicBezTo>
                <a:cubicBezTo>
                  <a:pt x="8490" y="144387"/>
                  <a:pt x="5677" y="136642"/>
                  <a:pt x="4872" y="128588"/>
                </a:cubicBezTo>
                <a:cubicBezTo>
                  <a:pt x="-1157" y="68298"/>
                  <a:pt x="110" y="56945"/>
                  <a:pt x="11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1441149" y="4477445"/>
            <a:ext cx="39366" cy="471488"/>
          </a:xfrm>
          <a:custGeom>
            <a:avLst/>
            <a:gdLst>
              <a:gd name="connsiteX0" fmla="*/ 15553 w 39366"/>
              <a:gd name="connsiteY0" fmla="*/ 471488 h 471488"/>
              <a:gd name="connsiteX1" fmla="*/ 25078 w 39366"/>
              <a:gd name="connsiteY1" fmla="*/ 423863 h 471488"/>
              <a:gd name="connsiteX2" fmla="*/ 29841 w 39366"/>
              <a:gd name="connsiteY2" fmla="*/ 404813 h 471488"/>
              <a:gd name="connsiteX3" fmla="*/ 34603 w 39366"/>
              <a:gd name="connsiteY3" fmla="*/ 390525 h 471488"/>
              <a:gd name="connsiteX4" fmla="*/ 39366 w 39366"/>
              <a:gd name="connsiteY4" fmla="*/ 361950 h 471488"/>
              <a:gd name="connsiteX5" fmla="*/ 25078 w 39366"/>
              <a:gd name="connsiteY5" fmla="*/ 247650 h 471488"/>
              <a:gd name="connsiteX6" fmla="*/ 15553 w 39366"/>
              <a:gd name="connsiteY6" fmla="*/ 233363 h 471488"/>
              <a:gd name="connsiteX7" fmla="*/ 10791 w 39366"/>
              <a:gd name="connsiteY7" fmla="*/ 219075 h 471488"/>
              <a:gd name="connsiteX8" fmla="*/ 1266 w 39366"/>
              <a:gd name="connsiteY8" fmla="*/ 204788 h 471488"/>
              <a:gd name="connsiteX9" fmla="*/ 10791 w 39366"/>
              <a:gd name="connsiteY9" fmla="*/ 104775 h 471488"/>
              <a:gd name="connsiteX10" fmla="*/ 15553 w 39366"/>
              <a:gd name="connsiteY10" fmla="*/ 61913 h 471488"/>
              <a:gd name="connsiteX11" fmla="*/ 25078 w 39366"/>
              <a:gd name="connsiteY11" fmla="*/ 19050 h 471488"/>
              <a:gd name="connsiteX12" fmla="*/ 29841 w 39366"/>
              <a:gd name="connsiteY12" fmla="*/ 0 h 47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366" h="471488">
                <a:moveTo>
                  <a:pt x="15553" y="471488"/>
                </a:moveTo>
                <a:cubicBezTo>
                  <a:pt x="18728" y="455613"/>
                  <a:pt x="21151" y="439569"/>
                  <a:pt x="25078" y="423863"/>
                </a:cubicBezTo>
                <a:cubicBezTo>
                  <a:pt x="26666" y="417513"/>
                  <a:pt x="28043" y="411107"/>
                  <a:pt x="29841" y="404813"/>
                </a:cubicBezTo>
                <a:cubicBezTo>
                  <a:pt x="31220" y="399986"/>
                  <a:pt x="33514" y="395426"/>
                  <a:pt x="34603" y="390525"/>
                </a:cubicBezTo>
                <a:cubicBezTo>
                  <a:pt x="36698" y="381099"/>
                  <a:pt x="37778" y="371475"/>
                  <a:pt x="39366" y="361950"/>
                </a:cubicBezTo>
                <a:cubicBezTo>
                  <a:pt x="38860" y="352845"/>
                  <a:pt x="41964" y="272978"/>
                  <a:pt x="25078" y="247650"/>
                </a:cubicBezTo>
                <a:lnTo>
                  <a:pt x="15553" y="233363"/>
                </a:lnTo>
                <a:cubicBezTo>
                  <a:pt x="13966" y="228600"/>
                  <a:pt x="13036" y="223565"/>
                  <a:pt x="10791" y="219075"/>
                </a:cubicBezTo>
                <a:cubicBezTo>
                  <a:pt x="8231" y="213956"/>
                  <a:pt x="1567" y="210504"/>
                  <a:pt x="1266" y="204788"/>
                </a:cubicBezTo>
                <a:cubicBezTo>
                  <a:pt x="-2917" y="125313"/>
                  <a:pt x="4042" y="152015"/>
                  <a:pt x="10791" y="104775"/>
                </a:cubicBezTo>
                <a:cubicBezTo>
                  <a:pt x="12824" y="90544"/>
                  <a:pt x="13653" y="76162"/>
                  <a:pt x="15553" y="61913"/>
                </a:cubicBezTo>
                <a:cubicBezTo>
                  <a:pt x="20923" y="21641"/>
                  <a:pt x="17376" y="46006"/>
                  <a:pt x="25078" y="19050"/>
                </a:cubicBezTo>
                <a:cubicBezTo>
                  <a:pt x="26876" y="12756"/>
                  <a:pt x="29841" y="0"/>
                  <a:pt x="29841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004048" y="4084323"/>
            <a:ext cx="3189653" cy="2152989"/>
            <a:chOff x="5076056" y="3789040"/>
            <a:chExt cx="3888432" cy="2638277"/>
          </a:xfrm>
          <a:noFill/>
        </p:grpSpPr>
        <p:sp>
          <p:nvSpPr>
            <p:cNvPr id="7" name="Rectangle 6"/>
            <p:cNvSpPr/>
            <p:nvPr/>
          </p:nvSpPr>
          <p:spPr>
            <a:xfrm>
              <a:off x="5076056" y="3789040"/>
              <a:ext cx="3888432" cy="26382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164250" y="3914488"/>
              <a:ext cx="3360618" cy="2387380"/>
              <a:chOff x="1223864" y="3356992"/>
              <a:chExt cx="3024336" cy="2124000"/>
            </a:xfrm>
            <a:grpFill/>
          </p:grpSpPr>
          <p:pic>
            <p:nvPicPr>
              <p:cNvPr id="10" name="Picture 3" descr="C:\WORK\Reports_Presentations\Reports\2nd_Report\FIG\Bodenshatcosung.jp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3864" y="3356992"/>
                <a:ext cx="2124000" cy="2124000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pic>
          <p:pic>
            <p:nvPicPr>
              <p:cNvPr id="11" name="Picture 4" descr="C:\WORK\Reports_Presentations\Reports\2nd_Report\FIG\Bodenshatcosung_legend.jp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4104" y="3356992"/>
                <a:ext cx="864096" cy="1239970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pic>
        </p:grpSp>
      </p:grpSp>
      <p:pic>
        <p:nvPicPr>
          <p:cNvPr id="1026" name="Picture 2" descr="C:\WORK\Reports_Presentations\Presentations\IKO\3rd_IKO\FIGURES\PAT_mais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0000"/>
                    </a14:imgEffect>
                    <a14:imgEffect>
                      <a14:brightnessContrast bright="3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9369" y="362591"/>
            <a:ext cx="1896887" cy="1161611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5436096" y="1137638"/>
            <a:ext cx="1081168" cy="305073"/>
          </a:xfrm>
          <a:custGeom>
            <a:avLst/>
            <a:gdLst>
              <a:gd name="connsiteX0" fmla="*/ 0 w 1357312"/>
              <a:gd name="connsiteY0" fmla="*/ 14338 h 395338"/>
              <a:gd name="connsiteX1" fmla="*/ 114300 w 1357312"/>
              <a:gd name="connsiteY1" fmla="*/ 9575 h 395338"/>
              <a:gd name="connsiteX2" fmla="*/ 242887 w 1357312"/>
              <a:gd name="connsiteY2" fmla="*/ 9575 h 395338"/>
              <a:gd name="connsiteX3" fmla="*/ 347662 w 1357312"/>
              <a:gd name="connsiteY3" fmla="*/ 50 h 395338"/>
              <a:gd name="connsiteX4" fmla="*/ 442912 w 1357312"/>
              <a:gd name="connsiteY4" fmla="*/ 14338 h 395338"/>
              <a:gd name="connsiteX5" fmla="*/ 533400 w 1357312"/>
              <a:gd name="connsiteY5" fmla="*/ 23863 h 395338"/>
              <a:gd name="connsiteX6" fmla="*/ 642937 w 1357312"/>
              <a:gd name="connsiteY6" fmla="*/ 19100 h 395338"/>
              <a:gd name="connsiteX7" fmla="*/ 747712 w 1357312"/>
              <a:gd name="connsiteY7" fmla="*/ 52438 h 395338"/>
              <a:gd name="connsiteX8" fmla="*/ 914400 w 1357312"/>
              <a:gd name="connsiteY8" fmla="*/ 133400 h 395338"/>
              <a:gd name="connsiteX9" fmla="*/ 1071562 w 1357312"/>
              <a:gd name="connsiteY9" fmla="*/ 214363 h 395338"/>
              <a:gd name="connsiteX10" fmla="*/ 1357312 w 1357312"/>
              <a:gd name="connsiteY10" fmla="*/ 395338 h 39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57312" h="395338">
                <a:moveTo>
                  <a:pt x="0" y="14338"/>
                </a:moveTo>
                <a:cubicBezTo>
                  <a:pt x="36909" y="12353"/>
                  <a:pt x="73819" y="10369"/>
                  <a:pt x="114300" y="9575"/>
                </a:cubicBezTo>
                <a:cubicBezTo>
                  <a:pt x="154781" y="8781"/>
                  <a:pt x="203993" y="11163"/>
                  <a:pt x="242887" y="9575"/>
                </a:cubicBezTo>
                <a:cubicBezTo>
                  <a:pt x="281781" y="7987"/>
                  <a:pt x="314325" y="-744"/>
                  <a:pt x="347662" y="50"/>
                </a:cubicBezTo>
                <a:cubicBezTo>
                  <a:pt x="380999" y="844"/>
                  <a:pt x="411956" y="10369"/>
                  <a:pt x="442912" y="14338"/>
                </a:cubicBezTo>
                <a:cubicBezTo>
                  <a:pt x="473868" y="18307"/>
                  <a:pt x="500063" y="23069"/>
                  <a:pt x="533400" y="23863"/>
                </a:cubicBezTo>
                <a:cubicBezTo>
                  <a:pt x="566737" y="24657"/>
                  <a:pt x="607218" y="14338"/>
                  <a:pt x="642937" y="19100"/>
                </a:cubicBezTo>
                <a:cubicBezTo>
                  <a:pt x="678656" y="23862"/>
                  <a:pt x="702468" y="33388"/>
                  <a:pt x="747712" y="52438"/>
                </a:cubicBezTo>
                <a:cubicBezTo>
                  <a:pt x="792956" y="71488"/>
                  <a:pt x="860425" y="106413"/>
                  <a:pt x="914400" y="133400"/>
                </a:cubicBezTo>
                <a:cubicBezTo>
                  <a:pt x="968375" y="160387"/>
                  <a:pt x="997743" y="170707"/>
                  <a:pt x="1071562" y="214363"/>
                </a:cubicBezTo>
                <a:cubicBezTo>
                  <a:pt x="1145381" y="258019"/>
                  <a:pt x="1251346" y="326678"/>
                  <a:pt x="1357312" y="395338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516216" y="866647"/>
            <a:ext cx="344508" cy="229533"/>
          </a:xfrm>
          <a:custGeom>
            <a:avLst/>
            <a:gdLst>
              <a:gd name="connsiteX0" fmla="*/ 427737 w 432499"/>
              <a:gd name="connsiteY0" fmla="*/ 297447 h 297447"/>
              <a:gd name="connsiteX1" fmla="*/ 294387 w 432499"/>
              <a:gd name="connsiteY1" fmla="*/ 254584 h 297447"/>
              <a:gd name="connsiteX2" fmla="*/ 208662 w 432499"/>
              <a:gd name="connsiteY2" fmla="*/ 216484 h 297447"/>
              <a:gd name="connsiteX3" fmla="*/ 113412 w 432499"/>
              <a:gd name="connsiteY3" fmla="*/ 168859 h 297447"/>
              <a:gd name="connsiteX4" fmla="*/ 37212 w 432499"/>
              <a:gd name="connsiteY4" fmla="*/ 106947 h 297447"/>
              <a:gd name="connsiteX5" fmla="*/ 3874 w 432499"/>
              <a:gd name="connsiteY5" fmla="*/ 54559 h 297447"/>
              <a:gd name="connsiteX6" fmla="*/ 3874 w 432499"/>
              <a:gd name="connsiteY6" fmla="*/ 11697 h 297447"/>
              <a:gd name="connsiteX7" fmla="*/ 32449 w 432499"/>
              <a:gd name="connsiteY7" fmla="*/ 2172 h 297447"/>
              <a:gd name="connsiteX8" fmla="*/ 113412 w 432499"/>
              <a:gd name="connsiteY8" fmla="*/ 2172 h 297447"/>
              <a:gd name="connsiteX9" fmla="*/ 175324 w 432499"/>
              <a:gd name="connsiteY9" fmla="*/ 25984 h 297447"/>
              <a:gd name="connsiteX10" fmla="*/ 227712 w 432499"/>
              <a:gd name="connsiteY10" fmla="*/ 49797 h 297447"/>
              <a:gd name="connsiteX11" fmla="*/ 294387 w 432499"/>
              <a:gd name="connsiteY11" fmla="*/ 78372 h 297447"/>
              <a:gd name="connsiteX12" fmla="*/ 394399 w 432499"/>
              <a:gd name="connsiteY12" fmla="*/ 87897 h 297447"/>
              <a:gd name="connsiteX13" fmla="*/ 432499 w 432499"/>
              <a:gd name="connsiteY13" fmla="*/ 83134 h 297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2499" h="297447">
                <a:moveTo>
                  <a:pt x="427737" y="297447"/>
                </a:moveTo>
                <a:cubicBezTo>
                  <a:pt x="379318" y="282762"/>
                  <a:pt x="330899" y="268078"/>
                  <a:pt x="294387" y="254584"/>
                </a:cubicBezTo>
                <a:cubicBezTo>
                  <a:pt x="257874" y="241090"/>
                  <a:pt x="238824" y="230771"/>
                  <a:pt x="208662" y="216484"/>
                </a:cubicBezTo>
                <a:cubicBezTo>
                  <a:pt x="178500" y="202197"/>
                  <a:pt x="141987" y="187115"/>
                  <a:pt x="113412" y="168859"/>
                </a:cubicBezTo>
                <a:cubicBezTo>
                  <a:pt x="84837" y="150603"/>
                  <a:pt x="55468" y="125997"/>
                  <a:pt x="37212" y="106947"/>
                </a:cubicBezTo>
                <a:cubicBezTo>
                  <a:pt x="18956" y="87897"/>
                  <a:pt x="9430" y="70434"/>
                  <a:pt x="3874" y="54559"/>
                </a:cubicBezTo>
                <a:cubicBezTo>
                  <a:pt x="-1682" y="38684"/>
                  <a:pt x="-888" y="20428"/>
                  <a:pt x="3874" y="11697"/>
                </a:cubicBezTo>
                <a:cubicBezTo>
                  <a:pt x="8636" y="2966"/>
                  <a:pt x="14193" y="3759"/>
                  <a:pt x="32449" y="2172"/>
                </a:cubicBezTo>
                <a:cubicBezTo>
                  <a:pt x="50705" y="584"/>
                  <a:pt x="89600" y="-1797"/>
                  <a:pt x="113412" y="2172"/>
                </a:cubicBezTo>
                <a:cubicBezTo>
                  <a:pt x="137224" y="6141"/>
                  <a:pt x="156274" y="18047"/>
                  <a:pt x="175324" y="25984"/>
                </a:cubicBezTo>
                <a:cubicBezTo>
                  <a:pt x="194374" y="33921"/>
                  <a:pt x="207868" y="41066"/>
                  <a:pt x="227712" y="49797"/>
                </a:cubicBezTo>
                <a:cubicBezTo>
                  <a:pt x="247556" y="58528"/>
                  <a:pt x="266606" y="72022"/>
                  <a:pt x="294387" y="78372"/>
                </a:cubicBezTo>
                <a:cubicBezTo>
                  <a:pt x="322168" y="84722"/>
                  <a:pt x="371380" y="87103"/>
                  <a:pt x="394399" y="87897"/>
                </a:cubicBezTo>
                <a:cubicBezTo>
                  <a:pt x="417418" y="88691"/>
                  <a:pt x="424958" y="85912"/>
                  <a:pt x="432499" y="83134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480628" y="714397"/>
            <a:ext cx="937013" cy="232094"/>
          </a:xfrm>
          <a:custGeom>
            <a:avLst/>
            <a:gdLst>
              <a:gd name="connsiteX0" fmla="*/ 0 w 1176338"/>
              <a:gd name="connsiteY0" fmla="*/ 161925 h 300767"/>
              <a:gd name="connsiteX1" fmla="*/ 90488 w 1176338"/>
              <a:gd name="connsiteY1" fmla="*/ 161925 h 300767"/>
              <a:gd name="connsiteX2" fmla="*/ 157163 w 1176338"/>
              <a:gd name="connsiteY2" fmla="*/ 185738 h 300767"/>
              <a:gd name="connsiteX3" fmla="*/ 238125 w 1176338"/>
              <a:gd name="connsiteY3" fmla="*/ 180975 h 300767"/>
              <a:gd name="connsiteX4" fmla="*/ 285750 w 1176338"/>
              <a:gd name="connsiteY4" fmla="*/ 209550 h 300767"/>
              <a:gd name="connsiteX5" fmla="*/ 414338 w 1176338"/>
              <a:gd name="connsiteY5" fmla="*/ 242888 h 300767"/>
              <a:gd name="connsiteX6" fmla="*/ 638175 w 1176338"/>
              <a:gd name="connsiteY6" fmla="*/ 271463 h 300767"/>
              <a:gd name="connsiteX7" fmla="*/ 809625 w 1176338"/>
              <a:gd name="connsiteY7" fmla="*/ 290513 h 300767"/>
              <a:gd name="connsiteX8" fmla="*/ 909638 w 1176338"/>
              <a:gd name="connsiteY8" fmla="*/ 300038 h 300767"/>
              <a:gd name="connsiteX9" fmla="*/ 966788 w 1176338"/>
              <a:gd name="connsiteY9" fmla="*/ 271463 h 300767"/>
              <a:gd name="connsiteX10" fmla="*/ 966788 w 1176338"/>
              <a:gd name="connsiteY10" fmla="*/ 233363 h 300767"/>
              <a:gd name="connsiteX11" fmla="*/ 938213 w 1176338"/>
              <a:gd name="connsiteY11" fmla="*/ 185738 h 300767"/>
              <a:gd name="connsiteX12" fmla="*/ 933450 w 1176338"/>
              <a:gd name="connsiteY12" fmla="*/ 142875 h 300767"/>
              <a:gd name="connsiteX13" fmla="*/ 1014413 w 1176338"/>
              <a:gd name="connsiteY13" fmla="*/ 85725 h 300767"/>
              <a:gd name="connsiteX14" fmla="*/ 1090613 w 1176338"/>
              <a:gd name="connsiteY14" fmla="*/ 66675 h 300767"/>
              <a:gd name="connsiteX15" fmla="*/ 1176338 w 1176338"/>
              <a:gd name="connsiteY15" fmla="*/ 0 h 3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6338" h="300767">
                <a:moveTo>
                  <a:pt x="0" y="161925"/>
                </a:moveTo>
                <a:cubicBezTo>
                  <a:pt x="32147" y="159940"/>
                  <a:pt x="64294" y="157956"/>
                  <a:pt x="90488" y="161925"/>
                </a:cubicBezTo>
                <a:cubicBezTo>
                  <a:pt x="116682" y="165894"/>
                  <a:pt x="132557" y="182563"/>
                  <a:pt x="157163" y="185738"/>
                </a:cubicBezTo>
                <a:cubicBezTo>
                  <a:pt x="181769" y="188913"/>
                  <a:pt x="216694" y="177006"/>
                  <a:pt x="238125" y="180975"/>
                </a:cubicBezTo>
                <a:cubicBezTo>
                  <a:pt x="259556" y="184944"/>
                  <a:pt x="256381" y="199231"/>
                  <a:pt x="285750" y="209550"/>
                </a:cubicBezTo>
                <a:cubicBezTo>
                  <a:pt x="315119" y="219869"/>
                  <a:pt x="355601" y="232569"/>
                  <a:pt x="414338" y="242888"/>
                </a:cubicBezTo>
                <a:cubicBezTo>
                  <a:pt x="473075" y="253207"/>
                  <a:pt x="638175" y="271463"/>
                  <a:pt x="638175" y="271463"/>
                </a:cubicBezTo>
                <a:lnTo>
                  <a:pt x="809625" y="290513"/>
                </a:lnTo>
                <a:cubicBezTo>
                  <a:pt x="854869" y="295275"/>
                  <a:pt x="883444" y="303213"/>
                  <a:pt x="909638" y="300038"/>
                </a:cubicBezTo>
                <a:cubicBezTo>
                  <a:pt x="935832" y="296863"/>
                  <a:pt x="957263" y="282576"/>
                  <a:pt x="966788" y="271463"/>
                </a:cubicBezTo>
                <a:cubicBezTo>
                  <a:pt x="976313" y="260351"/>
                  <a:pt x="971551" y="247651"/>
                  <a:pt x="966788" y="233363"/>
                </a:cubicBezTo>
                <a:cubicBezTo>
                  <a:pt x="962025" y="219075"/>
                  <a:pt x="943769" y="200819"/>
                  <a:pt x="938213" y="185738"/>
                </a:cubicBezTo>
                <a:cubicBezTo>
                  <a:pt x="932657" y="170657"/>
                  <a:pt x="920750" y="159544"/>
                  <a:pt x="933450" y="142875"/>
                </a:cubicBezTo>
                <a:cubicBezTo>
                  <a:pt x="946150" y="126206"/>
                  <a:pt x="988219" y="98425"/>
                  <a:pt x="1014413" y="85725"/>
                </a:cubicBezTo>
                <a:cubicBezTo>
                  <a:pt x="1040607" y="73025"/>
                  <a:pt x="1063626" y="80962"/>
                  <a:pt x="1090613" y="66675"/>
                </a:cubicBezTo>
                <a:cubicBezTo>
                  <a:pt x="1117601" y="52387"/>
                  <a:pt x="1146969" y="26193"/>
                  <a:pt x="1176338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2" descr="C:\WORK\Reports_Presentations\Presentations\TR32_2017_10_06\pictures\Braided_Section_16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75" t="15934" r="14086" b="22233"/>
          <a:stretch/>
        </p:blipFill>
        <p:spPr bwMode="auto">
          <a:xfrm>
            <a:off x="5364287" y="2585534"/>
            <a:ext cx="3233058" cy="859770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Action Button: Custom 47">
            <a:hlinkClick r:id="rId9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49" name="Action Button: Custom 48">
            <a:hlinkClick r:id="" action="ppaction://hlinkshowjump?jump=nextslide" highlightClick="1"/>
          </p:cNvPr>
          <p:cNvSpPr/>
          <p:nvPr/>
        </p:nvSpPr>
        <p:spPr>
          <a:xfrm>
            <a:off x="6256720" y="6321691"/>
            <a:ext cx="1483632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Next slide</a:t>
            </a:r>
          </a:p>
        </p:txBody>
      </p:sp>
      <p:sp>
        <p:nvSpPr>
          <p:cNvPr id="50" name="Action Button: Custom 49">
            <a:hlinkClick r:id="" action="ppaction://hlinkshowjump?jump=previousslide" highlightClick="1"/>
          </p:cNvPr>
          <p:cNvSpPr/>
          <p:nvPr/>
        </p:nvSpPr>
        <p:spPr>
          <a:xfrm>
            <a:off x="4211960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  <p:pic>
        <p:nvPicPr>
          <p:cNvPr id="1027" name="Picture 3" descr="C:\WORK\Reports_Presentations\Presentations\IKO\3rd_IKO\FIGURES\PAT_sugarbeet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009080" y="1370704"/>
            <a:ext cx="1587256" cy="1050184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reeform 34"/>
          <p:cNvSpPr/>
          <p:nvPr/>
        </p:nvSpPr>
        <p:spPr>
          <a:xfrm>
            <a:off x="6613327" y="1698531"/>
            <a:ext cx="159893" cy="578341"/>
          </a:xfrm>
          <a:custGeom>
            <a:avLst/>
            <a:gdLst>
              <a:gd name="connsiteX0" fmla="*/ 139877 w 239889"/>
              <a:gd name="connsiteY0" fmla="*/ 867691 h 867691"/>
              <a:gd name="connsiteX1" fmla="*/ 116064 w 239889"/>
              <a:gd name="connsiteY1" fmla="*/ 781966 h 867691"/>
              <a:gd name="connsiteX2" fmla="*/ 97014 w 239889"/>
              <a:gd name="connsiteY2" fmla="*/ 720053 h 867691"/>
              <a:gd name="connsiteX3" fmla="*/ 106539 w 239889"/>
              <a:gd name="connsiteY3" fmla="*/ 672428 h 867691"/>
              <a:gd name="connsiteX4" fmla="*/ 101777 w 239889"/>
              <a:gd name="connsiteY4" fmla="*/ 634328 h 867691"/>
              <a:gd name="connsiteX5" fmla="*/ 73202 w 239889"/>
              <a:gd name="connsiteY5" fmla="*/ 562891 h 867691"/>
              <a:gd name="connsiteX6" fmla="*/ 125589 w 239889"/>
              <a:gd name="connsiteY6" fmla="*/ 510503 h 867691"/>
              <a:gd name="connsiteX7" fmla="*/ 87489 w 239889"/>
              <a:gd name="connsiteY7" fmla="*/ 458116 h 867691"/>
              <a:gd name="connsiteX8" fmla="*/ 58914 w 239889"/>
              <a:gd name="connsiteY8" fmla="*/ 396203 h 867691"/>
              <a:gd name="connsiteX9" fmla="*/ 44627 w 239889"/>
              <a:gd name="connsiteY9" fmla="*/ 343816 h 867691"/>
              <a:gd name="connsiteX10" fmla="*/ 30339 w 239889"/>
              <a:gd name="connsiteY10" fmla="*/ 305716 h 867691"/>
              <a:gd name="connsiteX11" fmla="*/ 20814 w 239889"/>
              <a:gd name="connsiteY11" fmla="*/ 258091 h 867691"/>
              <a:gd name="connsiteX12" fmla="*/ 25577 w 239889"/>
              <a:gd name="connsiteY12" fmla="*/ 200941 h 867691"/>
              <a:gd name="connsiteX13" fmla="*/ 1764 w 239889"/>
              <a:gd name="connsiteY13" fmla="*/ 162841 h 867691"/>
              <a:gd name="connsiteX14" fmla="*/ 1764 w 239889"/>
              <a:gd name="connsiteY14" fmla="*/ 115216 h 867691"/>
              <a:gd name="connsiteX15" fmla="*/ 1764 w 239889"/>
              <a:gd name="connsiteY15" fmla="*/ 77116 h 867691"/>
              <a:gd name="connsiteX16" fmla="*/ 6527 w 239889"/>
              <a:gd name="connsiteY16" fmla="*/ 39016 h 867691"/>
              <a:gd name="connsiteX17" fmla="*/ 39864 w 239889"/>
              <a:gd name="connsiteY17" fmla="*/ 15203 h 867691"/>
              <a:gd name="connsiteX18" fmla="*/ 82727 w 239889"/>
              <a:gd name="connsiteY18" fmla="*/ 10441 h 867691"/>
              <a:gd name="connsiteX19" fmla="*/ 192264 w 239889"/>
              <a:gd name="connsiteY19" fmla="*/ 916 h 867691"/>
              <a:gd name="connsiteX20" fmla="*/ 239889 w 239889"/>
              <a:gd name="connsiteY20" fmla="*/ 916 h 867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9889" h="867691">
                <a:moveTo>
                  <a:pt x="139877" y="867691"/>
                </a:moveTo>
                <a:cubicBezTo>
                  <a:pt x="131542" y="837131"/>
                  <a:pt x="123208" y="806572"/>
                  <a:pt x="116064" y="781966"/>
                </a:cubicBezTo>
                <a:cubicBezTo>
                  <a:pt x="108920" y="757360"/>
                  <a:pt x="98601" y="738309"/>
                  <a:pt x="97014" y="720053"/>
                </a:cubicBezTo>
                <a:cubicBezTo>
                  <a:pt x="95426" y="701797"/>
                  <a:pt x="105745" y="686715"/>
                  <a:pt x="106539" y="672428"/>
                </a:cubicBezTo>
                <a:cubicBezTo>
                  <a:pt x="107333" y="658141"/>
                  <a:pt x="107333" y="652584"/>
                  <a:pt x="101777" y="634328"/>
                </a:cubicBezTo>
                <a:cubicBezTo>
                  <a:pt x="96221" y="616072"/>
                  <a:pt x="69233" y="583528"/>
                  <a:pt x="73202" y="562891"/>
                </a:cubicBezTo>
                <a:cubicBezTo>
                  <a:pt x="77171" y="542254"/>
                  <a:pt x="123208" y="527965"/>
                  <a:pt x="125589" y="510503"/>
                </a:cubicBezTo>
                <a:cubicBezTo>
                  <a:pt x="127970" y="493041"/>
                  <a:pt x="98601" y="477166"/>
                  <a:pt x="87489" y="458116"/>
                </a:cubicBezTo>
                <a:cubicBezTo>
                  <a:pt x="76377" y="439066"/>
                  <a:pt x="66058" y="415253"/>
                  <a:pt x="58914" y="396203"/>
                </a:cubicBezTo>
                <a:cubicBezTo>
                  <a:pt x="51770" y="377153"/>
                  <a:pt x="49389" y="358897"/>
                  <a:pt x="44627" y="343816"/>
                </a:cubicBezTo>
                <a:cubicBezTo>
                  <a:pt x="39865" y="328735"/>
                  <a:pt x="34308" y="320003"/>
                  <a:pt x="30339" y="305716"/>
                </a:cubicBezTo>
                <a:cubicBezTo>
                  <a:pt x="26370" y="291429"/>
                  <a:pt x="21608" y="275553"/>
                  <a:pt x="20814" y="258091"/>
                </a:cubicBezTo>
                <a:cubicBezTo>
                  <a:pt x="20020" y="240629"/>
                  <a:pt x="28752" y="216816"/>
                  <a:pt x="25577" y="200941"/>
                </a:cubicBezTo>
                <a:cubicBezTo>
                  <a:pt x="22402" y="185066"/>
                  <a:pt x="5733" y="177128"/>
                  <a:pt x="1764" y="162841"/>
                </a:cubicBezTo>
                <a:cubicBezTo>
                  <a:pt x="-2205" y="148554"/>
                  <a:pt x="1764" y="115216"/>
                  <a:pt x="1764" y="115216"/>
                </a:cubicBezTo>
                <a:cubicBezTo>
                  <a:pt x="1764" y="100929"/>
                  <a:pt x="970" y="89816"/>
                  <a:pt x="1764" y="77116"/>
                </a:cubicBezTo>
                <a:cubicBezTo>
                  <a:pt x="2558" y="64416"/>
                  <a:pt x="177" y="49335"/>
                  <a:pt x="6527" y="39016"/>
                </a:cubicBezTo>
                <a:cubicBezTo>
                  <a:pt x="12877" y="28697"/>
                  <a:pt x="27164" y="19966"/>
                  <a:pt x="39864" y="15203"/>
                </a:cubicBezTo>
                <a:cubicBezTo>
                  <a:pt x="52564" y="10440"/>
                  <a:pt x="82727" y="10441"/>
                  <a:pt x="82727" y="10441"/>
                </a:cubicBezTo>
                <a:lnTo>
                  <a:pt x="192264" y="916"/>
                </a:lnTo>
                <a:cubicBezTo>
                  <a:pt x="218458" y="-672"/>
                  <a:pt x="229173" y="122"/>
                  <a:pt x="239889" y="916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6588224" y="1412776"/>
            <a:ext cx="97111" cy="152838"/>
          </a:xfrm>
          <a:custGeom>
            <a:avLst/>
            <a:gdLst>
              <a:gd name="connsiteX0" fmla="*/ 79022 w 145697"/>
              <a:gd name="connsiteY0" fmla="*/ 0 h 229305"/>
              <a:gd name="connsiteX1" fmla="*/ 40922 w 145697"/>
              <a:gd name="connsiteY1" fmla="*/ 66675 h 229305"/>
              <a:gd name="connsiteX2" fmla="*/ 12347 w 145697"/>
              <a:gd name="connsiteY2" fmla="*/ 109538 h 229305"/>
              <a:gd name="connsiteX3" fmla="*/ 2822 w 145697"/>
              <a:gd name="connsiteY3" fmla="*/ 138113 h 229305"/>
              <a:gd name="connsiteX4" fmla="*/ 2822 w 145697"/>
              <a:gd name="connsiteY4" fmla="*/ 166688 h 229305"/>
              <a:gd name="connsiteX5" fmla="*/ 2822 w 145697"/>
              <a:gd name="connsiteY5" fmla="*/ 195263 h 229305"/>
              <a:gd name="connsiteX6" fmla="*/ 40922 w 145697"/>
              <a:gd name="connsiteY6" fmla="*/ 219075 h 229305"/>
              <a:gd name="connsiteX7" fmla="*/ 64735 w 145697"/>
              <a:gd name="connsiteY7" fmla="*/ 228600 h 229305"/>
              <a:gd name="connsiteX8" fmla="*/ 102835 w 145697"/>
              <a:gd name="connsiteY8" fmla="*/ 228600 h 229305"/>
              <a:gd name="connsiteX9" fmla="*/ 145697 w 145697"/>
              <a:gd name="connsiteY9" fmla="*/ 228600 h 22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5697" h="229305">
                <a:moveTo>
                  <a:pt x="79022" y="0"/>
                </a:moveTo>
                <a:cubicBezTo>
                  <a:pt x="65528" y="24209"/>
                  <a:pt x="52034" y="48419"/>
                  <a:pt x="40922" y="66675"/>
                </a:cubicBezTo>
                <a:cubicBezTo>
                  <a:pt x="29809" y="84931"/>
                  <a:pt x="18697" y="97632"/>
                  <a:pt x="12347" y="109538"/>
                </a:cubicBezTo>
                <a:cubicBezTo>
                  <a:pt x="5997" y="121444"/>
                  <a:pt x="4409" y="128588"/>
                  <a:pt x="2822" y="138113"/>
                </a:cubicBezTo>
                <a:cubicBezTo>
                  <a:pt x="1234" y="147638"/>
                  <a:pt x="2822" y="166688"/>
                  <a:pt x="2822" y="166688"/>
                </a:cubicBezTo>
                <a:cubicBezTo>
                  <a:pt x="2822" y="176213"/>
                  <a:pt x="-3528" y="186532"/>
                  <a:pt x="2822" y="195263"/>
                </a:cubicBezTo>
                <a:cubicBezTo>
                  <a:pt x="9172" y="203994"/>
                  <a:pt x="30603" y="213519"/>
                  <a:pt x="40922" y="219075"/>
                </a:cubicBezTo>
                <a:cubicBezTo>
                  <a:pt x="51241" y="224631"/>
                  <a:pt x="54416" y="227013"/>
                  <a:pt x="64735" y="228600"/>
                </a:cubicBezTo>
                <a:cubicBezTo>
                  <a:pt x="75054" y="230188"/>
                  <a:pt x="102835" y="228600"/>
                  <a:pt x="102835" y="228600"/>
                </a:cubicBezTo>
                <a:lnTo>
                  <a:pt x="145697" y="228600"/>
                </a:ln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Inhaltsplatzhalter 10"/>
          <p:cNvSpPr txBox="1">
            <a:spLocks/>
          </p:cNvSpPr>
          <p:nvPr/>
        </p:nvSpPr>
        <p:spPr>
          <a:xfrm>
            <a:off x="4907087" y="3455353"/>
            <a:ext cx="4021033" cy="4056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i="1" dirty="0" smtClean="0">
                <a:solidFill>
                  <a:srgbClr val="515151"/>
                </a:solidFill>
              </a:rPr>
              <a:t>The thickness of loess top soil overlying coarse layers and the characteristics of these soils is key to understand and simulate the occurrence of water stress.</a:t>
            </a:r>
          </a:p>
        </p:txBody>
      </p:sp>
    </p:spTree>
    <p:extLst>
      <p:ext uri="{BB962C8B-B14F-4D97-AF65-F5344CB8AC3E}">
        <p14:creationId xmlns:p14="http://schemas.microsoft.com/office/powerpoint/2010/main" val="299398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60000" y="249498"/>
            <a:ext cx="8568120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1x1 km EMI measurements</a:t>
            </a:r>
          </a:p>
        </p:txBody>
      </p:sp>
      <p:sp>
        <p:nvSpPr>
          <p:cNvPr id="6" name="Inhaltsplatzhalter 1"/>
          <p:cNvSpPr txBox="1">
            <a:spLocks/>
          </p:cNvSpPr>
          <p:nvPr/>
        </p:nvSpPr>
        <p:spPr>
          <a:xfrm>
            <a:off x="5940152" y="764704"/>
            <a:ext cx="3024336" cy="2232248"/>
          </a:xfrm>
          <a:prstGeom prst="rect">
            <a:avLst/>
          </a:prstGeom>
        </p:spPr>
        <p:txBody>
          <a:bodyPr lIns="0" tIns="0"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500"/>
              </a:spcAft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-34290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itchFamily="2" charset="2"/>
              <a:buChar char="§"/>
              <a:defRPr lang="de-DE" sz="20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5B82"/>
              </a:buClr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 smtClean="0"/>
              <a:t>9 ECa maps</a:t>
            </a:r>
          </a:p>
          <a:p>
            <a:pPr marL="342900" indent="-342900"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/>
              <a:t>4</a:t>
            </a:r>
            <a:r>
              <a:rPr lang="en-US" sz="1800" dirty="0" smtClean="0"/>
              <a:t> sub-areas</a:t>
            </a:r>
          </a:p>
          <a:p>
            <a:pPr marL="342900" indent="-342900">
              <a:buClr>
                <a:srgbClr val="002060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 smtClean="0"/>
              <a:t>Confounding factors complicate the analysis of the dataset (not trivial to invert ECa data to EC)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981686" y="4431574"/>
            <a:ext cx="3054810" cy="1665957"/>
            <a:chOff x="755576" y="1893949"/>
            <a:chExt cx="3054810" cy="1665957"/>
          </a:xfrm>
        </p:grpSpPr>
        <p:pic>
          <p:nvPicPr>
            <p:cNvPr id="18" name="Picture 3" descr="C:\WORK\Reports_Presentations\Presentations\TR32_2017_10_06\FIGURES\2001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893949"/>
              <a:ext cx="1800200" cy="1588411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Inhaltsplatzhalter 1"/>
            <p:cNvSpPr txBox="1">
              <a:spLocks/>
            </p:cNvSpPr>
            <p:nvPr/>
          </p:nvSpPr>
          <p:spPr>
            <a:xfrm>
              <a:off x="2962029" y="2274841"/>
              <a:ext cx="848357" cy="1285065"/>
            </a:xfrm>
            <a:prstGeom prst="rect">
              <a:avLst/>
            </a:prstGeom>
          </p:spPr>
          <p:txBody>
            <a:bodyPr lIns="0" tIns="0"/>
            <a:lstStyle>
              <a:lvl1pPr marL="0" indent="0" algn="l" defTabSz="914400" rtl="0" eaLnBrk="1" latinLnBrk="0" hangingPunct="1">
                <a:spcBef>
                  <a:spcPct val="20000"/>
                </a:spcBef>
                <a:spcAft>
                  <a:spcPts val="500"/>
                </a:spcAft>
                <a:buFont typeface="Arial" pitchFamily="34" charset="0"/>
                <a:buNone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-342900" algn="l" defTabSz="914400" rtl="0" eaLnBrk="1" latinLnBrk="0" hangingPunct="1">
                <a:spcBef>
                  <a:spcPct val="20000"/>
                </a:spcBef>
                <a:buClr>
                  <a:srgbClr val="005B82"/>
                </a:buClr>
                <a:buSzPct val="80000"/>
                <a:buFont typeface="Wingdings" pitchFamily="2" charset="2"/>
                <a:buChar char="§"/>
                <a:defRPr lang="de-DE" sz="2000" kern="1200" baseline="0" dirty="0" smtClean="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rgbClr val="005B82"/>
                </a:buClr>
                <a:buSzPct val="80000"/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rgbClr val="005B82"/>
                </a:buClr>
                <a:buSzPct val="80000"/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rgbClr val="005B82"/>
                </a:buClr>
                <a:buSzPct val="80000"/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5B82"/>
                </a:buClr>
                <a:buSzPct val="125000"/>
              </a:pPr>
              <a:r>
                <a:rPr lang="en-US" sz="1800" dirty="0" smtClean="0"/>
                <a:t>Wheat  </a:t>
              </a:r>
            </a:p>
            <a:p>
              <a:pPr>
                <a:buClr>
                  <a:srgbClr val="005B82"/>
                </a:buClr>
                <a:buSzPct val="125000"/>
              </a:pPr>
              <a:r>
                <a:rPr lang="en-US" sz="1800" dirty="0" smtClean="0"/>
                <a:t>Wheat  </a:t>
              </a:r>
            </a:p>
            <a:p>
              <a:pPr>
                <a:buClr>
                  <a:srgbClr val="005B82"/>
                </a:buClr>
                <a:buSzPct val="125000"/>
              </a:pPr>
              <a:r>
                <a:rPr lang="en-US" sz="1800" dirty="0" smtClean="0"/>
                <a:t>Barley</a:t>
              </a:r>
              <a:endParaRPr lang="en-US" sz="1400" dirty="0" smtClean="0"/>
            </a:p>
          </p:txBody>
        </p:sp>
        <p:sp>
          <p:nvSpPr>
            <p:cNvPr id="20" name="Right Arrow 19"/>
            <p:cNvSpPr/>
            <p:nvPr/>
          </p:nvSpPr>
          <p:spPr>
            <a:xfrm rot="1023289">
              <a:off x="2069245" y="2154867"/>
              <a:ext cx="864372" cy="216024"/>
            </a:xfrm>
            <a:prstGeom prst="rightArrow">
              <a:avLst>
                <a:gd name="adj1" fmla="val 24707"/>
                <a:gd name="adj2" fmla="val 72899"/>
              </a:avLst>
            </a:prstGeom>
            <a:solidFill>
              <a:srgbClr val="FFC0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ight Arrow 20"/>
            <p:cNvSpPr/>
            <p:nvPr/>
          </p:nvSpPr>
          <p:spPr>
            <a:xfrm rot="1023289">
              <a:off x="2167418" y="2550286"/>
              <a:ext cx="763991" cy="216024"/>
            </a:xfrm>
            <a:prstGeom prst="rightArrow">
              <a:avLst>
                <a:gd name="adj1" fmla="val 24707"/>
                <a:gd name="adj2" fmla="val 72899"/>
              </a:avLst>
            </a:prstGeom>
            <a:solidFill>
              <a:srgbClr val="92D05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ight Arrow 21"/>
            <p:cNvSpPr/>
            <p:nvPr/>
          </p:nvSpPr>
          <p:spPr>
            <a:xfrm rot="1023289">
              <a:off x="2246141" y="2954418"/>
              <a:ext cx="683499" cy="216024"/>
            </a:xfrm>
            <a:prstGeom prst="rightArrow">
              <a:avLst>
                <a:gd name="adj1" fmla="val 24707"/>
                <a:gd name="adj2" fmla="val 72899"/>
              </a:avLst>
            </a:prstGeom>
            <a:solidFill>
              <a:srgbClr val="FF00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986067" y="2708920"/>
            <a:ext cx="3194445" cy="1588411"/>
            <a:chOff x="755576" y="3645024"/>
            <a:chExt cx="3194445" cy="1588411"/>
          </a:xfrm>
        </p:grpSpPr>
        <p:pic>
          <p:nvPicPr>
            <p:cNvPr id="24" name="Picture 4" descr="C:\WORK\Reports_Presentations\Presentations\TR32_2017_10_06\FIGURES\2000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645024"/>
              <a:ext cx="1800200" cy="1588411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Inhaltsplatzhalter 1"/>
            <p:cNvSpPr txBox="1">
              <a:spLocks/>
            </p:cNvSpPr>
            <p:nvPr/>
          </p:nvSpPr>
          <p:spPr>
            <a:xfrm>
              <a:off x="2892997" y="3979027"/>
              <a:ext cx="1057024" cy="1063098"/>
            </a:xfrm>
            <a:prstGeom prst="rect">
              <a:avLst/>
            </a:prstGeom>
          </p:spPr>
          <p:txBody>
            <a:bodyPr lIns="0" tIns="0"/>
            <a:lstStyle>
              <a:lvl1pPr marL="0" indent="0" algn="l" defTabSz="914400" rtl="0" eaLnBrk="1" latinLnBrk="0" hangingPunct="1">
                <a:spcBef>
                  <a:spcPct val="20000"/>
                </a:spcBef>
                <a:spcAft>
                  <a:spcPts val="500"/>
                </a:spcAft>
                <a:buFont typeface="Arial" pitchFamily="34" charset="0"/>
                <a:buNone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-342900" algn="l" defTabSz="914400" rtl="0" eaLnBrk="1" latinLnBrk="0" hangingPunct="1">
                <a:spcBef>
                  <a:spcPct val="20000"/>
                </a:spcBef>
                <a:buClr>
                  <a:srgbClr val="005B82"/>
                </a:buClr>
                <a:buSzPct val="80000"/>
                <a:buFont typeface="Wingdings" pitchFamily="2" charset="2"/>
                <a:buChar char="§"/>
                <a:defRPr lang="de-DE" sz="2000" kern="1200" baseline="0" dirty="0" smtClean="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rgbClr val="005B82"/>
                </a:buClr>
                <a:buSzPct val="80000"/>
                <a:buFont typeface="Wingdings" panose="05000000000000000000" pitchFamily="2" charset="2"/>
                <a:buChar char="§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rgbClr val="005B82"/>
                </a:buClr>
                <a:buSzPct val="80000"/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rgbClr val="005B82"/>
                </a:buClr>
                <a:buSzPct val="80000"/>
                <a:buFont typeface="Wingdings" panose="05000000000000000000" pitchFamily="2" charset="2"/>
                <a:buChar char="§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5B82"/>
                </a:buClr>
                <a:buSzPct val="125000"/>
              </a:pPr>
              <a:r>
                <a:rPr lang="en-US" sz="1800" dirty="0" smtClean="0"/>
                <a:t>Apr 14</a:t>
              </a:r>
              <a:r>
                <a:rPr lang="en-US" sz="1800" baseline="30000" dirty="0" smtClean="0"/>
                <a:t>th</a:t>
              </a:r>
              <a:endParaRPr lang="en-US" sz="1800" dirty="0" smtClean="0"/>
            </a:p>
            <a:p>
              <a:pPr>
                <a:buClr>
                  <a:srgbClr val="005B82"/>
                </a:buClr>
                <a:buSzPct val="125000"/>
              </a:pPr>
              <a:r>
                <a:rPr lang="en-US" sz="1800" dirty="0" smtClean="0"/>
                <a:t>Sep 11</a:t>
              </a:r>
              <a:r>
                <a:rPr lang="en-US" sz="1800" baseline="30000" dirty="0" smtClean="0"/>
                <a:t>th</a:t>
              </a:r>
              <a:endParaRPr lang="en-US" sz="1800" dirty="0" smtClean="0"/>
            </a:p>
            <a:p>
              <a:pPr>
                <a:buClr>
                  <a:srgbClr val="005B82"/>
                </a:buClr>
                <a:buSzPct val="125000"/>
              </a:pPr>
              <a:r>
                <a:rPr lang="en-US" sz="1800" dirty="0" smtClean="0"/>
                <a:t>Oct 5</a:t>
              </a:r>
              <a:r>
                <a:rPr lang="en-US" sz="1800" baseline="30000" dirty="0" smtClean="0"/>
                <a:t>th</a:t>
              </a:r>
              <a:endParaRPr lang="en-US" sz="1800" dirty="0" smtClean="0"/>
            </a:p>
          </p:txBody>
        </p:sp>
        <p:sp>
          <p:nvSpPr>
            <p:cNvPr id="26" name="Right Arrow 25"/>
            <p:cNvSpPr/>
            <p:nvPr/>
          </p:nvSpPr>
          <p:spPr>
            <a:xfrm rot="1023289">
              <a:off x="1820820" y="3844550"/>
              <a:ext cx="1079519" cy="216024"/>
            </a:xfrm>
            <a:prstGeom prst="rightArrow">
              <a:avLst>
                <a:gd name="adj1" fmla="val 24707"/>
                <a:gd name="adj2" fmla="val 72899"/>
              </a:avLst>
            </a:prstGeom>
            <a:solidFill>
              <a:srgbClr val="FF00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ight Arrow 26"/>
            <p:cNvSpPr/>
            <p:nvPr/>
          </p:nvSpPr>
          <p:spPr>
            <a:xfrm rot="1023289">
              <a:off x="1928095" y="4330229"/>
              <a:ext cx="954204" cy="216024"/>
            </a:xfrm>
            <a:prstGeom prst="rightArrow">
              <a:avLst>
                <a:gd name="adj1" fmla="val 24707"/>
                <a:gd name="adj2" fmla="val 72899"/>
              </a:avLst>
            </a:prstGeom>
            <a:solidFill>
              <a:srgbClr val="92D05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ight Arrow 27"/>
            <p:cNvSpPr/>
            <p:nvPr/>
          </p:nvSpPr>
          <p:spPr>
            <a:xfrm rot="1023289">
              <a:off x="2014105" y="4758077"/>
              <a:ext cx="866260" cy="216024"/>
            </a:xfrm>
            <a:prstGeom prst="rightArrow">
              <a:avLst>
                <a:gd name="adj1" fmla="val 24707"/>
                <a:gd name="adj2" fmla="val 72899"/>
              </a:avLst>
            </a:prstGeom>
            <a:solidFill>
              <a:srgbClr val="FFC0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7" name="Picture 3" descr="C:\WORK\Reports_Presentations\Presentations\2018_AGU\FIGURES\ECA0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828000"/>
            <a:ext cx="5126361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WORK\Reports_Presentations\Presentations\2018_AGU\FIGURES\ECA0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828000"/>
            <a:ext cx="5126361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WORK\Reports_Presentations\Presentations\2018_AGU\FIGURES\ECA0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828000"/>
            <a:ext cx="5126368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WORK\Reports_Presentations\Presentations\2018_AGU\FIGURES\ECA04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828000"/>
            <a:ext cx="5126368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WORK\Reports_Presentations\Presentations\2018_AGU\FIGURES\ECA05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828000"/>
            <a:ext cx="5126368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WORK\Reports_Presentations\Presentations\2018_AGU\FIGURES\ECA06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828000"/>
            <a:ext cx="5126369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WORK\Reports_Presentations\Presentations\2018_AGU\FIGURES\ECA07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828000"/>
            <a:ext cx="5126361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WORK\Reports_Presentations\Presentations\2018_AGU\FIGURES\ECA08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828000"/>
            <a:ext cx="5126368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WORK\Reports_Presentations\Presentations\2018_AGU\FIGURES\ECA09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828000"/>
            <a:ext cx="5126367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WORK\Reports_Presentations\Presentations\2018_AGU\FIGURES\ECA10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0" y="828000"/>
            <a:ext cx="5126368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47200" y="5013176"/>
            <a:ext cx="914400" cy="1028713"/>
            <a:chOff x="6173438" y="4792047"/>
            <a:chExt cx="914400" cy="1028713"/>
          </a:xfrm>
        </p:grpSpPr>
        <p:sp>
          <p:nvSpPr>
            <p:cNvPr id="12" name="Rectangle 11"/>
            <p:cNvSpPr/>
            <p:nvPr/>
          </p:nvSpPr>
          <p:spPr>
            <a:xfrm>
              <a:off x="6173438" y="4792047"/>
              <a:ext cx="914400" cy="10287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smtClean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191664" y="4792048"/>
              <a:ext cx="896174" cy="1008112"/>
              <a:chOff x="6113586" y="4497214"/>
              <a:chExt cx="1317340" cy="1481886"/>
            </a:xfrm>
          </p:grpSpPr>
          <p:pic>
            <p:nvPicPr>
              <p:cNvPr id="14" name="Picture 3" descr="C:\WORK\Reports_Presentations\Presentations\IKO\2nd_IKO\EMIstd_leg.jpg"/>
              <p:cNvPicPr>
                <a:picLocks noChangeAspect="1" noChangeArrowheads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156177" y="4863086"/>
                <a:ext cx="543019" cy="11160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6113586" y="4497214"/>
                <a:ext cx="1317340" cy="361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1000" dirty="0" smtClean="0"/>
                  <a:t>ECa (mS/m)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617840" y="4870671"/>
                <a:ext cx="726467" cy="110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1100" dirty="0" smtClean="0"/>
                  <a:t>46,6</a:t>
                </a:r>
              </a:p>
              <a:p>
                <a:pPr>
                  <a:spcBef>
                    <a:spcPts val="600"/>
                  </a:spcBef>
                </a:pPr>
                <a:endParaRPr lang="en-US" sz="1100" dirty="0" smtClean="0"/>
              </a:p>
              <a:p>
                <a:pPr>
                  <a:spcBef>
                    <a:spcPts val="600"/>
                  </a:spcBef>
                </a:pPr>
                <a:r>
                  <a:rPr lang="en-US" sz="1100" dirty="0" smtClean="0"/>
                  <a:t>1,24</a:t>
                </a:r>
              </a:p>
            </p:txBody>
          </p:sp>
        </p:grpSp>
      </p:grpSp>
      <p:sp>
        <p:nvSpPr>
          <p:cNvPr id="8" name="Rectangle 7"/>
          <p:cNvSpPr/>
          <p:nvPr/>
        </p:nvSpPr>
        <p:spPr>
          <a:xfrm>
            <a:off x="3275856" y="2204864"/>
            <a:ext cx="2516395" cy="769441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5B82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Löss</a:t>
            </a:r>
            <a:r>
              <a:rPr lang="en-US" sz="2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 above</a:t>
            </a:r>
          </a:p>
          <a:p>
            <a:pPr algn="ctr"/>
            <a:r>
              <a:rPr lang="en-US" sz="2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Sand &amp; gravels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51720" y="2893359"/>
            <a:ext cx="906017" cy="430887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5B82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Löss</a:t>
            </a:r>
            <a:endParaRPr lang="en-US" sz="22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03402" y="3501008"/>
            <a:ext cx="2516395" cy="769441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5B82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2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Löss</a:t>
            </a:r>
            <a:r>
              <a:rPr lang="en-US" sz="2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 above</a:t>
            </a:r>
          </a:p>
          <a:p>
            <a:pPr algn="ctr"/>
            <a:r>
              <a:rPr lang="en-US" sz="2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Sand &amp; gravels</a:t>
            </a:r>
          </a:p>
        </p:txBody>
      </p:sp>
      <p:sp>
        <p:nvSpPr>
          <p:cNvPr id="43" name="Action Button: Custom 42">
            <a:hlinkClick r:id="rId16" action="ppaction://hlinksldjump" highlightClick="1"/>
          </p:cNvPr>
          <p:cNvSpPr/>
          <p:nvPr/>
        </p:nvSpPr>
        <p:spPr>
          <a:xfrm>
            <a:off x="2558620" y="6321693"/>
            <a:ext cx="1437316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Main menu</a:t>
            </a:r>
          </a:p>
        </p:txBody>
      </p:sp>
      <p:sp>
        <p:nvSpPr>
          <p:cNvPr id="44" name="Action Button: Custom 43">
            <a:hlinkClick r:id="" action="ppaction://hlinkshowjump?jump=nextslide" highlightClick="1"/>
          </p:cNvPr>
          <p:cNvSpPr/>
          <p:nvPr/>
        </p:nvSpPr>
        <p:spPr>
          <a:xfrm>
            <a:off x="6256720" y="6321691"/>
            <a:ext cx="1483632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Next slide</a:t>
            </a:r>
          </a:p>
        </p:txBody>
      </p:sp>
      <p:sp>
        <p:nvSpPr>
          <p:cNvPr id="45" name="Action Button: Custom 44">
            <a:hlinkClick r:id="" action="ppaction://hlinkshowjump?jump=previousslide" highlightClick="1"/>
          </p:cNvPr>
          <p:cNvSpPr/>
          <p:nvPr/>
        </p:nvSpPr>
        <p:spPr>
          <a:xfrm>
            <a:off x="4211960" y="6321691"/>
            <a:ext cx="1849599" cy="419961"/>
          </a:xfrm>
          <a:prstGeom prst="actionButtonBlank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round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Previous slide</a:t>
            </a:r>
          </a:p>
        </p:txBody>
      </p:sp>
    </p:spTree>
    <p:extLst>
      <p:ext uri="{BB962C8B-B14F-4D97-AF65-F5344CB8AC3E}">
        <p14:creationId xmlns:p14="http://schemas.microsoft.com/office/powerpoint/2010/main" val="65829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7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9" grpId="0"/>
    </p:bldLst>
  </p:timing>
</p:sld>
</file>

<file path=ppt/theme/theme1.xml><?xml version="1.0" encoding="utf-8"?>
<a:theme xmlns:a="http://schemas.openxmlformats.org/drawingml/2006/main" name="Juelich_PowerPoint_4x3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4x3.potx" id="{E196826F-6C0F-445C-BD8C-22FE7C2F280E}" vid="{14111AE6-F94B-48C2-BAEC-A344D78BDC25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Juelich_PowerPoint_4x3</Template>
  <TotalTime>10372</TotalTime>
  <Words>2223</Words>
  <Application>Microsoft Office PowerPoint</Application>
  <PresentationFormat>On-screen Show (4:3)</PresentationFormat>
  <Paragraphs>578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Calibri</vt:lpstr>
      <vt:lpstr>Times New Roman</vt:lpstr>
      <vt:lpstr>Wingdings</vt:lpstr>
      <vt:lpstr>Juelich_PowerPoint_4x3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Cosimo Brogi</dc:creator>
  <cp:lastModifiedBy>Cosimo Brogi</cp:lastModifiedBy>
  <cp:revision>1249</cp:revision>
  <dcterms:created xsi:type="dcterms:W3CDTF">2018-03-28T16:19:27Z</dcterms:created>
  <dcterms:modified xsi:type="dcterms:W3CDTF">2020-04-26T15:02:50Z</dcterms:modified>
</cp:coreProperties>
</file>