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5"/>
  </p:notesMasterIdLst>
  <p:handoutMasterIdLst>
    <p:handoutMasterId r:id="rId16"/>
  </p:handoutMasterIdLst>
  <p:sldIdLst>
    <p:sldId id="318" r:id="rId2"/>
    <p:sldId id="366" r:id="rId3"/>
    <p:sldId id="402" r:id="rId4"/>
    <p:sldId id="404" r:id="rId5"/>
    <p:sldId id="408" r:id="rId6"/>
    <p:sldId id="403" r:id="rId7"/>
    <p:sldId id="409" r:id="rId8"/>
    <p:sldId id="410" r:id="rId9"/>
    <p:sldId id="411" r:id="rId10"/>
    <p:sldId id="407" r:id="rId11"/>
    <p:sldId id="413" r:id="rId12"/>
    <p:sldId id="412" r:id="rId13"/>
    <p:sldId id="358" r:id="rId1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Gill Sans MT" pitchFamily="34" charset="-18"/>
        <a:ea typeface="+mn-ea"/>
        <a:cs typeface="Arial" pitchFamily="34" charset="0"/>
      </a:defRPr>
    </a:lvl1pPr>
    <a:lvl2pPr marL="457200" algn="l" rtl="0" fontAlgn="base">
      <a:spcBef>
        <a:spcPct val="0"/>
      </a:spcBef>
      <a:spcAft>
        <a:spcPct val="0"/>
      </a:spcAft>
      <a:defRPr kern="1200">
        <a:solidFill>
          <a:schemeClr val="tx1"/>
        </a:solidFill>
        <a:latin typeface="Gill Sans MT" pitchFamily="34" charset="-18"/>
        <a:ea typeface="+mn-ea"/>
        <a:cs typeface="Arial" pitchFamily="34" charset="0"/>
      </a:defRPr>
    </a:lvl2pPr>
    <a:lvl3pPr marL="914400" algn="l" rtl="0" fontAlgn="base">
      <a:spcBef>
        <a:spcPct val="0"/>
      </a:spcBef>
      <a:spcAft>
        <a:spcPct val="0"/>
      </a:spcAft>
      <a:defRPr kern="1200">
        <a:solidFill>
          <a:schemeClr val="tx1"/>
        </a:solidFill>
        <a:latin typeface="Gill Sans MT" pitchFamily="34" charset="-18"/>
        <a:ea typeface="+mn-ea"/>
        <a:cs typeface="Arial" pitchFamily="34" charset="0"/>
      </a:defRPr>
    </a:lvl3pPr>
    <a:lvl4pPr marL="1371600" algn="l" rtl="0" fontAlgn="base">
      <a:spcBef>
        <a:spcPct val="0"/>
      </a:spcBef>
      <a:spcAft>
        <a:spcPct val="0"/>
      </a:spcAft>
      <a:defRPr kern="1200">
        <a:solidFill>
          <a:schemeClr val="tx1"/>
        </a:solidFill>
        <a:latin typeface="Gill Sans MT" pitchFamily="34" charset="-18"/>
        <a:ea typeface="+mn-ea"/>
        <a:cs typeface="Arial" pitchFamily="34" charset="0"/>
      </a:defRPr>
    </a:lvl4pPr>
    <a:lvl5pPr marL="1828800" algn="l" rtl="0" fontAlgn="base">
      <a:spcBef>
        <a:spcPct val="0"/>
      </a:spcBef>
      <a:spcAft>
        <a:spcPct val="0"/>
      </a:spcAft>
      <a:defRPr kern="1200">
        <a:solidFill>
          <a:schemeClr val="tx1"/>
        </a:solidFill>
        <a:latin typeface="Gill Sans MT" pitchFamily="34" charset="-18"/>
        <a:ea typeface="+mn-ea"/>
        <a:cs typeface="Arial" pitchFamily="34" charset="0"/>
      </a:defRPr>
    </a:lvl5pPr>
    <a:lvl6pPr marL="2286000" algn="l" defTabSz="914400" rtl="0" eaLnBrk="1" latinLnBrk="0" hangingPunct="1">
      <a:defRPr kern="1200">
        <a:solidFill>
          <a:schemeClr val="tx1"/>
        </a:solidFill>
        <a:latin typeface="Gill Sans MT" pitchFamily="34" charset="-18"/>
        <a:ea typeface="+mn-ea"/>
        <a:cs typeface="Arial" pitchFamily="34" charset="0"/>
      </a:defRPr>
    </a:lvl6pPr>
    <a:lvl7pPr marL="2743200" algn="l" defTabSz="914400" rtl="0" eaLnBrk="1" latinLnBrk="0" hangingPunct="1">
      <a:defRPr kern="1200">
        <a:solidFill>
          <a:schemeClr val="tx1"/>
        </a:solidFill>
        <a:latin typeface="Gill Sans MT" pitchFamily="34" charset="-18"/>
        <a:ea typeface="+mn-ea"/>
        <a:cs typeface="Arial" pitchFamily="34" charset="0"/>
      </a:defRPr>
    </a:lvl7pPr>
    <a:lvl8pPr marL="3200400" algn="l" defTabSz="914400" rtl="0" eaLnBrk="1" latinLnBrk="0" hangingPunct="1">
      <a:defRPr kern="1200">
        <a:solidFill>
          <a:schemeClr val="tx1"/>
        </a:solidFill>
        <a:latin typeface="Gill Sans MT" pitchFamily="34" charset="-18"/>
        <a:ea typeface="+mn-ea"/>
        <a:cs typeface="Arial" pitchFamily="34" charset="0"/>
      </a:defRPr>
    </a:lvl8pPr>
    <a:lvl9pPr marL="3657600" algn="l" defTabSz="914400" rtl="0" eaLnBrk="1" latinLnBrk="0" hangingPunct="1">
      <a:defRPr kern="1200">
        <a:solidFill>
          <a:schemeClr val="tx1"/>
        </a:solidFill>
        <a:latin typeface="Gill Sans MT" pitchFamily="34" charset="-18"/>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7E0"/>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39" autoAdjust="0"/>
  </p:normalViewPr>
  <p:slideViewPr>
    <p:cSldViewPr>
      <p:cViewPr varScale="1">
        <p:scale>
          <a:sx n="74" d="100"/>
          <a:sy n="74" d="100"/>
        </p:scale>
        <p:origin x="16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2C2C641-F9FC-488F-B618-19A99C5D72A5}" type="datetimeFigureOut">
              <a:rPr lang="cs-CZ"/>
              <a:pPr>
                <a:defRPr/>
              </a:pPr>
              <a:t>11.05.2020</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9370D4-6A0A-4056-A966-4F84E5DED0B0}" type="slidenum">
              <a:rPr lang="cs-CZ"/>
              <a:pPr>
                <a:defRPr/>
              </a:pPr>
              <a:t>‹#›</a:t>
            </a:fld>
            <a:endParaRPr lang="cs-CZ"/>
          </a:p>
        </p:txBody>
      </p:sp>
    </p:spTree>
    <p:extLst>
      <p:ext uri="{BB962C8B-B14F-4D97-AF65-F5344CB8AC3E}">
        <p14:creationId xmlns:p14="http://schemas.microsoft.com/office/powerpoint/2010/main" val="3169237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1917FE2-D754-4EA1-AD1C-1EF2AC6153A8}" type="datetimeFigureOut">
              <a:rPr lang="cs-CZ"/>
              <a:pPr>
                <a:defRPr/>
              </a:pPr>
              <a:t>11.05.2020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204F2C0-7D6E-40F1-867F-B8574D1ABAF5}" type="slidenum">
              <a:rPr lang="cs-CZ"/>
              <a:pPr>
                <a:defRPr/>
              </a:pPr>
              <a:t>‹#›</a:t>
            </a:fld>
            <a:endParaRPr lang="cs-CZ"/>
          </a:p>
        </p:txBody>
      </p:sp>
    </p:spTree>
    <p:extLst>
      <p:ext uri="{BB962C8B-B14F-4D97-AF65-F5344CB8AC3E}">
        <p14:creationId xmlns:p14="http://schemas.microsoft.com/office/powerpoint/2010/main" val="139967754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dirty="0"/>
              <a:t>Abstract: </a:t>
            </a:r>
          </a:p>
          <a:p>
            <a:pPr>
              <a:spcBef>
                <a:spcPct val="0"/>
              </a:spcBef>
            </a:pPr>
            <a:r>
              <a:rPr lang="en-US" dirty="0"/>
              <a:t>The presented paper examines current dilemmas in transboundary water interaction and debates about the reconceptualization of the Transboundary Water Interaction Nexus (TWINS). The new TWINS framework provides a theoretical alternative how to (1) evaluate the interstate relations between two or more actors regardless their legal status; (2) calculate the transboundary water interaction based on process tracing analysis rather than milestone analysis; (3) distinguish more intensities of cooperation and conflict, (4) clarify broader </a:t>
            </a:r>
            <a:r>
              <a:rPr lang="en-US" dirty="0" err="1"/>
              <a:t>hydropolitical</a:t>
            </a:r>
            <a:r>
              <a:rPr lang="en-US" dirty="0"/>
              <a:t> context in transboundary water interaction, and (5) debate about dual water event phenomenon where one event may possess both cooperation and conflict features. Currently, the new TWINS model serves as an indicator for evaluating cooperation and conflict intensity of water-related events in the </a:t>
            </a:r>
            <a:r>
              <a:rPr lang="en-US" dirty="0" err="1"/>
              <a:t>Lancang</a:t>
            </a:r>
            <a:r>
              <a:rPr lang="en-US" dirty="0"/>
              <a:t>-Mekong River Basin. The data are then recorded in the </a:t>
            </a:r>
            <a:r>
              <a:rPr lang="en-US" dirty="0" err="1"/>
              <a:t>Lancang</a:t>
            </a:r>
            <a:r>
              <a:rPr lang="en-US" dirty="0"/>
              <a:t>-Mekong Cooperation and Conflict Database (LMCCD) designed by authors which already comprise more than 1600 water-related events in the last 30 years (1990-2020). To proof the viability of the presented concept, we will illustrate the new TWINS model on a case study related to the </a:t>
            </a:r>
            <a:r>
              <a:rPr lang="en-US" dirty="0" err="1"/>
              <a:t>Xayaburi</a:t>
            </a:r>
            <a:r>
              <a:rPr lang="en-US" dirty="0"/>
              <a:t> hydropower dam. Although there are still several methodological limitations, the new TWINS model can be adapted to any interstate water-related issue and be able to fill the information gaps about the interdisciplinary understanding of the transboundary water interaction.</a:t>
            </a:r>
            <a:endParaRPr lang="cs-CZ" altLang="cs-CZ" dirty="0"/>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690FCA4C-3457-408A-8A2D-1DA266CDEB62}" type="slidenum">
              <a:rPr lang="cs-CZ" altLang="cs-CZ">
                <a:latin typeface="Calibri" pitchFamily="34" charset="0"/>
              </a:rPr>
              <a:pPr fontAlgn="base">
                <a:spcBef>
                  <a:spcPct val="0"/>
                </a:spcBef>
                <a:spcAft>
                  <a:spcPct val="0"/>
                </a:spcAft>
              </a:pPr>
              <a:t>1</a:t>
            </a:fld>
            <a:endParaRPr lang="cs-CZ" altLang="cs-CZ">
              <a:latin typeface="Calibri" pitchFamily="34" charset="0"/>
            </a:endParaRPr>
          </a:p>
        </p:txBody>
      </p:sp>
    </p:spTree>
    <p:extLst>
      <p:ext uri="{BB962C8B-B14F-4D97-AF65-F5344CB8AC3E}">
        <p14:creationId xmlns:p14="http://schemas.microsoft.com/office/powerpoint/2010/main" val="50108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cs-CZ" sz="1200" kern="1200" dirty="0">
                <a:solidFill>
                  <a:schemeClr val="tx1"/>
                </a:solidFill>
                <a:effectLst/>
                <a:latin typeface="+mn-lt"/>
                <a:ea typeface="+mn-ea"/>
                <a:cs typeface="+mn-cs"/>
              </a:rPr>
              <a:t>Source: </a:t>
            </a:r>
            <a:r>
              <a:rPr lang="en-US" sz="1200" kern="1200" dirty="0" err="1">
                <a:solidFill>
                  <a:schemeClr val="tx1"/>
                </a:solidFill>
                <a:effectLst/>
                <a:latin typeface="+mn-lt"/>
                <a:ea typeface="+mn-ea"/>
                <a:cs typeface="+mn-cs"/>
              </a:rPr>
              <a:t>Grünwald</a:t>
            </a:r>
            <a:r>
              <a:rPr lang="en-US" sz="1200" kern="1200" dirty="0">
                <a:solidFill>
                  <a:schemeClr val="tx1"/>
                </a:solidFill>
                <a:effectLst/>
                <a:latin typeface="+mn-lt"/>
                <a:ea typeface="+mn-ea"/>
                <a:cs typeface="+mn-cs"/>
              </a:rPr>
              <a:t>, Richard; Wang, </a:t>
            </a:r>
            <a:r>
              <a:rPr lang="en-US" sz="1200" kern="1200" dirty="0" err="1">
                <a:solidFill>
                  <a:schemeClr val="tx1"/>
                </a:solidFill>
                <a:effectLst/>
                <a:latin typeface="+mn-lt"/>
                <a:ea typeface="+mn-ea"/>
                <a:cs typeface="+mn-cs"/>
              </a:rPr>
              <a:t>Wenling</a:t>
            </a:r>
            <a:r>
              <a:rPr lang="en-US" sz="1200" kern="1200" dirty="0">
                <a:solidFill>
                  <a:schemeClr val="tx1"/>
                </a:solidFill>
                <a:effectLst/>
                <a:latin typeface="+mn-lt"/>
                <a:ea typeface="+mn-ea"/>
                <a:cs typeface="+mn-cs"/>
              </a:rPr>
              <a:t>, Feng Yan (2020</a:t>
            </a:r>
            <a:r>
              <a:rPr lang="cs-CZ" sz="1200"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Modified Transboundary Water Interaction Nexus (TWINS): </a:t>
            </a:r>
            <a:r>
              <a:rPr lang="en-US" sz="1200" kern="1200" dirty="0" err="1">
                <a:solidFill>
                  <a:schemeClr val="tx1"/>
                </a:solidFill>
                <a:effectLst/>
                <a:latin typeface="+mn-lt"/>
                <a:ea typeface="+mn-ea"/>
                <a:cs typeface="+mn-cs"/>
              </a:rPr>
              <a:t>Xayaburi</a:t>
            </a:r>
            <a:r>
              <a:rPr lang="en-US" sz="1200" kern="1200" dirty="0">
                <a:solidFill>
                  <a:schemeClr val="tx1"/>
                </a:solidFill>
                <a:effectLst/>
                <a:latin typeface="+mn-lt"/>
                <a:ea typeface="+mn-ea"/>
                <a:cs typeface="+mn-cs"/>
              </a:rPr>
              <a:t> Dam Case Study. In: Water, </a:t>
            </a:r>
            <a:r>
              <a:rPr lang="en-US" sz="1200" kern="1200" dirty="0" err="1">
                <a:solidFill>
                  <a:schemeClr val="tx1"/>
                </a:solidFill>
                <a:effectLst/>
                <a:latin typeface="+mn-lt"/>
                <a:ea typeface="+mn-ea"/>
                <a:cs typeface="+mn-cs"/>
              </a:rPr>
              <a:t>Iss</a:t>
            </a:r>
            <a:r>
              <a:rPr lang="en-US" sz="1200" kern="1200" dirty="0">
                <a:solidFill>
                  <a:schemeClr val="tx1"/>
                </a:solidFill>
                <a:effectLst/>
                <a:latin typeface="+mn-lt"/>
                <a:ea typeface="+mn-ea"/>
                <a:cs typeface="+mn-cs"/>
              </a:rPr>
              <a:t> 12, pp. 710-727.</a:t>
            </a:r>
          </a:p>
          <a:p>
            <a:pPr>
              <a:spcBef>
                <a:spcPct val="0"/>
              </a:spcBef>
            </a:pPr>
            <a:endParaRPr lang="cs-CZ" altLang="cs-CZ" dirty="0"/>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10</a:t>
            </a:fld>
            <a:endParaRPr lang="cs-CZ" altLang="cs-CZ">
              <a:latin typeface="Calibri" pitchFamily="34" charset="0"/>
            </a:endParaRPr>
          </a:p>
        </p:txBody>
      </p:sp>
    </p:spTree>
    <p:extLst>
      <p:ext uri="{BB962C8B-B14F-4D97-AF65-F5344CB8AC3E}">
        <p14:creationId xmlns:p14="http://schemas.microsoft.com/office/powerpoint/2010/main" val="196760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cs-CZ" sz="1200" kern="1200" dirty="0">
                <a:solidFill>
                  <a:schemeClr val="tx1"/>
                </a:solidFill>
                <a:effectLst/>
                <a:latin typeface="+mn-lt"/>
                <a:ea typeface="+mn-ea"/>
                <a:cs typeface="+mn-cs"/>
              </a:rPr>
              <a:t>Source: </a:t>
            </a:r>
            <a:r>
              <a:rPr lang="en-US" sz="1200" kern="1200" dirty="0" err="1">
                <a:solidFill>
                  <a:schemeClr val="tx1"/>
                </a:solidFill>
                <a:effectLst/>
                <a:latin typeface="+mn-lt"/>
                <a:ea typeface="+mn-ea"/>
                <a:cs typeface="+mn-cs"/>
              </a:rPr>
              <a:t>Grünwald</a:t>
            </a:r>
            <a:r>
              <a:rPr lang="en-US" sz="1200" kern="1200" dirty="0">
                <a:solidFill>
                  <a:schemeClr val="tx1"/>
                </a:solidFill>
                <a:effectLst/>
                <a:latin typeface="+mn-lt"/>
                <a:ea typeface="+mn-ea"/>
                <a:cs typeface="+mn-cs"/>
              </a:rPr>
              <a:t>, Richard; Wang, </a:t>
            </a:r>
            <a:r>
              <a:rPr lang="en-US" sz="1200" kern="1200" dirty="0" err="1">
                <a:solidFill>
                  <a:schemeClr val="tx1"/>
                </a:solidFill>
                <a:effectLst/>
                <a:latin typeface="+mn-lt"/>
                <a:ea typeface="+mn-ea"/>
                <a:cs typeface="+mn-cs"/>
              </a:rPr>
              <a:t>Wenling</a:t>
            </a:r>
            <a:r>
              <a:rPr lang="en-US" sz="1200" kern="1200" dirty="0">
                <a:solidFill>
                  <a:schemeClr val="tx1"/>
                </a:solidFill>
                <a:effectLst/>
                <a:latin typeface="+mn-lt"/>
                <a:ea typeface="+mn-ea"/>
                <a:cs typeface="+mn-cs"/>
              </a:rPr>
              <a:t>, Feng Yan (2020</a:t>
            </a:r>
            <a:r>
              <a:rPr lang="cs-CZ" sz="1200"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Modified Transboundary Water Interaction Nexus (TWINS): </a:t>
            </a:r>
            <a:r>
              <a:rPr lang="en-US" sz="1200" kern="1200" dirty="0" err="1">
                <a:solidFill>
                  <a:schemeClr val="tx1"/>
                </a:solidFill>
                <a:effectLst/>
                <a:latin typeface="+mn-lt"/>
                <a:ea typeface="+mn-ea"/>
                <a:cs typeface="+mn-cs"/>
              </a:rPr>
              <a:t>Xayaburi</a:t>
            </a:r>
            <a:r>
              <a:rPr lang="en-US" sz="1200" kern="1200" dirty="0">
                <a:solidFill>
                  <a:schemeClr val="tx1"/>
                </a:solidFill>
                <a:effectLst/>
                <a:latin typeface="+mn-lt"/>
                <a:ea typeface="+mn-ea"/>
                <a:cs typeface="+mn-cs"/>
              </a:rPr>
              <a:t> Dam Case Study. In: Water, </a:t>
            </a:r>
            <a:r>
              <a:rPr lang="en-US" sz="1200" kern="1200" dirty="0" err="1">
                <a:solidFill>
                  <a:schemeClr val="tx1"/>
                </a:solidFill>
                <a:effectLst/>
                <a:latin typeface="+mn-lt"/>
                <a:ea typeface="+mn-ea"/>
                <a:cs typeface="+mn-cs"/>
              </a:rPr>
              <a:t>Iss</a:t>
            </a:r>
            <a:r>
              <a:rPr lang="en-US" sz="1200" kern="1200" dirty="0">
                <a:solidFill>
                  <a:schemeClr val="tx1"/>
                </a:solidFill>
                <a:effectLst/>
                <a:latin typeface="+mn-lt"/>
                <a:ea typeface="+mn-ea"/>
                <a:cs typeface="+mn-cs"/>
              </a:rPr>
              <a:t> 12, pp. 710-727.</a:t>
            </a:r>
          </a:p>
          <a:p>
            <a:pPr>
              <a:spcBef>
                <a:spcPct val="0"/>
              </a:spcBef>
            </a:pPr>
            <a:endParaRPr lang="cs-CZ" altLang="cs-CZ" dirty="0"/>
          </a:p>
          <a:p>
            <a:pPr>
              <a:spcBef>
                <a:spcPct val="0"/>
              </a:spcBef>
            </a:pPr>
            <a:endParaRPr lang="cs-CZ" altLang="cs-CZ" dirty="0"/>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11</a:t>
            </a:fld>
            <a:endParaRPr lang="cs-CZ" altLang="cs-CZ">
              <a:latin typeface="Calibri" pitchFamily="34" charset="0"/>
            </a:endParaRPr>
          </a:p>
        </p:txBody>
      </p:sp>
    </p:spTree>
    <p:extLst>
      <p:ext uri="{BB962C8B-B14F-4D97-AF65-F5344CB8AC3E}">
        <p14:creationId xmlns:p14="http://schemas.microsoft.com/office/powerpoint/2010/main" val="342287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dirty="0"/>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12</a:t>
            </a:fld>
            <a:endParaRPr lang="cs-CZ" altLang="cs-CZ">
              <a:latin typeface="Calibri" pitchFamily="34" charset="0"/>
            </a:endParaRPr>
          </a:p>
        </p:txBody>
      </p:sp>
    </p:spTree>
    <p:extLst>
      <p:ext uri="{BB962C8B-B14F-4D97-AF65-F5344CB8AC3E}">
        <p14:creationId xmlns:p14="http://schemas.microsoft.com/office/powerpoint/2010/main" val="3209236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ltLang="cs-CZ" dirty="0"/>
              <a:t>http://rethinkingtruth.com/wp-content/uploads/2013/12/water.jpg</a:t>
            </a:r>
            <a:br>
              <a:rPr lang="cs-CZ" altLang="cs-CZ" dirty="0"/>
            </a:br>
            <a:br>
              <a:rPr lang="cs-CZ" altLang="cs-CZ" dirty="0"/>
            </a:br>
            <a:endParaRPr lang="cs-CZ" altLang="cs-CZ" dirty="0"/>
          </a:p>
        </p:txBody>
      </p:sp>
      <p:sp>
        <p:nvSpPr>
          <p:cNvPr id="31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B2233B5D-74F2-4C4A-9865-944CE05B2F4F}" type="slidenum">
              <a:rPr lang="cs-CZ" altLang="cs-CZ">
                <a:latin typeface="Calibri" pitchFamily="34" charset="0"/>
              </a:rPr>
              <a:pPr fontAlgn="base">
                <a:spcBef>
                  <a:spcPct val="0"/>
                </a:spcBef>
                <a:spcAft>
                  <a:spcPct val="0"/>
                </a:spcAft>
              </a:pPr>
              <a:t>13</a:t>
            </a:fld>
            <a:endParaRPr lang="cs-CZ" altLang="cs-CZ">
              <a:latin typeface="Calibri" pitchFamily="34" charset="0"/>
            </a:endParaRPr>
          </a:p>
        </p:txBody>
      </p:sp>
    </p:spTree>
    <p:extLst>
      <p:ext uri="{BB962C8B-B14F-4D97-AF65-F5344CB8AC3E}">
        <p14:creationId xmlns:p14="http://schemas.microsoft.com/office/powerpoint/2010/main" val="232914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dirty="0"/>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2</a:t>
            </a:fld>
            <a:endParaRPr lang="cs-CZ" altLang="cs-CZ">
              <a:latin typeface="Calibri" pitchFamily="34" charset="0"/>
            </a:endParaRPr>
          </a:p>
        </p:txBody>
      </p:sp>
    </p:spTree>
    <p:extLst>
      <p:ext uri="{BB962C8B-B14F-4D97-AF65-F5344CB8AC3E}">
        <p14:creationId xmlns:p14="http://schemas.microsoft.com/office/powerpoint/2010/main" val="392149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cs-CZ" altLang="cs-CZ" dirty="0"/>
              <a:t>Traditional hydropolitical theory (e.g. </a:t>
            </a:r>
            <a:r>
              <a:rPr lang="cs-CZ" sz="1200" dirty="0"/>
              <a:t>Brochmann and Gleditsch 2012, Wegerich and Warner 2010, Earle et al. 2010) vs. Critical hydropolitical theory (e.g. Hussein et al. 2018, Sneddon and Fox 2006, Tayia 2019)</a:t>
            </a:r>
            <a:br>
              <a:rPr lang="cs-CZ" sz="1200" dirty="0"/>
            </a:br>
            <a:br>
              <a:rPr lang="cs-CZ" sz="1200" dirty="0"/>
            </a:br>
            <a:r>
              <a:rPr lang="cs-CZ" sz="1200" dirty="0"/>
              <a:t>Sources:</a:t>
            </a:r>
          </a:p>
          <a:p>
            <a:pPr marL="0" marR="0" lvl="0" indent="0" algn="l" defTabSz="914400" rtl="0" eaLnBrk="1" fontAlgn="base" latinLnBrk="0" hangingPunct="1">
              <a:lnSpc>
                <a:spcPct val="100000"/>
              </a:lnSpc>
              <a:spcBef>
                <a:spcPct val="0"/>
              </a:spcBef>
              <a:spcAft>
                <a:spcPct val="0"/>
              </a:spcAft>
              <a:buClrTx/>
              <a:buSzTx/>
              <a:buFontTx/>
              <a:buNone/>
              <a:tabLst/>
              <a:defRPr/>
            </a:pPr>
            <a:br>
              <a:rPr lang="cs-CZ" sz="1200" dirty="0"/>
            </a:br>
            <a:r>
              <a:rPr lang="en-US" sz="1200" kern="1200" dirty="0" err="1">
                <a:solidFill>
                  <a:schemeClr val="tx1"/>
                </a:solidFill>
                <a:effectLst/>
                <a:latin typeface="+mn-lt"/>
                <a:ea typeface="+mn-ea"/>
                <a:cs typeface="+mn-cs"/>
              </a:rPr>
              <a:t>Brochmann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Gleditsch</a:t>
            </a:r>
            <a:r>
              <a:rPr lang="en-US" sz="1200" kern="1200" dirty="0">
                <a:solidFill>
                  <a:schemeClr val="tx1"/>
                </a:solidFill>
                <a:effectLst/>
                <a:latin typeface="+mn-lt"/>
                <a:ea typeface="+mn-ea"/>
                <a:cs typeface="+mn-cs"/>
              </a:rPr>
              <a:t>, N.P. (2012). </a:t>
            </a:r>
            <a:r>
              <a:rPr lang="en-GB" sz="1200" kern="1200" dirty="0">
                <a:solidFill>
                  <a:schemeClr val="tx1"/>
                </a:solidFill>
                <a:effectLst/>
                <a:latin typeface="+mn-lt"/>
                <a:ea typeface="+mn-ea"/>
                <a:cs typeface="+mn-cs"/>
              </a:rPr>
              <a:t>Shared rivers and conflict – a reconsideration. </a:t>
            </a:r>
            <a:r>
              <a:rPr lang="en-GB" sz="1200" i="1" kern="1200" dirty="0">
                <a:solidFill>
                  <a:schemeClr val="tx1"/>
                </a:solidFill>
                <a:effectLst/>
                <a:latin typeface="+mn-lt"/>
                <a:ea typeface="+mn-ea"/>
                <a:cs typeface="+mn-cs"/>
              </a:rPr>
              <a:t>Political Geography</a:t>
            </a:r>
            <a:r>
              <a:rPr lang="en-GB" sz="1200" kern="1200" dirty="0">
                <a:solidFill>
                  <a:schemeClr val="tx1"/>
                </a:solidFill>
                <a:effectLst/>
                <a:latin typeface="+mn-lt"/>
                <a:ea typeface="+mn-ea"/>
                <a:cs typeface="+mn-cs"/>
              </a:rPr>
              <a:t>, 31(8), 519-527.</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err="1">
                <a:solidFill>
                  <a:schemeClr val="tx1"/>
                </a:solidFill>
                <a:effectLst/>
                <a:latin typeface="+mn-lt"/>
                <a:ea typeface="+mn-ea"/>
                <a:cs typeface="+mn-cs"/>
              </a:rPr>
              <a:t>Wegerich</a:t>
            </a:r>
            <a:r>
              <a:rPr lang="en-GB" sz="1200" kern="1200" dirty="0">
                <a:solidFill>
                  <a:schemeClr val="tx1"/>
                </a:solidFill>
                <a:effectLst/>
                <a:latin typeface="+mn-lt"/>
                <a:ea typeface="+mn-ea"/>
                <a:cs typeface="+mn-cs"/>
              </a:rPr>
              <a:t>, K., Warner, J. F. (2010). </a:t>
            </a:r>
            <a:r>
              <a:rPr lang="en-GB" sz="1200" i="1" kern="1200" dirty="0">
                <a:solidFill>
                  <a:schemeClr val="tx1"/>
                </a:solidFill>
                <a:effectLst/>
                <a:latin typeface="+mn-lt"/>
                <a:ea typeface="+mn-ea"/>
                <a:cs typeface="+mn-cs"/>
              </a:rPr>
              <a:t>The Politics of Water: A Survey</a:t>
            </a:r>
            <a:r>
              <a:rPr lang="en-GB" sz="1200" kern="1200" dirty="0">
                <a:solidFill>
                  <a:schemeClr val="tx1"/>
                </a:solidFill>
                <a:effectLst/>
                <a:latin typeface="+mn-lt"/>
                <a:ea typeface="+mn-ea"/>
                <a:cs typeface="+mn-cs"/>
              </a:rPr>
              <a:t>. New York: Routledge.</a:t>
            </a:r>
            <a:br>
              <a:rPr lang="cs-CZ"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Earle, A., </a:t>
            </a:r>
            <a:r>
              <a:rPr lang="en-GB" sz="1200" kern="1200" dirty="0" err="1">
                <a:solidFill>
                  <a:schemeClr val="tx1"/>
                </a:solidFill>
                <a:effectLst/>
                <a:latin typeface="+mn-lt"/>
                <a:ea typeface="+mn-ea"/>
                <a:cs typeface="+mn-cs"/>
              </a:rPr>
              <a:t>Jägerskog</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Öjendal</a:t>
            </a:r>
            <a:r>
              <a:rPr lang="en-GB" sz="1200" kern="1200" dirty="0">
                <a:solidFill>
                  <a:schemeClr val="tx1"/>
                </a:solidFill>
                <a:effectLst/>
                <a:latin typeface="+mn-lt"/>
                <a:ea typeface="+mn-ea"/>
                <a:cs typeface="+mn-cs"/>
              </a:rPr>
              <a:t>, J. (2010). </a:t>
            </a:r>
            <a:r>
              <a:rPr lang="en-GB" sz="1200" i="1" kern="1200" dirty="0">
                <a:solidFill>
                  <a:schemeClr val="tx1"/>
                </a:solidFill>
                <a:effectLst/>
                <a:latin typeface="+mn-lt"/>
                <a:ea typeface="+mn-ea"/>
                <a:cs typeface="+mn-cs"/>
              </a:rPr>
              <a:t>Transboundary Water Management. Principles and Practice</a:t>
            </a:r>
            <a:r>
              <a:rPr lang="en-GB" sz="1200" kern="1200" dirty="0">
                <a:solidFill>
                  <a:schemeClr val="tx1"/>
                </a:solidFill>
                <a:effectLst/>
                <a:latin typeface="+mn-lt"/>
                <a:ea typeface="+mn-ea"/>
                <a:cs typeface="+mn-cs"/>
              </a:rPr>
              <a:t>. London: Earthscan.</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Hussein, H, </a:t>
            </a:r>
            <a:r>
              <a:rPr lang="en-GB" sz="1200" kern="1200" dirty="0" err="1">
                <a:solidFill>
                  <a:schemeClr val="tx1"/>
                </a:solidFill>
                <a:effectLst/>
                <a:latin typeface="+mn-lt"/>
                <a:ea typeface="+mn-ea"/>
                <a:cs typeface="+mn-cs"/>
              </a:rPr>
              <a:t>Menga</a:t>
            </a:r>
            <a:r>
              <a:rPr lang="en-GB" sz="1200" kern="1200" dirty="0">
                <a:solidFill>
                  <a:schemeClr val="tx1"/>
                </a:solidFill>
                <a:effectLst/>
                <a:latin typeface="+mn-lt"/>
                <a:ea typeface="+mn-ea"/>
                <a:cs typeface="+mn-cs"/>
              </a:rPr>
              <a:t>, F., Greco, F. (2018). Monitoring Transboundary Water Cooperation in SDG 6.5.2: How a Critical Hydropolitics Approach Can Spot Inequitable Outcomes.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8(1), 3640-3649.</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Sneddon, C., Fox, C. (2006). Rethinking transboundary waters: A critical hydropolitics of the Mekong basin. </a:t>
            </a:r>
            <a:r>
              <a:rPr lang="en-GB" sz="1200" i="1" kern="1200" dirty="0">
                <a:solidFill>
                  <a:schemeClr val="tx1"/>
                </a:solidFill>
                <a:effectLst/>
                <a:latin typeface="+mn-lt"/>
                <a:ea typeface="+mn-ea"/>
                <a:cs typeface="+mn-cs"/>
              </a:rPr>
              <a:t>Political Geography</a:t>
            </a:r>
            <a:r>
              <a:rPr lang="en-GB" sz="1200" kern="1200" dirty="0">
                <a:solidFill>
                  <a:schemeClr val="tx1"/>
                </a:solidFill>
                <a:effectLst/>
                <a:latin typeface="+mn-lt"/>
                <a:ea typeface="+mn-ea"/>
                <a:cs typeface="+mn-cs"/>
              </a:rPr>
              <a:t>, 25(2), 181-202.</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err="1">
                <a:solidFill>
                  <a:schemeClr val="tx1"/>
                </a:solidFill>
                <a:effectLst/>
                <a:latin typeface="+mn-lt"/>
                <a:ea typeface="+mn-ea"/>
                <a:cs typeface="+mn-cs"/>
              </a:rPr>
              <a:t>Tayia</a:t>
            </a:r>
            <a:r>
              <a:rPr lang="en-GB" sz="1200" kern="1200" dirty="0">
                <a:solidFill>
                  <a:schemeClr val="tx1"/>
                </a:solidFill>
                <a:effectLst/>
                <a:latin typeface="+mn-lt"/>
                <a:ea typeface="+mn-ea"/>
                <a:cs typeface="+mn-cs"/>
              </a:rPr>
              <a:t>, A. (2019). Transboundary Water Conflict Resolution Mechanisms: Substitutes or Complements. </a:t>
            </a:r>
            <a:r>
              <a:rPr lang="en-GB" sz="1200" i="1" kern="1200" dirty="0">
                <a:solidFill>
                  <a:schemeClr val="tx1"/>
                </a:solidFill>
                <a:effectLst/>
                <a:latin typeface="+mn-lt"/>
                <a:ea typeface="+mn-ea"/>
                <a:cs typeface="+mn-cs"/>
              </a:rPr>
              <a:t>Water</a:t>
            </a:r>
            <a:r>
              <a:rPr lang="en-GB" sz="1200" kern="1200" dirty="0">
                <a:solidFill>
                  <a:schemeClr val="tx1"/>
                </a:solidFill>
                <a:effectLst/>
                <a:latin typeface="+mn-lt"/>
                <a:ea typeface="+mn-ea"/>
                <a:cs typeface="+mn-cs"/>
              </a:rPr>
              <a:t>, 11(7), 7-40. </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3</a:t>
            </a:fld>
            <a:endParaRPr lang="cs-CZ" altLang="cs-CZ">
              <a:latin typeface="Calibri" pitchFamily="34" charset="0"/>
            </a:endParaRPr>
          </a:p>
        </p:txBody>
      </p:sp>
    </p:spTree>
    <p:extLst>
      <p:ext uri="{BB962C8B-B14F-4D97-AF65-F5344CB8AC3E}">
        <p14:creationId xmlns:p14="http://schemas.microsoft.com/office/powerpoint/2010/main" val="98093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ltLang="cs-CZ" dirty="0"/>
              <a:t>Sources: </a:t>
            </a:r>
          </a:p>
          <a:p>
            <a:pPr>
              <a:spcBef>
                <a:spcPct val="0"/>
              </a:spcBef>
            </a:pPr>
            <a:br>
              <a:rPr lang="cs-CZ" altLang="cs-CZ" dirty="0"/>
            </a:br>
            <a:r>
              <a:rPr lang="en-GB" sz="1200" kern="1200" dirty="0" err="1">
                <a:solidFill>
                  <a:schemeClr val="tx1"/>
                </a:solidFill>
                <a:effectLst/>
                <a:latin typeface="+mn-lt"/>
                <a:ea typeface="+mn-ea"/>
                <a:cs typeface="+mn-cs"/>
              </a:rPr>
              <a:t>Wegerich</a:t>
            </a:r>
            <a:r>
              <a:rPr lang="en-GB" sz="1200" kern="1200" dirty="0">
                <a:solidFill>
                  <a:schemeClr val="tx1"/>
                </a:solidFill>
                <a:effectLst/>
                <a:latin typeface="+mn-lt"/>
                <a:ea typeface="+mn-ea"/>
                <a:cs typeface="+mn-cs"/>
              </a:rPr>
              <a:t>, K., Warner, J. F. (2010). </a:t>
            </a:r>
            <a:r>
              <a:rPr lang="en-GB" sz="1200" i="1" kern="1200" dirty="0">
                <a:solidFill>
                  <a:schemeClr val="tx1"/>
                </a:solidFill>
                <a:effectLst/>
                <a:latin typeface="+mn-lt"/>
                <a:ea typeface="+mn-ea"/>
                <a:cs typeface="+mn-cs"/>
              </a:rPr>
              <a:t>The Politics of Water: A Survey</a:t>
            </a:r>
            <a:r>
              <a:rPr lang="en-GB" sz="1200" kern="1200" dirty="0">
                <a:solidFill>
                  <a:schemeClr val="tx1"/>
                </a:solidFill>
                <a:effectLst/>
                <a:latin typeface="+mn-lt"/>
                <a:ea typeface="+mn-ea"/>
                <a:cs typeface="+mn-cs"/>
              </a:rPr>
              <a:t>. New York: Routledge.</a:t>
            </a:r>
            <a:endParaRPr lang="cs-CZ" sz="1200" kern="1200" dirty="0">
              <a:solidFill>
                <a:schemeClr val="tx1"/>
              </a:solidFill>
              <a:effectLst/>
              <a:latin typeface="+mn-lt"/>
              <a:ea typeface="+mn-ea"/>
              <a:cs typeface="+mn-cs"/>
            </a:endParaRPr>
          </a:p>
          <a:p>
            <a:pPr>
              <a:spcBef>
                <a:spcPct val="0"/>
              </a:spcBef>
            </a:pPr>
            <a:r>
              <a:rPr lang="en-GB" sz="1200" kern="1200" dirty="0">
                <a:solidFill>
                  <a:schemeClr val="tx1"/>
                </a:solidFill>
                <a:effectLst/>
                <a:latin typeface="+mn-lt"/>
                <a:ea typeface="+mn-ea"/>
                <a:cs typeface="+mn-cs"/>
              </a:rPr>
              <a:t>Strategic Foresight Group (SFG) (2015). Water Cooperation Quotient. Mumbai: SFG</a:t>
            </a:r>
            <a:r>
              <a:rPr lang="cs-CZ" sz="120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err="1">
                <a:solidFill>
                  <a:schemeClr val="tx1"/>
                </a:solidFill>
                <a:effectLst/>
                <a:latin typeface="+mn-lt"/>
                <a:ea typeface="+mn-ea"/>
                <a:cs typeface="+mn-cs"/>
              </a:rPr>
              <a:t>Sadoff</a:t>
            </a:r>
            <a:r>
              <a:rPr lang="en-US" sz="1200" kern="1200" dirty="0">
                <a:solidFill>
                  <a:schemeClr val="tx1"/>
                </a:solidFill>
                <a:effectLst/>
                <a:latin typeface="+mn-lt"/>
                <a:ea typeface="+mn-ea"/>
                <a:cs typeface="+mn-cs"/>
              </a:rPr>
              <a:t>, C. W., Grey, D. (2005). </a:t>
            </a:r>
            <a:r>
              <a:rPr lang="en-GB" sz="1200" kern="1200" dirty="0">
                <a:solidFill>
                  <a:schemeClr val="tx1"/>
                </a:solidFill>
                <a:effectLst/>
                <a:latin typeface="+mn-lt"/>
                <a:ea typeface="+mn-ea"/>
                <a:cs typeface="+mn-cs"/>
              </a:rPr>
              <a:t>Cooperation on international rivers: a continuum for securing and sharing benefits. </a:t>
            </a:r>
            <a:r>
              <a:rPr lang="en-GB" sz="1200" i="1" kern="1200" dirty="0">
                <a:solidFill>
                  <a:schemeClr val="tx1"/>
                </a:solidFill>
                <a:effectLst/>
                <a:latin typeface="+mn-lt"/>
                <a:ea typeface="+mn-ea"/>
                <a:cs typeface="+mn-cs"/>
              </a:rPr>
              <a:t>Water International</a:t>
            </a:r>
            <a:r>
              <a:rPr lang="en-GB" sz="1200" kern="1200" dirty="0">
                <a:solidFill>
                  <a:schemeClr val="tx1"/>
                </a:solidFill>
                <a:effectLst/>
                <a:latin typeface="+mn-lt"/>
                <a:ea typeface="+mn-ea"/>
                <a:cs typeface="+mn-cs"/>
              </a:rPr>
              <a:t>, 30(4), 420-427.</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Wolf, A. T. (2007). </a:t>
            </a:r>
            <a:r>
              <a:rPr lang="en-GB" sz="1200" kern="1200" dirty="0">
                <a:solidFill>
                  <a:schemeClr val="tx1"/>
                </a:solidFill>
                <a:effectLst/>
                <a:latin typeface="+mn-lt"/>
                <a:ea typeface="+mn-ea"/>
                <a:cs typeface="+mn-cs"/>
              </a:rPr>
              <a:t>Shared Waters: Conflict and Cooperation. </a:t>
            </a:r>
            <a:r>
              <a:rPr lang="en-GB" sz="1200" i="1" kern="1200" dirty="0">
                <a:solidFill>
                  <a:schemeClr val="tx1"/>
                </a:solidFill>
                <a:effectLst/>
                <a:latin typeface="+mn-lt"/>
                <a:ea typeface="+mn-ea"/>
                <a:cs typeface="+mn-cs"/>
              </a:rPr>
              <a:t>Annual Review of Environment </a:t>
            </a:r>
            <a:r>
              <a:rPr lang="en-US" sz="1200" kern="1200" dirty="0">
                <a:solidFill>
                  <a:schemeClr val="tx1"/>
                </a:solidFill>
                <a:effectLst/>
                <a:latin typeface="+mn-lt"/>
                <a:ea typeface="+mn-ea"/>
                <a:cs typeface="+mn-cs"/>
              </a:rPr>
              <a:t>and Resources, 32(3), 241-269.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Haefner, A. (2016). </a:t>
            </a:r>
            <a:r>
              <a:rPr lang="en-GB" sz="1200" i="1" kern="1200" dirty="0">
                <a:solidFill>
                  <a:schemeClr val="tx1"/>
                </a:solidFill>
                <a:effectLst/>
                <a:latin typeface="+mn-lt"/>
                <a:ea typeface="+mn-ea"/>
                <a:cs typeface="+mn-cs"/>
              </a:rPr>
              <a:t>Negotiating for Water Resources. Bridging Transboundary River Basins</a:t>
            </a:r>
            <a:r>
              <a:rPr lang="en-GB" sz="1200" kern="1200" dirty="0">
                <a:solidFill>
                  <a:schemeClr val="tx1"/>
                </a:solidFill>
                <a:effectLst/>
                <a:latin typeface="+mn-lt"/>
                <a:ea typeface="+mn-ea"/>
                <a:cs typeface="+mn-cs"/>
              </a:rPr>
              <a:t>. New York: Earthscan. </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Petersen-Pearlman, J. D., Veilleux, J. C., Wolf, A. T. (2017). International water conflict and cooperation: challenges and opportunities. </a:t>
            </a:r>
            <a:r>
              <a:rPr lang="en-GB" sz="1200" i="1" kern="1200" dirty="0">
                <a:solidFill>
                  <a:schemeClr val="tx1"/>
                </a:solidFill>
                <a:effectLst/>
                <a:latin typeface="+mn-lt"/>
                <a:ea typeface="+mn-ea"/>
                <a:cs typeface="+mn-cs"/>
              </a:rPr>
              <a:t>Water International</a:t>
            </a:r>
            <a:r>
              <a:rPr lang="en-GB" sz="1200" kern="1200" dirty="0">
                <a:solidFill>
                  <a:schemeClr val="tx1"/>
                </a:solidFill>
                <a:effectLst/>
                <a:latin typeface="+mn-lt"/>
                <a:ea typeface="+mn-ea"/>
                <a:cs typeface="+mn-cs"/>
              </a:rPr>
              <a:t>, 42(2), 105-120. </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err="1">
                <a:solidFill>
                  <a:schemeClr val="tx1"/>
                </a:solidFill>
                <a:effectLst/>
                <a:latin typeface="+mn-lt"/>
                <a:ea typeface="+mn-ea"/>
                <a:cs typeface="+mn-cs"/>
              </a:rPr>
              <a:t>Tayia</a:t>
            </a:r>
            <a:r>
              <a:rPr lang="en-GB" sz="1200" kern="1200" dirty="0">
                <a:solidFill>
                  <a:schemeClr val="tx1"/>
                </a:solidFill>
                <a:effectLst/>
                <a:latin typeface="+mn-lt"/>
                <a:ea typeface="+mn-ea"/>
                <a:cs typeface="+mn-cs"/>
              </a:rPr>
              <a:t>, A. (2019). Transboundary Water Conflict Resolution Mechanisms: Substitutes or Complements. </a:t>
            </a:r>
            <a:r>
              <a:rPr lang="en-GB" sz="1200" i="1" kern="1200" dirty="0">
                <a:solidFill>
                  <a:schemeClr val="tx1"/>
                </a:solidFill>
                <a:effectLst/>
                <a:latin typeface="+mn-lt"/>
                <a:ea typeface="+mn-ea"/>
                <a:cs typeface="+mn-cs"/>
              </a:rPr>
              <a:t>Water</a:t>
            </a:r>
            <a:r>
              <a:rPr lang="en-GB" sz="1200" kern="1200" dirty="0">
                <a:solidFill>
                  <a:schemeClr val="tx1"/>
                </a:solidFill>
                <a:effectLst/>
                <a:latin typeface="+mn-lt"/>
                <a:ea typeface="+mn-ea"/>
                <a:cs typeface="+mn-cs"/>
              </a:rPr>
              <a:t>, 11(7), 7-40. </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Hussein, H., </a:t>
            </a:r>
            <a:r>
              <a:rPr lang="en-GB" sz="1200" kern="1200" dirty="0" err="1">
                <a:solidFill>
                  <a:schemeClr val="tx1"/>
                </a:solidFill>
                <a:effectLst/>
                <a:latin typeface="+mn-lt"/>
                <a:ea typeface="+mn-ea"/>
                <a:cs typeface="+mn-cs"/>
              </a:rPr>
              <a:t>Grandi</a:t>
            </a:r>
            <a:r>
              <a:rPr lang="en-GB" sz="1200" kern="1200" dirty="0">
                <a:solidFill>
                  <a:schemeClr val="tx1"/>
                </a:solidFill>
                <a:effectLst/>
                <a:latin typeface="+mn-lt"/>
                <a:ea typeface="+mn-ea"/>
                <a:cs typeface="+mn-cs"/>
              </a:rPr>
              <a:t>, M. (2017). Dynamics politics contests and power asymmetries: the cases of the Blue Nile and the Yarmouk Rivers. </a:t>
            </a:r>
            <a:r>
              <a:rPr lang="en-GB" sz="1200" i="1" kern="1200" dirty="0">
                <a:solidFill>
                  <a:schemeClr val="tx1"/>
                </a:solidFill>
                <a:effectLst/>
                <a:latin typeface="+mn-lt"/>
                <a:ea typeface="+mn-ea"/>
                <a:cs typeface="+mn-cs"/>
              </a:rPr>
              <a:t>International Environmental Agreements</a:t>
            </a:r>
            <a:r>
              <a:rPr lang="en-GB" sz="1200" kern="1200" dirty="0">
                <a:solidFill>
                  <a:schemeClr val="tx1"/>
                </a:solidFill>
                <a:effectLst/>
                <a:latin typeface="+mn-lt"/>
                <a:ea typeface="+mn-ea"/>
                <a:cs typeface="+mn-cs"/>
              </a:rPr>
              <a:t>, 17(6), 759-814.  </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Warner, J. F., </a:t>
            </a:r>
            <a:r>
              <a:rPr lang="en-GB" sz="1200" kern="1200" dirty="0" err="1">
                <a:solidFill>
                  <a:schemeClr val="tx1"/>
                </a:solidFill>
                <a:effectLst/>
                <a:latin typeface="+mn-lt"/>
                <a:ea typeface="+mn-ea"/>
                <a:cs typeface="+mn-cs"/>
              </a:rPr>
              <a:t>Zawahri</a:t>
            </a:r>
            <a:r>
              <a:rPr lang="en-GB" sz="1200" kern="1200" dirty="0">
                <a:solidFill>
                  <a:schemeClr val="tx1"/>
                </a:solidFill>
                <a:effectLst/>
                <a:latin typeface="+mn-lt"/>
                <a:ea typeface="+mn-ea"/>
                <a:cs typeface="+mn-cs"/>
              </a:rPr>
              <a:t>, N. (2012). Hegemony and asymmetry: multiple-chessboard games on transboundary rivers. </a:t>
            </a:r>
            <a:r>
              <a:rPr lang="en-GB" sz="1200" i="1" kern="1200" dirty="0">
                <a:solidFill>
                  <a:schemeClr val="tx1"/>
                </a:solidFill>
                <a:effectLst/>
                <a:latin typeface="+mn-lt"/>
                <a:ea typeface="+mn-ea"/>
                <a:cs typeface="+mn-cs"/>
              </a:rPr>
              <a:t>International Environmental Agreements: Policies, Law and Economics,</a:t>
            </a:r>
            <a:r>
              <a:rPr lang="en-GB" sz="1200" kern="1200" dirty="0">
                <a:solidFill>
                  <a:schemeClr val="tx1"/>
                </a:solidFill>
                <a:effectLst/>
                <a:latin typeface="+mn-lt"/>
                <a:ea typeface="+mn-ea"/>
                <a:cs typeface="+mn-cs"/>
              </a:rPr>
              <a:t> 12(3), 215-229.</a:t>
            </a:r>
            <a:endParaRPr lang="en-US" sz="1200" kern="1200" dirty="0">
              <a:solidFill>
                <a:schemeClr val="tx1"/>
              </a:solidFill>
              <a:effectLst/>
              <a:latin typeface="+mn-lt"/>
              <a:ea typeface="+mn-ea"/>
              <a:cs typeface="+mn-cs"/>
            </a:endParaRPr>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4</a:t>
            </a:fld>
            <a:endParaRPr lang="cs-CZ" altLang="cs-CZ">
              <a:latin typeface="Calibri" pitchFamily="34" charset="0"/>
            </a:endParaRPr>
          </a:p>
        </p:txBody>
      </p:sp>
    </p:spTree>
    <p:extLst>
      <p:ext uri="{BB962C8B-B14F-4D97-AF65-F5344CB8AC3E}">
        <p14:creationId xmlns:p14="http://schemas.microsoft.com/office/powerpoint/2010/main" val="34152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dirty="0"/>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5</a:t>
            </a:fld>
            <a:endParaRPr lang="cs-CZ" altLang="cs-CZ">
              <a:latin typeface="Calibri" pitchFamily="34" charset="0"/>
            </a:endParaRPr>
          </a:p>
        </p:txBody>
      </p:sp>
    </p:spTree>
    <p:extLst>
      <p:ext uri="{BB962C8B-B14F-4D97-AF65-F5344CB8AC3E}">
        <p14:creationId xmlns:p14="http://schemas.microsoft.com/office/powerpoint/2010/main" val="179031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cs-CZ" altLang="cs-CZ" dirty="0"/>
              <a:t>Source: </a:t>
            </a:r>
            <a:r>
              <a:rPr lang="en-GB" sz="1200" kern="1200" dirty="0">
                <a:solidFill>
                  <a:schemeClr val="tx1"/>
                </a:solidFill>
                <a:effectLst/>
                <a:latin typeface="+mn-lt"/>
                <a:ea typeface="+mn-ea"/>
                <a:cs typeface="+mn-cs"/>
              </a:rPr>
              <a:t>Zeitoun, M., </a:t>
            </a:r>
            <a:r>
              <a:rPr lang="en-GB" sz="1200" kern="1200" dirty="0" err="1">
                <a:solidFill>
                  <a:schemeClr val="tx1"/>
                </a:solidFill>
                <a:effectLst/>
                <a:latin typeface="+mn-lt"/>
                <a:ea typeface="+mn-ea"/>
                <a:cs typeface="+mn-cs"/>
              </a:rPr>
              <a:t>Mirumachi</a:t>
            </a:r>
            <a:r>
              <a:rPr lang="en-GB" sz="1200" kern="1200" dirty="0">
                <a:solidFill>
                  <a:schemeClr val="tx1"/>
                </a:solidFill>
                <a:effectLst/>
                <a:latin typeface="+mn-lt"/>
                <a:ea typeface="+mn-ea"/>
                <a:cs typeface="+mn-cs"/>
              </a:rPr>
              <a:t>, N. (2008). Transboundary water interaction I: reconsidering conflict and cooperation. </a:t>
            </a:r>
            <a:r>
              <a:rPr lang="en-GB" sz="1200" i="1" kern="1200" dirty="0">
                <a:solidFill>
                  <a:schemeClr val="tx1"/>
                </a:solidFill>
                <a:effectLst/>
                <a:latin typeface="+mn-lt"/>
                <a:ea typeface="+mn-ea"/>
                <a:cs typeface="+mn-cs"/>
              </a:rPr>
              <a:t>International Environmental Agreements: Policies, Law and Economics</a:t>
            </a:r>
            <a:r>
              <a:rPr lang="en-GB" sz="1200" kern="1200" dirty="0">
                <a:solidFill>
                  <a:schemeClr val="tx1"/>
                </a:solidFill>
                <a:effectLst/>
                <a:latin typeface="+mn-lt"/>
                <a:ea typeface="+mn-ea"/>
                <a:cs typeface="+mn-cs"/>
              </a:rPr>
              <a:t>, 8(4), 297-316.</a:t>
            </a:r>
            <a:endParaRPr lang="en-US" sz="1200" kern="1200" dirty="0">
              <a:solidFill>
                <a:schemeClr val="tx1"/>
              </a:solidFill>
              <a:effectLst/>
              <a:latin typeface="+mn-lt"/>
              <a:ea typeface="+mn-ea"/>
              <a:cs typeface="+mn-cs"/>
            </a:endParaRPr>
          </a:p>
          <a:p>
            <a:pPr>
              <a:spcBef>
                <a:spcPct val="0"/>
              </a:spcBef>
            </a:pPr>
            <a:endParaRPr lang="cs-CZ" altLang="cs-CZ" dirty="0"/>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6</a:t>
            </a:fld>
            <a:endParaRPr lang="cs-CZ" altLang="cs-CZ">
              <a:latin typeface="Calibri" pitchFamily="34" charset="0"/>
            </a:endParaRPr>
          </a:p>
        </p:txBody>
      </p:sp>
    </p:spTree>
    <p:extLst>
      <p:ext uri="{BB962C8B-B14F-4D97-AF65-F5344CB8AC3E}">
        <p14:creationId xmlns:p14="http://schemas.microsoft.com/office/powerpoint/2010/main" val="47931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cs-CZ" altLang="cs-CZ" dirty="0"/>
              <a:t>Source: </a:t>
            </a:r>
            <a:r>
              <a:rPr lang="en-US" sz="1200" kern="1200" dirty="0" err="1">
                <a:solidFill>
                  <a:schemeClr val="tx1"/>
                </a:solidFill>
                <a:effectLst/>
                <a:latin typeface="+mn-lt"/>
                <a:ea typeface="+mn-ea"/>
                <a:cs typeface="+mn-cs"/>
              </a:rPr>
              <a:t>Grünwald</a:t>
            </a:r>
            <a:r>
              <a:rPr lang="en-US" sz="1200" kern="1200" dirty="0">
                <a:solidFill>
                  <a:schemeClr val="tx1"/>
                </a:solidFill>
                <a:effectLst/>
                <a:latin typeface="+mn-lt"/>
                <a:ea typeface="+mn-ea"/>
                <a:cs typeface="+mn-cs"/>
              </a:rPr>
              <a:t>, Richard; Wang, </a:t>
            </a:r>
            <a:r>
              <a:rPr lang="en-US" sz="1200" kern="1200" dirty="0" err="1">
                <a:solidFill>
                  <a:schemeClr val="tx1"/>
                </a:solidFill>
                <a:effectLst/>
                <a:latin typeface="+mn-lt"/>
                <a:ea typeface="+mn-ea"/>
                <a:cs typeface="+mn-cs"/>
              </a:rPr>
              <a:t>Wenling</a:t>
            </a:r>
            <a:r>
              <a:rPr lang="en-US" sz="1200" kern="1200" dirty="0">
                <a:solidFill>
                  <a:schemeClr val="tx1"/>
                </a:solidFill>
                <a:effectLst/>
                <a:latin typeface="+mn-lt"/>
                <a:ea typeface="+mn-ea"/>
                <a:cs typeface="+mn-cs"/>
              </a:rPr>
              <a:t>, Feng Yan (2020</a:t>
            </a:r>
            <a:r>
              <a:rPr lang="cs-CZ" sz="12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Reconceptualization of the Transboundary Water Interaction Nexus (TWINS): approaches, opportunities and challenges [</a:t>
            </a:r>
            <a:r>
              <a:rPr lang="cs-CZ" sz="1200"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Review]. In: Water International.</a:t>
            </a:r>
            <a:r>
              <a:rPr lang="cs-CZ" sz="1200" kern="1200" dirty="0">
                <a:solidFill>
                  <a:schemeClr val="tx1"/>
                </a:solidFill>
                <a:effectLst/>
                <a:latin typeface="+mn-lt"/>
                <a:ea typeface="+mn-ea"/>
                <a:cs typeface="+mn-cs"/>
              </a:rPr>
              <a:t> Do not cite or modify without author‘s permission.</a:t>
            </a:r>
            <a:endParaRPr lang="en-US" sz="1200" kern="1200" dirty="0">
              <a:solidFill>
                <a:schemeClr val="tx1"/>
              </a:solidFill>
              <a:effectLst/>
              <a:latin typeface="+mn-lt"/>
              <a:ea typeface="+mn-ea"/>
              <a:cs typeface="+mn-cs"/>
            </a:endParaRPr>
          </a:p>
          <a:p>
            <a:pPr>
              <a:spcBef>
                <a:spcPct val="0"/>
              </a:spcBef>
            </a:pPr>
            <a:endParaRPr lang="cs-CZ" altLang="cs-CZ" dirty="0"/>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7</a:t>
            </a:fld>
            <a:endParaRPr lang="cs-CZ" altLang="cs-CZ">
              <a:latin typeface="Calibri" pitchFamily="34" charset="0"/>
            </a:endParaRPr>
          </a:p>
        </p:txBody>
      </p:sp>
    </p:spTree>
    <p:extLst>
      <p:ext uri="{BB962C8B-B14F-4D97-AF65-F5344CB8AC3E}">
        <p14:creationId xmlns:p14="http://schemas.microsoft.com/office/powerpoint/2010/main" val="6113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cs-CZ" altLang="cs-CZ" dirty="0"/>
              <a:t>Source: </a:t>
            </a:r>
            <a:r>
              <a:rPr lang="en-US" sz="1200" kern="1200" dirty="0" err="1">
                <a:solidFill>
                  <a:schemeClr val="tx1"/>
                </a:solidFill>
                <a:effectLst/>
                <a:latin typeface="+mn-lt"/>
                <a:ea typeface="+mn-ea"/>
                <a:cs typeface="+mn-cs"/>
              </a:rPr>
              <a:t>Grünwald</a:t>
            </a:r>
            <a:r>
              <a:rPr lang="en-US" sz="1200" kern="1200" dirty="0">
                <a:solidFill>
                  <a:schemeClr val="tx1"/>
                </a:solidFill>
                <a:effectLst/>
                <a:latin typeface="+mn-lt"/>
                <a:ea typeface="+mn-ea"/>
                <a:cs typeface="+mn-cs"/>
              </a:rPr>
              <a:t>, Richard; Wang, </a:t>
            </a:r>
            <a:r>
              <a:rPr lang="en-US" sz="1200" kern="1200" dirty="0" err="1">
                <a:solidFill>
                  <a:schemeClr val="tx1"/>
                </a:solidFill>
                <a:effectLst/>
                <a:latin typeface="+mn-lt"/>
                <a:ea typeface="+mn-ea"/>
                <a:cs typeface="+mn-cs"/>
              </a:rPr>
              <a:t>Wenling</a:t>
            </a:r>
            <a:r>
              <a:rPr lang="en-US" sz="1200" kern="1200" dirty="0">
                <a:solidFill>
                  <a:schemeClr val="tx1"/>
                </a:solidFill>
                <a:effectLst/>
                <a:latin typeface="+mn-lt"/>
                <a:ea typeface="+mn-ea"/>
                <a:cs typeface="+mn-cs"/>
              </a:rPr>
              <a:t>, Feng Yan (2020</a:t>
            </a:r>
            <a:r>
              <a:rPr lang="cs-CZ" sz="12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Reconceptualization of the Transboundary Water Interaction Nexus (TWINS): approaches, opportunities and challenges [</a:t>
            </a:r>
            <a:r>
              <a:rPr lang="cs-CZ" sz="1200"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Review]. In: Water International.</a:t>
            </a:r>
            <a:r>
              <a:rPr lang="cs-CZ" sz="1200" kern="1200" dirty="0">
                <a:solidFill>
                  <a:schemeClr val="tx1"/>
                </a:solidFill>
                <a:effectLst/>
                <a:latin typeface="+mn-lt"/>
                <a:ea typeface="+mn-ea"/>
                <a:cs typeface="+mn-cs"/>
              </a:rPr>
              <a:t> Do not cite or modify without author‘s permission.</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cs-CZ" altLang="cs-CZ" dirty="0"/>
          </a:p>
          <a:p>
            <a:pPr>
              <a:spcBef>
                <a:spcPct val="0"/>
              </a:spcBef>
            </a:pPr>
            <a:endParaRPr lang="cs-CZ" altLang="cs-CZ" dirty="0"/>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8</a:t>
            </a:fld>
            <a:endParaRPr lang="cs-CZ" altLang="cs-CZ">
              <a:latin typeface="Calibri" pitchFamily="34" charset="0"/>
            </a:endParaRPr>
          </a:p>
        </p:txBody>
      </p:sp>
    </p:spTree>
    <p:extLst>
      <p:ext uri="{BB962C8B-B14F-4D97-AF65-F5344CB8AC3E}">
        <p14:creationId xmlns:p14="http://schemas.microsoft.com/office/powerpoint/2010/main" val="184568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dirty="0"/>
              <a:t>Source: </a:t>
            </a:r>
            <a:r>
              <a:rPr lang="en-US" sz="1200" kern="1200" dirty="0" err="1">
                <a:solidFill>
                  <a:schemeClr val="tx1"/>
                </a:solidFill>
                <a:effectLst/>
                <a:latin typeface="+mn-lt"/>
                <a:ea typeface="+mn-ea"/>
                <a:cs typeface="+mn-cs"/>
              </a:rPr>
              <a:t>Grünwald</a:t>
            </a:r>
            <a:r>
              <a:rPr lang="en-US" sz="1200" kern="1200" dirty="0">
                <a:solidFill>
                  <a:schemeClr val="tx1"/>
                </a:solidFill>
                <a:effectLst/>
                <a:latin typeface="+mn-lt"/>
                <a:ea typeface="+mn-ea"/>
                <a:cs typeface="+mn-cs"/>
              </a:rPr>
              <a:t>, Richard; Wang, </a:t>
            </a:r>
            <a:r>
              <a:rPr lang="en-US" sz="1200" kern="1200" dirty="0" err="1">
                <a:solidFill>
                  <a:schemeClr val="tx1"/>
                </a:solidFill>
                <a:effectLst/>
                <a:latin typeface="+mn-lt"/>
                <a:ea typeface="+mn-ea"/>
                <a:cs typeface="+mn-cs"/>
              </a:rPr>
              <a:t>Wenling</a:t>
            </a:r>
            <a:r>
              <a:rPr lang="en-US" sz="1200" kern="1200" dirty="0">
                <a:solidFill>
                  <a:schemeClr val="tx1"/>
                </a:solidFill>
                <a:effectLst/>
                <a:latin typeface="+mn-lt"/>
                <a:ea typeface="+mn-ea"/>
                <a:cs typeface="+mn-cs"/>
              </a:rPr>
              <a:t>, Feng Yan (2020</a:t>
            </a:r>
            <a:r>
              <a:rPr lang="cs-CZ" sz="12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Reconceptualization of the Transboundary Water Interaction Nexus (TWINS): approaches, opportunities and challenges [</a:t>
            </a:r>
            <a:r>
              <a:rPr lang="cs-CZ" sz="1200" kern="1200" dirty="0">
                <a:solidFill>
                  <a:schemeClr val="tx1"/>
                </a:solidFill>
                <a:effectLst/>
                <a:latin typeface="+mn-lt"/>
                <a:ea typeface="+mn-ea"/>
                <a:cs typeface="+mn-cs"/>
              </a:rPr>
              <a:t>in</a:t>
            </a:r>
            <a:r>
              <a:rPr lang="en-US" sz="1200" kern="1200" dirty="0">
                <a:solidFill>
                  <a:schemeClr val="tx1"/>
                </a:solidFill>
                <a:effectLst/>
                <a:latin typeface="+mn-lt"/>
                <a:ea typeface="+mn-ea"/>
                <a:cs typeface="+mn-cs"/>
              </a:rPr>
              <a:t> Review]. In: Water International.</a:t>
            </a:r>
            <a:r>
              <a:rPr lang="cs-CZ" sz="1200" kern="1200" dirty="0">
                <a:solidFill>
                  <a:schemeClr val="tx1"/>
                </a:solidFill>
                <a:effectLst/>
                <a:latin typeface="+mn-lt"/>
                <a:ea typeface="+mn-ea"/>
                <a:cs typeface="+mn-cs"/>
              </a:rPr>
              <a:t> Do not cite or modify without author‘s permission.</a:t>
            </a:r>
            <a:endParaRPr lang="en-US" sz="1200" kern="1200" dirty="0">
              <a:solidFill>
                <a:schemeClr val="tx1"/>
              </a:solidFill>
              <a:effectLst/>
              <a:latin typeface="+mn-lt"/>
              <a:ea typeface="+mn-ea"/>
              <a:cs typeface="+mn-cs"/>
            </a:endParaRPr>
          </a:p>
          <a:p>
            <a:pPr>
              <a:spcBef>
                <a:spcPct val="0"/>
              </a:spcBef>
            </a:pPr>
            <a:endParaRPr lang="cs-CZ" altLang="cs-CZ" dirty="0"/>
          </a:p>
        </p:txBody>
      </p:sp>
      <p:sp>
        <p:nvSpPr>
          <p:cNvPr id="225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18"/>
              </a:defRPr>
            </a:lvl1pPr>
            <a:lvl2pPr marL="742950" indent="-285750">
              <a:defRPr>
                <a:solidFill>
                  <a:schemeClr val="tx1"/>
                </a:solidFill>
                <a:latin typeface="Gill Sans MT" pitchFamily="34" charset="-18"/>
              </a:defRPr>
            </a:lvl2pPr>
            <a:lvl3pPr marL="1143000" indent="-228600">
              <a:defRPr>
                <a:solidFill>
                  <a:schemeClr val="tx1"/>
                </a:solidFill>
                <a:latin typeface="Gill Sans MT" pitchFamily="34" charset="-18"/>
              </a:defRPr>
            </a:lvl3pPr>
            <a:lvl4pPr marL="1600200" indent="-228600">
              <a:defRPr>
                <a:solidFill>
                  <a:schemeClr val="tx1"/>
                </a:solidFill>
                <a:latin typeface="Gill Sans MT" pitchFamily="34" charset="-18"/>
              </a:defRPr>
            </a:lvl4pPr>
            <a:lvl5pPr marL="2057400" indent="-228600">
              <a:defRPr>
                <a:solidFill>
                  <a:schemeClr val="tx1"/>
                </a:solidFill>
                <a:latin typeface="Gill Sans MT" pitchFamily="34" charset="-18"/>
              </a:defRPr>
            </a:lvl5pPr>
            <a:lvl6pPr marL="2514600" indent="-228600" fontAlgn="base">
              <a:spcBef>
                <a:spcPct val="0"/>
              </a:spcBef>
              <a:spcAft>
                <a:spcPct val="0"/>
              </a:spcAft>
              <a:defRPr>
                <a:solidFill>
                  <a:schemeClr val="tx1"/>
                </a:solidFill>
                <a:latin typeface="Gill Sans MT" pitchFamily="34" charset="-18"/>
              </a:defRPr>
            </a:lvl6pPr>
            <a:lvl7pPr marL="2971800" indent="-228600" fontAlgn="base">
              <a:spcBef>
                <a:spcPct val="0"/>
              </a:spcBef>
              <a:spcAft>
                <a:spcPct val="0"/>
              </a:spcAft>
              <a:defRPr>
                <a:solidFill>
                  <a:schemeClr val="tx1"/>
                </a:solidFill>
                <a:latin typeface="Gill Sans MT" pitchFamily="34" charset="-18"/>
              </a:defRPr>
            </a:lvl7pPr>
            <a:lvl8pPr marL="3429000" indent="-228600" fontAlgn="base">
              <a:spcBef>
                <a:spcPct val="0"/>
              </a:spcBef>
              <a:spcAft>
                <a:spcPct val="0"/>
              </a:spcAft>
              <a:defRPr>
                <a:solidFill>
                  <a:schemeClr val="tx1"/>
                </a:solidFill>
                <a:latin typeface="Gill Sans MT" pitchFamily="34" charset="-18"/>
              </a:defRPr>
            </a:lvl8pPr>
            <a:lvl9pPr marL="3886200" indent="-228600" fontAlgn="base">
              <a:spcBef>
                <a:spcPct val="0"/>
              </a:spcBef>
              <a:spcAft>
                <a:spcPct val="0"/>
              </a:spcAft>
              <a:defRPr>
                <a:solidFill>
                  <a:schemeClr val="tx1"/>
                </a:solidFill>
                <a:latin typeface="Gill Sans MT" pitchFamily="34" charset="-18"/>
              </a:defRPr>
            </a:lvl9pPr>
          </a:lstStyle>
          <a:p>
            <a:pPr fontAlgn="base">
              <a:spcBef>
                <a:spcPct val="0"/>
              </a:spcBef>
              <a:spcAft>
                <a:spcPct val="0"/>
              </a:spcAft>
            </a:pPr>
            <a:fld id="{9B654C4C-968E-4CC3-B7E3-F0DC0E95F53C}" type="slidenum">
              <a:rPr lang="cs-CZ" altLang="cs-CZ">
                <a:latin typeface="Calibri" pitchFamily="34" charset="0"/>
              </a:rPr>
              <a:pPr fontAlgn="base">
                <a:spcBef>
                  <a:spcPct val="0"/>
                </a:spcBef>
                <a:spcAft>
                  <a:spcPct val="0"/>
                </a:spcAft>
              </a:pPr>
              <a:t>9</a:t>
            </a:fld>
            <a:endParaRPr lang="cs-CZ" altLang="cs-CZ">
              <a:latin typeface="Calibri" pitchFamily="34" charset="0"/>
            </a:endParaRPr>
          </a:p>
        </p:txBody>
      </p:sp>
    </p:spTree>
    <p:extLst>
      <p:ext uri="{BB962C8B-B14F-4D97-AF65-F5344CB8AC3E}">
        <p14:creationId xmlns:p14="http://schemas.microsoft.com/office/powerpoint/2010/main" val="338343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Obdélník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élník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élník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élník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dpis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cs-CZ"/>
              <a:t>Klepnutím lze upravit styl předlohy nadpisů.</a:t>
            </a:r>
            <a:endParaRPr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Zástupný symbol pro datum 27"/>
          <p:cNvSpPr>
            <a:spLocks noGrp="1"/>
          </p:cNvSpPr>
          <p:nvPr>
            <p:ph type="dt" sz="half" idx="10"/>
          </p:nvPr>
        </p:nvSpPr>
        <p:spPr>
          <a:xfrm>
            <a:off x="6400800" y="6354763"/>
            <a:ext cx="2286000" cy="366712"/>
          </a:xfrm>
        </p:spPr>
        <p:txBody>
          <a:bodyPr/>
          <a:lstStyle>
            <a:lvl1pPr>
              <a:defRPr sz="1400" smtClean="0"/>
            </a:lvl1pPr>
          </a:lstStyle>
          <a:p>
            <a:pPr>
              <a:defRPr/>
            </a:pPr>
            <a:fld id="{B79FA0D9-9D53-4454-8205-18C5D8B512FD}" type="datetimeFigureOut">
              <a:rPr lang="cs-CZ"/>
              <a:pPr>
                <a:defRPr/>
              </a:pPr>
              <a:t>11.05.2020</a:t>
            </a:fld>
            <a:endParaRPr lang="cs-CZ"/>
          </a:p>
        </p:txBody>
      </p:sp>
      <p:sp>
        <p:nvSpPr>
          <p:cNvPr id="11" name="Zástupný symbol pro zápatí 16"/>
          <p:cNvSpPr>
            <a:spLocks noGrp="1"/>
          </p:cNvSpPr>
          <p:nvPr>
            <p:ph type="ftr" sz="quarter" idx="11"/>
          </p:nvPr>
        </p:nvSpPr>
        <p:spPr>
          <a:xfrm>
            <a:off x="2898775" y="6354763"/>
            <a:ext cx="3475038" cy="366712"/>
          </a:xfrm>
        </p:spPr>
        <p:txBody>
          <a:bodyPr/>
          <a:lstStyle>
            <a:lvl1pPr>
              <a:defRPr/>
            </a:lvl1pPr>
          </a:lstStyle>
          <a:p>
            <a:pPr>
              <a:defRPr/>
            </a:pPr>
            <a:endParaRPr lang="cs-CZ"/>
          </a:p>
        </p:txBody>
      </p:sp>
      <p:sp>
        <p:nvSpPr>
          <p:cNvPr id="12" name="Zástupný symbol pro číslo snímku 28"/>
          <p:cNvSpPr>
            <a:spLocks noGrp="1"/>
          </p:cNvSpPr>
          <p:nvPr>
            <p:ph type="sldNum" sz="quarter" idx="12"/>
          </p:nvPr>
        </p:nvSpPr>
        <p:spPr>
          <a:xfrm>
            <a:off x="1216025" y="6354763"/>
            <a:ext cx="1219200" cy="366712"/>
          </a:xfrm>
        </p:spPr>
        <p:txBody>
          <a:bodyPr/>
          <a:lstStyle>
            <a:lvl1pPr>
              <a:defRPr/>
            </a:lvl1pPr>
          </a:lstStyle>
          <a:p>
            <a:pPr>
              <a:defRPr/>
            </a:pPr>
            <a:fld id="{04585330-623F-4596-9B7E-FF6268711ED6}" type="slidenum">
              <a:rPr lang="cs-CZ"/>
              <a:pPr>
                <a:defRPr/>
              </a:pPr>
              <a:t>‹#›</a:t>
            </a:fld>
            <a:endParaRPr lang="cs-CZ"/>
          </a:p>
        </p:txBody>
      </p:sp>
    </p:spTree>
    <p:extLst>
      <p:ext uri="{BB962C8B-B14F-4D97-AF65-F5344CB8AC3E}">
        <p14:creationId xmlns:p14="http://schemas.microsoft.com/office/powerpoint/2010/main" val="318985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C3737E7A-3660-47A2-AA86-2F9290CAF6B1}" type="datetimeFigureOut">
              <a:rPr lang="cs-CZ"/>
              <a:pPr>
                <a:defRPr/>
              </a:pPr>
              <a:t>11.05.2020</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9F3794ED-1942-42CE-A1B1-4D8419AD7D7A}" type="slidenum">
              <a:rPr lang="cs-CZ"/>
              <a:pPr>
                <a:defRPr/>
              </a:pPr>
              <a:t>‹#›</a:t>
            </a:fld>
            <a:endParaRPr lang="cs-CZ"/>
          </a:p>
        </p:txBody>
      </p:sp>
    </p:spTree>
    <p:extLst>
      <p:ext uri="{BB962C8B-B14F-4D97-AF65-F5344CB8AC3E}">
        <p14:creationId xmlns:p14="http://schemas.microsoft.com/office/powerpoint/2010/main" val="117717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Rovnoramenný trojúhelník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římá spojovací čára 8"/>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fld id="{7C47F1B2-67BA-4776-9FD2-6FC2DFF96C78}" type="datetimeFigureOut">
              <a:rPr lang="cs-CZ"/>
              <a:pPr>
                <a:defRPr/>
              </a:pPr>
              <a:t>11.05.2020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3F4226-69D3-4EFD-81B6-76B2F17AFADB}" type="slidenum">
              <a:rPr lang="cs-CZ"/>
              <a:pPr>
                <a:defRPr/>
              </a:pPr>
              <a:t>‹#›</a:t>
            </a:fld>
            <a:endParaRPr lang="cs-CZ"/>
          </a:p>
        </p:txBody>
      </p:sp>
    </p:spTree>
    <p:extLst>
      <p:ext uri="{BB962C8B-B14F-4D97-AF65-F5344CB8AC3E}">
        <p14:creationId xmlns:p14="http://schemas.microsoft.com/office/powerpoint/2010/main" val="318093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8" name="Zástupný symbol pro obsah 7"/>
          <p:cNvSpPr>
            <a:spLocks noGrp="1"/>
          </p:cNvSpPr>
          <p:nvPr>
            <p:ph sz="quarter" idx="1"/>
          </p:nvPr>
        </p:nvSpPr>
        <p:spPr>
          <a:xfrm>
            <a:off x="457200" y="1219200"/>
            <a:ext cx="8229600"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4A050064-408A-4C9D-909E-36CCF749125B}" type="datetimeFigureOut">
              <a:rPr lang="cs-CZ"/>
              <a:pPr>
                <a:defRPr/>
              </a:pPr>
              <a:t>11.05.2020</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E7109570-8C51-4CE1-AD56-34BAAC02D3B6}" type="slidenum">
              <a:rPr lang="cs-CZ"/>
              <a:pPr>
                <a:defRPr/>
              </a:pPr>
              <a:t>‹#›</a:t>
            </a:fld>
            <a:endParaRPr lang="cs-CZ"/>
          </a:p>
        </p:txBody>
      </p:sp>
    </p:spTree>
    <p:extLst>
      <p:ext uri="{BB962C8B-B14F-4D97-AF65-F5344CB8AC3E}">
        <p14:creationId xmlns:p14="http://schemas.microsoft.com/office/powerpoint/2010/main" val="37296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2"/>
        </a:solidFill>
        <a:effectLst/>
      </p:bgPr>
    </p:bg>
    <p:spTree>
      <p:nvGrpSpPr>
        <p:cNvPr id="1" name=""/>
        <p:cNvGrpSpPr/>
        <p:nvPr/>
      </p:nvGrpSpPr>
      <p:grpSpPr>
        <a:xfrm>
          <a:off x="0" y="0"/>
          <a:ext cx="0" cy="0"/>
          <a:chOff x="0" y="0"/>
          <a:chExt cx="0" cy="0"/>
        </a:xfrm>
      </p:grpSpPr>
      <p:sp>
        <p:nvSpPr>
          <p:cNvPr id="4" name="Obdélník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élník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dpis 1"/>
          <p:cNvSpPr>
            <a:spLocks noGrp="1"/>
          </p:cNvSpPr>
          <p:nvPr>
            <p:ph type="title"/>
          </p:nvPr>
        </p:nvSpPr>
        <p:spPr>
          <a:xfrm>
            <a:off x="1219200" y="2971800"/>
            <a:ext cx="6858000" cy="1066800"/>
          </a:xfrm>
        </p:spPr>
        <p:txBody>
          <a:bodyPr anchor="t"/>
          <a:lstStyle>
            <a:lvl1pPr algn="r">
              <a:buNone/>
              <a:defRPr sz="3200" b="0" cap="none" baseline="0"/>
            </a:lvl1pPr>
          </a:lstStyle>
          <a:p>
            <a:r>
              <a:rPr lang="cs-CZ"/>
              <a:t>Klepnutím lze upravit styl předlohy nadpisů.</a:t>
            </a:r>
            <a:endParaRPr lang="en-US"/>
          </a:p>
        </p:txBody>
      </p:sp>
      <p:sp>
        <p:nvSpPr>
          <p:cNvPr id="3" name="Zástupný symbol pro text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Zástupný symbol pro datum 3"/>
          <p:cNvSpPr>
            <a:spLocks noGrp="1"/>
          </p:cNvSpPr>
          <p:nvPr>
            <p:ph type="dt" sz="half" idx="10"/>
          </p:nvPr>
        </p:nvSpPr>
        <p:spPr>
          <a:xfrm>
            <a:off x="6400800" y="6354763"/>
            <a:ext cx="2286000" cy="366712"/>
          </a:xfrm>
        </p:spPr>
        <p:txBody>
          <a:bodyPr/>
          <a:lstStyle>
            <a:lvl1pPr>
              <a:defRPr/>
            </a:lvl1pPr>
          </a:lstStyle>
          <a:p>
            <a:pPr>
              <a:defRPr/>
            </a:pPr>
            <a:fld id="{F114272A-4D58-4AF4-983E-699BA497D55F}" type="datetimeFigureOut">
              <a:rPr lang="cs-CZ"/>
              <a:pPr>
                <a:defRPr/>
              </a:pPr>
              <a:t>11.05.2020</a:t>
            </a:fld>
            <a:endParaRPr lang="cs-CZ"/>
          </a:p>
        </p:txBody>
      </p:sp>
      <p:sp>
        <p:nvSpPr>
          <p:cNvPr id="7" name="Zástupný symbol pro zápatí 4"/>
          <p:cNvSpPr>
            <a:spLocks noGrp="1"/>
          </p:cNvSpPr>
          <p:nvPr>
            <p:ph type="ftr" sz="quarter" idx="11"/>
          </p:nvPr>
        </p:nvSpPr>
        <p:spPr>
          <a:xfrm>
            <a:off x="2898775" y="6354763"/>
            <a:ext cx="3475038" cy="366712"/>
          </a:xfrm>
        </p:spPr>
        <p:txBody>
          <a:bodyPr/>
          <a:lstStyle>
            <a:lvl1pPr>
              <a:defRPr/>
            </a:lvl1pPr>
          </a:lstStyle>
          <a:p>
            <a:pPr>
              <a:defRPr/>
            </a:pPr>
            <a:endParaRPr lang="cs-CZ"/>
          </a:p>
        </p:txBody>
      </p:sp>
      <p:sp>
        <p:nvSpPr>
          <p:cNvPr id="8" name="Zástupný symbol pro číslo snímku 5"/>
          <p:cNvSpPr>
            <a:spLocks noGrp="1"/>
          </p:cNvSpPr>
          <p:nvPr>
            <p:ph type="sldNum" sz="quarter" idx="12"/>
          </p:nvPr>
        </p:nvSpPr>
        <p:spPr>
          <a:xfrm>
            <a:off x="1069975" y="6354763"/>
            <a:ext cx="1520825" cy="366712"/>
          </a:xfrm>
        </p:spPr>
        <p:txBody>
          <a:bodyPr/>
          <a:lstStyle>
            <a:lvl1pPr>
              <a:defRPr/>
            </a:lvl1pPr>
          </a:lstStyle>
          <a:p>
            <a:pPr>
              <a:defRPr/>
            </a:pPr>
            <a:fld id="{301812B2-E58D-43FB-8A68-28A18A727EF0}" type="slidenum">
              <a:rPr lang="cs-CZ"/>
              <a:pPr>
                <a:defRPr/>
              </a:pPr>
              <a:t>‹#›</a:t>
            </a:fld>
            <a:endParaRPr lang="cs-CZ"/>
          </a:p>
        </p:txBody>
      </p:sp>
    </p:spTree>
    <p:extLst>
      <p:ext uri="{BB962C8B-B14F-4D97-AF65-F5344CB8AC3E}">
        <p14:creationId xmlns:p14="http://schemas.microsoft.com/office/powerpoint/2010/main" val="2257526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lang="cs-CZ"/>
              <a:t>Klepnutím lze upravit styl předlohy nadpisů.</a:t>
            </a:r>
            <a:endParaRPr lang="en-US"/>
          </a:p>
        </p:txBody>
      </p:sp>
      <p:sp>
        <p:nvSpPr>
          <p:cNvPr id="9" name="Zástupný symbol pro obsah 8"/>
          <p:cNvSpPr>
            <a:spLocks noGrp="1"/>
          </p:cNvSpPr>
          <p:nvPr>
            <p:ph sz="quarter" idx="1"/>
          </p:nvPr>
        </p:nvSpPr>
        <p:spPr>
          <a:xfrm>
            <a:off x="457200" y="1219200"/>
            <a:ext cx="4041648"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Zástupný symbol pro obsah 10"/>
          <p:cNvSpPr>
            <a:spLocks noGrp="1"/>
          </p:cNvSpPr>
          <p:nvPr>
            <p:ph sz="quarter" idx="2"/>
          </p:nvPr>
        </p:nvSpPr>
        <p:spPr>
          <a:xfrm>
            <a:off x="4632198" y="1216152"/>
            <a:ext cx="4041648"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fld id="{4979F706-4C8B-4C3E-8D33-A94D98E790EC}" type="datetimeFigureOut">
              <a:rPr lang="cs-CZ"/>
              <a:pPr>
                <a:defRPr/>
              </a:pPr>
              <a:t>11.05.2020</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0E923235-030C-4D5D-BBD3-90CC868F282C}" type="slidenum">
              <a:rPr lang="cs-CZ"/>
              <a:pPr>
                <a:defRPr/>
              </a:pPr>
              <a:t>‹#›</a:t>
            </a:fld>
            <a:endParaRPr lang="cs-CZ"/>
          </a:p>
        </p:txBody>
      </p:sp>
    </p:spTree>
    <p:extLst>
      <p:ext uri="{BB962C8B-B14F-4D97-AF65-F5344CB8AC3E}">
        <p14:creationId xmlns:p14="http://schemas.microsoft.com/office/powerpoint/2010/main" val="256784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Zástupný symbol pro obsah 10"/>
          <p:cNvSpPr>
            <a:spLocks noGrp="1"/>
          </p:cNvSpPr>
          <p:nvPr>
            <p:ph sz="quarter" idx="2"/>
          </p:nvPr>
        </p:nvSpPr>
        <p:spPr>
          <a:xfrm>
            <a:off x="457200" y="2133600"/>
            <a:ext cx="4038600"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Zástupný symbol pro obsah 12"/>
          <p:cNvSpPr>
            <a:spLocks noGrp="1"/>
          </p:cNvSpPr>
          <p:nvPr>
            <p:ph sz="quarter" idx="4"/>
          </p:nvPr>
        </p:nvSpPr>
        <p:spPr>
          <a:xfrm>
            <a:off x="4648200" y="2133600"/>
            <a:ext cx="4038600"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13"/>
          <p:cNvSpPr>
            <a:spLocks noGrp="1"/>
          </p:cNvSpPr>
          <p:nvPr>
            <p:ph type="dt" sz="half" idx="10"/>
          </p:nvPr>
        </p:nvSpPr>
        <p:spPr/>
        <p:txBody>
          <a:bodyPr/>
          <a:lstStyle>
            <a:lvl1pPr>
              <a:defRPr/>
            </a:lvl1pPr>
          </a:lstStyle>
          <a:p>
            <a:pPr>
              <a:defRPr/>
            </a:pPr>
            <a:fld id="{4E5B0FB3-F864-46C8-8143-7F0BC669364C}" type="datetimeFigureOut">
              <a:rPr lang="cs-CZ"/>
              <a:pPr>
                <a:defRPr/>
              </a:pPr>
              <a:t>11.05.2020</a:t>
            </a:fld>
            <a:endParaRPr lang="cs-CZ"/>
          </a:p>
        </p:txBody>
      </p:sp>
      <p:sp>
        <p:nvSpPr>
          <p:cNvPr id="8" name="Zástupný symbol pro zápatí 2"/>
          <p:cNvSpPr>
            <a:spLocks noGrp="1"/>
          </p:cNvSpPr>
          <p:nvPr>
            <p:ph type="ftr" sz="quarter" idx="11"/>
          </p:nvPr>
        </p:nvSpPr>
        <p:spPr/>
        <p:txBody>
          <a:bodyPr/>
          <a:lstStyle>
            <a:lvl1pPr>
              <a:defRPr/>
            </a:lvl1pPr>
          </a:lstStyle>
          <a:p>
            <a:pPr>
              <a:defRPr/>
            </a:pPr>
            <a:endParaRPr lang="cs-CZ"/>
          </a:p>
        </p:txBody>
      </p:sp>
      <p:sp>
        <p:nvSpPr>
          <p:cNvPr id="9" name="Zástupný symbol pro číslo snímku 22"/>
          <p:cNvSpPr>
            <a:spLocks noGrp="1"/>
          </p:cNvSpPr>
          <p:nvPr>
            <p:ph type="sldNum" sz="quarter" idx="12"/>
          </p:nvPr>
        </p:nvSpPr>
        <p:spPr/>
        <p:txBody>
          <a:bodyPr/>
          <a:lstStyle>
            <a:lvl1pPr>
              <a:defRPr/>
            </a:lvl1pPr>
          </a:lstStyle>
          <a:p>
            <a:pPr>
              <a:defRPr/>
            </a:pPr>
            <a:fld id="{B68444BE-5349-4B19-9157-2EDBDCC8CB93}" type="slidenum">
              <a:rPr lang="cs-CZ"/>
              <a:pPr>
                <a:defRPr/>
              </a:pPr>
              <a:t>‹#›</a:t>
            </a:fld>
            <a:endParaRPr lang="cs-CZ"/>
          </a:p>
        </p:txBody>
      </p:sp>
    </p:spTree>
    <p:extLst>
      <p:ext uri="{BB962C8B-B14F-4D97-AF65-F5344CB8AC3E}">
        <p14:creationId xmlns:p14="http://schemas.microsoft.com/office/powerpoint/2010/main" val="30763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Rovnoramenný trojúhelník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dpis 1"/>
          <p:cNvSpPr>
            <a:spLocks noGrp="1"/>
          </p:cNvSpPr>
          <p:nvPr>
            <p:ph type="title"/>
          </p:nvPr>
        </p:nvSpPr>
        <p:spPr>
          <a:xfrm>
            <a:off x="457200" y="228600"/>
            <a:ext cx="8229600" cy="914400"/>
          </a:xfrm>
        </p:spPr>
        <p:txBody>
          <a:bodyPr/>
          <a:lstStyle/>
          <a:p>
            <a:r>
              <a:rPr lang="cs-CZ"/>
              <a:t>Klepnutím lze upravit styl předlohy nadpisů.</a:t>
            </a:r>
            <a:endParaRPr lang="en-US"/>
          </a:p>
        </p:txBody>
      </p:sp>
      <p:sp>
        <p:nvSpPr>
          <p:cNvPr id="4" name="Zástupný symbol pro datum 2"/>
          <p:cNvSpPr>
            <a:spLocks noGrp="1"/>
          </p:cNvSpPr>
          <p:nvPr>
            <p:ph type="dt" sz="half" idx="10"/>
          </p:nvPr>
        </p:nvSpPr>
        <p:spPr/>
        <p:txBody>
          <a:bodyPr/>
          <a:lstStyle>
            <a:lvl1pPr>
              <a:defRPr/>
            </a:lvl1pPr>
          </a:lstStyle>
          <a:p>
            <a:pPr>
              <a:defRPr/>
            </a:pPr>
            <a:fld id="{2285324A-4D9B-43E7-B138-783D5010E9C6}" type="datetimeFigureOut">
              <a:rPr lang="cs-CZ"/>
              <a:pPr>
                <a:defRPr/>
              </a:pPr>
              <a:t>11.05.2020</a:t>
            </a:fld>
            <a:endParaRPr lang="cs-CZ"/>
          </a:p>
        </p:txBody>
      </p:sp>
      <p:sp>
        <p:nvSpPr>
          <p:cNvPr id="5" name="Zástupný symbol pro zápatí 3"/>
          <p:cNvSpPr>
            <a:spLocks noGrp="1"/>
          </p:cNvSpPr>
          <p:nvPr>
            <p:ph type="ftr" sz="quarter" idx="11"/>
          </p:nvPr>
        </p:nvSpPr>
        <p:spPr/>
        <p:txBody>
          <a:bodyPr/>
          <a:lstStyle>
            <a:lvl1pPr>
              <a:defRPr/>
            </a:lvl1pPr>
          </a:lstStyle>
          <a:p>
            <a:pPr>
              <a:defRPr/>
            </a:pPr>
            <a:endParaRPr lang="cs-CZ"/>
          </a:p>
        </p:txBody>
      </p:sp>
      <p:sp>
        <p:nvSpPr>
          <p:cNvPr id="6" name="Zástupný symbol pro číslo snímku 4"/>
          <p:cNvSpPr>
            <a:spLocks noGrp="1"/>
          </p:cNvSpPr>
          <p:nvPr>
            <p:ph type="sldNum" sz="quarter" idx="12"/>
          </p:nvPr>
        </p:nvSpPr>
        <p:spPr/>
        <p:txBody>
          <a:bodyPr/>
          <a:lstStyle>
            <a:lvl1pPr>
              <a:defRPr/>
            </a:lvl1pPr>
          </a:lstStyle>
          <a:p>
            <a:pPr>
              <a:defRPr/>
            </a:pPr>
            <a:fld id="{87359A0A-692B-4C78-99AC-CACDE4611727}" type="slidenum">
              <a:rPr lang="cs-CZ"/>
              <a:pPr>
                <a:defRPr/>
              </a:pPr>
              <a:t>‹#›</a:t>
            </a:fld>
            <a:endParaRPr lang="cs-CZ"/>
          </a:p>
        </p:txBody>
      </p:sp>
    </p:spTree>
    <p:extLst>
      <p:ext uri="{BB962C8B-B14F-4D97-AF65-F5344CB8AC3E}">
        <p14:creationId xmlns:p14="http://schemas.microsoft.com/office/powerpoint/2010/main" val="280703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Přímá spojovací čára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Rovnoramenný trojúhelník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Zástupný symbol pro datum 1"/>
          <p:cNvSpPr>
            <a:spLocks noGrp="1"/>
          </p:cNvSpPr>
          <p:nvPr>
            <p:ph type="dt" sz="half" idx="10"/>
          </p:nvPr>
        </p:nvSpPr>
        <p:spPr/>
        <p:txBody>
          <a:bodyPr/>
          <a:lstStyle>
            <a:lvl1pPr>
              <a:defRPr/>
            </a:lvl1pPr>
          </a:lstStyle>
          <a:p>
            <a:pPr>
              <a:defRPr/>
            </a:pPr>
            <a:fld id="{6EB494C5-89EE-4949-9201-DA4DB7891CC6}" type="datetimeFigureOut">
              <a:rPr lang="cs-CZ"/>
              <a:pPr>
                <a:defRPr/>
              </a:pPr>
              <a:t>11.05.2020</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3"/>
          <p:cNvSpPr>
            <a:spLocks noGrp="1"/>
          </p:cNvSpPr>
          <p:nvPr>
            <p:ph type="sldNum" sz="quarter" idx="12"/>
          </p:nvPr>
        </p:nvSpPr>
        <p:spPr/>
        <p:txBody>
          <a:bodyPr/>
          <a:lstStyle>
            <a:lvl1pPr>
              <a:defRPr/>
            </a:lvl1pPr>
          </a:lstStyle>
          <a:p>
            <a:pPr>
              <a:defRPr/>
            </a:pPr>
            <a:fld id="{690D662A-5B07-4826-8B69-BCC2DF2233E1}" type="slidenum">
              <a:rPr lang="cs-CZ"/>
              <a:pPr>
                <a:defRPr/>
              </a:pPr>
              <a:t>‹#›</a:t>
            </a:fld>
            <a:endParaRPr lang="cs-CZ"/>
          </a:p>
        </p:txBody>
      </p:sp>
    </p:spTree>
    <p:extLst>
      <p:ext uri="{BB962C8B-B14F-4D97-AF65-F5344CB8AC3E}">
        <p14:creationId xmlns:p14="http://schemas.microsoft.com/office/powerpoint/2010/main" val="150873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Přímá spojovací čára 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Přímá spojovací čára 9"/>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Rovnoramenný trojúhelník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dpis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Zástupný symbol pro obsah 11"/>
          <p:cNvSpPr>
            <a:spLocks noGrp="1"/>
          </p:cNvSpPr>
          <p:nvPr>
            <p:ph sz="quarter" idx="1"/>
          </p:nvPr>
        </p:nvSpPr>
        <p:spPr>
          <a:xfrm>
            <a:off x="304800" y="304800"/>
            <a:ext cx="5715000"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Zástupný symbol pro datum 4"/>
          <p:cNvSpPr>
            <a:spLocks noGrp="1"/>
          </p:cNvSpPr>
          <p:nvPr>
            <p:ph type="dt" sz="half" idx="10"/>
          </p:nvPr>
        </p:nvSpPr>
        <p:spPr/>
        <p:txBody>
          <a:bodyPr/>
          <a:lstStyle>
            <a:lvl1pPr>
              <a:defRPr/>
            </a:lvl1pPr>
          </a:lstStyle>
          <a:p>
            <a:pPr>
              <a:defRPr/>
            </a:pPr>
            <a:fld id="{2D2D76BC-BA37-4D8F-B3D9-2181EA8556C1}" type="datetimeFigureOut">
              <a:rPr lang="cs-CZ"/>
              <a:pPr>
                <a:defRPr/>
              </a:pPr>
              <a:t>11.05.2020</a:t>
            </a:fld>
            <a:endParaRPr lang="cs-CZ"/>
          </a:p>
        </p:txBody>
      </p:sp>
      <p:sp>
        <p:nvSpPr>
          <p:cNvPr id="9" name="Zástupný symbol pro zápatí 5"/>
          <p:cNvSpPr>
            <a:spLocks noGrp="1"/>
          </p:cNvSpPr>
          <p:nvPr>
            <p:ph type="ftr" sz="quarter" idx="11"/>
          </p:nvPr>
        </p:nvSpPr>
        <p:spPr/>
        <p:txBody>
          <a:bodyPr/>
          <a:lstStyle>
            <a:lvl1pPr>
              <a:defRPr/>
            </a:lvl1pPr>
          </a:lstStyle>
          <a:p>
            <a:pPr>
              <a:defRPr/>
            </a:pPr>
            <a:endParaRPr lang="cs-CZ"/>
          </a:p>
        </p:txBody>
      </p:sp>
      <p:sp>
        <p:nvSpPr>
          <p:cNvPr id="10" name="Zástupný symbol pro číslo snímku 6"/>
          <p:cNvSpPr>
            <a:spLocks noGrp="1"/>
          </p:cNvSpPr>
          <p:nvPr>
            <p:ph type="sldNum" sz="quarter" idx="12"/>
          </p:nvPr>
        </p:nvSpPr>
        <p:spPr/>
        <p:txBody>
          <a:bodyPr/>
          <a:lstStyle>
            <a:lvl1pPr>
              <a:defRPr/>
            </a:lvl1pPr>
          </a:lstStyle>
          <a:p>
            <a:pPr>
              <a:defRPr/>
            </a:pPr>
            <a:fld id="{D50B81D6-E9CF-4F93-BF88-9C0618BB7F90}" type="slidenum">
              <a:rPr lang="cs-CZ"/>
              <a:pPr>
                <a:defRPr/>
              </a:pPr>
              <a:t>‹#›</a:t>
            </a:fld>
            <a:endParaRPr lang="cs-CZ"/>
          </a:p>
        </p:txBody>
      </p:sp>
    </p:spTree>
    <p:extLst>
      <p:ext uri="{BB962C8B-B14F-4D97-AF65-F5344CB8AC3E}">
        <p14:creationId xmlns:p14="http://schemas.microsoft.com/office/powerpoint/2010/main" val="272719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Pr>
        <a:solidFill>
          <a:schemeClr val="bg2"/>
        </a:solidFill>
        <a:effectLst/>
      </p:bgPr>
    </p:bg>
    <p:spTree>
      <p:nvGrpSpPr>
        <p:cNvPr id="1" name=""/>
        <p:cNvGrpSpPr/>
        <p:nvPr/>
      </p:nvGrpSpPr>
      <p:grpSpPr>
        <a:xfrm>
          <a:off x="0" y="0"/>
          <a:ext cx="0" cy="0"/>
          <a:chOff x="0" y="0"/>
          <a:chExt cx="0" cy="0"/>
        </a:xfrm>
      </p:grpSpPr>
      <p:sp>
        <p:nvSpPr>
          <p:cNvPr id="5" name="Přímá spojovací čára 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Rovnoramenný trojúhelník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élník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Zástupný symbol pro text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Zástupný symbol pro datum 4"/>
          <p:cNvSpPr>
            <a:spLocks noGrp="1"/>
          </p:cNvSpPr>
          <p:nvPr>
            <p:ph type="dt" sz="half" idx="10"/>
          </p:nvPr>
        </p:nvSpPr>
        <p:spPr/>
        <p:txBody>
          <a:bodyPr/>
          <a:lstStyle>
            <a:lvl1pPr>
              <a:defRPr/>
            </a:lvl1pPr>
          </a:lstStyle>
          <a:p>
            <a:pPr>
              <a:defRPr/>
            </a:pPr>
            <a:fld id="{15DC787E-443A-481B-80FA-E912796D176B}" type="datetimeFigureOut">
              <a:rPr lang="cs-CZ"/>
              <a:pPr>
                <a:defRPr/>
              </a:pPr>
              <a:t>11.05.2020</a:t>
            </a:fld>
            <a:endParaRPr lang="cs-CZ"/>
          </a:p>
        </p:txBody>
      </p:sp>
      <p:sp>
        <p:nvSpPr>
          <p:cNvPr id="9" name="Zástupný symbol pro zápatí 5"/>
          <p:cNvSpPr>
            <a:spLocks noGrp="1"/>
          </p:cNvSpPr>
          <p:nvPr>
            <p:ph type="ftr" sz="quarter" idx="11"/>
          </p:nvPr>
        </p:nvSpPr>
        <p:spPr/>
        <p:txBody>
          <a:bodyPr/>
          <a:lstStyle>
            <a:lvl1pPr>
              <a:defRPr/>
            </a:lvl1pPr>
          </a:lstStyle>
          <a:p>
            <a:pPr>
              <a:defRPr/>
            </a:pPr>
            <a:endParaRPr lang="cs-CZ"/>
          </a:p>
        </p:txBody>
      </p:sp>
      <p:sp>
        <p:nvSpPr>
          <p:cNvPr id="10" name="Zástupný symbol pro číslo snímku 6"/>
          <p:cNvSpPr>
            <a:spLocks noGrp="1"/>
          </p:cNvSpPr>
          <p:nvPr>
            <p:ph type="sldNum" sz="quarter" idx="12"/>
          </p:nvPr>
        </p:nvSpPr>
        <p:spPr/>
        <p:txBody>
          <a:bodyPr/>
          <a:lstStyle>
            <a:lvl1pPr>
              <a:defRPr/>
            </a:lvl1pPr>
          </a:lstStyle>
          <a:p>
            <a:pPr>
              <a:defRPr/>
            </a:pPr>
            <a:fld id="{F6C33384-ADB3-4EB6-A42E-BCB898FA5BAA}" type="slidenum">
              <a:rPr lang="cs-CZ"/>
              <a:pPr>
                <a:defRPr/>
              </a:pPr>
              <a:t>‹#›</a:t>
            </a:fld>
            <a:endParaRPr lang="cs-CZ"/>
          </a:p>
        </p:txBody>
      </p:sp>
    </p:spTree>
    <p:extLst>
      <p:ext uri="{BB962C8B-B14F-4D97-AF65-F5344CB8AC3E}">
        <p14:creationId xmlns:p14="http://schemas.microsoft.com/office/powerpoint/2010/main" val="9415516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1027" name="Zástupný symbol pro text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Zástupný symbol pro datum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65C248C1-9FC1-4BE1-9206-F9C9DE519B2C}" type="datetimeFigureOut">
              <a:rPr lang="cs-CZ"/>
              <a:pPr>
                <a:defRPr/>
              </a:pPr>
              <a:t>11.05.2020</a:t>
            </a:fld>
            <a:endParaRPr lang="cs-CZ"/>
          </a:p>
        </p:txBody>
      </p:sp>
      <p:sp>
        <p:nvSpPr>
          <p:cNvPr id="3" name="Zástupný symbol pro zápatí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cs-CZ"/>
          </a:p>
        </p:txBody>
      </p:sp>
      <p:sp>
        <p:nvSpPr>
          <p:cNvPr id="23" name="Zástupný symbol pro číslo snímku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BF23BCAB-72E5-4546-B7A2-A863AE421620}" type="slidenum">
              <a:rPr lang="cs-CZ"/>
              <a:pPr>
                <a:defRPr/>
              </a:pPr>
              <a:t>‹#›</a:t>
            </a:fld>
            <a:endParaRPr lang="cs-CZ"/>
          </a:p>
        </p:txBody>
      </p:sp>
      <p:sp>
        <p:nvSpPr>
          <p:cNvPr id="1031" name="Přímá spojovací čára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32" name="Přímá spojovací čára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Rovnoramenný trojúhelník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43" r:id="rId1"/>
    <p:sldLayoutId id="2147483739" r:id="rId2"/>
    <p:sldLayoutId id="2147483744" r:id="rId3"/>
    <p:sldLayoutId id="2147483740" r:id="rId4"/>
    <p:sldLayoutId id="2147483741" r:id="rId5"/>
    <p:sldLayoutId id="2147483745" r:id="rId6"/>
    <p:sldLayoutId id="2147483746" r:id="rId7"/>
    <p:sldLayoutId id="2147483747" r:id="rId8"/>
    <p:sldLayoutId id="2147483748" r:id="rId9"/>
    <p:sldLayoutId id="2147483742" r:id="rId10"/>
    <p:sldLayoutId id="2147483749"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3.png"/><Relationship Id="rId7"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38" descr="C:\Users\Richadr\Desktop\!Škola\!Učitelství\Politická ekologie - letní semestr 2017-2018\Fotografie - Lancang-Mekong\17.Xishuangbanna - Jingha II.jpg">
            <a:extLst>
              <a:ext uri="{FF2B5EF4-FFF2-40B4-BE49-F238E27FC236}">
                <a16:creationId xmlns:a16="http://schemas.microsoft.com/office/drawing/2014/main" id="{1C87E866-7FEE-41B7-ADF0-03672487C8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58"/>
            <a:ext cx="9144000" cy="6858000"/>
          </a:xfrm>
          <a:prstGeom prst="rect">
            <a:avLst/>
          </a:prstGeom>
          <a:noFill/>
          <a:ln>
            <a:noFill/>
          </a:ln>
        </p:spPr>
      </p:pic>
      <p:sp>
        <p:nvSpPr>
          <p:cNvPr id="8" name="Nadpis 1"/>
          <p:cNvSpPr txBox="1">
            <a:spLocks/>
          </p:cNvSpPr>
          <p:nvPr/>
        </p:nvSpPr>
        <p:spPr>
          <a:xfrm>
            <a:off x="233358" y="5733256"/>
            <a:ext cx="9036496" cy="637476"/>
          </a:xfrm>
          <a:prstGeom prst="rect">
            <a:avLst/>
          </a:prstGeom>
        </p:spPr>
        <p:txBody>
          <a:bodyPr anchor="b">
            <a:scene3d>
              <a:camera prst="orthographicFront"/>
              <a:lightRig rig="threePt" dir="t"/>
            </a:scene3d>
            <a:sp3d extrusionH="57150">
              <a:bevelT w="38100" h="38100"/>
            </a:sp3d>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spcAft>
                <a:spcPts val="0"/>
              </a:spcAft>
              <a:defRPr/>
            </a:pPr>
            <a:r>
              <a:rPr lang="cs-CZ" sz="2500" b="1" dirty="0">
                <a:ln>
                  <a:solidFill>
                    <a:schemeClr val="bg1"/>
                  </a:solidFill>
                </a:ln>
                <a:solidFill>
                  <a:schemeClr val="bg1"/>
                </a:solidFill>
                <a:latin typeface="+mn-lt"/>
              </a:rPr>
              <a:t>Richard Grünwald, Yan Feng, Wenling Wang</a:t>
            </a:r>
            <a:endParaRPr lang="en-GB" sz="2500" b="1" dirty="0">
              <a:ln>
                <a:solidFill>
                  <a:schemeClr val="bg1"/>
                </a:solidFill>
              </a:ln>
              <a:solidFill>
                <a:schemeClr val="bg1"/>
              </a:solidFill>
            </a:endParaRPr>
          </a:p>
        </p:txBody>
      </p:sp>
      <p:sp>
        <p:nvSpPr>
          <p:cNvPr id="13" name="Title 1">
            <a:extLst>
              <a:ext uri="{FF2B5EF4-FFF2-40B4-BE49-F238E27FC236}">
                <a16:creationId xmlns:a16="http://schemas.microsoft.com/office/drawing/2014/main" id="{70B4DD5E-9D5C-4F1F-B30B-0C898F2029F3}"/>
              </a:ext>
            </a:extLst>
          </p:cNvPr>
          <p:cNvSpPr txBox="1">
            <a:spLocks/>
          </p:cNvSpPr>
          <p:nvPr/>
        </p:nvSpPr>
        <p:spPr>
          <a:xfrm>
            <a:off x="179512" y="2924944"/>
            <a:ext cx="8856890" cy="1374345"/>
          </a:xfrm>
          <a:prstGeom prst="rect">
            <a:avLst/>
          </a:prstGeom>
        </p:spPr>
        <p:txBody>
          <a:bodyPr>
            <a:normAutofit fontScale="92500"/>
          </a:bodyPr>
          <a:lst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dirty="0">
                <a:ln>
                  <a:solidFill>
                    <a:schemeClr val="bg1"/>
                  </a:solidFill>
                </a:ln>
                <a:solidFill>
                  <a:schemeClr val="bg1"/>
                </a:solidFill>
              </a:rPr>
              <a:t>Lost in the waters: contemporary dilemmas in examining transboundary water interaction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42875" y="142875"/>
            <a:ext cx="8301038" cy="990600"/>
          </a:xfrm>
        </p:spPr>
        <p:txBody>
          <a:bodyPr/>
          <a:lstStyle/>
          <a:p>
            <a:pPr marL="514350" indent="-514350"/>
            <a:r>
              <a:rPr lang="cs-CZ" altLang="cs-CZ" sz="2500" dirty="0"/>
              <a:t>Application</a:t>
            </a:r>
          </a:p>
        </p:txBody>
      </p:sp>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12" name="Content Placeholder 4">
            <a:extLst>
              <a:ext uri="{FF2B5EF4-FFF2-40B4-BE49-F238E27FC236}">
                <a16:creationId xmlns:a16="http://schemas.microsoft.com/office/drawing/2014/main" id="{5B30BB2C-F29F-4C55-9129-1844111A7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75" y="134645"/>
            <a:ext cx="952500" cy="952500"/>
          </a:xfrm>
          <a:prstGeom prst="rect">
            <a:avLst/>
          </a:prstGeom>
        </p:spPr>
      </p:pic>
      <p:pic>
        <p:nvPicPr>
          <p:cNvPr id="18" name="Picture 3">
            <a:extLst>
              <a:ext uri="{FF2B5EF4-FFF2-40B4-BE49-F238E27FC236}">
                <a16:creationId xmlns:a16="http://schemas.microsoft.com/office/drawing/2014/main" id="{3E8D1937-5199-4380-9B5E-CD146708C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7620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11">
            <a:extLst>
              <a:ext uri="{FF2B5EF4-FFF2-40B4-BE49-F238E27FC236}">
                <a16:creationId xmlns:a16="http://schemas.microsoft.com/office/drawing/2014/main" id="{AD8CC194-D3C2-4B47-9C9B-673904DF5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20976"/>
            <a:ext cx="9144000" cy="5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10"/>
          <p:cNvSpPr txBox="1"/>
          <p:nvPr/>
        </p:nvSpPr>
        <p:spPr>
          <a:xfrm>
            <a:off x="8501062" y="6371480"/>
            <a:ext cx="428625" cy="369888"/>
          </a:xfrm>
          <a:prstGeom prst="rect">
            <a:avLst/>
          </a:prstGeom>
          <a:noFill/>
        </p:spPr>
        <p:txBody>
          <a:bodyPr>
            <a:spAutoFit/>
          </a:bodyPr>
          <a:lstStyle/>
          <a:p>
            <a:pPr fontAlgn="auto">
              <a:spcBef>
                <a:spcPts val="0"/>
              </a:spcBef>
              <a:spcAft>
                <a:spcPts val="0"/>
              </a:spcAft>
              <a:defRPr/>
            </a:pPr>
            <a:r>
              <a:rPr lang="cs-CZ" b="1" dirty="0">
                <a:solidFill>
                  <a:schemeClr val="bg1">
                    <a:lumMod val="75000"/>
                  </a:schemeClr>
                </a:solidFill>
                <a:latin typeface="+mn-lt"/>
                <a:cs typeface="+mn-cs"/>
              </a:rPr>
              <a:t> 9</a:t>
            </a:r>
            <a:endParaRPr lang="cs-CZ" dirty="0">
              <a:latin typeface="+mn-lt"/>
              <a:cs typeface="+mn-cs"/>
            </a:endParaRPr>
          </a:p>
        </p:txBody>
      </p:sp>
      <p:sp>
        <p:nvSpPr>
          <p:cNvPr id="21" name="Zástupný symbol pro obsah 2">
            <a:extLst>
              <a:ext uri="{FF2B5EF4-FFF2-40B4-BE49-F238E27FC236}">
                <a16:creationId xmlns:a16="http://schemas.microsoft.com/office/drawing/2014/main" id="{9691B606-660D-43A2-9A34-3B1B5574F7B9}"/>
              </a:ext>
            </a:extLst>
          </p:cNvPr>
          <p:cNvSpPr txBox="1">
            <a:spLocks/>
          </p:cNvSpPr>
          <p:nvPr/>
        </p:nvSpPr>
        <p:spPr bwMode="auto">
          <a:xfrm>
            <a:off x="1" y="1143000"/>
            <a:ext cx="9501188"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indent="-274320" fontAlgn="auto">
              <a:spcAft>
                <a:spcPts val="0"/>
              </a:spcAft>
              <a:buFont typeface="Wingdings 3"/>
              <a:buChar char=""/>
              <a:tabLst>
                <a:tab pos="812800" algn="l"/>
                <a:tab pos="1524000" algn="l"/>
              </a:tabLst>
              <a:defRPr/>
            </a:pPr>
            <a:r>
              <a:rPr lang="cs-CZ" sz="2300" b="1" dirty="0"/>
              <a:t>New TWINS framework and Xayaburi case study</a:t>
            </a:r>
            <a:endParaRPr lang="cs-CZ" sz="1800" dirty="0"/>
          </a:p>
          <a:p>
            <a:pPr marL="360363" lvl="1" indent="-185738" fontAlgn="auto">
              <a:spcAft>
                <a:spcPts val="0"/>
              </a:spcAft>
              <a:buFont typeface="Wingdings 3"/>
              <a:buChar char=""/>
              <a:tabLst>
                <a:tab pos="812800" algn="l"/>
                <a:tab pos="1524000" algn="l"/>
              </a:tabLst>
              <a:defRPr/>
            </a:pPr>
            <a:r>
              <a:rPr lang="cs-CZ" sz="1750" dirty="0"/>
              <a:t>Scope: relations between Laos-Thailand, Laos-Cambodia, Laos-Vietnam</a:t>
            </a:r>
          </a:p>
          <a:p>
            <a:pPr marL="360363" lvl="1" indent="-185738" fontAlgn="auto">
              <a:spcAft>
                <a:spcPts val="0"/>
              </a:spcAft>
              <a:buFont typeface="Wingdings 3"/>
              <a:buChar char=""/>
              <a:tabLst>
                <a:tab pos="812800" algn="l"/>
                <a:tab pos="1524000" algn="l"/>
              </a:tabLst>
              <a:defRPr/>
            </a:pPr>
            <a:r>
              <a:rPr lang="cs-CZ" sz="1750" dirty="0"/>
              <a:t>Data: 1440 English-written sources (2000-2019) </a:t>
            </a:r>
            <a:r>
              <a:rPr lang="cs-CZ" sz="1750" dirty="0">
                <a:sym typeface="Wingdings" panose="05000000000000000000" pitchFamily="2" charset="2"/>
              </a:rPr>
              <a:t> 267 water-related events</a:t>
            </a:r>
            <a:endParaRPr lang="cs-CZ" sz="1750" dirty="0"/>
          </a:p>
          <a:p>
            <a:pPr marL="360363" lvl="1" indent="-185738" fontAlgn="auto">
              <a:spcAft>
                <a:spcPts val="0"/>
              </a:spcAft>
              <a:buFont typeface="Wingdings 3"/>
              <a:buChar char=""/>
              <a:tabLst>
                <a:tab pos="812800" algn="l"/>
                <a:tab pos="1524000" algn="l"/>
              </a:tabLst>
              <a:defRPr/>
            </a:pPr>
            <a:r>
              <a:rPr lang="cs-CZ" sz="1750" dirty="0"/>
              <a:t>Conclusions: cooperation prevails (185 &gt; 153), conflict intensity more severe (-2,96 &gt; +2,66)</a:t>
            </a:r>
          </a:p>
          <a:p>
            <a:pPr marL="360363" lvl="1" indent="-185738" fontAlgn="auto">
              <a:spcAft>
                <a:spcPts val="0"/>
              </a:spcAft>
              <a:buFont typeface="Wingdings 3"/>
              <a:buChar char=""/>
              <a:tabLst>
                <a:tab pos="812800" algn="l"/>
                <a:tab pos="1524000" algn="l"/>
              </a:tabLst>
              <a:defRPr/>
            </a:pPr>
            <a:endParaRPr lang="cs-CZ" sz="1750" dirty="0"/>
          </a:p>
          <a:p>
            <a:pPr marL="174625" lvl="1" indent="0" fontAlgn="auto">
              <a:spcAft>
                <a:spcPts val="0"/>
              </a:spcAft>
              <a:buNone/>
              <a:tabLst>
                <a:tab pos="812800" algn="l"/>
                <a:tab pos="1524000" algn="l"/>
              </a:tabLst>
              <a:defRPr/>
            </a:pPr>
            <a:endParaRPr lang="cs-CZ" sz="1750" dirty="0"/>
          </a:p>
          <a:p>
            <a:pPr marL="360363" lvl="1" indent="-185738" fontAlgn="auto">
              <a:spcAft>
                <a:spcPts val="0"/>
              </a:spcAft>
              <a:buFont typeface="Wingdings 3"/>
              <a:buChar char=""/>
              <a:tabLst>
                <a:tab pos="812800" algn="l"/>
                <a:tab pos="1524000" algn="l"/>
              </a:tabLst>
              <a:defRPr/>
            </a:pPr>
            <a:endParaRPr lang="cs-CZ" sz="1750" dirty="0"/>
          </a:p>
        </p:txBody>
      </p:sp>
      <p:graphicFrame>
        <p:nvGraphicFramePr>
          <p:cNvPr id="2" name="Table 1">
            <a:extLst>
              <a:ext uri="{FF2B5EF4-FFF2-40B4-BE49-F238E27FC236}">
                <a16:creationId xmlns:a16="http://schemas.microsoft.com/office/drawing/2014/main" id="{E8F4B4DA-3772-46A3-836C-F99F95656FDB}"/>
              </a:ext>
            </a:extLst>
          </p:cNvPr>
          <p:cNvGraphicFramePr>
            <a:graphicFrameLocks noGrp="1"/>
          </p:cNvGraphicFramePr>
          <p:nvPr>
            <p:extLst>
              <p:ext uri="{D42A27DB-BD31-4B8C-83A1-F6EECF244321}">
                <p14:modId xmlns:p14="http://schemas.microsoft.com/office/powerpoint/2010/main" val="1945768205"/>
              </p:ext>
            </p:extLst>
          </p:nvPr>
        </p:nvGraphicFramePr>
        <p:xfrm>
          <a:off x="1259632" y="2564904"/>
          <a:ext cx="6120681" cy="3405944"/>
        </p:xfrm>
        <a:graphic>
          <a:graphicData uri="http://schemas.openxmlformats.org/drawingml/2006/table">
            <a:tbl>
              <a:tblPr firstRow="1" firstCol="1" bandRow="1">
                <a:tableStyleId>{5C22544A-7EE6-4342-B048-85BDC9FD1C3A}</a:tableStyleId>
              </a:tblPr>
              <a:tblGrid>
                <a:gridCol w="469696">
                  <a:extLst>
                    <a:ext uri="{9D8B030D-6E8A-4147-A177-3AD203B41FA5}">
                      <a16:colId xmlns:a16="http://schemas.microsoft.com/office/drawing/2014/main" val="2792485875"/>
                    </a:ext>
                  </a:extLst>
                </a:gridCol>
                <a:gridCol w="281421">
                  <a:extLst>
                    <a:ext uri="{9D8B030D-6E8A-4147-A177-3AD203B41FA5}">
                      <a16:colId xmlns:a16="http://schemas.microsoft.com/office/drawing/2014/main" val="783287023"/>
                    </a:ext>
                  </a:extLst>
                </a:gridCol>
                <a:gridCol w="280088">
                  <a:extLst>
                    <a:ext uri="{9D8B030D-6E8A-4147-A177-3AD203B41FA5}">
                      <a16:colId xmlns:a16="http://schemas.microsoft.com/office/drawing/2014/main" val="498425626"/>
                    </a:ext>
                  </a:extLst>
                </a:gridCol>
                <a:gridCol w="280752">
                  <a:extLst>
                    <a:ext uri="{9D8B030D-6E8A-4147-A177-3AD203B41FA5}">
                      <a16:colId xmlns:a16="http://schemas.microsoft.com/office/drawing/2014/main" val="1895841795"/>
                    </a:ext>
                  </a:extLst>
                </a:gridCol>
                <a:gridCol w="280752">
                  <a:extLst>
                    <a:ext uri="{9D8B030D-6E8A-4147-A177-3AD203B41FA5}">
                      <a16:colId xmlns:a16="http://schemas.microsoft.com/office/drawing/2014/main" val="368691294"/>
                    </a:ext>
                  </a:extLst>
                </a:gridCol>
                <a:gridCol w="280752">
                  <a:extLst>
                    <a:ext uri="{9D8B030D-6E8A-4147-A177-3AD203B41FA5}">
                      <a16:colId xmlns:a16="http://schemas.microsoft.com/office/drawing/2014/main" val="2137940493"/>
                    </a:ext>
                  </a:extLst>
                </a:gridCol>
                <a:gridCol w="475683">
                  <a:extLst>
                    <a:ext uri="{9D8B030D-6E8A-4147-A177-3AD203B41FA5}">
                      <a16:colId xmlns:a16="http://schemas.microsoft.com/office/drawing/2014/main" val="246097567"/>
                    </a:ext>
                  </a:extLst>
                </a:gridCol>
                <a:gridCol w="475683">
                  <a:extLst>
                    <a:ext uri="{9D8B030D-6E8A-4147-A177-3AD203B41FA5}">
                      <a16:colId xmlns:a16="http://schemas.microsoft.com/office/drawing/2014/main" val="3257503743"/>
                    </a:ext>
                  </a:extLst>
                </a:gridCol>
                <a:gridCol w="469696">
                  <a:extLst>
                    <a:ext uri="{9D8B030D-6E8A-4147-A177-3AD203B41FA5}">
                      <a16:colId xmlns:a16="http://schemas.microsoft.com/office/drawing/2014/main" val="57895084"/>
                    </a:ext>
                  </a:extLst>
                </a:gridCol>
                <a:gridCol w="281421">
                  <a:extLst>
                    <a:ext uri="{9D8B030D-6E8A-4147-A177-3AD203B41FA5}">
                      <a16:colId xmlns:a16="http://schemas.microsoft.com/office/drawing/2014/main" val="1156727282"/>
                    </a:ext>
                  </a:extLst>
                </a:gridCol>
                <a:gridCol w="280752">
                  <a:extLst>
                    <a:ext uri="{9D8B030D-6E8A-4147-A177-3AD203B41FA5}">
                      <a16:colId xmlns:a16="http://schemas.microsoft.com/office/drawing/2014/main" val="2414071229"/>
                    </a:ext>
                  </a:extLst>
                </a:gridCol>
                <a:gridCol w="280752">
                  <a:extLst>
                    <a:ext uri="{9D8B030D-6E8A-4147-A177-3AD203B41FA5}">
                      <a16:colId xmlns:a16="http://schemas.microsoft.com/office/drawing/2014/main" val="2071455180"/>
                    </a:ext>
                  </a:extLst>
                </a:gridCol>
                <a:gridCol w="280752">
                  <a:extLst>
                    <a:ext uri="{9D8B030D-6E8A-4147-A177-3AD203B41FA5}">
                      <a16:colId xmlns:a16="http://schemas.microsoft.com/office/drawing/2014/main" val="3774134149"/>
                    </a:ext>
                  </a:extLst>
                </a:gridCol>
                <a:gridCol w="280752">
                  <a:extLst>
                    <a:ext uri="{9D8B030D-6E8A-4147-A177-3AD203B41FA5}">
                      <a16:colId xmlns:a16="http://schemas.microsoft.com/office/drawing/2014/main" val="1800508129"/>
                    </a:ext>
                  </a:extLst>
                </a:gridCol>
                <a:gridCol w="475683">
                  <a:extLst>
                    <a:ext uri="{9D8B030D-6E8A-4147-A177-3AD203B41FA5}">
                      <a16:colId xmlns:a16="http://schemas.microsoft.com/office/drawing/2014/main" val="4287895026"/>
                    </a:ext>
                  </a:extLst>
                </a:gridCol>
                <a:gridCol w="475683">
                  <a:extLst>
                    <a:ext uri="{9D8B030D-6E8A-4147-A177-3AD203B41FA5}">
                      <a16:colId xmlns:a16="http://schemas.microsoft.com/office/drawing/2014/main" val="1985090673"/>
                    </a:ext>
                  </a:extLst>
                </a:gridCol>
                <a:gridCol w="470363">
                  <a:extLst>
                    <a:ext uri="{9D8B030D-6E8A-4147-A177-3AD203B41FA5}">
                      <a16:colId xmlns:a16="http://schemas.microsoft.com/office/drawing/2014/main" val="1470208749"/>
                    </a:ext>
                  </a:extLst>
                </a:gridCol>
              </a:tblGrid>
              <a:tr h="262234">
                <a:tc rowSpan="2">
                  <a:txBody>
                    <a:bodyPr/>
                    <a:lstStyle/>
                    <a:p>
                      <a:pPr algn="ctr">
                        <a:lnSpc>
                          <a:spcPct val="100000"/>
                        </a:lnSpc>
                        <a:spcAft>
                          <a:spcPts val="0"/>
                        </a:spcAft>
                      </a:pPr>
                      <a:r>
                        <a:rPr lang="en-US" sz="800" dirty="0">
                          <a:effectLst/>
                        </a:rPr>
                        <a:t>Time</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gridSpan="8">
                  <a:txBody>
                    <a:bodyPr/>
                    <a:lstStyle/>
                    <a:p>
                      <a:pPr algn="ctr">
                        <a:lnSpc>
                          <a:spcPct val="100000"/>
                        </a:lnSpc>
                        <a:spcAft>
                          <a:spcPts val="0"/>
                        </a:spcAft>
                      </a:pPr>
                      <a:r>
                        <a:rPr lang="en-US" sz="800" dirty="0">
                          <a:effectLst/>
                        </a:rPr>
                        <a:t>Cooperation</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a:lnSpc>
                          <a:spcPct val="100000"/>
                        </a:lnSpc>
                        <a:spcAft>
                          <a:spcPts val="0"/>
                        </a:spcAft>
                      </a:pPr>
                      <a:r>
                        <a:rPr lang="en-US" sz="800" dirty="0">
                          <a:effectLst/>
                        </a:rPr>
                        <a:t>Conflict</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542997"/>
                  </a:ext>
                </a:extLst>
              </a:tr>
              <a:tr h="214992">
                <a:tc vMerge="1">
                  <a:txBody>
                    <a:bodyPr/>
                    <a:lstStyle/>
                    <a:p>
                      <a:endParaRPr lang="en-US"/>
                    </a:p>
                  </a:txBody>
                  <a:tcPr/>
                </a:tc>
                <a:tc>
                  <a:txBody>
                    <a:bodyPr/>
                    <a:lstStyle/>
                    <a:p>
                      <a:pPr algn="ctr">
                        <a:lnSpc>
                          <a:spcPct val="100000"/>
                        </a:lnSpc>
                        <a:spcAft>
                          <a:spcPts val="0"/>
                        </a:spcAft>
                      </a:pPr>
                      <a:r>
                        <a:rPr lang="en-US" sz="800" dirty="0">
                          <a:effectLst/>
                        </a:rPr>
                        <a:t>1</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2</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3</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6</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Ratio</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Total</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Ratio</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Total</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561222468"/>
                  </a:ext>
                </a:extLst>
              </a:tr>
              <a:tr h="214992">
                <a:tc>
                  <a:txBody>
                    <a:bodyPr/>
                    <a:lstStyle/>
                    <a:p>
                      <a:pPr algn="ctr">
                        <a:lnSpc>
                          <a:spcPct val="100000"/>
                        </a:lnSpc>
                        <a:spcAft>
                          <a:spcPts val="0"/>
                        </a:spcAft>
                      </a:pPr>
                      <a:r>
                        <a:rPr lang="en-US" sz="800" dirty="0">
                          <a:effectLst/>
                        </a:rPr>
                        <a:t>2007</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4</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2.55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9</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−1.00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447688031"/>
                  </a:ext>
                </a:extLst>
              </a:tr>
              <a:tr h="133822">
                <a:tc>
                  <a:txBody>
                    <a:bodyPr/>
                    <a:lstStyle/>
                    <a:p>
                      <a:pPr algn="ctr">
                        <a:lnSpc>
                          <a:spcPct val="100000"/>
                        </a:lnSpc>
                        <a:spcAft>
                          <a:spcPts val="0"/>
                        </a:spcAft>
                      </a:pPr>
                      <a:r>
                        <a:rPr lang="en-US" sz="800">
                          <a:effectLst/>
                        </a:rPr>
                        <a:t>2008</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6</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2.75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8</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N/A</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784441938"/>
                  </a:ext>
                </a:extLst>
              </a:tr>
              <a:tr h="214992">
                <a:tc>
                  <a:txBody>
                    <a:bodyPr/>
                    <a:lstStyle/>
                    <a:p>
                      <a:pPr algn="ctr">
                        <a:lnSpc>
                          <a:spcPct val="100000"/>
                        </a:lnSpc>
                        <a:spcAft>
                          <a:spcPts val="0"/>
                        </a:spcAft>
                      </a:pPr>
                      <a:r>
                        <a:rPr lang="en-US" sz="800">
                          <a:effectLst/>
                        </a:rPr>
                        <a:t>2009</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2.35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−3.00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2671315968"/>
                  </a:ext>
                </a:extLst>
              </a:tr>
              <a:tr h="214992">
                <a:tc>
                  <a:txBody>
                    <a:bodyPr/>
                    <a:lstStyle/>
                    <a:p>
                      <a:pPr algn="ctr">
                        <a:lnSpc>
                          <a:spcPct val="100000"/>
                        </a:lnSpc>
                        <a:spcAft>
                          <a:spcPts val="0"/>
                        </a:spcAft>
                      </a:pPr>
                      <a:r>
                        <a:rPr lang="en-US" sz="800">
                          <a:effectLst/>
                        </a:rPr>
                        <a:t>2010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3</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2.59</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−2.85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2084154396"/>
                  </a:ext>
                </a:extLst>
              </a:tr>
              <a:tr h="214992">
                <a:tc>
                  <a:txBody>
                    <a:bodyPr/>
                    <a:lstStyle/>
                    <a:p>
                      <a:pPr algn="ctr">
                        <a:lnSpc>
                          <a:spcPct val="100000"/>
                        </a:lnSpc>
                        <a:spcAft>
                          <a:spcPts val="0"/>
                        </a:spcAft>
                      </a:pPr>
                      <a:r>
                        <a:rPr lang="en-US" sz="800">
                          <a:effectLst/>
                        </a:rPr>
                        <a:t>2011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8</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2.72</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−3.13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3038279533"/>
                  </a:ext>
                </a:extLst>
              </a:tr>
              <a:tr h="214992">
                <a:tc>
                  <a:txBody>
                    <a:bodyPr/>
                    <a:lstStyle/>
                    <a:p>
                      <a:pPr algn="ctr">
                        <a:lnSpc>
                          <a:spcPct val="100000"/>
                        </a:lnSpc>
                        <a:spcAft>
                          <a:spcPts val="0"/>
                        </a:spcAft>
                      </a:pPr>
                      <a:r>
                        <a:rPr lang="en-US" sz="800">
                          <a:effectLst/>
                        </a:rPr>
                        <a:t>2012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2.22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8</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−3.37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1079779263"/>
                  </a:ext>
                </a:extLst>
              </a:tr>
              <a:tr h="214992">
                <a:tc>
                  <a:txBody>
                    <a:bodyPr/>
                    <a:lstStyle/>
                    <a:p>
                      <a:pPr algn="ctr">
                        <a:lnSpc>
                          <a:spcPct val="100000"/>
                        </a:lnSpc>
                        <a:spcAft>
                          <a:spcPts val="0"/>
                        </a:spcAft>
                      </a:pPr>
                      <a:r>
                        <a:rPr lang="en-US" sz="800">
                          <a:effectLst/>
                        </a:rPr>
                        <a:t>2013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8</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2.14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1</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−3.17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3496034282"/>
                  </a:ext>
                </a:extLst>
              </a:tr>
              <a:tr h="214992">
                <a:tc>
                  <a:txBody>
                    <a:bodyPr/>
                    <a:lstStyle/>
                    <a:p>
                      <a:pPr algn="ctr">
                        <a:lnSpc>
                          <a:spcPct val="100000"/>
                        </a:lnSpc>
                        <a:spcAft>
                          <a:spcPts val="0"/>
                        </a:spcAft>
                      </a:pPr>
                      <a:r>
                        <a:rPr lang="en-US" sz="800">
                          <a:effectLst/>
                        </a:rPr>
                        <a:t>2014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2.8</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9</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−3.10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19</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3564359754"/>
                  </a:ext>
                </a:extLst>
              </a:tr>
              <a:tr h="214992">
                <a:tc>
                  <a:txBody>
                    <a:bodyPr/>
                    <a:lstStyle/>
                    <a:p>
                      <a:pPr algn="ctr">
                        <a:lnSpc>
                          <a:spcPct val="100000"/>
                        </a:lnSpc>
                        <a:spcAft>
                          <a:spcPts val="0"/>
                        </a:spcAft>
                      </a:pPr>
                      <a:r>
                        <a:rPr lang="en-US" sz="800">
                          <a:effectLst/>
                        </a:rPr>
                        <a:t>2015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−4.33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4075377427"/>
                  </a:ext>
                </a:extLst>
              </a:tr>
              <a:tr h="214992">
                <a:tc>
                  <a:txBody>
                    <a:bodyPr/>
                    <a:lstStyle/>
                    <a:p>
                      <a:pPr algn="ctr">
                        <a:lnSpc>
                          <a:spcPct val="100000"/>
                        </a:lnSpc>
                        <a:spcAft>
                          <a:spcPts val="0"/>
                        </a:spcAft>
                      </a:pPr>
                      <a:r>
                        <a:rPr lang="en-US" sz="800">
                          <a:effectLst/>
                        </a:rPr>
                        <a:t>2016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−3.75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2089116777"/>
                  </a:ext>
                </a:extLst>
              </a:tr>
              <a:tr h="214992">
                <a:tc>
                  <a:txBody>
                    <a:bodyPr/>
                    <a:lstStyle/>
                    <a:p>
                      <a:pPr algn="ctr">
                        <a:lnSpc>
                          <a:spcPct val="100000"/>
                        </a:lnSpc>
                        <a:spcAft>
                          <a:spcPts val="0"/>
                        </a:spcAft>
                      </a:pPr>
                      <a:r>
                        <a:rPr lang="en-US" sz="800">
                          <a:effectLst/>
                        </a:rPr>
                        <a:t>2017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−2.50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310360388"/>
                  </a:ext>
                </a:extLst>
              </a:tr>
              <a:tr h="214992">
                <a:tc>
                  <a:txBody>
                    <a:bodyPr/>
                    <a:lstStyle/>
                    <a:p>
                      <a:pPr algn="ctr">
                        <a:lnSpc>
                          <a:spcPct val="100000"/>
                        </a:lnSpc>
                        <a:spcAft>
                          <a:spcPts val="0"/>
                        </a:spcAft>
                      </a:pPr>
                      <a:r>
                        <a:rPr lang="en-US" sz="800">
                          <a:effectLst/>
                        </a:rPr>
                        <a:t>2018</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4.25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−2.50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2613187321"/>
                  </a:ext>
                </a:extLst>
              </a:tr>
              <a:tr h="214992">
                <a:tc>
                  <a:txBody>
                    <a:bodyPr/>
                    <a:lstStyle/>
                    <a:p>
                      <a:pPr algn="ctr">
                        <a:lnSpc>
                          <a:spcPct val="100000"/>
                        </a:lnSpc>
                        <a:spcAft>
                          <a:spcPts val="0"/>
                        </a:spcAft>
                      </a:pPr>
                      <a:r>
                        <a:rPr lang="en-US" sz="800">
                          <a:effectLst/>
                        </a:rPr>
                        <a:t>2019</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2.66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3</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−2.81</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16</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1442948011"/>
                  </a:ext>
                </a:extLst>
              </a:tr>
              <a:tr h="214992">
                <a:tc>
                  <a:txBody>
                    <a:bodyPr/>
                    <a:lstStyle/>
                    <a:p>
                      <a:pPr algn="ctr">
                        <a:lnSpc>
                          <a:spcPct val="100000"/>
                        </a:lnSpc>
                        <a:spcAft>
                          <a:spcPts val="0"/>
                        </a:spcAft>
                      </a:pPr>
                      <a:r>
                        <a:rPr lang="en-US" sz="800">
                          <a:effectLst/>
                        </a:rPr>
                        <a:t>Total</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80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2.66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185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55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44</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16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a:effectLst/>
                        </a:rPr>
                        <a:t>−2.96</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tc>
                  <a:txBody>
                    <a:bodyPr/>
                    <a:lstStyle/>
                    <a:p>
                      <a:pPr algn="ctr">
                        <a:lnSpc>
                          <a:spcPct val="100000"/>
                        </a:lnSpc>
                        <a:spcAft>
                          <a:spcPts val="0"/>
                        </a:spcAft>
                      </a:pPr>
                      <a:r>
                        <a:rPr lang="en-US" sz="800" dirty="0">
                          <a:effectLst/>
                        </a:rPr>
                        <a:t>153</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37" marR="54837" marT="0" marB="0" anchor="ctr"/>
                </a:tc>
                <a:extLst>
                  <a:ext uri="{0D108BD9-81ED-4DB2-BD59-A6C34878D82A}">
                    <a16:rowId xmlns:a16="http://schemas.microsoft.com/office/drawing/2014/main" val="4185339947"/>
                  </a:ext>
                </a:extLst>
              </a:tr>
            </a:tbl>
          </a:graphicData>
        </a:graphic>
      </p:graphicFrame>
      <p:sp>
        <p:nvSpPr>
          <p:cNvPr id="4" name="TextBox 3">
            <a:extLst>
              <a:ext uri="{FF2B5EF4-FFF2-40B4-BE49-F238E27FC236}">
                <a16:creationId xmlns:a16="http://schemas.microsoft.com/office/drawing/2014/main" id="{49A92A35-36A3-46AE-96CD-A09476373132}"/>
              </a:ext>
            </a:extLst>
          </p:cNvPr>
          <p:cNvSpPr txBox="1"/>
          <p:nvPr/>
        </p:nvSpPr>
        <p:spPr>
          <a:xfrm>
            <a:off x="5076056" y="5986155"/>
            <a:ext cx="3238480" cy="323165"/>
          </a:xfrm>
          <a:prstGeom prst="rect">
            <a:avLst/>
          </a:prstGeom>
          <a:noFill/>
        </p:spPr>
        <p:txBody>
          <a:bodyPr wrap="square" rtlCol="0">
            <a:spAutoFit/>
          </a:bodyPr>
          <a:lstStyle/>
          <a:p>
            <a:r>
              <a:rPr lang="cs-CZ" sz="1500" i="1" dirty="0"/>
              <a:t>Source: Grünwald et al. 2020b</a:t>
            </a:r>
            <a:endParaRPr lang="en-US" sz="1500" i="1" dirty="0"/>
          </a:p>
        </p:txBody>
      </p:sp>
      <p:sp>
        <p:nvSpPr>
          <p:cNvPr id="13" name="Zástupný symbol pro zápatí 7">
            <a:extLst>
              <a:ext uri="{FF2B5EF4-FFF2-40B4-BE49-F238E27FC236}">
                <a16:creationId xmlns:a16="http://schemas.microsoft.com/office/drawing/2014/main" id="{0055FBF9-117B-40CD-AC1B-2CAA39ED9A83}"/>
              </a:ext>
            </a:extLst>
          </p:cNvPr>
          <p:cNvSpPr>
            <a:spLocks noGrp="1"/>
          </p:cNvSpPr>
          <p:nvPr>
            <p:ph type="ftr" sz="quarter" idx="11"/>
          </p:nvPr>
        </p:nvSpPr>
        <p:spPr>
          <a:xfrm>
            <a:off x="142875" y="6336282"/>
            <a:ext cx="8286750" cy="506412"/>
          </a:xfrm>
        </p:spPr>
        <p:txBody>
          <a:bodyPr/>
          <a:lstStyle/>
          <a:p>
            <a:pPr algn="l">
              <a:defRPr/>
            </a:pPr>
            <a:r>
              <a:rPr lang="cs-CZ" sz="1200" b="1" dirty="0">
                <a:solidFill>
                  <a:schemeClr val="bg1">
                    <a:lumMod val="75000"/>
                  </a:schemeClr>
                </a:solidFill>
              </a:rPr>
              <a:t>Lost in the waters: comteporary dilemmas in examining transboundary water interaction</a:t>
            </a:r>
            <a:br>
              <a:rPr lang="cs-CZ" b="1" dirty="0">
                <a:solidFill>
                  <a:schemeClr val="bg1">
                    <a:lumMod val="75000"/>
                  </a:schemeClr>
                </a:solidFill>
              </a:rPr>
            </a:br>
            <a:r>
              <a:rPr lang="cs-CZ" sz="1200" b="1" dirty="0">
                <a:solidFill>
                  <a:schemeClr val="bg1">
                    <a:lumMod val="75000"/>
                  </a:schemeClr>
                </a:solidFill>
              </a:rPr>
              <a:t>Richard Grünwald, Yan Feng, Wenling Wang - 5.5. 2020  - EGU General Assembly 2020 </a:t>
            </a:r>
            <a:endParaRPr lang="en-GB" b="1" dirty="0">
              <a:solidFill>
                <a:schemeClr val="bg1">
                  <a:lumMod val="75000"/>
                </a:schemeClr>
              </a:solidFill>
            </a:endParaRPr>
          </a:p>
        </p:txBody>
      </p:sp>
      <p:sp>
        <p:nvSpPr>
          <p:cNvPr id="15" name="TextBox 14">
            <a:extLst>
              <a:ext uri="{FF2B5EF4-FFF2-40B4-BE49-F238E27FC236}">
                <a16:creationId xmlns:a16="http://schemas.microsoft.com/office/drawing/2014/main" id="{493F8B7C-D0BF-4ECE-9DFB-80DA2DBD8E39}"/>
              </a:ext>
            </a:extLst>
          </p:cNvPr>
          <p:cNvSpPr txBox="1"/>
          <p:nvPr/>
        </p:nvSpPr>
        <p:spPr>
          <a:xfrm>
            <a:off x="7764173" y="6111928"/>
            <a:ext cx="2016223" cy="215444"/>
          </a:xfrm>
          <a:prstGeom prst="rect">
            <a:avLst/>
          </a:prstGeom>
          <a:noFill/>
        </p:spPr>
        <p:txBody>
          <a:bodyPr wrap="square" rtlCol="0">
            <a:spAutoFit/>
          </a:bodyPr>
          <a:lstStyle/>
          <a:p>
            <a:r>
              <a:rPr lang="cs-CZ" sz="800" dirty="0"/>
              <a:t>All rights reserved to authors</a:t>
            </a:r>
            <a:endParaRPr lang="en-US" sz="800" dirty="0"/>
          </a:p>
        </p:txBody>
      </p:sp>
    </p:spTree>
    <p:extLst>
      <p:ext uri="{BB962C8B-B14F-4D97-AF65-F5344CB8AC3E}">
        <p14:creationId xmlns:p14="http://schemas.microsoft.com/office/powerpoint/2010/main" val="191891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42875" y="142875"/>
            <a:ext cx="8301038" cy="990600"/>
          </a:xfrm>
        </p:spPr>
        <p:txBody>
          <a:bodyPr/>
          <a:lstStyle/>
          <a:p>
            <a:pPr marL="514350" indent="-514350"/>
            <a:r>
              <a:rPr lang="cs-CZ" altLang="cs-CZ" sz="2500" dirty="0"/>
              <a:t>Xayaburi case study</a:t>
            </a:r>
          </a:p>
        </p:txBody>
      </p:sp>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12" name="Content Placeholder 4">
            <a:extLst>
              <a:ext uri="{FF2B5EF4-FFF2-40B4-BE49-F238E27FC236}">
                <a16:creationId xmlns:a16="http://schemas.microsoft.com/office/drawing/2014/main" id="{5B30BB2C-F29F-4C55-9129-1844111A7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75" y="134645"/>
            <a:ext cx="952500" cy="952500"/>
          </a:xfrm>
          <a:prstGeom prst="rect">
            <a:avLst/>
          </a:prstGeom>
        </p:spPr>
      </p:pic>
      <p:pic>
        <p:nvPicPr>
          <p:cNvPr id="18" name="Picture 3">
            <a:extLst>
              <a:ext uri="{FF2B5EF4-FFF2-40B4-BE49-F238E27FC236}">
                <a16:creationId xmlns:a16="http://schemas.microsoft.com/office/drawing/2014/main" id="{3E8D1937-5199-4380-9B5E-CD146708C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7620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11">
            <a:extLst>
              <a:ext uri="{FF2B5EF4-FFF2-40B4-BE49-F238E27FC236}">
                <a16:creationId xmlns:a16="http://schemas.microsoft.com/office/drawing/2014/main" id="{AD8CC194-D3C2-4B47-9C9B-673904DF5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20976"/>
            <a:ext cx="9144000" cy="5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10"/>
          <p:cNvSpPr txBox="1"/>
          <p:nvPr/>
        </p:nvSpPr>
        <p:spPr>
          <a:xfrm>
            <a:off x="8501062" y="6371480"/>
            <a:ext cx="500063" cy="369332"/>
          </a:xfrm>
          <a:prstGeom prst="rect">
            <a:avLst/>
          </a:prstGeom>
          <a:noFill/>
        </p:spPr>
        <p:txBody>
          <a:bodyPr wrap="square">
            <a:spAutoFit/>
          </a:bodyPr>
          <a:lstStyle/>
          <a:p>
            <a:pPr fontAlgn="auto">
              <a:spcBef>
                <a:spcPts val="0"/>
              </a:spcBef>
              <a:spcAft>
                <a:spcPts val="0"/>
              </a:spcAft>
              <a:defRPr/>
            </a:pPr>
            <a:r>
              <a:rPr lang="cs-CZ" b="1" dirty="0">
                <a:solidFill>
                  <a:schemeClr val="bg1">
                    <a:lumMod val="75000"/>
                  </a:schemeClr>
                </a:solidFill>
                <a:latin typeface="+mn-lt"/>
                <a:cs typeface="+mn-cs"/>
              </a:rPr>
              <a:t> 10</a:t>
            </a:r>
            <a:endParaRPr lang="cs-CZ" dirty="0">
              <a:latin typeface="+mn-lt"/>
              <a:cs typeface="+mn-cs"/>
            </a:endParaRPr>
          </a:p>
        </p:txBody>
      </p:sp>
      <p:sp>
        <p:nvSpPr>
          <p:cNvPr id="21" name="Zástupný symbol pro obsah 2">
            <a:extLst>
              <a:ext uri="{FF2B5EF4-FFF2-40B4-BE49-F238E27FC236}">
                <a16:creationId xmlns:a16="http://schemas.microsoft.com/office/drawing/2014/main" id="{9691B606-660D-43A2-9A34-3B1B5574F7B9}"/>
              </a:ext>
            </a:extLst>
          </p:cNvPr>
          <p:cNvSpPr txBox="1">
            <a:spLocks/>
          </p:cNvSpPr>
          <p:nvPr/>
        </p:nvSpPr>
        <p:spPr bwMode="auto">
          <a:xfrm>
            <a:off x="1" y="1143000"/>
            <a:ext cx="9501188"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360363" lvl="1" indent="-185738" fontAlgn="auto">
              <a:spcAft>
                <a:spcPts val="0"/>
              </a:spcAft>
              <a:buFont typeface="Wingdings 3"/>
              <a:buChar char=""/>
              <a:tabLst>
                <a:tab pos="812800" algn="l"/>
                <a:tab pos="1524000" algn="l"/>
              </a:tabLst>
              <a:defRPr/>
            </a:pPr>
            <a:endParaRPr lang="cs-CZ" sz="1750" dirty="0"/>
          </a:p>
        </p:txBody>
      </p:sp>
      <p:pic>
        <p:nvPicPr>
          <p:cNvPr id="14" name="Picture 13">
            <a:extLst>
              <a:ext uri="{FF2B5EF4-FFF2-40B4-BE49-F238E27FC236}">
                <a16:creationId xmlns:a16="http://schemas.microsoft.com/office/drawing/2014/main" id="{2FB220D4-A74F-49CF-B9A3-1424E57B8DAD}"/>
              </a:ext>
            </a:extLst>
          </p:cNvPr>
          <p:cNvPicPr/>
          <p:nvPr/>
        </p:nvPicPr>
        <p:blipFill>
          <a:blip r:embed="rId6"/>
          <a:stretch/>
        </p:blipFill>
        <p:spPr>
          <a:xfrm>
            <a:off x="29428" y="937515"/>
            <a:ext cx="3053931" cy="2633049"/>
          </a:xfrm>
          <a:prstGeom prst="rect">
            <a:avLst/>
          </a:prstGeom>
          <a:ln>
            <a:noFill/>
          </a:ln>
        </p:spPr>
      </p:pic>
      <p:pic>
        <p:nvPicPr>
          <p:cNvPr id="15" name="Picture 14">
            <a:extLst>
              <a:ext uri="{FF2B5EF4-FFF2-40B4-BE49-F238E27FC236}">
                <a16:creationId xmlns:a16="http://schemas.microsoft.com/office/drawing/2014/main" id="{524503EC-E674-4D08-B5C1-A58B7BFCAB1B}"/>
              </a:ext>
            </a:extLst>
          </p:cNvPr>
          <p:cNvPicPr/>
          <p:nvPr/>
        </p:nvPicPr>
        <p:blipFill>
          <a:blip r:embed="rId7"/>
          <a:stretch/>
        </p:blipFill>
        <p:spPr>
          <a:xfrm>
            <a:off x="3066487" y="931115"/>
            <a:ext cx="2970956" cy="2633049"/>
          </a:xfrm>
          <a:prstGeom prst="rect">
            <a:avLst/>
          </a:prstGeom>
          <a:ln>
            <a:noFill/>
          </a:ln>
        </p:spPr>
      </p:pic>
      <p:pic>
        <p:nvPicPr>
          <p:cNvPr id="16" name="Picture 15">
            <a:extLst>
              <a:ext uri="{FF2B5EF4-FFF2-40B4-BE49-F238E27FC236}">
                <a16:creationId xmlns:a16="http://schemas.microsoft.com/office/drawing/2014/main" id="{739D78F1-6672-4A41-9F82-E0476A0C970B}"/>
              </a:ext>
            </a:extLst>
          </p:cNvPr>
          <p:cNvPicPr/>
          <p:nvPr/>
        </p:nvPicPr>
        <p:blipFill>
          <a:blip r:embed="rId8"/>
          <a:stretch/>
        </p:blipFill>
        <p:spPr>
          <a:xfrm>
            <a:off x="6006971" y="940560"/>
            <a:ext cx="3120713" cy="2614157"/>
          </a:xfrm>
          <a:prstGeom prst="rect">
            <a:avLst/>
          </a:prstGeom>
          <a:ln>
            <a:noFill/>
          </a:ln>
        </p:spPr>
      </p:pic>
      <p:pic>
        <p:nvPicPr>
          <p:cNvPr id="17" name="Picture 16">
            <a:extLst>
              <a:ext uri="{FF2B5EF4-FFF2-40B4-BE49-F238E27FC236}">
                <a16:creationId xmlns:a16="http://schemas.microsoft.com/office/drawing/2014/main" id="{F45BEEE8-6A21-4C6C-8A7C-570B0521021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907704" y="3501008"/>
            <a:ext cx="5400600" cy="2766259"/>
          </a:xfrm>
          <a:prstGeom prst="rect">
            <a:avLst/>
          </a:prstGeom>
          <a:noFill/>
          <a:ln>
            <a:noFill/>
          </a:ln>
        </p:spPr>
      </p:pic>
      <p:sp>
        <p:nvSpPr>
          <p:cNvPr id="22" name="Zástupný symbol pro zápatí 7">
            <a:extLst>
              <a:ext uri="{FF2B5EF4-FFF2-40B4-BE49-F238E27FC236}">
                <a16:creationId xmlns:a16="http://schemas.microsoft.com/office/drawing/2014/main" id="{7001E647-BC12-4CC9-AD35-0FC384F7840E}"/>
              </a:ext>
            </a:extLst>
          </p:cNvPr>
          <p:cNvSpPr>
            <a:spLocks noGrp="1"/>
          </p:cNvSpPr>
          <p:nvPr>
            <p:ph type="ftr" sz="quarter" idx="11"/>
          </p:nvPr>
        </p:nvSpPr>
        <p:spPr>
          <a:xfrm>
            <a:off x="142875" y="6336282"/>
            <a:ext cx="8286750" cy="506412"/>
          </a:xfrm>
        </p:spPr>
        <p:txBody>
          <a:bodyPr/>
          <a:lstStyle/>
          <a:p>
            <a:pPr algn="l">
              <a:defRPr/>
            </a:pPr>
            <a:r>
              <a:rPr lang="cs-CZ" sz="1200" b="1" dirty="0">
                <a:solidFill>
                  <a:schemeClr val="bg1">
                    <a:lumMod val="75000"/>
                  </a:schemeClr>
                </a:solidFill>
              </a:rPr>
              <a:t>Lost in the waters: comteporary dilemmas in examining transboundary water interaction</a:t>
            </a:r>
            <a:br>
              <a:rPr lang="cs-CZ" b="1" dirty="0">
                <a:solidFill>
                  <a:schemeClr val="bg1">
                    <a:lumMod val="75000"/>
                  </a:schemeClr>
                </a:solidFill>
              </a:rPr>
            </a:br>
            <a:r>
              <a:rPr lang="cs-CZ" sz="1200" b="1" dirty="0">
                <a:solidFill>
                  <a:schemeClr val="bg1">
                    <a:lumMod val="75000"/>
                  </a:schemeClr>
                </a:solidFill>
              </a:rPr>
              <a:t>Richard Grünwald, Yan Feng, Wenling Wang - 5.5. 2020  - EGU General Assembly 2020 </a:t>
            </a:r>
            <a:endParaRPr lang="en-GB" b="1" dirty="0">
              <a:solidFill>
                <a:schemeClr val="bg1">
                  <a:lumMod val="75000"/>
                </a:schemeClr>
              </a:solidFill>
            </a:endParaRPr>
          </a:p>
        </p:txBody>
      </p:sp>
      <p:sp>
        <p:nvSpPr>
          <p:cNvPr id="23" name="TextBox 22">
            <a:extLst>
              <a:ext uri="{FF2B5EF4-FFF2-40B4-BE49-F238E27FC236}">
                <a16:creationId xmlns:a16="http://schemas.microsoft.com/office/drawing/2014/main" id="{7DDA0AF6-A456-4AAF-813A-2FF22E6E9F0B}"/>
              </a:ext>
            </a:extLst>
          </p:cNvPr>
          <p:cNvSpPr txBox="1"/>
          <p:nvPr/>
        </p:nvSpPr>
        <p:spPr>
          <a:xfrm>
            <a:off x="7787539" y="6104657"/>
            <a:ext cx="2016223" cy="215444"/>
          </a:xfrm>
          <a:prstGeom prst="rect">
            <a:avLst/>
          </a:prstGeom>
          <a:noFill/>
        </p:spPr>
        <p:txBody>
          <a:bodyPr wrap="square" rtlCol="0">
            <a:spAutoFit/>
          </a:bodyPr>
          <a:lstStyle/>
          <a:p>
            <a:r>
              <a:rPr lang="cs-CZ" sz="800" dirty="0"/>
              <a:t>All rights reserved to authors</a:t>
            </a:r>
            <a:endParaRPr lang="en-US" sz="800" dirty="0"/>
          </a:p>
        </p:txBody>
      </p:sp>
    </p:spTree>
    <p:extLst>
      <p:ext uri="{BB962C8B-B14F-4D97-AF65-F5344CB8AC3E}">
        <p14:creationId xmlns:p14="http://schemas.microsoft.com/office/powerpoint/2010/main" val="298190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42875" y="142875"/>
            <a:ext cx="8301038" cy="990600"/>
          </a:xfrm>
        </p:spPr>
        <p:txBody>
          <a:bodyPr/>
          <a:lstStyle/>
          <a:p>
            <a:pPr marL="514350" indent="-514350"/>
            <a:r>
              <a:rPr lang="cs-CZ" altLang="cs-CZ" sz="2500" dirty="0"/>
              <a:t>Discussion and conclusions</a:t>
            </a:r>
          </a:p>
        </p:txBody>
      </p:sp>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12" name="Content Placeholder 4">
            <a:extLst>
              <a:ext uri="{FF2B5EF4-FFF2-40B4-BE49-F238E27FC236}">
                <a16:creationId xmlns:a16="http://schemas.microsoft.com/office/drawing/2014/main" id="{5B30BB2C-F29F-4C55-9129-1844111A7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75" y="134645"/>
            <a:ext cx="952500" cy="952500"/>
          </a:xfrm>
          <a:prstGeom prst="rect">
            <a:avLst/>
          </a:prstGeom>
        </p:spPr>
      </p:pic>
      <p:pic>
        <p:nvPicPr>
          <p:cNvPr id="18" name="Picture 3">
            <a:extLst>
              <a:ext uri="{FF2B5EF4-FFF2-40B4-BE49-F238E27FC236}">
                <a16:creationId xmlns:a16="http://schemas.microsoft.com/office/drawing/2014/main" id="{3E8D1937-5199-4380-9B5E-CD146708C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7620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11">
            <a:extLst>
              <a:ext uri="{FF2B5EF4-FFF2-40B4-BE49-F238E27FC236}">
                <a16:creationId xmlns:a16="http://schemas.microsoft.com/office/drawing/2014/main" id="{AD8CC194-D3C2-4B47-9C9B-673904DF5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20976"/>
            <a:ext cx="9144000" cy="5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10"/>
          <p:cNvSpPr txBox="1"/>
          <p:nvPr/>
        </p:nvSpPr>
        <p:spPr>
          <a:xfrm>
            <a:off x="8501062" y="6371480"/>
            <a:ext cx="500063" cy="369332"/>
          </a:xfrm>
          <a:prstGeom prst="rect">
            <a:avLst/>
          </a:prstGeom>
          <a:noFill/>
        </p:spPr>
        <p:txBody>
          <a:bodyPr wrap="square">
            <a:spAutoFit/>
          </a:bodyPr>
          <a:lstStyle/>
          <a:p>
            <a:pPr fontAlgn="auto">
              <a:spcBef>
                <a:spcPts val="0"/>
              </a:spcBef>
              <a:spcAft>
                <a:spcPts val="0"/>
              </a:spcAft>
              <a:defRPr/>
            </a:pPr>
            <a:r>
              <a:rPr lang="cs-CZ" b="1" dirty="0">
                <a:solidFill>
                  <a:schemeClr val="bg1">
                    <a:lumMod val="75000"/>
                  </a:schemeClr>
                </a:solidFill>
                <a:latin typeface="+mn-lt"/>
                <a:cs typeface="+mn-cs"/>
              </a:rPr>
              <a:t> 11</a:t>
            </a:r>
            <a:endParaRPr lang="cs-CZ" dirty="0">
              <a:latin typeface="+mn-lt"/>
              <a:cs typeface="+mn-cs"/>
            </a:endParaRPr>
          </a:p>
        </p:txBody>
      </p:sp>
      <p:sp>
        <p:nvSpPr>
          <p:cNvPr id="21" name="Zástupný symbol pro obsah 2">
            <a:extLst>
              <a:ext uri="{FF2B5EF4-FFF2-40B4-BE49-F238E27FC236}">
                <a16:creationId xmlns:a16="http://schemas.microsoft.com/office/drawing/2014/main" id="{9691B606-660D-43A2-9A34-3B1B5574F7B9}"/>
              </a:ext>
            </a:extLst>
          </p:cNvPr>
          <p:cNvSpPr txBox="1">
            <a:spLocks/>
          </p:cNvSpPr>
          <p:nvPr/>
        </p:nvSpPr>
        <p:spPr bwMode="auto">
          <a:xfrm>
            <a:off x="1" y="1143000"/>
            <a:ext cx="9501188"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indent="-274320" fontAlgn="auto">
              <a:spcAft>
                <a:spcPts val="0"/>
              </a:spcAft>
              <a:buFont typeface="Wingdings 3"/>
              <a:buChar char=""/>
              <a:tabLst>
                <a:tab pos="812800" algn="l"/>
                <a:tab pos="1524000" algn="l"/>
              </a:tabLst>
              <a:defRPr/>
            </a:pPr>
            <a:r>
              <a:rPr lang="cs-CZ" sz="2300" b="1" dirty="0"/>
              <a:t>New TWINS framework</a:t>
            </a:r>
            <a:endParaRPr lang="cs-CZ" sz="1800" dirty="0"/>
          </a:p>
          <a:p>
            <a:pPr marL="360363" lvl="1" indent="-185738" fontAlgn="auto">
              <a:spcAft>
                <a:spcPts val="0"/>
              </a:spcAft>
              <a:buFont typeface="Wingdings 3"/>
              <a:buChar char=""/>
              <a:tabLst>
                <a:tab pos="812800" algn="l"/>
                <a:tab pos="1524000" algn="l"/>
              </a:tabLst>
              <a:defRPr/>
            </a:pPr>
            <a:r>
              <a:rPr lang="cs-CZ" sz="1750" dirty="0"/>
              <a:t>Provide an alternative guide for calculating six levels of cooperation and conflict (+examples)</a:t>
            </a:r>
          </a:p>
          <a:p>
            <a:pPr marL="360363" lvl="1" indent="-185738" fontAlgn="auto">
              <a:spcAft>
                <a:spcPts val="0"/>
              </a:spcAft>
              <a:buFont typeface="Wingdings 3"/>
              <a:buChar char=""/>
              <a:tabLst>
                <a:tab pos="812800" algn="l"/>
                <a:tab pos="1524000" algn="l"/>
              </a:tabLst>
              <a:defRPr/>
            </a:pPr>
            <a:r>
              <a:rPr lang="cs-CZ" sz="1750" dirty="0"/>
              <a:t>Innovations: hegemon-simulant, three-level content analysis, dual water events</a:t>
            </a:r>
          </a:p>
          <a:p>
            <a:pPr marL="360363" lvl="1" indent="-185738" fontAlgn="auto">
              <a:spcAft>
                <a:spcPts val="600"/>
              </a:spcAft>
              <a:buFont typeface="Wingdings 3"/>
              <a:buChar char=""/>
              <a:tabLst>
                <a:tab pos="812800" algn="l"/>
                <a:tab pos="1524000" algn="l"/>
              </a:tabLst>
              <a:defRPr/>
            </a:pPr>
            <a:r>
              <a:rPr lang="cs-CZ" sz="1750" dirty="0"/>
              <a:t>Improvements: broader political context, annual data, multi-stakeholders involvement</a:t>
            </a:r>
          </a:p>
          <a:p>
            <a:pPr marL="274320" indent="-274320" fontAlgn="auto">
              <a:spcAft>
                <a:spcPts val="0"/>
              </a:spcAft>
              <a:buFont typeface="Wingdings 3"/>
              <a:buChar char=""/>
              <a:tabLst>
                <a:tab pos="812800" algn="l"/>
                <a:tab pos="1524000" algn="l"/>
              </a:tabLst>
              <a:defRPr/>
            </a:pPr>
            <a:r>
              <a:rPr lang="cs-CZ" sz="2300" b="1" dirty="0"/>
              <a:t>Results</a:t>
            </a:r>
            <a:endParaRPr lang="cs-CZ" sz="1800" dirty="0"/>
          </a:p>
          <a:p>
            <a:pPr marL="360363" lvl="1" indent="-185738" fontAlgn="auto">
              <a:spcAft>
                <a:spcPts val="0"/>
              </a:spcAft>
              <a:buFont typeface="Wingdings 3"/>
              <a:buChar char=""/>
              <a:tabLst>
                <a:tab pos="812800" algn="l"/>
                <a:tab pos="1524000" algn="l"/>
              </a:tabLst>
              <a:defRPr/>
            </a:pPr>
            <a:r>
              <a:rPr lang="cs-CZ" sz="1750" dirty="0"/>
              <a:t>Lancang-Mekong Cooperation and Conflict Database (LMCCD) (over 2100 sources, 1990-2020)</a:t>
            </a:r>
          </a:p>
          <a:p>
            <a:pPr marL="360363" lvl="1" indent="-185738" fontAlgn="auto">
              <a:spcAft>
                <a:spcPts val="0"/>
              </a:spcAft>
              <a:buFont typeface="Wingdings 3"/>
              <a:buChar char=""/>
              <a:tabLst>
                <a:tab pos="812800" algn="l"/>
                <a:tab pos="1524000" algn="l"/>
              </a:tabLst>
              <a:defRPr/>
            </a:pPr>
            <a:r>
              <a:rPr lang="cs-CZ" sz="1750" dirty="0"/>
              <a:t>Tested on Xayaburi dam and Lancang-Mekong Cooperation case studies (Grünwald et al. 2020)</a:t>
            </a:r>
          </a:p>
          <a:p>
            <a:pPr marL="360363" lvl="1" indent="-185738" fontAlgn="auto">
              <a:spcAft>
                <a:spcPts val="0"/>
              </a:spcAft>
              <a:buFont typeface="Wingdings 3"/>
              <a:buChar char=""/>
              <a:tabLst>
                <a:tab pos="812800" algn="l"/>
                <a:tab pos="1524000" algn="l"/>
              </a:tabLst>
              <a:defRPr/>
            </a:pPr>
            <a:r>
              <a:rPr lang="cs-CZ" sz="1750" dirty="0"/>
              <a:t>Limits: time-consuming, English-written sources, troublesome verification of micro-events</a:t>
            </a:r>
            <a:endParaRPr lang="cs-CZ" sz="1800" dirty="0"/>
          </a:p>
          <a:p>
            <a:pPr marL="360363" lvl="1" indent="-185738" fontAlgn="auto">
              <a:spcAft>
                <a:spcPts val="0"/>
              </a:spcAft>
              <a:buFont typeface="Wingdings 3"/>
              <a:buChar char=""/>
              <a:tabLst>
                <a:tab pos="812800" algn="l"/>
                <a:tab pos="1524000" algn="l"/>
              </a:tabLst>
              <a:defRPr/>
            </a:pPr>
            <a:endParaRPr lang="cs-CZ" sz="1750" dirty="0"/>
          </a:p>
          <a:p>
            <a:pPr marL="360363" lvl="1" indent="-185738" fontAlgn="auto">
              <a:spcAft>
                <a:spcPts val="0"/>
              </a:spcAft>
              <a:buFont typeface="Wingdings 3"/>
              <a:buChar char=""/>
              <a:tabLst>
                <a:tab pos="812800" algn="l"/>
                <a:tab pos="1524000" algn="l"/>
              </a:tabLst>
              <a:defRPr/>
            </a:pPr>
            <a:endParaRPr lang="cs-CZ" sz="1750" dirty="0"/>
          </a:p>
        </p:txBody>
      </p:sp>
      <p:sp>
        <p:nvSpPr>
          <p:cNvPr id="10" name="Zástupný symbol pro zápatí 7">
            <a:extLst>
              <a:ext uri="{FF2B5EF4-FFF2-40B4-BE49-F238E27FC236}">
                <a16:creationId xmlns:a16="http://schemas.microsoft.com/office/drawing/2014/main" id="{BACEFD7E-1401-4815-B1AF-8A28D83BEFA5}"/>
              </a:ext>
            </a:extLst>
          </p:cNvPr>
          <p:cNvSpPr>
            <a:spLocks noGrp="1"/>
          </p:cNvSpPr>
          <p:nvPr>
            <p:ph type="ftr" sz="quarter" idx="11"/>
          </p:nvPr>
        </p:nvSpPr>
        <p:spPr>
          <a:xfrm>
            <a:off x="142875" y="6336282"/>
            <a:ext cx="8286750" cy="506412"/>
          </a:xfrm>
        </p:spPr>
        <p:txBody>
          <a:bodyPr/>
          <a:lstStyle/>
          <a:p>
            <a:pPr algn="l">
              <a:defRPr/>
            </a:pPr>
            <a:r>
              <a:rPr lang="cs-CZ" sz="1200" b="1" dirty="0">
                <a:solidFill>
                  <a:schemeClr val="bg1">
                    <a:lumMod val="75000"/>
                  </a:schemeClr>
                </a:solidFill>
              </a:rPr>
              <a:t>Lost in the waters: comteporary dilemmas in examining transboundary water interaction</a:t>
            </a:r>
            <a:br>
              <a:rPr lang="cs-CZ" b="1" dirty="0">
                <a:solidFill>
                  <a:schemeClr val="bg1">
                    <a:lumMod val="75000"/>
                  </a:schemeClr>
                </a:solidFill>
              </a:rPr>
            </a:br>
            <a:r>
              <a:rPr lang="cs-CZ" sz="1200" b="1" dirty="0">
                <a:solidFill>
                  <a:schemeClr val="bg1">
                    <a:lumMod val="75000"/>
                  </a:schemeClr>
                </a:solidFill>
              </a:rPr>
              <a:t>Richard Grünwald, Yan Feng, Wenling Wang - 5.5. 2020  - EGU General Assembly 2020 </a:t>
            </a:r>
            <a:endParaRPr lang="en-GB" b="1" dirty="0">
              <a:solidFill>
                <a:schemeClr val="bg1">
                  <a:lumMod val="75000"/>
                </a:schemeClr>
              </a:solidFill>
            </a:endParaRPr>
          </a:p>
        </p:txBody>
      </p:sp>
      <p:pic>
        <p:nvPicPr>
          <p:cNvPr id="13" name="Picture 12" descr="http://waterdiplomacy.org/site/wp-content/uploads/2010/12/hands_water-300x300.jpg">
            <a:extLst>
              <a:ext uri="{FF2B5EF4-FFF2-40B4-BE49-F238E27FC236}">
                <a16:creationId xmlns:a16="http://schemas.microsoft.com/office/drawing/2014/main" id="{A5F28F95-7B76-4E29-A461-DB5FD1BDA8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4150426"/>
            <a:ext cx="2520280" cy="2041479"/>
          </a:xfrm>
          <a:prstGeom prst="rect">
            <a:avLst/>
          </a:prstGeom>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8E33D14-BC5B-4CC7-AC3C-DF6CBAC4D7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6589" y="5895721"/>
            <a:ext cx="1227411" cy="429442"/>
          </a:xfrm>
          <a:prstGeom prst="rect">
            <a:avLst/>
          </a:prstGeom>
        </p:spPr>
      </p:pic>
    </p:spTree>
    <p:extLst>
      <p:ext uri="{BB962C8B-B14F-4D97-AF65-F5344CB8AC3E}">
        <p14:creationId xmlns:p14="http://schemas.microsoft.com/office/powerpoint/2010/main" val="278425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rethinkingtruth.com/wp-content/uploads/2013/12/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Zástupný symbol pro obsah 8"/>
          <p:cNvSpPr>
            <a:spLocks noGrp="1"/>
          </p:cNvSpPr>
          <p:nvPr>
            <p:ph sz="quarter" idx="1"/>
          </p:nvPr>
        </p:nvSpPr>
        <p:spPr>
          <a:xfrm>
            <a:off x="457200" y="1219200"/>
            <a:ext cx="8229600" cy="4937125"/>
          </a:xfrm>
        </p:spPr>
        <p:txBody>
          <a:bodyPr/>
          <a:lstStyle/>
          <a:p>
            <a:endParaRPr lang="cs-CZ" altLang="cs-CZ" dirty="0"/>
          </a:p>
          <a:p>
            <a:endParaRPr lang="cs-CZ" altLang="cs-CZ" dirty="0"/>
          </a:p>
          <a:p>
            <a:endParaRPr lang="cs-CZ" altLang="cs-CZ" dirty="0"/>
          </a:p>
          <a:p>
            <a:endParaRPr lang="cs-CZ" altLang="cs-CZ" dirty="0"/>
          </a:p>
          <a:p>
            <a:pPr>
              <a:buFont typeface="Wingdings 3" pitchFamily="18" charset="2"/>
              <a:buNone/>
            </a:pPr>
            <a:r>
              <a:rPr lang="cs-CZ" altLang="cs-CZ" dirty="0"/>
              <a:t>	           </a:t>
            </a:r>
            <a:r>
              <a:rPr lang="cs-CZ" altLang="cs-CZ" sz="3000" b="1" dirty="0" err="1"/>
              <a:t>Thank</a:t>
            </a:r>
            <a:r>
              <a:rPr lang="cs-CZ" altLang="cs-CZ" sz="3000" b="1" dirty="0"/>
              <a:t> </a:t>
            </a:r>
            <a:r>
              <a:rPr lang="cs-CZ" altLang="cs-CZ" sz="3000" b="1" dirty="0" err="1"/>
              <a:t>you</a:t>
            </a:r>
            <a:r>
              <a:rPr lang="cs-CZ" altLang="cs-CZ" sz="3000" b="1" dirty="0"/>
              <a:t> </a:t>
            </a:r>
            <a:r>
              <a:rPr lang="cs-CZ" altLang="cs-CZ" sz="3000" b="1" dirty="0" err="1"/>
              <a:t>for</a:t>
            </a:r>
            <a:r>
              <a:rPr lang="cs-CZ" altLang="cs-CZ" sz="3000" b="1" dirty="0"/>
              <a:t> </a:t>
            </a:r>
            <a:r>
              <a:rPr lang="cs-CZ" altLang="cs-CZ" sz="3000" b="1" dirty="0" err="1"/>
              <a:t>your</a:t>
            </a:r>
            <a:r>
              <a:rPr lang="cs-CZ" altLang="cs-CZ" sz="3000" b="1" dirty="0"/>
              <a:t> </a:t>
            </a:r>
            <a:r>
              <a:rPr lang="cs-CZ" altLang="cs-CZ" sz="3000" b="1" dirty="0" err="1"/>
              <a:t>attention</a:t>
            </a:r>
            <a:r>
              <a:rPr lang="cs-CZ" altLang="cs-CZ" sz="3000" b="1"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42875" y="142875"/>
            <a:ext cx="8301038" cy="990600"/>
          </a:xfrm>
        </p:spPr>
        <p:txBody>
          <a:bodyPr/>
          <a:lstStyle/>
          <a:p>
            <a:pPr marL="514350" indent="-514350"/>
            <a:r>
              <a:rPr lang="cs-CZ" altLang="cs-CZ" sz="2500" dirty="0"/>
              <a:t>Transboundary water interaction</a:t>
            </a:r>
          </a:p>
        </p:txBody>
      </p:sp>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12" name="Content Placeholder 4">
            <a:extLst>
              <a:ext uri="{FF2B5EF4-FFF2-40B4-BE49-F238E27FC236}">
                <a16:creationId xmlns:a16="http://schemas.microsoft.com/office/drawing/2014/main" id="{5B30BB2C-F29F-4C55-9129-1844111A7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75" y="134645"/>
            <a:ext cx="952500" cy="952500"/>
          </a:xfrm>
          <a:prstGeom prst="rect">
            <a:avLst/>
          </a:prstGeom>
        </p:spPr>
      </p:pic>
      <p:pic>
        <p:nvPicPr>
          <p:cNvPr id="18" name="Picture 3">
            <a:extLst>
              <a:ext uri="{FF2B5EF4-FFF2-40B4-BE49-F238E27FC236}">
                <a16:creationId xmlns:a16="http://schemas.microsoft.com/office/drawing/2014/main" id="{3E8D1937-5199-4380-9B5E-CD146708C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7620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11">
            <a:extLst>
              <a:ext uri="{FF2B5EF4-FFF2-40B4-BE49-F238E27FC236}">
                <a16:creationId xmlns:a16="http://schemas.microsoft.com/office/drawing/2014/main" id="{AD8CC194-D3C2-4B47-9C9B-673904DF5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20976"/>
            <a:ext cx="9144000" cy="5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10"/>
          <p:cNvSpPr txBox="1"/>
          <p:nvPr/>
        </p:nvSpPr>
        <p:spPr>
          <a:xfrm>
            <a:off x="8501062" y="6371480"/>
            <a:ext cx="428625" cy="369888"/>
          </a:xfrm>
          <a:prstGeom prst="rect">
            <a:avLst/>
          </a:prstGeom>
          <a:noFill/>
        </p:spPr>
        <p:txBody>
          <a:bodyPr>
            <a:spAutoFit/>
          </a:bodyPr>
          <a:lstStyle/>
          <a:p>
            <a:pPr fontAlgn="auto">
              <a:spcBef>
                <a:spcPts val="0"/>
              </a:spcBef>
              <a:spcAft>
                <a:spcPts val="0"/>
              </a:spcAft>
              <a:defRPr/>
            </a:pPr>
            <a:r>
              <a:rPr lang="cs-CZ" b="1" dirty="0">
                <a:solidFill>
                  <a:schemeClr val="bg1">
                    <a:lumMod val="75000"/>
                  </a:schemeClr>
                </a:solidFill>
                <a:latin typeface="+mn-lt"/>
                <a:cs typeface="+mn-cs"/>
              </a:rPr>
              <a:t> 1</a:t>
            </a:r>
            <a:endParaRPr lang="cs-CZ" dirty="0">
              <a:latin typeface="+mn-lt"/>
              <a:cs typeface="+mn-cs"/>
            </a:endParaRPr>
          </a:p>
        </p:txBody>
      </p:sp>
      <p:sp>
        <p:nvSpPr>
          <p:cNvPr id="20" name="Zástupný symbol pro zápatí 7">
            <a:extLst>
              <a:ext uri="{FF2B5EF4-FFF2-40B4-BE49-F238E27FC236}">
                <a16:creationId xmlns:a16="http://schemas.microsoft.com/office/drawing/2014/main" id="{F3223663-2E6C-4E8E-A20C-7E9500F6515A}"/>
              </a:ext>
            </a:extLst>
          </p:cNvPr>
          <p:cNvSpPr>
            <a:spLocks noGrp="1"/>
          </p:cNvSpPr>
          <p:nvPr>
            <p:ph type="ftr" sz="quarter" idx="11"/>
          </p:nvPr>
        </p:nvSpPr>
        <p:spPr>
          <a:xfrm>
            <a:off x="142875" y="6336282"/>
            <a:ext cx="8286750" cy="506412"/>
          </a:xfrm>
        </p:spPr>
        <p:txBody>
          <a:bodyPr/>
          <a:lstStyle/>
          <a:p>
            <a:pPr algn="l">
              <a:defRPr/>
            </a:pPr>
            <a:r>
              <a:rPr lang="cs-CZ" sz="1200" b="1" dirty="0">
                <a:solidFill>
                  <a:schemeClr val="bg1">
                    <a:lumMod val="75000"/>
                  </a:schemeClr>
                </a:solidFill>
              </a:rPr>
              <a:t>Lost in the waters: comteporary dilemmas in examining transboundary water interaction</a:t>
            </a:r>
            <a:br>
              <a:rPr lang="cs-CZ" b="1" dirty="0">
                <a:solidFill>
                  <a:schemeClr val="bg1">
                    <a:lumMod val="75000"/>
                  </a:schemeClr>
                </a:solidFill>
              </a:rPr>
            </a:br>
            <a:r>
              <a:rPr lang="cs-CZ" sz="1200" b="1" dirty="0">
                <a:solidFill>
                  <a:schemeClr val="bg1">
                    <a:lumMod val="75000"/>
                  </a:schemeClr>
                </a:solidFill>
              </a:rPr>
              <a:t>Richard Grünwald, Yan Feng, Wenling Wang - 5.5. 2020  - EGU General Assembly 2020 </a:t>
            </a:r>
            <a:endParaRPr lang="en-GB" b="1" dirty="0">
              <a:solidFill>
                <a:schemeClr val="bg1">
                  <a:lumMod val="75000"/>
                </a:schemeClr>
              </a:solidFill>
            </a:endParaRPr>
          </a:p>
        </p:txBody>
      </p:sp>
      <p:sp>
        <p:nvSpPr>
          <p:cNvPr id="21" name="Zástupný symbol pro obsah 2">
            <a:extLst>
              <a:ext uri="{FF2B5EF4-FFF2-40B4-BE49-F238E27FC236}">
                <a16:creationId xmlns:a16="http://schemas.microsoft.com/office/drawing/2014/main" id="{9691B606-660D-43A2-9A34-3B1B5574F7B9}"/>
              </a:ext>
            </a:extLst>
          </p:cNvPr>
          <p:cNvSpPr txBox="1">
            <a:spLocks/>
          </p:cNvSpPr>
          <p:nvPr/>
        </p:nvSpPr>
        <p:spPr bwMode="auto">
          <a:xfrm>
            <a:off x="1" y="1143000"/>
            <a:ext cx="9501188"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indent="-274320" fontAlgn="auto">
              <a:spcAft>
                <a:spcPts val="0"/>
              </a:spcAft>
              <a:buFont typeface="Wingdings 3"/>
              <a:buChar char=""/>
              <a:tabLst>
                <a:tab pos="812800" algn="l"/>
                <a:tab pos="1524000" algn="l"/>
              </a:tabLst>
              <a:defRPr/>
            </a:pPr>
            <a:r>
              <a:rPr lang="cs-CZ" sz="2300" b="1" dirty="0"/>
              <a:t>Examining cooperation and conflict</a:t>
            </a:r>
            <a:endParaRPr lang="cs-CZ" sz="1800" dirty="0"/>
          </a:p>
          <a:p>
            <a:pPr marL="360363" lvl="1" indent="-185738" fontAlgn="auto">
              <a:spcAft>
                <a:spcPts val="0"/>
              </a:spcAft>
              <a:buFont typeface="Wingdings 3"/>
              <a:buChar char=""/>
              <a:tabLst>
                <a:tab pos="812800" algn="l"/>
                <a:tab pos="1524000" algn="l"/>
              </a:tabLst>
              <a:defRPr/>
            </a:pPr>
            <a:r>
              <a:rPr lang="cs-CZ" sz="1750" dirty="0"/>
              <a:t>Many faces of cooperation and conflict (=subjective judgement about both features)</a:t>
            </a:r>
          </a:p>
          <a:p>
            <a:pPr marL="360363" lvl="1" indent="-185738" fontAlgn="auto">
              <a:spcAft>
                <a:spcPts val="0"/>
              </a:spcAft>
              <a:buFont typeface="Wingdings 3"/>
              <a:buChar char=""/>
              <a:tabLst>
                <a:tab pos="812800" algn="l"/>
                <a:tab pos="1524000" algn="l"/>
              </a:tabLst>
              <a:defRPr/>
            </a:pPr>
            <a:r>
              <a:rPr lang="cs-CZ" sz="1750" dirty="0"/>
              <a:t>Perception paradox (=conflicts are not always bad and cooperations are not necessary good)</a:t>
            </a:r>
          </a:p>
          <a:p>
            <a:pPr marL="360363" lvl="1" indent="-185738" fontAlgn="auto">
              <a:spcAft>
                <a:spcPts val="0"/>
              </a:spcAft>
              <a:buFont typeface="Wingdings 3"/>
              <a:buChar char=""/>
              <a:tabLst>
                <a:tab pos="812800" algn="l"/>
                <a:tab pos="1524000" algn="l"/>
              </a:tabLst>
              <a:defRPr/>
            </a:pPr>
            <a:r>
              <a:rPr lang="cs-CZ" sz="1750" dirty="0"/>
              <a:t>Lack of primary data (=what events are relevant? How to calculate them? Where to find them?)</a:t>
            </a:r>
          </a:p>
          <a:p>
            <a:pPr marL="360363" lvl="1" indent="-185738" fontAlgn="auto">
              <a:spcAft>
                <a:spcPts val="0"/>
              </a:spcAft>
              <a:buFont typeface="Wingdings 3"/>
              <a:buChar char=""/>
              <a:tabLst>
                <a:tab pos="812800" algn="l"/>
                <a:tab pos="1524000" algn="l"/>
              </a:tabLst>
              <a:defRPr/>
            </a:pPr>
            <a:endParaRPr lang="cs-CZ" sz="1800" dirty="0"/>
          </a:p>
          <a:p>
            <a:pPr marL="360363" lvl="1" indent="-185738" fontAlgn="auto">
              <a:spcAft>
                <a:spcPts val="0"/>
              </a:spcAft>
              <a:buFont typeface="Wingdings 3"/>
              <a:buChar char=""/>
              <a:tabLst>
                <a:tab pos="812800" algn="l"/>
                <a:tab pos="1524000" algn="l"/>
              </a:tabLst>
              <a:defRPr/>
            </a:pPr>
            <a:endParaRPr lang="cs-CZ" sz="1800" dirty="0"/>
          </a:p>
          <a:p>
            <a:pPr marL="360363" lvl="1" indent="-185738" fontAlgn="auto">
              <a:spcAft>
                <a:spcPts val="0"/>
              </a:spcAft>
              <a:buFont typeface="Wingdings 3"/>
              <a:buChar char=""/>
              <a:tabLst>
                <a:tab pos="812800" algn="l"/>
                <a:tab pos="1524000" algn="l"/>
              </a:tabLst>
              <a:defRPr/>
            </a:pPr>
            <a:endParaRPr lang="cs-CZ" sz="1800" dirty="0"/>
          </a:p>
          <a:p>
            <a:pPr marL="360363" lvl="1" indent="-185738" fontAlgn="auto">
              <a:spcAft>
                <a:spcPts val="0"/>
              </a:spcAft>
              <a:buFont typeface="Wingdings 3"/>
              <a:buChar char=""/>
              <a:tabLst>
                <a:tab pos="812800" algn="l"/>
                <a:tab pos="1524000" algn="l"/>
              </a:tabLst>
              <a:defRPr/>
            </a:pPr>
            <a:endParaRPr lang="cs-CZ" sz="1850" dirty="0"/>
          </a:p>
        </p:txBody>
      </p:sp>
      <p:pic>
        <p:nvPicPr>
          <p:cNvPr id="22" name="Picture 6" descr="http://www.odpady-portal.sk/files/Priloha/photodune-5716445-question-mark-s.jpg">
            <a:extLst>
              <a:ext uri="{FF2B5EF4-FFF2-40B4-BE49-F238E27FC236}">
                <a16:creationId xmlns:a16="http://schemas.microsoft.com/office/drawing/2014/main" id="{273CFD1B-29DA-4968-A6AE-E628919134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0388" y="2748464"/>
            <a:ext cx="4123223" cy="32367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030023-488F-4C37-9E18-395A09D97B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6589" y="5895721"/>
            <a:ext cx="1227411" cy="429442"/>
          </a:xfrm>
          <a:prstGeom prst="rect">
            <a:avLst/>
          </a:prstGeom>
        </p:spPr>
      </p:pic>
    </p:spTree>
    <p:extLst>
      <p:ext uri="{BB962C8B-B14F-4D97-AF65-F5344CB8AC3E}">
        <p14:creationId xmlns:p14="http://schemas.microsoft.com/office/powerpoint/2010/main" val="321648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42875" y="142875"/>
            <a:ext cx="8301038" cy="990600"/>
          </a:xfrm>
        </p:spPr>
        <p:txBody>
          <a:bodyPr/>
          <a:lstStyle/>
          <a:p>
            <a:pPr marL="514350" indent="-514350"/>
            <a:r>
              <a:rPr lang="cs-CZ" altLang="cs-CZ" sz="2500" dirty="0"/>
              <a:t>Hydropolitical theories</a:t>
            </a:r>
          </a:p>
        </p:txBody>
      </p:sp>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12" name="Content Placeholder 4">
            <a:extLst>
              <a:ext uri="{FF2B5EF4-FFF2-40B4-BE49-F238E27FC236}">
                <a16:creationId xmlns:a16="http://schemas.microsoft.com/office/drawing/2014/main" id="{5B30BB2C-F29F-4C55-9129-1844111A7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75" y="134645"/>
            <a:ext cx="952500" cy="952500"/>
          </a:xfrm>
          <a:prstGeom prst="rect">
            <a:avLst/>
          </a:prstGeom>
        </p:spPr>
      </p:pic>
      <p:pic>
        <p:nvPicPr>
          <p:cNvPr id="18" name="Picture 3">
            <a:extLst>
              <a:ext uri="{FF2B5EF4-FFF2-40B4-BE49-F238E27FC236}">
                <a16:creationId xmlns:a16="http://schemas.microsoft.com/office/drawing/2014/main" id="{3E8D1937-5199-4380-9B5E-CD146708C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7620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11">
            <a:extLst>
              <a:ext uri="{FF2B5EF4-FFF2-40B4-BE49-F238E27FC236}">
                <a16:creationId xmlns:a16="http://schemas.microsoft.com/office/drawing/2014/main" id="{AD8CC194-D3C2-4B47-9C9B-673904DF5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20976"/>
            <a:ext cx="9144000" cy="5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10"/>
          <p:cNvSpPr txBox="1"/>
          <p:nvPr/>
        </p:nvSpPr>
        <p:spPr>
          <a:xfrm>
            <a:off x="8501062" y="6371480"/>
            <a:ext cx="428625" cy="369888"/>
          </a:xfrm>
          <a:prstGeom prst="rect">
            <a:avLst/>
          </a:prstGeom>
          <a:noFill/>
        </p:spPr>
        <p:txBody>
          <a:bodyPr>
            <a:spAutoFit/>
          </a:bodyPr>
          <a:lstStyle/>
          <a:p>
            <a:pPr fontAlgn="auto">
              <a:spcBef>
                <a:spcPts val="0"/>
              </a:spcBef>
              <a:spcAft>
                <a:spcPts val="0"/>
              </a:spcAft>
              <a:defRPr/>
            </a:pPr>
            <a:r>
              <a:rPr lang="cs-CZ" b="1" dirty="0">
                <a:solidFill>
                  <a:schemeClr val="bg1">
                    <a:lumMod val="75000"/>
                  </a:schemeClr>
                </a:solidFill>
                <a:latin typeface="+mn-lt"/>
                <a:cs typeface="+mn-cs"/>
              </a:rPr>
              <a:t> 2</a:t>
            </a:r>
            <a:endParaRPr lang="cs-CZ" dirty="0">
              <a:latin typeface="+mn-lt"/>
              <a:cs typeface="+mn-cs"/>
            </a:endParaRPr>
          </a:p>
        </p:txBody>
      </p:sp>
      <p:sp>
        <p:nvSpPr>
          <p:cNvPr id="21" name="Zástupný symbol pro obsah 2">
            <a:extLst>
              <a:ext uri="{FF2B5EF4-FFF2-40B4-BE49-F238E27FC236}">
                <a16:creationId xmlns:a16="http://schemas.microsoft.com/office/drawing/2014/main" id="{9691B606-660D-43A2-9A34-3B1B5574F7B9}"/>
              </a:ext>
            </a:extLst>
          </p:cNvPr>
          <p:cNvSpPr txBox="1">
            <a:spLocks/>
          </p:cNvSpPr>
          <p:nvPr/>
        </p:nvSpPr>
        <p:spPr bwMode="auto">
          <a:xfrm>
            <a:off x="1" y="1143000"/>
            <a:ext cx="9501188"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indent="-274320" fontAlgn="auto">
              <a:spcAft>
                <a:spcPts val="0"/>
              </a:spcAft>
              <a:buFont typeface="Wingdings 3"/>
              <a:buChar char=""/>
              <a:tabLst>
                <a:tab pos="812800" algn="l"/>
                <a:tab pos="1524000" algn="l"/>
              </a:tabLst>
              <a:defRPr/>
            </a:pPr>
            <a:endParaRPr lang="cs-CZ" sz="2300" b="1" dirty="0"/>
          </a:p>
        </p:txBody>
      </p:sp>
      <p:sp>
        <p:nvSpPr>
          <p:cNvPr id="2" name="TextBox 1">
            <a:extLst>
              <a:ext uri="{FF2B5EF4-FFF2-40B4-BE49-F238E27FC236}">
                <a16:creationId xmlns:a16="http://schemas.microsoft.com/office/drawing/2014/main" id="{F93E2E96-D0D8-43C9-A920-370CCA0AED0C}"/>
              </a:ext>
            </a:extLst>
          </p:cNvPr>
          <p:cNvSpPr txBox="1"/>
          <p:nvPr/>
        </p:nvSpPr>
        <p:spPr>
          <a:xfrm>
            <a:off x="142875" y="1400451"/>
            <a:ext cx="4566646" cy="1438855"/>
          </a:xfrm>
          <a:prstGeom prst="rect">
            <a:avLst/>
          </a:prstGeom>
          <a:noFill/>
        </p:spPr>
        <p:txBody>
          <a:bodyPr wrap="square" rtlCol="0">
            <a:spAutoFit/>
          </a:bodyPr>
          <a:lstStyle/>
          <a:p>
            <a:r>
              <a:rPr lang="cs-CZ" sz="1750" b="1" dirty="0"/>
              <a:t>Traditional hydropolitical theory </a:t>
            </a:r>
          </a:p>
          <a:p>
            <a:pPr marL="285750" indent="-285750">
              <a:buFont typeface="Arial" panose="020B0604020202020204" pitchFamily="34" charset="0"/>
              <a:buChar char="•"/>
            </a:pPr>
            <a:r>
              <a:rPr lang="cs-CZ" sz="1750" dirty="0"/>
              <a:t>Statecentrist</a:t>
            </a:r>
          </a:p>
          <a:p>
            <a:pPr marL="285750" indent="-285750">
              <a:buFont typeface="Arial" panose="020B0604020202020204" pitchFamily="34" charset="0"/>
              <a:buChar char="•"/>
            </a:pPr>
            <a:r>
              <a:rPr lang="cs-CZ" sz="1750" dirty="0"/>
              <a:t>Benefit sharing</a:t>
            </a:r>
          </a:p>
          <a:p>
            <a:pPr marL="285750" indent="-285750">
              <a:buFont typeface="Arial" panose="020B0604020202020204" pitchFamily="34" charset="0"/>
              <a:buChar char="•"/>
            </a:pPr>
            <a:r>
              <a:rPr lang="cs-CZ" sz="1750" dirty="0"/>
              <a:t>Water management optimatization</a:t>
            </a:r>
          </a:p>
          <a:p>
            <a:pPr marL="285750" indent="-285750">
              <a:buFont typeface="Arial" panose="020B0604020202020204" pitchFamily="34" charset="0"/>
              <a:buChar char="•"/>
            </a:pPr>
            <a:r>
              <a:rPr lang="cs-CZ" sz="1750" dirty="0"/>
              <a:t>Contrast between cooperation and conflict</a:t>
            </a:r>
          </a:p>
        </p:txBody>
      </p:sp>
      <p:sp>
        <p:nvSpPr>
          <p:cNvPr id="13" name="TextBox 12">
            <a:extLst>
              <a:ext uri="{FF2B5EF4-FFF2-40B4-BE49-F238E27FC236}">
                <a16:creationId xmlns:a16="http://schemas.microsoft.com/office/drawing/2014/main" id="{B8A9C5B8-4BEA-4127-8226-5BCCA097CD2E}"/>
              </a:ext>
            </a:extLst>
          </p:cNvPr>
          <p:cNvSpPr txBox="1"/>
          <p:nvPr/>
        </p:nvSpPr>
        <p:spPr>
          <a:xfrm>
            <a:off x="5066711" y="1412776"/>
            <a:ext cx="4077288" cy="1438855"/>
          </a:xfrm>
          <a:prstGeom prst="rect">
            <a:avLst/>
          </a:prstGeom>
          <a:noFill/>
        </p:spPr>
        <p:txBody>
          <a:bodyPr wrap="square" rtlCol="0">
            <a:spAutoFit/>
          </a:bodyPr>
          <a:lstStyle/>
          <a:p>
            <a:r>
              <a:rPr lang="cs-CZ" sz="1750" b="1" dirty="0"/>
              <a:t>Critical hydropolitical theory </a:t>
            </a:r>
          </a:p>
          <a:p>
            <a:pPr marL="285750" indent="-285750">
              <a:buFont typeface="Arial" panose="020B0604020202020204" pitchFamily="34" charset="0"/>
              <a:buChar char="•"/>
            </a:pPr>
            <a:r>
              <a:rPr lang="cs-CZ" sz="1750" dirty="0"/>
              <a:t>Multi-stakeholders</a:t>
            </a:r>
          </a:p>
          <a:p>
            <a:pPr marL="285750" indent="-285750">
              <a:buFont typeface="Arial" panose="020B0604020202020204" pitchFamily="34" charset="0"/>
              <a:buChar char="•"/>
            </a:pPr>
            <a:r>
              <a:rPr lang="cs-CZ" sz="1750" dirty="0"/>
              <a:t>Conflict of interests</a:t>
            </a:r>
          </a:p>
          <a:p>
            <a:pPr marL="285750" indent="-285750">
              <a:buFont typeface="Arial" panose="020B0604020202020204" pitchFamily="34" charset="0"/>
              <a:buChar char="•"/>
            </a:pPr>
            <a:r>
              <a:rPr lang="cs-CZ" sz="1750" dirty="0"/>
              <a:t>Use of power</a:t>
            </a:r>
          </a:p>
          <a:p>
            <a:pPr marL="285750" indent="-285750">
              <a:buFont typeface="Arial" panose="020B0604020202020204" pitchFamily="34" charset="0"/>
              <a:buChar char="•"/>
            </a:pPr>
            <a:r>
              <a:rPr lang="cs-CZ" sz="1750" dirty="0"/>
              <a:t>Many types of cooperation and conflict</a:t>
            </a:r>
          </a:p>
        </p:txBody>
      </p:sp>
      <p:sp>
        <p:nvSpPr>
          <p:cNvPr id="8" name="Oval 7">
            <a:extLst>
              <a:ext uri="{FF2B5EF4-FFF2-40B4-BE49-F238E27FC236}">
                <a16:creationId xmlns:a16="http://schemas.microsoft.com/office/drawing/2014/main" id="{0C43050E-4980-4C57-A50A-A733D9E5C4C1}"/>
              </a:ext>
            </a:extLst>
          </p:cNvPr>
          <p:cNvSpPr/>
          <p:nvPr/>
        </p:nvSpPr>
        <p:spPr>
          <a:xfrm>
            <a:off x="1934363" y="4293096"/>
            <a:ext cx="5400600" cy="1405627"/>
          </a:xfrm>
          <a:prstGeom prst="ellips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6724337B-546E-4C2D-9871-87067A107FA1}"/>
              </a:ext>
            </a:extLst>
          </p:cNvPr>
          <p:cNvSpPr txBox="1"/>
          <p:nvPr/>
        </p:nvSpPr>
        <p:spPr>
          <a:xfrm>
            <a:off x="2339752" y="4509120"/>
            <a:ext cx="4369965" cy="923330"/>
          </a:xfrm>
          <a:prstGeom prst="rect">
            <a:avLst/>
          </a:prstGeom>
          <a:noFill/>
        </p:spPr>
        <p:txBody>
          <a:bodyPr wrap="square" rtlCol="0">
            <a:spAutoFit/>
          </a:bodyPr>
          <a:lstStyle/>
          <a:p>
            <a:r>
              <a:rPr lang="cs-CZ" b="1" dirty="0"/>
              <a:t> 	</a:t>
            </a:r>
            <a:r>
              <a:rPr lang="cs-CZ" sz="1750" b="1" dirty="0"/>
              <a:t>     Common ground</a:t>
            </a:r>
          </a:p>
          <a:p>
            <a:pPr marL="285750" indent="-285750">
              <a:buFont typeface="Arial" panose="020B0604020202020204" pitchFamily="34" charset="0"/>
              <a:buChar char="•"/>
            </a:pPr>
            <a:r>
              <a:rPr lang="cs-CZ" sz="1750" dirty="0"/>
              <a:t>Coexistence of cooperation and conflict</a:t>
            </a:r>
          </a:p>
          <a:p>
            <a:pPr marL="285750" indent="-285750">
              <a:buFont typeface="Arial" panose="020B0604020202020204" pitchFamily="34" charset="0"/>
              <a:buChar char="•"/>
            </a:pPr>
            <a:r>
              <a:rPr lang="cs-CZ" sz="1750" dirty="0"/>
              <a:t>Complex entanglement of water issues</a:t>
            </a:r>
          </a:p>
        </p:txBody>
      </p:sp>
      <p:sp>
        <p:nvSpPr>
          <p:cNvPr id="7" name="Arrow: Chevron 6">
            <a:extLst>
              <a:ext uri="{FF2B5EF4-FFF2-40B4-BE49-F238E27FC236}">
                <a16:creationId xmlns:a16="http://schemas.microsoft.com/office/drawing/2014/main" id="{00178CBF-036E-4766-821C-A627EB659D6F}"/>
              </a:ext>
            </a:extLst>
          </p:cNvPr>
          <p:cNvSpPr/>
          <p:nvPr/>
        </p:nvSpPr>
        <p:spPr>
          <a:xfrm rot="5400000">
            <a:off x="3995938" y="2420887"/>
            <a:ext cx="1296142" cy="23042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Zástupný symbol pro zápatí 7">
            <a:extLst>
              <a:ext uri="{FF2B5EF4-FFF2-40B4-BE49-F238E27FC236}">
                <a16:creationId xmlns:a16="http://schemas.microsoft.com/office/drawing/2014/main" id="{EB92625A-6977-4666-9F2E-BB42B88BE95C}"/>
              </a:ext>
            </a:extLst>
          </p:cNvPr>
          <p:cNvSpPr>
            <a:spLocks noGrp="1"/>
          </p:cNvSpPr>
          <p:nvPr>
            <p:ph type="ftr" sz="quarter" idx="11"/>
          </p:nvPr>
        </p:nvSpPr>
        <p:spPr>
          <a:xfrm>
            <a:off x="142875" y="6336282"/>
            <a:ext cx="8286750" cy="506412"/>
          </a:xfrm>
        </p:spPr>
        <p:txBody>
          <a:bodyPr/>
          <a:lstStyle/>
          <a:p>
            <a:pPr algn="l">
              <a:defRPr/>
            </a:pPr>
            <a:r>
              <a:rPr lang="cs-CZ" sz="1200" b="1" dirty="0">
                <a:solidFill>
                  <a:schemeClr val="bg1">
                    <a:lumMod val="75000"/>
                  </a:schemeClr>
                </a:solidFill>
              </a:rPr>
              <a:t>Lost in the waters: comteporary dilemmas in examining transboundary water interaction</a:t>
            </a:r>
            <a:br>
              <a:rPr lang="cs-CZ" b="1" dirty="0">
                <a:solidFill>
                  <a:schemeClr val="bg1">
                    <a:lumMod val="75000"/>
                  </a:schemeClr>
                </a:solidFill>
              </a:rPr>
            </a:br>
            <a:r>
              <a:rPr lang="cs-CZ" sz="1200" b="1" dirty="0">
                <a:solidFill>
                  <a:schemeClr val="bg1">
                    <a:lumMod val="75000"/>
                  </a:schemeClr>
                </a:solidFill>
              </a:rPr>
              <a:t>Richard Grünwald, Yan Feng, Wenling Wang - 5.5. 2020  - EGU General Assembly 2020 </a:t>
            </a:r>
            <a:endParaRPr lang="en-GB" b="1" dirty="0">
              <a:solidFill>
                <a:schemeClr val="bg1">
                  <a:lumMod val="75000"/>
                </a:schemeClr>
              </a:solidFill>
            </a:endParaRPr>
          </a:p>
        </p:txBody>
      </p:sp>
      <p:pic>
        <p:nvPicPr>
          <p:cNvPr id="17" name="Picture 16">
            <a:extLst>
              <a:ext uri="{FF2B5EF4-FFF2-40B4-BE49-F238E27FC236}">
                <a16:creationId xmlns:a16="http://schemas.microsoft.com/office/drawing/2014/main" id="{44F25C7E-B00D-4F61-B910-C76E430DEB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6589" y="5895721"/>
            <a:ext cx="1227411" cy="429442"/>
          </a:xfrm>
          <a:prstGeom prst="rect">
            <a:avLst/>
          </a:prstGeom>
        </p:spPr>
      </p:pic>
    </p:spTree>
    <p:extLst>
      <p:ext uri="{BB962C8B-B14F-4D97-AF65-F5344CB8AC3E}">
        <p14:creationId xmlns:p14="http://schemas.microsoft.com/office/powerpoint/2010/main" val="299302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42875" y="142875"/>
            <a:ext cx="8301038" cy="990600"/>
          </a:xfrm>
        </p:spPr>
        <p:txBody>
          <a:bodyPr/>
          <a:lstStyle/>
          <a:p>
            <a:pPr marL="514350" indent="-514350"/>
            <a:r>
              <a:rPr lang="cs-CZ" altLang="cs-CZ" sz="2500" dirty="0"/>
              <a:t>Cooperation and conflict key aspects</a:t>
            </a:r>
          </a:p>
        </p:txBody>
      </p:sp>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12" name="Content Placeholder 4">
            <a:extLst>
              <a:ext uri="{FF2B5EF4-FFF2-40B4-BE49-F238E27FC236}">
                <a16:creationId xmlns:a16="http://schemas.microsoft.com/office/drawing/2014/main" id="{5B30BB2C-F29F-4C55-9129-1844111A7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75" y="134645"/>
            <a:ext cx="952500" cy="952500"/>
          </a:xfrm>
          <a:prstGeom prst="rect">
            <a:avLst/>
          </a:prstGeom>
        </p:spPr>
      </p:pic>
      <p:pic>
        <p:nvPicPr>
          <p:cNvPr id="18" name="Picture 3">
            <a:extLst>
              <a:ext uri="{FF2B5EF4-FFF2-40B4-BE49-F238E27FC236}">
                <a16:creationId xmlns:a16="http://schemas.microsoft.com/office/drawing/2014/main" id="{3E8D1937-5199-4380-9B5E-CD146708C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7620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11">
            <a:extLst>
              <a:ext uri="{FF2B5EF4-FFF2-40B4-BE49-F238E27FC236}">
                <a16:creationId xmlns:a16="http://schemas.microsoft.com/office/drawing/2014/main" id="{AD8CC194-D3C2-4B47-9C9B-673904DF5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20976"/>
            <a:ext cx="9144000" cy="5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10"/>
          <p:cNvSpPr txBox="1"/>
          <p:nvPr/>
        </p:nvSpPr>
        <p:spPr>
          <a:xfrm>
            <a:off x="8501062" y="6371480"/>
            <a:ext cx="428625" cy="369888"/>
          </a:xfrm>
          <a:prstGeom prst="rect">
            <a:avLst/>
          </a:prstGeom>
          <a:noFill/>
        </p:spPr>
        <p:txBody>
          <a:bodyPr>
            <a:spAutoFit/>
          </a:bodyPr>
          <a:lstStyle/>
          <a:p>
            <a:pPr fontAlgn="auto">
              <a:spcBef>
                <a:spcPts val="0"/>
              </a:spcBef>
              <a:spcAft>
                <a:spcPts val="0"/>
              </a:spcAft>
              <a:defRPr/>
            </a:pPr>
            <a:r>
              <a:rPr lang="cs-CZ" b="1" dirty="0">
                <a:solidFill>
                  <a:schemeClr val="bg1">
                    <a:lumMod val="75000"/>
                  </a:schemeClr>
                </a:solidFill>
                <a:latin typeface="+mn-lt"/>
                <a:cs typeface="+mn-cs"/>
              </a:rPr>
              <a:t> 3</a:t>
            </a:r>
            <a:endParaRPr lang="cs-CZ" dirty="0">
              <a:latin typeface="+mn-lt"/>
              <a:cs typeface="+mn-cs"/>
            </a:endParaRPr>
          </a:p>
        </p:txBody>
      </p:sp>
      <p:sp>
        <p:nvSpPr>
          <p:cNvPr id="21" name="Zástupný symbol pro obsah 2">
            <a:extLst>
              <a:ext uri="{FF2B5EF4-FFF2-40B4-BE49-F238E27FC236}">
                <a16:creationId xmlns:a16="http://schemas.microsoft.com/office/drawing/2014/main" id="{9691B606-660D-43A2-9A34-3B1B5574F7B9}"/>
              </a:ext>
            </a:extLst>
          </p:cNvPr>
          <p:cNvSpPr txBox="1">
            <a:spLocks/>
          </p:cNvSpPr>
          <p:nvPr/>
        </p:nvSpPr>
        <p:spPr bwMode="auto">
          <a:xfrm>
            <a:off x="1" y="1143000"/>
            <a:ext cx="9501188"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indent="-274320" fontAlgn="auto">
              <a:spcAft>
                <a:spcPts val="0"/>
              </a:spcAft>
              <a:buFont typeface="Wingdings 3"/>
              <a:buChar char=""/>
              <a:tabLst>
                <a:tab pos="812800" algn="l"/>
                <a:tab pos="1524000" algn="l"/>
              </a:tabLst>
              <a:defRPr/>
            </a:pPr>
            <a:r>
              <a:rPr lang="cs-CZ" sz="2300" b="1" dirty="0"/>
              <a:t>Cooperation</a:t>
            </a:r>
            <a:endParaRPr lang="cs-CZ" sz="1800" dirty="0"/>
          </a:p>
          <a:p>
            <a:pPr marL="360363" lvl="1" indent="-185738" fontAlgn="auto">
              <a:spcAft>
                <a:spcPts val="0"/>
              </a:spcAft>
              <a:buFont typeface="Wingdings 3"/>
              <a:buChar char=""/>
              <a:tabLst>
                <a:tab pos="812800" algn="l"/>
                <a:tab pos="1524000" algn="l"/>
              </a:tabLst>
              <a:defRPr/>
            </a:pPr>
            <a:r>
              <a:rPr lang="cs-CZ" sz="1750" dirty="0"/>
              <a:t>Normative traits (=good water governance, multi-level governance, soft-power policy)</a:t>
            </a:r>
          </a:p>
          <a:p>
            <a:pPr marL="360363" lvl="1" indent="-185738" fontAlgn="auto">
              <a:spcAft>
                <a:spcPts val="0"/>
              </a:spcAft>
              <a:buFont typeface="Wingdings 3"/>
              <a:buChar char=""/>
              <a:tabLst>
                <a:tab pos="812800" algn="l"/>
                <a:tab pos="1524000" algn="l"/>
              </a:tabLst>
              <a:defRPr/>
            </a:pPr>
            <a:r>
              <a:rPr lang="cs-CZ" sz="1750" dirty="0"/>
              <a:t>Characteristic tools (=legislative bindingness, benefit sharing strategies, code of conduct)</a:t>
            </a:r>
          </a:p>
          <a:p>
            <a:pPr marL="360363" lvl="1" indent="-185738" fontAlgn="auto">
              <a:spcAft>
                <a:spcPts val="1200"/>
              </a:spcAft>
              <a:buFont typeface="Wingdings 3"/>
              <a:buChar char=""/>
              <a:tabLst>
                <a:tab pos="812800" algn="l"/>
                <a:tab pos="1524000" algn="l"/>
              </a:tabLst>
              <a:defRPr/>
            </a:pPr>
            <a:r>
              <a:rPr lang="cs-CZ" sz="1750" dirty="0"/>
              <a:t>Wegerich and Warner 2010, SFG 2015, Sadoff and Grey 2005, Wolf 2007, Haefner 2016</a:t>
            </a:r>
            <a:endParaRPr lang="cs-CZ" sz="1800" dirty="0"/>
          </a:p>
          <a:p>
            <a:pPr marL="274320" indent="-274320" fontAlgn="auto">
              <a:spcAft>
                <a:spcPts val="0"/>
              </a:spcAft>
              <a:buFont typeface="Wingdings 3"/>
              <a:buChar char=""/>
              <a:tabLst>
                <a:tab pos="812800" algn="l"/>
                <a:tab pos="1524000" algn="l"/>
              </a:tabLst>
              <a:defRPr/>
            </a:pPr>
            <a:r>
              <a:rPr lang="cs-CZ" sz="2300" b="1" dirty="0"/>
              <a:t>Conflict</a:t>
            </a:r>
            <a:endParaRPr lang="cs-CZ" sz="1800" dirty="0"/>
          </a:p>
          <a:p>
            <a:pPr marL="360363" lvl="1" indent="-185738" fontAlgn="auto">
              <a:spcAft>
                <a:spcPts val="0"/>
              </a:spcAft>
              <a:buFont typeface="Wingdings 3"/>
              <a:buChar char=""/>
              <a:tabLst>
                <a:tab pos="812800" algn="l"/>
                <a:tab pos="1524000" algn="l"/>
              </a:tabLst>
              <a:defRPr/>
            </a:pPr>
            <a:r>
              <a:rPr lang="cs-CZ" sz="1750" dirty="0"/>
              <a:t>Normative traits (=water diplomacy, degree of water insecurity, mutual hostility, distrust)</a:t>
            </a:r>
          </a:p>
          <a:p>
            <a:pPr marL="360363" lvl="1" indent="-185738" fontAlgn="auto">
              <a:spcAft>
                <a:spcPts val="0"/>
              </a:spcAft>
              <a:buFont typeface="Wingdings 3"/>
              <a:buChar char=""/>
              <a:tabLst>
                <a:tab pos="812800" algn="l"/>
                <a:tab pos="1524000" algn="l"/>
              </a:tabLst>
              <a:defRPr/>
            </a:pPr>
            <a:r>
              <a:rPr lang="cs-CZ" sz="1750" dirty="0"/>
              <a:t>Characteristic tools (=conflict resolutions, political agenda, excercise of power)</a:t>
            </a:r>
          </a:p>
          <a:p>
            <a:pPr marL="360363" lvl="1" indent="-185738" fontAlgn="auto">
              <a:spcAft>
                <a:spcPts val="0"/>
              </a:spcAft>
              <a:buFont typeface="Wingdings 3"/>
              <a:buChar char=""/>
              <a:tabLst>
                <a:tab pos="812800" algn="l"/>
                <a:tab pos="1524000" algn="l"/>
              </a:tabLst>
              <a:defRPr/>
            </a:pPr>
            <a:r>
              <a:rPr lang="cs-CZ" sz="1750" dirty="0"/>
              <a:t>Petersen-Pearlman et al. 2017, Tayia 2019, Hussein and Grandi 2017, Warner and Zawahri 2012</a:t>
            </a:r>
          </a:p>
        </p:txBody>
      </p:sp>
      <p:sp>
        <p:nvSpPr>
          <p:cNvPr id="10" name="TextBox 9">
            <a:extLst>
              <a:ext uri="{FF2B5EF4-FFF2-40B4-BE49-F238E27FC236}">
                <a16:creationId xmlns:a16="http://schemas.microsoft.com/office/drawing/2014/main" id="{7BC44974-2E75-43D4-9554-75EEE86C5438}"/>
              </a:ext>
            </a:extLst>
          </p:cNvPr>
          <p:cNvSpPr txBox="1"/>
          <p:nvPr/>
        </p:nvSpPr>
        <p:spPr>
          <a:xfrm>
            <a:off x="107504" y="4817921"/>
            <a:ext cx="2989535" cy="1200329"/>
          </a:xfrm>
          <a:prstGeom prst="rect">
            <a:avLst/>
          </a:prstGeom>
          <a:noFill/>
        </p:spPr>
        <p:txBody>
          <a:bodyPr wrap="square" rtlCol="0">
            <a:spAutoFit/>
          </a:bodyPr>
          <a:lstStyle/>
          <a:p>
            <a:r>
              <a:rPr lang="cs-CZ" b="1" dirty="0"/>
              <a:t>Water optimist theories</a:t>
            </a:r>
          </a:p>
          <a:p>
            <a:pPr marL="285750" indent="-285750">
              <a:buFont typeface="Arial" panose="020B0604020202020204" pitchFamily="34" charset="0"/>
              <a:buChar char="•"/>
            </a:pPr>
            <a:r>
              <a:rPr lang="cs-CZ" dirty="0"/>
              <a:t>Win-win cooperation</a:t>
            </a:r>
          </a:p>
          <a:p>
            <a:pPr marL="285750" indent="-285750">
              <a:buFont typeface="Arial" panose="020B0604020202020204" pitchFamily="34" charset="0"/>
              <a:buChar char="•"/>
            </a:pPr>
            <a:r>
              <a:rPr lang="cs-CZ" dirty="0"/>
              <a:t>Enlarging pie of benefits</a:t>
            </a:r>
          </a:p>
          <a:p>
            <a:pPr marL="285750" indent="-285750">
              <a:buFont typeface="Arial" panose="020B0604020202020204" pitchFamily="34" charset="0"/>
              <a:buChar char="•"/>
            </a:pPr>
            <a:r>
              <a:rPr lang="cs-CZ" dirty="0"/>
              <a:t>Adaptation</a:t>
            </a:r>
          </a:p>
        </p:txBody>
      </p:sp>
      <p:sp>
        <p:nvSpPr>
          <p:cNvPr id="13" name="TextBox 12">
            <a:extLst>
              <a:ext uri="{FF2B5EF4-FFF2-40B4-BE49-F238E27FC236}">
                <a16:creationId xmlns:a16="http://schemas.microsoft.com/office/drawing/2014/main" id="{56A2D082-D365-4F01-A7B0-803F523E195A}"/>
              </a:ext>
            </a:extLst>
          </p:cNvPr>
          <p:cNvSpPr txBox="1"/>
          <p:nvPr/>
        </p:nvSpPr>
        <p:spPr>
          <a:xfrm>
            <a:off x="3059832" y="4817922"/>
            <a:ext cx="2890871" cy="1200329"/>
          </a:xfrm>
          <a:prstGeom prst="rect">
            <a:avLst/>
          </a:prstGeom>
          <a:noFill/>
        </p:spPr>
        <p:txBody>
          <a:bodyPr wrap="square" rtlCol="0">
            <a:spAutoFit/>
          </a:bodyPr>
          <a:lstStyle/>
          <a:p>
            <a:r>
              <a:rPr lang="cs-CZ" b="1" dirty="0"/>
              <a:t>Utalitarian theories</a:t>
            </a:r>
          </a:p>
          <a:p>
            <a:pPr marL="285750" indent="-285750">
              <a:buFont typeface="Arial" panose="020B0604020202020204" pitchFamily="34" charset="0"/>
              <a:buChar char="•"/>
            </a:pPr>
            <a:r>
              <a:rPr lang="cs-CZ" dirty="0"/>
              <a:t>Incompatible interests</a:t>
            </a:r>
          </a:p>
          <a:p>
            <a:pPr marL="285750" indent="-285750">
              <a:buFont typeface="Arial" panose="020B0604020202020204" pitchFamily="34" charset="0"/>
              <a:buChar char="•"/>
            </a:pPr>
            <a:r>
              <a:rPr lang="cs-CZ" dirty="0"/>
              <a:t>Use of power over water</a:t>
            </a:r>
          </a:p>
          <a:p>
            <a:pPr marL="285750" indent="-285750">
              <a:buFont typeface="Arial" panose="020B0604020202020204" pitchFamily="34" charset="0"/>
              <a:buChar char="•"/>
            </a:pPr>
            <a:r>
              <a:rPr lang="cs-CZ" dirty="0"/>
              <a:t>Risk calculation</a:t>
            </a:r>
          </a:p>
        </p:txBody>
      </p:sp>
      <p:sp>
        <p:nvSpPr>
          <p:cNvPr id="14" name="TextBox 13">
            <a:extLst>
              <a:ext uri="{FF2B5EF4-FFF2-40B4-BE49-F238E27FC236}">
                <a16:creationId xmlns:a16="http://schemas.microsoft.com/office/drawing/2014/main" id="{4B03B8E3-B7EB-4507-BCBC-B072A5EF00E5}"/>
              </a:ext>
            </a:extLst>
          </p:cNvPr>
          <p:cNvSpPr txBox="1"/>
          <p:nvPr/>
        </p:nvSpPr>
        <p:spPr>
          <a:xfrm>
            <a:off x="5940152" y="4820959"/>
            <a:ext cx="3354695" cy="1200329"/>
          </a:xfrm>
          <a:prstGeom prst="rect">
            <a:avLst/>
          </a:prstGeom>
          <a:noFill/>
        </p:spPr>
        <p:txBody>
          <a:bodyPr wrap="square" rtlCol="0">
            <a:spAutoFit/>
          </a:bodyPr>
          <a:lstStyle/>
          <a:p>
            <a:r>
              <a:rPr lang="cs-CZ" b="1" dirty="0"/>
              <a:t>Water scarcity theories</a:t>
            </a:r>
          </a:p>
          <a:p>
            <a:pPr marL="285750" indent="-285750">
              <a:buFont typeface="Arial" panose="020B0604020202020204" pitchFamily="34" charset="0"/>
              <a:buChar char="•"/>
            </a:pPr>
            <a:r>
              <a:rPr lang="cs-CZ" dirty="0"/>
              <a:t>Inevitable conflicts over water</a:t>
            </a:r>
          </a:p>
          <a:p>
            <a:pPr marL="285750" indent="-285750">
              <a:buFont typeface="Arial" panose="020B0604020202020204" pitchFamily="34" charset="0"/>
              <a:buChar char="•"/>
            </a:pPr>
            <a:r>
              <a:rPr lang="cs-CZ" dirty="0"/>
              <a:t>Water insecurity</a:t>
            </a:r>
          </a:p>
          <a:p>
            <a:pPr marL="285750" indent="-285750">
              <a:buFont typeface="Arial" panose="020B0604020202020204" pitchFamily="34" charset="0"/>
              <a:buChar char="•"/>
            </a:pPr>
            <a:r>
              <a:rPr lang="cs-CZ" dirty="0"/>
              <a:t>Uncertainty</a:t>
            </a:r>
          </a:p>
        </p:txBody>
      </p:sp>
      <p:sp>
        <p:nvSpPr>
          <p:cNvPr id="2" name="Arrow: Down 1">
            <a:extLst>
              <a:ext uri="{FF2B5EF4-FFF2-40B4-BE49-F238E27FC236}">
                <a16:creationId xmlns:a16="http://schemas.microsoft.com/office/drawing/2014/main" id="{D20ECB84-9631-43C3-B3DF-D8E38F26CEE4}"/>
              </a:ext>
            </a:extLst>
          </p:cNvPr>
          <p:cNvSpPr/>
          <p:nvPr/>
        </p:nvSpPr>
        <p:spPr>
          <a:xfrm>
            <a:off x="4077370" y="4208819"/>
            <a:ext cx="432048" cy="593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BF87E0B5-3629-45C0-A00F-C57B77840FA8}"/>
              </a:ext>
            </a:extLst>
          </p:cNvPr>
          <p:cNvSpPr/>
          <p:nvPr/>
        </p:nvSpPr>
        <p:spPr>
          <a:xfrm rot="2751104">
            <a:off x="1367643" y="4211311"/>
            <a:ext cx="432048" cy="593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0FE8C392-5DBF-4B3F-9CA2-0799C30E455C}"/>
              </a:ext>
            </a:extLst>
          </p:cNvPr>
          <p:cNvSpPr/>
          <p:nvPr/>
        </p:nvSpPr>
        <p:spPr>
          <a:xfrm rot="18814267">
            <a:off x="6800283" y="4211960"/>
            <a:ext cx="432048" cy="593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ástupný symbol pro zápatí 7">
            <a:extLst>
              <a:ext uri="{FF2B5EF4-FFF2-40B4-BE49-F238E27FC236}">
                <a16:creationId xmlns:a16="http://schemas.microsoft.com/office/drawing/2014/main" id="{F02C9CB0-4AB4-4B3B-A9AC-1CAB00C4FF45}"/>
              </a:ext>
            </a:extLst>
          </p:cNvPr>
          <p:cNvSpPr>
            <a:spLocks noGrp="1"/>
          </p:cNvSpPr>
          <p:nvPr>
            <p:ph type="ftr" sz="quarter" idx="11"/>
          </p:nvPr>
        </p:nvSpPr>
        <p:spPr>
          <a:xfrm>
            <a:off x="142875" y="6336282"/>
            <a:ext cx="8286750" cy="506412"/>
          </a:xfrm>
        </p:spPr>
        <p:txBody>
          <a:bodyPr/>
          <a:lstStyle/>
          <a:p>
            <a:pPr algn="l">
              <a:defRPr/>
            </a:pPr>
            <a:r>
              <a:rPr lang="cs-CZ" sz="1200" b="1" dirty="0">
                <a:solidFill>
                  <a:schemeClr val="bg1">
                    <a:lumMod val="75000"/>
                  </a:schemeClr>
                </a:solidFill>
              </a:rPr>
              <a:t>Lost in the waters: comteporary dilemmas in examining transboundary water interaction</a:t>
            </a:r>
            <a:br>
              <a:rPr lang="cs-CZ" b="1" dirty="0">
                <a:solidFill>
                  <a:schemeClr val="bg1">
                    <a:lumMod val="75000"/>
                  </a:schemeClr>
                </a:solidFill>
              </a:rPr>
            </a:br>
            <a:r>
              <a:rPr lang="cs-CZ" sz="1200" b="1" dirty="0">
                <a:solidFill>
                  <a:schemeClr val="bg1">
                    <a:lumMod val="75000"/>
                  </a:schemeClr>
                </a:solidFill>
              </a:rPr>
              <a:t>Richard Grünwald, Yan Feng, Wenling Wang - 5.5. 2020  - EGU General Assembly 2020 </a:t>
            </a:r>
            <a:endParaRPr lang="en-GB" b="1" dirty="0">
              <a:solidFill>
                <a:schemeClr val="bg1">
                  <a:lumMod val="75000"/>
                </a:schemeClr>
              </a:solidFill>
            </a:endParaRPr>
          </a:p>
        </p:txBody>
      </p:sp>
      <p:pic>
        <p:nvPicPr>
          <p:cNvPr id="20" name="Picture 19">
            <a:extLst>
              <a:ext uri="{FF2B5EF4-FFF2-40B4-BE49-F238E27FC236}">
                <a16:creationId xmlns:a16="http://schemas.microsoft.com/office/drawing/2014/main" id="{E71DDB7F-0780-41AA-A2EC-FA561C02BC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6589" y="5895721"/>
            <a:ext cx="1227411" cy="429442"/>
          </a:xfrm>
          <a:prstGeom prst="rect">
            <a:avLst/>
          </a:prstGeom>
        </p:spPr>
      </p:pic>
    </p:spTree>
    <p:extLst>
      <p:ext uri="{BB962C8B-B14F-4D97-AF65-F5344CB8AC3E}">
        <p14:creationId xmlns:p14="http://schemas.microsoft.com/office/powerpoint/2010/main" val="426725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42875" y="142875"/>
            <a:ext cx="8301038" cy="990600"/>
          </a:xfrm>
        </p:spPr>
        <p:txBody>
          <a:bodyPr/>
          <a:lstStyle/>
          <a:p>
            <a:pPr marL="514350" indent="-514350"/>
            <a:r>
              <a:rPr lang="cs-CZ" altLang="cs-CZ" sz="2500" dirty="0"/>
              <a:t>Dilemmas in examining water interaction</a:t>
            </a:r>
          </a:p>
        </p:txBody>
      </p:sp>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12" name="Content Placeholder 4">
            <a:extLst>
              <a:ext uri="{FF2B5EF4-FFF2-40B4-BE49-F238E27FC236}">
                <a16:creationId xmlns:a16="http://schemas.microsoft.com/office/drawing/2014/main" id="{5B30BB2C-F29F-4C55-9129-1844111A7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75" y="134645"/>
            <a:ext cx="952500" cy="952500"/>
          </a:xfrm>
          <a:prstGeom prst="rect">
            <a:avLst/>
          </a:prstGeom>
        </p:spPr>
      </p:pic>
      <p:pic>
        <p:nvPicPr>
          <p:cNvPr id="18" name="Picture 3">
            <a:extLst>
              <a:ext uri="{FF2B5EF4-FFF2-40B4-BE49-F238E27FC236}">
                <a16:creationId xmlns:a16="http://schemas.microsoft.com/office/drawing/2014/main" id="{3E8D1937-5199-4380-9B5E-CD146708C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7620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11">
            <a:extLst>
              <a:ext uri="{FF2B5EF4-FFF2-40B4-BE49-F238E27FC236}">
                <a16:creationId xmlns:a16="http://schemas.microsoft.com/office/drawing/2014/main" id="{AD8CC194-D3C2-4B47-9C9B-673904DF5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20976"/>
            <a:ext cx="9144000" cy="5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10"/>
          <p:cNvSpPr txBox="1"/>
          <p:nvPr/>
        </p:nvSpPr>
        <p:spPr>
          <a:xfrm>
            <a:off x="8501062" y="6371480"/>
            <a:ext cx="428625" cy="369888"/>
          </a:xfrm>
          <a:prstGeom prst="rect">
            <a:avLst/>
          </a:prstGeom>
          <a:noFill/>
        </p:spPr>
        <p:txBody>
          <a:bodyPr>
            <a:spAutoFit/>
          </a:bodyPr>
          <a:lstStyle/>
          <a:p>
            <a:pPr fontAlgn="auto">
              <a:spcBef>
                <a:spcPts val="0"/>
              </a:spcBef>
              <a:spcAft>
                <a:spcPts val="0"/>
              </a:spcAft>
              <a:defRPr/>
            </a:pPr>
            <a:r>
              <a:rPr lang="cs-CZ" b="1" dirty="0">
                <a:solidFill>
                  <a:schemeClr val="bg1">
                    <a:lumMod val="75000"/>
                  </a:schemeClr>
                </a:solidFill>
                <a:latin typeface="+mn-lt"/>
                <a:cs typeface="+mn-cs"/>
              </a:rPr>
              <a:t> 4</a:t>
            </a:r>
            <a:endParaRPr lang="cs-CZ" dirty="0">
              <a:latin typeface="+mn-lt"/>
              <a:cs typeface="+mn-cs"/>
            </a:endParaRPr>
          </a:p>
        </p:txBody>
      </p:sp>
      <p:sp>
        <p:nvSpPr>
          <p:cNvPr id="21" name="Zástupný symbol pro obsah 2">
            <a:extLst>
              <a:ext uri="{FF2B5EF4-FFF2-40B4-BE49-F238E27FC236}">
                <a16:creationId xmlns:a16="http://schemas.microsoft.com/office/drawing/2014/main" id="{9691B606-660D-43A2-9A34-3B1B5574F7B9}"/>
              </a:ext>
            </a:extLst>
          </p:cNvPr>
          <p:cNvSpPr txBox="1">
            <a:spLocks/>
          </p:cNvSpPr>
          <p:nvPr/>
        </p:nvSpPr>
        <p:spPr bwMode="auto">
          <a:xfrm>
            <a:off x="1" y="1143000"/>
            <a:ext cx="9501188"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indent="-274320" fontAlgn="auto">
              <a:spcAft>
                <a:spcPts val="0"/>
              </a:spcAft>
              <a:buFont typeface="Wingdings 3"/>
              <a:buChar char=""/>
              <a:tabLst>
                <a:tab pos="812800" algn="l"/>
                <a:tab pos="1524000" algn="l"/>
              </a:tabLst>
              <a:defRPr/>
            </a:pPr>
            <a:r>
              <a:rPr lang="cs-CZ" sz="2300" b="1" dirty="0"/>
              <a:t>Data collection</a:t>
            </a:r>
            <a:endParaRPr lang="cs-CZ" sz="1800" dirty="0"/>
          </a:p>
          <a:p>
            <a:pPr marL="360363" lvl="1" indent="-185738" fontAlgn="auto">
              <a:spcAft>
                <a:spcPts val="0"/>
              </a:spcAft>
              <a:buFont typeface="Wingdings 3"/>
              <a:buChar char=""/>
              <a:tabLst>
                <a:tab pos="812800" algn="l"/>
                <a:tab pos="1524000" algn="l"/>
              </a:tabLst>
              <a:defRPr/>
            </a:pPr>
            <a:r>
              <a:rPr lang="cs-CZ" sz="1750" dirty="0"/>
              <a:t>Databases (=comprehensive x specific </a:t>
            </a:r>
            <a:r>
              <a:rPr lang="cs-CZ" sz="1750" dirty="0">
                <a:sym typeface="Wingdings" panose="05000000000000000000" pitchFamily="2" charset="2"/>
              </a:rPr>
              <a:t> annual data? x milestones? x definitions?</a:t>
            </a:r>
            <a:r>
              <a:rPr lang="cs-CZ" sz="1750" dirty="0"/>
              <a:t>)</a:t>
            </a:r>
          </a:p>
          <a:p>
            <a:pPr marL="360363" lvl="1" indent="-185738" fontAlgn="auto">
              <a:spcAft>
                <a:spcPts val="0"/>
              </a:spcAft>
              <a:buFont typeface="Wingdings 3"/>
              <a:buChar char=""/>
              <a:tabLst>
                <a:tab pos="812800" algn="l"/>
                <a:tab pos="1524000" algn="l"/>
              </a:tabLst>
              <a:defRPr/>
            </a:pPr>
            <a:r>
              <a:rPr lang="cs-CZ" sz="1750" dirty="0"/>
              <a:t>Type of analysis (=content x discourse x sentiment </a:t>
            </a:r>
            <a:r>
              <a:rPr lang="cs-CZ" sz="1750" dirty="0">
                <a:sym typeface="Wingdings" panose="05000000000000000000" pitchFamily="2" charset="2"/>
              </a:rPr>
              <a:t> purpose? x goal? x comparison?)</a:t>
            </a:r>
            <a:endParaRPr lang="cs-CZ" sz="1750" dirty="0"/>
          </a:p>
          <a:p>
            <a:pPr marL="360363" lvl="1" indent="-185738" fontAlgn="auto">
              <a:spcAft>
                <a:spcPts val="1200"/>
              </a:spcAft>
              <a:buFont typeface="Wingdings 3"/>
              <a:buChar char=""/>
              <a:tabLst>
                <a:tab pos="812800" algn="l"/>
                <a:tab pos="1524000" algn="l"/>
              </a:tabLst>
              <a:defRPr/>
            </a:pPr>
            <a:r>
              <a:rPr lang="cs-CZ" sz="1750" dirty="0"/>
              <a:t>Type of data (=official x secondary x media sources </a:t>
            </a:r>
            <a:r>
              <a:rPr lang="cs-CZ" sz="1750" dirty="0">
                <a:sym typeface="Wingdings" panose="05000000000000000000" pitchFamily="2" charset="2"/>
              </a:rPr>
              <a:t> field research? x interviews?)</a:t>
            </a:r>
            <a:endParaRPr lang="cs-CZ" sz="1750" dirty="0"/>
          </a:p>
          <a:p>
            <a:pPr marL="274320" indent="-274320" fontAlgn="auto">
              <a:spcAft>
                <a:spcPts val="0"/>
              </a:spcAft>
              <a:buFont typeface="Wingdings 3"/>
              <a:buChar char=""/>
              <a:tabLst>
                <a:tab pos="812800" algn="l"/>
                <a:tab pos="1524000" algn="l"/>
              </a:tabLst>
              <a:defRPr/>
            </a:pPr>
            <a:r>
              <a:rPr lang="cs-CZ" sz="2300" b="1" dirty="0"/>
              <a:t>Data evaluation</a:t>
            </a:r>
            <a:endParaRPr lang="cs-CZ" sz="1800" dirty="0"/>
          </a:p>
          <a:p>
            <a:pPr marL="360363" lvl="1" indent="-185738" fontAlgn="auto">
              <a:spcAft>
                <a:spcPts val="0"/>
              </a:spcAft>
              <a:buFont typeface="Wingdings 3"/>
              <a:buChar char=""/>
              <a:tabLst>
                <a:tab pos="812800" algn="l"/>
                <a:tab pos="1524000" algn="l"/>
              </a:tabLst>
              <a:defRPr/>
            </a:pPr>
            <a:r>
              <a:rPr lang="cs-CZ" sz="1750" dirty="0"/>
              <a:t>Actors (=elite decision-makers x multi-stakeholders </a:t>
            </a:r>
            <a:r>
              <a:rPr lang="cs-CZ" sz="1750" dirty="0">
                <a:sym typeface="Wingdings" panose="05000000000000000000" pitchFamily="2" charset="2"/>
              </a:rPr>
              <a:t> hydrocracy? x subversive actors?)</a:t>
            </a:r>
            <a:endParaRPr lang="cs-CZ" sz="1750" dirty="0"/>
          </a:p>
          <a:p>
            <a:pPr marL="360363" lvl="1" indent="-185738" fontAlgn="auto">
              <a:spcAft>
                <a:spcPts val="0"/>
              </a:spcAft>
              <a:buFont typeface="Wingdings 3"/>
              <a:buChar char=""/>
              <a:tabLst>
                <a:tab pos="812800" algn="l"/>
                <a:tab pos="1524000" algn="l"/>
              </a:tabLst>
              <a:defRPr/>
            </a:pPr>
            <a:r>
              <a:rPr lang="cs-CZ" sz="1750" dirty="0"/>
              <a:t>Events (=water-related events x non-water events </a:t>
            </a:r>
            <a:r>
              <a:rPr lang="cs-CZ" sz="1750" dirty="0">
                <a:sym typeface="Wingdings" panose="05000000000000000000" pitchFamily="2" charset="2"/>
              </a:rPr>
              <a:t> narrowing? x broadening?)</a:t>
            </a:r>
          </a:p>
          <a:p>
            <a:pPr marL="360363" lvl="1" indent="-185738" fontAlgn="auto">
              <a:spcAft>
                <a:spcPts val="0"/>
              </a:spcAft>
              <a:buFont typeface="Wingdings 3"/>
              <a:buChar char=""/>
              <a:tabLst>
                <a:tab pos="812800" algn="l"/>
                <a:tab pos="1524000" algn="l"/>
              </a:tabLst>
              <a:defRPr/>
            </a:pPr>
            <a:r>
              <a:rPr lang="cs-CZ" sz="1750" dirty="0">
                <a:sym typeface="Wingdings" panose="05000000000000000000" pitchFamily="2" charset="2"/>
              </a:rPr>
              <a:t>Calculation (=positivist x post-positivist  guideline? x verification?)</a:t>
            </a:r>
            <a:endParaRPr lang="cs-CZ" sz="1750" dirty="0"/>
          </a:p>
          <a:p>
            <a:pPr marL="360363" lvl="1" indent="-185738" fontAlgn="auto">
              <a:spcAft>
                <a:spcPts val="0"/>
              </a:spcAft>
              <a:buFont typeface="Wingdings 3"/>
              <a:buChar char=""/>
              <a:tabLst>
                <a:tab pos="812800" algn="l"/>
                <a:tab pos="1524000" algn="l"/>
              </a:tabLst>
              <a:defRPr/>
            </a:pPr>
            <a:endParaRPr lang="cs-CZ" sz="1750" dirty="0"/>
          </a:p>
        </p:txBody>
      </p:sp>
      <p:sp>
        <p:nvSpPr>
          <p:cNvPr id="17" name="Zástupný symbol pro zápatí 7">
            <a:extLst>
              <a:ext uri="{FF2B5EF4-FFF2-40B4-BE49-F238E27FC236}">
                <a16:creationId xmlns:a16="http://schemas.microsoft.com/office/drawing/2014/main" id="{6A102464-4EBA-4A7D-B95B-15469780EBEB}"/>
              </a:ext>
            </a:extLst>
          </p:cNvPr>
          <p:cNvSpPr>
            <a:spLocks noGrp="1"/>
          </p:cNvSpPr>
          <p:nvPr>
            <p:ph type="ftr" sz="quarter" idx="11"/>
          </p:nvPr>
        </p:nvSpPr>
        <p:spPr>
          <a:xfrm>
            <a:off x="142875" y="6336282"/>
            <a:ext cx="8286750" cy="506412"/>
          </a:xfrm>
        </p:spPr>
        <p:txBody>
          <a:bodyPr/>
          <a:lstStyle/>
          <a:p>
            <a:pPr algn="l">
              <a:defRPr/>
            </a:pPr>
            <a:r>
              <a:rPr lang="cs-CZ" sz="1200" b="1" dirty="0">
                <a:solidFill>
                  <a:schemeClr val="bg1">
                    <a:lumMod val="75000"/>
                  </a:schemeClr>
                </a:solidFill>
              </a:rPr>
              <a:t>Lost in the waters: comteporary dilemmas in examining transboundary water interaction</a:t>
            </a:r>
            <a:br>
              <a:rPr lang="cs-CZ" b="1" dirty="0">
                <a:solidFill>
                  <a:schemeClr val="bg1">
                    <a:lumMod val="75000"/>
                  </a:schemeClr>
                </a:solidFill>
              </a:rPr>
            </a:br>
            <a:r>
              <a:rPr lang="cs-CZ" sz="1200" b="1" dirty="0">
                <a:solidFill>
                  <a:schemeClr val="bg1">
                    <a:lumMod val="75000"/>
                  </a:schemeClr>
                </a:solidFill>
              </a:rPr>
              <a:t>Richard Grünwald, Yan Feng, Wenling Wang - 5.5. 2020  - EGU General Assembly 2020 </a:t>
            </a:r>
            <a:endParaRPr lang="en-GB" b="1" dirty="0">
              <a:solidFill>
                <a:schemeClr val="bg1">
                  <a:lumMod val="75000"/>
                </a:schemeClr>
              </a:solidFill>
            </a:endParaRPr>
          </a:p>
        </p:txBody>
      </p:sp>
      <p:pic>
        <p:nvPicPr>
          <p:cNvPr id="22" name="Picture 8" descr="https://paulkirkwoodmediator.co.uk/wp-content/uploads/2018/04/Equality-balance.jpg">
            <a:extLst>
              <a:ext uri="{FF2B5EF4-FFF2-40B4-BE49-F238E27FC236}">
                <a16:creationId xmlns:a16="http://schemas.microsoft.com/office/drawing/2014/main" id="{C9B453E4-3C0D-4151-A8C8-20BBBF3EA2C2}"/>
              </a:ext>
            </a:extLst>
          </p:cNvPr>
          <p:cNvPicPr>
            <a:picLocks noChangeAspect="1" noChangeArrowheads="1"/>
          </p:cNvPicPr>
          <p:nvPr/>
        </p:nvPicPr>
        <p:blipFill>
          <a:blip r:embed="rId6"/>
          <a:srcRect/>
          <a:stretch>
            <a:fillRect/>
          </a:stretch>
        </p:blipFill>
        <p:spPr bwMode="auto">
          <a:xfrm>
            <a:off x="2897218" y="4300202"/>
            <a:ext cx="2792352" cy="1954646"/>
          </a:xfrm>
          <a:prstGeom prst="rect">
            <a:avLst/>
          </a:prstGeom>
          <a:noFill/>
        </p:spPr>
      </p:pic>
      <p:pic>
        <p:nvPicPr>
          <p:cNvPr id="13" name="Picture 12">
            <a:extLst>
              <a:ext uri="{FF2B5EF4-FFF2-40B4-BE49-F238E27FC236}">
                <a16:creationId xmlns:a16="http://schemas.microsoft.com/office/drawing/2014/main" id="{5FDC537E-46F4-4E79-9C1E-0FB93A3882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6589" y="5895721"/>
            <a:ext cx="1227411" cy="429442"/>
          </a:xfrm>
          <a:prstGeom prst="rect">
            <a:avLst/>
          </a:prstGeom>
        </p:spPr>
      </p:pic>
    </p:spTree>
    <p:extLst>
      <p:ext uri="{BB962C8B-B14F-4D97-AF65-F5344CB8AC3E}">
        <p14:creationId xmlns:p14="http://schemas.microsoft.com/office/powerpoint/2010/main" val="136754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42875" y="142875"/>
            <a:ext cx="8301038" cy="990600"/>
          </a:xfrm>
        </p:spPr>
        <p:txBody>
          <a:bodyPr/>
          <a:lstStyle/>
          <a:p>
            <a:pPr marL="514350" indent="-514350"/>
            <a:r>
              <a:rPr lang="cs-CZ" altLang="cs-CZ" sz="2500" dirty="0"/>
              <a:t>TWINS framework</a:t>
            </a:r>
          </a:p>
        </p:txBody>
      </p:sp>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12" name="Content Placeholder 4">
            <a:extLst>
              <a:ext uri="{FF2B5EF4-FFF2-40B4-BE49-F238E27FC236}">
                <a16:creationId xmlns:a16="http://schemas.microsoft.com/office/drawing/2014/main" id="{5B30BB2C-F29F-4C55-9129-1844111A7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75" y="134645"/>
            <a:ext cx="952500" cy="952500"/>
          </a:xfrm>
          <a:prstGeom prst="rect">
            <a:avLst/>
          </a:prstGeom>
        </p:spPr>
      </p:pic>
      <p:pic>
        <p:nvPicPr>
          <p:cNvPr id="18" name="Picture 3">
            <a:extLst>
              <a:ext uri="{FF2B5EF4-FFF2-40B4-BE49-F238E27FC236}">
                <a16:creationId xmlns:a16="http://schemas.microsoft.com/office/drawing/2014/main" id="{3E8D1937-5199-4380-9B5E-CD146708C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7620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11">
            <a:extLst>
              <a:ext uri="{FF2B5EF4-FFF2-40B4-BE49-F238E27FC236}">
                <a16:creationId xmlns:a16="http://schemas.microsoft.com/office/drawing/2014/main" id="{AD8CC194-D3C2-4B47-9C9B-673904DF5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20976"/>
            <a:ext cx="9144000" cy="5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10"/>
          <p:cNvSpPr txBox="1"/>
          <p:nvPr/>
        </p:nvSpPr>
        <p:spPr>
          <a:xfrm>
            <a:off x="8501062" y="6371480"/>
            <a:ext cx="428625" cy="369888"/>
          </a:xfrm>
          <a:prstGeom prst="rect">
            <a:avLst/>
          </a:prstGeom>
          <a:noFill/>
        </p:spPr>
        <p:txBody>
          <a:bodyPr>
            <a:spAutoFit/>
          </a:bodyPr>
          <a:lstStyle/>
          <a:p>
            <a:pPr fontAlgn="auto">
              <a:spcBef>
                <a:spcPts val="0"/>
              </a:spcBef>
              <a:spcAft>
                <a:spcPts val="0"/>
              </a:spcAft>
              <a:defRPr/>
            </a:pPr>
            <a:r>
              <a:rPr lang="cs-CZ" b="1" dirty="0">
                <a:solidFill>
                  <a:schemeClr val="bg1">
                    <a:lumMod val="75000"/>
                  </a:schemeClr>
                </a:solidFill>
                <a:latin typeface="+mn-lt"/>
                <a:cs typeface="+mn-cs"/>
              </a:rPr>
              <a:t> 5</a:t>
            </a:r>
            <a:endParaRPr lang="cs-CZ" dirty="0">
              <a:latin typeface="+mn-lt"/>
              <a:cs typeface="+mn-cs"/>
            </a:endParaRPr>
          </a:p>
        </p:txBody>
      </p:sp>
      <p:sp>
        <p:nvSpPr>
          <p:cNvPr id="21" name="Zástupný symbol pro obsah 2">
            <a:extLst>
              <a:ext uri="{FF2B5EF4-FFF2-40B4-BE49-F238E27FC236}">
                <a16:creationId xmlns:a16="http://schemas.microsoft.com/office/drawing/2014/main" id="{9691B606-660D-43A2-9A34-3B1B5574F7B9}"/>
              </a:ext>
            </a:extLst>
          </p:cNvPr>
          <p:cNvSpPr txBox="1">
            <a:spLocks/>
          </p:cNvSpPr>
          <p:nvPr/>
        </p:nvSpPr>
        <p:spPr bwMode="auto">
          <a:xfrm>
            <a:off x="1" y="1143000"/>
            <a:ext cx="9252519"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indent="-274320" fontAlgn="auto">
              <a:spcAft>
                <a:spcPts val="0"/>
              </a:spcAft>
              <a:buFont typeface="Wingdings 3"/>
              <a:buChar char=""/>
              <a:tabLst>
                <a:tab pos="812800" algn="l"/>
                <a:tab pos="1524000" algn="l"/>
              </a:tabLst>
              <a:defRPr/>
            </a:pPr>
            <a:r>
              <a:rPr lang="cs-CZ" sz="2300" b="1" dirty="0"/>
              <a:t>Transboundary Water Interaction Nexus (TWINS)</a:t>
            </a:r>
            <a:endParaRPr lang="cs-CZ" sz="1800" dirty="0"/>
          </a:p>
          <a:p>
            <a:pPr marL="360363" lvl="1" indent="-185738" fontAlgn="auto">
              <a:spcAft>
                <a:spcPts val="0"/>
              </a:spcAft>
              <a:buFont typeface="Wingdings 3"/>
              <a:buChar char=""/>
              <a:tabLst>
                <a:tab pos="812800" algn="l"/>
                <a:tab pos="1524000" algn="l"/>
              </a:tabLst>
              <a:defRPr/>
            </a:pPr>
            <a:r>
              <a:rPr lang="cs-CZ" sz="1750" dirty="0"/>
              <a:t>Ilustrate the change of interstate relations on various milestones over shared waters</a:t>
            </a:r>
          </a:p>
          <a:p>
            <a:pPr marL="360363" lvl="1" indent="-185738" fontAlgn="auto">
              <a:spcAft>
                <a:spcPts val="0"/>
              </a:spcAft>
              <a:buFont typeface="Wingdings 3"/>
              <a:buChar char=""/>
              <a:tabLst>
                <a:tab pos="812800" algn="l"/>
                <a:tab pos="1524000" algn="l"/>
              </a:tabLst>
              <a:defRPr/>
            </a:pPr>
            <a:r>
              <a:rPr lang="cs-CZ" sz="1750" dirty="0"/>
              <a:t>Grasp the co-evolution of changing intensity of cooperation and conflict in 5x4 matrix contiuum</a:t>
            </a:r>
          </a:p>
          <a:p>
            <a:pPr marL="360363" lvl="1" indent="-185738" fontAlgn="auto">
              <a:spcAft>
                <a:spcPts val="0"/>
              </a:spcAft>
              <a:buFont typeface="Wingdings 3"/>
              <a:buChar char=""/>
              <a:tabLst>
                <a:tab pos="812800" algn="l"/>
                <a:tab pos="1524000" algn="l"/>
              </a:tabLst>
              <a:defRPr/>
            </a:pPr>
            <a:r>
              <a:rPr lang="cs-CZ" sz="1750" dirty="0"/>
              <a:t>Critique (=statecentric, limited multi-stakeholders assesment, bilateral milestone analysis)</a:t>
            </a:r>
          </a:p>
          <a:p>
            <a:pPr marL="360363" lvl="1" indent="-185738" fontAlgn="auto">
              <a:spcAft>
                <a:spcPts val="0"/>
              </a:spcAft>
              <a:buFont typeface="Wingdings 3"/>
              <a:buChar char=""/>
              <a:tabLst>
                <a:tab pos="812800" algn="l"/>
                <a:tab pos="1524000" algn="l"/>
              </a:tabLst>
              <a:defRPr/>
            </a:pPr>
            <a:endParaRPr lang="cs-CZ" sz="1800" dirty="0"/>
          </a:p>
          <a:p>
            <a:pPr marL="360363" lvl="1" indent="-185738" fontAlgn="auto">
              <a:spcAft>
                <a:spcPts val="0"/>
              </a:spcAft>
              <a:buFont typeface="Wingdings 3"/>
              <a:buChar char=""/>
              <a:tabLst>
                <a:tab pos="812800" algn="l"/>
                <a:tab pos="1524000" algn="l"/>
              </a:tabLst>
              <a:defRPr/>
            </a:pPr>
            <a:endParaRPr lang="cs-CZ" sz="1850" dirty="0"/>
          </a:p>
        </p:txBody>
      </p:sp>
      <p:pic>
        <p:nvPicPr>
          <p:cNvPr id="10" name="Obrázek 1">
            <a:extLst>
              <a:ext uri="{FF2B5EF4-FFF2-40B4-BE49-F238E27FC236}">
                <a16:creationId xmlns:a16="http://schemas.microsoft.com/office/drawing/2014/main" id="{DF53747C-974A-44A9-BFCF-2E617E6103F9}"/>
              </a:ext>
            </a:extLst>
          </p:cNvPr>
          <p:cNvPicPr/>
          <p:nvPr/>
        </p:nvPicPr>
        <p:blipFill rotWithShape="1">
          <a:blip r:embed="rId6" cstate="print">
            <a:extLst>
              <a:ext uri="{28A0092B-C50C-407E-A947-70E740481C1C}">
                <a14:useLocalDpi xmlns:a14="http://schemas.microsoft.com/office/drawing/2010/main" val="0"/>
              </a:ext>
            </a:extLst>
          </a:blip>
          <a:srcRect r="2899" b="15919"/>
          <a:stretch/>
        </p:blipFill>
        <p:spPr bwMode="auto">
          <a:xfrm>
            <a:off x="360040" y="2636912"/>
            <a:ext cx="8028384" cy="3290960"/>
          </a:xfrm>
          <a:prstGeom prst="rect">
            <a:avLst/>
          </a:prstGeom>
          <a:noFill/>
          <a:ln>
            <a:noFill/>
          </a:ln>
          <a:extLst>
            <a:ext uri="{53640926-AAD7-44D8-BBD7-CCE9431645EC}">
              <a14:shadowObscured xmlns:a14="http://schemas.microsoft.com/office/drawing/2010/main"/>
            </a:ext>
          </a:extLst>
        </p:spPr>
      </p:pic>
      <p:sp>
        <p:nvSpPr>
          <p:cNvPr id="13" name="Zástupný symbol pro zápatí 7">
            <a:extLst>
              <a:ext uri="{FF2B5EF4-FFF2-40B4-BE49-F238E27FC236}">
                <a16:creationId xmlns:a16="http://schemas.microsoft.com/office/drawing/2014/main" id="{FB05D7A9-A8ED-479E-BDCF-903BF18B719A}"/>
              </a:ext>
            </a:extLst>
          </p:cNvPr>
          <p:cNvSpPr>
            <a:spLocks noGrp="1"/>
          </p:cNvSpPr>
          <p:nvPr>
            <p:ph type="ftr" sz="quarter" idx="11"/>
          </p:nvPr>
        </p:nvSpPr>
        <p:spPr>
          <a:xfrm>
            <a:off x="142875" y="6336282"/>
            <a:ext cx="8286750" cy="506412"/>
          </a:xfrm>
        </p:spPr>
        <p:txBody>
          <a:bodyPr/>
          <a:lstStyle/>
          <a:p>
            <a:pPr algn="l">
              <a:defRPr/>
            </a:pPr>
            <a:r>
              <a:rPr lang="cs-CZ" sz="1200" b="1" dirty="0">
                <a:solidFill>
                  <a:schemeClr val="bg1">
                    <a:lumMod val="75000"/>
                  </a:schemeClr>
                </a:solidFill>
              </a:rPr>
              <a:t>Lost in the waters: comteporary dilemmas in examining transboundary water interaction</a:t>
            </a:r>
            <a:br>
              <a:rPr lang="cs-CZ" b="1" dirty="0">
                <a:solidFill>
                  <a:schemeClr val="bg1">
                    <a:lumMod val="75000"/>
                  </a:schemeClr>
                </a:solidFill>
              </a:rPr>
            </a:br>
            <a:r>
              <a:rPr lang="cs-CZ" sz="1200" b="1" dirty="0">
                <a:solidFill>
                  <a:schemeClr val="bg1">
                    <a:lumMod val="75000"/>
                  </a:schemeClr>
                </a:solidFill>
              </a:rPr>
              <a:t>Richard Grünwald, Yan Feng, Wenling Wang - 5.5. 2020  - EGU General Assembly 2020 </a:t>
            </a:r>
            <a:endParaRPr lang="en-GB" b="1" dirty="0">
              <a:solidFill>
                <a:schemeClr val="bg1">
                  <a:lumMod val="75000"/>
                </a:schemeClr>
              </a:solidFill>
            </a:endParaRPr>
          </a:p>
        </p:txBody>
      </p:sp>
      <p:sp>
        <p:nvSpPr>
          <p:cNvPr id="2" name="TextBox 1">
            <a:extLst>
              <a:ext uri="{FF2B5EF4-FFF2-40B4-BE49-F238E27FC236}">
                <a16:creationId xmlns:a16="http://schemas.microsoft.com/office/drawing/2014/main" id="{DC6B2DF6-DCC1-4DD2-97F3-DB5DF53421BF}"/>
              </a:ext>
            </a:extLst>
          </p:cNvPr>
          <p:cNvSpPr txBox="1"/>
          <p:nvPr/>
        </p:nvSpPr>
        <p:spPr>
          <a:xfrm>
            <a:off x="2490192" y="5854737"/>
            <a:ext cx="3768080" cy="323165"/>
          </a:xfrm>
          <a:prstGeom prst="rect">
            <a:avLst/>
          </a:prstGeom>
          <a:noFill/>
        </p:spPr>
        <p:txBody>
          <a:bodyPr wrap="square" rtlCol="0">
            <a:spAutoFit/>
          </a:bodyPr>
          <a:lstStyle/>
          <a:p>
            <a:r>
              <a:rPr lang="cs-CZ" sz="1500" i="1" dirty="0"/>
              <a:t>Source: Zeitoun and Mirumachi 2008</a:t>
            </a:r>
            <a:endParaRPr lang="en-US" sz="1500" i="1" dirty="0"/>
          </a:p>
        </p:txBody>
      </p:sp>
    </p:spTree>
    <p:extLst>
      <p:ext uri="{BB962C8B-B14F-4D97-AF65-F5344CB8AC3E}">
        <p14:creationId xmlns:p14="http://schemas.microsoft.com/office/powerpoint/2010/main" val="313077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15" name="Picture 14">
            <a:extLst>
              <a:ext uri="{FF2B5EF4-FFF2-40B4-BE49-F238E27FC236}">
                <a16:creationId xmlns:a16="http://schemas.microsoft.com/office/drawing/2014/main" id="{3F47D7BB-3B44-463A-85A6-8BE5718C94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1" y="0"/>
            <a:ext cx="6840761" cy="6858000"/>
          </a:xfrm>
          <a:prstGeom prst="rect">
            <a:avLst/>
          </a:prstGeom>
          <a:noFill/>
          <a:ln>
            <a:noFill/>
          </a:ln>
        </p:spPr>
      </p:pic>
      <p:sp>
        <p:nvSpPr>
          <p:cNvPr id="2" name="TextBox 1">
            <a:extLst>
              <a:ext uri="{FF2B5EF4-FFF2-40B4-BE49-F238E27FC236}">
                <a16:creationId xmlns:a16="http://schemas.microsoft.com/office/drawing/2014/main" id="{D21E9E31-8939-499E-8A78-5B4178EE0BA7}"/>
              </a:ext>
            </a:extLst>
          </p:cNvPr>
          <p:cNvSpPr txBox="1"/>
          <p:nvPr/>
        </p:nvSpPr>
        <p:spPr>
          <a:xfrm>
            <a:off x="7812361" y="6642556"/>
            <a:ext cx="2016223" cy="215444"/>
          </a:xfrm>
          <a:prstGeom prst="rect">
            <a:avLst/>
          </a:prstGeom>
          <a:noFill/>
        </p:spPr>
        <p:txBody>
          <a:bodyPr wrap="square" rtlCol="0">
            <a:spAutoFit/>
          </a:bodyPr>
          <a:lstStyle/>
          <a:p>
            <a:r>
              <a:rPr lang="cs-CZ" sz="800" dirty="0"/>
              <a:t>All rights reserved to authors</a:t>
            </a:r>
            <a:endParaRPr lang="en-US" sz="800" dirty="0"/>
          </a:p>
        </p:txBody>
      </p:sp>
    </p:spTree>
    <p:extLst>
      <p:ext uri="{BB962C8B-B14F-4D97-AF65-F5344CB8AC3E}">
        <p14:creationId xmlns:p14="http://schemas.microsoft.com/office/powerpoint/2010/main" val="275460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4" name="Picture 3">
            <a:extLst>
              <a:ext uri="{FF2B5EF4-FFF2-40B4-BE49-F238E27FC236}">
                <a16:creationId xmlns:a16="http://schemas.microsoft.com/office/drawing/2014/main" id="{AFDB0DA8-857B-4CD7-A157-52CFA04528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7704" y="0"/>
            <a:ext cx="5040560" cy="6858000"/>
          </a:xfrm>
          <a:prstGeom prst="rect">
            <a:avLst/>
          </a:prstGeom>
          <a:noFill/>
          <a:ln>
            <a:noFill/>
          </a:ln>
        </p:spPr>
      </p:pic>
      <p:sp>
        <p:nvSpPr>
          <p:cNvPr id="5" name="TextBox 4">
            <a:extLst>
              <a:ext uri="{FF2B5EF4-FFF2-40B4-BE49-F238E27FC236}">
                <a16:creationId xmlns:a16="http://schemas.microsoft.com/office/drawing/2014/main" id="{A833887D-E303-4B65-8326-7532B0194F13}"/>
              </a:ext>
            </a:extLst>
          </p:cNvPr>
          <p:cNvSpPr txBox="1"/>
          <p:nvPr/>
        </p:nvSpPr>
        <p:spPr>
          <a:xfrm>
            <a:off x="7812361" y="6642556"/>
            <a:ext cx="2016223" cy="215444"/>
          </a:xfrm>
          <a:prstGeom prst="rect">
            <a:avLst/>
          </a:prstGeom>
          <a:noFill/>
        </p:spPr>
        <p:txBody>
          <a:bodyPr wrap="square" rtlCol="0">
            <a:spAutoFit/>
          </a:bodyPr>
          <a:lstStyle/>
          <a:p>
            <a:r>
              <a:rPr lang="cs-CZ" sz="800" dirty="0"/>
              <a:t>All rights reserved to authors</a:t>
            </a:r>
            <a:endParaRPr lang="en-US" sz="800" dirty="0"/>
          </a:p>
        </p:txBody>
      </p:sp>
    </p:spTree>
    <p:extLst>
      <p:ext uri="{BB962C8B-B14F-4D97-AF65-F5344CB8AC3E}">
        <p14:creationId xmlns:p14="http://schemas.microsoft.com/office/powerpoint/2010/main" val="126734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1" y="1143000"/>
            <a:ext cx="9501188" cy="5111848"/>
          </a:xfrm>
        </p:spPr>
        <p:txBody>
          <a:bodyPr>
            <a:normAutofit/>
          </a:bodyPr>
          <a:lstStyle/>
          <a:p>
            <a:pPr fontAlgn="auto">
              <a:spcAft>
                <a:spcPts val="0"/>
              </a:spcAft>
              <a:buFont typeface="Wingdings" panose="05000000000000000000" pitchFamily="2" charset="2"/>
              <a:buChar char="Ø"/>
              <a:tabLst>
                <a:tab pos="812800" algn="l"/>
                <a:tab pos="1524000" algn="l"/>
              </a:tabLst>
              <a:defRPr/>
            </a:pPr>
            <a:endParaRPr lang="cs-CZ" sz="2300" b="1" dirty="0"/>
          </a:p>
          <a:p>
            <a:pPr marL="360363" lvl="1" indent="-185738" fontAlgn="auto">
              <a:spcAft>
                <a:spcPts val="0"/>
              </a:spcAft>
              <a:buFont typeface="Wingdings 3"/>
              <a:buChar char=""/>
              <a:tabLst>
                <a:tab pos="812800" algn="l"/>
                <a:tab pos="1524000" algn="l"/>
              </a:tabLst>
              <a:defRPr/>
            </a:pPr>
            <a:endParaRPr lang="cs-CZ" sz="1850" dirty="0"/>
          </a:p>
        </p:txBody>
      </p:sp>
      <p:pic>
        <p:nvPicPr>
          <p:cNvPr id="4" name="Picture 3">
            <a:extLst>
              <a:ext uri="{FF2B5EF4-FFF2-40B4-BE49-F238E27FC236}">
                <a16:creationId xmlns:a16="http://schemas.microsoft.com/office/drawing/2014/main" id="{1B0902AF-28A0-4D38-8B59-6662D7F92A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761"/>
            <a:ext cx="5976664" cy="6858000"/>
          </a:xfrm>
          <a:prstGeom prst="rect">
            <a:avLst/>
          </a:prstGeom>
          <a:noFill/>
          <a:ln>
            <a:noFill/>
          </a:ln>
        </p:spPr>
      </p:pic>
      <p:sp>
        <p:nvSpPr>
          <p:cNvPr id="5" name="TextBox 4">
            <a:extLst>
              <a:ext uri="{FF2B5EF4-FFF2-40B4-BE49-F238E27FC236}">
                <a16:creationId xmlns:a16="http://schemas.microsoft.com/office/drawing/2014/main" id="{8DC90CDC-B9B9-462B-B8D3-DB023FBB9D76}"/>
              </a:ext>
            </a:extLst>
          </p:cNvPr>
          <p:cNvSpPr txBox="1"/>
          <p:nvPr/>
        </p:nvSpPr>
        <p:spPr>
          <a:xfrm>
            <a:off x="7812361" y="6642556"/>
            <a:ext cx="2016223" cy="215444"/>
          </a:xfrm>
          <a:prstGeom prst="rect">
            <a:avLst/>
          </a:prstGeom>
          <a:noFill/>
        </p:spPr>
        <p:txBody>
          <a:bodyPr wrap="square" rtlCol="0">
            <a:spAutoFit/>
          </a:bodyPr>
          <a:lstStyle/>
          <a:p>
            <a:r>
              <a:rPr lang="cs-CZ" sz="800" dirty="0"/>
              <a:t>All rights reserved to authors</a:t>
            </a:r>
            <a:endParaRPr lang="en-US" sz="800" dirty="0"/>
          </a:p>
        </p:txBody>
      </p:sp>
    </p:spTree>
    <p:extLst>
      <p:ext uri="{BB962C8B-B14F-4D97-AF65-F5344CB8AC3E}">
        <p14:creationId xmlns:p14="http://schemas.microsoft.com/office/powerpoint/2010/main" val="670312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36594</TotalTime>
  <Words>1533</Words>
  <Application>Microsoft Office PowerPoint</Application>
  <PresentationFormat>On-screen Show (4:3)</PresentationFormat>
  <Paragraphs>397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Bookman Old Style</vt:lpstr>
      <vt:lpstr>Calibri</vt:lpstr>
      <vt:lpstr>Gill Sans MT</vt:lpstr>
      <vt:lpstr>Times New Roman</vt:lpstr>
      <vt:lpstr>Wingdings</vt:lpstr>
      <vt:lpstr>Wingdings 3</vt:lpstr>
      <vt:lpstr>Původ</vt:lpstr>
      <vt:lpstr>PowerPoint Presentation</vt:lpstr>
      <vt:lpstr>Transboundary water interaction</vt:lpstr>
      <vt:lpstr>Hydropolitical theories</vt:lpstr>
      <vt:lpstr>Cooperation and conflict key aspects</vt:lpstr>
      <vt:lpstr>Dilemmas in examining water interaction</vt:lpstr>
      <vt:lpstr>TWINS framework</vt:lpstr>
      <vt:lpstr>PowerPoint Presentation</vt:lpstr>
      <vt:lpstr>PowerPoint Presentation</vt:lpstr>
      <vt:lpstr>PowerPoint Presentation</vt:lpstr>
      <vt:lpstr>Application</vt:lpstr>
      <vt:lpstr>Xayaburi case study</vt:lpstr>
      <vt:lpstr>Discussion and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 - myths and reality</dc:title>
  <dc:creator>CAL</dc:creator>
  <cp:lastModifiedBy>RG</cp:lastModifiedBy>
  <cp:revision>1168</cp:revision>
  <dcterms:created xsi:type="dcterms:W3CDTF">2012-01-28T09:09:51Z</dcterms:created>
  <dcterms:modified xsi:type="dcterms:W3CDTF">2020-05-11T09:50:14Z</dcterms:modified>
</cp:coreProperties>
</file>