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9"/>
  </p:notesMasterIdLst>
  <p:handoutMasterIdLst>
    <p:handoutMasterId r:id="rId20"/>
  </p:handoutMasterIdLst>
  <p:sldIdLst>
    <p:sldId id="289" r:id="rId2"/>
    <p:sldId id="291" r:id="rId3"/>
    <p:sldId id="292" r:id="rId4"/>
    <p:sldId id="293" r:id="rId5"/>
    <p:sldId id="290" r:id="rId6"/>
    <p:sldId id="295" r:id="rId7"/>
    <p:sldId id="297" r:id="rId8"/>
    <p:sldId id="298" r:id="rId9"/>
    <p:sldId id="299" r:id="rId10"/>
    <p:sldId id="300" r:id="rId11"/>
    <p:sldId id="318" r:id="rId12"/>
    <p:sldId id="315" r:id="rId13"/>
    <p:sldId id="316" r:id="rId14"/>
    <p:sldId id="304" r:id="rId15"/>
    <p:sldId id="319" r:id="rId16"/>
    <p:sldId id="305" r:id="rId17"/>
    <p:sldId id="314"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7C5"/>
    <a:srgbClr val="5AC4DD"/>
    <a:srgbClr val="EA9422"/>
    <a:srgbClr val="21879F"/>
    <a:srgbClr val="CD7305"/>
    <a:srgbClr val="E2561E"/>
    <a:srgbClr val="925238"/>
    <a:srgbClr val="B75133"/>
    <a:srgbClr val="AC6004"/>
    <a:srgbClr val="25408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6" autoAdjust="0"/>
    <p:restoredTop sz="93073" autoAdjust="0"/>
  </p:normalViewPr>
  <p:slideViewPr>
    <p:cSldViewPr>
      <p:cViewPr>
        <p:scale>
          <a:sx n="98" d="100"/>
          <a:sy n="98" d="100"/>
        </p:scale>
        <p:origin x="-894"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B0A40A-27A2-44C9-85BD-E42181938C3A}" type="datetimeFigureOut">
              <a:rPr lang="fr-FR" smtClean="0"/>
              <a:t>06/05/2020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A4EEE3-D1E1-43BB-8820-0E3683452069}" type="slidenum">
              <a:rPr lang="fr-FR" smtClean="0"/>
              <a:t>‹N°›</a:t>
            </a:fld>
            <a:endParaRPr lang="fr-FR"/>
          </a:p>
        </p:txBody>
      </p:sp>
    </p:spTree>
    <p:extLst>
      <p:ext uri="{BB962C8B-B14F-4D97-AF65-F5344CB8AC3E}">
        <p14:creationId xmlns:p14="http://schemas.microsoft.com/office/powerpoint/2010/main" val="3700762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2CD7E-4193-46CB-8698-CB3797083196}" type="datetimeFigureOut">
              <a:rPr lang="en-US" smtClean="0"/>
              <a:t>5/6/2020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37BDE-1E16-4497-8123-4D9E05ECC396}" type="slidenum">
              <a:rPr lang="en-US" smtClean="0"/>
              <a:t>‹N°›</a:t>
            </a:fld>
            <a:endParaRPr lang="en-US"/>
          </a:p>
        </p:txBody>
      </p:sp>
    </p:spTree>
    <p:extLst>
      <p:ext uri="{BB962C8B-B14F-4D97-AF65-F5344CB8AC3E}">
        <p14:creationId xmlns:p14="http://schemas.microsoft.com/office/powerpoint/2010/main" val="284401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Coastal monitoring</a:t>
            </a:r>
            <a:r>
              <a:rPr lang="en-US" baseline="0" dirty="0" smtClean="0"/>
              <a:t> : downscaling of high resolution coastal models </a:t>
            </a:r>
          </a:p>
          <a:p>
            <a:r>
              <a:rPr lang="en-US" baseline="0" dirty="0" smtClean="0"/>
              <a:t>Marine navigation : safer ship routing </a:t>
            </a:r>
          </a:p>
          <a:p>
            <a:r>
              <a:rPr lang="en-US" baseline="0" dirty="0" smtClean="0"/>
              <a:t>Safety and disaster : search and rescue, </a:t>
            </a:r>
            <a:r>
              <a:rPr lang="en-US" baseline="0" dirty="0" err="1" smtClean="0"/>
              <a:t>meteo</a:t>
            </a:r>
            <a:r>
              <a:rPr lang="en-US" baseline="0" dirty="0" smtClean="0"/>
              <a:t>-ocean dashboards </a:t>
            </a:r>
          </a:p>
          <a:p>
            <a:r>
              <a:rPr lang="en-US" baseline="0" dirty="0" smtClean="0"/>
              <a:t>Natural resources and energy: evaluate ocean energy resources </a:t>
            </a:r>
          </a:p>
          <a:p>
            <a:r>
              <a:rPr lang="en-US" baseline="0" dirty="0" smtClean="0"/>
              <a:t>Science and climate : research</a:t>
            </a:r>
          </a:p>
          <a:p>
            <a:r>
              <a:rPr lang="en-US" baseline="0" dirty="0" smtClean="0"/>
              <a:t>Marine conservation : monitoring of habitats within conservation of areas </a:t>
            </a:r>
          </a:p>
          <a:p>
            <a:r>
              <a:rPr lang="en-US" baseline="0" dirty="0" smtClean="0"/>
              <a:t>Marine Food : aquaculture farms, fisheries</a:t>
            </a:r>
            <a:endParaRPr lang="en-US" dirty="0"/>
          </a:p>
        </p:txBody>
      </p:sp>
      <p:sp>
        <p:nvSpPr>
          <p:cNvPr id="4" name="Espace réservé du numéro de diapositive 3"/>
          <p:cNvSpPr>
            <a:spLocks noGrp="1"/>
          </p:cNvSpPr>
          <p:nvPr>
            <p:ph type="sldNum" sz="quarter" idx="10"/>
          </p:nvPr>
        </p:nvSpPr>
        <p:spPr/>
        <p:txBody>
          <a:bodyPr/>
          <a:lstStyle/>
          <a:p>
            <a:fld id="{B3E37BDE-1E16-4497-8123-4D9E05ECC396}" type="slidenum">
              <a:rPr lang="en-US" smtClean="0"/>
              <a:t>3</a:t>
            </a:fld>
            <a:endParaRPr lang="en-US"/>
          </a:p>
        </p:txBody>
      </p:sp>
    </p:spTree>
    <p:extLst>
      <p:ext uri="{BB962C8B-B14F-4D97-AF65-F5344CB8AC3E}">
        <p14:creationId xmlns:p14="http://schemas.microsoft.com/office/powerpoint/2010/main" val="118670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MFWAM uses the computing code of ECWAM-IFS-38R2 with a dissipation term developed by </a:t>
            </a:r>
            <a:r>
              <a:rPr lang="en-US" sz="1200" kern="1200" dirty="0" err="1" smtClean="0">
                <a:solidFill>
                  <a:schemeClr val="tx1"/>
                </a:solidFill>
                <a:effectLst/>
                <a:latin typeface="+mn-lt"/>
                <a:ea typeface="+mn-ea"/>
                <a:cs typeface="+mn-cs"/>
              </a:rPr>
              <a:t>Ardhuin</a:t>
            </a:r>
            <a:r>
              <a:rPr lang="en-US" sz="1200" kern="1200" dirty="0" smtClean="0">
                <a:solidFill>
                  <a:schemeClr val="tx1"/>
                </a:solidFill>
                <a:effectLst/>
                <a:latin typeface="+mn-lt"/>
                <a:ea typeface="+mn-ea"/>
                <a:cs typeface="+mn-cs"/>
              </a:rPr>
              <a:t> et al. (2010), called in the community the ST4 physics, added with some improvements obtained from the European research project « my wave » (Janssen et al. 2014). In accordance with the latest version of the CMEMS global wave system, the dissipation source term was also adjusted to reduce the surface stress at the air/sea interface for high and intermediate winds (</a:t>
            </a:r>
            <a:r>
              <a:rPr lang="en-US" sz="1200" kern="1200" dirty="0" err="1" smtClean="0">
                <a:solidFill>
                  <a:schemeClr val="tx1"/>
                </a:solidFill>
                <a:effectLst/>
                <a:latin typeface="+mn-lt"/>
                <a:ea typeface="+mn-ea"/>
                <a:cs typeface="+mn-cs"/>
              </a:rPr>
              <a:t>Rainaud</a:t>
            </a:r>
            <a:r>
              <a:rPr lang="en-US" sz="1200" kern="1200" dirty="0" smtClean="0">
                <a:solidFill>
                  <a:schemeClr val="tx1"/>
                </a:solidFill>
                <a:effectLst/>
                <a:latin typeface="+mn-lt"/>
                <a:ea typeface="+mn-ea"/>
                <a:cs typeface="+mn-cs"/>
              </a:rPr>
              <a:t> et al 2019). Predicting the high frequency part of the spectrum is tricky because these are the frequencies where wind energy is introduced to feed the waves, but also the one subject to the most dissipative processes. WAVERYS corrects the upper part of the spectrum to a Phillips tail (theoretical spectrum) to ensure realistic spectral content.</a:t>
            </a:r>
            <a:endParaRPr lang="fr-FR"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B3E37BDE-1E16-4497-8123-4D9E05ECC396}" type="slidenum">
              <a:rPr lang="en-US" smtClean="0"/>
              <a:t>4</a:t>
            </a:fld>
            <a:endParaRPr lang="en-US"/>
          </a:p>
        </p:txBody>
      </p:sp>
    </p:spTree>
    <p:extLst>
      <p:ext uri="{BB962C8B-B14F-4D97-AF65-F5344CB8AC3E}">
        <p14:creationId xmlns:p14="http://schemas.microsoft.com/office/powerpoint/2010/main" val="60989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Overall</a:t>
            </a:r>
            <a:r>
              <a:rPr lang="en-US" baseline="0" dirty="0" smtClean="0"/>
              <a:t> good SI for SWG ~10 to 15% that increase 20% in costal areas </a:t>
            </a:r>
            <a:endParaRPr lang="en-US" dirty="0"/>
          </a:p>
        </p:txBody>
      </p:sp>
      <p:sp>
        <p:nvSpPr>
          <p:cNvPr id="4" name="Espace réservé du numéro de diapositive 3"/>
          <p:cNvSpPr>
            <a:spLocks noGrp="1"/>
          </p:cNvSpPr>
          <p:nvPr>
            <p:ph type="sldNum" sz="quarter" idx="10"/>
          </p:nvPr>
        </p:nvSpPr>
        <p:spPr/>
        <p:txBody>
          <a:bodyPr/>
          <a:lstStyle/>
          <a:p>
            <a:fld id="{B3E37BDE-1E16-4497-8123-4D9E05ECC396}" type="slidenum">
              <a:rPr lang="en-US" smtClean="0"/>
              <a:t>5</a:t>
            </a:fld>
            <a:endParaRPr lang="en-US"/>
          </a:p>
        </p:txBody>
      </p:sp>
    </p:spTree>
    <p:extLst>
      <p:ext uri="{BB962C8B-B14F-4D97-AF65-F5344CB8AC3E}">
        <p14:creationId xmlns:p14="http://schemas.microsoft.com/office/powerpoint/2010/main" val="202142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smtClean="0"/>
          </a:p>
        </p:txBody>
      </p:sp>
      <p:sp>
        <p:nvSpPr>
          <p:cNvPr id="4" name="Espace réservé du numéro de diapositive 3"/>
          <p:cNvSpPr>
            <a:spLocks noGrp="1"/>
          </p:cNvSpPr>
          <p:nvPr>
            <p:ph type="sldNum" sz="quarter" idx="10"/>
          </p:nvPr>
        </p:nvSpPr>
        <p:spPr/>
        <p:txBody>
          <a:bodyPr/>
          <a:lstStyle/>
          <a:p>
            <a:fld id="{B3E37BDE-1E16-4497-8123-4D9E05ECC396}" type="slidenum">
              <a:rPr lang="en-US" smtClean="0"/>
              <a:t>6</a:t>
            </a:fld>
            <a:endParaRPr lang="en-US"/>
          </a:p>
        </p:txBody>
      </p:sp>
    </p:spTree>
    <p:extLst>
      <p:ext uri="{BB962C8B-B14F-4D97-AF65-F5344CB8AC3E}">
        <p14:creationId xmlns:p14="http://schemas.microsoft.com/office/powerpoint/2010/main" val="183975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National data buoy center</a:t>
            </a:r>
            <a:r>
              <a:rPr lang="en-US" baseline="0" dirty="0" smtClean="0"/>
              <a:t> </a:t>
            </a:r>
          </a:p>
          <a:p>
            <a:pPr marL="171450" indent="-171450">
              <a:buFontTx/>
              <a:buChar char="-"/>
            </a:pPr>
            <a:r>
              <a:rPr lang="en-US" baseline="0" dirty="0" smtClean="0"/>
              <a:t>Hawaii </a:t>
            </a:r>
            <a:r>
              <a:rPr lang="en-US" baseline="0" dirty="0" err="1" smtClean="0"/>
              <a:t>caractérisé</a:t>
            </a:r>
            <a:r>
              <a:rPr lang="en-US" baseline="0" dirty="0" smtClean="0"/>
              <a:t> par des </a:t>
            </a:r>
            <a:r>
              <a:rPr lang="en-US" baseline="0" dirty="0" err="1" smtClean="0"/>
              <a:t>houles</a:t>
            </a:r>
            <a:r>
              <a:rPr lang="en-US" baseline="0" dirty="0" smtClean="0"/>
              <a:t> </a:t>
            </a:r>
            <a:r>
              <a:rPr lang="en-US" baseline="0" dirty="0" err="1" smtClean="0"/>
              <a:t>très</a:t>
            </a:r>
            <a:r>
              <a:rPr lang="en-US" baseline="0" dirty="0" smtClean="0"/>
              <a:t> </a:t>
            </a:r>
            <a:r>
              <a:rPr lang="en-US" baseline="0" dirty="0" err="1" smtClean="0"/>
              <a:t>longues</a:t>
            </a:r>
            <a:r>
              <a:rPr lang="en-US" baseline="0" dirty="0" smtClean="0"/>
              <a:t> et </a:t>
            </a:r>
            <a:r>
              <a:rPr lang="en-US" baseline="0" dirty="0" err="1" smtClean="0"/>
              <a:t>en</a:t>
            </a:r>
            <a:r>
              <a:rPr lang="en-US" baseline="0" dirty="0" smtClean="0"/>
              <a:t> </a:t>
            </a:r>
            <a:r>
              <a:rPr lang="en-US" baseline="0" dirty="0" err="1" smtClean="0"/>
              <a:t>dehors</a:t>
            </a:r>
            <a:r>
              <a:rPr lang="en-US" baseline="0" dirty="0" smtClean="0"/>
              <a:t> du rail des depressions.</a:t>
            </a:r>
          </a:p>
          <a:p>
            <a:pPr marL="171450" indent="-171450">
              <a:buFontTx/>
              <a:buChar char="-"/>
            </a:pPr>
            <a:endParaRPr lang="en-US" baseline="0" dirty="0" smtClean="0"/>
          </a:p>
          <a:p>
            <a:pPr marL="0" indent="0">
              <a:buFontTx/>
              <a:buNone/>
            </a:pPr>
            <a:r>
              <a:rPr lang="en-US" baseline="0" dirty="0" smtClean="0"/>
              <a:t>http://www.soest.hawaii.edu/coasts/nps/waveClimate.php </a:t>
            </a:r>
            <a:endParaRPr lang="en-US" dirty="0"/>
          </a:p>
        </p:txBody>
      </p:sp>
      <p:sp>
        <p:nvSpPr>
          <p:cNvPr id="4" name="Espace réservé du numéro de diapositive 3"/>
          <p:cNvSpPr>
            <a:spLocks noGrp="1"/>
          </p:cNvSpPr>
          <p:nvPr>
            <p:ph type="sldNum" sz="quarter" idx="10"/>
          </p:nvPr>
        </p:nvSpPr>
        <p:spPr/>
        <p:txBody>
          <a:bodyPr/>
          <a:lstStyle/>
          <a:p>
            <a:fld id="{B3E37BDE-1E16-4497-8123-4D9E05ECC396}" type="slidenum">
              <a:rPr lang="en-US" smtClean="0"/>
              <a:t>7</a:t>
            </a:fld>
            <a:endParaRPr lang="en-US"/>
          </a:p>
        </p:txBody>
      </p:sp>
    </p:spTree>
    <p:extLst>
      <p:ext uri="{BB962C8B-B14F-4D97-AF65-F5344CB8AC3E}">
        <p14:creationId xmlns:p14="http://schemas.microsoft.com/office/powerpoint/2010/main" val="124887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a:t>
            </a:r>
            <a:r>
              <a:rPr lang="en-US" sz="1200" dirty="0" smtClean="0">
                <a:solidFill>
                  <a:srgbClr val="7030A0"/>
                </a:solidFill>
              </a:rPr>
              <a:t>pure east swell and received  influence of some wave related to Kona low pressure system (1/5°resolution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Hawaiian anchorage observes waves from the north-northeast and WAVERYS seems to slightly enhance the occurrence of these events. Occurrences of easterly waves are also slightly less often in favour of west-southwest waves absent in the observation. </a:t>
            </a:r>
            <a:endParaRPr lang="en-US" dirty="0"/>
          </a:p>
        </p:txBody>
      </p:sp>
      <p:sp>
        <p:nvSpPr>
          <p:cNvPr id="4" name="Espace réservé du numéro de diapositive 3"/>
          <p:cNvSpPr>
            <a:spLocks noGrp="1"/>
          </p:cNvSpPr>
          <p:nvPr>
            <p:ph type="sldNum" sz="quarter" idx="10"/>
          </p:nvPr>
        </p:nvSpPr>
        <p:spPr/>
        <p:txBody>
          <a:bodyPr/>
          <a:lstStyle/>
          <a:p>
            <a:fld id="{B3E37BDE-1E16-4497-8123-4D9E05ECC396}" type="slidenum">
              <a:rPr lang="en-US" smtClean="0"/>
              <a:t>8</a:t>
            </a:fld>
            <a:endParaRPr lang="en-US"/>
          </a:p>
        </p:txBody>
      </p:sp>
    </p:spTree>
    <p:extLst>
      <p:ext uri="{BB962C8B-B14F-4D97-AF65-F5344CB8AC3E}">
        <p14:creationId xmlns:p14="http://schemas.microsoft.com/office/powerpoint/2010/main" val="17220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Slope</a:t>
            </a:r>
            <a:r>
              <a:rPr lang="en-US" baseline="0" dirty="0" smtClean="0"/>
              <a:t> : maybe better for higher waves (dissipation, analytic tail for HF, etc.)</a:t>
            </a:r>
            <a:endParaRPr lang="en-US" dirty="0"/>
          </a:p>
        </p:txBody>
      </p:sp>
      <p:sp>
        <p:nvSpPr>
          <p:cNvPr id="4" name="Espace réservé du numéro de diapositive 3"/>
          <p:cNvSpPr>
            <a:spLocks noGrp="1"/>
          </p:cNvSpPr>
          <p:nvPr>
            <p:ph type="sldNum" sz="quarter" idx="10"/>
          </p:nvPr>
        </p:nvSpPr>
        <p:spPr/>
        <p:txBody>
          <a:bodyPr/>
          <a:lstStyle/>
          <a:p>
            <a:fld id="{B3E37BDE-1E16-4497-8123-4D9E05ECC396}" type="slidenum">
              <a:rPr lang="en-US" smtClean="0"/>
              <a:t>10</a:t>
            </a:fld>
            <a:endParaRPr lang="en-US"/>
          </a:p>
        </p:txBody>
      </p:sp>
    </p:spTree>
    <p:extLst>
      <p:ext uri="{BB962C8B-B14F-4D97-AF65-F5344CB8AC3E}">
        <p14:creationId xmlns:p14="http://schemas.microsoft.com/office/powerpoint/2010/main" val="118408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 </a:t>
            </a:r>
            <a:r>
              <a:rPr lang="en-US" dirty="0" err="1" smtClean="0"/>
              <a:t>l’oral</a:t>
            </a:r>
            <a:r>
              <a:rPr lang="en-US" dirty="0" smtClean="0"/>
              <a:t> :</a:t>
            </a:r>
            <a:r>
              <a:rPr lang="en-US" baseline="0" dirty="0" smtClean="0"/>
              <a:t> </a:t>
            </a:r>
            <a:r>
              <a:rPr lang="en-US" baseline="0" dirty="0" err="1" smtClean="0"/>
              <a:t>problème</a:t>
            </a:r>
            <a:r>
              <a:rPr lang="en-US" baseline="0" dirty="0" smtClean="0"/>
              <a:t> </a:t>
            </a:r>
            <a:r>
              <a:rPr lang="en-US" baseline="0" dirty="0" err="1" smtClean="0"/>
              <a:t>partitionnementn</a:t>
            </a:r>
            <a:r>
              <a:rPr lang="en-US" baseline="0" dirty="0" smtClean="0"/>
              <a:t> pour </a:t>
            </a:r>
            <a:r>
              <a:rPr lang="en-US" baseline="0" dirty="0" err="1" smtClean="0"/>
              <a:t>cette</a:t>
            </a:r>
            <a:r>
              <a:rPr lang="en-US" baseline="0" dirty="0" smtClean="0"/>
              <a:t> </a:t>
            </a:r>
            <a:r>
              <a:rPr lang="en-US" baseline="0" dirty="0" err="1" smtClean="0"/>
              <a:t>partie</a:t>
            </a:r>
            <a:r>
              <a:rPr lang="en-US" baseline="0" dirty="0" smtClean="0"/>
              <a:t> de </a:t>
            </a:r>
            <a:r>
              <a:rPr lang="en-US" baseline="0" dirty="0" err="1" smtClean="0"/>
              <a:t>houle</a:t>
            </a:r>
            <a:r>
              <a:rPr lang="en-US" baseline="0" dirty="0" smtClean="0"/>
              <a:t>. </a:t>
            </a:r>
          </a:p>
          <a:p>
            <a:endParaRPr lang="en-US" dirty="0"/>
          </a:p>
        </p:txBody>
      </p:sp>
      <p:sp>
        <p:nvSpPr>
          <p:cNvPr id="4" name="Espace réservé du numéro de diapositive 3"/>
          <p:cNvSpPr>
            <a:spLocks noGrp="1"/>
          </p:cNvSpPr>
          <p:nvPr>
            <p:ph type="sldNum" sz="quarter" idx="10"/>
          </p:nvPr>
        </p:nvSpPr>
        <p:spPr/>
        <p:txBody>
          <a:bodyPr/>
          <a:lstStyle/>
          <a:p>
            <a:fld id="{B3E37BDE-1E16-4497-8123-4D9E05ECC396}" type="slidenum">
              <a:rPr lang="en-US" smtClean="0"/>
              <a:t>14</a:t>
            </a:fld>
            <a:endParaRPr lang="en-US"/>
          </a:p>
        </p:txBody>
      </p:sp>
    </p:spTree>
    <p:extLst>
      <p:ext uri="{BB962C8B-B14F-4D97-AF65-F5344CB8AC3E}">
        <p14:creationId xmlns:p14="http://schemas.microsoft.com/office/powerpoint/2010/main" val="1357448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 name="Group 7"/>
          <p:cNvGrpSpPr/>
          <p:nvPr userDrawn="1"/>
        </p:nvGrpSpPr>
        <p:grpSpPr>
          <a:xfrm>
            <a:off x="1" y="-1"/>
            <a:ext cx="2080186" cy="5143501"/>
            <a:chOff x="1" y="-1"/>
            <a:chExt cx="2080186" cy="5143501"/>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l="1250" r="-1" b="613"/>
            <a:stretch/>
          </p:blipFill>
          <p:spPr>
            <a:xfrm>
              <a:off x="1" y="0"/>
              <a:ext cx="2080186" cy="5143500"/>
            </a:xfrm>
            <a:prstGeom prst="rect">
              <a:avLst/>
            </a:prstGeom>
          </p:spPr>
        </p:pic>
        <p:sp>
          <p:nvSpPr>
            <p:cNvPr id="14" name="Rectangle 13"/>
            <p:cNvSpPr/>
            <p:nvPr userDrawn="1"/>
          </p:nvSpPr>
          <p:spPr>
            <a:xfrm>
              <a:off x="1" y="-1"/>
              <a:ext cx="2080186" cy="5143501"/>
            </a:xfrm>
            <a:prstGeom prst="rect">
              <a:avLst/>
            </a:prstGeom>
            <a:gradFill>
              <a:gsLst>
                <a:gs pos="0">
                  <a:schemeClr val="tx1">
                    <a:lumMod val="25000"/>
                    <a:lumOff val="75000"/>
                    <a:alpha val="2500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userDrawn="1">
            <p:ph idx="1"/>
          </p:nvPr>
        </p:nvSpPr>
        <p:spPr>
          <a:xfrm>
            <a:off x="1331640" y="722087"/>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
        <p:nvSpPr>
          <p:cNvPr id="33" name="Title 1"/>
          <p:cNvSpPr>
            <a:spLocks noGrp="1"/>
          </p:cNvSpPr>
          <p:nvPr userDrawn="1">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 name="Footer Placeholder 1"/>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58768E1A-8455-4611-8763-3FA1B747F6B6}" type="slidenum">
              <a:rPr lang="en-US" smtClean="0"/>
              <a:pPr/>
              <a:t>‹N°›</a:t>
            </a:fld>
            <a:endParaRPr lang="en-US"/>
          </a:p>
        </p:txBody>
      </p:sp>
      <p:sp>
        <p:nvSpPr>
          <p:cNvPr id="4" name="Ellipse 3"/>
          <p:cNvSpPr/>
          <p:nvPr userDrawn="1"/>
        </p:nvSpPr>
        <p:spPr>
          <a:xfrm>
            <a:off x="144155" y="51470"/>
            <a:ext cx="574250" cy="5742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2" descr="S:\F15015_Copernicus\3_Work\330_Work-in-process\SC4_BackgroundMat\PPT\item Copernicus\Icon-01.png"/>
          <p:cNvPicPr>
            <a:picLocks noChangeAspect="1" noChangeArrowheads="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bwMode="auto">
          <a:xfrm>
            <a:off x="23380" y="-126446"/>
            <a:ext cx="815797" cy="85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599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202"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rgbClr val="0B6192"/>
                </a:solidFill>
              </a:rPr>
              <a:t>Marine </a:t>
            </a:r>
          </a:p>
          <a:p>
            <a:pPr algn="ctr"/>
            <a:r>
              <a:rPr lang="es-ES" sz="1000" b="1" dirty="0" err="1">
                <a:solidFill>
                  <a:srgbClr val="0B6192"/>
                </a:solidFill>
              </a:rPr>
              <a:t>Monitoring</a:t>
            </a:r>
            <a:endParaRPr lang="en-US" sz="1000" b="1" dirty="0">
              <a:solidFill>
                <a:srgbClr val="0B6192"/>
              </a:solidFill>
            </a:endParaRPr>
          </a:p>
        </p:txBody>
      </p:sp>
      <p:sp>
        <p:nvSpPr>
          <p:cNvPr id="17"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 name="Footer Placeholder 1"/>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58768E1A-8455-4611-8763-3FA1B747F6B6}" type="slidenum">
              <a:rPr lang="en-US" smtClean="0"/>
              <a:pPr/>
              <a:t>‹N°›</a:t>
            </a:fld>
            <a:endParaRPr lang="en-US"/>
          </a:p>
        </p:txBody>
      </p:sp>
      <p:sp>
        <p:nvSpPr>
          <p:cNvPr id="9" name="Ellipse 8"/>
          <p:cNvSpPr/>
          <p:nvPr userDrawn="1"/>
        </p:nvSpPr>
        <p:spPr>
          <a:xfrm>
            <a:off x="144155" y="54698"/>
            <a:ext cx="574250" cy="5742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descr="S:\F15015_Copernicus\3_Work\330_Work-in-process\SC4_BackgroundMat\PPT\item Copernicus\Icon-01.png"/>
          <p:cNvPicPr>
            <a:picLocks noChangeAspect="1" noChangeArrowheads="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bwMode="auto">
          <a:xfrm>
            <a:off x="23380" y="-126446"/>
            <a:ext cx="815797" cy="85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9490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B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btitle 2"/>
          <p:cNvSpPr>
            <a:spLocks noGrp="1"/>
          </p:cNvSpPr>
          <p:nvPr>
            <p:ph type="subTitle" idx="13"/>
          </p:nvPr>
        </p:nvSpPr>
        <p:spPr>
          <a:xfrm>
            <a:off x="2555041"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2" descr="S:\F15015_Copernicus\3_Work\330_Work-in-process\SC4_BackgroundMat\PPT\item Copernicus\Icon-01.png"/>
          <p:cNvPicPr>
            <a:picLocks noChangeAspect="1" noChangeArrowheads="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bwMode="auto">
          <a:xfrm>
            <a:off x="-36512" y="1322672"/>
            <a:ext cx="2747277" cy="2882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1" t="398" r="664"/>
          <a:stretch/>
        </p:blipFill>
        <p:spPr bwMode="auto">
          <a:xfrm>
            <a:off x="7279212" y="0"/>
            <a:ext cx="1864788"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userDrawn="1"/>
        </p:nvSpPr>
        <p:spPr>
          <a:xfrm>
            <a:off x="478516" y="3723878"/>
            <a:ext cx="1717220" cy="261610"/>
          </a:xfrm>
          <a:prstGeom prst="rect">
            <a:avLst/>
          </a:prstGeom>
          <a:noFill/>
        </p:spPr>
        <p:txBody>
          <a:bodyPr wrap="square" rtlCol="0">
            <a:spAutoFit/>
          </a:bodyPr>
          <a:lstStyle/>
          <a:p>
            <a:pPr algn="ctr"/>
            <a:r>
              <a:rPr lang="es-ES" sz="1100" b="0" dirty="0">
                <a:solidFill>
                  <a:schemeClr val="bg1"/>
                </a:solidFill>
              </a:rPr>
              <a:t>Marine </a:t>
            </a:r>
            <a:r>
              <a:rPr lang="es-ES" sz="1100" b="0" dirty="0" err="1">
                <a:solidFill>
                  <a:schemeClr val="bg1"/>
                </a:solidFill>
              </a:rPr>
              <a:t>Monitoring</a:t>
            </a:r>
            <a:endParaRPr lang="en-US" sz="1100" b="0" dirty="0">
              <a:solidFill>
                <a:schemeClr val="bg1"/>
              </a:solidFill>
            </a:endParaRPr>
          </a:p>
        </p:txBody>
      </p:sp>
      <p:sp>
        <p:nvSpPr>
          <p:cNvPr id="14" name="Title 1"/>
          <p:cNvSpPr>
            <a:spLocks noGrp="1"/>
          </p:cNvSpPr>
          <p:nvPr>
            <p:ph type="title" hasCustomPrompt="1"/>
          </p:nvPr>
        </p:nvSpPr>
        <p:spPr>
          <a:xfrm>
            <a:off x="2558008" y="2587178"/>
            <a:ext cx="4678288" cy="560636"/>
          </a:xfrm>
        </p:spPr>
        <p:txBody>
          <a:bodyPr vert="horz" lIns="91440" tIns="45720" rIns="91440" bIns="45720" rtlCol="0" anchor="ctr">
            <a:noAutofit/>
          </a:bodyPr>
          <a:lstStyle>
            <a:lvl1pPr>
              <a:defRPr lang="en-GB" sz="2800" b="0" spc="600" dirty="0">
                <a:solidFill>
                  <a:schemeClr val="bg1"/>
                </a:solidFill>
              </a:defRPr>
            </a:lvl1pPr>
          </a:lstStyle>
          <a:p>
            <a:pPr marL="0" lvl="0" algn="l"/>
            <a:r>
              <a:rPr lang="en-US" dirty="0"/>
              <a:t>Title</a:t>
            </a:r>
            <a:endParaRPr lang="en-GB" dirty="0"/>
          </a:p>
        </p:txBody>
      </p:sp>
      <p:sp>
        <p:nvSpPr>
          <p:cNvPr id="16" name="Rectangle 15"/>
          <p:cNvSpPr/>
          <p:nvPr userDrawn="1"/>
        </p:nvSpPr>
        <p:spPr>
          <a:xfrm>
            <a:off x="7223596" y="0"/>
            <a:ext cx="1728192" cy="5143500"/>
          </a:xfrm>
          <a:prstGeom prst="rect">
            <a:avLst/>
          </a:prstGeom>
          <a:gradFill flip="none" rotWithShape="1">
            <a:gsLst>
              <a:gs pos="4000">
                <a:srgbClr val="0B6192"/>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0" y="4670636"/>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70524" y="4727692"/>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rot="16200000">
            <a:off x="2015426" y="4495641"/>
            <a:ext cx="1008112" cy="184666"/>
          </a:xfrm>
          <a:prstGeom prst="rect">
            <a:avLst/>
          </a:prstGeom>
          <a:noFill/>
        </p:spPr>
        <p:txBody>
          <a:bodyPr wrap="square" rtlCol="0">
            <a:spAutoFit/>
          </a:bodyPr>
          <a:lstStyle/>
          <a:p>
            <a:r>
              <a:rPr lang="fr-BE" sz="600" dirty="0" err="1" smtClean="0">
                <a:solidFill>
                  <a:schemeClr val="bg1"/>
                </a:solidFill>
              </a:rPr>
              <a:t>Implemented</a:t>
            </a:r>
            <a:r>
              <a:rPr lang="fr-BE" sz="600" baseline="0" dirty="0" smtClean="0">
                <a:solidFill>
                  <a:schemeClr val="bg1"/>
                </a:solidFill>
              </a:rPr>
              <a:t> by</a:t>
            </a:r>
            <a:endParaRPr lang="fr-BE" sz="600" dirty="0">
              <a:solidFill>
                <a:schemeClr val="bg1"/>
              </a:solidFill>
            </a:endParaRPr>
          </a:p>
        </p:txBody>
      </p:sp>
      <p:pic>
        <p:nvPicPr>
          <p:cNvPr id="18" name="Imag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6225" y="3369438"/>
            <a:ext cx="4104456" cy="2902838"/>
          </a:xfrm>
          <a:prstGeom prst="rect">
            <a:avLst/>
          </a:prstGeom>
        </p:spPr>
      </p:pic>
    </p:spTree>
    <p:extLst>
      <p:ext uri="{BB962C8B-B14F-4D97-AF65-F5344CB8AC3E}">
        <p14:creationId xmlns:p14="http://schemas.microsoft.com/office/powerpoint/2010/main" val="16648125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5" name="Group 24"/>
          <p:cNvGrpSpPr/>
          <p:nvPr userDrawn="1"/>
        </p:nvGrpSpPr>
        <p:grpSpPr>
          <a:xfrm>
            <a:off x="1" y="-1"/>
            <a:ext cx="2080186" cy="5143501"/>
            <a:chOff x="1" y="-1"/>
            <a:chExt cx="2080186" cy="5143501"/>
          </a:xfrm>
        </p:grpSpPr>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a:ext>
              </a:extLst>
            </a:blip>
            <a:srcRect l="1250" r="-1" b="613"/>
            <a:stretch/>
          </p:blipFill>
          <p:spPr>
            <a:xfrm>
              <a:off x="1" y="0"/>
              <a:ext cx="2080186" cy="5143500"/>
            </a:xfrm>
            <a:prstGeom prst="rect">
              <a:avLst/>
            </a:prstGeom>
          </p:spPr>
        </p:pic>
        <p:sp>
          <p:nvSpPr>
            <p:cNvPr id="27" name="Rectangle 26"/>
            <p:cNvSpPr/>
            <p:nvPr userDrawn="1"/>
          </p:nvSpPr>
          <p:spPr>
            <a:xfrm>
              <a:off x="1" y="-1"/>
              <a:ext cx="2080186" cy="5143501"/>
            </a:xfrm>
            <a:prstGeom prst="rect">
              <a:avLst/>
            </a:prstGeom>
            <a:gradFill>
              <a:gsLst>
                <a:gs pos="0">
                  <a:schemeClr val="tx1">
                    <a:lumMod val="25000"/>
                    <a:lumOff val="75000"/>
                    <a:alpha val="2500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userDrawn="1">
            <p:ph sz="half" idx="1"/>
          </p:nvPr>
        </p:nvSpPr>
        <p:spPr>
          <a:xfrm>
            <a:off x="87890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6990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userDrawn="1">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2" name="TextBox 21"/>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58768E1A-8455-4611-8763-3FA1B747F6B6}" type="slidenum">
              <a:rPr lang="en-US" smtClean="0"/>
              <a:pPr/>
              <a:t>‹N°›</a:t>
            </a:fld>
            <a:endParaRPr lang="en-US"/>
          </a:p>
        </p:txBody>
      </p:sp>
      <p:sp>
        <p:nvSpPr>
          <p:cNvPr id="13" name="Ellipse 12"/>
          <p:cNvSpPr/>
          <p:nvPr userDrawn="1"/>
        </p:nvSpPr>
        <p:spPr>
          <a:xfrm>
            <a:off x="144155" y="51470"/>
            <a:ext cx="574250" cy="5742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2" descr="S:\F15015_Copernicus\3_Work\330_Work-in-process\SC4_BackgroundMat\PPT\item Copernicus\Icon-01.png"/>
          <p:cNvPicPr>
            <a:picLocks noChangeAspect="1" noChangeArrowheads="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bwMode="auto">
          <a:xfrm>
            <a:off x="23381" y="-131736"/>
            <a:ext cx="815797" cy="85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632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4" name="Group 23"/>
          <p:cNvGrpSpPr/>
          <p:nvPr userDrawn="1"/>
        </p:nvGrpSpPr>
        <p:grpSpPr>
          <a:xfrm>
            <a:off x="1" y="-1"/>
            <a:ext cx="2080186" cy="5143501"/>
            <a:chOff x="1" y="-1"/>
            <a:chExt cx="2080186" cy="5143501"/>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l="1250" r="-1" b="613"/>
            <a:stretch/>
          </p:blipFill>
          <p:spPr>
            <a:xfrm>
              <a:off x="1" y="0"/>
              <a:ext cx="2080186" cy="5143500"/>
            </a:xfrm>
            <a:prstGeom prst="rect">
              <a:avLst/>
            </a:prstGeom>
          </p:spPr>
        </p:pic>
        <p:sp>
          <p:nvSpPr>
            <p:cNvPr id="26" name="Rectangle 25"/>
            <p:cNvSpPr/>
            <p:nvPr userDrawn="1"/>
          </p:nvSpPr>
          <p:spPr>
            <a:xfrm>
              <a:off x="1" y="-1"/>
              <a:ext cx="2080186" cy="5143501"/>
            </a:xfrm>
            <a:prstGeom prst="rect">
              <a:avLst/>
            </a:prstGeom>
            <a:gradFill>
              <a:gsLst>
                <a:gs pos="0">
                  <a:schemeClr val="tx1">
                    <a:lumMod val="25000"/>
                    <a:lumOff val="75000"/>
                    <a:alpha val="2500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p:ph type="body" idx="1"/>
          </p:nvPr>
        </p:nvSpPr>
        <p:spPr>
          <a:xfrm>
            <a:off x="828146"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584"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5972"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5410"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
        <p:nvSpPr>
          <p:cNvPr id="2" name="Footer Placeholder 1"/>
          <p:cNvSpPr>
            <a:spLocks noGrp="1"/>
          </p:cNvSpPr>
          <p:nvPr>
            <p:ph type="ftr" sz="quarter" idx="10"/>
          </p:nvPr>
        </p:nvSpPr>
        <p:spPr/>
        <p:txBody>
          <a:bodyPr/>
          <a:lstStyle/>
          <a:p>
            <a:endParaRPr lang="en-US" dirty="0"/>
          </a:p>
        </p:txBody>
      </p:sp>
      <p:sp>
        <p:nvSpPr>
          <p:cNvPr id="10" name="Slide Number Placeholder 9"/>
          <p:cNvSpPr>
            <a:spLocks noGrp="1"/>
          </p:cNvSpPr>
          <p:nvPr>
            <p:ph type="sldNum" sz="quarter" idx="11"/>
          </p:nvPr>
        </p:nvSpPr>
        <p:spPr/>
        <p:txBody>
          <a:bodyPr/>
          <a:lstStyle/>
          <a:p>
            <a:fld id="{58768E1A-8455-4611-8763-3FA1B747F6B6}" type="slidenum">
              <a:rPr lang="en-US" smtClean="0"/>
              <a:pPr/>
              <a:t>‹N°›</a:t>
            </a:fld>
            <a:endParaRPr lang="en-US"/>
          </a:p>
        </p:txBody>
      </p:sp>
      <p:sp>
        <p:nvSpPr>
          <p:cNvPr id="16" name="Ellipse 15"/>
          <p:cNvSpPr/>
          <p:nvPr userDrawn="1"/>
        </p:nvSpPr>
        <p:spPr>
          <a:xfrm>
            <a:off x="144155" y="51470"/>
            <a:ext cx="574250" cy="5742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descr="S:\F15015_Copernicus\3_Work\330_Work-in-process\SC4_BackgroundMat\PPT\item Copernicus\Icon-01.png"/>
          <p:cNvPicPr>
            <a:picLocks noChangeAspect="1" noChangeArrowheads="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bwMode="auto">
          <a:xfrm>
            <a:off x="23381" y="-131736"/>
            <a:ext cx="815797" cy="85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876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4" name="Group 23"/>
          <p:cNvGrpSpPr/>
          <p:nvPr userDrawn="1"/>
        </p:nvGrpSpPr>
        <p:grpSpPr>
          <a:xfrm>
            <a:off x="1" y="-1"/>
            <a:ext cx="2080186" cy="5143501"/>
            <a:chOff x="1" y="-1"/>
            <a:chExt cx="2080186" cy="5143501"/>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l="1250" r="-1" b="613"/>
            <a:stretch/>
          </p:blipFill>
          <p:spPr>
            <a:xfrm>
              <a:off x="1" y="0"/>
              <a:ext cx="2080186" cy="5143500"/>
            </a:xfrm>
            <a:prstGeom prst="rect">
              <a:avLst/>
            </a:prstGeom>
          </p:spPr>
        </p:pic>
        <p:sp>
          <p:nvSpPr>
            <p:cNvPr id="26" name="Rectangle 25"/>
            <p:cNvSpPr/>
            <p:nvPr userDrawn="1"/>
          </p:nvSpPr>
          <p:spPr>
            <a:xfrm>
              <a:off x="1" y="-1"/>
              <a:ext cx="2080186" cy="5143501"/>
            </a:xfrm>
            <a:prstGeom prst="rect">
              <a:avLst/>
            </a:prstGeom>
            <a:gradFill>
              <a:gsLst>
                <a:gs pos="0">
                  <a:schemeClr val="tx1">
                    <a:lumMod val="25000"/>
                    <a:lumOff val="75000"/>
                    <a:alpha val="2500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5" name="Straight Connector 14"/>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
        <p:nvSpPr>
          <p:cNvPr id="2" name="Footer Placeholder 1"/>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58768E1A-8455-4611-8763-3FA1B747F6B6}" type="slidenum">
              <a:rPr lang="en-US" smtClean="0"/>
              <a:pPr/>
              <a:t>‹N°›</a:t>
            </a:fld>
            <a:endParaRPr lang="en-US"/>
          </a:p>
        </p:txBody>
      </p:sp>
      <p:sp>
        <p:nvSpPr>
          <p:cNvPr id="11" name="Ellipse 10"/>
          <p:cNvSpPr/>
          <p:nvPr userDrawn="1"/>
        </p:nvSpPr>
        <p:spPr>
          <a:xfrm>
            <a:off x="144155" y="51470"/>
            <a:ext cx="574250" cy="5742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descr="S:\F15015_Copernicus\3_Work\330_Work-in-process\SC4_BackgroundMat\PPT\item Copernicus\Icon-01.png"/>
          <p:cNvPicPr>
            <a:picLocks noChangeAspect="1" noChangeArrowheads="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bwMode="auto">
          <a:xfrm>
            <a:off x="22842" y="-131737"/>
            <a:ext cx="815797" cy="85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354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5" name="Group 24"/>
          <p:cNvGrpSpPr/>
          <p:nvPr userDrawn="1"/>
        </p:nvGrpSpPr>
        <p:grpSpPr>
          <a:xfrm>
            <a:off x="1" y="-1"/>
            <a:ext cx="2080186" cy="5143501"/>
            <a:chOff x="1" y="-1"/>
            <a:chExt cx="2080186" cy="5143501"/>
          </a:xfrm>
        </p:grpSpPr>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a:ext>
              </a:extLst>
            </a:blip>
            <a:srcRect l="1250" r="-1" b="613"/>
            <a:stretch/>
          </p:blipFill>
          <p:spPr>
            <a:xfrm>
              <a:off x="1" y="0"/>
              <a:ext cx="2080186" cy="5143500"/>
            </a:xfrm>
            <a:prstGeom prst="rect">
              <a:avLst/>
            </a:prstGeom>
          </p:spPr>
        </p:pic>
        <p:sp>
          <p:nvSpPr>
            <p:cNvPr id="27" name="Rectangle 26"/>
            <p:cNvSpPr/>
            <p:nvPr userDrawn="1"/>
          </p:nvSpPr>
          <p:spPr>
            <a:xfrm>
              <a:off x="1" y="-1"/>
              <a:ext cx="2080186" cy="5143501"/>
            </a:xfrm>
            <a:prstGeom prst="rect">
              <a:avLst/>
            </a:prstGeom>
            <a:gradFill>
              <a:gsLst>
                <a:gs pos="0">
                  <a:schemeClr val="tx1">
                    <a:lumMod val="25000"/>
                    <a:lumOff val="75000"/>
                    <a:alpha val="2500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userDrawn="1">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userDrawn="1">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6" name="Straight Connector 15"/>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58768E1A-8455-4611-8763-3FA1B747F6B6}" type="slidenum">
              <a:rPr lang="en-US" smtClean="0"/>
              <a:pPr/>
              <a:t>‹N°›</a:t>
            </a:fld>
            <a:endParaRPr lang="en-US"/>
          </a:p>
        </p:txBody>
      </p:sp>
      <p:sp>
        <p:nvSpPr>
          <p:cNvPr id="13" name="Ellipse 12"/>
          <p:cNvSpPr/>
          <p:nvPr userDrawn="1"/>
        </p:nvSpPr>
        <p:spPr>
          <a:xfrm>
            <a:off x="144155" y="51470"/>
            <a:ext cx="574250" cy="5742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2" descr="S:\F15015_Copernicus\3_Work\330_Work-in-process\SC4_BackgroundMat\PPT\item Copernicus\Icon-01.png"/>
          <p:cNvPicPr>
            <a:picLocks noChangeAspect="1" noChangeArrowheads="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bwMode="auto">
          <a:xfrm>
            <a:off x="23381" y="-131737"/>
            <a:ext cx="815797" cy="85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0811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1331640" y="4700783"/>
            <a:ext cx="4608512" cy="273844"/>
          </a:xfrm>
          <a:prstGeom prst="rect">
            <a:avLst/>
          </a:prstGeom>
        </p:spPr>
        <p:txBody>
          <a:bodyPr vert="horz" lIns="91440" tIns="45720" rIns="91440" bIns="45720" rtlCol="0" anchor="ctr"/>
          <a:lstStyle>
            <a:lvl1pPr algn="l">
              <a:defRPr sz="1000" cap="all" baseline="0">
                <a:solidFill>
                  <a:srgbClr val="898989"/>
                </a:solidFill>
              </a:defRPr>
            </a:lvl1pPr>
          </a:lstStyle>
          <a:p>
            <a:endParaRPr lang="en-US" dirty="0"/>
          </a:p>
        </p:txBody>
      </p:sp>
      <p:sp>
        <p:nvSpPr>
          <p:cNvPr id="9" name="Slide Number Placeholder 5"/>
          <p:cNvSpPr>
            <a:spLocks noGrp="1"/>
          </p:cNvSpPr>
          <p:nvPr>
            <p:ph type="sldNum" sz="quarter" idx="4"/>
          </p:nvPr>
        </p:nvSpPr>
        <p:spPr>
          <a:xfrm>
            <a:off x="6084167" y="4700783"/>
            <a:ext cx="410067" cy="273844"/>
          </a:xfrm>
          <a:prstGeom prst="rect">
            <a:avLst/>
          </a:prstGeom>
        </p:spPr>
        <p:txBody>
          <a:bodyPr vert="horz" lIns="91440" tIns="45720" rIns="91440" bIns="45720" rtlCol="0" anchor="ctr"/>
          <a:lstStyle>
            <a:lvl1pPr algn="r">
              <a:defRPr sz="1000" cap="all" baseline="0">
                <a:solidFill>
                  <a:srgbClr val="898989"/>
                </a:solidFill>
              </a:defRPr>
            </a:lvl1pPr>
          </a:lstStyle>
          <a:p>
            <a:fld id="{58768E1A-8455-4611-8763-3FA1B747F6B6}" type="slidenum">
              <a:rPr lang="en-US" smtClean="0"/>
              <a:pPr/>
              <a:t>‹N°›</a:t>
            </a:fld>
            <a:endParaRPr lang="en-US"/>
          </a:p>
        </p:txBody>
      </p:sp>
      <p:pic>
        <p:nvPicPr>
          <p:cNvPr id="5" name="Imag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961399" y="4517318"/>
            <a:ext cx="2773297" cy="556266"/>
          </a:xfrm>
          <a:prstGeom prst="rect">
            <a:avLst/>
          </a:prstGeom>
        </p:spPr>
      </p:pic>
    </p:spTree>
    <p:extLst>
      <p:ext uri="{BB962C8B-B14F-4D97-AF65-F5344CB8AC3E}">
        <p14:creationId xmlns:p14="http://schemas.microsoft.com/office/powerpoint/2010/main" val="597461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resources.marine.copernicus.eu/"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2555041" y="2859782"/>
            <a:ext cx="4680520" cy="1152128"/>
          </a:xfrm>
        </p:spPr>
        <p:txBody>
          <a:bodyPr>
            <a:normAutofit/>
          </a:bodyPr>
          <a:lstStyle/>
          <a:p>
            <a:pPr algn="ctr"/>
            <a:r>
              <a:rPr lang="en-US" sz="2000" b="1" dirty="0" smtClean="0"/>
              <a:t> </a:t>
            </a:r>
            <a:r>
              <a:rPr lang="en-US" sz="2000" b="1" dirty="0"/>
              <a:t>A CMEMS global wave reanalysis during the altimetry period</a:t>
            </a:r>
            <a:endParaRPr lang="fr-BE" sz="2000" dirty="0"/>
          </a:p>
        </p:txBody>
      </p:sp>
      <p:sp>
        <p:nvSpPr>
          <p:cNvPr id="3" name="Title 2"/>
          <p:cNvSpPr>
            <a:spLocks noGrp="1"/>
          </p:cNvSpPr>
          <p:nvPr>
            <p:ph type="title"/>
          </p:nvPr>
        </p:nvSpPr>
        <p:spPr>
          <a:xfrm>
            <a:off x="2627784" y="2067694"/>
            <a:ext cx="4678288" cy="560636"/>
          </a:xfrm>
        </p:spPr>
        <p:txBody>
          <a:bodyPr/>
          <a:lstStyle/>
          <a:p>
            <a:r>
              <a:rPr lang="en-US" sz="4000" b="1" dirty="0" smtClean="0"/>
              <a:t>WAVERYS</a:t>
            </a:r>
            <a:endParaRPr lang="fr-BE" sz="3200" dirty="0"/>
          </a:p>
        </p:txBody>
      </p:sp>
      <p:sp>
        <p:nvSpPr>
          <p:cNvPr id="4" name="ZoneTexte 3"/>
          <p:cNvSpPr txBox="1"/>
          <p:nvPr/>
        </p:nvSpPr>
        <p:spPr>
          <a:xfrm>
            <a:off x="2771800" y="3795886"/>
            <a:ext cx="5976664" cy="646331"/>
          </a:xfrm>
          <a:prstGeom prst="rect">
            <a:avLst/>
          </a:prstGeom>
          <a:noFill/>
        </p:spPr>
        <p:txBody>
          <a:bodyPr wrap="square" rtlCol="0">
            <a:spAutoFit/>
          </a:bodyPr>
          <a:lstStyle/>
          <a:p>
            <a:r>
              <a:rPr lang="en-US" dirty="0" err="1"/>
              <a:t>Stéphane</a:t>
            </a:r>
            <a:r>
              <a:rPr lang="en-US" dirty="0"/>
              <a:t> </a:t>
            </a:r>
            <a:r>
              <a:rPr lang="en-US" dirty="0" smtClean="0"/>
              <a:t>Law-</a:t>
            </a:r>
            <a:r>
              <a:rPr lang="en-US" dirty="0" err="1" smtClean="0"/>
              <a:t>Chune</a:t>
            </a:r>
            <a:r>
              <a:rPr lang="en-US" dirty="0" smtClean="0"/>
              <a:t> (1), </a:t>
            </a:r>
            <a:r>
              <a:rPr lang="en-US" dirty="0" err="1"/>
              <a:t>Lotfi</a:t>
            </a:r>
            <a:r>
              <a:rPr lang="en-US" dirty="0"/>
              <a:t> </a:t>
            </a:r>
            <a:r>
              <a:rPr lang="en-US" dirty="0" err="1" smtClean="0"/>
              <a:t>Aouf</a:t>
            </a:r>
            <a:r>
              <a:rPr lang="en-US" dirty="0" smtClean="0"/>
              <a:t> (2),  </a:t>
            </a:r>
            <a:r>
              <a:rPr lang="en-US" dirty="0"/>
              <a:t>Alice </a:t>
            </a:r>
            <a:r>
              <a:rPr lang="en-US" dirty="0" err="1" smtClean="0"/>
              <a:t>Dalphinet</a:t>
            </a:r>
            <a:r>
              <a:rPr lang="en-US" dirty="0" smtClean="0"/>
              <a:t> (2), Bruno Levier (1), Yann </a:t>
            </a:r>
            <a:r>
              <a:rPr lang="en-US" dirty="0" err="1" smtClean="0"/>
              <a:t>Drillet</a:t>
            </a:r>
            <a:r>
              <a:rPr lang="en-US" dirty="0" smtClean="0"/>
              <a:t> (1) </a:t>
            </a:r>
            <a:endParaRPr lang="en-US" dirty="0"/>
          </a:p>
        </p:txBody>
      </p:sp>
      <p:pic>
        <p:nvPicPr>
          <p:cNvPr id="1027" name="Picture 3" descr="C:\Users\slawchune\Desktop\Presentations\IWCWAVES_MELBOURNE_2019\meteo-france-bi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520305"/>
            <a:ext cx="614685" cy="61468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697202" y="4722698"/>
            <a:ext cx="442750" cy="369332"/>
          </a:xfrm>
          <a:prstGeom prst="rect">
            <a:avLst/>
          </a:prstGeom>
          <a:noFill/>
        </p:spPr>
        <p:txBody>
          <a:bodyPr wrap="none" rtlCol="0">
            <a:spAutoFit/>
          </a:bodyPr>
          <a:lstStyle/>
          <a:p>
            <a:r>
              <a:rPr lang="en-US" dirty="0" smtClean="0"/>
              <a:t>(1)</a:t>
            </a:r>
            <a:endParaRPr lang="en-US" dirty="0"/>
          </a:p>
        </p:txBody>
      </p:sp>
      <p:sp>
        <p:nvSpPr>
          <p:cNvPr id="8" name="ZoneTexte 7"/>
          <p:cNvSpPr txBox="1"/>
          <p:nvPr/>
        </p:nvSpPr>
        <p:spPr>
          <a:xfrm>
            <a:off x="4849330" y="4731990"/>
            <a:ext cx="442750"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2970581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lawchune\Desktop\Plot_WORK\WAVERYS\HY2A\SCATTER_SI_HSW_WAVERYSv1.1_.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86" b="3493"/>
          <a:stretch/>
        </p:blipFill>
        <p:spPr bwMode="auto">
          <a:xfrm>
            <a:off x="5148065" y="915566"/>
            <a:ext cx="3600400" cy="28532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lawchune\Desktop\Plot_WORK\WAVERYS\HY2A\SCATTER_SI_HSW_ERA5_waves_.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75" b="-16"/>
          <a:stretch/>
        </p:blipFill>
        <p:spPr bwMode="auto">
          <a:xfrm>
            <a:off x="1043608" y="987574"/>
            <a:ext cx="3686745" cy="285324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940152" y="4470380"/>
            <a:ext cx="2952328" cy="67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p:cNvSpPr>
            <a:spLocks noGrp="1"/>
          </p:cNvSpPr>
          <p:nvPr>
            <p:ph type="title"/>
          </p:nvPr>
        </p:nvSpPr>
        <p:spPr/>
        <p:txBody>
          <a:bodyPr/>
          <a:lstStyle/>
          <a:p>
            <a:r>
              <a:rPr lang="en-US" sz="1400" dirty="0" smtClean="0"/>
              <a:t>Validation with HY2A(2012-2018): scatter plots </a:t>
            </a:r>
            <a:endParaRPr lang="en-US" sz="1400" dirty="0"/>
          </a:p>
        </p:txBody>
      </p:sp>
      <p:sp>
        <p:nvSpPr>
          <p:cNvPr id="7" name="ZoneTexte 6"/>
          <p:cNvSpPr txBox="1"/>
          <p:nvPr/>
        </p:nvSpPr>
        <p:spPr>
          <a:xfrm>
            <a:off x="1043607" y="3994127"/>
            <a:ext cx="7425433"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FFC000"/>
                </a:solidFill>
              </a:rPr>
              <a:t>WAVERYS</a:t>
            </a:r>
            <a:r>
              <a:rPr lang="en-US" sz="1600" dirty="0" smtClean="0"/>
              <a:t> is </a:t>
            </a:r>
            <a:r>
              <a:rPr lang="en-US" sz="1600" dirty="0" smtClean="0">
                <a:solidFill>
                  <a:srgbClr val="FF0000"/>
                </a:solidFill>
              </a:rPr>
              <a:t>better of roughly 8% </a:t>
            </a:r>
            <a:r>
              <a:rPr lang="en-US" sz="1600" dirty="0" smtClean="0"/>
              <a:t>for Hs SI compared to </a:t>
            </a:r>
            <a:r>
              <a:rPr lang="en-US" sz="1600" dirty="0" smtClean="0">
                <a:solidFill>
                  <a:srgbClr val="0070C0"/>
                </a:solidFill>
              </a:rPr>
              <a:t>ERA5</a:t>
            </a:r>
          </a:p>
          <a:p>
            <a:pPr marL="285750" indent="-285750">
              <a:buFont typeface="Arial" panose="020B0604020202020204" pitchFamily="34" charset="0"/>
              <a:buChar char="•"/>
            </a:pPr>
            <a:r>
              <a:rPr lang="en-US" sz="1600" dirty="0" smtClean="0"/>
              <a:t>4cm of bias for </a:t>
            </a:r>
            <a:r>
              <a:rPr lang="en-US" sz="1600" dirty="0" smtClean="0">
                <a:solidFill>
                  <a:srgbClr val="FFC000"/>
                </a:solidFill>
              </a:rPr>
              <a:t>WAVERYS</a:t>
            </a:r>
            <a:r>
              <a:rPr lang="en-US" sz="1600" dirty="0" smtClean="0"/>
              <a:t> vs -1 cm for </a:t>
            </a:r>
            <a:r>
              <a:rPr lang="en-US" sz="1600" dirty="0" smtClean="0">
                <a:solidFill>
                  <a:srgbClr val="0070C0"/>
                </a:solidFill>
              </a:rPr>
              <a:t>ERA5</a:t>
            </a:r>
          </a:p>
          <a:p>
            <a:pPr marL="285750" indent="-285750">
              <a:buFont typeface="Arial" panose="020B0604020202020204" pitchFamily="34" charset="0"/>
              <a:buChar char="•"/>
            </a:pPr>
            <a:r>
              <a:rPr lang="en-US" sz="1600" dirty="0" smtClean="0"/>
              <a:t>Slope is clearly better for </a:t>
            </a:r>
            <a:r>
              <a:rPr lang="en-US" sz="1600" dirty="0" smtClean="0">
                <a:solidFill>
                  <a:srgbClr val="FFC000"/>
                </a:solidFill>
              </a:rPr>
              <a:t>WAVERYS </a:t>
            </a:r>
            <a:r>
              <a:rPr lang="en-US" sz="1600" dirty="0" smtClean="0"/>
              <a:t>(98%), </a:t>
            </a:r>
            <a:r>
              <a:rPr lang="en-US" sz="1600" dirty="0"/>
              <a:t>u</a:t>
            </a:r>
            <a:r>
              <a:rPr lang="en-US" sz="1600" dirty="0" smtClean="0"/>
              <a:t>nderestimation of the highest waves for </a:t>
            </a:r>
            <a:r>
              <a:rPr lang="en-US" sz="1600" dirty="0" smtClean="0">
                <a:solidFill>
                  <a:srgbClr val="0070C0"/>
                </a:solidFill>
              </a:rPr>
              <a:t>ERA5</a:t>
            </a:r>
            <a:r>
              <a:rPr lang="en-US" sz="1600" dirty="0" smtClean="0"/>
              <a:t> (93%)</a:t>
            </a:r>
            <a:endParaRPr lang="en-US" sz="2000" b="1" dirty="0" smtClean="0"/>
          </a:p>
        </p:txBody>
      </p:sp>
      <p:sp>
        <p:nvSpPr>
          <p:cNvPr id="8" name="Rectangle 7"/>
          <p:cNvSpPr/>
          <p:nvPr/>
        </p:nvSpPr>
        <p:spPr>
          <a:xfrm>
            <a:off x="2915816" y="1131590"/>
            <a:ext cx="432048" cy="108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2817" y="618242"/>
            <a:ext cx="1111458" cy="369332"/>
          </a:xfrm>
          <a:prstGeom prst="rect">
            <a:avLst/>
          </a:prstGeom>
        </p:spPr>
        <p:txBody>
          <a:bodyPr wrap="none">
            <a:spAutoFit/>
          </a:bodyPr>
          <a:lstStyle/>
          <a:p>
            <a:r>
              <a:rPr lang="en-US" b="1" dirty="0" smtClean="0">
                <a:solidFill>
                  <a:srgbClr val="FFC000"/>
                </a:solidFill>
              </a:rPr>
              <a:t>WAVERYS</a:t>
            </a:r>
            <a:endParaRPr lang="en-US" b="1" dirty="0">
              <a:solidFill>
                <a:srgbClr val="FFC000"/>
              </a:solidFill>
            </a:endParaRPr>
          </a:p>
        </p:txBody>
      </p:sp>
      <p:sp>
        <p:nvSpPr>
          <p:cNvPr id="11" name="Rectangle 10"/>
          <p:cNvSpPr/>
          <p:nvPr/>
        </p:nvSpPr>
        <p:spPr>
          <a:xfrm>
            <a:off x="2297670" y="608717"/>
            <a:ext cx="683200" cy="369332"/>
          </a:xfrm>
          <a:prstGeom prst="rect">
            <a:avLst/>
          </a:prstGeom>
        </p:spPr>
        <p:txBody>
          <a:bodyPr wrap="none">
            <a:spAutoFit/>
          </a:bodyPr>
          <a:lstStyle/>
          <a:p>
            <a:r>
              <a:rPr lang="en-US" b="1" dirty="0" smtClean="0">
                <a:solidFill>
                  <a:srgbClr val="0070C0"/>
                </a:solidFill>
              </a:rPr>
              <a:t>ERA5</a:t>
            </a:r>
            <a:endParaRPr lang="en-US" b="1" dirty="0">
              <a:solidFill>
                <a:srgbClr val="0070C0"/>
              </a:solidFill>
            </a:endParaRPr>
          </a:p>
        </p:txBody>
      </p:sp>
      <p:sp>
        <p:nvSpPr>
          <p:cNvPr id="12" name="Rectangle 11"/>
          <p:cNvSpPr/>
          <p:nvPr/>
        </p:nvSpPr>
        <p:spPr>
          <a:xfrm>
            <a:off x="6948264" y="1059582"/>
            <a:ext cx="432048" cy="114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586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Validation with HY2A(2012-2018</a:t>
            </a:r>
            <a:r>
              <a:rPr lang="en-US" dirty="0" smtClean="0"/>
              <a:t>):PDFs</a:t>
            </a:r>
            <a:endParaRPr lang="en-US" dirty="0"/>
          </a:p>
        </p:txBody>
      </p:sp>
      <p:pic>
        <p:nvPicPr>
          <p:cNvPr id="2050" name="Picture 2" descr="C:\Users\slawchune\Desktop\Plot_WORK\WAVERYS\HY2A\SCATTER_PDF_HS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838752"/>
            <a:ext cx="4536504" cy="374922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364088" y="1805422"/>
            <a:ext cx="352839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In terms of PDF, models overpopulate waves between [1,75 -2,50] m</a:t>
            </a:r>
          </a:p>
          <a:p>
            <a:pPr marL="285750" indent="-285750">
              <a:buFont typeface="Arial" panose="020B0604020202020204" pitchFamily="34" charset="0"/>
              <a:buChar char="•"/>
            </a:pPr>
            <a:r>
              <a:rPr lang="en-US" sz="1600" dirty="0" smtClean="0">
                <a:solidFill>
                  <a:srgbClr val="FFC000"/>
                </a:solidFill>
              </a:rPr>
              <a:t>WAVERYS’ </a:t>
            </a:r>
            <a:r>
              <a:rPr lang="en-US" sz="1600" dirty="0" smtClean="0"/>
              <a:t>PDF is closer to the observation for this range of waves (better </a:t>
            </a:r>
            <a:r>
              <a:rPr lang="en-US" sz="1600" dirty="0" smtClean="0"/>
              <a:t>dissipation</a:t>
            </a:r>
            <a:r>
              <a:rPr lang="en-US" sz="1600" dirty="0" smtClean="0"/>
              <a:t>)</a:t>
            </a:r>
            <a:endParaRPr lang="en-US" sz="1600" dirty="0" smtClean="0"/>
          </a:p>
          <a:p>
            <a:pPr marL="285750" indent="-285750">
              <a:buFont typeface="Arial" panose="020B0604020202020204" pitchFamily="34" charset="0"/>
              <a:buChar char="•"/>
            </a:pPr>
            <a:r>
              <a:rPr lang="en-US" sz="1600" dirty="0" smtClean="0"/>
              <a:t>Small </a:t>
            </a:r>
            <a:r>
              <a:rPr lang="en-US" sz="1600" dirty="0" smtClean="0"/>
              <a:t>waves </a:t>
            </a:r>
            <a:r>
              <a:rPr lang="en-US" sz="1600" dirty="0" smtClean="0"/>
              <a:t>under</a:t>
            </a:r>
            <a:r>
              <a:rPr lang="en-US" sz="1600" dirty="0" smtClean="0"/>
              <a:t> 0.5 </a:t>
            </a:r>
            <a:r>
              <a:rPr lang="en-US" sz="1600" dirty="0" smtClean="0"/>
              <a:t>m are lacking in both models </a:t>
            </a:r>
          </a:p>
        </p:txBody>
      </p:sp>
    </p:spTree>
    <p:extLst>
      <p:ext uri="{BB962C8B-B14F-4D97-AF65-F5344CB8AC3E}">
        <p14:creationId xmlns:p14="http://schemas.microsoft.com/office/powerpoint/2010/main" val="3534487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lawchune\Desktop\Plot_WORK\WAVERYS\HY2A\MAPPING_bias_0.5_ERA5_wave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99" b="24001"/>
          <a:stretch/>
        </p:blipFill>
        <p:spPr bwMode="auto">
          <a:xfrm>
            <a:off x="683568" y="1040367"/>
            <a:ext cx="3686236"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858528" y="699542"/>
            <a:ext cx="3261854" cy="369332"/>
          </a:xfrm>
          <a:prstGeom prst="rect">
            <a:avLst/>
          </a:prstGeom>
          <a:noFill/>
        </p:spPr>
        <p:txBody>
          <a:bodyPr wrap="square" rtlCol="0">
            <a:spAutoFit/>
          </a:bodyPr>
          <a:lstStyle/>
          <a:p>
            <a:pPr algn="ctr"/>
            <a:r>
              <a:rPr lang="en-US" dirty="0" smtClean="0"/>
              <a:t>Hs bias  (0.5° mapping) </a:t>
            </a:r>
            <a:endParaRPr lang="en-US" dirty="0"/>
          </a:p>
        </p:txBody>
      </p:sp>
      <p:sp>
        <p:nvSpPr>
          <p:cNvPr id="10" name="Ellipse 9"/>
          <p:cNvSpPr/>
          <p:nvPr/>
        </p:nvSpPr>
        <p:spPr>
          <a:xfrm>
            <a:off x="7236295" y="1207372"/>
            <a:ext cx="934071" cy="158060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1" name="Rectangle 10"/>
          <p:cNvSpPr/>
          <p:nvPr/>
        </p:nvSpPr>
        <p:spPr>
          <a:xfrm>
            <a:off x="5940152" y="4490918"/>
            <a:ext cx="2952328" cy="67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31840" y="1210324"/>
            <a:ext cx="683200" cy="369332"/>
          </a:xfrm>
          <a:prstGeom prst="rect">
            <a:avLst/>
          </a:prstGeom>
        </p:spPr>
        <p:txBody>
          <a:bodyPr wrap="none">
            <a:spAutoFit/>
          </a:bodyPr>
          <a:lstStyle/>
          <a:p>
            <a:r>
              <a:rPr lang="en-US" b="1" dirty="0">
                <a:solidFill>
                  <a:srgbClr val="29A7C5"/>
                </a:solidFill>
                <a:effectLst>
                  <a:outerShdw blurRad="38100" dist="38100" dir="2700000" algn="tl">
                    <a:srgbClr val="000000">
                      <a:alpha val="43137"/>
                    </a:srgbClr>
                  </a:outerShdw>
                </a:effectLst>
              </a:rPr>
              <a:t>ERA5</a:t>
            </a:r>
          </a:p>
        </p:txBody>
      </p:sp>
      <p:sp>
        <p:nvSpPr>
          <p:cNvPr id="15" name="Titre 3"/>
          <p:cNvSpPr>
            <a:spLocks noGrp="1"/>
          </p:cNvSpPr>
          <p:nvPr>
            <p:ph type="title"/>
          </p:nvPr>
        </p:nvSpPr>
        <p:spPr/>
        <p:txBody>
          <a:bodyPr/>
          <a:lstStyle/>
          <a:p>
            <a:r>
              <a:rPr lang="en-US" sz="1600" dirty="0"/>
              <a:t>Validation with HY2A(2012-2018</a:t>
            </a:r>
            <a:r>
              <a:rPr lang="en-US" sz="1600" dirty="0" smtClean="0"/>
              <a:t>):biases </a:t>
            </a:r>
            <a:endParaRPr lang="en-US" sz="1600" dirty="0"/>
          </a:p>
        </p:txBody>
      </p:sp>
      <p:sp>
        <p:nvSpPr>
          <p:cNvPr id="18" name="Ellipse 17"/>
          <p:cNvSpPr/>
          <p:nvPr/>
        </p:nvSpPr>
        <p:spPr>
          <a:xfrm>
            <a:off x="827584" y="2067694"/>
            <a:ext cx="3559336" cy="50389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p:cNvSpPr/>
          <p:nvPr/>
        </p:nvSpPr>
        <p:spPr>
          <a:xfrm rot="5400000">
            <a:off x="5776808" y="1726982"/>
            <a:ext cx="2126729" cy="503897"/>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C:\Users\slawchune\Desktop\Plot_WORK\WAVERYS\HY2A\MAPPING_bias_0.5_ERA5_wave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1971" b="2823"/>
          <a:stretch/>
        </p:blipFill>
        <p:spPr bwMode="auto">
          <a:xfrm>
            <a:off x="611560" y="4587974"/>
            <a:ext cx="3839236" cy="4652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lawchune\Desktop\Plot_WORK\WAVERYS\HY2A\MAPPING_bias_0.5_WAVERYSv1.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70" b="25333"/>
          <a:stretch/>
        </p:blipFill>
        <p:spPr bwMode="auto">
          <a:xfrm>
            <a:off x="683568" y="2787774"/>
            <a:ext cx="3690098" cy="17518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843808" y="2931790"/>
            <a:ext cx="1111266" cy="369332"/>
          </a:xfrm>
          <a:prstGeom prst="rect">
            <a:avLst/>
          </a:prstGeom>
        </p:spPr>
        <p:txBody>
          <a:bodyPr wrap="none">
            <a:spAutoFit/>
          </a:bodyPr>
          <a:lstStyle/>
          <a:p>
            <a:r>
              <a:rPr lang="en-US" b="1" dirty="0" smtClean="0">
                <a:solidFill>
                  <a:schemeClr val="accent4"/>
                </a:solidFill>
                <a:effectLst>
                  <a:outerShdw blurRad="38100" dist="38100" dir="2700000" algn="tl">
                    <a:srgbClr val="000000">
                      <a:alpha val="43137"/>
                    </a:srgbClr>
                  </a:outerShdw>
                </a:effectLst>
              </a:rPr>
              <a:t>WAVERYS</a:t>
            </a:r>
            <a:endParaRPr lang="en-US" b="1" dirty="0">
              <a:solidFill>
                <a:schemeClr val="accent4"/>
              </a:solidFill>
              <a:effectLst>
                <a:outerShdw blurRad="38100" dist="38100" dir="2700000" algn="tl">
                  <a:srgbClr val="000000">
                    <a:alpha val="43137"/>
                  </a:srgbClr>
                </a:outerShdw>
              </a:effectLst>
            </a:endParaRPr>
          </a:p>
        </p:txBody>
      </p:sp>
      <p:pic>
        <p:nvPicPr>
          <p:cNvPr id="3077" name="Picture 5" descr="C:\Users\slawchune\Desktop\Plot_WORK\WAVERYS\HY2A\MEAN_BIAS_intercomparison_ZONES0.5.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911"/>
          <a:stretch/>
        </p:blipFill>
        <p:spPr bwMode="auto">
          <a:xfrm>
            <a:off x="4572000" y="483518"/>
            <a:ext cx="4068232" cy="28408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369804" y="3237349"/>
            <a:ext cx="4772098" cy="1815882"/>
          </a:xfrm>
          <a:prstGeom prst="rect">
            <a:avLst/>
          </a:prstGeom>
        </p:spPr>
        <p:txBody>
          <a:bodyPr wrap="square">
            <a:spAutoFit/>
          </a:bodyPr>
          <a:lstStyle/>
          <a:p>
            <a:r>
              <a:rPr lang="en-US" sz="1400" dirty="0" smtClean="0"/>
              <a:t>Biases of few cm </a:t>
            </a:r>
            <a:r>
              <a:rPr lang="en-US" sz="1400" dirty="0" smtClean="0"/>
              <a:t>are clearly </a:t>
            </a:r>
            <a:r>
              <a:rPr lang="en-US" sz="1400" dirty="0" smtClean="0"/>
              <a:t>negligible for waves of the order of a meter,  but: </a:t>
            </a:r>
          </a:p>
          <a:p>
            <a:pPr marL="285750" indent="-285750">
              <a:buFont typeface="Arial" panose="020B0604020202020204" pitchFamily="34" charset="0"/>
              <a:buChar char="•"/>
            </a:pPr>
            <a:r>
              <a:rPr lang="en-US" sz="1400" dirty="0" smtClean="0"/>
              <a:t>ERA5 has a </a:t>
            </a:r>
            <a:r>
              <a:rPr lang="en-US" sz="1400" dirty="0" smtClean="0"/>
              <a:t>reduced</a:t>
            </a:r>
            <a:r>
              <a:rPr lang="en-US" sz="1400" dirty="0" smtClean="0"/>
              <a:t> </a:t>
            </a:r>
            <a:r>
              <a:rPr lang="en-US" sz="1400" dirty="0" smtClean="0"/>
              <a:t>global bias (-0.8 cm), due to some negative biases for mid and subpolar latitudes (notably North </a:t>
            </a:r>
            <a:r>
              <a:rPr lang="en-US" sz="1400" dirty="0"/>
              <a:t>A</a:t>
            </a:r>
            <a:r>
              <a:rPr lang="en-US" sz="1400" dirty="0" smtClean="0"/>
              <a:t>tlantic and Southern Ocean (SO)) that </a:t>
            </a:r>
            <a:r>
              <a:rPr lang="en-US" sz="1400" dirty="0" smtClean="0"/>
              <a:t>compensate</a:t>
            </a:r>
            <a:r>
              <a:rPr lang="en-US" sz="1400" dirty="0" smtClean="0"/>
              <a:t> </a:t>
            </a:r>
            <a:r>
              <a:rPr lang="en-US" sz="1400" dirty="0" smtClean="0"/>
              <a:t>basin-scale </a:t>
            </a:r>
            <a:r>
              <a:rPr lang="en-US" sz="1400" dirty="0" smtClean="0"/>
              <a:t>positive </a:t>
            </a:r>
            <a:r>
              <a:rPr lang="en-US" sz="1400" dirty="0" smtClean="0"/>
              <a:t>biases.</a:t>
            </a:r>
          </a:p>
          <a:p>
            <a:pPr marL="285750" indent="-285750">
              <a:buFont typeface="Arial" panose="020B0604020202020204" pitchFamily="34" charset="0"/>
              <a:buChar char="•"/>
            </a:pPr>
            <a:r>
              <a:rPr lang="en-US" sz="1400" dirty="0" smtClean="0"/>
              <a:t>The Med and Indonesian sea are biased low in both systems</a:t>
            </a:r>
          </a:p>
        </p:txBody>
      </p:sp>
    </p:spTree>
    <p:extLst>
      <p:ext uri="{BB962C8B-B14F-4D97-AF65-F5344CB8AC3E}">
        <p14:creationId xmlns:p14="http://schemas.microsoft.com/office/powerpoint/2010/main" val="882970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slawchune\Desktop\Plot_WORK\WAVERYS\HY2A\MEAN_SI_intercomparison_ZONES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83518"/>
            <a:ext cx="3836317" cy="287775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858528" y="531666"/>
            <a:ext cx="3261854" cy="369332"/>
          </a:xfrm>
          <a:prstGeom prst="rect">
            <a:avLst/>
          </a:prstGeom>
          <a:noFill/>
        </p:spPr>
        <p:txBody>
          <a:bodyPr wrap="square" rtlCol="0">
            <a:spAutoFit/>
          </a:bodyPr>
          <a:lstStyle/>
          <a:p>
            <a:pPr algn="ctr"/>
            <a:r>
              <a:rPr lang="en-US" dirty="0" smtClean="0"/>
              <a:t> Hs SI (0.5° mapping) </a:t>
            </a:r>
            <a:endParaRPr lang="en-US" dirty="0"/>
          </a:p>
        </p:txBody>
      </p:sp>
      <p:sp>
        <p:nvSpPr>
          <p:cNvPr id="11" name="Rectangle 10"/>
          <p:cNvSpPr/>
          <p:nvPr/>
        </p:nvSpPr>
        <p:spPr>
          <a:xfrm>
            <a:off x="5868144" y="4490918"/>
            <a:ext cx="2952328" cy="67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16016" y="3291830"/>
            <a:ext cx="4320480" cy="1754326"/>
          </a:xfrm>
          <a:prstGeom prst="rect">
            <a:avLst/>
          </a:prstGeom>
        </p:spPr>
        <p:txBody>
          <a:bodyPr wrap="square">
            <a:spAutoFit/>
          </a:bodyPr>
          <a:lstStyle/>
          <a:p>
            <a:pPr marL="285750" indent="-285750">
              <a:buFont typeface="Arial" panose="020B0604020202020204" pitchFamily="34" charset="0"/>
              <a:buChar char="•"/>
            </a:pPr>
            <a:r>
              <a:rPr lang="en-US" dirty="0">
                <a:solidFill>
                  <a:srgbClr val="0070C0"/>
                </a:solidFill>
              </a:rPr>
              <a:t>WAVERYS</a:t>
            </a:r>
            <a:r>
              <a:rPr lang="en-US" dirty="0"/>
              <a:t> is always better than </a:t>
            </a:r>
            <a:r>
              <a:rPr lang="en-US" dirty="0">
                <a:solidFill>
                  <a:srgbClr val="EA9422"/>
                </a:solidFill>
              </a:rPr>
              <a:t>ERA5</a:t>
            </a:r>
            <a:r>
              <a:rPr lang="en-US" dirty="0"/>
              <a:t> </a:t>
            </a:r>
            <a:r>
              <a:rPr lang="en-US" dirty="0" smtClean="0"/>
              <a:t>in terms of SI, no matter the region </a:t>
            </a:r>
          </a:p>
          <a:p>
            <a:pPr marL="285750" indent="-285750">
              <a:buFont typeface="Arial" panose="020B0604020202020204" pitchFamily="34" charset="0"/>
              <a:buChar char="•"/>
            </a:pPr>
            <a:r>
              <a:rPr lang="en-US" dirty="0" smtClean="0">
                <a:solidFill>
                  <a:srgbClr val="7030A0"/>
                </a:solidFill>
              </a:rPr>
              <a:t>Notably in region dominated by strong currents </a:t>
            </a:r>
            <a:endParaRPr lang="en-US" dirty="0">
              <a:solidFill>
                <a:srgbClr val="7030A0"/>
              </a:solidFill>
            </a:endParaRPr>
          </a:p>
          <a:p>
            <a:pPr marL="285750" indent="-285750">
              <a:buFont typeface="Arial" panose="020B0604020202020204" pitchFamily="34" charset="0"/>
              <a:buChar char="•"/>
            </a:pPr>
            <a:r>
              <a:rPr lang="en-US" dirty="0">
                <a:solidFill>
                  <a:srgbClr val="FF0000"/>
                </a:solidFill>
              </a:rPr>
              <a:t> Improvement in SI for Agulhas = </a:t>
            </a:r>
            <a:r>
              <a:rPr lang="en-US" dirty="0" smtClean="0">
                <a:solidFill>
                  <a:srgbClr val="FF0000"/>
                </a:solidFill>
              </a:rPr>
              <a:t>19% </a:t>
            </a:r>
            <a:r>
              <a:rPr lang="en-US" dirty="0"/>
              <a:t>compared to </a:t>
            </a:r>
            <a:r>
              <a:rPr lang="en-US" dirty="0" smtClean="0"/>
              <a:t>ERA5</a:t>
            </a:r>
            <a:endParaRPr lang="en-US" dirty="0">
              <a:solidFill>
                <a:srgbClr val="7030A0"/>
              </a:solidFill>
            </a:endParaRPr>
          </a:p>
        </p:txBody>
      </p:sp>
      <p:sp>
        <p:nvSpPr>
          <p:cNvPr id="15" name="Titre 3"/>
          <p:cNvSpPr>
            <a:spLocks noGrp="1"/>
          </p:cNvSpPr>
          <p:nvPr>
            <p:ph type="title"/>
          </p:nvPr>
        </p:nvSpPr>
        <p:spPr/>
        <p:txBody>
          <a:bodyPr/>
          <a:lstStyle/>
          <a:p>
            <a:r>
              <a:rPr lang="en-US" dirty="0"/>
              <a:t>Validation with HY2A(2012-2018</a:t>
            </a:r>
            <a:r>
              <a:rPr lang="en-US" dirty="0" smtClean="0"/>
              <a:t>):SI</a:t>
            </a:r>
            <a:endParaRPr lang="en-US" dirty="0"/>
          </a:p>
        </p:txBody>
      </p:sp>
      <p:sp>
        <p:nvSpPr>
          <p:cNvPr id="19" name="Ellipse 18"/>
          <p:cNvSpPr/>
          <p:nvPr/>
        </p:nvSpPr>
        <p:spPr>
          <a:xfrm>
            <a:off x="7524328" y="1361830"/>
            <a:ext cx="472007" cy="1586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4098" name="Picture 2" descr="C:\Users\slawchune\Desktop\Plot_WORK\WAVERYS\HY2A\MAPPING_SI_0.5_ERA5_wave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28" b="24306"/>
          <a:stretch/>
        </p:blipFill>
        <p:spPr bwMode="auto">
          <a:xfrm>
            <a:off x="708727" y="843558"/>
            <a:ext cx="3869055" cy="18708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slawchune\Desktop\Plot_WORK\WAVERYS\HY2A\MAPPING_SI_0.5_ERA5_wave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39" t="81119" r="5001" b="2777"/>
          <a:stretch/>
        </p:blipFill>
        <p:spPr bwMode="auto">
          <a:xfrm>
            <a:off x="683568" y="4659982"/>
            <a:ext cx="3894214" cy="49986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168720" y="1059582"/>
            <a:ext cx="683200" cy="369332"/>
          </a:xfrm>
          <a:prstGeom prst="rect">
            <a:avLst/>
          </a:prstGeom>
        </p:spPr>
        <p:txBody>
          <a:bodyPr wrap="none">
            <a:spAutoFit/>
          </a:bodyPr>
          <a:lstStyle/>
          <a:p>
            <a:r>
              <a:rPr lang="en-US" b="1" dirty="0">
                <a:solidFill>
                  <a:srgbClr val="29A7C5"/>
                </a:solidFill>
                <a:effectLst>
                  <a:outerShdw blurRad="38100" dist="38100" dir="2700000" algn="tl">
                    <a:srgbClr val="000000">
                      <a:alpha val="43137"/>
                    </a:srgbClr>
                  </a:outerShdw>
                </a:effectLst>
              </a:rPr>
              <a:t>ERA5</a:t>
            </a:r>
          </a:p>
        </p:txBody>
      </p:sp>
      <p:grpSp>
        <p:nvGrpSpPr>
          <p:cNvPr id="2" name="Groupe 1"/>
          <p:cNvGrpSpPr/>
          <p:nvPr/>
        </p:nvGrpSpPr>
        <p:grpSpPr>
          <a:xfrm>
            <a:off x="683568" y="2715766"/>
            <a:ext cx="3894214" cy="1954470"/>
            <a:chOff x="771046" y="3061369"/>
            <a:chExt cx="3744416" cy="1814637"/>
          </a:xfrm>
        </p:grpSpPr>
        <p:pic>
          <p:nvPicPr>
            <p:cNvPr id="4099" name="Picture 3" descr="C:\Users\slawchune\Desktop\Plot_WORK\WAVERYS\HY2A\MAPPING_SI_0.5_WAVERYSv1.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953" b="24126"/>
            <a:stretch/>
          </p:blipFill>
          <p:spPr bwMode="auto">
            <a:xfrm>
              <a:off x="771046" y="3061369"/>
              <a:ext cx="3744416" cy="1814637"/>
            </a:xfrm>
            <a:prstGeom prst="rect">
              <a:avLst/>
            </a:prstGeom>
            <a:noFill/>
            <a:extLst>
              <a:ext uri="{909E8E84-426E-40DD-AFC4-6F175D3DCCD1}">
                <a14:hiddenFill xmlns:a14="http://schemas.microsoft.com/office/drawing/2010/main">
                  <a:solidFill>
                    <a:srgbClr val="FFFFFF"/>
                  </a:solidFill>
                </a14:hiddenFill>
              </a:ext>
            </a:extLst>
          </p:spPr>
        </p:pic>
        <p:sp>
          <p:nvSpPr>
            <p:cNvPr id="20" name="Ellipse 19"/>
            <p:cNvSpPr/>
            <p:nvPr/>
          </p:nvSpPr>
          <p:spPr>
            <a:xfrm rot="1277046">
              <a:off x="2760827" y="3601860"/>
              <a:ext cx="648072" cy="69250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rot="20140368">
              <a:off x="1804674" y="3224000"/>
              <a:ext cx="828092" cy="50389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3599892" y="3160397"/>
              <a:ext cx="828092" cy="59940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899592" y="3507854"/>
              <a:ext cx="1080120" cy="50389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43808" y="3219822"/>
              <a:ext cx="1111266" cy="369332"/>
            </a:xfrm>
            <a:prstGeom prst="rect">
              <a:avLst/>
            </a:prstGeom>
          </p:spPr>
          <p:txBody>
            <a:bodyPr wrap="none">
              <a:spAutoFit/>
            </a:bodyPr>
            <a:lstStyle/>
            <a:p>
              <a:r>
                <a:rPr lang="en-US" b="1" dirty="0" smtClean="0">
                  <a:solidFill>
                    <a:schemeClr val="accent4"/>
                  </a:solidFill>
                  <a:effectLst>
                    <a:outerShdw blurRad="38100" dist="38100" dir="2700000" algn="tl">
                      <a:srgbClr val="000000">
                        <a:alpha val="43137"/>
                      </a:srgbClr>
                    </a:outerShdw>
                  </a:effectLst>
                </a:rPr>
                <a:t>WAVERYS</a:t>
              </a:r>
              <a:endParaRPr lang="en-US" b="1" dirty="0">
                <a:solidFill>
                  <a:schemeClr val="accent4"/>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385704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sz="1400" dirty="0" smtClean="0"/>
              <a:t>WAVERYS-ERA5 swell physics comparison (2010)</a:t>
            </a:r>
            <a:endParaRPr lang="en-US" sz="1400" dirty="0"/>
          </a:p>
        </p:txBody>
      </p:sp>
      <p:sp>
        <p:nvSpPr>
          <p:cNvPr id="6" name="ZoneTexte 5"/>
          <p:cNvSpPr txBox="1"/>
          <p:nvPr/>
        </p:nvSpPr>
        <p:spPr>
          <a:xfrm>
            <a:off x="467544" y="1081068"/>
            <a:ext cx="5809181" cy="338554"/>
          </a:xfrm>
          <a:prstGeom prst="rect">
            <a:avLst/>
          </a:prstGeom>
          <a:noFill/>
        </p:spPr>
        <p:txBody>
          <a:bodyPr wrap="square" rtlCol="0">
            <a:spAutoFit/>
          </a:bodyPr>
          <a:lstStyle/>
          <a:p>
            <a:pPr algn="ctr"/>
            <a:r>
              <a:rPr lang="en-US" sz="1600" dirty="0" smtClean="0"/>
              <a:t>Difference in terms of Hs (m) [WAVERYS- ERA5] for primary swell</a:t>
            </a:r>
          </a:p>
        </p:txBody>
      </p:sp>
      <p:grpSp>
        <p:nvGrpSpPr>
          <p:cNvPr id="5" name="Groupe 4"/>
          <p:cNvGrpSpPr>
            <a:grpSpLocks noChangeAspect="1"/>
          </p:cNvGrpSpPr>
          <p:nvPr/>
        </p:nvGrpSpPr>
        <p:grpSpPr>
          <a:xfrm>
            <a:off x="688533" y="1635646"/>
            <a:ext cx="5107603" cy="2846723"/>
            <a:chOff x="1290528" y="1841693"/>
            <a:chExt cx="3855517" cy="2148873"/>
          </a:xfrm>
        </p:grpSpPr>
        <p:pic>
          <p:nvPicPr>
            <p:cNvPr id="1026" name="Picture 2" descr="C:\Users\slawchune\Desktop\BIAS_WAVERYS_vs_ERA5_VHM0_20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74" t="76543" r="8947" b="10532"/>
            <a:stretch/>
          </p:blipFill>
          <p:spPr bwMode="auto">
            <a:xfrm>
              <a:off x="1507951" y="3555569"/>
              <a:ext cx="3547008" cy="4349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lawchune\Desktop\BIAS_WAVERYS_vs_ERA5_VHM0_SW1_201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49" t="23645" r="3873" b="23464"/>
            <a:stretch/>
          </p:blipFill>
          <p:spPr bwMode="auto">
            <a:xfrm>
              <a:off x="1290528" y="1841693"/>
              <a:ext cx="3855517" cy="17166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5868144" y="4490918"/>
            <a:ext cx="2952328" cy="67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27833" y="4430643"/>
            <a:ext cx="369012" cy="369332"/>
          </a:xfrm>
          <a:prstGeom prst="rect">
            <a:avLst/>
          </a:prstGeom>
        </p:spPr>
        <p:txBody>
          <a:bodyPr wrap="none">
            <a:spAutoFit/>
          </a:bodyPr>
          <a:lstStyle/>
          <a:p>
            <a:r>
              <a:rPr lang="en-US" dirty="0"/>
              <a:t>m</a:t>
            </a:r>
          </a:p>
        </p:txBody>
      </p:sp>
      <p:sp>
        <p:nvSpPr>
          <p:cNvPr id="3" name="ZoneTexte 2"/>
          <p:cNvSpPr txBox="1"/>
          <p:nvPr/>
        </p:nvSpPr>
        <p:spPr>
          <a:xfrm>
            <a:off x="5796136" y="1563638"/>
            <a:ext cx="2991569" cy="341632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WAVERYS’ first swells are more dissipated compared to ERA5 in the tropical band (action of ST4 physics)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More energetic swells are generated in storm track zone for WAVERYS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This corresponds to improvements regarding known issues in wave modeling</a:t>
            </a:r>
            <a:endParaRPr lang="en-US" sz="1600" dirty="0"/>
          </a:p>
        </p:txBody>
      </p:sp>
    </p:spTree>
    <p:extLst>
      <p:ext uri="{BB962C8B-B14F-4D97-AF65-F5344CB8AC3E}">
        <p14:creationId xmlns:p14="http://schemas.microsoft.com/office/powerpoint/2010/main" val="892048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Importance of ocean currents</a:t>
            </a:r>
            <a:endParaRPr lang="en-US" dirty="0"/>
          </a:p>
        </p:txBody>
      </p:sp>
      <p:sp>
        <p:nvSpPr>
          <p:cNvPr id="5" name="ZoneTexte 4"/>
          <p:cNvSpPr txBox="1"/>
          <p:nvPr/>
        </p:nvSpPr>
        <p:spPr>
          <a:xfrm>
            <a:off x="5724128" y="1465496"/>
            <a:ext cx="331236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Taking into account ocean currents are relevant globally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Improvements are noticeable in vicinity of ocean current systems   </a:t>
            </a:r>
            <a:endParaRPr lang="en-US" dirty="0"/>
          </a:p>
        </p:txBody>
      </p:sp>
      <p:pic>
        <p:nvPicPr>
          <p:cNvPr id="5123" name="Picture 3" descr="C:\Users\slawchune\Desktop\Plot_WORK\WAVERYS\HY2A_CURR\MAPPING_GAIN_SI_0.5_WAVERYSv1.1_vs_WAVERYSv1.1_NOCU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28" b="25168"/>
          <a:stretch/>
        </p:blipFill>
        <p:spPr bwMode="auto">
          <a:xfrm>
            <a:off x="772051" y="1537126"/>
            <a:ext cx="4896544" cy="2324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lawchune\Desktop\Plot_WORK\WAVERYS\HY2A_CURR\MAPPING_GAIN_SI_0.5_WAVERYSv1.1_vs_WAVERYSv1.1_NOCU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68" t="82093" r="3112" b="2379"/>
          <a:stretch/>
        </p:blipFill>
        <p:spPr bwMode="auto">
          <a:xfrm>
            <a:off x="1030049" y="3895144"/>
            <a:ext cx="4422522" cy="52701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23528" y="987574"/>
            <a:ext cx="6912768" cy="338554"/>
          </a:xfrm>
          <a:prstGeom prst="rect">
            <a:avLst/>
          </a:prstGeom>
          <a:noFill/>
        </p:spPr>
        <p:txBody>
          <a:bodyPr wrap="square" rtlCol="0">
            <a:spAutoFit/>
          </a:bodyPr>
          <a:lstStyle/>
          <a:p>
            <a:pPr algn="ctr"/>
            <a:r>
              <a:rPr lang="en-US" sz="1600" dirty="0" smtClean="0"/>
              <a:t>% of improvement WAVERYS  (with currents) vs (no currents) for 2014</a:t>
            </a:r>
          </a:p>
        </p:txBody>
      </p:sp>
      <p:sp>
        <p:nvSpPr>
          <p:cNvPr id="11" name="Rectangle 10"/>
          <p:cNvSpPr/>
          <p:nvPr/>
        </p:nvSpPr>
        <p:spPr>
          <a:xfrm>
            <a:off x="5868144" y="4443958"/>
            <a:ext cx="2952328" cy="67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au 5"/>
          <p:cNvGraphicFramePr>
            <a:graphicFrameLocks noGrp="1"/>
          </p:cNvGraphicFramePr>
          <p:nvPr>
            <p:extLst>
              <p:ext uri="{D42A27DB-BD31-4B8C-83A1-F6EECF244321}">
                <p14:modId xmlns:p14="http://schemas.microsoft.com/office/powerpoint/2010/main" val="1985600842"/>
              </p:ext>
            </p:extLst>
          </p:nvPr>
        </p:nvGraphicFramePr>
        <p:xfrm>
          <a:off x="6204520" y="3392646"/>
          <a:ext cx="2399928" cy="1483360"/>
        </p:xfrm>
        <a:graphic>
          <a:graphicData uri="http://schemas.openxmlformats.org/drawingml/2006/table">
            <a:tbl>
              <a:tblPr firstRow="1" bandRow="1">
                <a:tableStyleId>{9D7B26C5-4107-4FEC-AEDC-1716B250A1EF}</a:tableStyleId>
              </a:tblPr>
              <a:tblGrid>
                <a:gridCol w="1103784"/>
                <a:gridCol w="1296144"/>
              </a:tblGrid>
              <a:tr h="370840">
                <a:tc>
                  <a:txBody>
                    <a:bodyPr/>
                    <a:lstStyle/>
                    <a:p>
                      <a:r>
                        <a:rPr lang="en-US" sz="1400" dirty="0" smtClean="0"/>
                        <a:t>Region</a:t>
                      </a:r>
                      <a:r>
                        <a:rPr lang="en-US" sz="1400" baseline="0" dirty="0" smtClean="0"/>
                        <a:t> </a:t>
                      </a:r>
                      <a:endParaRPr lang="en-US" sz="1400" dirty="0"/>
                    </a:p>
                  </a:txBody>
                  <a:tcPr/>
                </a:tc>
                <a:tc>
                  <a:txBody>
                    <a:bodyPr/>
                    <a:lstStyle/>
                    <a:p>
                      <a:r>
                        <a:rPr lang="en-US" sz="1400" dirty="0" smtClean="0"/>
                        <a:t>Improvement </a:t>
                      </a:r>
                      <a:endParaRPr lang="en-US" sz="1400" dirty="0"/>
                    </a:p>
                  </a:txBody>
                  <a:tcPr/>
                </a:tc>
              </a:tr>
              <a:tr h="370840">
                <a:tc>
                  <a:txBody>
                    <a:bodyPr/>
                    <a:lstStyle/>
                    <a:p>
                      <a:r>
                        <a:rPr lang="en-US" sz="1400" dirty="0" smtClean="0"/>
                        <a:t>Global</a:t>
                      </a:r>
                      <a:r>
                        <a:rPr lang="en-US" sz="1400" baseline="0" dirty="0" smtClean="0"/>
                        <a:t> </a:t>
                      </a:r>
                      <a:endParaRPr lang="en-US" sz="1400" dirty="0"/>
                    </a:p>
                  </a:txBody>
                  <a:tcPr/>
                </a:tc>
                <a:tc>
                  <a:txBody>
                    <a:bodyPr/>
                    <a:lstStyle/>
                    <a:p>
                      <a:pPr algn="ctr"/>
                      <a:r>
                        <a:rPr lang="en-US" sz="1400" dirty="0" smtClean="0"/>
                        <a:t>3.9 %</a:t>
                      </a:r>
                      <a:endParaRPr lang="en-US" sz="1400" dirty="0"/>
                    </a:p>
                  </a:txBody>
                  <a:tcPr/>
                </a:tc>
              </a:tr>
              <a:tr h="370840">
                <a:tc>
                  <a:txBody>
                    <a:bodyPr/>
                    <a:lstStyle/>
                    <a:p>
                      <a:r>
                        <a:rPr lang="en-US" sz="1400" dirty="0" smtClean="0"/>
                        <a:t>Equator</a:t>
                      </a:r>
                      <a:r>
                        <a:rPr lang="en-US" sz="1400" baseline="0" dirty="0" smtClean="0"/>
                        <a:t> </a:t>
                      </a:r>
                      <a:endParaRPr lang="en-US" sz="1400" dirty="0"/>
                    </a:p>
                  </a:txBody>
                  <a:tcPr/>
                </a:tc>
                <a:tc>
                  <a:txBody>
                    <a:bodyPr/>
                    <a:lstStyle/>
                    <a:p>
                      <a:pPr algn="ctr"/>
                      <a:r>
                        <a:rPr lang="en-US" sz="1400" dirty="0" smtClean="0"/>
                        <a:t>6 %</a:t>
                      </a:r>
                      <a:endParaRPr lang="en-US" sz="1400" dirty="0"/>
                    </a:p>
                  </a:txBody>
                  <a:tcPr/>
                </a:tc>
              </a:tr>
              <a:tr h="370840">
                <a:tc>
                  <a:txBody>
                    <a:bodyPr/>
                    <a:lstStyle/>
                    <a:p>
                      <a:r>
                        <a:rPr lang="en-US" sz="1400" dirty="0" smtClean="0"/>
                        <a:t>Agulhas </a:t>
                      </a:r>
                      <a:endParaRPr lang="en-US" sz="1400" dirty="0"/>
                    </a:p>
                  </a:txBody>
                  <a:tcPr/>
                </a:tc>
                <a:tc>
                  <a:txBody>
                    <a:bodyPr/>
                    <a:lstStyle/>
                    <a:p>
                      <a:pPr algn="ctr"/>
                      <a:r>
                        <a:rPr lang="en-US" sz="1400" dirty="0" smtClean="0"/>
                        <a:t>11,5 %</a:t>
                      </a:r>
                      <a:endParaRPr lang="en-US" sz="1400" dirty="0"/>
                    </a:p>
                  </a:txBody>
                  <a:tcPr/>
                </a:tc>
              </a:tr>
            </a:tbl>
          </a:graphicData>
        </a:graphic>
      </p:graphicFrame>
    </p:spTree>
    <p:extLst>
      <p:ext uri="{BB962C8B-B14F-4D97-AF65-F5344CB8AC3E}">
        <p14:creationId xmlns:p14="http://schemas.microsoft.com/office/powerpoint/2010/main" val="4065828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40152" y="4470380"/>
            <a:ext cx="2952328" cy="673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p:cNvSpPr>
            <a:spLocks noGrp="1"/>
          </p:cNvSpPr>
          <p:nvPr>
            <p:ph type="title"/>
          </p:nvPr>
        </p:nvSpPr>
        <p:spPr/>
        <p:txBody>
          <a:bodyPr/>
          <a:lstStyle/>
          <a:p>
            <a:r>
              <a:rPr lang="en-US" dirty="0" smtClean="0"/>
              <a:t>Conclusion </a:t>
            </a:r>
            <a:endParaRPr lang="en-US" dirty="0"/>
          </a:p>
        </p:txBody>
      </p:sp>
      <p:sp>
        <p:nvSpPr>
          <p:cNvPr id="5" name="ZoneTexte 4"/>
          <p:cNvSpPr txBox="1"/>
          <p:nvPr/>
        </p:nvSpPr>
        <p:spPr>
          <a:xfrm>
            <a:off x="899592" y="699542"/>
            <a:ext cx="7933084" cy="458587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WAVERYS</a:t>
            </a:r>
            <a:r>
              <a:rPr lang="en-US" dirty="0" smtClean="0"/>
              <a:t> is a CMEMS global wave reanalysis at 20 km (1993-2018) </a:t>
            </a:r>
            <a:r>
              <a:rPr lang="en-US" dirty="0" smtClean="0"/>
              <a:t> which provides accurate sea states </a:t>
            </a:r>
            <a:r>
              <a:rPr lang="en-US" b="1" dirty="0" smtClean="0">
                <a:solidFill>
                  <a:srgbClr val="FFC000"/>
                </a:solidFill>
              </a:rPr>
              <a:t>for </a:t>
            </a:r>
            <a:r>
              <a:rPr lang="en-US" b="1" dirty="0" smtClean="0">
                <a:solidFill>
                  <a:srgbClr val="FFC000"/>
                </a:solidFill>
              </a:rPr>
              <a:t>regions dominated by ocean currents  and long swells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Very good results </a:t>
            </a:r>
            <a:r>
              <a:rPr lang="en-US" dirty="0" smtClean="0"/>
              <a:t>:  ~8 % SI on global average (8% better that ERA5 w.r.t HY2A altimeter) and </a:t>
            </a:r>
            <a:r>
              <a:rPr lang="en-US" dirty="0" smtClean="0"/>
              <a:t>small bias of SWH</a:t>
            </a:r>
          </a:p>
          <a:p>
            <a:endParaRPr lang="en-US" dirty="0"/>
          </a:p>
          <a:p>
            <a:pPr marL="285750" indent="-285750">
              <a:buFont typeface="Wingdings" panose="05000000000000000000" pitchFamily="2" charset="2"/>
              <a:buChar char="v"/>
            </a:pPr>
            <a:r>
              <a:rPr lang="en-US" dirty="0" smtClean="0"/>
              <a:t>WAVERYS  is released since </a:t>
            </a:r>
            <a:r>
              <a:rPr lang="en-US" b="1" dirty="0" smtClean="0">
                <a:solidFill>
                  <a:srgbClr val="FFC000"/>
                </a:solidFill>
              </a:rPr>
              <a:t>3</a:t>
            </a:r>
            <a:r>
              <a:rPr lang="en-US" b="1" baseline="30000" dirty="0" smtClean="0">
                <a:solidFill>
                  <a:srgbClr val="FFC000"/>
                </a:solidFill>
              </a:rPr>
              <a:t>rd</a:t>
            </a:r>
            <a:r>
              <a:rPr lang="en-US" b="1" dirty="0" smtClean="0">
                <a:solidFill>
                  <a:srgbClr val="FFC000"/>
                </a:solidFill>
              </a:rPr>
              <a:t> December </a:t>
            </a:r>
            <a:r>
              <a:rPr lang="en-US" b="1" dirty="0">
                <a:solidFill>
                  <a:srgbClr val="FFC000"/>
                </a:solidFill>
              </a:rPr>
              <a:t>2019 </a:t>
            </a:r>
            <a:r>
              <a:rPr lang="en-US" dirty="0" smtClean="0"/>
              <a:t>on </a:t>
            </a:r>
            <a:r>
              <a:rPr lang="fr-FR" dirty="0">
                <a:hlinkClick r:id="rId2"/>
              </a:rPr>
              <a:t>https://resources.marine.copernicus.eu</a:t>
            </a:r>
            <a:r>
              <a:rPr lang="fr-FR">
                <a:hlinkClick r:id="rId2"/>
              </a:rPr>
              <a:t>/ </a:t>
            </a:r>
            <a:r>
              <a:rPr lang="fr-FR" smtClean="0"/>
              <a:t> </a:t>
            </a:r>
            <a:r>
              <a:rPr lang="en-US" smtClean="0"/>
              <a:t>product </a:t>
            </a:r>
            <a:r>
              <a:rPr lang="en-US" dirty="0"/>
              <a:t>name : </a:t>
            </a:r>
            <a:r>
              <a:rPr lang="en-US" b="1" dirty="0" smtClean="0">
                <a:solidFill>
                  <a:srgbClr val="0070C0"/>
                </a:solidFill>
              </a:rPr>
              <a:t>G</a:t>
            </a:r>
            <a:r>
              <a:rPr lang="en-US" b="1" i="1" dirty="0" smtClean="0">
                <a:solidFill>
                  <a:srgbClr val="0070C0"/>
                </a:solidFill>
              </a:rPr>
              <a:t>LOBAL_REANALYSIS_WAV_001_032</a:t>
            </a:r>
            <a:endParaRPr lang="en-US" i="1" dirty="0"/>
          </a:p>
          <a:p>
            <a:pPr marL="285750" indent="-285750">
              <a:buFont typeface="Arial" panose="020B0604020202020204" pitchFamily="34" charset="0"/>
              <a:buChar char="•"/>
            </a:pPr>
            <a:endParaRPr lang="en-US" dirty="0">
              <a:solidFill>
                <a:srgbClr val="0070C0"/>
              </a:solidFill>
            </a:endParaRPr>
          </a:p>
          <a:p>
            <a:pPr marL="285750" indent="-285750">
              <a:buFont typeface="Wingdings" panose="05000000000000000000" pitchFamily="2" charset="2"/>
              <a:buChar char="Ø"/>
            </a:pPr>
            <a:r>
              <a:rPr lang="en-US" sz="1600" i="1" dirty="0" smtClean="0">
                <a:solidFill>
                  <a:srgbClr val="7030A0"/>
                </a:solidFill>
              </a:rPr>
              <a:t>2019 time series extension will be delivered in July 2020</a:t>
            </a:r>
          </a:p>
          <a:p>
            <a:pPr marL="285750" indent="-285750">
              <a:buFont typeface="Wingdings" panose="05000000000000000000" pitchFamily="2" charset="2"/>
              <a:buChar char="Ø"/>
            </a:pPr>
            <a:endParaRPr lang="en-US" sz="1600" i="1" dirty="0" smtClean="0">
              <a:solidFill>
                <a:srgbClr val="7030A0"/>
              </a:solidFill>
            </a:endParaRPr>
          </a:p>
          <a:p>
            <a:pPr marL="285750" indent="-285750">
              <a:buFont typeface="Wingdings" panose="05000000000000000000" pitchFamily="2" charset="2"/>
              <a:buChar char="Ø"/>
            </a:pPr>
            <a:r>
              <a:rPr lang="en-US" sz="1600" i="1" dirty="0" smtClean="0">
                <a:solidFill>
                  <a:srgbClr val="7030A0"/>
                </a:solidFill>
              </a:rPr>
              <a:t> A new 1/10° version, with new outputs and assimilated data is under development </a:t>
            </a:r>
          </a:p>
          <a:p>
            <a:pPr marL="285750" indent="-285750">
              <a:buFont typeface="Wingdings" panose="05000000000000000000" pitchFamily="2" charset="2"/>
              <a:buChar char="Ø"/>
            </a:pPr>
            <a:endParaRPr lang="en-US" sz="1600" i="1" dirty="0">
              <a:solidFill>
                <a:srgbClr val="7030A0"/>
              </a:solidFill>
            </a:endParaRPr>
          </a:p>
          <a:p>
            <a:pPr marL="285750" indent="-285750">
              <a:buFont typeface="Wingdings" panose="05000000000000000000" pitchFamily="2" charset="2"/>
              <a:buChar char="Ø"/>
            </a:pPr>
            <a:r>
              <a:rPr lang="en-US" sz="1600" i="1" dirty="0" smtClean="0">
                <a:solidFill>
                  <a:srgbClr val="7030A0"/>
                </a:solidFill>
              </a:rPr>
              <a:t>Additional information in product’s quality information document (QUID)</a:t>
            </a:r>
          </a:p>
          <a:p>
            <a:endParaRPr lang="en-US" sz="1400" dirty="0"/>
          </a:p>
        </p:txBody>
      </p:sp>
    </p:spTree>
    <p:extLst>
      <p:ext uri="{BB962C8B-B14F-4D97-AF65-F5344CB8AC3E}">
        <p14:creationId xmlns:p14="http://schemas.microsoft.com/office/powerpoint/2010/main" val="2300928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MEAN PARAMETERS DELIVERED</a:t>
            </a:r>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1668635740"/>
              </p:ext>
            </p:extLst>
          </p:nvPr>
        </p:nvGraphicFramePr>
        <p:xfrm>
          <a:off x="1115616" y="915566"/>
          <a:ext cx="2880320" cy="3610414"/>
        </p:xfrm>
        <a:graphic>
          <a:graphicData uri="http://schemas.openxmlformats.org/drawingml/2006/table">
            <a:tbl>
              <a:tblPr>
                <a:tableStyleId>{9D7B26C5-4107-4FEC-AEDC-1716B250A1EF}</a:tableStyleId>
              </a:tblPr>
              <a:tblGrid>
                <a:gridCol w="2880320"/>
              </a:tblGrid>
              <a:tr h="158662">
                <a:tc>
                  <a:txBody>
                    <a:bodyPr/>
                    <a:lstStyle/>
                    <a:p>
                      <a:pPr algn="l">
                        <a:spcBef>
                          <a:spcPts val="600"/>
                        </a:spcBef>
                        <a:spcAft>
                          <a:spcPts val="0"/>
                        </a:spcAft>
                      </a:pPr>
                      <a:r>
                        <a:rPr lang="en-US" sz="1000" dirty="0">
                          <a:effectLst/>
                        </a:rPr>
                        <a:t>Spectral significant wave height (Hm0)</a:t>
                      </a:r>
                      <a:endParaRPr lang="fr-FR" sz="1000" dirty="0">
                        <a:effectLst/>
                        <a:latin typeface="Calibri"/>
                        <a:ea typeface="Times New Roman"/>
                        <a:cs typeface="Calibri"/>
                      </a:endParaRPr>
                    </a:p>
                  </a:txBody>
                  <a:tcPr marL="18469" marR="18469" marT="0" marB="0"/>
                </a:tc>
              </a:tr>
              <a:tr h="311003">
                <a:tc>
                  <a:txBody>
                    <a:bodyPr/>
                    <a:lstStyle/>
                    <a:p>
                      <a:pPr algn="l">
                        <a:spcBef>
                          <a:spcPts val="600"/>
                        </a:spcBef>
                        <a:spcAft>
                          <a:spcPts val="0"/>
                        </a:spcAft>
                      </a:pPr>
                      <a:r>
                        <a:rPr lang="en-US" sz="1000" dirty="0">
                          <a:effectLst/>
                        </a:rPr>
                        <a:t>Spectral moments (-1,0) wave period (Tm-10)</a:t>
                      </a:r>
                      <a:endParaRPr lang="fr-FR" sz="1000" dirty="0">
                        <a:effectLst/>
                        <a:latin typeface="Calibri"/>
                        <a:ea typeface="Times New Roman"/>
                        <a:cs typeface="Calibri"/>
                      </a:endParaRPr>
                    </a:p>
                  </a:txBody>
                  <a:tcPr marL="18469" marR="18469" marT="0" marB="0"/>
                </a:tc>
              </a:tr>
              <a:tr h="158662">
                <a:tc>
                  <a:txBody>
                    <a:bodyPr/>
                    <a:lstStyle/>
                    <a:p>
                      <a:pPr algn="l">
                        <a:spcBef>
                          <a:spcPts val="600"/>
                        </a:spcBef>
                        <a:spcAft>
                          <a:spcPts val="0"/>
                        </a:spcAft>
                      </a:pPr>
                      <a:r>
                        <a:rPr lang="en-US" sz="1000">
                          <a:effectLst/>
                        </a:rPr>
                        <a:t>Spectral moments (0,2) wave period (Tm02)</a:t>
                      </a:r>
                      <a:endParaRPr lang="fr-FR" sz="1000">
                        <a:effectLst/>
                        <a:latin typeface="Calibri"/>
                        <a:ea typeface="Times New Roman"/>
                        <a:cs typeface="Calibri"/>
                      </a:endParaRPr>
                    </a:p>
                  </a:txBody>
                  <a:tcPr marL="18469" marR="18469" marT="0" marB="0"/>
                </a:tc>
              </a:tr>
              <a:tr h="311003">
                <a:tc>
                  <a:txBody>
                    <a:bodyPr/>
                    <a:lstStyle/>
                    <a:p>
                      <a:pPr algn="l">
                        <a:spcBef>
                          <a:spcPts val="600"/>
                        </a:spcBef>
                        <a:spcAft>
                          <a:spcPts val="0"/>
                        </a:spcAft>
                      </a:pPr>
                      <a:r>
                        <a:rPr lang="en-US" sz="1000" dirty="0">
                          <a:effectLst/>
                        </a:rPr>
                        <a:t>Wave period at spectral peak / peak period (</a:t>
                      </a:r>
                      <a:r>
                        <a:rPr lang="en-US" sz="1000" dirty="0" err="1">
                          <a:effectLst/>
                        </a:rPr>
                        <a:t>Tp</a:t>
                      </a:r>
                      <a:r>
                        <a:rPr lang="en-US" sz="1000" dirty="0">
                          <a:effectLst/>
                        </a:rPr>
                        <a:t>)</a:t>
                      </a:r>
                      <a:endParaRPr lang="fr-FR" sz="1000" dirty="0">
                        <a:effectLst/>
                        <a:latin typeface="Calibri"/>
                        <a:ea typeface="Times New Roman"/>
                        <a:cs typeface="Calibri"/>
                      </a:endParaRPr>
                    </a:p>
                  </a:txBody>
                  <a:tcPr marL="18469" marR="18469" marT="0" marB="0"/>
                </a:tc>
              </a:tr>
              <a:tr h="158662">
                <a:tc>
                  <a:txBody>
                    <a:bodyPr/>
                    <a:lstStyle/>
                    <a:p>
                      <a:pPr algn="l">
                        <a:spcBef>
                          <a:spcPts val="600"/>
                        </a:spcBef>
                        <a:spcAft>
                          <a:spcPts val="0"/>
                        </a:spcAft>
                      </a:pPr>
                      <a:r>
                        <a:rPr lang="en-US" sz="1000" dirty="0">
                          <a:effectLst/>
                        </a:rPr>
                        <a:t>Mean wave direction from (</a:t>
                      </a:r>
                      <a:r>
                        <a:rPr lang="en-US" sz="1000" dirty="0" err="1">
                          <a:effectLst/>
                        </a:rPr>
                        <a:t>Mdir</a:t>
                      </a:r>
                      <a:r>
                        <a:rPr lang="en-US" sz="1000" dirty="0">
                          <a:effectLst/>
                        </a:rPr>
                        <a:t>)</a:t>
                      </a:r>
                      <a:endParaRPr lang="fr-FR" sz="1000" dirty="0">
                        <a:effectLst/>
                        <a:latin typeface="Calibri"/>
                        <a:ea typeface="Times New Roman"/>
                        <a:cs typeface="Calibri"/>
                      </a:endParaRPr>
                    </a:p>
                  </a:txBody>
                  <a:tcPr marL="18469" marR="18469" marT="0" marB="0"/>
                </a:tc>
              </a:tr>
              <a:tr h="158662">
                <a:tc>
                  <a:txBody>
                    <a:bodyPr/>
                    <a:lstStyle/>
                    <a:p>
                      <a:pPr algn="l">
                        <a:spcBef>
                          <a:spcPts val="600"/>
                        </a:spcBef>
                        <a:spcAft>
                          <a:spcPts val="0"/>
                        </a:spcAft>
                      </a:pPr>
                      <a:r>
                        <a:rPr lang="en-US" sz="1000" dirty="0">
                          <a:effectLst/>
                        </a:rPr>
                        <a:t>Wave principal direction at spectral peak</a:t>
                      </a:r>
                      <a:endParaRPr lang="fr-FR" sz="1000" dirty="0">
                        <a:effectLst/>
                        <a:latin typeface="Calibri"/>
                        <a:ea typeface="Times New Roman"/>
                        <a:cs typeface="Calibri"/>
                      </a:endParaRPr>
                    </a:p>
                  </a:txBody>
                  <a:tcPr marL="18469" marR="18469" marT="0" marB="0"/>
                </a:tc>
              </a:tr>
              <a:tr h="158219">
                <a:tc>
                  <a:txBody>
                    <a:bodyPr/>
                    <a:lstStyle/>
                    <a:p>
                      <a:pPr algn="l">
                        <a:spcBef>
                          <a:spcPts val="600"/>
                        </a:spcBef>
                        <a:spcAft>
                          <a:spcPts val="0"/>
                        </a:spcAft>
                      </a:pPr>
                      <a:r>
                        <a:rPr lang="fr-FR" sz="1000" dirty="0">
                          <a:effectLst/>
                        </a:rPr>
                        <a:t>Stokes drift U</a:t>
                      </a:r>
                      <a:endParaRPr lang="fr-FR" sz="1000" dirty="0">
                        <a:effectLst/>
                        <a:latin typeface="Calibri"/>
                        <a:ea typeface="Times New Roman"/>
                        <a:cs typeface="Calibri"/>
                      </a:endParaRPr>
                    </a:p>
                  </a:txBody>
                  <a:tcPr marL="18469" marR="18469" marT="0" marB="0" anchor="b"/>
                </a:tc>
              </a:tr>
              <a:tr h="158219">
                <a:tc>
                  <a:txBody>
                    <a:bodyPr/>
                    <a:lstStyle/>
                    <a:p>
                      <a:pPr algn="l">
                        <a:spcBef>
                          <a:spcPts val="600"/>
                        </a:spcBef>
                        <a:spcAft>
                          <a:spcPts val="0"/>
                        </a:spcAft>
                      </a:pPr>
                      <a:r>
                        <a:rPr lang="fr-FR" sz="1000" dirty="0">
                          <a:effectLst/>
                        </a:rPr>
                        <a:t>Stokes drift V</a:t>
                      </a:r>
                      <a:endParaRPr lang="fr-FR" sz="1000" dirty="0">
                        <a:effectLst/>
                        <a:latin typeface="Calibri"/>
                        <a:ea typeface="Times New Roman"/>
                        <a:cs typeface="Calibri"/>
                      </a:endParaRPr>
                    </a:p>
                  </a:txBody>
                  <a:tcPr marL="18469" marR="18469" marT="0" marB="0" anchor="b"/>
                </a:tc>
              </a:tr>
              <a:tr h="158662">
                <a:tc>
                  <a:txBody>
                    <a:bodyPr/>
                    <a:lstStyle/>
                    <a:p>
                      <a:pPr algn="l">
                        <a:spcBef>
                          <a:spcPts val="600"/>
                        </a:spcBef>
                        <a:spcAft>
                          <a:spcPts val="0"/>
                        </a:spcAft>
                      </a:pPr>
                      <a:r>
                        <a:rPr lang="en-US" sz="1000" dirty="0">
                          <a:effectLst/>
                        </a:rPr>
                        <a:t>Spectral significant wind wave height</a:t>
                      </a:r>
                      <a:endParaRPr lang="fr-FR" sz="1000" dirty="0">
                        <a:effectLst/>
                        <a:latin typeface="Calibri"/>
                        <a:ea typeface="Times New Roman"/>
                        <a:cs typeface="Calibri"/>
                      </a:endParaRPr>
                    </a:p>
                  </a:txBody>
                  <a:tcPr marL="18469" marR="18469" marT="0" marB="0"/>
                </a:tc>
              </a:tr>
              <a:tr h="158662">
                <a:tc>
                  <a:txBody>
                    <a:bodyPr/>
                    <a:lstStyle/>
                    <a:p>
                      <a:pPr algn="l">
                        <a:spcBef>
                          <a:spcPts val="600"/>
                        </a:spcBef>
                        <a:spcAft>
                          <a:spcPts val="0"/>
                        </a:spcAft>
                      </a:pPr>
                      <a:r>
                        <a:rPr lang="en-US" sz="1000" dirty="0">
                          <a:effectLst/>
                        </a:rPr>
                        <a:t>Spectral moments (0,1) wind wave period</a:t>
                      </a:r>
                      <a:endParaRPr lang="fr-FR" sz="1000" dirty="0">
                        <a:effectLst/>
                        <a:latin typeface="Calibri"/>
                        <a:ea typeface="Times New Roman"/>
                        <a:cs typeface="Calibri"/>
                      </a:endParaRPr>
                    </a:p>
                  </a:txBody>
                  <a:tcPr marL="18469" marR="18469" marT="0" marB="0"/>
                </a:tc>
              </a:tr>
              <a:tr h="158662">
                <a:tc>
                  <a:txBody>
                    <a:bodyPr/>
                    <a:lstStyle/>
                    <a:p>
                      <a:pPr algn="l">
                        <a:spcBef>
                          <a:spcPts val="600"/>
                        </a:spcBef>
                        <a:spcAft>
                          <a:spcPts val="0"/>
                        </a:spcAft>
                      </a:pPr>
                      <a:r>
                        <a:rPr lang="en-US" sz="1000">
                          <a:effectLst/>
                        </a:rPr>
                        <a:t>Mean wind wave direction from</a:t>
                      </a:r>
                      <a:endParaRPr lang="fr-FR" sz="1000">
                        <a:effectLst/>
                        <a:latin typeface="Calibri"/>
                        <a:ea typeface="Times New Roman"/>
                        <a:cs typeface="Calibri"/>
                      </a:endParaRPr>
                    </a:p>
                  </a:txBody>
                  <a:tcPr marL="18469" marR="18469" marT="0" marB="0"/>
                </a:tc>
              </a:tr>
              <a:tr h="311003">
                <a:tc>
                  <a:txBody>
                    <a:bodyPr/>
                    <a:lstStyle/>
                    <a:p>
                      <a:pPr algn="l">
                        <a:spcBef>
                          <a:spcPts val="600"/>
                        </a:spcBef>
                        <a:spcAft>
                          <a:spcPts val="0"/>
                        </a:spcAft>
                      </a:pPr>
                      <a:r>
                        <a:rPr lang="en-US" sz="1000">
                          <a:effectLst/>
                        </a:rPr>
                        <a:t>Spectral significant primary swell wave height</a:t>
                      </a:r>
                      <a:endParaRPr lang="fr-FR" sz="1000">
                        <a:effectLst/>
                        <a:latin typeface="Calibri"/>
                        <a:ea typeface="Times New Roman"/>
                        <a:cs typeface="Calibri"/>
                      </a:endParaRPr>
                    </a:p>
                  </a:txBody>
                  <a:tcPr marL="18469" marR="18469" marT="0" marB="0"/>
                </a:tc>
              </a:tr>
              <a:tr h="311003">
                <a:tc>
                  <a:txBody>
                    <a:bodyPr/>
                    <a:lstStyle/>
                    <a:p>
                      <a:pPr algn="l">
                        <a:spcBef>
                          <a:spcPts val="600"/>
                        </a:spcBef>
                        <a:spcAft>
                          <a:spcPts val="0"/>
                        </a:spcAft>
                      </a:pPr>
                      <a:r>
                        <a:rPr lang="en-US" sz="1000">
                          <a:effectLst/>
                        </a:rPr>
                        <a:t>Spectral moments (0,1) primary swell wave period</a:t>
                      </a:r>
                      <a:endParaRPr lang="fr-FR" sz="1000">
                        <a:effectLst/>
                        <a:latin typeface="Calibri"/>
                        <a:ea typeface="Times New Roman"/>
                        <a:cs typeface="Calibri"/>
                      </a:endParaRPr>
                    </a:p>
                  </a:txBody>
                  <a:tcPr marL="18469" marR="18469" marT="0" marB="0"/>
                </a:tc>
              </a:tr>
              <a:tr h="158662">
                <a:tc>
                  <a:txBody>
                    <a:bodyPr/>
                    <a:lstStyle/>
                    <a:p>
                      <a:pPr algn="l">
                        <a:spcBef>
                          <a:spcPts val="600"/>
                        </a:spcBef>
                        <a:spcAft>
                          <a:spcPts val="0"/>
                        </a:spcAft>
                      </a:pPr>
                      <a:r>
                        <a:rPr lang="en-US" sz="1000">
                          <a:effectLst/>
                        </a:rPr>
                        <a:t>Mean primary swell wave direction from</a:t>
                      </a:r>
                      <a:endParaRPr lang="fr-FR" sz="1000">
                        <a:effectLst/>
                        <a:latin typeface="Calibri"/>
                        <a:ea typeface="Times New Roman"/>
                        <a:cs typeface="Calibri"/>
                      </a:endParaRPr>
                    </a:p>
                  </a:txBody>
                  <a:tcPr marL="18469" marR="18469" marT="0" marB="0"/>
                </a:tc>
              </a:tr>
              <a:tr h="311003">
                <a:tc>
                  <a:txBody>
                    <a:bodyPr/>
                    <a:lstStyle/>
                    <a:p>
                      <a:pPr algn="l">
                        <a:spcBef>
                          <a:spcPts val="600"/>
                        </a:spcBef>
                        <a:spcAft>
                          <a:spcPts val="0"/>
                        </a:spcAft>
                      </a:pPr>
                      <a:r>
                        <a:rPr lang="en-US" sz="1000">
                          <a:effectLst/>
                        </a:rPr>
                        <a:t>Spectral significant secondary swell wave height</a:t>
                      </a:r>
                      <a:endParaRPr lang="fr-FR" sz="1000">
                        <a:effectLst/>
                        <a:latin typeface="Calibri"/>
                        <a:ea typeface="Times New Roman"/>
                        <a:cs typeface="Calibri"/>
                      </a:endParaRPr>
                    </a:p>
                  </a:txBody>
                  <a:tcPr marL="18469" marR="18469" marT="0" marB="0"/>
                </a:tc>
              </a:tr>
              <a:tr h="311003">
                <a:tc>
                  <a:txBody>
                    <a:bodyPr/>
                    <a:lstStyle/>
                    <a:p>
                      <a:pPr algn="l">
                        <a:spcBef>
                          <a:spcPts val="600"/>
                        </a:spcBef>
                        <a:spcAft>
                          <a:spcPts val="0"/>
                        </a:spcAft>
                      </a:pPr>
                      <a:r>
                        <a:rPr lang="en-US" sz="1000">
                          <a:effectLst/>
                        </a:rPr>
                        <a:t>Spectral moments (0,1) secondary swell wave period</a:t>
                      </a:r>
                      <a:endParaRPr lang="fr-FR" sz="1000">
                        <a:effectLst/>
                        <a:latin typeface="Calibri"/>
                        <a:ea typeface="Times New Roman"/>
                        <a:cs typeface="Calibri"/>
                      </a:endParaRPr>
                    </a:p>
                  </a:txBody>
                  <a:tcPr marL="18469" marR="18469" marT="0" marB="0"/>
                </a:tc>
              </a:tr>
              <a:tr h="158662">
                <a:tc>
                  <a:txBody>
                    <a:bodyPr/>
                    <a:lstStyle/>
                    <a:p>
                      <a:pPr algn="l">
                        <a:spcBef>
                          <a:spcPts val="600"/>
                        </a:spcBef>
                        <a:spcAft>
                          <a:spcPts val="0"/>
                        </a:spcAft>
                      </a:pPr>
                      <a:r>
                        <a:rPr lang="en-US" sz="1000" dirty="0">
                          <a:effectLst/>
                        </a:rPr>
                        <a:t>Mean secondary swell wave direction from</a:t>
                      </a:r>
                      <a:endParaRPr lang="fr-FR" sz="1000" dirty="0">
                        <a:effectLst/>
                        <a:latin typeface="Calibri"/>
                        <a:ea typeface="Times New Roman"/>
                        <a:cs typeface="Calibri"/>
                      </a:endParaRPr>
                    </a:p>
                  </a:txBody>
                  <a:tcPr marL="18469" marR="18469" marT="0" marB="0"/>
                </a:tc>
              </a:tr>
            </a:tbl>
          </a:graphicData>
        </a:graphic>
      </p:graphicFrame>
    </p:spTree>
    <p:extLst>
      <p:ext uri="{BB962C8B-B14F-4D97-AF65-F5344CB8AC3E}">
        <p14:creationId xmlns:p14="http://schemas.microsoft.com/office/powerpoint/2010/main" val="1118134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buFont typeface="Wingdings" panose="05000000000000000000" pitchFamily="2" charset="2"/>
              <a:buChar char="§"/>
            </a:pPr>
            <a:r>
              <a:rPr lang="en-US" dirty="0" smtClean="0"/>
              <a:t>Motivation </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Description of WAVERYS</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Coastal validation with buoys </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Open ocean validation with HY2-A altimeter </a:t>
            </a:r>
          </a:p>
          <a:p>
            <a:pPr>
              <a:buFont typeface="Wingdings" panose="05000000000000000000" pitchFamily="2" charset="2"/>
              <a:buChar char="§"/>
            </a:pPr>
            <a:endParaRPr lang="en-US" dirty="0"/>
          </a:p>
          <a:p>
            <a:pPr>
              <a:buFont typeface="Wingdings" panose="05000000000000000000" pitchFamily="2" charset="2"/>
              <a:buChar char="§"/>
            </a:pPr>
            <a:r>
              <a:rPr lang="en-US" dirty="0" smtClean="0"/>
              <a:t>Illustration of swell dissipation and </a:t>
            </a:r>
          </a:p>
          <a:p>
            <a:pPr marL="0" indent="0">
              <a:buNone/>
            </a:pPr>
            <a:r>
              <a:rPr lang="en-US" dirty="0" smtClean="0"/>
              <a:t>currents-waves interactions   </a:t>
            </a:r>
            <a:endParaRPr lang="en-US" dirty="0"/>
          </a:p>
        </p:txBody>
      </p:sp>
      <p:sp>
        <p:nvSpPr>
          <p:cNvPr id="3" name="Titre 2"/>
          <p:cNvSpPr>
            <a:spLocks noGrp="1"/>
          </p:cNvSpPr>
          <p:nvPr>
            <p:ph type="title"/>
          </p:nvPr>
        </p:nvSpPr>
        <p:spPr/>
        <p:txBody>
          <a:bodyPr/>
          <a:lstStyle/>
          <a:p>
            <a:r>
              <a:rPr lang="en-US" dirty="0" smtClean="0"/>
              <a:t>Outline</a:t>
            </a:r>
            <a:endParaRPr lang="en-US" dirty="0"/>
          </a:p>
        </p:txBody>
      </p:sp>
      <p:sp>
        <p:nvSpPr>
          <p:cNvPr id="4" name="Accolade fermante 3"/>
          <p:cNvSpPr/>
          <p:nvPr/>
        </p:nvSpPr>
        <p:spPr>
          <a:xfrm>
            <a:off x="5796136" y="2828773"/>
            <a:ext cx="864096" cy="1656184"/>
          </a:xfrm>
          <a:prstGeom prst="rightBrace">
            <a:avLst>
              <a:gd name="adj1" fmla="val 9663"/>
              <a:gd name="adj2" fmla="val 47239"/>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5" name="Rectangle 4"/>
          <p:cNvSpPr/>
          <p:nvPr/>
        </p:nvSpPr>
        <p:spPr>
          <a:xfrm>
            <a:off x="6660232" y="3003798"/>
            <a:ext cx="1656184" cy="130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Comparison </a:t>
            </a:r>
            <a:r>
              <a:rPr lang="en-US" dirty="0" smtClean="0"/>
              <a:t>with</a:t>
            </a:r>
            <a:r>
              <a:rPr lang="en-US" dirty="0" smtClean="0"/>
              <a:t>  </a:t>
            </a:r>
            <a:r>
              <a:rPr lang="en-US" dirty="0" smtClean="0"/>
              <a:t>ERA5 waves </a:t>
            </a:r>
            <a:endParaRPr lang="en-US" dirty="0"/>
          </a:p>
        </p:txBody>
      </p:sp>
    </p:spTree>
    <p:extLst>
      <p:ext uri="{BB962C8B-B14F-4D97-AF65-F5344CB8AC3E}">
        <p14:creationId xmlns:p14="http://schemas.microsoft.com/office/powerpoint/2010/main" val="1799237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1090611" y="1275606"/>
            <a:ext cx="7081789"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contenu 1"/>
          <p:cNvSpPr>
            <a:spLocks noGrp="1"/>
          </p:cNvSpPr>
          <p:nvPr>
            <p:ph idx="1"/>
          </p:nvPr>
        </p:nvSpPr>
        <p:spPr>
          <a:xfrm>
            <a:off x="901210" y="627534"/>
            <a:ext cx="7703238" cy="1512168"/>
          </a:xfrm>
        </p:spPr>
        <p:txBody>
          <a:bodyPr>
            <a:normAutofit/>
          </a:bodyPr>
          <a:lstStyle/>
          <a:p>
            <a:r>
              <a:rPr lang="en-US" dirty="0" smtClean="0"/>
              <a:t>CMEMS markets/applications that require waves : </a:t>
            </a: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3" name="Titre 2"/>
          <p:cNvSpPr>
            <a:spLocks noGrp="1"/>
          </p:cNvSpPr>
          <p:nvPr>
            <p:ph type="title"/>
          </p:nvPr>
        </p:nvSpPr>
        <p:spPr/>
        <p:txBody>
          <a:bodyPr/>
          <a:lstStyle/>
          <a:p>
            <a:r>
              <a:rPr lang="en-US" dirty="0" smtClean="0"/>
              <a:t>Motivation </a:t>
            </a:r>
            <a:endParaRPr lang="en-US" dirty="0"/>
          </a:p>
        </p:txBody>
      </p:sp>
      <p:sp>
        <p:nvSpPr>
          <p:cNvPr id="8" name="ZoneTexte 7"/>
          <p:cNvSpPr txBox="1"/>
          <p:nvPr/>
        </p:nvSpPr>
        <p:spPr>
          <a:xfrm>
            <a:off x="4173240" y="2643758"/>
            <a:ext cx="1459520" cy="584775"/>
          </a:xfrm>
          <a:prstGeom prst="rect">
            <a:avLst/>
          </a:prstGeom>
          <a:noFill/>
        </p:spPr>
        <p:txBody>
          <a:bodyPr wrap="square" rtlCol="0">
            <a:spAutoFit/>
          </a:bodyPr>
          <a:lstStyle/>
          <a:p>
            <a:r>
              <a:rPr lang="en-US" sz="1600" dirty="0" smtClean="0">
                <a:solidFill>
                  <a:srgbClr val="CD7305"/>
                </a:solidFill>
              </a:rPr>
              <a:t>Marine conservation</a:t>
            </a:r>
            <a:endParaRPr lang="en-US" sz="1600" dirty="0">
              <a:solidFill>
                <a:srgbClr val="CD7305"/>
              </a:solidFill>
            </a:endParaRPr>
          </a:p>
        </p:txBody>
      </p:sp>
      <p:pic>
        <p:nvPicPr>
          <p:cNvPr id="1027" name="Picture 3" descr="C:\Users\slawchune\Desktop\Presentations\IWCWAVES_MELBOURNE_2019\Nouveau dossier\marine-navig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280" y="1372369"/>
            <a:ext cx="866775"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lawchune\Desktop\Presentations\IWCWAVES_MELBOURNE_2019\Nouveau dossier\natural-resources-and-energ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851" y="1362468"/>
            <a:ext cx="9525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lawchune\Desktop\Presentations\IWCWAVES_MELBOURNE_2019\Nouveau dossier\safety-and-disas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5370" y="1347614"/>
            <a:ext cx="9239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lawchune\Desktop\Presentations\IWCWAVES_MELBOURNE_2019\Nouveau dossier\science-and-clima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4399" y="2411338"/>
            <a:ext cx="7524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lawchune\Desktop\Presentations\IWCWAVES_MELBOURNE_2019\Nouveau dossier\marine-foo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6776" y="2499742"/>
            <a:ext cx="810101" cy="84010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slawchune\Desktop\Presentations\IWCWAVES_MELBOURNE_2019\Nouveau dossier\marine-conservation-and-policie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0563" y="2571750"/>
            <a:ext cx="800100" cy="790575"/>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6640872" y="1347614"/>
            <a:ext cx="1152128" cy="830997"/>
          </a:xfrm>
          <a:prstGeom prst="rect">
            <a:avLst/>
          </a:prstGeom>
          <a:noFill/>
        </p:spPr>
        <p:txBody>
          <a:bodyPr wrap="square" rtlCol="0">
            <a:spAutoFit/>
          </a:bodyPr>
          <a:lstStyle/>
          <a:p>
            <a:r>
              <a:rPr lang="en-US" sz="1600" dirty="0" smtClean="0">
                <a:solidFill>
                  <a:srgbClr val="00B050"/>
                </a:solidFill>
              </a:rPr>
              <a:t>Natural resources and energy</a:t>
            </a:r>
            <a:endParaRPr lang="en-US" sz="1600" dirty="0">
              <a:solidFill>
                <a:srgbClr val="00B050"/>
              </a:solidFill>
            </a:endParaRPr>
          </a:p>
        </p:txBody>
      </p:sp>
      <p:sp>
        <p:nvSpPr>
          <p:cNvPr id="19" name="ZoneTexte 18"/>
          <p:cNvSpPr txBox="1"/>
          <p:nvPr/>
        </p:nvSpPr>
        <p:spPr>
          <a:xfrm>
            <a:off x="2159695" y="1410295"/>
            <a:ext cx="1459520" cy="584775"/>
          </a:xfrm>
          <a:prstGeom prst="rect">
            <a:avLst/>
          </a:prstGeom>
          <a:noFill/>
        </p:spPr>
        <p:txBody>
          <a:bodyPr wrap="square" rtlCol="0">
            <a:spAutoFit/>
          </a:bodyPr>
          <a:lstStyle/>
          <a:p>
            <a:r>
              <a:rPr lang="en-US" sz="1600" dirty="0" smtClean="0">
                <a:solidFill>
                  <a:srgbClr val="E2561E"/>
                </a:solidFill>
              </a:rPr>
              <a:t>Marine navigation </a:t>
            </a:r>
            <a:endParaRPr lang="en-US" sz="1600" dirty="0">
              <a:solidFill>
                <a:srgbClr val="E2561E"/>
              </a:solidFill>
            </a:endParaRPr>
          </a:p>
        </p:txBody>
      </p:sp>
      <p:sp>
        <p:nvSpPr>
          <p:cNvPr id="20" name="ZoneTexte 19"/>
          <p:cNvSpPr txBox="1"/>
          <p:nvPr/>
        </p:nvSpPr>
        <p:spPr>
          <a:xfrm>
            <a:off x="4319935" y="1482919"/>
            <a:ext cx="1459520" cy="584775"/>
          </a:xfrm>
          <a:prstGeom prst="rect">
            <a:avLst/>
          </a:prstGeom>
          <a:noFill/>
        </p:spPr>
        <p:txBody>
          <a:bodyPr wrap="square" rtlCol="0">
            <a:spAutoFit/>
          </a:bodyPr>
          <a:lstStyle/>
          <a:p>
            <a:r>
              <a:rPr lang="en-US" sz="1600" dirty="0" smtClean="0">
                <a:solidFill>
                  <a:srgbClr val="FF0000"/>
                </a:solidFill>
              </a:rPr>
              <a:t>Safety and disaster</a:t>
            </a:r>
            <a:endParaRPr lang="en-US" sz="1600" dirty="0">
              <a:solidFill>
                <a:srgbClr val="FF0000"/>
              </a:solidFill>
            </a:endParaRPr>
          </a:p>
        </p:txBody>
      </p:sp>
      <p:sp>
        <p:nvSpPr>
          <p:cNvPr id="21" name="ZoneTexte 20"/>
          <p:cNvSpPr txBox="1"/>
          <p:nvPr/>
        </p:nvSpPr>
        <p:spPr>
          <a:xfrm>
            <a:off x="2105092" y="2635047"/>
            <a:ext cx="1459520" cy="584775"/>
          </a:xfrm>
          <a:prstGeom prst="rect">
            <a:avLst/>
          </a:prstGeom>
          <a:noFill/>
        </p:spPr>
        <p:txBody>
          <a:bodyPr wrap="square" rtlCol="0">
            <a:spAutoFit/>
          </a:bodyPr>
          <a:lstStyle/>
          <a:p>
            <a:r>
              <a:rPr lang="en-US" sz="1600" dirty="0" smtClean="0">
                <a:solidFill>
                  <a:srgbClr val="21879F"/>
                </a:solidFill>
              </a:rPr>
              <a:t>Science and climate </a:t>
            </a:r>
            <a:endParaRPr lang="en-US" sz="1600" dirty="0">
              <a:solidFill>
                <a:srgbClr val="21879F"/>
              </a:solidFill>
            </a:endParaRPr>
          </a:p>
        </p:txBody>
      </p:sp>
      <p:sp>
        <p:nvSpPr>
          <p:cNvPr id="22" name="ZoneTexte 21"/>
          <p:cNvSpPr txBox="1"/>
          <p:nvPr/>
        </p:nvSpPr>
        <p:spPr>
          <a:xfrm>
            <a:off x="6640872" y="2787774"/>
            <a:ext cx="1459520" cy="338554"/>
          </a:xfrm>
          <a:prstGeom prst="rect">
            <a:avLst/>
          </a:prstGeom>
          <a:noFill/>
        </p:spPr>
        <p:txBody>
          <a:bodyPr wrap="square" rtlCol="0">
            <a:spAutoFit/>
          </a:bodyPr>
          <a:lstStyle/>
          <a:p>
            <a:r>
              <a:rPr lang="en-US" sz="1600" dirty="0" smtClean="0">
                <a:solidFill>
                  <a:srgbClr val="7030A0"/>
                </a:solidFill>
              </a:rPr>
              <a:t>Marine food</a:t>
            </a:r>
            <a:endParaRPr lang="en-US" sz="1600" dirty="0">
              <a:solidFill>
                <a:srgbClr val="7030A0"/>
              </a:solidFill>
            </a:endParaRPr>
          </a:p>
        </p:txBody>
      </p:sp>
      <p:sp>
        <p:nvSpPr>
          <p:cNvPr id="5" name="Rectangle 4"/>
          <p:cNvSpPr/>
          <p:nvPr/>
        </p:nvSpPr>
        <p:spPr>
          <a:xfrm>
            <a:off x="827584" y="3795886"/>
            <a:ext cx="7992888" cy="646331"/>
          </a:xfrm>
          <a:prstGeom prst="rect">
            <a:avLst/>
          </a:prstGeom>
        </p:spPr>
        <p:txBody>
          <a:bodyPr wrap="square">
            <a:spAutoFit/>
          </a:bodyPr>
          <a:lstStyle/>
          <a:p>
            <a:r>
              <a:rPr lang="en-US" dirty="0" smtClean="0">
                <a:sym typeface="Wingdings" panose="05000000000000000000" pitchFamily="2" charset="2"/>
              </a:rPr>
              <a:t> With 25 years of coverage in the past  (1993-2018), </a:t>
            </a:r>
            <a:r>
              <a:rPr lang="en-US" dirty="0" smtClean="0"/>
              <a:t>WAVERYS (</a:t>
            </a:r>
            <a:r>
              <a:rPr lang="en-US" b="1" dirty="0" smtClean="0"/>
              <a:t>WAVE</a:t>
            </a:r>
            <a:r>
              <a:rPr lang="en-US" dirty="0" smtClean="0"/>
              <a:t> </a:t>
            </a:r>
            <a:r>
              <a:rPr lang="en-US" b="1" dirty="0" err="1" smtClean="0"/>
              <a:t>R</a:t>
            </a:r>
            <a:r>
              <a:rPr lang="en-US" dirty="0" err="1" smtClean="0"/>
              <a:t>eanal</a:t>
            </a:r>
            <a:r>
              <a:rPr lang="en-US" b="1" dirty="0" err="1" smtClean="0"/>
              <a:t>Y</a:t>
            </a:r>
            <a:r>
              <a:rPr lang="en-US" dirty="0" err="1" smtClean="0"/>
              <a:t>si</a:t>
            </a:r>
            <a:r>
              <a:rPr lang="en-US" b="1" dirty="0" err="1" smtClean="0"/>
              <a:t>S</a:t>
            </a:r>
            <a:r>
              <a:rPr lang="en-US" dirty="0" smtClean="0"/>
              <a:t>) provides accurate sea state description in need of wave climate studies</a:t>
            </a:r>
            <a:endParaRPr lang="en-US" dirty="0"/>
          </a:p>
        </p:txBody>
      </p:sp>
    </p:spTree>
    <p:extLst>
      <p:ext uri="{BB962C8B-B14F-4D97-AF65-F5344CB8AC3E}">
        <p14:creationId xmlns:p14="http://schemas.microsoft.com/office/powerpoint/2010/main" val="223902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67544" y="3216418"/>
            <a:ext cx="1951284" cy="1299548"/>
          </a:xfrm>
          <a:prstGeom prst="ellipse">
            <a:avLst/>
          </a:prstGeom>
          <a:noFill/>
          <a:ln w="28575">
            <a:solidFill>
              <a:srgbClr val="EA9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40152" y="4470380"/>
            <a:ext cx="2952328" cy="67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C:\Users\slawchune\Desktop\Presentations\IWCWAVES_MELBOURNE_2019\ERA5_win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872" y="682142"/>
            <a:ext cx="1075304" cy="604858"/>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p:cNvSpPr>
            <a:spLocks noGrp="1"/>
          </p:cNvSpPr>
          <p:nvPr>
            <p:ph type="title"/>
          </p:nvPr>
        </p:nvSpPr>
        <p:spPr/>
        <p:txBody>
          <a:bodyPr/>
          <a:lstStyle/>
          <a:p>
            <a:r>
              <a:rPr lang="en-US" dirty="0" smtClean="0"/>
              <a:t>System description </a:t>
            </a:r>
            <a:endParaRPr lang="en-US" dirty="0"/>
          </a:p>
        </p:txBody>
      </p:sp>
      <p:sp>
        <p:nvSpPr>
          <p:cNvPr id="6" name="Ellipse 5"/>
          <p:cNvSpPr/>
          <p:nvPr/>
        </p:nvSpPr>
        <p:spPr>
          <a:xfrm>
            <a:off x="2411759" y="1635646"/>
            <a:ext cx="4320481" cy="24246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1400" dirty="0"/>
              <a:t>	</a:t>
            </a:r>
            <a:r>
              <a:rPr lang="en-US" sz="1400" dirty="0" smtClean="0"/>
              <a:t> </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193" y="1624614"/>
            <a:ext cx="953669" cy="625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83568" y="2407481"/>
            <a:ext cx="1494705" cy="830997"/>
          </a:xfrm>
          <a:prstGeom prst="rect">
            <a:avLst/>
          </a:prstGeom>
        </p:spPr>
        <p:txBody>
          <a:bodyPr wrap="square">
            <a:spAutoFit/>
          </a:bodyPr>
          <a:lstStyle/>
          <a:p>
            <a:pPr algn="ctr"/>
            <a:r>
              <a:rPr lang="en-US" sz="1200" dirty="0" smtClean="0"/>
              <a:t>Altimeter Hs</a:t>
            </a:r>
            <a:endParaRPr lang="en-US" sz="1200" dirty="0"/>
          </a:p>
          <a:p>
            <a:pPr algn="ctr"/>
            <a:r>
              <a:rPr lang="en-US" sz="1200" dirty="0"/>
              <a:t>(ESA/IFREMER </a:t>
            </a:r>
            <a:r>
              <a:rPr lang="en-US" sz="1200" dirty="0" err="1"/>
              <a:t>Globwave</a:t>
            </a:r>
            <a:endParaRPr lang="en-US" sz="1200" dirty="0"/>
          </a:p>
          <a:p>
            <a:pPr algn="ctr"/>
            <a:r>
              <a:rPr lang="en-US" sz="1200" dirty="0"/>
              <a:t>Data base)</a:t>
            </a:r>
          </a:p>
        </p:txBody>
      </p:sp>
      <p:sp>
        <p:nvSpPr>
          <p:cNvPr id="8" name="Rectangle 7"/>
          <p:cNvSpPr/>
          <p:nvPr/>
        </p:nvSpPr>
        <p:spPr>
          <a:xfrm>
            <a:off x="683568" y="3797627"/>
            <a:ext cx="1494705" cy="646331"/>
          </a:xfrm>
          <a:prstGeom prst="rect">
            <a:avLst/>
          </a:prstGeom>
        </p:spPr>
        <p:txBody>
          <a:bodyPr wrap="square">
            <a:spAutoFit/>
          </a:bodyPr>
          <a:lstStyle/>
          <a:p>
            <a:pPr algn="ctr"/>
            <a:r>
              <a:rPr lang="en-US" sz="1200" b="1" dirty="0"/>
              <a:t>SAR wave spectra </a:t>
            </a:r>
            <a:r>
              <a:rPr lang="en-US" sz="1200" b="1" dirty="0" smtClean="0"/>
              <a:t>from Sentinel-1 </a:t>
            </a:r>
            <a:r>
              <a:rPr lang="en-US" sz="1200" dirty="0" smtClean="0"/>
              <a:t>(2016-onwards)</a:t>
            </a:r>
            <a:endParaRPr lang="en-US" sz="1200"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524" y="3288426"/>
            <a:ext cx="796263" cy="562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0645" y="1992045"/>
            <a:ext cx="1073992" cy="79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547" y="2921499"/>
            <a:ext cx="1032743" cy="768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988597" y="1275606"/>
            <a:ext cx="1687859" cy="707886"/>
          </a:xfrm>
          <a:prstGeom prst="rect">
            <a:avLst/>
          </a:prstGeom>
        </p:spPr>
        <p:txBody>
          <a:bodyPr wrap="square">
            <a:spAutoFit/>
          </a:bodyPr>
          <a:lstStyle/>
          <a:p>
            <a:pPr algn="ctr"/>
            <a:r>
              <a:rPr lang="en-US" sz="1400" b="1" dirty="0" smtClean="0">
                <a:solidFill>
                  <a:srgbClr val="7030A0"/>
                </a:solidFill>
              </a:rPr>
              <a:t>3h GLORYS12 Surface currents </a:t>
            </a:r>
            <a:r>
              <a:rPr lang="en-US" sz="1200" dirty="0" smtClean="0"/>
              <a:t>(refraction)</a:t>
            </a:r>
            <a:endParaRPr lang="en-US" sz="1200" dirty="0"/>
          </a:p>
        </p:txBody>
      </p:sp>
      <p:sp>
        <p:nvSpPr>
          <p:cNvPr id="10" name="Rectangle 9"/>
          <p:cNvSpPr/>
          <p:nvPr/>
        </p:nvSpPr>
        <p:spPr>
          <a:xfrm>
            <a:off x="2711472" y="765763"/>
            <a:ext cx="2332091" cy="492443"/>
          </a:xfrm>
          <a:prstGeom prst="rect">
            <a:avLst/>
          </a:prstGeom>
        </p:spPr>
        <p:txBody>
          <a:bodyPr wrap="square">
            <a:spAutoFit/>
          </a:bodyPr>
          <a:lstStyle/>
          <a:p>
            <a:r>
              <a:rPr lang="en-US" sz="1400" dirty="0" smtClean="0">
                <a:solidFill>
                  <a:srgbClr val="FF0000"/>
                </a:solidFill>
              </a:rPr>
              <a:t>3h ERA5 </a:t>
            </a:r>
            <a:r>
              <a:rPr lang="en-US" sz="1400" dirty="0">
                <a:solidFill>
                  <a:srgbClr val="FF0000"/>
                </a:solidFill>
              </a:rPr>
              <a:t>atmospheric forcing</a:t>
            </a:r>
          </a:p>
          <a:p>
            <a:pPr algn="ctr"/>
            <a:r>
              <a:rPr lang="en-US" sz="1200" dirty="0"/>
              <a:t>(winds and sea ice fraction)</a:t>
            </a:r>
          </a:p>
        </p:txBody>
      </p:sp>
      <p:sp>
        <p:nvSpPr>
          <p:cNvPr id="11" name="Rectangle 10"/>
          <p:cNvSpPr/>
          <p:nvPr/>
        </p:nvSpPr>
        <p:spPr>
          <a:xfrm>
            <a:off x="683568" y="1276004"/>
            <a:ext cx="1494705" cy="3455986"/>
          </a:xfrm>
          <a:prstGeom prst="rect">
            <a:avLst/>
          </a:prstGeom>
          <a:noFill/>
          <a:ln w="254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7030A0"/>
              </a:solidFill>
            </a:endParaRPr>
          </a:p>
        </p:txBody>
      </p:sp>
      <p:sp>
        <p:nvSpPr>
          <p:cNvPr id="12" name="ZoneTexte 11"/>
          <p:cNvSpPr txBox="1"/>
          <p:nvPr/>
        </p:nvSpPr>
        <p:spPr>
          <a:xfrm>
            <a:off x="683568" y="1258206"/>
            <a:ext cx="1494705" cy="307777"/>
          </a:xfrm>
          <a:prstGeom prst="rect">
            <a:avLst/>
          </a:prstGeom>
          <a:noFill/>
        </p:spPr>
        <p:txBody>
          <a:bodyPr wrap="none" rtlCol="0">
            <a:spAutoFit/>
          </a:bodyPr>
          <a:lstStyle/>
          <a:p>
            <a:pPr algn="ctr"/>
            <a:r>
              <a:rPr lang="en-US" sz="1400" dirty="0" smtClean="0">
                <a:solidFill>
                  <a:schemeClr val="accent4"/>
                </a:solidFill>
              </a:rPr>
              <a:t>3h ASSIMILATION </a:t>
            </a:r>
            <a:endParaRPr lang="en-US" sz="1400" dirty="0">
              <a:solidFill>
                <a:schemeClr val="accent4"/>
              </a:solidFill>
            </a:endParaRPr>
          </a:p>
        </p:txBody>
      </p:sp>
      <p:sp>
        <p:nvSpPr>
          <p:cNvPr id="13" name="Rectangle 12"/>
          <p:cNvSpPr/>
          <p:nvPr/>
        </p:nvSpPr>
        <p:spPr>
          <a:xfrm>
            <a:off x="4597704" y="4208770"/>
            <a:ext cx="3663777" cy="523220"/>
          </a:xfrm>
          <a:prstGeom prst="rect">
            <a:avLst/>
          </a:prstGeom>
        </p:spPr>
        <p:txBody>
          <a:bodyPr wrap="square">
            <a:spAutoFit/>
          </a:bodyPr>
          <a:lstStyle/>
          <a:p>
            <a:r>
              <a:rPr lang="en-US" sz="1400" i="1" dirty="0"/>
              <a:t>3-hourly </a:t>
            </a:r>
            <a:r>
              <a:rPr lang="en-US" sz="1400" i="1" dirty="0" smtClean="0"/>
              <a:t>outputs </a:t>
            </a:r>
            <a:r>
              <a:rPr lang="en-US" sz="1400" i="1" dirty="0"/>
              <a:t>of </a:t>
            </a:r>
            <a:r>
              <a:rPr lang="en-US" sz="1400" i="1" dirty="0" smtClean="0"/>
              <a:t>20 wave parameters (including  wind-wave and </a:t>
            </a:r>
            <a:r>
              <a:rPr lang="en-US" sz="1400" i="1" dirty="0"/>
              <a:t>swell partitions</a:t>
            </a:r>
            <a:r>
              <a:rPr lang="en-US" sz="1400" i="1" dirty="0" smtClean="0"/>
              <a:t>)</a:t>
            </a:r>
            <a:endParaRPr lang="en-US" sz="1400" i="1" dirty="0"/>
          </a:p>
        </p:txBody>
      </p:sp>
      <p:sp>
        <p:nvSpPr>
          <p:cNvPr id="20" name="Rectangle 19"/>
          <p:cNvSpPr/>
          <p:nvPr/>
        </p:nvSpPr>
        <p:spPr>
          <a:xfrm>
            <a:off x="2638236" y="665770"/>
            <a:ext cx="3805972" cy="671998"/>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1" name="Rectangle 20"/>
          <p:cNvSpPr/>
          <p:nvPr/>
        </p:nvSpPr>
        <p:spPr>
          <a:xfrm>
            <a:off x="7164288" y="1293404"/>
            <a:ext cx="1327832" cy="2574490"/>
          </a:xfrm>
          <a:prstGeom prst="rect">
            <a:avLst/>
          </a:prstGeom>
          <a:noFill/>
          <a:ln w="254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5" name="Flèche droite 14"/>
          <p:cNvSpPr/>
          <p:nvPr/>
        </p:nvSpPr>
        <p:spPr>
          <a:xfrm>
            <a:off x="1979712" y="2499742"/>
            <a:ext cx="401215" cy="26523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èche droite 22"/>
          <p:cNvSpPr/>
          <p:nvPr/>
        </p:nvSpPr>
        <p:spPr>
          <a:xfrm rot="5400000">
            <a:off x="4295364" y="1343594"/>
            <a:ext cx="401215" cy="2652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èche droite 23"/>
          <p:cNvSpPr/>
          <p:nvPr/>
        </p:nvSpPr>
        <p:spPr>
          <a:xfrm rot="10800000">
            <a:off x="6835081" y="2499742"/>
            <a:ext cx="401215" cy="26523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C:\Users\slawchune\Desktop\Presentations\IWCWAVES_MELBOURNE_2019\im_wavery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8828" y="3579862"/>
            <a:ext cx="2290119" cy="1687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2555776" y="2222931"/>
            <a:ext cx="3991273" cy="1938992"/>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t>20 </a:t>
            </a:r>
            <a:r>
              <a:rPr lang="en-US" sz="1400" b="1" dirty="0"/>
              <a:t>km global  </a:t>
            </a:r>
            <a:r>
              <a:rPr lang="en-US" sz="1400" dirty="0"/>
              <a:t>grid (ETOPO2</a:t>
            </a:r>
            <a:r>
              <a:rPr lang="en-US" sz="1400" dirty="0" smtClean="0"/>
              <a:t>), </a:t>
            </a:r>
            <a:r>
              <a:rPr lang="en-US" sz="1400" b="1" dirty="0" smtClean="0"/>
              <a:t>3 h inputs/outputs </a:t>
            </a:r>
          </a:p>
          <a:p>
            <a:endParaRPr lang="en-US" sz="1400" dirty="0" smtClean="0"/>
          </a:p>
          <a:p>
            <a:pPr marL="285750" indent="-285750">
              <a:buFont typeface="Arial" panose="020B0604020202020204" pitchFamily="34" charset="0"/>
              <a:buChar char="•"/>
            </a:pPr>
            <a:r>
              <a:rPr lang="en-US" sz="1400" dirty="0" smtClean="0"/>
              <a:t> IFS-38R2 computing code (WAM)  </a:t>
            </a:r>
            <a:r>
              <a:rPr lang="en-US" sz="1400" dirty="0"/>
              <a:t>with</a:t>
            </a:r>
          </a:p>
          <a:p>
            <a:pPr marL="685800" lvl="1" indent="-228600">
              <a:buFont typeface="Courier New" panose="02070309020205020404" pitchFamily="49" charset="0"/>
              <a:buChar char="o"/>
            </a:pPr>
            <a:r>
              <a:rPr lang="en-US" sz="1200" dirty="0" smtClean="0"/>
              <a:t>Dissipation </a:t>
            </a:r>
            <a:r>
              <a:rPr lang="en-US" sz="1200" dirty="0"/>
              <a:t>source terms from </a:t>
            </a:r>
            <a:r>
              <a:rPr lang="en-US" sz="1200" dirty="0" smtClean="0"/>
              <a:t>ST4 physics + MFWAM 2018</a:t>
            </a:r>
            <a:endParaRPr lang="en-US" sz="1200" dirty="0"/>
          </a:p>
          <a:p>
            <a:pPr marL="628650" lvl="1" indent="-171450">
              <a:buFont typeface="Courier New" panose="02070309020205020404" pitchFamily="49" charset="0"/>
              <a:buChar char="o"/>
            </a:pPr>
            <a:r>
              <a:rPr lang="en-US" sz="1200" dirty="0" smtClean="0"/>
              <a:t>Correction of high </a:t>
            </a:r>
            <a:r>
              <a:rPr lang="en-US" sz="1200" dirty="0"/>
              <a:t>freq</a:t>
            </a:r>
            <a:r>
              <a:rPr lang="en-US" sz="1200" dirty="0" smtClean="0"/>
              <a:t>. with Phillips’s analytic spectrum (1958) </a:t>
            </a:r>
          </a:p>
          <a:p>
            <a:pPr marL="628650" lvl="1" indent="-171450">
              <a:buFont typeface="Arial" panose="020B0604020202020204" pitchFamily="34" charset="0"/>
              <a:buChar char="•"/>
            </a:pPr>
            <a:endParaRPr lang="en-US" sz="1200" dirty="0"/>
          </a:p>
          <a:p>
            <a:endParaRPr lang="en-US" dirty="0"/>
          </a:p>
        </p:txBody>
      </p:sp>
      <p:sp>
        <p:nvSpPr>
          <p:cNvPr id="18" name="ZoneTexte 17"/>
          <p:cNvSpPr txBox="1"/>
          <p:nvPr/>
        </p:nvSpPr>
        <p:spPr>
          <a:xfrm>
            <a:off x="3563888" y="1754279"/>
            <a:ext cx="1872208" cy="523220"/>
          </a:xfrm>
          <a:prstGeom prst="rect">
            <a:avLst/>
          </a:prstGeom>
          <a:noFill/>
        </p:spPr>
        <p:txBody>
          <a:bodyPr wrap="square" rtlCol="0">
            <a:spAutoFit/>
          </a:bodyPr>
          <a:lstStyle/>
          <a:p>
            <a:pPr algn="ctr"/>
            <a:r>
              <a:rPr lang="en-US" sz="2800" dirty="0" smtClean="0">
                <a:solidFill>
                  <a:schemeClr val="bg1"/>
                </a:solidFill>
              </a:rPr>
              <a:t>WAVERYS</a:t>
            </a:r>
            <a:endParaRPr lang="en-US" sz="2800" dirty="0">
              <a:solidFill>
                <a:schemeClr val="bg1"/>
              </a:solidFill>
            </a:endParaRPr>
          </a:p>
        </p:txBody>
      </p:sp>
    </p:spTree>
    <p:extLst>
      <p:ext uri="{BB962C8B-B14F-4D97-AF65-F5344CB8AC3E}">
        <p14:creationId xmlns:p14="http://schemas.microsoft.com/office/powerpoint/2010/main" val="4167104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940152" y="4470380"/>
            <a:ext cx="2952328" cy="67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fr-BE" sz="1600" dirty="0" smtClean="0"/>
              <a:t>1993-2018 validation </a:t>
            </a:r>
            <a:r>
              <a:rPr lang="fr-BE" sz="1600" dirty="0" err="1" smtClean="0"/>
              <a:t>with</a:t>
            </a:r>
            <a:r>
              <a:rPr lang="fr-BE" sz="1600" dirty="0" smtClean="0"/>
              <a:t> CMEMS </a:t>
            </a:r>
            <a:r>
              <a:rPr lang="fr-BE" sz="1600" dirty="0" err="1" smtClean="0"/>
              <a:t>buoys</a:t>
            </a:r>
            <a:r>
              <a:rPr lang="fr-BE" sz="1600" dirty="0" smtClean="0"/>
              <a:t>(3h)</a:t>
            </a:r>
            <a:endParaRPr lang="fr-BE" sz="1600" dirty="0"/>
          </a:p>
        </p:txBody>
      </p:sp>
      <p:pic>
        <p:nvPicPr>
          <p:cNvPr id="5" name="Image 4" descr="Z:\JPEG\SWH_si_Global.png"/>
          <p:cNvPicPr>
            <a:picLocks noChangeAspect="1"/>
          </p:cNvPicPr>
          <p:nvPr/>
        </p:nvPicPr>
        <p:blipFill rotWithShape="1">
          <a:blip r:embed="rId3" cstate="print">
            <a:extLst>
              <a:ext uri="{28A0092B-C50C-407E-A947-70E740481C1C}">
                <a14:useLocalDpi xmlns:a14="http://schemas.microsoft.com/office/drawing/2010/main" val="0"/>
              </a:ext>
            </a:extLst>
          </a:blip>
          <a:srcRect t="8229"/>
          <a:stretch/>
        </p:blipFill>
        <p:spPr bwMode="auto">
          <a:xfrm>
            <a:off x="395536" y="957961"/>
            <a:ext cx="4416765" cy="1670188"/>
          </a:xfrm>
          <a:prstGeom prst="rect">
            <a:avLst/>
          </a:prstGeom>
          <a:noFill/>
          <a:ln>
            <a:noFill/>
          </a:ln>
        </p:spPr>
      </p:pic>
      <p:pic>
        <p:nvPicPr>
          <p:cNvPr id="6" name="Image 5" descr="Z:\JPEG\VTPK_si_Global.png"/>
          <p:cNvPicPr>
            <a:picLocks noChangeAspect="1"/>
          </p:cNvPicPr>
          <p:nvPr/>
        </p:nvPicPr>
        <p:blipFill rotWithShape="1">
          <a:blip r:embed="rId4" cstate="print">
            <a:extLst>
              <a:ext uri="{28A0092B-C50C-407E-A947-70E740481C1C}">
                <a14:useLocalDpi xmlns:a14="http://schemas.microsoft.com/office/drawing/2010/main" val="0"/>
              </a:ext>
            </a:extLst>
          </a:blip>
          <a:srcRect t="7715"/>
          <a:stretch/>
        </p:blipFill>
        <p:spPr bwMode="auto">
          <a:xfrm>
            <a:off x="4716016" y="972271"/>
            <a:ext cx="4416765" cy="1671487"/>
          </a:xfrm>
          <a:prstGeom prst="rect">
            <a:avLst/>
          </a:prstGeom>
          <a:noFill/>
          <a:ln>
            <a:noFill/>
          </a:ln>
        </p:spPr>
      </p:pic>
      <p:graphicFrame>
        <p:nvGraphicFramePr>
          <p:cNvPr id="10" name="Tableau 9"/>
          <p:cNvGraphicFramePr>
            <a:graphicFrameLocks noGrp="1"/>
          </p:cNvGraphicFramePr>
          <p:nvPr>
            <p:extLst>
              <p:ext uri="{D42A27DB-BD31-4B8C-83A1-F6EECF244321}">
                <p14:modId xmlns:p14="http://schemas.microsoft.com/office/powerpoint/2010/main" val="3486697621"/>
              </p:ext>
            </p:extLst>
          </p:nvPr>
        </p:nvGraphicFramePr>
        <p:xfrm>
          <a:off x="5436096" y="2787774"/>
          <a:ext cx="3024336" cy="1257300"/>
        </p:xfrm>
        <a:graphic>
          <a:graphicData uri="http://schemas.openxmlformats.org/drawingml/2006/table">
            <a:tbl>
              <a:tblPr firstRow="1" bandRow="1">
                <a:tableStyleId>{9D7B26C5-4107-4FEC-AEDC-1716B250A1EF}</a:tableStyleId>
              </a:tblPr>
              <a:tblGrid>
                <a:gridCol w="1224136"/>
                <a:gridCol w="936104"/>
                <a:gridCol w="864096"/>
              </a:tblGrid>
              <a:tr h="144016">
                <a:tc>
                  <a:txBody>
                    <a:bodyPr/>
                    <a:lstStyle/>
                    <a:p>
                      <a:r>
                        <a:rPr lang="en-US" sz="1050" dirty="0" smtClean="0"/>
                        <a:t>DOMAIN</a:t>
                      </a:r>
                      <a:endParaRPr lang="en-US" sz="1050" dirty="0"/>
                    </a:p>
                  </a:txBody>
                  <a:tcPr/>
                </a:tc>
                <a:tc>
                  <a:txBody>
                    <a:bodyPr/>
                    <a:lstStyle/>
                    <a:p>
                      <a:r>
                        <a:rPr lang="en-US" sz="1050" dirty="0" smtClean="0"/>
                        <a:t>Bias (s)</a:t>
                      </a:r>
                      <a:endParaRPr lang="en-US" sz="1050" dirty="0"/>
                    </a:p>
                  </a:txBody>
                  <a:tcPr/>
                </a:tc>
                <a:tc>
                  <a:txBody>
                    <a:bodyPr/>
                    <a:lstStyle/>
                    <a:p>
                      <a:r>
                        <a:rPr lang="en-US" sz="1050" dirty="0" smtClean="0"/>
                        <a:t>SI (%)</a:t>
                      </a:r>
                      <a:endParaRPr lang="en-US" sz="1050" dirty="0"/>
                    </a:p>
                  </a:txBody>
                  <a:tcPr/>
                </a:tc>
              </a:tr>
              <a:tr h="146424">
                <a:tc>
                  <a:txBody>
                    <a:bodyPr/>
                    <a:lstStyle/>
                    <a:p>
                      <a:r>
                        <a:rPr lang="en-US" sz="1050" dirty="0" smtClean="0"/>
                        <a:t>Global</a:t>
                      </a:r>
                      <a:endParaRPr lang="en-US" sz="1050" dirty="0"/>
                    </a:p>
                  </a:txBody>
                  <a:tcPr/>
                </a:tc>
                <a:tc>
                  <a:txBody>
                    <a:bodyPr/>
                    <a:lstStyle/>
                    <a:p>
                      <a:pPr marL="0" indent="0">
                        <a:buFontTx/>
                        <a:buNone/>
                      </a:pPr>
                      <a:r>
                        <a:rPr lang="en-US" sz="1050" dirty="0" smtClean="0"/>
                        <a:t>-0.4</a:t>
                      </a:r>
                      <a:endParaRPr lang="en-US" sz="1050" dirty="0"/>
                    </a:p>
                  </a:txBody>
                  <a:tcPr/>
                </a:tc>
                <a:tc>
                  <a:txBody>
                    <a:bodyPr/>
                    <a:lstStyle/>
                    <a:p>
                      <a:r>
                        <a:rPr lang="en-US" sz="1050" dirty="0" smtClean="0"/>
                        <a:t>14.9</a:t>
                      </a:r>
                      <a:endParaRPr lang="en-US" sz="1050" dirty="0"/>
                    </a:p>
                  </a:txBody>
                  <a:tcPr/>
                </a:tc>
              </a:tr>
              <a:tr h="145152">
                <a:tc>
                  <a:txBody>
                    <a:bodyPr/>
                    <a:lstStyle/>
                    <a:p>
                      <a:r>
                        <a:rPr lang="en-US" sz="1050" dirty="0" smtClean="0"/>
                        <a:t>High latitudes</a:t>
                      </a:r>
                      <a:endParaRPr lang="en-US" sz="1050" dirty="0"/>
                    </a:p>
                  </a:txBody>
                  <a:tcPr/>
                </a:tc>
                <a:tc>
                  <a:txBody>
                    <a:bodyPr/>
                    <a:lstStyle/>
                    <a:p>
                      <a:r>
                        <a:rPr lang="en-US" sz="1050" dirty="0" smtClean="0"/>
                        <a:t>-0.33</a:t>
                      </a:r>
                      <a:endParaRPr lang="en-US" sz="1050" dirty="0"/>
                    </a:p>
                  </a:txBody>
                  <a:tcPr/>
                </a:tc>
                <a:tc>
                  <a:txBody>
                    <a:bodyPr/>
                    <a:lstStyle/>
                    <a:p>
                      <a:r>
                        <a:rPr lang="en-US" sz="1050" dirty="0" smtClean="0"/>
                        <a:t>14</a:t>
                      </a:r>
                      <a:endParaRPr lang="en-US" sz="1050" dirty="0"/>
                    </a:p>
                  </a:txBody>
                  <a:tcPr/>
                </a:tc>
              </a:tr>
              <a:tr h="0">
                <a:tc>
                  <a:txBody>
                    <a:bodyPr/>
                    <a:lstStyle/>
                    <a:p>
                      <a:r>
                        <a:rPr lang="en-US" sz="1050" dirty="0" smtClean="0"/>
                        <a:t>Intermediate</a:t>
                      </a:r>
                      <a:endParaRPr lang="en-US" sz="1050" dirty="0"/>
                    </a:p>
                  </a:txBody>
                  <a:tcPr/>
                </a:tc>
                <a:tc>
                  <a:txBody>
                    <a:bodyPr/>
                    <a:lstStyle/>
                    <a:p>
                      <a:r>
                        <a:rPr lang="en-US" sz="1050" dirty="0" smtClean="0"/>
                        <a:t>-0.42</a:t>
                      </a:r>
                      <a:endParaRPr lang="en-US" sz="1050" dirty="0"/>
                    </a:p>
                  </a:txBody>
                  <a:tcPr/>
                </a:tc>
                <a:tc>
                  <a:txBody>
                    <a:bodyPr/>
                    <a:lstStyle/>
                    <a:p>
                      <a:r>
                        <a:rPr lang="en-US" sz="1050" dirty="0" smtClean="0"/>
                        <a:t>15.3</a:t>
                      </a:r>
                      <a:endParaRPr lang="en-US" sz="1050" dirty="0"/>
                    </a:p>
                  </a:txBody>
                  <a:tcPr/>
                </a:tc>
              </a:tr>
              <a:tr h="146288">
                <a:tc>
                  <a:txBody>
                    <a:bodyPr/>
                    <a:lstStyle/>
                    <a:p>
                      <a:r>
                        <a:rPr lang="en-US" sz="1050" b="1" dirty="0" smtClean="0">
                          <a:solidFill>
                            <a:srgbClr val="0070C0"/>
                          </a:solidFill>
                        </a:rPr>
                        <a:t>Tropics</a:t>
                      </a:r>
                      <a:endParaRPr lang="en-US" sz="1050" b="1" dirty="0">
                        <a:solidFill>
                          <a:srgbClr val="0070C0"/>
                        </a:solidFill>
                      </a:endParaRPr>
                    </a:p>
                  </a:txBody>
                  <a:tcPr/>
                </a:tc>
                <a:tc>
                  <a:txBody>
                    <a:bodyPr/>
                    <a:lstStyle/>
                    <a:p>
                      <a:r>
                        <a:rPr lang="en-US" sz="1050" b="1" dirty="0" smtClean="0">
                          <a:solidFill>
                            <a:srgbClr val="0070C0"/>
                          </a:solidFill>
                        </a:rPr>
                        <a:t>-0.39</a:t>
                      </a:r>
                      <a:endParaRPr lang="en-US" sz="1050" b="1" dirty="0">
                        <a:solidFill>
                          <a:srgbClr val="0070C0"/>
                        </a:solidFill>
                      </a:endParaRPr>
                    </a:p>
                  </a:txBody>
                  <a:tcPr/>
                </a:tc>
                <a:tc>
                  <a:txBody>
                    <a:bodyPr/>
                    <a:lstStyle/>
                    <a:p>
                      <a:r>
                        <a:rPr lang="en-US" sz="1050" b="1" dirty="0" smtClean="0">
                          <a:solidFill>
                            <a:srgbClr val="0070C0"/>
                          </a:solidFill>
                        </a:rPr>
                        <a:t>11.3</a:t>
                      </a:r>
                      <a:endParaRPr lang="en-US" sz="1050" b="1" dirty="0">
                        <a:solidFill>
                          <a:srgbClr val="0070C0"/>
                        </a:solidFill>
                      </a:endParaRPr>
                    </a:p>
                  </a:txBody>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838916896"/>
              </p:ext>
            </p:extLst>
          </p:nvPr>
        </p:nvGraphicFramePr>
        <p:xfrm>
          <a:off x="1115616" y="2787774"/>
          <a:ext cx="3024336" cy="1257300"/>
        </p:xfrm>
        <a:graphic>
          <a:graphicData uri="http://schemas.openxmlformats.org/drawingml/2006/table">
            <a:tbl>
              <a:tblPr firstRow="1" bandRow="1">
                <a:tableStyleId>{9D7B26C5-4107-4FEC-AEDC-1716B250A1EF}</a:tableStyleId>
              </a:tblPr>
              <a:tblGrid>
                <a:gridCol w="1224136"/>
                <a:gridCol w="936104"/>
                <a:gridCol w="864096"/>
              </a:tblGrid>
              <a:tr h="144016">
                <a:tc>
                  <a:txBody>
                    <a:bodyPr/>
                    <a:lstStyle/>
                    <a:p>
                      <a:r>
                        <a:rPr lang="en-US" sz="1050" dirty="0" smtClean="0"/>
                        <a:t>DOMAIN</a:t>
                      </a:r>
                      <a:endParaRPr lang="en-US" sz="1050" dirty="0"/>
                    </a:p>
                  </a:txBody>
                  <a:tcPr/>
                </a:tc>
                <a:tc>
                  <a:txBody>
                    <a:bodyPr/>
                    <a:lstStyle/>
                    <a:p>
                      <a:r>
                        <a:rPr lang="en-US" sz="1050" dirty="0" smtClean="0"/>
                        <a:t>Bias (cm)</a:t>
                      </a:r>
                      <a:endParaRPr lang="en-US" sz="1050" dirty="0"/>
                    </a:p>
                  </a:txBody>
                  <a:tcPr/>
                </a:tc>
                <a:tc>
                  <a:txBody>
                    <a:bodyPr/>
                    <a:lstStyle/>
                    <a:p>
                      <a:r>
                        <a:rPr lang="en-US" sz="1050" dirty="0" smtClean="0"/>
                        <a:t>SI (%)</a:t>
                      </a:r>
                      <a:endParaRPr lang="en-US" sz="1050" dirty="0"/>
                    </a:p>
                  </a:txBody>
                  <a:tcPr/>
                </a:tc>
              </a:tr>
              <a:tr h="146424">
                <a:tc>
                  <a:txBody>
                    <a:bodyPr/>
                    <a:lstStyle/>
                    <a:p>
                      <a:r>
                        <a:rPr lang="en-US" sz="1050" dirty="0" smtClean="0"/>
                        <a:t>Global</a:t>
                      </a:r>
                      <a:endParaRPr lang="en-US" sz="1050" dirty="0"/>
                    </a:p>
                  </a:txBody>
                  <a:tcPr/>
                </a:tc>
                <a:tc>
                  <a:txBody>
                    <a:bodyPr/>
                    <a:lstStyle/>
                    <a:p>
                      <a:pPr marL="0" indent="0">
                        <a:buFontTx/>
                        <a:buNone/>
                      </a:pPr>
                      <a:r>
                        <a:rPr lang="en-US" sz="1050" dirty="0" smtClean="0"/>
                        <a:t>-6</a:t>
                      </a:r>
                      <a:endParaRPr lang="en-US" sz="1050" dirty="0"/>
                    </a:p>
                  </a:txBody>
                  <a:tcPr/>
                </a:tc>
                <a:tc>
                  <a:txBody>
                    <a:bodyPr/>
                    <a:lstStyle/>
                    <a:p>
                      <a:r>
                        <a:rPr lang="en-US" sz="1050" dirty="0" smtClean="0"/>
                        <a:t>22.2</a:t>
                      </a:r>
                      <a:endParaRPr lang="en-US" sz="1050" dirty="0"/>
                    </a:p>
                  </a:txBody>
                  <a:tcPr/>
                </a:tc>
              </a:tr>
              <a:tr h="145152">
                <a:tc>
                  <a:txBody>
                    <a:bodyPr/>
                    <a:lstStyle/>
                    <a:p>
                      <a:r>
                        <a:rPr lang="en-US" sz="1050" dirty="0" smtClean="0"/>
                        <a:t>High latitudes</a:t>
                      </a:r>
                      <a:endParaRPr lang="en-US" sz="1050" dirty="0"/>
                    </a:p>
                  </a:txBody>
                  <a:tcPr/>
                </a:tc>
                <a:tc>
                  <a:txBody>
                    <a:bodyPr/>
                    <a:lstStyle/>
                    <a:p>
                      <a:r>
                        <a:rPr lang="en-US" sz="1050" dirty="0" smtClean="0"/>
                        <a:t>-3 </a:t>
                      </a:r>
                      <a:endParaRPr lang="en-US" sz="1050" dirty="0"/>
                    </a:p>
                  </a:txBody>
                  <a:tcPr/>
                </a:tc>
                <a:tc>
                  <a:txBody>
                    <a:bodyPr/>
                    <a:lstStyle/>
                    <a:p>
                      <a:r>
                        <a:rPr lang="en-US" sz="1050" dirty="0" smtClean="0"/>
                        <a:t>24.9</a:t>
                      </a:r>
                      <a:endParaRPr lang="en-US" sz="1050" dirty="0"/>
                    </a:p>
                  </a:txBody>
                  <a:tcPr/>
                </a:tc>
              </a:tr>
              <a:tr h="0">
                <a:tc>
                  <a:txBody>
                    <a:bodyPr/>
                    <a:lstStyle/>
                    <a:p>
                      <a:r>
                        <a:rPr lang="en-US" sz="1050" dirty="0" smtClean="0"/>
                        <a:t>Intermediate</a:t>
                      </a:r>
                      <a:endParaRPr lang="en-US" sz="1050" dirty="0"/>
                    </a:p>
                  </a:txBody>
                  <a:tcPr/>
                </a:tc>
                <a:tc>
                  <a:txBody>
                    <a:bodyPr/>
                    <a:lstStyle/>
                    <a:p>
                      <a:r>
                        <a:rPr lang="en-US" sz="1050" dirty="0" smtClean="0"/>
                        <a:t>-7</a:t>
                      </a:r>
                      <a:endParaRPr lang="en-US" sz="1050" dirty="0"/>
                    </a:p>
                  </a:txBody>
                  <a:tcPr/>
                </a:tc>
                <a:tc>
                  <a:txBody>
                    <a:bodyPr/>
                    <a:lstStyle/>
                    <a:p>
                      <a:r>
                        <a:rPr lang="en-US" sz="1050" dirty="0" smtClean="0"/>
                        <a:t>21.2</a:t>
                      </a:r>
                      <a:endParaRPr lang="en-US" sz="1050" dirty="0"/>
                    </a:p>
                  </a:txBody>
                  <a:tcPr/>
                </a:tc>
              </a:tr>
              <a:tr h="146288">
                <a:tc>
                  <a:txBody>
                    <a:bodyPr/>
                    <a:lstStyle/>
                    <a:p>
                      <a:r>
                        <a:rPr lang="en-US" sz="1050" b="1" dirty="0" smtClean="0">
                          <a:solidFill>
                            <a:srgbClr val="0070C0"/>
                          </a:solidFill>
                        </a:rPr>
                        <a:t>Tropics</a:t>
                      </a:r>
                      <a:endParaRPr lang="en-US" sz="1050" b="1" dirty="0">
                        <a:solidFill>
                          <a:srgbClr val="0070C0"/>
                        </a:solidFill>
                      </a:endParaRPr>
                    </a:p>
                  </a:txBody>
                  <a:tcPr/>
                </a:tc>
                <a:tc>
                  <a:txBody>
                    <a:bodyPr/>
                    <a:lstStyle/>
                    <a:p>
                      <a:r>
                        <a:rPr lang="en-US" sz="1050" b="1" dirty="0" smtClean="0">
                          <a:solidFill>
                            <a:srgbClr val="0070C0"/>
                          </a:solidFill>
                        </a:rPr>
                        <a:t>-3 </a:t>
                      </a:r>
                      <a:endParaRPr lang="en-US" sz="1050" b="1" dirty="0">
                        <a:solidFill>
                          <a:srgbClr val="0070C0"/>
                        </a:solidFill>
                      </a:endParaRPr>
                    </a:p>
                  </a:txBody>
                  <a:tcPr/>
                </a:tc>
                <a:tc>
                  <a:txBody>
                    <a:bodyPr/>
                    <a:lstStyle/>
                    <a:p>
                      <a:r>
                        <a:rPr lang="en-US" sz="1050" b="1" dirty="0" smtClean="0">
                          <a:solidFill>
                            <a:srgbClr val="0070C0"/>
                          </a:solidFill>
                        </a:rPr>
                        <a:t>17.8</a:t>
                      </a:r>
                      <a:endParaRPr lang="en-US" sz="1050" b="1" dirty="0">
                        <a:solidFill>
                          <a:srgbClr val="0070C0"/>
                        </a:solidFill>
                      </a:endParaRPr>
                    </a:p>
                  </a:txBody>
                  <a:tcPr/>
                </a:tc>
              </a:tr>
            </a:tbl>
          </a:graphicData>
        </a:graphic>
      </p:graphicFrame>
      <p:sp>
        <p:nvSpPr>
          <p:cNvPr id="12" name="ZoneTexte 11"/>
          <p:cNvSpPr txBox="1"/>
          <p:nvPr/>
        </p:nvSpPr>
        <p:spPr>
          <a:xfrm>
            <a:off x="467544" y="618242"/>
            <a:ext cx="4104456" cy="369332"/>
          </a:xfrm>
          <a:prstGeom prst="rect">
            <a:avLst/>
          </a:prstGeom>
          <a:noFill/>
        </p:spPr>
        <p:txBody>
          <a:bodyPr wrap="square" rtlCol="0">
            <a:spAutoFit/>
          </a:bodyPr>
          <a:lstStyle/>
          <a:p>
            <a:pPr algn="ctr"/>
            <a:r>
              <a:rPr lang="en-US" dirty="0" smtClean="0"/>
              <a:t>Hs Scatter Index (SI) (%)</a:t>
            </a:r>
            <a:endParaRPr lang="en-US" dirty="0"/>
          </a:p>
        </p:txBody>
      </p:sp>
      <p:sp>
        <p:nvSpPr>
          <p:cNvPr id="13" name="ZoneTexte 12"/>
          <p:cNvSpPr txBox="1"/>
          <p:nvPr/>
        </p:nvSpPr>
        <p:spPr>
          <a:xfrm>
            <a:off x="4824028" y="618242"/>
            <a:ext cx="4212468" cy="369332"/>
          </a:xfrm>
          <a:prstGeom prst="rect">
            <a:avLst/>
          </a:prstGeom>
          <a:noFill/>
        </p:spPr>
        <p:txBody>
          <a:bodyPr wrap="square" rtlCol="0">
            <a:spAutoFit/>
          </a:bodyPr>
          <a:lstStyle/>
          <a:p>
            <a:pPr algn="ctr"/>
            <a:r>
              <a:rPr lang="en-US" dirty="0" smtClean="0"/>
              <a:t>Wave mean period (WMP) SI (%)</a:t>
            </a:r>
            <a:endParaRPr lang="en-US" dirty="0"/>
          </a:p>
        </p:txBody>
      </p:sp>
      <p:sp>
        <p:nvSpPr>
          <p:cNvPr id="14" name="ZoneTexte 13"/>
          <p:cNvSpPr txBox="1"/>
          <p:nvPr/>
        </p:nvSpPr>
        <p:spPr>
          <a:xfrm>
            <a:off x="1079612" y="4155926"/>
            <a:ext cx="6516724" cy="86177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 </a:t>
            </a:r>
            <a:r>
              <a:rPr lang="en-US" sz="1600" dirty="0" smtClean="0"/>
              <a:t>Global average SI at coasts  </a:t>
            </a:r>
            <a:r>
              <a:rPr lang="en-US" sz="1600" dirty="0" smtClean="0">
                <a:solidFill>
                  <a:schemeClr val="accent4"/>
                </a:solidFill>
              </a:rPr>
              <a:t>~ 20% for Hs </a:t>
            </a:r>
            <a:r>
              <a:rPr lang="en-US" sz="1600" dirty="0" smtClean="0"/>
              <a:t>and ~ </a:t>
            </a:r>
            <a:r>
              <a:rPr lang="en-US" sz="1600" dirty="0" smtClean="0">
                <a:solidFill>
                  <a:schemeClr val="accent4"/>
                </a:solidFill>
              </a:rPr>
              <a:t>15% for WMP</a:t>
            </a:r>
          </a:p>
          <a:p>
            <a:pPr marL="285750" indent="-285750">
              <a:buFont typeface="Arial" panose="020B0604020202020204" pitchFamily="34" charset="0"/>
              <a:buChar char="•"/>
            </a:pPr>
            <a:r>
              <a:rPr lang="en-US" sz="1600" dirty="0" smtClean="0"/>
              <a:t> </a:t>
            </a:r>
            <a:r>
              <a:rPr lang="en-US" sz="1600" dirty="0" smtClean="0">
                <a:solidFill>
                  <a:srgbClr val="21879F"/>
                </a:solidFill>
              </a:rPr>
              <a:t>Best results for Tropics </a:t>
            </a:r>
            <a:r>
              <a:rPr lang="en-US" sz="1600" dirty="0" smtClean="0"/>
              <a:t>in terms of wave magnitude and types (upcoming swells and local trade waves)</a:t>
            </a:r>
            <a:endParaRPr lang="en-US" sz="1600" dirty="0"/>
          </a:p>
        </p:txBody>
      </p:sp>
      <mc:AlternateContent xmlns:mc="http://schemas.openxmlformats.org/markup-compatibility/2006" xmlns:a14="http://schemas.microsoft.com/office/drawing/2010/main">
        <mc:Choice Requires="a14">
          <p:sp>
            <p:nvSpPr>
              <p:cNvPr id="16" name="Rectangle 15"/>
              <p:cNvSpPr/>
              <p:nvPr/>
            </p:nvSpPr>
            <p:spPr>
              <a:xfrm>
                <a:off x="7697411" y="4299942"/>
                <a:ext cx="1339085" cy="4837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rPr>
                        <m:t>𝑆𝐼</m:t>
                      </m:r>
                      <m:r>
                        <a:rPr lang="en-US" sz="1200" i="1" smtClean="0">
                          <a:latin typeface="Cambria Math"/>
                        </a:rPr>
                        <m:t>=</m:t>
                      </m:r>
                      <m:f>
                        <m:fPr>
                          <m:ctrlPr>
                            <a:rPr lang="fr-FR" sz="1200" i="1">
                              <a:latin typeface="Cambria Math"/>
                            </a:rPr>
                          </m:ctrlPr>
                        </m:fPr>
                        <m:num>
                          <m:r>
                            <a:rPr lang="en-US" sz="1200" i="1">
                              <a:latin typeface="Cambria Math"/>
                            </a:rPr>
                            <m:t>𝑅𝑀𝑆</m:t>
                          </m:r>
                          <m:r>
                            <a:rPr lang="fr-FR" sz="1200" b="0" i="1" smtClean="0">
                              <a:latin typeface="Cambria Math"/>
                            </a:rPr>
                            <m:t>𝐷</m:t>
                          </m:r>
                        </m:num>
                        <m:den>
                          <m:sSup>
                            <m:sSupPr>
                              <m:ctrlPr>
                                <a:rPr lang="fr-FR" sz="1200" i="1">
                                  <a:latin typeface="Cambria Math"/>
                                </a:rPr>
                              </m:ctrlPr>
                            </m:sSupPr>
                            <m:e>
                              <m:r>
                                <a:rPr lang="en-US" sz="1200" i="1">
                                  <a:latin typeface="Cambria Math"/>
                                </a:rPr>
                                <m:t>𝐸</m:t>
                              </m:r>
                              <m:r>
                                <a:rPr lang="en-US" sz="1200" i="1">
                                  <a:latin typeface="Cambria Math"/>
                                </a:rPr>
                                <m:t>[</m:t>
                              </m:r>
                              <m:r>
                                <a:rPr lang="en-US" sz="1200" i="1">
                                  <a:latin typeface="Cambria Math"/>
                                </a:rPr>
                                <m:t>𝑂𝑏𝑠</m:t>
                              </m:r>
                              <m:d>
                                <m:dPr>
                                  <m:ctrlPr>
                                    <a:rPr lang="fr-FR" sz="1200" i="1">
                                      <a:latin typeface="Cambria Math"/>
                                    </a:rPr>
                                  </m:ctrlPr>
                                </m:dPr>
                                <m:e>
                                  <m:r>
                                    <a:rPr lang="en-US" sz="1200" i="1">
                                      <a:latin typeface="Cambria Math"/>
                                    </a:rPr>
                                    <m:t>𝑡</m:t>
                                  </m:r>
                                </m:e>
                              </m:d>
                            </m:e>
                            <m:sup/>
                          </m:sSup>
                          <m:r>
                            <a:rPr lang="en-US" sz="1200" i="1">
                              <a:latin typeface="Cambria Math"/>
                            </a:rPr>
                            <m:t>]</m:t>
                          </m:r>
                        </m:den>
                      </m:f>
                    </m:oMath>
                  </m:oMathPara>
                </a14:m>
                <a:endParaRPr lang="fr-FR" sz="1200" dirty="0"/>
              </a:p>
            </p:txBody>
          </p:sp>
        </mc:Choice>
        <mc:Fallback xmlns="">
          <p:sp>
            <p:nvSpPr>
              <p:cNvPr id="16" name="Rectangle 15"/>
              <p:cNvSpPr>
                <a:spLocks noRot="1" noChangeAspect="1" noMove="1" noResize="1" noEditPoints="1" noAdjustHandles="1" noChangeArrowheads="1" noChangeShapeType="1" noTextEdit="1"/>
              </p:cNvSpPr>
              <p:nvPr/>
            </p:nvSpPr>
            <p:spPr>
              <a:xfrm>
                <a:off x="7697411" y="4299942"/>
                <a:ext cx="1339085" cy="483722"/>
              </a:xfrm>
              <a:prstGeom prst="rect">
                <a:avLst/>
              </a:prstGeom>
              <a:blipFill rotWithShape="1">
                <a:blip r:embed="rId5"/>
                <a:stretch>
                  <a:fillRect b="-5000"/>
                </a:stretch>
              </a:blipFill>
            </p:spPr>
            <p:txBody>
              <a:bodyPr/>
              <a:lstStyle/>
              <a:p>
                <a:r>
                  <a:rPr lang="en-US">
                    <a:noFill/>
                  </a:rPr>
                  <a:t> </a:t>
                </a:r>
              </a:p>
            </p:txBody>
          </p:sp>
        </mc:Fallback>
      </mc:AlternateContent>
    </p:spTree>
    <p:extLst>
      <p:ext uri="{BB962C8B-B14F-4D97-AF65-F5344CB8AC3E}">
        <p14:creationId xmlns:p14="http://schemas.microsoft.com/office/powerpoint/2010/main" val="953986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40152" y="4443958"/>
            <a:ext cx="2952328" cy="67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Z:\JPEG\DIR_rmsd_Global.png"/>
          <p:cNvPicPr>
            <a:picLocks noChangeAspect="1"/>
          </p:cNvPicPr>
          <p:nvPr/>
        </p:nvPicPr>
        <p:blipFill rotWithShape="1">
          <a:blip r:embed="rId3" cstate="print">
            <a:extLst>
              <a:ext uri="{28A0092B-C50C-407E-A947-70E740481C1C}">
                <a14:useLocalDpi xmlns:a14="http://schemas.microsoft.com/office/drawing/2010/main" val="0"/>
              </a:ext>
            </a:extLst>
          </a:blip>
          <a:srcRect t="6690"/>
          <a:stretch/>
        </p:blipFill>
        <p:spPr bwMode="auto">
          <a:xfrm>
            <a:off x="899592" y="964939"/>
            <a:ext cx="4407940" cy="1693033"/>
          </a:xfrm>
          <a:prstGeom prst="rect">
            <a:avLst/>
          </a:prstGeom>
          <a:noFill/>
          <a:ln>
            <a:noFill/>
          </a:ln>
        </p:spPr>
      </p:pic>
      <p:pic>
        <p:nvPicPr>
          <p:cNvPr id="9" name="Image 8" descr="Z:\JPEG\DIR_correl_Global.png"/>
          <p:cNvPicPr>
            <a:picLocks noChangeAspect="1"/>
          </p:cNvPicPr>
          <p:nvPr/>
        </p:nvPicPr>
        <p:blipFill rotWithShape="1">
          <a:blip r:embed="rId4" cstate="print">
            <a:extLst>
              <a:ext uri="{28A0092B-C50C-407E-A947-70E740481C1C}">
                <a14:useLocalDpi xmlns:a14="http://schemas.microsoft.com/office/drawing/2010/main" val="0"/>
              </a:ext>
            </a:extLst>
          </a:blip>
          <a:srcRect t="7210"/>
          <a:stretch/>
        </p:blipFill>
        <p:spPr bwMode="auto">
          <a:xfrm>
            <a:off x="899592" y="3277614"/>
            <a:ext cx="4369203" cy="1670400"/>
          </a:xfrm>
          <a:prstGeom prst="rect">
            <a:avLst/>
          </a:prstGeom>
          <a:noFill/>
          <a:ln>
            <a:noFill/>
          </a:ln>
        </p:spPr>
      </p:pic>
      <p:sp>
        <p:nvSpPr>
          <p:cNvPr id="11" name="Rectangle 10"/>
          <p:cNvSpPr/>
          <p:nvPr/>
        </p:nvSpPr>
        <p:spPr>
          <a:xfrm>
            <a:off x="1516774" y="627534"/>
            <a:ext cx="3106684" cy="369332"/>
          </a:xfrm>
          <a:prstGeom prst="rect">
            <a:avLst/>
          </a:prstGeom>
        </p:spPr>
        <p:txBody>
          <a:bodyPr wrap="none">
            <a:spAutoFit/>
          </a:bodyPr>
          <a:lstStyle/>
          <a:p>
            <a:pPr algn="ctr"/>
            <a:r>
              <a:rPr lang="en-US" dirty="0" smtClean="0"/>
              <a:t>Mean wave direction RMSD (°) </a:t>
            </a:r>
            <a:endParaRPr lang="en-US" dirty="0"/>
          </a:p>
        </p:txBody>
      </p:sp>
      <p:sp>
        <p:nvSpPr>
          <p:cNvPr id="12" name="Rectangle 11"/>
          <p:cNvSpPr/>
          <p:nvPr/>
        </p:nvSpPr>
        <p:spPr>
          <a:xfrm>
            <a:off x="1424217" y="2917574"/>
            <a:ext cx="3291799" cy="369332"/>
          </a:xfrm>
          <a:prstGeom prst="rect">
            <a:avLst/>
          </a:prstGeom>
        </p:spPr>
        <p:txBody>
          <a:bodyPr wrap="none">
            <a:spAutoFit/>
          </a:bodyPr>
          <a:lstStyle/>
          <a:p>
            <a:pPr algn="ctr"/>
            <a:r>
              <a:rPr lang="en-US" dirty="0" smtClean="0"/>
              <a:t>Mean wave direction correlation </a:t>
            </a:r>
            <a:endParaRPr lang="en-US" dirty="0"/>
          </a:p>
        </p:txBody>
      </p:sp>
      <p:sp>
        <p:nvSpPr>
          <p:cNvPr id="2" name="ZoneTexte 1"/>
          <p:cNvSpPr txBox="1"/>
          <p:nvPr/>
        </p:nvSpPr>
        <p:spPr>
          <a:xfrm>
            <a:off x="5436096" y="858668"/>
            <a:ext cx="3456384" cy="215443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  RMSD in direction are local wave system dependent :  </a:t>
            </a:r>
          </a:p>
          <a:p>
            <a:pPr marL="742950" lvl="1" indent="-285750">
              <a:buFont typeface="Wingdings" panose="05000000000000000000" pitchFamily="2" charset="2"/>
              <a:buChar char="§"/>
            </a:pPr>
            <a:r>
              <a:rPr lang="en-US" sz="1400" dirty="0" smtClean="0">
                <a:solidFill>
                  <a:srgbClr val="0070C0"/>
                </a:solidFill>
              </a:rPr>
              <a:t>15° Bay of Biscay, Caribbean sea, Western US   </a:t>
            </a:r>
            <a:endParaRPr lang="en-US" sz="1400" dirty="0">
              <a:solidFill>
                <a:srgbClr val="0070C0"/>
              </a:solidFill>
            </a:endParaRPr>
          </a:p>
          <a:p>
            <a:pPr marL="742950" lvl="1" indent="-285750">
              <a:buFont typeface="Wingdings" panose="05000000000000000000" pitchFamily="2" charset="2"/>
              <a:buChar char="§"/>
            </a:pPr>
            <a:r>
              <a:rPr lang="en-US" sz="1400" dirty="0" smtClean="0">
                <a:solidFill>
                  <a:srgbClr val="00B050"/>
                </a:solidFill>
              </a:rPr>
              <a:t>35° Eastern US, Med, Hawaii</a:t>
            </a:r>
          </a:p>
          <a:p>
            <a:pPr marL="742950" lvl="1" indent="-285750">
              <a:buFont typeface="Wingdings" panose="05000000000000000000" pitchFamily="2" charset="2"/>
              <a:buChar char="§"/>
            </a:pPr>
            <a:endParaRPr lang="en-US" sz="1400" dirty="0">
              <a:solidFill>
                <a:srgbClr val="00B050"/>
              </a:solidFill>
            </a:endParaRPr>
          </a:p>
          <a:p>
            <a:pPr marL="285750" indent="-285750">
              <a:buFont typeface="Wingdings" panose="05000000000000000000" pitchFamily="2" charset="2"/>
              <a:buChar char="§"/>
            </a:pPr>
            <a:r>
              <a:rPr lang="en-US" sz="1600" dirty="0"/>
              <a:t> </a:t>
            </a:r>
            <a:r>
              <a:rPr lang="en-US" sz="1600" dirty="0" smtClean="0"/>
              <a:t>On a global average, directions are very low biased &lt;  </a:t>
            </a:r>
            <a:r>
              <a:rPr lang="en-US" sz="1600" dirty="0"/>
              <a:t>5 ° </a:t>
            </a:r>
            <a:r>
              <a:rPr lang="en-US" sz="1600" dirty="0" smtClean="0"/>
              <a:t>(</a:t>
            </a:r>
            <a:r>
              <a:rPr lang="en-US" sz="1600" dirty="0"/>
              <a:t>not shown) </a:t>
            </a:r>
          </a:p>
          <a:p>
            <a:pPr marL="742950" lvl="1" indent="-285750">
              <a:buFont typeface="Wingdings" panose="05000000000000000000" pitchFamily="2" charset="2"/>
              <a:buChar char="§"/>
            </a:pPr>
            <a:endParaRPr lang="en-US" sz="1400" dirty="0" smtClean="0">
              <a:solidFill>
                <a:srgbClr val="FFC000"/>
              </a:solidFill>
            </a:endParaRPr>
          </a:p>
        </p:txBody>
      </p:sp>
      <p:sp>
        <p:nvSpPr>
          <p:cNvPr id="14" name="ZoneTexte 13"/>
          <p:cNvSpPr txBox="1"/>
          <p:nvPr/>
        </p:nvSpPr>
        <p:spPr>
          <a:xfrm>
            <a:off x="5436096" y="3366823"/>
            <a:ext cx="345638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Correlations in direction are </a:t>
            </a:r>
            <a:r>
              <a:rPr lang="en-US" sz="1600" dirty="0" smtClean="0">
                <a:solidFill>
                  <a:srgbClr val="FFC000"/>
                </a:solidFill>
              </a:rPr>
              <a:t>good in extra-tropics </a:t>
            </a:r>
            <a:r>
              <a:rPr lang="en-US" sz="1600" dirty="0" smtClean="0"/>
              <a:t>(strong westerly winds), but </a:t>
            </a:r>
            <a:r>
              <a:rPr lang="en-US" sz="1600" dirty="0" smtClean="0">
                <a:solidFill>
                  <a:srgbClr val="5AC4DD"/>
                </a:solidFill>
              </a:rPr>
              <a:t>less performant in tropics </a:t>
            </a:r>
            <a:r>
              <a:rPr lang="en-US" sz="1600" dirty="0" smtClean="0"/>
              <a:t>(light trade winds + cyclones)  </a:t>
            </a:r>
            <a:r>
              <a:rPr lang="en-US" sz="1600" dirty="0" smtClean="0">
                <a:solidFill>
                  <a:srgbClr val="5AC4DD"/>
                </a:solidFill>
              </a:rPr>
              <a:t>  </a:t>
            </a:r>
          </a:p>
        </p:txBody>
      </p:sp>
      <p:sp>
        <p:nvSpPr>
          <p:cNvPr id="3" name="Titre 2"/>
          <p:cNvSpPr>
            <a:spLocks noGrp="1"/>
          </p:cNvSpPr>
          <p:nvPr>
            <p:ph type="title"/>
          </p:nvPr>
        </p:nvSpPr>
        <p:spPr/>
        <p:txBody>
          <a:bodyPr/>
          <a:lstStyle/>
          <a:p>
            <a:r>
              <a:rPr lang="fr-BE" sz="1600" dirty="0"/>
              <a:t>1993-2018 validation </a:t>
            </a:r>
            <a:r>
              <a:rPr lang="fr-BE" sz="1600" dirty="0" err="1"/>
              <a:t>with</a:t>
            </a:r>
            <a:r>
              <a:rPr lang="fr-BE" sz="1600" dirty="0"/>
              <a:t> CMEMS </a:t>
            </a:r>
            <a:r>
              <a:rPr lang="fr-BE" sz="1600" dirty="0" err="1"/>
              <a:t>buoys</a:t>
            </a:r>
            <a:r>
              <a:rPr lang="fr-BE" sz="1600" dirty="0"/>
              <a:t>(3h)</a:t>
            </a:r>
            <a:endParaRPr lang="en-US" sz="1600" dirty="0"/>
          </a:p>
        </p:txBody>
      </p:sp>
    </p:spTree>
    <p:extLst>
      <p:ext uri="{BB962C8B-B14F-4D97-AF65-F5344CB8AC3E}">
        <p14:creationId xmlns:p14="http://schemas.microsoft.com/office/powerpoint/2010/main" val="388614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Zoom on Hawaii NDBC/NOAA buoys: </a:t>
            </a:r>
            <a:r>
              <a:rPr lang="en-US" dirty="0" smtClean="0">
                <a:solidFill>
                  <a:srgbClr val="FFFF00"/>
                </a:solidFill>
              </a:rPr>
              <a:t>51002</a:t>
            </a:r>
            <a:endParaRPr lang="en-US" dirty="0">
              <a:solidFill>
                <a:srgbClr val="FFFF00"/>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32"/>
          <a:stretch/>
        </p:blipFill>
        <p:spPr bwMode="auto">
          <a:xfrm>
            <a:off x="4737749" y="756697"/>
            <a:ext cx="3033253" cy="210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27"/>
          <a:stretch/>
        </p:blipFill>
        <p:spPr bwMode="auto">
          <a:xfrm>
            <a:off x="4665741" y="3040414"/>
            <a:ext cx="3033253" cy="212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482970" y="1833086"/>
            <a:ext cx="1683538" cy="861774"/>
          </a:xfrm>
          <a:prstGeom prst="rect">
            <a:avLst/>
          </a:prstGeom>
        </p:spPr>
        <p:txBody>
          <a:bodyPr wrap="square">
            <a:spAutoFit/>
          </a:bodyPr>
          <a:lstStyle/>
          <a:p>
            <a:r>
              <a:rPr lang="en-US" sz="1600" b="1" dirty="0">
                <a:solidFill>
                  <a:srgbClr val="FFC000"/>
                </a:solidFill>
              </a:rPr>
              <a:t>Good </a:t>
            </a:r>
            <a:r>
              <a:rPr lang="en-US" sz="1600" b="1" dirty="0" smtClean="0">
                <a:solidFill>
                  <a:srgbClr val="FFC000"/>
                </a:solidFill>
              </a:rPr>
              <a:t>capturing of </a:t>
            </a:r>
            <a:r>
              <a:rPr lang="en-US" sz="1600" b="1" dirty="0">
                <a:solidFill>
                  <a:srgbClr val="FFC000"/>
                </a:solidFill>
              </a:rPr>
              <a:t>long </a:t>
            </a:r>
            <a:r>
              <a:rPr lang="en-US" sz="1600" b="1" dirty="0" smtClean="0">
                <a:solidFill>
                  <a:srgbClr val="FFC000"/>
                </a:solidFill>
              </a:rPr>
              <a:t>swell </a:t>
            </a:r>
          </a:p>
          <a:p>
            <a:r>
              <a:rPr lang="en-US" sz="1600" b="1" dirty="0" smtClean="0">
                <a:solidFill>
                  <a:srgbClr val="FFC000"/>
                </a:solidFill>
              </a:rPr>
              <a:t>(</a:t>
            </a:r>
            <a:r>
              <a:rPr lang="en-US" sz="1600" b="1" dirty="0" err="1" smtClean="0">
                <a:solidFill>
                  <a:srgbClr val="FFC000"/>
                </a:solidFill>
              </a:rPr>
              <a:t>Pwp</a:t>
            </a:r>
            <a:r>
              <a:rPr lang="en-US" sz="1600" b="1" dirty="0" smtClean="0">
                <a:solidFill>
                  <a:srgbClr val="FFC000"/>
                </a:solidFill>
              </a:rPr>
              <a:t> &gt;12 s)</a:t>
            </a:r>
            <a:endParaRPr lang="en-US" sz="1600" dirty="0">
              <a:solidFill>
                <a:srgbClr val="FFC000"/>
              </a:solidFill>
            </a:endParaRPr>
          </a:p>
        </p:txBody>
      </p:sp>
      <p:sp>
        <p:nvSpPr>
          <p:cNvPr id="13" name="Ellipse 12"/>
          <p:cNvSpPr/>
          <p:nvPr/>
        </p:nvSpPr>
        <p:spPr>
          <a:xfrm rot="19718364">
            <a:off x="6108780" y="833883"/>
            <a:ext cx="1642493" cy="714598"/>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14" name="Rectangle 13"/>
          <p:cNvSpPr/>
          <p:nvPr/>
        </p:nvSpPr>
        <p:spPr>
          <a:xfrm>
            <a:off x="5505758" y="483518"/>
            <a:ext cx="2007857" cy="307777"/>
          </a:xfrm>
          <a:prstGeom prst="rect">
            <a:avLst/>
          </a:prstGeom>
        </p:spPr>
        <p:txBody>
          <a:bodyPr wrap="none">
            <a:spAutoFit/>
          </a:bodyPr>
          <a:lstStyle/>
          <a:p>
            <a:r>
              <a:rPr lang="en-US" sz="1400" b="1" dirty="0"/>
              <a:t>Peak wave </a:t>
            </a:r>
            <a:r>
              <a:rPr lang="en-US" sz="1400" b="1" dirty="0" smtClean="0"/>
              <a:t>period (PWP)</a:t>
            </a:r>
            <a:endParaRPr lang="en-US" sz="1400" dirty="0"/>
          </a:p>
        </p:txBody>
      </p:sp>
      <p:sp>
        <p:nvSpPr>
          <p:cNvPr id="17" name="Rectangle 16"/>
          <p:cNvSpPr/>
          <p:nvPr/>
        </p:nvSpPr>
        <p:spPr>
          <a:xfrm>
            <a:off x="5560452" y="2787774"/>
            <a:ext cx="1728550" cy="307777"/>
          </a:xfrm>
          <a:prstGeom prst="rect">
            <a:avLst/>
          </a:prstGeom>
        </p:spPr>
        <p:txBody>
          <a:bodyPr wrap="none">
            <a:spAutoFit/>
          </a:bodyPr>
          <a:lstStyle/>
          <a:p>
            <a:r>
              <a:rPr lang="en-US" sz="1400" b="1" dirty="0"/>
              <a:t>Sig. </a:t>
            </a:r>
            <a:r>
              <a:rPr lang="en-US" sz="1400" b="1" dirty="0" smtClean="0"/>
              <a:t>wave height (Hs)</a:t>
            </a:r>
            <a:endParaRPr lang="en-US" sz="1400" dirty="0"/>
          </a:p>
        </p:txBody>
      </p:sp>
      <p:sp>
        <p:nvSpPr>
          <p:cNvPr id="18" name="ZoneTexte 17"/>
          <p:cNvSpPr txBox="1"/>
          <p:nvPr/>
        </p:nvSpPr>
        <p:spPr>
          <a:xfrm>
            <a:off x="7461454" y="3219822"/>
            <a:ext cx="1454420" cy="1384995"/>
          </a:xfrm>
          <a:prstGeom prst="rect">
            <a:avLst/>
          </a:prstGeom>
          <a:solidFill>
            <a:schemeClr val="bg1"/>
          </a:solidFill>
        </p:spPr>
        <p:txBody>
          <a:bodyPr wrap="square" rtlCol="0">
            <a:spAutoFit/>
          </a:bodyPr>
          <a:lstStyle/>
          <a:p>
            <a:r>
              <a:rPr lang="en-US" b="1" dirty="0" smtClean="0">
                <a:solidFill>
                  <a:srgbClr val="0070C0"/>
                </a:solidFill>
              </a:rPr>
              <a:t>Hs SI = 7.5%</a:t>
            </a:r>
          </a:p>
          <a:p>
            <a:endParaRPr lang="en-US" b="1" dirty="0">
              <a:solidFill>
                <a:srgbClr val="0070C0"/>
              </a:solidFill>
            </a:endParaRPr>
          </a:p>
          <a:p>
            <a:r>
              <a:rPr lang="en-US" sz="1600" b="1" dirty="0">
                <a:solidFill>
                  <a:srgbClr val="FFC000"/>
                </a:solidFill>
              </a:rPr>
              <a:t>G</a:t>
            </a:r>
            <a:r>
              <a:rPr lang="en-US" sz="1600" b="1" dirty="0" smtClean="0">
                <a:solidFill>
                  <a:srgbClr val="FFC000"/>
                </a:solidFill>
              </a:rPr>
              <a:t>ood value in open-ocean condition</a:t>
            </a:r>
          </a:p>
        </p:txBody>
      </p:sp>
      <p:pic>
        <p:nvPicPr>
          <p:cNvPr id="2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546" y="3486831"/>
            <a:ext cx="1634346" cy="150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ZoneTexte 21"/>
          <p:cNvSpPr txBox="1"/>
          <p:nvPr/>
        </p:nvSpPr>
        <p:spPr>
          <a:xfrm>
            <a:off x="1750302" y="1131590"/>
            <a:ext cx="889181" cy="246221"/>
          </a:xfrm>
          <a:prstGeom prst="rect">
            <a:avLst/>
          </a:prstGeom>
          <a:noFill/>
        </p:spPr>
        <p:txBody>
          <a:bodyPr wrap="square" rtlCol="0">
            <a:spAutoFit/>
          </a:bodyPr>
          <a:lstStyle/>
          <a:p>
            <a:r>
              <a:rPr lang="en-US" sz="1000" dirty="0" err="1" smtClean="0">
                <a:solidFill>
                  <a:srgbClr val="FF0000"/>
                </a:solidFill>
              </a:rPr>
              <a:t>hawaii</a:t>
            </a:r>
            <a:endParaRPr lang="en-US" sz="1000" dirty="0">
              <a:solidFill>
                <a:srgbClr val="FF0000"/>
              </a:solidFill>
            </a:endParaRPr>
          </a:p>
        </p:txBody>
      </p:sp>
      <p:pic>
        <p:nvPicPr>
          <p:cNvPr id="31" name="Imag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600" y="913834"/>
            <a:ext cx="3028950" cy="2417445"/>
          </a:xfrm>
          <a:prstGeom prst="rect">
            <a:avLst/>
          </a:prstGeom>
        </p:spPr>
      </p:pic>
      <p:sp>
        <p:nvSpPr>
          <p:cNvPr id="32" name="Ellipse 31"/>
          <p:cNvSpPr/>
          <p:nvPr/>
        </p:nvSpPr>
        <p:spPr>
          <a:xfrm>
            <a:off x="2267744" y="2715766"/>
            <a:ext cx="432048" cy="216024"/>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99592" y="699542"/>
            <a:ext cx="2045753" cy="261610"/>
          </a:xfrm>
          <a:prstGeom prst="rect">
            <a:avLst/>
          </a:prstGeom>
        </p:spPr>
        <p:txBody>
          <a:bodyPr wrap="none">
            <a:spAutoFit/>
          </a:bodyPr>
          <a:lstStyle/>
          <a:p>
            <a:r>
              <a:rPr lang="fr-FR" sz="1100" dirty="0" err="1"/>
              <a:t>From</a:t>
            </a:r>
            <a:r>
              <a:rPr lang="fr-FR" sz="1100" dirty="0"/>
              <a:t> </a:t>
            </a:r>
            <a:r>
              <a:rPr lang="fr-FR" sz="1100" dirty="0" err="1"/>
              <a:t>Vitousek</a:t>
            </a:r>
            <a:r>
              <a:rPr lang="fr-FR" sz="1100" dirty="0"/>
              <a:t> &amp; Fletcher (</a:t>
            </a:r>
            <a:r>
              <a:rPr lang="fr-FR" sz="1100" dirty="0" smtClean="0"/>
              <a:t>2008)</a:t>
            </a:r>
            <a:endParaRPr lang="en-US" sz="1100" dirty="0"/>
          </a:p>
        </p:txBody>
      </p:sp>
      <p:sp>
        <p:nvSpPr>
          <p:cNvPr id="25" name="ZoneTexte 24"/>
          <p:cNvSpPr txBox="1"/>
          <p:nvPr/>
        </p:nvSpPr>
        <p:spPr>
          <a:xfrm>
            <a:off x="1377719" y="4110340"/>
            <a:ext cx="1155787" cy="261610"/>
          </a:xfrm>
          <a:prstGeom prst="rect">
            <a:avLst/>
          </a:prstGeom>
          <a:noFill/>
        </p:spPr>
        <p:txBody>
          <a:bodyPr wrap="square" rtlCol="0">
            <a:spAutoFit/>
          </a:bodyPr>
          <a:lstStyle/>
          <a:p>
            <a:r>
              <a:rPr lang="en-US" sz="1100" dirty="0">
                <a:solidFill>
                  <a:srgbClr val="FF0000"/>
                </a:solidFill>
              </a:rPr>
              <a:t>H</a:t>
            </a:r>
            <a:r>
              <a:rPr lang="en-US" sz="1100" dirty="0" smtClean="0">
                <a:solidFill>
                  <a:srgbClr val="FF0000"/>
                </a:solidFill>
              </a:rPr>
              <a:t>awaii</a:t>
            </a:r>
            <a:endParaRPr lang="en-US" sz="1100" dirty="0">
              <a:solidFill>
                <a:srgbClr val="FF0000"/>
              </a:solidFill>
            </a:endParaRPr>
          </a:p>
        </p:txBody>
      </p:sp>
      <p:sp>
        <p:nvSpPr>
          <p:cNvPr id="26" name="ZoneTexte 25"/>
          <p:cNvSpPr txBox="1"/>
          <p:nvPr/>
        </p:nvSpPr>
        <p:spPr>
          <a:xfrm>
            <a:off x="7596336" y="618242"/>
            <a:ext cx="1319538" cy="369332"/>
          </a:xfrm>
          <a:prstGeom prst="rect">
            <a:avLst/>
          </a:prstGeom>
          <a:noFill/>
        </p:spPr>
        <p:txBody>
          <a:bodyPr wrap="square" rtlCol="0">
            <a:spAutoFit/>
          </a:bodyPr>
          <a:lstStyle/>
          <a:p>
            <a:pPr algn="ctr"/>
            <a:r>
              <a:rPr lang="en-US" dirty="0" smtClean="0"/>
              <a:t>YEAR 2010</a:t>
            </a:r>
            <a:endParaRPr lang="en-US" dirty="0"/>
          </a:p>
        </p:txBody>
      </p:sp>
      <p:sp>
        <p:nvSpPr>
          <p:cNvPr id="2" name="Rectangle 1"/>
          <p:cNvSpPr/>
          <p:nvPr/>
        </p:nvSpPr>
        <p:spPr>
          <a:xfrm>
            <a:off x="7481694" y="1363117"/>
            <a:ext cx="1548822" cy="369332"/>
          </a:xfrm>
          <a:prstGeom prst="rect">
            <a:avLst/>
          </a:prstGeom>
        </p:spPr>
        <p:txBody>
          <a:bodyPr wrap="none">
            <a:spAutoFit/>
          </a:bodyPr>
          <a:lstStyle/>
          <a:p>
            <a:r>
              <a:rPr lang="en-US" b="1" dirty="0">
                <a:solidFill>
                  <a:srgbClr val="0070C0"/>
                </a:solidFill>
              </a:rPr>
              <a:t>PWP SI = 9.7%</a:t>
            </a:r>
          </a:p>
        </p:txBody>
      </p:sp>
      <p:sp>
        <p:nvSpPr>
          <p:cNvPr id="3" name="Flèche gauche 2"/>
          <p:cNvSpPr/>
          <p:nvPr/>
        </p:nvSpPr>
        <p:spPr>
          <a:xfrm rot="20627386" flipH="1">
            <a:off x="2736672" y="2366075"/>
            <a:ext cx="1885738" cy="2880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2122884" y="3450362"/>
            <a:ext cx="273714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Hawaii is dominated by 2 large north swells and 2 narrow south swells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 Buoy 51002 </a:t>
            </a:r>
            <a:r>
              <a:rPr lang="en-US" sz="1600" dirty="0"/>
              <a:t>is </a:t>
            </a:r>
            <a:r>
              <a:rPr lang="en-US" sz="1600" dirty="0" smtClean="0"/>
              <a:t>to </a:t>
            </a:r>
            <a:r>
              <a:rPr lang="en-US" sz="1600" dirty="0"/>
              <a:t>the south and off the </a:t>
            </a:r>
            <a:r>
              <a:rPr lang="en-US" sz="1600" dirty="0" smtClean="0"/>
              <a:t>archipelago</a:t>
            </a:r>
            <a:endParaRPr lang="en-US" sz="1600" dirty="0"/>
          </a:p>
        </p:txBody>
      </p:sp>
    </p:spTree>
    <p:extLst>
      <p:ext uri="{BB962C8B-B14F-4D97-AF65-F5344CB8AC3E}">
        <p14:creationId xmlns:p14="http://schemas.microsoft.com/office/powerpoint/2010/main" val="2737545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67744" y="3635027"/>
            <a:ext cx="6913610" cy="1384995"/>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1400" dirty="0"/>
              <a:t>B</a:t>
            </a:r>
            <a:r>
              <a:rPr lang="en-US" sz="1400" dirty="0" smtClean="0"/>
              <a:t>uoy 51002 is in majority exposed </a:t>
            </a:r>
            <a:r>
              <a:rPr lang="en-US" sz="1400" dirty="0"/>
              <a:t>to north-northeast trade </a:t>
            </a:r>
            <a:r>
              <a:rPr lang="en-US" sz="1400" dirty="0" smtClean="0"/>
              <a:t>regime (70% of occurrence)</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Good accordance </a:t>
            </a:r>
            <a:r>
              <a:rPr lang="en-US" sz="1400" dirty="0"/>
              <a:t>in terms of directional spread, amplitude and frequency. </a:t>
            </a:r>
            <a:endParaRPr lang="en-US" sz="1400" dirty="0" smtClean="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a:solidFill>
                  <a:srgbClr val="7030A0"/>
                </a:solidFill>
              </a:rPr>
              <a:t> </a:t>
            </a:r>
            <a:r>
              <a:rPr lang="en-US" sz="1400" dirty="0" smtClean="0"/>
              <a:t>but… </a:t>
            </a:r>
            <a:r>
              <a:rPr lang="en-US" sz="1400" dirty="0" smtClean="0">
                <a:solidFill>
                  <a:srgbClr val="7030A0"/>
                </a:solidFill>
              </a:rPr>
              <a:t>some misses, like pure east swell that WAVERYS misses. WAVERYS also adds extra-WSW swells. Likely due to the 1/5° resolution which lacks precision</a:t>
            </a:r>
            <a:endParaRPr lang="en-US" sz="1600" dirty="0">
              <a:solidFill>
                <a:srgbClr val="7030A0"/>
              </a:solidFill>
            </a:endParaRPr>
          </a:p>
        </p:txBody>
      </p:sp>
      <p:sp>
        <p:nvSpPr>
          <p:cNvPr id="4" name="Titre 3"/>
          <p:cNvSpPr>
            <a:spLocks noGrp="1"/>
          </p:cNvSpPr>
          <p:nvPr>
            <p:ph type="title"/>
          </p:nvPr>
        </p:nvSpPr>
        <p:spPr/>
        <p:txBody>
          <a:bodyPr/>
          <a:lstStyle/>
          <a:p>
            <a:r>
              <a:rPr lang="en-US" dirty="0"/>
              <a:t>Zoom on Hawaii NDBC/NOAA </a:t>
            </a:r>
            <a:r>
              <a:rPr lang="en-US" dirty="0" smtClean="0"/>
              <a:t>buoys: </a:t>
            </a:r>
            <a:r>
              <a:rPr lang="en-US" dirty="0" smtClean="0">
                <a:solidFill>
                  <a:srgbClr val="FFFF00"/>
                </a:solidFill>
              </a:rPr>
              <a:t>51202</a:t>
            </a:r>
            <a:endParaRPr lang="en-US" dirty="0">
              <a:solidFill>
                <a:srgbClr val="FFFF00"/>
              </a:solidFill>
            </a:endParaRPr>
          </a:p>
        </p:txBody>
      </p:sp>
      <p:sp>
        <p:nvSpPr>
          <p:cNvPr id="11" name="ZoneTexte 10"/>
          <p:cNvSpPr txBox="1"/>
          <p:nvPr/>
        </p:nvSpPr>
        <p:spPr>
          <a:xfrm>
            <a:off x="7164288" y="2634466"/>
            <a:ext cx="1224136" cy="369332"/>
          </a:xfrm>
          <a:prstGeom prst="rect">
            <a:avLst/>
          </a:prstGeom>
          <a:noFill/>
        </p:spPr>
        <p:txBody>
          <a:bodyPr wrap="square" rtlCol="0">
            <a:spAutoFit/>
          </a:bodyPr>
          <a:lstStyle/>
          <a:p>
            <a:r>
              <a:rPr lang="en-US" dirty="0" smtClean="0"/>
              <a:t>WAVERYS</a:t>
            </a:r>
            <a:endParaRPr lang="en-US" dirty="0"/>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913834"/>
            <a:ext cx="3028950" cy="2417445"/>
          </a:xfrm>
          <a:prstGeom prst="rect">
            <a:avLst/>
          </a:prstGeom>
        </p:spPr>
      </p:pic>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546" y="3582502"/>
            <a:ext cx="1634346" cy="150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nvSpPr>
        <p:spPr>
          <a:xfrm>
            <a:off x="1377719" y="4110340"/>
            <a:ext cx="1155787" cy="261610"/>
          </a:xfrm>
          <a:prstGeom prst="rect">
            <a:avLst/>
          </a:prstGeom>
          <a:noFill/>
        </p:spPr>
        <p:txBody>
          <a:bodyPr wrap="square" rtlCol="0">
            <a:spAutoFit/>
          </a:bodyPr>
          <a:lstStyle/>
          <a:p>
            <a:r>
              <a:rPr lang="en-US" sz="1100" dirty="0">
                <a:solidFill>
                  <a:srgbClr val="FF0000"/>
                </a:solidFill>
              </a:rPr>
              <a:t>H</a:t>
            </a:r>
            <a:r>
              <a:rPr lang="en-US" sz="1100" dirty="0" smtClean="0">
                <a:solidFill>
                  <a:srgbClr val="FF0000"/>
                </a:solidFill>
              </a:rPr>
              <a:t>awaii</a:t>
            </a:r>
            <a:endParaRPr lang="en-US" sz="1100" dirty="0">
              <a:solidFill>
                <a:srgbClr val="FF0000"/>
              </a:solidFill>
            </a:endParaRPr>
          </a:p>
        </p:txBody>
      </p:sp>
      <p:sp>
        <p:nvSpPr>
          <p:cNvPr id="23" name="Ellipse 22"/>
          <p:cNvSpPr/>
          <p:nvPr/>
        </p:nvSpPr>
        <p:spPr>
          <a:xfrm>
            <a:off x="2267744" y="1851670"/>
            <a:ext cx="216024" cy="216024"/>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e 1"/>
          <p:cNvGrpSpPr/>
          <p:nvPr/>
        </p:nvGrpSpPr>
        <p:grpSpPr>
          <a:xfrm>
            <a:off x="4085616" y="639244"/>
            <a:ext cx="5022887" cy="2652586"/>
            <a:chOff x="4085616" y="771550"/>
            <a:chExt cx="5022887" cy="2652586"/>
          </a:xfrm>
        </p:grpSpPr>
        <p:pic>
          <p:nvPicPr>
            <p:cNvPr id="9" name="Image 8" descr="C:\Users\slawchune\Desktop\Waverys\Figures_BRUNO\Selected_windroses\percent_GL_TS_MO_52202_WAVERYS_1htot1_d16a7v2.png"/>
            <p:cNvPicPr>
              <a:picLocks noChangeAspect="1"/>
            </p:cNvPicPr>
            <p:nvPr/>
          </p:nvPicPr>
          <p:blipFill rotWithShape="1">
            <a:blip r:embed="rId5" cstate="print">
              <a:extLst>
                <a:ext uri="{28A0092B-C50C-407E-A947-70E740481C1C}">
                  <a14:useLocalDpi xmlns:a14="http://schemas.microsoft.com/office/drawing/2010/main" val="0"/>
                </a:ext>
              </a:extLst>
            </a:blip>
            <a:srcRect l="74741" t="5486" r="5502" b="57633"/>
            <a:stretch/>
          </p:blipFill>
          <p:spPr bwMode="auto">
            <a:xfrm>
              <a:off x="6372200" y="1207787"/>
              <a:ext cx="612534" cy="914769"/>
            </a:xfrm>
            <a:prstGeom prst="rect">
              <a:avLst/>
            </a:prstGeom>
            <a:noFill/>
            <a:ln>
              <a:noFill/>
            </a:ln>
          </p:spPr>
        </p:pic>
        <p:pic>
          <p:nvPicPr>
            <p:cNvPr id="5" name="Image 4" descr="C:\Users\slawchune\Desktop\Waverys\Figures_BRUNO\Selected_windroses\percent_GL_TS_MO_52202_OBS_1htot1_d16a7v2.png"/>
            <p:cNvPicPr>
              <a:picLocks noChangeAspect="1"/>
            </p:cNvPicPr>
            <p:nvPr/>
          </p:nvPicPr>
          <p:blipFill rotWithShape="1">
            <a:blip r:embed="rId6" cstate="print">
              <a:extLst>
                <a:ext uri="{28A0092B-C50C-407E-A947-70E740481C1C}">
                  <a14:useLocalDpi xmlns:a14="http://schemas.microsoft.com/office/drawing/2010/main" val="0"/>
                </a:ext>
              </a:extLst>
            </a:blip>
            <a:srcRect l="4960" t="6228" r="26317" b="5977"/>
            <a:stretch/>
          </p:blipFill>
          <p:spPr bwMode="auto">
            <a:xfrm>
              <a:off x="4085616" y="1136593"/>
              <a:ext cx="2240525" cy="2287543"/>
            </a:xfrm>
            <a:prstGeom prst="rect">
              <a:avLst/>
            </a:prstGeom>
            <a:noFill/>
            <a:ln>
              <a:noFill/>
            </a:ln>
          </p:spPr>
        </p:pic>
        <p:pic>
          <p:nvPicPr>
            <p:cNvPr id="8" name="Image 7" descr="C:\Users\slawchune\Desktop\Waverys\Figures_BRUNO\Selected_windroses\percent_GL_TS_MO_52202_WAVERYS_1htot1_d16a7v2.png"/>
            <p:cNvPicPr>
              <a:picLocks noChangeAspect="1"/>
            </p:cNvPicPr>
            <p:nvPr/>
          </p:nvPicPr>
          <p:blipFill rotWithShape="1">
            <a:blip r:embed="rId7" cstate="print">
              <a:extLst>
                <a:ext uri="{28A0092B-C50C-407E-A947-70E740481C1C}">
                  <a14:useLocalDpi xmlns:a14="http://schemas.microsoft.com/office/drawing/2010/main" val="0"/>
                </a:ext>
              </a:extLst>
            </a:blip>
            <a:srcRect l="5251" t="5485" r="26317" b="5911"/>
            <a:stretch/>
          </p:blipFill>
          <p:spPr bwMode="auto">
            <a:xfrm>
              <a:off x="6877454" y="1115527"/>
              <a:ext cx="2231049" cy="2308609"/>
            </a:xfrm>
            <a:prstGeom prst="rect">
              <a:avLst/>
            </a:prstGeom>
            <a:noFill/>
            <a:ln>
              <a:noFill/>
            </a:ln>
          </p:spPr>
        </p:pic>
        <p:sp>
          <p:nvSpPr>
            <p:cNvPr id="10" name="ZoneTexte 9"/>
            <p:cNvSpPr txBox="1"/>
            <p:nvPr/>
          </p:nvSpPr>
          <p:spPr>
            <a:xfrm>
              <a:off x="4946630" y="2655827"/>
              <a:ext cx="720080" cy="369332"/>
            </a:xfrm>
            <a:prstGeom prst="rect">
              <a:avLst/>
            </a:prstGeom>
            <a:noFill/>
          </p:spPr>
          <p:txBody>
            <a:bodyPr wrap="square" rtlCol="0">
              <a:spAutoFit/>
            </a:bodyPr>
            <a:lstStyle/>
            <a:p>
              <a:r>
                <a:rPr lang="en-US" dirty="0" smtClean="0"/>
                <a:t>Buoy</a:t>
              </a:r>
              <a:endParaRPr lang="en-US" dirty="0"/>
            </a:p>
          </p:txBody>
        </p:sp>
        <p:sp>
          <p:nvSpPr>
            <p:cNvPr id="21" name="Ellipse 20"/>
            <p:cNvSpPr/>
            <p:nvPr/>
          </p:nvSpPr>
          <p:spPr>
            <a:xfrm rot="586768">
              <a:off x="5351744" y="2167468"/>
              <a:ext cx="574490" cy="213023"/>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22" name="Ellipse 21"/>
            <p:cNvSpPr/>
            <p:nvPr/>
          </p:nvSpPr>
          <p:spPr>
            <a:xfrm rot="2592480">
              <a:off x="7729381" y="2267806"/>
              <a:ext cx="278084" cy="288425"/>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24" name="Rectangle 23"/>
            <p:cNvSpPr/>
            <p:nvPr/>
          </p:nvSpPr>
          <p:spPr>
            <a:xfrm>
              <a:off x="5420169" y="771550"/>
              <a:ext cx="2608215" cy="369332"/>
            </a:xfrm>
            <a:prstGeom prst="rect">
              <a:avLst/>
            </a:prstGeom>
          </p:spPr>
          <p:txBody>
            <a:bodyPr wrap="none">
              <a:spAutoFit/>
            </a:bodyPr>
            <a:lstStyle/>
            <a:p>
              <a:r>
                <a:rPr lang="fr-BE" dirty="0" err="1" smtClean="0"/>
                <a:t>Wave</a:t>
              </a:r>
              <a:r>
                <a:rPr lang="fr-BE" dirty="0" smtClean="0"/>
                <a:t> roses on 1993-2018</a:t>
              </a:r>
              <a:endParaRPr lang="en-US" dirty="0"/>
            </a:p>
          </p:txBody>
        </p:sp>
      </p:grpSp>
      <p:sp>
        <p:nvSpPr>
          <p:cNvPr id="18" name="Rectangle 17"/>
          <p:cNvSpPr/>
          <p:nvPr/>
        </p:nvSpPr>
        <p:spPr>
          <a:xfrm>
            <a:off x="899592" y="699542"/>
            <a:ext cx="2045753" cy="261610"/>
          </a:xfrm>
          <a:prstGeom prst="rect">
            <a:avLst/>
          </a:prstGeom>
        </p:spPr>
        <p:txBody>
          <a:bodyPr wrap="none">
            <a:spAutoFit/>
          </a:bodyPr>
          <a:lstStyle/>
          <a:p>
            <a:r>
              <a:rPr lang="fr-FR" sz="1100" dirty="0" err="1"/>
              <a:t>From</a:t>
            </a:r>
            <a:r>
              <a:rPr lang="fr-FR" sz="1100" dirty="0"/>
              <a:t> </a:t>
            </a:r>
            <a:r>
              <a:rPr lang="fr-FR" sz="1100" dirty="0" err="1"/>
              <a:t>Vitousek</a:t>
            </a:r>
            <a:r>
              <a:rPr lang="fr-FR" sz="1100" dirty="0"/>
              <a:t> &amp; Fletcher (</a:t>
            </a:r>
            <a:r>
              <a:rPr lang="fr-FR" sz="1100" dirty="0" smtClean="0"/>
              <a:t>2008)</a:t>
            </a:r>
            <a:endParaRPr lang="en-US" sz="1100" dirty="0"/>
          </a:p>
        </p:txBody>
      </p:sp>
    </p:spTree>
    <p:extLst>
      <p:ext uri="{BB962C8B-B14F-4D97-AF65-F5344CB8AC3E}">
        <p14:creationId xmlns:p14="http://schemas.microsoft.com/office/powerpoint/2010/main" val="712890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40152" y="4470380"/>
            <a:ext cx="2952328" cy="67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p:cNvSpPr>
            <a:spLocks noGrp="1"/>
          </p:cNvSpPr>
          <p:nvPr>
            <p:ph type="title"/>
          </p:nvPr>
        </p:nvSpPr>
        <p:spPr/>
        <p:txBody>
          <a:bodyPr/>
          <a:lstStyle/>
          <a:p>
            <a:r>
              <a:rPr lang="en-US" dirty="0" smtClean="0"/>
              <a:t>Open ocean validation with HY2A</a:t>
            </a:r>
            <a:endParaRPr lang="en-US" dirty="0"/>
          </a:p>
        </p:txBody>
      </p:sp>
      <p:sp>
        <p:nvSpPr>
          <p:cNvPr id="5" name="Rectangle 4"/>
          <p:cNvSpPr/>
          <p:nvPr/>
        </p:nvSpPr>
        <p:spPr>
          <a:xfrm>
            <a:off x="1115616" y="987574"/>
            <a:ext cx="4608512" cy="2246769"/>
          </a:xfrm>
          <a:prstGeom prst="rect">
            <a:avLst/>
          </a:prstGeom>
        </p:spPr>
        <p:txBody>
          <a:bodyPr wrap="square">
            <a:spAutoFit/>
          </a:bodyPr>
          <a:lstStyle/>
          <a:p>
            <a:pPr marL="285750" indent="-285750">
              <a:buFont typeface="Arial" panose="020B0604020202020204" pitchFamily="34" charset="0"/>
              <a:buChar char="•"/>
            </a:pPr>
            <a:r>
              <a:rPr lang="en-US" sz="1400" dirty="0" smtClean="0"/>
              <a:t> HY2A altimeter (2011, China) is an independent validation data for WAVERYS </a:t>
            </a:r>
            <a:r>
              <a:rPr lang="en-US" sz="1400" i="1" dirty="0" smtClean="0"/>
              <a:t>(Courtesy of CNES</a:t>
            </a:r>
            <a:r>
              <a:rPr lang="en-US" sz="1400" dirty="0" smtClean="0"/>
              <a:t>)</a:t>
            </a:r>
          </a:p>
          <a:p>
            <a:r>
              <a:rPr lang="en-US" sz="1400" dirty="0" smtClean="0"/>
              <a:t> </a:t>
            </a:r>
            <a:endParaRPr lang="en-US" sz="1400" dirty="0"/>
          </a:p>
          <a:p>
            <a:pPr marL="285750" indent="-285750">
              <a:buFont typeface="Arial" panose="020B0604020202020204" pitchFamily="34" charset="0"/>
              <a:buChar char="•"/>
            </a:pPr>
            <a:r>
              <a:rPr lang="en-US" sz="1400" dirty="0" smtClean="0"/>
              <a:t>Hs from HY2A </a:t>
            </a:r>
            <a:r>
              <a:rPr lang="en-US" sz="1400" dirty="0"/>
              <a:t>has been calibrated with Jason-2 </a:t>
            </a:r>
            <a:r>
              <a:rPr lang="en-US" sz="1400" dirty="0" smtClean="0"/>
              <a:t> following a regression </a:t>
            </a:r>
            <a:r>
              <a:rPr lang="en-US" sz="1400" dirty="0"/>
              <a:t>relation </a:t>
            </a:r>
            <a:r>
              <a:rPr lang="en-US" sz="1400" dirty="0" smtClean="0"/>
              <a:t>(</a:t>
            </a:r>
            <a:r>
              <a:rPr lang="en-US" sz="1400" dirty="0"/>
              <a:t>Y=</a:t>
            </a:r>
            <a:r>
              <a:rPr lang="en-US" sz="1400" dirty="0">
                <a:solidFill>
                  <a:srgbClr val="FF0000"/>
                </a:solidFill>
              </a:rPr>
              <a:t>a*</a:t>
            </a:r>
            <a:r>
              <a:rPr lang="en-US" sz="1400" dirty="0" err="1">
                <a:solidFill>
                  <a:srgbClr val="FF0000"/>
                </a:solidFill>
              </a:rPr>
              <a:t>X+b</a:t>
            </a:r>
            <a:r>
              <a:rPr lang="en-US" sz="1400" dirty="0" smtClean="0"/>
              <a:t>)</a:t>
            </a:r>
          </a:p>
          <a:p>
            <a:pPr marL="285750" indent="-285750">
              <a:buFont typeface="Arial" panose="020B0604020202020204" pitchFamily="34" charset="0"/>
              <a:buChar char="•"/>
            </a:pPr>
            <a:endParaRPr lang="en-US" sz="1400" dirty="0" smtClean="0"/>
          </a:p>
          <a:p>
            <a:pPr marL="285750" indent="-285750">
              <a:buFont typeface="Wingdings" panose="05000000000000000000" pitchFamily="2" charset="2"/>
              <a:buChar char="Ø"/>
            </a:pPr>
            <a:r>
              <a:rPr lang="en-US" sz="1400" b="1" dirty="0" smtClean="0">
                <a:solidFill>
                  <a:srgbClr val="7030A0"/>
                </a:solidFill>
              </a:rPr>
              <a:t>Open-ocean validation </a:t>
            </a:r>
            <a:r>
              <a:rPr lang="en-US" sz="1400" dirty="0" smtClean="0"/>
              <a:t>= Colocation of HY2A </a:t>
            </a:r>
            <a:r>
              <a:rPr lang="en-US" sz="1400" dirty="0"/>
              <a:t>with </a:t>
            </a:r>
            <a:r>
              <a:rPr lang="en-US" sz="1400" dirty="0" smtClean="0"/>
              <a:t>WAVERYS model </a:t>
            </a:r>
            <a:r>
              <a:rPr lang="en-US" sz="1400" dirty="0"/>
              <a:t>grid </a:t>
            </a:r>
            <a:r>
              <a:rPr lang="en-US" sz="1400" dirty="0" smtClean="0"/>
              <a:t>points over 2012-2018</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ERA5 wave dataset was tested as well for comparison  </a:t>
            </a:r>
            <a:endParaRPr lang="en-US" sz="1400"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723" y="701679"/>
            <a:ext cx="3429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524328" y="2283718"/>
            <a:ext cx="1277888" cy="646331"/>
          </a:xfrm>
          <a:prstGeom prst="rect">
            <a:avLst/>
          </a:prstGeom>
        </p:spPr>
        <p:txBody>
          <a:bodyPr wrap="square">
            <a:spAutoFit/>
          </a:bodyPr>
          <a:lstStyle/>
          <a:p>
            <a:r>
              <a:rPr lang="en-US" b="1" dirty="0">
                <a:solidFill>
                  <a:srgbClr val="FF0000"/>
                </a:solidFill>
              </a:rPr>
              <a:t>a=1.058</a:t>
            </a:r>
          </a:p>
          <a:p>
            <a:r>
              <a:rPr lang="en-US" b="1" dirty="0">
                <a:solidFill>
                  <a:srgbClr val="FF0000"/>
                </a:solidFill>
              </a:rPr>
              <a:t>b=-0.0193</a:t>
            </a:r>
            <a:endParaRPr lang="en-US" dirty="0">
              <a:solidFill>
                <a:srgbClr val="FF00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50247522"/>
              </p:ext>
            </p:extLst>
          </p:nvPr>
        </p:nvGraphicFramePr>
        <p:xfrm>
          <a:off x="755576" y="3709561"/>
          <a:ext cx="8094530" cy="1166445"/>
        </p:xfrm>
        <a:graphic>
          <a:graphicData uri="http://schemas.openxmlformats.org/drawingml/2006/table">
            <a:tbl>
              <a:tblPr firstRow="1" firstCol="1" bandRow="1">
                <a:tableStyleId>{9D7B26C5-4107-4FEC-AEDC-1716B250A1EF}</a:tableStyleId>
              </a:tblPr>
              <a:tblGrid>
                <a:gridCol w="1181762"/>
                <a:gridCol w="1440160"/>
                <a:gridCol w="2448272"/>
                <a:gridCol w="1584176"/>
                <a:gridCol w="1440160"/>
              </a:tblGrid>
              <a:tr h="0">
                <a:tc>
                  <a:txBody>
                    <a:bodyPr/>
                    <a:lstStyle/>
                    <a:p>
                      <a:pPr algn="ctr">
                        <a:spcBef>
                          <a:spcPts val="600"/>
                        </a:spcBef>
                        <a:spcAft>
                          <a:spcPts val="600"/>
                        </a:spcAft>
                      </a:pPr>
                      <a:r>
                        <a:rPr lang="en-US" sz="1050" dirty="0">
                          <a:effectLst/>
                        </a:rPr>
                        <a:t> </a:t>
                      </a:r>
                      <a:endParaRPr lang="fr-FR" sz="1200" dirty="0">
                        <a:solidFill>
                          <a:srgbClr val="000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n-US" sz="1050" dirty="0">
                          <a:effectLst/>
                        </a:rPr>
                        <a:t>Physics for source terms</a:t>
                      </a:r>
                      <a:endParaRPr lang="fr-FR" sz="1200" dirty="0">
                        <a:solidFill>
                          <a:srgbClr val="000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n-US" sz="1050" dirty="0">
                          <a:effectLst/>
                        </a:rPr>
                        <a:t>Coupling with atmosphere model</a:t>
                      </a:r>
                      <a:endParaRPr lang="fr-FR" sz="1200" dirty="0">
                        <a:solidFill>
                          <a:srgbClr val="000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n-US" sz="1050">
                          <a:effectLst/>
                        </a:rPr>
                        <a:t>Current refraction</a:t>
                      </a:r>
                      <a:endParaRPr lang="fr-FR" sz="1200">
                        <a:solidFill>
                          <a:srgbClr val="000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n-US" sz="1050">
                          <a:effectLst/>
                        </a:rPr>
                        <a:t>Horizontal resolution</a:t>
                      </a:r>
                      <a:endParaRPr lang="fr-FR" sz="1200">
                        <a:solidFill>
                          <a:srgbClr val="000000"/>
                        </a:solidFill>
                        <a:effectLst/>
                        <a:latin typeface="Calibri"/>
                        <a:ea typeface="Times New Roman"/>
                        <a:cs typeface="Times New Roman"/>
                      </a:endParaRPr>
                    </a:p>
                  </a:txBody>
                  <a:tcPr marL="68580" marR="68580" marT="0" marB="0"/>
                </a:tc>
              </a:tr>
              <a:tr h="633045">
                <a:tc>
                  <a:txBody>
                    <a:bodyPr/>
                    <a:lstStyle/>
                    <a:p>
                      <a:pPr algn="ctr">
                        <a:spcBef>
                          <a:spcPts val="600"/>
                        </a:spcBef>
                        <a:spcAft>
                          <a:spcPts val="600"/>
                        </a:spcAft>
                      </a:pPr>
                      <a:r>
                        <a:rPr lang="en-US" sz="1400" dirty="0" smtClean="0">
                          <a:effectLst/>
                        </a:rPr>
                        <a:t>ERA5 wave</a:t>
                      </a:r>
                      <a:endParaRPr lang="fr-FR" sz="1800" dirty="0">
                        <a:solidFill>
                          <a:srgbClr val="000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n-US" sz="1050" dirty="0" smtClean="0">
                          <a:solidFill>
                            <a:schemeClr val="tx1"/>
                          </a:solidFill>
                          <a:effectLst/>
                          <a:latin typeface="+mn-lt"/>
                          <a:ea typeface="+mn-ea"/>
                          <a:cs typeface="+mn-cs"/>
                        </a:rPr>
                        <a:t>ECWAM-IFS</a:t>
                      </a:r>
                      <a:r>
                        <a:rPr lang="en-US" sz="1050" baseline="0" dirty="0" smtClean="0">
                          <a:solidFill>
                            <a:schemeClr val="tx1"/>
                          </a:solidFill>
                          <a:effectLst/>
                          <a:latin typeface="+mn-lt"/>
                          <a:ea typeface="+mn-ea"/>
                          <a:cs typeface="+mn-cs"/>
                        </a:rPr>
                        <a:t> 41R2</a:t>
                      </a:r>
                      <a:endParaRPr lang="fr-FR" sz="1200" dirty="0">
                        <a:solidFill>
                          <a:srgbClr val="000000"/>
                        </a:solidFill>
                        <a:effectLst/>
                        <a:latin typeface="Calibri"/>
                        <a:ea typeface="Times New Roman"/>
                        <a:cs typeface="Times New Roman"/>
                      </a:endParaRPr>
                    </a:p>
                  </a:txBody>
                  <a:tcPr marL="68580" marR="68580" marT="0" marB="0"/>
                </a:tc>
                <a:tc>
                  <a:txBody>
                    <a:bodyPr/>
                    <a:lstStyle/>
                    <a:p>
                      <a:pPr algn="l">
                        <a:spcBef>
                          <a:spcPts val="600"/>
                        </a:spcBef>
                        <a:spcAft>
                          <a:spcPts val="600"/>
                        </a:spcAft>
                      </a:pPr>
                      <a:r>
                        <a:rPr lang="en-US" sz="1050" dirty="0">
                          <a:effectLst/>
                        </a:rPr>
                        <a:t>in: air density, 10 m wind and surface </a:t>
                      </a:r>
                      <a:r>
                        <a:rPr lang="en-US" sz="1050" dirty="0" smtClean="0">
                          <a:effectLst/>
                        </a:rPr>
                        <a:t>roughness</a:t>
                      </a:r>
                    </a:p>
                    <a:p>
                      <a:pPr algn="l">
                        <a:spcBef>
                          <a:spcPts val="600"/>
                        </a:spcBef>
                        <a:spcAft>
                          <a:spcPts val="600"/>
                        </a:spcAft>
                      </a:pPr>
                      <a:r>
                        <a:rPr lang="en-US" sz="1050" dirty="0" smtClean="0">
                          <a:effectLst/>
                        </a:rPr>
                        <a:t>out</a:t>
                      </a:r>
                      <a:r>
                        <a:rPr lang="en-US" sz="1050" dirty="0">
                          <a:effectLst/>
                        </a:rPr>
                        <a:t>: Charnock parameter</a:t>
                      </a:r>
                      <a:endParaRPr lang="fr-FR" sz="1200" dirty="0">
                        <a:solidFill>
                          <a:srgbClr val="000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n-US" sz="1050" b="1" dirty="0">
                          <a:solidFill>
                            <a:srgbClr val="FFC000"/>
                          </a:solidFill>
                          <a:effectLst/>
                        </a:rPr>
                        <a:t>NO</a:t>
                      </a:r>
                      <a:endParaRPr lang="fr-FR" sz="1200" b="1" dirty="0">
                        <a:solidFill>
                          <a:srgbClr val="FFC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n-US" sz="1050" dirty="0">
                          <a:effectLst/>
                        </a:rPr>
                        <a:t>0.5°</a:t>
                      </a:r>
                      <a:endParaRPr lang="fr-FR" sz="1200" dirty="0">
                        <a:solidFill>
                          <a:srgbClr val="000000"/>
                        </a:solidFill>
                        <a:effectLst/>
                        <a:latin typeface="Calibri"/>
                        <a:ea typeface="Times New Roman"/>
                        <a:cs typeface="Times New Roman"/>
                      </a:endParaRPr>
                    </a:p>
                  </a:txBody>
                  <a:tcPr marL="68580" marR="68580" marT="0" marB="0"/>
                </a:tc>
              </a:tr>
              <a:tr h="0">
                <a:tc>
                  <a:txBody>
                    <a:bodyPr/>
                    <a:lstStyle/>
                    <a:p>
                      <a:pPr algn="ctr">
                        <a:spcBef>
                          <a:spcPts val="600"/>
                        </a:spcBef>
                        <a:spcAft>
                          <a:spcPts val="600"/>
                        </a:spcAft>
                      </a:pPr>
                      <a:r>
                        <a:rPr lang="en-US" sz="1400" dirty="0">
                          <a:effectLst/>
                        </a:rPr>
                        <a:t>WAVERYS</a:t>
                      </a:r>
                      <a:endParaRPr lang="fr-FR" sz="1800" dirty="0">
                        <a:solidFill>
                          <a:srgbClr val="000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fr-FR" sz="1050" dirty="0" smtClean="0">
                          <a:solidFill>
                            <a:srgbClr val="000000"/>
                          </a:solidFill>
                          <a:effectLst/>
                          <a:latin typeface="Calibri"/>
                          <a:ea typeface="Times New Roman"/>
                          <a:cs typeface="Times New Roman"/>
                        </a:rPr>
                        <a:t>MFWAM 2018</a:t>
                      </a:r>
                      <a:endParaRPr lang="fr-FR" sz="1050" dirty="0">
                        <a:solidFill>
                          <a:srgbClr val="000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n-US" sz="1050" b="1" dirty="0">
                          <a:solidFill>
                            <a:srgbClr val="FFC000"/>
                          </a:solidFill>
                          <a:effectLst/>
                        </a:rPr>
                        <a:t>NO</a:t>
                      </a:r>
                      <a:endParaRPr lang="fr-FR" sz="1200" b="1" dirty="0">
                        <a:solidFill>
                          <a:srgbClr val="FFC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n-US" sz="1050" dirty="0">
                          <a:effectLst/>
                        </a:rPr>
                        <a:t>3h GLORYS12V1 currents </a:t>
                      </a:r>
                      <a:endParaRPr lang="fr-FR" sz="1200" dirty="0">
                        <a:solidFill>
                          <a:srgbClr val="000000"/>
                        </a:solidFill>
                        <a:effectLst/>
                        <a:latin typeface="Calibri"/>
                        <a:ea typeface="Times New Roman"/>
                        <a:cs typeface="Times New Roman"/>
                      </a:endParaRPr>
                    </a:p>
                  </a:txBody>
                  <a:tcPr marL="68580" marR="68580" marT="0" marB="0"/>
                </a:tc>
                <a:tc>
                  <a:txBody>
                    <a:bodyPr/>
                    <a:lstStyle/>
                    <a:p>
                      <a:pPr algn="ctr">
                        <a:spcBef>
                          <a:spcPts val="600"/>
                        </a:spcBef>
                        <a:spcAft>
                          <a:spcPts val="600"/>
                        </a:spcAft>
                      </a:pPr>
                      <a:r>
                        <a:rPr lang="en-US" sz="1050" dirty="0">
                          <a:effectLst/>
                        </a:rPr>
                        <a:t>0.2°</a:t>
                      </a:r>
                      <a:endParaRPr lang="fr-FR" sz="1200" dirty="0">
                        <a:solidFill>
                          <a:srgbClr val="000000"/>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527062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ine">
  <a:themeElements>
    <a:clrScheme name="Copernicus2">
      <a:dk1>
        <a:srgbClr val="262626"/>
      </a:dk1>
      <a:lt1>
        <a:sysClr val="window" lastClr="FFFFFF"/>
      </a:lt1>
      <a:dk2>
        <a:srgbClr val="25408F"/>
      </a:dk2>
      <a:lt2>
        <a:srgbClr val="0B6192"/>
      </a:lt2>
      <a:accent1>
        <a:srgbClr val="5AC4DD"/>
      </a:accent1>
      <a:accent2>
        <a:srgbClr val="578683"/>
      </a:accent2>
      <a:accent3>
        <a:srgbClr val="B0BF27"/>
      </a:accent3>
      <a:accent4>
        <a:srgbClr val="FAA73F"/>
      </a:accent4>
      <a:accent5>
        <a:srgbClr val="941333"/>
      </a:accent5>
      <a:accent6>
        <a:srgbClr val="925238"/>
      </a:accent6>
      <a:hlink>
        <a:srgbClr val="002060"/>
      </a:hlink>
      <a:folHlink>
        <a:srgbClr val="800080"/>
      </a:folHlink>
    </a:clrScheme>
    <a:fontScheme name="Copernicu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opernicus PPT_v12.pptx" id="{70A7B73C-C529-4F0F-9C14-0EFE589D494F}" vid="{A6E4F78D-8856-476E-BA1E-D6D78F0F97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160926_Style Guide</Template>
  <TotalTime>12036</TotalTime>
  <Words>1585</Words>
  <Application>Microsoft Office PowerPoint</Application>
  <PresentationFormat>Affichage à l'écran (16:9)</PresentationFormat>
  <Paragraphs>246</Paragraphs>
  <Slides>17</Slides>
  <Notes>8</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Marine</vt:lpstr>
      <vt:lpstr>WAVERYS</vt:lpstr>
      <vt:lpstr>Outline</vt:lpstr>
      <vt:lpstr>Motivation </vt:lpstr>
      <vt:lpstr>System description </vt:lpstr>
      <vt:lpstr>1993-2018 validation with CMEMS buoys(3h)</vt:lpstr>
      <vt:lpstr>1993-2018 validation with CMEMS buoys(3h)</vt:lpstr>
      <vt:lpstr>Zoom on Hawaii NDBC/NOAA buoys: 51002</vt:lpstr>
      <vt:lpstr>Zoom on Hawaii NDBC/NOAA buoys: 51202</vt:lpstr>
      <vt:lpstr>Open ocean validation with HY2A</vt:lpstr>
      <vt:lpstr>Validation with HY2A(2012-2018): scatter plots </vt:lpstr>
      <vt:lpstr>Validation with HY2A(2012-2018):PDFs</vt:lpstr>
      <vt:lpstr>Validation with HY2A(2012-2018):biases </vt:lpstr>
      <vt:lpstr>Validation with HY2A(2012-2018):SI</vt:lpstr>
      <vt:lpstr>WAVERYS-ERA5 swell physics comparison (2010)</vt:lpstr>
      <vt:lpstr>Importance of ocean currents</vt:lpstr>
      <vt:lpstr>Conclusion </vt:lpstr>
      <vt:lpstr>MEAN PARAMETERS DELIVERED</vt:lpstr>
    </vt:vector>
  </TitlesOfParts>
  <Company>GCG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Guide</dc:title>
  <dc:creator>Margo Ostafin</dc:creator>
  <cp:lastModifiedBy>Stephane Law Chune</cp:lastModifiedBy>
  <cp:revision>313</cp:revision>
  <dcterms:created xsi:type="dcterms:W3CDTF">2016-09-26T09:16:06Z</dcterms:created>
  <dcterms:modified xsi:type="dcterms:W3CDTF">2020-05-06T15:38:25Z</dcterms:modified>
</cp:coreProperties>
</file>