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2" r:id="rId4"/>
    <p:sldId id="258" r:id="rId5"/>
    <p:sldId id="259" r:id="rId6"/>
    <p:sldId id="260" r:id="rId7"/>
    <p:sldId id="261" r:id="rId8"/>
    <p:sldId id="263" r:id="rId9"/>
    <p:sldId id="264" r:id="rId10"/>
    <p:sldId id="265" r:id="rId11"/>
    <p:sldId id="266" r:id="rId12"/>
    <p:sldId id="267" r:id="rId13"/>
    <p:sldId id="268" r:id="rId14"/>
    <p:sldId id="269" r:id="rId15"/>
    <p:sldId id="270" r:id="rId16"/>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essio Domeneghetti" initials="AD" lastIdx="12" clrIdx="0">
    <p:extLst>
      <p:ext uri="{19B8F6BF-5375-455C-9EA6-DF929625EA0E}">
        <p15:presenceInfo xmlns:p15="http://schemas.microsoft.com/office/powerpoint/2012/main" userId="S-1-5-21-2162351890-1506888927-3107636301-6915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71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smtClean="0"/>
              <a:t>Fare clic per modificare lo stile del titolo</a:t>
            </a:r>
            <a:endParaRPr lang="it-IT"/>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119590B9-9E2A-41FE-848A-16B87E08BD2D}" type="datetimeFigureOut">
              <a:rPr lang="it-IT" smtClean="0"/>
              <a:t>29/04/2020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6BE781B-56A9-450F-BBE3-D1701306E6F8}" type="slidenum">
              <a:rPr lang="it-IT" smtClean="0"/>
              <a:t>‹N›</a:t>
            </a:fld>
            <a:endParaRPr lang="it-IT"/>
          </a:p>
        </p:txBody>
      </p:sp>
    </p:spTree>
    <p:extLst>
      <p:ext uri="{BB962C8B-B14F-4D97-AF65-F5344CB8AC3E}">
        <p14:creationId xmlns:p14="http://schemas.microsoft.com/office/powerpoint/2010/main" val="20062479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119590B9-9E2A-41FE-848A-16B87E08BD2D}" type="datetimeFigureOut">
              <a:rPr lang="it-IT" smtClean="0"/>
              <a:t>29/04/2020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6BE781B-56A9-450F-BBE3-D1701306E6F8}" type="slidenum">
              <a:rPr lang="it-IT" smtClean="0"/>
              <a:t>‹N›</a:t>
            </a:fld>
            <a:endParaRPr lang="it-IT"/>
          </a:p>
        </p:txBody>
      </p:sp>
    </p:spTree>
    <p:extLst>
      <p:ext uri="{BB962C8B-B14F-4D97-AF65-F5344CB8AC3E}">
        <p14:creationId xmlns:p14="http://schemas.microsoft.com/office/powerpoint/2010/main" val="41865397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119590B9-9E2A-41FE-848A-16B87E08BD2D}" type="datetimeFigureOut">
              <a:rPr lang="it-IT" smtClean="0"/>
              <a:t>29/04/2020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6BE781B-56A9-450F-BBE3-D1701306E6F8}" type="slidenum">
              <a:rPr lang="it-IT" smtClean="0"/>
              <a:t>‹N›</a:t>
            </a:fld>
            <a:endParaRPr lang="it-IT"/>
          </a:p>
        </p:txBody>
      </p:sp>
    </p:spTree>
    <p:extLst>
      <p:ext uri="{BB962C8B-B14F-4D97-AF65-F5344CB8AC3E}">
        <p14:creationId xmlns:p14="http://schemas.microsoft.com/office/powerpoint/2010/main" val="4168366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119590B9-9E2A-41FE-848A-16B87E08BD2D}" type="datetimeFigureOut">
              <a:rPr lang="it-IT" smtClean="0"/>
              <a:t>29/04/2020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6BE781B-56A9-450F-BBE3-D1701306E6F8}" type="slidenum">
              <a:rPr lang="it-IT" smtClean="0"/>
              <a:t>‹N›</a:t>
            </a:fld>
            <a:endParaRPr lang="it-IT"/>
          </a:p>
        </p:txBody>
      </p:sp>
    </p:spTree>
    <p:extLst>
      <p:ext uri="{BB962C8B-B14F-4D97-AF65-F5344CB8AC3E}">
        <p14:creationId xmlns:p14="http://schemas.microsoft.com/office/powerpoint/2010/main" val="12923898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smtClean="0"/>
              <a:t>Fare clic per modificare lo stile del titolo</a:t>
            </a:r>
            <a:endParaRPr lang="it-IT"/>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119590B9-9E2A-41FE-848A-16B87E08BD2D}" type="datetimeFigureOut">
              <a:rPr lang="it-IT" smtClean="0"/>
              <a:t>29/04/2020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6BE781B-56A9-450F-BBE3-D1701306E6F8}" type="slidenum">
              <a:rPr lang="it-IT" smtClean="0"/>
              <a:t>‹N›</a:t>
            </a:fld>
            <a:endParaRPr lang="it-IT"/>
          </a:p>
        </p:txBody>
      </p:sp>
    </p:spTree>
    <p:extLst>
      <p:ext uri="{BB962C8B-B14F-4D97-AF65-F5344CB8AC3E}">
        <p14:creationId xmlns:p14="http://schemas.microsoft.com/office/powerpoint/2010/main" val="368652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838200" y="1825625"/>
            <a:ext cx="51816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6172200" y="1825625"/>
            <a:ext cx="51816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119590B9-9E2A-41FE-848A-16B87E08BD2D}" type="datetimeFigureOut">
              <a:rPr lang="it-IT" smtClean="0"/>
              <a:t>29/04/2020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06BE781B-56A9-450F-BBE3-D1701306E6F8}" type="slidenum">
              <a:rPr lang="it-IT" smtClean="0"/>
              <a:t>‹N›</a:t>
            </a:fld>
            <a:endParaRPr lang="it-IT"/>
          </a:p>
        </p:txBody>
      </p:sp>
    </p:spTree>
    <p:extLst>
      <p:ext uri="{BB962C8B-B14F-4D97-AF65-F5344CB8AC3E}">
        <p14:creationId xmlns:p14="http://schemas.microsoft.com/office/powerpoint/2010/main" val="34889139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smtClean="0"/>
              <a:t>Fare clic per modificare lo stile del titolo</a:t>
            </a:r>
            <a:endParaRPr lang="it-IT"/>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119590B9-9E2A-41FE-848A-16B87E08BD2D}" type="datetimeFigureOut">
              <a:rPr lang="it-IT" smtClean="0"/>
              <a:t>29/04/2020</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06BE781B-56A9-450F-BBE3-D1701306E6F8}" type="slidenum">
              <a:rPr lang="it-IT" smtClean="0"/>
              <a:t>‹N›</a:t>
            </a:fld>
            <a:endParaRPr lang="it-IT"/>
          </a:p>
        </p:txBody>
      </p:sp>
    </p:spTree>
    <p:extLst>
      <p:ext uri="{BB962C8B-B14F-4D97-AF65-F5344CB8AC3E}">
        <p14:creationId xmlns:p14="http://schemas.microsoft.com/office/powerpoint/2010/main" val="6485538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119590B9-9E2A-41FE-848A-16B87E08BD2D}" type="datetimeFigureOut">
              <a:rPr lang="it-IT" smtClean="0"/>
              <a:t>29/04/2020</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06BE781B-56A9-450F-BBE3-D1701306E6F8}" type="slidenum">
              <a:rPr lang="it-IT" smtClean="0"/>
              <a:t>‹N›</a:t>
            </a:fld>
            <a:endParaRPr lang="it-IT"/>
          </a:p>
        </p:txBody>
      </p:sp>
    </p:spTree>
    <p:extLst>
      <p:ext uri="{BB962C8B-B14F-4D97-AF65-F5344CB8AC3E}">
        <p14:creationId xmlns:p14="http://schemas.microsoft.com/office/powerpoint/2010/main" val="24437723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119590B9-9E2A-41FE-848A-16B87E08BD2D}" type="datetimeFigureOut">
              <a:rPr lang="it-IT" smtClean="0"/>
              <a:t>29/04/2020</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06BE781B-56A9-450F-BBE3-D1701306E6F8}" type="slidenum">
              <a:rPr lang="it-IT" smtClean="0"/>
              <a:t>‹N›</a:t>
            </a:fld>
            <a:endParaRPr lang="it-IT"/>
          </a:p>
        </p:txBody>
      </p:sp>
    </p:spTree>
    <p:extLst>
      <p:ext uri="{BB962C8B-B14F-4D97-AF65-F5344CB8AC3E}">
        <p14:creationId xmlns:p14="http://schemas.microsoft.com/office/powerpoint/2010/main" val="1455505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119590B9-9E2A-41FE-848A-16B87E08BD2D}" type="datetimeFigureOut">
              <a:rPr lang="it-IT" smtClean="0"/>
              <a:t>29/04/2020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06BE781B-56A9-450F-BBE3-D1701306E6F8}" type="slidenum">
              <a:rPr lang="it-IT" smtClean="0"/>
              <a:t>‹N›</a:t>
            </a:fld>
            <a:endParaRPr lang="it-IT"/>
          </a:p>
        </p:txBody>
      </p:sp>
    </p:spTree>
    <p:extLst>
      <p:ext uri="{BB962C8B-B14F-4D97-AF65-F5344CB8AC3E}">
        <p14:creationId xmlns:p14="http://schemas.microsoft.com/office/powerpoint/2010/main" val="2688930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119590B9-9E2A-41FE-848A-16B87E08BD2D}" type="datetimeFigureOut">
              <a:rPr lang="it-IT" smtClean="0"/>
              <a:t>29/04/2020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06BE781B-56A9-450F-BBE3-D1701306E6F8}" type="slidenum">
              <a:rPr lang="it-IT" smtClean="0"/>
              <a:t>‹N›</a:t>
            </a:fld>
            <a:endParaRPr lang="it-IT"/>
          </a:p>
        </p:txBody>
      </p:sp>
    </p:spTree>
    <p:extLst>
      <p:ext uri="{BB962C8B-B14F-4D97-AF65-F5344CB8AC3E}">
        <p14:creationId xmlns:p14="http://schemas.microsoft.com/office/powerpoint/2010/main" val="19811081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9590B9-9E2A-41FE-848A-16B87E08BD2D}" type="datetimeFigureOut">
              <a:rPr lang="it-IT" smtClean="0"/>
              <a:t>29/04/2020</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BE781B-56A9-450F-BBE3-D1701306E6F8}" type="slidenum">
              <a:rPr lang="it-IT" smtClean="0"/>
              <a:t>‹N›</a:t>
            </a:fld>
            <a:endParaRPr lang="it-IT"/>
          </a:p>
        </p:txBody>
      </p:sp>
    </p:spTree>
    <p:extLst>
      <p:ext uri="{BB962C8B-B14F-4D97-AF65-F5344CB8AC3E}">
        <p14:creationId xmlns:p14="http://schemas.microsoft.com/office/powerpoint/2010/main" val="7174353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alessio.domeneghetti@unibo.it" TargetMode="Externa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 Id="rId4" Type="http://schemas.openxmlformats.org/officeDocument/2006/relationships/slide" Target="slide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slide" Target="slide4.xml"/><Relationship Id="rId7" Type="http://schemas.openxmlformats.org/officeDocument/2006/relationships/slide" Target="slide10.xm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 Target="slide8.xml"/><Relationship Id="rId5" Type="http://schemas.openxmlformats.org/officeDocument/2006/relationships/slide" Target="slide7.xml"/><Relationship Id="rId4" Type="http://schemas.openxmlformats.org/officeDocument/2006/relationships/slide" Target="slide5.xml"/></Relationships>
</file>

<file path=ppt/slides/_rels/slide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5.em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5.em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magine correlat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4850" y="-1626284"/>
            <a:ext cx="13272163" cy="8836466"/>
          </a:xfrm>
          <a:prstGeom prst="rect">
            <a:avLst/>
          </a:prstGeom>
          <a:noFill/>
          <a:extLst>
            <a:ext uri="{909E8E84-426E-40DD-AFC4-6F175D3DCCD1}">
              <a14:hiddenFill xmlns:a14="http://schemas.microsoft.com/office/drawing/2010/main">
                <a:solidFill>
                  <a:srgbClr val="FFFFFF"/>
                </a:solidFill>
              </a14:hiddenFill>
            </a:ext>
          </a:extLst>
        </p:spPr>
      </p:pic>
      <p:sp>
        <p:nvSpPr>
          <p:cNvPr id="4" name="Rettangolo 3"/>
          <p:cNvSpPr/>
          <p:nvPr/>
        </p:nvSpPr>
        <p:spPr>
          <a:xfrm>
            <a:off x="0" y="4328377"/>
            <a:ext cx="11941791" cy="1753685"/>
          </a:xfrm>
          <a:prstGeom prst="rect">
            <a:avLst/>
          </a:prstGeom>
        </p:spPr>
        <p:txBody>
          <a:bodyPr wrap="square">
            <a:spAutoFit/>
          </a:bodyPr>
          <a:lstStyle/>
          <a:p>
            <a:pPr>
              <a:lnSpc>
                <a:spcPct val="107000"/>
              </a:lnSpc>
              <a:spcAft>
                <a:spcPts val="800"/>
              </a:spcAft>
            </a:pPr>
            <a:r>
              <a:rPr lang="it-IT" dirty="0" smtClean="0">
                <a:effectLst/>
                <a:latin typeface="Gadugi" panose="020B0502040204020203" pitchFamily="34" charset="0"/>
                <a:ea typeface="Calibri" panose="020F0502020204030204" pitchFamily="34" charset="0"/>
                <a:cs typeface="Times New Roman" panose="02020603050405020304" pitchFamily="18" charset="0"/>
              </a:rPr>
              <a:t>       </a:t>
            </a:r>
            <a:r>
              <a:rPr lang="it-IT" dirty="0" smtClean="0">
                <a:solidFill>
                  <a:schemeClr val="bg1"/>
                </a:solidFill>
                <a:effectLst/>
                <a:latin typeface="Gadugi" panose="020B0502040204020203" pitchFamily="34" charset="0"/>
                <a:ea typeface="Calibri" panose="020F0502020204030204" pitchFamily="34" charset="0"/>
                <a:cs typeface="Times New Roman" panose="02020603050405020304" pitchFamily="18" charset="0"/>
              </a:rPr>
              <a:t>Molari G.</a:t>
            </a:r>
            <a:r>
              <a:rPr lang="it-IT" baseline="30000" dirty="0" smtClean="0">
                <a:solidFill>
                  <a:schemeClr val="bg1"/>
                </a:solidFill>
                <a:effectLst/>
                <a:latin typeface="Gadugi" panose="020B0502040204020203" pitchFamily="34" charset="0"/>
                <a:ea typeface="Calibri" panose="020F0502020204030204" pitchFamily="34" charset="0"/>
                <a:cs typeface="Times New Roman" panose="02020603050405020304" pitchFamily="18" charset="0"/>
              </a:rPr>
              <a:t>1</a:t>
            </a:r>
            <a:r>
              <a:rPr lang="it-IT" dirty="0" smtClean="0">
                <a:solidFill>
                  <a:schemeClr val="bg1"/>
                </a:solidFill>
                <a:effectLst/>
                <a:latin typeface="Gadugi" panose="020B0502040204020203" pitchFamily="34" charset="0"/>
                <a:ea typeface="Calibri" panose="020F0502020204030204" pitchFamily="34" charset="0"/>
                <a:cs typeface="Times New Roman" panose="02020603050405020304" pitchFamily="18" charset="0"/>
              </a:rPr>
              <a:t>, Domeneghetti A.</a:t>
            </a:r>
            <a:r>
              <a:rPr lang="it-IT" baseline="30000" dirty="0" smtClean="0">
                <a:solidFill>
                  <a:schemeClr val="bg1"/>
                </a:solidFill>
                <a:effectLst/>
                <a:latin typeface="Gadugi" panose="020B0502040204020203" pitchFamily="34" charset="0"/>
                <a:ea typeface="Calibri" panose="020F0502020204030204" pitchFamily="34" charset="0"/>
                <a:cs typeface="Times New Roman" panose="02020603050405020304" pitchFamily="18" charset="0"/>
              </a:rPr>
              <a:t>1</a:t>
            </a:r>
            <a:r>
              <a:rPr lang="it-IT" dirty="0" smtClean="0">
                <a:solidFill>
                  <a:schemeClr val="bg1"/>
                </a:solidFill>
                <a:effectLst/>
                <a:latin typeface="Gadugi" panose="020B0502040204020203" pitchFamily="34" charset="0"/>
                <a:ea typeface="Calibri" panose="020F0502020204030204" pitchFamily="34" charset="0"/>
                <a:cs typeface="Times New Roman" panose="02020603050405020304" pitchFamily="18" charset="0"/>
              </a:rPr>
              <a:t>, </a:t>
            </a:r>
            <a:r>
              <a:rPr lang="it-IT" dirty="0" err="1" smtClean="0">
                <a:solidFill>
                  <a:schemeClr val="bg1"/>
                </a:solidFill>
                <a:effectLst/>
                <a:latin typeface="Gadugi" panose="020B0502040204020203" pitchFamily="34" charset="0"/>
                <a:ea typeface="Calibri" panose="020F0502020204030204" pitchFamily="34" charset="0"/>
                <a:cs typeface="Times New Roman" panose="02020603050405020304" pitchFamily="18" charset="0"/>
              </a:rPr>
              <a:t>Tourian</a:t>
            </a:r>
            <a:r>
              <a:rPr lang="it-IT" dirty="0" smtClean="0">
                <a:solidFill>
                  <a:schemeClr val="bg1"/>
                </a:solidFill>
                <a:effectLst/>
                <a:latin typeface="Gadugi" panose="020B0502040204020203" pitchFamily="34" charset="0"/>
                <a:ea typeface="Calibri" panose="020F0502020204030204" pitchFamily="34" charset="0"/>
                <a:cs typeface="Times New Roman" panose="02020603050405020304" pitchFamily="18" charset="0"/>
              </a:rPr>
              <a:t> M.J. </a:t>
            </a:r>
            <a:r>
              <a:rPr lang="it-IT" baseline="30000" dirty="0" smtClean="0">
                <a:solidFill>
                  <a:schemeClr val="bg1"/>
                </a:solidFill>
                <a:effectLst/>
                <a:latin typeface="Gadugi" panose="020B0502040204020203" pitchFamily="34" charset="0"/>
                <a:ea typeface="Calibri" panose="020F0502020204030204" pitchFamily="34" charset="0"/>
                <a:cs typeface="Times New Roman" panose="02020603050405020304" pitchFamily="18" charset="0"/>
              </a:rPr>
              <a:t>2</a:t>
            </a:r>
            <a:r>
              <a:rPr lang="it-IT" dirty="0" smtClean="0">
                <a:solidFill>
                  <a:schemeClr val="bg1"/>
                </a:solidFill>
                <a:effectLst/>
                <a:latin typeface="Gadugi" panose="020B0502040204020203" pitchFamily="34" charset="0"/>
                <a:ea typeface="Calibri" panose="020F0502020204030204" pitchFamily="34" charset="0"/>
                <a:cs typeface="Times New Roman" panose="02020603050405020304" pitchFamily="18" charset="0"/>
              </a:rPr>
              <a:t>, Tarpanelli A.</a:t>
            </a:r>
            <a:r>
              <a:rPr lang="it-IT" baseline="30000" dirty="0" smtClean="0">
                <a:solidFill>
                  <a:schemeClr val="bg1"/>
                </a:solidFill>
                <a:effectLst/>
                <a:latin typeface="Gadugi" panose="020B0502040204020203" pitchFamily="34" charset="0"/>
                <a:ea typeface="Calibri" panose="020F0502020204030204" pitchFamily="34" charset="0"/>
                <a:cs typeface="Times New Roman" panose="02020603050405020304" pitchFamily="18" charset="0"/>
              </a:rPr>
              <a:t>3</a:t>
            </a:r>
            <a:r>
              <a:rPr lang="it-IT" dirty="0" smtClean="0">
                <a:solidFill>
                  <a:schemeClr val="bg1"/>
                </a:solidFill>
                <a:effectLst/>
                <a:latin typeface="Gadugi" panose="020B0502040204020203" pitchFamily="34" charset="0"/>
                <a:ea typeface="Calibri" panose="020F0502020204030204" pitchFamily="34" charset="0"/>
                <a:cs typeface="Times New Roman" panose="02020603050405020304" pitchFamily="18" charset="0"/>
              </a:rPr>
              <a:t>, </a:t>
            </a:r>
            <a:r>
              <a:rPr lang="it-IT" dirty="0" err="1" smtClean="0">
                <a:solidFill>
                  <a:schemeClr val="bg1"/>
                </a:solidFill>
                <a:effectLst/>
                <a:latin typeface="Gadugi" panose="020B0502040204020203" pitchFamily="34" charset="0"/>
                <a:ea typeface="Calibri" panose="020F0502020204030204" pitchFamily="34" charset="0"/>
                <a:cs typeface="Times New Roman" panose="02020603050405020304" pitchFamily="18" charset="0"/>
              </a:rPr>
              <a:t>Moramarco</a:t>
            </a:r>
            <a:r>
              <a:rPr lang="it-IT" dirty="0" smtClean="0">
                <a:solidFill>
                  <a:schemeClr val="bg1"/>
                </a:solidFill>
                <a:effectLst/>
                <a:latin typeface="Gadugi" panose="020B0502040204020203" pitchFamily="34" charset="0"/>
                <a:ea typeface="Calibri" panose="020F0502020204030204" pitchFamily="34" charset="0"/>
                <a:cs typeface="Times New Roman" panose="02020603050405020304" pitchFamily="18" charset="0"/>
              </a:rPr>
              <a:t> T.</a:t>
            </a:r>
            <a:r>
              <a:rPr lang="it-IT" baseline="30000" dirty="0" smtClean="0">
                <a:solidFill>
                  <a:schemeClr val="bg1"/>
                </a:solidFill>
                <a:effectLst/>
                <a:latin typeface="Gadugi" panose="020B0502040204020203" pitchFamily="34" charset="0"/>
                <a:ea typeface="Calibri" panose="020F0502020204030204" pitchFamily="34" charset="0"/>
                <a:cs typeface="Times New Roman" panose="02020603050405020304" pitchFamily="18" charset="0"/>
              </a:rPr>
              <a:t>3</a:t>
            </a:r>
            <a:r>
              <a:rPr lang="it-IT" dirty="0" smtClean="0">
                <a:solidFill>
                  <a:schemeClr val="bg1"/>
                </a:solidFill>
                <a:effectLst/>
                <a:latin typeface="Gadugi" panose="020B0502040204020203" pitchFamily="34" charset="0"/>
                <a:ea typeface="Calibri" panose="020F0502020204030204" pitchFamily="34" charset="0"/>
                <a:cs typeface="Times New Roman" panose="02020603050405020304" pitchFamily="18" charset="0"/>
              </a:rPr>
              <a:t>, </a:t>
            </a:r>
            <a:r>
              <a:rPr lang="it-IT" dirty="0" err="1" smtClean="0">
                <a:solidFill>
                  <a:schemeClr val="bg1"/>
                </a:solidFill>
                <a:effectLst/>
                <a:latin typeface="Gadugi" panose="020B0502040204020203" pitchFamily="34" charset="0"/>
                <a:ea typeface="Calibri" panose="020F0502020204030204" pitchFamily="34" charset="0"/>
                <a:cs typeface="Times New Roman" panose="02020603050405020304" pitchFamily="18" charset="0"/>
              </a:rPr>
              <a:t>Sneeuw</a:t>
            </a:r>
            <a:r>
              <a:rPr lang="it-IT" dirty="0" smtClean="0">
                <a:solidFill>
                  <a:schemeClr val="bg1"/>
                </a:solidFill>
                <a:effectLst/>
                <a:latin typeface="Gadugi" panose="020B0502040204020203" pitchFamily="34" charset="0"/>
                <a:ea typeface="Calibri" panose="020F0502020204030204" pitchFamily="34" charset="0"/>
                <a:cs typeface="Times New Roman" panose="02020603050405020304" pitchFamily="18" charset="0"/>
              </a:rPr>
              <a:t> N.</a:t>
            </a:r>
            <a:r>
              <a:rPr lang="it-IT" baseline="30000" dirty="0" smtClean="0">
                <a:solidFill>
                  <a:schemeClr val="bg1"/>
                </a:solidFill>
                <a:effectLst/>
                <a:latin typeface="Gadugi" panose="020B0502040204020203" pitchFamily="34" charset="0"/>
                <a:ea typeface="Calibri" panose="020F0502020204030204" pitchFamily="34" charset="0"/>
                <a:cs typeface="Times New Roman" panose="02020603050405020304" pitchFamily="18" charset="0"/>
              </a:rPr>
              <a:t>2 </a:t>
            </a:r>
            <a:endParaRPr lang="it-IT" dirty="0" smtClean="0">
              <a:solidFill>
                <a:schemeClr val="bg1"/>
              </a:solidFill>
              <a:effectLst/>
              <a:latin typeface="Gadugi" panose="020B0502040204020203" pitchFamily="34" charset="0"/>
              <a:ea typeface="Calibri" panose="020F0502020204030204" pitchFamily="34" charset="0"/>
              <a:cs typeface="Times New Roman" panose="02020603050405020304" pitchFamily="18" charset="0"/>
            </a:endParaRPr>
          </a:p>
          <a:p>
            <a:pPr marL="457200">
              <a:lnSpc>
                <a:spcPct val="115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en-US" sz="2000" baseline="30000" dirty="0">
              <a:solidFill>
                <a:schemeClr val="bg1"/>
              </a:solidFill>
              <a:latin typeface="Gadugi" panose="020B0502040204020203" pitchFamily="34" charset="0"/>
              <a:ea typeface="Calibri" panose="020F0502020204030204" pitchFamily="34" charset="0"/>
              <a:cs typeface="Times New Roman" panose="02020603050405020304" pitchFamily="18" charset="0"/>
            </a:endParaRPr>
          </a:p>
          <a:p>
            <a:pPr marL="457200">
              <a:lnSpc>
                <a:spcPct val="115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en-US" sz="2400" baseline="30000" dirty="0" smtClean="0">
              <a:solidFill>
                <a:schemeClr val="bg1"/>
              </a:solidFill>
              <a:effectLst/>
              <a:latin typeface="Gadugi" panose="020B0502040204020203" pitchFamily="34" charset="0"/>
              <a:ea typeface="Calibri" panose="020F0502020204030204" pitchFamily="34" charset="0"/>
              <a:cs typeface="Times New Roman" panose="02020603050405020304" pitchFamily="18" charset="0"/>
            </a:endParaRPr>
          </a:p>
          <a:p>
            <a:pPr marL="457200">
              <a:lnSpc>
                <a:spcPct val="115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400" baseline="30000" dirty="0" smtClean="0">
                <a:solidFill>
                  <a:schemeClr val="bg1"/>
                </a:solidFill>
                <a:effectLst/>
                <a:latin typeface="Gadugi" panose="020B0502040204020203" pitchFamily="34" charset="0"/>
                <a:ea typeface="Calibri" panose="020F0502020204030204" pitchFamily="34" charset="0"/>
                <a:cs typeface="Times New Roman" panose="02020603050405020304" pitchFamily="18" charset="0"/>
              </a:rPr>
              <a:t>1</a:t>
            </a:r>
            <a:r>
              <a:rPr lang="en-US" sz="1400" dirty="0" smtClean="0">
                <a:solidFill>
                  <a:schemeClr val="bg1"/>
                </a:solidFill>
                <a:effectLst/>
                <a:latin typeface="Gadugi" panose="020B0502040204020203" pitchFamily="34" charset="0"/>
                <a:ea typeface="Calibri" panose="020F0502020204030204" pitchFamily="34" charset="0"/>
                <a:cs typeface="Times New Roman" panose="02020603050405020304" pitchFamily="18" charset="0"/>
              </a:rPr>
              <a:t> DICAM, University of Bologna, Bologna, Italy (</a:t>
            </a:r>
            <a:r>
              <a:rPr lang="en-US" sz="1400" u="sng" dirty="0" smtClean="0">
                <a:solidFill>
                  <a:schemeClr val="bg1"/>
                </a:solidFill>
                <a:effectLst/>
                <a:latin typeface="Gadugi" panose="020B0502040204020203" pitchFamily="34" charset="0"/>
                <a:ea typeface="Calibri" panose="020F0502020204030204" pitchFamily="34" charset="0"/>
                <a:cs typeface="Times New Roman" panose="02020603050405020304" pitchFamily="18" charset="0"/>
                <a:hlinkClick r:id="rId3"/>
              </a:rPr>
              <a:t>giada.molari@unibo.it</a:t>
            </a:r>
            <a:r>
              <a:rPr lang="en-US" sz="1400" dirty="0" smtClean="0">
                <a:solidFill>
                  <a:schemeClr val="bg1"/>
                </a:solidFill>
                <a:effectLst/>
                <a:latin typeface="Gadugi" panose="020B0502040204020203" pitchFamily="34" charset="0"/>
                <a:ea typeface="Calibri" panose="020F0502020204030204" pitchFamily="34" charset="0"/>
                <a:cs typeface="Times New Roman" panose="02020603050405020304" pitchFamily="18" charset="0"/>
              </a:rPr>
              <a:t>)</a:t>
            </a:r>
            <a:br>
              <a:rPr lang="en-US" sz="1400" dirty="0" smtClean="0">
                <a:solidFill>
                  <a:schemeClr val="bg1"/>
                </a:solidFill>
                <a:effectLst/>
                <a:latin typeface="Gadugi" panose="020B0502040204020203" pitchFamily="34" charset="0"/>
                <a:ea typeface="Calibri" panose="020F0502020204030204" pitchFamily="34" charset="0"/>
                <a:cs typeface="Times New Roman" panose="02020603050405020304" pitchFamily="18" charset="0"/>
              </a:rPr>
            </a:br>
            <a:r>
              <a:rPr lang="en-US" sz="1400" baseline="30000" dirty="0" smtClean="0">
                <a:solidFill>
                  <a:schemeClr val="bg1"/>
                </a:solidFill>
                <a:effectLst/>
                <a:latin typeface="Gadugi" panose="020B0502040204020203" pitchFamily="34" charset="0"/>
                <a:ea typeface="Calibri" panose="020F0502020204030204" pitchFamily="34" charset="0"/>
                <a:cs typeface="Times New Roman" panose="02020603050405020304" pitchFamily="18" charset="0"/>
              </a:rPr>
              <a:t>2 </a:t>
            </a:r>
            <a:r>
              <a:rPr lang="en-US" sz="1400" dirty="0" smtClean="0">
                <a:solidFill>
                  <a:schemeClr val="bg1"/>
                </a:solidFill>
                <a:effectLst/>
                <a:latin typeface="Gadugi" panose="020B0502040204020203" pitchFamily="34" charset="0"/>
                <a:ea typeface="Calibri" panose="020F0502020204030204" pitchFamily="34" charset="0"/>
                <a:cs typeface="Times New Roman" panose="02020603050405020304" pitchFamily="18" charset="0"/>
              </a:rPr>
              <a:t>Institute of Geodesy, University of Stuttgart, Germany</a:t>
            </a:r>
            <a:endParaRPr lang="it-IT" sz="1400" dirty="0" smtClean="0">
              <a:solidFill>
                <a:schemeClr val="bg1"/>
              </a:solidFill>
              <a:effectLst/>
              <a:latin typeface="Gadugi" panose="020B0502040204020203" pitchFamily="34" charset="0"/>
              <a:ea typeface="Calibri" panose="020F0502020204030204" pitchFamily="34" charset="0"/>
              <a:cs typeface="Times New Roman" panose="02020603050405020304" pitchFamily="18" charset="0"/>
            </a:endParaRPr>
          </a:p>
          <a:p>
            <a:pPr marL="457200">
              <a:lnSpc>
                <a:spcPct val="115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400" baseline="30000" dirty="0" smtClean="0">
                <a:solidFill>
                  <a:schemeClr val="bg1"/>
                </a:solidFill>
                <a:effectLst/>
                <a:latin typeface="Gadugi" panose="020B0502040204020203" pitchFamily="34" charset="0"/>
                <a:ea typeface="Calibri" panose="020F0502020204030204" pitchFamily="34" charset="0"/>
                <a:cs typeface="Times New Roman" panose="02020603050405020304" pitchFamily="18" charset="0"/>
              </a:rPr>
              <a:t>3 </a:t>
            </a:r>
            <a:r>
              <a:rPr lang="en-US" sz="1400" dirty="0" smtClean="0">
                <a:solidFill>
                  <a:schemeClr val="bg1"/>
                </a:solidFill>
                <a:effectLst/>
                <a:latin typeface="Gadugi" panose="020B0502040204020203" pitchFamily="34" charset="0"/>
                <a:ea typeface="Calibri" panose="020F0502020204030204" pitchFamily="34" charset="0"/>
                <a:cs typeface="Times New Roman" panose="02020603050405020304" pitchFamily="18" charset="0"/>
              </a:rPr>
              <a:t>Research Institute for Geo-Hydrological Protection, National Research Council, Perugia, Italy</a:t>
            </a:r>
            <a:endParaRPr lang="it-IT" sz="1400" dirty="0">
              <a:solidFill>
                <a:schemeClr val="bg1"/>
              </a:solidFill>
              <a:effectLst/>
              <a:latin typeface="Gadugi" panose="020B0502040204020203" pitchFamily="34" charset="0"/>
              <a:ea typeface="Calibri" panose="020F0502020204030204" pitchFamily="34" charset="0"/>
              <a:cs typeface="Times New Roman" panose="02020603050405020304" pitchFamily="18" charset="0"/>
            </a:endParaRPr>
          </a:p>
        </p:txBody>
      </p:sp>
      <p:sp>
        <p:nvSpPr>
          <p:cNvPr id="5" name="CasellaDiTesto 4"/>
          <p:cNvSpPr txBox="1"/>
          <p:nvPr/>
        </p:nvSpPr>
        <p:spPr>
          <a:xfrm>
            <a:off x="375313" y="1500436"/>
            <a:ext cx="11191164" cy="1651093"/>
          </a:xfrm>
          <a:prstGeom prst="rect">
            <a:avLst/>
          </a:prstGeom>
          <a:noFill/>
        </p:spPr>
        <p:txBody>
          <a:bodyPr wrap="square" rtlCol="0">
            <a:spAutoFit/>
          </a:bodyPr>
          <a:lstStyle/>
          <a:p>
            <a:pPr algn="ctr">
              <a:lnSpc>
                <a:spcPct val="150000"/>
              </a:lnSpc>
              <a:spcAft>
                <a:spcPts val="600"/>
              </a:spcAft>
            </a:pPr>
            <a:r>
              <a:rPr lang="en-US" sz="3600" b="1" dirty="0" smtClean="0">
                <a:ln w="22225">
                  <a:solidFill>
                    <a:schemeClr val="tx1"/>
                  </a:solidFill>
                  <a:prstDash val="solid"/>
                </a:ln>
                <a:solidFill>
                  <a:schemeClr val="bg1"/>
                </a:solidFill>
                <a:effectLst>
                  <a:glow rad="228600">
                    <a:schemeClr val="accent2">
                      <a:satMod val="175000"/>
                      <a:alpha val="40000"/>
                    </a:schemeClr>
                  </a:glow>
                </a:effectLst>
                <a:latin typeface="Gadugi" panose="020B0502040204020203" pitchFamily="34" charset="0"/>
                <a:ea typeface="Calibri" panose="020F0502020204030204" pitchFamily="34" charset="0"/>
                <a:cs typeface="Times New Roman" panose="02020603050405020304" pitchFamily="18" charset="0"/>
              </a:rPr>
              <a:t>Satellite altimetry for hydraulic model calibration: potential of single and multi-mission series</a:t>
            </a:r>
            <a:endParaRPr lang="it-IT" sz="3600" b="1" dirty="0" smtClean="0">
              <a:ln w="22225">
                <a:solidFill>
                  <a:schemeClr val="tx1"/>
                </a:solidFill>
                <a:prstDash val="solid"/>
              </a:ln>
              <a:solidFill>
                <a:schemeClr val="bg1"/>
              </a:solidFill>
              <a:effectLst>
                <a:glow rad="228600">
                  <a:schemeClr val="accent2">
                    <a:satMod val="175000"/>
                    <a:alpha val="40000"/>
                  </a:schemeClr>
                </a:glow>
              </a:effectLst>
              <a:latin typeface="Gadugi" panose="020B0502040204020203"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118889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2">
            <a:lumMod val="75000"/>
            <a:alpha val="65000"/>
          </a:schemeClr>
        </a:solidFill>
        <a:effectLst/>
      </p:bgPr>
    </p:bg>
    <p:spTree>
      <p:nvGrpSpPr>
        <p:cNvPr id="1" name=""/>
        <p:cNvGrpSpPr/>
        <p:nvPr/>
      </p:nvGrpSpPr>
      <p:grpSpPr>
        <a:xfrm>
          <a:off x="0" y="0"/>
          <a:ext cx="0" cy="0"/>
          <a:chOff x="0" y="0"/>
          <a:chExt cx="0" cy="0"/>
        </a:xfrm>
      </p:grpSpPr>
      <p:sp>
        <p:nvSpPr>
          <p:cNvPr id="2" name="Decisione 1"/>
          <p:cNvSpPr/>
          <p:nvPr/>
        </p:nvSpPr>
        <p:spPr>
          <a:xfrm>
            <a:off x="159903" y="262601"/>
            <a:ext cx="443221" cy="296958"/>
          </a:xfrm>
          <a:prstGeom prst="flowChartDecisi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Rettangolo 7"/>
          <p:cNvSpPr/>
          <p:nvPr/>
        </p:nvSpPr>
        <p:spPr>
          <a:xfrm>
            <a:off x="709684" y="90357"/>
            <a:ext cx="11758087" cy="64144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CasellaDiTesto 3"/>
          <p:cNvSpPr txBox="1"/>
          <p:nvPr/>
        </p:nvSpPr>
        <p:spPr>
          <a:xfrm>
            <a:off x="709685" y="0"/>
            <a:ext cx="6673755" cy="658385"/>
          </a:xfrm>
          <a:prstGeom prst="rect">
            <a:avLst/>
          </a:prstGeom>
          <a:noFill/>
        </p:spPr>
        <p:txBody>
          <a:bodyPr wrap="square" rtlCol="0">
            <a:spAutoFit/>
          </a:bodyPr>
          <a:lstStyle/>
          <a:p>
            <a:pPr>
              <a:lnSpc>
                <a:spcPct val="150000"/>
              </a:lnSpc>
              <a:spcAft>
                <a:spcPts val="600"/>
              </a:spcAft>
            </a:pPr>
            <a:r>
              <a:rPr lang="en-US" sz="2800" b="1" dirty="0" smtClean="0">
                <a:latin typeface="Gadugi" panose="020B0502040204020203" pitchFamily="34" charset="0"/>
                <a:ea typeface="Calibri" panose="020F0502020204030204" pitchFamily="34" charset="0"/>
                <a:cs typeface="Times New Roman" panose="02020603050405020304" pitchFamily="18" charset="0"/>
              </a:rPr>
              <a:t>Results</a:t>
            </a:r>
            <a:endParaRPr lang="it-IT" sz="2800" dirty="0" smtClean="0">
              <a:effectLst/>
              <a:latin typeface="Gadugi" panose="020B0502040204020203" pitchFamily="34" charset="0"/>
              <a:ea typeface="Calibri" panose="020F0502020204030204" pitchFamily="34" charset="0"/>
              <a:cs typeface="Times New Roman" panose="02020603050405020304" pitchFamily="18" charset="0"/>
            </a:endParaRPr>
          </a:p>
        </p:txBody>
      </p:sp>
      <p:pic>
        <p:nvPicPr>
          <p:cNvPr id="5" name="Immagine 4"/>
          <p:cNvPicPr>
            <a:picLocks noChangeAspect="1"/>
          </p:cNvPicPr>
          <p:nvPr/>
        </p:nvPicPr>
        <p:blipFill>
          <a:blip r:embed="rId2"/>
          <a:stretch>
            <a:fillRect/>
          </a:stretch>
        </p:blipFill>
        <p:spPr>
          <a:xfrm>
            <a:off x="2649638" y="822159"/>
            <a:ext cx="4947132" cy="2765347"/>
          </a:xfrm>
          <a:prstGeom prst="rect">
            <a:avLst/>
          </a:prstGeom>
        </p:spPr>
      </p:pic>
      <p:pic>
        <p:nvPicPr>
          <p:cNvPr id="6" name="Immagine 5"/>
          <p:cNvPicPr>
            <a:picLocks noChangeAspect="1"/>
          </p:cNvPicPr>
          <p:nvPr/>
        </p:nvPicPr>
        <p:blipFill>
          <a:blip r:embed="rId3"/>
          <a:stretch>
            <a:fillRect/>
          </a:stretch>
        </p:blipFill>
        <p:spPr>
          <a:xfrm>
            <a:off x="2649638" y="3549406"/>
            <a:ext cx="4947132" cy="2812662"/>
          </a:xfrm>
          <a:prstGeom prst="rect">
            <a:avLst/>
          </a:prstGeom>
        </p:spPr>
      </p:pic>
      <p:sp>
        <p:nvSpPr>
          <p:cNvPr id="12" name="CasellaDiTesto 11"/>
          <p:cNvSpPr txBox="1"/>
          <p:nvPr/>
        </p:nvSpPr>
        <p:spPr>
          <a:xfrm>
            <a:off x="1249515" y="6396335"/>
            <a:ext cx="7823200" cy="461665"/>
          </a:xfrm>
          <a:prstGeom prst="rect">
            <a:avLst/>
          </a:prstGeom>
          <a:noFill/>
        </p:spPr>
        <p:txBody>
          <a:bodyPr wrap="square" rtlCol="0">
            <a:spAutoFit/>
          </a:bodyPr>
          <a:lstStyle/>
          <a:p>
            <a:pPr algn="just"/>
            <a:r>
              <a:rPr lang="en-US" sz="1200" i="1" dirty="0" smtClean="0">
                <a:solidFill>
                  <a:schemeClr val="bg1"/>
                </a:solidFill>
                <a:latin typeface="Gadugi" panose="020B0502040204020203" pitchFamily="34" charset="0"/>
              </a:rPr>
              <a:t>Calibration </a:t>
            </a:r>
            <a:r>
              <a:rPr lang="en-US" sz="1200" i="1" dirty="0">
                <a:solidFill>
                  <a:schemeClr val="bg1"/>
                </a:solidFill>
                <a:latin typeface="Gadugi" panose="020B0502040204020203" pitchFamily="34" charset="0"/>
              </a:rPr>
              <a:t>results for different altimetry series length: range of calibrated roughness coefficient (grey </a:t>
            </a:r>
            <a:r>
              <a:rPr lang="en-US" sz="1200" i="1" dirty="0" smtClean="0">
                <a:solidFill>
                  <a:schemeClr val="bg1"/>
                </a:solidFill>
                <a:latin typeface="Gadugi" panose="020B0502040204020203" pitchFamily="34" charset="0"/>
              </a:rPr>
              <a:t>areas) and </a:t>
            </a:r>
            <a:r>
              <a:rPr lang="en-US" sz="1200" i="1" dirty="0">
                <a:solidFill>
                  <a:schemeClr val="bg1"/>
                </a:solidFill>
                <a:latin typeface="Gadugi" panose="020B0502040204020203" pitchFamily="34" charset="0"/>
              </a:rPr>
              <a:t>optimal Manning’s value (black line) as a function of the number of satellite measurements, m.</a:t>
            </a:r>
            <a:endParaRPr lang="it-IT" sz="1200" i="1" dirty="0">
              <a:solidFill>
                <a:schemeClr val="bg1"/>
              </a:solidFill>
              <a:latin typeface="Gadugi" panose="020B0502040204020203" pitchFamily="34" charset="0"/>
            </a:endParaRPr>
          </a:p>
        </p:txBody>
      </p:sp>
      <p:pic>
        <p:nvPicPr>
          <p:cNvPr id="7" name="Immagine 6"/>
          <p:cNvPicPr>
            <a:picLocks noChangeAspect="1"/>
          </p:cNvPicPr>
          <p:nvPr/>
        </p:nvPicPr>
        <p:blipFill>
          <a:blip r:embed="rId4"/>
          <a:stretch>
            <a:fillRect/>
          </a:stretch>
        </p:blipFill>
        <p:spPr>
          <a:xfrm>
            <a:off x="8130150" y="2837826"/>
            <a:ext cx="3208309" cy="1499360"/>
          </a:xfrm>
          <a:prstGeom prst="rect">
            <a:avLst/>
          </a:prstGeom>
        </p:spPr>
      </p:pic>
      <p:sp>
        <p:nvSpPr>
          <p:cNvPr id="9" name="CasellaDiTesto 8"/>
          <p:cNvSpPr txBox="1"/>
          <p:nvPr/>
        </p:nvSpPr>
        <p:spPr>
          <a:xfrm>
            <a:off x="8130150" y="759755"/>
            <a:ext cx="3208309" cy="1001621"/>
          </a:xfrm>
          <a:prstGeom prst="rect">
            <a:avLst/>
          </a:prstGeom>
          <a:noFill/>
        </p:spPr>
        <p:txBody>
          <a:bodyPr wrap="square" rtlCol="0">
            <a:spAutoFit/>
          </a:bodyPr>
          <a:lstStyle/>
          <a:p>
            <a:pPr algn="just">
              <a:lnSpc>
                <a:spcPct val="150000"/>
              </a:lnSpc>
              <a:spcAft>
                <a:spcPts val="600"/>
              </a:spcAft>
            </a:pPr>
            <a:r>
              <a:rPr lang="en-US" sz="2100" b="1" dirty="0" smtClean="0">
                <a:latin typeface="Gadugi" panose="020B0502040204020203" pitchFamily="34" charset="0"/>
                <a:ea typeface="Calibri" panose="020F0502020204030204" pitchFamily="34" charset="0"/>
                <a:cs typeface="Times New Roman" panose="02020603050405020304" pitchFamily="18" charset="0"/>
              </a:rPr>
              <a:t>Calibration results for single satellite missions</a:t>
            </a:r>
            <a:endParaRPr lang="it-IT" sz="2100" dirty="0" smtClean="0">
              <a:effectLst/>
              <a:latin typeface="Gadugi" panose="020B0502040204020203"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401526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2">
            <a:lumMod val="75000"/>
            <a:alpha val="65000"/>
          </a:schemeClr>
        </a:solidFill>
        <a:effectLst/>
      </p:bgPr>
    </p:bg>
    <p:spTree>
      <p:nvGrpSpPr>
        <p:cNvPr id="1" name=""/>
        <p:cNvGrpSpPr/>
        <p:nvPr/>
      </p:nvGrpSpPr>
      <p:grpSpPr>
        <a:xfrm>
          <a:off x="0" y="0"/>
          <a:ext cx="0" cy="0"/>
          <a:chOff x="0" y="0"/>
          <a:chExt cx="0" cy="0"/>
        </a:xfrm>
      </p:grpSpPr>
      <p:sp>
        <p:nvSpPr>
          <p:cNvPr id="2" name="Decisione 1"/>
          <p:cNvSpPr/>
          <p:nvPr/>
        </p:nvSpPr>
        <p:spPr>
          <a:xfrm>
            <a:off x="159903" y="262601"/>
            <a:ext cx="443221" cy="296958"/>
          </a:xfrm>
          <a:prstGeom prst="flowChartDecisi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Rettangolo 7"/>
          <p:cNvSpPr/>
          <p:nvPr/>
        </p:nvSpPr>
        <p:spPr>
          <a:xfrm>
            <a:off x="709684" y="90357"/>
            <a:ext cx="11758087" cy="64144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CasellaDiTesto 3"/>
          <p:cNvSpPr txBox="1"/>
          <p:nvPr/>
        </p:nvSpPr>
        <p:spPr>
          <a:xfrm>
            <a:off x="709685" y="0"/>
            <a:ext cx="6673755" cy="658385"/>
          </a:xfrm>
          <a:prstGeom prst="rect">
            <a:avLst/>
          </a:prstGeom>
          <a:noFill/>
        </p:spPr>
        <p:txBody>
          <a:bodyPr wrap="square" rtlCol="0">
            <a:spAutoFit/>
          </a:bodyPr>
          <a:lstStyle/>
          <a:p>
            <a:pPr>
              <a:lnSpc>
                <a:spcPct val="150000"/>
              </a:lnSpc>
              <a:spcAft>
                <a:spcPts val="600"/>
              </a:spcAft>
            </a:pPr>
            <a:r>
              <a:rPr lang="en-US" sz="2800" b="1" dirty="0" smtClean="0">
                <a:latin typeface="Gadugi" panose="020B0502040204020203" pitchFamily="34" charset="0"/>
                <a:ea typeface="Calibri" panose="020F0502020204030204" pitchFamily="34" charset="0"/>
                <a:cs typeface="Times New Roman" panose="02020603050405020304" pitchFamily="18" charset="0"/>
              </a:rPr>
              <a:t>Results</a:t>
            </a:r>
            <a:endParaRPr lang="it-IT" sz="2800" dirty="0" smtClean="0">
              <a:effectLst/>
              <a:latin typeface="Gadugi" panose="020B0502040204020203" pitchFamily="34" charset="0"/>
              <a:ea typeface="Calibri" panose="020F0502020204030204" pitchFamily="34" charset="0"/>
              <a:cs typeface="Times New Roman" panose="02020603050405020304" pitchFamily="18" charset="0"/>
            </a:endParaRPr>
          </a:p>
        </p:txBody>
      </p:sp>
      <p:sp>
        <p:nvSpPr>
          <p:cNvPr id="12" name="CasellaDiTesto 11"/>
          <p:cNvSpPr txBox="1"/>
          <p:nvPr/>
        </p:nvSpPr>
        <p:spPr>
          <a:xfrm>
            <a:off x="159903" y="5481935"/>
            <a:ext cx="11799868" cy="461665"/>
          </a:xfrm>
          <a:prstGeom prst="rect">
            <a:avLst/>
          </a:prstGeom>
          <a:noFill/>
        </p:spPr>
        <p:txBody>
          <a:bodyPr wrap="square" rtlCol="0">
            <a:spAutoFit/>
          </a:bodyPr>
          <a:lstStyle/>
          <a:p>
            <a:pPr algn="just"/>
            <a:r>
              <a:rPr lang="en-US" sz="1200" i="1" dirty="0" smtClean="0">
                <a:solidFill>
                  <a:schemeClr val="bg1"/>
                </a:solidFill>
                <a:latin typeface="Gadugi" panose="020B0502040204020203" pitchFamily="34" charset="0"/>
              </a:rPr>
              <a:t>Synoptic view of the MAE (mean absolute error) of each satellite mission in time (*ERS-2 is a recall from a previous investigation): the vertical height of each box is defined </a:t>
            </a:r>
            <a:r>
              <a:rPr lang="en-US" sz="1200" i="1" dirty="0">
                <a:solidFill>
                  <a:schemeClr val="bg1"/>
                </a:solidFill>
                <a:latin typeface="Gadugi" panose="020B0502040204020203" pitchFamily="34" charset="0"/>
              </a:rPr>
              <a:t>as the </a:t>
            </a:r>
            <a:r>
              <a:rPr lang="en-US" sz="1200" i="1" dirty="0" smtClean="0">
                <a:solidFill>
                  <a:schemeClr val="bg1"/>
                </a:solidFill>
                <a:latin typeface="Gadugi" panose="020B0502040204020203" pitchFamily="34" charset="0"/>
              </a:rPr>
              <a:t>range </a:t>
            </a:r>
            <a:r>
              <a:rPr lang="en-US" sz="1200" i="1" dirty="0">
                <a:solidFill>
                  <a:schemeClr val="bg1"/>
                </a:solidFill>
                <a:latin typeface="Gadugi" panose="020B0502040204020203" pitchFamily="34" charset="0"/>
              </a:rPr>
              <a:t>of the MAE obtained from the calibration at different </a:t>
            </a:r>
            <a:r>
              <a:rPr lang="en-US" sz="1200" i="1" dirty="0" smtClean="0">
                <a:solidFill>
                  <a:schemeClr val="bg1"/>
                </a:solidFill>
                <a:latin typeface="Gadugi" panose="020B0502040204020203" pitchFamily="34" charset="0"/>
              </a:rPr>
              <a:t>VSs </a:t>
            </a:r>
            <a:r>
              <a:rPr lang="it-IT" sz="1200" i="1" dirty="0" err="1" smtClean="0">
                <a:solidFill>
                  <a:schemeClr val="bg1"/>
                </a:solidFill>
                <a:latin typeface="Gadugi" panose="020B0502040204020203" pitchFamily="34" charset="0"/>
              </a:rPr>
              <a:t>considering</a:t>
            </a:r>
            <a:r>
              <a:rPr lang="it-IT" sz="1200" i="1" dirty="0" smtClean="0">
                <a:solidFill>
                  <a:schemeClr val="bg1"/>
                </a:solidFill>
                <a:latin typeface="Gadugi" panose="020B0502040204020203" pitchFamily="34" charset="0"/>
              </a:rPr>
              <a:t> </a:t>
            </a:r>
            <a:r>
              <a:rPr lang="it-IT" sz="1200" dirty="0">
                <a:solidFill>
                  <a:schemeClr val="bg1"/>
                </a:solidFill>
                <a:latin typeface="Gadugi" panose="020B0502040204020203" pitchFamily="34" charset="0"/>
              </a:rPr>
              <a:t>𝑚 = 𝐿𝑡𝑜𝑡</a:t>
            </a:r>
            <a:r>
              <a:rPr lang="it-IT" sz="1200" i="1" dirty="0">
                <a:solidFill>
                  <a:schemeClr val="bg1"/>
                </a:solidFill>
                <a:latin typeface="Gadugi" panose="020B0502040204020203" pitchFamily="34" charset="0"/>
              </a:rPr>
              <a:t>.</a:t>
            </a:r>
          </a:p>
        </p:txBody>
      </p:sp>
      <p:pic>
        <p:nvPicPr>
          <p:cNvPr id="3" name="Immagine 2"/>
          <p:cNvPicPr>
            <a:picLocks noChangeAspect="1"/>
          </p:cNvPicPr>
          <p:nvPr/>
        </p:nvPicPr>
        <p:blipFill>
          <a:blip r:embed="rId2"/>
          <a:stretch>
            <a:fillRect/>
          </a:stretch>
        </p:blipFill>
        <p:spPr>
          <a:xfrm>
            <a:off x="0" y="1673924"/>
            <a:ext cx="12450563" cy="3696361"/>
          </a:xfrm>
          <a:prstGeom prst="rect">
            <a:avLst/>
          </a:prstGeom>
        </p:spPr>
      </p:pic>
    </p:spTree>
    <p:extLst>
      <p:ext uri="{BB962C8B-B14F-4D97-AF65-F5344CB8AC3E}">
        <p14:creationId xmlns:p14="http://schemas.microsoft.com/office/powerpoint/2010/main" val="16724422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2">
            <a:lumMod val="75000"/>
            <a:alpha val="65000"/>
          </a:schemeClr>
        </a:solidFill>
        <a:effectLst/>
      </p:bgPr>
    </p:bg>
    <p:spTree>
      <p:nvGrpSpPr>
        <p:cNvPr id="1" name=""/>
        <p:cNvGrpSpPr/>
        <p:nvPr/>
      </p:nvGrpSpPr>
      <p:grpSpPr>
        <a:xfrm>
          <a:off x="0" y="0"/>
          <a:ext cx="0" cy="0"/>
          <a:chOff x="0" y="0"/>
          <a:chExt cx="0" cy="0"/>
        </a:xfrm>
      </p:grpSpPr>
      <p:sp>
        <p:nvSpPr>
          <p:cNvPr id="2" name="Decisione 1"/>
          <p:cNvSpPr/>
          <p:nvPr/>
        </p:nvSpPr>
        <p:spPr>
          <a:xfrm>
            <a:off x="159903" y="262601"/>
            <a:ext cx="443221" cy="296958"/>
          </a:xfrm>
          <a:prstGeom prst="flowChartDecisi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Rettangolo 7"/>
          <p:cNvSpPr/>
          <p:nvPr/>
        </p:nvSpPr>
        <p:spPr>
          <a:xfrm>
            <a:off x="709684" y="90357"/>
            <a:ext cx="11758087" cy="64144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CasellaDiTesto 3"/>
          <p:cNvSpPr txBox="1"/>
          <p:nvPr/>
        </p:nvSpPr>
        <p:spPr>
          <a:xfrm>
            <a:off x="709685" y="0"/>
            <a:ext cx="6673755" cy="658385"/>
          </a:xfrm>
          <a:prstGeom prst="rect">
            <a:avLst/>
          </a:prstGeom>
          <a:noFill/>
        </p:spPr>
        <p:txBody>
          <a:bodyPr wrap="square" rtlCol="0">
            <a:spAutoFit/>
          </a:bodyPr>
          <a:lstStyle/>
          <a:p>
            <a:pPr>
              <a:lnSpc>
                <a:spcPct val="150000"/>
              </a:lnSpc>
              <a:spcAft>
                <a:spcPts val="600"/>
              </a:spcAft>
            </a:pPr>
            <a:r>
              <a:rPr lang="en-US" sz="2800" b="1" dirty="0" smtClean="0">
                <a:latin typeface="Gadugi" panose="020B0502040204020203" pitchFamily="34" charset="0"/>
                <a:ea typeface="Calibri" panose="020F0502020204030204" pitchFamily="34" charset="0"/>
                <a:cs typeface="Times New Roman" panose="02020603050405020304" pitchFamily="18" charset="0"/>
              </a:rPr>
              <a:t>Results</a:t>
            </a:r>
            <a:endParaRPr lang="it-IT" sz="2800" dirty="0" smtClean="0">
              <a:effectLst/>
              <a:latin typeface="Gadugi" panose="020B0502040204020203" pitchFamily="34" charset="0"/>
              <a:ea typeface="Calibri" panose="020F0502020204030204" pitchFamily="34" charset="0"/>
              <a:cs typeface="Times New Roman" panose="02020603050405020304" pitchFamily="18" charset="0"/>
            </a:endParaRPr>
          </a:p>
        </p:txBody>
      </p:sp>
      <p:sp>
        <p:nvSpPr>
          <p:cNvPr id="12" name="CasellaDiTesto 11"/>
          <p:cNvSpPr txBox="1"/>
          <p:nvPr/>
        </p:nvSpPr>
        <p:spPr>
          <a:xfrm>
            <a:off x="7068457" y="5807763"/>
            <a:ext cx="4891314" cy="646331"/>
          </a:xfrm>
          <a:prstGeom prst="rect">
            <a:avLst/>
          </a:prstGeom>
          <a:noFill/>
        </p:spPr>
        <p:txBody>
          <a:bodyPr wrap="square" rtlCol="0">
            <a:spAutoFit/>
          </a:bodyPr>
          <a:lstStyle/>
          <a:p>
            <a:pPr algn="just"/>
            <a:r>
              <a:rPr lang="en-US" sz="1200" i="1" dirty="0" smtClean="0">
                <a:solidFill>
                  <a:schemeClr val="bg1"/>
                </a:solidFill>
                <a:latin typeface="Gadugi" panose="020B0502040204020203" pitchFamily="34" charset="0"/>
              </a:rPr>
              <a:t>Calibration results for different MM series length: range of calibrated roughness </a:t>
            </a:r>
            <a:r>
              <a:rPr lang="en-US" sz="1200" i="1" dirty="0">
                <a:solidFill>
                  <a:schemeClr val="bg1"/>
                </a:solidFill>
                <a:latin typeface="Gadugi" panose="020B0502040204020203" pitchFamily="34" charset="0"/>
              </a:rPr>
              <a:t>coefficient (grey </a:t>
            </a:r>
            <a:r>
              <a:rPr lang="en-US" sz="1200" i="1" dirty="0" smtClean="0">
                <a:solidFill>
                  <a:schemeClr val="bg1"/>
                </a:solidFill>
                <a:latin typeface="Gadugi" panose="020B0502040204020203" pitchFamily="34" charset="0"/>
              </a:rPr>
              <a:t>areas) and </a:t>
            </a:r>
            <a:r>
              <a:rPr lang="en-US" sz="1200" i="1" dirty="0">
                <a:solidFill>
                  <a:schemeClr val="bg1"/>
                </a:solidFill>
                <a:latin typeface="Gadugi" panose="020B0502040204020203" pitchFamily="34" charset="0"/>
              </a:rPr>
              <a:t>optimal Manning’s value (black line) as a function of data length, m.</a:t>
            </a:r>
            <a:endParaRPr lang="it-IT" sz="1200" i="1" dirty="0">
              <a:solidFill>
                <a:schemeClr val="bg1"/>
              </a:solidFill>
              <a:latin typeface="Gadugi" panose="020B0502040204020203" pitchFamily="34" charset="0"/>
            </a:endParaRPr>
          </a:p>
        </p:txBody>
      </p:sp>
      <p:pic>
        <p:nvPicPr>
          <p:cNvPr id="5" name="Immagine 4"/>
          <p:cNvPicPr>
            <a:picLocks noChangeAspect="1"/>
          </p:cNvPicPr>
          <p:nvPr/>
        </p:nvPicPr>
        <p:blipFill rotWithShape="1">
          <a:blip r:embed="rId2"/>
          <a:srcRect l="5058" t="2650" r="5477" b="2380"/>
          <a:stretch/>
        </p:blipFill>
        <p:spPr>
          <a:xfrm>
            <a:off x="7068457" y="2708906"/>
            <a:ext cx="4891314" cy="2569028"/>
          </a:xfrm>
          <a:prstGeom prst="rect">
            <a:avLst/>
          </a:prstGeom>
        </p:spPr>
      </p:pic>
      <p:pic>
        <p:nvPicPr>
          <p:cNvPr id="6" name="Immagine 5"/>
          <p:cNvPicPr>
            <a:picLocks noChangeAspect="1"/>
          </p:cNvPicPr>
          <p:nvPr/>
        </p:nvPicPr>
        <p:blipFill>
          <a:blip r:embed="rId3"/>
          <a:stretch>
            <a:fillRect/>
          </a:stretch>
        </p:blipFill>
        <p:spPr>
          <a:xfrm>
            <a:off x="381513" y="1129619"/>
            <a:ext cx="6324600" cy="5324475"/>
          </a:xfrm>
          <a:prstGeom prst="rect">
            <a:avLst/>
          </a:prstGeom>
        </p:spPr>
      </p:pic>
      <p:sp>
        <p:nvSpPr>
          <p:cNvPr id="9" name="CasellaDiTesto 8"/>
          <p:cNvSpPr txBox="1"/>
          <p:nvPr/>
        </p:nvSpPr>
        <p:spPr>
          <a:xfrm>
            <a:off x="7068457" y="1866665"/>
            <a:ext cx="4891314" cy="646331"/>
          </a:xfrm>
          <a:prstGeom prst="rect">
            <a:avLst/>
          </a:prstGeom>
          <a:noFill/>
        </p:spPr>
        <p:txBody>
          <a:bodyPr wrap="square" rtlCol="0">
            <a:spAutoFit/>
          </a:bodyPr>
          <a:lstStyle/>
          <a:p>
            <a:pPr algn="just"/>
            <a:r>
              <a:rPr lang="it-IT" sz="1200" i="1" dirty="0" err="1" smtClean="0">
                <a:solidFill>
                  <a:schemeClr val="bg1"/>
                </a:solidFill>
                <a:latin typeface="Gadugi" panose="020B0502040204020203" pitchFamily="34" charset="0"/>
              </a:rPr>
              <a:t>Table</a:t>
            </a:r>
            <a:r>
              <a:rPr lang="it-IT" sz="1200" i="1" dirty="0" smtClean="0">
                <a:solidFill>
                  <a:schemeClr val="bg1"/>
                </a:solidFill>
                <a:latin typeface="Gadugi" panose="020B0502040204020203" pitchFamily="34" charset="0"/>
              </a:rPr>
              <a:t> 1: </a:t>
            </a:r>
            <a:r>
              <a:rPr lang="en-US" sz="1200" i="1" dirty="0" smtClean="0">
                <a:solidFill>
                  <a:schemeClr val="bg1"/>
                </a:solidFill>
                <a:latin typeface="Gadugi" panose="020B0502040204020203" pitchFamily="34" charset="0"/>
              </a:rPr>
              <a:t> </a:t>
            </a:r>
            <a:r>
              <a:rPr lang="en-US" sz="1200" i="1" dirty="0">
                <a:solidFill>
                  <a:schemeClr val="bg1"/>
                </a:solidFill>
                <a:latin typeface="Gadugi" panose="020B0502040204020203" pitchFamily="34" charset="0"/>
              </a:rPr>
              <a:t>Calibration results: NS, RMSE and MAE obtained from the calibration process performed adopting </a:t>
            </a:r>
            <a:r>
              <a:rPr lang="en-US" sz="1200" i="1" dirty="0" smtClean="0">
                <a:solidFill>
                  <a:schemeClr val="bg1"/>
                </a:solidFill>
                <a:latin typeface="Gadugi" panose="020B0502040204020203" pitchFamily="34" charset="0"/>
              </a:rPr>
              <a:t>MM</a:t>
            </a:r>
            <a:r>
              <a:rPr lang="en-US" sz="1200" dirty="0" smtClean="0">
                <a:solidFill>
                  <a:schemeClr val="bg1"/>
                </a:solidFill>
                <a:latin typeface="Gadugi" panose="020B0502040204020203" pitchFamily="34" charset="0"/>
              </a:rPr>
              <a:t> </a:t>
            </a:r>
            <a:r>
              <a:rPr lang="en-US" sz="1200" i="1" dirty="0">
                <a:solidFill>
                  <a:schemeClr val="bg1"/>
                </a:solidFill>
                <a:latin typeface="Gadugi" panose="020B0502040204020203" pitchFamily="34" charset="0"/>
              </a:rPr>
              <a:t>and in situ series (</a:t>
            </a:r>
            <a:r>
              <a:rPr lang="en-US" sz="1200" dirty="0">
                <a:solidFill>
                  <a:schemeClr val="bg1"/>
                </a:solidFill>
                <a:latin typeface="Gadugi" panose="020B0502040204020203" pitchFamily="34" charset="0"/>
              </a:rPr>
              <a:t>𝑚 = 𝐿𝑡𝑜𝑡</a:t>
            </a:r>
            <a:r>
              <a:rPr lang="en-US" sz="1200" i="1" dirty="0">
                <a:solidFill>
                  <a:schemeClr val="bg1"/>
                </a:solidFill>
                <a:latin typeface="Gadugi" panose="020B0502040204020203" pitchFamily="34" charset="0"/>
              </a:rPr>
              <a:t>).</a:t>
            </a:r>
            <a:endParaRPr lang="it-IT" sz="1200" i="1" dirty="0">
              <a:solidFill>
                <a:schemeClr val="bg1"/>
              </a:solidFill>
              <a:latin typeface="Gadugi" panose="020B0502040204020203" pitchFamily="34" charset="0"/>
            </a:endParaRPr>
          </a:p>
        </p:txBody>
      </p:sp>
      <p:sp>
        <p:nvSpPr>
          <p:cNvPr id="10" name="CasellaDiTesto 9"/>
          <p:cNvSpPr txBox="1"/>
          <p:nvPr/>
        </p:nvSpPr>
        <p:spPr>
          <a:xfrm>
            <a:off x="7068457" y="962080"/>
            <a:ext cx="4891313" cy="577081"/>
          </a:xfrm>
          <a:prstGeom prst="rect">
            <a:avLst/>
          </a:prstGeom>
          <a:noFill/>
        </p:spPr>
        <p:txBody>
          <a:bodyPr wrap="square" rtlCol="0">
            <a:spAutoFit/>
          </a:bodyPr>
          <a:lstStyle/>
          <a:p>
            <a:pPr algn="just">
              <a:lnSpc>
                <a:spcPct val="150000"/>
              </a:lnSpc>
              <a:spcAft>
                <a:spcPts val="600"/>
              </a:spcAft>
            </a:pPr>
            <a:r>
              <a:rPr lang="en-US" sz="2100" b="1" dirty="0" smtClean="0">
                <a:latin typeface="Gadugi" panose="020B0502040204020203" pitchFamily="34" charset="0"/>
                <a:ea typeface="Calibri" panose="020F0502020204030204" pitchFamily="34" charset="0"/>
                <a:cs typeface="Times New Roman" panose="02020603050405020304" pitchFamily="18" charset="0"/>
              </a:rPr>
              <a:t>Calibration results for multi missions</a:t>
            </a:r>
            <a:endParaRPr lang="it-IT" sz="2100" dirty="0" smtClean="0">
              <a:effectLst/>
              <a:latin typeface="Gadugi" panose="020B0502040204020203"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218013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2">
            <a:lumMod val="75000"/>
            <a:alpha val="65000"/>
          </a:schemeClr>
        </a:solidFill>
        <a:effectLst/>
      </p:bgPr>
    </p:bg>
    <p:spTree>
      <p:nvGrpSpPr>
        <p:cNvPr id="1" name=""/>
        <p:cNvGrpSpPr/>
        <p:nvPr/>
      </p:nvGrpSpPr>
      <p:grpSpPr>
        <a:xfrm>
          <a:off x="0" y="0"/>
          <a:ext cx="0" cy="0"/>
          <a:chOff x="0" y="0"/>
          <a:chExt cx="0" cy="0"/>
        </a:xfrm>
      </p:grpSpPr>
      <p:sp>
        <p:nvSpPr>
          <p:cNvPr id="2" name="Decisione 1"/>
          <p:cNvSpPr/>
          <p:nvPr/>
        </p:nvSpPr>
        <p:spPr>
          <a:xfrm>
            <a:off x="159903" y="262601"/>
            <a:ext cx="443221" cy="296958"/>
          </a:xfrm>
          <a:prstGeom prst="flowChartDecisi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Rettangolo 7"/>
          <p:cNvSpPr/>
          <p:nvPr/>
        </p:nvSpPr>
        <p:spPr>
          <a:xfrm>
            <a:off x="709684" y="99982"/>
            <a:ext cx="11758087" cy="64144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CasellaDiTesto 3"/>
          <p:cNvSpPr txBox="1"/>
          <p:nvPr/>
        </p:nvSpPr>
        <p:spPr>
          <a:xfrm>
            <a:off x="709685" y="0"/>
            <a:ext cx="6673755" cy="658385"/>
          </a:xfrm>
          <a:prstGeom prst="rect">
            <a:avLst/>
          </a:prstGeom>
          <a:noFill/>
        </p:spPr>
        <p:txBody>
          <a:bodyPr wrap="square" rtlCol="0">
            <a:spAutoFit/>
          </a:bodyPr>
          <a:lstStyle/>
          <a:p>
            <a:pPr>
              <a:lnSpc>
                <a:spcPct val="150000"/>
              </a:lnSpc>
              <a:spcAft>
                <a:spcPts val="600"/>
              </a:spcAft>
            </a:pPr>
            <a:r>
              <a:rPr lang="en-US" sz="2800" b="1" dirty="0" smtClean="0">
                <a:latin typeface="Gadugi" panose="020B0502040204020203" pitchFamily="34" charset="0"/>
                <a:ea typeface="Calibri" panose="020F0502020204030204" pitchFamily="34" charset="0"/>
                <a:cs typeface="Times New Roman" panose="02020603050405020304" pitchFamily="18" charset="0"/>
              </a:rPr>
              <a:t>Results</a:t>
            </a:r>
            <a:endParaRPr lang="it-IT" sz="2800" dirty="0" smtClean="0">
              <a:effectLst/>
              <a:latin typeface="Gadugi" panose="020B0502040204020203" pitchFamily="34" charset="0"/>
              <a:ea typeface="Calibri" panose="020F0502020204030204" pitchFamily="34" charset="0"/>
              <a:cs typeface="Times New Roman" panose="02020603050405020304" pitchFamily="18" charset="0"/>
            </a:endParaRPr>
          </a:p>
        </p:txBody>
      </p:sp>
      <p:sp>
        <p:nvSpPr>
          <p:cNvPr id="12" name="CasellaDiTesto 11"/>
          <p:cNvSpPr txBox="1"/>
          <p:nvPr/>
        </p:nvSpPr>
        <p:spPr>
          <a:xfrm>
            <a:off x="526221" y="6328787"/>
            <a:ext cx="11000390" cy="461665"/>
          </a:xfrm>
          <a:prstGeom prst="rect">
            <a:avLst/>
          </a:prstGeom>
          <a:noFill/>
        </p:spPr>
        <p:txBody>
          <a:bodyPr wrap="square" rtlCol="0">
            <a:spAutoFit/>
          </a:bodyPr>
          <a:lstStyle/>
          <a:p>
            <a:pPr algn="just"/>
            <a:r>
              <a:rPr lang="en-US" sz="1200" i="1" dirty="0" smtClean="0">
                <a:solidFill>
                  <a:schemeClr val="bg1"/>
                </a:solidFill>
                <a:latin typeface="Gadugi" panose="020B0502040204020203" pitchFamily="34" charset="0"/>
              </a:rPr>
              <a:t>MM </a:t>
            </a:r>
            <a:r>
              <a:rPr lang="en-US" sz="1200" i="1" dirty="0">
                <a:solidFill>
                  <a:schemeClr val="bg1"/>
                </a:solidFill>
                <a:latin typeface="Gadugi" panose="020B0502040204020203" pitchFamily="34" charset="0"/>
              </a:rPr>
              <a:t>and E22</a:t>
            </a:r>
            <a:r>
              <a:rPr lang="en-US" sz="1200" i="1" dirty="0" smtClean="0">
                <a:solidFill>
                  <a:schemeClr val="bg1"/>
                </a:solidFill>
                <a:latin typeface="Gadugi" panose="020B0502040204020203" pitchFamily="34" charset="0"/>
              </a:rPr>
              <a:t>:/J285 </a:t>
            </a:r>
            <a:r>
              <a:rPr lang="en-US" sz="1200" i="1" dirty="0">
                <a:solidFill>
                  <a:schemeClr val="bg1"/>
                </a:solidFill>
                <a:latin typeface="Gadugi" panose="020B0502040204020203" pitchFamily="34" charset="0"/>
              </a:rPr>
              <a:t>a) number of observations depending on the observation period; b) MAE, c) NS and </a:t>
            </a:r>
            <a:r>
              <a:rPr lang="en-US" sz="1200" i="1" dirty="0" smtClean="0">
                <a:solidFill>
                  <a:schemeClr val="bg1"/>
                </a:solidFill>
                <a:latin typeface="Gadugi" panose="020B0502040204020203" pitchFamily="34" charset="0"/>
              </a:rPr>
              <a:t>d) Manning’s </a:t>
            </a:r>
            <a:r>
              <a:rPr lang="en-US" sz="1200" i="1" dirty="0">
                <a:solidFill>
                  <a:schemeClr val="bg1"/>
                </a:solidFill>
                <a:latin typeface="Gadugi" panose="020B0502040204020203" pitchFamily="34" charset="0"/>
              </a:rPr>
              <a:t>coefficient as a function of the number of available observations for unique sensor (black line</a:t>
            </a:r>
            <a:r>
              <a:rPr lang="en-US" sz="1200" i="1" dirty="0" smtClean="0">
                <a:solidFill>
                  <a:schemeClr val="bg1"/>
                </a:solidFill>
                <a:latin typeface="Gadugi" panose="020B0502040204020203" pitchFamily="34" charset="0"/>
              </a:rPr>
              <a:t>)</a:t>
            </a:r>
            <a:r>
              <a:rPr lang="en-US" sz="1200" dirty="0" smtClean="0">
                <a:solidFill>
                  <a:schemeClr val="bg1"/>
                </a:solidFill>
                <a:latin typeface="Gadugi" panose="020B0502040204020203" pitchFamily="34" charset="0"/>
              </a:rPr>
              <a:t> </a:t>
            </a:r>
            <a:r>
              <a:rPr lang="en-US" sz="1200" i="1" dirty="0">
                <a:solidFill>
                  <a:schemeClr val="bg1"/>
                </a:solidFill>
                <a:latin typeface="Gadugi" panose="020B0502040204020203" pitchFamily="34" charset="0"/>
              </a:rPr>
              <a:t>and MM series (grey line).</a:t>
            </a:r>
            <a:endParaRPr lang="it-IT" sz="1200" i="1" dirty="0">
              <a:solidFill>
                <a:schemeClr val="bg1"/>
              </a:solidFill>
              <a:latin typeface="Gadugi" panose="020B0502040204020203" pitchFamily="34" charset="0"/>
            </a:endParaRPr>
          </a:p>
        </p:txBody>
      </p:sp>
      <p:pic>
        <p:nvPicPr>
          <p:cNvPr id="3" name="Immagine 2"/>
          <p:cNvPicPr>
            <a:picLocks noChangeAspect="1"/>
          </p:cNvPicPr>
          <p:nvPr/>
        </p:nvPicPr>
        <p:blipFill>
          <a:blip r:embed="rId2"/>
          <a:stretch>
            <a:fillRect/>
          </a:stretch>
        </p:blipFill>
        <p:spPr>
          <a:xfrm>
            <a:off x="709684" y="1580940"/>
            <a:ext cx="4902347" cy="4611768"/>
          </a:xfrm>
          <a:prstGeom prst="rect">
            <a:avLst/>
          </a:prstGeom>
        </p:spPr>
      </p:pic>
      <p:pic>
        <p:nvPicPr>
          <p:cNvPr id="7" name="Immagine 6"/>
          <p:cNvPicPr>
            <a:picLocks noChangeAspect="1"/>
          </p:cNvPicPr>
          <p:nvPr/>
        </p:nvPicPr>
        <p:blipFill>
          <a:blip r:embed="rId3"/>
          <a:stretch>
            <a:fillRect/>
          </a:stretch>
        </p:blipFill>
        <p:spPr>
          <a:xfrm>
            <a:off x="6500611" y="1580941"/>
            <a:ext cx="5025999" cy="4611768"/>
          </a:xfrm>
          <a:prstGeom prst="rect">
            <a:avLst/>
          </a:prstGeom>
        </p:spPr>
      </p:pic>
      <p:sp>
        <p:nvSpPr>
          <p:cNvPr id="11" name="CasellaDiTesto 10"/>
          <p:cNvSpPr txBox="1"/>
          <p:nvPr/>
        </p:nvSpPr>
        <p:spPr>
          <a:xfrm>
            <a:off x="2839544" y="1128871"/>
            <a:ext cx="642626" cy="456215"/>
          </a:xfrm>
          <a:prstGeom prst="rect">
            <a:avLst/>
          </a:prstGeom>
          <a:noFill/>
        </p:spPr>
        <p:txBody>
          <a:bodyPr wrap="square" rtlCol="0">
            <a:spAutoFit/>
          </a:bodyPr>
          <a:lstStyle/>
          <a:p>
            <a:pPr>
              <a:lnSpc>
                <a:spcPct val="150000"/>
              </a:lnSpc>
              <a:spcAft>
                <a:spcPts val="600"/>
              </a:spcAft>
            </a:pPr>
            <a:r>
              <a:rPr lang="en-US" b="1" dirty="0" smtClean="0">
                <a:latin typeface="Gadugi" panose="020B0502040204020203" pitchFamily="34" charset="0"/>
                <a:ea typeface="Calibri" panose="020F0502020204030204" pitchFamily="34" charset="0"/>
                <a:cs typeface="Times New Roman" panose="02020603050405020304" pitchFamily="18" charset="0"/>
              </a:rPr>
              <a:t>E22</a:t>
            </a:r>
            <a:endParaRPr lang="it-IT" dirty="0" smtClean="0">
              <a:effectLst/>
              <a:latin typeface="Gadugi" panose="020B0502040204020203" pitchFamily="34" charset="0"/>
              <a:ea typeface="Calibri" panose="020F0502020204030204" pitchFamily="34" charset="0"/>
              <a:cs typeface="Times New Roman" panose="02020603050405020304" pitchFamily="18" charset="0"/>
            </a:endParaRPr>
          </a:p>
        </p:txBody>
      </p:sp>
      <p:sp>
        <p:nvSpPr>
          <p:cNvPr id="13" name="CasellaDiTesto 12"/>
          <p:cNvSpPr txBox="1"/>
          <p:nvPr/>
        </p:nvSpPr>
        <p:spPr>
          <a:xfrm>
            <a:off x="8891854" y="1124725"/>
            <a:ext cx="904122" cy="456215"/>
          </a:xfrm>
          <a:prstGeom prst="rect">
            <a:avLst/>
          </a:prstGeom>
          <a:noFill/>
        </p:spPr>
        <p:txBody>
          <a:bodyPr wrap="square" rtlCol="0">
            <a:spAutoFit/>
          </a:bodyPr>
          <a:lstStyle/>
          <a:p>
            <a:pPr>
              <a:lnSpc>
                <a:spcPct val="150000"/>
              </a:lnSpc>
              <a:spcAft>
                <a:spcPts val="600"/>
              </a:spcAft>
            </a:pPr>
            <a:r>
              <a:rPr lang="en-US" b="1" dirty="0" smtClean="0">
                <a:latin typeface="Gadugi" panose="020B0502040204020203" pitchFamily="34" charset="0"/>
                <a:ea typeface="Calibri" panose="020F0502020204030204" pitchFamily="34" charset="0"/>
                <a:cs typeface="Times New Roman" panose="02020603050405020304" pitchFamily="18" charset="0"/>
              </a:rPr>
              <a:t>J285</a:t>
            </a:r>
            <a:endParaRPr lang="it-IT" dirty="0" smtClean="0">
              <a:effectLst/>
              <a:latin typeface="Gadugi" panose="020B0502040204020203" pitchFamily="34" charset="0"/>
              <a:ea typeface="Calibri" panose="020F0502020204030204" pitchFamily="34" charset="0"/>
              <a:cs typeface="Times New Roman" panose="02020603050405020304" pitchFamily="18" charset="0"/>
            </a:endParaRPr>
          </a:p>
        </p:txBody>
      </p:sp>
      <p:sp>
        <p:nvSpPr>
          <p:cNvPr id="14" name="Ritorno 13">
            <a:hlinkClick r:id="rId4" action="ppaction://hlinksldjump" highlightClick="1"/>
          </p:cNvPr>
          <p:cNvSpPr/>
          <p:nvPr/>
        </p:nvSpPr>
        <p:spPr>
          <a:xfrm>
            <a:off x="11608204" y="6237027"/>
            <a:ext cx="483712" cy="483712"/>
          </a:xfrm>
          <a:prstGeom prst="actionButtonReturn">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it-IT"/>
          </a:p>
        </p:txBody>
      </p:sp>
      <p:sp>
        <p:nvSpPr>
          <p:cNvPr id="15" name="CasellaDiTesto 14"/>
          <p:cNvSpPr txBox="1"/>
          <p:nvPr/>
        </p:nvSpPr>
        <p:spPr>
          <a:xfrm>
            <a:off x="3303201" y="656455"/>
            <a:ext cx="8546859" cy="516873"/>
          </a:xfrm>
          <a:prstGeom prst="rect">
            <a:avLst/>
          </a:prstGeom>
          <a:noFill/>
        </p:spPr>
        <p:txBody>
          <a:bodyPr wrap="square" rtlCol="0">
            <a:spAutoFit/>
          </a:bodyPr>
          <a:lstStyle/>
          <a:p>
            <a:pPr algn="just">
              <a:lnSpc>
                <a:spcPct val="150000"/>
              </a:lnSpc>
              <a:spcAft>
                <a:spcPts val="600"/>
              </a:spcAft>
            </a:pPr>
            <a:r>
              <a:rPr lang="en-US" sz="2100" b="1" dirty="0" smtClean="0">
                <a:latin typeface="Gadugi" panose="020B0502040204020203" pitchFamily="34" charset="0"/>
                <a:ea typeface="Calibri" panose="020F0502020204030204" pitchFamily="34" charset="0"/>
                <a:cs typeface="Times New Roman" panose="02020603050405020304" pitchFamily="18" charset="0"/>
              </a:rPr>
              <a:t>Comparison of single and multi-mission series</a:t>
            </a:r>
            <a:endParaRPr lang="it-IT" sz="2100" dirty="0" smtClean="0">
              <a:effectLst/>
              <a:latin typeface="Gadugi" panose="020B0502040204020203"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241264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2">
            <a:lumMod val="75000"/>
            <a:alpha val="65000"/>
          </a:schemeClr>
        </a:solidFill>
        <a:effectLst/>
      </p:bgPr>
    </p:bg>
    <p:spTree>
      <p:nvGrpSpPr>
        <p:cNvPr id="1" name=""/>
        <p:cNvGrpSpPr/>
        <p:nvPr/>
      </p:nvGrpSpPr>
      <p:grpSpPr>
        <a:xfrm>
          <a:off x="0" y="0"/>
          <a:ext cx="0" cy="0"/>
          <a:chOff x="0" y="0"/>
          <a:chExt cx="0" cy="0"/>
        </a:xfrm>
      </p:grpSpPr>
      <p:sp>
        <p:nvSpPr>
          <p:cNvPr id="2" name="Decisione 1"/>
          <p:cNvSpPr/>
          <p:nvPr/>
        </p:nvSpPr>
        <p:spPr>
          <a:xfrm>
            <a:off x="159903" y="262601"/>
            <a:ext cx="443221" cy="296958"/>
          </a:xfrm>
          <a:prstGeom prst="flowChartDecisi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Rettangolo 7"/>
          <p:cNvSpPr/>
          <p:nvPr/>
        </p:nvSpPr>
        <p:spPr>
          <a:xfrm>
            <a:off x="709684" y="90357"/>
            <a:ext cx="11758087" cy="64144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CasellaDiTesto 3"/>
          <p:cNvSpPr txBox="1"/>
          <p:nvPr/>
        </p:nvSpPr>
        <p:spPr>
          <a:xfrm>
            <a:off x="709685" y="0"/>
            <a:ext cx="6673755" cy="658385"/>
          </a:xfrm>
          <a:prstGeom prst="rect">
            <a:avLst/>
          </a:prstGeom>
          <a:noFill/>
        </p:spPr>
        <p:txBody>
          <a:bodyPr wrap="square" rtlCol="0">
            <a:spAutoFit/>
          </a:bodyPr>
          <a:lstStyle/>
          <a:p>
            <a:pPr>
              <a:lnSpc>
                <a:spcPct val="150000"/>
              </a:lnSpc>
              <a:spcAft>
                <a:spcPts val="600"/>
              </a:spcAft>
            </a:pPr>
            <a:r>
              <a:rPr lang="en-US" sz="2800" b="1" dirty="0" smtClean="0">
                <a:latin typeface="Gadugi" panose="020B0502040204020203" pitchFamily="34" charset="0"/>
                <a:ea typeface="Calibri" panose="020F0502020204030204" pitchFamily="34" charset="0"/>
                <a:cs typeface="Times New Roman" panose="02020603050405020304" pitchFamily="18" charset="0"/>
              </a:rPr>
              <a:t>Conclusions</a:t>
            </a:r>
            <a:endParaRPr lang="it-IT" sz="2800" dirty="0" smtClean="0">
              <a:effectLst/>
              <a:latin typeface="Gadugi" panose="020B0502040204020203" pitchFamily="34" charset="0"/>
              <a:ea typeface="Calibri" panose="020F0502020204030204" pitchFamily="34" charset="0"/>
              <a:cs typeface="Times New Roman" panose="02020603050405020304" pitchFamily="18" charset="0"/>
            </a:endParaRPr>
          </a:p>
        </p:txBody>
      </p:sp>
      <p:sp>
        <p:nvSpPr>
          <p:cNvPr id="5" name="Rettangolo 4"/>
          <p:cNvSpPr/>
          <p:nvPr/>
        </p:nvSpPr>
        <p:spPr>
          <a:xfrm>
            <a:off x="603124" y="1529568"/>
            <a:ext cx="11005080" cy="4247317"/>
          </a:xfrm>
          <a:prstGeom prst="rect">
            <a:avLst/>
          </a:prstGeom>
        </p:spPr>
        <p:txBody>
          <a:bodyPr wrap="square">
            <a:spAutoFit/>
          </a:bodyPr>
          <a:lstStyle/>
          <a:p>
            <a:pPr marL="285750" indent="-285750" algn="just">
              <a:buFont typeface="Wingdings" panose="05000000000000000000" pitchFamily="2" charset="2"/>
              <a:buChar char="v"/>
            </a:pPr>
            <a:r>
              <a:rPr lang="en-US" dirty="0">
                <a:solidFill>
                  <a:schemeClr val="bg1"/>
                </a:solidFill>
                <a:latin typeface="Gadugi" panose="020B0502040204020203" pitchFamily="34" charset="0"/>
              </a:rPr>
              <a:t>This study investigates the </a:t>
            </a:r>
            <a:r>
              <a:rPr lang="en-US" b="1" dirty="0">
                <a:solidFill>
                  <a:schemeClr val="bg1"/>
                </a:solidFill>
                <a:latin typeface="Gadugi" panose="020B0502040204020203" pitchFamily="34" charset="0"/>
              </a:rPr>
              <a:t>potential of satellite altimetry sensors </a:t>
            </a:r>
            <a:r>
              <a:rPr lang="en-US" dirty="0">
                <a:solidFill>
                  <a:schemeClr val="bg1"/>
                </a:solidFill>
                <a:latin typeface="Gadugi" panose="020B0502040204020203" pitchFamily="34" charset="0"/>
              </a:rPr>
              <a:t>for hydraulic applications providing </a:t>
            </a:r>
            <a:r>
              <a:rPr lang="en-US" dirty="0" smtClean="0">
                <a:solidFill>
                  <a:schemeClr val="bg1"/>
                </a:solidFill>
                <a:latin typeface="Gadugi" panose="020B0502040204020203" pitchFamily="34" charset="0"/>
              </a:rPr>
              <a:t>a comprehensive </a:t>
            </a:r>
            <a:r>
              <a:rPr lang="en-US" dirty="0">
                <a:solidFill>
                  <a:schemeClr val="bg1"/>
                </a:solidFill>
                <a:latin typeface="Gadugi" panose="020B0502040204020203" pitchFamily="34" charset="0"/>
              </a:rPr>
              <a:t>comparison of nowadays-available altimetry and multi-mission (MM) series (</a:t>
            </a:r>
            <a:r>
              <a:rPr lang="en-US" dirty="0" err="1">
                <a:solidFill>
                  <a:schemeClr val="bg1"/>
                </a:solidFill>
                <a:latin typeface="Gadugi" panose="020B0502040204020203" pitchFamily="34" charset="0"/>
              </a:rPr>
              <a:t>Tourian</a:t>
            </a:r>
            <a:r>
              <a:rPr lang="en-US" dirty="0">
                <a:solidFill>
                  <a:schemeClr val="bg1"/>
                </a:solidFill>
                <a:latin typeface="Gadugi" panose="020B0502040204020203" pitchFamily="34" charset="0"/>
              </a:rPr>
              <a:t> et al</a:t>
            </a:r>
            <a:r>
              <a:rPr lang="en-US" dirty="0" smtClean="0">
                <a:solidFill>
                  <a:schemeClr val="bg1"/>
                </a:solidFill>
                <a:latin typeface="Gadugi" panose="020B0502040204020203" pitchFamily="34" charset="0"/>
              </a:rPr>
              <a:t>., 2016</a:t>
            </a:r>
            <a:r>
              <a:rPr lang="en-US" dirty="0">
                <a:solidFill>
                  <a:schemeClr val="bg1"/>
                </a:solidFill>
                <a:latin typeface="Gadugi" panose="020B0502040204020203" pitchFamily="34" charset="0"/>
              </a:rPr>
              <a:t>). </a:t>
            </a:r>
            <a:endParaRPr lang="en-US" dirty="0" smtClean="0">
              <a:solidFill>
                <a:schemeClr val="bg1"/>
              </a:solidFill>
              <a:latin typeface="Gadugi" panose="020B0502040204020203" pitchFamily="34" charset="0"/>
            </a:endParaRPr>
          </a:p>
          <a:p>
            <a:pPr algn="just"/>
            <a:endParaRPr lang="en-US" dirty="0" smtClean="0">
              <a:solidFill>
                <a:schemeClr val="bg1"/>
              </a:solidFill>
              <a:latin typeface="Gadugi" panose="020B0502040204020203" pitchFamily="34" charset="0"/>
            </a:endParaRPr>
          </a:p>
          <a:p>
            <a:pPr marL="285750" indent="-285750" algn="just">
              <a:buFont typeface="Wingdings" panose="05000000000000000000" pitchFamily="2" charset="2"/>
              <a:buChar char="v"/>
            </a:pPr>
            <a:r>
              <a:rPr lang="en-US" dirty="0" smtClean="0">
                <a:solidFill>
                  <a:schemeClr val="bg1"/>
                </a:solidFill>
                <a:latin typeface="Gadugi" panose="020B0502040204020203" pitchFamily="34" charset="0"/>
              </a:rPr>
              <a:t>Results </a:t>
            </a:r>
            <a:r>
              <a:rPr lang="en-US" dirty="0">
                <a:solidFill>
                  <a:schemeClr val="bg1"/>
                </a:solidFill>
                <a:latin typeface="Gadugi" panose="020B0502040204020203" pitchFamily="34" charset="0"/>
              </a:rPr>
              <a:t>of the analysis highlight a general good estimation of the water levels with R</a:t>
            </a:r>
            <a:r>
              <a:rPr lang="en-US" baseline="30000" dirty="0">
                <a:solidFill>
                  <a:schemeClr val="bg1"/>
                </a:solidFill>
                <a:latin typeface="Gadugi" panose="020B0502040204020203" pitchFamily="34" charset="0"/>
              </a:rPr>
              <a:t>2</a:t>
            </a:r>
            <a:r>
              <a:rPr lang="en-US" dirty="0">
                <a:solidFill>
                  <a:schemeClr val="bg1"/>
                </a:solidFill>
                <a:latin typeface="Gadugi" panose="020B0502040204020203" pitchFamily="34" charset="0"/>
              </a:rPr>
              <a:t> always larger than </a:t>
            </a:r>
            <a:r>
              <a:rPr lang="en-US" dirty="0" smtClean="0">
                <a:solidFill>
                  <a:schemeClr val="bg1"/>
                </a:solidFill>
                <a:latin typeface="Gadugi" panose="020B0502040204020203" pitchFamily="34" charset="0"/>
              </a:rPr>
              <a:t>0.6 in </a:t>
            </a:r>
            <a:r>
              <a:rPr lang="en-US" dirty="0">
                <a:solidFill>
                  <a:schemeClr val="bg1"/>
                </a:solidFill>
                <a:latin typeface="Gadugi" panose="020B0502040204020203" pitchFamily="34" charset="0"/>
              </a:rPr>
              <a:t>case of single mission. </a:t>
            </a:r>
            <a:r>
              <a:rPr lang="en-US" b="1" dirty="0">
                <a:solidFill>
                  <a:schemeClr val="bg1"/>
                </a:solidFill>
                <a:latin typeface="Gadugi" panose="020B0502040204020203" pitchFamily="34" charset="0"/>
              </a:rPr>
              <a:t>J2 series outperform all other series </a:t>
            </a:r>
            <a:r>
              <a:rPr lang="en-US" dirty="0">
                <a:solidFill>
                  <a:schemeClr val="bg1"/>
                </a:solidFill>
                <a:latin typeface="Gadugi" panose="020B0502040204020203" pitchFamily="34" charset="0"/>
              </a:rPr>
              <a:t>(mean error equal to 20 cm), followed by J3 </a:t>
            </a:r>
            <a:r>
              <a:rPr lang="en-US" dirty="0" smtClean="0">
                <a:solidFill>
                  <a:schemeClr val="bg1"/>
                </a:solidFill>
                <a:latin typeface="Gadugi" panose="020B0502040204020203" pitchFamily="34" charset="0"/>
              </a:rPr>
              <a:t>and E</a:t>
            </a:r>
            <a:r>
              <a:rPr lang="en-US" dirty="0">
                <a:solidFill>
                  <a:schemeClr val="bg1"/>
                </a:solidFill>
                <a:latin typeface="Gadugi" panose="020B0502040204020203" pitchFamily="34" charset="0"/>
              </a:rPr>
              <a:t>. SA shows promising performances with high R</a:t>
            </a:r>
            <a:r>
              <a:rPr lang="en-US" baseline="30000" dirty="0">
                <a:solidFill>
                  <a:schemeClr val="bg1"/>
                </a:solidFill>
                <a:latin typeface="Gadugi" panose="020B0502040204020203" pitchFamily="34" charset="0"/>
              </a:rPr>
              <a:t>2</a:t>
            </a:r>
            <a:r>
              <a:rPr lang="en-US" dirty="0">
                <a:solidFill>
                  <a:schemeClr val="bg1"/>
                </a:solidFill>
                <a:latin typeface="Gadugi" panose="020B0502040204020203" pitchFamily="34" charset="0"/>
              </a:rPr>
              <a:t> values (higher than 0.9), even though the limited extent </a:t>
            </a:r>
            <a:r>
              <a:rPr lang="en-US" dirty="0" smtClean="0">
                <a:solidFill>
                  <a:schemeClr val="bg1"/>
                </a:solidFill>
                <a:latin typeface="Gadugi" panose="020B0502040204020203" pitchFamily="34" charset="0"/>
              </a:rPr>
              <a:t>of the </a:t>
            </a:r>
            <a:r>
              <a:rPr lang="en-US" dirty="0">
                <a:solidFill>
                  <a:schemeClr val="bg1"/>
                </a:solidFill>
                <a:latin typeface="Gadugi" panose="020B0502040204020203" pitchFamily="34" charset="0"/>
              </a:rPr>
              <a:t>available series prevents from retrieving general conclusions regarding its use. On the contrary, </a:t>
            </a:r>
            <a:r>
              <a:rPr lang="en-US" dirty="0" smtClean="0">
                <a:solidFill>
                  <a:schemeClr val="bg1"/>
                </a:solidFill>
                <a:latin typeface="Gadugi" panose="020B0502040204020203" pitchFamily="34" charset="0"/>
              </a:rPr>
              <a:t>although the </a:t>
            </a:r>
            <a:r>
              <a:rPr lang="en-US" dirty="0">
                <a:solidFill>
                  <a:schemeClr val="bg1"/>
                </a:solidFill>
                <a:latin typeface="Gadugi" panose="020B0502040204020203" pitchFamily="34" charset="0"/>
              </a:rPr>
              <a:t>high number of observations, TP series do not ensure reliable estimation of water </a:t>
            </a:r>
            <a:r>
              <a:rPr lang="en-US" dirty="0" smtClean="0">
                <a:solidFill>
                  <a:schemeClr val="bg1"/>
                </a:solidFill>
                <a:latin typeface="Gadugi" panose="020B0502040204020203" pitchFamily="34" charset="0"/>
              </a:rPr>
              <a:t>levels.</a:t>
            </a:r>
          </a:p>
          <a:p>
            <a:pPr algn="just"/>
            <a:endParaRPr lang="en-US" dirty="0" smtClean="0">
              <a:solidFill>
                <a:schemeClr val="bg1"/>
              </a:solidFill>
              <a:latin typeface="Gadugi" panose="020B0502040204020203" pitchFamily="34" charset="0"/>
            </a:endParaRPr>
          </a:p>
          <a:p>
            <a:pPr marL="285750" indent="-285750" algn="just">
              <a:buFont typeface="Wingdings" panose="05000000000000000000" pitchFamily="2" charset="2"/>
              <a:buChar char="v"/>
            </a:pPr>
            <a:r>
              <a:rPr lang="en-US" b="1" dirty="0" smtClean="0">
                <a:solidFill>
                  <a:schemeClr val="bg1"/>
                </a:solidFill>
                <a:latin typeface="Gadugi" panose="020B0502040204020203" pitchFamily="34" charset="0"/>
              </a:rPr>
              <a:t>MM </a:t>
            </a:r>
            <a:r>
              <a:rPr lang="en-US" b="1" dirty="0">
                <a:solidFill>
                  <a:schemeClr val="bg1"/>
                </a:solidFill>
                <a:latin typeface="Gadugi" panose="020B0502040204020203" pitchFamily="34" charset="0"/>
              </a:rPr>
              <a:t>series </a:t>
            </a:r>
            <a:r>
              <a:rPr lang="en-US" b="1" dirty="0" smtClean="0">
                <a:solidFill>
                  <a:schemeClr val="bg1"/>
                </a:solidFill>
                <a:latin typeface="Gadugi" panose="020B0502040204020203" pitchFamily="34" charset="0"/>
              </a:rPr>
              <a:t>ensure </a:t>
            </a:r>
            <a:r>
              <a:rPr lang="en-US" b="1" dirty="0">
                <a:solidFill>
                  <a:schemeClr val="bg1"/>
                </a:solidFill>
                <a:latin typeface="Gadugi" panose="020B0502040204020203" pitchFamily="34" charset="0"/>
              </a:rPr>
              <a:t>a uniform </a:t>
            </a:r>
            <a:r>
              <a:rPr lang="en-US" b="1" dirty="0" smtClean="0">
                <a:solidFill>
                  <a:schemeClr val="bg1"/>
                </a:solidFill>
                <a:latin typeface="Gadugi" panose="020B0502040204020203" pitchFamily="34" charset="0"/>
              </a:rPr>
              <a:t>behavior </a:t>
            </a:r>
            <a:r>
              <a:rPr lang="en-US" dirty="0">
                <a:solidFill>
                  <a:schemeClr val="bg1"/>
                </a:solidFill>
                <a:latin typeface="Gadugi" panose="020B0502040204020203" pitchFamily="34" charset="0"/>
              </a:rPr>
              <a:t>along the study area (R</a:t>
            </a:r>
            <a:r>
              <a:rPr lang="en-US" baseline="30000" dirty="0">
                <a:solidFill>
                  <a:schemeClr val="bg1"/>
                </a:solidFill>
                <a:latin typeface="Gadugi" panose="020B0502040204020203" pitchFamily="34" charset="0"/>
              </a:rPr>
              <a:t>2</a:t>
            </a:r>
            <a:r>
              <a:rPr lang="en-US" dirty="0">
                <a:solidFill>
                  <a:schemeClr val="bg1"/>
                </a:solidFill>
                <a:latin typeface="Gadugi" panose="020B0502040204020203" pitchFamily="34" charset="0"/>
              </a:rPr>
              <a:t> is nearly constant and equal to 0.80), </a:t>
            </a:r>
            <a:r>
              <a:rPr lang="en-US" dirty="0" smtClean="0">
                <a:solidFill>
                  <a:schemeClr val="bg1"/>
                </a:solidFill>
                <a:latin typeface="Gadugi" panose="020B0502040204020203" pitchFamily="34" charset="0"/>
              </a:rPr>
              <a:t>however, their </a:t>
            </a:r>
            <a:r>
              <a:rPr lang="en-US" dirty="0">
                <a:solidFill>
                  <a:schemeClr val="bg1"/>
                </a:solidFill>
                <a:latin typeface="Gadugi" panose="020B0502040204020203" pitchFamily="34" charset="0"/>
              </a:rPr>
              <a:t>performances at a given location are always lower than those obtained considering the original </a:t>
            </a:r>
            <a:r>
              <a:rPr lang="en-US" dirty="0" smtClean="0">
                <a:solidFill>
                  <a:schemeClr val="bg1"/>
                </a:solidFill>
                <a:latin typeface="Gadugi" panose="020B0502040204020203" pitchFamily="34" charset="0"/>
              </a:rPr>
              <a:t>altimetry series.</a:t>
            </a:r>
            <a:endParaRPr lang="en-US" dirty="0">
              <a:solidFill>
                <a:schemeClr val="bg1"/>
              </a:solidFill>
              <a:latin typeface="Gadugi" panose="020B0502040204020203" pitchFamily="34" charset="0"/>
            </a:endParaRPr>
          </a:p>
          <a:p>
            <a:pPr marL="285750" indent="-285750" algn="just">
              <a:buFont typeface="Wingdings" panose="05000000000000000000" pitchFamily="2" charset="2"/>
              <a:buChar char="v"/>
            </a:pPr>
            <a:endParaRPr lang="it-IT" dirty="0">
              <a:latin typeface="Gadugi" panose="020B0502040204020203" pitchFamily="34" charset="0"/>
            </a:endParaRPr>
          </a:p>
        </p:txBody>
      </p:sp>
    </p:spTree>
    <p:extLst>
      <p:ext uri="{BB962C8B-B14F-4D97-AF65-F5344CB8AC3E}">
        <p14:creationId xmlns:p14="http://schemas.microsoft.com/office/powerpoint/2010/main" val="33210970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2">
            <a:lumMod val="75000"/>
            <a:alpha val="65000"/>
          </a:schemeClr>
        </a:solidFill>
        <a:effectLst/>
      </p:bgPr>
    </p:bg>
    <p:spTree>
      <p:nvGrpSpPr>
        <p:cNvPr id="1" name=""/>
        <p:cNvGrpSpPr/>
        <p:nvPr/>
      </p:nvGrpSpPr>
      <p:grpSpPr>
        <a:xfrm>
          <a:off x="0" y="0"/>
          <a:ext cx="0" cy="0"/>
          <a:chOff x="0" y="0"/>
          <a:chExt cx="0" cy="0"/>
        </a:xfrm>
      </p:grpSpPr>
      <p:sp>
        <p:nvSpPr>
          <p:cNvPr id="2" name="Decisione 1"/>
          <p:cNvSpPr/>
          <p:nvPr/>
        </p:nvSpPr>
        <p:spPr>
          <a:xfrm>
            <a:off x="159903" y="262601"/>
            <a:ext cx="443221" cy="296958"/>
          </a:xfrm>
          <a:prstGeom prst="flowChartDecisi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Rettangolo 7"/>
          <p:cNvSpPr/>
          <p:nvPr/>
        </p:nvSpPr>
        <p:spPr>
          <a:xfrm>
            <a:off x="709684" y="90357"/>
            <a:ext cx="11758087" cy="64144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CasellaDiTesto 3"/>
          <p:cNvSpPr txBox="1"/>
          <p:nvPr/>
        </p:nvSpPr>
        <p:spPr>
          <a:xfrm>
            <a:off x="709685" y="0"/>
            <a:ext cx="6673755" cy="658385"/>
          </a:xfrm>
          <a:prstGeom prst="rect">
            <a:avLst/>
          </a:prstGeom>
          <a:noFill/>
        </p:spPr>
        <p:txBody>
          <a:bodyPr wrap="square" rtlCol="0">
            <a:spAutoFit/>
          </a:bodyPr>
          <a:lstStyle/>
          <a:p>
            <a:pPr>
              <a:lnSpc>
                <a:spcPct val="150000"/>
              </a:lnSpc>
              <a:spcAft>
                <a:spcPts val="600"/>
              </a:spcAft>
            </a:pPr>
            <a:r>
              <a:rPr lang="en-US" sz="2800" b="1" dirty="0" smtClean="0">
                <a:latin typeface="Gadugi" panose="020B0502040204020203" pitchFamily="34" charset="0"/>
                <a:ea typeface="Calibri" panose="020F0502020204030204" pitchFamily="34" charset="0"/>
                <a:cs typeface="Times New Roman" panose="02020603050405020304" pitchFamily="18" charset="0"/>
              </a:rPr>
              <a:t>Conclusions</a:t>
            </a:r>
            <a:endParaRPr lang="it-IT" sz="2800" dirty="0" smtClean="0">
              <a:effectLst/>
              <a:latin typeface="Gadugi" panose="020B0502040204020203" pitchFamily="34" charset="0"/>
              <a:ea typeface="Calibri" panose="020F0502020204030204" pitchFamily="34" charset="0"/>
              <a:cs typeface="Times New Roman" panose="02020603050405020304" pitchFamily="18" charset="0"/>
            </a:endParaRPr>
          </a:p>
        </p:txBody>
      </p:sp>
      <p:sp>
        <p:nvSpPr>
          <p:cNvPr id="14" name="Ritorno 13">
            <a:hlinkClick r:id="rId2" action="ppaction://hlinksldjump" highlightClick="1"/>
          </p:cNvPr>
          <p:cNvSpPr/>
          <p:nvPr/>
        </p:nvSpPr>
        <p:spPr>
          <a:xfrm>
            <a:off x="11608204" y="6237027"/>
            <a:ext cx="483712" cy="483712"/>
          </a:xfrm>
          <a:prstGeom prst="actionButtonReturn">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it-IT"/>
          </a:p>
        </p:txBody>
      </p:sp>
      <p:sp>
        <p:nvSpPr>
          <p:cNvPr id="3" name="Rettangolo 2"/>
          <p:cNvSpPr/>
          <p:nvPr/>
        </p:nvSpPr>
        <p:spPr>
          <a:xfrm>
            <a:off x="709684" y="1360756"/>
            <a:ext cx="10898520" cy="4247317"/>
          </a:xfrm>
          <a:prstGeom prst="rect">
            <a:avLst/>
          </a:prstGeom>
        </p:spPr>
        <p:txBody>
          <a:bodyPr wrap="square">
            <a:spAutoFit/>
          </a:bodyPr>
          <a:lstStyle/>
          <a:p>
            <a:pPr marL="285750" indent="-285750" algn="just">
              <a:buFont typeface="Wingdings" panose="05000000000000000000" pitchFamily="2" charset="2"/>
              <a:buChar char="v"/>
            </a:pPr>
            <a:r>
              <a:rPr lang="en-US" b="1" dirty="0">
                <a:solidFill>
                  <a:schemeClr val="bg1"/>
                </a:solidFill>
                <a:latin typeface="Gadugi" panose="020B0502040204020203" pitchFamily="34" charset="0"/>
              </a:rPr>
              <a:t>J2 series ensure </a:t>
            </a:r>
            <a:r>
              <a:rPr lang="en-US" dirty="0">
                <a:solidFill>
                  <a:schemeClr val="bg1"/>
                </a:solidFill>
                <a:latin typeface="Gadugi" panose="020B0502040204020203" pitchFamily="34" charset="0"/>
              </a:rPr>
              <a:t>trustworthiness and </a:t>
            </a:r>
            <a:r>
              <a:rPr lang="en-US" b="1" dirty="0">
                <a:solidFill>
                  <a:schemeClr val="bg1"/>
                </a:solidFill>
                <a:latin typeface="Gadugi" panose="020B0502040204020203" pitchFamily="34" charset="0"/>
              </a:rPr>
              <a:t>reliability on the calibration process </a:t>
            </a:r>
            <a:r>
              <a:rPr lang="en-US" dirty="0">
                <a:solidFill>
                  <a:schemeClr val="bg1"/>
                </a:solidFill>
                <a:latin typeface="Gadugi" panose="020B0502040204020203" pitchFamily="34" charset="0"/>
              </a:rPr>
              <a:t>with the lower temporal observation extent: lower than 1 year of data (̴ 30 observations), followed by J3 and E that reach the same reliability after 1.5, 1.6 and 3.5 years, respectively (i.e., 50, 60 and 35 observations, respectively). </a:t>
            </a:r>
            <a:endParaRPr lang="en-US" dirty="0" smtClean="0">
              <a:solidFill>
                <a:schemeClr val="bg1"/>
              </a:solidFill>
              <a:latin typeface="Gadugi" panose="020B0502040204020203" pitchFamily="34" charset="0"/>
            </a:endParaRPr>
          </a:p>
          <a:p>
            <a:pPr algn="just"/>
            <a:endParaRPr lang="en-US" dirty="0">
              <a:solidFill>
                <a:schemeClr val="bg1"/>
              </a:solidFill>
              <a:latin typeface="Gadugi" panose="020B0502040204020203" pitchFamily="34" charset="0"/>
            </a:endParaRPr>
          </a:p>
          <a:p>
            <a:pPr marL="285750" indent="-285750" algn="just">
              <a:buFont typeface="Wingdings" panose="05000000000000000000" pitchFamily="2" charset="2"/>
              <a:buChar char="v"/>
            </a:pPr>
            <a:r>
              <a:rPr lang="en-US" dirty="0">
                <a:solidFill>
                  <a:schemeClr val="bg1"/>
                </a:solidFill>
                <a:latin typeface="Gadugi" panose="020B0502040204020203" pitchFamily="34" charset="0"/>
              </a:rPr>
              <a:t>The use of MM series for model calibration has provided errors higher than those obtained using original satellite series in case of considering their overall length: additional errors are equal to 0.5 m and 0.36 m in terms of Δ-RMSE and Δ-MAE, respectively</a:t>
            </a:r>
            <a:r>
              <a:rPr lang="en-US" dirty="0" smtClean="0">
                <a:solidFill>
                  <a:schemeClr val="bg1"/>
                </a:solidFill>
                <a:latin typeface="Gadugi" panose="020B0502040204020203" pitchFamily="34" charset="0"/>
              </a:rPr>
              <a:t>.</a:t>
            </a:r>
          </a:p>
          <a:p>
            <a:pPr algn="just"/>
            <a:endParaRPr lang="en-US" dirty="0">
              <a:solidFill>
                <a:schemeClr val="bg1"/>
              </a:solidFill>
              <a:latin typeface="Gadugi" panose="020B0502040204020203" pitchFamily="34" charset="0"/>
            </a:endParaRPr>
          </a:p>
          <a:p>
            <a:pPr marL="285750" indent="-285750" algn="just">
              <a:buFont typeface="Wingdings" panose="05000000000000000000" pitchFamily="2" charset="2"/>
              <a:buChar char="v"/>
            </a:pPr>
            <a:r>
              <a:rPr lang="en-US" b="1" dirty="0" smtClean="0">
                <a:solidFill>
                  <a:schemeClr val="bg1"/>
                </a:solidFill>
                <a:latin typeface="Gadugi" panose="020B0502040204020203" pitchFamily="34" charset="0"/>
              </a:rPr>
              <a:t>MM series are </a:t>
            </a:r>
            <a:r>
              <a:rPr lang="en-US" b="1" dirty="0">
                <a:solidFill>
                  <a:schemeClr val="bg1"/>
                </a:solidFill>
                <a:latin typeface="Gadugi" panose="020B0502040204020203" pitchFamily="34" charset="0"/>
              </a:rPr>
              <a:t>able to ensure calibrations more reliable than those obtained in case of altimetry series provided by low frequency satellites</a:t>
            </a:r>
            <a:r>
              <a:rPr lang="en-US" dirty="0">
                <a:solidFill>
                  <a:schemeClr val="bg1"/>
                </a:solidFill>
                <a:latin typeface="Gadugi" panose="020B0502040204020203" pitchFamily="34" charset="0"/>
              </a:rPr>
              <a:t> (i.e., E, SA) that cover very short period (e.g. 1÷2 observation period; 20-40 months). In these </a:t>
            </a:r>
            <a:r>
              <a:rPr lang="en-US" dirty="0" smtClean="0">
                <a:solidFill>
                  <a:schemeClr val="bg1"/>
                </a:solidFill>
                <a:latin typeface="Gadugi" panose="020B0502040204020203" pitchFamily="34" charset="0"/>
              </a:rPr>
              <a:t>conditions, </a:t>
            </a:r>
            <a:r>
              <a:rPr lang="en-US" dirty="0">
                <a:solidFill>
                  <a:schemeClr val="bg1"/>
                </a:solidFill>
                <a:latin typeface="Gadugi" panose="020B0502040204020203" pitchFamily="34" charset="0"/>
              </a:rPr>
              <a:t>MM series offer calibration performances (i.e., reliable estimation of the friction coefficient and lower uncertainty) higher than those ensured </a:t>
            </a:r>
            <a:r>
              <a:rPr lang="en-US" dirty="0" smtClean="0">
                <a:solidFill>
                  <a:schemeClr val="bg1"/>
                </a:solidFill>
                <a:latin typeface="Gadugi" panose="020B0502040204020203" pitchFamily="34" charset="0"/>
              </a:rPr>
              <a:t>by </a:t>
            </a:r>
            <a:r>
              <a:rPr lang="en-US" dirty="0">
                <a:solidFill>
                  <a:schemeClr val="bg1"/>
                </a:solidFill>
                <a:latin typeface="Gadugi" panose="020B0502040204020203" pitchFamily="34" charset="0"/>
              </a:rPr>
              <a:t>original series. However, if satellite sensors with higher temporal observation frequency are available (i.e., J2 and J3), the use of original series, even though limited in terms of observations, appears the </a:t>
            </a:r>
            <a:r>
              <a:rPr lang="it-IT" dirty="0">
                <a:solidFill>
                  <a:schemeClr val="bg1"/>
                </a:solidFill>
                <a:latin typeface="Gadugi" panose="020B0502040204020203" pitchFamily="34" charset="0"/>
              </a:rPr>
              <a:t>best option.</a:t>
            </a:r>
            <a:endParaRPr lang="it-IT" dirty="0">
              <a:solidFill>
                <a:schemeClr val="bg1"/>
              </a:solidFill>
            </a:endParaRPr>
          </a:p>
        </p:txBody>
      </p:sp>
    </p:spTree>
    <p:extLst>
      <p:ext uri="{BB962C8B-B14F-4D97-AF65-F5344CB8AC3E}">
        <p14:creationId xmlns:p14="http://schemas.microsoft.com/office/powerpoint/2010/main" val="9028306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4" name="Picture 12" descr="Observing Carbon Stars - Sky &amp; Telescope - Sky &amp; Telescope"/>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3168"/>
                    </a14:imgEffect>
                    <a14:imgEffect>
                      <a14:saturation sat="400000"/>
                    </a14:imgEffect>
                    <a14:imgEffect>
                      <a14:brightnessContrast bright="-70000" contrast="-30000"/>
                    </a14:imgEffect>
                  </a14:imgLayer>
                </a14:imgProps>
              </a:ext>
              <a:ext uri="{28A0092B-C50C-407E-A947-70E740481C1C}">
                <a14:useLocalDpi xmlns:a14="http://schemas.microsoft.com/office/drawing/2010/main" val="0"/>
              </a:ext>
            </a:extLst>
          </a:blip>
          <a:srcRect/>
          <a:stretch>
            <a:fillRect/>
          </a:stretch>
        </p:blipFill>
        <p:spPr bwMode="auto">
          <a:xfrm rot="10800000">
            <a:off x="-14514" y="-383832"/>
            <a:ext cx="12192000" cy="8128000"/>
          </a:xfrm>
          <a:prstGeom prst="rect">
            <a:avLst/>
          </a:prstGeom>
          <a:noFill/>
          <a:extLst>
            <a:ext uri="{909E8E84-426E-40DD-AFC4-6F175D3DCCD1}">
              <a14:hiddenFill xmlns:a14="http://schemas.microsoft.com/office/drawing/2010/main">
                <a:solidFill>
                  <a:srgbClr val="FFFFFF"/>
                </a:solidFill>
              </a14:hiddenFill>
            </a:ext>
          </a:extLst>
        </p:spPr>
      </p:pic>
      <p:sp>
        <p:nvSpPr>
          <p:cNvPr id="3" name="Rettangolo 2"/>
          <p:cNvSpPr/>
          <p:nvPr/>
        </p:nvSpPr>
        <p:spPr>
          <a:xfrm>
            <a:off x="333829" y="1002512"/>
            <a:ext cx="11495314" cy="5355312"/>
          </a:xfrm>
          <a:prstGeom prst="rect">
            <a:avLst/>
          </a:prstGeom>
        </p:spPr>
        <p:txBody>
          <a:bodyPr wrap="square">
            <a:spAutoFit/>
          </a:bodyPr>
          <a:lstStyle/>
          <a:p>
            <a:pPr algn="just"/>
            <a:r>
              <a:rPr lang="en-US" dirty="0" smtClean="0">
                <a:solidFill>
                  <a:schemeClr val="bg1"/>
                </a:solidFill>
                <a:latin typeface="Gadugi" panose="020B0502040204020203" pitchFamily="34" charset="0"/>
                <a:ea typeface="Calibri" panose="020F0502020204030204" pitchFamily="34" charset="0"/>
              </a:rPr>
              <a:t>T</a:t>
            </a:r>
            <a:r>
              <a:rPr lang="en-US" dirty="0" smtClean="0">
                <a:solidFill>
                  <a:schemeClr val="bg1"/>
                </a:solidFill>
                <a:effectLst/>
                <a:latin typeface="Gadugi" panose="020B0502040204020203" pitchFamily="34" charset="0"/>
                <a:ea typeface="Calibri" panose="020F0502020204030204" pitchFamily="34" charset="0"/>
              </a:rPr>
              <a:t>he limited temporal resolution </a:t>
            </a:r>
            <a:r>
              <a:rPr lang="en-GB" dirty="0" smtClean="0">
                <a:solidFill>
                  <a:schemeClr val="bg1"/>
                </a:solidFill>
                <a:effectLst/>
                <a:latin typeface="Gadugi" panose="020B0502040204020203" pitchFamily="34" charset="0"/>
                <a:ea typeface="Calibri" panose="020F0502020204030204" pitchFamily="34" charset="0"/>
              </a:rPr>
              <a:t>(i.e. revisit time varying from 10 to 35 days)</a:t>
            </a:r>
            <a:r>
              <a:rPr lang="en-GB" dirty="0" smtClean="0">
                <a:solidFill>
                  <a:schemeClr val="bg1"/>
                </a:solidFill>
                <a:effectLst/>
                <a:latin typeface="Gadugi" panose="020B0502040204020203" pitchFamily="34" charset="0"/>
                <a:ea typeface="Calibri" panose="020F0502020204030204" pitchFamily="34" charset="0"/>
                <a:cs typeface="Times New Roman" panose="02020603050405020304" pitchFamily="18" charset="0"/>
              </a:rPr>
              <a:t> </a:t>
            </a:r>
            <a:r>
              <a:rPr lang="en-US" dirty="0" smtClean="0">
                <a:solidFill>
                  <a:schemeClr val="bg1"/>
                </a:solidFill>
                <a:effectLst/>
                <a:latin typeface="Gadugi" panose="020B0502040204020203" pitchFamily="34" charset="0"/>
                <a:ea typeface="Calibri" panose="020F0502020204030204" pitchFamily="34" charset="0"/>
              </a:rPr>
              <a:t>and decimeter accuracy of satellite altimetry strongly restrict their applications in hydraulic modelling. </a:t>
            </a:r>
          </a:p>
          <a:p>
            <a:pPr algn="just"/>
            <a:endParaRPr lang="en-US" dirty="0">
              <a:solidFill>
                <a:schemeClr val="bg1"/>
              </a:solidFill>
              <a:latin typeface="Gadugi" panose="020B0502040204020203" pitchFamily="34" charset="0"/>
              <a:ea typeface="Calibri" panose="020F0502020204030204" pitchFamily="34" charset="0"/>
            </a:endParaRPr>
          </a:p>
          <a:p>
            <a:pPr algn="just"/>
            <a:r>
              <a:rPr lang="en-US" dirty="0" smtClean="0">
                <a:solidFill>
                  <a:schemeClr val="bg1"/>
                </a:solidFill>
                <a:effectLst/>
                <a:latin typeface="Gadugi" panose="020B0502040204020203" pitchFamily="34" charset="0"/>
                <a:ea typeface="Calibri" panose="020F0502020204030204" pitchFamily="34" charset="0"/>
              </a:rPr>
              <a:t>Recently proposed multi-mission (MM) time series might represent a possible alternative to ensure higher spatial and temporal coverage. </a:t>
            </a:r>
          </a:p>
          <a:p>
            <a:pPr algn="just"/>
            <a:endParaRPr lang="en-US" dirty="0">
              <a:solidFill>
                <a:schemeClr val="bg1"/>
              </a:solidFill>
              <a:latin typeface="Gadugi" panose="020B0502040204020203" pitchFamily="34" charset="0"/>
              <a:ea typeface="Calibri" panose="020F0502020204030204" pitchFamily="34" charset="0"/>
            </a:endParaRPr>
          </a:p>
          <a:p>
            <a:pPr algn="just"/>
            <a:endParaRPr lang="en-US" dirty="0" smtClean="0">
              <a:solidFill>
                <a:schemeClr val="bg1"/>
              </a:solidFill>
              <a:effectLst/>
              <a:latin typeface="Gadugi" panose="020B0502040204020203" pitchFamily="34" charset="0"/>
              <a:ea typeface="Calibri" panose="020F0502020204030204" pitchFamily="34" charset="0"/>
            </a:endParaRPr>
          </a:p>
          <a:p>
            <a:pPr algn="just"/>
            <a:r>
              <a:rPr lang="en-US" dirty="0" smtClean="0">
                <a:solidFill>
                  <a:schemeClr val="bg1"/>
                </a:solidFill>
                <a:effectLst/>
                <a:latin typeface="Gadugi" panose="020B0502040204020203" pitchFamily="34" charset="0"/>
                <a:ea typeface="Calibri" panose="020F0502020204030204" pitchFamily="34" charset="0"/>
              </a:rPr>
              <a:t>The goal of this study is the assessment of remotely sensed water surface elevations usefulness for the calibration of a hydraulic model implemented for a 140-km stretch of the Po River (Italy). In particular this study presents: </a:t>
            </a:r>
          </a:p>
          <a:p>
            <a:pPr algn="just"/>
            <a:endParaRPr lang="en-US" dirty="0" smtClean="0">
              <a:solidFill>
                <a:schemeClr val="bg1"/>
              </a:solidFill>
              <a:effectLst/>
              <a:latin typeface="Gadugi" panose="020B0502040204020203" pitchFamily="34" charset="0"/>
              <a:ea typeface="Calibri" panose="020F0502020204030204" pitchFamily="34" charset="0"/>
            </a:endParaRPr>
          </a:p>
          <a:p>
            <a:pPr marL="285750" indent="-285750" algn="just">
              <a:buFont typeface="Wingdings" panose="05000000000000000000" pitchFamily="2" charset="2"/>
              <a:buChar char="ü"/>
            </a:pPr>
            <a:r>
              <a:rPr lang="en-US" dirty="0" smtClean="0">
                <a:solidFill>
                  <a:schemeClr val="bg1"/>
                </a:solidFill>
                <a:effectLst/>
                <a:latin typeface="Gadugi" panose="020B0502040204020203" pitchFamily="34" charset="0"/>
                <a:ea typeface="Calibri" panose="020F0502020204030204" pitchFamily="34" charset="0"/>
              </a:rPr>
              <a:t>a comparison of altimetry satellite data collected from different missions (ENVISAT (E), ENVISAT extended (EX), TOPEX/Poseidon (TP), SARAL/</a:t>
            </a:r>
            <a:r>
              <a:rPr lang="en-US" dirty="0" err="1" smtClean="0">
                <a:solidFill>
                  <a:schemeClr val="bg1"/>
                </a:solidFill>
                <a:effectLst/>
                <a:latin typeface="Gadugi" panose="020B0502040204020203" pitchFamily="34" charset="0"/>
                <a:ea typeface="Calibri" panose="020F0502020204030204" pitchFamily="34" charset="0"/>
              </a:rPr>
              <a:t>AltiKa</a:t>
            </a:r>
            <a:r>
              <a:rPr lang="en-US" dirty="0" smtClean="0">
                <a:solidFill>
                  <a:schemeClr val="bg1"/>
                </a:solidFill>
                <a:effectLst/>
                <a:latin typeface="Gadugi" panose="020B0502040204020203" pitchFamily="34" charset="0"/>
                <a:ea typeface="Calibri" panose="020F0502020204030204" pitchFamily="34" charset="0"/>
              </a:rPr>
              <a:t> (SA), Jason-2 (J2) and Jason-3 (J3); </a:t>
            </a:r>
          </a:p>
          <a:p>
            <a:pPr algn="just"/>
            <a:endParaRPr lang="en-US" dirty="0" smtClean="0">
              <a:solidFill>
                <a:schemeClr val="bg1"/>
              </a:solidFill>
              <a:effectLst/>
              <a:latin typeface="Gadugi" panose="020B0502040204020203" pitchFamily="34" charset="0"/>
              <a:ea typeface="Calibri" panose="020F0502020204030204" pitchFamily="34" charset="0"/>
            </a:endParaRPr>
          </a:p>
          <a:p>
            <a:pPr marL="285750" indent="-285750" algn="just">
              <a:buFont typeface="Wingdings" panose="05000000000000000000" pitchFamily="2" charset="2"/>
              <a:buChar char="ü"/>
            </a:pPr>
            <a:r>
              <a:rPr lang="en-US" dirty="0" smtClean="0">
                <a:solidFill>
                  <a:schemeClr val="bg1"/>
                </a:solidFill>
                <a:effectLst/>
                <a:latin typeface="Gadugi" panose="020B0502040204020203" pitchFamily="34" charset="0"/>
                <a:ea typeface="Calibri" panose="020F0502020204030204" pitchFamily="34" charset="0"/>
              </a:rPr>
              <a:t>insights to the effects of satellite series length on hydraulic model calibration; </a:t>
            </a:r>
          </a:p>
          <a:p>
            <a:pPr algn="just"/>
            <a:endParaRPr lang="en-US" dirty="0" smtClean="0">
              <a:solidFill>
                <a:schemeClr val="bg1"/>
              </a:solidFill>
              <a:effectLst/>
              <a:latin typeface="Gadugi" panose="020B0502040204020203" pitchFamily="34" charset="0"/>
              <a:ea typeface="Calibri" panose="020F0502020204030204" pitchFamily="34" charset="0"/>
            </a:endParaRPr>
          </a:p>
          <a:p>
            <a:pPr marL="285750" indent="-285750" algn="just">
              <a:buFont typeface="Wingdings" panose="05000000000000000000" pitchFamily="2" charset="2"/>
              <a:buChar char="ü"/>
            </a:pPr>
            <a:r>
              <a:rPr lang="en-US" dirty="0" smtClean="0">
                <a:solidFill>
                  <a:schemeClr val="bg1"/>
                </a:solidFill>
                <a:effectLst/>
                <a:latin typeface="Gadugi" panose="020B0502040204020203" pitchFamily="34" charset="0"/>
                <a:ea typeface="Calibri" panose="020F0502020204030204" pitchFamily="34" charset="0"/>
              </a:rPr>
              <a:t>the potential of multi-mission (MM) </a:t>
            </a:r>
            <a:r>
              <a:rPr lang="en-US" dirty="0" err="1" smtClean="0">
                <a:solidFill>
                  <a:schemeClr val="bg1"/>
                </a:solidFill>
                <a:effectLst/>
                <a:latin typeface="Gadugi" panose="020B0502040204020203" pitchFamily="34" charset="0"/>
                <a:ea typeface="Calibri" panose="020F0502020204030204" pitchFamily="34" charset="0"/>
              </a:rPr>
              <a:t>densified</a:t>
            </a:r>
            <a:r>
              <a:rPr lang="en-US" dirty="0" smtClean="0">
                <a:solidFill>
                  <a:schemeClr val="bg1"/>
                </a:solidFill>
                <a:effectLst/>
                <a:latin typeface="Gadugi" panose="020B0502040204020203" pitchFamily="34" charset="0"/>
                <a:ea typeface="Calibri" panose="020F0502020204030204" pitchFamily="34" charset="0"/>
              </a:rPr>
              <a:t> time series as possible alternative to overcome spatial and temporal limitations of single mission. </a:t>
            </a:r>
          </a:p>
          <a:p>
            <a:pPr algn="just"/>
            <a:endParaRPr lang="en-US" dirty="0">
              <a:solidFill>
                <a:schemeClr val="bg1"/>
              </a:solidFill>
              <a:latin typeface="Gadugi" panose="020B0502040204020203" pitchFamily="34" charset="0"/>
              <a:ea typeface="Calibri" panose="020F0502020204030204" pitchFamily="34" charset="0"/>
            </a:endParaRPr>
          </a:p>
        </p:txBody>
      </p:sp>
    </p:spTree>
    <p:extLst>
      <p:ext uri="{BB962C8B-B14F-4D97-AF65-F5344CB8AC3E}">
        <p14:creationId xmlns:p14="http://schemas.microsoft.com/office/powerpoint/2010/main" val="28173481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54" name="Picture 6" descr="https://spaceplace.nasa.gov/earth-card-game/en/a-train-lrg.e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43332"/>
            <a:ext cx="12191999" cy="7010400"/>
          </a:xfrm>
          <a:prstGeom prst="rect">
            <a:avLst/>
          </a:prstGeom>
          <a:noFill/>
          <a:extLst>
            <a:ext uri="{909E8E84-426E-40DD-AFC4-6F175D3DCCD1}">
              <a14:hiddenFill xmlns:a14="http://schemas.microsoft.com/office/drawing/2010/main">
                <a:solidFill>
                  <a:srgbClr val="FFFFFF"/>
                </a:solidFill>
              </a14:hiddenFill>
            </a:ext>
          </a:extLst>
        </p:spPr>
      </p:pic>
      <p:sp>
        <p:nvSpPr>
          <p:cNvPr id="29" name="Personalizzato 28">
            <a:hlinkClick r:id="rId3" action="ppaction://hlinksldjump" highlightClick="1"/>
          </p:cNvPr>
          <p:cNvSpPr/>
          <p:nvPr/>
        </p:nvSpPr>
        <p:spPr>
          <a:xfrm>
            <a:off x="127000" y="3454785"/>
            <a:ext cx="1555845" cy="386088"/>
          </a:xfrm>
          <a:prstGeom prst="actionButtonBlank">
            <a:avLst/>
          </a:prstGeom>
          <a:ln>
            <a:solidFill>
              <a:srgbClr val="FFFF00"/>
            </a:solidFill>
          </a:ln>
          <a:effectLst>
            <a:glow rad="228600">
              <a:schemeClr val="accent5">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it-IT" b="1" dirty="0" smtClean="0">
                <a:ln>
                  <a:solidFill>
                    <a:schemeClr val="tx1"/>
                  </a:solidFill>
                </a:ln>
                <a:solidFill>
                  <a:schemeClr val="tx1"/>
                </a:solidFill>
                <a:effectLst/>
                <a:latin typeface="Gadugi" panose="020B0502040204020203" pitchFamily="34" charset="0"/>
              </a:rPr>
              <a:t>Case </a:t>
            </a:r>
            <a:r>
              <a:rPr lang="it-IT" b="1" dirty="0" err="1" smtClean="0">
                <a:ln>
                  <a:solidFill>
                    <a:schemeClr val="tx1"/>
                  </a:solidFill>
                </a:ln>
                <a:solidFill>
                  <a:schemeClr val="tx1"/>
                </a:solidFill>
                <a:effectLst/>
                <a:latin typeface="Gadugi" panose="020B0502040204020203" pitchFamily="34" charset="0"/>
              </a:rPr>
              <a:t>study</a:t>
            </a:r>
            <a:endParaRPr lang="it-IT" b="1" dirty="0">
              <a:ln>
                <a:solidFill>
                  <a:schemeClr val="tx1"/>
                </a:solidFill>
              </a:ln>
              <a:solidFill>
                <a:schemeClr val="tx1"/>
              </a:solidFill>
              <a:effectLst/>
              <a:latin typeface="Gadugi" panose="020B0502040204020203" pitchFamily="34" charset="0"/>
            </a:endParaRPr>
          </a:p>
        </p:txBody>
      </p:sp>
      <p:sp>
        <p:nvSpPr>
          <p:cNvPr id="33" name="Personalizzato 32">
            <a:hlinkClick r:id="rId4" action="ppaction://hlinksldjump" highlightClick="1"/>
          </p:cNvPr>
          <p:cNvSpPr/>
          <p:nvPr/>
        </p:nvSpPr>
        <p:spPr>
          <a:xfrm>
            <a:off x="715860" y="2045750"/>
            <a:ext cx="2157641" cy="706617"/>
          </a:xfrm>
          <a:prstGeom prst="actionButtonBlank">
            <a:avLst/>
          </a:prstGeom>
          <a:ln>
            <a:solidFill>
              <a:srgbClr val="FFFF00"/>
            </a:solidFill>
          </a:ln>
          <a:effectLst>
            <a:glow rad="228600">
              <a:schemeClr val="accent5">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it-IT" b="1" dirty="0" smtClean="0">
                <a:ln>
                  <a:solidFill>
                    <a:schemeClr val="tx1"/>
                  </a:solidFill>
                </a:ln>
                <a:solidFill>
                  <a:schemeClr val="tx1"/>
                </a:solidFill>
                <a:effectLst/>
                <a:latin typeface="Gadugi" panose="020B0502040204020203" pitchFamily="34" charset="0"/>
              </a:rPr>
              <a:t>Satellite </a:t>
            </a:r>
            <a:r>
              <a:rPr lang="it-IT" b="1" dirty="0" err="1" smtClean="0">
                <a:ln>
                  <a:solidFill>
                    <a:schemeClr val="tx1"/>
                  </a:solidFill>
                </a:ln>
                <a:solidFill>
                  <a:schemeClr val="tx1"/>
                </a:solidFill>
                <a:effectLst/>
                <a:latin typeface="Gadugi" panose="020B0502040204020203" pitchFamily="34" charset="0"/>
              </a:rPr>
              <a:t>altimetry</a:t>
            </a:r>
            <a:r>
              <a:rPr lang="it-IT" b="1" dirty="0" smtClean="0">
                <a:ln>
                  <a:solidFill>
                    <a:schemeClr val="tx1"/>
                  </a:solidFill>
                </a:ln>
                <a:solidFill>
                  <a:schemeClr val="tx1"/>
                </a:solidFill>
                <a:effectLst/>
                <a:latin typeface="Gadugi" panose="020B0502040204020203" pitchFamily="34" charset="0"/>
              </a:rPr>
              <a:t> </a:t>
            </a:r>
            <a:r>
              <a:rPr lang="it-IT" b="1" dirty="0" err="1" smtClean="0">
                <a:ln>
                  <a:solidFill>
                    <a:schemeClr val="tx1"/>
                  </a:solidFill>
                </a:ln>
                <a:solidFill>
                  <a:schemeClr val="tx1"/>
                </a:solidFill>
                <a:effectLst/>
                <a:latin typeface="Gadugi" panose="020B0502040204020203" pitchFamily="34" charset="0"/>
              </a:rPr>
              <a:t>products</a:t>
            </a:r>
            <a:endParaRPr lang="it-IT" b="1" dirty="0">
              <a:ln>
                <a:solidFill>
                  <a:schemeClr val="tx1"/>
                </a:solidFill>
              </a:ln>
              <a:solidFill>
                <a:schemeClr val="tx1"/>
              </a:solidFill>
              <a:effectLst/>
              <a:latin typeface="Gadugi" panose="020B0502040204020203" pitchFamily="34" charset="0"/>
            </a:endParaRPr>
          </a:p>
        </p:txBody>
      </p:sp>
      <p:sp>
        <p:nvSpPr>
          <p:cNvPr id="34" name="Personalizzato 33">
            <a:hlinkClick r:id="rId5" action="ppaction://hlinksldjump" highlightClick="1"/>
          </p:cNvPr>
          <p:cNvSpPr/>
          <p:nvPr/>
        </p:nvSpPr>
        <p:spPr>
          <a:xfrm>
            <a:off x="4162567" y="1655475"/>
            <a:ext cx="1829447" cy="332368"/>
          </a:xfrm>
          <a:prstGeom prst="actionButtonBlank">
            <a:avLst/>
          </a:prstGeom>
          <a:ln>
            <a:solidFill>
              <a:srgbClr val="FFFF00"/>
            </a:solidFill>
          </a:ln>
          <a:effectLst>
            <a:glow rad="228600">
              <a:schemeClr val="accent5">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it-IT" b="1" dirty="0" smtClean="0">
                <a:ln>
                  <a:solidFill>
                    <a:schemeClr val="tx1"/>
                  </a:solidFill>
                </a:ln>
                <a:solidFill>
                  <a:schemeClr val="tx1"/>
                </a:solidFill>
                <a:effectLst/>
                <a:latin typeface="Gadugi" panose="020B0502040204020203" pitchFamily="34" charset="0"/>
              </a:rPr>
              <a:t>Multi-</a:t>
            </a:r>
            <a:r>
              <a:rPr lang="it-IT" b="1" dirty="0" err="1" smtClean="0">
                <a:ln>
                  <a:solidFill>
                    <a:schemeClr val="tx1"/>
                  </a:solidFill>
                </a:ln>
                <a:solidFill>
                  <a:schemeClr val="tx1"/>
                </a:solidFill>
                <a:effectLst/>
                <a:latin typeface="Gadugi" panose="020B0502040204020203" pitchFamily="34" charset="0"/>
              </a:rPr>
              <a:t>mission</a:t>
            </a:r>
            <a:endParaRPr lang="it-IT" b="1" dirty="0">
              <a:ln>
                <a:solidFill>
                  <a:schemeClr val="tx1"/>
                </a:solidFill>
              </a:ln>
              <a:solidFill>
                <a:schemeClr val="tx1"/>
              </a:solidFill>
              <a:effectLst/>
              <a:latin typeface="Gadugi" panose="020B0502040204020203" pitchFamily="34" charset="0"/>
            </a:endParaRPr>
          </a:p>
        </p:txBody>
      </p:sp>
      <p:sp>
        <p:nvSpPr>
          <p:cNvPr id="35" name="Personalizzato 34">
            <a:hlinkClick r:id="rId6" action="ppaction://hlinksldjump" highlightClick="1"/>
          </p:cNvPr>
          <p:cNvSpPr/>
          <p:nvPr/>
        </p:nvSpPr>
        <p:spPr>
          <a:xfrm>
            <a:off x="6277970" y="1773970"/>
            <a:ext cx="1725534" cy="385337"/>
          </a:xfrm>
          <a:prstGeom prst="actionButtonBlank">
            <a:avLst/>
          </a:prstGeom>
          <a:ln>
            <a:solidFill>
              <a:srgbClr val="FFFF00"/>
            </a:solidFill>
          </a:ln>
          <a:effectLst>
            <a:glow rad="228600">
              <a:schemeClr val="accent5">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it-IT" b="1" dirty="0" err="1" smtClean="0">
                <a:ln>
                  <a:solidFill>
                    <a:schemeClr val="tx1"/>
                  </a:solidFill>
                </a:ln>
                <a:solidFill>
                  <a:schemeClr val="tx1"/>
                </a:solidFill>
                <a:effectLst/>
                <a:latin typeface="Gadugi" panose="020B0502040204020203" pitchFamily="34" charset="0"/>
              </a:rPr>
              <a:t>Methodology</a:t>
            </a:r>
            <a:endParaRPr lang="it-IT" b="1" dirty="0">
              <a:ln>
                <a:solidFill>
                  <a:schemeClr val="tx1"/>
                </a:solidFill>
              </a:ln>
              <a:solidFill>
                <a:schemeClr val="tx1"/>
              </a:solidFill>
              <a:effectLst/>
              <a:latin typeface="Gadugi" panose="020B0502040204020203" pitchFamily="34" charset="0"/>
            </a:endParaRPr>
          </a:p>
        </p:txBody>
      </p:sp>
      <p:sp>
        <p:nvSpPr>
          <p:cNvPr id="36" name="Personalizzato 35">
            <a:hlinkClick r:id="rId7" action="ppaction://hlinksldjump" highlightClick="1"/>
          </p:cNvPr>
          <p:cNvSpPr/>
          <p:nvPr/>
        </p:nvSpPr>
        <p:spPr>
          <a:xfrm>
            <a:off x="8966579" y="2181532"/>
            <a:ext cx="1131500" cy="335507"/>
          </a:xfrm>
          <a:prstGeom prst="actionButtonBlank">
            <a:avLst/>
          </a:prstGeom>
          <a:ln>
            <a:solidFill>
              <a:srgbClr val="FFFF00"/>
            </a:solidFill>
          </a:ln>
          <a:effectLst>
            <a:glow rad="228600">
              <a:schemeClr val="accent5">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it-IT" b="1" dirty="0" err="1" smtClean="0">
                <a:ln>
                  <a:solidFill>
                    <a:schemeClr val="tx1"/>
                  </a:solidFill>
                </a:ln>
                <a:solidFill>
                  <a:schemeClr val="tx1"/>
                </a:solidFill>
                <a:effectLst/>
                <a:latin typeface="Gadugi" panose="020B0502040204020203" pitchFamily="34" charset="0"/>
              </a:rPr>
              <a:t>Results</a:t>
            </a:r>
            <a:endParaRPr lang="it-IT" b="1" dirty="0">
              <a:ln>
                <a:solidFill>
                  <a:schemeClr val="tx1"/>
                </a:solidFill>
              </a:ln>
              <a:solidFill>
                <a:schemeClr val="tx1"/>
              </a:solidFill>
              <a:effectLst/>
              <a:latin typeface="Gadugi" panose="020B0502040204020203" pitchFamily="34" charset="0"/>
            </a:endParaRPr>
          </a:p>
        </p:txBody>
      </p:sp>
      <p:sp>
        <p:nvSpPr>
          <p:cNvPr id="37" name="Personalizzato 36">
            <a:hlinkClick r:id="rId8" action="ppaction://hlinksldjump" highlightClick="1"/>
          </p:cNvPr>
          <p:cNvSpPr/>
          <p:nvPr/>
        </p:nvSpPr>
        <p:spPr>
          <a:xfrm>
            <a:off x="10590663" y="2971239"/>
            <a:ext cx="1505801" cy="381597"/>
          </a:xfrm>
          <a:prstGeom prst="actionButtonBlank">
            <a:avLst/>
          </a:prstGeom>
          <a:ln>
            <a:solidFill>
              <a:srgbClr val="FFFF00"/>
            </a:solidFill>
          </a:ln>
          <a:effectLst>
            <a:glow rad="228600">
              <a:schemeClr val="accent5">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it-IT" b="1" dirty="0" err="1" smtClean="0">
                <a:ln>
                  <a:solidFill>
                    <a:schemeClr val="tx1"/>
                  </a:solidFill>
                </a:ln>
                <a:solidFill>
                  <a:schemeClr val="tx1"/>
                </a:solidFill>
                <a:effectLst/>
                <a:latin typeface="Gadugi" panose="020B0502040204020203" pitchFamily="34" charset="0"/>
              </a:rPr>
              <a:t>Conclusions</a:t>
            </a:r>
            <a:endParaRPr lang="it-IT" b="1" dirty="0">
              <a:ln>
                <a:solidFill>
                  <a:schemeClr val="tx1"/>
                </a:solidFill>
              </a:ln>
              <a:solidFill>
                <a:schemeClr val="tx1"/>
              </a:solidFill>
              <a:effectLst/>
              <a:latin typeface="Gadugi" panose="020B0502040204020203" pitchFamily="34" charset="0"/>
            </a:endParaRPr>
          </a:p>
        </p:txBody>
      </p:sp>
      <p:sp>
        <p:nvSpPr>
          <p:cNvPr id="2" name="CasellaDiTesto 1"/>
          <p:cNvSpPr txBox="1"/>
          <p:nvPr/>
        </p:nvSpPr>
        <p:spPr>
          <a:xfrm>
            <a:off x="2965738" y="451545"/>
            <a:ext cx="11029950" cy="523220"/>
          </a:xfrm>
          <a:prstGeom prst="rect">
            <a:avLst/>
          </a:prstGeom>
          <a:noFill/>
        </p:spPr>
        <p:txBody>
          <a:bodyPr wrap="square" rtlCol="0">
            <a:spAutoFit/>
          </a:bodyPr>
          <a:lstStyle/>
          <a:p>
            <a:r>
              <a:rPr lang="it-IT" sz="2800" b="1" dirty="0" smtClean="0">
                <a:solidFill>
                  <a:schemeClr val="bg1"/>
                </a:solidFill>
                <a:latin typeface="Gadugi" panose="020B0502040204020203" pitchFamily="34" charset="0"/>
              </a:rPr>
              <a:t>Click on </a:t>
            </a:r>
            <a:r>
              <a:rPr lang="it-IT" sz="2800" b="1" dirty="0" err="1" smtClean="0">
                <a:solidFill>
                  <a:schemeClr val="bg1"/>
                </a:solidFill>
                <a:latin typeface="Gadugi" panose="020B0502040204020203" pitchFamily="34" charset="0"/>
              </a:rPr>
              <a:t>one</a:t>
            </a:r>
            <a:r>
              <a:rPr lang="it-IT" sz="2800" b="1" dirty="0" smtClean="0">
                <a:solidFill>
                  <a:schemeClr val="bg1"/>
                </a:solidFill>
                <a:latin typeface="Gadugi" panose="020B0502040204020203" pitchFamily="34" charset="0"/>
              </a:rPr>
              <a:t> </a:t>
            </a:r>
            <a:r>
              <a:rPr lang="it-IT" sz="2800" b="1" dirty="0" err="1" smtClean="0">
                <a:solidFill>
                  <a:schemeClr val="bg1"/>
                </a:solidFill>
                <a:latin typeface="Gadugi" panose="020B0502040204020203" pitchFamily="34" charset="0"/>
              </a:rPr>
              <a:t>section</a:t>
            </a:r>
            <a:r>
              <a:rPr lang="it-IT" sz="2800" b="1" dirty="0" smtClean="0">
                <a:solidFill>
                  <a:schemeClr val="bg1"/>
                </a:solidFill>
                <a:latin typeface="Gadugi" panose="020B0502040204020203" pitchFamily="34" charset="0"/>
              </a:rPr>
              <a:t> for information</a:t>
            </a:r>
            <a:endParaRPr lang="it-IT" sz="2800" b="1" dirty="0">
              <a:solidFill>
                <a:schemeClr val="bg1"/>
              </a:solidFill>
              <a:latin typeface="Gadugi" panose="020B0502040204020203" pitchFamily="34" charset="0"/>
            </a:endParaRPr>
          </a:p>
        </p:txBody>
      </p:sp>
    </p:spTree>
    <p:extLst>
      <p:ext uri="{BB962C8B-B14F-4D97-AF65-F5344CB8AC3E}">
        <p14:creationId xmlns:p14="http://schemas.microsoft.com/office/powerpoint/2010/main" val="21755824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lumMod val="75000"/>
            <a:alpha val="65000"/>
          </a:schemeClr>
        </a:solidFill>
        <a:effectLst/>
      </p:bgPr>
    </p:bg>
    <p:spTree>
      <p:nvGrpSpPr>
        <p:cNvPr id="1" name=""/>
        <p:cNvGrpSpPr/>
        <p:nvPr/>
      </p:nvGrpSpPr>
      <p:grpSpPr>
        <a:xfrm>
          <a:off x="0" y="0"/>
          <a:ext cx="0" cy="0"/>
          <a:chOff x="0" y="0"/>
          <a:chExt cx="0" cy="0"/>
        </a:xfrm>
      </p:grpSpPr>
      <p:sp>
        <p:nvSpPr>
          <p:cNvPr id="2" name="Decisione 1"/>
          <p:cNvSpPr/>
          <p:nvPr/>
        </p:nvSpPr>
        <p:spPr>
          <a:xfrm>
            <a:off x="159903" y="262601"/>
            <a:ext cx="443221" cy="296958"/>
          </a:xfrm>
          <a:prstGeom prst="flowChartDecisi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5" name="Immagine 4"/>
          <p:cNvPicPr>
            <a:picLocks noChangeAspect="1"/>
          </p:cNvPicPr>
          <p:nvPr/>
        </p:nvPicPr>
        <p:blipFill>
          <a:blip r:embed="rId2"/>
          <a:stretch>
            <a:fillRect/>
          </a:stretch>
        </p:blipFill>
        <p:spPr>
          <a:xfrm>
            <a:off x="159903" y="1764033"/>
            <a:ext cx="7360157" cy="4140200"/>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
        <p:nvSpPr>
          <p:cNvPr id="6" name="CasellaDiTesto 5"/>
          <p:cNvSpPr txBox="1"/>
          <p:nvPr/>
        </p:nvSpPr>
        <p:spPr>
          <a:xfrm>
            <a:off x="7775529" y="2106719"/>
            <a:ext cx="4220853" cy="313932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en-US" dirty="0" smtClean="0">
                <a:latin typeface="Gadugi" panose="020B0502040204020203" pitchFamily="34" charset="0"/>
              </a:rPr>
              <a:t>The survey area is about </a:t>
            </a:r>
            <a:r>
              <a:rPr lang="en-US" b="1" dirty="0" smtClean="0">
                <a:latin typeface="Gadugi" panose="020B0502040204020203" pitchFamily="34" charset="0"/>
              </a:rPr>
              <a:t>132-km stretch</a:t>
            </a:r>
            <a:r>
              <a:rPr lang="en-US" dirty="0" smtClean="0">
                <a:latin typeface="Gadugi" panose="020B0502040204020203" pitchFamily="34" charset="0"/>
              </a:rPr>
              <a:t> of the lower portion of the Po river, the longest Italian one. Since its economic importance, the Po river is constantly monitored from Basin </a:t>
            </a:r>
            <a:r>
              <a:rPr lang="en-US" dirty="0" smtClean="0">
                <a:latin typeface="Gadugi" panose="020B0502040204020203" pitchFamily="34" charset="0"/>
              </a:rPr>
              <a:t>Authority</a:t>
            </a:r>
            <a:r>
              <a:rPr lang="en-US" dirty="0" smtClean="0">
                <a:latin typeface="Gadugi" panose="020B0502040204020203" pitchFamily="34" charset="0"/>
              </a:rPr>
              <a:t>.  River discharge and water elevations daily recorded at gauged stations are exploited for this research work. </a:t>
            </a:r>
            <a:endParaRPr lang="en-US" dirty="0">
              <a:latin typeface="Gadugi" panose="020B0502040204020203" pitchFamily="34" charset="0"/>
            </a:endParaRPr>
          </a:p>
          <a:p>
            <a:pPr algn="just"/>
            <a:r>
              <a:rPr lang="en-US" dirty="0" smtClean="0">
                <a:latin typeface="Gadugi" panose="020B0502040204020203" pitchFamily="34" charset="0"/>
              </a:rPr>
              <a:t>In this river portion the river width spans among 200 and 500 meters. </a:t>
            </a:r>
            <a:endParaRPr lang="en-US" dirty="0">
              <a:latin typeface="Gadugi" panose="020B0502040204020203" pitchFamily="34" charset="0"/>
            </a:endParaRPr>
          </a:p>
        </p:txBody>
      </p:sp>
      <p:sp>
        <p:nvSpPr>
          <p:cNvPr id="7" name="CasellaDiTesto 6"/>
          <p:cNvSpPr txBox="1"/>
          <p:nvPr/>
        </p:nvSpPr>
        <p:spPr>
          <a:xfrm>
            <a:off x="134526" y="5904233"/>
            <a:ext cx="7410910" cy="461665"/>
          </a:xfrm>
          <a:prstGeom prst="rect">
            <a:avLst/>
          </a:prstGeom>
          <a:noFill/>
        </p:spPr>
        <p:txBody>
          <a:bodyPr wrap="square" rtlCol="0">
            <a:spAutoFit/>
          </a:bodyPr>
          <a:lstStyle/>
          <a:p>
            <a:r>
              <a:rPr lang="it-IT" sz="1200" i="1" dirty="0" smtClean="0">
                <a:solidFill>
                  <a:schemeClr val="bg1"/>
                </a:solidFill>
                <a:latin typeface="Gadugi" panose="020B0502040204020203" pitchFamily="34" charset="0"/>
              </a:rPr>
              <a:t>Po </a:t>
            </a:r>
            <a:r>
              <a:rPr lang="it-IT" sz="1200" i="1" dirty="0" err="1" smtClean="0">
                <a:solidFill>
                  <a:schemeClr val="bg1"/>
                </a:solidFill>
                <a:latin typeface="Gadugi" panose="020B0502040204020203" pitchFamily="34" charset="0"/>
              </a:rPr>
              <a:t>river</a:t>
            </a:r>
            <a:r>
              <a:rPr lang="it-IT" sz="1200" i="1" dirty="0" smtClean="0">
                <a:solidFill>
                  <a:schemeClr val="bg1"/>
                </a:solidFill>
                <a:latin typeface="Gadugi" panose="020B0502040204020203" pitchFamily="34" charset="0"/>
              </a:rPr>
              <a:t> stretch </a:t>
            </a:r>
            <a:r>
              <a:rPr lang="it-IT" sz="1200" i="1" dirty="0" err="1" smtClean="0">
                <a:solidFill>
                  <a:schemeClr val="bg1"/>
                </a:solidFill>
                <a:latin typeface="Gadugi" panose="020B0502040204020203" pitchFamily="34" charset="0"/>
              </a:rPr>
              <a:t>considered</a:t>
            </a:r>
            <a:r>
              <a:rPr lang="it-IT" sz="1200" i="1" dirty="0" smtClean="0">
                <a:solidFill>
                  <a:schemeClr val="bg1"/>
                </a:solidFill>
                <a:latin typeface="Gadugi" panose="020B0502040204020203" pitchFamily="34" charset="0"/>
              </a:rPr>
              <a:t> in the </a:t>
            </a:r>
            <a:r>
              <a:rPr lang="it-IT" sz="1200" i="1" dirty="0" err="1" smtClean="0">
                <a:solidFill>
                  <a:schemeClr val="bg1"/>
                </a:solidFill>
                <a:latin typeface="Gadugi" panose="020B0502040204020203" pitchFamily="34" charset="0"/>
              </a:rPr>
              <a:t>study</a:t>
            </a:r>
            <a:r>
              <a:rPr lang="it-IT" sz="1200" i="1" dirty="0" smtClean="0">
                <a:solidFill>
                  <a:schemeClr val="bg1"/>
                </a:solidFill>
                <a:latin typeface="Gadugi" panose="020B0502040204020203" pitchFamily="34" charset="0"/>
              </a:rPr>
              <a:t> with the </a:t>
            </a:r>
            <a:r>
              <a:rPr lang="it-IT" sz="1200" i="1" dirty="0" err="1" smtClean="0">
                <a:solidFill>
                  <a:schemeClr val="bg1"/>
                </a:solidFill>
                <a:latin typeface="Gadugi" panose="020B0502040204020203" pitchFamily="34" charset="0"/>
              </a:rPr>
              <a:t>identification</a:t>
            </a:r>
            <a:r>
              <a:rPr lang="it-IT" sz="1200" i="1" dirty="0" smtClean="0">
                <a:solidFill>
                  <a:schemeClr val="bg1"/>
                </a:solidFill>
                <a:latin typeface="Gadugi" panose="020B0502040204020203" pitchFamily="34" charset="0"/>
              </a:rPr>
              <a:t> of </a:t>
            </a:r>
            <a:r>
              <a:rPr lang="it-IT" sz="1200" i="1" dirty="0" err="1" smtClean="0">
                <a:solidFill>
                  <a:schemeClr val="bg1"/>
                </a:solidFill>
                <a:latin typeface="Gadugi" panose="020B0502040204020203" pitchFamily="34" charset="0"/>
              </a:rPr>
              <a:t>gauded</a:t>
            </a:r>
            <a:r>
              <a:rPr lang="it-IT" sz="1200" i="1" dirty="0" smtClean="0">
                <a:solidFill>
                  <a:schemeClr val="bg1"/>
                </a:solidFill>
                <a:latin typeface="Gadugi" panose="020B0502040204020203" pitchFamily="34" charset="0"/>
              </a:rPr>
              <a:t> </a:t>
            </a:r>
            <a:r>
              <a:rPr lang="it-IT" sz="1200" i="1" dirty="0" err="1" smtClean="0">
                <a:solidFill>
                  <a:schemeClr val="bg1"/>
                </a:solidFill>
                <a:latin typeface="Gadugi" panose="020B0502040204020203" pitchFamily="34" charset="0"/>
              </a:rPr>
              <a:t>stations</a:t>
            </a:r>
            <a:r>
              <a:rPr lang="it-IT" sz="1200" i="1" dirty="0" smtClean="0">
                <a:solidFill>
                  <a:schemeClr val="bg1"/>
                </a:solidFill>
                <a:latin typeface="Gadugi" panose="020B0502040204020203" pitchFamily="34" charset="0"/>
              </a:rPr>
              <a:t> and the </a:t>
            </a:r>
            <a:r>
              <a:rPr lang="it-IT" sz="1200" i="1" dirty="0" err="1" smtClean="0">
                <a:solidFill>
                  <a:schemeClr val="bg1"/>
                </a:solidFill>
                <a:latin typeface="Gadugi" panose="020B0502040204020203" pitchFamily="34" charset="0"/>
              </a:rPr>
              <a:t>virtual</a:t>
            </a:r>
            <a:r>
              <a:rPr lang="it-IT" sz="1200" i="1" dirty="0" smtClean="0">
                <a:solidFill>
                  <a:schemeClr val="bg1"/>
                </a:solidFill>
                <a:latin typeface="Gadugi" panose="020B0502040204020203" pitchFamily="34" charset="0"/>
              </a:rPr>
              <a:t> </a:t>
            </a:r>
            <a:r>
              <a:rPr lang="it-IT" sz="1200" i="1" dirty="0" err="1" smtClean="0">
                <a:solidFill>
                  <a:schemeClr val="bg1"/>
                </a:solidFill>
                <a:latin typeface="Gadugi" panose="020B0502040204020203" pitchFamily="34" charset="0"/>
              </a:rPr>
              <a:t>stations</a:t>
            </a:r>
            <a:r>
              <a:rPr lang="it-IT" sz="1200" i="1" dirty="0" smtClean="0">
                <a:solidFill>
                  <a:schemeClr val="bg1"/>
                </a:solidFill>
                <a:latin typeface="Gadugi" panose="020B0502040204020203" pitchFamily="34" charset="0"/>
              </a:rPr>
              <a:t> (</a:t>
            </a:r>
            <a:r>
              <a:rPr lang="it-IT" sz="1200" i="1" dirty="0" err="1" smtClean="0">
                <a:solidFill>
                  <a:schemeClr val="bg1"/>
                </a:solidFill>
                <a:latin typeface="Gadugi" panose="020B0502040204020203" pitchFamily="34" charset="0"/>
              </a:rPr>
              <a:t>VSs</a:t>
            </a:r>
            <a:r>
              <a:rPr lang="it-IT" sz="1200" i="1" dirty="0" smtClean="0">
                <a:solidFill>
                  <a:schemeClr val="bg1"/>
                </a:solidFill>
                <a:latin typeface="Gadugi" panose="020B0502040204020203" pitchFamily="34" charset="0"/>
              </a:rPr>
              <a:t>) relative to the </a:t>
            </a:r>
            <a:r>
              <a:rPr lang="it-IT" sz="1200" i="1" dirty="0" err="1" smtClean="0">
                <a:solidFill>
                  <a:schemeClr val="bg1"/>
                </a:solidFill>
                <a:latin typeface="Gadugi" panose="020B0502040204020203" pitchFamily="34" charset="0"/>
              </a:rPr>
              <a:t>overall</a:t>
            </a:r>
            <a:r>
              <a:rPr lang="it-IT" sz="1200" i="1" dirty="0" smtClean="0">
                <a:solidFill>
                  <a:schemeClr val="bg1"/>
                </a:solidFill>
                <a:latin typeface="Gadugi" panose="020B0502040204020203" pitchFamily="34" charset="0"/>
              </a:rPr>
              <a:t> set of satellite </a:t>
            </a:r>
            <a:r>
              <a:rPr lang="it-IT" sz="1200" i="1" dirty="0" err="1" smtClean="0">
                <a:solidFill>
                  <a:schemeClr val="bg1"/>
                </a:solidFill>
                <a:latin typeface="Gadugi" panose="020B0502040204020203" pitchFamily="34" charset="0"/>
              </a:rPr>
              <a:t>mission</a:t>
            </a:r>
            <a:endParaRPr lang="it-IT" sz="1200" i="1" dirty="0">
              <a:solidFill>
                <a:schemeClr val="bg1"/>
              </a:solidFill>
              <a:latin typeface="Gadugi" panose="020B0502040204020203" pitchFamily="34" charset="0"/>
            </a:endParaRPr>
          </a:p>
        </p:txBody>
      </p:sp>
      <p:sp>
        <p:nvSpPr>
          <p:cNvPr id="8" name="Rettangolo 7"/>
          <p:cNvSpPr/>
          <p:nvPr/>
        </p:nvSpPr>
        <p:spPr>
          <a:xfrm>
            <a:off x="709684" y="90357"/>
            <a:ext cx="11764370" cy="64144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CasellaDiTesto 3"/>
          <p:cNvSpPr txBox="1"/>
          <p:nvPr/>
        </p:nvSpPr>
        <p:spPr>
          <a:xfrm>
            <a:off x="709685" y="0"/>
            <a:ext cx="6673755" cy="658385"/>
          </a:xfrm>
          <a:prstGeom prst="rect">
            <a:avLst/>
          </a:prstGeom>
          <a:noFill/>
        </p:spPr>
        <p:txBody>
          <a:bodyPr wrap="square" rtlCol="0">
            <a:spAutoFit/>
          </a:bodyPr>
          <a:lstStyle/>
          <a:p>
            <a:pPr>
              <a:lnSpc>
                <a:spcPct val="150000"/>
              </a:lnSpc>
              <a:spcAft>
                <a:spcPts val="600"/>
              </a:spcAft>
            </a:pPr>
            <a:r>
              <a:rPr lang="en-US" sz="2800" b="1" dirty="0" smtClean="0">
                <a:latin typeface="Gadugi" panose="020B0502040204020203" pitchFamily="34" charset="0"/>
                <a:ea typeface="Calibri" panose="020F0502020204030204" pitchFamily="34" charset="0"/>
                <a:cs typeface="Times New Roman" panose="02020603050405020304" pitchFamily="18" charset="0"/>
              </a:rPr>
              <a:t>Survey area: Po River (Italy)</a:t>
            </a:r>
            <a:endParaRPr lang="it-IT" sz="2800" dirty="0" smtClean="0">
              <a:effectLst/>
              <a:latin typeface="Gadugi" panose="020B0502040204020203" pitchFamily="34" charset="0"/>
              <a:ea typeface="Calibri" panose="020F0502020204030204" pitchFamily="34" charset="0"/>
              <a:cs typeface="Times New Roman" panose="02020603050405020304" pitchFamily="18" charset="0"/>
            </a:endParaRPr>
          </a:p>
        </p:txBody>
      </p:sp>
      <p:sp>
        <p:nvSpPr>
          <p:cNvPr id="10" name="Ritorno 9">
            <a:hlinkClick r:id="rId3" action="ppaction://hlinksldjump" highlightClick="1"/>
          </p:cNvPr>
          <p:cNvSpPr/>
          <p:nvPr/>
        </p:nvSpPr>
        <p:spPr>
          <a:xfrm>
            <a:off x="11608204" y="6237027"/>
            <a:ext cx="483712" cy="483712"/>
          </a:xfrm>
          <a:prstGeom prst="actionButtonReturn">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it-IT"/>
          </a:p>
        </p:txBody>
      </p:sp>
    </p:spTree>
    <p:extLst>
      <p:ext uri="{BB962C8B-B14F-4D97-AF65-F5344CB8AC3E}">
        <p14:creationId xmlns:p14="http://schemas.microsoft.com/office/powerpoint/2010/main" val="20065195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2">
            <a:lumMod val="75000"/>
            <a:alpha val="65000"/>
          </a:schemeClr>
        </a:solidFill>
        <a:effectLst/>
      </p:bgPr>
    </p:bg>
    <p:spTree>
      <p:nvGrpSpPr>
        <p:cNvPr id="1" name=""/>
        <p:cNvGrpSpPr/>
        <p:nvPr/>
      </p:nvGrpSpPr>
      <p:grpSpPr>
        <a:xfrm>
          <a:off x="0" y="0"/>
          <a:ext cx="0" cy="0"/>
          <a:chOff x="0" y="0"/>
          <a:chExt cx="0" cy="0"/>
        </a:xfrm>
      </p:grpSpPr>
      <p:sp>
        <p:nvSpPr>
          <p:cNvPr id="2" name="Decisione 1"/>
          <p:cNvSpPr/>
          <p:nvPr/>
        </p:nvSpPr>
        <p:spPr>
          <a:xfrm>
            <a:off x="159903" y="262601"/>
            <a:ext cx="443221" cy="296958"/>
          </a:xfrm>
          <a:prstGeom prst="flowChartDecisi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CasellaDiTesto 6"/>
          <p:cNvSpPr txBox="1"/>
          <p:nvPr/>
        </p:nvSpPr>
        <p:spPr>
          <a:xfrm>
            <a:off x="-27470" y="5220375"/>
            <a:ext cx="12364836" cy="276999"/>
          </a:xfrm>
          <a:prstGeom prst="rect">
            <a:avLst/>
          </a:prstGeom>
          <a:noFill/>
        </p:spPr>
        <p:txBody>
          <a:bodyPr wrap="square" rtlCol="0">
            <a:spAutoFit/>
          </a:bodyPr>
          <a:lstStyle/>
          <a:p>
            <a:pPr algn="just"/>
            <a:r>
              <a:rPr lang="en-US" sz="1200" i="1" dirty="0" smtClean="0">
                <a:solidFill>
                  <a:schemeClr val="bg1"/>
                </a:solidFill>
                <a:latin typeface="Gadugi" panose="020B0502040204020203" pitchFamily="34" charset="0"/>
              </a:rPr>
              <a:t>Temporal </a:t>
            </a:r>
            <a:r>
              <a:rPr lang="en-US" sz="1200" i="1" dirty="0">
                <a:solidFill>
                  <a:schemeClr val="bg1"/>
                </a:solidFill>
                <a:latin typeface="Gadugi" panose="020B0502040204020203" pitchFamily="34" charset="0"/>
              </a:rPr>
              <a:t>distribution of satellite altimetry missions used in this </a:t>
            </a:r>
            <a:r>
              <a:rPr lang="en-US" sz="1200" i="1" dirty="0" smtClean="0">
                <a:solidFill>
                  <a:schemeClr val="bg1"/>
                </a:solidFill>
                <a:latin typeface="Gadugi" panose="020B0502040204020203" pitchFamily="34" charset="0"/>
              </a:rPr>
              <a:t>work</a:t>
            </a:r>
            <a:endParaRPr lang="it-IT" sz="1200" i="1" dirty="0">
              <a:solidFill>
                <a:schemeClr val="bg1"/>
              </a:solidFill>
              <a:latin typeface="Gadugi" panose="020B0502040204020203" pitchFamily="34" charset="0"/>
            </a:endParaRPr>
          </a:p>
        </p:txBody>
      </p:sp>
      <p:sp>
        <p:nvSpPr>
          <p:cNvPr id="8" name="Rettangolo 7"/>
          <p:cNvSpPr/>
          <p:nvPr/>
        </p:nvSpPr>
        <p:spPr>
          <a:xfrm>
            <a:off x="709684" y="90357"/>
            <a:ext cx="11758087" cy="64144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CasellaDiTesto 3"/>
          <p:cNvSpPr txBox="1"/>
          <p:nvPr/>
        </p:nvSpPr>
        <p:spPr>
          <a:xfrm>
            <a:off x="709685" y="0"/>
            <a:ext cx="6673755" cy="658385"/>
          </a:xfrm>
          <a:prstGeom prst="rect">
            <a:avLst/>
          </a:prstGeom>
          <a:noFill/>
        </p:spPr>
        <p:txBody>
          <a:bodyPr wrap="square" rtlCol="0">
            <a:spAutoFit/>
          </a:bodyPr>
          <a:lstStyle/>
          <a:p>
            <a:pPr>
              <a:lnSpc>
                <a:spcPct val="150000"/>
              </a:lnSpc>
              <a:spcAft>
                <a:spcPts val="600"/>
              </a:spcAft>
            </a:pPr>
            <a:r>
              <a:rPr lang="en-US" sz="2800" b="1" dirty="0" smtClean="0">
                <a:latin typeface="Gadugi" panose="020B0502040204020203" pitchFamily="34" charset="0"/>
                <a:ea typeface="Calibri" panose="020F0502020204030204" pitchFamily="34" charset="0"/>
                <a:cs typeface="Times New Roman" panose="02020603050405020304" pitchFamily="18" charset="0"/>
              </a:rPr>
              <a:t>Satellite altimetry products</a:t>
            </a:r>
            <a:endParaRPr lang="it-IT" sz="2800" dirty="0" smtClean="0">
              <a:effectLst/>
              <a:latin typeface="Gadugi" panose="020B0502040204020203" pitchFamily="34" charset="0"/>
              <a:ea typeface="Calibri" panose="020F0502020204030204" pitchFamily="34" charset="0"/>
              <a:cs typeface="Times New Roman" panose="02020603050405020304" pitchFamily="18" charset="0"/>
            </a:endParaRPr>
          </a:p>
        </p:txBody>
      </p:sp>
      <p:pic>
        <p:nvPicPr>
          <p:cNvPr id="3" name="Immagine 2"/>
          <p:cNvPicPr>
            <a:picLocks noChangeAspect="1"/>
          </p:cNvPicPr>
          <p:nvPr/>
        </p:nvPicPr>
        <p:blipFill rotWithShape="1">
          <a:blip r:embed="rId2"/>
          <a:srcRect l="1090" r="2318"/>
          <a:stretch/>
        </p:blipFill>
        <p:spPr>
          <a:xfrm>
            <a:off x="-16964" y="2016431"/>
            <a:ext cx="12208963" cy="3094589"/>
          </a:xfrm>
          <a:prstGeom prst="rect">
            <a:avLst/>
          </a:prstGeom>
        </p:spPr>
      </p:pic>
      <p:sp>
        <p:nvSpPr>
          <p:cNvPr id="9" name="Informazioni 8">
            <a:hlinkClick r:id="rId3" action="ppaction://hlinksldjump" highlightClick="1"/>
          </p:cNvPr>
          <p:cNvSpPr/>
          <p:nvPr/>
        </p:nvSpPr>
        <p:spPr>
          <a:xfrm>
            <a:off x="11248571" y="5885721"/>
            <a:ext cx="682171" cy="682171"/>
          </a:xfrm>
          <a:prstGeom prst="actionButtonInformation">
            <a:avLst/>
          </a:prstGeom>
          <a:solidFill>
            <a:schemeClr val="accent4">
              <a:lumMod val="60000"/>
              <a:lumOff val="4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lnRef>
          <a:fillRef idx="1">
            <a:schemeClr val="lt1"/>
          </a:fillRef>
          <a:effectRef idx="0">
            <a:schemeClr val="dk1"/>
          </a:effectRef>
          <a:fontRef idx="minor">
            <a:schemeClr val="dk1"/>
          </a:fontRef>
        </p:style>
        <p:txBody>
          <a:bodyPr rtlCol="0" anchor="ctr"/>
          <a:lstStyle/>
          <a:p>
            <a:pPr algn="ctr"/>
            <a:endParaRPr lang="it-IT">
              <a:ln w="0">
                <a:solidFill>
                  <a:schemeClr val="tx1"/>
                </a:solidFill>
              </a:ln>
              <a:solidFill>
                <a:schemeClr val="tx1"/>
              </a:solidFill>
              <a:effectLst>
                <a:outerShdw blurRad="38100" dist="19050" dir="2700000" algn="tl" rotWithShape="0">
                  <a:schemeClr val="dk1">
                    <a:alpha val="40000"/>
                  </a:schemeClr>
                </a:outerShdw>
              </a:effectLst>
            </a:endParaRPr>
          </a:p>
        </p:txBody>
      </p:sp>
      <p:sp>
        <p:nvSpPr>
          <p:cNvPr id="10" name="CasellaDiTesto 9"/>
          <p:cNvSpPr txBox="1"/>
          <p:nvPr/>
        </p:nvSpPr>
        <p:spPr>
          <a:xfrm>
            <a:off x="6859558" y="6057529"/>
            <a:ext cx="4389013" cy="338554"/>
          </a:xfrm>
          <a:prstGeom prst="rect">
            <a:avLst/>
          </a:prstGeom>
          <a:noFill/>
        </p:spPr>
        <p:txBody>
          <a:bodyPr wrap="square" rtlCol="0">
            <a:spAutoFit/>
          </a:bodyPr>
          <a:lstStyle/>
          <a:p>
            <a:pPr algn="just"/>
            <a:r>
              <a:rPr lang="it-IT" sz="1600" i="1" dirty="0" err="1" smtClean="0">
                <a:latin typeface="Gadugi" panose="020B0502040204020203" pitchFamily="34" charset="0"/>
              </a:rPr>
              <a:t>What</a:t>
            </a:r>
            <a:r>
              <a:rPr lang="it-IT" sz="1600" i="1" dirty="0" smtClean="0">
                <a:latin typeface="Gadugi" panose="020B0502040204020203" pitchFamily="34" charset="0"/>
              </a:rPr>
              <a:t> </a:t>
            </a:r>
            <a:r>
              <a:rPr lang="it-IT" sz="1600" i="1" dirty="0" err="1" smtClean="0">
                <a:latin typeface="Gadugi" panose="020B0502040204020203" pitchFamily="34" charset="0"/>
              </a:rPr>
              <a:t>is</a:t>
            </a:r>
            <a:r>
              <a:rPr lang="it-IT" sz="1600" i="1" dirty="0" smtClean="0">
                <a:latin typeface="Gadugi" panose="020B0502040204020203" pitchFamily="34" charset="0"/>
              </a:rPr>
              <a:t> the satellite serie </a:t>
            </a:r>
            <a:r>
              <a:rPr lang="it-IT" sz="1600" i="1" dirty="0" err="1" smtClean="0">
                <a:latin typeface="Gadugi" panose="020B0502040204020203" pitchFamily="34" charset="0"/>
              </a:rPr>
              <a:t>temporal</a:t>
            </a:r>
            <a:r>
              <a:rPr lang="it-IT" sz="1600" i="1" dirty="0" smtClean="0">
                <a:latin typeface="Gadugi" panose="020B0502040204020203" pitchFamily="34" charset="0"/>
              </a:rPr>
              <a:t> </a:t>
            </a:r>
            <a:r>
              <a:rPr lang="it-IT" sz="1600" i="1" dirty="0" err="1" smtClean="0">
                <a:latin typeface="Gadugi" panose="020B0502040204020203" pitchFamily="34" charset="0"/>
              </a:rPr>
              <a:t>resolution</a:t>
            </a:r>
            <a:r>
              <a:rPr lang="it-IT" sz="1600" i="1" dirty="0" smtClean="0">
                <a:latin typeface="Gadugi" panose="020B0502040204020203" pitchFamily="34" charset="0"/>
              </a:rPr>
              <a:t>?</a:t>
            </a:r>
            <a:endParaRPr lang="it-IT" sz="1600" i="1" dirty="0">
              <a:latin typeface="Gadugi" panose="020B0502040204020203" pitchFamily="34" charset="0"/>
            </a:endParaRPr>
          </a:p>
        </p:txBody>
      </p:sp>
    </p:spTree>
    <p:extLst>
      <p:ext uri="{BB962C8B-B14F-4D97-AF65-F5344CB8AC3E}">
        <p14:creationId xmlns:p14="http://schemas.microsoft.com/office/powerpoint/2010/main" val="8642921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bg>
      <p:bgPr>
        <a:solidFill>
          <a:schemeClr val="tx2">
            <a:lumMod val="75000"/>
            <a:alpha val="65000"/>
          </a:schemeClr>
        </a:solidFill>
        <a:effectLst/>
      </p:bgPr>
    </p:bg>
    <p:spTree>
      <p:nvGrpSpPr>
        <p:cNvPr id="1" name=""/>
        <p:cNvGrpSpPr/>
        <p:nvPr/>
      </p:nvGrpSpPr>
      <p:grpSpPr>
        <a:xfrm>
          <a:off x="0" y="0"/>
          <a:ext cx="0" cy="0"/>
          <a:chOff x="0" y="0"/>
          <a:chExt cx="0" cy="0"/>
        </a:xfrm>
      </p:grpSpPr>
      <p:sp>
        <p:nvSpPr>
          <p:cNvPr id="2" name="Decisione 1"/>
          <p:cNvSpPr/>
          <p:nvPr/>
        </p:nvSpPr>
        <p:spPr>
          <a:xfrm>
            <a:off x="159903" y="262601"/>
            <a:ext cx="443221" cy="296958"/>
          </a:xfrm>
          <a:prstGeom prst="flowChartDecisi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Rettangolo 7"/>
          <p:cNvSpPr/>
          <p:nvPr/>
        </p:nvSpPr>
        <p:spPr>
          <a:xfrm>
            <a:off x="709684" y="90357"/>
            <a:ext cx="11668835" cy="64144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CasellaDiTesto 3"/>
          <p:cNvSpPr txBox="1"/>
          <p:nvPr/>
        </p:nvSpPr>
        <p:spPr>
          <a:xfrm>
            <a:off x="709685" y="0"/>
            <a:ext cx="6673755" cy="658385"/>
          </a:xfrm>
          <a:prstGeom prst="rect">
            <a:avLst/>
          </a:prstGeom>
          <a:noFill/>
        </p:spPr>
        <p:txBody>
          <a:bodyPr wrap="square" rtlCol="0">
            <a:spAutoFit/>
          </a:bodyPr>
          <a:lstStyle/>
          <a:p>
            <a:pPr>
              <a:lnSpc>
                <a:spcPct val="150000"/>
              </a:lnSpc>
              <a:spcAft>
                <a:spcPts val="600"/>
              </a:spcAft>
            </a:pPr>
            <a:r>
              <a:rPr lang="en-US" sz="2800" b="1" dirty="0" smtClean="0">
                <a:latin typeface="Gadugi" panose="020B0502040204020203" pitchFamily="34" charset="0"/>
                <a:ea typeface="Calibri" panose="020F0502020204030204" pitchFamily="34" charset="0"/>
                <a:cs typeface="Times New Roman" panose="02020603050405020304" pitchFamily="18" charset="0"/>
              </a:rPr>
              <a:t>Satellite altimetry products</a:t>
            </a:r>
            <a:endParaRPr lang="it-IT" sz="2800" dirty="0" smtClean="0">
              <a:effectLst/>
              <a:latin typeface="Gadugi" panose="020B0502040204020203" pitchFamily="34" charset="0"/>
              <a:ea typeface="Calibri" panose="020F0502020204030204" pitchFamily="34" charset="0"/>
              <a:cs typeface="Times New Roman" panose="02020603050405020304" pitchFamily="18" charset="0"/>
            </a:endParaRPr>
          </a:p>
        </p:txBody>
      </p:sp>
      <p:pic>
        <p:nvPicPr>
          <p:cNvPr id="3" name="Immagine 2"/>
          <p:cNvPicPr>
            <a:picLocks noChangeAspect="1"/>
          </p:cNvPicPr>
          <p:nvPr/>
        </p:nvPicPr>
        <p:blipFill rotWithShape="1">
          <a:blip r:embed="rId2"/>
          <a:srcRect l="1090" r="2318"/>
          <a:stretch/>
        </p:blipFill>
        <p:spPr>
          <a:xfrm>
            <a:off x="-16964" y="2016431"/>
            <a:ext cx="12208963" cy="3094589"/>
          </a:xfrm>
          <a:prstGeom prst="rect">
            <a:avLst/>
          </a:prstGeom>
        </p:spPr>
      </p:pic>
      <p:sp>
        <p:nvSpPr>
          <p:cNvPr id="10" name="CasellaDiTesto 9"/>
          <p:cNvSpPr txBox="1"/>
          <p:nvPr/>
        </p:nvSpPr>
        <p:spPr>
          <a:xfrm>
            <a:off x="1932836" y="1582911"/>
            <a:ext cx="1294228" cy="369332"/>
          </a:xfrm>
          <a:prstGeom prst="rect">
            <a:avLst/>
          </a:prstGeom>
          <a:ln>
            <a:solidFill>
              <a:schemeClr val="tx1"/>
            </a:solidFill>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it-IT" b="1" dirty="0" smtClean="0">
                <a:latin typeface="Gadugi" panose="020B0502040204020203" pitchFamily="34" charset="0"/>
              </a:rPr>
              <a:t>~ 10 </a:t>
            </a:r>
            <a:r>
              <a:rPr lang="it-IT" b="1" dirty="0" err="1" smtClean="0">
                <a:latin typeface="Gadugi" panose="020B0502040204020203" pitchFamily="34" charset="0"/>
              </a:rPr>
              <a:t>days</a:t>
            </a:r>
            <a:endParaRPr lang="it-IT" b="1" dirty="0">
              <a:latin typeface="Gadugi" panose="020B0502040204020203" pitchFamily="34" charset="0"/>
            </a:endParaRPr>
          </a:p>
        </p:txBody>
      </p:sp>
      <p:sp>
        <p:nvSpPr>
          <p:cNvPr id="11" name="CasellaDiTesto 10"/>
          <p:cNvSpPr txBox="1"/>
          <p:nvPr/>
        </p:nvSpPr>
        <p:spPr>
          <a:xfrm>
            <a:off x="5770587" y="5221076"/>
            <a:ext cx="1036613" cy="369332"/>
          </a:xfrm>
          <a:prstGeom prst="rect">
            <a:avLst/>
          </a:prstGeom>
          <a:ln>
            <a:solidFill>
              <a:schemeClr val="tx1"/>
            </a:solidFill>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it-IT" b="1" dirty="0" smtClean="0">
                <a:latin typeface="Gadugi" panose="020B0502040204020203" pitchFamily="34" charset="0"/>
              </a:rPr>
              <a:t>35 </a:t>
            </a:r>
            <a:r>
              <a:rPr lang="it-IT" b="1" dirty="0" err="1" smtClean="0">
                <a:latin typeface="Gadugi" panose="020B0502040204020203" pitchFamily="34" charset="0"/>
              </a:rPr>
              <a:t>days</a:t>
            </a:r>
            <a:endParaRPr lang="it-IT" b="1" dirty="0">
              <a:latin typeface="Gadugi" panose="020B0502040204020203" pitchFamily="34" charset="0"/>
            </a:endParaRPr>
          </a:p>
        </p:txBody>
      </p:sp>
      <p:sp>
        <p:nvSpPr>
          <p:cNvPr id="12" name="CasellaDiTesto 11"/>
          <p:cNvSpPr txBox="1"/>
          <p:nvPr/>
        </p:nvSpPr>
        <p:spPr>
          <a:xfrm>
            <a:off x="8537624" y="1537043"/>
            <a:ext cx="1047750" cy="369332"/>
          </a:xfrm>
          <a:prstGeom prst="rect">
            <a:avLst/>
          </a:prstGeom>
          <a:ln>
            <a:solidFill>
              <a:schemeClr val="tx1"/>
            </a:solidFill>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it-IT" b="1" dirty="0" smtClean="0">
                <a:latin typeface="Gadugi" panose="020B0502040204020203" pitchFamily="34" charset="0"/>
              </a:rPr>
              <a:t>35 </a:t>
            </a:r>
            <a:r>
              <a:rPr lang="it-IT" b="1" dirty="0" err="1" smtClean="0">
                <a:latin typeface="Gadugi" panose="020B0502040204020203" pitchFamily="34" charset="0"/>
              </a:rPr>
              <a:t>days</a:t>
            </a:r>
            <a:endParaRPr lang="it-IT" b="1" dirty="0">
              <a:latin typeface="Gadugi" panose="020B0502040204020203" pitchFamily="34" charset="0"/>
            </a:endParaRPr>
          </a:p>
        </p:txBody>
      </p:sp>
      <p:cxnSp>
        <p:nvCxnSpPr>
          <p:cNvPr id="17" name="Connettore 2 16"/>
          <p:cNvCxnSpPr>
            <a:stCxn id="10" idx="2"/>
          </p:cNvCxnSpPr>
          <p:nvPr/>
        </p:nvCxnSpPr>
        <p:spPr>
          <a:xfrm flipH="1">
            <a:off x="2574388" y="1952243"/>
            <a:ext cx="5562" cy="4992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Connettore 2 18"/>
          <p:cNvCxnSpPr>
            <a:stCxn id="12" idx="2"/>
          </p:cNvCxnSpPr>
          <p:nvPr/>
        </p:nvCxnSpPr>
        <p:spPr>
          <a:xfrm flipH="1">
            <a:off x="9056711" y="1906375"/>
            <a:ext cx="4788" cy="1573425"/>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Connettore 2 20"/>
          <p:cNvCxnSpPr>
            <a:stCxn id="11" idx="0"/>
          </p:cNvCxnSpPr>
          <p:nvPr/>
        </p:nvCxnSpPr>
        <p:spPr>
          <a:xfrm flipV="1">
            <a:off x="6288894" y="3479800"/>
            <a:ext cx="10306" cy="1741276"/>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Connettore 2 24"/>
          <p:cNvCxnSpPr/>
          <p:nvPr/>
        </p:nvCxnSpPr>
        <p:spPr>
          <a:xfrm flipH="1" flipV="1">
            <a:off x="8445500" y="4140200"/>
            <a:ext cx="1612" cy="126554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Connettore 2 26"/>
          <p:cNvCxnSpPr/>
          <p:nvPr/>
        </p:nvCxnSpPr>
        <p:spPr>
          <a:xfrm flipH="1" flipV="1">
            <a:off x="10071100" y="4457700"/>
            <a:ext cx="33362" cy="131737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Connettore 2 28"/>
          <p:cNvCxnSpPr/>
          <p:nvPr/>
        </p:nvCxnSpPr>
        <p:spPr>
          <a:xfrm>
            <a:off x="11323661" y="1684404"/>
            <a:ext cx="17439" cy="169379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Ritorno 21">
            <a:hlinkClick r:id="rId3" action="ppaction://hlinksldjump" highlightClick="1"/>
          </p:cNvPr>
          <p:cNvSpPr/>
          <p:nvPr/>
        </p:nvSpPr>
        <p:spPr>
          <a:xfrm>
            <a:off x="11608204" y="6237027"/>
            <a:ext cx="483712" cy="483712"/>
          </a:xfrm>
          <a:prstGeom prst="actionButtonReturn">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it-IT"/>
          </a:p>
        </p:txBody>
      </p:sp>
      <p:sp>
        <p:nvSpPr>
          <p:cNvPr id="26" name="CasellaDiTesto 25"/>
          <p:cNvSpPr txBox="1"/>
          <p:nvPr/>
        </p:nvSpPr>
        <p:spPr>
          <a:xfrm>
            <a:off x="10631733" y="1315072"/>
            <a:ext cx="1294228" cy="369332"/>
          </a:xfrm>
          <a:prstGeom prst="rect">
            <a:avLst/>
          </a:prstGeom>
          <a:ln>
            <a:solidFill>
              <a:schemeClr val="tx1"/>
            </a:solidFill>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it-IT" b="1" dirty="0" smtClean="0">
                <a:latin typeface="Gadugi" panose="020B0502040204020203" pitchFamily="34" charset="0"/>
              </a:rPr>
              <a:t>~ 10 </a:t>
            </a:r>
            <a:r>
              <a:rPr lang="it-IT" b="1" dirty="0" err="1" smtClean="0">
                <a:latin typeface="Gadugi" panose="020B0502040204020203" pitchFamily="34" charset="0"/>
              </a:rPr>
              <a:t>days</a:t>
            </a:r>
            <a:endParaRPr lang="it-IT" b="1" dirty="0">
              <a:latin typeface="Gadugi" panose="020B0502040204020203" pitchFamily="34" charset="0"/>
            </a:endParaRPr>
          </a:p>
        </p:txBody>
      </p:sp>
      <p:sp>
        <p:nvSpPr>
          <p:cNvPr id="28" name="CasellaDiTesto 27"/>
          <p:cNvSpPr txBox="1"/>
          <p:nvPr/>
        </p:nvSpPr>
        <p:spPr>
          <a:xfrm>
            <a:off x="7798386" y="5399537"/>
            <a:ext cx="1294228" cy="369332"/>
          </a:xfrm>
          <a:prstGeom prst="rect">
            <a:avLst/>
          </a:prstGeom>
          <a:ln>
            <a:solidFill>
              <a:schemeClr val="tx1"/>
            </a:solidFill>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it-IT" b="1" dirty="0" smtClean="0">
                <a:latin typeface="Gadugi" panose="020B0502040204020203" pitchFamily="34" charset="0"/>
              </a:rPr>
              <a:t>~ 10 </a:t>
            </a:r>
            <a:r>
              <a:rPr lang="it-IT" b="1" dirty="0" err="1" smtClean="0">
                <a:latin typeface="Gadugi" panose="020B0502040204020203" pitchFamily="34" charset="0"/>
              </a:rPr>
              <a:t>days</a:t>
            </a:r>
            <a:endParaRPr lang="it-IT" b="1" dirty="0">
              <a:latin typeface="Gadugi" panose="020B0502040204020203" pitchFamily="34" charset="0"/>
            </a:endParaRPr>
          </a:p>
        </p:txBody>
      </p:sp>
      <p:sp>
        <p:nvSpPr>
          <p:cNvPr id="30" name="CasellaDiTesto 29"/>
          <p:cNvSpPr txBox="1"/>
          <p:nvPr/>
        </p:nvSpPr>
        <p:spPr>
          <a:xfrm>
            <a:off x="9457348" y="5768869"/>
            <a:ext cx="1294228" cy="369332"/>
          </a:xfrm>
          <a:prstGeom prst="rect">
            <a:avLst/>
          </a:prstGeom>
          <a:ln>
            <a:solidFill>
              <a:schemeClr val="tx1"/>
            </a:solidFill>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it-IT" b="1" dirty="0" smtClean="0">
                <a:latin typeface="Gadugi" panose="020B0502040204020203" pitchFamily="34" charset="0"/>
              </a:rPr>
              <a:t>~ 10 </a:t>
            </a:r>
            <a:r>
              <a:rPr lang="it-IT" b="1" dirty="0" err="1" smtClean="0">
                <a:latin typeface="Gadugi" panose="020B0502040204020203" pitchFamily="34" charset="0"/>
              </a:rPr>
              <a:t>days</a:t>
            </a:r>
            <a:endParaRPr lang="it-IT" b="1" dirty="0">
              <a:latin typeface="Gadugi" panose="020B0502040204020203" pitchFamily="34" charset="0"/>
            </a:endParaRPr>
          </a:p>
        </p:txBody>
      </p:sp>
    </p:spTree>
    <p:extLst>
      <p:ext uri="{BB962C8B-B14F-4D97-AF65-F5344CB8AC3E}">
        <p14:creationId xmlns:p14="http://schemas.microsoft.com/office/powerpoint/2010/main" val="14290567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2">
            <a:lumMod val="75000"/>
            <a:alpha val="65000"/>
          </a:schemeClr>
        </a:solidFill>
        <a:effectLst/>
      </p:bgPr>
    </p:bg>
    <p:spTree>
      <p:nvGrpSpPr>
        <p:cNvPr id="1" name=""/>
        <p:cNvGrpSpPr/>
        <p:nvPr/>
      </p:nvGrpSpPr>
      <p:grpSpPr>
        <a:xfrm>
          <a:off x="0" y="0"/>
          <a:ext cx="0" cy="0"/>
          <a:chOff x="0" y="0"/>
          <a:chExt cx="0" cy="0"/>
        </a:xfrm>
      </p:grpSpPr>
      <p:sp>
        <p:nvSpPr>
          <p:cNvPr id="2" name="Decisione 1"/>
          <p:cNvSpPr/>
          <p:nvPr/>
        </p:nvSpPr>
        <p:spPr>
          <a:xfrm>
            <a:off x="159903" y="262601"/>
            <a:ext cx="443221" cy="296958"/>
          </a:xfrm>
          <a:prstGeom prst="flowChartDecisi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CasellaDiTesto 6"/>
          <p:cNvSpPr txBox="1"/>
          <p:nvPr/>
        </p:nvSpPr>
        <p:spPr>
          <a:xfrm>
            <a:off x="2398571" y="5170841"/>
            <a:ext cx="12364836" cy="276999"/>
          </a:xfrm>
          <a:prstGeom prst="rect">
            <a:avLst/>
          </a:prstGeom>
          <a:noFill/>
        </p:spPr>
        <p:txBody>
          <a:bodyPr wrap="square" rtlCol="0">
            <a:spAutoFit/>
          </a:bodyPr>
          <a:lstStyle/>
          <a:p>
            <a:pPr algn="just"/>
            <a:r>
              <a:rPr lang="en-US" sz="1200" i="1" dirty="0" err="1" smtClean="0">
                <a:solidFill>
                  <a:schemeClr val="bg1"/>
                </a:solidFill>
                <a:latin typeface="Gadugi" panose="020B0502040204020203" pitchFamily="34" charset="0"/>
              </a:rPr>
              <a:t>Densified</a:t>
            </a:r>
            <a:r>
              <a:rPr lang="en-US" sz="1200" i="1" dirty="0" smtClean="0">
                <a:solidFill>
                  <a:schemeClr val="bg1"/>
                </a:solidFill>
                <a:latin typeface="Gadugi" panose="020B0502040204020203" pitchFamily="34" charset="0"/>
              </a:rPr>
              <a:t> water level time series at VS J2-85</a:t>
            </a:r>
            <a:endParaRPr lang="it-IT" sz="1200" i="1" dirty="0">
              <a:solidFill>
                <a:schemeClr val="bg1"/>
              </a:solidFill>
              <a:latin typeface="Gadugi" panose="020B0502040204020203" pitchFamily="34" charset="0"/>
            </a:endParaRPr>
          </a:p>
        </p:txBody>
      </p:sp>
      <p:sp>
        <p:nvSpPr>
          <p:cNvPr id="8" name="Rettangolo 7"/>
          <p:cNvSpPr/>
          <p:nvPr/>
        </p:nvSpPr>
        <p:spPr>
          <a:xfrm>
            <a:off x="709684" y="90357"/>
            <a:ext cx="11758087" cy="64144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CasellaDiTesto 3"/>
          <p:cNvSpPr txBox="1"/>
          <p:nvPr/>
        </p:nvSpPr>
        <p:spPr>
          <a:xfrm>
            <a:off x="709685" y="0"/>
            <a:ext cx="6673755" cy="658385"/>
          </a:xfrm>
          <a:prstGeom prst="rect">
            <a:avLst/>
          </a:prstGeom>
          <a:noFill/>
        </p:spPr>
        <p:txBody>
          <a:bodyPr wrap="square" rtlCol="0">
            <a:spAutoFit/>
          </a:bodyPr>
          <a:lstStyle/>
          <a:p>
            <a:pPr>
              <a:lnSpc>
                <a:spcPct val="150000"/>
              </a:lnSpc>
              <a:spcAft>
                <a:spcPts val="600"/>
              </a:spcAft>
            </a:pPr>
            <a:r>
              <a:rPr lang="en-US" sz="2800" b="1" dirty="0" smtClean="0">
                <a:latin typeface="Gadugi" panose="020B0502040204020203" pitchFamily="34" charset="0"/>
                <a:ea typeface="Calibri" panose="020F0502020204030204" pitchFamily="34" charset="0"/>
                <a:cs typeface="Times New Roman" panose="02020603050405020304" pitchFamily="18" charset="0"/>
              </a:rPr>
              <a:t>Multi-missions series</a:t>
            </a:r>
            <a:endParaRPr lang="it-IT" sz="2800" dirty="0" smtClean="0">
              <a:effectLst/>
              <a:latin typeface="Gadugi" panose="020B0502040204020203" pitchFamily="34" charset="0"/>
              <a:ea typeface="Calibri" panose="020F0502020204030204" pitchFamily="34" charset="0"/>
              <a:cs typeface="Times New Roman" panose="02020603050405020304" pitchFamily="18" charset="0"/>
            </a:endParaRPr>
          </a:p>
        </p:txBody>
      </p:sp>
      <p:sp>
        <p:nvSpPr>
          <p:cNvPr id="5" name="Rettangolo 4"/>
          <p:cNvSpPr/>
          <p:nvPr/>
        </p:nvSpPr>
        <p:spPr>
          <a:xfrm>
            <a:off x="2398571" y="822159"/>
            <a:ext cx="7512753" cy="1200329"/>
          </a:xfrm>
          <a:prstGeom prst="rect">
            <a:avLst/>
          </a:prstGeom>
        </p:spPr>
        <p:txBody>
          <a:bodyPr wrap="square">
            <a:spAutoFit/>
          </a:bodyPr>
          <a:lstStyle/>
          <a:p>
            <a:pPr algn="just"/>
            <a:r>
              <a:rPr lang="en-US" dirty="0">
                <a:latin typeface="Gadugi" panose="020B0502040204020203" pitchFamily="34" charset="0"/>
              </a:rPr>
              <a:t>Water level time series from individual altimetry missions over the river are merged using an </a:t>
            </a:r>
            <a:r>
              <a:rPr lang="en-US" dirty="0" smtClean="0">
                <a:latin typeface="Gadugi" panose="020B0502040204020203" pitchFamily="34" charset="0"/>
              </a:rPr>
              <a:t>approach developed </a:t>
            </a:r>
            <a:r>
              <a:rPr lang="en-US" dirty="0">
                <a:latin typeface="Gadugi" panose="020B0502040204020203" pitchFamily="34" charset="0"/>
              </a:rPr>
              <a:t>by </a:t>
            </a:r>
            <a:r>
              <a:rPr lang="en-US" dirty="0" err="1">
                <a:latin typeface="Gadugi" panose="020B0502040204020203" pitchFamily="34" charset="0"/>
              </a:rPr>
              <a:t>Tourian</a:t>
            </a:r>
            <a:r>
              <a:rPr lang="en-US" dirty="0">
                <a:latin typeface="Gadugi" panose="020B0502040204020203" pitchFamily="34" charset="0"/>
              </a:rPr>
              <a:t> et al. (2016). Adopting this </a:t>
            </a:r>
            <a:r>
              <a:rPr lang="en-US" dirty="0" smtClean="0">
                <a:latin typeface="Gadugi" panose="020B0502040204020203" pitchFamily="34" charset="0"/>
              </a:rPr>
              <a:t>solution, </a:t>
            </a:r>
            <a:r>
              <a:rPr lang="en-US" dirty="0">
                <a:latin typeface="Gadugi" panose="020B0502040204020203" pitchFamily="34" charset="0"/>
              </a:rPr>
              <a:t>all VSs of </a:t>
            </a:r>
            <a:r>
              <a:rPr lang="en-US" dirty="0" smtClean="0">
                <a:latin typeface="Gadugi" panose="020B0502040204020203" pitchFamily="34" charset="0"/>
              </a:rPr>
              <a:t>different </a:t>
            </a:r>
            <a:r>
              <a:rPr lang="en-US" dirty="0">
                <a:latin typeface="Gadugi" panose="020B0502040204020203" pitchFamily="34" charset="0"/>
              </a:rPr>
              <a:t>satellite altimeters along the </a:t>
            </a:r>
            <a:r>
              <a:rPr lang="en-US" dirty="0" smtClean="0">
                <a:latin typeface="Gadugi" panose="020B0502040204020203" pitchFamily="34" charset="0"/>
              </a:rPr>
              <a:t>Po River </a:t>
            </a:r>
            <a:r>
              <a:rPr lang="en-US" dirty="0">
                <a:latin typeface="Gadugi" panose="020B0502040204020203" pitchFamily="34" charset="0"/>
              </a:rPr>
              <a:t>are connected to each other hydraulically and statistically.</a:t>
            </a:r>
            <a:endParaRPr lang="it-IT" dirty="0">
              <a:latin typeface="Gadugi" panose="020B0502040204020203" pitchFamily="34" charset="0"/>
            </a:endParaRPr>
          </a:p>
        </p:txBody>
      </p:sp>
      <p:sp>
        <p:nvSpPr>
          <p:cNvPr id="6" name="Rettangolo 5"/>
          <p:cNvSpPr/>
          <p:nvPr/>
        </p:nvSpPr>
        <p:spPr>
          <a:xfrm>
            <a:off x="2398570" y="5770020"/>
            <a:ext cx="7512753" cy="923330"/>
          </a:xfrm>
          <a:prstGeom prst="rect">
            <a:avLst/>
          </a:prstGeom>
        </p:spPr>
        <p:txBody>
          <a:bodyPr wrap="square">
            <a:spAutoFit/>
          </a:bodyPr>
          <a:lstStyle/>
          <a:p>
            <a:pPr algn="just"/>
            <a:r>
              <a:rPr lang="en-US" dirty="0">
                <a:latin typeface="Gadugi" panose="020B0502040204020203" pitchFamily="34" charset="0"/>
              </a:rPr>
              <a:t>Using this methodology, we obtain a time series with </a:t>
            </a:r>
            <a:r>
              <a:rPr lang="en-US" b="1" dirty="0">
                <a:latin typeface="Gadugi" panose="020B0502040204020203" pitchFamily="34" charset="0"/>
              </a:rPr>
              <a:t>3 days effective temporal resolution</a:t>
            </a:r>
            <a:r>
              <a:rPr lang="en-US" dirty="0">
                <a:latin typeface="Gadugi" panose="020B0502040204020203" pitchFamily="34" charset="0"/>
              </a:rPr>
              <a:t> from </a:t>
            </a:r>
            <a:r>
              <a:rPr lang="en-US" dirty="0" smtClean="0">
                <a:latin typeface="Gadugi" panose="020B0502040204020203" pitchFamily="34" charset="0"/>
              </a:rPr>
              <a:t>altimetry missions </a:t>
            </a:r>
            <a:r>
              <a:rPr lang="en-US" dirty="0">
                <a:latin typeface="Gadugi" panose="020B0502040204020203" pitchFamily="34" charset="0"/>
              </a:rPr>
              <a:t>originally with 35- and 10-day temporal resolution.</a:t>
            </a:r>
            <a:endParaRPr lang="it-IT" dirty="0">
              <a:latin typeface="Gadugi" panose="020B0502040204020203" pitchFamily="34" charset="0"/>
            </a:endParaRPr>
          </a:p>
        </p:txBody>
      </p:sp>
      <p:pic>
        <p:nvPicPr>
          <p:cNvPr id="12" name="Immagine 11"/>
          <p:cNvPicPr>
            <a:picLocks noChangeAspect="1"/>
          </p:cNvPicPr>
          <p:nvPr/>
        </p:nvPicPr>
        <p:blipFill rotWithShape="1">
          <a:blip r:embed="rId2"/>
          <a:srcRect l="2141"/>
          <a:stretch/>
        </p:blipFill>
        <p:spPr>
          <a:xfrm>
            <a:off x="2398571" y="2289458"/>
            <a:ext cx="7512753" cy="2857500"/>
          </a:xfrm>
          <a:prstGeom prst="rect">
            <a:avLst/>
          </a:prstGeom>
        </p:spPr>
      </p:pic>
      <p:sp>
        <p:nvSpPr>
          <p:cNvPr id="13" name="Ritorno 12">
            <a:hlinkClick r:id="rId3" action="ppaction://hlinksldjump" highlightClick="1"/>
          </p:cNvPr>
          <p:cNvSpPr/>
          <p:nvPr/>
        </p:nvSpPr>
        <p:spPr>
          <a:xfrm>
            <a:off x="11608204" y="6237027"/>
            <a:ext cx="483712" cy="483712"/>
          </a:xfrm>
          <a:prstGeom prst="actionButtonReturn">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it-IT"/>
          </a:p>
        </p:txBody>
      </p:sp>
    </p:spTree>
    <p:extLst>
      <p:ext uri="{BB962C8B-B14F-4D97-AF65-F5344CB8AC3E}">
        <p14:creationId xmlns:p14="http://schemas.microsoft.com/office/powerpoint/2010/main" val="5440793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2">
            <a:lumMod val="75000"/>
            <a:alpha val="65000"/>
          </a:schemeClr>
        </a:solidFill>
        <a:effectLst/>
      </p:bgPr>
    </p:bg>
    <p:spTree>
      <p:nvGrpSpPr>
        <p:cNvPr id="1" name=""/>
        <p:cNvGrpSpPr/>
        <p:nvPr/>
      </p:nvGrpSpPr>
      <p:grpSpPr>
        <a:xfrm>
          <a:off x="0" y="0"/>
          <a:ext cx="0" cy="0"/>
          <a:chOff x="0" y="0"/>
          <a:chExt cx="0" cy="0"/>
        </a:xfrm>
      </p:grpSpPr>
      <p:sp>
        <p:nvSpPr>
          <p:cNvPr id="19" name="Rettangolo 18"/>
          <p:cNvSpPr/>
          <p:nvPr/>
        </p:nvSpPr>
        <p:spPr>
          <a:xfrm>
            <a:off x="709685" y="1668972"/>
            <a:ext cx="10802986" cy="3899965"/>
          </a:xfrm>
          <a:prstGeom prst="rect">
            <a:avLst/>
          </a:prstGeom>
          <a:solidFill>
            <a:schemeClr val="bg1"/>
          </a:solidFill>
          <a:ln w="381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Decisione 1"/>
          <p:cNvSpPr/>
          <p:nvPr/>
        </p:nvSpPr>
        <p:spPr>
          <a:xfrm>
            <a:off x="159903" y="262601"/>
            <a:ext cx="443221" cy="296958"/>
          </a:xfrm>
          <a:prstGeom prst="flowChartDecisi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Rettangolo 7"/>
          <p:cNvSpPr/>
          <p:nvPr/>
        </p:nvSpPr>
        <p:spPr>
          <a:xfrm>
            <a:off x="709684" y="90357"/>
            <a:ext cx="11758087" cy="64144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CasellaDiTesto 3"/>
          <p:cNvSpPr txBox="1"/>
          <p:nvPr/>
        </p:nvSpPr>
        <p:spPr>
          <a:xfrm>
            <a:off x="709685" y="0"/>
            <a:ext cx="6673755" cy="658385"/>
          </a:xfrm>
          <a:prstGeom prst="rect">
            <a:avLst/>
          </a:prstGeom>
          <a:noFill/>
        </p:spPr>
        <p:txBody>
          <a:bodyPr wrap="square" rtlCol="0">
            <a:spAutoFit/>
          </a:bodyPr>
          <a:lstStyle/>
          <a:p>
            <a:pPr>
              <a:lnSpc>
                <a:spcPct val="150000"/>
              </a:lnSpc>
              <a:spcAft>
                <a:spcPts val="600"/>
              </a:spcAft>
            </a:pPr>
            <a:r>
              <a:rPr lang="en-US" sz="2800" b="1" dirty="0" smtClean="0">
                <a:latin typeface="Gadugi" panose="020B0502040204020203" pitchFamily="34" charset="0"/>
                <a:ea typeface="Calibri" panose="020F0502020204030204" pitchFamily="34" charset="0"/>
                <a:cs typeface="Times New Roman" panose="02020603050405020304" pitchFamily="18" charset="0"/>
              </a:rPr>
              <a:t>Methodology</a:t>
            </a:r>
            <a:endParaRPr lang="it-IT" sz="2800" dirty="0" smtClean="0">
              <a:effectLst/>
              <a:latin typeface="Gadugi" panose="020B0502040204020203" pitchFamily="34" charset="0"/>
              <a:ea typeface="Calibri" panose="020F0502020204030204" pitchFamily="34" charset="0"/>
              <a:cs typeface="Times New Roman" panose="02020603050405020304" pitchFamily="18" charset="0"/>
            </a:endParaRPr>
          </a:p>
        </p:txBody>
      </p:sp>
      <p:sp>
        <p:nvSpPr>
          <p:cNvPr id="5" name="Rettangolo 4"/>
          <p:cNvSpPr/>
          <p:nvPr/>
        </p:nvSpPr>
        <p:spPr>
          <a:xfrm>
            <a:off x="3999917" y="1668972"/>
            <a:ext cx="7512753" cy="923330"/>
          </a:xfrm>
          <a:prstGeom prst="rect">
            <a:avLst/>
          </a:prstGeom>
        </p:spPr>
        <p:txBody>
          <a:bodyPr wrap="square">
            <a:spAutoFit/>
          </a:bodyPr>
          <a:lstStyle/>
          <a:p>
            <a:pPr algn="just"/>
            <a:r>
              <a:rPr lang="en-US" dirty="0" smtClean="0">
                <a:latin typeface="Gadugi" panose="020B0502040204020203" pitchFamily="34" charset="0"/>
              </a:rPr>
              <a:t>The </a:t>
            </a:r>
            <a:r>
              <a:rPr lang="en-US" dirty="0">
                <a:latin typeface="Gadugi" panose="020B0502040204020203" pitchFamily="34" charset="0"/>
              </a:rPr>
              <a:t>numerical simulations of the river stretch of interest is carried out by means of a </a:t>
            </a:r>
            <a:r>
              <a:rPr lang="en-US" dirty="0" smtClean="0">
                <a:latin typeface="Gadugi" panose="020B0502040204020203" pitchFamily="34" charset="0"/>
              </a:rPr>
              <a:t>quasi-two dimensional </a:t>
            </a:r>
            <a:r>
              <a:rPr lang="en-US" dirty="0">
                <a:latin typeface="Gadugi" panose="020B0502040204020203" pitchFamily="34" charset="0"/>
              </a:rPr>
              <a:t>(quasi-2D) model implemented with the HEC-RAS </a:t>
            </a:r>
            <a:r>
              <a:rPr lang="en-US" dirty="0" smtClean="0">
                <a:latin typeface="Gadugi" panose="020B0502040204020203" pitchFamily="34" charset="0"/>
              </a:rPr>
              <a:t>code</a:t>
            </a:r>
          </a:p>
        </p:txBody>
      </p:sp>
      <p:sp>
        <p:nvSpPr>
          <p:cNvPr id="3" name="CasellaDiTesto 2"/>
          <p:cNvSpPr txBox="1"/>
          <p:nvPr/>
        </p:nvSpPr>
        <p:spPr>
          <a:xfrm>
            <a:off x="709684" y="1679326"/>
            <a:ext cx="2995684" cy="461665"/>
          </a:xfrm>
          <a:prstGeom prst="rect">
            <a:avLst/>
          </a:prstGeom>
          <a:noFill/>
        </p:spPr>
        <p:txBody>
          <a:bodyPr wrap="square" rtlCol="0">
            <a:spAutoFit/>
          </a:bodyPr>
          <a:lstStyle/>
          <a:p>
            <a:r>
              <a:rPr lang="it-IT" sz="2400" b="1" dirty="0" smtClean="0">
                <a:latin typeface="Gadugi" panose="020B0502040204020203" pitchFamily="34" charset="0"/>
              </a:rPr>
              <a:t>Model set up</a:t>
            </a:r>
            <a:endParaRPr lang="it-IT" sz="2400" b="1" dirty="0">
              <a:latin typeface="Gadugi" panose="020B0502040204020203" pitchFamily="34" charset="0"/>
            </a:endParaRPr>
          </a:p>
        </p:txBody>
      </p:sp>
      <p:sp>
        <p:nvSpPr>
          <p:cNvPr id="10" name="CasellaDiTesto 9"/>
          <p:cNvSpPr txBox="1"/>
          <p:nvPr/>
        </p:nvSpPr>
        <p:spPr>
          <a:xfrm>
            <a:off x="709684" y="2658474"/>
            <a:ext cx="2995684" cy="369332"/>
          </a:xfrm>
          <a:prstGeom prst="rect">
            <a:avLst/>
          </a:prstGeom>
          <a:noFill/>
        </p:spPr>
        <p:txBody>
          <a:bodyPr wrap="square" rtlCol="0">
            <a:spAutoFit/>
          </a:bodyPr>
          <a:lstStyle/>
          <a:p>
            <a:r>
              <a:rPr lang="it-IT" dirty="0" err="1" smtClean="0">
                <a:latin typeface="Gadugi" panose="020B0502040204020203" pitchFamily="34" charset="0"/>
              </a:rPr>
              <a:t>Period</a:t>
            </a:r>
            <a:r>
              <a:rPr lang="it-IT" dirty="0" smtClean="0">
                <a:latin typeface="Gadugi" panose="020B0502040204020203" pitchFamily="34" charset="0"/>
              </a:rPr>
              <a:t> of </a:t>
            </a:r>
            <a:r>
              <a:rPr lang="it-IT" dirty="0" err="1" smtClean="0">
                <a:latin typeface="Gadugi" panose="020B0502040204020203" pitchFamily="34" charset="0"/>
              </a:rPr>
              <a:t>simulation</a:t>
            </a:r>
            <a:endParaRPr lang="it-IT" dirty="0">
              <a:latin typeface="Gadugi" panose="020B0502040204020203" pitchFamily="34" charset="0"/>
            </a:endParaRPr>
          </a:p>
        </p:txBody>
      </p:sp>
      <p:sp>
        <p:nvSpPr>
          <p:cNvPr id="12" name="CasellaDiTesto 11"/>
          <p:cNvSpPr txBox="1"/>
          <p:nvPr/>
        </p:nvSpPr>
        <p:spPr>
          <a:xfrm>
            <a:off x="3999917" y="2658474"/>
            <a:ext cx="2361062" cy="369332"/>
          </a:xfrm>
          <a:prstGeom prst="rect">
            <a:avLst/>
          </a:prstGeom>
          <a:noFill/>
        </p:spPr>
        <p:txBody>
          <a:bodyPr wrap="square" rtlCol="0">
            <a:spAutoFit/>
          </a:bodyPr>
          <a:lstStyle/>
          <a:p>
            <a:r>
              <a:rPr lang="it-IT" dirty="0" smtClean="0">
                <a:latin typeface="Gadugi" panose="020B0502040204020203" pitchFamily="34" charset="0"/>
              </a:rPr>
              <a:t>1992 - 2019</a:t>
            </a:r>
            <a:endParaRPr lang="it-IT" dirty="0">
              <a:latin typeface="Gadugi" panose="020B0502040204020203" pitchFamily="34" charset="0"/>
            </a:endParaRPr>
          </a:p>
        </p:txBody>
      </p:sp>
      <p:sp>
        <p:nvSpPr>
          <p:cNvPr id="13" name="CasellaDiTesto 12"/>
          <p:cNvSpPr txBox="1"/>
          <p:nvPr/>
        </p:nvSpPr>
        <p:spPr>
          <a:xfrm>
            <a:off x="3999917" y="3169286"/>
            <a:ext cx="4857480" cy="369332"/>
          </a:xfrm>
          <a:prstGeom prst="rect">
            <a:avLst/>
          </a:prstGeom>
          <a:noFill/>
        </p:spPr>
        <p:txBody>
          <a:bodyPr wrap="square" rtlCol="0">
            <a:spAutoFit/>
          </a:bodyPr>
          <a:lstStyle/>
          <a:p>
            <a:r>
              <a:rPr lang="it-IT" dirty="0" err="1" smtClean="0">
                <a:latin typeface="Gadugi" panose="020B0502040204020203" pitchFamily="34" charset="0"/>
              </a:rPr>
              <a:t>Mean</a:t>
            </a:r>
            <a:r>
              <a:rPr lang="it-IT" dirty="0" smtClean="0">
                <a:latin typeface="Gadugi" panose="020B0502040204020203" pitchFamily="34" charset="0"/>
              </a:rPr>
              <a:t> </a:t>
            </a:r>
            <a:r>
              <a:rPr lang="it-IT" dirty="0" err="1" smtClean="0">
                <a:latin typeface="Gadugi" panose="020B0502040204020203" pitchFamily="34" charset="0"/>
              </a:rPr>
              <a:t>daily</a:t>
            </a:r>
            <a:r>
              <a:rPr lang="it-IT" dirty="0" smtClean="0">
                <a:latin typeface="Gadugi" panose="020B0502040204020203" pitchFamily="34" charset="0"/>
              </a:rPr>
              <a:t> </a:t>
            </a:r>
            <a:r>
              <a:rPr lang="it-IT" dirty="0" err="1" smtClean="0">
                <a:latin typeface="Gadugi" panose="020B0502040204020203" pitchFamily="34" charset="0"/>
              </a:rPr>
              <a:t>discharge</a:t>
            </a:r>
            <a:r>
              <a:rPr lang="it-IT" dirty="0" smtClean="0">
                <a:latin typeface="Gadugi" panose="020B0502040204020203" pitchFamily="34" charset="0"/>
              </a:rPr>
              <a:t> </a:t>
            </a:r>
            <a:r>
              <a:rPr lang="it-IT" dirty="0" err="1" smtClean="0">
                <a:latin typeface="Gadugi" panose="020B0502040204020203" pitchFamily="34" charset="0"/>
              </a:rPr>
              <a:t>values</a:t>
            </a:r>
            <a:r>
              <a:rPr lang="it-IT" dirty="0" smtClean="0">
                <a:latin typeface="Gadugi" panose="020B0502040204020203" pitchFamily="34" charset="0"/>
              </a:rPr>
              <a:t> </a:t>
            </a:r>
            <a:r>
              <a:rPr lang="it-IT" dirty="0" err="1" smtClean="0">
                <a:latin typeface="Gadugi" panose="020B0502040204020203" pitchFamily="34" charset="0"/>
              </a:rPr>
              <a:t>at</a:t>
            </a:r>
            <a:r>
              <a:rPr lang="it-IT" dirty="0" smtClean="0">
                <a:latin typeface="Gadugi" panose="020B0502040204020203" pitchFamily="34" charset="0"/>
              </a:rPr>
              <a:t> Borgoforte</a:t>
            </a:r>
            <a:endParaRPr lang="it-IT" dirty="0">
              <a:latin typeface="Gadugi" panose="020B0502040204020203" pitchFamily="34" charset="0"/>
            </a:endParaRPr>
          </a:p>
        </p:txBody>
      </p:sp>
      <p:sp>
        <p:nvSpPr>
          <p:cNvPr id="14" name="CasellaDiTesto 13"/>
          <p:cNvSpPr txBox="1"/>
          <p:nvPr/>
        </p:nvSpPr>
        <p:spPr>
          <a:xfrm>
            <a:off x="3999916" y="3685072"/>
            <a:ext cx="6167665" cy="369332"/>
          </a:xfrm>
          <a:prstGeom prst="rect">
            <a:avLst/>
          </a:prstGeom>
          <a:noFill/>
        </p:spPr>
        <p:txBody>
          <a:bodyPr wrap="square" rtlCol="0">
            <a:spAutoFit/>
          </a:bodyPr>
          <a:lstStyle/>
          <a:p>
            <a:r>
              <a:rPr lang="it-IT" dirty="0" smtClean="0">
                <a:latin typeface="Gadugi" panose="020B0502040204020203" pitchFamily="34" charset="0"/>
              </a:rPr>
              <a:t>Normal flow </a:t>
            </a:r>
            <a:r>
              <a:rPr lang="it-IT" dirty="0" err="1" smtClean="0">
                <a:latin typeface="Gadugi" panose="020B0502040204020203" pitchFamily="34" charset="0"/>
              </a:rPr>
              <a:t>condtion</a:t>
            </a:r>
            <a:r>
              <a:rPr lang="it-IT" dirty="0" smtClean="0">
                <a:latin typeface="Gadugi" panose="020B0502040204020203" pitchFamily="34" charset="0"/>
              </a:rPr>
              <a:t> </a:t>
            </a:r>
            <a:r>
              <a:rPr lang="it-IT" dirty="0" err="1" smtClean="0">
                <a:latin typeface="Gadugi" panose="020B0502040204020203" pitchFamily="34" charset="0"/>
              </a:rPr>
              <a:t>at</a:t>
            </a:r>
            <a:r>
              <a:rPr lang="it-IT" dirty="0" smtClean="0">
                <a:latin typeface="Gadugi" panose="020B0502040204020203" pitchFamily="34" charset="0"/>
              </a:rPr>
              <a:t> the </a:t>
            </a:r>
            <a:r>
              <a:rPr lang="it-IT" dirty="0" err="1" smtClean="0">
                <a:latin typeface="Gadugi" panose="020B0502040204020203" pitchFamily="34" charset="0"/>
              </a:rPr>
              <a:t>beginning</a:t>
            </a:r>
            <a:r>
              <a:rPr lang="it-IT" dirty="0" smtClean="0">
                <a:latin typeface="Gadugi" panose="020B0502040204020203" pitchFamily="34" charset="0"/>
              </a:rPr>
              <a:t> of the delta </a:t>
            </a:r>
            <a:endParaRPr lang="it-IT" dirty="0">
              <a:latin typeface="Gadugi" panose="020B0502040204020203" pitchFamily="34" charset="0"/>
            </a:endParaRPr>
          </a:p>
        </p:txBody>
      </p:sp>
      <p:sp>
        <p:nvSpPr>
          <p:cNvPr id="15" name="CasellaDiTesto 14"/>
          <p:cNvSpPr txBox="1"/>
          <p:nvPr/>
        </p:nvSpPr>
        <p:spPr>
          <a:xfrm>
            <a:off x="709684" y="3171398"/>
            <a:ext cx="2995684" cy="369332"/>
          </a:xfrm>
          <a:prstGeom prst="rect">
            <a:avLst/>
          </a:prstGeom>
          <a:noFill/>
        </p:spPr>
        <p:txBody>
          <a:bodyPr wrap="square" rtlCol="0">
            <a:spAutoFit/>
          </a:bodyPr>
          <a:lstStyle/>
          <a:p>
            <a:r>
              <a:rPr lang="it-IT" dirty="0" err="1" smtClean="0">
                <a:latin typeface="Gadugi" panose="020B0502040204020203" pitchFamily="34" charset="0"/>
              </a:rPr>
              <a:t>Upstream</a:t>
            </a:r>
            <a:r>
              <a:rPr lang="it-IT" dirty="0" smtClean="0">
                <a:latin typeface="Gadugi" panose="020B0502040204020203" pitchFamily="34" charset="0"/>
              </a:rPr>
              <a:t> </a:t>
            </a:r>
            <a:r>
              <a:rPr lang="it-IT" dirty="0" err="1" smtClean="0">
                <a:latin typeface="Gadugi" panose="020B0502040204020203" pitchFamily="34" charset="0"/>
              </a:rPr>
              <a:t>conditions</a:t>
            </a:r>
            <a:endParaRPr lang="it-IT" dirty="0">
              <a:latin typeface="Gadugi" panose="020B0502040204020203" pitchFamily="34" charset="0"/>
            </a:endParaRPr>
          </a:p>
        </p:txBody>
      </p:sp>
      <p:sp>
        <p:nvSpPr>
          <p:cNvPr id="16" name="CasellaDiTesto 15"/>
          <p:cNvSpPr txBox="1"/>
          <p:nvPr/>
        </p:nvSpPr>
        <p:spPr>
          <a:xfrm>
            <a:off x="709684" y="3685072"/>
            <a:ext cx="2995684" cy="369332"/>
          </a:xfrm>
          <a:prstGeom prst="rect">
            <a:avLst/>
          </a:prstGeom>
          <a:noFill/>
        </p:spPr>
        <p:txBody>
          <a:bodyPr wrap="square" rtlCol="0">
            <a:spAutoFit/>
          </a:bodyPr>
          <a:lstStyle/>
          <a:p>
            <a:r>
              <a:rPr lang="it-IT" dirty="0" smtClean="0">
                <a:latin typeface="Gadugi" panose="020B0502040204020203" pitchFamily="34" charset="0"/>
              </a:rPr>
              <a:t>Downstream </a:t>
            </a:r>
            <a:r>
              <a:rPr lang="it-IT" dirty="0" err="1" smtClean="0">
                <a:latin typeface="Gadugi" panose="020B0502040204020203" pitchFamily="34" charset="0"/>
              </a:rPr>
              <a:t>conditions</a:t>
            </a:r>
            <a:endParaRPr lang="it-IT" dirty="0">
              <a:latin typeface="Gadugi" panose="020B0502040204020203" pitchFamily="34" charset="0"/>
            </a:endParaRPr>
          </a:p>
        </p:txBody>
      </p:sp>
      <p:sp>
        <p:nvSpPr>
          <p:cNvPr id="17" name="CasellaDiTesto 16"/>
          <p:cNvSpPr txBox="1"/>
          <p:nvPr/>
        </p:nvSpPr>
        <p:spPr>
          <a:xfrm>
            <a:off x="3999916" y="4122972"/>
            <a:ext cx="7512754" cy="1200329"/>
          </a:xfrm>
          <a:prstGeom prst="rect">
            <a:avLst/>
          </a:prstGeom>
          <a:noFill/>
        </p:spPr>
        <p:txBody>
          <a:bodyPr wrap="square" rtlCol="0">
            <a:spAutoFit/>
          </a:bodyPr>
          <a:lstStyle/>
          <a:p>
            <a:pPr algn="just"/>
            <a:r>
              <a:rPr lang="en-US" dirty="0">
                <a:latin typeface="Gadugi" panose="020B0502040204020203" pitchFamily="34" charset="0"/>
              </a:rPr>
              <a:t>The calibration procedure focuses on the identification of the Manning coefficient, </a:t>
            </a:r>
            <a:r>
              <a:rPr lang="en-US" i="1" dirty="0">
                <a:latin typeface="Gadugi" panose="020B0502040204020203" pitchFamily="34" charset="0"/>
              </a:rPr>
              <a:t>n </a:t>
            </a:r>
            <a:r>
              <a:rPr lang="en-US" dirty="0">
                <a:latin typeface="Gadugi" panose="020B0502040204020203" pitchFamily="34" charset="0"/>
              </a:rPr>
              <a:t>(s·m</a:t>
            </a:r>
            <a:r>
              <a:rPr lang="en-US" baseline="30000" dirty="0">
                <a:latin typeface="Gadugi" panose="020B0502040204020203" pitchFamily="34" charset="0"/>
              </a:rPr>
              <a:t>-1/3</a:t>
            </a:r>
            <a:r>
              <a:rPr lang="en-US" dirty="0">
                <a:latin typeface="Gadugi" panose="020B0502040204020203" pitchFamily="34" charset="0"/>
              </a:rPr>
              <a:t>), of the </a:t>
            </a:r>
            <a:r>
              <a:rPr lang="en-US" dirty="0" smtClean="0">
                <a:latin typeface="Gadugi" panose="020B0502040204020203" pitchFamily="34" charset="0"/>
              </a:rPr>
              <a:t>main channel </a:t>
            </a:r>
            <a:r>
              <a:rPr lang="en-US" dirty="0">
                <a:latin typeface="Gadugi" panose="020B0502040204020203" pitchFamily="34" charset="0"/>
              </a:rPr>
              <a:t>that maximizes the Nash-Sutcliffe efficiency (NS) coefficient on the observed water </a:t>
            </a:r>
            <a:r>
              <a:rPr lang="en-US" dirty="0" smtClean="0">
                <a:latin typeface="Gadugi" panose="020B0502040204020203" pitchFamily="34" charset="0"/>
              </a:rPr>
              <a:t>levels (mean daily water level), </a:t>
            </a:r>
            <a:r>
              <a:rPr lang="en-US" dirty="0">
                <a:latin typeface="Gadugi" panose="020B0502040204020203" pitchFamily="34" charset="0"/>
              </a:rPr>
              <a:t>by </a:t>
            </a:r>
            <a:r>
              <a:rPr lang="en-US" dirty="0" smtClean="0">
                <a:latin typeface="Gadugi" panose="020B0502040204020203" pitchFamily="34" charset="0"/>
              </a:rPr>
              <a:t>varying it </a:t>
            </a:r>
            <a:r>
              <a:rPr lang="en-US" dirty="0">
                <a:latin typeface="Gadugi" panose="020B0502040204020203" pitchFamily="34" charset="0"/>
              </a:rPr>
              <a:t>within the range 0.01-0.06 s·m</a:t>
            </a:r>
            <a:r>
              <a:rPr lang="en-US" baseline="30000" dirty="0">
                <a:latin typeface="Gadugi" panose="020B0502040204020203" pitchFamily="34" charset="0"/>
              </a:rPr>
              <a:t>-1/3</a:t>
            </a:r>
            <a:r>
              <a:rPr lang="en-US" dirty="0">
                <a:latin typeface="Gadugi" panose="020B0502040204020203" pitchFamily="34" charset="0"/>
              </a:rPr>
              <a:t>.</a:t>
            </a:r>
            <a:endParaRPr lang="it-IT" dirty="0">
              <a:latin typeface="Gadugi" panose="020B0502040204020203" pitchFamily="34" charset="0"/>
            </a:endParaRPr>
          </a:p>
        </p:txBody>
      </p:sp>
      <p:sp>
        <p:nvSpPr>
          <p:cNvPr id="18" name="CasellaDiTesto 17"/>
          <p:cNvSpPr txBox="1"/>
          <p:nvPr/>
        </p:nvSpPr>
        <p:spPr>
          <a:xfrm>
            <a:off x="709684" y="4122972"/>
            <a:ext cx="2995684" cy="369332"/>
          </a:xfrm>
          <a:prstGeom prst="rect">
            <a:avLst/>
          </a:prstGeom>
          <a:noFill/>
        </p:spPr>
        <p:txBody>
          <a:bodyPr wrap="square" rtlCol="0">
            <a:spAutoFit/>
          </a:bodyPr>
          <a:lstStyle/>
          <a:p>
            <a:r>
              <a:rPr lang="it-IT" dirty="0" err="1" smtClean="0">
                <a:latin typeface="Gadugi" panose="020B0502040204020203" pitchFamily="34" charset="0"/>
              </a:rPr>
              <a:t>Calibration</a:t>
            </a:r>
            <a:r>
              <a:rPr lang="it-IT" dirty="0" smtClean="0">
                <a:latin typeface="Gadugi" panose="020B0502040204020203" pitchFamily="34" charset="0"/>
              </a:rPr>
              <a:t> </a:t>
            </a:r>
            <a:r>
              <a:rPr lang="it-IT" dirty="0" err="1" smtClean="0">
                <a:latin typeface="Gadugi" panose="020B0502040204020203" pitchFamily="34" charset="0"/>
              </a:rPr>
              <a:t>technique</a:t>
            </a:r>
            <a:endParaRPr lang="it-IT" dirty="0">
              <a:latin typeface="Gadugi" panose="020B0502040204020203" pitchFamily="34" charset="0"/>
            </a:endParaRPr>
          </a:p>
        </p:txBody>
      </p:sp>
    </p:spTree>
    <p:extLst>
      <p:ext uri="{BB962C8B-B14F-4D97-AF65-F5344CB8AC3E}">
        <p14:creationId xmlns:p14="http://schemas.microsoft.com/office/powerpoint/2010/main" val="5916797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2">
            <a:lumMod val="75000"/>
            <a:alpha val="65000"/>
          </a:schemeClr>
        </a:solidFill>
        <a:effectLst/>
      </p:bgPr>
    </p:bg>
    <p:spTree>
      <p:nvGrpSpPr>
        <p:cNvPr id="1" name=""/>
        <p:cNvGrpSpPr/>
        <p:nvPr/>
      </p:nvGrpSpPr>
      <p:grpSpPr>
        <a:xfrm>
          <a:off x="0" y="0"/>
          <a:ext cx="0" cy="0"/>
          <a:chOff x="0" y="0"/>
          <a:chExt cx="0" cy="0"/>
        </a:xfrm>
      </p:grpSpPr>
      <p:sp>
        <p:nvSpPr>
          <p:cNvPr id="2" name="Decisione 1"/>
          <p:cNvSpPr/>
          <p:nvPr/>
        </p:nvSpPr>
        <p:spPr>
          <a:xfrm>
            <a:off x="159903" y="262601"/>
            <a:ext cx="443221" cy="296958"/>
          </a:xfrm>
          <a:prstGeom prst="flowChartDecisi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Rettangolo 7"/>
          <p:cNvSpPr/>
          <p:nvPr/>
        </p:nvSpPr>
        <p:spPr>
          <a:xfrm>
            <a:off x="709684" y="90357"/>
            <a:ext cx="11758087" cy="64144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CasellaDiTesto 3"/>
          <p:cNvSpPr txBox="1"/>
          <p:nvPr/>
        </p:nvSpPr>
        <p:spPr>
          <a:xfrm>
            <a:off x="709685" y="0"/>
            <a:ext cx="6673755" cy="658385"/>
          </a:xfrm>
          <a:prstGeom prst="rect">
            <a:avLst/>
          </a:prstGeom>
          <a:noFill/>
        </p:spPr>
        <p:txBody>
          <a:bodyPr wrap="square" rtlCol="0">
            <a:spAutoFit/>
          </a:bodyPr>
          <a:lstStyle/>
          <a:p>
            <a:pPr>
              <a:lnSpc>
                <a:spcPct val="150000"/>
              </a:lnSpc>
              <a:spcAft>
                <a:spcPts val="600"/>
              </a:spcAft>
            </a:pPr>
            <a:r>
              <a:rPr lang="en-US" sz="2800" b="1" dirty="0" smtClean="0">
                <a:latin typeface="Gadugi" panose="020B0502040204020203" pitchFamily="34" charset="0"/>
                <a:ea typeface="Calibri" panose="020F0502020204030204" pitchFamily="34" charset="0"/>
                <a:cs typeface="Times New Roman" panose="02020603050405020304" pitchFamily="18" charset="0"/>
              </a:rPr>
              <a:t>Methodology</a:t>
            </a:r>
            <a:endParaRPr lang="it-IT" sz="2800" dirty="0" smtClean="0">
              <a:effectLst/>
              <a:latin typeface="Gadugi" panose="020B0502040204020203" pitchFamily="34" charset="0"/>
              <a:ea typeface="Calibri" panose="020F0502020204030204" pitchFamily="34" charset="0"/>
              <a:cs typeface="Times New Roman" panose="02020603050405020304" pitchFamily="18" charset="0"/>
            </a:endParaRPr>
          </a:p>
        </p:txBody>
      </p:sp>
      <p:sp>
        <p:nvSpPr>
          <p:cNvPr id="9" name="Ritorno 8">
            <a:hlinkClick r:id="rId2" action="ppaction://hlinksldjump" highlightClick="1"/>
          </p:cNvPr>
          <p:cNvSpPr/>
          <p:nvPr/>
        </p:nvSpPr>
        <p:spPr>
          <a:xfrm>
            <a:off x="11608204" y="6237027"/>
            <a:ext cx="483712" cy="483712"/>
          </a:xfrm>
          <a:prstGeom prst="actionButtonReturn">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it-IT"/>
          </a:p>
        </p:txBody>
      </p:sp>
      <p:sp>
        <p:nvSpPr>
          <p:cNvPr id="20" name="Rettangolo 19"/>
          <p:cNvSpPr/>
          <p:nvPr/>
        </p:nvSpPr>
        <p:spPr>
          <a:xfrm>
            <a:off x="709685" y="1697001"/>
            <a:ext cx="10802986" cy="4405821"/>
          </a:xfrm>
          <a:prstGeom prst="rect">
            <a:avLst/>
          </a:prstGeom>
          <a:solidFill>
            <a:schemeClr val="bg1"/>
          </a:solidFill>
          <a:ln w="381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 name="Rettangolo 20"/>
          <p:cNvSpPr/>
          <p:nvPr/>
        </p:nvSpPr>
        <p:spPr>
          <a:xfrm>
            <a:off x="709683" y="2132505"/>
            <a:ext cx="10802987" cy="3970318"/>
          </a:xfrm>
          <a:prstGeom prst="rect">
            <a:avLst/>
          </a:prstGeom>
        </p:spPr>
        <p:txBody>
          <a:bodyPr wrap="square">
            <a:spAutoFit/>
          </a:bodyPr>
          <a:lstStyle/>
          <a:p>
            <a:pPr algn="just"/>
            <a:r>
              <a:rPr lang="en-US" dirty="0" smtClean="0">
                <a:latin typeface="Gadugi" panose="020B0502040204020203" pitchFamily="34" charset="0"/>
              </a:rPr>
              <a:t>To investigate the </a:t>
            </a:r>
            <a:r>
              <a:rPr lang="en-US" dirty="0">
                <a:latin typeface="Gadugi" panose="020B0502040204020203" pitchFamily="34" charset="0"/>
              </a:rPr>
              <a:t>impact </a:t>
            </a:r>
            <a:r>
              <a:rPr lang="en-US" dirty="0" smtClean="0">
                <a:latin typeface="Gadugi" panose="020B0502040204020203" pitchFamily="34" charset="0"/>
              </a:rPr>
              <a:t>of altimetry dataset length (i.e</a:t>
            </a:r>
            <a:r>
              <a:rPr lang="en-US" dirty="0">
                <a:latin typeface="Gadugi" panose="020B0502040204020203" pitchFamily="34" charset="0"/>
              </a:rPr>
              <a:t>., the number of satellite overpasses available at a given VS from a specific </a:t>
            </a:r>
            <a:r>
              <a:rPr lang="en-US" dirty="0" smtClean="0">
                <a:latin typeface="Gadugi" panose="020B0502040204020203" pitchFamily="34" charset="0"/>
              </a:rPr>
              <a:t>altimeter, </a:t>
            </a:r>
            <a:r>
              <a:rPr lang="en-US" i="1" dirty="0" smtClean="0">
                <a:latin typeface="Gadugi" panose="020B0502040204020203" pitchFamily="34" charset="0"/>
              </a:rPr>
              <a:t>m</a:t>
            </a:r>
            <a:r>
              <a:rPr lang="en-US" dirty="0" smtClean="0">
                <a:latin typeface="Gadugi" panose="020B0502040204020203" pitchFamily="34" charset="0"/>
              </a:rPr>
              <a:t>) for </a:t>
            </a:r>
            <a:r>
              <a:rPr lang="en-US" dirty="0">
                <a:latin typeface="Gadugi" panose="020B0502040204020203" pitchFamily="34" charset="0"/>
              </a:rPr>
              <a:t>different </a:t>
            </a:r>
            <a:r>
              <a:rPr lang="en-US" dirty="0" smtClean="0">
                <a:latin typeface="Gadugi" panose="020B0502040204020203" pitchFamily="34" charset="0"/>
              </a:rPr>
              <a:t>satellite products </a:t>
            </a:r>
            <a:r>
              <a:rPr lang="en-US" dirty="0">
                <a:latin typeface="Gadugi" panose="020B0502040204020203" pitchFamily="34" charset="0"/>
              </a:rPr>
              <a:t>we repeat the calibration exercise by considering several altimetry subsets randomly sampled </a:t>
            </a:r>
            <a:r>
              <a:rPr lang="en-US" dirty="0" smtClean="0">
                <a:latin typeface="Gadugi" panose="020B0502040204020203" pitchFamily="34" charset="0"/>
              </a:rPr>
              <a:t>from the </a:t>
            </a:r>
            <a:r>
              <a:rPr lang="en-US" dirty="0">
                <a:latin typeface="Gadugi" panose="020B0502040204020203" pitchFamily="34" charset="0"/>
              </a:rPr>
              <a:t>original altimetry series (i.e., E, TP, J2, etc.) with a length </a:t>
            </a:r>
            <a:r>
              <a:rPr lang="en-US" i="1" dirty="0">
                <a:latin typeface="Gadugi" panose="020B0502040204020203" pitchFamily="34" charset="0"/>
              </a:rPr>
              <a:t>m </a:t>
            </a:r>
            <a:r>
              <a:rPr lang="en-US" dirty="0">
                <a:latin typeface="Gadugi" panose="020B0502040204020203" pitchFamily="34" charset="0"/>
              </a:rPr>
              <a:t>that varies from 3 to </a:t>
            </a:r>
            <a:r>
              <a:rPr lang="en-US" dirty="0" smtClean="0">
                <a:latin typeface="Gadugi" panose="020B0502040204020203" pitchFamily="34" charset="0"/>
              </a:rPr>
              <a:t>𝐿𝑡𝑜𝑡, where 𝐿𝑡𝑜𝑡 indicates the </a:t>
            </a:r>
            <a:r>
              <a:rPr lang="en-US" dirty="0">
                <a:latin typeface="Gadugi" panose="020B0502040204020203" pitchFamily="34" charset="0"/>
              </a:rPr>
              <a:t>total amount of altimetric observations available for a given mission at a specific </a:t>
            </a:r>
            <a:r>
              <a:rPr lang="en-US" dirty="0" smtClean="0">
                <a:latin typeface="Gadugi" panose="020B0502040204020203" pitchFamily="34" charset="0"/>
              </a:rPr>
              <a:t>VS. </a:t>
            </a:r>
          </a:p>
          <a:p>
            <a:pPr algn="just"/>
            <a:endParaRPr lang="en-US" dirty="0" smtClean="0">
              <a:latin typeface="Gadugi" panose="020B0502040204020203" pitchFamily="34" charset="0"/>
            </a:endParaRPr>
          </a:p>
          <a:p>
            <a:pPr algn="r"/>
            <a:r>
              <a:rPr lang="en-US" dirty="0" smtClean="0">
                <a:latin typeface="Gadugi" panose="020B0502040204020203" pitchFamily="34" charset="0"/>
              </a:rPr>
              <a:t>(1)</a:t>
            </a:r>
          </a:p>
          <a:p>
            <a:pPr algn="just"/>
            <a:endParaRPr lang="en-US" dirty="0">
              <a:latin typeface="Gadugi" panose="020B0502040204020203" pitchFamily="34" charset="0"/>
            </a:endParaRPr>
          </a:p>
          <a:p>
            <a:pPr algn="just"/>
            <a:r>
              <a:rPr lang="en-US" dirty="0" smtClean="0">
                <a:latin typeface="Gadugi" panose="020B0502040204020203" pitchFamily="34" charset="0"/>
              </a:rPr>
              <a:t>To </a:t>
            </a:r>
            <a:r>
              <a:rPr lang="en-US" dirty="0">
                <a:latin typeface="Gadugi" panose="020B0502040204020203" pitchFamily="34" charset="0"/>
              </a:rPr>
              <a:t>overcome the uncertainty of the sampling procedure the calibration process is embedded in </a:t>
            </a:r>
            <a:r>
              <a:rPr lang="en-US" dirty="0" smtClean="0">
                <a:latin typeface="Gadugi" panose="020B0502040204020203" pitchFamily="34" charset="0"/>
              </a:rPr>
              <a:t>a Monte </a:t>
            </a:r>
            <a:r>
              <a:rPr lang="en-US" dirty="0">
                <a:latin typeface="Gadugi" panose="020B0502040204020203" pitchFamily="34" charset="0"/>
              </a:rPr>
              <a:t>Carlo framework that generates 1000 </a:t>
            </a:r>
            <a:r>
              <a:rPr lang="en-US" dirty="0" smtClean="0">
                <a:latin typeface="Gadugi" panose="020B0502040204020203" pitchFamily="34" charset="0"/>
              </a:rPr>
              <a:t>random, samples </a:t>
            </a:r>
            <a:r>
              <a:rPr lang="en-US" dirty="0">
                <a:latin typeface="Gadugi" panose="020B0502040204020203" pitchFamily="34" charset="0"/>
              </a:rPr>
              <a:t>for each </a:t>
            </a:r>
            <a:r>
              <a:rPr lang="en-US" i="1" dirty="0">
                <a:latin typeface="Gadugi" panose="020B0502040204020203" pitchFamily="34" charset="0"/>
              </a:rPr>
              <a:t>m </a:t>
            </a:r>
            <a:r>
              <a:rPr lang="en-US" dirty="0">
                <a:latin typeface="Gadugi" panose="020B0502040204020203" pitchFamily="34" charset="0"/>
              </a:rPr>
              <a:t>value (ℎ</a:t>
            </a:r>
            <a:r>
              <a:rPr lang="en-US" dirty="0" smtClean="0">
                <a:latin typeface="Gadugi" panose="020B0502040204020203" pitchFamily="34" charset="0"/>
              </a:rPr>
              <a:t>𝑠𝑎𝑡 series).</a:t>
            </a:r>
            <a:endParaRPr lang="en-US" dirty="0">
              <a:latin typeface="Gadugi" panose="020B0502040204020203" pitchFamily="34" charset="0"/>
            </a:endParaRPr>
          </a:p>
          <a:p>
            <a:pPr algn="just"/>
            <a:r>
              <a:rPr lang="en-US" dirty="0" smtClean="0">
                <a:latin typeface="Gadugi" panose="020B0502040204020203" pitchFamily="34" charset="0"/>
              </a:rPr>
              <a:t>Finally</a:t>
            </a:r>
            <a:r>
              <a:rPr lang="en-US" dirty="0">
                <a:latin typeface="Gadugi" panose="020B0502040204020203" pitchFamily="34" charset="0"/>
              </a:rPr>
              <a:t>, with the aim to infer the error introduced by the altimetry data, we repeat the same procedure </a:t>
            </a:r>
            <a:r>
              <a:rPr lang="en-US" dirty="0" smtClean="0">
                <a:latin typeface="Gadugi" panose="020B0502040204020203" pitchFamily="34" charset="0"/>
              </a:rPr>
              <a:t>by calibrating </a:t>
            </a:r>
            <a:r>
              <a:rPr lang="en-US" dirty="0">
                <a:latin typeface="Gadugi" panose="020B0502040204020203" pitchFamily="34" charset="0"/>
              </a:rPr>
              <a:t>the numerical model with reference to different subsets randomly extracted from the water </a:t>
            </a:r>
            <a:r>
              <a:rPr lang="en-US" dirty="0" smtClean="0">
                <a:latin typeface="Gadugi" panose="020B0502040204020203" pitchFamily="34" charset="0"/>
              </a:rPr>
              <a:t>level values </a:t>
            </a:r>
            <a:r>
              <a:rPr lang="en-US" dirty="0">
                <a:latin typeface="Gadugi" panose="020B0502040204020203" pitchFamily="34" charset="0"/>
              </a:rPr>
              <a:t>observed in situ at the VS (ℎ</a:t>
            </a:r>
            <a:r>
              <a:rPr lang="en-US" dirty="0" smtClean="0">
                <a:latin typeface="Gadugi" panose="020B0502040204020203" pitchFamily="34" charset="0"/>
              </a:rPr>
              <a:t>𝑠𝑖𝑡𝑢 series). </a:t>
            </a:r>
            <a:r>
              <a:rPr lang="en-US" dirty="0">
                <a:latin typeface="Gadugi" panose="020B0502040204020203" pitchFamily="34" charset="0"/>
              </a:rPr>
              <a:t>Eq. </a:t>
            </a:r>
            <a:r>
              <a:rPr lang="en-US" dirty="0" smtClean="0">
                <a:latin typeface="Gadugi" panose="020B0502040204020203" pitchFamily="34" charset="0"/>
              </a:rPr>
              <a:t>(1) </a:t>
            </a:r>
            <a:r>
              <a:rPr lang="en-US" dirty="0">
                <a:latin typeface="Gadugi" panose="020B0502040204020203" pitchFamily="34" charset="0"/>
              </a:rPr>
              <a:t>indicates the in situ series randomly extracted from the </a:t>
            </a:r>
            <a:r>
              <a:rPr lang="en-US" dirty="0" smtClean="0">
                <a:latin typeface="Gadugi" panose="020B0502040204020203" pitchFamily="34" charset="0"/>
              </a:rPr>
              <a:t>overall </a:t>
            </a:r>
            <a:r>
              <a:rPr lang="it-IT" dirty="0" smtClean="0">
                <a:latin typeface="Gadugi" panose="020B0502040204020203" pitchFamily="34" charset="0"/>
              </a:rPr>
              <a:t>set. </a:t>
            </a:r>
          </a:p>
        </p:txBody>
      </p:sp>
      <p:sp>
        <p:nvSpPr>
          <p:cNvPr id="22" name="CasellaDiTesto 21"/>
          <p:cNvSpPr txBox="1"/>
          <p:nvPr/>
        </p:nvSpPr>
        <p:spPr>
          <a:xfrm>
            <a:off x="709684" y="1697002"/>
            <a:ext cx="6673756" cy="461665"/>
          </a:xfrm>
          <a:prstGeom prst="rect">
            <a:avLst/>
          </a:prstGeom>
          <a:noFill/>
        </p:spPr>
        <p:txBody>
          <a:bodyPr wrap="square" rtlCol="0">
            <a:spAutoFit/>
          </a:bodyPr>
          <a:lstStyle/>
          <a:p>
            <a:pPr algn="just"/>
            <a:r>
              <a:rPr lang="it-IT" sz="2400" b="1" dirty="0" smtClean="0">
                <a:latin typeface="Gadugi" panose="020B0502040204020203" pitchFamily="34" charset="0"/>
              </a:rPr>
              <a:t>Evaluation </a:t>
            </a:r>
            <a:r>
              <a:rPr lang="it-IT" sz="2400" b="1" dirty="0" err="1" smtClean="0">
                <a:latin typeface="Gadugi" panose="020B0502040204020203" pitchFamily="34" charset="0"/>
              </a:rPr>
              <a:t>series</a:t>
            </a:r>
            <a:r>
              <a:rPr lang="it-IT" sz="2400" b="1" dirty="0" smtClean="0">
                <a:latin typeface="Gadugi" panose="020B0502040204020203" pitchFamily="34" charset="0"/>
              </a:rPr>
              <a:t> of </a:t>
            </a:r>
            <a:r>
              <a:rPr lang="it-IT" sz="2400" b="1" dirty="0" err="1" smtClean="0">
                <a:latin typeface="Gadugi" panose="020B0502040204020203" pitchFamily="34" charset="0"/>
              </a:rPr>
              <a:t>different</a:t>
            </a:r>
            <a:r>
              <a:rPr lang="it-IT" sz="2400" b="1" dirty="0" smtClean="0">
                <a:latin typeface="Gadugi" panose="020B0502040204020203" pitchFamily="34" charset="0"/>
              </a:rPr>
              <a:t> </a:t>
            </a:r>
            <a:r>
              <a:rPr lang="it-IT" sz="2400" b="1" dirty="0" err="1" smtClean="0">
                <a:latin typeface="Gadugi" panose="020B0502040204020203" pitchFamily="34" charset="0"/>
              </a:rPr>
              <a:t>lenghts</a:t>
            </a:r>
            <a:endParaRPr lang="it-IT" sz="2400" b="1" dirty="0">
              <a:latin typeface="Gadugi" panose="020B0502040204020203" pitchFamily="34" charset="0"/>
            </a:endParaRPr>
          </a:p>
        </p:txBody>
      </p:sp>
      <p:pic>
        <p:nvPicPr>
          <p:cNvPr id="3" name="Immagine 2"/>
          <p:cNvPicPr>
            <a:picLocks noChangeAspect="1"/>
          </p:cNvPicPr>
          <p:nvPr/>
        </p:nvPicPr>
        <p:blipFill>
          <a:blip r:embed="rId3"/>
          <a:stretch>
            <a:fillRect/>
          </a:stretch>
        </p:blipFill>
        <p:spPr>
          <a:xfrm>
            <a:off x="3242626" y="3742086"/>
            <a:ext cx="6230549" cy="478222"/>
          </a:xfrm>
          <a:prstGeom prst="rect">
            <a:avLst/>
          </a:prstGeom>
        </p:spPr>
      </p:pic>
    </p:spTree>
    <p:extLst>
      <p:ext uri="{BB962C8B-B14F-4D97-AF65-F5344CB8AC3E}">
        <p14:creationId xmlns:p14="http://schemas.microsoft.com/office/powerpoint/2010/main" val="2025635906"/>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550</TotalTime>
  <Words>1370</Words>
  <Application>Microsoft Office PowerPoint</Application>
  <PresentationFormat>Widescreen</PresentationFormat>
  <Paragraphs>88</Paragraphs>
  <Slides>15</Slides>
  <Notes>0</Notes>
  <HiddenSlides>1</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15</vt:i4>
      </vt:variant>
    </vt:vector>
  </HeadingPairs>
  <TitlesOfParts>
    <vt:vector size="22" baseType="lpstr">
      <vt:lpstr>Arial</vt:lpstr>
      <vt:lpstr>Calibri</vt:lpstr>
      <vt:lpstr>Calibri Light</vt:lpstr>
      <vt:lpstr>Gadugi</vt:lpstr>
      <vt:lpstr>Times New Roman</vt:lpstr>
      <vt:lpstr>Wingdings</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Giada Molari</dc:creator>
  <cp:lastModifiedBy>Giada Molari</cp:lastModifiedBy>
  <cp:revision>50</cp:revision>
  <dcterms:created xsi:type="dcterms:W3CDTF">2020-04-22T08:06:06Z</dcterms:created>
  <dcterms:modified xsi:type="dcterms:W3CDTF">2020-04-29T13:26:14Z</dcterms:modified>
</cp:coreProperties>
</file>