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86" r:id="rId2"/>
    <p:sldId id="258" r:id="rId3"/>
    <p:sldId id="342" r:id="rId4"/>
    <p:sldId id="341" r:id="rId5"/>
    <p:sldId id="307" r:id="rId6"/>
    <p:sldId id="290" r:id="rId7"/>
    <p:sldId id="295" r:id="rId8"/>
    <p:sldId id="264" r:id="rId9"/>
    <p:sldId id="267" r:id="rId10"/>
    <p:sldId id="302" r:id="rId11"/>
    <p:sldId id="303" r:id="rId12"/>
    <p:sldId id="304" r:id="rId13"/>
    <p:sldId id="285" r:id="rId14"/>
    <p:sldId id="289" r:id="rId15"/>
    <p:sldId id="308" r:id="rId16"/>
    <p:sldId id="317" r:id="rId17"/>
    <p:sldId id="320" r:id="rId18"/>
    <p:sldId id="312" r:id="rId19"/>
    <p:sldId id="283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derico Galetto" initials="FG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EAEA"/>
    <a:srgbClr val="DFDFDF"/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3" autoAdjust="0"/>
    <p:restoredTop sz="95394" autoAdjust="0"/>
  </p:normalViewPr>
  <p:slideViewPr>
    <p:cSldViewPr snapToGrid="0">
      <p:cViewPr varScale="1">
        <p:scale>
          <a:sx n="85" d="100"/>
          <a:sy n="85" d="100"/>
        </p:scale>
        <p:origin x="1363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4AE1A-E865-455B-9217-9CD915DA59B5}" type="datetimeFigureOut">
              <a:rPr lang="it-IT" smtClean="0"/>
              <a:pPr/>
              <a:t>28/04/2020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583CF-A22A-41FF-B0A3-96B15B6405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4066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583CF-A22A-41FF-B0A3-96B15B64052A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2230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583CF-A22A-41FF-B0A3-96B15B64052A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3317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583CF-A22A-41FF-B0A3-96B15B64052A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6833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583CF-A22A-41FF-B0A3-96B15B64052A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5659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1DDB-9920-4B73-B206-479E98BBFF2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28/04/2020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BC53D-E7B8-493A-AAD7-C9E52DD8695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945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1DDB-9920-4B73-B206-479E98BBFF2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28/04/2020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BC53D-E7B8-493A-AAD7-C9E52DD8695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625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1DDB-9920-4B73-B206-479E98BBFF2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28/04/2020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BC53D-E7B8-493A-AAD7-C9E52DD8695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85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1DDB-9920-4B73-B206-479E98BBFF2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28/04/2020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BC53D-E7B8-493A-AAD7-C9E52DD8695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503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1DDB-9920-4B73-B206-479E98BBFF2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28/04/2020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BC53D-E7B8-493A-AAD7-C9E52DD8695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822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1DDB-9920-4B73-B206-479E98BBFF2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28/04/2020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BC53D-E7B8-493A-AAD7-C9E52DD8695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828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1DDB-9920-4B73-B206-479E98BBFF2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28/04/2020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BC53D-E7B8-493A-AAD7-C9E52DD8695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661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1DDB-9920-4B73-B206-479E98BBFF2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28/04/2020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BC53D-E7B8-493A-AAD7-C9E52DD8695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560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1DDB-9920-4B73-B206-479E98BBFF2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28/04/2020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BC53D-E7B8-493A-AAD7-C9E52DD8695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412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1DDB-9920-4B73-B206-479E98BBFF2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28/04/2020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BC53D-E7B8-493A-AAD7-C9E52DD8695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618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1DDB-9920-4B73-B206-479E98BBFF2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28/04/2020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BC53D-E7B8-493A-AAD7-C9E52DD8695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494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A1DDB-9920-4B73-B206-479E98BBFF2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28/04/2020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BC53D-E7B8-493A-AAD7-C9E52DD8695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47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doi.org/10.1029/2019JB01852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9/2018JB017103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https://doi.org/10.1029/2019JB018521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logo roma t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666" y="148854"/>
            <a:ext cx="1428750" cy="790576"/>
          </a:xfrm>
          <a:prstGeom prst="rect">
            <a:avLst/>
          </a:prstGeom>
          <a:noFill/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/>
          <a:srcRect t="16082"/>
          <a:stretch/>
        </p:blipFill>
        <p:spPr>
          <a:xfrm>
            <a:off x="6943824" y="213159"/>
            <a:ext cx="1935000" cy="680235"/>
          </a:xfrm>
          <a:prstGeom prst="rect">
            <a:avLst/>
          </a:prstGeom>
        </p:spPr>
      </p:pic>
      <p:cxnSp>
        <p:nvCxnSpPr>
          <p:cNvPr id="13" name="Connettore 1 12"/>
          <p:cNvCxnSpPr/>
          <p:nvPr/>
        </p:nvCxnSpPr>
        <p:spPr>
          <a:xfrm>
            <a:off x="219456" y="1061822"/>
            <a:ext cx="874342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olo 3"/>
          <p:cNvSpPr txBox="1">
            <a:spLocks/>
          </p:cNvSpPr>
          <p:nvPr/>
        </p:nvSpPr>
        <p:spPr>
          <a:xfrm>
            <a:off x="874125" y="1491236"/>
            <a:ext cx="7886700" cy="1381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Unrest </a:t>
            </a:r>
            <a:r>
              <a:rPr lang="en-GB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episodes </a:t>
            </a:r>
            <a:r>
              <a:rPr lang="en-GB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GB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Alcedo</a:t>
            </a:r>
            <a:r>
              <a:rPr lang="en-GB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Cerro Azul </a:t>
            </a:r>
            <a:r>
              <a:rPr lang="en-GB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(Galápagos) revealed </a:t>
            </a:r>
            <a:r>
              <a:rPr lang="en-GB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GB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InSAR</a:t>
            </a:r>
            <a:r>
              <a:rPr lang="en-GB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endParaRPr lang="en-GB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geodetic modelling </a:t>
            </a:r>
          </a:p>
        </p:txBody>
      </p:sp>
      <p:sp>
        <p:nvSpPr>
          <p:cNvPr id="22" name="Segnaposto contenuto 4"/>
          <p:cNvSpPr txBox="1">
            <a:spLocks/>
          </p:cNvSpPr>
          <p:nvPr/>
        </p:nvSpPr>
        <p:spPr>
          <a:xfrm>
            <a:off x="687344" y="3302193"/>
            <a:ext cx="7886700" cy="427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Federico Galetto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405666" y="4518576"/>
            <a:ext cx="5129860" cy="117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en-GB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Co-authors:</a:t>
            </a:r>
            <a:endParaRPr lang="en-GB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Marco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Bagnardi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(NASA, </a:t>
            </a:r>
            <a:r>
              <a:rPr lang="en-GB" sz="2000" dirty="0" smtClean="0"/>
              <a:t>MD, USA</a:t>
            </a:r>
            <a:r>
              <a:rPr lang="en-GB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en-GB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 Hooper (Univ. Leeds, UK)</a:t>
            </a:r>
          </a:p>
        </p:txBody>
      </p:sp>
      <p:pic>
        <p:nvPicPr>
          <p:cNvPr id="23554" name="Picture 2" descr="https://egu2020.eu/cc_by_logo_pn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84923" y="6487454"/>
            <a:ext cx="1059077" cy="370546"/>
          </a:xfrm>
          <a:prstGeom prst="rect">
            <a:avLst/>
          </a:prstGeom>
          <a:noFill/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666" y="6069106"/>
            <a:ext cx="977071" cy="78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2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86" y="3644929"/>
            <a:ext cx="3016310" cy="231522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532" y="1589316"/>
            <a:ext cx="3935107" cy="166573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6008" y="3853409"/>
            <a:ext cx="3978631" cy="1771027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1283877" y="0"/>
            <a:ext cx="6386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solidFill>
                  <a:srgbClr val="FF0000"/>
                </a:solidFill>
              </a:rPr>
              <a:t>Alcedo</a:t>
            </a:r>
            <a:endParaRPr lang="it-IT" sz="2400" b="1" dirty="0" smtClean="0">
              <a:solidFill>
                <a:srgbClr val="FF000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410" y="1395195"/>
            <a:ext cx="2987530" cy="2181733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0" y="641254"/>
            <a:ext cx="93214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smtClean="0"/>
              <a:t>First </a:t>
            </a:r>
            <a:r>
              <a:rPr lang="it-IT" sz="2200" b="1" dirty="0" err="1" smtClean="0"/>
              <a:t>event</a:t>
            </a:r>
            <a:r>
              <a:rPr lang="it-IT" sz="2200" b="1" dirty="0" smtClean="0"/>
              <a:t> </a:t>
            </a:r>
            <a:r>
              <a:rPr lang="it-IT" sz="2200" dirty="0" smtClean="0"/>
              <a:t>(</a:t>
            </a:r>
            <a:r>
              <a:rPr lang="it-IT" sz="2200" dirty="0" err="1" smtClean="0"/>
              <a:t>January</a:t>
            </a:r>
            <a:r>
              <a:rPr lang="it-IT" sz="2200" dirty="0" smtClean="0"/>
              <a:t> 2007 – </a:t>
            </a:r>
            <a:r>
              <a:rPr lang="it-IT" sz="2200" dirty="0" err="1" smtClean="0"/>
              <a:t>January</a:t>
            </a:r>
            <a:r>
              <a:rPr lang="it-IT" sz="2200" dirty="0" smtClean="0"/>
              <a:t> 2010)</a:t>
            </a:r>
            <a:r>
              <a:rPr lang="it-IT" sz="2200" b="1" dirty="0" smtClean="0"/>
              <a:t>:</a:t>
            </a:r>
            <a:r>
              <a:rPr lang="it-IT" sz="2200" b="1" dirty="0" smtClean="0">
                <a:solidFill>
                  <a:srgbClr val="FF0000"/>
                </a:solidFill>
              </a:rPr>
              <a:t> </a:t>
            </a:r>
            <a:r>
              <a:rPr lang="it-IT" sz="2200" dirty="0" err="1" smtClean="0">
                <a:solidFill>
                  <a:prstClr val="black"/>
                </a:solidFill>
              </a:rPr>
              <a:t>Outward</a:t>
            </a:r>
            <a:r>
              <a:rPr lang="it-IT" sz="2200" dirty="0" smtClean="0">
                <a:solidFill>
                  <a:prstClr val="black"/>
                </a:solidFill>
              </a:rPr>
              <a:t> </a:t>
            </a:r>
            <a:r>
              <a:rPr lang="it-IT" sz="2200" dirty="0" err="1" smtClean="0">
                <a:solidFill>
                  <a:prstClr val="black"/>
                </a:solidFill>
              </a:rPr>
              <a:t>dipping</a:t>
            </a:r>
            <a:r>
              <a:rPr lang="it-IT" sz="2200" dirty="0">
                <a:solidFill>
                  <a:prstClr val="black"/>
                </a:solidFill>
              </a:rPr>
              <a:t> </a:t>
            </a:r>
            <a:r>
              <a:rPr lang="it-IT" sz="2200" b="1" dirty="0" smtClean="0">
                <a:solidFill>
                  <a:prstClr val="black"/>
                </a:solidFill>
              </a:rPr>
              <a:t>fault</a:t>
            </a:r>
            <a:r>
              <a:rPr lang="it-IT" sz="2200" dirty="0" smtClean="0">
                <a:solidFill>
                  <a:prstClr val="black"/>
                </a:solidFill>
              </a:rPr>
              <a:t> + </a:t>
            </a:r>
            <a:r>
              <a:rPr lang="it-IT" sz="2200" b="1" dirty="0" err="1" smtClean="0">
                <a:solidFill>
                  <a:prstClr val="black"/>
                </a:solidFill>
              </a:rPr>
              <a:t>sill</a:t>
            </a:r>
            <a:endParaRPr lang="it-IT" sz="2200" b="1" dirty="0">
              <a:solidFill>
                <a:prstClr val="black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 rot="1800000">
            <a:off x="4736359" y="2119801"/>
            <a:ext cx="612476" cy="405441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cxnSp>
        <p:nvCxnSpPr>
          <p:cNvPr id="7" name="Connettore 1 6"/>
          <p:cNvCxnSpPr/>
          <p:nvPr/>
        </p:nvCxnSpPr>
        <p:spPr>
          <a:xfrm flipH="1" flipV="1">
            <a:off x="4710531" y="2416741"/>
            <a:ext cx="366572" cy="2122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/>
          <p:cNvSpPr/>
          <p:nvPr/>
        </p:nvSpPr>
        <p:spPr>
          <a:xfrm>
            <a:off x="3624428" y="5913026"/>
            <a:ext cx="423598" cy="147605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cxnSp>
        <p:nvCxnSpPr>
          <p:cNvPr id="22" name="Connettore 1 21"/>
          <p:cNvCxnSpPr/>
          <p:nvPr/>
        </p:nvCxnSpPr>
        <p:spPr>
          <a:xfrm rot="19800000" flipH="1" flipV="1">
            <a:off x="4695234" y="5883546"/>
            <a:ext cx="366572" cy="2122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4048027" y="5788361"/>
            <a:ext cx="61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prstClr val="black"/>
                </a:solidFill>
              </a:rPr>
              <a:t>Sill</a:t>
            </a:r>
            <a:endParaRPr lang="it-IT" b="1" dirty="0">
              <a:solidFill>
                <a:prstClr val="black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5148949" y="5806122"/>
            <a:ext cx="98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prstClr val="black"/>
                </a:solidFill>
              </a:rPr>
              <a:t>Fault</a:t>
            </a:r>
            <a:endParaRPr lang="it-IT" b="1" dirty="0">
              <a:solidFill>
                <a:prstClr val="black"/>
              </a:solidFill>
            </a:endParaRPr>
          </a:p>
        </p:txBody>
      </p:sp>
      <p:sp>
        <p:nvSpPr>
          <p:cNvPr id="26" name="Rettangolo 25"/>
          <p:cNvSpPr/>
          <p:nvPr/>
        </p:nvSpPr>
        <p:spPr>
          <a:xfrm rot="1800000">
            <a:off x="4542587" y="4512167"/>
            <a:ext cx="612476" cy="365375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cxnSp>
        <p:nvCxnSpPr>
          <p:cNvPr id="27" name="Connettore 1 26"/>
          <p:cNvCxnSpPr/>
          <p:nvPr/>
        </p:nvCxnSpPr>
        <p:spPr>
          <a:xfrm flipH="1" flipV="1">
            <a:off x="4563884" y="4802540"/>
            <a:ext cx="366572" cy="2122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ttps://egu2020.eu/cc_by_logo_pn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84923" y="6487454"/>
            <a:ext cx="1059077" cy="370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926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/>
          <a:srcRect t="6638"/>
          <a:stretch/>
        </p:blipFill>
        <p:spPr>
          <a:xfrm>
            <a:off x="776379" y="1392743"/>
            <a:ext cx="7125418" cy="436408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46705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Second </a:t>
            </a:r>
            <a:r>
              <a:rPr lang="it-IT" sz="2400" b="1" dirty="0" err="1" smtClean="0"/>
              <a:t>event</a:t>
            </a:r>
            <a:r>
              <a:rPr lang="it-IT" sz="2400" b="1" dirty="0" smtClean="0"/>
              <a:t> 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(January 2010 – June 2010) </a:t>
            </a:r>
            <a:r>
              <a:rPr lang="it-IT" sz="2400" b="1" dirty="0" err="1" smtClean="0">
                <a:solidFill>
                  <a:prstClr val="black"/>
                </a:solidFill>
              </a:rPr>
              <a:t>Deflation</a:t>
            </a:r>
            <a:r>
              <a:rPr lang="it-IT" sz="2400" dirty="0" smtClean="0">
                <a:solidFill>
                  <a:prstClr val="black"/>
                </a:solidFill>
              </a:rPr>
              <a:t> </a:t>
            </a:r>
            <a:r>
              <a:rPr lang="it-IT" sz="2400" dirty="0" err="1" smtClean="0">
                <a:solidFill>
                  <a:prstClr val="black"/>
                </a:solidFill>
              </a:rPr>
              <a:t>of</a:t>
            </a:r>
            <a:r>
              <a:rPr lang="it-IT" sz="2400" dirty="0" smtClean="0">
                <a:solidFill>
                  <a:prstClr val="black"/>
                </a:solidFill>
              </a:rPr>
              <a:t> </a:t>
            </a:r>
            <a:r>
              <a:rPr lang="it-IT" sz="2400" dirty="0" err="1" smtClean="0">
                <a:solidFill>
                  <a:prstClr val="black"/>
                </a:solidFill>
              </a:rPr>
              <a:t>previously</a:t>
            </a:r>
            <a:r>
              <a:rPr lang="it-IT" sz="2400" dirty="0" smtClean="0">
                <a:solidFill>
                  <a:prstClr val="black"/>
                </a:solidFill>
              </a:rPr>
              <a:t> </a:t>
            </a:r>
            <a:r>
              <a:rPr lang="it-IT" sz="2400" dirty="0" err="1" smtClean="0">
                <a:solidFill>
                  <a:prstClr val="black"/>
                </a:solidFill>
              </a:rPr>
              <a:t>inflated</a:t>
            </a:r>
            <a:r>
              <a:rPr lang="it-IT" sz="2400" dirty="0" smtClean="0">
                <a:solidFill>
                  <a:prstClr val="black"/>
                </a:solidFill>
              </a:rPr>
              <a:t> </a:t>
            </a:r>
            <a:r>
              <a:rPr lang="it-IT" sz="2400" b="1" dirty="0" err="1" smtClean="0">
                <a:solidFill>
                  <a:prstClr val="black"/>
                </a:solidFill>
              </a:rPr>
              <a:t>sill</a:t>
            </a:r>
            <a:r>
              <a:rPr lang="it-IT" sz="2400" dirty="0" smtClean="0">
                <a:solidFill>
                  <a:prstClr val="black"/>
                </a:solidFill>
              </a:rPr>
              <a:t> and </a:t>
            </a:r>
            <a:r>
              <a:rPr lang="it-IT" sz="2400" dirty="0" err="1" smtClean="0">
                <a:solidFill>
                  <a:prstClr val="black"/>
                </a:solidFill>
              </a:rPr>
              <a:t>emplacement</a:t>
            </a:r>
            <a:r>
              <a:rPr lang="it-IT" sz="2400" dirty="0" smtClean="0">
                <a:solidFill>
                  <a:prstClr val="black"/>
                </a:solidFill>
              </a:rPr>
              <a:t> </a:t>
            </a:r>
            <a:r>
              <a:rPr lang="it-IT" sz="2400" dirty="0" err="1" smtClean="0">
                <a:solidFill>
                  <a:prstClr val="black"/>
                </a:solidFill>
              </a:rPr>
              <a:t>of</a:t>
            </a:r>
            <a:r>
              <a:rPr lang="it-IT" sz="2400" dirty="0" smtClean="0">
                <a:solidFill>
                  <a:prstClr val="black"/>
                </a:solidFill>
              </a:rPr>
              <a:t> </a:t>
            </a:r>
            <a:r>
              <a:rPr lang="it-IT" sz="2400" b="1" dirty="0" err="1" smtClean="0">
                <a:solidFill>
                  <a:prstClr val="black"/>
                </a:solidFill>
              </a:rPr>
              <a:t>new</a:t>
            </a:r>
            <a:r>
              <a:rPr lang="it-IT" sz="2400" b="1" dirty="0" smtClean="0">
                <a:solidFill>
                  <a:prstClr val="black"/>
                </a:solidFill>
              </a:rPr>
              <a:t> </a:t>
            </a:r>
            <a:r>
              <a:rPr lang="it-IT" sz="2400" b="1" dirty="0" err="1" smtClean="0">
                <a:solidFill>
                  <a:prstClr val="black"/>
                </a:solidFill>
              </a:rPr>
              <a:t>outer</a:t>
            </a:r>
            <a:r>
              <a:rPr lang="it-IT" sz="2400" b="1" dirty="0" smtClean="0">
                <a:solidFill>
                  <a:prstClr val="black"/>
                </a:solidFill>
              </a:rPr>
              <a:t> </a:t>
            </a:r>
            <a:r>
              <a:rPr lang="it-IT" sz="2400" b="1" dirty="0" err="1" smtClean="0">
                <a:solidFill>
                  <a:prstClr val="black"/>
                </a:solidFill>
              </a:rPr>
              <a:t>sill</a:t>
            </a:r>
            <a:endParaRPr lang="it-IT" sz="2400" b="1" dirty="0" smtClean="0">
              <a:solidFill>
                <a:prstClr val="black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280560" y="5924217"/>
            <a:ext cx="2502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  <a:cs typeface="Arial" panose="020B0604020202020204" pitchFamily="34" charset="0"/>
              </a:rPr>
              <a:t>ΔV</a:t>
            </a:r>
            <a:r>
              <a:rPr lang="en-GB" dirty="0" smtClean="0">
                <a:solidFill>
                  <a:prstClr val="black"/>
                </a:solidFill>
                <a:cs typeface="Arial" panose="020B0604020202020204" pitchFamily="34" charset="0"/>
              </a:rPr>
              <a:t>=</a:t>
            </a:r>
            <a:r>
              <a:rPr lang="en-GB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-3.8±1.5 </a:t>
            </a:r>
            <a:r>
              <a:rPr lang="en-GB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x10</a:t>
            </a:r>
            <a:r>
              <a:rPr lang="en-GB" baseline="30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-3</a:t>
            </a:r>
            <a:r>
              <a:rPr lang="en-GB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km</a:t>
            </a:r>
            <a:r>
              <a:rPr lang="en-GB" baseline="30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it-IT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141655" y="5920928"/>
            <a:ext cx="2541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Rate</a:t>
            </a:r>
            <a:r>
              <a:rPr lang="en-GB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=-7±3 </a:t>
            </a:r>
            <a:r>
              <a:rPr lang="en-GB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x10</a:t>
            </a:r>
            <a:r>
              <a:rPr lang="en-GB" baseline="30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-3</a:t>
            </a:r>
            <a:r>
              <a:rPr lang="en-GB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km</a:t>
            </a:r>
            <a:r>
              <a:rPr lang="en-GB" baseline="30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GB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GB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yr</a:t>
            </a:r>
            <a:endParaRPr lang="it-IT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280560" y="6443605"/>
            <a:ext cx="2618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  <a:cs typeface="Arial" panose="020B0604020202020204" pitchFamily="34" charset="0"/>
              </a:rPr>
              <a:t>ΔV</a:t>
            </a:r>
            <a:r>
              <a:rPr lang="en-GB" dirty="0" smtClean="0">
                <a:solidFill>
                  <a:prstClr val="black"/>
                </a:solidFill>
                <a:cs typeface="Arial" panose="020B0604020202020204" pitchFamily="34" charset="0"/>
              </a:rPr>
              <a:t>=</a:t>
            </a:r>
            <a:r>
              <a:rPr lang="en-GB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3.15±1.45x10</a:t>
            </a:r>
            <a:r>
              <a:rPr lang="en-GB" baseline="300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-3</a:t>
            </a:r>
            <a:r>
              <a:rPr lang="en-GB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km</a:t>
            </a:r>
            <a:r>
              <a:rPr lang="en-GB" baseline="30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it-IT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169737" y="6443605"/>
            <a:ext cx="2464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Rate</a:t>
            </a:r>
            <a:r>
              <a:rPr lang="en-GB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= 6±3x10</a:t>
            </a:r>
            <a:r>
              <a:rPr lang="en-GB" baseline="300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-3</a:t>
            </a:r>
            <a:r>
              <a:rPr lang="en-GB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km</a:t>
            </a:r>
            <a:r>
              <a:rPr lang="en-GB" baseline="30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GB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GB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yr</a:t>
            </a:r>
            <a:endParaRPr lang="it-IT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576885" y="5905192"/>
            <a:ext cx="1674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prstClr val="black"/>
                </a:solidFill>
              </a:rPr>
              <a:t>Deflating</a:t>
            </a:r>
            <a:r>
              <a:rPr lang="it-IT" b="1" dirty="0" smtClean="0">
                <a:solidFill>
                  <a:prstClr val="black"/>
                </a:solidFill>
              </a:rPr>
              <a:t> </a:t>
            </a:r>
            <a:r>
              <a:rPr lang="it-IT" b="1" dirty="0" err="1" smtClean="0">
                <a:solidFill>
                  <a:prstClr val="black"/>
                </a:solidFill>
              </a:rPr>
              <a:t>sill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576888" y="6414694"/>
            <a:ext cx="2579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prstClr val="black"/>
                </a:solidFill>
              </a:rPr>
              <a:t>Inflating</a:t>
            </a:r>
            <a:r>
              <a:rPr lang="it-IT" b="1" dirty="0" smtClean="0">
                <a:solidFill>
                  <a:prstClr val="black"/>
                </a:solidFill>
              </a:rPr>
              <a:t> </a:t>
            </a:r>
            <a:r>
              <a:rPr lang="it-IT" b="1" dirty="0" err="1" smtClean="0">
                <a:solidFill>
                  <a:prstClr val="black"/>
                </a:solidFill>
              </a:rPr>
              <a:t>sill</a:t>
            </a:r>
            <a:endParaRPr lang="it-IT" b="1" dirty="0">
              <a:solidFill>
                <a:prstClr val="black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 rot="1229082">
            <a:off x="4669114" y="2212090"/>
            <a:ext cx="544049" cy="382323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 rot="2331367">
            <a:off x="4262254" y="2022003"/>
            <a:ext cx="520356" cy="376174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 rot="1229082">
            <a:off x="4541964" y="4457755"/>
            <a:ext cx="484702" cy="34586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 rot="2331367">
            <a:off x="4127074" y="4238738"/>
            <a:ext cx="521767" cy="376174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3578464" y="5547153"/>
            <a:ext cx="423598" cy="147605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4000721" y="5434066"/>
            <a:ext cx="61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prstClr val="black"/>
                </a:solidFill>
              </a:rPr>
              <a:t>Sill</a:t>
            </a:r>
            <a:endParaRPr lang="it-IT" b="1" dirty="0">
              <a:solidFill>
                <a:prstClr val="black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1283877" y="0"/>
            <a:ext cx="6386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solidFill>
                  <a:srgbClr val="FF0000"/>
                </a:solidFill>
              </a:rPr>
              <a:t>Alcedo</a:t>
            </a:r>
            <a:endParaRPr lang="it-IT" sz="2400" b="1" dirty="0" smtClean="0">
              <a:solidFill>
                <a:srgbClr val="FF0000"/>
              </a:solidFill>
            </a:endParaRPr>
          </a:p>
        </p:txBody>
      </p:sp>
      <p:pic>
        <p:nvPicPr>
          <p:cNvPr id="21" name="Picture 2" descr="https://egu2020.eu/cc_by_logo_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4923" y="0"/>
            <a:ext cx="1059077" cy="370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660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1824"/>
            <a:ext cx="8686800" cy="376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14398" y="573158"/>
            <a:ext cx="9064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Third </a:t>
            </a:r>
            <a:r>
              <a:rPr lang="it-IT" sz="2400" b="1" dirty="0" err="1" smtClean="0"/>
              <a:t>event</a:t>
            </a:r>
            <a:r>
              <a:rPr lang="it-IT" sz="2400" b="1" dirty="0" smtClean="0"/>
              <a:t> </a:t>
            </a:r>
            <a:r>
              <a:rPr lang="it-IT" sz="2400" dirty="0" smtClean="0"/>
              <a:t>(</a:t>
            </a:r>
            <a:r>
              <a:rPr lang="it-IT" sz="2400" dirty="0" err="1" smtClean="0"/>
              <a:t>June</a:t>
            </a:r>
            <a:r>
              <a:rPr lang="it-IT" sz="2400" dirty="0" smtClean="0"/>
              <a:t> 2010 – March 2011):</a:t>
            </a:r>
            <a:r>
              <a:rPr lang="it-IT" sz="2400" b="1" dirty="0" smtClean="0"/>
              <a:t> </a:t>
            </a:r>
            <a:r>
              <a:rPr lang="it-IT" sz="2400" dirty="0" smtClean="0"/>
              <a:t>New caldera </a:t>
            </a:r>
            <a:r>
              <a:rPr lang="it-IT" sz="2400" b="1" dirty="0" err="1" smtClean="0"/>
              <a:t>inflation</a:t>
            </a:r>
            <a:r>
              <a:rPr lang="it-IT" sz="2400" b="1" dirty="0" smtClean="0"/>
              <a:t> </a:t>
            </a:r>
            <a:endParaRPr lang="it-IT" sz="2400" b="1" dirty="0"/>
          </a:p>
        </p:txBody>
      </p:sp>
      <p:sp>
        <p:nvSpPr>
          <p:cNvPr id="5" name="Rettangolo 4"/>
          <p:cNvSpPr/>
          <p:nvPr/>
        </p:nvSpPr>
        <p:spPr>
          <a:xfrm>
            <a:off x="2968315" y="6255774"/>
            <a:ext cx="385554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b="1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Rates</a:t>
            </a:r>
            <a:r>
              <a:rPr lang="en-GB" sz="22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=5.85±2.75x10</a:t>
            </a:r>
            <a:r>
              <a:rPr lang="en-GB" sz="2200" baseline="300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-3</a:t>
            </a:r>
            <a:r>
              <a:rPr lang="en-GB" sz="22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km</a:t>
            </a:r>
            <a:r>
              <a:rPr lang="en-GB" sz="2200" baseline="30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GB" sz="22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GB" sz="22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yr</a:t>
            </a:r>
            <a:endParaRPr lang="it-IT" sz="2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562709" y="4745754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Sill source</a:t>
            </a:r>
          </a:p>
        </p:txBody>
      </p:sp>
      <p:sp>
        <p:nvSpPr>
          <p:cNvPr id="13" name="Rettangolo 12"/>
          <p:cNvSpPr/>
          <p:nvPr/>
        </p:nvSpPr>
        <p:spPr>
          <a:xfrm rot="2700000">
            <a:off x="4387900" y="3086131"/>
            <a:ext cx="717221" cy="484935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3140015" y="4817657"/>
            <a:ext cx="422694" cy="219146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283877" y="0"/>
            <a:ext cx="6386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solidFill>
                  <a:srgbClr val="FF0000"/>
                </a:solidFill>
              </a:rPr>
              <a:t>Alcedo</a:t>
            </a:r>
            <a:endParaRPr lang="it-IT" sz="2400" b="1" dirty="0" smtClean="0">
              <a:solidFill>
                <a:srgbClr val="FF0000"/>
              </a:solidFill>
            </a:endParaRPr>
          </a:p>
        </p:txBody>
      </p:sp>
      <p:pic>
        <p:nvPicPr>
          <p:cNvPr id="11" name="Picture 2" descr="https://egu2020.eu/cc_by_logo_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4923" y="6487454"/>
            <a:ext cx="1059077" cy="370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5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971" y="2995841"/>
            <a:ext cx="4277582" cy="383077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50860" y="664760"/>
            <a:ext cx="87000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1) </a:t>
            </a:r>
            <a:r>
              <a:rPr lang="it-IT" sz="2200" b="1" dirty="0" smtClean="0"/>
              <a:t>Short-</a:t>
            </a:r>
            <a:r>
              <a:rPr lang="it-IT" sz="2200" b="1" dirty="0" err="1" smtClean="0"/>
              <a:t>term</a:t>
            </a:r>
            <a:r>
              <a:rPr lang="it-IT" sz="2200" dirty="0" smtClean="0"/>
              <a:t> </a:t>
            </a:r>
            <a:r>
              <a:rPr lang="it-IT" sz="2200" dirty="0" err="1" smtClean="0"/>
              <a:t>deformations</a:t>
            </a:r>
            <a:r>
              <a:rPr lang="it-IT" sz="2200" dirty="0" smtClean="0"/>
              <a:t> match in location with the </a:t>
            </a:r>
            <a:r>
              <a:rPr lang="it-IT" sz="2200" b="1" dirty="0" err="1" smtClean="0"/>
              <a:t>longer-term</a:t>
            </a:r>
            <a:r>
              <a:rPr lang="it-IT" sz="2200" dirty="0" smtClean="0"/>
              <a:t> (</a:t>
            </a:r>
            <a:r>
              <a:rPr lang="it-IT" sz="2200" dirty="0" err="1" smtClean="0"/>
              <a:t>resurgence</a:t>
            </a:r>
            <a:r>
              <a:rPr lang="it-IT" sz="2200" dirty="0" smtClean="0"/>
              <a:t>):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074178" y="46994"/>
            <a:ext cx="3290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>
                <a:solidFill>
                  <a:srgbClr val="FF0000"/>
                </a:solidFill>
              </a:rPr>
              <a:t>Alcedo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</a:rPr>
              <a:t>discussion</a:t>
            </a:r>
            <a:endParaRPr lang="it-IT" sz="2400" b="1" dirty="0">
              <a:solidFill>
                <a:srgbClr val="FF0000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972" y="5495801"/>
            <a:ext cx="3385899" cy="1362199"/>
          </a:xfrm>
          <a:prstGeom prst="rect">
            <a:avLst/>
          </a:prstGeom>
        </p:spPr>
      </p:pic>
      <p:cxnSp>
        <p:nvCxnSpPr>
          <p:cNvPr id="9" name="Connettore 1 8"/>
          <p:cNvCxnSpPr/>
          <p:nvPr/>
        </p:nvCxnSpPr>
        <p:spPr>
          <a:xfrm flipV="1">
            <a:off x="6976762" y="4701683"/>
            <a:ext cx="623258" cy="922867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6838019" y="5624550"/>
            <a:ext cx="414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7514396" y="4563183"/>
            <a:ext cx="4487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B</a:t>
            </a:r>
            <a:endParaRPr lang="it-IT" sz="12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901776" y="5126469"/>
            <a:ext cx="278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Topographic</a:t>
            </a:r>
            <a:r>
              <a:rPr lang="it-IT" dirty="0" smtClean="0"/>
              <a:t> </a:t>
            </a:r>
            <a:r>
              <a:rPr lang="it-IT" dirty="0" err="1" smtClean="0"/>
              <a:t>profile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5551887" y="2636478"/>
            <a:ext cx="37697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Vertical </a:t>
            </a:r>
            <a:r>
              <a:rPr lang="it-IT" sz="2200" dirty="0" err="1" smtClean="0"/>
              <a:t>deformation</a:t>
            </a:r>
            <a:endParaRPr lang="it-IT" sz="2200" dirty="0"/>
          </a:p>
        </p:txBody>
      </p:sp>
      <p:sp>
        <p:nvSpPr>
          <p:cNvPr id="13" name="Rettangolo 12"/>
          <p:cNvSpPr/>
          <p:nvPr/>
        </p:nvSpPr>
        <p:spPr>
          <a:xfrm>
            <a:off x="2150762" y="6178632"/>
            <a:ext cx="2121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Minor resurgence </a:t>
            </a:r>
            <a:endParaRPr lang="it-IT" dirty="0"/>
          </a:p>
        </p:txBody>
      </p:sp>
      <p:sp>
        <p:nvSpPr>
          <p:cNvPr id="14" name="Rettangolo 13"/>
          <p:cNvSpPr/>
          <p:nvPr/>
        </p:nvSpPr>
        <p:spPr>
          <a:xfrm>
            <a:off x="250860" y="2066348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it-IT" sz="2200" dirty="0" smtClean="0">
                <a:solidFill>
                  <a:prstClr val="black"/>
                </a:solidFill>
              </a:rPr>
              <a:t>2) </a:t>
            </a:r>
            <a:r>
              <a:rPr lang="it-IT" sz="2200" dirty="0" err="1">
                <a:solidFill>
                  <a:prstClr val="black"/>
                </a:solidFill>
              </a:rPr>
              <a:t>Resurgence</a:t>
            </a:r>
            <a:r>
              <a:rPr lang="it-IT" sz="2200" dirty="0">
                <a:solidFill>
                  <a:prstClr val="black"/>
                </a:solidFill>
              </a:rPr>
              <a:t> </a:t>
            </a:r>
            <a:r>
              <a:rPr lang="it-IT" sz="2200" dirty="0" err="1">
                <a:solidFill>
                  <a:prstClr val="black"/>
                </a:solidFill>
              </a:rPr>
              <a:t>is</a:t>
            </a:r>
            <a:r>
              <a:rPr lang="it-IT" sz="2200" dirty="0">
                <a:solidFill>
                  <a:prstClr val="black"/>
                </a:solidFill>
              </a:rPr>
              <a:t> </a:t>
            </a:r>
            <a:r>
              <a:rPr lang="it-IT" sz="2200" b="1" dirty="0" err="1">
                <a:solidFill>
                  <a:prstClr val="black"/>
                </a:solidFill>
              </a:rPr>
              <a:t>incremental</a:t>
            </a:r>
            <a:r>
              <a:rPr lang="it-IT" sz="2200" dirty="0">
                <a:solidFill>
                  <a:prstClr val="black"/>
                </a:solidFill>
              </a:rPr>
              <a:t> and</a:t>
            </a:r>
          </a:p>
          <a:p>
            <a:pPr lvl="0"/>
            <a:r>
              <a:rPr lang="it-IT" sz="2200" dirty="0" err="1">
                <a:solidFill>
                  <a:prstClr val="black"/>
                </a:solidFill>
              </a:rPr>
              <a:t>not</a:t>
            </a:r>
            <a:r>
              <a:rPr lang="it-IT" sz="2200" dirty="0">
                <a:solidFill>
                  <a:prstClr val="black"/>
                </a:solidFill>
              </a:rPr>
              <a:t> </a:t>
            </a:r>
            <a:r>
              <a:rPr lang="it-IT" sz="2200" dirty="0" err="1">
                <a:solidFill>
                  <a:prstClr val="black"/>
                </a:solidFill>
              </a:rPr>
              <a:t>necessarily</a:t>
            </a:r>
            <a:r>
              <a:rPr lang="it-IT" sz="2200" dirty="0">
                <a:solidFill>
                  <a:prstClr val="black"/>
                </a:solidFill>
              </a:rPr>
              <a:t> due to a </a:t>
            </a:r>
            <a:r>
              <a:rPr lang="it-IT" sz="2200" dirty="0" err="1">
                <a:solidFill>
                  <a:prstClr val="black"/>
                </a:solidFill>
              </a:rPr>
              <a:t>continuous</a:t>
            </a:r>
            <a:endParaRPr lang="it-IT" sz="2200" dirty="0">
              <a:solidFill>
                <a:prstClr val="black"/>
              </a:solidFill>
            </a:endParaRPr>
          </a:p>
          <a:p>
            <a:pPr lvl="0"/>
            <a:r>
              <a:rPr lang="it-IT" sz="2200" dirty="0" err="1">
                <a:solidFill>
                  <a:prstClr val="black"/>
                </a:solidFill>
              </a:rPr>
              <a:t>uplift</a:t>
            </a:r>
            <a:r>
              <a:rPr lang="it-IT" sz="22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15" name="Picture 2" descr="https://egu2020.eu/cc_by_logo_p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4923" y="0"/>
            <a:ext cx="1059077" cy="370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394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795624" y="0"/>
            <a:ext cx="1751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Cerro </a:t>
            </a:r>
            <a:r>
              <a:rPr lang="it-IT" sz="2400" b="1" dirty="0" err="1" smtClean="0">
                <a:solidFill>
                  <a:srgbClr val="FF0000"/>
                </a:solidFill>
              </a:rPr>
              <a:t>Azul</a:t>
            </a:r>
            <a:endParaRPr lang="it-IT" sz="2400" b="1" dirty="0">
              <a:solidFill>
                <a:srgbClr val="FF0000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24" y="1311215"/>
            <a:ext cx="5022977" cy="4313208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2269810" y="567479"/>
            <a:ext cx="354109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200" dirty="0" err="1" smtClean="0"/>
              <a:t>May</a:t>
            </a:r>
            <a:r>
              <a:rPr lang="it-IT" sz="2200" dirty="0"/>
              <a:t>, 29</a:t>
            </a:r>
            <a:r>
              <a:rPr lang="it-IT" sz="2200" baseline="30000" dirty="0"/>
              <a:t>th</a:t>
            </a:r>
            <a:r>
              <a:rPr lang="it-IT" sz="2200" dirty="0"/>
              <a:t> – </a:t>
            </a:r>
            <a:r>
              <a:rPr lang="it-IT" sz="2200" dirty="0" err="1"/>
              <a:t>June</a:t>
            </a:r>
            <a:r>
              <a:rPr lang="it-IT" sz="2200" dirty="0"/>
              <a:t>, </a:t>
            </a:r>
            <a:r>
              <a:rPr lang="it-IT" sz="2200" dirty="0" smtClean="0"/>
              <a:t>11</a:t>
            </a:r>
            <a:r>
              <a:rPr lang="it-IT" sz="2200" baseline="30000" dirty="0" smtClean="0"/>
              <a:t>th </a:t>
            </a:r>
            <a:r>
              <a:rPr lang="it-IT" sz="2200" dirty="0"/>
              <a:t>2008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492142" y="567479"/>
            <a:ext cx="13468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200" b="1" dirty="0" err="1" smtClean="0"/>
              <a:t>Eruption</a:t>
            </a:r>
            <a:endParaRPr lang="it-IT" sz="2200" dirty="0"/>
          </a:p>
        </p:txBody>
      </p:sp>
      <p:cxnSp>
        <p:nvCxnSpPr>
          <p:cNvPr id="12" name="Connettore 2 11"/>
          <p:cNvCxnSpPr/>
          <p:nvPr/>
        </p:nvCxnSpPr>
        <p:spPr>
          <a:xfrm>
            <a:off x="1855333" y="793502"/>
            <a:ext cx="414477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4575205" y="1501089"/>
            <a:ext cx="6735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smtClean="0">
                <a:solidFill>
                  <a:srgbClr val="FFFF00"/>
                </a:solidFill>
              </a:rPr>
              <a:t>R G B</a:t>
            </a:r>
            <a:endParaRPr lang="it-IT" sz="1400" dirty="0">
              <a:solidFill>
                <a:srgbClr val="FFFF00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4035223" y="1697352"/>
            <a:ext cx="12394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err="1" smtClean="0">
                <a:solidFill>
                  <a:srgbClr val="FFFF00"/>
                </a:solidFill>
              </a:rPr>
              <a:t>Bands</a:t>
            </a:r>
            <a:r>
              <a:rPr lang="it-IT" sz="1400" dirty="0" smtClean="0">
                <a:solidFill>
                  <a:srgbClr val="FFFF00"/>
                </a:solidFill>
              </a:rPr>
              <a:t> 2  4  5</a:t>
            </a:r>
            <a:endParaRPr lang="it-IT" sz="1400" dirty="0">
              <a:solidFill>
                <a:srgbClr val="FFFF00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041887" y="1243620"/>
            <a:ext cx="32688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err="1" smtClean="0">
                <a:solidFill>
                  <a:srgbClr val="FFFF00"/>
                </a:solidFill>
              </a:rPr>
              <a:t>Landsat</a:t>
            </a:r>
            <a:r>
              <a:rPr lang="it-IT" sz="1400" dirty="0" smtClean="0">
                <a:solidFill>
                  <a:srgbClr val="FFFF00"/>
                </a:solidFill>
              </a:rPr>
              <a:t> 7 (</a:t>
            </a:r>
            <a:r>
              <a:rPr lang="it-IT" sz="1400" dirty="0" err="1" smtClean="0">
                <a:solidFill>
                  <a:srgbClr val="FFFF00"/>
                </a:solidFill>
              </a:rPr>
              <a:t>from</a:t>
            </a:r>
            <a:r>
              <a:rPr lang="it-IT" sz="1400" dirty="0" smtClean="0">
                <a:solidFill>
                  <a:srgbClr val="FFFF00"/>
                </a:solidFill>
              </a:rPr>
              <a:t> USGS). False </a:t>
            </a:r>
            <a:r>
              <a:rPr lang="it-IT" sz="1400" dirty="0" err="1" smtClean="0">
                <a:solidFill>
                  <a:srgbClr val="FFFF00"/>
                </a:solidFill>
              </a:rPr>
              <a:t>colours</a:t>
            </a:r>
            <a:r>
              <a:rPr lang="it-IT" sz="1400" dirty="0" smtClean="0">
                <a:solidFill>
                  <a:srgbClr val="FFFF00"/>
                </a:solidFill>
              </a:rPr>
              <a:t> </a:t>
            </a:r>
            <a:endParaRPr lang="it-IT" sz="1400" dirty="0">
              <a:solidFill>
                <a:srgbClr val="FFFF00"/>
              </a:solidFill>
            </a:endParaRPr>
          </a:p>
        </p:txBody>
      </p:sp>
      <p:cxnSp>
        <p:nvCxnSpPr>
          <p:cNvPr id="16" name="Connettore 1 15"/>
          <p:cNvCxnSpPr/>
          <p:nvPr/>
        </p:nvCxnSpPr>
        <p:spPr>
          <a:xfrm>
            <a:off x="363348" y="5417398"/>
            <a:ext cx="979356" cy="1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499911" y="5018670"/>
            <a:ext cx="994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6 km</a:t>
            </a:r>
            <a:endParaRPr lang="it-IT" dirty="0">
              <a:solidFill>
                <a:srgbClr val="FFFF00"/>
              </a:solidFill>
            </a:endParaRPr>
          </a:p>
        </p:txBody>
      </p:sp>
      <p:cxnSp>
        <p:nvCxnSpPr>
          <p:cNvPr id="18" name="Connettore 2 17"/>
          <p:cNvCxnSpPr/>
          <p:nvPr/>
        </p:nvCxnSpPr>
        <p:spPr>
          <a:xfrm flipV="1">
            <a:off x="499911" y="1664900"/>
            <a:ext cx="0" cy="61247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340658" y="1311215"/>
            <a:ext cx="633714" cy="37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N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23" name="Ovale 22"/>
          <p:cNvSpPr/>
          <p:nvPr/>
        </p:nvSpPr>
        <p:spPr>
          <a:xfrm>
            <a:off x="4007536" y="3515549"/>
            <a:ext cx="862641" cy="483079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/>
          <p:cNvSpPr/>
          <p:nvPr/>
        </p:nvSpPr>
        <p:spPr>
          <a:xfrm rot="331054">
            <a:off x="2530974" y="4016921"/>
            <a:ext cx="1751604" cy="279145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Triangolo isoscele 25"/>
          <p:cNvSpPr/>
          <p:nvPr/>
        </p:nvSpPr>
        <p:spPr>
          <a:xfrm>
            <a:off x="2438841" y="3990002"/>
            <a:ext cx="182792" cy="157579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Triangolo isoscele 26"/>
          <p:cNvSpPr/>
          <p:nvPr/>
        </p:nvSpPr>
        <p:spPr>
          <a:xfrm>
            <a:off x="3973032" y="3563300"/>
            <a:ext cx="182792" cy="157579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Triangolo isoscele 28"/>
          <p:cNvSpPr/>
          <p:nvPr/>
        </p:nvSpPr>
        <p:spPr>
          <a:xfrm>
            <a:off x="2727912" y="5836903"/>
            <a:ext cx="182792" cy="157579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29"/>
          <p:cNvSpPr/>
          <p:nvPr/>
        </p:nvSpPr>
        <p:spPr>
          <a:xfrm>
            <a:off x="2910704" y="5761803"/>
            <a:ext cx="17363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dirty="0" err="1" smtClean="0"/>
              <a:t>Eruptive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fissure</a:t>
            </a:r>
            <a:endParaRPr lang="it-IT" sz="1600" b="1" dirty="0"/>
          </a:p>
        </p:txBody>
      </p:sp>
      <p:pic>
        <p:nvPicPr>
          <p:cNvPr id="31" name="Immagin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468" y="1311215"/>
            <a:ext cx="3288122" cy="2622144"/>
          </a:xfrm>
          <a:prstGeom prst="rect">
            <a:avLst/>
          </a:prstGeom>
        </p:spPr>
      </p:pic>
      <p:sp>
        <p:nvSpPr>
          <p:cNvPr id="32" name="Rettangolo 31"/>
          <p:cNvSpPr/>
          <p:nvPr/>
        </p:nvSpPr>
        <p:spPr>
          <a:xfrm>
            <a:off x="6356102" y="3217653"/>
            <a:ext cx="717558" cy="6383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asellaDiTesto 33"/>
          <p:cNvSpPr txBox="1"/>
          <p:nvPr/>
        </p:nvSpPr>
        <p:spPr>
          <a:xfrm>
            <a:off x="6223177" y="2928332"/>
            <a:ext cx="1104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Cerro </a:t>
            </a:r>
            <a:r>
              <a:rPr lang="it-IT" sz="1400" dirty="0" err="1" smtClean="0"/>
              <a:t>Azul</a:t>
            </a:r>
            <a:endParaRPr lang="it-IT" sz="1400" dirty="0"/>
          </a:p>
        </p:txBody>
      </p:sp>
      <p:sp>
        <p:nvSpPr>
          <p:cNvPr id="24" name="Triangolo isoscele 23"/>
          <p:cNvSpPr/>
          <p:nvPr/>
        </p:nvSpPr>
        <p:spPr>
          <a:xfrm>
            <a:off x="2866272" y="4016167"/>
            <a:ext cx="182792" cy="157579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8" name="Picture 2" descr="https://egu2020.eu/cc_by_logo_p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4923" y="6487454"/>
            <a:ext cx="1059077" cy="370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250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03" y="2332947"/>
            <a:ext cx="3276333" cy="294923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112863" y="0"/>
            <a:ext cx="304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>
                <a:solidFill>
                  <a:srgbClr val="FF0000"/>
                </a:solidFill>
              </a:rPr>
              <a:t>Unwrapping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</a:rPr>
              <a:t>errors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895377" y="6336928"/>
            <a:ext cx="592878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200" b="1" dirty="0" err="1" smtClean="0"/>
              <a:t>Not</a:t>
            </a:r>
            <a:r>
              <a:rPr lang="it-IT" sz="2200" b="1" dirty="0" smtClean="0"/>
              <a:t> </a:t>
            </a:r>
            <a:r>
              <a:rPr lang="it-IT" sz="2200" dirty="0" err="1" smtClean="0"/>
              <a:t>possible</a:t>
            </a:r>
            <a:r>
              <a:rPr lang="it-IT" sz="2200" b="1" dirty="0" smtClean="0"/>
              <a:t> to </a:t>
            </a:r>
            <a:r>
              <a:rPr lang="it-IT" sz="2200" b="1" dirty="0" err="1" smtClean="0"/>
              <a:t>invert</a:t>
            </a:r>
            <a:r>
              <a:rPr lang="it-IT" sz="2200" b="1" dirty="0" smtClean="0"/>
              <a:t> </a:t>
            </a:r>
            <a:r>
              <a:rPr lang="it-IT" sz="2200" dirty="0" err="1" smtClean="0"/>
              <a:t>these</a:t>
            </a:r>
            <a:r>
              <a:rPr lang="it-IT" sz="2200" dirty="0" smtClean="0"/>
              <a:t> data</a:t>
            </a:r>
            <a:r>
              <a:rPr lang="it-IT" sz="2200" b="1" dirty="0" smtClean="0"/>
              <a:t> with GBIS 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111" y="2310735"/>
            <a:ext cx="3303006" cy="2964649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995524" y="5277674"/>
            <a:ext cx="3014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 smtClean="0"/>
              <a:t>Many</a:t>
            </a:r>
            <a:r>
              <a:rPr lang="it-IT" dirty="0" smtClean="0"/>
              <a:t> </a:t>
            </a:r>
            <a:r>
              <a:rPr lang="it-IT" dirty="0" err="1" smtClean="0"/>
              <a:t>fringes</a:t>
            </a:r>
            <a:r>
              <a:rPr lang="it-IT" dirty="0" smtClean="0"/>
              <a:t> (</a:t>
            </a:r>
            <a:r>
              <a:rPr lang="it-IT" dirty="0" err="1" smtClean="0"/>
              <a:t>corresponding</a:t>
            </a:r>
            <a:r>
              <a:rPr lang="it-IT" dirty="0"/>
              <a:t> </a:t>
            </a:r>
            <a:r>
              <a:rPr lang="it-IT" dirty="0" smtClean="0"/>
              <a:t>to ~60 </a:t>
            </a:r>
            <a:r>
              <a:rPr lang="it-IT" dirty="0"/>
              <a:t>cm LOS </a:t>
            </a:r>
            <a:r>
              <a:rPr lang="it-IT" dirty="0" err="1"/>
              <a:t>displacements</a:t>
            </a:r>
            <a:r>
              <a:rPr lang="it-IT" dirty="0" smtClean="0"/>
              <a:t>)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859708" y="5361700"/>
            <a:ext cx="2345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/>
              <a:t>No </a:t>
            </a:r>
            <a:r>
              <a:rPr lang="it-IT" dirty="0" err="1" smtClean="0"/>
              <a:t>deformation</a:t>
            </a:r>
            <a:r>
              <a:rPr lang="it-IT" dirty="0" smtClean="0"/>
              <a:t> (</a:t>
            </a:r>
            <a:r>
              <a:rPr lang="it-IT" dirty="0" err="1" smtClean="0"/>
              <a:t>unwrapping</a:t>
            </a:r>
            <a:r>
              <a:rPr lang="it-IT" dirty="0" smtClean="0"/>
              <a:t> </a:t>
            </a:r>
            <a:r>
              <a:rPr lang="it-IT" dirty="0" err="1" smtClean="0"/>
              <a:t>errors</a:t>
            </a:r>
            <a:r>
              <a:rPr lang="it-IT" dirty="0" smtClean="0"/>
              <a:t>)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1332026" y="1883245"/>
            <a:ext cx="21146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Wrapped data</a:t>
            </a:r>
            <a:endParaRPr lang="en-US" sz="2200" b="1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5256023" y="1879848"/>
            <a:ext cx="2807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Unwrapped data</a:t>
            </a:r>
            <a:endParaRPr lang="en-US" sz="2200" b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197276" y="793336"/>
            <a:ext cx="894672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200" b="1" dirty="0" err="1" smtClean="0"/>
              <a:t>Phase</a:t>
            </a:r>
            <a:r>
              <a:rPr lang="it-IT" sz="2200" b="1" dirty="0" smtClean="0"/>
              <a:t> </a:t>
            </a:r>
            <a:r>
              <a:rPr lang="it-IT" sz="2200" b="1" dirty="0" err="1" smtClean="0"/>
              <a:t>unwrapping</a:t>
            </a:r>
            <a:r>
              <a:rPr lang="it-IT" sz="2200" b="1" dirty="0" smtClean="0"/>
              <a:t> </a:t>
            </a:r>
            <a:r>
              <a:rPr lang="it-IT" sz="2200" dirty="0" err="1" smtClean="0"/>
              <a:t>allows</a:t>
            </a:r>
            <a:r>
              <a:rPr lang="it-IT" sz="2200" dirty="0" smtClean="0"/>
              <a:t> </a:t>
            </a:r>
            <a:r>
              <a:rPr lang="it-IT" sz="2200" dirty="0" err="1" smtClean="0"/>
              <a:t>passing</a:t>
            </a:r>
            <a:r>
              <a:rPr lang="it-IT" sz="2200" dirty="0" smtClean="0"/>
              <a:t> from </a:t>
            </a:r>
            <a:r>
              <a:rPr lang="it-IT" sz="2200" b="1" dirty="0" err="1" smtClean="0"/>
              <a:t>phase</a:t>
            </a:r>
            <a:r>
              <a:rPr lang="it-IT" sz="2200" b="1" dirty="0" smtClean="0"/>
              <a:t> </a:t>
            </a:r>
            <a:r>
              <a:rPr lang="it-IT" sz="2200" dirty="0" smtClean="0"/>
              <a:t>to</a:t>
            </a:r>
            <a:r>
              <a:rPr lang="it-IT" sz="2200" b="1" dirty="0" smtClean="0"/>
              <a:t> </a:t>
            </a:r>
            <a:r>
              <a:rPr lang="it-IT" sz="2200" b="1" dirty="0" err="1" smtClean="0"/>
              <a:t>displacement</a:t>
            </a:r>
            <a:endParaRPr lang="it-IT" sz="2200" b="1" dirty="0" smtClean="0"/>
          </a:p>
        </p:txBody>
      </p:sp>
      <p:cxnSp>
        <p:nvCxnSpPr>
          <p:cNvPr id="15" name="Connettore 2 14"/>
          <p:cNvCxnSpPr/>
          <p:nvPr/>
        </p:nvCxnSpPr>
        <p:spPr>
          <a:xfrm flipH="1">
            <a:off x="2035834" y="1220570"/>
            <a:ext cx="3561843" cy="287697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H="1">
            <a:off x="6154433" y="1298996"/>
            <a:ext cx="1309470" cy="279855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ttps://egu2020.eu/cc_by_logo_p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4923" y="6487454"/>
            <a:ext cx="1059077" cy="370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826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84534" y="53645"/>
            <a:ext cx="6534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New </a:t>
            </a:r>
            <a:r>
              <a:rPr lang="it-IT" sz="2400" b="1" dirty="0" err="1" smtClean="0">
                <a:solidFill>
                  <a:srgbClr val="FF0000"/>
                </a:solidFill>
              </a:rPr>
              <a:t>method</a:t>
            </a:r>
            <a:r>
              <a:rPr lang="it-IT" sz="2400" b="1" dirty="0" smtClean="0">
                <a:solidFill>
                  <a:srgbClr val="FF0000"/>
                </a:solidFill>
              </a:rPr>
              <a:t> to face </a:t>
            </a:r>
            <a:r>
              <a:rPr lang="it-IT" sz="2400" b="1" dirty="0" err="1" smtClean="0">
                <a:solidFill>
                  <a:srgbClr val="FF0000"/>
                </a:solidFill>
              </a:rPr>
              <a:t>unwrapping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</a:rPr>
              <a:t>errors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48572" y="663861"/>
            <a:ext cx="84366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 smtClean="0"/>
              <a:t>Method to</a:t>
            </a:r>
            <a:r>
              <a:rPr lang="it-IT" sz="2200" b="1" dirty="0" smtClean="0"/>
              <a:t> </a:t>
            </a:r>
            <a:r>
              <a:rPr lang="it-IT" sz="2200" b="1" dirty="0" err="1" smtClean="0"/>
              <a:t>invert</a:t>
            </a:r>
            <a:r>
              <a:rPr lang="it-IT" sz="2200" dirty="0" smtClean="0"/>
              <a:t> </a:t>
            </a:r>
            <a:r>
              <a:rPr lang="en-GB" sz="2200" dirty="0" smtClean="0"/>
              <a:t>the </a:t>
            </a:r>
            <a:r>
              <a:rPr lang="en-GB" sz="2200" b="1" dirty="0"/>
              <a:t>wrapped</a:t>
            </a:r>
            <a:r>
              <a:rPr lang="en-GB" sz="2200" dirty="0"/>
              <a:t> </a:t>
            </a:r>
            <a:r>
              <a:rPr lang="en-GB" sz="2200" b="1" dirty="0"/>
              <a:t>phase</a:t>
            </a:r>
            <a:r>
              <a:rPr lang="en-GB" sz="2200" dirty="0"/>
              <a:t> data </a:t>
            </a:r>
            <a:r>
              <a:rPr lang="en-GB" sz="2200" b="1" dirty="0" smtClean="0"/>
              <a:t>directly</a:t>
            </a:r>
            <a:r>
              <a:rPr lang="en-GB" sz="2200" dirty="0" smtClean="0"/>
              <a:t>, based on the wrapped </a:t>
            </a:r>
            <a:r>
              <a:rPr lang="en-GB" sz="2200" b="1" dirty="0" smtClean="0"/>
              <a:t>phase differences</a:t>
            </a:r>
            <a:r>
              <a:rPr lang="en-GB" sz="2200" dirty="0" smtClean="0"/>
              <a:t> among nearby coherent pixels </a:t>
            </a:r>
            <a:endParaRPr lang="it-IT" sz="2200" b="1" dirty="0" smtClean="0"/>
          </a:p>
        </p:txBody>
      </p:sp>
      <p:sp>
        <p:nvSpPr>
          <p:cNvPr id="5" name="CasellaDiTesto 4"/>
          <p:cNvSpPr txBox="1"/>
          <p:nvPr/>
        </p:nvSpPr>
        <p:spPr>
          <a:xfrm>
            <a:off x="789529" y="4990655"/>
            <a:ext cx="81224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Method </a:t>
            </a:r>
            <a:r>
              <a:rPr lang="it-IT" sz="2200" dirty="0" err="1" smtClean="0"/>
              <a:t>implemented</a:t>
            </a:r>
            <a:r>
              <a:rPr lang="it-IT" sz="2200" dirty="0" smtClean="0"/>
              <a:t> in a</a:t>
            </a:r>
            <a:r>
              <a:rPr lang="it-IT" sz="2200" b="1" dirty="0" smtClean="0"/>
              <a:t> new software </a:t>
            </a:r>
            <a:r>
              <a:rPr lang="it-IT" sz="2200" dirty="0" err="1" smtClean="0"/>
              <a:t>written</a:t>
            </a:r>
            <a:r>
              <a:rPr lang="it-IT" sz="2200" dirty="0" smtClean="0"/>
              <a:t> in</a:t>
            </a:r>
            <a:r>
              <a:rPr lang="it-IT" sz="2200" b="1" dirty="0" smtClean="0"/>
              <a:t> </a:t>
            </a:r>
            <a:r>
              <a:rPr lang="it-IT" sz="2200" b="1" dirty="0" err="1" smtClean="0"/>
              <a:t>Matlab</a:t>
            </a:r>
            <a:r>
              <a:rPr lang="it-IT" sz="2200" b="1" dirty="0" smtClean="0"/>
              <a:t> </a:t>
            </a:r>
            <a:r>
              <a:rPr lang="it-IT" sz="2200" dirty="0" smtClean="0"/>
              <a:t>(</a:t>
            </a:r>
            <a:r>
              <a:rPr lang="it-IT" sz="2200" dirty="0" err="1" smtClean="0"/>
              <a:t>see</a:t>
            </a:r>
            <a:r>
              <a:rPr lang="it-IT" sz="2200" dirty="0" smtClean="0"/>
              <a:t> </a:t>
            </a:r>
            <a:r>
              <a:rPr lang="it-IT" sz="2200" dirty="0" err="1" smtClean="0"/>
              <a:t>Galetto</a:t>
            </a:r>
            <a:r>
              <a:rPr lang="it-IT" sz="2200" dirty="0" smtClean="0"/>
              <a:t> </a:t>
            </a:r>
            <a:r>
              <a:rPr lang="it-IT" sz="2200" dirty="0" err="1" smtClean="0"/>
              <a:t>et</a:t>
            </a:r>
            <a:r>
              <a:rPr lang="it-IT" sz="2200" dirty="0" smtClean="0"/>
              <a:t> al., 2020</a:t>
            </a:r>
            <a:r>
              <a:rPr lang="it-IT" sz="2200" b="1" dirty="0" smtClean="0"/>
              <a:t> </a:t>
            </a:r>
            <a:r>
              <a:rPr lang="en-US" sz="2200" dirty="0" smtClean="0">
                <a:hlinkClick r:id="rId2"/>
              </a:rPr>
              <a:t>https://doi.org/10.1029/2019JB018521</a:t>
            </a:r>
            <a:r>
              <a:rPr lang="en-US" sz="2200" dirty="0" smtClean="0"/>
              <a:t>)</a:t>
            </a:r>
            <a:endParaRPr lang="it-IT" sz="2200" dirty="0" smtClean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363" y="1939524"/>
            <a:ext cx="3355908" cy="285668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510959" y="6032941"/>
            <a:ext cx="5054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Software</a:t>
            </a:r>
            <a:r>
              <a:rPr lang="it-IT" sz="2200" b="1" dirty="0" smtClean="0"/>
              <a:t> </a:t>
            </a:r>
            <a:r>
              <a:rPr lang="it-IT" sz="2200" b="1" dirty="0" err="1" smtClean="0"/>
              <a:t>tested</a:t>
            </a:r>
            <a:r>
              <a:rPr lang="it-IT" sz="2200" b="1" dirty="0" smtClean="0"/>
              <a:t> </a:t>
            </a:r>
            <a:r>
              <a:rPr lang="it-IT" sz="2200" dirty="0" smtClean="0"/>
              <a:t>on</a:t>
            </a:r>
            <a:r>
              <a:rPr lang="it-IT" sz="2200" b="1" dirty="0" smtClean="0"/>
              <a:t> </a:t>
            </a:r>
            <a:r>
              <a:rPr lang="it-IT" sz="2200" b="1" dirty="0" err="1" smtClean="0"/>
              <a:t>synthetic</a:t>
            </a:r>
            <a:r>
              <a:rPr lang="it-IT" sz="2200" b="1" dirty="0" smtClean="0"/>
              <a:t> </a:t>
            </a:r>
            <a:r>
              <a:rPr lang="it-IT" sz="2200" dirty="0" smtClean="0"/>
              <a:t>data</a:t>
            </a:r>
            <a:endParaRPr lang="it-IT" sz="2200" dirty="0"/>
          </a:p>
        </p:txBody>
      </p:sp>
      <p:pic>
        <p:nvPicPr>
          <p:cNvPr id="8" name="Picture 2" descr="https://egu2020.eu/cc_by_logo_p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4923" y="6487454"/>
            <a:ext cx="1059077" cy="370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180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3" y="1439611"/>
            <a:ext cx="3056312" cy="364037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379" y="1439611"/>
            <a:ext cx="1688172" cy="313631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688" y="1435610"/>
            <a:ext cx="1712175" cy="314432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13761" y="382550"/>
            <a:ext cx="8272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Cerro </a:t>
            </a:r>
            <a:r>
              <a:rPr lang="it-IT" sz="2400" b="1" dirty="0" err="1" smtClean="0">
                <a:solidFill>
                  <a:srgbClr val="FF0000"/>
                </a:solidFill>
              </a:rPr>
              <a:t>Azul</a:t>
            </a:r>
            <a:r>
              <a:rPr lang="it-IT" sz="2400" b="1" dirty="0" smtClean="0">
                <a:solidFill>
                  <a:srgbClr val="FF0000"/>
                </a:solidFill>
              </a:rPr>
              <a:t>: </a:t>
            </a:r>
            <a:r>
              <a:rPr lang="it-IT" sz="2400" b="1" dirty="0" err="1" smtClean="0">
                <a:solidFill>
                  <a:srgbClr val="FF0000"/>
                </a:solidFill>
              </a:rPr>
              <a:t>pre-eruptive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</a:rPr>
              <a:t>inflation</a:t>
            </a:r>
            <a:r>
              <a:rPr lang="it-IT" sz="2400" b="1" dirty="0" smtClean="0">
                <a:solidFill>
                  <a:srgbClr val="FF0000"/>
                </a:solidFill>
              </a:rPr>
              <a:t> (</a:t>
            </a:r>
            <a:r>
              <a:rPr lang="it-IT" sz="2400" b="1" dirty="0" err="1" smtClean="0">
                <a:solidFill>
                  <a:srgbClr val="FF0000"/>
                </a:solidFill>
              </a:rPr>
              <a:t>Oct</a:t>
            </a:r>
            <a:r>
              <a:rPr lang="it-IT" sz="2400" b="1" dirty="0" smtClean="0">
                <a:solidFill>
                  <a:srgbClr val="FF0000"/>
                </a:solidFill>
              </a:rPr>
              <a:t> 2007 – </a:t>
            </a:r>
            <a:r>
              <a:rPr lang="it-IT" sz="2400" b="1" dirty="0" err="1" smtClean="0">
                <a:solidFill>
                  <a:srgbClr val="FF0000"/>
                </a:solidFill>
              </a:rPr>
              <a:t>Apr</a:t>
            </a:r>
            <a:r>
              <a:rPr lang="it-IT" sz="2400" b="1" dirty="0" smtClean="0">
                <a:solidFill>
                  <a:srgbClr val="FF0000"/>
                </a:solidFill>
              </a:rPr>
              <a:t> 2008)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41916" y="965819"/>
            <a:ext cx="24795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err="1" smtClean="0">
                <a:solidFill>
                  <a:prstClr val="black"/>
                </a:solidFill>
              </a:rPr>
              <a:t>Wrapped</a:t>
            </a:r>
            <a:r>
              <a:rPr lang="it-IT" sz="2200" b="1" dirty="0" smtClean="0">
                <a:solidFill>
                  <a:prstClr val="black"/>
                </a:solidFill>
              </a:rPr>
              <a:t> data</a:t>
            </a:r>
            <a:endParaRPr lang="it-IT" sz="2200" dirty="0">
              <a:solidFill>
                <a:prstClr val="black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072150" y="965818"/>
            <a:ext cx="1902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smtClean="0">
                <a:solidFill>
                  <a:prstClr val="black"/>
                </a:solidFill>
              </a:rPr>
              <a:t>Model</a:t>
            </a:r>
            <a:endParaRPr lang="it-IT" sz="2200" dirty="0">
              <a:solidFill>
                <a:prstClr val="black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601802" y="965818"/>
            <a:ext cx="1902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err="1" smtClean="0">
                <a:solidFill>
                  <a:prstClr val="black"/>
                </a:solidFill>
              </a:rPr>
              <a:t>Residuals</a:t>
            </a:r>
            <a:endParaRPr lang="it-IT" sz="2200" dirty="0">
              <a:solidFill>
                <a:prstClr val="black"/>
              </a:solidFill>
            </a:endParaRPr>
          </a:p>
        </p:txBody>
      </p:sp>
      <p:sp>
        <p:nvSpPr>
          <p:cNvPr id="10" name="Ovale 9"/>
          <p:cNvSpPr/>
          <p:nvPr/>
        </p:nvSpPr>
        <p:spPr>
          <a:xfrm>
            <a:off x="3916394" y="3554078"/>
            <a:ext cx="69011" cy="6901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896998" y="5614375"/>
            <a:ext cx="37530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/>
              <a:t>ΔV=</a:t>
            </a:r>
            <a:r>
              <a:rPr lang="en-GB" sz="2200" dirty="0" smtClean="0"/>
              <a:t> 12.6±3.7 x10</a:t>
            </a:r>
            <a:r>
              <a:rPr lang="en-GB" sz="2200" baseline="30000" dirty="0" smtClean="0"/>
              <a:t>-3</a:t>
            </a:r>
            <a:r>
              <a:rPr lang="en-GB" sz="2200" dirty="0" smtClean="0"/>
              <a:t> km</a:t>
            </a:r>
            <a:r>
              <a:rPr lang="en-GB" sz="2200" baseline="30000" dirty="0" smtClean="0"/>
              <a:t>3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4650041" y="5614375"/>
            <a:ext cx="36972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2200" b="1" dirty="0">
                <a:solidFill>
                  <a:srgbClr val="FF0000"/>
                </a:solidFill>
              </a:rPr>
              <a:t> </a:t>
            </a:r>
            <a:r>
              <a:rPr lang="en-GB" sz="2200" b="1" dirty="0" smtClean="0">
                <a:solidFill>
                  <a:prstClr val="black"/>
                </a:solidFill>
              </a:rPr>
              <a:t>Rate</a:t>
            </a:r>
            <a:r>
              <a:rPr lang="en-GB" sz="2200" dirty="0" smtClean="0">
                <a:solidFill>
                  <a:prstClr val="black"/>
                </a:solidFill>
              </a:rPr>
              <a:t>=2.5±0.7 </a:t>
            </a:r>
            <a:r>
              <a:rPr lang="en-GB" sz="2200" dirty="0">
                <a:solidFill>
                  <a:prstClr val="black"/>
                </a:solidFill>
              </a:rPr>
              <a:t>x10</a:t>
            </a:r>
            <a:r>
              <a:rPr lang="en-GB" sz="2200" baseline="30000" dirty="0">
                <a:solidFill>
                  <a:prstClr val="black"/>
                </a:solidFill>
              </a:rPr>
              <a:t>-2</a:t>
            </a:r>
            <a:r>
              <a:rPr lang="en-GB" sz="2200" dirty="0">
                <a:solidFill>
                  <a:prstClr val="black"/>
                </a:solidFill>
              </a:rPr>
              <a:t> </a:t>
            </a:r>
            <a:r>
              <a:rPr lang="en-GB" sz="2200" dirty="0" smtClean="0">
                <a:solidFill>
                  <a:prstClr val="black"/>
                </a:solidFill>
              </a:rPr>
              <a:t>km</a:t>
            </a:r>
            <a:r>
              <a:rPr lang="en-GB" sz="2200" baseline="30000" dirty="0" smtClean="0">
                <a:solidFill>
                  <a:prstClr val="black"/>
                </a:solidFill>
              </a:rPr>
              <a:t>3</a:t>
            </a:r>
            <a:r>
              <a:rPr lang="en-GB" sz="2200" dirty="0" smtClean="0">
                <a:solidFill>
                  <a:prstClr val="black"/>
                </a:solidFill>
              </a:rPr>
              <a:t>/yr</a:t>
            </a:r>
            <a:r>
              <a:rPr lang="en-GB" sz="2200" dirty="0">
                <a:solidFill>
                  <a:prstClr val="black"/>
                </a:solidFill>
              </a:rPr>
              <a:t>. </a:t>
            </a:r>
            <a:endParaRPr lang="it-IT" sz="2200" dirty="0">
              <a:solidFill>
                <a:prstClr val="black"/>
              </a:solidFill>
            </a:endParaRPr>
          </a:p>
        </p:txBody>
      </p:sp>
      <p:pic>
        <p:nvPicPr>
          <p:cNvPr id="13" name="Picture 2" descr="https://egu2020.eu/cc_by_logo_pn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84923" y="6487454"/>
            <a:ext cx="1059077" cy="370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654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35" y="1303631"/>
            <a:ext cx="2695528" cy="229454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828" y="1320235"/>
            <a:ext cx="1971734" cy="189973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861" y="1316523"/>
            <a:ext cx="1960304" cy="189973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707701" y="0"/>
            <a:ext cx="597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Cerro </a:t>
            </a:r>
            <a:r>
              <a:rPr lang="it-IT" sz="2400" b="1" dirty="0" err="1" smtClean="0">
                <a:solidFill>
                  <a:srgbClr val="FF0000"/>
                </a:solidFill>
              </a:rPr>
              <a:t>Azul</a:t>
            </a:r>
            <a:r>
              <a:rPr lang="it-IT" sz="2400" b="1" dirty="0" smtClean="0">
                <a:solidFill>
                  <a:srgbClr val="FF0000"/>
                </a:solidFill>
              </a:rPr>
              <a:t>: </a:t>
            </a:r>
            <a:r>
              <a:rPr lang="it-IT" sz="2400" b="1" dirty="0" err="1" smtClean="0">
                <a:solidFill>
                  <a:srgbClr val="FF0000"/>
                </a:solidFill>
              </a:rPr>
              <a:t>syn-eruption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</a:rPr>
              <a:t>deformation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19553" y="934299"/>
            <a:ext cx="247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prstClr val="black"/>
                </a:solidFill>
              </a:rPr>
              <a:t>Wrapped</a:t>
            </a:r>
            <a:r>
              <a:rPr lang="it-IT" b="1" dirty="0" smtClean="0">
                <a:solidFill>
                  <a:prstClr val="black"/>
                </a:solidFill>
              </a:rPr>
              <a:t> data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955127" y="970495"/>
            <a:ext cx="190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prstClr val="black"/>
                </a:solidFill>
              </a:rPr>
              <a:t>Model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241234" y="972097"/>
            <a:ext cx="190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prstClr val="black"/>
                </a:solidFill>
              </a:rPr>
              <a:t>Residuals</a:t>
            </a:r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315" y="4434833"/>
            <a:ext cx="2695528" cy="217888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1050" y="4446829"/>
            <a:ext cx="1999985" cy="179212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7652" y="4458825"/>
            <a:ext cx="2005602" cy="1792121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0" y="536686"/>
            <a:ext cx="49439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i="1" dirty="0" smtClean="0"/>
              <a:t>First </a:t>
            </a:r>
            <a:r>
              <a:rPr lang="it-IT" sz="2200" i="1" dirty="0" err="1" smtClean="0"/>
              <a:t>eruptive</a:t>
            </a:r>
            <a:r>
              <a:rPr lang="it-IT" sz="2200" i="1" dirty="0"/>
              <a:t> </a:t>
            </a:r>
            <a:r>
              <a:rPr lang="it-IT" sz="2200" i="1" dirty="0" err="1" smtClean="0"/>
              <a:t>phase</a:t>
            </a:r>
            <a:r>
              <a:rPr lang="it-IT" sz="2200" i="1" dirty="0" smtClean="0"/>
              <a:t> (29-31 </a:t>
            </a:r>
            <a:r>
              <a:rPr lang="it-IT" sz="2200" i="1" dirty="0" err="1" smtClean="0"/>
              <a:t>May</a:t>
            </a:r>
            <a:r>
              <a:rPr lang="it-IT" sz="2200" i="1" dirty="0" smtClean="0"/>
              <a:t> 2008)</a:t>
            </a:r>
            <a:endParaRPr lang="it-IT" sz="2200" i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119603" y="3858764"/>
            <a:ext cx="54099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i="1" dirty="0" smtClean="0"/>
              <a:t>Second </a:t>
            </a:r>
            <a:r>
              <a:rPr lang="it-IT" sz="2200" i="1" dirty="0" err="1" smtClean="0"/>
              <a:t>eruptive</a:t>
            </a:r>
            <a:r>
              <a:rPr lang="it-IT" sz="2200" i="1" dirty="0" smtClean="0"/>
              <a:t> </a:t>
            </a:r>
            <a:r>
              <a:rPr lang="it-IT" sz="2200" i="1" dirty="0" err="1" smtClean="0"/>
              <a:t>phase</a:t>
            </a:r>
            <a:r>
              <a:rPr lang="it-IT" sz="2200" i="1" dirty="0" smtClean="0"/>
              <a:t> (1-11 </a:t>
            </a:r>
            <a:r>
              <a:rPr lang="it-IT" sz="2200" i="1" dirty="0" err="1" smtClean="0"/>
              <a:t>June</a:t>
            </a:r>
            <a:r>
              <a:rPr lang="it-IT" sz="2200" i="1" dirty="0" smtClean="0"/>
              <a:t> 2008)</a:t>
            </a:r>
            <a:endParaRPr lang="it-IT" sz="2200" i="1" dirty="0"/>
          </a:p>
        </p:txBody>
      </p:sp>
      <p:cxnSp>
        <p:nvCxnSpPr>
          <p:cNvPr id="33" name="Connettore 1 32"/>
          <p:cNvCxnSpPr/>
          <p:nvPr/>
        </p:nvCxnSpPr>
        <p:spPr>
          <a:xfrm>
            <a:off x="5377109" y="5439886"/>
            <a:ext cx="436974" cy="134978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/>
          <p:nvPr/>
        </p:nvCxnSpPr>
        <p:spPr>
          <a:xfrm flipH="1">
            <a:off x="5633049" y="2450901"/>
            <a:ext cx="212831" cy="306137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3198078" y="6460749"/>
            <a:ext cx="2854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dirty="0" smtClean="0"/>
              <a:t>V(sill)=-25±2.2 </a:t>
            </a:r>
            <a:r>
              <a:rPr lang="en-GB" dirty="0"/>
              <a:t>x10</a:t>
            </a:r>
            <a:r>
              <a:rPr lang="en-GB" baseline="30000" dirty="0"/>
              <a:t>-3</a:t>
            </a:r>
            <a:r>
              <a:rPr lang="en-GB" dirty="0"/>
              <a:t> km</a:t>
            </a:r>
            <a:r>
              <a:rPr lang="en-GB" baseline="30000" dirty="0"/>
              <a:t>3</a:t>
            </a:r>
            <a:r>
              <a:rPr lang="en-GB" dirty="0" smtClean="0"/>
              <a:t> 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2612141" y="3271547"/>
            <a:ext cx="3124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dirty="0" smtClean="0"/>
              <a:t>V(sill)= -11.2±0.6 x10</a:t>
            </a:r>
            <a:r>
              <a:rPr lang="en-GB" baseline="30000" dirty="0" smtClean="0"/>
              <a:t>-3</a:t>
            </a:r>
            <a:r>
              <a:rPr lang="en-GB" dirty="0" smtClean="0"/>
              <a:t> </a:t>
            </a:r>
            <a:r>
              <a:rPr lang="en-GB" dirty="0"/>
              <a:t>km</a:t>
            </a:r>
            <a:r>
              <a:rPr lang="en-GB" baseline="30000" dirty="0"/>
              <a:t>3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6124434" y="3271547"/>
            <a:ext cx="3088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dirty="0" smtClean="0"/>
              <a:t>V(dike)= 9.9±0.5 </a:t>
            </a:r>
            <a:r>
              <a:rPr lang="en-GB" dirty="0"/>
              <a:t>x10</a:t>
            </a:r>
            <a:r>
              <a:rPr lang="en-GB" baseline="30000" dirty="0"/>
              <a:t>-3</a:t>
            </a:r>
            <a:r>
              <a:rPr lang="en-GB" dirty="0"/>
              <a:t> </a:t>
            </a:r>
            <a:r>
              <a:rPr lang="en-GB" dirty="0" smtClean="0"/>
              <a:t>km</a:t>
            </a:r>
            <a:r>
              <a:rPr lang="en-GB" baseline="30000" dirty="0" smtClean="0"/>
              <a:t>3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6052796" y="6454672"/>
            <a:ext cx="3160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dirty="0" smtClean="0"/>
              <a:t>V(dike)=57.4±2.6 </a:t>
            </a:r>
            <a:r>
              <a:rPr lang="en-GB" dirty="0"/>
              <a:t>x10</a:t>
            </a:r>
            <a:r>
              <a:rPr lang="en-GB" baseline="30000" dirty="0"/>
              <a:t>-3</a:t>
            </a:r>
            <a:r>
              <a:rPr lang="en-GB" dirty="0"/>
              <a:t> </a:t>
            </a:r>
            <a:r>
              <a:rPr lang="en-GB" dirty="0" smtClean="0"/>
              <a:t>km</a:t>
            </a:r>
            <a:r>
              <a:rPr lang="en-GB" baseline="30000" dirty="0" smtClean="0"/>
              <a:t>3</a:t>
            </a:r>
            <a:r>
              <a:rPr lang="en-GB" dirty="0" smtClean="0"/>
              <a:t> </a:t>
            </a:r>
          </a:p>
        </p:txBody>
      </p:sp>
      <p:sp>
        <p:nvSpPr>
          <p:cNvPr id="20" name="Triangolo isoscele 19"/>
          <p:cNvSpPr/>
          <p:nvPr/>
        </p:nvSpPr>
        <p:spPr>
          <a:xfrm>
            <a:off x="445867" y="3710212"/>
            <a:ext cx="130214" cy="112253"/>
          </a:xfrm>
          <a:prstGeom prst="triangl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592164" y="3605144"/>
            <a:ext cx="14189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err="1" smtClean="0"/>
              <a:t>Eruptive</a:t>
            </a:r>
            <a:r>
              <a:rPr lang="it-IT" sz="1400" dirty="0" smtClean="0"/>
              <a:t> </a:t>
            </a:r>
            <a:r>
              <a:rPr lang="it-IT" sz="1400" dirty="0" err="1" smtClean="0"/>
              <a:t>fissure</a:t>
            </a:r>
            <a:endParaRPr lang="it-IT" sz="1400" dirty="0"/>
          </a:p>
        </p:txBody>
      </p:sp>
      <p:pic>
        <p:nvPicPr>
          <p:cNvPr id="22" name="Picture 2" descr="https://egu2020.eu/cc_by_logo_pn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84923" y="0"/>
            <a:ext cx="1059077" cy="370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225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933237" y="7592"/>
            <a:ext cx="5768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Post-</a:t>
            </a:r>
            <a:r>
              <a:rPr lang="it-IT" sz="2400" b="1" dirty="0" err="1" smtClean="0">
                <a:solidFill>
                  <a:srgbClr val="FF0000"/>
                </a:solidFill>
              </a:rPr>
              <a:t>eruption</a:t>
            </a:r>
            <a:r>
              <a:rPr lang="it-IT" sz="2400" b="1" dirty="0" smtClean="0">
                <a:solidFill>
                  <a:srgbClr val="FF0000"/>
                </a:solidFill>
              </a:rPr>
              <a:t> (</a:t>
            </a:r>
            <a:r>
              <a:rPr lang="it-IT" sz="2400" b="1" dirty="0" err="1" smtClean="0">
                <a:solidFill>
                  <a:srgbClr val="FF0000"/>
                </a:solidFill>
              </a:rPr>
              <a:t>July</a:t>
            </a:r>
            <a:r>
              <a:rPr lang="it-IT" sz="2400" b="1" dirty="0" smtClean="0">
                <a:solidFill>
                  <a:srgbClr val="FF0000"/>
                </a:solidFill>
              </a:rPr>
              <a:t> 2008 – 2010/2011)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272148" y="3508495"/>
            <a:ext cx="34160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C</a:t>
            </a:r>
            <a:r>
              <a:rPr lang="it-IT" sz="2200" dirty="0" smtClean="0"/>
              <a:t>aldera </a:t>
            </a:r>
            <a:r>
              <a:rPr lang="it-IT" sz="2200" b="1" dirty="0" err="1" smtClean="0"/>
              <a:t>uplift</a:t>
            </a:r>
            <a:r>
              <a:rPr lang="it-IT" sz="2200" b="1" dirty="0" smtClean="0"/>
              <a:t> </a:t>
            </a:r>
            <a:r>
              <a:rPr lang="it-IT" sz="2200" b="1" dirty="0" err="1" smtClean="0"/>
              <a:t>resumes</a:t>
            </a:r>
            <a:endParaRPr lang="it-IT" sz="2200" b="1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382" y="826775"/>
            <a:ext cx="3182214" cy="2666923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7338634" y="2372264"/>
            <a:ext cx="1123878" cy="868004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6191323" y="476656"/>
            <a:ext cx="246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ENVISAT (</a:t>
            </a:r>
            <a:r>
              <a:rPr lang="it-IT" dirty="0" err="1" smtClean="0"/>
              <a:t>ascending</a:t>
            </a:r>
            <a:r>
              <a:rPr lang="it-IT" dirty="0" smtClean="0"/>
              <a:t>)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560" y="522384"/>
            <a:ext cx="3081899" cy="2960245"/>
          </a:xfrm>
          <a:prstGeom prst="rect">
            <a:avLst/>
          </a:prstGeom>
        </p:spPr>
      </p:pic>
      <p:pic>
        <p:nvPicPr>
          <p:cNvPr id="8" name="Picture 2" descr="https://egu2020.eu/cc_by_logo_p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4923" y="6487454"/>
            <a:ext cx="1059077" cy="370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187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GB" sz="2400" dirty="0" smtClean="0">
                <a:solidFill>
                  <a:srgbClr val="FF0000"/>
                </a:solidFill>
              </a:rPr>
              <a:t>Aim of the work: understanding </a:t>
            </a:r>
            <a:r>
              <a:rPr lang="en-GB" sz="2400" b="1" dirty="0" smtClean="0">
                <a:solidFill>
                  <a:srgbClr val="FF0000"/>
                </a:solidFill>
              </a:rPr>
              <a:t>unrest </a:t>
            </a:r>
            <a:r>
              <a:rPr lang="en-GB" sz="2400" dirty="0" smtClean="0">
                <a:solidFill>
                  <a:srgbClr val="FF0000"/>
                </a:solidFill>
              </a:rPr>
              <a:t>at </a:t>
            </a:r>
            <a:r>
              <a:rPr lang="en-US" altLang="it-IT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Galápagos calderas</a:t>
            </a:r>
            <a:r>
              <a:rPr lang="en-GB" sz="2400" b="1" dirty="0" smtClean="0">
                <a:solidFill>
                  <a:srgbClr val="FF0000"/>
                </a:solidFill>
              </a:rPr>
              <a:t>  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40" y="714447"/>
            <a:ext cx="5581764" cy="4451231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3257796" y="4090656"/>
            <a:ext cx="1000913" cy="89043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3115110" y="3721324"/>
            <a:ext cx="1540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Cerro </a:t>
            </a:r>
            <a:r>
              <a:rPr lang="it-IT" b="1" dirty="0" err="1" smtClean="0"/>
              <a:t>Azul</a:t>
            </a:r>
            <a:endParaRPr lang="it-IT" b="1" dirty="0"/>
          </a:p>
        </p:txBody>
      </p:sp>
      <p:sp>
        <p:nvSpPr>
          <p:cNvPr id="15" name="Rettangolo 14"/>
          <p:cNvSpPr/>
          <p:nvPr/>
        </p:nvSpPr>
        <p:spPr>
          <a:xfrm>
            <a:off x="4251403" y="2439730"/>
            <a:ext cx="1094480" cy="97710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4287473" y="2102819"/>
            <a:ext cx="1058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/>
              <a:t>Alcedo</a:t>
            </a:r>
            <a:endParaRPr lang="it-IT" b="1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369608" y="5714061"/>
            <a:ext cx="79031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a) </a:t>
            </a:r>
            <a:r>
              <a:rPr lang="it-IT" sz="2200" b="1" dirty="0" err="1" smtClean="0">
                <a:solidFill>
                  <a:srgbClr val="FF0000"/>
                </a:solidFill>
              </a:rPr>
              <a:t>Alcedo</a:t>
            </a:r>
            <a:r>
              <a:rPr lang="it-IT" sz="2200" b="1" dirty="0" smtClean="0"/>
              <a:t>: </a:t>
            </a:r>
            <a:r>
              <a:rPr lang="it-IT" sz="2200" b="1" dirty="0" err="1" smtClean="0"/>
              <a:t>non-eruptive</a:t>
            </a:r>
            <a:r>
              <a:rPr lang="it-IT" sz="2200" b="1" dirty="0" smtClean="0"/>
              <a:t> </a:t>
            </a:r>
            <a:r>
              <a:rPr lang="it-IT" sz="2200" dirty="0" err="1"/>
              <a:t>unrest</a:t>
            </a:r>
            <a:r>
              <a:rPr lang="it-IT" sz="2200" dirty="0"/>
              <a:t> </a:t>
            </a:r>
            <a:r>
              <a:rPr lang="it-IT" sz="2200" dirty="0" smtClean="0"/>
              <a:t>(2007-2011)</a:t>
            </a:r>
            <a:endParaRPr lang="it-IT" sz="2200" b="1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369608" y="6331925"/>
            <a:ext cx="87743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b) </a:t>
            </a:r>
            <a:r>
              <a:rPr lang="it-IT" sz="2200" b="1" dirty="0">
                <a:solidFill>
                  <a:srgbClr val="FF0000"/>
                </a:solidFill>
              </a:rPr>
              <a:t>Cerro </a:t>
            </a:r>
            <a:r>
              <a:rPr lang="it-IT" sz="2200" b="1" dirty="0" err="1" smtClean="0">
                <a:solidFill>
                  <a:srgbClr val="FF0000"/>
                </a:solidFill>
              </a:rPr>
              <a:t>Azul</a:t>
            </a:r>
            <a:r>
              <a:rPr lang="it-IT" sz="2200" b="1" dirty="0" smtClean="0"/>
              <a:t>: </a:t>
            </a:r>
            <a:r>
              <a:rPr lang="it-IT" sz="2200" b="1" dirty="0" err="1"/>
              <a:t>eruptive</a:t>
            </a:r>
            <a:r>
              <a:rPr lang="it-IT" sz="2200" b="1" dirty="0"/>
              <a:t> </a:t>
            </a:r>
            <a:r>
              <a:rPr lang="it-IT" sz="2200" dirty="0" err="1" smtClean="0"/>
              <a:t>unrest</a:t>
            </a:r>
            <a:r>
              <a:rPr lang="it-IT" sz="2200" dirty="0" smtClean="0"/>
              <a:t> (2007-2011)</a:t>
            </a:r>
            <a:endParaRPr lang="it-IT" sz="2200" b="1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465143" y="5236275"/>
            <a:ext cx="2783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Studied calderas:</a:t>
            </a:r>
            <a:endParaRPr lang="en-GB" sz="2400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4839222" y="770005"/>
            <a:ext cx="2475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Western </a:t>
            </a:r>
            <a:r>
              <a:rPr lang="it-IT" b="1" dirty="0" err="1" smtClean="0"/>
              <a:t>Galápagos</a:t>
            </a:r>
            <a:r>
              <a:rPr lang="it-IT" b="1" dirty="0" smtClean="0"/>
              <a:t> </a:t>
            </a:r>
            <a:r>
              <a:rPr lang="it-IT" dirty="0" smtClean="0"/>
              <a:t>(</a:t>
            </a:r>
            <a:r>
              <a:rPr lang="it-IT" dirty="0"/>
              <a:t>Ecuador)</a:t>
            </a:r>
          </a:p>
        </p:txBody>
      </p:sp>
      <p:pic>
        <p:nvPicPr>
          <p:cNvPr id="19" name="Picture 2" descr="https://egu2020.eu/cc_by_logo_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4923" y="6487454"/>
            <a:ext cx="1059077" cy="370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714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" y="1159535"/>
            <a:ext cx="9127074" cy="252794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83959" y="6204646"/>
            <a:ext cx="6131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err="1" smtClean="0"/>
              <a:t>Replenishment</a:t>
            </a:r>
            <a:r>
              <a:rPr lang="it-IT" sz="2200" dirty="0" smtClean="0"/>
              <a:t> of the magma </a:t>
            </a:r>
            <a:r>
              <a:rPr lang="it-IT" sz="2200" dirty="0" err="1" smtClean="0"/>
              <a:t>reservoir</a:t>
            </a:r>
            <a:r>
              <a:rPr lang="it-IT" sz="2200" dirty="0" smtClean="0"/>
              <a:t> (</a:t>
            </a:r>
            <a:r>
              <a:rPr lang="it-IT" sz="2200" dirty="0" err="1" smtClean="0"/>
              <a:t>sill</a:t>
            </a:r>
            <a:r>
              <a:rPr lang="it-IT" sz="2200" dirty="0"/>
              <a:t>)</a:t>
            </a:r>
            <a:r>
              <a:rPr lang="it-IT" sz="2200" dirty="0" smtClean="0"/>
              <a:t> </a:t>
            </a:r>
            <a:endParaRPr lang="it-IT" sz="22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3285077" y="4249384"/>
            <a:ext cx="25738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err="1" smtClean="0"/>
              <a:t>lateral</a:t>
            </a:r>
            <a:r>
              <a:rPr lang="it-IT" sz="2200" b="1" dirty="0" smtClean="0"/>
              <a:t> </a:t>
            </a:r>
            <a:r>
              <a:rPr lang="it-IT" sz="2200" b="1" dirty="0" err="1" smtClean="0"/>
              <a:t>migration</a:t>
            </a:r>
            <a:endParaRPr lang="it-IT" sz="2200" b="1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2312770" y="5005501"/>
            <a:ext cx="4518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prstClr val="black"/>
                </a:solidFill>
              </a:rPr>
              <a:t>Non-</a:t>
            </a:r>
            <a:r>
              <a:rPr lang="it-IT" sz="2200" b="1" dirty="0" err="1">
                <a:solidFill>
                  <a:prstClr val="black"/>
                </a:solidFill>
              </a:rPr>
              <a:t>eruptive</a:t>
            </a:r>
            <a:r>
              <a:rPr lang="it-IT" sz="2200" dirty="0">
                <a:solidFill>
                  <a:prstClr val="black"/>
                </a:solidFill>
              </a:rPr>
              <a:t> </a:t>
            </a:r>
            <a:r>
              <a:rPr lang="it-IT" sz="2200" dirty="0" smtClean="0">
                <a:solidFill>
                  <a:prstClr val="black"/>
                </a:solidFill>
              </a:rPr>
              <a:t>unrest</a:t>
            </a:r>
            <a:r>
              <a:rPr lang="it-IT" sz="2200" dirty="0" smtClean="0"/>
              <a:t> for the </a:t>
            </a:r>
            <a:r>
              <a:rPr lang="it-IT" sz="2200" b="1" dirty="0" err="1" smtClean="0"/>
              <a:t>lack</a:t>
            </a:r>
            <a:r>
              <a:rPr lang="it-IT" sz="2200" dirty="0" smtClean="0"/>
              <a:t> of magma </a:t>
            </a:r>
            <a:r>
              <a:rPr lang="it-IT" sz="2200" dirty="0" err="1" smtClean="0"/>
              <a:t>replenishment</a:t>
            </a:r>
            <a:endParaRPr lang="it-IT" sz="2200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431628" y="104754"/>
            <a:ext cx="2532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>
                <a:solidFill>
                  <a:srgbClr val="FF0000"/>
                </a:solidFill>
              </a:rPr>
              <a:t>Alcedo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</a:rPr>
              <a:t>results</a:t>
            </a:r>
            <a:endParaRPr lang="it-IT" sz="2400" b="1" dirty="0">
              <a:solidFill>
                <a:srgbClr val="FF0000"/>
              </a:solidFill>
            </a:endParaRPr>
          </a:p>
        </p:txBody>
      </p:sp>
      <p:cxnSp>
        <p:nvCxnSpPr>
          <p:cNvPr id="18" name="Connettore 2 17"/>
          <p:cNvCxnSpPr/>
          <p:nvPr/>
        </p:nvCxnSpPr>
        <p:spPr>
          <a:xfrm>
            <a:off x="1362406" y="3810364"/>
            <a:ext cx="537442" cy="234176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H="1">
            <a:off x="6983507" y="3810364"/>
            <a:ext cx="654422" cy="239428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flipH="1">
            <a:off x="4571997" y="3818497"/>
            <a:ext cx="1" cy="43764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>
            <a:off x="4571998" y="4680271"/>
            <a:ext cx="0" cy="37582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/>
          <p:cNvSpPr/>
          <p:nvPr/>
        </p:nvSpPr>
        <p:spPr>
          <a:xfrm>
            <a:off x="1964" y="891649"/>
            <a:ext cx="2971349" cy="28270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/>
          <p:cNvSpPr/>
          <p:nvPr/>
        </p:nvSpPr>
        <p:spPr>
          <a:xfrm>
            <a:off x="3083860" y="891649"/>
            <a:ext cx="3012140" cy="2827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6163051" y="891649"/>
            <a:ext cx="2882337" cy="28270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Picture 2" descr="https://egu2020.eu/cc_by_logo_p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4923" y="6487454"/>
            <a:ext cx="1059077" cy="370546"/>
          </a:xfrm>
          <a:prstGeom prst="rect">
            <a:avLst/>
          </a:prstGeom>
          <a:noFill/>
        </p:spPr>
      </p:pic>
      <p:sp>
        <p:nvSpPr>
          <p:cNvPr id="16" name="CasellaDiTesto 15"/>
          <p:cNvSpPr txBox="1"/>
          <p:nvPr/>
        </p:nvSpPr>
        <p:spPr>
          <a:xfrm>
            <a:off x="614928" y="614823"/>
            <a:ext cx="1917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Jan</a:t>
            </a:r>
            <a:r>
              <a:rPr lang="it-IT" sz="1400" dirty="0" smtClean="0"/>
              <a:t>. 2007 –</a:t>
            </a:r>
            <a:r>
              <a:rPr lang="it-IT" sz="1400" dirty="0" err="1" smtClean="0"/>
              <a:t>Jan</a:t>
            </a:r>
            <a:r>
              <a:rPr lang="it-IT" sz="1400" dirty="0" smtClean="0"/>
              <a:t>. 2010</a:t>
            </a:r>
            <a:endParaRPr lang="it-IT" sz="14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3586277" y="621466"/>
            <a:ext cx="2227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Jan</a:t>
            </a:r>
            <a:r>
              <a:rPr lang="it-IT" sz="1400" dirty="0" smtClean="0"/>
              <a:t>. 2010 – </a:t>
            </a:r>
            <a:r>
              <a:rPr lang="it-IT" sz="1400" dirty="0" err="1" smtClean="0"/>
              <a:t>Jun</a:t>
            </a:r>
            <a:r>
              <a:rPr lang="it-IT" sz="1400" dirty="0" smtClean="0"/>
              <a:t>. 2010</a:t>
            </a:r>
            <a:endParaRPr lang="it-IT" sz="1400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6735284" y="614822"/>
            <a:ext cx="2159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Jun</a:t>
            </a:r>
            <a:r>
              <a:rPr lang="it-IT" sz="1400" dirty="0" smtClean="0"/>
              <a:t>. 2010 – Mar. 2011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0770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2968111" y="1107"/>
            <a:ext cx="3008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Cerro </a:t>
            </a:r>
            <a:r>
              <a:rPr lang="it-IT" sz="2400" b="1" dirty="0" err="1" smtClean="0">
                <a:solidFill>
                  <a:srgbClr val="FF0000"/>
                </a:solidFill>
              </a:rPr>
              <a:t>Azul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</a:rPr>
              <a:t>results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07924" y="3496262"/>
            <a:ext cx="43174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err="1"/>
              <a:t>T</a:t>
            </a:r>
            <a:r>
              <a:rPr lang="it-IT" sz="2200" dirty="0" err="1" smtClean="0"/>
              <a:t>wo</a:t>
            </a:r>
            <a:r>
              <a:rPr lang="it-IT" sz="2200" dirty="0" smtClean="0"/>
              <a:t> </a:t>
            </a:r>
            <a:r>
              <a:rPr lang="it-IT" sz="2200" b="1" dirty="0" err="1" smtClean="0"/>
              <a:t>eruptive</a:t>
            </a:r>
            <a:r>
              <a:rPr lang="it-IT" sz="2200" b="1" dirty="0" smtClean="0"/>
              <a:t> </a:t>
            </a:r>
            <a:r>
              <a:rPr lang="it-IT" sz="2200" b="1" dirty="0" err="1" smtClean="0"/>
              <a:t>phases</a:t>
            </a:r>
            <a:r>
              <a:rPr lang="it-IT" sz="2200" dirty="0"/>
              <a:t> </a:t>
            </a:r>
            <a:r>
              <a:rPr lang="it-IT" sz="2200" dirty="0" err="1" smtClean="0"/>
              <a:t>related</a:t>
            </a:r>
            <a:r>
              <a:rPr lang="it-IT" sz="2200" dirty="0" smtClean="0"/>
              <a:t> to the </a:t>
            </a:r>
            <a:r>
              <a:rPr lang="it-IT" sz="2200" dirty="0" err="1" smtClean="0"/>
              <a:t>propagation</a:t>
            </a:r>
            <a:r>
              <a:rPr lang="it-IT" sz="2200" dirty="0" smtClean="0"/>
              <a:t> of a </a:t>
            </a:r>
            <a:r>
              <a:rPr lang="it-IT" sz="2200" b="1" dirty="0" err="1" smtClean="0"/>
              <a:t>radial</a:t>
            </a:r>
            <a:r>
              <a:rPr lang="it-IT" sz="2200" b="1" dirty="0" smtClean="0"/>
              <a:t> dike</a:t>
            </a:r>
            <a:endParaRPr lang="it-IT" sz="2200" b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07924" y="4527655"/>
            <a:ext cx="43644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Dike</a:t>
            </a:r>
            <a:r>
              <a:rPr lang="it-IT" sz="2200" b="1" dirty="0" smtClean="0"/>
              <a:t> </a:t>
            </a:r>
            <a:r>
              <a:rPr lang="it-IT" sz="2200" dirty="0" err="1" smtClean="0"/>
              <a:t>propagation</a:t>
            </a:r>
            <a:r>
              <a:rPr lang="it-IT" sz="2200" b="1" dirty="0" smtClean="0"/>
              <a:t> </a:t>
            </a:r>
            <a:r>
              <a:rPr lang="it-IT" sz="2200" b="1" dirty="0" err="1" smtClean="0"/>
              <a:t>substained</a:t>
            </a:r>
            <a:r>
              <a:rPr lang="it-IT" sz="2200" b="1" dirty="0" smtClean="0"/>
              <a:t> </a:t>
            </a:r>
            <a:r>
              <a:rPr lang="it-IT" sz="2200" dirty="0" smtClean="0"/>
              <a:t>by an </a:t>
            </a:r>
            <a:r>
              <a:rPr lang="it-IT" sz="2200" b="1" dirty="0" err="1" smtClean="0"/>
              <a:t>increase</a:t>
            </a:r>
            <a:r>
              <a:rPr lang="it-IT" sz="2200" dirty="0" smtClean="0"/>
              <a:t> in magma </a:t>
            </a:r>
            <a:r>
              <a:rPr lang="it-IT" sz="2200" dirty="0" err="1" smtClean="0"/>
              <a:t>feeding</a:t>
            </a:r>
            <a:r>
              <a:rPr lang="it-IT" sz="2200" dirty="0" smtClean="0"/>
              <a:t> </a:t>
            </a:r>
            <a:r>
              <a:rPr lang="it-IT" sz="2200" b="1" dirty="0" err="1" smtClean="0"/>
              <a:t>rates</a:t>
            </a:r>
            <a:endParaRPr lang="it-IT" sz="2200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4" y="755688"/>
            <a:ext cx="4084114" cy="223667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849" y="3305518"/>
            <a:ext cx="4084114" cy="236511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849" y="671178"/>
            <a:ext cx="4084114" cy="232118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12" y="6025855"/>
            <a:ext cx="9010008" cy="690253"/>
          </a:xfrm>
          <a:prstGeom prst="rect">
            <a:avLst/>
          </a:prstGeom>
        </p:spPr>
      </p:pic>
      <p:pic>
        <p:nvPicPr>
          <p:cNvPr id="9" name="Picture 2" descr="https://egu2020.eu/cc_by_logo_pn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84923" y="6487454"/>
            <a:ext cx="1059077" cy="370546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-7168" y="2992365"/>
            <a:ext cx="16958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/>
              <a:t>(</a:t>
            </a:r>
            <a:r>
              <a:rPr lang="it-IT" sz="1200" dirty="0" err="1"/>
              <a:t>Oct</a:t>
            </a:r>
            <a:r>
              <a:rPr lang="it-IT" sz="1200" dirty="0"/>
              <a:t> 2007 – </a:t>
            </a:r>
            <a:r>
              <a:rPr lang="it-IT" sz="1200" dirty="0" err="1"/>
              <a:t>Apr</a:t>
            </a:r>
            <a:r>
              <a:rPr lang="it-IT" sz="1200" dirty="0"/>
              <a:t> 2008)</a:t>
            </a:r>
          </a:p>
        </p:txBody>
      </p:sp>
      <p:sp>
        <p:nvSpPr>
          <p:cNvPr id="5" name="Rettangolo 4"/>
          <p:cNvSpPr/>
          <p:nvPr/>
        </p:nvSpPr>
        <p:spPr>
          <a:xfrm>
            <a:off x="4907314" y="2992365"/>
            <a:ext cx="13949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200" dirty="0"/>
              <a:t>(29-31 </a:t>
            </a:r>
            <a:r>
              <a:rPr lang="it-IT" sz="1200" dirty="0" err="1" smtClean="0"/>
              <a:t>May</a:t>
            </a:r>
            <a:r>
              <a:rPr lang="it-IT" sz="1200" dirty="0" smtClean="0"/>
              <a:t> </a:t>
            </a:r>
            <a:r>
              <a:rPr lang="it-IT" sz="1200" dirty="0"/>
              <a:t>2008)</a:t>
            </a:r>
          </a:p>
        </p:txBody>
      </p:sp>
      <p:sp>
        <p:nvSpPr>
          <p:cNvPr id="6" name="Rettangolo 5"/>
          <p:cNvSpPr/>
          <p:nvPr/>
        </p:nvSpPr>
        <p:spPr>
          <a:xfrm>
            <a:off x="4907314" y="5704594"/>
            <a:ext cx="12552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/>
              <a:t>(1-11 </a:t>
            </a:r>
            <a:r>
              <a:rPr lang="it-IT" sz="1200" dirty="0" err="1" smtClean="0"/>
              <a:t>Jun</a:t>
            </a:r>
            <a:r>
              <a:rPr lang="it-IT" sz="1200" dirty="0" smtClean="0"/>
              <a:t> </a:t>
            </a:r>
            <a:r>
              <a:rPr lang="it-IT" sz="1200" dirty="0"/>
              <a:t>2008)</a:t>
            </a:r>
          </a:p>
        </p:txBody>
      </p:sp>
    </p:spTree>
    <p:extLst>
      <p:ext uri="{BB962C8B-B14F-4D97-AF65-F5344CB8AC3E}">
        <p14:creationId xmlns:p14="http://schemas.microsoft.com/office/powerpoint/2010/main" val="33624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96470" y="770813"/>
            <a:ext cx="9047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1) </a:t>
            </a:r>
            <a:r>
              <a:rPr lang="it-IT" sz="2200" b="1" dirty="0"/>
              <a:t>N</a:t>
            </a:r>
            <a:r>
              <a:rPr lang="it-IT" sz="2200" b="1" dirty="0" smtClean="0"/>
              <a:t>on-</a:t>
            </a:r>
            <a:r>
              <a:rPr lang="it-IT" sz="2200" b="1" dirty="0" err="1" smtClean="0"/>
              <a:t>eruptive</a:t>
            </a:r>
            <a:r>
              <a:rPr lang="it-IT" sz="2200" dirty="0" smtClean="0"/>
              <a:t> </a:t>
            </a:r>
            <a:r>
              <a:rPr lang="en-GB" sz="2200" b="1" dirty="0" smtClean="0"/>
              <a:t>unrest</a:t>
            </a:r>
            <a:r>
              <a:rPr lang="en-GB" sz="2200" dirty="0" smtClean="0"/>
              <a:t> due to interrupted magma supply (aborted </a:t>
            </a:r>
            <a:r>
              <a:rPr lang="en-GB" sz="2200" b="1" dirty="0" smtClean="0"/>
              <a:t>lateral intrusion)</a:t>
            </a:r>
            <a:endParaRPr lang="it-IT" sz="2200" b="1" dirty="0" smtClean="0"/>
          </a:p>
        </p:txBody>
      </p:sp>
      <p:sp>
        <p:nvSpPr>
          <p:cNvPr id="4" name="CasellaDiTesto 3"/>
          <p:cNvSpPr txBox="1"/>
          <p:nvPr/>
        </p:nvSpPr>
        <p:spPr>
          <a:xfrm>
            <a:off x="3538658" y="-18089"/>
            <a:ext cx="2163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>
                <a:solidFill>
                  <a:srgbClr val="FF0000"/>
                </a:solidFill>
              </a:rPr>
              <a:t>Conclusions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96470" y="1661139"/>
            <a:ext cx="88956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smtClean="0">
                <a:solidFill>
                  <a:prstClr val="black"/>
                </a:solidFill>
              </a:rPr>
              <a:t>2) </a:t>
            </a:r>
            <a:r>
              <a:rPr lang="it-IT" sz="2200" b="1" dirty="0" smtClean="0">
                <a:solidFill>
                  <a:prstClr val="black"/>
                </a:solidFill>
              </a:rPr>
              <a:t>Short </a:t>
            </a:r>
            <a:r>
              <a:rPr lang="it-IT" sz="2200" b="1" dirty="0" err="1" smtClean="0">
                <a:solidFill>
                  <a:prstClr val="black"/>
                </a:solidFill>
              </a:rPr>
              <a:t>term</a:t>
            </a:r>
            <a:r>
              <a:rPr lang="it-IT" sz="2200" dirty="0">
                <a:solidFill>
                  <a:prstClr val="black"/>
                </a:solidFill>
              </a:rPr>
              <a:t> </a:t>
            </a:r>
            <a:r>
              <a:rPr lang="it-IT" sz="2200" dirty="0" err="1" smtClean="0">
                <a:solidFill>
                  <a:prstClr val="black"/>
                </a:solidFill>
              </a:rPr>
              <a:t>deformation</a:t>
            </a:r>
            <a:r>
              <a:rPr lang="it-IT" sz="2200" dirty="0" smtClean="0">
                <a:solidFill>
                  <a:prstClr val="black"/>
                </a:solidFill>
              </a:rPr>
              <a:t> </a:t>
            </a:r>
            <a:r>
              <a:rPr lang="it-IT" sz="2200" dirty="0" err="1" smtClean="0">
                <a:solidFill>
                  <a:prstClr val="black"/>
                </a:solidFill>
              </a:rPr>
              <a:t>expression</a:t>
            </a:r>
            <a:r>
              <a:rPr lang="it-IT" sz="2200" dirty="0" smtClean="0">
                <a:solidFill>
                  <a:prstClr val="black"/>
                </a:solidFill>
              </a:rPr>
              <a:t> of </a:t>
            </a:r>
            <a:r>
              <a:rPr lang="en-GB" sz="2200" b="1" dirty="0" smtClean="0"/>
              <a:t>incremental </a:t>
            </a:r>
            <a:r>
              <a:rPr lang="en-GB" sz="2200" b="1" dirty="0"/>
              <a:t>growth</a:t>
            </a:r>
            <a:r>
              <a:rPr lang="en-GB" sz="2200" dirty="0"/>
              <a:t> </a:t>
            </a:r>
            <a:r>
              <a:rPr lang="en-GB" sz="2200" dirty="0" smtClean="0"/>
              <a:t>of </a:t>
            </a:r>
            <a:r>
              <a:rPr lang="it-IT" sz="2200" b="1" dirty="0" err="1" smtClean="0">
                <a:solidFill>
                  <a:prstClr val="black"/>
                </a:solidFill>
              </a:rPr>
              <a:t>longer</a:t>
            </a:r>
            <a:r>
              <a:rPr lang="it-IT" sz="2200" b="1" dirty="0" smtClean="0">
                <a:solidFill>
                  <a:prstClr val="black"/>
                </a:solidFill>
              </a:rPr>
              <a:t> </a:t>
            </a:r>
            <a:r>
              <a:rPr lang="it-IT" sz="2200" b="1" dirty="0" err="1" smtClean="0">
                <a:solidFill>
                  <a:prstClr val="black"/>
                </a:solidFill>
              </a:rPr>
              <a:t>term</a:t>
            </a:r>
            <a:r>
              <a:rPr lang="it-IT" sz="2200" dirty="0" smtClean="0">
                <a:solidFill>
                  <a:prstClr val="black"/>
                </a:solidFill>
              </a:rPr>
              <a:t> </a:t>
            </a:r>
            <a:r>
              <a:rPr lang="it-IT" sz="2200" dirty="0" err="1" smtClean="0">
                <a:solidFill>
                  <a:prstClr val="black"/>
                </a:solidFill>
              </a:rPr>
              <a:t>resurgence</a:t>
            </a:r>
            <a:endParaRPr lang="it-IT" sz="22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95552" y="391751"/>
            <a:ext cx="13906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err="1" smtClean="0"/>
              <a:t>Alcedo</a:t>
            </a:r>
            <a:r>
              <a:rPr lang="it-IT" sz="2200" b="1" dirty="0" smtClean="0"/>
              <a:t>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52878" y="4393633"/>
            <a:ext cx="91347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4</a:t>
            </a:r>
            <a:r>
              <a:rPr lang="it-IT" sz="2200" dirty="0" smtClean="0"/>
              <a:t>) </a:t>
            </a:r>
            <a:r>
              <a:rPr lang="it-IT" sz="2200" b="1" dirty="0" smtClean="0"/>
              <a:t>The </a:t>
            </a:r>
            <a:r>
              <a:rPr lang="it-IT" sz="2200" b="1" dirty="0" err="1" smtClean="0"/>
              <a:t>two</a:t>
            </a:r>
            <a:r>
              <a:rPr lang="it-IT" sz="2200" b="1" dirty="0" smtClean="0"/>
              <a:t> </a:t>
            </a:r>
            <a:r>
              <a:rPr lang="it-IT" sz="2200" b="1" dirty="0" err="1" smtClean="0"/>
              <a:t>eruptive</a:t>
            </a:r>
            <a:r>
              <a:rPr lang="it-IT" sz="2200" b="1" dirty="0"/>
              <a:t> </a:t>
            </a:r>
            <a:r>
              <a:rPr lang="it-IT" sz="2200" b="1" dirty="0" err="1" smtClean="0"/>
              <a:t>phases</a:t>
            </a:r>
            <a:r>
              <a:rPr lang="it-IT" sz="2200" b="1" dirty="0"/>
              <a:t> </a:t>
            </a:r>
            <a:r>
              <a:rPr lang="it-IT" sz="2200" dirty="0" err="1" smtClean="0"/>
              <a:t>related</a:t>
            </a:r>
            <a:r>
              <a:rPr lang="it-IT" sz="2200" dirty="0" smtClean="0"/>
              <a:t> to the </a:t>
            </a:r>
            <a:r>
              <a:rPr lang="it-IT" sz="2200" dirty="0" err="1" smtClean="0"/>
              <a:t>propagation</a:t>
            </a:r>
            <a:r>
              <a:rPr lang="it-IT" sz="2200" dirty="0" smtClean="0"/>
              <a:t> of a </a:t>
            </a:r>
            <a:r>
              <a:rPr lang="it-IT" sz="2200" b="1" dirty="0" err="1" smtClean="0"/>
              <a:t>radial</a:t>
            </a:r>
            <a:r>
              <a:rPr lang="it-IT" sz="2200" b="1" dirty="0" smtClean="0"/>
              <a:t> dike</a:t>
            </a:r>
            <a:endParaRPr lang="it-IT" sz="2200" b="1" dirty="0" smtClean="0">
              <a:solidFill>
                <a:srgbClr val="FF0000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95552" y="3375267"/>
            <a:ext cx="88710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2200" dirty="0">
                <a:solidFill>
                  <a:prstClr val="black"/>
                </a:solidFill>
              </a:rPr>
              <a:t>3</a:t>
            </a:r>
            <a:r>
              <a:rPr lang="it-IT" sz="2200" dirty="0" smtClean="0">
                <a:solidFill>
                  <a:prstClr val="black"/>
                </a:solidFill>
              </a:rPr>
              <a:t>) </a:t>
            </a:r>
            <a:r>
              <a:rPr lang="it-IT" sz="2200" b="1" dirty="0" smtClean="0">
                <a:solidFill>
                  <a:prstClr val="black"/>
                </a:solidFill>
              </a:rPr>
              <a:t>New </a:t>
            </a:r>
            <a:r>
              <a:rPr lang="it-IT" sz="2200" b="1" dirty="0" err="1" smtClean="0">
                <a:solidFill>
                  <a:prstClr val="black"/>
                </a:solidFill>
              </a:rPr>
              <a:t>method</a:t>
            </a:r>
            <a:r>
              <a:rPr lang="it-IT" sz="2200" dirty="0" smtClean="0">
                <a:solidFill>
                  <a:prstClr val="black"/>
                </a:solidFill>
              </a:rPr>
              <a:t> for </a:t>
            </a:r>
            <a:r>
              <a:rPr lang="it-IT" sz="2200" dirty="0" err="1" smtClean="0">
                <a:solidFill>
                  <a:prstClr val="black"/>
                </a:solidFill>
              </a:rPr>
              <a:t>geodetic</a:t>
            </a:r>
            <a:r>
              <a:rPr lang="it-IT" sz="2200" dirty="0" smtClean="0">
                <a:solidFill>
                  <a:prstClr val="black"/>
                </a:solidFill>
              </a:rPr>
              <a:t> </a:t>
            </a:r>
            <a:r>
              <a:rPr lang="it-IT" sz="2200" dirty="0" err="1" smtClean="0">
                <a:solidFill>
                  <a:prstClr val="black"/>
                </a:solidFill>
              </a:rPr>
              <a:t>inversion</a:t>
            </a:r>
            <a:r>
              <a:rPr lang="it-IT" sz="2200" dirty="0" smtClean="0">
                <a:solidFill>
                  <a:prstClr val="black"/>
                </a:solidFill>
              </a:rPr>
              <a:t> </a:t>
            </a:r>
            <a:r>
              <a:rPr lang="it-IT" sz="2200" dirty="0" err="1" smtClean="0">
                <a:solidFill>
                  <a:prstClr val="black"/>
                </a:solidFill>
              </a:rPr>
              <a:t>based</a:t>
            </a:r>
            <a:r>
              <a:rPr lang="it-IT" sz="2200" dirty="0" smtClean="0">
                <a:solidFill>
                  <a:prstClr val="black"/>
                </a:solidFill>
              </a:rPr>
              <a:t> on the  </a:t>
            </a:r>
            <a:r>
              <a:rPr lang="it-IT" sz="2200" b="1" dirty="0" err="1" smtClean="0">
                <a:solidFill>
                  <a:prstClr val="black"/>
                </a:solidFill>
              </a:rPr>
              <a:t>wrapped</a:t>
            </a:r>
            <a:r>
              <a:rPr lang="it-IT" sz="2200" b="1" dirty="0" smtClean="0">
                <a:solidFill>
                  <a:prstClr val="black"/>
                </a:solidFill>
              </a:rPr>
              <a:t> </a:t>
            </a:r>
            <a:r>
              <a:rPr lang="it-IT" sz="2200" b="1" dirty="0" err="1" smtClean="0">
                <a:solidFill>
                  <a:prstClr val="black"/>
                </a:solidFill>
              </a:rPr>
              <a:t>phase</a:t>
            </a:r>
            <a:r>
              <a:rPr lang="it-IT" sz="2200" b="1" dirty="0" smtClean="0">
                <a:solidFill>
                  <a:prstClr val="black"/>
                </a:solidFill>
              </a:rPr>
              <a:t> </a:t>
            </a:r>
            <a:r>
              <a:rPr lang="it-IT" sz="2200" b="1" dirty="0" err="1" smtClean="0">
                <a:solidFill>
                  <a:prstClr val="black"/>
                </a:solidFill>
              </a:rPr>
              <a:t>difference</a:t>
            </a:r>
            <a:r>
              <a:rPr lang="it-IT" sz="2200" b="1" dirty="0" smtClean="0">
                <a:solidFill>
                  <a:prstClr val="black"/>
                </a:solidFill>
              </a:rPr>
              <a:t> </a:t>
            </a:r>
            <a:r>
              <a:rPr lang="en-GB" sz="2200" dirty="0" smtClean="0"/>
              <a:t>among nearby coherent pixels</a:t>
            </a:r>
            <a:endParaRPr lang="it-IT" sz="2200" b="1" dirty="0" smtClean="0">
              <a:solidFill>
                <a:prstClr val="black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95552" y="2944379"/>
            <a:ext cx="18133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smtClean="0"/>
              <a:t>Cerro </a:t>
            </a:r>
            <a:r>
              <a:rPr lang="it-IT" sz="2200" b="1" dirty="0" err="1" smtClean="0"/>
              <a:t>Azul</a:t>
            </a:r>
            <a:r>
              <a:rPr lang="it-IT" sz="2200" b="1" dirty="0" smtClean="0"/>
              <a:t> </a:t>
            </a:r>
          </a:p>
        </p:txBody>
      </p:sp>
      <p:pic>
        <p:nvPicPr>
          <p:cNvPr id="11" name="Picture 2" descr="https://egu2020.eu/cc_by_logo_p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4923" y="6487454"/>
            <a:ext cx="1059077" cy="370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347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1469687"/>
            <a:ext cx="831586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/>
              <a:t>Galetto</a:t>
            </a:r>
            <a:r>
              <a:rPr lang="en-GB" sz="2200" b="1" dirty="0"/>
              <a:t>, F</a:t>
            </a:r>
            <a:r>
              <a:rPr lang="en-GB" sz="2200" dirty="0"/>
              <a:t>., </a:t>
            </a:r>
            <a:r>
              <a:rPr lang="en-GB" sz="2200" dirty="0" err="1"/>
              <a:t>Bagnardi</a:t>
            </a:r>
            <a:r>
              <a:rPr lang="en-GB" sz="2200" dirty="0"/>
              <a:t>, M., </a:t>
            </a:r>
            <a:r>
              <a:rPr lang="en-GB" sz="2200" dirty="0" err="1"/>
              <a:t>Acocella</a:t>
            </a:r>
            <a:r>
              <a:rPr lang="en-GB" sz="2200" dirty="0"/>
              <a:t>, V., &amp; Hooper, A. (2019) </a:t>
            </a:r>
            <a:r>
              <a:rPr lang="en-GB" sz="2200" dirty="0" err="1"/>
              <a:t>Noneruptive</a:t>
            </a:r>
            <a:r>
              <a:rPr lang="en-GB" sz="2200" dirty="0"/>
              <a:t> Unrest at the Caldera of </a:t>
            </a:r>
            <a:r>
              <a:rPr lang="en-GB" sz="2200" dirty="0" err="1"/>
              <a:t>Alcedo</a:t>
            </a:r>
            <a:r>
              <a:rPr lang="en-GB" sz="2200" dirty="0"/>
              <a:t> Volcano (Galápagos Islands) Revealed by </a:t>
            </a:r>
            <a:r>
              <a:rPr lang="en-GB" sz="2200" dirty="0" err="1"/>
              <a:t>InSAR</a:t>
            </a:r>
            <a:r>
              <a:rPr lang="en-GB" sz="2200" dirty="0"/>
              <a:t> Data and Geodetic </a:t>
            </a:r>
            <a:r>
              <a:rPr lang="en-GB" sz="2200" dirty="0" err="1"/>
              <a:t>Modeling</a:t>
            </a:r>
            <a:r>
              <a:rPr lang="en-GB" sz="2200" i="1" dirty="0"/>
              <a:t>. Journal of Geophysical Research: Solid Earth</a:t>
            </a:r>
            <a:r>
              <a:rPr lang="en-GB" sz="2200" dirty="0"/>
              <a:t>, 124, 3365-3381. </a:t>
            </a:r>
            <a:r>
              <a:rPr lang="en-GB" sz="2200" u="sng" dirty="0">
                <a:hlinkClick r:id="rId3"/>
              </a:rPr>
              <a:t>https://doi.org/10.1029/2018JB017103</a:t>
            </a:r>
            <a:r>
              <a:rPr lang="en-GB" sz="2200" dirty="0"/>
              <a:t> </a:t>
            </a:r>
            <a:endParaRPr lang="en-GB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3517699"/>
            <a:ext cx="883344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 smtClean="0"/>
              <a:t>Galetto</a:t>
            </a:r>
            <a:r>
              <a:rPr lang="en-GB" sz="2200" b="1" dirty="0" smtClean="0"/>
              <a:t>, F</a:t>
            </a:r>
            <a:r>
              <a:rPr lang="en-GB" sz="2200" dirty="0" smtClean="0"/>
              <a:t>., Hooper, A, </a:t>
            </a:r>
            <a:r>
              <a:rPr lang="en-GB" sz="2200" dirty="0" err="1" smtClean="0"/>
              <a:t>Bagnardi</a:t>
            </a:r>
            <a:r>
              <a:rPr lang="en-GB" sz="2200" dirty="0" smtClean="0"/>
              <a:t>, M., &amp; </a:t>
            </a:r>
            <a:r>
              <a:rPr lang="en-GB" sz="2200" dirty="0" err="1" smtClean="0"/>
              <a:t>Acocella</a:t>
            </a:r>
            <a:r>
              <a:rPr lang="en-GB" sz="2200" dirty="0" smtClean="0"/>
              <a:t>, V. (2020)</a:t>
            </a:r>
          </a:p>
          <a:p>
            <a:r>
              <a:rPr lang="en-GB" sz="2200" dirty="0" smtClean="0"/>
              <a:t>The 2008 Eruptive Unrest at Cerro </a:t>
            </a:r>
            <a:r>
              <a:rPr lang="en-GB" sz="2200" dirty="0" err="1" smtClean="0"/>
              <a:t>Azul</a:t>
            </a:r>
            <a:r>
              <a:rPr lang="en-GB" sz="2200" dirty="0" smtClean="0"/>
              <a:t> Volcano (Galápagos) Revealed by </a:t>
            </a:r>
            <a:r>
              <a:rPr lang="en-GB" sz="2200" dirty="0" err="1" smtClean="0"/>
              <a:t>InSAR</a:t>
            </a:r>
            <a:r>
              <a:rPr lang="en-GB" sz="2200" dirty="0" smtClean="0"/>
              <a:t> Data and a Novel Method for Geodetic Modelling”. </a:t>
            </a:r>
            <a:r>
              <a:rPr lang="it-IT" sz="2200" i="1" dirty="0" smtClean="0"/>
              <a:t>Journal </a:t>
            </a:r>
            <a:r>
              <a:rPr lang="it-IT" sz="2200" i="1" dirty="0"/>
              <a:t>of </a:t>
            </a:r>
            <a:r>
              <a:rPr lang="it-IT" sz="2200" i="1" dirty="0" err="1"/>
              <a:t>Geophysical</a:t>
            </a:r>
            <a:r>
              <a:rPr lang="it-IT" sz="2200" i="1" dirty="0"/>
              <a:t> </a:t>
            </a:r>
            <a:r>
              <a:rPr lang="it-IT" sz="2200" i="1" dirty="0" err="1" smtClean="0"/>
              <a:t>Research</a:t>
            </a:r>
            <a:r>
              <a:rPr lang="it-IT" sz="2200" i="1" dirty="0" smtClean="0"/>
              <a:t>: </a:t>
            </a:r>
            <a:r>
              <a:rPr lang="it-IT" sz="2200" i="1" dirty="0" err="1" smtClean="0"/>
              <a:t>Solid</a:t>
            </a:r>
            <a:r>
              <a:rPr lang="it-IT" sz="2200" i="1" dirty="0" smtClean="0"/>
              <a:t> </a:t>
            </a:r>
            <a:r>
              <a:rPr lang="it-IT" sz="2200" i="1" dirty="0" err="1" smtClean="0"/>
              <a:t>Earth</a:t>
            </a:r>
            <a:r>
              <a:rPr lang="it-IT" sz="2200" dirty="0" smtClean="0"/>
              <a:t>, 125, </a:t>
            </a:r>
            <a:r>
              <a:rPr lang="en-US" sz="2200" dirty="0" smtClean="0">
                <a:hlinkClick r:id="rId4"/>
              </a:rPr>
              <a:t>https://doi.org/10.1029/2019JB018521</a:t>
            </a:r>
            <a:endParaRPr lang="it-IT" sz="22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286554" y="285036"/>
            <a:ext cx="5798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 smtClean="0">
                <a:solidFill>
                  <a:srgbClr val="FF0000"/>
                </a:solidFill>
              </a:rPr>
              <a:t>Thank</a:t>
            </a:r>
            <a:r>
              <a:rPr lang="it-IT" sz="2800" b="1" dirty="0" smtClean="0">
                <a:solidFill>
                  <a:srgbClr val="FF0000"/>
                </a:solidFill>
              </a:rPr>
              <a:t> </a:t>
            </a:r>
            <a:r>
              <a:rPr lang="it-IT" sz="2800" b="1" dirty="0" err="1" smtClean="0">
                <a:solidFill>
                  <a:srgbClr val="FF0000"/>
                </a:solidFill>
              </a:rPr>
              <a:t>you</a:t>
            </a:r>
            <a:r>
              <a:rPr lang="it-IT" sz="2800" b="1" dirty="0" smtClean="0">
                <a:solidFill>
                  <a:srgbClr val="FF0000"/>
                </a:solidFill>
              </a:rPr>
              <a:t> for </a:t>
            </a:r>
            <a:r>
              <a:rPr lang="it-IT" sz="2800" b="1" dirty="0" err="1" smtClean="0">
                <a:solidFill>
                  <a:srgbClr val="FF0000"/>
                </a:solidFill>
              </a:rPr>
              <a:t>your</a:t>
            </a:r>
            <a:r>
              <a:rPr lang="it-IT" sz="2800" b="1" dirty="0" smtClean="0">
                <a:solidFill>
                  <a:srgbClr val="FF0000"/>
                </a:solidFill>
              </a:rPr>
              <a:t> </a:t>
            </a:r>
            <a:r>
              <a:rPr lang="it-IT" sz="2800" b="1" dirty="0" err="1" smtClean="0">
                <a:solidFill>
                  <a:srgbClr val="FF0000"/>
                </a:solidFill>
              </a:rPr>
              <a:t>attention</a:t>
            </a:r>
            <a:endParaRPr lang="it-IT" sz="2800" b="1" dirty="0">
              <a:solidFill>
                <a:srgbClr val="FF0000"/>
              </a:solidFill>
            </a:endParaRPr>
          </a:p>
        </p:txBody>
      </p:sp>
      <p:pic>
        <p:nvPicPr>
          <p:cNvPr id="8" name="Picture 2" descr="https://egu2020.eu/cc_by_logo_pn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84923" y="6487454"/>
            <a:ext cx="1059077" cy="370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19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304689" y="2604663"/>
            <a:ext cx="2932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err="1" smtClean="0">
                <a:solidFill>
                  <a:srgbClr val="FF0000"/>
                </a:solidFill>
              </a:rPr>
              <a:t>Appendix</a:t>
            </a:r>
            <a:r>
              <a:rPr lang="it-IT" sz="4000" b="1" dirty="0" smtClean="0">
                <a:solidFill>
                  <a:srgbClr val="FF0000"/>
                </a:solidFill>
              </a:rPr>
              <a:t> </a:t>
            </a:r>
            <a:endParaRPr lang="it-IT" sz="40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https://egu2020.eu/cc_by_logo_p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4923" y="6487454"/>
            <a:ext cx="1059077" cy="370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685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93313" y="455834"/>
            <a:ext cx="8811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prstClr val="black"/>
                </a:solidFill>
              </a:rPr>
              <a:t>Ground deformation: </a:t>
            </a:r>
            <a:r>
              <a:rPr lang="en-GB" sz="2400" dirty="0" smtClean="0">
                <a:solidFill>
                  <a:prstClr val="black"/>
                </a:solidFill>
              </a:rPr>
              <a:t>a constant feature of</a:t>
            </a:r>
            <a:r>
              <a:rPr lang="en-GB" sz="2400" b="1" dirty="0" smtClean="0">
                <a:solidFill>
                  <a:prstClr val="black"/>
                </a:solidFill>
              </a:rPr>
              <a:t> </a:t>
            </a:r>
            <a:r>
              <a:rPr lang="en-GB" sz="2400" dirty="0" smtClean="0">
                <a:solidFill>
                  <a:prstClr val="black"/>
                </a:solidFill>
              </a:rPr>
              <a:t>Galápagos unrest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864564" y="1101683"/>
            <a:ext cx="1594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a) </a:t>
            </a:r>
            <a:r>
              <a:rPr lang="en-GB" sz="2400" b="1" dirty="0" err="1" smtClean="0"/>
              <a:t>InSAR</a:t>
            </a:r>
            <a:r>
              <a:rPr lang="en-GB" sz="2400" b="1" dirty="0" smtClean="0"/>
              <a:t>  </a:t>
            </a:r>
          </a:p>
        </p:txBody>
      </p:sp>
      <p:sp>
        <p:nvSpPr>
          <p:cNvPr id="4" name="Rettangolo 3"/>
          <p:cNvSpPr/>
          <p:nvPr/>
        </p:nvSpPr>
        <p:spPr>
          <a:xfrm>
            <a:off x="1" y="1558640"/>
            <a:ext cx="9539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400" dirty="0">
                <a:solidFill>
                  <a:prstClr val="black"/>
                </a:solidFill>
              </a:rPr>
              <a:t>R</a:t>
            </a:r>
            <a:r>
              <a:rPr lang="en-NZ" sz="2400" dirty="0" smtClean="0">
                <a:solidFill>
                  <a:prstClr val="black"/>
                </a:solidFill>
              </a:rPr>
              <a:t>emote sensing technique providing ground displacement through </a:t>
            </a:r>
            <a:r>
              <a:rPr lang="en-NZ" sz="2400" b="1" dirty="0" smtClean="0">
                <a:solidFill>
                  <a:prstClr val="black"/>
                </a:solidFill>
              </a:rPr>
              <a:t>the combination</a:t>
            </a:r>
            <a:r>
              <a:rPr lang="en-NZ" sz="2400" dirty="0" smtClean="0">
                <a:solidFill>
                  <a:prstClr val="black"/>
                </a:solidFill>
              </a:rPr>
              <a:t> of </a:t>
            </a:r>
            <a:r>
              <a:rPr lang="en-NZ" sz="2400" dirty="0" smtClean="0">
                <a:solidFill>
                  <a:srgbClr val="000000"/>
                </a:solidFill>
              </a:rPr>
              <a:t>radar images (468 </a:t>
            </a:r>
            <a:r>
              <a:rPr lang="en-NZ" sz="2400" dirty="0" err="1" smtClean="0">
                <a:solidFill>
                  <a:srgbClr val="000000"/>
                </a:solidFill>
              </a:rPr>
              <a:t>interferograms</a:t>
            </a:r>
            <a:r>
              <a:rPr lang="en-NZ" sz="2400" dirty="0" smtClean="0">
                <a:solidFill>
                  <a:srgbClr val="000000"/>
                </a:solidFill>
              </a:rPr>
              <a:t> generated)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935073" y="0"/>
            <a:ext cx="1974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Methods  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0" y="2663467"/>
            <a:ext cx="9152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0000"/>
                </a:solidFill>
              </a:rPr>
              <a:t>b) </a:t>
            </a:r>
            <a:r>
              <a:rPr lang="it-IT" sz="2400" b="1" dirty="0" err="1" smtClean="0">
                <a:solidFill>
                  <a:srgbClr val="000000"/>
                </a:solidFill>
              </a:rPr>
              <a:t>Geodetic</a:t>
            </a:r>
            <a:r>
              <a:rPr lang="it-IT" sz="2400" b="1" dirty="0" smtClean="0">
                <a:solidFill>
                  <a:srgbClr val="000000"/>
                </a:solidFill>
              </a:rPr>
              <a:t> </a:t>
            </a:r>
            <a:r>
              <a:rPr lang="it-IT" sz="2400" b="1" dirty="0" err="1" smtClean="0">
                <a:solidFill>
                  <a:srgbClr val="000000"/>
                </a:solidFill>
              </a:rPr>
              <a:t>modelling</a:t>
            </a:r>
            <a:endParaRPr lang="it-IT" sz="24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461199" y="3998410"/>
            <a:ext cx="17065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err="1" smtClean="0"/>
              <a:t>InSAR</a:t>
            </a:r>
            <a:r>
              <a:rPr lang="it-IT" sz="2200" b="1" dirty="0" smtClean="0"/>
              <a:t> Data</a:t>
            </a:r>
            <a:endParaRPr lang="it-IT" sz="2200" b="1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4465770" y="3998410"/>
            <a:ext cx="17065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smtClean="0"/>
              <a:t>Model</a:t>
            </a:r>
            <a:endParaRPr lang="it-IT" sz="2200" b="1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3"/>
          <a:srcRect t="9494"/>
          <a:stretch/>
        </p:blipFill>
        <p:spPr>
          <a:xfrm>
            <a:off x="333007" y="4416029"/>
            <a:ext cx="3488153" cy="2305498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145" y="4389422"/>
            <a:ext cx="4598311" cy="1943249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6764925" y="3998410"/>
            <a:ext cx="17065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err="1" smtClean="0"/>
              <a:t>Residuals</a:t>
            </a:r>
            <a:endParaRPr lang="it-IT" sz="2200" b="1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0" y="3102470"/>
            <a:ext cx="9152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 smtClean="0"/>
              <a:t>InSAR</a:t>
            </a:r>
            <a:r>
              <a:rPr lang="it-IT" sz="2400" dirty="0" smtClean="0"/>
              <a:t> data </a:t>
            </a:r>
            <a:r>
              <a:rPr lang="it-IT" sz="2400" dirty="0" err="1" smtClean="0"/>
              <a:t>inverted</a:t>
            </a:r>
            <a:r>
              <a:rPr lang="it-IT" sz="2400" dirty="0" smtClean="0"/>
              <a:t> </a:t>
            </a:r>
            <a:r>
              <a:rPr lang="it-IT" sz="2400" dirty="0" err="1" smtClean="0"/>
              <a:t>for</a:t>
            </a:r>
            <a:r>
              <a:rPr lang="it-IT" sz="2400" dirty="0" smtClean="0"/>
              <a:t> </a:t>
            </a:r>
            <a:r>
              <a:rPr lang="it-IT" sz="2400" dirty="0" err="1" smtClean="0"/>
              <a:t>possible</a:t>
            </a:r>
            <a:r>
              <a:rPr lang="it-IT" sz="2400" dirty="0" smtClean="0"/>
              <a:t> </a:t>
            </a:r>
            <a:r>
              <a:rPr lang="it-IT" sz="2400" dirty="0" err="1" smtClean="0"/>
              <a:t>magmatic</a:t>
            </a:r>
            <a:r>
              <a:rPr lang="it-IT" sz="2400" dirty="0" smtClean="0"/>
              <a:t> </a:t>
            </a:r>
            <a:r>
              <a:rPr lang="it-IT" sz="2400" b="1" dirty="0" err="1" smtClean="0"/>
              <a:t>sources</a:t>
            </a:r>
            <a:r>
              <a:rPr lang="it-IT" sz="2400" b="1" dirty="0" smtClean="0"/>
              <a:t> </a:t>
            </a:r>
            <a:r>
              <a:rPr lang="it-IT" sz="2400" dirty="0" err="1"/>
              <a:t>responsible</a:t>
            </a:r>
            <a:r>
              <a:rPr lang="it-IT" sz="2400" dirty="0"/>
              <a:t> for the </a:t>
            </a:r>
            <a:r>
              <a:rPr lang="it-IT" sz="2400" dirty="0" err="1" smtClean="0"/>
              <a:t>deformation</a:t>
            </a:r>
            <a:r>
              <a:rPr lang="it-IT" sz="2400" dirty="0" smtClean="0"/>
              <a:t> (GBIS software; </a:t>
            </a:r>
            <a:r>
              <a:rPr lang="it-IT" sz="2400" dirty="0" err="1" smtClean="0"/>
              <a:t>Bayesian</a:t>
            </a:r>
            <a:r>
              <a:rPr lang="it-IT" sz="2400" dirty="0" smtClean="0"/>
              <a:t> </a:t>
            </a:r>
            <a:r>
              <a:rPr lang="it-IT" sz="2400" dirty="0" err="1" smtClean="0"/>
              <a:t>approach</a:t>
            </a:r>
            <a:r>
              <a:rPr lang="it-IT" sz="2400" b="1" dirty="0" smtClean="0"/>
              <a:t>)</a:t>
            </a:r>
            <a:endParaRPr lang="it-IT" sz="2400" dirty="0"/>
          </a:p>
        </p:txBody>
      </p:sp>
      <p:pic>
        <p:nvPicPr>
          <p:cNvPr id="18" name="Picture 2" descr="https://egu2020.eu/cc_by_logo_pn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84923" y="6487454"/>
            <a:ext cx="1059077" cy="370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307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692105" y="0"/>
            <a:ext cx="3571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>
                <a:solidFill>
                  <a:srgbClr val="FF0000"/>
                </a:solidFill>
              </a:rPr>
              <a:t>Alcedo</a:t>
            </a:r>
            <a:endParaRPr lang="it-IT" sz="24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48398" r="56372" b="2523"/>
          <a:stretch/>
        </p:blipFill>
        <p:spPr>
          <a:xfrm>
            <a:off x="235583" y="2118499"/>
            <a:ext cx="3385899" cy="302810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8373" y="1106573"/>
            <a:ext cx="8195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/>
              <a:t>Unusual</a:t>
            </a:r>
            <a:r>
              <a:rPr lang="en-GB" sz="2200" dirty="0" smtClean="0"/>
              <a:t> behaviour with repeated </a:t>
            </a:r>
            <a:r>
              <a:rPr lang="en-GB" sz="2200" b="1" dirty="0" smtClean="0"/>
              <a:t>non-eruptive unrest.</a:t>
            </a:r>
            <a:r>
              <a:rPr lang="en-GB" sz="2200" dirty="0" smtClean="0"/>
              <a:t>  </a:t>
            </a:r>
          </a:p>
        </p:txBody>
      </p:sp>
      <p:sp>
        <p:nvSpPr>
          <p:cNvPr id="9" name="Rettangolo 8"/>
          <p:cNvSpPr/>
          <p:nvPr/>
        </p:nvSpPr>
        <p:spPr>
          <a:xfrm>
            <a:off x="56043" y="600610"/>
            <a:ext cx="93021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prstClr val="black"/>
                </a:solidFill>
              </a:rPr>
              <a:t>I</a:t>
            </a:r>
            <a:r>
              <a:rPr lang="en-GB" sz="2200" b="1" dirty="0" smtClean="0">
                <a:solidFill>
                  <a:prstClr val="black"/>
                </a:solidFill>
              </a:rPr>
              <a:t>nner </a:t>
            </a:r>
            <a:r>
              <a:rPr lang="en-GB" sz="2200" b="1" dirty="0">
                <a:solidFill>
                  <a:prstClr val="black"/>
                </a:solidFill>
              </a:rPr>
              <a:t>ring </a:t>
            </a:r>
            <a:r>
              <a:rPr lang="en-GB" sz="2200" b="1" dirty="0" smtClean="0">
                <a:solidFill>
                  <a:prstClr val="black"/>
                </a:solidFill>
              </a:rPr>
              <a:t>fault</a:t>
            </a:r>
            <a:r>
              <a:rPr lang="en-GB" sz="2200" dirty="0" smtClean="0">
                <a:solidFill>
                  <a:prstClr val="black"/>
                </a:solidFill>
              </a:rPr>
              <a:t> </a:t>
            </a:r>
            <a:r>
              <a:rPr lang="en-GB" sz="2200" dirty="0">
                <a:solidFill>
                  <a:prstClr val="black"/>
                </a:solidFill>
              </a:rPr>
              <a:t>and </a:t>
            </a:r>
            <a:r>
              <a:rPr lang="en-GB" sz="2200" b="1" dirty="0" smtClean="0">
                <a:solidFill>
                  <a:prstClr val="black"/>
                </a:solidFill>
              </a:rPr>
              <a:t>trapdoor </a:t>
            </a:r>
            <a:r>
              <a:rPr lang="en-GB" sz="2200" b="1" dirty="0">
                <a:solidFill>
                  <a:prstClr val="black"/>
                </a:solidFill>
              </a:rPr>
              <a:t>uplift</a:t>
            </a:r>
            <a:r>
              <a:rPr lang="en-GB" sz="2200" dirty="0">
                <a:solidFill>
                  <a:prstClr val="black"/>
                </a:solidFill>
              </a:rPr>
              <a:t> of the S caldera </a:t>
            </a:r>
            <a:r>
              <a:rPr lang="en-GB" sz="2200" dirty="0" smtClean="0">
                <a:solidFill>
                  <a:prstClr val="black"/>
                </a:solidFill>
              </a:rPr>
              <a:t>floor. </a:t>
            </a:r>
            <a:r>
              <a:rPr lang="en-GB" sz="2200" b="1" dirty="0" smtClean="0">
                <a:solidFill>
                  <a:prstClr val="black"/>
                </a:solidFill>
              </a:rPr>
              <a:t>Dying</a:t>
            </a:r>
            <a:r>
              <a:rPr lang="en-GB" sz="2200" dirty="0" smtClean="0">
                <a:solidFill>
                  <a:prstClr val="black"/>
                </a:solidFill>
              </a:rPr>
              <a:t> phase.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775" y="2085758"/>
            <a:ext cx="5334285" cy="475531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84" y="5366922"/>
            <a:ext cx="3385899" cy="1362199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8373" y="1612536"/>
            <a:ext cx="8195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/>
              <a:t>Uplift &gt;90 cm (1992-1997), subsidence &lt;11 cm (1997-2001)</a:t>
            </a:r>
          </a:p>
        </p:txBody>
      </p:sp>
      <p:sp>
        <p:nvSpPr>
          <p:cNvPr id="3" name="Rettangolo 2"/>
          <p:cNvSpPr/>
          <p:nvPr/>
        </p:nvSpPr>
        <p:spPr>
          <a:xfrm>
            <a:off x="1016431" y="5956711"/>
            <a:ext cx="2121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Minor resurgence </a:t>
            </a:r>
            <a:endParaRPr lang="it-IT" dirty="0"/>
          </a:p>
        </p:txBody>
      </p:sp>
      <p:pic>
        <p:nvPicPr>
          <p:cNvPr id="11" name="Picture 2" descr="https://egu2020.eu/cc_by_logo_pn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84923" y="0"/>
            <a:ext cx="1059077" cy="370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592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7168</TotalTime>
  <Words>771</Words>
  <Application>Microsoft Office PowerPoint</Application>
  <PresentationFormat>Presentazione su schermo (4:3)</PresentationFormat>
  <Paragraphs>124</Paragraphs>
  <Slides>19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2_Tema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volcano-tectonic evolution of the Western Galápagos</dc:title>
  <dc:creator>Federico Galetto</dc:creator>
  <cp:lastModifiedBy>Federico Galetto</cp:lastModifiedBy>
  <cp:revision>553</cp:revision>
  <dcterms:created xsi:type="dcterms:W3CDTF">2018-10-25T06:37:31Z</dcterms:created>
  <dcterms:modified xsi:type="dcterms:W3CDTF">2020-04-28T09:14:31Z</dcterms:modified>
</cp:coreProperties>
</file>