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0" r:id="rId4"/>
    <p:sldId id="261" r:id="rId5"/>
    <p:sldId id="267" r:id="rId6"/>
    <p:sldId id="265" r:id="rId7"/>
    <p:sldId id="266" r:id="rId8"/>
  </p:sldIdLst>
  <p:sldSz cx="9144000" cy="571341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14B"/>
    <a:srgbClr val="FFFFF7"/>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0938" autoAdjust="0"/>
  </p:normalViewPr>
  <p:slideViewPr>
    <p:cSldViewPr>
      <p:cViewPr varScale="1">
        <p:scale>
          <a:sx n="88" d="100"/>
          <a:sy n="88" d="100"/>
        </p:scale>
        <p:origin x="1464" y="8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1992" y="-7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9DF12904-33C3-4D62-9384-0682B971CB6F}" type="datetimeFigureOut">
              <a:rPr lang="en-GB" smtClean="0"/>
              <a:pPr/>
              <a:t>05/05/2020</a:t>
            </a:fld>
            <a:endParaRPr lang="en-GB"/>
          </a:p>
        </p:txBody>
      </p:sp>
      <p:sp>
        <p:nvSpPr>
          <p:cNvPr id="4" name="Slide Image Placeholder 3"/>
          <p:cNvSpPr>
            <a:spLocks noGrp="1" noRot="1" noChangeAspect="1"/>
          </p:cNvSpPr>
          <p:nvPr>
            <p:ph type="sldImg" idx="2"/>
          </p:nvPr>
        </p:nvSpPr>
        <p:spPr>
          <a:xfrm>
            <a:off x="519113" y="504825"/>
            <a:ext cx="3116262" cy="1947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2526201"/>
            <a:ext cx="5335270" cy="684166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A94877E-A47B-4B7E-85B9-E738D5B5B548}" type="slidenum">
              <a:rPr lang="en-GB" smtClean="0"/>
              <a:pPr/>
              <a:t>‹#›</a:t>
            </a:fld>
            <a:endParaRPr lang="en-GB"/>
          </a:p>
        </p:txBody>
      </p:sp>
    </p:spTree>
    <p:extLst>
      <p:ext uri="{BB962C8B-B14F-4D97-AF65-F5344CB8AC3E}">
        <p14:creationId xmlns:p14="http://schemas.microsoft.com/office/powerpoint/2010/main" val="140002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16/j.tecto.2019.02.00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oi.org/10.31223/osf.io/yjxg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1</a:t>
            </a:fld>
            <a:endParaRPr lang="en-GB"/>
          </a:p>
        </p:txBody>
      </p:sp>
    </p:spTree>
    <p:extLst>
      <p:ext uri="{BB962C8B-B14F-4D97-AF65-F5344CB8AC3E}">
        <p14:creationId xmlns:p14="http://schemas.microsoft.com/office/powerpoint/2010/main" val="335023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schematic illustration of the Carboniferous basins of the UK (</a:t>
            </a:r>
            <a:r>
              <a:rPr lang="en-US" dirty="0" err="1" smtClean="0"/>
              <a:t>Leeder</a:t>
            </a:r>
            <a:r>
              <a:rPr lang="en-US" dirty="0" smtClean="0"/>
              <a:t>, 1982). As part of my PhD, I have been challenging some of the long-held misconceptions surrounding these basins…</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2</a:t>
            </a:fld>
            <a:endParaRPr lang="en-GB"/>
          </a:p>
        </p:txBody>
      </p:sp>
    </p:spTree>
    <p:extLst>
      <p:ext uri="{BB962C8B-B14F-4D97-AF65-F5344CB8AC3E}">
        <p14:creationId xmlns:p14="http://schemas.microsoft.com/office/powerpoint/2010/main" val="338652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combined numerical</a:t>
            </a:r>
            <a:r>
              <a:rPr lang="en-US" baseline="0" dirty="0" smtClean="0"/>
              <a:t> modelling and seismic, borehole and field-based mapping approach, we have been investigating the influences of buoyant granite intrusions and flexural isostasy on the northern </a:t>
            </a:r>
            <a:r>
              <a:rPr lang="en-US" baseline="0" dirty="0" err="1" smtClean="0"/>
              <a:t>Pennine</a:t>
            </a:r>
            <a:r>
              <a:rPr lang="en-US" baseline="0" dirty="0" smtClean="0"/>
              <a:t> rift basin.</a:t>
            </a:r>
          </a:p>
          <a:p>
            <a:endParaRPr lang="en-US" baseline="0" dirty="0" smtClean="0"/>
          </a:p>
          <a:p>
            <a:r>
              <a:rPr lang="en-GB" sz="1200" b="0" i="0" u="none" strike="noStrike" kern="1200" dirty="0" smtClean="0">
                <a:solidFill>
                  <a:schemeClr val="tx1"/>
                </a:solidFill>
                <a:effectLst/>
                <a:latin typeface="+mn-lt"/>
                <a:ea typeface="+mn-ea"/>
                <a:cs typeface="+mn-cs"/>
                <a:hlinkClick r:id="rId3" tooltip="Persistent link using digital object identifier"/>
              </a:rPr>
              <a:t>https://doi.org/10.1016/j.tecto.2019.02.008</a:t>
            </a:r>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hlinkClick r:id="rId4"/>
              </a:rPr>
              <a:t>10.31223/osf.io/</a:t>
            </a:r>
            <a:r>
              <a:rPr lang="en-GB" sz="1200" b="0" i="0" u="none" strike="noStrike" kern="1200" dirty="0" err="1" smtClean="0">
                <a:solidFill>
                  <a:schemeClr val="tx1"/>
                </a:solidFill>
                <a:effectLst/>
                <a:latin typeface="+mn-lt"/>
                <a:ea typeface="+mn-ea"/>
                <a:cs typeface="+mn-cs"/>
                <a:hlinkClick r:id="rId4"/>
              </a:rPr>
              <a:t>yjxgn</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3</a:t>
            </a:fld>
            <a:endParaRPr lang="en-GB"/>
          </a:p>
        </p:txBody>
      </p:sp>
    </p:spTree>
    <p:extLst>
      <p:ext uri="{BB962C8B-B14F-4D97-AF65-F5344CB8AC3E}">
        <p14:creationId xmlns:p14="http://schemas.microsoft.com/office/powerpoint/2010/main" val="124785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widespread consensus that Carboniferous rift basins subsided due to thermal contraction during the late Carboniferous. We are beginning to challenge this misconception.</a:t>
            </a:r>
          </a:p>
          <a:p>
            <a:endParaRPr lang="en-US" baseline="0" dirty="0" smtClean="0"/>
          </a:p>
          <a:p>
            <a:r>
              <a:rPr lang="en-US" baseline="0" dirty="0" smtClean="0"/>
              <a:t>Burial history curves constructed throughout the Northwestern European Carboniferous Basin suggest subsidence trends more typical of foreland basin systems…</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4</a:t>
            </a:fld>
            <a:endParaRPr lang="en-GB"/>
          </a:p>
        </p:txBody>
      </p:sp>
    </p:spTree>
    <p:extLst>
      <p:ext uri="{BB962C8B-B14F-4D97-AF65-F5344CB8AC3E}">
        <p14:creationId xmlns:p14="http://schemas.microsoft.com/office/powerpoint/2010/main" val="27119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seismic and borehole-based mapping of the </a:t>
            </a:r>
            <a:r>
              <a:rPr lang="en-US" baseline="0" dirty="0" err="1" smtClean="0"/>
              <a:t>Canonbie</a:t>
            </a:r>
            <a:r>
              <a:rPr lang="en-US" baseline="0" dirty="0" smtClean="0"/>
              <a:t> Coalfield, SW Scotland, suggests that fault reactivation had begun to dictate the nature of local </a:t>
            </a:r>
            <a:r>
              <a:rPr lang="en-US" baseline="0" dirty="0" err="1" smtClean="0"/>
              <a:t>depocentres</a:t>
            </a:r>
            <a:r>
              <a:rPr lang="en-US" baseline="0" dirty="0" smtClean="0"/>
              <a:t> as early as the Westphalian B.</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5</a:t>
            </a:fld>
            <a:endParaRPr lang="en-GB"/>
          </a:p>
        </p:txBody>
      </p:sp>
    </p:spTree>
    <p:extLst>
      <p:ext uri="{BB962C8B-B14F-4D97-AF65-F5344CB8AC3E}">
        <p14:creationId xmlns:p14="http://schemas.microsoft.com/office/powerpoint/2010/main" val="338287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an attempt to place some of our findings within the contexts of 21</a:t>
            </a:r>
            <a:r>
              <a:rPr lang="en-US" baseline="30000" dirty="0" smtClean="0"/>
              <a:t>st</a:t>
            </a:r>
            <a:r>
              <a:rPr lang="en-US" baseline="0" dirty="0" smtClean="0"/>
              <a:t> century problems, we have been developing a predictive finite difference 3D deep geothermal modelling methodology and applying it to the northern </a:t>
            </a:r>
            <a:r>
              <a:rPr lang="en-US" baseline="0" dirty="0" err="1" smtClean="0"/>
              <a:t>Pennine</a:t>
            </a:r>
            <a:r>
              <a:rPr lang="en-US" baseline="0" dirty="0" smtClean="0"/>
              <a:t> Basin of northern England.</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6</a:t>
            </a:fld>
            <a:endParaRPr lang="en-GB"/>
          </a:p>
        </p:txBody>
      </p:sp>
    </p:spTree>
    <p:extLst>
      <p:ext uri="{BB962C8B-B14F-4D97-AF65-F5344CB8AC3E}">
        <p14:creationId xmlns:p14="http://schemas.microsoft.com/office/powerpoint/2010/main" val="57626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generated from predictive 3D temperature model. Predicted subsurface temperature maps are of more resolute and accurate relative to typical resource maps for UK geothermal that are constructed by contouring around sparsely distributed and often unreliable data points.</a:t>
            </a:r>
            <a:endParaRPr lang="en-GB" dirty="0"/>
          </a:p>
        </p:txBody>
      </p:sp>
      <p:sp>
        <p:nvSpPr>
          <p:cNvPr id="4" name="Slide Number Placeholder 3"/>
          <p:cNvSpPr>
            <a:spLocks noGrp="1"/>
          </p:cNvSpPr>
          <p:nvPr>
            <p:ph type="sldNum" sz="quarter" idx="10"/>
          </p:nvPr>
        </p:nvSpPr>
        <p:spPr/>
        <p:txBody>
          <a:bodyPr/>
          <a:lstStyle/>
          <a:p>
            <a:fld id="{1A94877E-A47B-4B7E-85B9-E738D5B5B548}" type="slidenum">
              <a:rPr lang="en-GB" smtClean="0"/>
              <a:pPr/>
              <a:t>7</a:t>
            </a:fld>
            <a:endParaRPr lang="en-GB"/>
          </a:p>
        </p:txBody>
      </p:sp>
    </p:spTree>
    <p:extLst>
      <p:ext uri="{BB962C8B-B14F-4D97-AF65-F5344CB8AC3E}">
        <p14:creationId xmlns:p14="http://schemas.microsoft.com/office/powerpoint/2010/main" val="2234073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descr="C:\Users\ree21\Google Drive\TSG_2013\Images\title_slide_master.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 y="0"/>
            <a:ext cx="9143022" cy="572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3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01"/>
            <a:ext cx="8229600" cy="952236"/>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33130"/>
            <a:ext cx="8229600" cy="37705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5" name="Footer Placeholder 4"/>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382185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02"/>
            <a:ext cx="2057400" cy="487491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02"/>
            <a:ext cx="6019800" cy="487491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5" name="Footer Placeholder 4"/>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205674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C:\Users\ree21\Google Drive\TSG_2013\Images\slide_master.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358"/>
            <a:ext cx="9144000" cy="57287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a:xfrm>
            <a:off x="179512" y="264418"/>
            <a:ext cx="8784976" cy="432048"/>
          </a:xfrm>
          <a:prstGeom prst="rect">
            <a:avLst/>
          </a:prstGeom>
        </p:spPr>
        <p:txBody>
          <a:bodyPr/>
          <a:lstStyle>
            <a:lvl1pPr>
              <a:defRPr sz="2400" cap="small" baseline="0"/>
            </a:lvl1pPr>
          </a:lstStyle>
          <a:p>
            <a:r>
              <a:rPr lang="en-US" smtClean="0"/>
              <a:t>Click to edit Master title style</a:t>
            </a:r>
            <a:endParaRPr lang="en-GB" dirty="0"/>
          </a:p>
        </p:txBody>
      </p:sp>
      <p:sp>
        <p:nvSpPr>
          <p:cNvPr id="14" name="Content Placeholder 13"/>
          <p:cNvSpPr>
            <a:spLocks noGrp="1"/>
          </p:cNvSpPr>
          <p:nvPr>
            <p:ph sz="quarter" idx="10"/>
          </p:nvPr>
        </p:nvSpPr>
        <p:spPr>
          <a:xfrm>
            <a:off x="179388" y="839788"/>
            <a:ext cx="8785225" cy="4105275"/>
          </a:xfrm>
          <a:prstGeom prst="rect">
            <a:avLst/>
          </a:prstGeom>
        </p:spPr>
        <p:txBody>
          <a:bodyPr/>
          <a:lstStyle>
            <a:lvl1pPr>
              <a:defRPr sz="2000" baseline="0"/>
            </a:lvl1pPr>
            <a:lvl2pPr>
              <a:defRPr sz="1800" baseline="0"/>
            </a:lvl2pPr>
            <a:lvl3pPr>
              <a:defRPr sz="1600" baseline="0"/>
            </a:lvl3pPr>
            <a:lvl4pPr>
              <a:defRPr sz="1600" baseline="0"/>
            </a:lvl4pPr>
            <a:lvl5pPr>
              <a:defRPr sz="16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721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397"/>
            <a:ext cx="7772400" cy="1134747"/>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1588"/>
            <a:ext cx="7772400" cy="1249809"/>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5" name="Footer Placeholder 4"/>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256350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01"/>
            <a:ext cx="8229600" cy="952236"/>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130"/>
            <a:ext cx="4038600" cy="37705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130"/>
            <a:ext cx="4038600" cy="37705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6" name="Footer Placeholder 5"/>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261453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01"/>
            <a:ext cx="8229600" cy="952236"/>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8906"/>
            <a:ext cx="4040188" cy="5329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1892"/>
            <a:ext cx="4040188" cy="329182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8906"/>
            <a:ext cx="4041775" cy="53298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1892"/>
            <a:ext cx="4041775" cy="329182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8" name="Footer Placeholder 7"/>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301907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01"/>
            <a:ext cx="8229600" cy="952236"/>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4" name="Footer Placeholder 3"/>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177535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054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479"/>
            <a:ext cx="3008313" cy="968106"/>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479"/>
            <a:ext cx="5111750" cy="48762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585"/>
            <a:ext cx="3008313" cy="390813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6" name="Footer Placeholder 5"/>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209667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99389"/>
            <a:ext cx="5486400" cy="472151"/>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504"/>
            <a:ext cx="5486400" cy="342804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4471540"/>
            <a:ext cx="5486400" cy="67053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5295488"/>
            <a:ext cx="2133600" cy="304186"/>
          </a:xfrm>
          <a:prstGeom prst="rect">
            <a:avLst/>
          </a:prstGeom>
        </p:spPr>
        <p:txBody>
          <a:bodyPr/>
          <a:lstStyle/>
          <a:p>
            <a:fld id="{33E29343-E584-4005-B581-70ECC6D873E0}" type="datetimeFigureOut">
              <a:rPr lang="en-GB" smtClean="0"/>
              <a:pPr/>
              <a:t>05/05/2020</a:t>
            </a:fld>
            <a:endParaRPr lang="en-GB" dirty="0"/>
          </a:p>
        </p:txBody>
      </p:sp>
      <p:sp>
        <p:nvSpPr>
          <p:cNvPr id="6" name="Footer Placeholder 5"/>
          <p:cNvSpPr>
            <a:spLocks noGrp="1"/>
          </p:cNvSpPr>
          <p:nvPr>
            <p:ph type="ftr" sz="quarter" idx="11"/>
          </p:nvPr>
        </p:nvSpPr>
        <p:spPr>
          <a:xfrm>
            <a:off x="3124200" y="5295488"/>
            <a:ext cx="2895600" cy="304186"/>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5295488"/>
            <a:ext cx="2133600" cy="304186"/>
          </a:xfrm>
          <a:prstGeom prst="rect">
            <a:avLst/>
          </a:prstGeom>
        </p:spPr>
        <p:txBody>
          <a:bodyPr/>
          <a:lstStyle/>
          <a:p>
            <a:fld id="{27D9A1C6-13F3-4255-8F9A-1E3BCA71C89B}" type="slidenum">
              <a:rPr lang="en-GB" smtClean="0"/>
              <a:pPr/>
              <a:t>‹#›</a:t>
            </a:fld>
            <a:endParaRPr lang="en-GB" dirty="0"/>
          </a:p>
        </p:txBody>
      </p:sp>
    </p:spTree>
    <p:extLst>
      <p:ext uri="{BB962C8B-B14F-4D97-AF65-F5344CB8AC3E}">
        <p14:creationId xmlns:p14="http://schemas.microsoft.com/office/powerpoint/2010/main" val="113588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9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10" name="TextBox 9"/>
          <p:cNvSpPr txBox="1"/>
          <p:nvPr/>
        </p:nvSpPr>
        <p:spPr>
          <a:xfrm>
            <a:off x="678638" y="1554515"/>
            <a:ext cx="7781794" cy="307777"/>
          </a:xfrm>
          <a:prstGeom prst="rect">
            <a:avLst/>
          </a:prstGeom>
          <a:noFill/>
        </p:spPr>
        <p:txBody>
          <a:bodyPr wrap="square" rtlCol="0">
            <a:spAutoFit/>
          </a:bodyPr>
          <a:lstStyle/>
          <a:p>
            <a:r>
              <a:rPr lang="en-GB" sz="1400" dirty="0"/>
              <a:t>Louis </a:t>
            </a:r>
            <a:r>
              <a:rPr lang="en-GB" sz="1400" dirty="0" smtClean="0"/>
              <a:t>Howell1*, </a:t>
            </a:r>
            <a:r>
              <a:rPr lang="en-GB" sz="1400" dirty="0"/>
              <a:t>Stuart </a:t>
            </a:r>
            <a:r>
              <a:rPr lang="en-GB" sz="1400" dirty="0" smtClean="0"/>
              <a:t>Egan1, </a:t>
            </a:r>
            <a:r>
              <a:rPr lang="en-GB" sz="1400" dirty="0"/>
              <a:t>Bernard </a:t>
            </a:r>
            <a:r>
              <a:rPr lang="en-GB" sz="1400" dirty="0" smtClean="0"/>
              <a:t>Besly1, </a:t>
            </a:r>
            <a:r>
              <a:rPr lang="en-GB" sz="1400" dirty="0"/>
              <a:t>Graham </a:t>
            </a:r>
            <a:r>
              <a:rPr lang="en-GB" sz="1400" dirty="0" smtClean="0"/>
              <a:t>Leslie2, </a:t>
            </a:r>
            <a:r>
              <a:rPr lang="en-GB" sz="1400" dirty="0"/>
              <a:t>and </a:t>
            </a:r>
            <a:r>
              <a:rPr lang="en-GB" sz="1400" dirty="0" err="1"/>
              <a:t>Surika</a:t>
            </a:r>
            <a:r>
              <a:rPr lang="en-GB" sz="1400" dirty="0"/>
              <a:t> </a:t>
            </a:r>
            <a:r>
              <a:rPr lang="en-GB" sz="1400" dirty="0" smtClean="0"/>
              <a:t>Sooriyathasan1</a:t>
            </a:r>
            <a:endParaRPr lang="en-GB" sz="1400" dirty="0"/>
          </a:p>
        </p:txBody>
      </p:sp>
      <p:sp>
        <p:nvSpPr>
          <p:cNvPr id="2" name="TextBox 1"/>
          <p:cNvSpPr txBox="1"/>
          <p:nvPr/>
        </p:nvSpPr>
        <p:spPr>
          <a:xfrm>
            <a:off x="678638" y="1875444"/>
            <a:ext cx="5333521" cy="246221"/>
          </a:xfrm>
          <a:prstGeom prst="rect">
            <a:avLst/>
          </a:prstGeom>
          <a:noFill/>
        </p:spPr>
        <p:txBody>
          <a:bodyPr wrap="square" rtlCol="0">
            <a:spAutoFit/>
          </a:bodyPr>
          <a:lstStyle/>
          <a:p>
            <a:r>
              <a:rPr lang="en-GB" sz="1000" b="1" dirty="0" smtClean="0"/>
              <a:t>*l.p.Howell@keele.ac.uk</a:t>
            </a:r>
            <a:endParaRPr lang="en-GB" sz="1000" baseline="30000" dirty="0" smtClean="0"/>
          </a:p>
        </p:txBody>
      </p:sp>
      <p:pic>
        <p:nvPicPr>
          <p:cNvPr id="1029" name="Picture 5" descr="C:\Users\ree21\Google Drive\TSG_2013\Images\BDRG_Logo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60" y="2874090"/>
            <a:ext cx="2232247" cy="837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638" y="964212"/>
            <a:ext cx="7421754" cy="584775"/>
          </a:xfrm>
          <a:prstGeom prst="rect">
            <a:avLst/>
          </a:prstGeom>
          <a:noFill/>
        </p:spPr>
        <p:txBody>
          <a:bodyPr wrap="square" rtlCol="0">
            <a:spAutoFit/>
          </a:bodyPr>
          <a:lstStyle/>
          <a:p>
            <a:r>
              <a:rPr lang="en-GB" sz="3200" dirty="0" smtClean="0"/>
              <a:t>Repurposing Britain’s Coal Measures</a:t>
            </a:r>
            <a:endParaRPr lang="en-GB"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695070716"/>
              </p:ext>
            </p:extLst>
          </p:nvPr>
        </p:nvGraphicFramePr>
        <p:xfrm>
          <a:off x="664548" y="3974571"/>
          <a:ext cx="6096000" cy="812800"/>
        </p:xfrm>
        <a:graphic>
          <a:graphicData uri="http://schemas.openxmlformats.org/presentationml/2006/ole">
            <mc:AlternateContent xmlns:mc="http://schemas.openxmlformats.org/markup-compatibility/2006">
              <mc:Choice xmlns:v="urn:schemas-microsoft-com:vml" Requires="v">
                <p:oleObj spid="_x0000_s1113" name="CorelDRAW" r:id="rId6" imgW="14060202" imgH="1872522" progId="CorelDraw.Graphic.18">
                  <p:embed/>
                </p:oleObj>
              </mc:Choice>
              <mc:Fallback>
                <p:oleObj name="CorelDRAW" r:id="rId6" imgW="14060202" imgH="1872522" progId="CorelDraw.Graphic.18">
                  <p:embed/>
                  <p:pic>
                    <p:nvPicPr>
                      <p:cNvPr id="0" name=""/>
                      <p:cNvPicPr/>
                      <p:nvPr/>
                    </p:nvPicPr>
                    <p:blipFill>
                      <a:blip r:embed="rId7"/>
                      <a:stretch>
                        <a:fillRect/>
                      </a:stretch>
                    </p:blipFill>
                    <p:spPr>
                      <a:xfrm>
                        <a:off x="664548" y="3974571"/>
                        <a:ext cx="6096000" cy="812800"/>
                      </a:xfrm>
                      <a:prstGeom prst="rect">
                        <a:avLst/>
                      </a:prstGeom>
                    </p:spPr>
                  </p:pic>
                </p:oleObj>
              </mc:Fallback>
            </mc:AlternateContent>
          </a:graphicData>
        </a:graphic>
      </p:graphicFrame>
      <p:sp>
        <p:nvSpPr>
          <p:cNvPr id="9" name="TextBox 8"/>
          <p:cNvSpPr txBox="1"/>
          <p:nvPr/>
        </p:nvSpPr>
        <p:spPr>
          <a:xfrm>
            <a:off x="678637" y="2094975"/>
            <a:ext cx="6341635" cy="400110"/>
          </a:xfrm>
          <a:prstGeom prst="rect">
            <a:avLst/>
          </a:prstGeom>
          <a:noFill/>
        </p:spPr>
        <p:txBody>
          <a:bodyPr wrap="square" rtlCol="0">
            <a:spAutoFit/>
          </a:bodyPr>
          <a:lstStyle/>
          <a:p>
            <a:r>
              <a:rPr lang="en-GB" sz="1000" dirty="0" smtClean="0"/>
              <a:t>1 School of Geography </a:t>
            </a:r>
            <a:r>
              <a:rPr lang="en-GB" sz="1000" dirty="0" err="1" smtClean="0"/>
              <a:t>Geography</a:t>
            </a:r>
            <a:r>
              <a:rPr lang="en-GB" sz="1000" dirty="0" smtClean="0"/>
              <a:t> and the Environment, </a:t>
            </a:r>
            <a:r>
              <a:rPr lang="en-GB" sz="1000" dirty="0" err="1" smtClean="0"/>
              <a:t>Keele</a:t>
            </a:r>
            <a:r>
              <a:rPr lang="en-GB" sz="1000" dirty="0" smtClean="0"/>
              <a:t> University, Staffordshire, UK</a:t>
            </a:r>
          </a:p>
          <a:p>
            <a:r>
              <a:rPr lang="en-GB" sz="1000" dirty="0" smtClean="0"/>
              <a:t>2 </a:t>
            </a:r>
            <a:r>
              <a:rPr lang="en-US" sz="1000" dirty="0" smtClean="0"/>
              <a:t>British </a:t>
            </a:r>
            <a:r>
              <a:rPr lang="en-US" sz="1000" dirty="0"/>
              <a:t>Geological Survey, Edinburgh, United Kingdom</a:t>
            </a:r>
            <a:r>
              <a:rPr lang="en-GB" sz="1000" dirty="0" smtClean="0"/>
              <a:t>    </a:t>
            </a:r>
            <a:endParaRPr lang="en-GB" sz="1000" baseline="30000" dirty="0" smtClean="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2890" y="2856706"/>
            <a:ext cx="1247028" cy="10068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1427958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1" y="192410"/>
            <a:ext cx="9047360" cy="523220"/>
          </a:xfrm>
          <a:prstGeom prst="rect">
            <a:avLst/>
          </a:prstGeom>
          <a:noFill/>
        </p:spPr>
        <p:txBody>
          <a:bodyPr wrap="square" rtlCol="0">
            <a:spAutoFit/>
          </a:bodyPr>
          <a:lstStyle/>
          <a:p>
            <a:pPr algn="ctr"/>
            <a:r>
              <a:rPr lang="en-GB" sz="2800" dirty="0" smtClean="0"/>
              <a:t>What do we actually know about Carboniferous basins?</a:t>
            </a:r>
            <a:endParaRPr lang="en-GB" sz="2800" dirty="0"/>
          </a:p>
        </p:txBody>
      </p:sp>
      <p:pic>
        <p:nvPicPr>
          <p:cNvPr id="6" name="Picture 5"/>
          <p:cNvPicPr>
            <a:picLocks noChangeAspect="1"/>
          </p:cNvPicPr>
          <p:nvPr/>
        </p:nvPicPr>
        <p:blipFill>
          <a:blip r:embed="rId3"/>
          <a:stretch>
            <a:fillRect/>
          </a:stretch>
        </p:blipFill>
        <p:spPr>
          <a:xfrm>
            <a:off x="6871" y="1920602"/>
            <a:ext cx="9047360" cy="1924605"/>
          </a:xfrm>
          <a:prstGeom prst="rect">
            <a:avLst/>
          </a:prstGeom>
        </p:spPr>
      </p:pic>
      <p:sp>
        <p:nvSpPr>
          <p:cNvPr id="7" name="TextBox 6"/>
          <p:cNvSpPr txBox="1"/>
          <p:nvPr/>
        </p:nvSpPr>
        <p:spPr>
          <a:xfrm>
            <a:off x="7913005" y="3706707"/>
            <a:ext cx="1078693" cy="276999"/>
          </a:xfrm>
          <a:prstGeom prst="rect">
            <a:avLst/>
          </a:prstGeom>
          <a:noFill/>
        </p:spPr>
        <p:txBody>
          <a:bodyPr wrap="none" rtlCol="0">
            <a:spAutoFit/>
          </a:bodyPr>
          <a:lstStyle/>
          <a:p>
            <a:r>
              <a:rPr lang="en-GB" sz="1200" dirty="0" err="1" smtClean="0"/>
              <a:t>Leeder</a:t>
            </a:r>
            <a:r>
              <a:rPr lang="en-GB" sz="1200" dirty="0" smtClean="0"/>
              <a:t>, 1982</a:t>
            </a:r>
            <a:endParaRPr lang="en-GB" sz="1200" dirty="0"/>
          </a:p>
        </p:txBody>
      </p:sp>
      <p:sp>
        <p:nvSpPr>
          <p:cNvPr id="8" name="TextBox 7"/>
          <p:cNvSpPr txBox="1"/>
          <p:nvPr/>
        </p:nvSpPr>
        <p:spPr>
          <a:xfrm>
            <a:off x="3501854" y="4003847"/>
            <a:ext cx="2249334" cy="646331"/>
          </a:xfrm>
          <a:prstGeom prst="rect">
            <a:avLst/>
          </a:prstGeom>
          <a:noFill/>
        </p:spPr>
        <p:txBody>
          <a:bodyPr wrap="none" rtlCol="0">
            <a:spAutoFit/>
          </a:bodyPr>
          <a:lstStyle/>
          <a:p>
            <a:pPr algn="ctr"/>
            <a:r>
              <a:rPr lang="en-GB" dirty="0" smtClean="0"/>
              <a:t>‘Block and basin’</a:t>
            </a:r>
          </a:p>
          <a:p>
            <a:pPr algn="ctr"/>
            <a:r>
              <a:rPr lang="en-GB" dirty="0" smtClean="0"/>
              <a:t>style rift architecture</a:t>
            </a:r>
            <a:endParaRPr lang="en-GB" dirty="0"/>
          </a:p>
        </p:txBody>
      </p:sp>
      <p:cxnSp>
        <p:nvCxnSpPr>
          <p:cNvPr id="10" name="Straight Arrow Connector 9"/>
          <p:cNvCxnSpPr/>
          <p:nvPr/>
        </p:nvCxnSpPr>
        <p:spPr>
          <a:xfrm flipH="1" flipV="1">
            <a:off x="4122466" y="2640682"/>
            <a:ext cx="504055" cy="1440160"/>
          </a:xfrm>
          <a:prstGeom prst="straightConnector1">
            <a:avLst/>
          </a:prstGeom>
          <a:ln w="19050">
            <a:solidFill>
              <a:srgbClr val="34314B"/>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14753" y="1066958"/>
            <a:ext cx="1484316" cy="646331"/>
          </a:xfrm>
          <a:prstGeom prst="rect">
            <a:avLst/>
          </a:prstGeom>
          <a:noFill/>
        </p:spPr>
        <p:txBody>
          <a:bodyPr wrap="none" rtlCol="0">
            <a:spAutoFit/>
          </a:bodyPr>
          <a:lstStyle/>
          <a:p>
            <a:pPr algn="ctr"/>
            <a:r>
              <a:rPr lang="en-GB" dirty="0" smtClean="0"/>
              <a:t>Steer’s head</a:t>
            </a:r>
          </a:p>
          <a:p>
            <a:pPr algn="ctr"/>
            <a:r>
              <a:rPr lang="en-GB" dirty="0" smtClean="0"/>
              <a:t>geometry</a:t>
            </a:r>
            <a:endParaRPr lang="en-GB" dirty="0"/>
          </a:p>
        </p:txBody>
      </p:sp>
      <p:cxnSp>
        <p:nvCxnSpPr>
          <p:cNvPr id="15" name="Straight Arrow Connector 14"/>
          <p:cNvCxnSpPr/>
          <p:nvPr/>
        </p:nvCxnSpPr>
        <p:spPr>
          <a:xfrm>
            <a:off x="7650857" y="1713289"/>
            <a:ext cx="548212" cy="639361"/>
          </a:xfrm>
          <a:prstGeom prst="straightConnector1">
            <a:avLst/>
          </a:prstGeom>
          <a:ln w="19050">
            <a:solidFill>
              <a:srgbClr val="34314B"/>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2389" y="1018350"/>
            <a:ext cx="2181046" cy="369332"/>
          </a:xfrm>
          <a:prstGeom prst="rect">
            <a:avLst/>
          </a:prstGeom>
          <a:noFill/>
        </p:spPr>
        <p:txBody>
          <a:bodyPr wrap="none" rtlCol="0">
            <a:spAutoFit/>
          </a:bodyPr>
          <a:lstStyle/>
          <a:p>
            <a:pPr algn="ctr"/>
            <a:r>
              <a:rPr lang="en-GB" dirty="0" smtClean="0"/>
              <a:t>Where’s Scotland!?</a:t>
            </a:r>
            <a:endParaRPr lang="en-GB" dirty="0"/>
          </a:p>
        </p:txBody>
      </p:sp>
      <p:cxnSp>
        <p:nvCxnSpPr>
          <p:cNvPr id="18" name="Straight Arrow Connector 17"/>
          <p:cNvCxnSpPr/>
          <p:nvPr/>
        </p:nvCxnSpPr>
        <p:spPr>
          <a:xfrm flipH="1">
            <a:off x="306041" y="1387682"/>
            <a:ext cx="936104" cy="820952"/>
          </a:xfrm>
          <a:prstGeom prst="straightConnector1">
            <a:avLst/>
          </a:prstGeom>
          <a:ln w="19050">
            <a:solidFill>
              <a:srgbClr val="34314B"/>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10150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192410"/>
            <a:ext cx="9073008" cy="523220"/>
          </a:xfrm>
          <a:prstGeom prst="rect">
            <a:avLst/>
          </a:prstGeom>
          <a:noFill/>
        </p:spPr>
        <p:txBody>
          <a:bodyPr wrap="square" rtlCol="0">
            <a:spAutoFit/>
          </a:bodyPr>
          <a:lstStyle/>
          <a:p>
            <a:pPr algn="ctr"/>
            <a:r>
              <a:rPr lang="en-GB" sz="2800" dirty="0" smtClean="0"/>
              <a:t>‘Block and basin’ style rift basin sedimentation</a:t>
            </a:r>
            <a:endParaRPr lang="en-GB"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60163"/>
            <a:ext cx="7992888" cy="4101614"/>
          </a:xfrm>
          <a:prstGeom prst="rect">
            <a:avLst/>
          </a:prstGeom>
        </p:spPr>
      </p:pic>
      <p:sp>
        <p:nvSpPr>
          <p:cNvPr id="11" name="Content Placeholder 2"/>
          <p:cNvSpPr>
            <a:spLocks noGrp="1"/>
          </p:cNvSpPr>
          <p:nvPr>
            <p:ph sz="quarter" idx="10"/>
          </p:nvPr>
        </p:nvSpPr>
        <p:spPr>
          <a:xfrm>
            <a:off x="6370335" y="4341980"/>
            <a:ext cx="2710313" cy="764330"/>
          </a:xfrm>
        </p:spPr>
        <p:txBody>
          <a:bodyPr/>
          <a:lstStyle/>
          <a:p>
            <a:pPr marL="0" indent="0">
              <a:buNone/>
            </a:pPr>
            <a:r>
              <a:rPr lang="en-GB" sz="1800" b="1" dirty="0" smtClean="0"/>
              <a:t>Fell Sandstone Fm.</a:t>
            </a:r>
            <a:r>
              <a:rPr lang="en-GB" sz="1800" dirty="0" smtClean="0"/>
              <a:t>, northern Pennine Basin</a:t>
            </a:r>
            <a:endParaRPr lang="en-GB" sz="1800" b="1" dirty="0" smtClean="0"/>
          </a:p>
        </p:txBody>
      </p:sp>
      <p:sp>
        <p:nvSpPr>
          <p:cNvPr id="7" name="Rectangle 6"/>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443395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4298" y="722887"/>
            <a:ext cx="5419702" cy="523220"/>
          </a:xfrm>
          <a:prstGeom prst="rect">
            <a:avLst/>
          </a:prstGeom>
          <a:noFill/>
        </p:spPr>
        <p:txBody>
          <a:bodyPr wrap="square" rtlCol="0">
            <a:spAutoFit/>
          </a:bodyPr>
          <a:lstStyle/>
          <a:p>
            <a:pPr algn="ctr"/>
            <a:r>
              <a:rPr lang="en-GB" sz="2800" dirty="0" smtClean="0"/>
              <a:t>Post-rift thermal subsidence??</a:t>
            </a:r>
            <a:endParaRPr lang="en-GB" sz="2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1067"/>
          <a:stretch/>
        </p:blipFill>
        <p:spPr>
          <a:xfrm>
            <a:off x="251519" y="296094"/>
            <a:ext cx="3247447" cy="1871908"/>
          </a:xfrm>
          <a:prstGeom prst="rect">
            <a:avLst/>
          </a:prstGeom>
        </p:spPr>
      </p:pic>
      <p:sp>
        <p:nvSpPr>
          <p:cNvPr id="11" name="Content Placeholder 2"/>
          <p:cNvSpPr>
            <a:spLocks noGrp="1"/>
          </p:cNvSpPr>
          <p:nvPr>
            <p:ph sz="quarter" idx="10"/>
          </p:nvPr>
        </p:nvSpPr>
        <p:spPr>
          <a:xfrm>
            <a:off x="3815408" y="1551280"/>
            <a:ext cx="5328592" cy="1026676"/>
          </a:xfrm>
        </p:spPr>
        <p:txBody>
          <a:bodyPr/>
          <a:lstStyle/>
          <a:p>
            <a:r>
              <a:rPr lang="en-GB" sz="1800" dirty="0" smtClean="0"/>
              <a:t>A </a:t>
            </a:r>
            <a:r>
              <a:rPr lang="en-GB" sz="1800" dirty="0" err="1" smtClean="0"/>
              <a:t>McKenzian</a:t>
            </a:r>
            <a:r>
              <a:rPr lang="en-GB" sz="1800" dirty="0" smtClean="0"/>
              <a:t> ‘thermal sag’ model for the late Carboniferous would anticipate exponentially </a:t>
            </a:r>
            <a:r>
              <a:rPr lang="en-GB" sz="1800" b="1" dirty="0" smtClean="0"/>
              <a:t>decaying rates of subsidence</a:t>
            </a:r>
            <a:r>
              <a:rPr lang="en-GB" sz="1800" dirty="0" smtClean="0"/>
              <a:t>.</a:t>
            </a:r>
          </a:p>
        </p:txBody>
      </p:sp>
      <p:sp>
        <p:nvSpPr>
          <p:cNvPr id="12" name="Content Placeholder 2"/>
          <p:cNvSpPr txBox="1">
            <a:spLocks/>
          </p:cNvSpPr>
          <p:nvPr/>
        </p:nvSpPr>
        <p:spPr>
          <a:xfrm>
            <a:off x="3909172" y="2353643"/>
            <a:ext cx="5328592" cy="580566"/>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smtClean="0"/>
          </a:p>
        </p:txBody>
      </p:sp>
      <p:sp>
        <p:nvSpPr>
          <p:cNvPr id="13" name="Content Placeholder 2"/>
          <p:cNvSpPr txBox="1">
            <a:spLocks/>
          </p:cNvSpPr>
          <p:nvPr/>
        </p:nvSpPr>
        <p:spPr>
          <a:xfrm>
            <a:off x="3815408" y="2856706"/>
            <a:ext cx="3420888" cy="432048"/>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In reality, subsidence rates </a:t>
            </a:r>
            <a:r>
              <a:rPr lang="en-GB" sz="1800" b="1" dirty="0" smtClean="0"/>
              <a:t>increase</a:t>
            </a:r>
            <a:r>
              <a:rPr lang="en-GB" sz="1800" dirty="0" smtClean="0"/>
              <a:t>.</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44568"/>
          <a:stretch/>
        </p:blipFill>
        <p:spPr>
          <a:xfrm>
            <a:off x="251520" y="2364500"/>
            <a:ext cx="3247446" cy="2665207"/>
          </a:xfrm>
          <a:prstGeom prst="rect">
            <a:avLst/>
          </a:prstGeom>
        </p:spPr>
      </p:pic>
      <p:sp>
        <p:nvSpPr>
          <p:cNvPr id="6" name="Rectangle 5"/>
          <p:cNvSpPr/>
          <p:nvPr/>
        </p:nvSpPr>
        <p:spPr>
          <a:xfrm flipV="1">
            <a:off x="179512" y="2334811"/>
            <a:ext cx="360040" cy="18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flipV="1">
            <a:off x="161715" y="715830"/>
            <a:ext cx="360040" cy="26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504" y="2064618"/>
            <a:ext cx="432048" cy="270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25711" y="235769"/>
            <a:ext cx="432048" cy="450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2050" name="Picture 2" descr="Outline Map of United Kingdom | Uk outline, Map outline, Ma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62" t="9273" r="3311" b="7217"/>
          <a:stretch/>
        </p:blipFill>
        <p:spPr bwMode="auto">
          <a:xfrm>
            <a:off x="7236296" y="2977704"/>
            <a:ext cx="1368152" cy="19701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812360" y="3576786"/>
            <a:ext cx="360040" cy="385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704348" y="4152849"/>
            <a:ext cx="612068" cy="409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08149" y="411460"/>
            <a:ext cx="351378" cy="369332"/>
          </a:xfrm>
          <a:prstGeom prst="rect">
            <a:avLst/>
          </a:prstGeom>
          <a:noFill/>
        </p:spPr>
        <p:txBody>
          <a:bodyPr wrap="none" rtlCol="0">
            <a:spAutoFit/>
          </a:bodyPr>
          <a:lstStyle/>
          <a:p>
            <a:r>
              <a:rPr lang="en-US" b="1" dirty="0" smtClean="0"/>
              <a:t>A</a:t>
            </a:r>
            <a:endParaRPr lang="en-GB" b="1" dirty="0"/>
          </a:p>
        </p:txBody>
      </p:sp>
      <p:sp>
        <p:nvSpPr>
          <p:cNvPr id="21" name="TextBox 20"/>
          <p:cNvSpPr txBox="1"/>
          <p:nvPr/>
        </p:nvSpPr>
        <p:spPr>
          <a:xfrm>
            <a:off x="260182" y="2223262"/>
            <a:ext cx="351378" cy="369332"/>
          </a:xfrm>
          <a:prstGeom prst="rect">
            <a:avLst/>
          </a:prstGeom>
          <a:noFill/>
        </p:spPr>
        <p:txBody>
          <a:bodyPr wrap="none" rtlCol="0">
            <a:spAutoFit/>
          </a:bodyPr>
          <a:lstStyle/>
          <a:p>
            <a:r>
              <a:rPr lang="en-US" b="1" dirty="0" smtClean="0"/>
              <a:t>B</a:t>
            </a:r>
            <a:endParaRPr lang="en-GB" b="1" dirty="0"/>
          </a:p>
        </p:txBody>
      </p:sp>
      <p:sp>
        <p:nvSpPr>
          <p:cNvPr id="22" name="TextBox 21"/>
          <p:cNvSpPr txBox="1"/>
          <p:nvPr/>
        </p:nvSpPr>
        <p:spPr>
          <a:xfrm>
            <a:off x="7816691" y="3593441"/>
            <a:ext cx="351378" cy="369332"/>
          </a:xfrm>
          <a:prstGeom prst="rect">
            <a:avLst/>
          </a:prstGeom>
          <a:noFill/>
        </p:spPr>
        <p:txBody>
          <a:bodyPr wrap="none" rtlCol="0">
            <a:spAutoFit/>
          </a:bodyPr>
          <a:lstStyle/>
          <a:p>
            <a:r>
              <a:rPr lang="en-US" b="1" dirty="0" smtClean="0"/>
              <a:t>A</a:t>
            </a:r>
            <a:endParaRPr lang="en-GB" b="1" dirty="0"/>
          </a:p>
        </p:txBody>
      </p:sp>
      <p:sp>
        <p:nvSpPr>
          <p:cNvPr id="23" name="TextBox 22"/>
          <p:cNvSpPr txBox="1"/>
          <p:nvPr/>
        </p:nvSpPr>
        <p:spPr>
          <a:xfrm>
            <a:off x="7834693" y="4152849"/>
            <a:ext cx="351378" cy="369332"/>
          </a:xfrm>
          <a:prstGeom prst="rect">
            <a:avLst/>
          </a:prstGeom>
          <a:noFill/>
        </p:spPr>
        <p:txBody>
          <a:bodyPr wrap="none" rtlCol="0">
            <a:spAutoFit/>
          </a:bodyPr>
          <a:lstStyle/>
          <a:p>
            <a:r>
              <a:rPr lang="en-US" b="1" dirty="0" smtClean="0"/>
              <a:t>B</a:t>
            </a:r>
            <a:endParaRPr lang="en-GB" b="1" dirty="0"/>
          </a:p>
        </p:txBody>
      </p:sp>
      <p:sp>
        <p:nvSpPr>
          <p:cNvPr id="24" name="Rectangle 23"/>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4611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802228"/>
            <a:ext cx="4824536" cy="407070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9835"/>
          <a:stretch/>
        </p:blipFill>
        <p:spPr>
          <a:xfrm>
            <a:off x="5436096" y="2087513"/>
            <a:ext cx="3410458" cy="2785417"/>
          </a:xfrm>
          <a:prstGeom prst="rect">
            <a:avLst/>
          </a:prstGeom>
        </p:spPr>
      </p:pic>
      <p:sp>
        <p:nvSpPr>
          <p:cNvPr id="7" name="TextBox 6"/>
          <p:cNvSpPr txBox="1"/>
          <p:nvPr/>
        </p:nvSpPr>
        <p:spPr>
          <a:xfrm>
            <a:off x="35496" y="192410"/>
            <a:ext cx="9073008" cy="523220"/>
          </a:xfrm>
          <a:prstGeom prst="rect">
            <a:avLst/>
          </a:prstGeom>
          <a:noFill/>
        </p:spPr>
        <p:txBody>
          <a:bodyPr wrap="square" rtlCol="0">
            <a:spAutoFit/>
          </a:bodyPr>
          <a:lstStyle/>
          <a:p>
            <a:pPr algn="ctr"/>
            <a:r>
              <a:rPr lang="en-US" sz="2800" dirty="0" smtClean="0"/>
              <a:t>The </a:t>
            </a:r>
            <a:r>
              <a:rPr lang="en-US" sz="2800" dirty="0" err="1" smtClean="0"/>
              <a:t>Canonbie</a:t>
            </a:r>
            <a:r>
              <a:rPr lang="en-US" sz="2800" dirty="0" smtClean="0"/>
              <a:t> Coalfield</a:t>
            </a:r>
            <a:endParaRPr lang="en-GB" sz="2800" dirty="0"/>
          </a:p>
        </p:txBody>
      </p:sp>
      <p:cxnSp>
        <p:nvCxnSpPr>
          <p:cNvPr id="9" name="Straight Connector 8"/>
          <p:cNvCxnSpPr/>
          <p:nvPr/>
        </p:nvCxnSpPr>
        <p:spPr>
          <a:xfrm>
            <a:off x="5868144" y="3288754"/>
            <a:ext cx="1201173" cy="1008112"/>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46971" y="3025075"/>
            <a:ext cx="441146" cy="276999"/>
          </a:xfrm>
          <a:prstGeom prst="rect">
            <a:avLst/>
          </a:prstGeom>
          <a:noFill/>
        </p:spPr>
        <p:txBody>
          <a:bodyPr wrap="none" rtlCol="0">
            <a:spAutoFit/>
          </a:bodyPr>
          <a:lstStyle/>
          <a:p>
            <a:r>
              <a:rPr lang="en-US" sz="1200" b="1" dirty="0" smtClean="0"/>
              <a:t>NW</a:t>
            </a:r>
            <a:endParaRPr lang="en-GB" sz="1200" b="1" dirty="0"/>
          </a:p>
        </p:txBody>
      </p:sp>
      <p:sp>
        <p:nvSpPr>
          <p:cNvPr id="11" name="TextBox 10"/>
          <p:cNvSpPr txBox="1"/>
          <p:nvPr/>
        </p:nvSpPr>
        <p:spPr>
          <a:xfrm>
            <a:off x="6848744" y="4307898"/>
            <a:ext cx="389850" cy="276999"/>
          </a:xfrm>
          <a:prstGeom prst="rect">
            <a:avLst/>
          </a:prstGeom>
          <a:noFill/>
        </p:spPr>
        <p:txBody>
          <a:bodyPr wrap="none" rtlCol="0">
            <a:spAutoFit/>
          </a:bodyPr>
          <a:lstStyle/>
          <a:p>
            <a:r>
              <a:rPr lang="en-US" sz="1200" b="1" dirty="0" smtClean="0"/>
              <a:t>SE</a:t>
            </a:r>
            <a:endParaRPr lang="en-GB" sz="1200" b="1" dirty="0"/>
          </a:p>
        </p:txBody>
      </p:sp>
      <p:pic>
        <p:nvPicPr>
          <p:cNvPr id="18" name="Picture 2" descr="Outline Map of United Kingdom | Uk outline, Map outline, Ma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62" t="9273" r="3311" b="7217"/>
          <a:stretch/>
        </p:blipFill>
        <p:spPr bwMode="auto">
          <a:xfrm>
            <a:off x="6948264" y="423323"/>
            <a:ext cx="1368152" cy="19701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668344" y="1272530"/>
            <a:ext cx="72008" cy="7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489350" y="1528980"/>
            <a:ext cx="572593" cy="307777"/>
          </a:xfrm>
          <a:prstGeom prst="rect">
            <a:avLst/>
          </a:prstGeom>
          <a:noFill/>
        </p:spPr>
        <p:txBody>
          <a:bodyPr wrap="none" rtlCol="0">
            <a:spAutoFit/>
          </a:bodyPr>
          <a:lstStyle/>
          <a:p>
            <a:r>
              <a:rPr lang="en-US" sz="1400" dirty="0" smtClean="0"/>
              <a:t>Here</a:t>
            </a:r>
            <a:endParaRPr lang="en-GB" sz="1400" dirty="0"/>
          </a:p>
        </p:txBody>
      </p:sp>
      <p:cxnSp>
        <p:nvCxnSpPr>
          <p:cNvPr id="25" name="Straight Arrow Connector 24"/>
          <p:cNvCxnSpPr>
            <a:endCxn id="19" idx="1"/>
          </p:cNvCxnSpPr>
          <p:nvPr/>
        </p:nvCxnSpPr>
        <p:spPr>
          <a:xfrm flipV="1">
            <a:off x="6948264" y="1308534"/>
            <a:ext cx="720080" cy="286760"/>
          </a:xfrm>
          <a:prstGeom prst="straightConnector1">
            <a:avLst/>
          </a:prstGeom>
          <a:ln>
            <a:solidFill>
              <a:srgbClr val="34314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366095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92410"/>
            <a:ext cx="9073008" cy="523220"/>
          </a:xfrm>
          <a:prstGeom prst="rect">
            <a:avLst/>
          </a:prstGeom>
          <a:noFill/>
        </p:spPr>
        <p:txBody>
          <a:bodyPr wrap="square" rtlCol="0">
            <a:spAutoFit/>
          </a:bodyPr>
          <a:lstStyle/>
          <a:p>
            <a:pPr algn="ctr"/>
            <a:r>
              <a:rPr lang="en-US" sz="2800" dirty="0" smtClean="0"/>
              <a:t>Understanding the subsurface</a:t>
            </a:r>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056506"/>
            <a:ext cx="6812160" cy="3575733"/>
          </a:xfrm>
          <a:prstGeom prst="rect">
            <a:avLst/>
          </a:prstGeom>
        </p:spPr>
      </p:pic>
      <p:sp>
        <p:nvSpPr>
          <p:cNvPr id="2" name="Rectangle 1"/>
          <p:cNvSpPr/>
          <p:nvPr/>
        </p:nvSpPr>
        <p:spPr>
          <a:xfrm>
            <a:off x="179512" y="3144738"/>
            <a:ext cx="8640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Tree>
    <p:extLst>
      <p:ext uri="{BB962C8B-B14F-4D97-AF65-F5344CB8AC3E}">
        <p14:creationId xmlns:p14="http://schemas.microsoft.com/office/powerpoint/2010/main" val="385804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192410"/>
            <a:ext cx="9073008" cy="523220"/>
          </a:xfrm>
          <a:prstGeom prst="rect">
            <a:avLst/>
          </a:prstGeom>
          <a:noFill/>
        </p:spPr>
        <p:txBody>
          <a:bodyPr wrap="square" rtlCol="0">
            <a:spAutoFit/>
          </a:bodyPr>
          <a:lstStyle/>
          <a:p>
            <a:pPr algn="ctr"/>
            <a:r>
              <a:rPr lang="en-GB" sz="2800" dirty="0" smtClean="0"/>
              <a:t>Deep geothermal potential in Carboniferous basins</a:t>
            </a:r>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05993"/>
            <a:ext cx="6479704" cy="3902569"/>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516216" y="3172073"/>
            <a:ext cx="2520280" cy="1702766"/>
          </a:xfrm>
          <a:prstGeom prst="rect">
            <a:avLst/>
          </a:prstGeom>
        </p:spPr>
      </p:pic>
      <p:pic>
        <p:nvPicPr>
          <p:cNvPr id="9" name="Picture 2" descr="Outline Map of United Kingdom | Uk outline, Map outline, Ma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62" t="9273" r="3311" b="7217"/>
          <a:stretch/>
        </p:blipFill>
        <p:spPr bwMode="auto">
          <a:xfrm>
            <a:off x="7271792" y="933066"/>
            <a:ext cx="1476672" cy="21264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56376" y="1776586"/>
            <a:ext cx="31087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7504" y="5160962"/>
            <a:ext cx="1368152" cy="552451"/>
          </a:xfrm>
          <a:prstGeom prst="rect">
            <a:avLst/>
          </a:prstGeom>
          <a:solidFill>
            <a:srgbClr val="343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988" y="5213361"/>
            <a:ext cx="1279004" cy="447652"/>
          </a:xfrm>
          <a:prstGeom prst="rect">
            <a:avLst/>
          </a:prstGeom>
        </p:spPr>
      </p:pic>
      <p:sp>
        <p:nvSpPr>
          <p:cNvPr id="3" name="TextBox 2"/>
          <p:cNvSpPr txBox="1"/>
          <p:nvPr/>
        </p:nvSpPr>
        <p:spPr>
          <a:xfrm>
            <a:off x="1763688" y="836661"/>
            <a:ext cx="3938001" cy="369332"/>
          </a:xfrm>
          <a:prstGeom prst="rect">
            <a:avLst/>
          </a:prstGeom>
          <a:noFill/>
        </p:spPr>
        <p:txBody>
          <a:bodyPr wrap="none" rtlCol="0">
            <a:spAutoFit/>
          </a:bodyPr>
          <a:lstStyle/>
          <a:p>
            <a:r>
              <a:rPr lang="en-US" dirty="0" smtClean="0"/>
              <a:t>Modelled temperature at 1 km depth</a:t>
            </a:r>
            <a:endParaRPr lang="en-GB" dirty="0"/>
          </a:p>
        </p:txBody>
      </p:sp>
    </p:spTree>
    <p:extLst>
      <p:ext uri="{BB962C8B-B14F-4D97-AF65-F5344CB8AC3E}">
        <p14:creationId xmlns:p14="http://schemas.microsoft.com/office/powerpoint/2010/main" val="3335382213"/>
      </p:ext>
    </p:extLst>
  </p:cSld>
  <p:clrMapOvr>
    <a:masterClrMapping/>
  </p:clrMapOvr>
</p:sld>
</file>

<file path=ppt/theme/theme1.xml><?xml version="1.0" encoding="utf-8"?>
<a:theme xmlns:a="http://schemas.openxmlformats.org/drawingml/2006/main" name="TSG 2013">
  <a:themeElements>
    <a:clrScheme name="Keele">
      <a:dk1>
        <a:srgbClr val="34314B"/>
      </a:dk1>
      <a:lt1>
        <a:srgbClr val="FFFFFF"/>
      </a:lt1>
      <a:dk2>
        <a:srgbClr val="34314B"/>
      </a:dk2>
      <a:lt2>
        <a:srgbClr val="FFFFF7"/>
      </a:lt2>
      <a:accent1>
        <a:srgbClr val="ECCE37"/>
      </a:accent1>
      <a:accent2>
        <a:srgbClr val="D93E2E"/>
      </a:accent2>
      <a:accent3>
        <a:srgbClr val="30AD6C"/>
      </a:accent3>
      <a:accent4>
        <a:srgbClr val="FFFF99"/>
      </a:accent4>
      <a:accent5>
        <a:srgbClr val="8DB3E2"/>
      </a:accent5>
      <a:accent6>
        <a:srgbClr val="E5B9B7"/>
      </a:accent6>
      <a:hlink>
        <a:srgbClr val="ECCE37"/>
      </a:hlink>
      <a:folHlink>
        <a:srgbClr val="ECCE3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TSG 2013</Template>
  <TotalTime>427</TotalTime>
  <Words>384</Words>
  <Application>Microsoft Office PowerPoint</Application>
  <PresentationFormat>Custom</PresentationFormat>
  <Paragraphs>46</Paragraphs>
  <Slides>7</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1" baseType="lpstr">
      <vt:lpstr>Arial</vt:lpstr>
      <vt:lpstr>Calibri</vt:lpstr>
      <vt:lpstr>TSG 2013</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Randles</dc:creator>
  <cp:lastModifiedBy>gge</cp:lastModifiedBy>
  <cp:revision>77</cp:revision>
  <cp:lastPrinted>2013-01-01T16:24:42Z</cp:lastPrinted>
  <dcterms:created xsi:type="dcterms:W3CDTF">2013-01-02T13:43:09Z</dcterms:created>
  <dcterms:modified xsi:type="dcterms:W3CDTF">2020-05-05T07:06:55Z</dcterms:modified>
</cp:coreProperties>
</file>