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1" r:id="rId4"/>
    <p:sldId id="262" r:id="rId5"/>
    <p:sldId id="263" r:id="rId6"/>
    <p:sldId id="264" r:id="rId7"/>
    <p:sldId id="260" r:id="rId8"/>
    <p:sldId id="265" r:id="rId9"/>
    <p:sldId id="266" r:id="rId10"/>
    <p:sldId id="267" r:id="rId11"/>
    <p:sldId id="268" r:id="rId12"/>
    <p:sldId id="269" r:id="rId13"/>
    <p:sldId id="270" r:id="rId14"/>
    <p:sldId id="271" r:id="rId15"/>
    <p:sldId id="272" r:id="rId16"/>
    <p:sldId id="273" r:id="rId17"/>
    <p:sldId id="274" r:id="rId18"/>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page" id="{C12D2A67-75ED-4806-B0A0-2EF7A2438276}">
          <p14:sldIdLst>
            <p14:sldId id="256"/>
          </p14:sldIdLst>
        </p14:section>
        <p14:section name="Introduction" id="{7DCBDE23-40D6-4B0A-B74E-0941E890DDC8}">
          <p14:sldIdLst>
            <p14:sldId id="259"/>
            <p14:sldId id="261"/>
            <p14:sldId id="262"/>
            <p14:sldId id="263"/>
          </p14:sldIdLst>
        </p14:section>
        <p14:section name="Local-scale forest hysteresis" id="{7DF6ED97-CF39-4091-8278-0D76802CF6EE}">
          <p14:sldIdLst>
            <p14:sldId id="264"/>
          </p14:sldIdLst>
        </p14:section>
        <p14:section name="Quantifying forest evapotranspiration" id="{390E55BB-A115-40B7-8BA7-B4D90D009589}">
          <p14:sldIdLst>
            <p14:sldId id="260"/>
          </p14:sldIdLst>
        </p14:section>
        <p14:section name="Atmospheric moisture tracking" id="{79B40C23-87B9-4E86-B6D5-6CB4A1E045C0}">
          <p14:sldIdLst>
            <p14:sldId id="265"/>
          </p14:sldIdLst>
        </p14:section>
        <p14:section name="Tropical forest stability" id="{3D793714-1543-4A89-9787-14F74B9A35B0}">
          <p14:sldIdLst>
            <p14:sldId id="266"/>
            <p14:sldId id="267"/>
          </p14:sldIdLst>
        </p14:section>
        <p14:section name="Climate change scenario" id="{29B0E654-AE22-49C9-B1BC-0D1A8E7504B1}">
          <p14:sldIdLst>
            <p14:sldId id="268"/>
            <p14:sldId id="269"/>
          </p14:sldIdLst>
        </p14:section>
        <p14:section name="Forest hysteresis effects on rainfall" id="{9AED7F9D-D6AF-4A53-9539-67DDF5E88DCF}">
          <p14:sldIdLst>
            <p14:sldId id="270"/>
            <p14:sldId id="271"/>
            <p14:sldId id="272"/>
          </p14:sldIdLst>
        </p14:section>
        <p14:section name="Conclusions" id="{580F8AD6-F0EB-4C0A-AE1D-266BC1EB86F6}">
          <p14:sldIdLst>
            <p14:sldId id="273"/>
          </p14:sldIdLst>
        </p14:section>
        <p14:section name="Contact and affiliations" id="{4E9F7042-BFF9-4FFF-8106-7BCBCC82477E}">
          <p14:sldIdLst>
            <p14:sldId id="27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100" d="100"/>
          <a:sy n="100" d="100"/>
        </p:scale>
        <p:origin x="234" y="2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D142C7-734C-4FEC-8F4C-A2C2C2CC5F57}"/>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0E26C538-8BC3-4EB6-AC2B-D6CCABF3320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8EF3662D-92AF-4AA4-B4BE-D9CB09747177}"/>
              </a:ext>
            </a:extLst>
          </p:cNvPr>
          <p:cNvSpPr>
            <a:spLocks noGrp="1"/>
          </p:cNvSpPr>
          <p:nvPr>
            <p:ph type="dt" sz="half" idx="10"/>
          </p:nvPr>
        </p:nvSpPr>
        <p:spPr/>
        <p:txBody>
          <a:bodyPr/>
          <a:lstStyle/>
          <a:p>
            <a:fld id="{FDABDBEF-4838-4504-A001-1BAA8CA8462B}" type="datetimeFigureOut">
              <a:rPr lang="nl-NL" smtClean="0"/>
              <a:t>1-5-2020</a:t>
            </a:fld>
            <a:endParaRPr lang="nl-NL"/>
          </a:p>
        </p:txBody>
      </p:sp>
      <p:sp>
        <p:nvSpPr>
          <p:cNvPr id="5" name="Tijdelijke aanduiding voor voettekst 4">
            <a:extLst>
              <a:ext uri="{FF2B5EF4-FFF2-40B4-BE49-F238E27FC236}">
                <a16:creationId xmlns:a16="http://schemas.microsoft.com/office/drawing/2014/main" id="{DE3D8AFE-990C-4285-9BF7-72CC61B1BFB7}"/>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8AEF17D-EAB2-48B0-8E6A-18C269C8648C}"/>
              </a:ext>
            </a:extLst>
          </p:cNvPr>
          <p:cNvSpPr>
            <a:spLocks noGrp="1"/>
          </p:cNvSpPr>
          <p:nvPr>
            <p:ph type="sldNum" sz="quarter" idx="12"/>
          </p:nvPr>
        </p:nvSpPr>
        <p:spPr/>
        <p:txBody>
          <a:bodyPr/>
          <a:lstStyle/>
          <a:p>
            <a:fld id="{AB82F1B8-5B5D-40C8-B0D5-B797E4F4E507}" type="slidenum">
              <a:rPr lang="nl-NL" smtClean="0"/>
              <a:t>‹nr.›</a:t>
            </a:fld>
            <a:endParaRPr lang="nl-NL"/>
          </a:p>
        </p:txBody>
      </p:sp>
    </p:spTree>
    <p:extLst>
      <p:ext uri="{BB962C8B-B14F-4D97-AF65-F5344CB8AC3E}">
        <p14:creationId xmlns:p14="http://schemas.microsoft.com/office/powerpoint/2010/main" val="26184548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A2C56E-4764-40F8-AB4E-AB68EB712B91}"/>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6660FA34-4B4E-43FD-A62B-4FF8BEE1CC43}"/>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F663D88-E21F-47B6-9557-E9BF6A7C6161}"/>
              </a:ext>
            </a:extLst>
          </p:cNvPr>
          <p:cNvSpPr>
            <a:spLocks noGrp="1"/>
          </p:cNvSpPr>
          <p:nvPr>
            <p:ph type="dt" sz="half" idx="10"/>
          </p:nvPr>
        </p:nvSpPr>
        <p:spPr/>
        <p:txBody>
          <a:bodyPr/>
          <a:lstStyle/>
          <a:p>
            <a:fld id="{FDABDBEF-4838-4504-A001-1BAA8CA8462B}" type="datetimeFigureOut">
              <a:rPr lang="nl-NL" smtClean="0"/>
              <a:t>1-5-2020</a:t>
            </a:fld>
            <a:endParaRPr lang="nl-NL"/>
          </a:p>
        </p:txBody>
      </p:sp>
      <p:sp>
        <p:nvSpPr>
          <p:cNvPr id="5" name="Tijdelijke aanduiding voor voettekst 4">
            <a:extLst>
              <a:ext uri="{FF2B5EF4-FFF2-40B4-BE49-F238E27FC236}">
                <a16:creationId xmlns:a16="http://schemas.microsoft.com/office/drawing/2014/main" id="{DC79E69F-D795-44F6-83EC-AB8AC9D7D6D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6AA9BDFC-9D85-4929-97C6-BCD327645964}"/>
              </a:ext>
            </a:extLst>
          </p:cNvPr>
          <p:cNvSpPr>
            <a:spLocks noGrp="1"/>
          </p:cNvSpPr>
          <p:nvPr>
            <p:ph type="sldNum" sz="quarter" idx="12"/>
          </p:nvPr>
        </p:nvSpPr>
        <p:spPr/>
        <p:txBody>
          <a:bodyPr/>
          <a:lstStyle/>
          <a:p>
            <a:fld id="{AB82F1B8-5B5D-40C8-B0D5-B797E4F4E507}" type="slidenum">
              <a:rPr lang="nl-NL" smtClean="0"/>
              <a:t>‹nr.›</a:t>
            </a:fld>
            <a:endParaRPr lang="nl-NL"/>
          </a:p>
        </p:txBody>
      </p:sp>
    </p:spTree>
    <p:extLst>
      <p:ext uri="{BB962C8B-B14F-4D97-AF65-F5344CB8AC3E}">
        <p14:creationId xmlns:p14="http://schemas.microsoft.com/office/powerpoint/2010/main" val="6894033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F1B30356-6D1D-4B7F-8F7B-03C78DA85A03}"/>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345691C6-47C0-4D66-89C9-5BA97851BFC4}"/>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841DDE7C-6D0B-4C02-B506-4DBC586B1E92}"/>
              </a:ext>
            </a:extLst>
          </p:cNvPr>
          <p:cNvSpPr>
            <a:spLocks noGrp="1"/>
          </p:cNvSpPr>
          <p:nvPr>
            <p:ph type="dt" sz="half" idx="10"/>
          </p:nvPr>
        </p:nvSpPr>
        <p:spPr/>
        <p:txBody>
          <a:bodyPr/>
          <a:lstStyle/>
          <a:p>
            <a:fld id="{FDABDBEF-4838-4504-A001-1BAA8CA8462B}" type="datetimeFigureOut">
              <a:rPr lang="nl-NL" smtClean="0"/>
              <a:t>1-5-2020</a:t>
            </a:fld>
            <a:endParaRPr lang="nl-NL"/>
          </a:p>
        </p:txBody>
      </p:sp>
      <p:sp>
        <p:nvSpPr>
          <p:cNvPr id="5" name="Tijdelijke aanduiding voor voettekst 4">
            <a:extLst>
              <a:ext uri="{FF2B5EF4-FFF2-40B4-BE49-F238E27FC236}">
                <a16:creationId xmlns:a16="http://schemas.microsoft.com/office/drawing/2014/main" id="{A5817C73-9951-4090-8B24-ACDACFEE958C}"/>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500DCDF-8470-4DF7-8B0D-B90DBC578E49}"/>
              </a:ext>
            </a:extLst>
          </p:cNvPr>
          <p:cNvSpPr>
            <a:spLocks noGrp="1"/>
          </p:cNvSpPr>
          <p:nvPr>
            <p:ph type="sldNum" sz="quarter" idx="12"/>
          </p:nvPr>
        </p:nvSpPr>
        <p:spPr/>
        <p:txBody>
          <a:bodyPr/>
          <a:lstStyle/>
          <a:p>
            <a:fld id="{AB82F1B8-5B5D-40C8-B0D5-B797E4F4E507}" type="slidenum">
              <a:rPr lang="nl-NL" smtClean="0"/>
              <a:t>‹nr.›</a:t>
            </a:fld>
            <a:endParaRPr lang="nl-NL"/>
          </a:p>
        </p:txBody>
      </p:sp>
    </p:spTree>
    <p:extLst>
      <p:ext uri="{BB962C8B-B14F-4D97-AF65-F5344CB8AC3E}">
        <p14:creationId xmlns:p14="http://schemas.microsoft.com/office/powerpoint/2010/main" val="4537283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701E1C-2326-49EC-A7CA-0511ED68C073}"/>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DDDAF473-A0D1-45D1-B7AC-5F7B460A4B0D}"/>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3C0FA6AF-7A06-47D5-8107-D36F5A1C1868}"/>
              </a:ext>
            </a:extLst>
          </p:cNvPr>
          <p:cNvSpPr>
            <a:spLocks noGrp="1"/>
          </p:cNvSpPr>
          <p:nvPr>
            <p:ph type="dt" sz="half" idx="10"/>
          </p:nvPr>
        </p:nvSpPr>
        <p:spPr/>
        <p:txBody>
          <a:bodyPr/>
          <a:lstStyle/>
          <a:p>
            <a:fld id="{FDABDBEF-4838-4504-A001-1BAA8CA8462B}" type="datetimeFigureOut">
              <a:rPr lang="nl-NL" smtClean="0"/>
              <a:t>1-5-2020</a:t>
            </a:fld>
            <a:endParaRPr lang="nl-NL"/>
          </a:p>
        </p:txBody>
      </p:sp>
      <p:sp>
        <p:nvSpPr>
          <p:cNvPr id="5" name="Tijdelijke aanduiding voor voettekst 4">
            <a:extLst>
              <a:ext uri="{FF2B5EF4-FFF2-40B4-BE49-F238E27FC236}">
                <a16:creationId xmlns:a16="http://schemas.microsoft.com/office/drawing/2014/main" id="{1B223859-FBD3-403E-90F4-EA59B149C03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3B147574-F68D-46CE-AE26-C48F7782A7F4}"/>
              </a:ext>
            </a:extLst>
          </p:cNvPr>
          <p:cNvSpPr>
            <a:spLocks noGrp="1"/>
          </p:cNvSpPr>
          <p:nvPr>
            <p:ph type="sldNum" sz="quarter" idx="12"/>
          </p:nvPr>
        </p:nvSpPr>
        <p:spPr/>
        <p:txBody>
          <a:bodyPr/>
          <a:lstStyle/>
          <a:p>
            <a:fld id="{AB82F1B8-5B5D-40C8-B0D5-B797E4F4E507}" type="slidenum">
              <a:rPr lang="nl-NL" smtClean="0"/>
              <a:t>‹nr.›</a:t>
            </a:fld>
            <a:endParaRPr lang="nl-NL"/>
          </a:p>
        </p:txBody>
      </p:sp>
    </p:spTree>
    <p:extLst>
      <p:ext uri="{BB962C8B-B14F-4D97-AF65-F5344CB8AC3E}">
        <p14:creationId xmlns:p14="http://schemas.microsoft.com/office/powerpoint/2010/main" val="23974077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4C91FE-2F58-46F5-BF9A-C7F25F2EBD70}"/>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1CDF483D-6CC9-47E5-861E-0BCF3494059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37B367A7-40DB-4078-B4CC-316104E48476}"/>
              </a:ext>
            </a:extLst>
          </p:cNvPr>
          <p:cNvSpPr>
            <a:spLocks noGrp="1"/>
          </p:cNvSpPr>
          <p:nvPr>
            <p:ph type="dt" sz="half" idx="10"/>
          </p:nvPr>
        </p:nvSpPr>
        <p:spPr/>
        <p:txBody>
          <a:bodyPr/>
          <a:lstStyle/>
          <a:p>
            <a:fld id="{FDABDBEF-4838-4504-A001-1BAA8CA8462B}" type="datetimeFigureOut">
              <a:rPr lang="nl-NL" smtClean="0"/>
              <a:t>1-5-2020</a:t>
            </a:fld>
            <a:endParaRPr lang="nl-NL"/>
          </a:p>
        </p:txBody>
      </p:sp>
      <p:sp>
        <p:nvSpPr>
          <p:cNvPr id="5" name="Tijdelijke aanduiding voor voettekst 4">
            <a:extLst>
              <a:ext uri="{FF2B5EF4-FFF2-40B4-BE49-F238E27FC236}">
                <a16:creationId xmlns:a16="http://schemas.microsoft.com/office/drawing/2014/main" id="{1D8923AD-E8F1-4980-8D86-77F86CA9912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1FF7521A-23E9-46B8-ACD0-13FE6EE81403}"/>
              </a:ext>
            </a:extLst>
          </p:cNvPr>
          <p:cNvSpPr>
            <a:spLocks noGrp="1"/>
          </p:cNvSpPr>
          <p:nvPr>
            <p:ph type="sldNum" sz="quarter" idx="12"/>
          </p:nvPr>
        </p:nvSpPr>
        <p:spPr/>
        <p:txBody>
          <a:bodyPr/>
          <a:lstStyle/>
          <a:p>
            <a:fld id="{AB82F1B8-5B5D-40C8-B0D5-B797E4F4E507}" type="slidenum">
              <a:rPr lang="nl-NL" smtClean="0"/>
              <a:t>‹nr.›</a:t>
            </a:fld>
            <a:endParaRPr lang="nl-NL"/>
          </a:p>
        </p:txBody>
      </p:sp>
    </p:spTree>
    <p:extLst>
      <p:ext uri="{BB962C8B-B14F-4D97-AF65-F5344CB8AC3E}">
        <p14:creationId xmlns:p14="http://schemas.microsoft.com/office/powerpoint/2010/main" val="37827432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87B771D-3FB6-4E24-BB24-0D5E5A736B01}"/>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5D5F6418-195E-4C0F-8DB8-9AF74A86D7CA}"/>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CBFD1791-4A85-42CA-B0AE-91D3C275EDB6}"/>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8A2A504B-3F74-4C99-B195-28570D3C55F2}"/>
              </a:ext>
            </a:extLst>
          </p:cNvPr>
          <p:cNvSpPr>
            <a:spLocks noGrp="1"/>
          </p:cNvSpPr>
          <p:nvPr>
            <p:ph type="dt" sz="half" idx="10"/>
          </p:nvPr>
        </p:nvSpPr>
        <p:spPr/>
        <p:txBody>
          <a:bodyPr/>
          <a:lstStyle/>
          <a:p>
            <a:fld id="{FDABDBEF-4838-4504-A001-1BAA8CA8462B}" type="datetimeFigureOut">
              <a:rPr lang="nl-NL" smtClean="0"/>
              <a:t>1-5-2020</a:t>
            </a:fld>
            <a:endParaRPr lang="nl-NL"/>
          </a:p>
        </p:txBody>
      </p:sp>
      <p:sp>
        <p:nvSpPr>
          <p:cNvPr id="6" name="Tijdelijke aanduiding voor voettekst 5">
            <a:extLst>
              <a:ext uri="{FF2B5EF4-FFF2-40B4-BE49-F238E27FC236}">
                <a16:creationId xmlns:a16="http://schemas.microsoft.com/office/drawing/2014/main" id="{7A1A5DB6-FA4F-4576-9331-480B0D920443}"/>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B94317B7-511C-4FFB-BE12-325B2DEC7494}"/>
              </a:ext>
            </a:extLst>
          </p:cNvPr>
          <p:cNvSpPr>
            <a:spLocks noGrp="1"/>
          </p:cNvSpPr>
          <p:nvPr>
            <p:ph type="sldNum" sz="quarter" idx="12"/>
          </p:nvPr>
        </p:nvSpPr>
        <p:spPr/>
        <p:txBody>
          <a:bodyPr/>
          <a:lstStyle/>
          <a:p>
            <a:fld id="{AB82F1B8-5B5D-40C8-B0D5-B797E4F4E507}" type="slidenum">
              <a:rPr lang="nl-NL" smtClean="0"/>
              <a:t>‹nr.›</a:t>
            </a:fld>
            <a:endParaRPr lang="nl-NL"/>
          </a:p>
        </p:txBody>
      </p:sp>
    </p:spTree>
    <p:extLst>
      <p:ext uri="{BB962C8B-B14F-4D97-AF65-F5344CB8AC3E}">
        <p14:creationId xmlns:p14="http://schemas.microsoft.com/office/powerpoint/2010/main" val="26913146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BB86C3-48CF-40E9-B1FF-1E6E334C66D9}"/>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D75D3FBA-0123-4592-AC12-E2ED26126B6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BFA93639-A326-4EE1-8FF6-21081EC375F9}"/>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D14BD511-FEAD-4EC4-9B7F-2841A72506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4C27187E-8B04-4654-9DDD-25DDB97B2A79}"/>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2C53908E-A46E-4FA7-8E71-F1269D152CC0}"/>
              </a:ext>
            </a:extLst>
          </p:cNvPr>
          <p:cNvSpPr>
            <a:spLocks noGrp="1"/>
          </p:cNvSpPr>
          <p:nvPr>
            <p:ph type="dt" sz="half" idx="10"/>
          </p:nvPr>
        </p:nvSpPr>
        <p:spPr/>
        <p:txBody>
          <a:bodyPr/>
          <a:lstStyle/>
          <a:p>
            <a:fld id="{FDABDBEF-4838-4504-A001-1BAA8CA8462B}" type="datetimeFigureOut">
              <a:rPr lang="nl-NL" smtClean="0"/>
              <a:t>1-5-2020</a:t>
            </a:fld>
            <a:endParaRPr lang="nl-NL"/>
          </a:p>
        </p:txBody>
      </p:sp>
      <p:sp>
        <p:nvSpPr>
          <p:cNvPr id="8" name="Tijdelijke aanduiding voor voettekst 7">
            <a:extLst>
              <a:ext uri="{FF2B5EF4-FFF2-40B4-BE49-F238E27FC236}">
                <a16:creationId xmlns:a16="http://schemas.microsoft.com/office/drawing/2014/main" id="{F62B20D1-68BF-4FB4-9210-D8C5CB640981}"/>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F4049829-C61B-483D-B10C-D338FF1B6A65}"/>
              </a:ext>
            </a:extLst>
          </p:cNvPr>
          <p:cNvSpPr>
            <a:spLocks noGrp="1"/>
          </p:cNvSpPr>
          <p:nvPr>
            <p:ph type="sldNum" sz="quarter" idx="12"/>
          </p:nvPr>
        </p:nvSpPr>
        <p:spPr/>
        <p:txBody>
          <a:bodyPr/>
          <a:lstStyle/>
          <a:p>
            <a:fld id="{AB82F1B8-5B5D-40C8-B0D5-B797E4F4E507}" type="slidenum">
              <a:rPr lang="nl-NL" smtClean="0"/>
              <a:t>‹nr.›</a:t>
            </a:fld>
            <a:endParaRPr lang="nl-NL"/>
          </a:p>
        </p:txBody>
      </p:sp>
    </p:spTree>
    <p:extLst>
      <p:ext uri="{BB962C8B-B14F-4D97-AF65-F5344CB8AC3E}">
        <p14:creationId xmlns:p14="http://schemas.microsoft.com/office/powerpoint/2010/main" val="37375549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E44263-123D-4EF7-BD1B-EF3A8657B752}"/>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0EED777A-01E3-4834-90E5-3E12A95EB4C8}"/>
              </a:ext>
            </a:extLst>
          </p:cNvPr>
          <p:cNvSpPr>
            <a:spLocks noGrp="1"/>
          </p:cNvSpPr>
          <p:nvPr>
            <p:ph type="dt" sz="half" idx="10"/>
          </p:nvPr>
        </p:nvSpPr>
        <p:spPr/>
        <p:txBody>
          <a:bodyPr/>
          <a:lstStyle/>
          <a:p>
            <a:fld id="{FDABDBEF-4838-4504-A001-1BAA8CA8462B}" type="datetimeFigureOut">
              <a:rPr lang="nl-NL" smtClean="0"/>
              <a:t>1-5-2020</a:t>
            </a:fld>
            <a:endParaRPr lang="nl-NL"/>
          </a:p>
        </p:txBody>
      </p:sp>
      <p:sp>
        <p:nvSpPr>
          <p:cNvPr id="4" name="Tijdelijke aanduiding voor voettekst 3">
            <a:extLst>
              <a:ext uri="{FF2B5EF4-FFF2-40B4-BE49-F238E27FC236}">
                <a16:creationId xmlns:a16="http://schemas.microsoft.com/office/drawing/2014/main" id="{CB93F936-5128-43CD-819D-32DABF5D17ED}"/>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FA7F0F54-ECD7-488B-B13F-100C060685B8}"/>
              </a:ext>
            </a:extLst>
          </p:cNvPr>
          <p:cNvSpPr>
            <a:spLocks noGrp="1"/>
          </p:cNvSpPr>
          <p:nvPr>
            <p:ph type="sldNum" sz="quarter" idx="12"/>
          </p:nvPr>
        </p:nvSpPr>
        <p:spPr/>
        <p:txBody>
          <a:bodyPr/>
          <a:lstStyle/>
          <a:p>
            <a:fld id="{AB82F1B8-5B5D-40C8-B0D5-B797E4F4E507}" type="slidenum">
              <a:rPr lang="nl-NL" smtClean="0"/>
              <a:t>‹nr.›</a:t>
            </a:fld>
            <a:endParaRPr lang="nl-NL"/>
          </a:p>
        </p:txBody>
      </p:sp>
    </p:spTree>
    <p:extLst>
      <p:ext uri="{BB962C8B-B14F-4D97-AF65-F5344CB8AC3E}">
        <p14:creationId xmlns:p14="http://schemas.microsoft.com/office/powerpoint/2010/main" val="17390838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199D0A8A-360E-4B2C-83D2-7EEED328253C}"/>
              </a:ext>
            </a:extLst>
          </p:cNvPr>
          <p:cNvSpPr>
            <a:spLocks noGrp="1"/>
          </p:cNvSpPr>
          <p:nvPr>
            <p:ph type="dt" sz="half" idx="10"/>
          </p:nvPr>
        </p:nvSpPr>
        <p:spPr/>
        <p:txBody>
          <a:bodyPr/>
          <a:lstStyle/>
          <a:p>
            <a:fld id="{FDABDBEF-4838-4504-A001-1BAA8CA8462B}" type="datetimeFigureOut">
              <a:rPr lang="nl-NL" smtClean="0"/>
              <a:t>1-5-2020</a:t>
            </a:fld>
            <a:endParaRPr lang="nl-NL"/>
          </a:p>
        </p:txBody>
      </p:sp>
      <p:sp>
        <p:nvSpPr>
          <p:cNvPr id="3" name="Tijdelijke aanduiding voor voettekst 2">
            <a:extLst>
              <a:ext uri="{FF2B5EF4-FFF2-40B4-BE49-F238E27FC236}">
                <a16:creationId xmlns:a16="http://schemas.microsoft.com/office/drawing/2014/main" id="{18CDD3FF-F71C-47E6-A0DD-EA3AC913CFF0}"/>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B197C9C2-A121-4E4B-9182-F42B05B464A8}"/>
              </a:ext>
            </a:extLst>
          </p:cNvPr>
          <p:cNvSpPr>
            <a:spLocks noGrp="1"/>
          </p:cNvSpPr>
          <p:nvPr>
            <p:ph type="sldNum" sz="quarter" idx="12"/>
          </p:nvPr>
        </p:nvSpPr>
        <p:spPr/>
        <p:txBody>
          <a:bodyPr/>
          <a:lstStyle/>
          <a:p>
            <a:fld id="{AB82F1B8-5B5D-40C8-B0D5-B797E4F4E507}" type="slidenum">
              <a:rPr lang="nl-NL" smtClean="0"/>
              <a:t>‹nr.›</a:t>
            </a:fld>
            <a:endParaRPr lang="nl-NL"/>
          </a:p>
        </p:txBody>
      </p:sp>
    </p:spTree>
    <p:extLst>
      <p:ext uri="{BB962C8B-B14F-4D97-AF65-F5344CB8AC3E}">
        <p14:creationId xmlns:p14="http://schemas.microsoft.com/office/powerpoint/2010/main" val="33117078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1F7958E-956B-430B-8C41-1DE222FC9960}"/>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CF7B632B-C9B3-4091-8065-04328122468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EEE0898A-F808-4311-8587-481B3495FF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48480F9D-DB5A-478B-9A6D-588BF78C3444}"/>
              </a:ext>
            </a:extLst>
          </p:cNvPr>
          <p:cNvSpPr>
            <a:spLocks noGrp="1"/>
          </p:cNvSpPr>
          <p:nvPr>
            <p:ph type="dt" sz="half" idx="10"/>
          </p:nvPr>
        </p:nvSpPr>
        <p:spPr/>
        <p:txBody>
          <a:bodyPr/>
          <a:lstStyle/>
          <a:p>
            <a:fld id="{FDABDBEF-4838-4504-A001-1BAA8CA8462B}" type="datetimeFigureOut">
              <a:rPr lang="nl-NL" smtClean="0"/>
              <a:t>1-5-2020</a:t>
            </a:fld>
            <a:endParaRPr lang="nl-NL"/>
          </a:p>
        </p:txBody>
      </p:sp>
      <p:sp>
        <p:nvSpPr>
          <p:cNvPr id="6" name="Tijdelijke aanduiding voor voettekst 5">
            <a:extLst>
              <a:ext uri="{FF2B5EF4-FFF2-40B4-BE49-F238E27FC236}">
                <a16:creationId xmlns:a16="http://schemas.microsoft.com/office/drawing/2014/main" id="{0F2CE0BC-F903-4920-B3F4-5AB8CB1F29A5}"/>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30DDEE8B-FB5D-490A-87A1-4C51C9FBCF05}"/>
              </a:ext>
            </a:extLst>
          </p:cNvPr>
          <p:cNvSpPr>
            <a:spLocks noGrp="1"/>
          </p:cNvSpPr>
          <p:nvPr>
            <p:ph type="sldNum" sz="quarter" idx="12"/>
          </p:nvPr>
        </p:nvSpPr>
        <p:spPr/>
        <p:txBody>
          <a:bodyPr/>
          <a:lstStyle/>
          <a:p>
            <a:fld id="{AB82F1B8-5B5D-40C8-B0D5-B797E4F4E507}" type="slidenum">
              <a:rPr lang="nl-NL" smtClean="0"/>
              <a:t>‹nr.›</a:t>
            </a:fld>
            <a:endParaRPr lang="nl-NL"/>
          </a:p>
        </p:txBody>
      </p:sp>
    </p:spTree>
    <p:extLst>
      <p:ext uri="{BB962C8B-B14F-4D97-AF65-F5344CB8AC3E}">
        <p14:creationId xmlns:p14="http://schemas.microsoft.com/office/powerpoint/2010/main" val="26469869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710E4A-2571-4C84-82E2-C6F75C7BE181}"/>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D977F357-F680-417C-8362-43B69EDC3A8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05F376BC-E41C-43A6-A396-835C5E3B01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9D49D531-674B-4EAA-8FD2-09779EE2E134}"/>
              </a:ext>
            </a:extLst>
          </p:cNvPr>
          <p:cNvSpPr>
            <a:spLocks noGrp="1"/>
          </p:cNvSpPr>
          <p:nvPr>
            <p:ph type="dt" sz="half" idx="10"/>
          </p:nvPr>
        </p:nvSpPr>
        <p:spPr/>
        <p:txBody>
          <a:bodyPr/>
          <a:lstStyle/>
          <a:p>
            <a:fld id="{FDABDBEF-4838-4504-A001-1BAA8CA8462B}" type="datetimeFigureOut">
              <a:rPr lang="nl-NL" smtClean="0"/>
              <a:t>1-5-2020</a:t>
            </a:fld>
            <a:endParaRPr lang="nl-NL"/>
          </a:p>
        </p:txBody>
      </p:sp>
      <p:sp>
        <p:nvSpPr>
          <p:cNvPr id="6" name="Tijdelijke aanduiding voor voettekst 5">
            <a:extLst>
              <a:ext uri="{FF2B5EF4-FFF2-40B4-BE49-F238E27FC236}">
                <a16:creationId xmlns:a16="http://schemas.microsoft.com/office/drawing/2014/main" id="{A9FE7E6D-9D2E-4F74-9F92-5668406FC568}"/>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93350DB7-AFF7-483D-A465-D66643665691}"/>
              </a:ext>
            </a:extLst>
          </p:cNvPr>
          <p:cNvSpPr>
            <a:spLocks noGrp="1"/>
          </p:cNvSpPr>
          <p:nvPr>
            <p:ph type="sldNum" sz="quarter" idx="12"/>
          </p:nvPr>
        </p:nvSpPr>
        <p:spPr/>
        <p:txBody>
          <a:bodyPr/>
          <a:lstStyle/>
          <a:p>
            <a:fld id="{AB82F1B8-5B5D-40C8-B0D5-B797E4F4E507}" type="slidenum">
              <a:rPr lang="nl-NL" smtClean="0"/>
              <a:t>‹nr.›</a:t>
            </a:fld>
            <a:endParaRPr lang="nl-NL"/>
          </a:p>
        </p:txBody>
      </p:sp>
    </p:spTree>
    <p:extLst>
      <p:ext uri="{BB962C8B-B14F-4D97-AF65-F5344CB8AC3E}">
        <p14:creationId xmlns:p14="http://schemas.microsoft.com/office/powerpoint/2010/main" val="20416294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A03C6D19-2645-4801-9539-92C3A5AFD8E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9D749CAE-4F42-41CF-B5EC-EFF9E733DB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0EF5CF15-1813-4E93-9058-C3969DE3D9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ABDBEF-4838-4504-A001-1BAA8CA8462B}" type="datetimeFigureOut">
              <a:rPr lang="nl-NL" smtClean="0"/>
              <a:t>1-5-2020</a:t>
            </a:fld>
            <a:endParaRPr lang="nl-NL"/>
          </a:p>
        </p:txBody>
      </p:sp>
      <p:sp>
        <p:nvSpPr>
          <p:cNvPr id="5" name="Tijdelijke aanduiding voor voettekst 4">
            <a:extLst>
              <a:ext uri="{FF2B5EF4-FFF2-40B4-BE49-F238E27FC236}">
                <a16:creationId xmlns:a16="http://schemas.microsoft.com/office/drawing/2014/main" id="{715ECF45-24E5-49F6-BE79-1BD2E81E772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2CDC6E3C-DF1B-48A5-8B80-83098E4C826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82F1B8-5B5D-40C8-B0D5-B797E4F4E507}" type="slidenum">
              <a:rPr lang="nl-NL" smtClean="0"/>
              <a:t>‹nr.›</a:t>
            </a:fld>
            <a:endParaRPr lang="nl-NL"/>
          </a:p>
        </p:txBody>
      </p:sp>
    </p:spTree>
    <p:extLst>
      <p:ext uri="{BB962C8B-B14F-4D97-AF65-F5344CB8AC3E}">
        <p14:creationId xmlns:p14="http://schemas.microsoft.com/office/powerpoint/2010/main" val="5560318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gif"/><Relationship Id="rId13" Type="http://schemas.openxmlformats.org/officeDocument/2006/relationships/slide" Target="slide2.xml"/><Relationship Id="rId3" Type="http://schemas.openxmlformats.org/officeDocument/2006/relationships/slide" Target="slide7.xml"/><Relationship Id="rId7" Type="http://schemas.openxmlformats.org/officeDocument/2006/relationships/slide" Target="slide13.xml"/><Relationship Id="rId12" Type="http://schemas.openxmlformats.org/officeDocument/2006/relationships/image" Target="../media/image5.png"/><Relationship Id="rId2" Type="http://schemas.openxmlformats.org/officeDocument/2006/relationships/slide" Target="slide6.xml"/><Relationship Id="rId1" Type="http://schemas.openxmlformats.org/officeDocument/2006/relationships/slideLayout" Target="../slideLayouts/slideLayout1.xml"/><Relationship Id="rId6" Type="http://schemas.openxmlformats.org/officeDocument/2006/relationships/slide" Target="slide11.xml"/><Relationship Id="rId11" Type="http://schemas.openxmlformats.org/officeDocument/2006/relationships/image" Target="../media/image4.jpg"/><Relationship Id="rId5" Type="http://schemas.openxmlformats.org/officeDocument/2006/relationships/slide" Target="slide9.xml"/><Relationship Id="rId10" Type="http://schemas.openxmlformats.org/officeDocument/2006/relationships/image" Target="../media/image3.jpeg"/><Relationship Id="rId4" Type="http://schemas.openxmlformats.org/officeDocument/2006/relationships/slide" Target="slide8.xml"/><Relationship Id="rId9" Type="http://schemas.openxmlformats.org/officeDocument/2006/relationships/image" Target="../media/image2.emf"/><Relationship Id="rId14" Type="http://schemas.openxmlformats.org/officeDocument/2006/relationships/slide" Target="slide16.xml"/></Relationships>
</file>

<file path=ppt/slides/_rels/slide10.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10.png"/><Relationship Id="rId2" Type="http://schemas.openxmlformats.org/officeDocument/2006/relationships/image" Target="../media/image1.gif"/><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10.png"/><Relationship Id="rId2" Type="http://schemas.openxmlformats.org/officeDocument/2006/relationships/image" Target="../media/image1.gif"/><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10.png"/><Relationship Id="rId2" Type="http://schemas.openxmlformats.org/officeDocument/2006/relationships/image" Target="../media/image1.gif"/><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11.png"/><Relationship Id="rId2" Type="http://schemas.openxmlformats.org/officeDocument/2006/relationships/image" Target="../media/image1.gif"/><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11.png"/><Relationship Id="rId2" Type="http://schemas.openxmlformats.org/officeDocument/2006/relationships/image" Target="../media/image1.gif"/><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11.png"/><Relationship Id="rId2" Type="http://schemas.openxmlformats.org/officeDocument/2006/relationships/image" Target="../media/image1.gif"/><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jpeg"/></Relationships>
</file>

<file path=ppt/slides/_rels/slide1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gif"/><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jpeg"/></Relationships>
</file>

<file path=ppt/slides/_rels/slide17.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12.png"/><Relationship Id="rId2" Type="http://schemas.openxmlformats.org/officeDocument/2006/relationships/image" Target="../media/image1.gif"/><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6.png"/><Relationship Id="rId2" Type="http://schemas.openxmlformats.org/officeDocument/2006/relationships/image" Target="../media/image1.gif"/><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6.png"/><Relationship Id="rId2" Type="http://schemas.openxmlformats.org/officeDocument/2006/relationships/image" Target="../media/image1.gif"/><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6.png"/><Relationship Id="rId2" Type="http://schemas.openxmlformats.org/officeDocument/2006/relationships/image" Target="../media/image1.gif"/><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6.png"/><Relationship Id="rId2" Type="http://schemas.openxmlformats.org/officeDocument/2006/relationships/image" Target="../media/image1.gif"/><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emf"/><Relationship Id="rId7" Type="http://schemas.openxmlformats.org/officeDocument/2006/relationships/hyperlink" Target="https://science.sciencemag.org/content/334/6053/232.full" TargetMode="External"/><Relationship Id="rId2" Type="http://schemas.openxmlformats.org/officeDocument/2006/relationships/image" Target="../media/image1.gif"/><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2.emf"/><Relationship Id="rId7" Type="http://schemas.openxmlformats.org/officeDocument/2006/relationships/hyperlink" Target="https://www.nature.com/articles/s41558-018-0177-y" TargetMode="External"/><Relationship Id="rId2" Type="http://schemas.openxmlformats.org/officeDocument/2006/relationships/image" Target="../media/image1.gif"/><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jpeg"/><Relationship Id="rId9" Type="http://schemas.openxmlformats.org/officeDocument/2006/relationships/hyperlink" Target="https://www.nature.com/articles/ncomms14681"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emf"/><Relationship Id="rId7" Type="http://schemas.openxmlformats.org/officeDocument/2006/relationships/hyperlink" Target="https://www.hydrol-earth-syst-sci-discuss.net/hess-2019-597/" TargetMode="External"/><Relationship Id="rId2" Type="http://schemas.openxmlformats.org/officeDocument/2006/relationships/image" Target="../media/image1.gif"/><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10.png"/><Relationship Id="rId2" Type="http://schemas.openxmlformats.org/officeDocument/2006/relationships/image" Target="../media/image1.gif"/><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F90F78D8-399B-423B-BDDA-73151B32C121}"/>
              </a:ext>
            </a:extLst>
          </p:cNvPr>
          <p:cNvSpPr txBox="1"/>
          <p:nvPr/>
        </p:nvSpPr>
        <p:spPr>
          <a:xfrm>
            <a:off x="0" y="-54318"/>
            <a:ext cx="12192000" cy="1631216"/>
          </a:xfrm>
          <a:prstGeom prst="rect">
            <a:avLst/>
          </a:prstGeom>
          <a:noFill/>
        </p:spPr>
        <p:txBody>
          <a:bodyPr wrap="square" rtlCol="0">
            <a:spAutoFit/>
          </a:bodyPr>
          <a:lstStyle/>
          <a:p>
            <a:pPr algn="ctr">
              <a:lnSpc>
                <a:spcPct val="150000"/>
              </a:lnSpc>
            </a:pPr>
            <a:r>
              <a:rPr lang="nl-NL" sz="4000" dirty="0" err="1">
                <a:latin typeface="Times New Roman" panose="02020603050405020304" pitchFamily="18" charset="0"/>
                <a:cs typeface="Times New Roman" panose="02020603050405020304" pitchFamily="18" charset="0"/>
              </a:rPr>
              <a:t>Hysteresis</a:t>
            </a:r>
            <a:r>
              <a:rPr lang="nl-NL" sz="4000" dirty="0">
                <a:latin typeface="Times New Roman" panose="02020603050405020304" pitchFamily="18" charset="0"/>
                <a:cs typeface="Times New Roman" panose="02020603050405020304" pitchFamily="18" charset="0"/>
              </a:rPr>
              <a:t> of </a:t>
            </a:r>
            <a:r>
              <a:rPr lang="nl-NL" sz="4000" dirty="0" err="1">
                <a:latin typeface="Times New Roman" panose="02020603050405020304" pitchFamily="18" charset="0"/>
                <a:cs typeface="Times New Roman" panose="02020603050405020304" pitchFamily="18" charset="0"/>
              </a:rPr>
              <a:t>tropical</a:t>
            </a:r>
            <a:r>
              <a:rPr lang="nl-NL" sz="4000" dirty="0">
                <a:latin typeface="Times New Roman" panose="02020603050405020304" pitchFamily="18" charset="0"/>
                <a:cs typeface="Times New Roman" panose="02020603050405020304" pitchFamily="18" charset="0"/>
              </a:rPr>
              <a:t> </a:t>
            </a:r>
            <a:r>
              <a:rPr lang="nl-NL" sz="4000" dirty="0" err="1">
                <a:latin typeface="Times New Roman" panose="02020603050405020304" pitchFamily="18" charset="0"/>
                <a:cs typeface="Times New Roman" panose="02020603050405020304" pitchFamily="18" charset="0"/>
              </a:rPr>
              <a:t>forests</a:t>
            </a:r>
            <a:r>
              <a:rPr lang="nl-NL" sz="4000" dirty="0">
                <a:latin typeface="Times New Roman" panose="02020603050405020304" pitchFamily="18" charset="0"/>
                <a:cs typeface="Times New Roman" panose="02020603050405020304" pitchFamily="18" charset="0"/>
              </a:rPr>
              <a:t> in </a:t>
            </a:r>
            <a:r>
              <a:rPr lang="nl-NL" sz="4000" dirty="0" err="1">
                <a:latin typeface="Times New Roman" panose="02020603050405020304" pitchFamily="18" charset="0"/>
                <a:cs typeface="Times New Roman" panose="02020603050405020304" pitchFamily="18" charset="0"/>
              </a:rPr>
              <a:t>the</a:t>
            </a:r>
            <a:r>
              <a:rPr lang="nl-NL" sz="4000" dirty="0">
                <a:latin typeface="Times New Roman" panose="02020603050405020304" pitchFamily="18" charset="0"/>
                <a:cs typeface="Times New Roman" panose="02020603050405020304" pitchFamily="18" charset="0"/>
              </a:rPr>
              <a:t> 21st </a:t>
            </a:r>
            <a:r>
              <a:rPr lang="nl-NL" sz="4000" dirty="0" err="1">
                <a:latin typeface="Times New Roman" panose="02020603050405020304" pitchFamily="18" charset="0"/>
                <a:cs typeface="Times New Roman" panose="02020603050405020304" pitchFamily="18" charset="0"/>
              </a:rPr>
              <a:t>century</a:t>
            </a:r>
            <a:endParaRPr lang="nl-NL" sz="4000" dirty="0">
              <a:latin typeface="Times New Roman" panose="02020603050405020304" pitchFamily="18" charset="0"/>
              <a:cs typeface="Times New Roman" panose="02020603050405020304" pitchFamily="18" charset="0"/>
            </a:endParaRPr>
          </a:p>
          <a:p>
            <a:pPr algn="ctr"/>
            <a:r>
              <a:rPr lang="nl-NL" sz="2000" dirty="0">
                <a:latin typeface="Times New Roman" panose="02020603050405020304" pitchFamily="18" charset="0"/>
                <a:cs typeface="Times New Roman" panose="02020603050405020304" pitchFamily="18" charset="0"/>
              </a:rPr>
              <a:t>Arie Staal, </a:t>
            </a:r>
            <a:r>
              <a:rPr lang="nl-NL" sz="2000" dirty="0" err="1">
                <a:latin typeface="Times New Roman" panose="02020603050405020304" pitchFamily="18" charset="0"/>
                <a:cs typeface="Times New Roman" panose="02020603050405020304" pitchFamily="18" charset="0"/>
              </a:rPr>
              <a:t>Ingo</a:t>
            </a:r>
            <a:r>
              <a:rPr lang="nl-NL" sz="2000" dirty="0">
                <a:latin typeface="Times New Roman" panose="02020603050405020304" pitchFamily="18" charset="0"/>
                <a:cs typeface="Times New Roman" panose="02020603050405020304" pitchFamily="18" charset="0"/>
              </a:rPr>
              <a:t> </a:t>
            </a:r>
            <a:r>
              <a:rPr lang="nl-NL" sz="2000" dirty="0" err="1">
                <a:latin typeface="Times New Roman" panose="02020603050405020304" pitchFamily="18" charset="0"/>
                <a:cs typeface="Times New Roman" panose="02020603050405020304" pitchFamily="18" charset="0"/>
              </a:rPr>
              <a:t>Fetzer</a:t>
            </a:r>
            <a:r>
              <a:rPr lang="nl-NL" sz="2000" dirty="0">
                <a:latin typeface="Times New Roman" panose="02020603050405020304" pitchFamily="18" charset="0"/>
                <a:cs typeface="Times New Roman" panose="02020603050405020304" pitchFamily="18" charset="0"/>
              </a:rPr>
              <a:t>, </a:t>
            </a:r>
            <a:r>
              <a:rPr lang="nl-NL" sz="2000" dirty="0" err="1">
                <a:latin typeface="Times New Roman" panose="02020603050405020304" pitchFamily="18" charset="0"/>
                <a:cs typeface="Times New Roman" panose="02020603050405020304" pitchFamily="18" charset="0"/>
              </a:rPr>
              <a:t>Lan</a:t>
            </a:r>
            <a:r>
              <a:rPr lang="nl-NL" sz="2000" dirty="0">
                <a:latin typeface="Times New Roman" panose="02020603050405020304" pitchFamily="18" charset="0"/>
                <a:cs typeface="Times New Roman" panose="02020603050405020304" pitchFamily="18" charset="0"/>
              </a:rPr>
              <a:t> Wang-</a:t>
            </a:r>
            <a:r>
              <a:rPr lang="nl-NL" sz="2000" dirty="0" err="1">
                <a:latin typeface="Times New Roman" panose="02020603050405020304" pitchFamily="18" charset="0"/>
                <a:cs typeface="Times New Roman" panose="02020603050405020304" pitchFamily="18" charset="0"/>
              </a:rPr>
              <a:t>Erlandsson</a:t>
            </a:r>
            <a:r>
              <a:rPr lang="nl-NL" sz="2000" dirty="0">
                <a:latin typeface="Times New Roman" panose="02020603050405020304" pitchFamily="18" charset="0"/>
                <a:cs typeface="Times New Roman" panose="02020603050405020304" pitchFamily="18" charset="0"/>
              </a:rPr>
              <a:t>, Joyce H.C. Bosmans, Stefan C. Dekker, </a:t>
            </a:r>
          </a:p>
          <a:p>
            <a:pPr algn="ctr"/>
            <a:r>
              <a:rPr lang="nl-NL" sz="2000" dirty="0">
                <a:latin typeface="Times New Roman" panose="02020603050405020304" pitchFamily="18" charset="0"/>
                <a:cs typeface="Times New Roman" panose="02020603050405020304" pitchFamily="18" charset="0"/>
              </a:rPr>
              <a:t>Egbert H. van Nes, Johan </a:t>
            </a:r>
            <a:r>
              <a:rPr lang="nl-NL" sz="2000" dirty="0" err="1">
                <a:latin typeface="Times New Roman" panose="02020603050405020304" pitchFamily="18" charset="0"/>
                <a:cs typeface="Times New Roman" panose="02020603050405020304" pitchFamily="18" charset="0"/>
              </a:rPr>
              <a:t>Rockström</a:t>
            </a:r>
            <a:r>
              <a:rPr lang="nl-NL" sz="2000" dirty="0">
                <a:latin typeface="Times New Roman" panose="02020603050405020304" pitchFamily="18" charset="0"/>
                <a:cs typeface="Times New Roman" panose="02020603050405020304" pitchFamily="18" charset="0"/>
              </a:rPr>
              <a:t> &amp; Obbe A. Tuinenburg</a:t>
            </a:r>
          </a:p>
        </p:txBody>
      </p:sp>
      <p:sp>
        <p:nvSpPr>
          <p:cNvPr id="5" name="Rechthoek 4">
            <a:hlinkClick r:id="" action="ppaction://hlinkshowjump?jump=firstslide"/>
            <a:extLst>
              <a:ext uri="{FF2B5EF4-FFF2-40B4-BE49-F238E27FC236}">
                <a16:creationId xmlns:a16="http://schemas.microsoft.com/office/drawing/2014/main" id="{21BE779B-5BEC-49E6-9E3C-E1FDBA4E0EA7}"/>
              </a:ext>
            </a:extLst>
          </p:cNvPr>
          <p:cNvSpPr/>
          <p:nvPr/>
        </p:nvSpPr>
        <p:spPr>
          <a:xfrm>
            <a:off x="-108642" y="-63374"/>
            <a:ext cx="12439462" cy="169459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ekstvak 5">
            <a:extLst>
              <a:ext uri="{FF2B5EF4-FFF2-40B4-BE49-F238E27FC236}">
                <a16:creationId xmlns:a16="http://schemas.microsoft.com/office/drawing/2014/main" id="{77E185FF-70A7-4584-B7D0-E5082AAE3679}"/>
              </a:ext>
            </a:extLst>
          </p:cNvPr>
          <p:cNvSpPr txBox="1"/>
          <p:nvPr/>
        </p:nvSpPr>
        <p:spPr>
          <a:xfrm>
            <a:off x="2431442" y="3692866"/>
            <a:ext cx="3283271" cy="338554"/>
          </a:xfrm>
          <a:prstGeom prst="rect">
            <a:avLst/>
          </a:prstGeom>
          <a:noFill/>
        </p:spPr>
        <p:txBody>
          <a:bodyPr wrap="none" rtlCol="0">
            <a:spAutoFit/>
          </a:bodyPr>
          <a:lstStyle/>
          <a:p>
            <a:r>
              <a:rPr lang="nl-NL" sz="1600" dirty="0" err="1">
                <a:latin typeface="Times New Roman" panose="02020603050405020304" pitchFamily="18" charset="0"/>
                <a:cs typeface="Times New Roman" panose="02020603050405020304" pitchFamily="18" charset="0"/>
              </a:rPr>
              <a:t>Quantifying</a:t>
            </a:r>
            <a:r>
              <a:rPr lang="nl-NL" sz="1600" dirty="0">
                <a:latin typeface="Times New Roman" panose="02020603050405020304" pitchFamily="18" charset="0"/>
                <a:cs typeface="Times New Roman" panose="02020603050405020304" pitchFamily="18" charset="0"/>
              </a:rPr>
              <a:t> </a:t>
            </a:r>
            <a:r>
              <a:rPr lang="nl-NL" sz="1600" dirty="0" err="1">
                <a:latin typeface="Times New Roman" panose="02020603050405020304" pitchFamily="18" charset="0"/>
                <a:cs typeface="Times New Roman" panose="02020603050405020304" pitchFamily="18" charset="0"/>
              </a:rPr>
              <a:t>forest</a:t>
            </a:r>
            <a:r>
              <a:rPr lang="nl-NL" sz="1600" dirty="0">
                <a:latin typeface="Times New Roman" panose="02020603050405020304" pitchFamily="18" charset="0"/>
                <a:cs typeface="Times New Roman" panose="02020603050405020304" pitchFamily="18" charset="0"/>
              </a:rPr>
              <a:t> </a:t>
            </a:r>
            <a:r>
              <a:rPr lang="nl-NL" sz="1600" dirty="0" err="1">
                <a:latin typeface="Times New Roman" panose="02020603050405020304" pitchFamily="18" charset="0"/>
                <a:cs typeface="Times New Roman" panose="02020603050405020304" pitchFamily="18" charset="0"/>
              </a:rPr>
              <a:t>evapotranspiration</a:t>
            </a:r>
            <a:endParaRPr lang="nl-NL" sz="1600" dirty="0">
              <a:latin typeface="Times New Roman" panose="02020603050405020304" pitchFamily="18" charset="0"/>
              <a:cs typeface="Times New Roman" panose="02020603050405020304" pitchFamily="18" charset="0"/>
            </a:endParaRPr>
          </a:p>
        </p:txBody>
      </p:sp>
      <p:sp>
        <p:nvSpPr>
          <p:cNvPr id="7" name="Tekstvak 6">
            <a:extLst>
              <a:ext uri="{FF2B5EF4-FFF2-40B4-BE49-F238E27FC236}">
                <a16:creationId xmlns:a16="http://schemas.microsoft.com/office/drawing/2014/main" id="{FB6CAC4D-E56A-4855-9976-90D9D4A70E65}"/>
              </a:ext>
            </a:extLst>
          </p:cNvPr>
          <p:cNvSpPr txBox="1"/>
          <p:nvPr/>
        </p:nvSpPr>
        <p:spPr>
          <a:xfrm>
            <a:off x="2699944" y="4533412"/>
            <a:ext cx="2746265" cy="338554"/>
          </a:xfrm>
          <a:prstGeom prst="rect">
            <a:avLst/>
          </a:prstGeom>
          <a:noFill/>
        </p:spPr>
        <p:txBody>
          <a:bodyPr wrap="none" rtlCol="0">
            <a:spAutoFit/>
          </a:bodyPr>
          <a:lstStyle/>
          <a:p>
            <a:r>
              <a:rPr lang="nl-NL" sz="1600" dirty="0" err="1">
                <a:latin typeface="Times New Roman" panose="02020603050405020304" pitchFamily="18" charset="0"/>
                <a:cs typeface="Times New Roman" panose="02020603050405020304" pitchFamily="18" charset="0"/>
              </a:rPr>
              <a:t>Atmospheric</a:t>
            </a:r>
            <a:r>
              <a:rPr lang="nl-NL" sz="1600" dirty="0">
                <a:latin typeface="Times New Roman" panose="02020603050405020304" pitchFamily="18" charset="0"/>
                <a:cs typeface="Times New Roman" panose="02020603050405020304" pitchFamily="18" charset="0"/>
              </a:rPr>
              <a:t> </a:t>
            </a:r>
            <a:r>
              <a:rPr lang="nl-NL" sz="1600" dirty="0" err="1">
                <a:latin typeface="Times New Roman" panose="02020603050405020304" pitchFamily="18" charset="0"/>
                <a:cs typeface="Times New Roman" panose="02020603050405020304" pitchFamily="18" charset="0"/>
              </a:rPr>
              <a:t>moisture</a:t>
            </a:r>
            <a:r>
              <a:rPr lang="nl-NL" sz="1600" dirty="0">
                <a:latin typeface="Times New Roman" panose="02020603050405020304" pitchFamily="18" charset="0"/>
                <a:cs typeface="Times New Roman" panose="02020603050405020304" pitchFamily="18" charset="0"/>
              </a:rPr>
              <a:t> tracking</a:t>
            </a:r>
          </a:p>
        </p:txBody>
      </p:sp>
      <p:sp>
        <p:nvSpPr>
          <p:cNvPr id="8" name="Tekstvak 7">
            <a:hlinkClick r:id="rId2" action="ppaction://hlinksldjump"/>
            <a:extLst>
              <a:ext uri="{FF2B5EF4-FFF2-40B4-BE49-F238E27FC236}">
                <a16:creationId xmlns:a16="http://schemas.microsoft.com/office/drawing/2014/main" id="{3930653D-5E4C-401C-95AC-51D0FF0A51E2}"/>
              </a:ext>
            </a:extLst>
          </p:cNvPr>
          <p:cNvSpPr txBox="1"/>
          <p:nvPr/>
        </p:nvSpPr>
        <p:spPr>
          <a:xfrm>
            <a:off x="2791317" y="2852320"/>
            <a:ext cx="2563522" cy="338554"/>
          </a:xfrm>
          <a:prstGeom prst="rect">
            <a:avLst/>
          </a:prstGeom>
          <a:noFill/>
        </p:spPr>
        <p:txBody>
          <a:bodyPr wrap="none" rtlCol="0">
            <a:spAutoFit/>
          </a:bodyPr>
          <a:lstStyle/>
          <a:p>
            <a:r>
              <a:rPr lang="nl-NL" sz="1600" dirty="0" err="1">
                <a:latin typeface="Times New Roman" panose="02020603050405020304" pitchFamily="18" charset="0"/>
                <a:cs typeface="Times New Roman" panose="02020603050405020304" pitchFamily="18" charset="0"/>
              </a:rPr>
              <a:t>Local</a:t>
            </a:r>
            <a:r>
              <a:rPr lang="nl-NL" sz="1600" dirty="0">
                <a:latin typeface="Times New Roman" panose="02020603050405020304" pitchFamily="18" charset="0"/>
                <a:cs typeface="Times New Roman" panose="02020603050405020304" pitchFamily="18" charset="0"/>
              </a:rPr>
              <a:t> </a:t>
            </a:r>
            <a:r>
              <a:rPr lang="nl-NL" sz="1600" dirty="0" err="1">
                <a:latin typeface="Times New Roman" panose="02020603050405020304" pitchFamily="18" charset="0"/>
                <a:cs typeface="Times New Roman" panose="02020603050405020304" pitchFamily="18" charset="0"/>
              </a:rPr>
              <a:t>forest</a:t>
            </a:r>
            <a:r>
              <a:rPr lang="nl-NL" sz="1600" dirty="0">
                <a:latin typeface="Times New Roman" panose="02020603050405020304" pitchFamily="18" charset="0"/>
                <a:cs typeface="Times New Roman" panose="02020603050405020304" pitchFamily="18" charset="0"/>
              </a:rPr>
              <a:t>-cover </a:t>
            </a:r>
            <a:r>
              <a:rPr lang="nl-NL" sz="1600" dirty="0" err="1">
                <a:latin typeface="Times New Roman" panose="02020603050405020304" pitchFamily="18" charset="0"/>
                <a:cs typeface="Times New Roman" panose="02020603050405020304" pitchFamily="18" charset="0"/>
              </a:rPr>
              <a:t>hysteresis</a:t>
            </a:r>
            <a:endParaRPr lang="nl-NL" sz="1600" dirty="0">
              <a:latin typeface="Times New Roman" panose="02020603050405020304" pitchFamily="18" charset="0"/>
              <a:cs typeface="Times New Roman" panose="02020603050405020304" pitchFamily="18" charset="0"/>
            </a:endParaRPr>
          </a:p>
        </p:txBody>
      </p:sp>
      <p:sp>
        <p:nvSpPr>
          <p:cNvPr id="10" name="Tekstvak 9">
            <a:extLst>
              <a:ext uri="{FF2B5EF4-FFF2-40B4-BE49-F238E27FC236}">
                <a16:creationId xmlns:a16="http://schemas.microsoft.com/office/drawing/2014/main" id="{DBAC1DC6-1876-4350-8260-8EC4EC4253F6}"/>
              </a:ext>
            </a:extLst>
          </p:cNvPr>
          <p:cNvSpPr txBox="1"/>
          <p:nvPr/>
        </p:nvSpPr>
        <p:spPr>
          <a:xfrm>
            <a:off x="7097175" y="3692866"/>
            <a:ext cx="2207656" cy="338554"/>
          </a:xfrm>
          <a:prstGeom prst="rect">
            <a:avLst/>
          </a:prstGeom>
          <a:noFill/>
        </p:spPr>
        <p:txBody>
          <a:bodyPr wrap="none" rtlCol="0">
            <a:spAutoFit/>
          </a:bodyPr>
          <a:lstStyle/>
          <a:p>
            <a:r>
              <a:rPr lang="nl-NL" sz="1600" dirty="0" err="1">
                <a:latin typeface="Times New Roman" panose="02020603050405020304" pitchFamily="18" charset="0"/>
                <a:cs typeface="Times New Roman" panose="02020603050405020304" pitchFamily="18" charset="0"/>
              </a:rPr>
              <a:t>Climate</a:t>
            </a:r>
            <a:r>
              <a:rPr lang="nl-NL" sz="1600" dirty="0">
                <a:latin typeface="Times New Roman" panose="02020603050405020304" pitchFamily="18" charset="0"/>
                <a:cs typeface="Times New Roman" panose="02020603050405020304" pitchFamily="18" charset="0"/>
              </a:rPr>
              <a:t> change scenario</a:t>
            </a:r>
          </a:p>
        </p:txBody>
      </p:sp>
      <p:sp>
        <p:nvSpPr>
          <p:cNvPr id="11" name="Tekstvak 10">
            <a:extLst>
              <a:ext uri="{FF2B5EF4-FFF2-40B4-BE49-F238E27FC236}">
                <a16:creationId xmlns:a16="http://schemas.microsoft.com/office/drawing/2014/main" id="{0F74C1D5-C6E9-445E-A396-DD976865521B}"/>
              </a:ext>
            </a:extLst>
          </p:cNvPr>
          <p:cNvSpPr txBox="1"/>
          <p:nvPr/>
        </p:nvSpPr>
        <p:spPr>
          <a:xfrm>
            <a:off x="7144881" y="2852320"/>
            <a:ext cx="2112245" cy="338554"/>
          </a:xfrm>
          <a:prstGeom prst="rect">
            <a:avLst/>
          </a:prstGeom>
          <a:noFill/>
        </p:spPr>
        <p:txBody>
          <a:bodyPr wrap="none" rtlCol="0">
            <a:spAutoFit/>
          </a:bodyPr>
          <a:lstStyle/>
          <a:p>
            <a:r>
              <a:rPr lang="nl-NL" sz="1600" dirty="0" err="1">
                <a:latin typeface="Times New Roman" panose="02020603050405020304" pitchFamily="18" charset="0"/>
                <a:cs typeface="Times New Roman" panose="02020603050405020304" pitchFamily="18" charset="0"/>
              </a:rPr>
              <a:t>Tropical</a:t>
            </a:r>
            <a:r>
              <a:rPr lang="nl-NL" sz="1600" dirty="0">
                <a:latin typeface="Times New Roman" panose="02020603050405020304" pitchFamily="18" charset="0"/>
                <a:cs typeface="Times New Roman" panose="02020603050405020304" pitchFamily="18" charset="0"/>
              </a:rPr>
              <a:t> </a:t>
            </a:r>
            <a:r>
              <a:rPr lang="nl-NL" sz="1600" dirty="0" err="1">
                <a:latin typeface="Times New Roman" panose="02020603050405020304" pitchFamily="18" charset="0"/>
                <a:cs typeface="Times New Roman" panose="02020603050405020304" pitchFamily="18" charset="0"/>
              </a:rPr>
              <a:t>forest</a:t>
            </a:r>
            <a:r>
              <a:rPr lang="nl-NL" sz="1600" dirty="0">
                <a:latin typeface="Times New Roman" panose="02020603050405020304" pitchFamily="18" charset="0"/>
                <a:cs typeface="Times New Roman" panose="02020603050405020304" pitchFamily="18" charset="0"/>
              </a:rPr>
              <a:t> </a:t>
            </a:r>
            <a:r>
              <a:rPr lang="nl-NL" sz="1600" dirty="0" err="1">
                <a:latin typeface="Times New Roman" panose="02020603050405020304" pitchFamily="18" charset="0"/>
                <a:cs typeface="Times New Roman" panose="02020603050405020304" pitchFamily="18" charset="0"/>
              </a:rPr>
              <a:t>stability</a:t>
            </a:r>
            <a:endParaRPr lang="nl-NL" sz="1600" dirty="0">
              <a:latin typeface="Times New Roman" panose="02020603050405020304" pitchFamily="18" charset="0"/>
              <a:cs typeface="Times New Roman" panose="02020603050405020304" pitchFamily="18" charset="0"/>
            </a:endParaRPr>
          </a:p>
        </p:txBody>
      </p:sp>
      <p:sp>
        <p:nvSpPr>
          <p:cNvPr id="12" name="Tekstvak 11">
            <a:extLst>
              <a:ext uri="{FF2B5EF4-FFF2-40B4-BE49-F238E27FC236}">
                <a16:creationId xmlns:a16="http://schemas.microsoft.com/office/drawing/2014/main" id="{A2A5B8BA-AB83-409C-BBD9-831E654B37AA}"/>
              </a:ext>
            </a:extLst>
          </p:cNvPr>
          <p:cNvSpPr txBox="1"/>
          <p:nvPr/>
        </p:nvSpPr>
        <p:spPr>
          <a:xfrm>
            <a:off x="6668628" y="4533412"/>
            <a:ext cx="3064750" cy="338554"/>
          </a:xfrm>
          <a:prstGeom prst="rect">
            <a:avLst/>
          </a:prstGeom>
          <a:noFill/>
        </p:spPr>
        <p:txBody>
          <a:bodyPr wrap="none" rtlCol="0">
            <a:spAutoFit/>
          </a:bodyPr>
          <a:lstStyle/>
          <a:p>
            <a:r>
              <a:rPr lang="nl-NL" sz="1600" dirty="0" err="1">
                <a:latin typeface="Times New Roman" panose="02020603050405020304" pitchFamily="18" charset="0"/>
                <a:cs typeface="Times New Roman" panose="02020603050405020304" pitchFamily="18" charset="0"/>
              </a:rPr>
              <a:t>Forest</a:t>
            </a:r>
            <a:r>
              <a:rPr lang="nl-NL" sz="1600" dirty="0">
                <a:latin typeface="Times New Roman" panose="02020603050405020304" pitchFamily="18" charset="0"/>
                <a:cs typeface="Times New Roman" panose="02020603050405020304" pitchFamily="18" charset="0"/>
              </a:rPr>
              <a:t> </a:t>
            </a:r>
            <a:r>
              <a:rPr lang="nl-NL" sz="1600" dirty="0" err="1">
                <a:latin typeface="Times New Roman" panose="02020603050405020304" pitchFamily="18" charset="0"/>
                <a:cs typeface="Times New Roman" panose="02020603050405020304" pitchFamily="18" charset="0"/>
              </a:rPr>
              <a:t>hysteresis</a:t>
            </a:r>
            <a:r>
              <a:rPr lang="nl-NL" sz="1600" dirty="0">
                <a:latin typeface="Times New Roman" panose="02020603050405020304" pitchFamily="18" charset="0"/>
                <a:cs typeface="Times New Roman" panose="02020603050405020304" pitchFamily="18" charset="0"/>
              </a:rPr>
              <a:t> </a:t>
            </a:r>
            <a:r>
              <a:rPr lang="nl-NL" sz="1600" dirty="0" err="1">
                <a:latin typeface="Times New Roman" panose="02020603050405020304" pitchFamily="18" charset="0"/>
                <a:cs typeface="Times New Roman" panose="02020603050405020304" pitchFamily="18" charset="0"/>
              </a:rPr>
              <a:t>effects</a:t>
            </a:r>
            <a:r>
              <a:rPr lang="nl-NL" sz="1600" dirty="0">
                <a:latin typeface="Times New Roman" panose="02020603050405020304" pitchFamily="18" charset="0"/>
                <a:cs typeface="Times New Roman" panose="02020603050405020304" pitchFamily="18" charset="0"/>
              </a:rPr>
              <a:t> on </a:t>
            </a:r>
            <a:r>
              <a:rPr lang="nl-NL" sz="1600" dirty="0" err="1">
                <a:latin typeface="Times New Roman" panose="02020603050405020304" pitchFamily="18" charset="0"/>
                <a:cs typeface="Times New Roman" panose="02020603050405020304" pitchFamily="18" charset="0"/>
              </a:rPr>
              <a:t>rainfall</a:t>
            </a:r>
            <a:endParaRPr lang="nl-NL" sz="1600" dirty="0">
              <a:latin typeface="Times New Roman" panose="02020603050405020304" pitchFamily="18" charset="0"/>
              <a:cs typeface="Times New Roman" panose="02020603050405020304" pitchFamily="18" charset="0"/>
            </a:endParaRPr>
          </a:p>
        </p:txBody>
      </p:sp>
      <p:sp>
        <p:nvSpPr>
          <p:cNvPr id="14" name="Rechthoek 13">
            <a:extLst>
              <a:ext uri="{FF2B5EF4-FFF2-40B4-BE49-F238E27FC236}">
                <a16:creationId xmlns:a16="http://schemas.microsoft.com/office/drawing/2014/main" id="{D4DEFE24-C45C-4AC6-A3DC-5D7C01026330}"/>
              </a:ext>
            </a:extLst>
          </p:cNvPr>
          <p:cNvSpPr/>
          <p:nvPr/>
        </p:nvSpPr>
        <p:spPr>
          <a:xfrm>
            <a:off x="2809423" y="2890882"/>
            <a:ext cx="2482925" cy="274227"/>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Rechthoek 14">
            <a:hlinkClick r:id="rId3" action="ppaction://hlinksldjump"/>
            <a:extLst>
              <a:ext uri="{FF2B5EF4-FFF2-40B4-BE49-F238E27FC236}">
                <a16:creationId xmlns:a16="http://schemas.microsoft.com/office/drawing/2014/main" id="{B44DDC14-F595-4CC8-A979-788E69229283}"/>
              </a:ext>
            </a:extLst>
          </p:cNvPr>
          <p:cNvSpPr/>
          <p:nvPr/>
        </p:nvSpPr>
        <p:spPr>
          <a:xfrm>
            <a:off x="2485774" y="3748138"/>
            <a:ext cx="3132499" cy="274227"/>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Rechthoek 15">
            <a:hlinkClick r:id="rId4" action="ppaction://hlinksldjump"/>
            <a:extLst>
              <a:ext uri="{FF2B5EF4-FFF2-40B4-BE49-F238E27FC236}">
                <a16:creationId xmlns:a16="http://schemas.microsoft.com/office/drawing/2014/main" id="{B82EA334-A62F-492A-A55F-0E94B66C6C50}"/>
              </a:ext>
            </a:extLst>
          </p:cNvPr>
          <p:cNvSpPr/>
          <p:nvPr/>
        </p:nvSpPr>
        <p:spPr>
          <a:xfrm>
            <a:off x="2746051" y="4588686"/>
            <a:ext cx="2625795" cy="274227"/>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Rechthoek 16">
            <a:hlinkClick r:id="rId5" action="ppaction://hlinksldjump"/>
            <a:extLst>
              <a:ext uri="{FF2B5EF4-FFF2-40B4-BE49-F238E27FC236}">
                <a16:creationId xmlns:a16="http://schemas.microsoft.com/office/drawing/2014/main" id="{C401AEE2-1F65-4379-9F1A-37D7C4DFC4A0}"/>
              </a:ext>
            </a:extLst>
          </p:cNvPr>
          <p:cNvSpPr/>
          <p:nvPr/>
        </p:nvSpPr>
        <p:spPr>
          <a:xfrm>
            <a:off x="7178909" y="2916647"/>
            <a:ext cx="2015025" cy="274227"/>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8" name="Rechthoek 17">
            <a:hlinkClick r:id="rId6" action="ppaction://hlinksldjump"/>
            <a:extLst>
              <a:ext uri="{FF2B5EF4-FFF2-40B4-BE49-F238E27FC236}">
                <a16:creationId xmlns:a16="http://schemas.microsoft.com/office/drawing/2014/main" id="{65C7D4BD-EDC5-4604-A412-4BE2A4E3E749}"/>
              </a:ext>
            </a:extLst>
          </p:cNvPr>
          <p:cNvSpPr/>
          <p:nvPr/>
        </p:nvSpPr>
        <p:spPr>
          <a:xfrm>
            <a:off x="7135828" y="3739081"/>
            <a:ext cx="2112245" cy="283283"/>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 name="Rechthoek 18">
            <a:hlinkClick r:id="rId7" action="ppaction://hlinksldjump"/>
            <a:extLst>
              <a:ext uri="{FF2B5EF4-FFF2-40B4-BE49-F238E27FC236}">
                <a16:creationId xmlns:a16="http://schemas.microsoft.com/office/drawing/2014/main" id="{53CA6621-B894-4917-830D-29E2856A0255}"/>
              </a:ext>
            </a:extLst>
          </p:cNvPr>
          <p:cNvSpPr/>
          <p:nvPr/>
        </p:nvSpPr>
        <p:spPr>
          <a:xfrm>
            <a:off x="6684551" y="4588685"/>
            <a:ext cx="2980164" cy="274227"/>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Tekstvak 19">
            <a:extLst>
              <a:ext uri="{FF2B5EF4-FFF2-40B4-BE49-F238E27FC236}">
                <a16:creationId xmlns:a16="http://schemas.microsoft.com/office/drawing/2014/main" id="{A21123A5-73FE-4E36-B908-7B6D941A5DB6}"/>
              </a:ext>
            </a:extLst>
          </p:cNvPr>
          <p:cNvSpPr txBox="1"/>
          <p:nvPr/>
        </p:nvSpPr>
        <p:spPr>
          <a:xfrm>
            <a:off x="3626479" y="2181051"/>
            <a:ext cx="893193" cy="338554"/>
          </a:xfrm>
          <a:prstGeom prst="rect">
            <a:avLst/>
          </a:prstGeom>
          <a:noFill/>
        </p:spPr>
        <p:txBody>
          <a:bodyPr wrap="none" rtlCol="0">
            <a:spAutoFit/>
          </a:bodyPr>
          <a:lstStyle/>
          <a:p>
            <a:r>
              <a:rPr lang="nl-NL" sz="1600" i="1" dirty="0" err="1">
                <a:latin typeface="Times New Roman" panose="02020603050405020304" pitchFamily="18" charset="0"/>
                <a:cs typeface="Times New Roman" panose="02020603050405020304" pitchFamily="18" charset="0"/>
              </a:rPr>
              <a:t>Methods</a:t>
            </a:r>
            <a:endParaRPr lang="nl-NL" sz="1600" i="1" dirty="0">
              <a:latin typeface="Times New Roman" panose="02020603050405020304" pitchFamily="18" charset="0"/>
              <a:cs typeface="Times New Roman" panose="02020603050405020304" pitchFamily="18" charset="0"/>
            </a:endParaRPr>
          </a:p>
        </p:txBody>
      </p:sp>
      <p:sp>
        <p:nvSpPr>
          <p:cNvPr id="21" name="Tekstvak 20">
            <a:extLst>
              <a:ext uri="{FF2B5EF4-FFF2-40B4-BE49-F238E27FC236}">
                <a16:creationId xmlns:a16="http://schemas.microsoft.com/office/drawing/2014/main" id="{07E54E5C-6489-4E75-9407-4FABF7ECF4FE}"/>
              </a:ext>
            </a:extLst>
          </p:cNvPr>
          <p:cNvSpPr txBox="1"/>
          <p:nvPr/>
        </p:nvSpPr>
        <p:spPr>
          <a:xfrm>
            <a:off x="7811312" y="2181051"/>
            <a:ext cx="779381" cy="338554"/>
          </a:xfrm>
          <a:prstGeom prst="rect">
            <a:avLst/>
          </a:prstGeom>
          <a:noFill/>
        </p:spPr>
        <p:txBody>
          <a:bodyPr wrap="none" rtlCol="0">
            <a:spAutoFit/>
          </a:bodyPr>
          <a:lstStyle/>
          <a:p>
            <a:r>
              <a:rPr lang="nl-NL" sz="1600" i="1" dirty="0" err="1">
                <a:latin typeface="Times New Roman" panose="02020603050405020304" pitchFamily="18" charset="0"/>
                <a:cs typeface="Times New Roman" panose="02020603050405020304" pitchFamily="18" charset="0"/>
              </a:rPr>
              <a:t>Results</a:t>
            </a:r>
            <a:endParaRPr lang="nl-NL" sz="1600" i="1" dirty="0">
              <a:latin typeface="Times New Roman" panose="02020603050405020304" pitchFamily="18" charset="0"/>
              <a:cs typeface="Times New Roman" panose="02020603050405020304" pitchFamily="18" charset="0"/>
            </a:endParaRPr>
          </a:p>
        </p:txBody>
      </p:sp>
      <p:sp>
        <p:nvSpPr>
          <p:cNvPr id="22" name="Tekstvak 21">
            <a:extLst>
              <a:ext uri="{FF2B5EF4-FFF2-40B4-BE49-F238E27FC236}">
                <a16:creationId xmlns:a16="http://schemas.microsoft.com/office/drawing/2014/main" id="{EEFD6448-8E80-4984-AC41-520C07D11AB6}"/>
              </a:ext>
            </a:extLst>
          </p:cNvPr>
          <p:cNvSpPr txBox="1"/>
          <p:nvPr/>
        </p:nvSpPr>
        <p:spPr>
          <a:xfrm>
            <a:off x="31687" y="5521182"/>
            <a:ext cx="12128626" cy="700000"/>
          </a:xfrm>
          <a:prstGeom prst="rect">
            <a:avLst/>
          </a:prstGeom>
          <a:noFill/>
        </p:spPr>
        <p:txBody>
          <a:bodyPr wrap="square" rtlCol="0">
            <a:spAutoFit/>
          </a:bodyPr>
          <a:lstStyle/>
          <a:p>
            <a:pPr algn="ctr">
              <a:lnSpc>
                <a:spcPct val="150000"/>
              </a:lnSpc>
            </a:pPr>
            <a:r>
              <a:rPr lang="nl-NL" sz="1400" dirty="0">
                <a:latin typeface="Times New Roman" panose="02020603050405020304" pitchFamily="18" charset="0"/>
                <a:cs typeface="Times New Roman" panose="02020603050405020304" pitchFamily="18" charset="0"/>
              </a:rPr>
              <a:t>Click on </a:t>
            </a:r>
            <a:r>
              <a:rPr lang="nl-NL" sz="1400" dirty="0" err="1">
                <a:latin typeface="Times New Roman" panose="02020603050405020304" pitchFamily="18" charset="0"/>
                <a:cs typeface="Times New Roman" panose="02020603050405020304" pitchFamily="18" charset="0"/>
              </a:rPr>
              <a:t>the</a:t>
            </a:r>
            <a:r>
              <a:rPr lang="nl-NL" sz="1400" dirty="0">
                <a:latin typeface="Times New Roman" panose="02020603050405020304" pitchFamily="18" charset="0"/>
                <a:cs typeface="Times New Roman" panose="02020603050405020304" pitchFamily="18" charset="0"/>
              </a:rPr>
              <a:t> red buttons </a:t>
            </a:r>
            <a:r>
              <a:rPr lang="nl-NL" sz="1400" dirty="0" err="1">
                <a:latin typeface="Times New Roman" panose="02020603050405020304" pitchFamily="18" charset="0"/>
                <a:cs typeface="Times New Roman" panose="02020603050405020304" pitchFamily="18" charset="0"/>
              </a:rPr>
              <a:t>to</a:t>
            </a:r>
            <a:r>
              <a:rPr lang="nl-NL" sz="1400" dirty="0">
                <a:latin typeface="Times New Roman" panose="02020603050405020304" pitchFamily="18" charset="0"/>
                <a:cs typeface="Times New Roman" panose="02020603050405020304" pitchFamily="18" charset="0"/>
              </a:rPr>
              <a:t> move </a:t>
            </a:r>
            <a:r>
              <a:rPr lang="nl-NL" sz="1400" dirty="0" err="1">
                <a:latin typeface="Times New Roman" panose="02020603050405020304" pitchFamily="18" charset="0"/>
                <a:cs typeface="Times New Roman" panose="02020603050405020304" pitchFamily="18" charset="0"/>
              </a:rPr>
              <a:t>directly</a:t>
            </a:r>
            <a:r>
              <a:rPr lang="nl-NL" sz="1400" dirty="0">
                <a:latin typeface="Times New Roman" panose="02020603050405020304" pitchFamily="18" charset="0"/>
                <a:cs typeface="Times New Roman" panose="02020603050405020304" pitchFamily="18" charset="0"/>
              </a:rPr>
              <a:t> </a:t>
            </a:r>
            <a:r>
              <a:rPr lang="nl-NL" sz="1400" dirty="0" err="1">
                <a:latin typeface="Times New Roman" panose="02020603050405020304" pitchFamily="18" charset="0"/>
                <a:cs typeface="Times New Roman" panose="02020603050405020304" pitchFamily="18" charset="0"/>
              </a:rPr>
              <a:t>to</a:t>
            </a:r>
            <a:r>
              <a:rPr lang="nl-NL" sz="1400" dirty="0">
                <a:latin typeface="Times New Roman" panose="02020603050405020304" pitchFamily="18" charset="0"/>
                <a:cs typeface="Times New Roman" panose="02020603050405020304" pitchFamily="18" charset="0"/>
              </a:rPr>
              <a:t> </a:t>
            </a:r>
            <a:r>
              <a:rPr lang="nl-NL" sz="1400" dirty="0" err="1">
                <a:latin typeface="Times New Roman" panose="02020603050405020304" pitchFamily="18" charset="0"/>
                <a:cs typeface="Times New Roman" panose="02020603050405020304" pitchFamily="18" charset="0"/>
              </a:rPr>
              <a:t>specific</a:t>
            </a:r>
            <a:r>
              <a:rPr lang="nl-NL" sz="1400" dirty="0">
                <a:latin typeface="Times New Roman" panose="02020603050405020304" pitchFamily="18" charset="0"/>
                <a:cs typeface="Times New Roman" panose="02020603050405020304" pitchFamily="18" charset="0"/>
              </a:rPr>
              <a:t> </a:t>
            </a:r>
            <a:r>
              <a:rPr lang="nl-NL" sz="1400" dirty="0" err="1">
                <a:latin typeface="Times New Roman" panose="02020603050405020304" pitchFamily="18" charset="0"/>
                <a:cs typeface="Times New Roman" panose="02020603050405020304" pitchFamily="18" charset="0"/>
              </a:rPr>
              <a:t>sections</a:t>
            </a:r>
            <a:r>
              <a:rPr lang="nl-NL" sz="1400" dirty="0">
                <a:latin typeface="Times New Roman" panose="02020603050405020304" pitchFamily="18" charset="0"/>
                <a:cs typeface="Times New Roman" panose="02020603050405020304" pitchFamily="18" charset="0"/>
              </a:rPr>
              <a:t>. Click on </a:t>
            </a:r>
            <a:r>
              <a:rPr lang="nl-NL" sz="1400" dirty="0" err="1">
                <a:latin typeface="Times New Roman" panose="02020603050405020304" pitchFamily="18" charset="0"/>
                <a:cs typeface="Times New Roman" panose="02020603050405020304" pitchFamily="18" charset="0"/>
              </a:rPr>
              <a:t>the</a:t>
            </a:r>
            <a:r>
              <a:rPr lang="nl-NL" sz="1400" dirty="0">
                <a:latin typeface="Times New Roman" panose="02020603050405020304" pitchFamily="18" charset="0"/>
                <a:cs typeface="Times New Roman" panose="02020603050405020304" pitchFamily="18" charset="0"/>
              </a:rPr>
              <a:t> top banner </a:t>
            </a:r>
            <a:r>
              <a:rPr lang="nl-NL" sz="1400" dirty="0" err="1">
                <a:latin typeface="Times New Roman" panose="02020603050405020304" pitchFamily="18" charset="0"/>
                <a:cs typeface="Times New Roman" panose="02020603050405020304" pitchFamily="18" charset="0"/>
              </a:rPr>
              <a:t>to</a:t>
            </a:r>
            <a:r>
              <a:rPr lang="nl-NL" sz="1400" dirty="0">
                <a:latin typeface="Times New Roman" panose="02020603050405020304" pitchFamily="18" charset="0"/>
                <a:cs typeface="Times New Roman" panose="02020603050405020304" pitchFamily="18" charset="0"/>
              </a:rPr>
              <a:t> return </a:t>
            </a:r>
            <a:r>
              <a:rPr lang="nl-NL" sz="1400" dirty="0" err="1">
                <a:latin typeface="Times New Roman" panose="02020603050405020304" pitchFamily="18" charset="0"/>
                <a:cs typeface="Times New Roman" panose="02020603050405020304" pitchFamily="18" charset="0"/>
              </a:rPr>
              <a:t>to</a:t>
            </a:r>
            <a:r>
              <a:rPr lang="nl-NL" sz="1400" dirty="0">
                <a:latin typeface="Times New Roman" panose="02020603050405020304" pitchFamily="18" charset="0"/>
                <a:cs typeface="Times New Roman" panose="02020603050405020304" pitchFamily="18" charset="0"/>
              </a:rPr>
              <a:t> </a:t>
            </a:r>
            <a:r>
              <a:rPr lang="nl-NL" sz="1400" dirty="0" err="1">
                <a:latin typeface="Times New Roman" panose="02020603050405020304" pitchFamily="18" charset="0"/>
                <a:cs typeface="Times New Roman" panose="02020603050405020304" pitchFamily="18" charset="0"/>
              </a:rPr>
              <a:t>the</a:t>
            </a:r>
            <a:r>
              <a:rPr lang="nl-NL" sz="1400" dirty="0">
                <a:latin typeface="Times New Roman" panose="02020603050405020304" pitchFamily="18" charset="0"/>
                <a:cs typeface="Times New Roman" panose="02020603050405020304" pitchFamily="18" charset="0"/>
              </a:rPr>
              <a:t> start. </a:t>
            </a:r>
          </a:p>
          <a:p>
            <a:pPr algn="ctr">
              <a:lnSpc>
                <a:spcPct val="150000"/>
              </a:lnSpc>
            </a:pPr>
            <a:r>
              <a:rPr lang="nl-NL" sz="1400" dirty="0">
                <a:latin typeface="Times New Roman" panose="02020603050405020304" pitchFamily="18" charset="0"/>
                <a:cs typeface="Times New Roman" panose="02020603050405020304" pitchFamily="18" charset="0"/>
              </a:rPr>
              <a:t>Click on </a:t>
            </a:r>
            <a:r>
              <a:rPr lang="nl-NL" sz="1400" dirty="0" err="1">
                <a:latin typeface="Times New Roman" panose="02020603050405020304" pitchFamily="18" charset="0"/>
                <a:cs typeface="Times New Roman" panose="02020603050405020304" pitchFamily="18" charset="0"/>
              </a:rPr>
              <a:t>the</a:t>
            </a:r>
            <a:r>
              <a:rPr lang="nl-NL" sz="1400" dirty="0">
                <a:latin typeface="Times New Roman" panose="02020603050405020304" pitchFamily="18" charset="0"/>
                <a:cs typeface="Times New Roman" panose="02020603050405020304" pitchFamily="18" charset="0"/>
              </a:rPr>
              <a:t> red </a:t>
            </a:r>
            <a:r>
              <a:rPr lang="nl-NL" sz="1400" dirty="0" err="1">
                <a:latin typeface="Times New Roman" panose="02020603050405020304" pitchFamily="18" charset="0"/>
                <a:cs typeface="Times New Roman" panose="02020603050405020304" pitchFamily="18" charset="0"/>
              </a:rPr>
              <a:t>arrows</a:t>
            </a:r>
            <a:r>
              <a:rPr lang="nl-NL" sz="1400" dirty="0">
                <a:latin typeface="Times New Roman" panose="02020603050405020304" pitchFamily="18" charset="0"/>
                <a:cs typeface="Times New Roman" panose="02020603050405020304" pitchFamily="18" charset="0"/>
              </a:rPr>
              <a:t> on </a:t>
            </a:r>
            <a:r>
              <a:rPr lang="nl-NL" sz="1400" dirty="0" err="1">
                <a:latin typeface="Times New Roman" panose="02020603050405020304" pitchFamily="18" charset="0"/>
                <a:cs typeface="Times New Roman" panose="02020603050405020304" pitchFamily="18" charset="0"/>
              </a:rPr>
              <a:t>the</a:t>
            </a:r>
            <a:r>
              <a:rPr lang="nl-NL" sz="1400" dirty="0">
                <a:latin typeface="Times New Roman" panose="02020603050405020304" pitchFamily="18" charset="0"/>
                <a:cs typeface="Times New Roman" panose="02020603050405020304" pitchFamily="18" charset="0"/>
              </a:rPr>
              <a:t> </a:t>
            </a:r>
            <a:r>
              <a:rPr lang="nl-NL" sz="1400" dirty="0" err="1">
                <a:latin typeface="Times New Roman" panose="02020603050405020304" pitchFamily="18" charset="0"/>
                <a:cs typeface="Times New Roman" panose="02020603050405020304" pitchFamily="18" charset="0"/>
              </a:rPr>
              <a:t>following</a:t>
            </a:r>
            <a:r>
              <a:rPr lang="nl-NL" sz="1400" dirty="0">
                <a:latin typeface="Times New Roman" panose="02020603050405020304" pitchFamily="18" charset="0"/>
                <a:cs typeface="Times New Roman" panose="02020603050405020304" pitchFamily="18" charset="0"/>
              </a:rPr>
              <a:t> slides </a:t>
            </a:r>
            <a:r>
              <a:rPr lang="nl-NL" sz="1400" dirty="0" err="1">
                <a:latin typeface="Times New Roman" panose="02020603050405020304" pitchFamily="18" charset="0"/>
                <a:cs typeface="Times New Roman" panose="02020603050405020304" pitchFamily="18" charset="0"/>
              </a:rPr>
              <a:t>to</a:t>
            </a:r>
            <a:r>
              <a:rPr lang="nl-NL" sz="1400" dirty="0">
                <a:latin typeface="Times New Roman" panose="02020603050405020304" pitchFamily="18" charset="0"/>
                <a:cs typeface="Times New Roman" panose="02020603050405020304" pitchFamily="18" charset="0"/>
              </a:rPr>
              <a:t> move </a:t>
            </a:r>
            <a:r>
              <a:rPr lang="nl-NL" sz="1400" dirty="0" err="1">
                <a:latin typeface="Times New Roman" panose="02020603050405020304" pitchFamily="18" charset="0"/>
                <a:cs typeface="Times New Roman" panose="02020603050405020304" pitchFamily="18" charset="0"/>
              </a:rPr>
              <a:t>to</a:t>
            </a:r>
            <a:r>
              <a:rPr lang="nl-NL" sz="1400" dirty="0">
                <a:latin typeface="Times New Roman" panose="02020603050405020304" pitchFamily="18" charset="0"/>
                <a:cs typeface="Times New Roman" panose="02020603050405020304" pitchFamily="18" charset="0"/>
              </a:rPr>
              <a:t> </a:t>
            </a:r>
            <a:r>
              <a:rPr lang="nl-NL" sz="1400" dirty="0" err="1">
                <a:latin typeface="Times New Roman" panose="02020603050405020304" pitchFamily="18" charset="0"/>
                <a:cs typeface="Times New Roman" panose="02020603050405020304" pitchFamily="18" charset="0"/>
              </a:rPr>
              <a:t>the</a:t>
            </a:r>
            <a:r>
              <a:rPr lang="nl-NL" sz="1400" dirty="0">
                <a:latin typeface="Times New Roman" panose="02020603050405020304" pitchFamily="18" charset="0"/>
                <a:cs typeface="Times New Roman" panose="02020603050405020304" pitchFamily="18" charset="0"/>
              </a:rPr>
              <a:t> next or </a:t>
            </a:r>
            <a:r>
              <a:rPr lang="nl-NL" sz="1400" dirty="0" err="1">
                <a:latin typeface="Times New Roman" panose="02020603050405020304" pitchFamily="18" charset="0"/>
                <a:cs typeface="Times New Roman" panose="02020603050405020304" pitchFamily="18" charset="0"/>
              </a:rPr>
              <a:t>previous</a:t>
            </a:r>
            <a:r>
              <a:rPr lang="nl-NL" sz="1400" dirty="0">
                <a:latin typeface="Times New Roman" panose="02020603050405020304" pitchFamily="18" charset="0"/>
                <a:cs typeface="Times New Roman" panose="02020603050405020304" pitchFamily="18" charset="0"/>
              </a:rPr>
              <a:t> slide. Click on </a:t>
            </a:r>
            <a:r>
              <a:rPr lang="nl-NL" sz="1400" dirty="0" err="1">
                <a:latin typeface="Times New Roman" panose="02020603050405020304" pitchFamily="18" charset="0"/>
                <a:cs typeface="Times New Roman" panose="02020603050405020304" pitchFamily="18" charset="0"/>
              </a:rPr>
              <a:t>the</a:t>
            </a:r>
            <a:r>
              <a:rPr lang="nl-NL" sz="1400" dirty="0">
                <a:latin typeface="Times New Roman" panose="02020603050405020304" pitchFamily="18" charset="0"/>
                <a:cs typeface="Times New Roman" panose="02020603050405020304" pitchFamily="18" charset="0"/>
              </a:rPr>
              <a:t> </a:t>
            </a:r>
            <a:r>
              <a:rPr lang="nl-NL" sz="1400" dirty="0" err="1">
                <a:latin typeface="Times New Roman" panose="02020603050405020304" pitchFamily="18" charset="0"/>
                <a:cs typeface="Times New Roman" panose="02020603050405020304" pitchFamily="18" charset="0"/>
              </a:rPr>
              <a:t>bottom</a:t>
            </a:r>
            <a:r>
              <a:rPr lang="nl-NL" sz="1400" dirty="0">
                <a:latin typeface="Times New Roman" panose="02020603050405020304" pitchFamily="18" charset="0"/>
                <a:cs typeface="Times New Roman" panose="02020603050405020304" pitchFamily="18" charset="0"/>
              </a:rPr>
              <a:t> banner </a:t>
            </a:r>
            <a:r>
              <a:rPr lang="nl-NL" sz="1400" dirty="0" err="1">
                <a:latin typeface="Times New Roman" panose="02020603050405020304" pitchFamily="18" charset="0"/>
                <a:cs typeface="Times New Roman" panose="02020603050405020304" pitchFamily="18" charset="0"/>
              </a:rPr>
              <a:t>for</a:t>
            </a:r>
            <a:r>
              <a:rPr lang="nl-NL" sz="1400" dirty="0">
                <a:latin typeface="Times New Roman" panose="02020603050405020304" pitchFamily="18" charset="0"/>
                <a:cs typeface="Times New Roman" panose="02020603050405020304" pitchFamily="18" charset="0"/>
              </a:rPr>
              <a:t> </a:t>
            </a:r>
            <a:r>
              <a:rPr lang="nl-NL" sz="1400" dirty="0" err="1">
                <a:latin typeface="Times New Roman" panose="02020603050405020304" pitchFamily="18" charset="0"/>
                <a:cs typeface="Times New Roman" panose="02020603050405020304" pitchFamily="18" charset="0"/>
              </a:rPr>
              <a:t>affiliations</a:t>
            </a:r>
            <a:r>
              <a:rPr lang="nl-NL" sz="1400" dirty="0">
                <a:latin typeface="Times New Roman" panose="02020603050405020304" pitchFamily="18" charset="0"/>
                <a:cs typeface="Times New Roman" panose="02020603050405020304" pitchFamily="18" charset="0"/>
              </a:rPr>
              <a:t> </a:t>
            </a:r>
            <a:r>
              <a:rPr lang="nl-NL" sz="1400" dirty="0" err="1">
                <a:latin typeface="Times New Roman" panose="02020603050405020304" pitchFamily="18" charset="0"/>
                <a:cs typeface="Times New Roman" panose="02020603050405020304" pitchFamily="18" charset="0"/>
              </a:rPr>
              <a:t>and</a:t>
            </a:r>
            <a:r>
              <a:rPr lang="nl-NL" sz="1400" dirty="0">
                <a:latin typeface="Times New Roman" panose="02020603050405020304" pitchFamily="18" charset="0"/>
                <a:cs typeface="Times New Roman" panose="02020603050405020304" pitchFamily="18" charset="0"/>
              </a:rPr>
              <a:t> contact information. </a:t>
            </a:r>
          </a:p>
        </p:txBody>
      </p:sp>
      <p:sp>
        <p:nvSpPr>
          <p:cNvPr id="23" name="Rechthoek 22">
            <a:hlinkClick r:id="" action="ppaction://hlinkshowjump?jump=lastslide"/>
            <a:extLst>
              <a:ext uri="{FF2B5EF4-FFF2-40B4-BE49-F238E27FC236}">
                <a16:creationId xmlns:a16="http://schemas.microsoft.com/office/drawing/2014/main" id="{218EFBB9-096B-464B-A9CB-5A7DF74363D9}"/>
              </a:ext>
            </a:extLst>
          </p:cNvPr>
          <p:cNvSpPr/>
          <p:nvPr/>
        </p:nvSpPr>
        <p:spPr>
          <a:xfrm>
            <a:off x="-108642" y="6292158"/>
            <a:ext cx="12367034" cy="64145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4" name="Picture 2" descr="Image result for utrecht university">
            <a:extLst>
              <a:ext uri="{FF2B5EF4-FFF2-40B4-BE49-F238E27FC236}">
                <a16:creationId xmlns:a16="http://schemas.microsoft.com/office/drawing/2014/main" id="{2484AA19-7189-4513-9C6A-0056BD36A954}"/>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192103" y="6361728"/>
            <a:ext cx="1590675" cy="440055"/>
          </a:xfrm>
          <a:prstGeom prst="rect">
            <a:avLst/>
          </a:prstGeom>
          <a:noFill/>
          <a:extLst>
            <a:ext uri="{909E8E84-426E-40DD-AFC4-6F175D3DCCD1}">
              <a14:hiddenFill xmlns:a14="http://schemas.microsoft.com/office/drawing/2010/main">
                <a:solidFill>
                  <a:srgbClr val="FFFFFF"/>
                </a:solidFill>
              </a14:hiddenFill>
            </a:ext>
          </a:extLst>
        </p:spPr>
      </p:pic>
      <p:pic>
        <p:nvPicPr>
          <p:cNvPr id="25" name="Bildobjekt 20">
            <a:extLst>
              <a:ext uri="{FF2B5EF4-FFF2-40B4-BE49-F238E27FC236}">
                <a16:creationId xmlns:a16="http://schemas.microsoft.com/office/drawing/2014/main" id="{E972E929-F866-4044-9E85-7CFE2007615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7091" y="6238705"/>
            <a:ext cx="2050988" cy="685560"/>
          </a:xfrm>
          <a:prstGeom prst="rect">
            <a:avLst/>
          </a:prstGeom>
        </p:spPr>
      </p:pic>
      <p:grpSp>
        <p:nvGrpSpPr>
          <p:cNvPr id="26" name="Group 43">
            <a:extLst>
              <a:ext uri="{FF2B5EF4-FFF2-40B4-BE49-F238E27FC236}">
                <a16:creationId xmlns:a16="http://schemas.microsoft.com/office/drawing/2014/main" id="{1CA6AE7F-3855-481D-892F-D14962146163}"/>
              </a:ext>
            </a:extLst>
          </p:cNvPr>
          <p:cNvGrpSpPr/>
          <p:nvPr/>
        </p:nvGrpSpPr>
        <p:grpSpPr>
          <a:xfrm>
            <a:off x="2320159" y="6267689"/>
            <a:ext cx="1274069" cy="663788"/>
            <a:chOff x="10937436" y="6154561"/>
            <a:chExt cx="1310640" cy="637489"/>
          </a:xfrm>
        </p:grpSpPr>
        <p:sp>
          <p:nvSpPr>
            <p:cNvPr id="27" name="TextBox 44">
              <a:extLst>
                <a:ext uri="{FF2B5EF4-FFF2-40B4-BE49-F238E27FC236}">
                  <a16:creationId xmlns:a16="http://schemas.microsoft.com/office/drawing/2014/main" id="{EC028868-BC7F-4718-85C9-1736E9D9FAD5}"/>
                </a:ext>
              </a:extLst>
            </p:cNvPr>
            <p:cNvSpPr txBox="1"/>
            <p:nvPr/>
          </p:nvSpPr>
          <p:spPr>
            <a:xfrm>
              <a:off x="10937436" y="6154561"/>
              <a:ext cx="1310640" cy="555537"/>
            </a:xfrm>
            <a:prstGeom prst="rect">
              <a:avLst/>
            </a:prstGeom>
            <a:noFill/>
          </p:spPr>
          <p:txBody>
            <a:bodyPr wrap="square" rtlCol="0">
              <a:spAutoFit/>
            </a:bodyPr>
            <a:lstStyle/>
            <a:p>
              <a:pPr algn="ctr">
                <a:lnSpc>
                  <a:spcPct val="70000"/>
                </a:lnSpc>
              </a:pPr>
              <a:r>
                <a:rPr lang="en-US" sz="3200" b="1" dirty="0">
                  <a:solidFill>
                    <a:srgbClr val="425221"/>
                  </a:solidFill>
                  <a:latin typeface="Tahoma"/>
                  <a:cs typeface="Tahoma"/>
                </a:rPr>
                <a:t>e</a:t>
              </a:r>
              <a:r>
                <a:rPr lang="en-US" sz="3200" b="1" dirty="0">
                  <a:solidFill>
                    <a:srgbClr val="D5662D"/>
                  </a:solidFill>
                  <a:latin typeface="Tahoma"/>
                  <a:cs typeface="Tahoma"/>
                </a:rPr>
                <a:t>r</a:t>
              </a:r>
              <a:r>
                <a:rPr lang="en-US" sz="3200" b="1" dirty="0">
                  <a:solidFill>
                    <a:srgbClr val="425221"/>
                  </a:solidFill>
                  <a:latin typeface="Tahoma"/>
                  <a:cs typeface="Tahoma"/>
                </a:rPr>
                <a:t>a</a:t>
              </a:r>
              <a:r>
                <a:rPr lang="en-US" sz="2000" dirty="0">
                  <a:latin typeface="Tahoma"/>
                  <a:cs typeface="Tahoma"/>
                </a:rPr>
                <a:t> </a:t>
              </a:r>
            </a:p>
            <a:p>
              <a:pPr algn="ctr">
                <a:lnSpc>
                  <a:spcPct val="70000"/>
                </a:lnSpc>
              </a:pPr>
              <a:r>
                <a:rPr lang="en-US" sz="1100" b="1" dirty="0">
                  <a:latin typeface="Calibri"/>
                  <a:cs typeface="Calibri"/>
                </a:rPr>
                <a:t>Earth Resilience</a:t>
              </a:r>
            </a:p>
          </p:txBody>
        </p:sp>
        <p:sp>
          <p:nvSpPr>
            <p:cNvPr id="28" name="TextBox 45">
              <a:extLst>
                <a:ext uri="{FF2B5EF4-FFF2-40B4-BE49-F238E27FC236}">
                  <a16:creationId xmlns:a16="http://schemas.microsoft.com/office/drawing/2014/main" id="{A8107162-6045-4ABB-9409-EFE9A3EF5100}"/>
                </a:ext>
              </a:extLst>
            </p:cNvPr>
            <p:cNvSpPr txBox="1"/>
            <p:nvPr/>
          </p:nvSpPr>
          <p:spPr>
            <a:xfrm>
              <a:off x="11007832" y="6561218"/>
              <a:ext cx="1144865" cy="230832"/>
            </a:xfrm>
            <a:prstGeom prst="rect">
              <a:avLst/>
            </a:prstGeom>
            <a:noFill/>
          </p:spPr>
          <p:txBody>
            <a:bodyPr wrap="none" rtlCol="0">
              <a:spAutoFit/>
            </a:bodyPr>
            <a:lstStyle/>
            <a:p>
              <a:r>
                <a:rPr lang="en-US" sz="900" dirty="0">
                  <a:latin typeface="+mj-lt"/>
                  <a:cs typeface="Avenir Next Condensed Demi Bold"/>
                </a:rPr>
                <a:t>in the Anthropocene</a:t>
              </a:r>
              <a:endParaRPr lang="en-US" sz="900" dirty="0">
                <a:latin typeface="+mj-lt"/>
              </a:endParaRPr>
            </a:p>
          </p:txBody>
        </p:sp>
      </p:grpSp>
      <p:pic>
        <p:nvPicPr>
          <p:cNvPr id="29" name="Picture 6" descr="http://www.foodlaw.nu/images/wur.jpg">
            <a:extLst>
              <a:ext uri="{FF2B5EF4-FFF2-40B4-BE49-F238E27FC236}">
                <a16:creationId xmlns:a16="http://schemas.microsoft.com/office/drawing/2014/main" id="{0857C802-DCA4-428D-B097-ED3D349D4D91}"/>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333812" y="6418555"/>
            <a:ext cx="2010433" cy="325859"/>
          </a:xfrm>
          <a:prstGeom prst="rect">
            <a:avLst/>
          </a:prstGeom>
          <a:noFill/>
          <a:extLst>
            <a:ext uri="{909E8E84-426E-40DD-AFC4-6F175D3DCCD1}">
              <a14:hiddenFill xmlns:a14="http://schemas.microsoft.com/office/drawing/2010/main">
                <a:solidFill>
                  <a:srgbClr val="FFFFFF"/>
                </a:solidFill>
              </a14:hiddenFill>
            </a:ext>
          </a:extLst>
        </p:spPr>
      </p:pic>
      <p:pic>
        <p:nvPicPr>
          <p:cNvPr id="31" name="Afbeelding 30" descr="Afbeelding met tekening&#10;&#10;Automatisch gegenereerde beschrijving">
            <a:extLst>
              <a:ext uri="{FF2B5EF4-FFF2-40B4-BE49-F238E27FC236}">
                <a16:creationId xmlns:a16="http://schemas.microsoft.com/office/drawing/2014/main" id="{1F2B4661-66B6-4591-9EB1-E795EEB1AC53}"/>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806076" y="6319036"/>
            <a:ext cx="1200920" cy="529315"/>
          </a:xfrm>
          <a:prstGeom prst="rect">
            <a:avLst/>
          </a:prstGeom>
        </p:spPr>
      </p:pic>
      <p:pic>
        <p:nvPicPr>
          <p:cNvPr id="33" name="Afbeelding 32">
            <a:extLst>
              <a:ext uri="{FF2B5EF4-FFF2-40B4-BE49-F238E27FC236}">
                <a16:creationId xmlns:a16="http://schemas.microsoft.com/office/drawing/2014/main" id="{BF5BC362-3466-4CAC-B90A-EA02176EDDCB}"/>
              </a:ext>
            </a:extLst>
          </p:cNvPr>
          <p:cNvPicPr>
            <a:picLocks noChangeAspect="1"/>
          </p:cNvPicPr>
          <p:nvPr/>
        </p:nvPicPr>
        <p:blipFill rotWithShape="1">
          <a:blip r:embed="rId12">
            <a:extLst>
              <a:ext uri="{28A0092B-C50C-407E-A947-70E740481C1C}">
                <a14:useLocalDpi xmlns:a14="http://schemas.microsoft.com/office/drawing/2010/main" val="0"/>
              </a:ext>
            </a:extLst>
          </a:blip>
          <a:srcRect t="21045" b="20973"/>
          <a:stretch/>
        </p:blipFill>
        <p:spPr>
          <a:xfrm>
            <a:off x="8911998" y="6361728"/>
            <a:ext cx="1449918" cy="440055"/>
          </a:xfrm>
          <a:prstGeom prst="rect">
            <a:avLst/>
          </a:prstGeom>
        </p:spPr>
      </p:pic>
      <p:sp>
        <p:nvSpPr>
          <p:cNvPr id="32" name="Rechthoek 31">
            <a:extLst>
              <a:ext uri="{FF2B5EF4-FFF2-40B4-BE49-F238E27FC236}">
                <a16:creationId xmlns:a16="http://schemas.microsoft.com/office/drawing/2014/main" id="{8CDDA83A-B8CD-43C3-B4A9-133207E0B948}"/>
              </a:ext>
            </a:extLst>
          </p:cNvPr>
          <p:cNvSpPr/>
          <p:nvPr/>
        </p:nvSpPr>
        <p:spPr>
          <a:xfrm>
            <a:off x="468883" y="3727733"/>
            <a:ext cx="1118414" cy="27422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4" name="Tekstvak 33">
            <a:hlinkClick r:id="rId13" action="ppaction://hlinksldjump"/>
            <a:extLst>
              <a:ext uri="{FF2B5EF4-FFF2-40B4-BE49-F238E27FC236}">
                <a16:creationId xmlns:a16="http://schemas.microsoft.com/office/drawing/2014/main" id="{CB131AD2-40A6-461D-90A7-54A51AFBE660}"/>
              </a:ext>
            </a:extLst>
          </p:cNvPr>
          <p:cNvSpPr txBox="1"/>
          <p:nvPr/>
        </p:nvSpPr>
        <p:spPr>
          <a:xfrm>
            <a:off x="430904" y="3691040"/>
            <a:ext cx="1202573" cy="338554"/>
          </a:xfrm>
          <a:prstGeom prst="rect">
            <a:avLst/>
          </a:prstGeom>
          <a:noFill/>
        </p:spPr>
        <p:txBody>
          <a:bodyPr wrap="none" rtlCol="0">
            <a:spAutoFit/>
          </a:bodyPr>
          <a:lstStyle/>
          <a:p>
            <a:r>
              <a:rPr lang="nl-NL" sz="1600" dirty="0" err="1">
                <a:latin typeface="Times New Roman" panose="02020603050405020304" pitchFamily="18" charset="0"/>
                <a:cs typeface="Times New Roman" panose="02020603050405020304" pitchFamily="18" charset="0"/>
              </a:rPr>
              <a:t>Introduction</a:t>
            </a:r>
            <a:endParaRPr lang="nl-NL" sz="1600" dirty="0">
              <a:latin typeface="Times New Roman" panose="02020603050405020304" pitchFamily="18" charset="0"/>
              <a:cs typeface="Times New Roman" panose="02020603050405020304" pitchFamily="18" charset="0"/>
            </a:endParaRPr>
          </a:p>
        </p:txBody>
      </p:sp>
      <p:sp>
        <p:nvSpPr>
          <p:cNvPr id="35" name="Rechthoek 34">
            <a:extLst>
              <a:ext uri="{FF2B5EF4-FFF2-40B4-BE49-F238E27FC236}">
                <a16:creationId xmlns:a16="http://schemas.microsoft.com/office/drawing/2014/main" id="{749D02D4-285B-4FD6-BD7D-10D1536E1295}"/>
              </a:ext>
            </a:extLst>
          </p:cNvPr>
          <p:cNvSpPr/>
          <p:nvPr/>
        </p:nvSpPr>
        <p:spPr>
          <a:xfrm>
            <a:off x="10586086" y="3739081"/>
            <a:ext cx="1118414" cy="274225"/>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6" name="Tekstvak 35">
            <a:hlinkClick r:id="rId14" action="ppaction://hlinksldjump"/>
            <a:extLst>
              <a:ext uri="{FF2B5EF4-FFF2-40B4-BE49-F238E27FC236}">
                <a16:creationId xmlns:a16="http://schemas.microsoft.com/office/drawing/2014/main" id="{1E30708F-A2B0-4070-9646-BD92A8C4E4A6}"/>
              </a:ext>
            </a:extLst>
          </p:cNvPr>
          <p:cNvSpPr txBox="1"/>
          <p:nvPr/>
        </p:nvSpPr>
        <p:spPr>
          <a:xfrm>
            <a:off x="10548107" y="3702388"/>
            <a:ext cx="1200970" cy="338554"/>
          </a:xfrm>
          <a:prstGeom prst="rect">
            <a:avLst/>
          </a:prstGeom>
          <a:noFill/>
        </p:spPr>
        <p:txBody>
          <a:bodyPr wrap="none" rtlCol="0">
            <a:spAutoFit/>
          </a:bodyPr>
          <a:lstStyle/>
          <a:p>
            <a:r>
              <a:rPr lang="nl-NL" sz="1600" dirty="0" err="1">
                <a:latin typeface="Times New Roman" panose="02020603050405020304" pitchFamily="18" charset="0"/>
                <a:cs typeface="Times New Roman" panose="02020603050405020304" pitchFamily="18" charset="0"/>
              </a:rPr>
              <a:t>Conclusions</a:t>
            </a:r>
            <a:endParaRPr lang="nl-NL" sz="1600" dirty="0">
              <a:latin typeface="Times New Roman" panose="02020603050405020304" pitchFamily="18" charset="0"/>
              <a:cs typeface="Times New Roman" panose="02020603050405020304" pitchFamily="18" charset="0"/>
            </a:endParaRPr>
          </a:p>
        </p:txBody>
      </p:sp>
      <p:cxnSp>
        <p:nvCxnSpPr>
          <p:cNvPr id="3" name="Rechte verbindingslijn met pijl 2">
            <a:extLst>
              <a:ext uri="{FF2B5EF4-FFF2-40B4-BE49-F238E27FC236}">
                <a16:creationId xmlns:a16="http://schemas.microsoft.com/office/drawing/2014/main" id="{029C8C94-7031-4A28-ABED-453635AFF169}"/>
              </a:ext>
            </a:extLst>
          </p:cNvPr>
          <p:cNvCxnSpPr>
            <a:cxnSpLocks/>
          </p:cNvCxnSpPr>
          <p:nvPr/>
        </p:nvCxnSpPr>
        <p:spPr>
          <a:xfrm flipV="1">
            <a:off x="1582134" y="3029561"/>
            <a:ext cx="1227289" cy="834713"/>
          </a:xfrm>
          <a:prstGeom prst="straightConnector1">
            <a:avLst/>
          </a:prstGeom>
          <a:ln w="19050">
            <a:solidFill>
              <a:srgbClr val="FF0000"/>
            </a:solidFill>
            <a:tailEnd type="triangle" w="lg" len="lg"/>
          </a:ln>
        </p:spPr>
        <p:style>
          <a:lnRef idx="3">
            <a:schemeClr val="dk1"/>
          </a:lnRef>
          <a:fillRef idx="0">
            <a:schemeClr val="dk1"/>
          </a:fillRef>
          <a:effectRef idx="2">
            <a:schemeClr val="dk1"/>
          </a:effectRef>
          <a:fontRef idx="minor">
            <a:schemeClr val="tx1"/>
          </a:fontRef>
        </p:style>
      </p:cxnSp>
      <p:cxnSp>
        <p:nvCxnSpPr>
          <p:cNvPr id="49" name="Rechte verbindingslijn met pijl 48">
            <a:extLst>
              <a:ext uri="{FF2B5EF4-FFF2-40B4-BE49-F238E27FC236}">
                <a16:creationId xmlns:a16="http://schemas.microsoft.com/office/drawing/2014/main" id="{F70BB5FB-5088-46C7-A00A-A422ABCBC553}"/>
              </a:ext>
            </a:extLst>
          </p:cNvPr>
          <p:cNvCxnSpPr>
            <a:cxnSpLocks/>
            <a:endCxn id="15" idx="0"/>
          </p:cNvCxnSpPr>
          <p:nvPr/>
        </p:nvCxnSpPr>
        <p:spPr>
          <a:xfrm>
            <a:off x="4048561" y="3157239"/>
            <a:ext cx="3463" cy="590899"/>
          </a:xfrm>
          <a:prstGeom prst="straightConnector1">
            <a:avLst/>
          </a:prstGeom>
          <a:ln w="19050">
            <a:solidFill>
              <a:srgbClr val="FF0000"/>
            </a:solidFill>
            <a:tailEnd type="triangle" w="lg" len="lg"/>
          </a:ln>
        </p:spPr>
        <p:style>
          <a:lnRef idx="3">
            <a:schemeClr val="dk1"/>
          </a:lnRef>
          <a:fillRef idx="0">
            <a:schemeClr val="dk1"/>
          </a:fillRef>
          <a:effectRef idx="2">
            <a:schemeClr val="dk1"/>
          </a:effectRef>
          <a:fontRef idx="minor">
            <a:schemeClr val="tx1"/>
          </a:fontRef>
        </p:style>
      </p:cxnSp>
      <p:cxnSp>
        <p:nvCxnSpPr>
          <p:cNvPr id="52" name="Rechte verbindingslijn met pijl 51">
            <a:extLst>
              <a:ext uri="{FF2B5EF4-FFF2-40B4-BE49-F238E27FC236}">
                <a16:creationId xmlns:a16="http://schemas.microsoft.com/office/drawing/2014/main" id="{0805F5F6-E294-4BB1-B770-67C8E753EA7E}"/>
              </a:ext>
            </a:extLst>
          </p:cNvPr>
          <p:cNvCxnSpPr>
            <a:cxnSpLocks/>
            <a:stCxn id="15" idx="2"/>
            <a:endCxn id="16" idx="0"/>
          </p:cNvCxnSpPr>
          <p:nvPr/>
        </p:nvCxnSpPr>
        <p:spPr>
          <a:xfrm>
            <a:off x="4052024" y="4022365"/>
            <a:ext cx="6925" cy="566321"/>
          </a:xfrm>
          <a:prstGeom prst="straightConnector1">
            <a:avLst/>
          </a:prstGeom>
          <a:ln w="19050">
            <a:solidFill>
              <a:srgbClr val="FF0000"/>
            </a:solidFill>
            <a:tailEnd type="triangle" w="lg" len="lg"/>
          </a:ln>
        </p:spPr>
        <p:style>
          <a:lnRef idx="3">
            <a:schemeClr val="dk1"/>
          </a:lnRef>
          <a:fillRef idx="0">
            <a:schemeClr val="dk1"/>
          </a:fillRef>
          <a:effectRef idx="2">
            <a:schemeClr val="dk1"/>
          </a:effectRef>
          <a:fontRef idx="minor">
            <a:schemeClr val="tx1"/>
          </a:fontRef>
        </p:style>
      </p:cxnSp>
      <p:cxnSp>
        <p:nvCxnSpPr>
          <p:cNvPr id="63" name="Rechte verbindingslijn met pijl 62">
            <a:extLst>
              <a:ext uri="{FF2B5EF4-FFF2-40B4-BE49-F238E27FC236}">
                <a16:creationId xmlns:a16="http://schemas.microsoft.com/office/drawing/2014/main" id="{645DEF37-F028-4058-A0F6-088BBF093568}"/>
              </a:ext>
            </a:extLst>
          </p:cNvPr>
          <p:cNvCxnSpPr>
            <a:cxnSpLocks/>
            <a:endCxn id="18" idx="0"/>
          </p:cNvCxnSpPr>
          <p:nvPr/>
        </p:nvCxnSpPr>
        <p:spPr>
          <a:xfrm>
            <a:off x="8186421" y="3180560"/>
            <a:ext cx="5530" cy="558521"/>
          </a:xfrm>
          <a:prstGeom prst="straightConnector1">
            <a:avLst/>
          </a:prstGeom>
          <a:ln w="19050">
            <a:solidFill>
              <a:srgbClr val="FF0000"/>
            </a:solidFill>
            <a:tailEnd type="triangle" w="lg" len="lg"/>
          </a:ln>
        </p:spPr>
        <p:style>
          <a:lnRef idx="3">
            <a:schemeClr val="dk1"/>
          </a:lnRef>
          <a:fillRef idx="0">
            <a:schemeClr val="dk1"/>
          </a:fillRef>
          <a:effectRef idx="2">
            <a:schemeClr val="dk1"/>
          </a:effectRef>
          <a:fontRef idx="minor">
            <a:schemeClr val="tx1"/>
          </a:fontRef>
        </p:style>
      </p:cxnSp>
      <p:cxnSp>
        <p:nvCxnSpPr>
          <p:cNvPr id="65" name="Rechte verbindingslijn met pijl 64">
            <a:extLst>
              <a:ext uri="{FF2B5EF4-FFF2-40B4-BE49-F238E27FC236}">
                <a16:creationId xmlns:a16="http://schemas.microsoft.com/office/drawing/2014/main" id="{8A4C7887-EB0C-44A4-A8CD-70372CB2524A}"/>
              </a:ext>
            </a:extLst>
          </p:cNvPr>
          <p:cNvCxnSpPr>
            <a:cxnSpLocks/>
          </p:cNvCxnSpPr>
          <p:nvPr/>
        </p:nvCxnSpPr>
        <p:spPr>
          <a:xfrm flipH="1">
            <a:off x="8192125" y="4022364"/>
            <a:ext cx="2066" cy="572940"/>
          </a:xfrm>
          <a:prstGeom prst="straightConnector1">
            <a:avLst/>
          </a:prstGeom>
          <a:ln w="19050">
            <a:solidFill>
              <a:srgbClr val="FF0000"/>
            </a:solidFill>
            <a:tailEnd type="triangle" w="lg" len="lg"/>
          </a:ln>
        </p:spPr>
        <p:style>
          <a:lnRef idx="3">
            <a:schemeClr val="dk1"/>
          </a:lnRef>
          <a:fillRef idx="0">
            <a:schemeClr val="dk1"/>
          </a:fillRef>
          <a:effectRef idx="2">
            <a:schemeClr val="dk1"/>
          </a:effectRef>
          <a:fontRef idx="minor">
            <a:schemeClr val="tx1"/>
          </a:fontRef>
        </p:style>
      </p:cxnSp>
      <p:cxnSp>
        <p:nvCxnSpPr>
          <p:cNvPr id="69" name="Rechte verbindingslijn met pijl 68">
            <a:extLst>
              <a:ext uri="{FF2B5EF4-FFF2-40B4-BE49-F238E27FC236}">
                <a16:creationId xmlns:a16="http://schemas.microsoft.com/office/drawing/2014/main" id="{8AE9E242-3AFD-42A9-8E6A-12301ABB56FF}"/>
              </a:ext>
            </a:extLst>
          </p:cNvPr>
          <p:cNvCxnSpPr>
            <a:cxnSpLocks/>
            <a:stCxn id="16" idx="3"/>
            <a:endCxn id="17" idx="1"/>
          </p:cNvCxnSpPr>
          <p:nvPr/>
        </p:nvCxnSpPr>
        <p:spPr>
          <a:xfrm flipV="1">
            <a:off x="5371846" y="3053761"/>
            <a:ext cx="1807063" cy="1672039"/>
          </a:xfrm>
          <a:prstGeom prst="straightConnector1">
            <a:avLst/>
          </a:prstGeom>
          <a:ln w="19050">
            <a:solidFill>
              <a:srgbClr val="FF0000"/>
            </a:solidFill>
            <a:tailEnd type="triangle" w="lg" len="lg"/>
          </a:ln>
        </p:spPr>
        <p:style>
          <a:lnRef idx="3">
            <a:schemeClr val="dk1"/>
          </a:lnRef>
          <a:fillRef idx="0">
            <a:schemeClr val="dk1"/>
          </a:fillRef>
          <a:effectRef idx="2">
            <a:schemeClr val="dk1"/>
          </a:effectRef>
          <a:fontRef idx="minor">
            <a:schemeClr val="tx1"/>
          </a:fontRef>
        </p:style>
      </p:cxnSp>
      <p:cxnSp>
        <p:nvCxnSpPr>
          <p:cNvPr id="72" name="Rechte verbindingslijn met pijl 71">
            <a:extLst>
              <a:ext uri="{FF2B5EF4-FFF2-40B4-BE49-F238E27FC236}">
                <a16:creationId xmlns:a16="http://schemas.microsoft.com/office/drawing/2014/main" id="{95BA19FE-3A81-404B-8BE6-DB8017200D32}"/>
              </a:ext>
            </a:extLst>
          </p:cNvPr>
          <p:cNvCxnSpPr>
            <a:cxnSpLocks/>
            <a:stCxn id="19" idx="3"/>
          </p:cNvCxnSpPr>
          <p:nvPr/>
        </p:nvCxnSpPr>
        <p:spPr>
          <a:xfrm flipV="1">
            <a:off x="9664715" y="3871667"/>
            <a:ext cx="928735" cy="854132"/>
          </a:xfrm>
          <a:prstGeom prst="straightConnector1">
            <a:avLst/>
          </a:prstGeom>
          <a:ln w="19050">
            <a:solidFill>
              <a:srgbClr val="FF0000"/>
            </a:solidFill>
            <a:tailEnd type="triangle" w="lg" len="lg"/>
          </a:ln>
        </p:spPr>
        <p:style>
          <a:lnRef idx="3">
            <a:schemeClr val="dk1"/>
          </a:lnRef>
          <a:fillRef idx="0">
            <a:schemeClr val="dk1"/>
          </a:fillRef>
          <a:effectRef idx="2">
            <a:schemeClr val="dk1"/>
          </a:effectRef>
          <a:fontRef idx="minor">
            <a:schemeClr val="tx1"/>
          </a:fontRef>
        </p:style>
      </p:cxnSp>
      <p:sp>
        <p:nvSpPr>
          <p:cNvPr id="74" name="Rechthoek 73">
            <a:extLst>
              <a:ext uri="{FF2B5EF4-FFF2-40B4-BE49-F238E27FC236}">
                <a16:creationId xmlns:a16="http://schemas.microsoft.com/office/drawing/2014/main" id="{59310793-FD61-4DD4-896F-516138D7E5BD}"/>
              </a:ext>
            </a:extLst>
          </p:cNvPr>
          <p:cNvSpPr/>
          <p:nvPr/>
        </p:nvSpPr>
        <p:spPr>
          <a:xfrm>
            <a:off x="4420124" y="5252524"/>
            <a:ext cx="2396297" cy="307777"/>
          </a:xfrm>
          <a:prstGeom prst="rect">
            <a:avLst/>
          </a:prstGeom>
        </p:spPr>
        <p:txBody>
          <a:bodyPr wrap="none">
            <a:spAutoFit/>
          </a:bodyPr>
          <a:lstStyle/>
          <a:p>
            <a:r>
              <a:rPr lang="nl-NL" sz="1400" dirty="0">
                <a:latin typeface="Times New Roman" panose="02020603050405020304" pitchFamily="18" charset="0"/>
                <a:cs typeface="Times New Roman" panose="02020603050405020304" pitchFamily="18" charset="0"/>
              </a:rPr>
              <a:t>© </a:t>
            </a:r>
            <a:r>
              <a:rPr lang="nl-NL" sz="1400" dirty="0" err="1">
                <a:latin typeface="Times New Roman" panose="02020603050405020304" pitchFamily="18" charset="0"/>
                <a:cs typeface="Times New Roman" panose="02020603050405020304" pitchFamily="18" charset="0"/>
              </a:rPr>
              <a:t>Authors</a:t>
            </a:r>
            <a:r>
              <a:rPr lang="nl-NL" sz="1400" dirty="0">
                <a:latin typeface="Times New Roman" panose="02020603050405020304" pitchFamily="18" charset="0"/>
                <a:cs typeface="Times New Roman" panose="02020603050405020304" pitchFamily="18" charset="0"/>
              </a:rPr>
              <a:t>. </a:t>
            </a:r>
            <a:r>
              <a:rPr lang="nl-NL" sz="1400" dirty="0" err="1">
                <a:latin typeface="Times New Roman" panose="02020603050405020304" pitchFamily="18" charset="0"/>
                <a:cs typeface="Times New Roman" panose="02020603050405020304" pitchFamily="18" charset="0"/>
              </a:rPr>
              <a:t>All</a:t>
            </a:r>
            <a:r>
              <a:rPr lang="nl-NL" sz="1400" dirty="0">
                <a:latin typeface="Times New Roman" panose="02020603050405020304" pitchFamily="18" charset="0"/>
                <a:cs typeface="Times New Roman" panose="02020603050405020304" pitchFamily="18" charset="0"/>
              </a:rPr>
              <a:t> </a:t>
            </a:r>
            <a:r>
              <a:rPr lang="nl-NL" sz="1400" dirty="0" err="1">
                <a:latin typeface="Times New Roman" panose="02020603050405020304" pitchFamily="18" charset="0"/>
                <a:cs typeface="Times New Roman" panose="02020603050405020304" pitchFamily="18" charset="0"/>
              </a:rPr>
              <a:t>rights</a:t>
            </a:r>
            <a:r>
              <a:rPr lang="nl-NL" sz="1400" dirty="0">
                <a:latin typeface="Times New Roman" panose="02020603050405020304" pitchFamily="18" charset="0"/>
                <a:cs typeface="Times New Roman" panose="02020603050405020304" pitchFamily="18" charset="0"/>
              </a:rPr>
              <a:t> </a:t>
            </a:r>
            <a:r>
              <a:rPr lang="nl-NL" sz="1400" dirty="0" err="1">
                <a:latin typeface="Times New Roman" panose="02020603050405020304" pitchFamily="18" charset="0"/>
                <a:cs typeface="Times New Roman" panose="02020603050405020304" pitchFamily="18" charset="0"/>
              </a:rPr>
              <a:t>reserved</a:t>
            </a:r>
            <a:r>
              <a:rPr lang="nl-NL" sz="1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590740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F90F78D8-399B-423B-BDDA-73151B32C121}"/>
              </a:ext>
            </a:extLst>
          </p:cNvPr>
          <p:cNvSpPr txBox="1"/>
          <p:nvPr/>
        </p:nvSpPr>
        <p:spPr>
          <a:xfrm>
            <a:off x="0" y="-54318"/>
            <a:ext cx="12192000" cy="1631216"/>
          </a:xfrm>
          <a:prstGeom prst="rect">
            <a:avLst/>
          </a:prstGeom>
          <a:noFill/>
        </p:spPr>
        <p:txBody>
          <a:bodyPr wrap="square" rtlCol="0">
            <a:spAutoFit/>
          </a:bodyPr>
          <a:lstStyle/>
          <a:p>
            <a:pPr algn="ctr">
              <a:lnSpc>
                <a:spcPct val="150000"/>
              </a:lnSpc>
            </a:pPr>
            <a:r>
              <a:rPr lang="nl-NL" sz="4000" dirty="0" err="1">
                <a:latin typeface="Times New Roman" panose="02020603050405020304" pitchFamily="18" charset="0"/>
                <a:cs typeface="Times New Roman" panose="02020603050405020304" pitchFamily="18" charset="0"/>
              </a:rPr>
              <a:t>Hysteresis</a:t>
            </a:r>
            <a:r>
              <a:rPr lang="nl-NL" sz="4000" dirty="0">
                <a:latin typeface="Times New Roman" panose="02020603050405020304" pitchFamily="18" charset="0"/>
                <a:cs typeface="Times New Roman" panose="02020603050405020304" pitchFamily="18" charset="0"/>
              </a:rPr>
              <a:t> of </a:t>
            </a:r>
            <a:r>
              <a:rPr lang="nl-NL" sz="4000" dirty="0" err="1">
                <a:latin typeface="Times New Roman" panose="02020603050405020304" pitchFamily="18" charset="0"/>
                <a:cs typeface="Times New Roman" panose="02020603050405020304" pitchFamily="18" charset="0"/>
              </a:rPr>
              <a:t>tropical</a:t>
            </a:r>
            <a:r>
              <a:rPr lang="nl-NL" sz="4000" dirty="0">
                <a:latin typeface="Times New Roman" panose="02020603050405020304" pitchFamily="18" charset="0"/>
                <a:cs typeface="Times New Roman" panose="02020603050405020304" pitchFamily="18" charset="0"/>
              </a:rPr>
              <a:t> </a:t>
            </a:r>
            <a:r>
              <a:rPr lang="nl-NL" sz="4000" dirty="0" err="1">
                <a:latin typeface="Times New Roman" panose="02020603050405020304" pitchFamily="18" charset="0"/>
                <a:cs typeface="Times New Roman" panose="02020603050405020304" pitchFamily="18" charset="0"/>
              </a:rPr>
              <a:t>forests</a:t>
            </a:r>
            <a:r>
              <a:rPr lang="nl-NL" sz="4000" dirty="0">
                <a:latin typeface="Times New Roman" panose="02020603050405020304" pitchFamily="18" charset="0"/>
                <a:cs typeface="Times New Roman" panose="02020603050405020304" pitchFamily="18" charset="0"/>
              </a:rPr>
              <a:t> in </a:t>
            </a:r>
            <a:r>
              <a:rPr lang="nl-NL" sz="4000" dirty="0" err="1">
                <a:latin typeface="Times New Roman" panose="02020603050405020304" pitchFamily="18" charset="0"/>
                <a:cs typeface="Times New Roman" panose="02020603050405020304" pitchFamily="18" charset="0"/>
              </a:rPr>
              <a:t>the</a:t>
            </a:r>
            <a:r>
              <a:rPr lang="nl-NL" sz="4000" dirty="0">
                <a:latin typeface="Times New Roman" panose="02020603050405020304" pitchFamily="18" charset="0"/>
                <a:cs typeface="Times New Roman" panose="02020603050405020304" pitchFamily="18" charset="0"/>
              </a:rPr>
              <a:t> 21st </a:t>
            </a:r>
            <a:r>
              <a:rPr lang="nl-NL" sz="4000" dirty="0" err="1">
                <a:latin typeface="Times New Roman" panose="02020603050405020304" pitchFamily="18" charset="0"/>
                <a:cs typeface="Times New Roman" panose="02020603050405020304" pitchFamily="18" charset="0"/>
              </a:rPr>
              <a:t>century</a:t>
            </a:r>
            <a:endParaRPr lang="nl-NL" sz="4000" dirty="0">
              <a:latin typeface="Times New Roman" panose="02020603050405020304" pitchFamily="18" charset="0"/>
              <a:cs typeface="Times New Roman" panose="02020603050405020304" pitchFamily="18" charset="0"/>
            </a:endParaRPr>
          </a:p>
          <a:p>
            <a:pPr algn="ctr"/>
            <a:r>
              <a:rPr lang="nl-NL" sz="2000" dirty="0">
                <a:latin typeface="Times New Roman" panose="02020603050405020304" pitchFamily="18" charset="0"/>
                <a:cs typeface="Times New Roman" panose="02020603050405020304" pitchFamily="18" charset="0"/>
              </a:rPr>
              <a:t>Arie Staal, </a:t>
            </a:r>
            <a:r>
              <a:rPr lang="nl-NL" sz="2000" dirty="0" err="1">
                <a:latin typeface="Times New Roman" panose="02020603050405020304" pitchFamily="18" charset="0"/>
                <a:cs typeface="Times New Roman" panose="02020603050405020304" pitchFamily="18" charset="0"/>
              </a:rPr>
              <a:t>Ingo</a:t>
            </a:r>
            <a:r>
              <a:rPr lang="nl-NL" sz="2000" dirty="0">
                <a:latin typeface="Times New Roman" panose="02020603050405020304" pitchFamily="18" charset="0"/>
                <a:cs typeface="Times New Roman" panose="02020603050405020304" pitchFamily="18" charset="0"/>
              </a:rPr>
              <a:t> </a:t>
            </a:r>
            <a:r>
              <a:rPr lang="nl-NL" sz="2000" dirty="0" err="1">
                <a:latin typeface="Times New Roman" panose="02020603050405020304" pitchFamily="18" charset="0"/>
                <a:cs typeface="Times New Roman" panose="02020603050405020304" pitchFamily="18" charset="0"/>
              </a:rPr>
              <a:t>Fetzer</a:t>
            </a:r>
            <a:r>
              <a:rPr lang="nl-NL" sz="2000" dirty="0">
                <a:latin typeface="Times New Roman" panose="02020603050405020304" pitchFamily="18" charset="0"/>
                <a:cs typeface="Times New Roman" panose="02020603050405020304" pitchFamily="18" charset="0"/>
              </a:rPr>
              <a:t>, </a:t>
            </a:r>
            <a:r>
              <a:rPr lang="nl-NL" sz="2000" dirty="0" err="1">
                <a:latin typeface="Times New Roman" panose="02020603050405020304" pitchFamily="18" charset="0"/>
                <a:cs typeface="Times New Roman" panose="02020603050405020304" pitchFamily="18" charset="0"/>
              </a:rPr>
              <a:t>Lan</a:t>
            </a:r>
            <a:r>
              <a:rPr lang="nl-NL" sz="2000" dirty="0">
                <a:latin typeface="Times New Roman" panose="02020603050405020304" pitchFamily="18" charset="0"/>
                <a:cs typeface="Times New Roman" panose="02020603050405020304" pitchFamily="18" charset="0"/>
              </a:rPr>
              <a:t> Wang-</a:t>
            </a:r>
            <a:r>
              <a:rPr lang="nl-NL" sz="2000" dirty="0" err="1">
                <a:latin typeface="Times New Roman" panose="02020603050405020304" pitchFamily="18" charset="0"/>
                <a:cs typeface="Times New Roman" panose="02020603050405020304" pitchFamily="18" charset="0"/>
              </a:rPr>
              <a:t>Erlandsson</a:t>
            </a:r>
            <a:r>
              <a:rPr lang="nl-NL" sz="2000" dirty="0">
                <a:latin typeface="Times New Roman" panose="02020603050405020304" pitchFamily="18" charset="0"/>
                <a:cs typeface="Times New Roman" panose="02020603050405020304" pitchFamily="18" charset="0"/>
              </a:rPr>
              <a:t>, Joyce H.C. Bosmans, Stefan C. Dekker, </a:t>
            </a:r>
          </a:p>
          <a:p>
            <a:pPr algn="ctr"/>
            <a:r>
              <a:rPr lang="nl-NL" sz="2000" dirty="0">
                <a:latin typeface="Times New Roman" panose="02020603050405020304" pitchFamily="18" charset="0"/>
                <a:cs typeface="Times New Roman" panose="02020603050405020304" pitchFamily="18" charset="0"/>
              </a:rPr>
              <a:t>Egbert H. van Nes, Johan </a:t>
            </a:r>
            <a:r>
              <a:rPr lang="nl-NL" sz="2000" dirty="0" err="1">
                <a:latin typeface="Times New Roman" panose="02020603050405020304" pitchFamily="18" charset="0"/>
                <a:cs typeface="Times New Roman" panose="02020603050405020304" pitchFamily="18" charset="0"/>
              </a:rPr>
              <a:t>Rockström</a:t>
            </a:r>
            <a:r>
              <a:rPr lang="nl-NL" sz="2000" dirty="0">
                <a:latin typeface="Times New Roman" panose="02020603050405020304" pitchFamily="18" charset="0"/>
                <a:cs typeface="Times New Roman" panose="02020603050405020304" pitchFamily="18" charset="0"/>
              </a:rPr>
              <a:t> &amp; Obbe A. Tuinenburg</a:t>
            </a:r>
          </a:p>
        </p:txBody>
      </p:sp>
      <p:sp>
        <p:nvSpPr>
          <p:cNvPr id="5" name="Rechthoek 4">
            <a:hlinkClick r:id="" action="ppaction://hlinkshowjump?jump=firstslide"/>
            <a:extLst>
              <a:ext uri="{FF2B5EF4-FFF2-40B4-BE49-F238E27FC236}">
                <a16:creationId xmlns:a16="http://schemas.microsoft.com/office/drawing/2014/main" id="{21BE779B-5BEC-49E6-9E3C-E1FDBA4E0EA7}"/>
              </a:ext>
            </a:extLst>
          </p:cNvPr>
          <p:cNvSpPr/>
          <p:nvPr/>
        </p:nvSpPr>
        <p:spPr>
          <a:xfrm>
            <a:off x="-108642" y="-63374"/>
            <a:ext cx="12439462" cy="169459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3" name="Rechthoek 22">
            <a:hlinkClick r:id="" action="ppaction://hlinkshowjump?jump=lastslide"/>
            <a:extLst>
              <a:ext uri="{FF2B5EF4-FFF2-40B4-BE49-F238E27FC236}">
                <a16:creationId xmlns:a16="http://schemas.microsoft.com/office/drawing/2014/main" id="{218EFBB9-096B-464B-A9CB-5A7DF74363D9}"/>
              </a:ext>
            </a:extLst>
          </p:cNvPr>
          <p:cNvSpPr/>
          <p:nvPr/>
        </p:nvSpPr>
        <p:spPr>
          <a:xfrm>
            <a:off x="-108642" y="6292158"/>
            <a:ext cx="12367034" cy="64145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4" name="Picture 2" descr="Image result for utrecht university">
            <a:extLst>
              <a:ext uri="{FF2B5EF4-FFF2-40B4-BE49-F238E27FC236}">
                <a16:creationId xmlns:a16="http://schemas.microsoft.com/office/drawing/2014/main" id="{2484AA19-7189-4513-9C6A-0056BD36A95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92103" y="6361728"/>
            <a:ext cx="1590675" cy="440055"/>
          </a:xfrm>
          <a:prstGeom prst="rect">
            <a:avLst/>
          </a:prstGeom>
          <a:noFill/>
          <a:extLst>
            <a:ext uri="{909E8E84-426E-40DD-AFC4-6F175D3DCCD1}">
              <a14:hiddenFill xmlns:a14="http://schemas.microsoft.com/office/drawing/2010/main">
                <a:solidFill>
                  <a:srgbClr val="FFFFFF"/>
                </a:solidFill>
              </a14:hiddenFill>
            </a:ext>
          </a:extLst>
        </p:spPr>
      </p:pic>
      <p:pic>
        <p:nvPicPr>
          <p:cNvPr id="25" name="Bildobjekt 20">
            <a:extLst>
              <a:ext uri="{FF2B5EF4-FFF2-40B4-BE49-F238E27FC236}">
                <a16:creationId xmlns:a16="http://schemas.microsoft.com/office/drawing/2014/main" id="{E972E929-F866-4044-9E85-7CFE200761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091" y="6238705"/>
            <a:ext cx="2050988" cy="685560"/>
          </a:xfrm>
          <a:prstGeom prst="rect">
            <a:avLst/>
          </a:prstGeom>
        </p:spPr>
      </p:pic>
      <p:grpSp>
        <p:nvGrpSpPr>
          <p:cNvPr id="26" name="Group 43">
            <a:extLst>
              <a:ext uri="{FF2B5EF4-FFF2-40B4-BE49-F238E27FC236}">
                <a16:creationId xmlns:a16="http://schemas.microsoft.com/office/drawing/2014/main" id="{1CA6AE7F-3855-481D-892F-D14962146163}"/>
              </a:ext>
            </a:extLst>
          </p:cNvPr>
          <p:cNvGrpSpPr/>
          <p:nvPr/>
        </p:nvGrpSpPr>
        <p:grpSpPr>
          <a:xfrm>
            <a:off x="2320159" y="6267689"/>
            <a:ext cx="1274069" cy="663788"/>
            <a:chOff x="10937436" y="6154561"/>
            <a:chExt cx="1310640" cy="637489"/>
          </a:xfrm>
        </p:grpSpPr>
        <p:sp>
          <p:nvSpPr>
            <p:cNvPr id="27" name="TextBox 44">
              <a:extLst>
                <a:ext uri="{FF2B5EF4-FFF2-40B4-BE49-F238E27FC236}">
                  <a16:creationId xmlns:a16="http://schemas.microsoft.com/office/drawing/2014/main" id="{EC028868-BC7F-4718-85C9-1736E9D9FAD5}"/>
                </a:ext>
              </a:extLst>
            </p:cNvPr>
            <p:cNvSpPr txBox="1"/>
            <p:nvPr/>
          </p:nvSpPr>
          <p:spPr>
            <a:xfrm>
              <a:off x="10937436" y="6154561"/>
              <a:ext cx="1310640" cy="555537"/>
            </a:xfrm>
            <a:prstGeom prst="rect">
              <a:avLst/>
            </a:prstGeom>
            <a:noFill/>
          </p:spPr>
          <p:txBody>
            <a:bodyPr wrap="square" rtlCol="0">
              <a:spAutoFit/>
            </a:bodyPr>
            <a:lstStyle/>
            <a:p>
              <a:pPr algn="ctr">
                <a:lnSpc>
                  <a:spcPct val="70000"/>
                </a:lnSpc>
              </a:pPr>
              <a:r>
                <a:rPr lang="en-US" sz="3200" b="1" dirty="0">
                  <a:solidFill>
                    <a:srgbClr val="425221"/>
                  </a:solidFill>
                  <a:latin typeface="Tahoma"/>
                  <a:cs typeface="Tahoma"/>
                </a:rPr>
                <a:t>e</a:t>
              </a:r>
              <a:r>
                <a:rPr lang="en-US" sz="3200" b="1" dirty="0">
                  <a:solidFill>
                    <a:srgbClr val="D5662D"/>
                  </a:solidFill>
                  <a:latin typeface="Tahoma"/>
                  <a:cs typeface="Tahoma"/>
                </a:rPr>
                <a:t>r</a:t>
              </a:r>
              <a:r>
                <a:rPr lang="en-US" sz="3200" b="1" dirty="0">
                  <a:solidFill>
                    <a:srgbClr val="425221"/>
                  </a:solidFill>
                  <a:latin typeface="Tahoma"/>
                  <a:cs typeface="Tahoma"/>
                </a:rPr>
                <a:t>a</a:t>
              </a:r>
              <a:r>
                <a:rPr lang="en-US" sz="2000" dirty="0">
                  <a:latin typeface="Tahoma"/>
                  <a:cs typeface="Tahoma"/>
                </a:rPr>
                <a:t> </a:t>
              </a:r>
            </a:p>
            <a:p>
              <a:pPr algn="ctr">
                <a:lnSpc>
                  <a:spcPct val="70000"/>
                </a:lnSpc>
              </a:pPr>
              <a:r>
                <a:rPr lang="en-US" sz="1100" b="1" dirty="0">
                  <a:latin typeface="Calibri"/>
                  <a:cs typeface="Calibri"/>
                </a:rPr>
                <a:t>Earth Resilience</a:t>
              </a:r>
            </a:p>
          </p:txBody>
        </p:sp>
        <p:sp>
          <p:nvSpPr>
            <p:cNvPr id="28" name="TextBox 45">
              <a:extLst>
                <a:ext uri="{FF2B5EF4-FFF2-40B4-BE49-F238E27FC236}">
                  <a16:creationId xmlns:a16="http://schemas.microsoft.com/office/drawing/2014/main" id="{A8107162-6045-4ABB-9409-EFE9A3EF5100}"/>
                </a:ext>
              </a:extLst>
            </p:cNvPr>
            <p:cNvSpPr txBox="1"/>
            <p:nvPr/>
          </p:nvSpPr>
          <p:spPr>
            <a:xfrm>
              <a:off x="11007832" y="6561218"/>
              <a:ext cx="1144865" cy="230832"/>
            </a:xfrm>
            <a:prstGeom prst="rect">
              <a:avLst/>
            </a:prstGeom>
            <a:noFill/>
          </p:spPr>
          <p:txBody>
            <a:bodyPr wrap="none" rtlCol="0">
              <a:spAutoFit/>
            </a:bodyPr>
            <a:lstStyle/>
            <a:p>
              <a:r>
                <a:rPr lang="en-US" sz="900" dirty="0">
                  <a:latin typeface="+mj-lt"/>
                  <a:cs typeface="Avenir Next Condensed Demi Bold"/>
                </a:rPr>
                <a:t>in the Anthropocene</a:t>
              </a:r>
              <a:endParaRPr lang="en-US" sz="900" dirty="0">
                <a:latin typeface="+mj-lt"/>
              </a:endParaRPr>
            </a:p>
          </p:txBody>
        </p:sp>
      </p:grpSp>
      <p:pic>
        <p:nvPicPr>
          <p:cNvPr id="29" name="Picture 6" descr="http://www.foodlaw.nu/images/wur.jpg">
            <a:extLst>
              <a:ext uri="{FF2B5EF4-FFF2-40B4-BE49-F238E27FC236}">
                <a16:creationId xmlns:a16="http://schemas.microsoft.com/office/drawing/2014/main" id="{0857C802-DCA4-428D-B097-ED3D349D4D9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33812" y="6418555"/>
            <a:ext cx="2010433" cy="325859"/>
          </a:xfrm>
          <a:prstGeom prst="rect">
            <a:avLst/>
          </a:prstGeom>
          <a:noFill/>
          <a:extLst>
            <a:ext uri="{909E8E84-426E-40DD-AFC4-6F175D3DCCD1}">
              <a14:hiddenFill xmlns:a14="http://schemas.microsoft.com/office/drawing/2010/main">
                <a:solidFill>
                  <a:srgbClr val="FFFFFF"/>
                </a:solidFill>
              </a14:hiddenFill>
            </a:ext>
          </a:extLst>
        </p:spPr>
      </p:pic>
      <p:pic>
        <p:nvPicPr>
          <p:cNvPr id="31" name="Afbeelding 30" descr="Afbeelding met tekening&#10;&#10;Automatisch gegenereerde beschrijving">
            <a:extLst>
              <a:ext uri="{FF2B5EF4-FFF2-40B4-BE49-F238E27FC236}">
                <a16:creationId xmlns:a16="http://schemas.microsoft.com/office/drawing/2014/main" id="{1F2B4661-66B6-4591-9EB1-E795EEB1AC5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06076" y="6319036"/>
            <a:ext cx="1200920" cy="529315"/>
          </a:xfrm>
          <a:prstGeom prst="rect">
            <a:avLst/>
          </a:prstGeom>
        </p:spPr>
      </p:pic>
      <p:pic>
        <p:nvPicPr>
          <p:cNvPr id="33" name="Afbeelding 32">
            <a:extLst>
              <a:ext uri="{FF2B5EF4-FFF2-40B4-BE49-F238E27FC236}">
                <a16:creationId xmlns:a16="http://schemas.microsoft.com/office/drawing/2014/main" id="{BF5BC362-3466-4CAC-B90A-EA02176EDDCB}"/>
              </a:ext>
            </a:extLst>
          </p:cNvPr>
          <p:cNvPicPr>
            <a:picLocks noChangeAspect="1"/>
          </p:cNvPicPr>
          <p:nvPr/>
        </p:nvPicPr>
        <p:blipFill rotWithShape="1">
          <a:blip r:embed="rId6">
            <a:extLst>
              <a:ext uri="{28A0092B-C50C-407E-A947-70E740481C1C}">
                <a14:useLocalDpi xmlns:a14="http://schemas.microsoft.com/office/drawing/2010/main" val="0"/>
              </a:ext>
            </a:extLst>
          </a:blip>
          <a:srcRect t="21045" b="20973"/>
          <a:stretch/>
        </p:blipFill>
        <p:spPr>
          <a:xfrm>
            <a:off x="8911998" y="6361728"/>
            <a:ext cx="1449918" cy="440055"/>
          </a:xfrm>
          <a:prstGeom prst="rect">
            <a:avLst/>
          </a:prstGeom>
        </p:spPr>
      </p:pic>
      <p:sp>
        <p:nvSpPr>
          <p:cNvPr id="30" name="Rectangle 8">
            <a:extLst>
              <a:ext uri="{FF2B5EF4-FFF2-40B4-BE49-F238E27FC236}">
                <a16:creationId xmlns:a16="http://schemas.microsoft.com/office/drawing/2014/main" id="{71641210-F023-4F01-9BC3-23B7922896A1}"/>
              </a:ext>
            </a:extLst>
          </p:cNvPr>
          <p:cNvSpPr/>
          <p:nvPr/>
        </p:nvSpPr>
        <p:spPr>
          <a:xfrm>
            <a:off x="411784" y="1886649"/>
            <a:ext cx="5044136" cy="3139321"/>
          </a:xfrm>
          <a:prstGeom prst="rect">
            <a:avLst/>
          </a:prstGeom>
        </p:spPr>
        <p:txBody>
          <a:bodyPr wrap="square">
            <a:spAutoFit/>
          </a:bodyPr>
          <a:lstStyle/>
          <a:p>
            <a:r>
              <a:rPr lang="en-US" b="1" dirty="0">
                <a:latin typeface="Times New Roman" panose="02020603050405020304" pitchFamily="18" charset="0"/>
                <a:cs typeface="Times New Roman" panose="02020603050405020304" pitchFamily="18" charset="0"/>
              </a:rPr>
              <a:t>Tropical forest stability</a:t>
            </a:r>
          </a:p>
          <a:p>
            <a:r>
              <a:rPr lang="nl-NL" dirty="0">
                <a:latin typeface="Times New Roman" panose="02020603050405020304" pitchFamily="18" charset="0"/>
                <a:cs typeface="Times New Roman" panose="02020603050405020304" pitchFamily="18" charset="0"/>
              </a:rPr>
              <a:t>Next, we </a:t>
            </a:r>
            <a:r>
              <a:rPr lang="nl-NL" dirty="0" err="1">
                <a:latin typeface="Times New Roman" panose="02020603050405020304" pitchFamily="18" charset="0"/>
                <a:cs typeface="Times New Roman" panose="02020603050405020304" pitchFamily="18" charset="0"/>
              </a:rPr>
              <a:t>simulated</a:t>
            </a:r>
            <a:r>
              <a:rPr lang="nl-NL" dirty="0">
                <a:latin typeface="Times New Roman" panose="02020603050405020304" pitchFamily="18" charset="0"/>
                <a:cs typeface="Times New Roman" panose="02020603050405020304" pitchFamily="18" charset="0"/>
              </a:rPr>
              <a:t> </a:t>
            </a:r>
            <a:r>
              <a:rPr lang="nl-NL" dirty="0" err="1">
                <a:latin typeface="Times New Roman" panose="02020603050405020304" pitchFamily="18" charset="0"/>
                <a:cs typeface="Times New Roman" panose="02020603050405020304" pitchFamily="18" charset="0"/>
              </a:rPr>
              <a:t>rainfall</a:t>
            </a:r>
            <a:r>
              <a:rPr lang="nl-NL" dirty="0">
                <a:latin typeface="Times New Roman" panose="02020603050405020304" pitchFamily="18" charset="0"/>
                <a:cs typeface="Times New Roman" panose="02020603050405020304" pitchFamily="18" charset="0"/>
              </a:rPr>
              <a:t> in case of full </a:t>
            </a:r>
            <a:r>
              <a:rPr lang="nl-NL" dirty="0" err="1">
                <a:latin typeface="Times New Roman" panose="02020603050405020304" pitchFamily="18" charset="0"/>
                <a:cs typeface="Times New Roman" panose="02020603050405020304" pitchFamily="18" charset="0"/>
              </a:rPr>
              <a:t>forest</a:t>
            </a:r>
            <a:r>
              <a:rPr lang="nl-NL" dirty="0">
                <a:latin typeface="Times New Roman" panose="02020603050405020304" pitchFamily="18" charset="0"/>
                <a:cs typeface="Times New Roman" panose="02020603050405020304" pitchFamily="18" charset="0"/>
              </a:rPr>
              <a:t> cover </a:t>
            </a:r>
            <a:r>
              <a:rPr lang="nl-NL" dirty="0" err="1">
                <a:latin typeface="Times New Roman" panose="02020603050405020304" pitchFamily="18" charset="0"/>
                <a:cs typeface="Times New Roman" panose="02020603050405020304" pitchFamily="18" charset="0"/>
              </a:rPr>
              <a:t>and</a:t>
            </a:r>
            <a:r>
              <a:rPr lang="nl-NL" dirty="0">
                <a:latin typeface="Times New Roman" panose="02020603050405020304" pitchFamily="18" charset="0"/>
                <a:cs typeface="Times New Roman" panose="02020603050405020304" pitchFamily="18" charset="0"/>
              </a:rPr>
              <a:t> </a:t>
            </a:r>
            <a:r>
              <a:rPr lang="nl-NL" dirty="0" err="1">
                <a:latin typeface="Times New Roman" panose="02020603050405020304" pitchFamily="18" charset="0"/>
                <a:cs typeface="Times New Roman" panose="02020603050405020304" pitchFamily="18" charset="0"/>
              </a:rPr>
              <a:t>determine</a:t>
            </a:r>
            <a:r>
              <a:rPr lang="nl-NL" dirty="0">
                <a:latin typeface="Times New Roman" panose="02020603050405020304" pitchFamily="18" charset="0"/>
                <a:cs typeface="Times New Roman" panose="02020603050405020304" pitchFamily="18" charset="0"/>
              </a:rPr>
              <a:t> </a:t>
            </a:r>
            <a:r>
              <a:rPr lang="nl-NL" dirty="0" err="1">
                <a:latin typeface="Times New Roman" panose="02020603050405020304" pitchFamily="18" charset="0"/>
                <a:cs typeface="Times New Roman" panose="02020603050405020304" pitchFamily="18" charset="0"/>
              </a:rPr>
              <a:t>the</a:t>
            </a:r>
            <a:r>
              <a:rPr lang="nl-NL" dirty="0">
                <a:latin typeface="Times New Roman" panose="02020603050405020304" pitchFamily="18" charset="0"/>
                <a:cs typeface="Times New Roman" panose="02020603050405020304" pitchFamily="18" charset="0"/>
              </a:rPr>
              <a:t> </a:t>
            </a:r>
            <a:r>
              <a:rPr lang="nl-NL" dirty="0" err="1">
                <a:latin typeface="Times New Roman" panose="02020603050405020304" pitchFamily="18" charset="0"/>
                <a:cs typeface="Times New Roman" panose="02020603050405020304" pitchFamily="18" charset="0"/>
              </a:rPr>
              <a:t>maximal</a:t>
            </a:r>
            <a:r>
              <a:rPr lang="nl-NL" dirty="0">
                <a:latin typeface="Times New Roman" panose="02020603050405020304" pitchFamily="18" charset="0"/>
                <a:cs typeface="Times New Roman" panose="02020603050405020304" pitchFamily="18" charset="0"/>
              </a:rPr>
              <a:t> </a:t>
            </a:r>
            <a:r>
              <a:rPr lang="nl-NL" dirty="0" err="1">
                <a:latin typeface="Times New Roman" panose="02020603050405020304" pitchFamily="18" charset="0"/>
                <a:cs typeface="Times New Roman" panose="02020603050405020304" pitchFamily="18" charset="0"/>
              </a:rPr>
              <a:t>extent</a:t>
            </a:r>
            <a:r>
              <a:rPr lang="nl-NL" dirty="0">
                <a:latin typeface="Times New Roman" panose="02020603050405020304" pitchFamily="18" charset="0"/>
                <a:cs typeface="Times New Roman" panose="02020603050405020304" pitchFamily="18" charset="0"/>
              </a:rPr>
              <a:t> of </a:t>
            </a:r>
            <a:r>
              <a:rPr lang="nl-NL" dirty="0" err="1">
                <a:latin typeface="Times New Roman" panose="02020603050405020304" pitchFamily="18" charset="0"/>
                <a:cs typeface="Times New Roman" panose="02020603050405020304" pitchFamily="18" charset="0"/>
              </a:rPr>
              <a:t>forest</a:t>
            </a:r>
            <a:r>
              <a:rPr lang="nl-NL" dirty="0">
                <a:latin typeface="Times New Roman" panose="02020603050405020304" pitchFamily="18" charset="0"/>
                <a:cs typeface="Times New Roman" panose="02020603050405020304" pitchFamily="18" charset="0"/>
              </a:rPr>
              <a:t> cover. In </a:t>
            </a:r>
            <a:r>
              <a:rPr lang="nl-NL" dirty="0" err="1">
                <a:latin typeface="Times New Roman" panose="02020603050405020304" pitchFamily="18" charset="0"/>
                <a:cs typeface="Times New Roman" panose="02020603050405020304" pitchFamily="18" charset="0"/>
              </a:rPr>
              <a:t>this</a:t>
            </a:r>
            <a:r>
              <a:rPr lang="nl-NL" dirty="0">
                <a:latin typeface="Times New Roman" panose="02020603050405020304" pitchFamily="18" charset="0"/>
                <a:cs typeface="Times New Roman" panose="02020603050405020304" pitchFamily="18" charset="0"/>
              </a:rPr>
              <a:t> experiment, </a:t>
            </a:r>
            <a:r>
              <a:rPr lang="nl-NL" dirty="0" err="1">
                <a:latin typeface="Times New Roman" panose="02020603050405020304" pitchFamily="18" charset="0"/>
                <a:cs typeface="Times New Roman" panose="02020603050405020304" pitchFamily="18" charset="0"/>
              </a:rPr>
              <a:t>forest-induced</a:t>
            </a:r>
            <a:r>
              <a:rPr lang="nl-NL" dirty="0">
                <a:latin typeface="Times New Roman" panose="02020603050405020304" pitchFamily="18" charset="0"/>
                <a:cs typeface="Times New Roman" panose="02020603050405020304" pitchFamily="18" charset="0"/>
              </a:rPr>
              <a:t> </a:t>
            </a:r>
            <a:r>
              <a:rPr lang="nl-NL" dirty="0" err="1">
                <a:latin typeface="Times New Roman" panose="02020603050405020304" pitchFamily="18" charset="0"/>
                <a:cs typeface="Times New Roman" panose="02020603050405020304" pitchFamily="18" charset="0"/>
              </a:rPr>
              <a:t>moisture</a:t>
            </a:r>
            <a:r>
              <a:rPr lang="nl-NL" dirty="0">
                <a:latin typeface="Times New Roman" panose="02020603050405020304" pitchFamily="18" charset="0"/>
                <a:cs typeface="Times New Roman" panose="02020603050405020304" pitchFamily="18" charset="0"/>
              </a:rPr>
              <a:t> recycling </a:t>
            </a:r>
            <a:r>
              <a:rPr lang="nl-NL" dirty="0" err="1">
                <a:latin typeface="Times New Roman" panose="02020603050405020304" pitchFamily="18" charset="0"/>
                <a:cs typeface="Times New Roman" panose="02020603050405020304" pitchFamily="18" charset="0"/>
              </a:rPr>
              <a:t>caused</a:t>
            </a:r>
            <a:r>
              <a:rPr lang="nl-NL" dirty="0">
                <a:latin typeface="Times New Roman" panose="02020603050405020304" pitchFamily="18" charset="0"/>
                <a:cs typeface="Times New Roman" panose="02020603050405020304" pitchFamily="18" charset="0"/>
              </a:rPr>
              <a:t> </a:t>
            </a:r>
            <a:r>
              <a:rPr lang="nl-NL" dirty="0" err="1">
                <a:latin typeface="Times New Roman" panose="02020603050405020304" pitchFamily="18" charset="0"/>
                <a:cs typeface="Times New Roman" panose="02020603050405020304" pitchFamily="18" charset="0"/>
              </a:rPr>
              <a:t>rainfall</a:t>
            </a:r>
            <a:r>
              <a:rPr lang="nl-NL" dirty="0">
                <a:latin typeface="Times New Roman" panose="02020603050405020304" pitchFamily="18" charset="0"/>
                <a:cs typeface="Times New Roman" panose="02020603050405020304" pitchFamily="18" charset="0"/>
              </a:rPr>
              <a:t> levels </a:t>
            </a:r>
            <a:r>
              <a:rPr lang="nl-NL" dirty="0" err="1">
                <a:latin typeface="Times New Roman" panose="02020603050405020304" pitchFamily="18" charset="0"/>
                <a:cs typeface="Times New Roman" panose="02020603050405020304" pitchFamily="18" charset="0"/>
              </a:rPr>
              <a:t>to</a:t>
            </a:r>
            <a:r>
              <a:rPr lang="nl-NL" dirty="0">
                <a:latin typeface="Times New Roman" panose="02020603050405020304" pitchFamily="18" charset="0"/>
                <a:cs typeface="Times New Roman" panose="02020603050405020304" pitchFamily="18" charset="0"/>
              </a:rPr>
              <a:t> </a:t>
            </a:r>
            <a:r>
              <a:rPr lang="nl-NL" dirty="0" err="1">
                <a:latin typeface="Times New Roman" panose="02020603050405020304" pitchFamily="18" charset="0"/>
                <a:cs typeface="Times New Roman" panose="02020603050405020304" pitchFamily="18" charset="0"/>
              </a:rPr>
              <a:t>be</a:t>
            </a:r>
            <a:r>
              <a:rPr lang="nl-NL" dirty="0">
                <a:latin typeface="Times New Roman" panose="02020603050405020304" pitchFamily="18" charset="0"/>
                <a:cs typeface="Times New Roman" panose="02020603050405020304" pitchFamily="18" charset="0"/>
              </a:rPr>
              <a:t> </a:t>
            </a:r>
            <a:r>
              <a:rPr lang="nl-NL" dirty="0" err="1">
                <a:latin typeface="Times New Roman" panose="02020603050405020304" pitchFamily="18" charset="0"/>
                <a:cs typeface="Times New Roman" panose="02020603050405020304" pitchFamily="18" charset="0"/>
              </a:rPr>
              <a:t>higher</a:t>
            </a:r>
            <a:r>
              <a:rPr lang="nl-NL" dirty="0">
                <a:latin typeface="Times New Roman" panose="02020603050405020304" pitchFamily="18" charset="0"/>
                <a:cs typeface="Times New Roman" panose="02020603050405020304" pitchFamily="18" charset="0"/>
              </a:rPr>
              <a:t> </a:t>
            </a:r>
            <a:r>
              <a:rPr lang="nl-NL" dirty="0" err="1">
                <a:latin typeface="Times New Roman" panose="02020603050405020304" pitchFamily="18" charset="0"/>
                <a:cs typeface="Times New Roman" panose="02020603050405020304" pitchFamily="18" charset="0"/>
              </a:rPr>
              <a:t>than</a:t>
            </a:r>
            <a:r>
              <a:rPr lang="nl-NL" dirty="0">
                <a:latin typeface="Times New Roman" panose="02020603050405020304" pitchFamily="18" charset="0"/>
                <a:cs typeface="Times New Roman" panose="02020603050405020304" pitchFamily="18" charset="0"/>
              </a:rPr>
              <a:t> </a:t>
            </a:r>
            <a:r>
              <a:rPr lang="nl-NL" dirty="0" err="1">
                <a:latin typeface="Times New Roman" panose="02020603050405020304" pitchFamily="18" charset="0"/>
                <a:cs typeface="Times New Roman" panose="02020603050405020304" pitchFamily="18" charset="0"/>
              </a:rPr>
              <a:t>they</a:t>
            </a:r>
            <a:r>
              <a:rPr lang="nl-NL" dirty="0">
                <a:latin typeface="Times New Roman" panose="02020603050405020304" pitchFamily="18" charset="0"/>
                <a:cs typeface="Times New Roman" panose="02020603050405020304" pitchFamily="18" charset="0"/>
              </a:rPr>
              <a:t> are in </a:t>
            </a:r>
            <a:r>
              <a:rPr lang="nl-NL" dirty="0" err="1">
                <a:latin typeface="Times New Roman" panose="02020603050405020304" pitchFamily="18" charset="0"/>
                <a:cs typeface="Times New Roman" panose="02020603050405020304" pitchFamily="18" charset="0"/>
              </a:rPr>
              <a:t>reality</a:t>
            </a:r>
            <a:r>
              <a:rPr lang="nl-NL" dirty="0">
                <a:latin typeface="Times New Roman" panose="02020603050405020304" pitchFamily="18" charset="0"/>
                <a:cs typeface="Times New Roman" panose="02020603050405020304" pitchFamily="18" charset="0"/>
              </a:rPr>
              <a:t>. We </a:t>
            </a:r>
            <a:r>
              <a:rPr lang="nl-NL" dirty="0" err="1">
                <a:latin typeface="Times New Roman" panose="02020603050405020304" pitchFamily="18" charset="0"/>
                <a:cs typeface="Times New Roman" panose="02020603050405020304" pitchFamily="18" charset="0"/>
              </a:rPr>
              <a:t>thus</a:t>
            </a:r>
            <a:r>
              <a:rPr lang="nl-NL" dirty="0">
                <a:latin typeface="Times New Roman" panose="02020603050405020304" pitchFamily="18" charset="0"/>
                <a:cs typeface="Times New Roman" panose="02020603050405020304" pitchFamily="18" charset="0"/>
              </a:rPr>
              <a:t> </a:t>
            </a:r>
            <a:r>
              <a:rPr lang="nl-NL" dirty="0" err="1">
                <a:latin typeface="Times New Roman" panose="02020603050405020304" pitchFamily="18" charset="0"/>
                <a:cs typeface="Times New Roman" panose="02020603050405020304" pitchFamily="18" charset="0"/>
              </a:rPr>
              <a:t>estimate</a:t>
            </a:r>
            <a:r>
              <a:rPr lang="nl-NL" dirty="0">
                <a:latin typeface="Times New Roman" panose="02020603050405020304" pitchFamily="18" charset="0"/>
                <a:cs typeface="Times New Roman" panose="02020603050405020304" pitchFamily="18" charset="0"/>
              </a:rPr>
              <a:t> </a:t>
            </a:r>
            <a:r>
              <a:rPr lang="nl-NL" dirty="0" err="1">
                <a:latin typeface="Times New Roman" panose="02020603050405020304" pitchFamily="18" charset="0"/>
                <a:cs typeface="Times New Roman" panose="02020603050405020304" pitchFamily="18" charset="0"/>
              </a:rPr>
              <a:t>that</a:t>
            </a:r>
            <a:r>
              <a:rPr lang="nl-NL" dirty="0">
                <a:latin typeface="Times New Roman" panose="02020603050405020304" pitchFamily="18" charset="0"/>
                <a:cs typeface="Times New Roman" panose="02020603050405020304" pitchFamily="18" charset="0"/>
              </a:rPr>
              <a:t> up </a:t>
            </a:r>
            <a:r>
              <a:rPr lang="nl-NL" dirty="0" err="1">
                <a:latin typeface="Times New Roman" panose="02020603050405020304" pitchFamily="18" charset="0"/>
                <a:cs typeface="Times New Roman" panose="02020603050405020304" pitchFamily="18" charset="0"/>
              </a:rPr>
              <a:t>to</a:t>
            </a:r>
            <a:r>
              <a:rPr lang="nl-NL" dirty="0">
                <a:latin typeface="Times New Roman" panose="02020603050405020304" pitchFamily="18" charset="0"/>
                <a:cs typeface="Times New Roman" panose="02020603050405020304" pitchFamily="18" charset="0"/>
              </a:rPr>
              <a:t> 12.26 </a:t>
            </a:r>
            <a:r>
              <a:rPr lang="nl-NL" dirty="0" err="1">
                <a:latin typeface="Times New Roman" panose="02020603050405020304" pitchFamily="18" charset="0"/>
                <a:cs typeface="Times New Roman" panose="02020603050405020304" pitchFamily="18" charset="0"/>
              </a:rPr>
              <a:t>million</a:t>
            </a:r>
            <a:r>
              <a:rPr lang="nl-NL" dirty="0">
                <a:latin typeface="Times New Roman" panose="02020603050405020304" pitchFamily="18" charset="0"/>
                <a:cs typeface="Times New Roman" panose="02020603050405020304" pitchFamily="18" charset="0"/>
              </a:rPr>
              <a:t> km</a:t>
            </a:r>
            <a:r>
              <a:rPr lang="nl-NL" baseline="30000" dirty="0">
                <a:latin typeface="Times New Roman" panose="02020603050405020304" pitchFamily="18" charset="0"/>
                <a:cs typeface="Times New Roman" panose="02020603050405020304" pitchFamily="18" charset="0"/>
              </a:rPr>
              <a:t>2</a:t>
            </a:r>
            <a:r>
              <a:rPr lang="nl-NL" dirty="0">
                <a:latin typeface="Times New Roman" panose="02020603050405020304" pitchFamily="18" charset="0"/>
                <a:cs typeface="Times New Roman" panose="02020603050405020304" pitchFamily="18" charset="0"/>
              </a:rPr>
              <a:t> of </a:t>
            </a:r>
            <a:r>
              <a:rPr lang="nl-NL" dirty="0" err="1">
                <a:latin typeface="Times New Roman" panose="02020603050405020304" pitchFamily="18" charset="0"/>
                <a:cs typeface="Times New Roman" panose="02020603050405020304" pitchFamily="18" charset="0"/>
              </a:rPr>
              <a:t>forest</a:t>
            </a:r>
            <a:r>
              <a:rPr lang="nl-NL" dirty="0">
                <a:latin typeface="Times New Roman" panose="02020603050405020304" pitchFamily="18" charset="0"/>
                <a:cs typeface="Times New Roman" panose="02020603050405020304" pitchFamily="18" charset="0"/>
              </a:rPr>
              <a:t> </a:t>
            </a:r>
            <a:r>
              <a:rPr lang="nl-NL" dirty="0" err="1">
                <a:latin typeface="Times New Roman" panose="02020603050405020304" pitchFamily="18" charset="0"/>
                <a:cs typeface="Times New Roman" panose="02020603050405020304" pitchFamily="18" charset="0"/>
              </a:rPr>
              <a:t>can</a:t>
            </a:r>
            <a:r>
              <a:rPr lang="nl-NL" dirty="0">
                <a:latin typeface="Times New Roman" panose="02020603050405020304" pitchFamily="18" charset="0"/>
                <a:cs typeface="Times New Roman" panose="02020603050405020304" pitchFamily="18" charset="0"/>
              </a:rPr>
              <a:t> </a:t>
            </a:r>
            <a:r>
              <a:rPr lang="nl-NL" dirty="0" err="1">
                <a:latin typeface="Times New Roman" panose="02020603050405020304" pitchFamily="18" charset="0"/>
                <a:cs typeface="Times New Roman" panose="02020603050405020304" pitchFamily="18" charset="0"/>
              </a:rPr>
              <a:t>exist</a:t>
            </a:r>
            <a:r>
              <a:rPr lang="nl-NL" dirty="0">
                <a:latin typeface="Times New Roman" panose="02020603050405020304" pitchFamily="18" charset="0"/>
                <a:cs typeface="Times New Roman" panose="02020603050405020304" pitchFamily="18" charset="0"/>
              </a:rPr>
              <a:t> in </a:t>
            </a:r>
            <a:r>
              <a:rPr lang="nl-NL" dirty="0" err="1">
                <a:latin typeface="Times New Roman" panose="02020603050405020304" pitchFamily="18" charset="0"/>
                <a:cs typeface="Times New Roman" panose="02020603050405020304" pitchFamily="18" charset="0"/>
              </a:rPr>
              <a:t>tropical</a:t>
            </a:r>
            <a:r>
              <a:rPr lang="nl-NL" dirty="0">
                <a:latin typeface="Times New Roman" panose="02020603050405020304" pitchFamily="18" charset="0"/>
                <a:cs typeface="Times New Roman" panose="02020603050405020304" pitchFamily="18" charset="0"/>
              </a:rPr>
              <a:t> South America (156% of present </a:t>
            </a:r>
            <a:r>
              <a:rPr lang="nl-NL" dirty="0" err="1">
                <a:latin typeface="Times New Roman" panose="02020603050405020304" pitchFamily="18" charset="0"/>
                <a:cs typeface="Times New Roman" panose="02020603050405020304" pitchFamily="18" charset="0"/>
              </a:rPr>
              <a:t>extent</a:t>
            </a:r>
            <a:r>
              <a:rPr lang="nl-NL" dirty="0">
                <a:latin typeface="Times New Roman" panose="02020603050405020304" pitchFamily="18" charset="0"/>
                <a:cs typeface="Times New Roman" panose="02020603050405020304" pitchFamily="18" charset="0"/>
              </a:rPr>
              <a:t>). In </a:t>
            </a:r>
            <a:r>
              <a:rPr lang="nl-NL" dirty="0" err="1">
                <a:latin typeface="Times New Roman" panose="02020603050405020304" pitchFamily="18" charset="0"/>
                <a:cs typeface="Times New Roman" panose="02020603050405020304" pitchFamily="18" charset="0"/>
              </a:rPr>
              <a:t>Africa</a:t>
            </a:r>
            <a:r>
              <a:rPr lang="nl-NL" dirty="0">
                <a:latin typeface="Times New Roman" panose="02020603050405020304" pitchFamily="18" charset="0"/>
                <a:cs typeface="Times New Roman" panose="02020603050405020304" pitchFamily="18" charset="0"/>
              </a:rPr>
              <a:t>, </a:t>
            </a:r>
            <a:r>
              <a:rPr lang="nl-NL" dirty="0" err="1">
                <a:latin typeface="Times New Roman" panose="02020603050405020304" pitchFamily="18" charset="0"/>
                <a:cs typeface="Times New Roman" panose="02020603050405020304" pitchFamily="18" charset="0"/>
              </a:rPr>
              <a:t>forest</a:t>
            </a:r>
            <a:r>
              <a:rPr lang="nl-NL" dirty="0">
                <a:latin typeface="Times New Roman" panose="02020603050405020304" pitchFamily="18" charset="0"/>
                <a:cs typeface="Times New Roman" panose="02020603050405020304" pitchFamily="18" charset="0"/>
              </a:rPr>
              <a:t> area </a:t>
            </a:r>
            <a:r>
              <a:rPr lang="nl-NL" dirty="0" err="1">
                <a:latin typeface="Times New Roman" panose="02020603050405020304" pitchFamily="18" charset="0"/>
                <a:cs typeface="Times New Roman" panose="02020603050405020304" pitchFamily="18" charset="0"/>
              </a:rPr>
              <a:t>stabilized</a:t>
            </a:r>
            <a:r>
              <a:rPr lang="nl-NL" dirty="0">
                <a:latin typeface="Times New Roman" panose="02020603050405020304" pitchFamily="18" charset="0"/>
                <a:cs typeface="Times New Roman" panose="02020603050405020304" pitchFamily="18" charset="0"/>
              </a:rPr>
              <a:t> at 5.35 </a:t>
            </a:r>
            <a:r>
              <a:rPr lang="nl-NL" dirty="0" err="1">
                <a:latin typeface="Times New Roman" panose="02020603050405020304" pitchFamily="18" charset="0"/>
                <a:cs typeface="Times New Roman" panose="02020603050405020304" pitchFamily="18" charset="0"/>
              </a:rPr>
              <a:t>million</a:t>
            </a:r>
            <a:r>
              <a:rPr lang="nl-NL" dirty="0">
                <a:latin typeface="Times New Roman" panose="02020603050405020304" pitchFamily="18" charset="0"/>
                <a:cs typeface="Times New Roman" panose="02020603050405020304" pitchFamily="18" charset="0"/>
              </a:rPr>
              <a:t> km</a:t>
            </a:r>
            <a:r>
              <a:rPr lang="nl-NL" baseline="30000" dirty="0">
                <a:latin typeface="Times New Roman" panose="02020603050405020304" pitchFamily="18" charset="0"/>
                <a:cs typeface="Times New Roman" panose="02020603050405020304" pitchFamily="18" charset="0"/>
              </a:rPr>
              <a:t>2</a:t>
            </a:r>
            <a:r>
              <a:rPr lang="nl-NL" dirty="0">
                <a:latin typeface="Times New Roman" panose="02020603050405020304" pitchFamily="18" charset="0"/>
                <a:cs typeface="Times New Roman" panose="02020603050405020304" pitchFamily="18" charset="0"/>
              </a:rPr>
              <a:t> (140% of present </a:t>
            </a:r>
            <a:r>
              <a:rPr lang="nl-NL" dirty="0" err="1">
                <a:latin typeface="Times New Roman" panose="02020603050405020304" pitchFamily="18" charset="0"/>
                <a:cs typeface="Times New Roman" panose="02020603050405020304" pitchFamily="18" charset="0"/>
              </a:rPr>
              <a:t>extent</a:t>
            </a:r>
            <a:r>
              <a:rPr lang="nl-NL" dirty="0">
                <a:latin typeface="Times New Roman" panose="02020603050405020304" pitchFamily="18" charset="0"/>
                <a:cs typeface="Times New Roman" panose="02020603050405020304" pitchFamily="18" charset="0"/>
              </a:rPr>
              <a:t>). In </a:t>
            </a:r>
            <a:r>
              <a:rPr lang="nl-NL" dirty="0" err="1">
                <a:latin typeface="Times New Roman" panose="02020603050405020304" pitchFamily="18" charset="0"/>
                <a:cs typeface="Times New Roman" panose="02020603050405020304" pitchFamily="18" charset="0"/>
              </a:rPr>
              <a:t>Australasia</a:t>
            </a:r>
            <a:r>
              <a:rPr lang="nl-NL" dirty="0">
                <a:latin typeface="Times New Roman" panose="02020603050405020304" pitchFamily="18" charset="0"/>
                <a:cs typeface="Times New Roman" panose="02020603050405020304" pitchFamily="18" charset="0"/>
              </a:rPr>
              <a:t>, </a:t>
            </a:r>
            <a:r>
              <a:rPr lang="nl-NL" dirty="0" err="1">
                <a:latin typeface="Times New Roman" panose="02020603050405020304" pitchFamily="18" charset="0"/>
                <a:cs typeface="Times New Roman" panose="02020603050405020304" pitchFamily="18" charset="0"/>
              </a:rPr>
              <a:t>forest</a:t>
            </a:r>
            <a:r>
              <a:rPr lang="nl-NL" dirty="0">
                <a:latin typeface="Times New Roman" panose="02020603050405020304" pitchFamily="18" charset="0"/>
                <a:cs typeface="Times New Roman" panose="02020603050405020304" pitchFamily="18" charset="0"/>
              </a:rPr>
              <a:t> area </a:t>
            </a:r>
            <a:r>
              <a:rPr lang="nl-NL" dirty="0" err="1">
                <a:latin typeface="Times New Roman" panose="02020603050405020304" pitchFamily="18" charset="0"/>
                <a:cs typeface="Times New Roman" panose="02020603050405020304" pitchFamily="18" charset="0"/>
              </a:rPr>
              <a:t>stabilized</a:t>
            </a:r>
            <a:r>
              <a:rPr lang="nl-NL" dirty="0">
                <a:latin typeface="Times New Roman" panose="02020603050405020304" pitchFamily="18" charset="0"/>
                <a:cs typeface="Times New Roman" panose="02020603050405020304" pitchFamily="18" charset="0"/>
              </a:rPr>
              <a:t> at 4.57 </a:t>
            </a:r>
            <a:r>
              <a:rPr lang="nl-NL" dirty="0" err="1">
                <a:latin typeface="Times New Roman" panose="02020603050405020304" pitchFamily="18" charset="0"/>
                <a:cs typeface="Times New Roman" panose="02020603050405020304" pitchFamily="18" charset="0"/>
              </a:rPr>
              <a:t>million</a:t>
            </a:r>
            <a:r>
              <a:rPr lang="nl-NL" dirty="0">
                <a:latin typeface="Times New Roman" panose="02020603050405020304" pitchFamily="18" charset="0"/>
                <a:cs typeface="Times New Roman" panose="02020603050405020304" pitchFamily="18" charset="0"/>
              </a:rPr>
              <a:t> km</a:t>
            </a:r>
            <a:r>
              <a:rPr lang="nl-NL" baseline="30000" dirty="0">
                <a:latin typeface="Times New Roman" panose="02020603050405020304" pitchFamily="18" charset="0"/>
                <a:cs typeface="Times New Roman" panose="02020603050405020304" pitchFamily="18" charset="0"/>
              </a:rPr>
              <a:t>2</a:t>
            </a:r>
            <a:r>
              <a:rPr lang="nl-NL" dirty="0">
                <a:latin typeface="Times New Roman" panose="02020603050405020304" pitchFamily="18" charset="0"/>
                <a:cs typeface="Times New Roman" panose="02020603050405020304" pitchFamily="18" charset="0"/>
              </a:rPr>
              <a:t> (185% of present </a:t>
            </a:r>
            <a:r>
              <a:rPr lang="nl-NL" dirty="0" err="1">
                <a:latin typeface="Times New Roman" panose="02020603050405020304" pitchFamily="18" charset="0"/>
                <a:cs typeface="Times New Roman" panose="02020603050405020304" pitchFamily="18" charset="0"/>
              </a:rPr>
              <a:t>extent</a:t>
            </a:r>
            <a:r>
              <a:rPr lang="nl-NL"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
        <p:nvSpPr>
          <p:cNvPr id="34" name="Rectangle 28">
            <a:extLst>
              <a:ext uri="{FF2B5EF4-FFF2-40B4-BE49-F238E27FC236}">
                <a16:creationId xmlns:a16="http://schemas.microsoft.com/office/drawing/2014/main" id="{B10D26D2-D535-427C-9D33-834EF2F3B2CC}"/>
              </a:ext>
            </a:extLst>
          </p:cNvPr>
          <p:cNvSpPr/>
          <p:nvPr/>
        </p:nvSpPr>
        <p:spPr>
          <a:xfrm>
            <a:off x="6096000" y="4825192"/>
            <a:ext cx="6095999" cy="1384995"/>
          </a:xfrm>
          <a:prstGeom prst="rect">
            <a:avLst/>
          </a:prstGeom>
        </p:spPr>
        <p:txBody>
          <a:bodyPr wrap="square">
            <a:spAutoFit/>
          </a:bodyPr>
          <a:lstStyle/>
          <a:p>
            <a:pPr algn="ctr"/>
            <a:r>
              <a:rPr lang="nl-NL" sz="1200" dirty="0" err="1">
                <a:latin typeface="Times New Roman" panose="02020603050405020304" pitchFamily="18" charset="0"/>
                <a:cs typeface="Times New Roman" panose="02020603050405020304" pitchFamily="18" charset="0"/>
              </a:rPr>
              <a:t>Changing</a:t>
            </a:r>
            <a:r>
              <a:rPr lang="nl-NL" sz="1200" dirty="0">
                <a:latin typeface="Times New Roman" panose="02020603050405020304" pitchFamily="18" charset="0"/>
                <a:cs typeface="Times New Roman" panose="02020603050405020304" pitchFamily="18" charset="0"/>
              </a:rPr>
              <a:t> </a:t>
            </a:r>
            <a:r>
              <a:rPr lang="nl-NL" sz="1200" dirty="0" err="1">
                <a:latin typeface="Times New Roman" panose="02020603050405020304" pitchFamily="18" charset="0"/>
                <a:cs typeface="Times New Roman" panose="02020603050405020304" pitchFamily="18" charset="0"/>
              </a:rPr>
              <a:t>hysteresis</a:t>
            </a:r>
            <a:r>
              <a:rPr lang="nl-NL" sz="1200" dirty="0">
                <a:latin typeface="Times New Roman" panose="02020603050405020304" pitchFamily="18" charset="0"/>
                <a:cs typeface="Times New Roman" panose="02020603050405020304" pitchFamily="18" charset="0"/>
              </a:rPr>
              <a:t> of </a:t>
            </a:r>
            <a:r>
              <a:rPr lang="nl-NL" sz="1200" dirty="0" err="1">
                <a:latin typeface="Times New Roman" panose="02020603050405020304" pitchFamily="18" charset="0"/>
                <a:cs typeface="Times New Roman" panose="02020603050405020304" pitchFamily="18" charset="0"/>
              </a:rPr>
              <a:t>forest</a:t>
            </a:r>
            <a:r>
              <a:rPr lang="nl-NL" sz="1200" dirty="0">
                <a:latin typeface="Times New Roman" panose="02020603050405020304" pitchFamily="18" charset="0"/>
                <a:cs typeface="Times New Roman" panose="02020603050405020304" pitchFamily="18" charset="0"/>
              </a:rPr>
              <a:t> cover in </a:t>
            </a:r>
            <a:r>
              <a:rPr lang="nl-NL" sz="1200" dirty="0" err="1">
                <a:latin typeface="Times New Roman" panose="02020603050405020304" pitchFamily="18" charset="0"/>
                <a:cs typeface="Times New Roman" panose="02020603050405020304" pitchFamily="18" charset="0"/>
              </a:rPr>
              <a:t>the</a:t>
            </a:r>
            <a:r>
              <a:rPr lang="nl-NL" sz="1200" dirty="0">
                <a:latin typeface="Times New Roman" panose="02020603050405020304" pitchFamily="18" charset="0"/>
                <a:cs typeface="Times New Roman" panose="02020603050405020304" pitchFamily="18" charset="0"/>
              </a:rPr>
              <a:t> </a:t>
            </a:r>
            <a:r>
              <a:rPr lang="nl-NL" sz="1200" dirty="0" err="1">
                <a:latin typeface="Times New Roman" panose="02020603050405020304" pitchFamily="18" charset="0"/>
                <a:cs typeface="Times New Roman" panose="02020603050405020304" pitchFamily="18" charset="0"/>
              </a:rPr>
              <a:t>tropics</a:t>
            </a:r>
            <a:r>
              <a:rPr lang="nl-NL" sz="1200" dirty="0">
                <a:latin typeface="Times New Roman" panose="02020603050405020304" pitchFamily="18" charset="0"/>
                <a:cs typeface="Times New Roman" panose="02020603050405020304" pitchFamily="18" charset="0"/>
              </a:rPr>
              <a:t> </a:t>
            </a:r>
            <a:r>
              <a:rPr lang="nl-NL" sz="1200" dirty="0" err="1">
                <a:latin typeface="Times New Roman" panose="02020603050405020304" pitchFamily="18" charset="0"/>
                <a:cs typeface="Times New Roman" panose="02020603050405020304" pitchFamily="18" charset="0"/>
              </a:rPr>
              <a:t>during</a:t>
            </a:r>
            <a:r>
              <a:rPr lang="nl-NL" sz="1200" dirty="0">
                <a:latin typeface="Times New Roman" panose="02020603050405020304" pitchFamily="18" charset="0"/>
                <a:cs typeface="Times New Roman" panose="02020603050405020304" pitchFamily="18" charset="0"/>
              </a:rPr>
              <a:t> </a:t>
            </a:r>
            <a:r>
              <a:rPr lang="nl-NL" sz="1200" dirty="0" err="1">
                <a:latin typeface="Times New Roman" panose="02020603050405020304" pitchFamily="18" charset="0"/>
                <a:cs typeface="Times New Roman" panose="02020603050405020304" pitchFamily="18" charset="0"/>
              </a:rPr>
              <a:t>the</a:t>
            </a:r>
            <a:r>
              <a:rPr lang="nl-NL" sz="1200" dirty="0">
                <a:latin typeface="Times New Roman" panose="02020603050405020304" pitchFamily="18" charset="0"/>
                <a:cs typeface="Times New Roman" panose="02020603050405020304" pitchFamily="18" charset="0"/>
              </a:rPr>
              <a:t> 21</a:t>
            </a:r>
            <a:r>
              <a:rPr lang="nl-NL" sz="1200" baseline="30000" dirty="0">
                <a:latin typeface="Times New Roman" panose="02020603050405020304" pitchFamily="18" charset="0"/>
                <a:cs typeface="Times New Roman" panose="02020603050405020304" pitchFamily="18" charset="0"/>
              </a:rPr>
              <a:t>st</a:t>
            </a:r>
            <a:r>
              <a:rPr lang="nl-NL" sz="1200" dirty="0">
                <a:latin typeface="Times New Roman" panose="02020603050405020304" pitchFamily="18" charset="0"/>
                <a:cs typeface="Times New Roman" panose="02020603050405020304" pitchFamily="18" charset="0"/>
              </a:rPr>
              <a:t> </a:t>
            </a:r>
            <a:r>
              <a:rPr lang="nl-NL" sz="1200" dirty="0" err="1">
                <a:latin typeface="Times New Roman" panose="02020603050405020304" pitchFamily="18" charset="0"/>
                <a:cs typeface="Times New Roman" panose="02020603050405020304" pitchFamily="18" charset="0"/>
              </a:rPr>
              <a:t>century</a:t>
            </a:r>
            <a:r>
              <a:rPr lang="nl-NL" sz="1200" dirty="0">
                <a:latin typeface="Times New Roman" panose="02020603050405020304" pitchFamily="18" charset="0"/>
                <a:cs typeface="Times New Roman" panose="02020603050405020304" pitchFamily="18" charset="0"/>
              </a:rPr>
              <a:t>. A) </a:t>
            </a:r>
            <a:r>
              <a:rPr lang="nl-NL" sz="1200" dirty="0" err="1">
                <a:latin typeface="Times New Roman" panose="02020603050405020304" pitchFamily="18" charset="0"/>
                <a:cs typeface="Times New Roman" panose="02020603050405020304" pitchFamily="18" charset="0"/>
              </a:rPr>
              <a:t>Minimal</a:t>
            </a:r>
            <a:r>
              <a:rPr lang="nl-NL" sz="1200" dirty="0">
                <a:latin typeface="Times New Roman" panose="02020603050405020304" pitchFamily="18" charset="0"/>
                <a:cs typeface="Times New Roman" panose="02020603050405020304" pitchFamily="18" charset="0"/>
              </a:rPr>
              <a:t> (green) </a:t>
            </a:r>
            <a:r>
              <a:rPr lang="nl-NL" sz="1200" dirty="0" err="1">
                <a:latin typeface="Times New Roman" panose="02020603050405020304" pitchFamily="18" charset="0"/>
                <a:cs typeface="Times New Roman" panose="02020603050405020304" pitchFamily="18" charset="0"/>
              </a:rPr>
              <a:t>and</a:t>
            </a:r>
            <a:r>
              <a:rPr lang="nl-NL" sz="1200" dirty="0">
                <a:latin typeface="Times New Roman" panose="02020603050405020304" pitchFamily="18" charset="0"/>
                <a:cs typeface="Times New Roman" panose="02020603050405020304" pitchFamily="18" charset="0"/>
              </a:rPr>
              <a:t> </a:t>
            </a:r>
            <a:r>
              <a:rPr lang="nl-NL" sz="1200" dirty="0" err="1">
                <a:latin typeface="Times New Roman" panose="02020603050405020304" pitchFamily="18" charset="0"/>
                <a:cs typeface="Times New Roman" panose="02020603050405020304" pitchFamily="18" charset="0"/>
              </a:rPr>
              <a:t>maximal</a:t>
            </a:r>
            <a:r>
              <a:rPr lang="nl-NL" sz="1200" dirty="0">
                <a:latin typeface="Times New Roman" panose="02020603050405020304" pitchFamily="18" charset="0"/>
                <a:cs typeface="Times New Roman" panose="02020603050405020304" pitchFamily="18" charset="0"/>
              </a:rPr>
              <a:t> (beige) </a:t>
            </a:r>
            <a:r>
              <a:rPr lang="nl-NL" sz="1200" dirty="0" err="1">
                <a:latin typeface="Times New Roman" panose="02020603050405020304" pitchFamily="18" charset="0"/>
                <a:cs typeface="Times New Roman" panose="02020603050405020304" pitchFamily="18" charset="0"/>
              </a:rPr>
              <a:t>forest</a:t>
            </a:r>
            <a:r>
              <a:rPr lang="nl-NL" sz="1200" dirty="0">
                <a:latin typeface="Times New Roman" panose="02020603050405020304" pitchFamily="18" charset="0"/>
                <a:cs typeface="Times New Roman" panose="02020603050405020304" pitchFamily="18" charset="0"/>
              </a:rPr>
              <a:t> </a:t>
            </a:r>
            <a:r>
              <a:rPr lang="nl-NL" sz="1200" dirty="0" err="1">
                <a:latin typeface="Times New Roman" panose="02020603050405020304" pitchFamily="18" charset="0"/>
                <a:cs typeface="Times New Roman" panose="02020603050405020304" pitchFamily="18" charset="0"/>
              </a:rPr>
              <a:t>distributions</a:t>
            </a:r>
            <a:r>
              <a:rPr lang="nl-NL" sz="1200" dirty="0">
                <a:latin typeface="Times New Roman" panose="02020603050405020304" pitchFamily="18" charset="0"/>
                <a:cs typeface="Times New Roman" panose="02020603050405020304" pitchFamily="18" charset="0"/>
              </a:rPr>
              <a:t> </a:t>
            </a:r>
            <a:r>
              <a:rPr lang="nl-NL" sz="1200" dirty="0" err="1">
                <a:latin typeface="Times New Roman" panose="02020603050405020304" pitchFamily="18" charset="0"/>
                <a:cs typeface="Times New Roman" panose="02020603050405020304" pitchFamily="18" charset="0"/>
              </a:rPr>
              <a:t>under</a:t>
            </a:r>
            <a:r>
              <a:rPr lang="nl-NL" sz="1200" dirty="0">
                <a:latin typeface="Times New Roman" panose="02020603050405020304" pitchFamily="18" charset="0"/>
                <a:cs typeface="Times New Roman" panose="02020603050405020304" pitchFamily="18" charset="0"/>
              </a:rPr>
              <a:t> recent </a:t>
            </a:r>
            <a:r>
              <a:rPr lang="nl-NL" sz="1200" dirty="0" err="1">
                <a:latin typeface="Times New Roman" panose="02020603050405020304" pitchFamily="18" charset="0"/>
                <a:cs typeface="Times New Roman" panose="02020603050405020304" pitchFamily="18" charset="0"/>
              </a:rPr>
              <a:t>climate</a:t>
            </a:r>
            <a:r>
              <a:rPr lang="nl-NL" sz="1200" dirty="0">
                <a:latin typeface="Times New Roman" panose="02020603050405020304" pitchFamily="18" charset="0"/>
                <a:cs typeface="Times New Roman" panose="02020603050405020304" pitchFamily="18" charset="0"/>
              </a:rPr>
              <a:t> (2003−2014). B) </a:t>
            </a:r>
            <a:r>
              <a:rPr lang="nl-NL" sz="1200" dirty="0" err="1">
                <a:latin typeface="Times New Roman" panose="02020603050405020304" pitchFamily="18" charset="0"/>
                <a:cs typeface="Times New Roman" panose="02020603050405020304" pitchFamily="18" charset="0"/>
              </a:rPr>
              <a:t>Minimal</a:t>
            </a:r>
            <a:r>
              <a:rPr lang="nl-NL" sz="1200" dirty="0">
                <a:latin typeface="Times New Roman" panose="02020603050405020304" pitchFamily="18" charset="0"/>
                <a:cs typeface="Times New Roman" panose="02020603050405020304" pitchFamily="18" charset="0"/>
              </a:rPr>
              <a:t> (green) </a:t>
            </a:r>
            <a:r>
              <a:rPr lang="nl-NL" sz="1200" dirty="0" err="1">
                <a:latin typeface="Times New Roman" panose="02020603050405020304" pitchFamily="18" charset="0"/>
                <a:cs typeface="Times New Roman" panose="02020603050405020304" pitchFamily="18" charset="0"/>
              </a:rPr>
              <a:t>and</a:t>
            </a:r>
            <a:r>
              <a:rPr lang="nl-NL" sz="1200" dirty="0">
                <a:latin typeface="Times New Roman" panose="02020603050405020304" pitchFamily="18" charset="0"/>
                <a:cs typeface="Times New Roman" panose="02020603050405020304" pitchFamily="18" charset="0"/>
              </a:rPr>
              <a:t> </a:t>
            </a:r>
            <a:r>
              <a:rPr lang="nl-NL" sz="1200" dirty="0" err="1">
                <a:latin typeface="Times New Roman" panose="02020603050405020304" pitchFamily="18" charset="0"/>
                <a:cs typeface="Times New Roman" panose="02020603050405020304" pitchFamily="18" charset="0"/>
              </a:rPr>
              <a:t>maximal</a:t>
            </a:r>
            <a:r>
              <a:rPr lang="nl-NL" sz="1200" dirty="0">
                <a:latin typeface="Times New Roman" panose="02020603050405020304" pitchFamily="18" charset="0"/>
                <a:cs typeface="Times New Roman" panose="02020603050405020304" pitchFamily="18" charset="0"/>
              </a:rPr>
              <a:t> (beige) </a:t>
            </a:r>
            <a:r>
              <a:rPr lang="nl-NL" sz="1200" dirty="0" err="1">
                <a:latin typeface="Times New Roman" panose="02020603050405020304" pitchFamily="18" charset="0"/>
                <a:cs typeface="Times New Roman" panose="02020603050405020304" pitchFamily="18" charset="0"/>
              </a:rPr>
              <a:t>forest</a:t>
            </a:r>
            <a:r>
              <a:rPr lang="nl-NL" sz="1200" dirty="0">
                <a:latin typeface="Times New Roman" panose="02020603050405020304" pitchFamily="18" charset="0"/>
                <a:cs typeface="Times New Roman" panose="02020603050405020304" pitchFamily="18" charset="0"/>
              </a:rPr>
              <a:t> </a:t>
            </a:r>
            <a:r>
              <a:rPr lang="nl-NL" sz="1200" dirty="0" err="1">
                <a:latin typeface="Times New Roman" panose="02020603050405020304" pitchFamily="18" charset="0"/>
                <a:cs typeface="Times New Roman" panose="02020603050405020304" pitchFamily="18" charset="0"/>
              </a:rPr>
              <a:t>distributions</a:t>
            </a:r>
            <a:r>
              <a:rPr lang="nl-NL" sz="1200" dirty="0">
                <a:latin typeface="Times New Roman" panose="02020603050405020304" pitchFamily="18" charset="0"/>
                <a:cs typeface="Times New Roman" panose="02020603050405020304" pitchFamily="18" charset="0"/>
              </a:rPr>
              <a:t> </a:t>
            </a:r>
            <a:r>
              <a:rPr lang="nl-NL" sz="1200" dirty="0" err="1">
                <a:latin typeface="Times New Roman" panose="02020603050405020304" pitchFamily="18" charset="0"/>
                <a:cs typeface="Times New Roman" panose="02020603050405020304" pitchFamily="18" charset="0"/>
              </a:rPr>
              <a:t>under</a:t>
            </a:r>
            <a:r>
              <a:rPr lang="nl-NL" sz="1200" dirty="0">
                <a:latin typeface="Times New Roman" panose="02020603050405020304" pitchFamily="18" charset="0"/>
                <a:cs typeface="Times New Roman" panose="02020603050405020304" pitchFamily="18" charset="0"/>
              </a:rPr>
              <a:t> </a:t>
            </a:r>
            <a:r>
              <a:rPr lang="nl-NL" sz="1200" dirty="0" err="1">
                <a:latin typeface="Times New Roman" panose="02020603050405020304" pitchFamily="18" charset="0"/>
                <a:cs typeface="Times New Roman" panose="02020603050405020304" pitchFamily="18" charset="0"/>
              </a:rPr>
              <a:t>the</a:t>
            </a:r>
            <a:r>
              <a:rPr lang="nl-NL" sz="1200" dirty="0">
                <a:latin typeface="Times New Roman" panose="02020603050405020304" pitchFamily="18" charset="0"/>
                <a:cs typeface="Times New Roman" panose="02020603050405020304" pitchFamily="18" charset="0"/>
              </a:rPr>
              <a:t> late 21</a:t>
            </a:r>
            <a:r>
              <a:rPr lang="nl-NL" sz="1200" baseline="30000" dirty="0">
                <a:latin typeface="Times New Roman" panose="02020603050405020304" pitchFamily="18" charset="0"/>
                <a:cs typeface="Times New Roman" panose="02020603050405020304" pitchFamily="18" charset="0"/>
              </a:rPr>
              <a:t>st</a:t>
            </a:r>
            <a:r>
              <a:rPr lang="nl-NL" sz="1200" dirty="0">
                <a:latin typeface="Times New Roman" panose="02020603050405020304" pitchFamily="18" charset="0"/>
                <a:cs typeface="Times New Roman" panose="02020603050405020304" pitchFamily="18" charset="0"/>
              </a:rPr>
              <a:t> </a:t>
            </a:r>
            <a:r>
              <a:rPr lang="nl-NL" sz="1200" dirty="0" err="1">
                <a:latin typeface="Times New Roman" panose="02020603050405020304" pitchFamily="18" charset="0"/>
                <a:cs typeface="Times New Roman" panose="02020603050405020304" pitchFamily="18" charset="0"/>
              </a:rPr>
              <a:t>century</a:t>
            </a:r>
            <a:r>
              <a:rPr lang="nl-NL" sz="1200" dirty="0">
                <a:latin typeface="Times New Roman" panose="02020603050405020304" pitchFamily="18" charset="0"/>
                <a:cs typeface="Times New Roman" panose="02020603050405020304" pitchFamily="18" charset="0"/>
              </a:rPr>
              <a:t> </a:t>
            </a:r>
            <a:r>
              <a:rPr lang="nl-NL" sz="1200" dirty="0" err="1">
                <a:latin typeface="Times New Roman" panose="02020603050405020304" pitchFamily="18" charset="0"/>
                <a:cs typeface="Times New Roman" panose="02020603050405020304" pitchFamily="18" charset="0"/>
              </a:rPr>
              <a:t>climate</a:t>
            </a:r>
            <a:r>
              <a:rPr lang="nl-NL" sz="1200" dirty="0">
                <a:latin typeface="Times New Roman" panose="02020603050405020304" pitchFamily="18" charset="0"/>
                <a:cs typeface="Times New Roman" panose="02020603050405020304" pitchFamily="18" charset="0"/>
              </a:rPr>
              <a:t> (2071−2100). C) </a:t>
            </a:r>
            <a:r>
              <a:rPr lang="nl-NL" sz="1200" dirty="0" err="1">
                <a:latin typeface="Times New Roman" panose="02020603050405020304" pitchFamily="18" charset="0"/>
                <a:cs typeface="Times New Roman" panose="02020603050405020304" pitchFamily="18" charset="0"/>
              </a:rPr>
              <a:t>Shifts</a:t>
            </a:r>
            <a:r>
              <a:rPr lang="nl-NL" sz="1200" dirty="0">
                <a:latin typeface="Times New Roman" panose="02020603050405020304" pitchFamily="18" charset="0"/>
                <a:cs typeface="Times New Roman" panose="02020603050405020304" pitchFamily="18" charset="0"/>
              </a:rPr>
              <a:t> in </a:t>
            </a:r>
            <a:r>
              <a:rPr lang="nl-NL" sz="1200" dirty="0" err="1">
                <a:latin typeface="Times New Roman" panose="02020603050405020304" pitchFamily="18" charset="0"/>
                <a:cs typeface="Times New Roman" panose="02020603050405020304" pitchFamily="18" charset="0"/>
              </a:rPr>
              <a:t>forest</a:t>
            </a:r>
            <a:r>
              <a:rPr lang="nl-NL" sz="1200" dirty="0">
                <a:latin typeface="Times New Roman" panose="02020603050405020304" pitchFamily="18" charset="0"/>
                <a:cs typeface="Times New Roman" panose="02020603050405020304" pitchFamily="18" charset="0"/>
              </a:rPr>
              <a:t> </a:t>
            </a:r>
            <a:r>
              <a:rPr lang="nl-NL" sz="1200" dirty="0" err="1">
                <a:latin typeface="Times New Roman" panose="02020603050405020304" pitchFamily="18" charset="0"/>
                <a:cs typeface="Times New Roman" panose="02020603050405020304" pitchFamily="18" charset="0"/>
              </a:rPr>
              <a:t>potential</a:t>
            </a:r>
            <a:r>
              <a:rPr lang="nl-NL" sz="1200" dirty="0">
                <a:latin typeface="Times New Roman" panose="02020603050405020304" pitchFamily="18" charset="0"/>
                <a:cs typeface="Times New Roman" panose="02020603050405020304" pitchFamily="18" charset="0"/>
              </a:rPr>
              <a:t> </a:t>
            </a:r>
            <a:r>
              <a:rPr lang="nl-NL" sz="1200" dirty="0" err="1">
                <a:latin typeface="Times New Roman" panose="02020603050405020304" pitchFamily="18" charset="0"/>
                <a:cs typeface="Times New Roman" panose="02020603050405020304" pitchFamily="18" charset="0"/>
              </a:rPr>
              <a:t>between</a:t>
            </a:r>
            <a:r>
              <a:rPr lang="nl-NL" sz="1200" dirty="0">
                <a:latin typeface="Times New Roman" panose="02020603050405020304" pitchFamily="18" charset="0"/>
                <a:cs typeface="Times New Roman" panose="02020603050405020304" pitchFamily="18" charset="0"/>
              </a:rPr>
              <a:t> </a:t>
            </a:r>
            <a:r>
              <a:rPr lang="nl-NL" sz="1200" dirty="0" err="1">
                <a:latin typeface="Times New Roman" panose="02020603050405020304" pitchFamily="18" charset="0"/>
                <a:cs typeface="Times New Roman" panose="02020603050405020304" pitchFamily="18" charset="0"/>
              </a:rPr>
              <a:t>the</a:t>
            </a:r>
            <a:r>
              <a:rPr lang="nl-NL" sz="1200" dirty="0">
                <a:latin typeface="Times New Roman" panose="02020603050405020304" pitchFamily="18" charset="0"/>
                <a:cs typeface="Times New Roman" panose="02020603050405020304" pitchFamily="18" charset="0"/>
              </a:rPr>
              <a:t> recent </a:t>
            </a:r>
            <a:r>
              <a:rPr lang="nl-NL" sz="1200" dirty="0" err="1">
                <a:latin typeface="Times New Roman" panose="02020603050405020304" pitchFamily="18" charset="0"/>
                <a:cs typeface="Times New Roman" panose="02020603050405020304" pitchFamily="18" charset="0"/>
              </a:rPr>
              <a:t>and</a:t>
            </a:r>
            <a:r>
              <a:rPr lang="nl-NL" sz="1200" dirty="0">
                <a:latin typeface="Times New Roman" panose="02020603050405020304" pitchFamily="18" charset="0"/>
                <a:cs typeface="Times New Roman" panose="02020603050405020304" pitchFamily="18" charset="0"/>
              </a:rPr>
              <a:t> late 21</a:t>
            </a:r>
            <a:r>
              <a:rPr lang="nl-NL" sz="1200" baseline="30000" dirty="0">
                <a:latin typeface="Times New Roman" panose="02020603050405020304" pitchFamily="18" charset="0"/>
                <a:cs typeface="Times New Roman" panose="02020603050405020304" pitchFamily="18" charset="0"/>
              </a:rPr>
              <a:t>st</a:t>
            </a:r>
            <a:r>
              <a:rPr lang="nl-NL" sz="1200" dirty="0">
                <a:latin typeface="Times New Roman" panose="02020603050405020304" pitchFamily="18" charset="0"/>
                <a:cs typeface="Times New Roman" panose="02020603050405020304" pitchFamily="18" charset="0"/>
              </a:rPr>
              <a:t> </a:t>
            </a:r>
            <a:r>
              <a:rPr lang="nl-NL" sz="1200" dirty="0" err="1">
                <a:latin typeface="Times New Roman" panose="02020603050405020304" pitchFamily="18" charset="0"/>
                <a:cs typeface="Times New Roman" panose="02020603050405020304" pitchFamily="18" charset="0"/>
              </a:rPr>
              <a:t>century</a:t>
            </a:r>
            <a:r>
              <a:rPr lang="nl-NL" sz="1200" dirty="0">
                <a:latin typeface="Times New Roman" panose="02020603050405020304" pitchFamily="18" charset="0"/>
                <a:cs typeface="Times New Roman" panose="02020603050405020304" pitchFamily="18" charset="0"/>
              </a:rPr>
              <a:t> </a:t>
            </a:r>
            <a:r>
              <a:rPr lang="nl-NL" sz="1200" dirty="0" err="1">
                <a:latin typeface="Times New Roman" panose="02020603050405020304" pitchFamily="18" charset="0"/>
                <a:cs typeface="Times New Roman" panose="02020603050405020304" pitchFamily="18" charset="0"/>
              </a:rPr>
              <a:t>climates</a:t>
            </a:r>
            <a:r>
              <a:rPr lang="nl-NL" sz="1200" dirty="0">
                <a:latin typeface="Times New Roman" panose="02020603050405020304" pitchFamily="18" charset="0"/>
                <a:cs typeface="Times New Roman" panose="02020603050405020304" pitchFamily="18" charset="0"/>
              </a:rPr>
              <a:t>. Red </a:t>
            </a:r>
            <a:r>
              <a:rPr lang="nl-NL" sz="1200" dirty="0" err="1">
                <a:latin typeface="Times New Roman" panose="02020603050405020304" pitchFamily="18" charset="0"/>
                <a:cs typeface="Times New Roman" panose="02020603050405020304" pitchFamily="18" charset="0"/>
              </a:rPr>
              <a:t>areas</a:t>
            </a:r>
            <a:r>
              <a:rPr lang="nl-NL" sz="1200" dirty="0">
                <a:latin typeface="Times New Roman" panose="02020603050405020304" pitchFamily="18" charset="0"/>
                <a:cs typeface="Times New Roman" panose="02020603050405020304" pitchFamily="18" charset="0"/>
              </a:rPr>
              <a:t> are </a:t>
            </a:r>
            <a:r>
              <a:rPr lang="nl-NL" sz="1200" dirty="0" err="1">
                <a:latin typeface="Times New Roman" panose="02020603050405020304" pitchFamily="18" charset="0"/>
                <a:cs typeface="Times New Roman" panose="02020603050405020304" pitchFamily="18" charset="0"/>
              </a:rPr>
              <a:t>stable</a:t>
            </a:r>
            <a:r>
              <a:rPr lang="nl-NL" sz="1200" dirty="0">
                <a:latin typeface="Times New Roman" panose="02020603050405020304" pitchFamily="18" charset="0"/>
                <a:cs typeface="Times New Roman" panose="02020603050405020304" pitchFamily="18" charset="0"/>
              </a:rPr>
              <a:t> </a:t>
            </a:r>
            <a:r>
              <a:rPr lang="nl-NL" sz="1200" dirty="0" err="1">
                <a:latin typeface="Times New Roman" panose="02020603050405020304" pitchFamily="18" charset="0"/>
                <a:cs typeface="Times New Roman" panose="02020603050405020304" pitchFamily="18" charset="0"/>
              </a:rPr>
              <a:t>forest</a:t>
            </a:r>
            <a:r>
              <a:rPr lang="nl-NL" sz="1200" dirty="0">
                <a:latin typeface="Times New Roman" panose="02020603050405020304" pitchFamily="18" charset="0"/>
                <a:cs typeface="Times New Roman" panose="02020603050405020304" pitchFamily="18" charset="0"/>
              </a:rPr>
              <a:t> </a:t>
            </a:r>
            <a:r>
              <a:rPr lang="nl-NL" sz="1200" dirty="0" err="1">
                <a:latin typeface="Times New Roman" panose="02020603050405020304" pitchFamily="18" charset="0"/>
                <a:cs typeface="Times New Roman" panose="02020603050405020304" pitchFamily="18" charset="0"/>
              </a:rPr>
              <a:t>under</a:t>
            </a:r>
            <a:r>
              <a:rPr lang="nl-NL" sz="1200" dirty="0">
                <a:latin typeface="Times New Roman" panose="02020603050405020304" pitchFamily="18" charset="0"/>
                <a:cs typeface="Times New Roman" panose="02020603050405020304" pitchFamily="18" charset="0"/>
              </a:rPr>
              <a:t> </a:t>
            </a:r>
            <a:r>
              <a:rPr lang="nl-NL" sz="1200" dirty="0" err="1">
                <a:latin typeface="Times New Roman" panose="02020603050405020304" pitchFamily="18" charset="0"/>
                <a:cs typeface="Times New Roman" panose="02020603050405020304" pitchFamily="18" charset="0"/>
              </a:rPr>
              <a:t>the</a:t>
            </a:r>
            <a:r>
              <a:rPr lang="nl-NL" sz="1200" dirty="0">
                <a:latin typeface="Times New Roman" panose="02020603050405020304" pitchFamily="18" charset="0"/>
                <a:cs typeface="Times New Roman" panose="02020603050405020304" pitchFamily="18" charset="0"/>
              </a:rPr>
              <a:t> recent </a:t>
            </a:r>
            <a:r>
              <a:rPr lang="nl-NL" sz="1200" dirty="0" err="1">
                <a:latin typeface="Times New Roman" panose="02020603050405020304" pitchFamily="18" charset="0"/>
                <a:cs typeface="Times New Roman" panose="02020603050405020304" pitchFamily="18" charset="0"/>
              </a:rPr>
              <a:t>climate</a:t>
            </a:r>
            <a:r>
              <a:rPr lang="nl-NL" sz="1200" dirty="0">
                <a:latin typeface="Times New Roman" panose="02020603050405020304" pitchFamily="18" charset="0"/>
                <a:cs typeface="Times New Roman" panose="02020603050405020304" pitchFamily="18" charset="0"/>
              </a:rPr>
              <a:t>, but cross </a:t>
            </a:r>
            <a:r>
              <a:rPr lang="nl-NL" sz="1200" dirty="0" err="1">
                <a:latin typeface="Times New Roman" panose="02020603050405020304" pitchFamily="18" charset="0"/>
                <a:cs typeface="Times New Roman" panose="02020603050405020304" pitchFamily="18" charset="0"/>
              </a:rPr>
              <a:t>the</a:t>
            </a:r>
            <a:r>
              <a:rPr lang="nl-NL" sz="1200" dirty="0">
                <a:latin typeface="Times New Roman" panose="02020603050405020304" pitchFamily="18" charset="0"/>
                <a:cs typeface="Times New Roman" panose="02020603050405020304" pitchFamily="18" charset="0"/>
              </a:rPr>
              <a:t> </a:t>
            </a:r>
            <a:r>
              <a:rPr lang="nl-NL" sz="1200" dirty="0" err="1">
                <a:latin typeface="Times New Roman" panose="02020603050405020304" pitchFamily="18" charset="0"/>
                <a:cs typeface="Times New Roman" panose="02020603050405020304" pitchFamily="18" charset="0"/>
              </a:rPr>
              <a:t>tipping</a:t>
            </a:r>
            <a:r>
              <a:rPr lang="nl-NL" sz="1200" dirty="0">
                <a:latin typeface="Times New Roman" panose="02020603050405020304" pitchFamily="18" charset="0"/>
                <a:cs typeface="Times New Roman" panose="02020603050405020304" pitchFamily="18" charset="0"/>
              </a:rPr>
              <a:t> point </a:t>
            </a:r>
            <a:r>
              <a:rPr lang="nl-NL" sz="1200" dirty="0" err="1">
                <a:latin typeface="Times New Roman" panose="02020603050405020304" pitchFamily="18" charset="0"/>
                <a:cs typeface="Times New Roman" panose="02020603050405020304" pitchFamily="18" charset="0"/>
              </a:rPr>
              <a:t>into</a:t>
            </a:r>
            <a:r>
              <a:rPr lang="nl-NL" sz="1200" dirty="0">
                <a:latin typeface="Times New Roman" panose="02020603050405020304" pitchFamily="18" charset="0"/>
                <a:cs typeface="Times New Roman" panose="02020603050405020304" pitchFamily="18" charset="0"/>
              </a:rPr>
              <a:t> </a:t>
            </a:r>
            <a:r>
              <a:rPr lang="nl-NL" sz="1200" dirty="0" err="1">
                <a:latin typeface="Times New Roman" panose="02020603050405020304" pitchFamily="18" charset="0"/>
                <a:cs typeface="Times New Roman" panose="02020603050405020304" pitchFamily="18" charset="0"/>
              </a:rPr>
              <a:t>the</a:t>
            </a:r>
            <a:r>
              <a:rPr lang="nl-NL" sz="1200" dirty="0">
                <a:latin typeface="Times New Roman" panose="02020603050405020304" pitchFamily="18" charset="0"/>
                <a:cs typeface="Times New Roman" panose="02020603050405020304" pitchFamily="18" charset="0"/>
              </a:rPr>
              <a:t> </a:t>
            </a:r>
            <a:r>
              <a:rPr lang="nl-NL" sz="1200" dirty="0" err="1">
                <a:latin typeface="Times New Roman" panose="02020603050405020304" pitchFamily="18" charset="0"/>
                <a:cs typeface="Times New Roman" panose="02020603050405020304" pitchFamily="18" charset="0"/>
              </a:rPr>
              <a:t>nonforested</a:t>
            </a:r>
            <a:r>
              <a:rPr lang="nl-NL" sz="1200" dirty="0">
                <a:latin typeface="Times New Roman" panose="02020603050405020304" pitchFamily="18" charset="0"/>
                <a:cs typeface="Times New Roman" panose="02020603050405020304" pitchFamily="18" charset="0"/>
              </a:rPr>
              <a:t> </a:t>
            </a:r>
            <a:r>
              <a:rPr lang="nl-NL" sz="1200" dirty="0" err="1">
                <a:latin typeface="Times New Roman" panose="02020603050405020304" pitchFamily="18" charset="0"/>
                <a:cs typeface="Times New Roman" panose="02020603050405020304" pitchFamily="18" charset="0"/>
              </a:rPr>
              <a:t>rainfall</a:t>
            </a:r>
            <a:r>
              <a:rPr lang="nl-NL" sz="1200" dirty="0">
                <a:latin typeface="Times New Roman" panose="02020603050405020304" pitchFamily="18" charset="0"/>
                <a:cs typeface="Times New Roman" panose="02020603050405020304" pitchFamily="18" charset="0"/>
              </a:rPr>
              <a:t> range </a:t>
            </a:r>
            <a:r>
              <a:rPr lang="nl-NL" sz="1200" dirty="0" err="1">
                <a:latin typeface="Times New Roman" panose="02020603050405020304" pitchFamily="18" charset="0"/>
                <a:cs typeface="Times New Roman" panose="02020603050405020304" pitchFamily="18" charset="0"/>
              </a:rPr>
              <a:t>under</a:t>
            </a:r>
            <a:r>
              <a:rPr lang="nl-NL" sz="1200" dirty="0">
                <a:latin typeface="Times New Roman" panose="02020603050405020304" pitchFamily="18" charset="0"/>
                <a:cs typeface="Times New Roman" panose="02020603050405020304" pitchFamily="18" charset="0"/>
              </a:rPr>
              <a:t> </a:t>
            </a:r>
            <a:r>
              <a:rPr lang="nl-NL" sz="1200" dirty="0" err="1">
                <a:latin typeface="Times New Roman" panose="02020603050405020304" pitchFamily="18" charset="0"/>
                <a:cs typeface="Times New Roman" panose="02020603050405020304" pitchFamily="18" charset="0"/>
              </a:rPr>
              <a:t>the</a:t>
            </a:r>
            <a:r>
              <a:rPr lang="nl-NL" sz="1200" dirty="0">
                <a:latin typeface="Times New Roman" panose="02020603050405020304" pitchFamily="18" charset="0"/>
                <a:cs typeface="Times New Roman" panose="02020603050405020304" pitchFamily="18" charset="0"/>
              </a:rPr>
              <a:t> late 21</a:t>
            </a:r>
            <a:r>
              <a:rPr lang="nl-NL" sz="1200" baseline="30000" dirty="0">
                <a:latin typeface="Times New Roman" panose="02020603050405020304" pitchFamily="18" charset="0"/>
                <a:cs typeface="Times New Roman" panose="02020603050405020304" pitchFamily="18" charset="0"/>
              </a:rPr>
              <a:t>st</a:t>
            </a:r>
            <a:r>
              <a:rPr lang="nl-NL" sz="1200" dirty="0">
                <a:latin typeface="Times New Roman" panose="02020603050405020304" pitchFamily="18" charset="0"/>
                <a:cs typeface="Times New Roman" panose="02020603050405020304" pitchFamily="18" charset="0"/>
              </a:rPr>
              <a:t> </a:t>
            </a:r>
            <a:r>
              <a:rPr lang="nl-NL" sz="1200" dirty="0" err="1">
                <a:latin typeface="Times New Roman" panose="02020603050405020304" pitchFamily="18" charset="0"/>
                <a:cs typeface="Times New Roman" panose="02020603050405020304" pitchFamily="18" charset="0"/>
              </a:rPr>
              <a:t>century</a:t>
            </a:r>
            <a:r>
              <a:rPr lang="nl-NL" sz="1200" dirty="0">
                <a:latin typeface="Times New Roman" panose="02020603050405020304" pitchFamily="18" charset="0"/>
                <a:cs typeface="Times New Roman" panose="02020603050405020304" pitchFamily="18" charset="0"/>
              </a:rPr>
              <a:t> </a:t>
            </a:r>
            <a:r>
              <a:rPr lang="nl-NL" sz="1200" dirty="0" err="1">
                <a:latin typeface="Times New Roman" panose="02020603050405020304" pitchFamily="18" charset="0"/>
                <a:cs typeface="Times New Roman" panose="02020603050405020304" pitchFamily="18" charset="0"/>
              </a:rPr>
              <a:t>climate</a:t>
            </a:r>
            <a:r>
              <a:rPr lang="nl-NL" sz="1200" dirty="0">
                <a:latin typeface="Times New Roman" panose="02020603050405020304" pitchFamily="18" charset="0"/>
                <a:cs typeface="Times New Roman" panose="02020603050405020304" pitchFamily="18" charset="0"/>
              </a:rPr>
              <a:t>; blue </a:t>
            </a:r>
            <a:r>
              <a:rPr lang="nl-NL" sz="1200" dirty="0" err="1">
                <a:latin typeface="Times New Roman" panose="02020603050405020304" pitchFamily="18" charset="0"/>
                <a:cs typeface="Times New Roman" panose="02020603050405020304" pitchFamily="18" charset="0"/>
              </a:rPr>
              <a:t>areas</a:t>
            </a:r>
            <a:r>
              <a:rPr lang="nl-NL" sz="1200" dirty="0">
                <a:latin typeface="Times New Roman" panose="02020603050405020304" pitchFamily="18" charset="0"/>
                <a:cs typeface="Times New Roman" panose="02020603050405020304" pitchFamily="18" charset="0"/>
              </a:rPr>
              <a:t> are </a:t>
            </a:r>
            <a:r>
              <a:rPr lang="nl-NL" sz="1200" dirty="0" err="1">
                <a:latin typeface="Times New Roman" panose="02020603050405020304" pitchFamily="18" charset="0"/>
                <a:cs typeface="Times New Roman" panose="02020603050405020304" pitchFamily="18" charset="0"/>
              </a:rPr>
              <a:t>too</a:t>
            </a:r>
            <a:r>
              <a:rPr lang="nl-NL" sz="1200" dirty="0">
                <a:latin typeface="Times New Roman" panose="02020603050405020304" pitchFamily="18" charset="0"/>
                <a:cs typeface="Times New Roman" panose="02020603050405020304" pitchFamily="18" charset="0"/>
              </a:rPr>
              <a:t> dry </a:t>
            </a:r>
            <a:r>
              <a:rPr lang="nl-NL" sz="1200" dirty="0" err="1">
                <a:latin typeface="Times New Roman" panose="02020603050405020304" pitchFamily="18" charset="0"/>
                <a:cs typeface="Times New Roman" panose="02020603050405020304" pitchFamily="18" charset="0"/>
              </a:rPr>
              <a:t>for</a:t>
            </a:r>
            <a:r>
              <a:rPr lang="nl-NL" sz="1200" dirty="0">
                <a:latin typeface="Times New Roman" panose="02020603050405020304" pitchFamily="18" charset="0"/>
                <a:cs typeface="Times New Roman" panose="02020603050405020304" pitchFamily="18" charset="0"/>
              </a:rPr>
              <a:t> </a:t>
            </a:r>
            <a:r>
              <a:rPr lang="nl-NL" sz="1200" dirty="0" err="1">
                <a:latin typeface="Times New Roman" panose="02020603050405020304" pitchFamily="18" charset="0"/>
                <a:cs typeface="Times New Roman" panose="02020603050405020304" pitchFamily="18" charset="0"/>
              </a:rPr>
              <a:t>forest</a:t>
            </a:r>
            <a:r>
              <a:rPr lang="nl-NL" sz="1200" dirty="0">
                <a:latin typeface="Times New Roman" panose="02020603050405020304" pitchFamily="18" charset="0"/>
                <a:cs typeface="Times New Roman" panose="02020603050405020304" pitchFamily="18" charset="0"/>
              </a:rPr>
              <a:t> </a:t>
            </a:r>
            <a:r>
              <a:rPr lang="nl-NL" sz="1200" dirty="0" err="1">
                <a:latin typeface="Times New Roman" panose="02020603050405020304" pitchFamily="18" charset="0"/>
                <a:cs typeface="Times New Roman" panose="02020603050405020304" pitchFamily="18" charset="0"/>
              </a:rPr>
              <a:t>under</a:t>
            </a:r>
            <a:r>
              <a:rPr lang="nl-NL" sz="1200" dirty="0">
                <a:latin typeface="Times New Roman" panose="02020603050405020304" pitchFamily="18" charset="0"/>
                <a:cs typeface="Times New Roman" panose="02020603050405020304" pitchFamily="18" charset="0"/>
              </a:rPr>
              <a:t> </a:t>
            </a:r>
            <a:r>
              <a:rPr lang="nl-NL" sz="1200" dirty="0" err="1">
                <a:latin typeface="Times New Roman" panose="02020603050405020304" pitchFamily="18" charset="0"/>
                <a:cs typeface="Times New Roman" panose="02020603050405020304" pitchFamily="18" charset="0"/>
              </a:rPr>
              <a:t>the</a:t>
            </a:r>
            <a:r>
              <a:rPr lang="nl-NL" sz="1200" dirty="0">
                <a:latin typeface="Times New Roman" panose="02020603050405020304" pitchFamily="18" charset="0"/>
                <a:cs typeface="Times New Roman" panose="02020603050405020304" pitchFamily="18" charset="0"/>
              </a:rPr>
              <a:t> recent </a:t>
            </a:r>
            <a:r>
              <a:rPr lang="nl-NL" sz="1200" dirty="0" err="1">
                <a:latin typeface="Times New Roman" panose="02020603050405020304" pitchFamily="18" charset="0"/>
                <a:cs typeface="Times New Roman" panose="02020603050405020304" pitchFamily="18" charset="0"/>
              </a:rPr>
              <a:t>climate</a:t>
            </a:r>
            <a:r>
              <a:rPr lang="nl-NL" sz="1200" dirty="0">
                <a:latin typeface="Times New Roman" panose="02020603050405020304" pitchFamily="18" charset="0"/>
                <a:cs typeface="Times New Roman" panose="02020603050405020304" pitchFamily="18" charset="0"/>
              </a:rPr>
              <a:t>, but cross </a:t>
            </a:r>
            <a:r>
              <a:rPr lang="nl-NL" sz="1200" dirty="0" err="1">
                <a:latin typeface="Times New Roman" panose="02020603050405020304" pitchFamily="18" charset="0"/>
                <a:cs typeface="Times New Roman" panose="02020603050405020304" pitchFamily="18" charset="0"/>
              </a:rPr>
              <a:t>the</a:t>
            </a:r>
            <a:r>
              <a:rPr lang="nl-NL" sz="1200" dirty="0">
                <a:latin typeface="Times New Roman" panose="02020603050405020304" pitchFamily="18" charset="0"/>
                <a:cs typeface="Times New Roman" panose="02020603050405020304" pitchFamily="18" charset="0"/>
              </a:rPr>
              <a:t> </a:t>
            </a:r>
            <a:r>
              <a:rPr lang="nl-NL" sz="1200" dirty="0" err="1">
                <a:latin typeface="Times New Roman" panose="02020603050405020304" pitchFamily="18" charset="0"/>
                <a:cs typeface="Times New Roman" panose="02020603050405020304" pitchFamily="18" charset="0"/>
              </a:rPr>
              <a:t>tipping</a:t>
            </a:r>
            <a:r>
              <a:rPr lang="nl-NL" sz="1200" dirty="0">
                <a:latin typeface="Times New Roman" panose="02020603050405020304" pitchFamily="18" charset="0"/>
                <a:cs typeface="Times New Roman" panose="02020603050405020304" pitchFamily="18" charset="0"/>
              </a:rPr>
              <a:t> point </a:t>
            </a:r>
            <a:r>
              <a:rPr lang="nl-NL" sz="1200" dirty="0" err="1">
                <a:latin typeface="Times New Roman" panose="02020603050405020304" pitchFamily="18" charset="0"/>
                <a:cs typeface="Times New Roman" panose="02020603050405020304" pitchFamily="18" charset="0"/>
              </a:rPr>
              <a:t>to</a:t>
            </a:r>
            <a:r>
              <a:rPr lang="nl-NL" sz="1200" dirty="0">
                <a:latin typeface="Times New Roman" panose="02020603050405020304" pitchFamily="18" charset="0"/>
                <a:cs typeface="Times New Roman" panose="02020603050405020304" pitchFamily="18" charset="0"/>
              </a:rPr>
              <a:t> </a:t>
            </a:r>
            <a:r>
              <a:rPr lang="nl-NL" sz="1200" dirty="0" err="1">
                <a:latin typeface="Times New Roman" panose="02020603050405020304" pitchFamily="18" charset="0"/>
                <a:cs typeface="Times New Roman" panose="02020603050405020304" pitchFamily="18" charset="0"/>
              </a:rPr>
              <a:t>the</a:t>
            </a:r>
            <a:r>
              <a:rPr lang="nl-NL" sz="1200" dirty="0">
                <a:latin typeface="Times New Roman" panose="02020603050405020304" pitchFamily="18" charset="0"/>
                <a:cs typeface="Times New Roman" panose="02020603050405020304" pitchFamily="18" charset="0"/>
              </a:rPr>
              <a:t> </a:t>
            </a:r>
            <a:r>
              <a:rPr lang="nl-NL" sz="1200" dirty="0" err="1">
                <a:latin typeface="Times New Roman" panose="02020603050405020304" pitchFamily="18" charset="0"/>
                <a:cs typeface="Times New Roman" panose="02020603050405020304" pitchFamily="18" charset="0"/>
              </a:rPr>
              <a:t>stable-forest</a:t>
            </a:r>
            <a:r>
              <a:rPr lang="nl-NL" sz="1200" dirty="0">
                <a:latin typeface="Times New Roman" panose="02020603050405020304" pitchFamily="18" charset="0"/>
                <a:cs typeface="Times New Roman" panose="02020603050405020304" pitchFamily="18" charset="0"/>
              </a:rPr>
              <a:t> </a:t>
            </a:r>
            <a:r>
              <a:rPr lang="nl-NL" sz="1200" dirty="0" err="1">
                <a:latin typeface="Times New Roman" panose="02020603050405020304" pitchFamily="18" charset="0"/>
                <a:cs typeface="Times New Roman" panose="02020603050405020304" pitchFamily="18" charset="0"/>
              </a:rPr>
              <a:t>rainfall</a:t>
            </a:r>
            <a:r>
              <a:rPr lang="nl-NL" sz="1200" dirty="0">
                <a:latin typeface="Times New Roman" panose="02020603050405020304" pitchFamily="18" charset="0"/>
                <a:cs typeface="Times New Roman" panose="02020603050405020304" pitchFamily="18" charset="0"/>
              </a:rPr>
              <a:t> range </a:t>
            </a:r>
            <a:r>
              <a:rPr lang="nl-NL" sz="1200" dirty="0" err="1">
                <a:latin typeface="Times New Roman" panose="02020603050405020304" pitchFamily="18" charset="0"/>
                <a:cs typeface="Times New Roman" panose="02020603050405020304" pitchFamily="18" charset="0"/>
              </a:rPr>
              <a:t>under</a:t>
            </a:r>
            <a:r>
              <a:rPr lang="nl-NL" sz="1200" dirty="0">
                <a:latin typeface="Times New Roman" panose="02020603050405020304" pitchFamily="18" charset="0"/>
                <a:cs typeface="Times New Roman" panose="02020603050405020304" pitchFamily="18" charset="0"/>
              </a:rPr>
              <a:t> </a:t>
            </a:r>
            <a:r>
              <a:rPr lang="nl-NL" sz="1200" dirty="0" err="1">
                <a:latin typeface="Times New Roman" panose="02020603050405020304" pitchFamily="18" charset="0"/>
                <a:cs typeface="Times New Roman" panose="02020603050405020304" pitchFamily="18" charset="0"/>
              </a:rPr>
              <a:t>the</a:t>
            </a:r>
            <a:r>
              <a:rPr lang="nl-NL" sz="1200" dirty="0">
                <a:latin typeface="Times New Roman" panose="02020603050405020304" pitchFamily="18" charset="0"/>
                <a:cs typeface="Times New Roman" panose="02020603050405020304" pitchFamily="18" charset="0"/>
              </a:rPr>
              <a:t> late 21</a:t>
            </a:r>
            <a:r>
              <a:rPr lang="nl-NL" sz="1200" baseline="30000" dirty="0">
                <a:latin typeface="Times New Roman" panose="02020603050405020304" pitchFamily="18" charset="0"/>
                <a:cs typeface="Times New Roman" panose="02020603050405020304" pitchFamily="18" charset="0"/>
              </a:rPr>
              <a:t>st</a:t>
            </a:r>
            <a:r>
              <a:rPr lang="nl-NL" sz="1200" dirty="0">
                <a:latin typeface="Times New Roman" panose="02020603050405020304" pitchFamily="18" charset="0"/>
                <a:cs typeface="Times New Roman" panose="02020603050405020304" pitchFamily="18" charset="0"/>
              </a:rPr>
              <a:t> </a:t>
            </a:r>
            <a:r>
              <a:rPr lang="nl-NL" sz="1200" dirty="0" err="1">
                <a:latin typeface="Times New Roman" panose="02020603050405020304" pitchFamily="18" charset="0"/>
                <a:cs typeface="Times New Roman" panose="02020603050405020304" pitchFamily="18" charset="0"/>
              </a:rPr>
              <a:t>century</a:t>
            </a:r>
            <a:r>
              <a:rPr lang="nl-NL" sz="1200" dirty="0">
                <a:latin typeface="Times New Roman" panose="02020603050405020304" pitchFamily="18" charset="0"/>
                <a:cs typeface="Times New Roman" panose="02020603050405020304" pitchFamily="18" charset="0"/>
              </a:rPr>
              <a:t> </a:t>
            </a:r>
            <a:r>
              <a:rPr lang="nl-NL" sz="1200" dirty="0" err="1">
                <a:latin typeface="Times New Roman" panose="02020603050405020304" pitchFamily="18" charset="0"/>
                <a:cs typeface="Times New Roman" panose="02020603050405020304" pitchFamily="18" charset="0"/>
              </a:rPr>
              <a:t>climate</a:t>
            </a:r>
            <a:r>
              <a:rPr lang="nl-NL" sz="1200" dirty="0">
                <a:latin typeface="Times New Roman" panose="02020603050405020304" pitchFamily="18" charset="0"/>
                <a:cs typeface="Times New Roman" panose="02020603050405020304" pitchFamily="18" charset="0"/>
              </a:rPr>
              <a:t>. </a:t>
            </a:r>
            <a:endParaRPr lang="en-US" sz="1200" dirty="0">
              <a:latin typeface="Times New Roman" panose="02020603050405020304" pitchFamily="18" charset="0"/>
              <a:cs typeface="Times New Roman" panose="02020603050405020304" pitchFamily="18" charset="0"/>
            </a:endParaRPr>
          </a:p>
        </p:txBody>
      </p:sp>
      <p:pic>
        <p:nvPicPr>
          <p:cNvPr id="17" name="Picture 1">
            <a:extLst>
              <a:ext uri="{FF2B5EF4-FFF2-40B4-BE49-F238E27FC236}">
                <a16:creationId xmlns:a16="http://schemas.microsoft.com/office/drawing/2014/main" id="{60A58D97-3A3E-4A2E-827E-A4D5ADBC7E59}"/>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175637" y="1886649"/>
            <a:ext cx="3926564" cy="2880000"/>
          </a:xfrm>
          <a:prstGeom prst="rect">
            <a:avLst/>
          </a:prstGeom>
          <a:noFill/>
          <a:ln>
            <a:noFill/>
          </a:ln>
        </p:spPr>
      </p:pic>
      <p:sp>
        <p:nvSpPr>
          <p:cNvPr id="16" name="Pijl: rechts 15">
            <a:hlinkClick r:id="" action="ppaction://hlinkshowjump?jump=nextslide"/>
            <a:extLst>
              <a:ext uri="{FF2B5EF4-FFF2-40B4-BE49-F238E27FC236}">
                <a16:creationId xmlns:a16="http://schemas.microsoft.com/office/drawing/2014/main" id="{49BFF57B-4829-4293-B8F2-5C901F9D7B1B}"/>
              </a:ext>
            </a:extLst>
          </p:cNvPr>
          <p:cNvSpPr/>
          <p:nvPr/>
        </p:nvSpPr>
        <p:spPr>
          <a:xfrm>
            <a:off x="3657139" y="5312931"/>
            <a:ext cx="978408" cy="48463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8" name="Pijl: links 17">
            <a:hlinkClick r:id="" action="ppaction://hlinkshowjump?jump=previousslide"/>
            <a:extLst>
              <a:ext uri="{FF2B5EF4-FFF2-40B4-BE49-F238E27FC236}">
                <a16:creationId xmlns:a16="http://schemas.microsoft.com/office/drawing/2014/main" id="{2FC3E07D-E447-4200-A128-8F298219D32A}"/>
              </a:ext>
            </a:extLst>
          </p:cNvPr>
          <p:cNvSpPr/>
          <p:nvPr/>
        </p:nvSpPr>
        <p:spPr>
          <a:xfrm>
            <a:off x="849931" y="5312931"/>
            <a:ext cx="978408" cy="484632"/>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3359936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F90F78D8-399B-423B-BDDA-73151B32C121}"/>
              </a:ext>
            </a:extLst>
          </p:cNvPr>
          <p:cNvSpPr txBox="1"/>
          <p:nvPr/>
        </p:nvSpPr>
        <p:spPr>
          <a:xfrm>
            <a:off x="0" y="-54318"/>
            <a:ext cx="12192000" cy="1631216"/>
          </a:xfrm>
          <a:prstGeom prst="rect">
            <a:avLst/>
          </a:prstGeom>
          <a:noFill/>
        </p:spPr>
        <p:txBody>
          <a:bodyPr wrap="square" rtlCol="0">
            <a:spAutoFit/>
          </a:bodyPr>
          <a:lstStyle/>
          <a:p>
            <a:pPr algn="ctr">
              <a:lnSpc>
                <a:spcPct val="150000"/>
              </a:lnSpc>
            </a:pPr>
            <a:r>
              <a:rPr lang="nl-NL" sz="4000" dirty="0" err="1">
                <a:latin typeface="Times New Roman" panose="02020603050405020304" pitchFamily="18" charset="0"/>
                <a:cs typeface="Times New Roman" panose="02020603050405020304" pitchFamily="18" charset="0"/>
              </a:rPr>
              <a:t>Hysteresis</a:t>
            </a:r>
            <a:r>
              <a:rPr lang="nl-NL" sz="4000" dirty="0">
                <a:latin typeface="Times New Roman" panose="02020603050405020304" pitchFamily="18" charset="0"/>
                <a:cs typeface="Times New Roman" panose="02020603050405020304" pitchFamily="18" charset="0"/>
              </a:rPr>
              <a:t> of </a:t>
            </a:r>
            <a:r>
              <a:rPr lang="nl-NL" sz="4000" dirty="0" err="1">
                <a:latin typeface="Times New Roman" panose="02020603050405020304" pitchFamily="18" charset="0"/>
                <a:cs typeface="Times New Roman" panose="02020603050405020304" pitchFamily="18" charset="0"/>
              </a:rPr>
              <a:t>tropical</a:t>
            </a:r>
            <a:r>
              <a:rPr lang="nl-NL" sz="4000" dirty="0">
                <a:latin typeface="Times New Roman" panose="02020603050405020304" pitchFamily="18" charset="0"/>
                <a:cs typeface="Times New Roman" panose="02020603050405020304" pitchFamily="18" charset="0"/>
              </a:rPr>
              <a:t> </a:t>
            </a:r>
            <a:r>
              <a:rPr lang="nl-NL" sz="4000" dirty="0" err="1">
                <a:latin typeface="Times New Roman" panose="02020603050405020304" pitchFamily="18" charset="0"/>
                <a:cs typeface="Times New Roman" panose="02020603050405020304" pitchFamily="18" charset="0"/>
              </a:rPr>
              <a:t>forests</a:t>
            </a:r>
            <a:r>
              <a:rPr lang="nl-NL" sz="4000" dirty="0">
                <a:latin typeface="Times New Roman" panose="02020603050405020304" pitchFamily="18" charset="0"/>
                <a:cs typeface="Times New Roman" panose="02020603050405020304" pitchFamily="18" charset="0"/>
              </a:rPr>
              <a:t> in </a:t>
            </a:r>
            <a:r>
              <a:rPr lang="nl-NL" sz="4000" dirty="0" err="1">
                <a:latin typeface="Times New Roman" panose="02020603050405020304" pitchFamily="18" charset="0"/>
                <a:cs typeface="Times New Roman" panose="02020603050405020304" pitchFamily="18" charset="0"/>
              </a:rPr>
              <a:t>the</a:t>
            </a:r>
            <a:r>
              <a:rPr lang="nl-NL" sz="4000" dirty="0">
                <a:latin typeface="Times New Roman" panose="02020603050405020304" pitchFamily="18" charset="0"/>
                <a:cs typeface="Times New Roman" panose="02020603050405020304" pitchFamily="18" charset="0"/>
              </a:rPr>
              <a:t> 21st </a:t>
            </a:r>
            <a:r>
              <a:rPr lang="nl-NL" sz="4000" dirty="0" err="1">
                <a:latin typeface="Times New Roman" panose="02020603050405020304" pitchFamily="18" charset="0"/>
                <a:cs typeface="Times New Roman" panose="02020603050405020304" pitchFamily="18" charset="0"/>
              </a:rPr>
              <a:t>century</a:t>
            </a:r>
            <a:endParaRPr lang="nl-NL" sz="4000" dirty="0">
              <a:latin typeface="Times New Roman" panose="02020603050405020304" pitchFamily="18" charset="0"/>
              <a:cs typeface="Times New Roman" panose="02020603050405020304" pitchFamily="18" charset="0"/>
            </a:endParaRPr>
          </a:p>
          <a:p>
            <a:pPr algn="ctr"/>
            <a:r>
              <a:rPr lang="nl-NL" sz="2000" dirty="0">
                <a:latin typeface="Times New Roman" panose="02020603050405020304" pitchFamily="18" charset="0"/>
                <a:cs typeface="Times New Roman" panose="02020603050405020304" pitchFamily="18" charset="0"/>
              </a:rPr>
              <a:t>Arie Staal, </a:t>
            </a:r>
            <a:r>
              <a:rPr lang="nl-NL" sz="2000" dirty="0" err="1">
                <a:latin typeface="Times New Roman" panose="02020603050405020304" pitchFamily="18" charset="0"/>
                <a:cs typeface="Times New Roman" panose="02020603050405020304" pitchFamily="18" charset="0"/>
              </a:rPr>
              <a:t>Ingo</a:t>
            </a:r>
            <a:r>
              <a:rPr lang="nl-NL" sz="2000" dirty="0">
                <a:latin typeface="Times New Roman" panose="02020603050405020304" pitchFamily="18" charset="0"/>
                <a:cs typeface="Times New Roman" panose="02020603050405020304" pitchFamily="18" charset="0"/>
              </a:rPr>
              <a:t> </a:t>
            </a:r>
            <a:r>
              <a:rPr lang="nl-NL" sz="2000" dirty="0" err="1">
                <a:latin typeface="Times New Roman" panose="02020603050405020304" pitchFamily="18" charset="0"/>
                <a:cs typeface="Times New Roman" panose="02020603050405020304" pitchFamily="18" charset="0"/>
              </a:rPr>
              <a:t>Fetzer</a:t>
            </a:r>
            <a:r>
              <a:rPr lang="nl-NL" sz="2000" dirty="0">
                <a:latin typeface="Times New Roman" panose="02020603050405020304" pitchFamily="18" charset="0"/>
                <a:cs typeface="Times New Roman" panose="02020603050405020304" pitchFamily="18" charset="0"/>
              </a:rPr>
              <a:t>, </a:t>
            </a:r>
            <a:r>
              <a:rPr lang="nl-NL" sz="2000" dirty="0" err="1">
                <a:latin typeface="Times New Roman" panose="02020603050405020304" pitchFamily="18" charset="0"/>
                <a:cs typeface="Times New Roman" panose="02020603050405020304" pitchFamily="18" charset="0"/>
              </a:rPr>
              <a:t>Lan</a:t>
            </a:r>
            <a:r>
              <a:rPr lang="nl-NL" sz="2000" dirty="0">
                <a:latin typeface="Times New Roman" panose="02020603050405020304" pitchFamily="18" charset="0"/>
                <a:cs typeface="Times New Roman" panose="02020603050405020304" pitchFamily="18" charset="0"/>
              </a:rPr>
              <a:t> Wang-</a:t>
            </a:r>
            <a:r>
              <a:rPr lang="nl-NL" sz="2000" dirty="0" err="1">
                <a:latin typeface="Times New Roman" panose="02020603050405020304" pitchFamily="18" charset="0"/>
                <a:cs typeface="Times New Roman" panose="02020603050405020304" pitchFamily="18" charset="0"/>
              </a:rPr>
              <a:t>Erlandsson</a:t>
            </a:r>
            <a:r>
              <a:rPr lang="nl-NL" sz="2000" dirty="0">
                <a:latin typeface="Times New Roman" panose="02020603050405020304" pitchFamily="18" charset="0"/>
                <a:cs typeface="Times New Roman" panose="02020603050405020304" pitchFamily="18" charset="0"/>
              </a:rPr>
              <a:t>, Joyce H.C. Bosmans, Stefan C. Dekker, </a:t>
            </a:r>
          </a:p>
          <a:p>
            <a:pPr algn="ctr"/>
            <a:r>
              <a:rPr lang="nl-NL" sz="2000" dirty="0">
                <a:latin typeface="Times New Roman" panose="02020603050405020304" pitchFamily="18" charset="0"/>
                <a:cs typeface="Times New Roman" panose="02020603050405020304" pitchFamily="18" charset="0"/>
              </a:rPr>
              <a:t>Egbert H. van Nes, Johan </a:t>
            </a:r>
            <a:r>
              <a:rPr lang="nl-NL" sz="2000" dirty="0" err="1">
                <a:latin typeface="Times New Roman" panose="02020603050405020304" pitchFamily="18" charset="0"/>
                <a:cs typeface="Times New Roman" panose="02020603050405020304" pitchFamily="18" charset="0"/>
              </a:rPr>
              <a:t>Rockström</a:t>
            </a:r>
            <a:r>
              <a:rPr lang="nl-NL" sz="2000" dirty="0">
                <a:latin typeface="Times New Roman" panose="02020603050405020304" pitchFamily="18" charset="0"/>
                <a:cs typeface="Times New Roman" panose="02020603050405020304" pitchFamily="18" charset="0"/>
              </a:rPr>
              <a:t> &amp; Obbe A. Tuinenburg</a:t>
            </a:r>
          </a:p>
        </p:txBody>
      </p:sp>
      <p:sp>
        <p:nvSpPr>
          <p:cNvPr id="5" name="Rechthoek 4">
            <a:hlinkClick r:id="" action="ppaction://hlinkshowjump?jump=firstslide"/>
            <a:extLst>
              <a:ext uri="{FF2B5EF4-FFF2-40B4-BE49-F238E27FC236}">
                <a16:creationId xmlns:a16="http://schemas.microsoft.com/office/drawing/2014/main" id="{21BE779B-5BEC-49E6-9E3C-E1FDBA4E0EA7}"/>
              </a:ext>
            </a:extLst>
          </p:cNvPr>
          <p:cNvSpPr/>
          <p:nvPr/>
        </p:nvSpPr>
        <p:spPr>
          <a:xfrm>
            <a:off x="-108642" y="-63374"/>
            <a:ext cx="12439462" cy="169459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3" name="Rechthoek 22">
            <a:hlinkClick r:id="" action="ppaction://hlinkshowjump?jump=lastslide"/>
            <a:extLst>
              <a:ext uri="{FF2B5EF4-FFF2-40B4-BE49-F238E27FC236}">
                <a16:creationId xmlns:a16="http://schemas.microsoft.com/office/drawing/2014/main" id="{218EFBB9-096B-464B-A9CB-5A7DF74363D9}"/>
              </a:ext>
            </a:extLst>
          </p:cNvPr>
          <p:cNvSpPr/>
          <p:nvPr/>
        </p:nvSpPr>
        <p:spPr>
          <a:xfrm>
            <a:off x="-108642" y="6292158"/>
            <a:ext cx="12367034" cy="64145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4" name="Picture 2" descr="Image result for utrecht university">
            <a:extLst>
              <a:ext uri="{FF2B5EF4-FFF2-40B4-BE49-F238E27FC236}">
                <a16:creationId xmlns:a16="http://schemas.microsoft.com/office/drawing/2014/main" id="{2484AA19-7189-4513-9C6A-0056BD36A95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92103" y="6361728"/>
            <a:ext cx="1590675" cy="440055"/>
          </a:xfrm>
          <a:prstGeom prst="rect">
            <a:avLst/>
          </a:prstGeom>
          <a:noFill/>
          <a:extLst>
            <a:ext uri="{909E8E84-426E-40DD-AFC4-6F175D3DCCD1}">
              <a14:hiddenFill xmlns:a14="http://schemas.microsoft.com/office/drawing/2010/main">
                <a:solidFill>
                  <a:srgbClr val="FFFFFF"/>
                </a:solidFill>
              </a14:hiddenFill>
            </a:ext>
          </a:extLst>
        </p:spPr>
      </p:pic>
      <p:pic>
        <p:nvPicPr>
          <p:cNvPr id="25" name="Bildobjekt 20">
            <a:extLst>
              <a:ext uri="{FF2B5EF4-FFF2-40B4-BE49-F238E27FC236}">
                <a16:creationId xmlns:a16="http://schemas.microsoft.com/office/drawing/2014/main" id="{E972E929-F866-4044-9E85-7CFE200761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091" y="6238705"/>
            <a:ext cx="2050988" cy="685560"/>
          </a:xfrm>
          <a:prstGeom prst="rect">
            <a:avLst/>
          </a:prstGeom>
        </p:spPr>
      </p:pic>
      <p:grpSp>
        <p:nvGrpSpPr>
          <p:cNvPr id="26" name="Group 43">
            <a:extLst>
              <a:ext uri="{FF2B5EF4-FFF2-40B4-BE49-F238E27FC236}">
                <a16:creationId xmlns:a16="http://schemas.microsoft.com/office/drawing/2014/main" id="{1CA6AE7F-3855-481D-892F-D14962146163}"/>
              </a:ext>
            </a:extLst>
          </p:cNvPr>
          <p:cNvGrpSpPr/>
          <p:nvPr/>
        </p:nvGrpSpPr>
        <p:grpSpPr>
          <a:xfrm>
            <a:off x="2320159" y="6267689"/>
            <a:ext cx="1274069" cy="663788"/>
            <a:chOff x="10937436" y="6154561"/>
            <a:chExt cx="1310640" cy="637489"/>
          </a:xfrm>
        </p:grpSpPr>
        <p:sp>
          <p:nvSpPr>
            <p:cNvPr id="27" name="TextBox 44">
              <a:extLst>
                <a:ext uri="{FF2B5EF4-FFF2-40B4-BE49-F238E27FC236}">
                  <a16:creationId xmlns:a16="http://schemas.microsoft.com/office/drawing/2014/main" id="{EC028868-BC7F-4718-85C9-1736E9D9FAD5}"/>
                </a:ext>
              </a:extLst>
            </p:cNvPr>
            <p:cNvSpPr txBox="1"/>
            <p:nvPr/>
          </p:nvSpPr>
          <p:spPr>
            <a:xfrm>
              <a:off x="10937436" y="6154561"/>
              <a:ext cx="1310640" cy="555537"/>
            </a:xfrm>
            <a:prstGeom prst="rect">
              <a:avLst/>
            </a:prstGeom>
            <a:noFill/>
          </p:spPr>
          <p:txBody>
            <a:bodyPr wrap="square" rtlCol="0">
              <a:spAutoFit/>
            </a:bodyPr>
            <a:lstStyle/>
            <a:p>
              <a:pPr algn="ctr">
                <a:lnSpc>
                  <a:spcPct val="70000"/>
                </a:lnSpc>
              </a:pPr>
              <a:r>
                <a:rPr lang="en-US" sz="3200" b="1" dirty="0">
                  <a:solidFill>
                    <a:srgbClr val="425221"/>
                  </a:solidFill>
                  <a:latin typeface="Tahoma"/>
                  <a:cs typeface="Tahoma"/>
                </a:rPr>
                <a:t>e</a:t>
              </a:r>
              <a:r>
                <a:rPr lang="en-US" sz="3200" b="1" dirty="0">
                  <a:solidFill>
                    <a:srgbClr val="D5662D"/>
                  </a:solidFill>
                  <a:latin typeface="Tahoma"/>
                  <a:cs typeface="Tahoma"/>
                </a:rPr>
                <a:t>r</a:t>
              </a:r>
              <a:r>
                <a:rPr lang="en-US" sz="3200" b="1" dirty="0">
                  <a:solidFill>
                    <a:srgbClr val="425221"/>
                  </a:solidFill>
                  <a:latin typeface="Tahoma"/>
                  <a:cs typeface="Tahoma"/>
                </a:rPr>
                <a:t>a</a:t>
              </a:r>
              <a:r>
                <a:rPr lang="en-US" sz="2000" dirty="0">
                  <a:latin typeface="Tahoma"/>
                  <a:cs typeface="Tahoma"/>
                </a:rPr>
                <a:t> </a:t>
              </a:r>
            </a:p>
            <a:p>
              <a:pPr algn="ctr">
                <a:lnSpc>
                  <a:spcPct val="70000"/>
                </a:lnSpc>
              </a:pPr>
              <a:r>
                <a:rPr lang="en-US" sz="1100" b="1" dirty="0">
                  <a:latin typeface="Calibri"/>
                  <a:cs typeface="Calibri"/>
                </a:rPr>
                <a:t>Earth Resilience</a:t>
              </a:r>
            </a:p>
          </p:txBody>
        </p:sp>
        <p:sp>
          <p:nvSpPr>
            <p:cNvPr id="28" name="TextBox 45">
              <a:extLst>
                <a:ext uri="{FF2B5EF4-FFF2-40B4-BE49-F238E27FC236}">
                  <a16:creationId xmlns:a16="http://schemas.microsoft.com/office/drawing/2014/main" id="{A8107162-6045-4ABB-9409-EFE9A3EF5100}"/>
                </a:ext>
              </a:extLst>
            </p:cNvPr>
            <p:cNvSpPr txBox="1"/>
            <p:nvPr/>
          </p:nvSpPr>
          <p:spPr>
            <a:xfrm>
              <a:off x="11007832" y="6561218"/>
              <a:ext cx="1144865" cy="230832"/>
            </a:xfrm>
            <a:prstGeom prst="rect">
              <a:avLst/>
            </a:prstGeom>
            <a:noFill/>
          </p:spPr>
          <p:txBody>
            <a:bodyPr wrap="none" rtlCol="0">
              <a:spAutoFit/>
            </a:bodyPr>
            <a:lstStyle/>
            <a:p>
              <a:r>
                <a:rPr lang="en-US" sz="900" dirty="0">
                  <a:latin typeface="+mj-lt"/>
                  <a:cs typeface="Avenir Next Condensed Demi Bold"/>
                </a:rPr>
                <a:t>in the Anthropocene</a:t>
              </a:r>
              <a:endParaRPr lang="en-US" sz="900" dirty="0">
                <a:latin typeface="+mj-lt"/>
              </a:endParaRPr>
            </a:p>
          </p:txBody>
        </p:sp>
      </p:grpSp>
      <p:pic>
        <p:nvPicPr>
          <p:cNvPr id="29" name="Picture 6" descr="http://www.foodlaw.nu/images/wur.jpg">
            <a:extLst>
              <a:ext uri="{FF2B5EF4-FFF2-40B4-BE49-F238E27FC236}">
                <a16:creationId xmlns:a16="http://schemas.microsoft.com/office/drawing/2014/main" id="{0857C802-DCA4-428D-B097-ED3D349D4D9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33812" y="6418555"/>
            <a:ext cx="2010433" cy="325859"/>
          </a:xfrm>
          <a:prstGeom prst="rect">
            <a:avLst/>
          </a:prstGeom>
          <a:noFill/>
          <a:extLst>
            <a:ext uri="{909E8E84-426E-40DD-AFC4-6F175D3DCCD1}">
              <a14:hiddenFill xmlns:a14="http://schemas.microsoft.com/office/drawing/2010/main">
                <a:solidFill>
                  <a:srgbClr val="FFFFFF"/>
                </a:solidFill>
              </a14:hiddenFill>
            </a:ext>
          </a:extLst>
        </p:spPr>
      </p:pic>
      <p:pic>
        <p:nvPicPr>
          <p:cNvPr id="31" name="Afbeelding 30" descr="Afbeelding met tekening&#10;&#10;Automatisch gegenereerde beschrijving">
            <a:extLst>
              <a:ext uri="{FF2B5EF4-FFF2-40B4-BE49-F238E27FC236}">
                <a16:creationId xmlns:a16="http://schemas.microsoft.com/office/drawing/2014/main" id="{1F2B4661-66B6-4591-9EB1-E795EEB1AC5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06076" y="6319036"/>
            <a:ext cx="1200920" cy="529315"/>
          </a:xfrm>
          <a:prstGeom prst="rect">
            <a:avLst/>
          </a:prstGeom>
        </p:spPr>
      </p:pic>
      <p:pic>
        <p:nvPicPr>
          <p:cNvPr id="33" name="Afbeelding 32">
            <a:extLst>
              <a:ext uri="{FF2B5EF4-FFF2-40B4-BE49-F238E27FC236}">
                <a16:creationId xmlns:a16="http://schemas.microsoft.com/office/drawing/2014/main" id="{BF5BC362-3466-4CAC-B90A-EA02176EDDCB}"/>
              </a:ext>
            </a:extLst>
          </p:cNvPr>
          <p:cNvPicPr>
            <a:picLocks noChangeAspect="1"/>
          </p:cNvPicPr>
          <p:nvPr/>
        </p:nvPicPr>
        <p:blipFill rotWithShape="1">
          <a:blip r:embed="rId6">
            <a:extLst>
              <a:ext uri="{28A0092B-C50C-407E-A947-70E740481C1C}">
                <a14:useLocalDpi xmlns:a14="http://schemas.microsoft.com/office/drawing/2010/main" val="0"/>
              </a:ext>
            </a:extLst>
          </a:blip>
          <a:srcRect t="21045" b="20973"/>
          <a:stretch/>
        </p:blipFill>
        <p:spPr>
          <a:xfrm>
            <a:off x="8911998" y="6361728"/>
            <a:ext cx="1449918" cy="440055"/>
          </a:xfrm>
          <a:prstGeom prst="rect">
            <a:avLst/>
          </a:prstGeom>
        </p:spPr>
      </p:pic>
      <p:sp>
        <p:nvSpPr>
          <p:cNvPr id="30" name="Rectangle 8">
            <a:extLst>
              <a:ext uri="{FF2B5EF4-FFF2-40B4-BE49-F238E27FC236}">
                <a16:creationId xmlns:a16="http://schemas.microsoft.com/office/drawing/2014/main" id="{71641210-F023-4F01-9BC3-23B7922896A1}"/>
              </a:ext>
            </a:extLst>
          </p:cNvPr>
          <p:cNvSpPr/>
          <p:nvPr/>
        </p:nvSpPr>
        <p:spPr>
          <a:xfrm>
            <a:off x="411784" y="1886649"/>
            <a:ext cx="5044136" cy="2585323"/>
          </a:xfrm>
          <a:prstGeom prst="rect">
            <a:avLst/>
          </a:prstGeom>
        </p:spPr>
        <p:txBody>
          <a:bodyPr wrap="square">
            <a:spAutoFit/>
          </a:bodyPr>
          <a:lstStyle/>
          <a:p>
            <a:r>
              <a:rPr lang="en-US" b="1" dirty="0">
                <a:latin typeface="Times New Roman" panose="02020603050405020304" pitchFamily="18" charset="0"/>
                <a:cs typeface="Times New Roman" panose="02020603050405020304" pitchFamily="18" charset="0"/>
              </a:rPr>
              <a:t>Climate change scenario</a:t>
            </a:r>
          </a:p>
          <a:p>
            <a:r>
              <a:rPr lang="nl-NL" dirty="0">
                <a:latin typeface="Times New Roman" panose="02020603050405020304" pitchFamily="18" charset="0"/>
                <a:ea typeface="Times New Roman" panose="02020603050405020304" pitchFamily="18" charset="0"/>
              </a:rPr>
              <a:t>We </a:t>
            </a:r>
            <a:r>
              <a:rPr lang="nl-NL" dirty="0" err="1">
                <a:latin typeface="Times New Roman" panose="02020603050405020304" pitchFamily="18" charset="0"/>
                <a:ea typeface="Times New Roman" panose="02020603050405020304" pitchFamily="18" charset="0"/>
              </a:rPr>
              <a:t>use</a:t>
            </a:r>
            <a:r>
              <a:rPr lang="nl-NL" dirty="0">
                <a:latin typeface="Times New Roman" panose="02020603050405020304" pitchFamily="18" charset="0"/>
                <a:ea typeface="Times New Roman" panose="02020603050405020304" pitchFamily="18" charset="0"/>
              </a:rPr>
              <a:t> </a:t>
            </a:r>
            <a:r>
              <a:rPr lang="nl-NL" dirty="0" err="1">
                <a:latin typeface="Times New Roman" panose="02020603050405020304" pitchFamily="18" charset="0"/>
                <a:ea typeface="Times New Roman" panose="02020603050405020304" pitchFamily="18" charset="0"/>
              </a:rPr>
              <a:t>rainfall</a:t>
            </a:r>
            <a:r>
              <a:rPr lang="nl-NL" dirty="0">
                <a:latin typeface="Times New Roman" panose="02020603050405020304" pitchFamily="18" charset="0"/>
                <a:ea typeface="Times New Roman" panose="02020603050405020304" pitchFamily="18" charset="0"/>
              </a:rPr>
              <a:t> </a:t>
            </a:r>
            <a:r>
              <a:rPr lang="nl-NL" dirty="0" err="1">
                <a:latin typeface="Times New Roman" panose="02020603050405020304" pitchFamily="18" charset="0"/>
                <a:ea typeface="Times New Roman" panose="02020603050405020304" pitchFamily="18" charset="0"/>
              </a:rPr>
              <a:t>projections</a:t>
            </a:r>
            <a:r>
              <a:rPr lang="nl-NL" dirty="0">
                <a:latin typeface="Times New Roman" panose="02020603050405020304" pitchFamily="18" charset="0"/>
                <a:ea typeface="Times New Roman" panose="02020603050405020304" pitchFamily="18" charset="0"/>
              </a:rPr>
              <a:t> </a:t>
            </a:r>
            <a:r>
              <a:rPr lang="nl-NL" dirty="0" err="1">
                <a:latin typeface="Times New Roman" panose="02020603050405020304" pitchFamily="18" charset="0"/>
                <a:ea typeface="Times New Roman" panose="02020603050405020304" pitchFamily="18" charset="0"/>
              </a:rPr>
              <a:t>under</a:t>
            </a:r>
            <a:r>
              <a:rPr lang="nl-NL" dirty="0">
                <a:latin typeface="Times New Roman" panose="02020603050405020304" pitchFamily="18" charset="0"/>
                <a:ea typeface="Times New Roman" panose="02020603050405020304" pitchFamily="18" charset="0"/>
              </a:rPr>
              <a:t> </a:t>
            </a:r>
            <a:r>
              <a:rPr lang="nl-NL" dirty="0" err="1">
                <a:latin typeface="Times New Roman" panose="02020603050405020304" pitchFamily="18" charset="0"/>
                <a:ea typeface="Times New Roman" panose="02020603050405020304" pitchFamily="18" charset="0"/>
              </a:rPr>
              <a:t>climate</a:t>
            </a:r>
            <a:r>
              <a:rPr lang="nl-NL" dirty="0">
                <a:latin typeface="Times New Roman" panose="02020603050405020304" pitchFamily="18" charset="0"/>
                <a:ea typeface="Times New Roman" panose="02020603050405020304" pitchFamily="18" charset="0"/>
              </a:rPr>
              <a:t> change </a:t>
            </a:r>
            <a:r>
              <a:rPr lang="nl-NL" dirty="0" err="1">
                <a:latin typeface="Times New Roman" panose="02020603050405020304" pitchFamily="18" charset="0"/>
                <a:ea typeface="Times New Roman" panose="02020603050405020304" pitchFamily="18" charset="0"/>
              </a:rPr>
              <a:t>to</a:t>
            </a:r>
            <a:r>
              <a:rPr lang="nl-NL" dirty="0">
                <a:latin typeface="Times New Roman" panose="02020603050405020304" pitchFamily="18" charset="0"/>
                <a:ea typeface="Times New Roman" panose="02020603050405020304" pitchFamily="18" charset="0"/>
              </a:rPr>
              <a:t> </a:t>
            </a:r>
            <a:r>
              <a:rPr lang="nl-NL" dirty="0" err="1">
                <a:latin typeface="Times New Roman" panose="02020603050405020304" pitchFamily="18" charset="0"/>
                <a:ea typeface="Times New Roman" panose="02020603050405020304" pitchFamily="18" charset="0"/>
              </a:rPr>
              <a:t>assess</a:t>
            </a:r>
            <a:r>
              <a:rPr lang="nl-NL" dirty="0">
                <a:latin typeface="Times New Roman" panose="02020603050405020304" pitchFamily="18" charset="0"/>
                <a:ea typeface="Times New Roman" panose="02020603050405020304" pitchFamily="18" charset="0"/>
              </a:rPr>
              <a:t> </a:t>
            </a:r>
            <a:r>
              <a:rPr lang="nl-NL" dirty="0" err="1">
                <a:latin typeface="Times New Roman" panose="02020603050405020304" pitchFamily="18" charset="0"/>
                <a:ea typeface="Times New Roman" panose="02020603050405020304" pitchFamily="18" charset="0"/>
              </a:rPr>
              <a:t>how</a:t>
            </a:r>
            <a:r>
              <a:rPr lang="nl-NL" dirty="0">
                <a:latin typeface="Times New Roman" panose="02020603050405020304" pitchFamily="18" charset="0"/>
                <a:ea typeface="Times New Roman" panose="02020603050405020304" pitchFamily="18" charset="0"/>
              </a:rPr>
              <a:t> </a:t>
            </a:r>
            <a:r>
              <a:rPr lang="nl-NL" dirty="0" err="1">
                <a:latin typeface="Times New Roman" panose="02020603050405020304" pitchFamily="18" charset="0"/>
                <a:ea typeface="Times New Roman" panose="02020603050405020304" pitchFamily="18" charset="0"/>
              </a:rPr>
              <a:t>the</a:t>
            </a:r>
            <a:r>
              <a:rPr lang="nl-NL" dirty="0">
                <a:latin typeface="Times New Roman" panose="02020603050405020304" pitchFamily="18" charset="0"/>
                <a:ea typeface="Times New Roman" panose="02020603050405020304" pitchFamily="18" charset="0"/>
              </a:rPr>
              <a:t> </a:t>
            </a:r>
            <a:r>
              <a:rPr lang="nl-NL" dirty="0" err="1">
                <a:latin typeface="Times New Roman" panose="02020603050405020304" pitchFamily="18" charset="0"/>
                <a:ea typeface="Times New Roman" panose="02020603050405020304" pitchFamily="18" charset="0"/>
              </a:rPr>
              <a:t>stability</a:t>
            </a:r>
            <a:r>
              <a:rPr lang="nl-NL" dirty="0">
                <a:latin typeface="Times New Roman" panose="02020603050405020304" pitchFamily="18" charset="0"/>
                <a:ea typeface="Times New Roman" panose="02020603050405020304" pitchFamily="18" charset="0"/>
              </a:rPr>
              <a:t> of </a:t>
            </a:r>
            <a:r>
              <a:rPr lang="nl-NL" dirty="0" err="1">
                <a:latin typeface="Times New Roman" panose="02020603050405020304" pitchFamily="18" charset="0"/>
                <a:ea typeface="Times New Roman" panose="02020603050405020304" pitchFamily="18" charset="0"/>
              </a:rPr>
              <a:t>tropical</a:t>
            </a:r>
            <a:r>
              <a:rPr lang="nl-NL" dirty="0">
                <a:latin typeface="Times New Roman" panose="02020603050405020304" pitchFamily="18" charset="0"/>
                <a:ea typeface="Times New Roman" panose="02020603050405020304" pitchFamily="18" charset="0"/>
              </a:rPr>
              <a:t> </a:t>
            </a:r>
            <a:r>
              <a:rPr lang="nl-NL" dirty="0" err="1">
                <a:latin typeface="Times New Roman" panose="02020603050405020304" pitchFamily="18" charset="0"/>
                <a:ea typeface="Times New Roman" panose="02020603050405020304" pitchFamily="18" charset="0"/>
              </a:rPr>
              <a:t>forests</a:t>
            </a:r>
            <a:r>
              <a:rPr lang="nl-NL" dirty="0">
                <a:latin typeface="Times New Roman" panose="02020603050405020304" pitchFamily="18" charset="0"/>
                <a:ea typeface="Times New Roman" panose="02020603050405020304" pitchFamily="18" charset="0"/>
              </a:rPr>
              <a:t> </a:t>
            </a:r>
            <a:r>
              <a:rPr lang="nl-NL" dirty="0" err="1">
                <a:latin typeface="Times New Roman" panose="02020603050405020304" pitchFamily="18" charset="0"/>
                <a:ea typeface="Times New Roman" panose="02020603050405020304" pitchFamily="18" charset="0"/>
              </a:rPr>
              <a:t>may</a:t>
            </a:r>
            <a:r>
              <a:rPr lang="nl-NL" dirty="0">
                <a:latin typeface="Times New Roman" panose="02020603050405020304" pitchFamily="18" charset="0"/>
                <a:ea typeface="Times New Roman" panose="02020603050405020304" pitchFamily="18" charset="0"/>
              </a:rPr>
              <a:t> change </a:t>
            </a:r>
            <a:r>
              <a:rPr lang="nl-NL" dirty="0" err="1">
                <a:latin typeface="Times New Roman" panose="02020603050405020304" pitchFamily="18" charset="0"/>
                <a:ea typeface="Times New Roman" panose="02020603050405020304" pitchFamily="18" charset="0"/>
              </a:rPr>
              <a:t>by</a:t>
            </a:r>
            <a:r>
              <a:rPr lang="nl-NL" dirty="0">
                <a:latin typeface="Times New Roman" panose="02020603050405020304" pitchFamily="18" charset="0"/>
                <a:ea typeface="Times New Roman" panose="02020603050405020304" pitchFamily="18" charset="0"/>
              </a:rPr>
              <a:t> </a:t>
            </a:r>
            <a:r>
              <a:rPr lang="nl-NL" dirty="0" err="1">
                <a:latin typeface="Times New Roman" panose="02020603050405020304" pitchFamily="18" charset="0"/>
                <a:ea typeface="Times New Roman" panose="02020603050405020304" pitchFamily="18" charset="0"/>
              </a:rPr>
              <a:t>the</a:t>
            </a:r>
            <a:r>
              <a:rPr lang="nl-NL" dirty="0">
                <a:latin typeface="Times New Roman" panose="02020603050405020304" pitchFamily="18" charset="0"/>
                <a:ea typeface="Times New Roman" panose="02020603050405020304" pitchFamily="18" charset="0"/>
              </a:rPr>
              <a:t> end of </a:t>
            </a:r>
            <a:r>
              <a:rPr lang="nl-NL" dirty="0" err="1">
                <a:latin typeface="Times New Roman" panose="02020603050405020304" pitchFamily="18" charset="0"/>
                <a:ea typeface="Times New Roman" panose="02020603050405020304" pitchFamily="18" charset="0"/>
              </a:rPr>
              <a:t>the</a:t>
            </a:r>
            <a:r>
              <a:rPr lang="nl-NL" dirty="0">
                <a:latin typeface="Times New Roman" panose="02020603050405020304" pitchFamily="18" charset="0"/>
                <a:ea typeface="Times New Roman" panose="02020603050405020304" pitchFamily="18" charset="0"/>
              </a:rPr>
              <a:t> </a:t>
            </a:r>
            <a:r>
              <a:rPr lang="nl-NL" dirty="0" err="1">
                <a:latin typeface="Times New Roman" panose="02020603050405020304" pitchFamily="18" charset="0"/>
                <a:ea typeface="Times New Roman" panose="02020603050405020304" pitchFamily="18" charset="0"/>
              </a:rPr>
              <a:t>century</a:t>
            </a:r>
            <a:r>
              <a:rPr lang="nl-NL"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We take the mean annual rainfall from the severe SSP5-8.5 scenario in seven CMIP6 model runs for the late 21st century (2071‒2100). We find that global climate change will affect the hysteresis of tropical forests by the end of the 21st century.</a:t>
            </a:r>
            <a:endParaRPr lang="en-US" dirty="0">
              <a:latin typeface="Times New Roman" panose="02020603050405020304" pitchFamily="18" charset="0"/>
              <a:cs typeface="Times New Roman" panose="02020603050405020304" pitchFamily="18" charset="0"/>
            </a:endParaRPr>
          </a:p>
        </p:txBody>
      </p:sp>
      <p:sp>
        <p:nvSpPr>
          <p:cNvPr id="34" name="Rectangle 28">
            <a:extLst>
              <a:ext uri="{FF2B5EF4-FFF2-40B4-BE49-F238E27FC236}">
                <a16:creationId xmlns:a16="http://schemas.microsoft.com/office/drawing/2014/main" id="{B10D26D2-D535-427C-9D33-834EF2F3B2CC}"/>
              </a:ext>
            </a:extLst>
          </p:cNvPr>
          <p:cNvSpPr/>
          <p:nvPr/>
        </p:nvSpPr>
        <p:spPr>
          <a:xfrm>
            <a:off x="6096000" y="4825192"/>
            <a:ext cx="6095999" cy="1384995"/>
          </a:xfrm>
          <a:prstGeom prst="rect">
            <a:avLst/>
          </a:prstGeom>
        </p:spPr>
        <p:txBody>
          <a:bodyPr wrap="square">
            <a:spAutoFit/>
          </a:bodyPr>
          <a:lstStyle/>
          <a:p>
            <a:pPr algn="ctr"/>
            <a:r>
              <a:rPr lang="nl-NL" sz="1200" dirty="0" err="1">
                <a:latin typeface="Times New Roman" panose="02020603050405020304" pitchFamily="18" charset="0"/>
                <a:cs typeface="Times New Roman" panose="02020603050405020304" pitchFamily="18" charset="0"/>
              </a:rPr>
              <a:t>Changing</a:t>
            </a:r>
            <a:r>
              <a:rPr lang="nl-NL" sz="1200" dirty="0">
                <a:latin typeface="Times New Roman" panose="02020603050405020304" pitchFamily="18" charset="0"/>
                <a:cs typeface="Times New Roman" panose="02020603050405020304" pitchFamily="18" charset="0"/>
              </a:rPr>
              <a:t> </a:t>
            </a:r>
            <a:r>
              <a:rPr lang="nl-NL" sz="1200" dirty="0" err="1">
                <a:latin typeface="Times New Roman" panose="02020603050405020304" pitchFamily="18" charset="0"/>
                <a:cs typeface="Times New Roman" panose="02020603050405020304" pitchFamily="18" charset="0"/>
              </a:rPr>
              <a:t>hysteresis</a:t>
            </a:r>
            <a:r>
              <a:rPr lang="nl-NL" sz="1200" dirty="0">
                <a:latin typeface="Times New Roman" panose="02020603050405020304" pitchFamily="18" charset="0"/>
                <a:cs typeface="Times New Roman" panose="02020603050405020304" pitchFamily="18" charset="0"/>
              </a:rPr>
              <a:t> of </a:t>
            </a:r>
            <a:r>
              <a:rPr lang="nl-NL" sz="1200" dirty="0" err="1">
                <a:latin typeface="Times New Roman" panose="02020603050405020304" pitchFamily="18" charset="0"/>
                <a:cs typeface="Times New Roman" panose="02020603050405020304" pitchFamily="18" charset="0"/>
              </a:rPr>
              <a:t>forest</a:t>
            </a:r>
            <a:r>
              <a:rPr lang="nl-NL" sz="1200" dirty="0">
                <a:latin typeface="Times New Roman" panose="02020603050405020304" pitchFamily="18" charset="0"/>
                <a:cs typeface="Times New Roman" panose="02020603050405020304" pitchFamily="18" charset="0"/>
              </a:rPr>
              <a:t> cover in </a:t>
            </a:r>
            <a:r>
              <a:rPr lang="nl-NL" sz="1200" dirty="0" err="1">
                <a:latin typeface="Times New Roman" panose="02020603050405020304" pitchFamily="18" charset="0"/>
                <a:cs typeface="Times New Roman" panose="02020603050405020304" pitchFamily="18" charset="0"/>
              </a:rPr>
              <a:t>the</a:t>
            </a:r>
            <a:r>
              <a:rPr lang="nl-NL" sz="1200" dirty="0">
                <a:latin typeface="Times New Roman" panose="02020603050405020304" pitchFamily="18" charset="0"/>
                <a:cs typeface="Times New Roman" panose="02020603050405020304" pitchFamily="18" charset="0"/>
              </a:rPr>
              <a:t> </a:t>
            </a:r>
            <a:r>
              <a:rPr lang="nl-NL" sz="1200" dirty="0" err="1">
                <a:latin typeface="Times New Roman" panose="02020603050405020304" pitchFamily="18" charset="0"/>
                <a:cs typeface="Times New Roman" panose="02020603050405020304" pitchFamily="18" charset="0"/>
              </a:rPr>
              <a:t>tropics</a:t>
            </a:r>
            <a:r>
              <a:rPr lang="nl-NL" sz="1200" dirty="0">
                <a:latin typeface="Times New Roman" panose="02020603050405020304" pitchFamily="18" charset="0"/>
                <a:cs typeface="Times New Roman" panose="02020603050405020304" pitchFamily="18" charset="0"/>
              </a:rPr>
              <a:t> </a:t>
            </a:r>
            <a:r>
              <a:rPr lang="nl-NL" sz="1200" dirty="0" err="1">
                <a:latin typeface="Times New Roman" panose="02020603050405020304" pitchFamily="18" charset="0"/>
                <a:cs typeface="Times New Roman" panose="02020603050405020304" pitchFamily="18" charset="0"/>
              </a:rPr>
              <a:t>during</a:t>
            </a:r>
            <a:r>
              <a:rPr lang="nl-NL" sz="1200" dirty="0">
                <a:latin typeface="Times New Roman" panose="02020603050405020304" pitchFamily="18" charset="0"/>
                <a:cs typeface="Times New Roman" panose="02020603050405020304" pitchFamily="18" charset="0"/>
              </a:rPr>
              <a:t> </a:t>
            </a:r>
            <a:r>
              <a:rPr lang="nl-NL" sz="1200" dirty="0" err="1">
                <a:latin typeface="Times New Roman" panose="02020603050405020304" pitchFamily="18" charset="0"/>
                <a:cs typeface="Times New Roman" panose="02020603050405020304" pitchFamily="18" charset="0"/>
              </a:rPr>
              <a:t>the</a:t>
            </a:r>
            <a:r>
              <a:rPr lang="nl-NL" sz="1200" dirty="0">
                <a:latin typeface="Times New Roman" panose="02020603050405020304" pitchFamily="18" charset="0"/>
                <a:cs typeface="Times New Roman" panose="02020603050405020304" pitchFamily="18" charset="0"/>
              </a:rPr>
              <a:t> 21</a:t>
            </a:r>
            <a:r>
              <a:rPr lang="nl-NL" sz="1200" baseline="30000" dirty="0">
                <a:latin typeface="Times New Roman" panose="02020603050405020304" pitchFamily="18" charset="0"/>
                <a:cs typeface="Times New Roman" panose="02020603050405020304" pitchFamily="18" charset="0"/>
              </a:rPr>
              <a:t>st</a:t>
            </a:r>
            <a:r>
              <a:rPr lang="nl-NL" sz="1200" dirty="0">
                <a:latin typeface="Times New Roman" panose="02020603050405020304" pitchFamily="18" charset="0"/>
                <a:cs typeface="Times New Roman" panose="02020603050405020304" pitchFamily="18" charset="0"/>
              </a:rPr>
              <a:t> </a:t>
            </a:r>
            <a:r>
              <a:rPr lang="nl-NL" sz="1200" dirty="0" err="1">
                <a:latin typeface="Times New Roman" panose="02020603050405020304" pitchFamily="18" charset="0"/>
                <a:cs typeface="Times New Roman" panose="02020603050405020304" pitchFamily="18" charset="0"/>
              </a:rPr>
              <a:t>century</a:t>
            </a:r>
            <a:r>
              <a:rPr lang="nl-NL" sz="1200" dirty="0">
                <a:latin typeface="Times New Roman" panose="02020603050405020304" pitchFamily="18" charset="0"/>
                <a:cs typeface="Times New Roman" panose="02020603050405020304" pitchFamily="18" charset="0"/>
              </a:rPr>
              <a:t>. A) </a:t>
            </a:r>
            <a:r>
              <a:rPr lang="nl-NL" sz="1200" dirty="0" err="1">
                <a:latin typeface="Times New Roman" panose="02020603050405020304" pitchFamily="18" charset="0"/>
                <a:cs typeface="Times New Roman" panose="02020603050405020304" pitchFamily="18" charset="0"/>
              </a:rPr>
              <a:t>Minimal</a:t>
            </a:r>
            <a:r>
              <a:rPr lang="nl-NL" sz="1200" dirty="0">
                <a:latin typeface="Times New Roman" panose="02020603050405020304" pitchFamily="18" charset="0"/>
                <a:cs typeface="Times New Roman" panose="02020603050405020304" pitchFamily="18" charset="0"/>
              </a:rPr>
              <a:t> (green) </a:t>
            </a:r>
            <a:r>
              <a:rPr lang="nl-NL" sz="1200" dirty="0" err="1">
                <a:latin typeface="Times New Roman" panose="02020603050405020304" pitchFamily="18" charset="0"/>
                <a:cs typeface="Times New Roman" panose="02020603050405020304" pitchFamily="18" charset="0"/>
              </a:rPr>
              <a:t>and</a:t>
            </a:r>
            <a:r>
              <a:rPr lang="nl-NL" sz="1200" dirty="0">
                <a:latin typeface="Times New Roman" panose="02020603050405020304" pitchFamily="18" charset="0"/>
                <a:cs typeface="Times New Roman" panose="02020603050405020304" pitchFamily="18" charset="0"/>
              </a:rPr>
              <a:t> </a:t>
            </a:r>
            <a:r>
              <a:rPr lang="nl-NL" sz="1200" dirty="0" err="1">
                <a:latin typeface="Times New Roman" panose="02020603050405020304" pitchFamily="18" charset="0"/>
                <a:cs typeface="Times New Roman" panose="02020603050405020304" pitchFamily="18" charset="0"/>
              </a:rPr>
              <a:t>maximal</a:t>
            </a:r>
            <a:r>
              <a:rPr lang="nl-NL" sz="1200" dirty="0">
                <a:latin typeface="Times New Roman" panose="02020603050405020304" pitchFamily="18" charset="0"/>
                <a:cs typeface="Times New Roman" panose="02020603050405020304" pitchFamily="18" charset="0"/>
              </a:rPr>
              <a:t> (beige) </a:t>
            </a:r>
            <a:r>
              <a:rPr lang="nl-NL" sz="1200" dirty="0" err="1">
                <a:latin typeface="Times New Roman" panose="02020603050405020304" pitchFamily="18" charset="0"/>
                <a:cs typeface="Times New Roman" panose="02020603050405020304" pitchFamily="18" charset="0"/>
              </a:rPr>
              <a:t>forest</a:t>
            </a:r>
            <a:r>
              <a:rPr lang="nl-NL" sz="1200" dirty="0">
                <a:latin typeface="Times New Roman" panose="02020603050405020304" pitchFamily="18" charset="0"/>
                <a:cs typeface="Times New Roman" panose="02020603050405020304" pitchFamily="18" charset="0"/>
              </a:rPr>
              <a:t> </a:t>
            </a:r>
            <a:r>
              <a:rPr lang="nl-NL" sz="1200" dirty="0" err="1">
                <a:latin typeface="Times New Roman" panose="02020603050405020304" pitchFamily="18" charset="0"/>
                <a:cs typeface="Times New Roman" panose="02020603050405020304" pitchFamily="18" charset="0"/>
              </a:rPr>
              <a:t>distributions</a:t>
            </a:r>
            <a:r>
              <a:rPr lang="nl-NL" sz="1200" dirty="0">
                <a:latin typeface="Times New Roman" panose="02020603050405020304" pitchFamily="18" charset="0"/>
                <a:cs typeface="Times New Roman" panose="02020603050405020304" pitchFamily="18" charset="0"/>
              </a:rPr>
              <a:t> </a:t>
            </a:r>
            <a:r>
              <a:rPr lang="nl-NL" sz="1200" dirty="0" err="1">
                <a:latin typeface="Times New Roman" panose="02020603050405020304" pitchFamily="18" charset="0"/>
                <a:cs typeface="Times New Roman" panose="02020603050405020304" pitchFamily="18" charset="0"/>
              </a:rPr>
              <a:t>under</a:t>
            </a:r>
            <a:r>
              <a:rPr lang="nl-NL" sz="1200" dirty="0">
                <a:latin typeface="Times New Roman" panose="02020603050405020304" pitchFamily="18" charset="0"/>
                <a:cs typeface="Times New Roman" panose="02020603050405020304" pitchFamily="18" charset="0"/>
              </a:rPr>
              <a:t> recent </a:t>
            </a:r>
            <a:r>
              <a:rPr lang="nl-NL" sz="1200" dirty="0" err="1">
                <a:latin typeface="Times New Roman" panose="02020603050405020304" pitchFamily="18" charset="0"/>
                <a:cs typeface="Times New Roman" panose="02020603050405020304" pitchFamily="18" charset="0"/>
              </a:rPr>
              <a:t>climate</a:t>
            </a:r>
            <a:r>
              <a:rPr lang="nl-NL" sz="1200" dirty="0">
                <a:latin typeface="Times New Roman" panose="02020603050405020304" pitchFamily="18" charset="0"/>
                <a:cs typeface="Times New Roman" panose="02020603050405020304" pitchFamily="18" charset="0"/>
              </a:rPr>
              <a:t> (2003−2014). B) </a:t>
            </a:r>
            <a:r>
              <a:rPr lang="nl-NL" sz="1200" dirty="0" err="1">
                <a:latin typeface="Times New Roman" panose="02020603050405020304" pitchFamily="18" charset="0"/>
                <a:cs typeface="Times New Roman" panose="02020603050405020304" pitchFamily="18" charset="0"/>
              </a:rPr>
              <a:t>Minimal</a:t>
            </a:r>
            <a:r>
              <a:rPr lang="nl-NL" sz="1200" dirty="0">
                <a:latin typeface="Times New Roman" panose="02020603050405020304" pitchFamily="18" charset="0"/>
                <a:cs typeface="Times New Roman" panose="02020603050405020304" pitchFamily="18" charset="0"/>
              </a:rPr>
              <a:t> (green) </a:t>
            </a:r>
            <a:r>
              <a:rPr lang="nl-NL" sz="1200" dirty="0" err="1">
                <a:latin typeface="Times New Roman" panose="02020603050405020304" pitchFamily="18" charset="0"/>
                <a:cs typeface="Times New Roman" panose="02020603050405020304" pitchFamily="18" charset="0"/>
              </a:rPr>
              <a:t>and</a:t>
            </a:r>
            <a:r>
              <a:rPr lang="nl-NL" sz="1200" dirty="0">
                <a:latin typeface="Times New Roman" panose="02020603050405020304" pitchFamily="18" charset="0"/>
                <a:cs typeface="Times New Roman" panose="02020603050405020304" pitchFamily="18" charset="0"/>
              </a:rPr>
              <a:t> </a:t>
            </a:r>
            <a:r>
              <a:rPr lang="nl-NL" sz="1200" dirty="0" err="1">
                <a:latin typeface="Times New Roman" panose="02020603050405020304" pitchFamily="18" charset="0"/>
                <a:cs typeface="Times New Roman" panose="02020603050405020304" pitchFamily="18" charset="0"/>
              </a:rPr>
              <a:t>maximal</a:t>
            </a:r>
            <a:r>
              <a:rPr lang="nl-NL" sz="1200" dirty="0">
                <a:latin typeface="Times New Roman" panose="02020603050405020304" pitchFamily="18" charset="0"/>
                <a:cs typeface="Times New Roman" panose="02020603050405020304" pitchFamily="18" charset="0"/>
              </a:rPr>
              <a:t> (beige) </a:t>
            </a:r>
            <a:r>
              <a:rPr lang="nl-NL" sz="1200" dirty="0" err="1">
                <a:latin typeface="Times New Roman" panose="02020603050405020304" pitchFamily="18" charset="0"/>
                <a:cs typeface="Times New Roman" panose="02020603050405020304" pitchFamily="18" charset="0"/>
              </a:rPr>
              <a:t>forest</a:t>
            </a:r>
            <a:r>
              <a:rPr lang="nl-NL" sz="1200" dirty="0">
                <a:latin typeface="Times New Roman" panose="02020603050405020304" pitchFamily="18" charset="0"/>
                <a:cs typeface="Times New Roman" panose="02020603050405020304" pitchFamily="18" charset="0"/>
              </a:rPr>
              <a:t> </a:t>
            </a:r>
            <a:r>
              <a:rPr lang="nl-NL" sz="1200" dirty="0" err="1">
                <a:latin typeface="Times New Roman" panose="02020603050405020304" pitchFamily="18" charset="0"/>
                <a:cs typeface="Times New Roman" panose="02020603050405020304" pitchFamily="18" charset="0"/>
              </a:rPr>
              <a:t>distributions</a:t>
            </a:r>
            <a:r>
              <a:rPr lang="nl-NL" sz="1200" dirty="0">
                <a:latin typeface="Times New Roman" panose="02020603050405020304" pitchFamily="18" charset="0"/>
                <a:cs typeface="Times New Roman" panose="02020603050405020304" pitchFamily="18" charset="0"/>
              </a:rPr>
              <a:t> </a:t>
            </a:r>
            <a:r>
              <a:rPr lang="nl-NL" sz="1200" dirty="0" err="1">
                <a:latin typeface="Times New Roman" panose="02020603050405020304" pitchFamily="18" charset="0"/>
                <a:cs typeface="Times New Roman" panose="02020603050405020304" pitchFamily="18" charset="0"/>
              </a:rPr>
              <a:t>under</a:t>
            </a:r>
            <a:r>
              <a:rPr lang="nl-NL" sz="1200" dirty="0">
                <a:latin typeface="Times New Roman" panose="02020603050405020304" pitchFamily="18" charset="0"/>
                <a:cs typeface="Times New Roman" panose="02020603050405020304" pitchFamily="18" charset="0"/>
              </a:rPr>
              <a:t> </a:t>
            </a:r>
            <a:r>
              <a:rPr lang="nl-NL" sz="1200" dirty="0" err="1">
                <a:latin typeface="Times New Roman" panose="02020603050405020304" pitchFamily="18" charset="0"/>
                <a:cs typeface="Times New Roman" panose="02020603050405020304" pitchFamily="18" charset="0"/>
              </a:rPr>
              <a:t>the</a:t>
            </a:r>
            <a:r>
              <a:rPr lang="nl-NL" sz="1200" dirty="0">
                <a:latin typeface="Times New Roman" panose="02020603050405020304" pitchFamily="18" charset="0"/>
                <a:cs typeface="Times New Roman" panose="02020603050405020304" pitchFamily="18" charset="0"/>
              </a:rPr>
              <a:t> late 21</a:t>
            </a:r>
            <a:r>
              <a:rPr lang="nl-NL" sz="1200" baseline="30000" dirty="0">
                <a:latin typeface="Times New Roman" panose="02020603050405020304" pitchFamily="18" charset="0"/>
                <a:cs typeface="Times New Roman" panose="02020603050405020304" pitchFamily="18" charset="0"/>
              </a:rPr>
              <a:t>st</a:t>
            </a:r>
            <a:r>
              <a:rPr lang="nl-NL" sz="1200" dirty="0">
                <a:latin typeface="Times New Roman" panose="02020603050405020304" pitchFamily="18" charset="0"/>
                <a:cs typeface="Times New Roman" panose="02020603050405020304" pitchFamily="18" charset="0"/>
              </a:rPr>
              <a:t> </a:t>
            </a:r>
            <a:r>
              <a:rPr lang="nl-NL" sz="1200" dirty="0" err="1">
                <a:latin typeface="Times New Roman" panose="02020603050405020304" pitchFamily="18" charset="0"/>
                <a:cs typeface="Times New Roman" panose="02020603050405020304" pitchFamily="18" charset="0"/>
              </a:rPr>
              <a:t>century</a:t>
            </a:r>
            <a:r>
              <a:rPr lang="nl-NL" sz="1200" dirty="0">
                <a:latin typeface="Times New Roman" panose="02020603050405020304" pitchFamily="18" charset="0"/>
                <a:cs typeface="Times New Roman" panose="02020603050405020304" pitchFamily="18" charset="0"/>
              </a:rPr>
              <a:t> </a:t>
            </a:r>
            <a:r>
              <a:rPr lang="nl-NL" sz="1200" dirty="0" err="1">
                <a:latin typeface="Times New Roman" panose="02020603050405020304" pitchFamily="18" charset="0"/>
                <a:cs typeface="Times New Roman" panose="02020603050405020304" pitchFamily="18" charset="0"/>
              </a:rPr>
              <a:t>climate</a:t>
            </a:r>
            <a:r>
              <a:rPr lang="nl-NL" sz="1200" dirty="0">
                <a:latin typeface="Times New Roman" panose="02020603050405020304" pitchFamily="18" charset="0"/>
                <a:cs typeface="Times New Roman" panose="02020603050405020304" pitchFamily="18" charset="0"/>
              </a:rPr>
              <a:t> (2071−2100). C) </a:t>
            </a:r>
            <a:r>
              <a:rPr lang="nl-NL" sz="1200" dirty="0" err="1">
                <a:latin typeface="Times New Roman" panose="02020603050405020304" pitchFamily="18" charset="0"/>
                <a:cs typeface="Times New Roman" panose="02020603050405020304" pitchFamily="18" charset="0"/>
              </a:rPr>
              <a:t>Shifts</a:t>
            </a:r>
            <a:r>
              <a:rPr lang="nl-NL" sz="1200" dirty="0">
                <a:latin typeface="Times New Roman" panose="02020603050405020304" pitchFamily="18" charset="0"/>
                <a:cs typeface="Times New Roman" panose="02020603050405020304" pitchFamily="18" charset="0"/>
              </a:rPr>
              <a:t> in </a:t>
            </a:r>
            <a:r>
              <a:rPr lang="nl-NL" sz="1200" dirty="0" err="1">
                <a:latin typeface="Times New Roman" panose="02020603050405020304" pitchFamily="18" charset="0"/>
                <a:cs typeface="Times New Roman" panose="02020603050405020304" pitchFamily="18" charset="0"/>
              </a:rPr>
              <a:t>forest</a:t>
            </a:r>
            <a:r>
              <a:rPr lang="nl-NL" sz="1200" dirty="0">
                <a:latin typeface="Times New Roman" panose="02020603050405020304" pitchFamily="18" charset="0"/>
                <a:cs typeface="Times New Roman" panose="02020603050405020304" pitchFamily="18" charset="0"/>
              </a:rPr>
              <a:t> </a:t>
            </a:r>
            <a:r>
              <a:rPr lang="nl-NL" sz="1200" dirty="0" err="1">
                <a:latin typeface="Times New Roman" panose="02020603050405020304" pitchFamily="18" charset="0"/>
                <a:cs typeface="Times New Roman" panose="02020603050405020304" pitchFamily="18" charset="0"/>
              </a:rPr>
              <a:t>potential</a:t>
            </a:r>
            <a:r>
              <a:rPr lang="nl-NL" sz="1200" dirty="0">
                <a:latin typeface="Times New Roman" panose="02020603050405020304" pitchFamily="18" charset="0"/>
                <a:cs typeface="Times New Roman" panose="02020603050405020304" pitchFamily="18" charset="0"/>
              </a:rPr>
              <a:t> </a:t>
            </a:r>
            <a:r>
              <a:rPr lang="nl-NL" sz="1200" dirty="0" err="1">
                <a:latin typeface="Times New Roman" panose="02020603050405020304" pitchFamily="18" charset="0"/>
                <a:cs typeface="Times New Roman" panose="02020603050405020304" pitchFamily="18" charset="0"/>
              </a:rPr>
              <a:t>between</a:t>
            </a:r>
            <a:r>
              <a:rPr lang="nl-NL" sz="1200" dirty="0">
                <a:latin typeface="Times New Roman" panose="02020603050405020304" pitchFamily="18" charset="0"/>
                <a:cs typeface="Times New Roman" panose="02020603050405020304" pitchFamily="18" charset="0"/>
              </a:rPr>
              <a:t> </a:t>
            </a:r>
            <a:r>
              <a:rPr lang="nl-NL" sz="1200" dirty="0" err="1">
                <a:latin typeface="Times New Roman" panose="02020603050405020304" pitchFamily="18" charset="0"/>
                <a:cs typeface="Times New Roman" panose="02020603050405020304" pitchFamily="18" charset="0"/>
              </a:rPr>
              <a:t>the</a:t>
            </a:r>
            <a:r>
              <a:rPr lang="nl-NL" sz="1200" dirty="0">
                <a:latin typeface="Times New Roman" panose="02020603050405020304" pitchFamily="18" charset="0"/>
                <a:cs typeface="Times New Roman" panose="02020603050405020304" pitchFamily="18" charset="0"/>
              </a:rPr>
              <a:t> recent </a:t>
            </a:r>
            <a:r>
              <a:rPr lang="nl-NL" sz="1200" dirty="0" err="1">
                <a:latin typeface="Times New Roman" panose="02020603050405020304" pitchFamily="18" charset="0"/>
                <a:cs typeface="Times New Roman" panose="02020603050405020304" pitchFamily="18" charset="0"/>
              </a:rPr>
              <a:t>and</a:t>
            </a:r>
            <a:r>
              <a:rPr lang="nl-NL" sz="1200" dirty="0">
                <a:latin typeface="Times New Roman" panose="02020603050405020304" pitchFamily="18" charset="0"/>
                <a:cs typeface="Times New Roman" panose="02020603050405020304" pitchFamily="18" charset="0"/>
              </a:rPr>
              <a:t> late 21</a:t>
            </a:r>
            <a:r>
              <a:rPr lang="nl-NL" sz="1200" baseline="30000" dirty="0">
                <a:latin typeface="Times New Roman" panose="02020603050405020304" pitchFamily="18" charset="0"/>
                <a:cs typeface="Times New Roman" panose="02020603050405020304" pitchFamily="18" charset="0"/>
              </a:rPr>
              <a:t>st</a:t>
            </a:r>
            <a:r>
              <a:rPr lang="nl-NL" sz="1200" dirty="0">
                <a:latin typeface="Times New Roman" panose="02020603050405020304" pitchFamily="18" charset="0"/>
                <a:cs typeface="Times New Roman" panose="02020603050405020304" pitchFamily="18" charset="0"/>
              </a:rPr>
              <a:t> </a:t>
            </a:r>
            <a:r>
              <a:rPr lang="nl-NL" sz="1200" dirty="0" err="1">
                <a:latin typeface="Times New Roman" panose="02020603050405020304" pitchFamily="18" charset="0"/>
                <a:cs typeface="Times New Roman" panose="02020603050405020304" pitchFamily="18" charset="0"/>
              </a:rPr>
              <a:t>century</a:t>
            </a:r>
            <a:r>
              <a:rPr lang="nl-NL" sz="1200" dirty="0">
                <a:latin typeface="Times New Roman" panose="02020603050405020304" pitchFamily="18" charset="0"/>
                <a:cs typeface="Times New Roman" panose="02020603050405020304" pitchFamily="18" charset="0"/>
              </a:rPr>
              <a:t> </a:t>
            </a:r>
            <a:r>
              <a:rPr lang="nl-NL" sz="1200" dirty="0" err="1">
                <a:latin typeface="Times New Roman" panose="02020603050405020304" pitchFamily="18" charset="0"/>
                <a:cs typeface="Times New Roman" panose="02020603050405020304" pitchFamily="18" charset="0"/>
              </a:rPr>
              <a:t>climates</a:t>
            </a:r>
            <a:r>
              <a:rPr lang="nl-NL" sz="1200" dirty="0">
                <a:latin typeface="Times New Roman" panose="02020603050405020304" pitchFamily="18" charset="0"/>
                <a:cs typeface="Times New Roman" panose="02020603050405020304" pitchFamily="18" charset="0"/>
              </a:rPr>
              <a:t>. Red </a:t>
            </a:r>
            <a:r>
              <a:rPr lang="nl-NL" sz="1200" dirty="0" err="1">
                <a:latin typeface="Times New Roman" panose="02020603050405020304" pitchFamily="18" charset="0"/>
                <a:cs typeface="Times New Roman" panose="02020603050405020304" pitchFamily="18" charset="0"/>
              </a:rPr>
              <a:t>areas</a:t>
            </a:r>
            <a:r>
              <a:rPr lang="nl-NL" sz="1200" dirty="0">
                <a:latin typeface="Times New Roman" panose="02020603050405020304" pitchFamily="18" charset="0"/>
                <a:cs typeface="Times New Roman" panose="02020603050405020304" pitchFamily="18" charset="0"/>
              </a:rPr>
              <a:t> are </a:t>
            </a:r>
            <a:r>
              <a:rPr lang="nl-NL" sz="1200" dirty="0" err="1">
                <a:latin typeface="Times New Roman" panose="02020603050405020304" pitchFamily="18" charset="0"/>
                <a:cs typeface="Times New Roman" panose="02020603050405020304" pitchFamily="18" charset="0"/>
              </a:rPr>
              <a:t>stable</a:t>
            </a:r>
            <a:r>
              <a:rPr lang="nl-NL" sz="1200" dirty="0">
                <a:latin typeface="Times New Roman" panose="02020603050405020304" pitchFamily="18" charset="0"/>
                <a:cs typeface="Times New Roman" panose="02020603050405020304" pitchFamily="18" charset="0"/>
              </a:rPr>
              <a:t> </a:t>
            </a:r>
            <a:r>
              <a:rPr lang="nl-NL" sz="1200" dirty="0" err="1">
                <a:latin typeface="Times New Roman" panose="02020603050405020304" pitchFamily="18" charset="0"/>
                <a:cs typeface="Times New Roman" panose="02020603050405020304" pitchFamily="18" charset="0"/>
              </a:rPr>
              <a:t>forest</a:t>
            </a:r>
            <a:r>
              <a:rPr lang="nl-NL" sz="1200" dirty="0">
                <a:latin typeface="Times New Roman" panose="02020603050405020304" pitchFamily="18" charset="0"/>
                <a:cs typeface="Times New Roman" panose="02020603050405020304" pitchFamily="18" charset="0"/>
              </a:rPr>
              <a:t> </a:t>
            </a:r>
            <a:r>
              <a:rPr lang="nl-NL" sz="1200" dirty="0" err="1">
                <a:latin typeface="Times New Roman" panose="02020603050405020304" pitchFamily="18" charset="0"/>
                <a:cs typeface="Times New Roman" panose="02020603050405020304" pitchFamily="18" charset="0"/>
              </a:rPr>
              <a:t>under</a:t>
            </a:r>
            <a:r>
              <a:rPr lang="nl-NL" sz="1200" dirty="0">
                <a:latin typeface="Times New Roman" panose="02020603050405020304" pitchFamily="18" charset="0"/>
                <a:cs typeface="Times New Roman" panose="02020603050405020304" pitchFamily="18" charset="0"/>
              </a:rPr>
              <a:t> </a:t>
            </a:r>
            <a:r>
              <a:rPr lang="nl-NL" sz="1200" dirty="0" err="1">
                <a:latin typeface="Times New Roman" panose="02020603050405020304" pitchFamily="18" charset="0"/>
                <a:cs typeface="Times New Roman" panose="02020603050405020304" pitchFamily="18" charset="0"/>
              </a:rPr>
              <a:t>the</a:t>
            </a:r>
            <a:r>
              <a:rPr lang="nl-NL" sz="1200" dirty="0">
                <a:latin typeface="Times New Roman" panose="02020603050405020304" pitchFamily="18" charset="0"/>
                <a:cs typeface="Times New Roman" panose="02020603050405020304" pitchFamily="18" charset="0"/>
              </a:rPr>
              <a:t> recent </a:t>
            </a:r>
            <a:r>
              <a:rPr lang="nl-NL" sz="1200" dirty="0" err="1">
                <a:latin typeface="Times New Roman" panose="02020603050405020304" pitchFamily="18" charset="0"/>
                <a:cs typeface="Times New Roman" panose="02020603050405020304" pitchFamily="18" charset="0"/>
              </a:rPr>
              <a:t>climate</a:t>
            </a:r>
            <a:r>
              <a:rPr lang="nl-NL" sz="1200" dirty="0">
                <a:latin typeface="Times New Roman" panose="02020603050405020304" pitchFamily="18" charset="0"/>
                <a:cs typeface="Times New Roman" panose="02020603050405020304" pitchFamily="18" charset="0"/>
              </a:rPr>
              <a:t>, but cross </a:t>
            </a:r>
            <a:r>
              <a:rPr lang="nl-NL" sz="1200" dirty="0" err="1">
                <a:latin typeface="Times New Roman" panose="02020603050405020304" pitchFamily="18" charset="0"/>
                <a:cs typeface="Times New Roman" panose="02020603050405020304" pitchFamily="18" charset="0"/>
              </a:rPr>
              <a:t>the</a:t>
            </a:r>
            <a:r>
              <a:rPr lang="nl-NL" sz="1200" dirty="0">
                <a:latin typeface="Times New Roman" panose="02020603050405020304" pitchFamily="18" charset="0"/>
                <a:cs typeface="Times New Roman" panose="02020603050405020304" pitchFamily="18" charset="0"/>
              </a:rPr>
              <a:t> </a:t>
            </a:r>
            <a:r>
              <a:rPr lang="nl-NL" sz="1200" dirty="0" err="1">
                <a:latin typeface="Times New Roman" panose="02020603050405020304" pitchFamily="18" charset="0"/>
                <a:cs typeface="Times New Roman" panose="02020603050405020304" pitchFamily="18" charset="0"/>
              </a:rPr>
              <a:t>tipping</a:t>
            </a:r>
            <a:r>
              <a:rPr lang="nl-NL" sz="1200" dirty="0">
                <a:latin typeface="Times New Roman" panose="02020603050405020304" pitchFamily="18" charset="0"/>
                <a:cs typeface="Times New Roman" panose="02020603050405020304" pitchFamily="18" charset="0"/>
              </a:rPr>
              <a:t> point </a:t>
            </a:r>
            <a:r>
              <a:rPr lang="nl-NL" sz="1200" dirty="0" err="1">
                <a:latin typeface="Times New Roman" panose="02020603050405020304" pitchFamily="18" charset="0"/>
                <a:cs typeface="Times New Roman" panose="02020603050405020304" pitchFamily="18" charset="0"/>
              </a:rPr>
              <a:t>into</a:t>
            </a:r>
            <a:r>
              <a:rPr lang="nl-NL" sz="1200" dirty="0">
                <a:latin typeface="Times New Roman" panose="02020603050405020304" pitchFamily="18" charset="0"/>
                <a:cs typeface="Times New Roman" panose="02020603050405020304" pitchFamily="18" charset="0"/>
              </a:rPr>
              <a:t> </a:t>
            </a:r>
            <a:r>
              <a:rPr lang="nl-NL" sz="1200" dirty="0" err="1">
                <a:latin typeface="Times New Roman" panose="02020603050405020304" pitchFamily="18" charset="0"/>
                <a:cs typeface="Times New Roman" panose="02020603050405020304" pitchFamily="18" charset="0"/>
              </a:rPr>
              <a:t>the</a:t>
            </a:r>
            <a:r>
              <a:rPr lang="nl-NL" sz="1200" dirty="0">
                <a:latin typeface="Times New Roman" panose="02020603050405020304" pitchFamily="18" charset="0"/>
                <a:cs typeface="Times New Roman" panose="02020603050405020304" pitchFamily="18" charset="0"/>
              </a:rPr>
              <a:t> </a:t>
            </a:r>
            <a:r>
              <a:rPr lang="nl-NL" sz="1200" dirty="0" err="1">
                <a:latin typeface="Times New Roman" panose="02020603050405020304" pitchFamily="18" charset="0"/>
                <a:cs typeface="Times New Roman" panose="02020603050405020304" pitchFamily="18" charset="0"/>
              </a:rPr>
              <a:t>nonforested</a:t>
            </a:r>
            <a:r>
              <a:rPr lang="nl-NL" sz="1200" dirty="0">
                <a:latin typeface="Times New Roman" panose="02020603050405020304" pitchFamily="18" charset="0"/>
                <a:cs typeface="Times New Roman" panose="02020603050405020304" pitchFamily="18" charset="0"/>
              </a:rPr>
              <a:t> </a:t>
            </a:r>
            <a:r>
              <a:rPr lang="nl-NL" sz="1200" dirty="0" err="1">
                <a:latin typeface="Times New Roman" panose="02020603050405020304" pitchFamily="18" charset="0"/>
                <a:cs typeface="Times New Roman" panose="02020603050405020304" pitchFamily="18" charset="0"/>
              </a:rPr>
              <a:t>rainfall</a:t>
            </a:r>
            <a:r>
              <a:rPr lang="nl-NL" sz="1200" dirty="0">
                <a:latin typeface="Times New Roman" panose="02020603050405020304" pitchFamily="18" charset="0"/>
                <a:cs typeface="Times New Roman" panose="02020603050405020304" pitchFamily="18" charset="0"/>
              </a:rPr>
              <a:t> range </a:t>
            </a:r>
            <a:r>
              <a:rPr lang="nl-NL" sz="1200" dirty="0" err="1">
                <a:latin typeface="Times New Roman" panose="02020603050405020304" pitchFamily="18" charset="0"/>
                <a:cs typeface="Times New Roman" panose="02020603050405020304" pitchFamily="18" charset="0"/>
              </a:rPr>
              <a:t>under</a:t>
            </a:r>
            <a:r>
              <a:rPr lang="nl-NL" sz="1200" dirty="0">
                <a:latin typeface="Times New Roman" panose="02020603050405020304" pitchFamily="18" charset="0"/>
                <a:cs typeface="Times New Roman" panose="02020603050405020304" pitchFamily="18" charset="0"/>
              </a:rPr>
              <a:t> </a:t>
            </a:r>
            <a:r>
              <a:rPr lang="nl-NL" sz="1200" dirty="0" err="1">
                <a:latin typeface="Times New Roman" panose="02020603050405020304" pitchFamily="18" charset="0"/>
                <a:cs typeface="Times New Roman" panose="02020603050405020304" pitchFamily="18" charset="0"/>
              </a:rPr>
              <a:t>the</a:t>
            </a:r>
            <a:r>
              <a:rPr lang="nl-NL" sz="1200" dirty="0">
                <a:latin typeface="Times New Roman" panose="02020603050405020304" pitchFamily="18" charset="0"/>
                <a:cs typeface="Times New Roman" panose="02020603050405020304" pitchFamily="18" charset="0"/>
              </a:rPr>
              <a:t> late 21</a:t>
            </a:r>
            <a:r>
              <a:rPr lang="nl-NL" sz="1200" baseline="30000" dirty="0">
                <a:latin typeface="Times New Roman" panose="02020603050405020304" pitchFamily="18" charset="0"/>
                <a:cs typeface="Times New Roman" panose="02020603050405020304" pitchFamily="18" charset="0"/>
              </a:rPr>
              <a:t>st</a:t>
            </a:r>
            <a:r>
              <a:rPr lang="nl-NL" sz="1200" dirty="0">
                <a:latin typeface="Times New Roman" panose="02020603050405020304" pitchFamily="18" charset="0"/>
                <a:cs typeface="Times New Roman" panose="02020603050405020304" pitchFamily="18" charset="0"/>
              </a:rPr>
              <a:t> </a:t>
            </a:r>
            <a:r>
              <a:rPr lang="nl-NL" sz="1200" dirty="0" err="1">
                <a:latin typeface="Times New Roman" panose="02020603050405020304" pitchFamily="18" charset="0"/>
                <a:cs typeface="Times New Roman" panose="02020603050405020304" pitchFamily="18" charset="0"/>
              </a:rPr>
              <a:t>century</a:t>
            </a:r>
            <a:r>
              <a:rPr lang="nl-NL" sz="1200" dirty="0">
                <a:latin typeface="Times New Roman" panose="02020603050405020304" pitchFamily="18" charset="0"/>
                <a:cs typeface="Times New Roman" panose="02020603050405020304" pitchFamily="18" charset="0"/>
              </a:rPr>
              <a:t> </a:t>
            </a:r>
            <a:r>
              <a:rPr lang="nl-NL" sz="1200" dirty="0" err="1">
                <a:latin typeface="Times New Roman" panose="02020603050405020304" pitchFamily="18" charset="0"/>
                <a:cs typeface="Times New Roman" panose="02020603050405020304" pitchFamily="18" charset="0"/>
              </a:rPr>
              <a:t>climate</a:t>
            </a:r>
            <a:r>
              <a:rPr lang="nl-NL" sz="1200" dirty="0">
                <a:latin typeface="Times New Roman" panose="02020603050405020304" pitchFamily="18" charset="0"/>
                <a:cs typeface="Times New Roman" panose="02020603050405020304" pitchFamily="18" charset="0"/>
              </a:rPr>
              <a:t>; blue </a:t>
            </a:r>
            <a:r>
              <a:rPr lang="nl-NL" sz="1200" dirty="0" err="1">
                <a:latin typeface="Times New Roman" panose="02020603050405020304" pitchFamily="18" charset="0"/>
                <a:cs typeface="Times New Roman" panose="02020603050405020304" pitchFamily="18" charset="0"/>
              </a:rPr>
              <a:t>areas</a:t>
            </a:r>
            <a:r>
              <a:rPr lang="nl-NL" sz="1200" dirty="0">
                <a:latin typeface="Times New Roman" panose="02020603050405020304" pitchFamily="18" charset="0"/>
                <a:cs typeface="Times New Roman" panose="02020603050405020304" pitchFamily="18" charset="0"/>
              </a:rPr>
              <a:t> are </a:t>
            </a:r>
            <a:r>
              <a:rPr lang="nl-NL" sz="1200" dirty="0" err="1">
                <a:latin typeface="Times New Roman" panose="02020603050405020304" pitchFamily="18" charset="0"/>
                <a:cs typeface="Times New Roman" panose="02020603050405020304" pitchFamily="18" charset="0"/>
              </a:rPr>
              <a:t>too</a:t>
            </a:r>
            <a:r>
              <a:rPr lang="nl-NL" sz="1200" dirty="0">
                <a:latin typeface="Times New Roman" panose="02020603050405020304" pitchFamily="18" charset="0"/>
                <a:cs typeface="Times New Roman" panose="02020603050405020304" pitchFamily="18" charset="0"/>
              </a:rPr>
              <a:t> dry </a:t>
            </a:r>
            <a:r>
              <a:rPr lang="nl-NL" sz="1200" dirty="0" err="1">
                <a:latin typeface="Times New Roman" panose="02020603050405020304" pitchFamily="18" charset="0"/>
                <a:cs typeface="Times New Roman" panose="02020603050405020304" pitchFamily="18" charset="0"/>
              </a:rPr>
              <a:t>for</a:t>
            </a:r>
            <a:r>
              <a:rPr lang="nl-NL" sz="1200" dirty="0">
                <a:latin typeface="Times New Roman" panose="02020603050405020304" pitchFamily="18" charset="0"/>
                <a:cs typeface="Times New Roman" panose="02020603050405020304" pitchFamily="18" charset="0"/>
              </a:rPr>
              <a:t> </a:t>
            </a:r>
            <a:r>
              <a:rPr lang="nl-NL" sz="1200" dirty="0" err="1">
                <a:latin typeface="Times New Roman" panose="02020603050405020304" pitchFamily="18" charset="0"/>
                <a:cs typeface="Times New Roman" panose="02020603050405020304" pitchFamily="18" charset="0"/>
              </a:rPr>
              <a:t>forest</a:t>
            </a:r>
            <a:r>
              <a:rPr lang="nl-NL" sz="1200" dirty="0">
                <a:latin typeface="Times New Roman" panose="02020603050405020304" pitchFamily="18" charset="0"/>
                <a:cs typeface="Times New Roman" panose="02020603050405020304" pitchFamily="18" charset="0"/>
              </a:rPr>
              <a:t> </a:t>
            </a:r>
            <a:r>
              <a:rPr lang="nl-NL" sz="1200" dirty="0" err="1">
                <a:latin typeface="Times New Roman" panose="02020603050405020304" pitchFamily="18" charset="0"/>
                <a:cs typeface="Times New Roman" panose="02020603050405020304" pitchFamily="18" charset="0"/>
              </a:rPr>
              <a:t>under</a:t>
            </a:r>
            <a:r>
              <a:rPr lang="nl-NL" sz="1200" dirty="0">
                <a:latin typeface="Times New Roman" panose="02020603050405020304" pitchFamily="18" charset="0"/>
                <a:cs typeface="Times New Roman" panose="02020603050405020304" pitchFamily="18" charset="0"/>
              </a:rPr>
              <a:t> </a:t>
            </a:r>
            <a:r>
              <a:rPr lang="nl-NL" sz="1200" dirty="0" err="1">
                <a:latin typeface="Times New Roman" panose="02020603050405020304" pitchFamily="18" charset="0"/>
                <a:cs typeface="Times New Roman" panose="02020603050405020304" pitchFamily="18" charset="0"/>
              </a:rPr>
              <a:t>the</a:t>
            </a:r>
            <a:r>
              <a:rPr lang="nl-NL" sz="1200" dirty="0">
                <a:latin typeface="Times New Roman" panose="02020603050405020304" pitchFamily="18" charset="0"/>
                <a:cs typeface="Times New Roman" panose="02020603050405020304" pitchFamily="18" charset="0"/>
              </a:rPr>
              <a:t> recent </a:t>
            </a:r>
            <a:r>
              <a:rPr lang="nl-NL" sz="1200" dirty="0" err="1">
                <a:latin typeface="Times New Roman" panose="02020603050405020304" pitchFamily="18" charset="0"/>
                <a:cs typeface="Times New Roman" panose="02020603050405020304" pitchFamily="18" charset="0"/>
              </a:rPr>
              <a:t>climate</a:t>
            </a:r>
            <a:r>
              <a:rPr lang="nl-NL" sz="1200" dirty="0">
                <a:latin typeface="Times New Roman" panose="02020603050405020304" pitchFamily="18" charset="0"/>
                <a:cs typeface="Times New Roman" panose="02020603050405020304" pitchFamily="18" charset="0"/>
              </a:rPr>
              <a:t>, but cross </a:t>
            </a:r>
            <a:r>
              <a:rPr lang="nl-NL" sz="1200" dirty="0" err="1">
                <a:latin typeface="Times New Roman" panose="02020603050405020304" pitchFamily="18" charset="0"/>
                <a:cs typeface="Times New Roman" panose="02020603050405020304" pitchFamily="18" charset="0"/>
              </a:rPr>
              <a:t>the</a:t>
            </a:r>
            <a:r>
              <a:rPr lang="nl-NL" sz="1200" dirty="0">
                <a:latin typeface="Times New Roman" panose="02020603050405020304" pitchFamily="18" charset="0"/>
                <a:cs typeface="Times New Roman" panose="02020603050405020304" pitchFamily="18" charset="0"/>
              </a:rPr>
              <a:t> </a:t>
            </a:r>
            <a:r>
              <a:rPr lang="nl-NL" sz="1200" dirty="0" err="1">
                <a:latin typeface="Times New Roman" panose="02020603050405020304" pitchFamily="18" charset="0"/>
                <a:cs typeface="Times New Roman" panose="02020603050405020304" pitchFamily="18" charset="0"/>
              </a:rPr>
              <a:t>tipping</a:t>
            </a:r>
            <a:r>
              <a:rPr lang="nl-NL" sz="1200" dirty="0">
                <a:latin typeface="Times New Roman" panose="02020603050405020304" pitchFamily="18" charset="0"/>
                <a:cs typeface="Times New Roman" panose="02020603050405020304" pitchFamily="18" charset="0"/>
              </a:rPr>
              <a:t> point </a:t>
            </a:r>
            <a:r>
              <a:rPr lang="nl-NL" sz="1200" dirty="0" err="1">
                <a:latin typeface="Times New Roman" panose="02020603050405020304" pitchFamily="18" charset="0"/>
                <a:cs typeface="Times New Roman" panose="02020603050405020304" pitchFamily="18" charset="0"/>
              </a:rPr>
              <a:t>to</a:t>
            </a:r>
            <a:r>
              <a:rPr lang="nl-NL" sz="1200" dirty="0">
                <a:latin typeface="Times New Roman" panose="02020603050405020304" pitchFamily="18" charset="0"/>
                <a:cs typeface="Times New Roman" panose="02020603050405020304" pitchFamily="18" charset="0"/>
              </a:rPr>
              <a:t> </a:t>
            </a:r>
            <a:r>
              <a:rPr lang="nl-NL" sz="1200" dirty="0" err="1">
                <a:latin typeface="Times New Roman" panose="02020603050405020304" pitchFamily="18" charset="0"/>
                <a:cs typeface="Times New Roman" panose="02020603050405020304" pitchFamily="18" charset="0"/>
              </a:rPr>
              <a:t>the</a:t>
            </a:r>
            <a:r>
              <a:rPr lang="nl-NL" sz="1200" dirty="0">
                <a:latin typeface="Times New Roman" panose="02020603050405020304" pitchFamily="18" charset="0"/>
                <a:cs typeface="Times New Roman" panose="02020603050405020304" pitchFamily="18" charset="0"/>
              </a:rPr>
              <a:t> </a:t>
            </a:r>
            <a:r>
              <a:rPr lang="nl-NL" sz="1200" dirty="0" err="1">
                <a:latin typeface="Times New Roman" panose="02020603050405020304" pitchFamily="18" charset="0"/>
                <a:cs typeface="Times New Roman" panose="02020603050405020304" pitchFamily="18" charset="0"/>
              </a:rPr>
              <a:t>stable-forest</a:t>
            </a:r>
            <a:r>
              <a:rPr lang="nl-NL" sz="1200" dirty="0">
                <a:latin typeface="Times New Roman" panose="02020603050405020304" pitchFamily="18" charset="0"/>
                <a:cs typeface="Times New Roman" panose="02020603050405020304" pitchFamily="18" charset="0"/>
              </a:rPr>
              <a:t> </a:t>
            </a:r>
            <a:r>
              <a:rPr lang="nl-NL" sz="1200" dirty="0" err="1">
                <a:latin typeface="Times New Roman" panose="02020603050405020304" pitchFamily="18" charset="0"/>
                <a:cs typeface="Times New Roman" panose="02020603050405020304" pitchFamily="18" charset="0"/>
              </a:rPr>
              <a:t>rainfall</a:t>
            </a:r>
            <a:r>
              <a:rPr lang="nl-NL" sz="1200" dirty="0">
                <a:latin typeface="Times New Roman" panose="02020603050405020304" pitchFamily="18" charset="0"/>
                <a:cs typeface="Times New Roman" panose="02020603050405020304" pitchFamily="18" charset="0"/>
              </a:rPr>
              <a:t> range </a:t>
            </a:r>
            <a:r>
              <a:rPr lang="nl-NL" sz="1200" dirty="0" err="1">
                <a:latin typeface="Times New Roman" panose="02020603050405020304" pitchFamily="18" charset="0"/>
                <a:cs typeface="Times New Roman" panose="02020603050405020304" pitchFamily="18" charset="0"/>
              </a:rPr>
              <a:t>under</a:t>
            </a:r>
            <a:r>
              <a:rPr lang="nl-NL" sz="1200" dirty="0">
                <a:latin typeface="Times New Roman" panose="02020603050405020304" pitchFamily="18" charset="0"/>
                <a:cs typeface="Times New Roman" panose="02020603050405020304" pitchFamily="18" charset="0"/>
              </a:rPr>
              <a:t> </a:t>
            </a:r>
            <a:r>
              <a:rPr lang="nl-NL" sz="1200" dirty="0" err="1">
                <a:latin typeface="Times New Roman" panose="02020603050405020304" pitchFamily="18" charset="0"/>
                <a:cs typeface="Times New Roman" panose="02020603050405020304" pitchFamily="18" charset="0"/>
              </a:rPr>
              <a:t>the</a:t>
            </a:r>
            <a:r>
              <a:rPr lang="nl-NL" sz="1200" dirty="0">
                <a:latin typeface="Times New Roman" panose="02020603050405020304" pitchFamily="18" charset="0"/>
                <a:cs typeface="Times New Roman" panose="02020603050405020304" pitchFamily="18" charset="0"/>
              </a:rPr>
              <a:t> late 21</a:t>
            </a:r>
            <a:r>
              <a:rPr lang="nl-NL" sz="1200" baseline="30000" dirty="0">
                <a:latin typeface="Times New Roman" panose="02020603050405020304" pitchFamily="18" charset="0"/>
                <a:cs typeface="Times New Roman" panose="02020603050405020304" pitchFamily="18" charset="0"/>
              </a:rPr>
              <a:t>st</a:t>
            </a:r>
            <a:r>
              <a:rPr lang="nl-NL" sz="1200" dirty="0">
                <a:latin typeface="Times New Roman" panose="02020603050405020304" pitchFamily="18" charset="0"/>
                <a:cs typeface="Times New Roman" panose="02020603050405020304" pitchFamily="18" charset="0"/>
              </a:rPr>
              <a:t> </a:t>
            </a:r>
            <a:r>
              <a:rPr lang="nl-NL" sz="1200" dirty="0" err="1">
                <a:latin typeface="Times New Roman" panose="02020603050405020304" pitchFamily="18" charset="0"/>
                <a:cs typeface="Times New Roman" panose="02020603050405020304" pitchFamily="18" charset="0"/>
              </a:rPr>
              <a:t>century</a:t>
            </a:r>
            <a:r>
              <a:rPr lang="nl-NL" sz="1200" dirty="0">
                <a:latin typeface="Times New Roman" panose="02020603050405020304" pitchFamily="18" charset="0"/>
                <a:cs typeface="Times New Roman" panose="02020603050405020304" pitchFamily="18" charset="0"/>
              </a:rPr>
              <a:t> </a:t>
            </a:r>
            <a:r>
              <a:rPr lang="nl-NL" sz="1200" dirty="0" err="1">
                <a:latin typeface="Times New Roman" panose="02020603050405020304" pitchFamily="18" charset="0"/>
                <a:cs typeface="Times New Roman" panose="02020603050405020304" pitchFamily="18" charset="0"/>
              </a:rPr>
              <a:t>climate</a:t>
            </a:r>
            <a:r>
              <a:rPr lang="nl-NL" sz="1200" dirty="0">
                <a:latin typeface="Times New Roman" panose="02020603050405020304" pitchFamily="18" charset="0"/>
                <a:cs typeface="Times New Roman" panose="02020603050405020304" pitchFamily="18" charset="0"/>
              </a:rPr>
              <a:t>. </a:t>
            </a:r>
            <a:endParaRPr lang="en-US" sz="1200" dirty="0">
              <a:latin typeface="Times New Roman" panose="02020603050405020304" pitchFamily="18" charset="0"/>
              <a:cs typeface="Times New Roman" panose="02020603050405020304" pitchFamily="18" charset="0"/>
            </a:endParaRPr>
          </a:p>
        </p:txBody>
      </p:sp>
      <p:pic>
        <p:nvPicPr>
          <p:cNvPr id="17" name="Picture 1">
            <a:extLst>
              <a:ext uri="{FF2B5EF4-FFF2-40B4-BE49-F238E27FC236}">
                <a16:creationId xmlns:a16="http://schemas.microsoft.com/office/drawing/2014/main" id="{60A58D97-3A3E-4A2E-827E-A4D5ADBC7E59}"/>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175637" y="1886649"/>
            <a:ext cx="3926564" cy="2880000"/>
          </a:xfrm>
          <a:prstGeom prst="rect">
            <a:avLst/>
          </a:prstGeom>
          <a:noFill/>
          <a:ln>
            <a:noFill/>
          </a:ln>
        </p:spPr>
      </p:pic>
      <p:sp>
        <p:nvSpPr>
          <p:cNvPr id="16" name="Pijl: rechts 15">
            <a:hlinkClick r:id="" action="ppaction://hlinkshowjump?jump=nextslide"/>
            <a:extLst>
              <a:ext uri="{FF2B5EF4-FFF2-40B4-BE49-F238E27FC236}">
                <a16:creationId xmlns:a16="http://schemas.microsoft.com/office/drawing/2014/main" id="{2E5DD605-5687-4EE5-9B2C-49E676ECCF74}"/>
              </a:ext>
            </a:extLst>
          </p:cNvPr>
          <p:cNvSpPr/>
          <p:nvPr/>
        </p:nvSpPr>
        <p:spPr>
          <a:xfrm>
            <a:off x="3657139" y="5312931"/>
            <a:ext cx="978408" cy="48463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8" name="Pijl: links 17">
            <a:hlinkClick r:id="" action="ppaction://hlinkshowjump?jump=previousslide"/>
            <a:extLst>
              <a:ext uri="{FF2B5EF4-FFF2-40B4-BE49-F238E27FC236}">
                <a16:creationId xmlns:a16="http://schemas.microsoft.com/office/drawing/2014/main" id="{2656209A-0ACD-4D95-BC9F-2422474E2D41}"/>
              </a:ext>
            </a:extLst>
          </p:cNvPr>
          <p:cNvSpPr/>
          <p:nvPr/>
        </p:nvSpPr>
        <p:spPr>
          <a:xfrm>
            <a:off x="849931" y="5312931"/>
            <a:ext cx="978408" cy="484632"/>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1251892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F90F78D8-399B-423B-BDDA-73151B32C121}"/>
              </a:ext>
            </a:extLst>
          </p:cNvPr>
          <p:cNvSpPr txBox="1"/>
          <p:nvPr/>
        </p:nvSpPr>
        <p:spPr>
          <a:xfrm>
            <a:off x="0" y="-54318"/>
            <a:ext cx="12192000" cy="1631216"/>
          </a:xfrm>
          <a:prstGeom prst="rect">
            <a:avLst/>
          </a:prstGeom>
          <a:noFill/>
        </p:spPr>
        <p:txBody>
          <a:bodyPr wrap="square" rtlCol="0">
            <a:spAutoFit/>
          </a:bodyPr>
          <a:lstStyle/>
          <a:p>
            <a:pPr algn="ctr">
              <a:lnSpc>
                <a:spcPct val="150000"/>
              </a:lnSpc>
            </a:pPr>
            <a:r>
              <a:rPr lang="nl-NL" sz="4000" dirty="0" err="1">
                <a:latin typeface="Times New Roman" panose="02020603050405020304" pitchFamily="18" charset="0"/>
                <a:cs typeface="Times New Roman" panose="02020603050405020304" pitchFamily="18" charset="0"/>
              </a:rPr>
              <a:t>Hysteresis</a:t>
            </a:r>
            <a:r>
              <a:rPr lang="nl-NL" sz="4000" dirty="0">
                <a:latin typeface="Times New Roman" panose="02020603050405020304" pitchFamily="18" charset="0"/>
                <a:cs typeface="Times New Roman" panose="02020603050405020304" pitchFamily="18" charset="0"/>
              </a:rPr>
              <a:t> of </a:t>
            </a:r>
            <a:r>
              <a:rPr lang="nl-NL" sz="4000" dirty="0" err="1">
                <a:latin typeface="Times New Roman" panose="02020603050405020304" pitchFamily="18" charset="0"/>
                <a:cs typeface="Times New Roman" panose="02020603050405020304" pitchFamily="18" charset="0"/>
              </a:rPr>
              <a:t>tropical</a:t>
            </a:r>
            <a:r>
              <a:rPr lang="nl-NL" sz="4000" dirty="0">
                <a:latin typeface="Times New Roman" panose="02020603050405020304" pitchFamily="18" charset="0"/>
                <a:cs typeface="Times New Roman" panose="02020603050405020304" pitchFamily="18" charset="0"/>
              </a:rPr>
              <a:t> </a:t>
            </a:r>
            <a:r>
              <a:rPr lang="nl-NL" sz="4000" dirty="0" err="1">
                <a:latin typeface="Times New Roman" panose="02020603050405020304" pitchFamily="18" charset="0"/>
                <a:cs typeface="Times New Roman" panose="02020603050405020304" pitchFamily="18" charset="0"/>
              </a:rPr>
              <a:t>forests</a:t>
            </a:r>
            <a:r>
              <a:rPr lang="nl-NL" sz="4000" dirty="0">
                <a:latin typeface="Times New Roman" panose="02020603050405020304" pitchFamily="18" charset="0"/>
                <a:cs typeface="Times New Roman" panose="02020603050405020304" pitchFamily="18" charset="0"/>
              </a:rPr>
              <a:t> in </a:t>
            </a:r>
            <a:r>
              <a:rPr lang="nl-NL" sz="4000" dirty="0" err="1">
                <a:latin typeface="Times New Roman" panose="02020603050405020304" pitchFamily="18" charset="0"/>
                <a:cs typeface="Times New Roman" panose="02020603050405020304" pitchFamily="18" charset="0"/>
              </a:rPr>
              <a:t>the</a:t>
            </a:r>
            <a:r>
              <a:rPr lang="nl-NL" sz="4000" dirty="0">
                <a:latin typeface="Times New Roman" panose="02020603050405020304" pitchFamily="18" charset="0"/>
                <a:cs typeface="Times New Roman" panose="02020603050405020304" pitchFamily="18" charset="0"/>
              </a:rPr>
              <a:t> 21st </a:t>
            </a:r>
            <a:r>
              <a:rPr lang="nl-NL" sz="4000" dirty="0" err="1">
                <a:latin typeface="Times New Roman" panose="02020603050405020304" pitchFamily="18" charset="0"/>
                <a:cs typeface="Times New Roman" panose="02020603050405020304" pitchFamily="18" charset="0"/>
              </a:rPr>
              <a:t>century</a:t>
            </a:r>
            <a:endParaRPr lang="nl-NL" sz="4000" dirty="0">
              <a:latin typeface="Times New Roman" panose="02020603050405020304" pitchFamily="18" charset="0"/>
              <a:cs typeface="Times New Roman" panose="02020603050405020304" pitchFamily="18" charset="0"/>
            </a:endParaRPr>
          </a:p>
          <a:p>
            <a:pPr algn="ctr"/>
            <a:r>
              <a:rPr lang="nl-NL" sz="2000" dirty="0">
                <a:latin typeface="Times New Roman" panose="02020603050405020304" pitchFamily="18" charset="0"/>
                <a:cs typeface="Times New Roman" panose="02020603050405020304" pitchFamily="18" charset="0"/>
              </a:rPr>
              <a:t>Arie Staal, </a:t>
            </a:r>
            <a:r>
              <a:rPr lang="nl-NL" sz="2000" dirty="0" err="1">
                <a:latin typeface="Times New Roman" panose="02020603050405020304" pitchFamily="18" charset="0"/>
                <a:cs typeface="Times New Roman" panose="02020603050405020304" pitchFamily="18" charset="0"/>
              </a:rPr>
              <a:t>Ingo</a:t>
            </a:r>
            <a:r>
              <a:rPr lang="nl-NL" sz="2000" dirty="0">
                <a:latin typeface="Times New Roman" panose="02020603050405020304" pitchFamily="18" charset="0"/>
                <a:cs typeface="Times New Roman" panose="02020603050405020304" pitchFamily="18" charset="0"/>
              </a:rPr>
              <a:t> </a:t>
            </a:r>
            <a:r>
              <a:rPr lang="nl-NL" sz="2000" dirty="0" err="1">
                <a:latin typeface="Times New Roman" panose="02020603050405020304" pitchFamily="18" charset="0"/>
                <a:cs typeface="Times New Roman" panose="02020603050405020304" pitchFamily="18" charset="0"/>
              </a:rPr>
              <a:t>Fetzer</a:t>
            </a:r>
            <a:r>
              <a:rPr lang="nl-NL" sz="2000" dirty="0">
                <a:latin typeface="Times New Roman" panose="02020603050405020304" pitchFamily="18" charset="0"/>
                <a:cs typeface="Times New Roman" panose="02020603050405020304" pitchFamily="18" charset="0"/>
              </a:rPr>
              <a:t>, </a:t>
            </a:r>
            <a:r>
              <a:rPr lang="nl-NL" sz="2000" dirty="0" err="1">
                <a:latin typeface="Times New Roman" panose="02020603050405020304" pitchFamily="18" charset="0"/>
                <a:cs typeface="Times New Roman" panose="02020603050405020304" pitchFamily="18" charset="0"/>
              </a:rPr>
              <a:t>Lan</a:t>
            </a:r>
            <a:r>
              <a:rPr lang="nl-NL" sz="2000" dirty="0">
                <a:latin typeface="Times New Roman" panose="02020603050405020304" pitchFamily="18" charset="0"/>
                <a:cs typeface="Times New Roman" panose="02020603050405020304" pitchFamily="18" charset="0"/>
              </a:rPr>
              <a:t> Wang-</a:t>
            </a:r>
            <a:r>
              <a:rPr lang="nl-NL" sz="2000" dirty="0" err="1">
                <a:latin typeface="Times New Roman" panose="02020603050405020304" pitchFamily="18" charset="0"/>
                <a:cs typeface="Times New Roman" panose="02020603050405020304" pitchFamily="18" charset="0"/>
              </a:rPr>
              <a:t>Erlandsson</a:t>
            </a:r>
            <a:r>
              <a:rPr lang="nl-NL" sz="2000" dirty="0">
                <a:latin typeface="Times New Roman" panose="02020603050405020304" pitchFamily="18" charset="0"/>
                <a:cs typeface="Times New Roman" panose="02020603050405020304" pitchFamily="18" charset="0"/>
              </a:rPr>
              <a:t>, Joyce H.C. Bosmans, Stefan C. Dekker, </a:t>
            </a:r>
          </a:p>
          <a:p>
            <a:pPr algn="ctr"/>
            <a:r>
              <a:rPr lang="nl-NL" sz="2000" dirty="0">
                <a:latin typeface="Times New Roman" panose="02020603050405020304" pitchFamily="18" charset="0"/>
                <a:cs typeface="Times New Roman" panose="02020603050405020304" pitchFamily="18" charset="0"/>
              </a:rPr>
              <a:t>Egbert H. van Nes, Johan </a:t>
            </a:r>
            <a:r>
              <a:rPr lang="nl-NL" sz="2000" dirty="0" err="1">
                <a:latin typeface="Times New Roman" panose="02020603050405020304" pitchFamily="18" charset="0"/>
                <a:cs typeface="Times New Roman" panose="02020603050405020304" pitchFamily="18" charset="0"/>
              </a:rPr>
              <a:t>Rockström</a:t>
            </a:r>
            <a:r>
              <a:rPr lang="nl-NL" sz="2000" dirty="0">
                <a:latin typeface="Times New Roman" panose="02020603050405020304" pitchFamily="18" charset="0"/>
                <a:cs typeface="Times New Roman" panose="02020603050405020304" pitchFamily="18" charset="0"/>
              </a:rPr>
              <a:t> &amp; Obbe A. Tuinenburg</a:t>
            </a:r>
          </a:p>
        </p:txBody>
      </p:sp>
      <p:sp>
        <p:nvSpPr>
          <p:cNvPr id="5" name="Rechthoek 4">
            <a:hlinkClick r:id="" action="ppaction://hlinkshowjump?jump=firstslide"/>
            <a:extLst>
              <a:ext uri="{FF2B5EF4-FFF2-40B4-BE49-F238E27FC236}">
                <a16:creationId xmlns:a16="http://schemas.microsoft.com/office/drawing/2014/main" id="{21BE779B-5BEC-49E6-9E3C-E1FDBA4E0EA7}"/>
              </a:ext>
            </a:extLst>
          </p:cNvPr>
          <p:cNvSpPr/>
          <p:nvPr/>
        </p:nvSpPr>
        <p:spPr>
          <a:xfrm>
            <a:off x="-108642" y="-63374"/>
            <a:ext cx="12439462" cy="169459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3" name="Rechthoek 22">
            <a:hlinkClick r:id="" action="ppaction://hlinkshowjump?jump=lastslide"/>
            <a:extLst>
              <a:ext uri="{FF2B5EF4-FFF2-40B4-BE49-F238E27FC236}">
                <a16:creationId xmlns:a16="http://schemas.microsoft.com/office/drawing/2014/main" id="{218EFBB9-096B-464B-A9CB-5A7DF74363D9}"/>
              </a:ext>
            </a:extLst>
          </p:cNvPr>
          <p:cNvSpPr/>
          <p:nvPr/>
        </p:nvSpPr>
        <p:spPr>
          <a:xfrm>
            <a:off x="-108642" y="6292158"/>
            <a:ext cx="12367034" cy="64145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4" name="Picture 2" descr="Image result for utrecht university">
            <a:extLst>
              <a:ext uri="{FF2B5EF4-FFF2-40B4-BE49-F238E27FC236}">
                <a16:creationId xmlns:a16="http://schemas.microsoft.com/office/drawing/2014/main" id="{2484AA19-7189-4513-9C6A-0056BD36A95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92103" y="6361728"/>
            <a:ext cx="1590675" cy="440055"/>
          </a:xfrm>
          <a:prstGeom prst="rect">
            <a:avLst/>
          </a:prstGeom>
          <a:noFill/>
          <a:extLst>
            <a:ext uri="{909E8E84-426E-40DD-AFC4-6F175D3DCCD1}">
              <a14:hiddenFill xmlns:a14="http://schemas.microsoft.com/office/drawing/2010/main">
                <a:solidFill>
                  <a:srgbClr val="FFFFFF"/>
                </a:solidFill>
              </a14:hiddenFill>
            </a:ext>
          </a:extLst>
        </p:spPr>
      </p:pic>
      <p:pic>
        <p:nvPicPr>
          <p:cNvPr id="25" name="Bildobjekt 20">
            <a:extLst>
              <a:ext uri="{FF2B5EF4-FFF2-40B4-BE49-F238E27FC236}">
                <a16:creationId xmlns:a16="http://schemas.microsoft.com/office/drawing/2014/main" id="{E972E929-F866-4044-9E85-7CFE200761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091" y="6238705"/>
            <a:ext cx="2050988" cy="685560"/>
          </a:xfrm>
          <a:prstGeom prst="rect">
            <a:avLst/>
          </a:prstGeom>
        </p:spPr>
      </p:pic>
      <p:grpSp>
        <p:nvGrpSpPr>
          <p:cNvPr id="26" name="Group 43">
            <a:extLst>
              <a:ext uri="{FF2B5EF4-FFF2-40B4-BE49-F238E27FC236}">
                <a16:creationId xmlns:a16="http://schemas.microsoft.com/office/drawing/2014/main" id="{1CA6AE7F-3855-481D-892F-D14962146163}"/>
              </a:ext>
            </a:extLst>
          </p:cNvPr>
          <p:cNvGrpSpPr/>
          <p:nvPr/>
        </p:nvGrpSpPr>
        <p:grpSpPr>
          <a:xfrm>
            <a:off x="2320159" y="6267689"/>
            <a:ext cx="1274069" cy="663788"/>
            <a:chOff x="10937436" y="6154561"/>
            <a:chExt cx="1310640" cy="637489"/>
          </a:xfrm>
        </p:grpSpPr>
        <p:sp>
          <p:nvSpPr>
            <p:cNvPr id="27" name="TextBox 44">
              <a:extLst>
                <a:ext uri="{FF2B5EF4-FFF2-40B4-BE49-F238E27FC236}">
                  <a16:creationId xmlns:a16="http://schemas.microsoft.com/office/drawing/2014/main" id="{EC028868-BC7F-4718-85C9-1736E9D9FAD5}"/>
                </a:ext>
              </a:extLst>
            </p:cNvPr>
            <p:cNvSpPr txBox="1"/>
            <p:nvPr/>
          </p:nvSpPr>
          <p:spPr>
            <a:xfrm>
              <a:off x="10937436" y="6154561"/>
              <a:ext cx="1310640" cy="555537"/>
            </a:xfrm>
            <a:prstGeom prst="rect">
              <a:avLst/>
            </a:prstGeom>
            <a:noFill/>
          </p:spPr>
          <p:txBody>
            <a:bodyPr wrap="square" rtlCol="0">
              <a:spAutoFit/>
            </a:bodyPr>
            <a:lstStyle/>
            <a:p>
              <a:pPr algn="ctr">
                <a:lnSpc>
                  <a:spcPct val="70000"/>
                </a:lnSpc>
              </a:pPr>
              <a:r>
                <a:rPr lang="en-US" sz="3200" b="1" dirty="0">
                  <a:solidFill>
                    <a:srgbClr val="425221"/>
                  </a:solidFill>
                  <a:latin typeface="Tahoma"/>
                  <a:cs typeface="Tahoma"/>
                </a:rPr>
                <a:t>e</a:t>
              </a:r>
              <a:r>
                <a:rPr lang="en-US" sz="3200" b="1" dirty="0">
                  <a:solidFill>
                    <a:srgbClr val="D5662D"/>
                  </a:solidFill>
                  <a:latin typeface="Tahoma"/>
                  <a:cs typeface="Tahoma"/>
                </a:rPr>
                <a:t>r</a:t>
              </a:r>
              <a:r>
                <a:rPr lang="en-US" sz="3200" b="1" dirty="0">
                  <a:solidFill>
                    <a:srgbClr val="425221"/>
                  </a:solidFill>
                  <a:latin typeface="Tahoma"/>
                  <a:cs typeface="Tahoma"/>
                </a:rPr>
                <a:t>a</a:t>
              </a:r>
              <a:r>
                <a:rPr lang="en-US" sz="2000" dirty="0">
                  <a:latin typeface="Tahoma"/>
                  <a:cs typeface="Tahoma"/>
                </a:rPr>
                <a:t> </a:t>
              </a:r>
            </a:p>
            <a:p>
              <a:pPr algn="ctr">
                <a:lnSpc>
                  <a:spcPct val="70000"/>
                </a:lnSpc>
              </a:pPr>
              <a:r>
                <a:rPr lang="en-US" sz="1100" b="1" dirty="0">
                  <a:latin typeface="Calibri"/>
                  <a:cs typeface="Calibri"/>
                </a:rPr>
                <a:t>Earth Resilience</a:t>
              </a:r>
            </a:p>
          </p:txBody>
        </p:sp>
        <p:sp>
          <p:nvSpPr>
            <p:cNvPr id="28" name="TextBox 45">
              <a:extLst>
                <a:ext uri="{FF2B5EF4-FFF2-40B4-BE49-F238E27FC236}">
                  <a16:creationId xmlns:a16="http://schemas.microsoft.com/office/drawing/2014/main" id="{A8107162-6045-4ABB-9409-EFE9A3EF5100}"/>
                </a:ext>
              </a:extLst>
            </p:cNvPr>
            <p:cNvSpPr txBox="1"/>
            <p:nvPr/>
          </p:nvSpPr>
          <p:spPr>
            <a:xfrm>
              <a:off x="11007832" y="6561218"/>
              <a:ext cx="1144865" cy="230832"/>
            </a:xfrm>
            <a:prstGeom prst="rect">
              <a:avLst/>
            </a:prstGeom>
            <a:noFill/>
          </p:spPr>
          <p:txBody>
            <a:bodyPr wrap="none" rtlCol="0">
              <a:spAutoFit/>
            </a:bodyPr>
            <a:lstStyle/>
            <a:p>
              <a:r>
                <a:rPr lang="en-US" sz="900" dirty="0">
                  <a:latin typeface="+mj-lt"/>
                  <a:cs typeface="Avenir Next Condensed Demi Bold"/>
                </a:rPr>
                <a:t>in the Anthropocene</a:t>
              </a:r>
              <a:endParaRPr lang="en-US" sz="900" dirty="0">
                <a:latin typeface="+mj-lt"/>
              </a:endParaRPr>
            </a:p>
          </p:txBody>
        </p:sp>
      </p:grpSp>
      <p:pic>
        <p:nvPicPr>
          <p:cNvPr id="29" name="Picture 6" descr="http://www.foodlaw.nu/images/wur.jpg">
            <a:extLst>
              <a:ext uri="{FF2B5EF4-FFF2-40B4-BE49-F238E27FC236}">
                <a16:creationId xmlns:a16="http://schemas.microsoft.com/office/drawing/2014/main" id="{0857C802-DCA4-428D-B097-ED3D349D4D9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33812" y="6418555"/>
            <a:ext cx="2010433" cy="325859"/>
          </a:xfrm>
          <a:prstGeom prst="rect">
            <a:avLst/>
          </a:prstGeom>
          <a:noFill/>
          <a:extLst>
            <a:ext uri="{909E8E84-426E-40DD-AFC4-6F175D3DCCD1}">
              <a14:hiddenFill xmlns:a14="http://schemas.microsoft.com/office/drawing/2010/main">
                <a:solidFill>
                  <a:srgbClr val="FFFFFF"/>
                </a:solidFill>
              </a14:hiddenFill>
            </a:ext>
          </a:extLst>
        </p:spPr>
      </p:pic>
      <p:pic>
        <p:nvPicPr>
          <p:cNvPr id="31" name="Afbeelding 30" descr="Afbeelding met tekening&#10;&#10;Automatisch gegenereerde beschrijving">
            <a:extLst>
              <a:ext uri="{FF2B5EF4-FFF2-40B4-BE49-F238E27FC236}">
                <a16:creationId xmlns:a16="http://schemas.microsoft.com/office/drawing/2014/main" id="{1F2B4661-66B6-4591-9EB1-E795EEB1AC5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06076" y="6319036"/>
            <a:ext cx="1200920" cy="529315"/>
          </a:xfrm>
          <a:prstGeom prst="rect">
            <a:avLst/>
          </a:prstGeom>
        </p:spPr>
      </p:pic>
      <p:pic>
        <p:nvPicPr>
          <p:cNvPr id="33" name="Afbeelding 32">
            <a:extLst>
              <a:ext uri="{FF2B5EF4-FFF2-40B4-BE49-F238E27FC236}">
                <a16:creationId xmlns:a16="http://schemas.microsoft.com/office/drawing/2014/main" id="{BF5BC362-3466-4CAC-B90A-EA02176EDDCB}"/>
              </a:ext>
            </a:extLst>
          </p:cNvPr>
          <p:cNvPicPr>
            <a:picLocks noChangeAspect="1"/>
          </p:cNvPicPr>
          <p:nvPr/>
        </p:nvPicPr>
        <p:blipFill rotWithShape="1">
          <a:blip r:embed="rId6">
            <a:extLst>
              <a:ext uri="{28A0092B-C50C-407E-A947-70E740481C1C}">
                <a14:useLocalDpi xmlns:a14="http://schemas.microsoft.com/office/drawing/2010/main" val="0"/>
              </a:ext>
            </a:extLst>
          </a:blip>
          <a:srcRect t="21045" b="20973"/>
          <a:stretch/>
        </p:blipFill>
        <p:spPr>
          <a:xfrm>
            <a:off x="8911998" y="6361728"/>
            <a:ext cx="1449918" cy="440055"/>
          </a:xfrm>
          <a:prstGeom prst="rect">
            <a:avLst/>
          </a:prstGeom>
        </p:spPr>
      </p:pic>
      <p:sp>
        <p:nvSpPr>
          <p:cNvPr id="30" name="Rectangle 8">
            <a:extLst>
              <a:ext uri="{FF2B5EF4-FFF2-40B4-BE49-F238E27FC236}">
                <a16:creationId xmlns:a16="http://schemas.microsoft.com/office/drawing/2014/main" id="{71641210-F023-4F01-9BC3-23B7922896A1}"/>
              </a:ext>
            </a:extLst>
          </p:cNvPr>
          <p:cNvSpPr/>
          <p:nvPr/>
        </p:nvSpPr>
        <p:spPr>
          <a:xfrm>
            <a:off x="411784" y="1886649"/>
            <a:ext cx="5044136" cy="3139321"/>
          </a:xfrm>
          <a:prstGeom prst="rect">
            <a:avLst/>
          </a:prstGeom>
        </p:spPr>
        <p:txBody>
          <a:bodyPr wrap="square">
            <a:spAutoFit/>
          </a:bodyPr>
          <a:lstStyle/>
          <a:p>
            <a:r>
              <a:rPr lang="en-US" b="1" dirty="0">
                <a:latin typeface="Times New Roman" panose="02020603050405020304" pitchFamily="18" charset="0"/>
                <a:cs typeface="Times New Roman" panose="02020603050405020304" pitchFamily="18" charset="0"/>
              </a:rPr>
              <a:t>Climate change scenario</a:t>
            </a:r>
          </a:p>
          <a:p>
            <a:r>
              <a:rPr lang="en-US" dirty="0">
                <a:latin typeface="Times New Roman" panose="02020603050405020304" pitchFamily="18" charset="0"/>
                <a:ea typeface="Times New Roman" panose="02020603050405020304" pitchFamily="18" charset="0"/>
              </a:rPr>
              <a:t>We find a large reduction of 66% to 1.66 million km</a:t>
            </a:r>
            <a:r>
              <a:rPr lang="en-US" baseline="30000" dirty="0">
                <a:latin typeface="Times New Roman" panose="02020603050405020304" pitchFamily="18" charset="0"/>
                <a:ea typeface="Times New Roman" panose="02020603050405020304" pitchFamily="18" charset="0"/>
              </a:rPr>
              <a:t>2</a:t>
            </a:r>
            <a:r>
              <a:rPr lang="en-US" dirty="0">
                <a:latin typeface="Times New Roman" panose="02020603050405020304" pitchFamily="18" charset="0"/>
                <a:ea typeface="Times New Roman" panose="02020603050405020304" pitchFamily="18" charset="0"/>
              </a:rPr>
              <a:t> in minimal forest area for South America. The maximal forest area decreases by much less, namely by 4% to 12.15 million km</a:t>
            </a:r>
            <a:r>
              <a:rPr lang="en-US" baseline="30000" dirty="0">
                <a:latin typeface="Times New Roman" panose="02020603050405020304" pitchFamily="18" charset="0"/>
                <a:ea typeface="Times New Roman" panose="02020603050405020304" pitchFamily="18" charset="0"/>
              </a:rPr>
              <a:t>2</a:t>
            </a:r>
            <a:r>
              <a:rPr lang="en-US" dirty="0">
                <a:latin typeface="Times New Roman" panose="02020603050405020304" pitchFamily="18" charset="0"/>
                <a:ea typeface="Times New Roman" panose="02020603050405020304" pitchFamily="18" charset="0"/>
              </a:rPr>
              <a:t>. For Africa, the minimal forest area increases by three orders of magnitude to 1.15 million km</a:t>
            </a:r>
            <a:r>
              <a:rPr lang="en-US" baseline="30000" dirty="0">
                <a:latin typeface="Times New Roman" panose="02020603050405020304" pitchFamily="18" charset="0"/>
                <a:ea typeface="Times New Roman" panose="02020603050405020304" pitchFamily="18" charset="0"/>
              </a:rPr>
              <a:t>2</a:t>
            </a:r>
            <a:r>
              <a:rPr lang="en-US" dirty="0">
                <a:latin typeface="Times New Roman" panose="02020603050405020304" pitchFamily="18" charset="0"/>
                <a:ea typeface="Times New Roman" panose="02020603050405020304" pitchFamily="18" charset="0"/>
              </a:rPr>
              <a:t>, and the maximal forest area by 54% to 8.26 million km</a:t>
            </a:r>
            <a:r>
              <a:rPr lang="en-US" baseline="30000" dirty="0">
                <a:latin typeface="Times New Roman" panose="02020603050405020304" pitchFamily="18" charset="0"/>
                <a:ea typeface="Times New Roman" panose="02020603050405020304" pitchFamily="18" charset="0"/>
              </a:rPr>
              <a:t>2</a:t>
            </a:r>
            <a:r>
              <a:rPr lang="en-US" dirty="0">
                <a:latin typeface="Times New Roman" panose="02020603050405020304" pitchFamily="18" charset="0"/>
                <a:ea typeface="Times New Roman" panose="02020603050405020304" pitchFamily="18" charset="0"/>
              </a:rPr>
              <a:t>. For Australasia, we find an increase of 9% in minimal forest to 4.24 million km</a:t>
            </a:r>
            <a:r>
              <a:rPr lang="en-US" baseline="30000" dirty="0">
                <a:latin typeface="Times New Roman" panose="02020603050405020304" pitchFamily="18" charset="0"/>
                <a:ea typeface="Times New Roman" panose="02020603050405020304" pitchFamily="18" charset="0"/>
              </a:rPr>
              <a:t>2</a:t>
            </a:r>
            <a:r>
              <a:rPr lang="en-US" dirty="0">
                <a:latin typeface="Times New Roman" panose="02020603050405020304" pitchFamily="18" charset="0"/>
                <a:ea typeface="Times New Roman" panose="02020603050405020304" pitchFamily="18" charset="0"/>
              </a:rPr>
              <a:t>, and an increase of 3% in maximal forest area to 4.72 million km</a:t>
            </a:r>
            <a:r>
              <a:rPr lang="en-US" baseline="30000" dirty="0">
                <a:latin typeface="Times New Roman" panose="02020603050405020304" pitchFamily="18" charset="0"/>
                <a:ea typeface="Times New Roman" panose="02020603050405020304" pitchFamily="18" charset="0"/>
              </a:rPr>
              <a:t>2</a:t>
            </a:r>
            <a:r>
              <a:rPr lang="en-US" dirty="0">
                <a:latin typeface="Times New Roman" panose="02020603050405020304" pitchFamily="18" charset="0"/>
                <a:ea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
        <p:nvSpPr>
          <p:cNvPr id="34" name="Rectangle 28">
            <a:extLst>
              <a:ext uri="{FF2B5EF4-FFF2-40B4-BE49-F238E27FC236}">
                <a16:creationId xmlns:a16="http://schemas.microsoft.com/office/drawing/2014/main" id="{B10D26D2-D535-427C-9D33-834EF2F3B2CC}"/>
              </a:ext>
            </a:extLst>
          </p:cNvPr>
          <p:cNvSpPr/>
          <p:nvPr/>
        </p:nvSpPr>
        <p:spPr>
          <a:xfrm>
            <a:off x="6096000" y="4825192"/>
            <a:ext cx="6095999" cy="1384995"/>
          </a:xfrm>
          <a:prstGeom prst="rect">
            <a:avLst/>
          </a:prstGeom>
        </p:spPr>
        <p:txBody>
          <a:bodyPr wrap="square">
            <a:spAutoFit/>
          </a:bodyPr>
          <a:lstStyle/>
          <a:p>
            <a:pPr algn="ctr"/>
            <a:r>
              <a:rPr lang="nl-NL" sz="1200" dirty="0" err="1">
                <a:latin typeface="Times New Roman" panose="02020603050405020304" pitchFamily="18" charset="0"/>
                <a:cs typeface="Times New Roman" panose="02020603050405020304" pitchFamily="18" charset="0"/>
              </a:rPr>
              <a:t>Changing</a:t>
            </a:r>
            <a:r>
              <a:rPr lang="nl-NL" sz="1200" dirty="0">
                <a:latin typeface="Times New Roman" panose="02020603050405020304" pitchFamily="18" charset="0"/>
                <a:cs typeface="Times New Roman" panose="02020603050405020304" pitchFamily="18" charset="0"/>
              </a:rPr>
              <a:t> </a:t>
            </a:r>
            <a:r>
              <a:rPr lang="nl-NL" sz="1200" dirty="0" err="1">
                <a:latin typeface="Times New Roman" panose="02020603050405020304" pitchFamily="18" charset="0"/>
                <a:cs typeface="Times New Roman" panose="02020603050405020304" pitchFamily="18" charset="0"/>
              </a:rPr>
              <a:t>hysteresis</a:t>
            </a:r>
            <a:r>
              <a:rPr lang="nl-NL" sz="1200" dirty="0">
                <a:latin typeface="Times New Roman" panose="02020603050405020304" pitchFamily="18" charset="0"/>
                <a:cs typeface="Times New Roman" panose="02020603050405020304" pitchFamily="18" charset="0"/>
              </a:rPr>
              <a:t> of </a:t>
            </a:r>
            <a:r>
              <a:rPr lang="nl-NL" sz="1200" dirty="0" err="1">
                <a:latin typeface="Times New Roman" panose="02020603050405020304" pitchFamily="18" charset="0"/>
                <a:cs typeface="Times New Roman" panose="02020603050405020304" pitchFamily="18" charset="0"/>
              </a:rPr>
              <a:t>forest</a:t>
            </a:r>
            <a:r>
              <a:rPr lang="nl-NL" sz="1200" dirty="0">
                <a:latin typeface="Times New Roman" panose="02020603050405020304" pitchFamily="18" charset="0"/>
                <a:cs typeface="Times New Roman" panose="02020603050405020304" pitchFamily="18" charset="0"/>
              </a:rPr>
              <a:t> cover in </a:t>
            </a:r>
            <a:r>
              <a:rPr lang="nl-NL" sz="1200" dirty="0" err="1">
                <a:latin typeface="Times New Roman" panose="02020603050405020304" pitchFamily="18" charset="0"/>
                <a:cs typeface="Times New Roman" panose="02020603050405020304" pitchFamily="18" charset="0"/>
              </a:rPr>
              <a:t>the</a:t>
            </a:r>
            <a:r>
              <a:rPr lang="nl-NL" sz="1200" dirty="0">
                <a:latin typeface="Times New Roman" panose="02020603050405020304" pitchFamily="18" charset="0"/>
                <a:cs typeface="Times New Roman" panose="02020603050405020304" pitchFamily="18" charset="0"/>
              </a:rPr>
              <a:t> </a:t>
            </a:r>
            <a:r>
              <a:rPr lang="nl-NL" sz="1200" dirty="0" err="1">
                <a:latin typeface="Times New Roman" panose="02020603050405020304" pitchFamily="18" charset="0"/>
                <a:cs typeface="Times New Roman" panose="02020603050405020304" pitchFamily="18" charset="0"/>
              </a:rPr>
              <a:t>tropics</a:t>
            </a:r>
            <a:r>
              <a:rPr lang="nl-NL" sz="1200" dirty="0">
                <a:latin typeface="Times New Roman" panose="02020603050405020304" pitchFamily="18" charset="0"/>
                <a:cs typeface="Times New Roman" panose="02020603050405020304" pitchFamily="18" charset="0"/>
              </a:rPr>
              <a:t> </a:t>
            </a:r>
            <a:r>
              <a:rPr lang="nl-NL" sz="1200" dirty="0" err="1">
                <a:latin typeface="Times New Roman" panose="02020603050405020304" pitchFamily="18" charset="0"/>
                <a:cs typeface="Times New Roman" panose="02020603050405020304" pitchFamily="18" charset="0"/>
              </a:rPr>
              <a:t>during</a:t>
            </a:r>
            <a:r>
              <a:rPr lang="nl-NL" sz="1200" dirty="0">
                <a:latin typeface="Times New Roman" panose="02020603050405020304" pitchFamily="18" charset="0"/>
                <a:cs typeface="Times New Roman" panose="02020603050405020304" pitchFamily="18" charset="0"/>
              </a:rPr>
              <a:t> </a:t>
            </a:r>
            <a:r>
              <a:rPr lang="nl-NL" sz="1200" dirty="0" err="1">
                <a:latin typeface="Times New Roman" panose="02020603050405020304" pitchFamily="18" charset="0"/>
                <a:cs typeface="Times New Roman" panose="02020603050405020304" pitchFamily="18" charset="0"/>
              </a:rPr>
              <a:t>the</a:t>
            </a:r>
            <a:r>
              <a:rPr lang="nl-NL" sz="1200" dirty="0">
                <a:latin typeface="Times New Roman" panose="02020603050405020304" pitchFamily="18" charset="0"/>
                <a:cs typeface="Times New Roman" panose="02020603050405020304" pitchFamily="18" charset="0"/>
              </a:rPr>
              <a:t> 21</a:t>
            </a:r>
            <a:r>
              <a:rPr lang="nl-NL" sz="1200" baseline="30000" dirty="0">
                <a:latin typeface="Times New Roman" panose="02020603050405020304" pitchFamily="18" charset="0"/>
                <a:cs typeface="Times New Roman" panose="02020603050405020304" pitchFamily="18" charset="0"/>
              </a:rPr>
              <a:t>st</a:t>
            </a:r>
            <a:r>
              <a:rPr lang="nl-NL" sz="1200" dirty="0">
                <a:latin typeface="Times New Roman" panose="02020603050405020304" pitchFamily="18" charset="0"/>
                <a:cs typeface="Times New Roman" panose="02020603050405020304" pitchFamily="18" charset="0"/>
              </a:rPr>
              <a:t> </a:t>
            </a:r>
            <a:r>
              <a:rPr lang="nl-NL" sz="1200" dirty="0" err="1">
                <a:latin typeface="Times New Roman" panose="02020603050405020304" pitchFamily="18" charset="0"/>
                <a:cs typeface="Times New Roman" panose="02020603050405020304" pitchFamily="18" charset="0"/>
              </a:rPr>
              <a:t>century</a:t>
            </a:r>
            <a:r>
              <a:rPr lang="nl-NL" sz="1200" dirty="0">
                <a:latin typeface="Times New Roman" panose="02020603050405020304" pitchFamily="18" charset="0"/>
                <a:cs typeface="Times New Roman" panose="02020603050405020304" pitchFamily="18" charset="0"/>
              </a:rPr>
              <a:t>. A) </a:t>
            </a:r>
            <a:r>
              <a:rPr lang="nl-NL" sz="1200" dirty="0" err="1">
                <a:latin typeface="Times New Roman" panose="02020603050405020304" pitchFamily="18" charset="0"/>
                <a:cs typeface="Times New Roman" panose="02020603050405020304" pitchFamily="18" charset="0"/>
              </a:rPr>
              <a:t>Minimal</a:t>
            </a:r>
            <a:r>
              <a:rPr lang="nl-NL" sz="1200" dirty="0">
                <a:latin typeface="Times New Roman" panose="02020603050405020304" pitchFamily="18" charset="0"/>
                <a:cs typeface="Times New Roman" panose="02020603050405020304" pitchFamily="18" charset="0"/>
              </a:rPr>
              <a:t> (green) </a:t>
            </a:r>
            <a:r>
              <a:rPr lang="nl-NL" sz="1200" dirty="0" err="1">
                <a:latin typeface="Times New Roman" panose="02020603050405020304" pitchFamily="18" charset="0"/>
                <a:cs typeface="Times New Roman" panose="02020603050405020304" pitchFamily="18" charset="0"/>
              </a:rPr>
              <a:t>and</a:t>
            </a:r>
            <a:r>
              <a:rPr lang="nl-NL" sz="1200" dirty="0">
                <a:latin typeface="Times New Roman" panose="02020603050405020304" pitchFamily="18" charset="0"/>
                <a:cs typeface="Times New Roman" panose="02020603050405020304" pitchFamily="18" charset="0"/>
              </a:rPr>
              <a:t> </a:t>
            </a:r>
            <a:r>
              <a:rPr lang="nl-NL" sz="1200" dirty="0" err="1">
                <a:latin typeface="Times New Roman" panose="02020603050405020304" pitchFamily="18" charset="0"/>
                <a:cs typeface="Times New Roman" panose="02020603050405020304" pitchFamily="18" charset="0"/>
              </a:rPr>
              <a:t>maximal</a:t>
            </a:r>
            <a:r>
              <a:rPr lang="nl-NL" sz="1200" dirty="0">
                <a:latin typeface="Times New Roman" panose="02020603050405020304" pitchFamily="18" charset="0"/>
                <a:cs typeface="Times New Roman" panose="02020603050405020304" pitchFamily="18" charset="0"/>
              </a:rPr>
              <a:t> (beige) </a:t>
            </a:r>
            <a:r>
              <a:rPr lang="nl-NL" sz="1200" dirty="0" err="1">
                <a:latin typeface="Times New Roman" panose="02020603050405020304" pitchFamily="18" charset="0"/>
                <a:cs typeface="Times New Roman" panose="02020603050405020304" pitchFamily="18" charset="0"/>
              </a:rPr>
              <a:t>forest</a:t>
            </a:r>
            <a:r>
              <a:rPr lang="nl-NL" sz="1200" dirty="0">
                <a:latin typeface="Times New Roman" panose="02020603050405020304" pitchFamily="18" charset="0"/>
                <a:cs typeface="Times New Roman" panose="02020603050405020304" pitchFamily="18" charset="0"/>
              </a:rPr>
              <a:t> </a:t>
            </a:r>
            <a:r>
              <a:rPr lang="nl-NL" sz="1200" dirty="0" err="1">
                <a:latin typeface="Times New Roman" panose="02020603050405020304" pitchFamily="18" charset="0"/>
                <a:cs typeface="Times New Roman" panose="02020603050405020304" pitchFamily="18" charset="0"/>
              </a:rPr>
              <a:t>distributions</a:t>
            </a:r>
            <a:r>
              <a:rPr lang="nl-NL" sz="1200" dirty="0">
                <a:latin typeface="Times New Roman" panose="02020603050405020304" pitchFamily="18" charset="0"/>
                <a:cs typeface="Times New Roman" panose="02020603050405020304" pitchFamily="18" charset="0"/>
              </a:rPr>
              <a:t> </a:t>
            </a:r>
            <a:r>
              <a:rPr lang="nl-NL" sz="1200" dirty="0" err="1">
                <a:latin typeface="Times New Roman" panose="02020603050405020304" pitchFamily="18" charset="0"/>
                <a:cs typeface="Times New Roman" panose="02020603050405020304" pitchFamily="18" charset="0"/>
              </a:rPr>
              <a:t>under</a:t>
            </a:r>
            <a:r>
              <a:rPr lang="nl-NL" sz="1200" dirty="0">
                <a:latin typeface="Times New Roman" panose="02020603050405020304" pitchFamily="18" charset="0"/>
                <a:cs typeface="Times New Roman" panose="02020603050405020304" pitchFamily="18" charset="0"/>
              </a:rPr>
              <a:t> recent </a:t>
            </a:r>
            <a:r>
              <a:rPr lang="nl-NL" sz="1200" dirty="0" err="1">
                <a:latin typeface="Times New Roman" panose="02020603050405020304" pitchFamily="18" charset="0"/>
                <a:cs typeface="Times New Roman" panose="02020603050405020304" pitchFamily="18" charset="0"/>
              </a:rPr>
              <a:t>climate</a:t>
            </a:r>
            <a:r>
              <a:rPr lang="nl-NL" sz="1200" dirty="0">
                <a:latin typeface="Times New Roman" panose="02020603050405020304" pitchFamily="18" charset="0"/>
                <a:cs typeface="Times New Roman" panose="02020603050405020304" pitchFamily="18" charset="0"/>
              </a:rPr>
              <a:t> (2003−2014). B) </a:t>
            </a:r>
            <a:r>
              <a:rPr lang="nl-NL" sz="1200" dirty="0" err="1">
                <a:latin typeface="Times New Roman" panose="02020603050405020304" pitchFamily="18" charset="0"/>
                <a:cs typeface="Times New Roman" panose="02020603050405020304" pitchFamily="18" charset="0"/>
              </a:rPr>
              <a:t>Minimal</a:t>
            </a:r>
            <a:r>
              <a:rPr lang="nl-NL" sz="1200" dirty="0">
                <a:latin typeface="Times New Roman" panose="02020603050405020304" pitchFamily="18" charset="0"/>
                <a:cs typeface="Times New Roman" panose="02020603050405020304" pitchFamily="18" charset="0"/>
              </a:rPr>
              <a:t> (green) </a:t>
            </a:r>
            <a:r>
              <a:rPr lang="nl-NL" sz="1200" dirty="0" err="1">
                <a:latin typeface="Times New Roman" panose="02020603050405020304" pitchFamily="18" charset="0"/>
                <a:cs typeface="Times New Roman" panose="02020603050405020304" pitchFamily="18" charset="0"/>
              </a:rPr>
              <a:t>and</a:t>
            </a:r>
            <a:r>
              <a:rPr lang="nl-NL" sz="1200" dirty="0">
                <a:latin typeface="Times New Roman" panose="02020603050405020304" pitchFamily="18" charset="0"/>
                <a:cs typeface="Times New Roman" panose="02020603050405020304" pitchFamily="18" charset="0"/>
              </a:rPr>
              <a:t> </a:t>
            </a:r>
            <a:r>
              <a:rPr lang="nl-NL" sz="1200" dirty="0" err="1">
                <a:latin typeface="Times New Roman" panose="02020603050405020304" pitchFamily="18" charset="0"/>
                <a:cs typeface="Times New Roman" panose="02020603050405020304" pitchFamily="18" charset="0"/>
              </a:rPr>
              <a:t>maximal</a:t>
            </a:r>
            <a:r>
              <a:rPr lang="nl-NL" sz="1200" dirty="0">
                <a:latin typeface="Times New Roman" panose="02020603050405020304" pitchFamily="18" charset="0"/>
                <a:cs typeface="Times New Roman" panose="02020603050405020304" pitchFamily="18" charset="0"/>
              </a:rPr>
              <a:t> (beige) </a:t>
            </a:r>
            <a:r>
              <a:rPr lang="nl-NL" sz="1200" dirty="0" err="1">
                <a:latin typeface="Times New Roman" panose="02020603050405020304" pitchFamily="18" charset="0"/>
                <a:cs typeface="Times New Roman" panose="02020603050405020304" pitchFamily="18" charset="0"/>
              </a:rPr>
              <a:t>forest</a:t>
            </a:r>
            <a:r>
              <a:rPr lang="nl-NL" sz="1200" dirty="0">
                <a:latin typeface="Times New Roman" panose="02020603050405020304" pitchFamily="18" charset="0"/>
                <a:cs typeface="Times New Roman" panose="02020603050405020304" pitchFamily="18" charset="0"/>
              </a:rPr>
              <a:t> </a:t>
            </a:r>
            <a:r>
              <a:rPr lang="nl-NL" sz="1200" dirty="0" err="1">
                <a:latin typeface="Times New Roman" panose="02020603050405020304" pitchFamily="18" charset="0"/>
                <a:cs typeface="Times New Roman" panose="02020603050405020304" pitchFamily="18" charset="0"/>
              </a:rPr>
              <a:t>distributions</a:t>
            </a:r>
            <a:r>
              <a:rPr lang="nl-NL" sz="1200" dirty="0">
                <a:latin typeface="Times New Roman" panose="02020603050405020304" pitchFamily="18" charset="0"/>
                <a:cs typeface="Times New Roman" panose="02020603050405020304" pitchFamily="18" charset="0"/>
              </a:rPr>
              <a:t> </a:t>
            </a:r>
            <a:r>
              <a:rPr lang="nl-NL" sz="1200" dirty="0" err="1">
                <a:latin typeface="Times New Roman" panose="02020603050405020304" pitchFamily="18" charset="0"/>
                <a:cs typeface="Times New Roman" panose="02020603050405020304" pitchFamily="18" charset="0"/>
              </a:rPr>
              <a:t>under</a:t>
            </a:r>
            <a:r>
              <a:rPr lang="nl-NL" sz="1200" dirty="0">
                <a:latin typeface="Times New Roman" panose="02020603050405020304" pitchFamily="18" charset="0"/>
                <a:cs typeface="Times New Roman" panose="02020603050405020304" pitchFamily="18" charset="0"/>
              </a:rPr>
              <a:t> </a:t>
            </a:r>
            <a:r>
              <a:rPr lang="nl-NL" sz="1200" dirty="0" err="1">
                <a:latin typeface="Times New Roman" panose="02020603050405020304" pitchFamily="18" charset="0"/>
                <a:cs typeface="Times New Roman" panose="02020603050405020304" pitchFamily="18" charset="0"/>
              </a:rPr>
              <a:t>the</a:t>
            </a:r>
            <a:r>
              <a:rPr lang="nl-NL" sz="1200" dirty="0">
                <a:latin typeface="Times New Roman" panose="02020603050405020304" pitchFamily="18" charset="0"/>
                <a:cs typeface="Times New Roman" panose="02020603050405020304" pitchFamily="18" charset="0"/>
              </a:rPr>
              <a:t> late 21</a:t>
            </a:r>
            <a:r>
              <a:rPr lang="nl-NL" sz="1200" baseline="30000" dirty="0">
                <a:latin typeface="Times New Roman" panose="02020603050405020304" pitchFamily="18" charset="0"/>
                <a:cs typeface="Times New Roman" panose="02020603050405020304" pitchFamily="18" charset="0"/>
              </a:rPr>
              <a:t>st</a:t>
            </a:r>
            <a:r>
              <a:rPr lang="nl-NL" sz="1200" dirty="0">
                <a:latin typeface="Times New Roman" panose="02020603050405020304" pitchFamily="18" charset="0"/>
                <a:cs typeface="Times New Roman" panose="02020603050405020304" pitchFamily="18" charset="0"/>
              </a:rPr>
              <a:t> </a:t>
            </a:r>
            <a:r>
              <a:rPr lang="nl-NL" sz="1200" dirty="0" err="1">
                <a:latin typeface="Times New Roman" panose="02020603050405020304" pitchFamily="18" charset="0"/>
                <a:cs typeface="Times New Roman" panose="02020603050405020304" pitchFamily="18" charset="0"/>
              </a:rPr>
              <a:t>century</a:t>
            </a:r>
            <a:r>
              <a:rPr lang="nl-NL" sz="1200" dirty="0">
                <a:latin typeface="Times New Roman" panose="02020603050405020304" pitchFamily="18" charset="0"/>
                <a:cs typeface="Times New Roman" panose="02020603050405020304" pitchFamily="18" charset="0"/>
              </a:rPr>
              <a:t> </a:t>
            </a:r>
            <a:r>
              <a:rPr lang="nl-NL" sz="1200" dirty="0" err="1">
                <a:latin typeface="Times New Roman" panose="02020603050405020304" pitchFamily="18" charset="0"/>
                <a:cs typeface="Times New Roman" panose="02020603050405020304" pitchFamily="18" charset="0"/>
              </a:rPr>
              <a:t>climate</a:t>
            </a:r>
            <a:r>
              <a:rPr lang="nl-NL" sz="1200" dirty="0">
                <a:latin typeface="Times New Roman" panose="02020603050405020304" pitchFamily="18" charset="0"/>
                <a:cs typeface="Times New Roman" panose="02020603050405020304" pitchFamily="18" charset="0"/>
              </a:rPr>
              <a:t> (2071−2100). C) </a:t>
            </a:r>
            <a:r>
              <a:rPr lang="nl-NL" sz="1200" dirty="0" err="1">
                <a:latin typeface="Times New Roman" panose="02020603050405020304" pitchFamily="18" charset="0"/>
                <a:cs typeface="Times New Roman" panose="02020603050405020304" pitchFamily="18" charset="0"/>
              </a:rPr>
              <a:t>Shifts</a:t>
            </a:r>
            <a:r>
              <a:rPr lang="nl-NL" sz="1200" dirty="0">
                <a:latin typeface="Times New Roman" panose="02020603050405020304" pitchFamily="18" charset="0"/>
                <a:cs typeface="Times New Roman" panose="02020603050405020304" pitchFamily="18" charset="0"/>
              </a:rPr>
              <a:t> in </a:t>
            </a:r>
            <a:r>
              <a:rPr lang="nl-NL" sz="1200" dirty="0" err="1">
                <a:latin typeface="Times New Roman" panose="02020603050405020304" pitchFamily="18" charset="0"/>
                <a:cs typeface="Times New Roman" panose="02020603050405020304" pitchFamily="18" charset="0"/>
              </a:rPr>
              <a:t>forest</a:t>
            </a:r>
            <a:r>
              <a:rPr lang="nl-NL" sz="1200" dirty="0">
                <a:latin typeface="Times New Roman" panose="02020603050405020304" pitchFamily="18" charset="0"/>
                <a:cs typeface="Times New Roman" panose="02020603050405020304" pitchFamily="18" charset="0"/>
              </a:rPr>
              <a:t> </a:t>
            </a:r>
            <a:r>
              <a:rPr lang="nl-NL" sz="1200" dirty="0" err="1">
                <a:latin typeface="Times New Roman" panose="02020603050405020304" pitchFamily="18" charset="0"/>
                <a:cs typeface="Times New Roman" panose="02020603050405020304" pitchFamily="18" charset="0"/>
              </a:rPr>
              <a:t>potential</a:t>
            </a:r>
            <a:r>
              <a:rPr lang="nl-NL" sz="1200" dirty="0">
                <a:latin typeface="Times New Roman" panose="02020603050405020304" pitchFamily="18" charset="0"/>
                <a:cs typeface="Times New Roman" panose="02020603050405020304" pitchFamily="18" charset="0"/>
              </a:rPr>
              <a:t> </a:t>
            </a:r>
            <a:r>
              <a:rPr lang="nl-NL" sz="1200" dirty="0" err="1">
                <a:latin typeface="Times New Roman" panose="02020603050405020304" pitchFamily="18" charset="0"/>
                <a:cs typeface="Times New Roman" panose="02020603050405020304" pitchFamily="18" charset="0"/>
              </a:rPr>
              <a:t>between</a:t>
            </a:r>
            <a:r>
              <a:rPr lang="nl-NL" sz="1200" dirty="0">
                <a:latin typeface="Times New Roman" panose="02020603050405020304" pitchFamily="18" charset="0"/>
                <a:cs typeface="Times New Roman" panose="02020603050405020304" pitchFamily="18" charset="0"/>
              </a:rPr>
              <a:t> </a:t>
            </a:r>
            <a:r>
              <a:rPr lang="nl-NL" sz="1200" dirty="0" err="1">
                <a:latin typeface="Times New Roman" panose="02020603050405020304" pitchFamily="18" charset="0"/>
                <a:cs typeface="Times New Roman" panose="02020603050405020304" pitchFamily="18" charset="0"/>
              </a:rPr>
              <a:t>the</a:t>
            </a:r>
            <a:r>
              <a:rPr lang="nl-NL" sz="1200" dirty="0">
                <a:latin typeface="Times New Roman" panose="02020603050405020304" pitchFamily="18" charset="0"/>
                <a:cs typeface="Times New Roman" panose="02020603050405020304" pitchFamily="18" charset="0"/>
              </a:rPr>
              <a:t> recent </a:t>
            </a:r>
            <a:r>
              <a:rPr lang="nl-NL" sz="1200" dirty="0" err="1">
                <a:latin typeface="Times New Roman" panose="02020603050405020304" pitchFamily="18" charset="0"/>
                <a:cs typeface="Times New Roman" panose="02020603050405020304" pitchFamily="18" charset="0"/>
              </a:rPr>
              <a:t>and</a:t>
            </a:r>
            <a:r>
              <a:rPr lang="nl-NL" sz="1200" dirty="0">
                <a:latin typeface="Times New Roman" panose="02020603050405020304" pitchFamily="18" charset="0"/>
                <a:cs typeface="Times New Roman" panose="02020603050405020304" pitchFamily="18" charset="0"/>
              </a:rPr>
              <a:t> late 21</a:t>
            </a:r>
            <a:r>
              <a:rPr lang="nl-NL" sz="1200" baseline="30000" dirty="0">
                <a:latin typeface="Times New Roman" panose="02020603050405020304" pitchFamily="18" charset="0"/>
                <a:cs typeface="Times New Roman" panose="02020603050405020304" pitchFamily="18" charset="0"/>
              </a:rPr>
              <a:t>st</a:t>
            </a:r>
            <a:r>
              <a:rPr lang="nl-NL" sz="1200" dirty="0">
                <a:latin typeface="Times New Roman" panose="02020603050405020304" pitchFamily="18" charset="0"/>
                <a:cs typeface="Times New Roman" panose="02020603050405020304" pitchFamily="18" charset="0"/>
              </a:rPr>
              <a:t> </a:t>
            </a:r>
            <a:r>
              <a:rPr lang="nl-NL" sz="1200" dirty="0" err="1">
                <a:latin typeface="Times New Roman" panose="02020603050405020304" pitchFamily="18" charset="0"/>
                <a:cs typeface="Times New Roman" panose="02020603050405020304" pitchFamily="18" charset="0"/>
              </a:rPr>
              <a:t>century</a:t>
            </a:r>
            <a:r>
              <a:rPr lang="nl-NL" sz="1200" dirty="0">
                <a:latin typeface="Times New Roman" panose="02020603050405020304" pitchFamily="18" charset="0"/>
                <a:cs typeface="Times New Roman" panose="02020603050405020304" pitchFamily="18" charset="0"/>
              </a:rPr>
              <a:t> </a:t>
            </a:r>
            <a:r>
              <a:rPr lang="nl-NL" sz="1200" dirty="0" err="1">
                <a:latin typeface="Times New Roman" panose="02020603050405020304" pitchFamily="18" charset="0"/>
                <a:cs typeface="Times New Roman" panose="02020603050405020304" pitchFamily="18" charset="0"/>
              </a:rPr>
              <a:t>climates</a:t>
            </a:r>
            <a:r>
              <a:rPr lang="nl-NL" sz="1200" dirty="0">
                <a:latin typeface="Times New Roman" panose="02020603050405020304" pitchFamily="18" charset="0"/>
                <a:cs typeface="Times New Roman" panose="02020603050405020304" pitchFamily="18" charset="0"/>
              </a:rPr>
              <a:t>. Red </a:t>
            </a:r>
            <a:r>
              <a:rPr lang="nl-NL" sz="1200" dirty="0" err="1">
                <a:latin typeface="Times New Roman" panose="02020603050405020304" pitchFamily="18" charset="0"/>
                <a:cs typeface="Times New Roman" panose="02020603050405020304" pitchFamily="18" charset="0"/>
              </a:rPr>
              <a:t>areas</a:t>
            </a:r>
            <a:r>
              <a:rPr lang="nl-NL" sz="1200" dirty="0">
                <a:latin typeface="Times New Roman" panose="02020603050405020304" pitchFamily="18" charset="0"/>
                <a:cs typeface="Times New Roman" panose="02020603050405020304" pitchFamily="18" charset="0"/>
              </a:rPr>
              <a:t> are </a:t>
            </a:r>
            <a:r>
              <a:rPr lang="nl-NL" sz="1200" dirty="0" err="1">
                <a:latin typeface="Times New Roman" panose="02020603050405020304" pitchFamily="18" charset="0"/>
                <a:cs typeface="Times New Roman" panose="02020603050405020304" pitchFamily="18" charset="0"/>
              </a:rPr>
              <a:t>stable</a:t>
            </a:r>
            <a:r>
              <a:rPr lang="nl-NL" sz="1200" dirty="0">
                <a:latin typeface="Times New Roman" panose="02020603050405020304" pitchFamily="18" charset="0"/>
                <a:cs typeface="Times New Roman" panose="02020603050405020304" pitchFamily="18" charset="0"/>
              </a:rPr>
              <a:t> </a:t>
            </a:r>
            <a:r>
              <a:rPr lang="nl-NL" sz="1200" dirty="0" err="1">
                <a:latin typeface="Times New Roman" panose="02020603050405020304" pitchFamily="18" charset="0"/>
                <a:cs typeface="Times New Roman" panose="02020603050405020304" pitchFamily="18" charset="0"/>
              </a:rPr>
              <a:t>forest</a:t>
            </a:r>
            <a:r>
              <a:rPr lang="nl-NL" sz="1200" dirty="0">
                <a:latin typeface="Times New Roman" panose="02020603050405020304" pitchFamily="18" charset="0"/>
                <a:cs typeface="Times New Roman" panose="02020603050405020304" pitchFamily="18" charset="0"/>
              </a:rPr>
              <a:t> </a:t>
            </a:r>
            <a:r>
              <a:rPr lang="nl-NL" sz="1200" dirty="0" err="1">
                <a:latin typeface="Times New Roman" panose="02020603050405020304" pitchFamily="18" charset="0"/>
                <a:cs typeface="Times New Roman" panose="02020603050405020304" pitchFamily="18" charset="0"/>
              </a:rPr>
              <a:t>under</a:t>
            </a:r>
            <a:r>
              <a:rPr lang="nl-NL" sz="1200" dirty="0">
                <a:latin typeface="Times New Roman" panose="02020603050405020304" pitchFamily="18" charset="0"/>
                <a:cs typeface="Times New Roman" panose="02020603050405020304" pitchFamily="18" charset="0"/>
              </a:rPr>
              <a:t> </a:t>
            </a:r>
            <a:r>
              <a:rPr lang="nl-NL" sz="1200" dirty="0" err="1">
                <a:latin typeface="Times New Roman" panose="02020603050405020304" pitchFamily="18" charset="0"/>
                <a:cs typeface="Times New Roman" panose="02020603050405020304" pitchFamily="18" charset="0"/>
              </a:rPr>
              <a:t>the</a:t>
            </a:r>
            <a:r>
              <a:rPr lang="nl-NL" sz="1200" dirty="0">
                <a:latin typeface="Times New Roman" panose="02020603050405020304" pitchFamily="18" charset="0"/>
                <a:cs typeface="Times New Roman" panose="02020603050405020304" pitchFamily="18" charset="0"/>
              </a:rPr>
              <a:t> recent </a:t>
            </a:r>
            <a:r>
              <a:rPr lang="nl-NL" sz="1200" dirty="0" err="1">
                <a:latin typeface="Times New Roman" panose="02020603050405020304" pitchFamily="18" charset="0"/>
                <a:cs typeface="Times New Roman" panose="02020603050405020304" pitchFamily="18" charset="0"/>
              </a:rPr>
              <a:t>climate</a:t>
            </a:r>
            <a:r>
              <a:rPr lang="nl-NL" sz="1200" dirty="0">
                <a:latin typeface="Times New Roman" panose="02020603050405020304" pitchFamily="18" charset="0"/>
                <a:cs typeface="Times New Roman" panose="02020603050405020304" pitchFamily="18" charset="0"/>
              </a:rPr>
              <a:t>, but cross </a:t>
            </a:r>
            <a:r>
              <a:rPr lang="nl-NL" sz="1200" dirty="0" err="1">
                <a:latin typeface="Times New Roman" panose="02020603050405020304" pitchFamily="18" charset="0"/>
                <a:cs typeface="Times New Roman" panose="02020603050405020304" pitchFamily="18" charset="0"/>
              </a:rPr>
              <a:t>the</a:t>
            </a:r>
            <a:r>
              <a:rPr lang="nl-NL" sz="1200" dirty="0">
                <a:latin typeface="Times New Roman" panose="02020603050405020304" pitchFamily="18" charset="0"/>
                <a:cs typeface="Times New Roman" panose="02020603050405020304" pitchFamily="18" charset="0"/>
              </a:rPr>
              <a:t> </a:t>
            </a:r>
            <a:r>
              <a:rPr lang="nl-NL" sz="1200" dirty="0" err="1">
                <a:latin typeface="Times New Roman" panose="02020603050405020304" pitchFamily="18" charset="0"/>
                <a:cs typeface="Times New Roman" panose="02020603050405020304" pitchFamily="18" charset="0"/>
              </a:rPr>
              <a:t>tipping</a:t>
            </a:r>
            <a:r>
              <a:rPr lang="nl-NL" sz="1200" dirty="0">
                <a:latin typeface="Times New Roman" panose="02020603050405020304" pitchFamily="18" charset="0"/>
                <a:cs typeface="Times New Roman" panose="02020603050405020304" pitchFamily="18" charset="0"/>
              </a:rPr>
              <a:t> point </a:t>
            </a:r>
            <a:r>
              <a:rPr lang="nl-NL" sz="1200" dirty="0" err="1">
                <a:latin typeface="Times New Roman" panose="02020603050405020304" pitchFamily="18" charset="0"/>
                <a:cs typeface="Times New Roman" panose="02020603050405020304" pitchFamily="18" charset="0"/>
              </a:rPr>
              <a:t>into</a:t>
            </a:r>
            <a:r>
              <a:rPr lang="nl-NL" sz="1200" dirty="0">
                <a:latin typeface="Times New Roman" panose="02020603050405020304" pitchFamily="18" charset="0"/>
                <a:cs typeface="Times New Roman" panose="02020603050405020304" pitchFamily="18" charset="0"/>
              </a:rPr>
              <a:t> </a:t>
            </a:r>
            <a:r>
              <a:rPr lang="nl-NL" sz="1200" dirty="0" err="1">
                <a:latin typeface="Times New Roman" panose="02020603050405020304" pitchFamily="18" charset="0"/>
                <a:cs typeface="Times New Roman" panose="02020603050405020304" pitchFamily="18" charset="0"/>
              </a:rPr>
              <a:t>the</a:t>
            </a:r>
            <a:r>
              <a:rPr lang="nl-NL" sz="1200" dirty="0">
                <a:latin typeface="Times New Roman" panose="02020603050405020304" pitchFamily="18" charset="0"/>
                <a:cs typeface="Times New Roman" panose="02020603050405020304" pitchFamily="18" charset="0"/>
              </a:rPr>
              <a:t> </a:t>
            </a:r>
            <a:r>
              <a:rPr lang="nl-NL" sz="1200" dirty="0" err="1">
                <a:latin typeface="Times New Roman" panose="02020603050405020304" pitchFamily="18" charset="0"/>
                <a:cs typeface="Times New Roman" panose="02020603050405020304" pitchFamily="18" charset="0"/>
              </a:rPr>
              <a:t>nonforested</a:t>
            </a:r>
            <a:r>
              <a:rPr lang="nl-NL" sz="1200" dirty="0">
                <a:latin typeface="Times New Roman" panose="02020603050405020304" pitchFamily="18" charset="0"/>
                <a:cs typeface="Times New Roman" panose="02020603050405020304" pitchFamily="18" charset="0"/>
              </a:rPr>
              <a:t> </a:t>
            </a:r>
            <a:r>
              <a:rPr lang="nl-NL" sz="1200" dirty="0" err="1">
                <a:latin typeface="Times New Roman" panose="02020603050405020304" pitchFamily="18" charset="0"/>
                <a:cs typeface="Times New Roman" panose="02020603050405020304" pitchFamily="18" charset="0"/>
              </a:rPr>
              <a:t>rainfall</a:t>
            </a:r>
            <a:r>
              <a:rPr lang="nl-NL" sz="1200" dirty="0">
                <a:latin typeface="Times New Roman" panose="02020603050405020304" pitchFamily="18" charset="0"/>
                <a:cs typeface="Times New Roman" panose="02020603050405020304" pitchFamily="18" charset="0"/>
              </a:rPr>
              <a:t> range </a:t>
            </a:r>
            <a:r>
              <a:rPr lang="nl-NL" sz="1200" dirty="0" err="1">
                <a:latin typeface="Times New Roman" panose="02020603050405020304" pitchFamily="18" charset="0"/>
                <a:cs typeface="Times New Roman" panose="02020603050405020304" pitchFamily="18" charset="0"/>
              </a:rPr>
              <a:t>under</a:t>
            </a:r>
            <a:r>
              <a:rPr lang="nl-NL" sz="1200" dirty="0">
                <a:latin typeface="Times New Roman" panose="02020603050405020304" pitchFamily="18" charset="0"/>
                <a:cs typeface="Times New Roman" panose="02020603050405020304" pitchFamily="18" charset="0"/>
              </a:rPr>
              <a:t> </a:t>
            </a:r>
            <a:r>
              <a:rPr lang="nl-NL" sz="1200" dirty="0" err="1">
                <a:latin typeface="Times New Roman" panose="02020603050405020304" pitchFamily="18" charset="0"/>
                <a:cs typeface="Times New Roman" panose="02020603050405020304" pitchFamily="18" charset="0"/>
              </a:rPr>
              <a:t>the</a:t>
            </a:r>
            <a:r>
              <a:rPr lang="nl-NL" sz="1200" dirty="0">
                <a:latin typeface="Times New Roman" panose="02020603050405020304" pitchFamily="18" charset="0"/>
                <a:cs typeface="Times New Roman" panose="02020603050405020304" pitchFamily="18" charset="0"/>
              </a:rPr>
              <a:t> late 21</a:t>
            </a:r>
            <a:r>
              <a:rPr lang="nl-NL" sz="1200" baseline="30000" dirty="0">
                <a:latin typeface="Times New Roman" panose="02020603050405020304" pitchFamily="18" charset="0"/>
                <a:cs typeface="Times New Roman" panose="02020603050405020304" pitchFamily="18" charset="0"/>
              </a:rPr>
              <a:t>st</a:t>
            </a:r>
            <a:r>
              <a:rPr lang="nl-NL" sz="1200" dirty="0">
                <a:latin typeface="Times New Roman" panose="02020603050405020304" pitchFamily="18" charset="0"/>
                <a:cs typeface="Times New Roman" panose="02020603050405020304" pitchFamily="18" charset="0"/>
              </a:rPr>
              <a:t> </a:t>
            </a:r>
            <a:r>
              <a:rPr lang="nl-NL" sz="1200" dirty="0" err="1">
                <a:latin typeface="Times New Roman" panose="02020603050405020304" pitchFamily="18" charset="0"/>
                <a:cs typeface="Times New Roman" panose="02020603050405020304" pitchFamily="18" charset="0"/>
              </a:rPr>
              <a:t>century</a:t>
            </a:r>
            <a:r>
              <a:rPr lang="nl-NL" sz="1200" dirty="0">
                <a:latin typeface="Times New Roman" panose="02020603050405020304" pitchFamily="18" charset="0"/>
                <a:cs typeface="Times New Roman" panose="02020603050405020304" pitchFamily="18" charset="0"/>
              </a:rPr>
              <a:t> </a:t>
            </a:r>
            <a:r>
              <a:rPr lang="nl-NL" sz="1200" dirty="0" err="1">
                <a:latin typeface="Times New Roman" panose="02020603050405020304" pitchFamily="18" charset="0"/>
                <a:cs typeface="Times New Roman" panose="02020603050405020304" pitchFamily="18" charset="0"/>
              </a:rPr>
              <a:t>climate</a:t>
            </a:r>
            <a:r>
              <a:rPr lang="nl-NL" sz="1200" dirty="0">
                <a:latin typeface="Times New Roman" panose="02020603050405020304" pitchFamily="18" charset="0"/>
                <a:cs typeface="Times New Roman" panose="02020603050405020304" pitchFamily="18" charset="0"/>
              </a:rPr>
              <a:t>; blue </a:t>
            </a:r>
            <a:r>
              <a:rPr lang="nl-NL" sz="1200" dirty="0" err="1">
                <a:latin typeface="Times New Roman" panose="02020603050405020304" pitchFamily="18" charset="0"/>
                <a:cs typeface="Times New Roman" panose="02020603050405020304" pitchFamily="18" charset="0"/>
              </a:rPr>
              <a:t>areas</a:t>
            </a:r>
            <a:r>
              <a:rPr lang="nl-NL" sz="1200" dirty="0">
                <a:latin typeface="Times New Roman" panose="02020603050405020304" pitchFamily="18" charset="0"/>
                <a:cs typeface="Times New Roman" panose="02020603050405020304" pitchFamily="18" charset="0"/>
              </a:rPr>
              <a:t> are </a:t>
            </a:r>
            <a:r>
              <a:rPr lang="nl-NL" sz="1200" dirty="0" err="1">
                <a:latin typeface="Times New Roman" panose="02020603050405020304" pitchFamily="18" charset="0"/>
                <a:cs typeface="Times New Roman" panose="02020603050405020304" pitchFamily="18" charset="0"/>
              </a:rPr>
              <a:t>too</a:t>
            </a:r>
            <a:r>
              <a:rPr lang="nl-NL" sz="1200" dirty="0">
                <a:latin typeface="Times New Roman" panose="02020603050405020304" pitchFamily="18" charset="0"/>
                <a:cs typeface="Times New Roman" panose="02020603050405020304" pitchFamily="18" charset="0"/>
              </a:rPr>
              <a:t> dry </a:t>
            </a:r>
            <a:r>
              <a:rPr lang="nl-NL" sz="1200" dirty="0" err="1">
                <a:latin typeface="Times New Roman" panose="02020603050405020304" pitchFamily="18" charset="0"/>
                <a:cs typeface="Times New Roman" panose="02020603050405020304" pitchFamily="18" charset="0"/>
              </a:rPr>
              <a:t>for</a:t>
            </a:r>
            <a:r>
              <a:rPr lang="nl-NL" sz="1200" dirty="0">
                <a:latin typeface="Times New Roman" panose="02020603050405020304" pitchFamily="18" charset="0"/>
                <a:cs typeface="Times New Roman" panose="02020603050405020304" pitchFamily="18" charset="0"/>
              </a:rPr>
              <a:t> </a:t>
            </a:r>
            <a:r>
              <a:rPr lang="nl-NL" sz="1200" dirty="0" err="1">
                <a:latin typeface="Times New Roman" panose="02020603050405020304" pitchFamily="18" charset="0"/>
                <a:cs typeface="Times New Roman" panose="02020603050405020304" pitchFamily="18" charset="0"/>
              </a:rPr>
              <a:t>forest</a:t>
            </a:r>
            <a:r>
              <a:rPr lang="nl-NL" sz="1200" dirty="0">
                <a:latin typeface="Times New Roman" panose="02020603050405020304" pitchFamily="18" charset="0"/>
                <a:cs typeface="Times New Roman" panose="02020603050405020304" pitchFamily="18" charset="0"/>
              </a:rPr>
              <a:t> </a:t>
            </a:r>
            <a:r>
              <a:rPr lang="nl-NL" sz="1200" dirty="0" err="1">
                <a:latin typeface="Times New Roman" panose="02020603050405020304" pitchFamily="18" charset="0"/>
                <a:cs typeface="Times New Roman" panose="02020603050405020304" pitchFamily="18" charset="0"/>
              </a:rPr>
              <a:t>under</a:t>
            </a:r>
            <a:r>
              <a:rPr lang="nl-NL" sz="1200" dirty="0">
                <a:latin typeface="Times New Roman" panose="02020603050405020304" pitchFamily="18" charset="0"/>
                <a:cs typeface="Times New Roman" panose="02020603050405020304" pitchFamily="18" charset="0"/>
              </a:rPr>
              <a:t> </a:t>
            </a:r>
            <a:r>
              <a:rPr lang="nl-NL" sz="1200" dirty="0" err="1">
                <a:latin typeface="Times New Roman" panose="02020603050405020304" pitchFamily="18" charset="0"/>
                <a:cs typeface="Times New Roman" panose="02020603050405020304" pitchFamily="18" charset="0"/>
              </a:rPr>
              <a:t>the</a:t>
            </a:r>
            <a:r>
              <a:rPr lang="nl-NL" sz="1200" dirty="0">
                <a:latin typeface="Times New Roman" panose="02020603050405020304" pitchFamily="18" charset="0"/>
                <a:cs typeface="Times New Roman" panose="02020603050405020304" pitchFamily="18" charset="0"/>
              </a:rPr>
              <a:t> recent </a:t>
            </a:r>
            <a:r>
              <a:rPr lang="nl-NL" sz="1200" dirty="0" err="1">
                <a:latin typeface="Times New Roman" panose="02020603050405020304" pitchFamily="18" charset="0"/>
                <a:cs typeface="Times New Roman" panose="02020603050405020304" pitchFamily="18" charset="0"/>
              </a:rPr>
              <a:t>climate</a:t>
            </a:r>
            <a:r>
              <a:rPr lang="nl-NL" sz="1200" dirty="0">
                <a:latin typeface="Times New Roman" panose="02020603050405020304" pitchFamily="18" charset="0"/>
                <a:cs typeface="Times New Roman" panose="02020603050405020304" pitchFamily="18" charset="0"/>
              </a:rPr>
              <a:t>, but cross </a:t>
            </a:r>
            <a:r>
              <a:rPr lang="nl-NL" sz="1200" dirty="0" err="1">
                <a:latin typeface="Times New Roman" panose="02020603050405020304" pitchFamily="18" charset="0"/>
                <a:cs typeface="Times New Roman" panose="02020603050405020304" pitchFamily="18" charset="0"/>
              </a:rPr>
              <a:t>the</a:t>
            </a:r>
            <a:r>
              <a:rPr lang="nl-NL" sz="1200" dirty="0">
                <a:latin typeface="Times New Roman" panose="02020603050405020304" pitchFamily="18" charset="0"/>
                <a:cs typeface="Times New Roman" panose="02020603050405020304" pitchFamily="18" charset="0"/>
              </a:rPr>
              <a:t> </a:t>
            </a:r>
            <a:r>
              <a:rPr lang="nl-NL" sz="1200" dirty="0" err="1">
                <a:latin typeface="Times New Roman" panose="02020603050405020304" pitchFamily="18" charset="0"/>
                <a:cs typeface="Times New Roman" panose="02020603050405020304" pitchFamily="18" charset="0"/>
              </a:rPr>
              <a:t>tipping</a:t>
            </a:r>
            <a:r>
              <a:rPr lang="nl-NL" sz="1200" dirty="0">
                <a:latin typeface="Times New Roman" panose="02020603050405020304" pitchFamily="18" charset="0"/>
                <a:cs typeface="Times New Roman" panose="02020603050405020304" pitchFamily="18" charset="0"/>
              </a:rPr>
              <a:t> point </a:t>
            </a:r>
            <a:r>
              <a:rPr lang="nl-NL" sz="1200" dirty="0" err="1">
                <a:latin typeface="Times New Roman" panose="02020603050405020304" pitchFamily="18" charset="0"/>
                <a:cs typeface="Times New Roman" panose="02020603050405020304" pitchFamily="18" charset="0"/>
              </a:rPr>
              <a:t>to</a:t>
            </a:r>
            <a:r>
              <a:rPr lang="nl-NL" sz="1200" dirty="0">
                <a:latin typeface="Times New Roman" panose="02020603050405020304" pitchFamily="18" charset="0"/>
                <a:cs typeface="Times New Roman" panose="02020603050405020304" pitchFamily="18" charset="0"/>
              </a:rPr>
              <a:t> </a:t>
            </a:r>
            <a:r>
              <a:rPr lang="nl-NL" sz="1200" dirty="0" err="1">
                <a:latin typeface="Times New Roman" panose="02020603050405020304" pitchFamily="18" charset="0"/>
                <a:cs typeface="Times New Roman" panose="02020603050405020304" pitchFamily="18" charset="0"/>
              </a:rPr>
              <a:t>the</a:t>
            </a:r>
            <a:r>
              <a:rPr lang="nl-NL" sz="1200" dirty="0">
                <a:latin typeface="Times New Roman" panose="02020603050405020304" pitchFamily="18" charset="0"/>
                <a:cs typeface="Times New Roman" panose="02020603050405020304" pitchFamily="18" charset="0"/>
              </a:rPr>
              <a:t> </a:t>
            </a:r>
            <a:r>
              <a:rPr lang="nl-NL" sz="1200" dirty="0" err="1">
                <a:latin typeface="Times New Roman" panose="02020603050405020304" pitchFamily="18" charset="0"/>
                <a:cs typeface="Times New Roman" panose="02020603050405020304" pitchFamily="18" charset="0"/>
              </a:rPr>
              <a:t>stable-forest</a:t>
            </a:r>
            <a:r>
              <a:rPr lang="nl-NL" sz="1200" dirty="0">
                <a:latin typeface="Times New Roman" panose="02020603050405020304" pitchFamily="18" charset="0"/>
                <a:cs typeface="Times New Roman" panose="02020603050405020304" pitchFamily="18" charset="0"/>
              </a:rPr>
              <a:t> </a:t>
            </a:r>
            <a:r>
              <a:rPr lang="nl-NL" sz="1200" dirty="0" err="1">
                <a:latin typeface="Times New Roman" panose="02020603050405020304" pitchFamily="18" charset="0"/>
                <a:cs typeface="Times New Roman" panose="02020603050405020304" pitchFamily="18" charset="0"/>
              </a:rPr>
              <a:t>rainfall</a:t>
            </a:r>
            <a:r>
              <a:rPr lang="nl-NL" sz="1200" dirty="0">
                <a:latin typeface="Times New Roman" panose="02020603050405020304" pitchFamily="18" charset="0"/>
                <a:cs typeface="Times New Roman" panose="02020603050405020304" pitchFamily="18" charset="0"/>
              </a:rPr>
              <a:t> range </a:t>
            </a:r>
            <a:r>
              <a:rPr lang="nl-NL" sz="1200" dirty="0" err="1">
                <a:latin typeface="Times New Roman" panose="02020603050405020304" pitchFamily="18" charset="0"/>
                <a:cs typeface="Times New Roman" panose="02020603050405020304" pitchFamily="18" charset="0"/>
              </a:rPr>
              <a:t>under</a:t>
            </a:r>
            <a:r>
              <a:rPr lang="nl-NL" sz="1200" dirty="0">
                <a:latin typeface="Times New Roman" panose="02020603050405020304" pitchFamily="18" charset="0"/>
                <a:cs typeface="Times New Roman" panose="02020603050405020304" pitchFamily="18" charset="0"/>
              </a:rPr>
              <a:t> </a:t>
            </a:r>
            <a:r>
              <a:rPr lang="nl-NL" sz="1200" dirty="0" err="1">
                <a:latin typeface="Times New Roman" panose="02020603050405020304" pitchFamily="18" charset="0"/>
                <a:cs typeface="Times New Roman" panose="02020603050405020304" pitchFamily="18" charset="0"/>
              </a:rPr>
              <a:t>the</a:t>
            </a:r>
            <a:r>
              <a:rPr lang="nl-NL" sz="1200" dirty="0">
                <a:latin typeface="Times New Roman" panose="02020603050405020304" pitchFamily="18" charset="0"/>
                <a:cs typeface="Times New Roman" panose="02020603050405020304" pitchFamily="18" charset="0"/>
              </a:rPr>
              <a:t> late 21</a:t>
            </a:r>
            <a:r>
              <a:rPr lang="nl-NL" sz="1200" baseline="30000" dirty="0">
                <a:latin typeface="Times New Roman" panose="02020603050405020304" pitchFamily="18" charset="0"/>
                <a:cs typeface="Times New Roman" panose="02020603050405020304" pitchFamily="18" charset="0"/>
              </a:rPr>
              <a:t>st</a:t>
            </a:r>
            <a:r>
              <a:rPr lang="nl-NL" sz="1200" dirty="0">
                <a:latin typeface="Times New Roman" panose="02020603050405020304" pitchFamily="18" charset="0"/>
                <a:cs typeface="Times New Roman" panose="02020603050405020304" pitchFamily="18" charset="0"/>
              </a:rPr>
              <a:t> </a:t>
            </a:r>
            <a:r>
              <a:rPr lang="nl-NL" sz="1200" dirty="0" err="1">
                <a:latin typeface="Times New Roman" panose="02020603050405020304" pitchFamily="18" charset="0"/>
                <a:cs typeface="Times New Roman" panose="02020603050405020304" pitchFamily="18" charset="0"/>
              </a:rPr>
              <a:t>century</a:t>
            </a:r>
            <a:r>
              <a:rPr lang="nl-NL" sz="1200" dirty="0">
                <a:latin typeface="Times New Roman" panose="02020603050405020304" pitchFamily="18" charset="0"/>
                <a:cs typeface="Times New Roman" panose="02020603050405020304" pitchFamily="18" charset="0"/>
              </a:rPr>
              <a:t> </a:t>
            </a:r>
            <a:r>
              <a:rPr lang="nl-NL" sz="1200" dirty="0" err="1">
                <a:latin typeface="Times New Roman" panose="02020603050405020304" pitchFamily="18" charset="0"/>
                <a:cs typeface="Times New Roman" panose="02020603050405020304" pitchFamily="18" charset="0"/>
              </a:rPr>
              <a:t>climate</a:t>
            </a:r>
            <a:r>
              <a:rPr lang="nl-NL" sz="1200" dirty="0">
                <a:latin typeface="Times New Roman" panose="02020603050405020304" pitchFamily="18" charset="0"/>
                <a:cs typeface="Times New Roman" panose="02020603050405020304" pitchFamily="18" charset="0"/>
              </a:rPr>
              <a:t>. </a:t>
            </a:r>
            <a:endParaRPr lang="en-US" sz="1200" dirty="0">
              <a:latin typeface="Times New Roman" panose="02020603050405020304" pitchFamily="18" charset="0"/>
              <a:cs typeface="Times New Roman" panose="02020603050405020304" pitchFamily="18" charset="0"/>
            </a:endParaRPr>
          </a:p>
        </p:txBody>
      </p:sp>
      <p:pic>
        <p:nvPicPr>
          <p:cNvPr id="17" name="Picture 1">
            <a:extLst>
              <a:ext uri="{FF2B5EF4-FFF2-40B4-BE49-F238E27FC236}">
                <a16:creationId xmlns:a16="http://schemas.microsoft.com/office/drawing/2014/main" id="{60A58D97-3A3E-4A2E-827E-A4D5ADBC7E59}"/>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175637" y="1886649"/>
            <a:ext cx="3926564" cy="2880000"/>
          </a:xfrm>
          <a:prstGeom prst="rect">
            <a:avLst/>
          </a:prstGeom>
          <a:noFill/>
          <a:ln>
            <a:noFill/>
          </a:ln>
        </p:spPr>
      </p:pic>
      <p:sp>
        <p:nvSpPr>
          <p:cNvPr id="16" name="Pijl: rechts 15">
            <a:hlinkClick r:id="" action="ppaction://hlinkshowjump?jump=nextslide"/>
            <a:extLst>
              <a:ext uri="{FF2B5EF4-FFF2-40B4-BE49-F238E27FC236}">
                <a16:creationId xmlns:a16="http://schemas.microsoft.com/office/drawing/2014/main" id="{B1962BC6-A1CD-4013-9A22-2812508EB9FC}"/>
              </a:ext>
            </a:extLst>
          </p:cNvPr>
          <p:cNvSpPr/>
          <p:nvPr/>
        </p:nvSpPr>
        <p:spPr>
          <a:xfrm>
            <a:off x="3657139" y="5312931"/>
            <a:ext cx="978408" cy="48463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8" name="Pijl: links 17">
            <a:hlinkClick r:id="" action="ppaction://hlinkshowjump?jump=previousslide"/>
            <a:extLst>
              <a:ext uri="{FF2B5EF4-FFF2-40B4-BE49-F238E27FC236}">
                <a16:creationId xmlns:a16="http://schemas.microsoft.com/office/drawing/2014/main" id="{A4853A0C-DE7C-4E7E-9551-01A34111267C}"/>
              </a:ext>
            </a:extLst>
          </p:cNvPr>
          <p:cNvSpPr/>
          <p:nvPr/>
        </p:nvSpPr>
        <p:spPr>
          <a:xfrm>
            <a:off x="849931" y="5312931"/>
            <a:ext cx="978408" cy="484632"/>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543561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F90F78D8-399B-423B-BDDA-73151B32C121}"/>
              </a:ext>
            </a:extLst>
          </p:cNvPr>
          <p:cNvSpPr txBox="1"/>
          <p:nvPr/>
        </p:nvSpPr>
        <p:spPr>
          <a:xfrm>
            <a:off x="0" y="-54318"/>
            <a:ext cx="12192000" cy="1631216"/>
          </a:xfrm>
          <a:prstGeom prst="rect">
            <a:avLst/>
          </a:prstGeom>
          <a:noFill/>
        </p:spPr>
        <p:txBody>
          <a:bodyPr wrap="square" rtlCol="0">
            <a:spAutoFit/>
          </a:bodyPr>
          <a:lstStyle/>
          <a:p>
            <a:pPr algn="ctr">
              <a:lnSpc>
                <a:spcPct val="150000"/>
              </a:lnSpc>
            </a:pPr>
            <a:r>
              <a:rPr lang="nl-NL" sz="4000" dirty="0" err="1">
                <a:latin typeface="Times New Roman" panose="02020603050405020304" pitchFamily="18" charset="0"/>
                <a:cs typeface="Times New Roman" panose="02020603050405020304" pitchFamily="18" charset="0"/>
              </a:rPr>
              <a:t>Hysteresis</a:t>
            </a:r>
            <a:r>
              <a:rPr lang="nl-NL" sz="4000" dirty="0">
                <a:latin typeface="Times New Roman" panose="02020603050405020304" pitchFamily="18" charset="0"/>
                <a:cs typeface="Times New Roman" panose="02020603050405020304" pitchFamily="18" charset="0"/>
              </a:rPr>
              <a:t> of </a:t>
            </a:r>
            <a:r>
              <a:rPr lang="nl-NL" sz="4000" dirty="0" err="1">
                <a:latin typeface="Times New Roman" panose="02020603050405020304" pitchFamily="18" charset="0"/>
                <a:cs typeface="Times New Roman" panose="02020603050405020304" pitchFamily="18" charset="0"/>
              </a:rPr>
              <a:t>tropical</a:t>
            </a:r>
            <a:r>
              <a:rPr lang="nl-NL" sz="4000" dirty="0">
                <a:latin typeface="Times New Roman" panose="02020603050405020304" pitchFamily="18" charset="0"/>
                <a:cs typeface="Times New Roman" panose="02020603050405020304" pitchFamily="18" charset="0"/>
              </a:rPr>
              <a:t> </a:t>
            </a:r>
            <a:r>
              <a:rPr lang="nl-NL" sz="4000" dirty="0" err="1">
                <a:latin typeface="Times New Roman" panose="02020603050405020304" pitchFamily="18" charset="0"/>
                <a:cs typeface="Times New Roman" panose="02020603050405020304" pitchFamily="18" charset="0"/>
              </a:rPr>
              <a:t>forests</a:t>
            </a:r>
            <a:r>
              <a:rPr lang="nl-NL" sz="4000" dirty="0">
                <a:latin typeface="Times New Roman" panose="02020603050405020304" pitchFamily="18" charset="0"/>
                <a:cs typeface="Times New Roman" panose="02020603050405020304" pitchFamily="18" charset="0"/>
              </a:rPr>
              <a:t> in </a:t>
            </a:r>
            <a:r>
              <a:rPr lang="nl-NL" sz="4000" dirty="0" err="1">
                <a:latin typeface="Times New Roman" panose="02020603050405020304" pitchFamily="18" charset="0"/>
                <a:cs typeface="Times New Roman" panose="02020603050405020304" pitchFamily="18" charset="0"/>
              </a:rPr>
              <a:t>the</a:t>
            </a:r>
            <a:r>
              <a:rPr lang="nl-NL" sz="4000" dirty="0">
                <a:latin typeface="Times New Roman" panose="02020603050405020304" pitchFamily="18" charset="0"/>
                <a:cs typeface="Times New Roman" panose="02020603050405020304" pitchFamily="18" charset="0"/>
              </a:rPr>
              <a:t> 21st </a:t>
            </a:r>
            <a:r>
              <a:rPr lang="nl-NL" sz="4000" dirty="0" err="1">
                <a:latin typeface="Times New Roman" panose="02020603050405020304" pitchFamily="18" charset="0"/>
                <a:cs typeface="Times New Roman" panose="02020603050405020304" pitchFamily="18" charset="0"/>
              </a:rPr>
              <a:t>century</a:t>
            </a:r>
            <a:endParaRPr lang="nl-NL" sz="4000" dirty="0">
              <a:latin typeface="Times New Roman" panose="02020603050405020304" pitchFamily="18" charset="0"/>
              <a:cs typeface="Times New Roman" panose="02020603050405020304" pitchFamily="18" charset="0"/>
            </a:endParaRPr>
          </a:p>
          <a:p>
            <a:pPr algn="ctr"/>
            <a:r>
              <a:rPr lang="nl-NL" sz="2000" dirty="0">
                <a:latin typeface="Times New Roman" panose="02020603050405020304" pitchFamily="18" charset="0"/>
                <a:cs typeface="Times New Roman" panose="02020603050405020304" pitchFamily="18" charset="0"/>
              </a:rPr>
              <a:t>Arie Staal, </a:t>
            </a:r>
            <a:r>
              <a:rPr lang="nl-NL" sz="2000" dirty="0" err="1">
                <a:latin typeface="Times New Roman" panose="02020603050405020304" pitchFamily="18" charset="0"/>
                <a:cs typeface="Times New Roman" panose="02020603050405020304" pitchFamily="18" charset="0"/>
              </a:rPr>
              <a:t>Ingo</a:t>
            </a:r>
            <a:r>
              <a:rPr lang="nl-NL" sz="2000" dirty="0">
                <a:latin typeface="Times New Roman" panose="02020603050405020304" pitchFamily="18" charset="0"/>
                <a:cs typeface="Times New Roman" panose="02020603050405020304" pitchFamily="18" charset="0"/>
              </a:rPr>
              <a:t> </a:t>
            </a:r>
            <a:r>
              <a:rPr lang="nl-NL" sz="2000" dirty="0" err="1">
                <a:latin typeface="Times New Roman" panose="02020603050405020304" pitchFamily="18" charset="0"/>
                <a:cs typeface="Times New Roman" panose="02020603050405020304" pitchFamily="18" charset="0"/>
              </a:rPr>
              <a:t>Fetzer</a:t>
            </a:r>
            <a:r>
              <a:rPr lang="nl-NL" sz="2000" dirty="0">
                <a:latin typeface="Times New Roman" panose="02020603050405020304" pitchFamily="18" charset="0"/>
                <a:cs typeface="Times New Roman" panose="02020603050405020304" pitchFamily="18" charset="0"/>
              </a:rPr>
              <a:t>, </a:t>
            </a:r>
            <a:r>
              <a:rPr lang="nl-NL" sz="2000" dirty="0" err="1">
                <a:latin typeface="Times New Roman" panose="02020603050405020304" pitchFamily="18" charset="0"/>
                <a:cs typeface="Times New Roman" panose="02020603050405020304" pitchFamily="18" charset="0"/>
              </a:rPr>
              <a:t>Lan</a:t>
            </a:r>
            <a:r>
              <a:rPr lang="nl-NL" sz="2000" dirty="0">
                <a:latin typeface="Times New Roman" panose="02020603050405020304" pitchFamily="18" charset="0"/>
                <a:cs typeface="Times New Roman" panose="02020603050405020304" pitchFamily="18" charset="0"/>
              </a:rPr>
              <a:t> Wang-</a:t>
            </a:r>
            <a:r>
              <a:rPr lang="nl-NL" sz="2000" dirty="0" err="1">
                <a:latin typeface="Times New Roman" panose="02020603050405020304" pitchFamily="18" charset="0"/>
                <a:cs typeface="Times New Roman" panose="02020603050405020304" pitchFamily="18" charset="0"/>
              </a:rPr>
              <a:t>Erlandsson</a:t>
            </a:r>
            <a:r>
              <a:rPr lang="nl-NL" sz="2000" dirty="0">
                <a:latin typeface="Times New Roman" panose="02020603050405020304" pitchFamily="18" charset="0"/>
                <a:cs typeface="Times New Roman" panose="02020603050405020304" pitchFamily="18" charset="0"/>
              </a:rPr>
              <a:t>, Joyce H.C. Bosmans, Stefan C. Dekker, </a:t>
            </a:r>
          </a:p>
          <a:p>
            <a:pPr algn="ctr"/>
            <a:r>
              <a:rPr lang="nl-NL" sz="2000" dirty="0">
                <a:latin typeface="Times New Roman" panose="02020603050405020304" pitchFamily="18" charset="0"/>
                <a:cs typeface="Times New Roman" panose="02020603050405020304" pitchFamily="18" charset="0"/>
              </a:rPr>
              <a:t>Egbert H. van Nes, Johan </a:t>
            </a:r>
            <a:r>
              <a:rPr lang="nl-NL" sz="2000" dirty="0" err="1">
                <a:latin typeface="Times New Roman" panose="02020603050405020304" pitchFamily="18" charset="0"/>
                <a:cs typeface="Times New Roman" panose="02020603050405020304" pitchFamily="18" charset="0"/>
              </a:rPr>
              <a:t>Rockström</a:t>
            </a:r>
            <a:r>
              <a:rPr lang="nl-NL" sz="2000" dirty="0">
                <a:latin typeface="Times New Roman" panose="02020603050405020304" pitchFamily="18" charset="0"/>
                <a:cs typeface="Times New Roman" panose="02020603050405020304" pitchFamily="18" charset="0"/>
              </a:rPr>
              <a:t> &amp; Obbe A. Tuinenburg</a:t>
            </a:r>
          </a:p>
        </p:txBody>
      </p:sp>
      <p:sp>
        <p:nvSpPr>
          <p:cNvPr id="5" name="Rechthoek 4">
            <a:hlinkClick r:id="" action="ppaction://hlinkshowjump?jump=firstslide"/>
            <a:extLst>
              <a:ext uri="{FF2B5EF4-FFF2-40B4-BE49-F238E27FC236}">
                <a16:creationId xmlns:a16="http://schemas.microsoft.com/office/drawing/2014/main" id="{21BE779B-5BEC-49E6-9E3C-E1FDBA4E0EA7}"/>
              </a:ext>
            </a:extLst>
          </p:cNvPr>
          <p:cNvSpPr/>
          <p:nvPr/>
        </p:nvSpPr>
        <p:spPr>
          <a:xfrm>
            <a:off x="-108642" y="-63374"/>
            <a:ext cx="12439462" cy="169459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3" name="Rechthoek 22">
            <a:hlinkClick r:id="" action="ppaction://hlinkshowjump?jump=lastslide"/>
            <a:extLst>
              <a:ext uri="{FF2B5EF4-FFF2-40B4-BE49-F238E27FC236}">
                <a16:creationId xmlns:a16="http://schemas.microsoft.com/office/drawing/2014/main" id="{218EFBB9-096B-464B-A9CB-5A7DF74363D9}"/>
              </a:ext>
            </a:extLst>
          </p:cNvPr>
          <p:cNvSpPr/>
          <p:nvPr/>
        </p:nvSpPr>
        <p:spPr>
          <a:xfrm>
            <a:off x="-108642" y="6292158"/>
            <a:ext cx="12367034" cy="64145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4" name="Picture 2" descr="Image result for utrecht university">
            <a:extLst>
              <a:ext uri="{FF2B5EF4-FFF2-40B4-BE49-F238E27FC236}">
                <a16:creationId xmlns:a16="http://schemas.microsoft.com/office/drawing/2014/main" id="{2484AA19-7189-4513-9C6A-0056BD36A95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92103" y="6361728"/>
            <a:ext cx="1590675" cy="440055"/>
          </a:xfrm>
          <a:prstGeom prst="rect">
            <a:avLst/>
          </a:prstGeom>
          <a:noFill/>
          <a:extLst>
            <a:ext uri="{909E8E84-426E-40DD-AFC4-6F175D3DCCD1}">
              <a14:hiddenFill xmlns:a14="http://schemas.microsoft.com/office/drawing/2010/main">
                <a:solidFill>
                  <a:srgbClr val="FFFFFF"/>
                </a:solidFill>
              </a14:hiddenFill>
            </a:ext>
          </a:extLst>
        </p:spPr>
      </p:pic>
      <p:pic>
        <p:nvPicPr>
          <p:cNvPr id="25" name="Bildobjekt 20">
            <a:extLst>
              <a:ext uri="{FF2B5EF4-FFF2-40B4-BE49-F238E27FC236}">
                <a16:creationId xmlns:a16="http://schemas.microsoft.com/office/drawing/2014/main" id="{E972E929-F866-4044-9E85-7CFE200761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091" y="6238705"/>
            <a:ext cx="2050988" cy="685560"/>
          </a:xfrm>
          <a:prstGeom prst="rect">
            <a:avLst/>
          </a:prstGeom>
        </p:spPr>
      </p:pic>
      <p:grpSp>
        <p:nvGrpSpPr>
          <p:cNvPr id="26" name="Group 43">
            <a:extLst>
              <a:ext uri="{FF2B5EF4-FFF2-40B4-BE49-F238E27FC236}">
                <a16:creationId xmlns:a16="http://schemas.microsoft.com/office/drawing/2014/main" id="{1CA6AE7F-3855-481D-892F-D14962146163}"/>
              </a:ext>
            </a:extLst>
          </p:cNvPr>
          <p:cNvGrpSpPr/>
          <p:nvPr/>
        </p:nvGrpSpPr>
        <p:grpSpPr>
          <a:xfrm>
            <a:off x="2320159" y="6267689"/>
            <a:ext cx="1274069" cy="663788"/>
            <a:chOff x="10937436" y="6154561"/>
            <a:chExt cx="1310640" cy="637489"/>
          </a:xfrm>
        </p:grpSpPr>
        <p:sp>
          <p:nvSpPr>
            <p:cNvPr id="27" name="TextBox 44">
              <a:extLst>
                <a:ext uri="{FF2B5EF4-FFF2-40B4-BE49-F238E27FC236}">
                  <a16:creationId xmlns:a16="http://schemas.microsoft.com/office/drawing/2014/main" id="{EC028868-BC7F-4718-85C9-1736E9D9FAD5}"/>
                </a:ext>
              </a:extLst>
            </p:cNvPr>
            <p:cNvSpPr txBox="1"/>
            <p:nvPr/>
          </p:nvSpPr>
          <p:spPr>
            <a:xfrm>
              <a:off x="10937436" y="6154561"/>
              <a:ext cx="1310640" cy="555537"/>
            </a:xfrm>
            <a:prstGeom prst="rect">
              <a:avLst/>
            </a:prstGeom>
            <a:noFill/>
          </p:spPr>
          <p:txBody>
            <a:bodyPr wrap="square" rtlCol="0">
              <a:spAutoFit/>
            </a:bodyPr>
            <a:lstStyle/>
            <a:p>
              <a:pPr algn="ctr">
                <a:lnSpc>
                  <a:spcPct val="70000"/>
                </a:lnSpc>
              </a:pPr>
              <a:r>
                <a:rPr lang="en-US" sz="3200" b="1" dirty="0">
                  <a:solidFill>
                    <a:srgbClr val="425221"/>
                  </a:solidFill>
                  <a:latin typeface="Tahoma"/>
                  <a:cs typeface="Tahoma"/>
                </a:rPr>
                <a:t>e</a:t>
              </a:r>
              <a:r>
                <a:rPr lang="en-US" sz="3200" b="1" dirty="0">
                  <a:solidFill>
                    <a:srgbClr val="D5662D"/>
                  </a:solidFill>
                  <a:latin typeface="Tahoma"/>
                  <a:cs typeface="Tahoma"/>
                </a:rPr>
                <a:t>r</a:t>
              </a:r>
              <a:r>
                <a:rPr lang="en-US" sz="3200" b="1" dirty="0">
                  <a:solidFill>
                    <a:srgbClr val="425221"/>
                  </a:solidFill>
                  <a:latin typeface="Tahoma"/>
                  <a:cs typeface="Tahoma"/>
                </a:rPr>
                <a:t>a</a:t>
              </a:r>
              <a:r>
                <a:rPr lang="en-US" sz="2000" dirty="0">
                  <a:latin typeface="Tahoma"/>
                  <a:cs typeface="Tahoma"/>
                </a:rPr>
                <a:t> </a:t>
              </a:r>
            </a:p>
            <a:p>
              <a:pPr algn="ctr">
                <a:lnSpc>
                  <a:spcPct val="70000"/>
                </a:lnSpc>
              </a:pPr>
              <a:r>
                <a:rPr lang="en-US" sz="1100" b="1" dirty="0">
                  <a:latin typeface="Calibri"/>
                  <a:cs typeface="Calibri"/>
                </a:rPr>
                <a:t>Earth Resilience</a:t>
              </a:r>
            </a:p>
          </p:txBody>
        </p:sp>
        <p:sp>
          <p:nvSpPr>
            <p:cNvPr id="28" name="TextBox 45">
              <a:extLst>
                <a:ext uri="{FF2B5EF4-FFF2-40B4-BE49-F238E27FC236}">
                  <a16:creationId xmlns:a16="http://schemas.microsoft.com/office/drawing/2014/main" id="{A8107162-6045-4ABB-9409-EFE9A3EF5100}"/>
                </a:ext>
              </a:extLst>
            </p:cNvPr>
            <p:cNvSpPr txBox="1"/>
            <p:nvPr/>
          </p:nvSpPr>
          <p:spPr>
            <a:xfrm>
              <a:off x="11007832" y="6561218"/>
              <a:ext cx="1144865" cy="230832"/>
            </a:xfrm>
            <a:prstGeom prst="rect">
              <a:avLst/>
            </a:prstGeom>
            <a:noFill/>
          </p:spPr>
          <p:txBody>
            <a:bodyPr wrap="none" rtlCol="0">
              <a:spAutoFit/>
            </a:bodyPr>
            <a:lstStyle/>
            <a:p>
              <a:r>
                <a:rPr lang="en-US" sz="900" dirty="0">
                  <a:latin typeface="+mj-lt"/>
                  <a:cs typeface="Avenir Next Condensed Demi Bold"/>
                </a:rPr>
                <a:t>in the Anthropocene</a:t>
              </a:r>
              <a:endParaRPr lang="en-US" sz="900" dirty="0">
                <a:latin typeface="+mj-lt"/>
              </a:endParaRPr>
            </a:p>
          </p:txBody>
        </p:sp>
      </p:grpSp>
      <p:pic>
        <p:nvPicPr>
          <p:cNvPr id="29" name="Picture 6" descr="http://www.foodlaw.nu/images/wur.jpg">
            <a:extLst>
              <a:ext uri="{FF2B5EF4-FFF2-40B4-BE49-F238E27FC236}">
                <a16:creationId xmlns:a16="http://schemas.microsoft.com/office/drawing/2014/main" id="{0857C802-DCA4-428D-B097-ED3D349D4D9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33812" y="6418555"/>
            <a:ext cx="2010433" cy="325859"/>
          </a:xfrm>
          <a:prstGeom prst="rect">
            <a:avLst/>
          </a:prstGeom>
          <a:noFill/>
          <a:extLst>
            <a:ext uri="{909E8E84-426E-40DD-AFC4-6F175D3DCCD1}">
              <a14:hiddenFill xmlns:a14="http://schemas.microsoft.com/office/drawing/2010/main">
                <a:solidFill>
                  <a:srgbClr val="FFFFFF"/>
                </a:solidFill>
              </a14:hiddenFill>
            </a:ext>
          </a:extLst>
        </p:spPr>
      </p:pic>
      <p:pic>
        <p:nvPicPr>
          <p:cNvPr id="31" name="Afbeelding 30" descr="Afbeelding met tekening&#10;&#10;Automatisch gegenereerde beschrijving">
            <a:extLst>
              <a:ext uri="{FF2B5EF4-FFF2-40B4-BE49-F238E27FC236}">
                <a16:creationId xmlns:a16="http://schemas.microsoft.com/office/drawing/2014/main" id="{1F2B4661-66B6-4591-9EB1-E795EEB1AC5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06076" y="6319036"/>
            <a:ext cx="1200920" cy="529315"/>
          </a:xfrm>
          <a:prstGeom prst="rect">
            <a:avLst/>
          </a:prstGeom>
        </p:spPr>
      </p:pic>
      <p:pic>
        <p:nvPicPr>
          <p:cNvPr id="33" name="Afbeelding 32">
            <a:extLst>
              <a:ext uri="{FF2B5EF4-FFF2-40B4-BE49-F238E27FC236}">
                <a16:creationId xmlns:a16="http://schemas.microsoft.com/office/drawing/2014/main" id="{BF5BC362-3466-4CAC-B90A-EA02176EDDCB}"/>
              </a:ext>
            </a:extLst>
          </p:cNvPr>
          <p:cNvPicPr>
            <a:picLocks noChangeAspect="1"/>
          </p:cNvPicPr>
          <p:nvPr/>
        </p:nvPicPr>
        <p:blipFill rotWithShape="1">
          <a:blip r:embed="rId6">
            <a:extLst>
              <a:ext uri="{28A0092B-C50C-407E-A947-70E740481C1C}">
                <a14:useLocalDpi xmlns:a14="http://schemas.microsoft.com/office/drawing/2010/main" val="0"/>
              </a:ext>
            </a:extLst>
          </a:blip>
          <a:srcRect t="21045" b="20973"/>
          <a:stretch/>
        </p:blipFill>
        <p:spPr>
          <a:xfrm>
            <a:off x="8911998" y="6361728"/>
            <a:ext cx="1449918" cy="440055"/>
          </a:xfrm>
          <a:prstGeom prst="rect">
            <a:avLst/>
          </a:prstGeom>
        </p:spPr>
      </p:pic>
      <p:sp>
        <p:nvSpPr>
          <p:cNvPr id="30" name="Rectangle 8">
            <a:extLst>
              <a:ext uri="{FF2B5EF4-FFF2-40B4-BE49-F238E27FC236}">
                <a16:creationId xmlns:a16="http://schemas.microsoft.com/office/drawing/2014/main" id="{71641210-F023-4F01-9BC3-23B7922896A1}"/>
              </a:ext>
            </a:extLst>
          </p:cNvPr>
          <p:cNvSpPr/>
          <p:nvPr/>
        </p:nvSpPr>
        <p:spPr>
          <a:xfrm>
            <a:off x="411784" y="1886649"/>
            <a:ext cx="5044136" cy="3416320"/>
          </a:xfrm>
          <a:prstGeom prst="rect">
            <a:avLst/>
          </a:prstGeom>
        </p:spPr>
        <p:txBody>
          <a:bodyPr wrap="square">
            <a:spAutoFit/>
          </a:bodyPr>
          <a:lstStyle/>
          <a:p>
            <a:r>
              <a:rPr lang="en-US" b="1" dirty="0">
                <a:latin typeface="Times New Roman" panose="02020603050405020304" pitchFamily="18" charset="0"/>
                <a:cs typeface="Times New Roman" panose="02020603050405020304" pitchFamily="18" charset="0"/>
              </a:rPr>
              <a:t>Forest hysteresis effects on rainfall</a:t>
            </a:r>
          </a:p>
          <a:p>
            <a:r>
              <a:rPr lang="en-US" dirty="0">
                <a:latin typeface="Times New Roman" panose="02020603050405020304" pitchFamily="18" charset="0"/>
                <a:ea typeface="Times New Roman" panose="02020603050405020304" pitchFamily="18" charset="0"/>
              </a:rPr>
              <a:t>Using our simulations starting from a fully forested forest versus a </a:t>
            </a:r>
            <a:r>
              <a:rPr lang="en-US" dirty="0" err="1">
                <a:latin typeface="Times New Roman" panose="02020603050405020304" pitchFamily="18" charset="0"/>
                <a:ea typeface="Times New Roman" panose="02020603050405020304" pitchFamily="18" charset="0"/>
              </a:rPr>
              <a:t>nonforested</a:t>
            </a:r>
            <a:r>
              <a:rPr lang="en-US" dirty="0">
                <a:latin typeface="Times New Roman" panose="02020603050405020304" pitchFamily="18" charset="0"/>
                <a:ea typeface="Times New Roman" panose="02020603050405020304" pitchFamily="18" charset="0"/>
              </a:rPr>
              <a:t> continent, we can estimate the potential influence of forest hysteresis on the hydrological cycles on the different continents. Current annual rainfall across tropical South America is on average 1,700 mm yr</a:t>
            </a:r>
            <a:r>
              <a:rPr lang="en-US" baseline="30000" dirty="0">
                <a:latin typeface="Times New Roman" panose="02020603050405020304" pitchFamily="18" charset="0"/>
                <a:ea typeface="Times New Roman" panose="02020603050405020304" pitchFamily="18" charset="0"/>
              </a:rPr>
              <a:t>-1</a:t>
            </a:r>
            <a:r>
              <a:rPr lang="en-US" dirty="0">
                <a:latin typeface="Times New Roman" panose="02020603050405020304" pitchFamily="18" charset="0"/>
                <a:ea typeface="Times New Roman" panose="02020603050405020304" pitchFamily="18" charset="0"/>
              </a:rPr>
              <a:t>. Upon starting simulations without any forest, it stabilized at 1,600 mm yr</a:t>
            </a:r>
            <a:r>
              <a:rPr lang="en-US" baseline="30000" dirty="0">
                <a:latin typeface="Times New Roman" panose="02020603050405020304" pitchFamily="18" charset="0"/>
                <a:ea typeface="Times New Roman" panose="02020603050405020304" pitchFamily="18" charset="0"/>
              </a:rPr>
              <a:t>-1</a:t>
            </a:r>
            <a:r>
              <a:rPr lang="en-US" dirty="0">
                <a:latin typeface="Times New Roman" panose="02020603050405020304" pitchFamily="18" charset="0"/>
                <a:ea typeface="Times New Roman" panose="02020603050405020304" pitchFamily="18" charset="0"/>
              </a:rPr>
              <a:t>. Upon starting from a fully forested continent, it stabilized at 1,790 mm yr</a:t>
            </a:r>
            <a:r>
              <a:rPr lang="en-US" baseline="30000" dirty="0">
                <a:latin typeface="Times New Roman" panose="02020603050405020304" pitchFamily="18" charset="0"/>
                <a:ea typeface="Times New Roman" panose="02020603050405020304" pitchFamily="18" charset="0"/>
              </a:rPr>
              <a:t>-1</a:t>
            </a:r>
            <a:r>
              <a:rPr lang="en-US" dirty="0">
                <a:latin typeface="Times New Roman" panose="02020603050405020304" pitchFamily="18" charset="0"/>
                <a:ea typeface="Times New Roman" panose="02020603050405020304" pitchFamily="18" charset="0"/>
              </a:rPr>
              <a:t>. For climate change we estimate a minimum of 1,390 mm yr</a:t>
            </a:r>
            <a:r>
              <a:rPr lang="en-US" baseline="30000" dirty="0">
                <a:latin typeface="Times New Roman" panose="02020603050405020304" pitchFamily="18" charset="0"/>
                <a:ea typeface="Times New Roman" panose="02020603050405020304" pitchFamily="18" charset="0"/>
              </a:rPr>
              <a:t>-1</a:t>
            </a:r>
            <a:r>
              <a:rPr lang="en-US" dirty="0">
                <a:latin typeface="Times New Roman" panose="02020603050405020304" pitchFamily="18" charset="0"/>
                <a:ea typeface="Times New Roman" panose="02020603050405020304" pitchFamily="18" charset="0"/>
              </a:rPr>
              <a:t> and a maximum of 1,670 mm yr</a:t>
            </a:r>
            <a:r>
              <a:rPr lang="en-US" baseline="30000" dirty="0">
                <a:latin typeface="Times New Roman" panose="02020603050405020304" pitchFamily="18" charset="0"/>
                <a:ea typeface="Times New Roman" panose="02020603050405020304" pitchFamily="18" charset="0"/>
              </a:rPr>
              <a:t>-1</a:t>
            </a:r>
            <a:r>
              <a:rPr lang="en-US" dirty="0">
                <a:latin typeface="Times New Roman" panose="02020603050405020304" pitchFamily="18" charset="0"/>
                <a:ea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pic>
        <p:nvPicPr>
          <p:cNvPr id="16" name="Picture 3">
            <a:extLst>
              <a:ext uri="{FF2B5EF4-FFF2-40B4-BE49-F238E27FC236}">
                <a16:creationId xmlns:a16="http://schemas.microsoft.com/office/drawing/2014/main" id="{0C8D8AAE-FD02-4179-8A63-D352CAE1C5AF}"/>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735503" y="2281385"/>
            <a:ext cx="6378750" cy="1800000"/>
          </a:xfrm>
          <a:prstGeom prst="rect">
            <a:avLst/>
          </a:prstGeom>
          <a:noFill/>
          <a:ln>
            <a:noFill/>
          </a:ln>
        </p:spPr>
      </p:pic>
      <p:sp>
        <p:nvSpPr>
          <p:cNvPr id="18" name="Pijl: rechts 17">
            <a:hlinkClick r:id="" action="ppaction://hlinkshowjump?jump=nextslide"/>
            <a:extLst>
              <a:ext uri="{FF2B5EF4-FFF2-40B4-BE49-F238E27FC236}">
                <a16:creationId xmlns:a16="http://schemas.microsoft.com/office/drawing/2014/main" id="{CE94A4AB-E1A2-4E42-A27F-52D1C6AB9693}"/>
              </a:ext>
            </a:extLst>
          </p:cNvPr>
          <p:cNvSpPr/>
          <p:nvPr/>
        </p:nvSpPr>
        <p:spPr>
          <a:xfrm>
            <a:off x="3657139" y="5312931"/>
            <a:ext cx="978408" cy="48463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 name="Pijl: links 18">
            <a:hlinkClick r:id="" action="ppaction://hlinkshowjump?jump=previousslide"/>
            <a:extLst>
              <a:ext uri="{FF2B5EF4-FFF2-40B4-BE49-F238E27FC236}">
                <a16:creationId xmlns:a16="http://schemas.microsoft.com/office/drawing/2014/main" id="{6BFF464A-97B8-462E-8A06-98CEF53E607A}"/>
              </a:ext>
            </a:extLst>
          </p:cNvPr>
          <p:cNvSpPr/>
          <p:nvPr/>
        </p:nvSpPr>
        <p:spPr>
          <a:xfrm>
            <a:off x="849931" y="5312931"/>
            <a:ext cx="978408" cy="484632"/>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Rechthoek 19">
            <a:extLst>
              <a:ext uri="{FF2B5EF4-FFF2-40B4-BE49-F238E27FC236}">
                <a16:creationId xmlns:a16="http://schemas.microsoft.com/office/drawing/2014/main" id="{B0D395FC-D8CF-4903-BADD-56DCC25BC27A}"/>
              </a:ext>
            </a:extLst>
          </p:cNvPr>
          <p:cNvSpPr/>
          <p:nvPr/>
        </p:nvSpPr>
        <p:spPr>
          <a:xfrm>
            <a:off x="5735504" y="4233534"/>
            <a:ext cx="6456496" cy="1754326"/>
          </a:xfrm>
          <a:prstGeom prst="rect">
            <a:avLst/>
          </a:prstGeom>
        </p:spPr>
        <p:txBody>
          <a:bodyPr wrap="square">
            <a:spAutoFit/>
          </a:bodyPr>
          <a:lstStyle/>
          <a:p>
            <a:pPr algn="ctr"/>
            <a:r>
              <a:rPr lang="en-US" sz="1200" dirty="0">
                <a:latin typeface="Times New Roman" panose="02020603050405020304" pitchFamily="18" charset="0"/>
                <a:cs typeface="Times New Roman" panose="02020603050405020304" pitchFamily="18" charset="0"/>
              </a:rPr>
              <a:t>The ranges of the intensity of the hydrological cycle (%) and total forest cover (%) under recent (blue; 2003−2014) and late 21st century climate (red; 2071−2100) for each continent. The ranges that are delineated by solid lines result from the interaction of local-scale hysteresis of forest cover with regional-scale forest-induced moisture recycling. The ranges that are delineated by dashed lines result from local-scale hysteresis only and do not account for regional-scale forest-induced moisture recycling (i.e. they assume ‘static rainfall’). Note that the static climates by definition imply no ranges along the x-axis, but these ranges are kept for display purposes. Blue dots indicate recent total annual rainfall and forest cover; red dots indicate late 21st-century total rainfall and forest cover with no other factors than climate change considered. A) South America; B) Africa; C) Australasia. </a:t>
            </a:r>
            <a:endParaRPr lang="nl-NL"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651317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F90F78D8-399B-423B-BDDA-73151B32C121}"/>
              </a:ext>
            </a:extLst>
          </p:cNvPr>
          <p:cNvSpPr txBox="1"/>
          <p:nvPr/>
        </p:nvSpPr>
        <p:spPr>
          <a:xfrm>
            <a:off x="0" y="-54318"/>
            <a:ext cx="12192000" cy="1631216"/>
          </a:xfrm>
          <a:prstGeom prst="rect">
            <a:avLst/>
          </a:prstGeom>
          <a:noFill/>
        </p:spPr>
        <p:txBody>
          <a:bodyPr wrap="square" rtlCol="0">
            <a:spAutoFit/>
          </a:bodyPr>
          <a:lstStyle/>
          <a:p>
            <a:pPr algn="ctr">
              <a:lnSpc>
                <a:spcPct val="150000"/>
              </a:lnSpc>
            </a:pPr>
            <a:r>
              <a:rPr lang="nl-NL" sz="4000" dirty="0" err="1">
                <a:latin typeface="Times New Roman" panose="02020603050405020304" pitchFamily="18" charset="0"/>
                <a:cs typeface="Times New Roman" panose="02020603050405020304" pitchFamily="18" charset="0"/>
              </a:rPr>
              <a:t>Hysteresis</a:t>
            </a:r>
            <a:r>
              <a:rPr lang="nl-NL" sz="4000" dirty="0">
                <a:latin typeface="Times New Roman" panose="02020603050405020304" pitchFamily="18" charset="0"/>
                <a:cs typeface="Times New Roman" panose="02020603050405020304" pitchFamily="18" charset="0"/>
              </a:rPr>
              <a:t> of </a:t>
            </a:r>
            <a:r>
              <a:rPr lang="nl-NL" sz="4000" dirty="0" err="1">
                <a:latin typeface="Times New Roman" panose="02020603050405020304" pitchFamily="18" charset="0"/>
                <a:cs typeface="Times New Roman" panose="02020603050405020304" pitchFamily="18" charset="0"/>
              </a:rPr>
              <a:t>tropical</a:t>
            </a:r>
            <a:r>
              <a:rPr lang="nl-NL" sz="4000" dirty="0">
                <a:latin typeface="Times New Roman" panose="02020603050405020304" pitchFamily="18" charset="0"/>
                <a:cs typeface="Times New Roman" panose="02020603050405020304" pitchFamily="18" charset="0"/>
              </a:rPr>
              <a:t> </a:t>
            </a:r>
            <a:r>
              <a:rPr lang="nl-NL" sz="4000" dirty="0" err="1">
                <a:latin typeface="Times New Roman" panose="02020603050405020304" pitchFamily="18" charset="0"/>
                <a:cs typeface="Times New Roman" panose="02020603050405020304" pitchFamily="18" charset="0"/>
              </a:rPr>
              <a:t>forests</a:t>
            </a:r>
            <a:r>
              <a:rPr lang="nl-NL" sz="4000" dirty="0">
                <a:latin typeface="Times New Roman" panose="02020603050405020304" pitchFamily="18" charset="0"/>
                <a:cs typeface="Times New Roman" panose="02020603050405020304" pitchFamily="18" charset="0"/>
              </a:rPr>
              <a:t> in </a:t>
            </a:r>
            <a:r>
              <a:rPr lang="nl-NL" sz="4000" dirty="0" err="1">
                <a:latin typeface="Times New Roman" panose="02020603050405020304" pitchFamily="18" charset="0"/>
                <a:cs typeface="Times New Roman" panose="02020603050405020304" pitchFamily="18" charset="0"/>
              </a:rPr>
              <a:t>the</a:t>
            </a:r>
            <a:r>
              <a:rPr lang="nl-NL" sz="4000" dirty="0">
                <a:latin typeface="Times New Roman" panose="02020603050405020304" pitchFamily="18" charset="0"/>
                <a:cs typeface="Times New Roman" panose="02020603050405020304" pitchFamily="18" charset="0"/>
              </a:rPr>
              <a:t> 21st </a:t>
            </a:r>
            <a:r>
              <a:rPr lang="nl-NL" sz="4000" dirty="0" err="1">
                <a:latin typeface="Times New Roman" panose="02020603050405020304" pitchFamily="18" charset="0"/>
                <a:cs typeface="Times New Roman" panose="02020603050405020304" pitchFamily="18" charset="0"/>
              </a:rPr>
              <a:t>century</a:t>
            </a:r>
            <a:endParaRPr lang="nl-NL" sz="4000" dirty="0">
              <a:latin typeface="Times New Roman" panose="02020603050405020304" pitchFamily="18" charset="0"/>
              <a:cs typeface="Times New Roman" panose="02020603050405020304" pitchFamily="18" charset="0"/>
            </a:endParaRPr>
          </a:p>
          <a:p>
            <a:pPr algn="ctr"/>
            <a:r>
              <a:rPr lang="nl-NL" sz="2000" dirty="0">
                <a:latin typeface="Times New Roman" panose="02020603050405020304" pitchFamily="18" charset="0"/>
                <a:cs typeface="Times New Roman" panose="02020603050405020304" pitchFamily="18" charset="0"/>
              </a:rPr>
              <a:t>Arie Staal, </a:t>
            </a:r>
            <a:r>
              <a:rPr lang="nl-NL" sz="2000" dirty="0" err="1">
                <a:latin typeface="Times New Roman" panose="02020603050405020304" pitchFamily="18" charset="0"/>
                <a:cs typeface="Times New Roman" panose="02020603050405020304" pitchFamily="18" charset="0"/>
              </a:rPr>
              <a:t>Ingo</a:t>
            </a:r>
            <a:r>
              <a:rPr lang="nl-NL" sz="2000" dirty="0">
                <a:latin typeface="Times New Roman" panose="02020603050405020304" pitchFamily="18" charset="0"/>
                <a:cs typeface="Times New Roman" panose="02020603050405020304" pitchFamily="18" charset="0"/>
              </a:rPr>
              <a:t> </a:t>
            </a:r>
            <a:r>
              <a:rPr lang="nl-NL" sz="2000" dirty="0" err="1">
                <a:latin typeface="Times New Roman" panose="02020603050405020304" pitchFamily="18" charset="0"/>
                <a:cs typeface="Times New Roman" panose="02020603050405020304" pitchFamily="18" charset="0"/>
              </a:rPr>
              <a:t>Fetzer</a:t>
            </a:r>
            <a:r>
              <a:rPr lang="nl-NL" sz="2000" dirty="0">
                <a:latin typeface="Times New Roman" panose="02020603050405020304" pitchFamily="18" charset="0"/>
                <a:cs typeface="Times New Roman" panose="02020603050405020304" pitchFamily="18" charset="0"/>
              </a:rPr>
              <a:t>, </a:t>
            </a:r>
            <a:r>
              <a:rPr lang="nl-NL" sz="2000" dirty="0" err="1">
                <a:latin typeface="Times New Roman" panose="02020603050405020304" pitchFamily="18" charset="0"/>
                <a:cs typeface="Times New Roman" panose="02020603050405020304" pitchFamily="18" charset="0"/>
              </a:rPr>
              <a:t>Lan</a:t>
            </a:r>
            <a:r>
              <a:rPr lang="nl-NL" sz="2000" dirty="0">
                <a:latin typeface="Times New Roman" panose="02020603050405020304" pitchFamily="18" charset="0"/>
                <a:cs typeface="Times New Roman" panose="02020603050405020304" pitchFamily="18" charset="0"/>
              </a:rPr>
              <a:t> Wang-</a:t>
            </a:r>
            <a:r>
              <a:rPr lang="nl-NL" sz="2000" dirty="0" err="1">
                <a:latin typeface="Times New Roman" panose="02020603050405020304" pitchFamily="18" charset="0"/>
                <a:cs typeface="Times New Roman" panose="02020603050405020304" pitchFamily="18" charset="0"/>
              </a:rPr>
              <a:t>Erlandsson</a:t>
            </a:r>
            <a:r>
              <a:rPr lang="nl-NL" sz="2000" dirty="0">
                <a:latin typeface="Times New Roman" panose="02020603050405020304" pitchFamily="18" charset="0"/>
                <a:cs typeface="Times New Roman" panose="02020603050405020304" pitchFamily="18" charset="0"/>
              </a:rPr>
              <a:t>, Joyce H.C. Bosmans, Stefan C. Dekker, </a:t>
            </a:r>
          </a:p>
          <a:p>
            <a:pPr algn="ctr"/>
            <a:r>
              <a:rPr lang="nl-NL" sz="2000" dirty="0">
                <a:latin typeface="Times New Roman" panose="02020603050405020304" pitchFamily="18" charset="0"/>
                <a:cs typeface="Times New Roman" panose="02020603050405020304" pitchFamily="18" charset="0"/>
              </a:rPr>
              <a:t>Egbert H. van Nes, Johan </a:t>
            </a:r>
            <a:r>
              <a:rPr lang="nl-NL" sz="2000" dirty="0" err="1">
                <a:latin typeface="Times New Roman" panose="02020603050405020304" pitchFamily="18" charset="0"/>
                <a:cs typeface="Times New Roman" panose="02020603050405020304" pitchFamily="18" charset="0"/>
              </a:rPr>
              <a:t>Rockström</a:t>
            </a:r>
            <a:r>
              <a:rPr lang="nl-NL" sz="2000" dirty="0">
                <a:latin typeface="Times New Roman" panose="02020603050405020304" pitchFamily="18" charset="0"/>
                <a:cs typeface="Times New Roman" panose="02020603050405020304" pitchFamily="18" charset="0"/>
              </a:rPr>
              <a:t> &amp; Obbe A. Tuinenburg</a:t>
            </a:r>
          </a:p>
        </p:txBody>
      </p:sp>
      <p:sp>
        <p:nvSpPr>
          <p:cNvPr id="5" name="Rechthoek 4">
            <a:hlinkClick r:id="" action="ppaction://hlinkshowjump?jump=firstslide"/>
            <a:extLst>
              <a:ext uri="{FF2B5EF4-FFF2-40B4-BE49-F238E27FC236}">
                <a16:creationId xmlns:a16="http://schemas.microsoft.com/office/drawing/2014/main" id="{21BE779B-5BEC-49E6-9E3C-E1FDBA4E0EA7}"/>
              </a:ext>
            </a:extLst>
          </p:cNvPr>
          <p:cNvSpPr/>
          <p:nvPr/>
        </p:nvSpPr>
        <p:spPr>
          <a:xfrm>
            <a:off x="-108642" y="-63374"/>
            <a:ext cx="12439462" cy="169459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3" name="Rechthoek 22">
            <a:hlinkClick r:id="" action="ppaction://hlinkshowjump?jump=lastslide"/>
            <a:extLst>
              <a:ext uri="{FF2B5EF4-FFF2-40B4-BE49-F238E27FC236}">
                <a16:creationId xmlns:a16="http://schemas.microsoft.com/office/drawing/2014/main" id="{218EFBB9-096B-464B-A9CB-5A7DF74363D9}"/>
              </a:ext>
            </a:extLst>
          </p:cNvPr>
          <p:cNvSpPr/>
          <p:nvPr/>
        </p:nvSpPr>
        <p:spPr>
          <a:xfrm>
            <a:off x="-108642" y="6292158"/>
            <a:ext cx="12367034" cy="64145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4" name="Picture 2" descr="Image result for utrecht university">
            <a:extLst>
              <a:ext uri="{FF2B5EF4-FFF2-40B4-BE49-F238E27FC236}">
                <a16:creationId xmlns:a16="http://schemas.microsoft.com/office/drawing/2014/main" id="{2484AA19-7189-4513-9C6A-0056BD36A95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92103" y="6361728"/>
            <a:ext cx="1590675" cy="440055"/>
          </a:xfrm>
          <a:prstGeom prst="rect">
            <a:avLst/>
          </a:prstGeom>
          <a:noFill/>
          <a:extLst>
            <a:ext uri="{909E8E84-426E-40DD-AFC4-6F175D3DCCD1}">
              <a14:hiddenFill xmlns:a14="http://schemas.microsoft.com/office/drawing/2010/main">
                <a:solidFill>
                  <a:srgbClr val="FFFFFF"/>
                </a:solidFill>
              </a14:hiddenFill>
            </a:ext>
          </a:extLst>
        </p:spPr>
      </p:pic>
      <p:pic>
        <p:nvPicPr>
          <p:cNvPr id="25" name="Bildobjekt 20">
            <a:extLst>
              <a:ext uri="{FF2B5EF4-FFF2-40B4-BE49-F238E27FC236}">
                <a16:creationId xmlns:a16="http://schemas.microsoft.com/office/drawing/2014/main" id="{E972E929-F866-4044-9E85-7CFE200761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091" y="6238705"/>
            <a:ext cx="2050988" cy="685560"/>
          </a:xfrm>
          <a:prstGeom prst="rect">
            <a:avLst/>
          </a:prstGeom>
        </p:spPr>
      </p:pic>
      <p:grpSp>
        <p:nvGrpSpPr>
          <p:cNvPr id="26" name="Group 43">
            <a:extLst>
              <a:ext uri="{FF2B5EF4-FFF2-40B4-BE49-F238E27FC236}">
                <a16:creationId xmlns:a16="http://schemas.microsoft.com/office/drawing/2014/main" id="{1CA6AE7F-3855-481D-892F-D14962146163}"/>
              </a:ext>
            </a:extLst>
          </p:cNvPr>
          <p:cNvGrpSpPr/>
          <p:nvPr/>
        </p:nvGrpSpPr>
        <p:grpSpPr>
          <a:xfrm>
            <a:off x="2320159" y="6267689"/>
            <a:ext cx="1274069" cy="663788"/>
            <a:chOff x="10937436" y="6154561"/>
            <a:chExt cx="1310640" cy="637489"/>
          </a:xfrm>
        </p:grpSpPr>
        <p:sp>
          <p:nvSpPr>
            <p:cNvPr id="27" name="TextBox 44">
              <a:extLst>
                <a:ext uri="{FF2B5EF4-FFF2-40B4-BE49-F238E27FC236}">
                  <a16:creationId xmlns:a16="http://schemas.microsoft.com/office/drawing/2014/main" id="{EC028868-BC7F-4718-85C9-1736E9D9FAD5}"/>
                </a:ext>
              </a:extLst>
            </p:cNvPr>
            <p:cNvSpPr txBox="1"/>
            <p:nvPr/>
          </p:nvSpPr>
          <p:spPr>
            <a:xfrm>
              <a:off x="10937436" y="6154561"/>
              <a:ext cx="1310640" cy="555537"/>
            </a:xfrm>
            <a:prstGeom prst="rect">
              <a:avLst/>
            </a:prstGeom>
            <a:noFill/>
          </p:spPr>
          <p:txBody>
            <a:bodyPr wrap="square" rtlCol="0">
              <a:spAutoFit/>
            </a:bodyPr>
            <a:lstStyle/>
            <a:p>
              <a:pPr algn="ctr">
                <a:lnSpc>
                  <a:spcPct val="70000"/>
                </a:lnSpc>
              </a:pPr>
              <a:r>
                <a:rPr lang="en-US" sz="3200" b="1" dirty="0">
                  <a:solidFill>
                    <a:srgbClr val="425221"/>
                  </a:solidFill>
                  <a:latin typeface="Tahoma"/>
                  <a:cs typeface="Tahoma"/>
                </a:rPr>
                <a:t>e</a:t>
              </a:r>
              <a:r>
                <a:rPr lang="en-US" sz="3200" b="1" dirty="0">
                  <a:solidFill>
                    <a:srgbClr val="D5662D"/>
                  </a:solidFill>
                  <a:latin typeface="Tahoma"/>
                  <a:cs typeface="Tahoma"/>
                </a:rPr>
                <a:t>r</a:t>
              </a:r>
              <a:r>
                <a:rPr lang="en-US" sz="3200" b="1" dirty="0">
                  <a:solidFill>
                    <a:srgbClr val="425221"/>
                  </a:solidFill>
                  <a:latin typeface="Tahoma"/>
                  <a:cs typeface="Tahoma"/>
                </a:rPr>
                <a:t>a</a:t>
              </a:r>
              <a:r>
                <a:rPr lang="en-US" sz="2000" dirty="0">
                  <a:latin typeface="Tahoma"/>
                  <a:cs typeface="Tahoma"/>
                </a:rPr>
                <a:t> </a:t>
              </a:r>
            </a:p>
            <a:p>
              <a:pPr algn="ctr">
                <a:lnSpc>
                  <a:spcPct val="70000"/>
                </a:lnSpc>
              </a:pPr>
              <a:r>
                <a:rPr lang="en-US" sz="1100" b="1" dirty="0">
                  <a:latin typeface="Calibri"/>
                  <a:cs typeface="Calibri"/>
                </a:rPr>
                <a:t>Earth Resilience</a:t>
              </a:r>
            </a:p>
          </p:txBody>
        </p:sp>
        <p:sp>
          <p:nvSpPr>
            <p:cNvPr id="28" name="TextBox 45">
              <a:extLst>
                <a:ext uri="{FF2B5EF4-FFF2-40B4-BE49-F238E27FC236}">
                  <a16:creationId xmlns:a16="http://schemas.microsoft.com/office/drawing/2014/main" id="{A8107162-6045-4ABB-9409-EFE9A3EF5100}"/>
                </a:ext>
              </a:extLst>
            </p:cNvPr>
            <p:cNvSpPr txBox="1"/>
            <p:nvPr/>
          </p:nvSpPr>
          <p:spPr>
            <a:xfrm>
              <a:off x="11007832" y="6561218"/>
              <a:ext cx="1144865" cy="230832"/>
            </a:xfrm>
            <a:prstGeom prst="rect">
              <a:avLst/>
            </a:prstGeom>
            <a:noFill/>
          </p:spPr>
          <p:txBody>
            <a:bodyPr wrap="none" rtlCol="0">
              <a:spAutoFit/>
            </a:bodyPr>
            <a:lstStyle/>
            <a:p>
              <a:r>
                <a:rPr lang="en-US" sz="900" dirty="0">
                  <a:latin typeface="+mj-lt"/>
                  <a:cs typeface="Avenir Next Condensed Demi Bold"/>
                </a:rPr>
                <a:t>in the Anthropocene</a:t>
              </a:r>
              <a:endParaRPr lang="en-US" sz="900" dirty="0">
                <a:latin typeface="+mj-lt"/>
              </a:endParaRPr>
            </a:p>
          </p:txBody>
        </p:sp>
      </p:grpSp>
      <p:pic>
        <p:nvPicPr>
          <p:cNvPr id="29" name="Picture 6" descr="http://www.foodlaw.nu/images/wur.jpg">
            <a:extLst>
              <a:ext uri="{FF2B5EF4-FFF2-40B4-BE49-F238E27FC236}">
                <a16:creationId xmlns:a16="http://schemas.microsoft.com/office/drawing/2014/main" id="{0857C802-DCA4-428D-B097-ED3D349D4D9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33812" y="6418555"/>
            <a:ext cx="2010433" cy="325859"/>
          </a:xfrm>
          <a:prstGeom prst="rect">
            <a:avLst/>
          </a:prstGeom>
          <a:noFill/>
          <a:extLst>
            <a:ext uri="{909E8E84-426E-40DD-AFC4-6F175D3DCCD1}">
              <a14:hiddenFill xmlns:a14="http://schemas.microsoft.com/office/drawing/2010/main">
                <a:solidFill>
                  <a:srgbClr val="FFFFFF"/>
                </a:solidFill>
              </a14:hiddenFill>
            </a:ext>
          </a:extLst>
        </p:spPr>
      </p:pic>
      <p:pic>
        <p:nvPicPr>
          <p:cNvPr id="31" name="Afbeelding 30" descr="Afbeelding met tekening&#10;&#10;Automatisch gegenereerde beschrijving">
            <a:extLst>
              <a:ext uri="{FF2B5EF4-FFF2-40B4-BE49-F238E27FC236}">
                <a16:creationId xmlns:a16="http://schemas.microsoft.com/office/drawing/2014/main" id="{1F2B4661-66B6-4591-9EB1-E795EEB1AC5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06076" y="6319036"/>
            <a:ext cx="1200920" cy="529315"/>
          </a:xfrm>
          <a:prstGeom prst="rect">
            <a:avLst/>
          </a:prstGeom>
        </p:spPr>
      </p:pic>
      <p:pic>
        <p:nvPicPr>
          <p:cNvPr id="33" name="Afbeelding 32">
            <a:extLst>
              <a:ext uri="{FF2B5EF4-FFF2-40B4-BE49-F238E27FC236}">
                <a16:creationId xmlns:a16="http://schemas.microsoft.com/office/drawing/2014/main" id="{BF5BC362-3466-4CAC-B90A-EA02176EDDCB}"/>
              </a:ext>
            </a:extLst>
          </p:cNvPr>
          <p:cNvPicPr>
            <a:picLocks noChangeAspect="1"/>
          </p:cNvPicPr>
          <p:nvPr/>
        </p:nvPicPr>
        <p:blipFill rotWithShape="1">
          <a:blip r:embed="rId6">
            <a:extLst>
              <a:ext uri="{28A0092B-C50C-407E-A947-70E740481C1C}">
                <a14:useLocalDpi xmlns:a14="http://schemas.microsoft.com/office/drawing/2010/main" val="0"/>
              </a:ext>
            </a:extLst>
          </a:blip>
          <a:srcRect t="21045" b="20973"/>
          <a:stretch/>
        </p:blipFill>
        <p:spPr>
          <a:xfrm>
            <a:off x="8911998" y="6361728"/>
            <a:ext cx="1449918" cy="440055"/>
          </a:xfrm>
          <a:prstGeom prst="rect">
            <a:avLst/>
          </a:prstGeom>
        </p:spPr>
      </p:pic>
      <p:sp>
        <p:nvSpPr>
          <p:cNvPr id="30" name="Rectangle 8">
            <a:extLst>
              <a:ext uri="{FF2B5EF4-FFF2-40B4-BE49-F238E27FC236}">
                <a16:creationId xmlns:a16="http://schemas.microsoft.com/office/drawing/2014/main" id="{71641210-F023-4F01-9BC3-23B7922896A1}"/>
              </a:ext>
            </a:extLst>
          </p:cNvPr>
          <p:cNvSpPr/>
          <p:nvPr/>
        </p:nvSpPr>
        <p:spPr>
          <a:xfrm>
            <a:off x="411784" y="1886649"/>
            <a:ext cx="5044136" cy="2585323"/>
          </a:xfrm>
          <a:prstGeom prst="rect">
            <a:avLst/>
          </a:prstGeom>
        </p:spPr>
        <p:txBody>
          <a:bodyPr wrap="square">
            <a:spAutoFit/>
          </a:bodyPr>
          <a:lstStyle/>
          <a:p>
            <a:r>
              <a:rPr lang="en-US" b="1" dirty="0">
                <a:latin typeface="Times New Roman" panose="02020603050405020304" pitchFamily="18" charset="0"/>
                <a:cs typeface="Times New Roman" panose="02020603050405020304" pitchFamily="18" charset="0"/>
              </a:rPr>
              <a:t>Forest hysteresis effects on rainfall</a:t>
            </a:r>
          </a:p>
          <a:p>
            <a:r>
              <a:rPr lang="en-US" dirty="0">
                <a:latin typeface="Times New Roman" panose="02020603050405020304" pitchFamily="18" charset="0"/>
                <a:ea typeface="Times New Roman" panose="02020603050405020304" pitchFamily="18" charset="0"/>
              </a:rPr>
              <a:t>Current average annual rainfall in tropical Africa is 990 mm yr</a:t>
            </a:r>
            <a:r>
              <a:rPr lang="en-US" baseline="30000" dirty="0">
                <a:latin typeface="Times New Roman" panose="02020603050405020304" pitchFamily="18" charset="0"/>
                <a:ea typeface="Times New Roman" panose="02020603050405020304" pitchFamily="18" charset="0"/>
              </a:rPr>
              <a:t>-1</a:t>
            </a:r>
            <a:r>
              <a:rPr lang="en-US" dirty="0">
                <a:latin typeface="Times New Roman" panose="02020603050405020304" pitchFamily="18" charset="0"/>
                <a:ea typeface="Times New Roman" panose="02020603050405020304" pitchFamily="18" charset="0"/>
              </a:rPr>
              <a:t>. At minimal forest extent rainfall stabilized at 940 mm yr</a:t>
            </a:r>
            <a:r>
              <a:rPr lang="en-US" baseline="30000" dirty="0">
                <a:latin typeface="Times New Roman" panose="02020603050405020304" pitchFamily="18" charset="0"/>
                <a:ea typeface="Times New Roman" panose="02020603050405020304" pitchFamily="18" charset="0"/>
              </a:rPr>
              <a:t>-1</a:t>
            </a:r>
            <a:r>
              <a:rPr lang="en-US" dirty="0">
                <a:latin typeface="Times New Roman" panose="02020603050405020304" pitchFamily="18" charset="0"/>
                <a:ea typeface="Times New Roman" panose="02020603050405020304" pitchFamily="18" charset="0"/>
              </a:rPr>
              <a:t> and at maximal extent at 1,020 mm yr</a:t>
            </a:r>
            <a:r>
              <a:rPr lang="en-US" baseline="30000" dirty="0">
                <a:latin typeface="Times New Roman" panose="02020603050405020304" pitchFamily="18" charset="0"/>
                <a:ea typeface="Times New Roman" panose="02020603050405020304" pitchFamily="18" charset="0"/>
              </a:rPr>
              <a:t>-1</a:t>
            </a:r>
            <a:r>
              <a:rPr lang="en-US" dirty="0">
                <a:latin typeface="Times New Roman" panose="02020603050405020304" pitchFamily="18" charset="0"/>
                <a:ea typeface="Times New Roman" panose="02020603050405020304" pitchFamily="18" charset="0"/>
              </a:rPr>
              <a:t>. Climate change is projected to increase average rainfall levels in Africa to 1,170 mm yr</a:t>
            </a:r>
            <a:r>
              <a:rPr lang="en-US" baseline="30000" dirty="0">
                <a:latin typeface="Times New Roman" panose="02020603050405020304" pitchFamily="18" charset="0"/>
                <a:ea typeface="Times New Roman" panose="02020603050405020304" pitchFamily="18" charset="0"/>
              </a:rPr>
              <a:t>-1</a:t>
            </a:r>
            <a:r>
              <a:rPr lang="en-US" dirty="0">
                <a:latin typeface="Times New Roman" panose="02020603050405020304" pitchFamily="18" charset="0"/>
                <a:ea typeface="Times New Roman" panose="02020603050405020304" pitchFamily="18" charset="0"/>
              </a:rPr>
              <a:t>. At minimal forest extent we estimate a level of 1,130 mm yr</a:t>
            </a:r>
            <a:r>
              <a:rPr lang="en-US" baseline="30000" dirty="0">
                <a:latin typeface="Times New Roman" panose="02020603050405020304" pitchFamily="18" charset="0"/>
                <a:ea typeface="Times New Roman" panose="02020603050405020304" pitchFamily="18" charset="0"/>
              </a:rPr>
              <a:t>-1</a:t>
            </a:r>
            <a:r>
              <a:rPr lang="en-US" dirty="0">
                <a:latin typeface="Times New Roman" panose="02020603050405020304" pitchFamily="18" charset="0"/>
                <a:ea typeface="Times New Roman" panose="02020603050405020304" pitchFamily="18" charset="0"/>
              </a:rPr>
              <a:t> and at maximal forest extent 1,220 mm yr</a:t>
            </a:r>
            <a:r>
              <a:rPr lang="en-US" baseline="30000" dirty="0">
                <a:latin typeface="Times New Roman" panose="02020603050405020304" pitchFamily="18" charset="0"/>
                <a:ea typeface="Times New Roman" panose="02020603050405020304" pitchFamily="18" charset="0"/>
              </a:rPr>
              <a:t>-1</a:t>
            </a:r>
            <a:r>
              <a:rPr lang="en-US" dirty="0">
                <a:latin typeface="Times New Roman" panose="02020603050405020304" pitchFamily="18" charset="0"/>
                <a:ea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pic>
        <p:nvPicPr>
          <p:cNvPr id="16" name="Picture 3">
            <a:extLst>
              <a:ext uri="{FF2B5EF4-FFF2-40B4-BE49-F238E27FC236}">
                <a16:creationId xmlns:a16="http://schemas.microsoft.com/office/drawing/2014/main" id="{391544EF-CB42-4643-B798-90749FB38BD9}"/>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735503" y="2281385"/>
            <a:ext cx="6378750" cy="1800000"/>
          </a:xfrm>
          <a:prstGeom prst="rect">
            <a:avLst/>
          </a:prstGeom>
          <a:noFill/>
          <a:ln>
            <a:noFill/>
          </a:ln>
        </p:spPr>
      </p:pic>
      <p:sp>
        <p:nvSpPr>
          <p:cNvPr id="19" name="Pijl: rechts 18">
            <a:hlinkClick r:id="" action="ppaction://hlinkshowjump?jump=nextslide"/>
            <a:extLst>
              <a:ext uri="{FF2B5EF4-FFF2-40B4-BE49-F238E27FC236}">
                <a16:creationId xmlns:a16="http://schemas.microsoft.com/office/drawing/2014/main" id="{2837E462-C0A5-47DE-BCEA-8EB0B79B5E75}"/>
              </a:ext>
            </a:extLst>
          </p:cNvPr>
          <p:cNvSpPr/>
          <p:nvPr/>
        </p:nvSpPr>
        <p:spPr>
          <a:xfrm>
            <a:off x="3657139" y="5312931"/>
            <a:ext cx="978408" cy="48463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Pijl: links 19">
            <a:hlinkClick r:id="" action="ppaction://hlinkshowjump?jump=previousslide"/>
            <a:extLst>
              <a:ext uri="{FF2B5EF4-FFF2-40B4-BE49-F238E27FC236}">
                <a16:creationId xmlns:a16="http://schemas.microsoft.com/office/drawing/2014/main" id="{540CAB50-C912-493C-82DB-B05E9AD5B014}"/>
              </a:ext>
            </a:extLst>
          </p:cNvPr>
          <p:cNvSpPr/>
          <p:nvPr/>
        </p:nvSpPr>
        <p:spPr>
          <a:xfrm>
            <a:off x="849931" y="5312931"/>
            <a:ext cx="978408" cy="484632"/>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1" name="Rechthoek 20">
            <a:extLst>
              <a:ext uri="{FF2B5EF4-FFF2-40B4-BE49-F238E27FC236}">
                <a16:creationId xmlns:a16="http://schemas.microsoft.com/office/drawing/2014/main" id="{BC6720DF-9BA6-423A-B09F-4088D2A86DF3}"/>
              </a:ext>
            </a:extLst>
          </p:cNvPr>
          <p:cNvSpPr/>
          <p:nvPr/>
        </p:nvSpPr>
        <p:spPr>
          <a:xfrm>
            <a:off x="5735504" y="4233534"/>
            <a:ext cx="6456496" cy="1754326"/>
          </a:xfrm>
          <a:prstGeom prst="rect">
            <a:avLst/>
          </a:prstGeom>
        </p:spPr>
        <p:txBody>
          <a:bodyPr wrap="square">
            <a:spAutoFit/>
          </a:bodyPr>
          <a:lstStyle/>
          <a:p>
            <a:pPr algn="ctr"/>
            <a:r>
              <a:rPr lang="en-US" sz="1200" dirty="0">
                <a:latin typeface="Times New Roman" panose="02020603050405020304" pitchFamily="18" charset="0"/>
                <a:cs typeface="Times New Roman" panose="02020603050405020304" pitchFamily="18" charset="0"/>
              </a:rPr>
              <a:t>The ranges of the intensity of the hydrological cycle (%) and total forest cover (%) under recent (blue; 2003−2014) and late 21st century climate (red; 2071−2100) for each continent. The ranges that are delineated by solid lines result from the interaction of local-scale hysteresis of forest cover with regional-scale forest-induced moisture recycling. The ranges that are delineated by dashed lines result from local-scale hysteresis only and do not account for regional-scale forest-induced moisture recycling (i.e. they assume ‘static rainfall’). Note that the static climates by definition imply no ranges along the x-axis, but these ranges are kept for display purposes. Blue dots indicate recent total annual rainfall and forest cover; red dots indicate late 21st-century total rainfall and forest cover with no other factors than climate change considered. A) South America; B) Africa; C) Australasia. </a:t>
            </a:r>
            <a:endParaRPr lang="nl-NL" sz="1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616056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F90F78D8-399B-423B-BDDA-73151B32C121}"/>
              </a:ext>
            </a:extLst>
          </p:cNvPr>
          <p:cNvSpPr txBox="1"/>
          <p:nvPr/>
        </p:nvSpPr>
        <p:spPr>
          <a:xfrm>
            <a:off x="0" y="-54318"/>
            <a:ext cx="12192000" cy="1631216"/>
          </a:xfrm>
          <a:prstGeom prst="rect">
            <a:avLst/>
          </a:prstGeom>
          <a:noFill/>
        </p:spPr>
        <p:txBody>
          <a:bodyPr wrap="square" rtlCol="0">
            <a:spAutoFit/>
          </a:bodyPr>
          <a:lstStyle/>
          <a:p>
            <a:pPr algn="ctr">
              <a:lnSpc>
                <a:spcPct val="150000"/>
              </a:lnSpc>
            </a:pPr>
            <a:r>
              <a:rPr lang="nl-NL" sz="4000" dirty="0" err="1">
                <a:latin typeface="Times New Roman" panose="02020603050405020304" pitchFamily="18" charset="0"/>
                <a:cs typeface="Times New Roman" panose="02020603050405020304" pitchFamily="18" charset="0"/>
              </a:rPr>
              <a:t>Hysteresis</a:t>
            </a:r>
            <a:r>
              <a:rPr lang="nl-NL" sz="4000" dirty="0">
                <a:latin typeface="Times New Roman" panose="02020603050405020304" pitchFamily="18" charset="0"/>
                <a:cs typeface="Times New Roman" panose="02020603050405020304" pitchFamily="18" charset="0"/>
              </a:rPr>
              <a:t> of </a:t>
            </a:r>
            <a:r>
              <a:rPr lang="nl-NL" sz="4000" dirty="0" err="1">
                <a:latin typeface="Times New Roman" panose="02020603050405020304" pitchFamily="18" charset="0"/>
                <a:cs typeface="Times New Roman" panose="02020603050405020304" pitchFamily="18" charset="0"/>
              </a:rPr>
              <a:t>tropical</a:t>
            </a:r>
            <a:r>
              <a:rPr lang="nl-NL" sz="4000" dirty="0">
                <a:latin typeface="Times New Roman" panose="02020603050405020304" pitchFamily="18" charset="0"/>
                <a:cs typeface="Times New Roman" panose="02020603050405020304" pitchFamily="18" charset="0"/>
              </a:rPr>
              <a:t> </a:t>
            </a:r>
            <a:r>
              <a:rPr lang="nl-NL" sz="4000" dirty="0" err="1">
                <a:latin typeface="Times New Roman" panose="02020603050405020304" pitchFamily="18" charset="0"/>
                <a:cs typeface="Times New Roman" panose="02020603050405020304" pitchFamily="18" charset="0"/>
              </a:rPr>
              <a:t>forests</a:t>
            </a:r>
            <a:r>
              <a:rPr lang="nl-NL" sz="4000" dirty="0">
                <a:latin typeface="Times New Roman" panose="02020603050405020304" pitchFamily="18" charset="0"/>
                <a:cs typeface="Times New Roman" panose="02020603050405020304" pitchFamily="18" charset="0"/>
              </a:rPr>
              <a:t> in </a:t>
            </a:r>
            <a:r>
              <a:rPr lang="nl-NL" sz="4000" dirty="0" err="1">
                <a:latin typeface="Times New Roman" panose="02020603050405020304" pitchFamily="18" charset="0"/>
                <a:cs typeface="Times New Roman" panose="02020603050405020304" pitchFamily="18" charset="0"/>
              </a:rPr>
              <a:t>the</a:t>
            </a:r>
            <a:r>
              <a:rPr lang="nl-NL" sz="4000" dirty="0">
                <a:latin typeface="Times New Roman" panose="02020603050405020304" pitchFamily="18" charset="0"/>
                <a:cs typeface="Times New Roman" panose="02020603050405020304" pitchFamily="18" charset="0"/>
              </a:rPr>
              <a:t> 21st </a:t>
            </a:r>
            <a:r>
              <a:rPr lang="nl-NL" sz="4000" dirty="0" err="1">
                <a:latin typeface="Times New Roman" panose="02020603050405020304" pitchFamily="18" charset="0"/>
                <a:cs typeface="Times New Roman" panose="02020603050405020304" pitchFamily="18" charset="0"/>
              </a:rPr>
              <a:t>century</a:t>
            </a:r>
            <a:endParaRPr lang="nl-NL" sz="4000" dirty="0">
              <a:latin typeface="Times New Roman" panose="02020603050405020304" pitchFamily="18" charset="0"/>
              <a:cs typeface="Times New Roman" panose="02020603050405020304" pitchFamily="18" charset="0"/>
            </a:endParaRPr>
          </a:p>
          <a:p>
            <a:pPr algn="ctr"/>
            <a:r>
              <a:rPr lang="nl-NL" sz="2000" dirty="0">
                <a:latin typeface="Times New Roman" panose="02020603050405020304" pitchFamily="18" charset="0"/>
                <a:cs typeface="Times New Roman" panose="02020603050405020304" pitchFamily="18" charset="0"/>
              </a:rPr>
              <a:t>Arie Staal, </a:t>
            </a:r>
            <a:r>
              <a:rPr lang="nl-NL" sz="2000" dirty="0" err="1">
                <a:latin typeface="Times New Roman" panose="02020603050405020304" pitchFamily="18" charset="0"/>
                <a:cs typeface="Times New Roman" panose="02020603050405020304" pitchFamily="18" charset="0"/>
              </a:rPr>
              <a:t>Ingo</a:t>
            </a:r>
            <a:r>
              <a:rPr lang="nl-NL" sz="2000" dirty="0">
                <a:latin typeface="Times New Roman" panose="02020603050405020304" pitchFamily="18" charset="0"/>
                <a:cs typeface="Times New Roman" panose="02020603050405020304" pitchFamily="18" charset="0"/>
              </a:rPr>
              <a:t> </a:t>
            </a:r>
            <a:r>
              <a:rPr lang="nl-NL" sz="2000" dirty="0" err="1">
                <a:latin typeface="Times New Roman" panose="02020603050405020304" pitchFamily="18" charset="0"/>
                <a:cs typeface="Times New Roman" panose="02020603050405020304" pitchFamily="18" charset="0"/>
              </a:rPr>
              <a:t>Fetzer</a:t>
            </a:r>
            <a:r>
              <a:rPr lang="nl-NL" sz="2000" dirty="0">
                <a:latin typeface="Times New Roman" panose="02020603050405020304" pitchFamily="18" charset="0"/>
                <a:cs typeface="Times New Roman" panose="02020603050405020304" pitchFamily="18" charset="0"/>
              </a:rPr>
              <a:t>, </a:t>
            </a:r>
            <a:r>
              <a:rPr lang="nl-NL" sz="2000" dirty="0" err="1">
                <a:latin typeface="Times New Roman" panose="02020603050405020304" pitchFamily="18" charset="0"/>
                <a:cs typeface="Times New Roman" panose="02020603050405020304" pitchFamily="18" charset="0"/>
              </a:rPr>
              <a:t>Lan</a:t>
            </a:r>
            <a:r>
              <a:rPr lang="nl-NL" sz="2000" dirty="0">
                <a:latin typeface="Times New Roman" panose="02020603050405020304" pitchFamily="18" charset="0"/>
                <a:cs typeface="Times New Roman" panose="02020603050405020304" pitchFamily="18" charset="0"/>
              </a:rPr>
              <a:t> Wang-</a:t>
            </a:r>
            <a:r>
              <a:rPr lang="nl-NL" sz="2000" dirty="0" err="1">
                <a:latin typeface="Times New Roman" panose="02020603050405020304" pitchFamily="18" charset="0"/>
                <a:cs typeface="Times New Roman" panose="02020603050405020304" pitchFamily="18" charset="0"/>
              </a:rPr>
              <a:t>Erlandsson</a:t>
            </a:r>
            <a:r>
              <a:rPr lang="nl-NL" sz="2000" dirty="0">
                <a:latin typeface="Times New Roman" panose="02020603050405020304" pitchFamily="18" charset="0"/>
                <a:cs typeface="Times New Roman" panose="02020603050405020304" pitchFamily="18" charset="0"/>
              </a:rPr>
              <a:t>, Joyce H.C. Bosmans, Stefan C. Dekker, </a:t>
            </a:r>
          </a:p>
          <a:p>
            <a:pPr algn="ctr"/>
            <a:r>
              <a:rPr lang="nl-NL" sz="2000" dirty="0">
                <a:latin typeface="Times New Roman" panose="02020603050405020304" pitchFamily="18" charset="0"/>
                <a:cs typeface="Times New Roman" panose="02020603050405020304" pitchFamily="18" charset="0"/>
              </a:rPr>
              <a:t>Egbert H. van Nes, Johan </a:t>
            </a:r>
            <a:r>
              <a:rPr lang="nl-NL" sz="2000" dirty="0" err="1">
                <a:latin typeface="Times New Roman" panose="02020603050405020304" pitchFamily="18" charset="0"/>
                <a:cs typeface="Times New Roman" panose="02020603050405020304" pitchFamily="18" charset="0"/>
              </a:rPr>
              <a:t>Rockström</a:t>
            </a:r>
            <a:r>
              <a:rPr lang="nl-NL" sz="2000" dirty="0">
                <a:latin typeface="Times New Roman" panose="02020603050405020304" pitchFamily="18" charset="0"/>
                <a:cs typeface="Times New Roman" panose="02020603050405020304" pitchFamily="18" charset="0"/>
              </a:rPr>
              <a:t> &amp; Obbe A. Tuinenburg</a:t>
            </a:r>
          </a:p>
        </p:txBody>
      </p:sp>
      <p:sp>
        <p:nvSpPr>
          <p:cNvPr id="5" name="Rechthoek 4">
            <a:hlinkClick r:id="" action="ppaction://hlinkshowjump?jump=firstslide"/>
            <a:extLst>
              <a:ext uri="{FF2B5EF4-FFF2-40B4-BE49-F238E27FC236}">
                <a16:creationId xmlns:a16="http://schemas.microsoft.com/office/drawing/2014/main" id="{21BE779B-5BEC-49E6-9E3C-E1FDBA4E0EA7}"/>
              </a:ext>
            </a:extLst>
          </p:cNvPr>
          <p:cNvSpPr/>
          <p:nvPr/>
        </p:nvSpPr>
        <p:spPr>
          <a:xfrm>
            <a:off x="-108642" y="-63374"/>
            <a:ext cx="12439462" cy="169459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3" name="Rechthoek 22">
            <a:hlinkClick r:id="" action="ppaction://hlinkshowjump?jump=lastslide"/>
            <a:extLst>
              <a:ext uri="{FF2B5EF4-FFF2-40B4-BE49-F238E27FC236}">
                <a16:creationId xmlns:a16="http://schemas.microsoft.com/office/drawing/2014/main" id="{218EFBB9-096B-464B-A9CB-5A7DF74363D9}"/>
              </a:ext>
            </a:extLst>
          </p:cNvPr>
          <p:cNvSpPr/>
          <p:nvPr/>
        </p:nvSpPr>
        <p:spPr>
          <a:xfrm>
            <a:off x="-108642" y="6292158"/>
            <a:ext cx="12367034" cy="64145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4" name="Picture 2" descr="Image result for utrecht university">
            <a:extLst>
              <a:ext uri="{FF2B5EF4-FFF2-40B4-BE49-F238E27FC236}">
                <a16:creationId xmlns:a16="http://schemas.microsoft.com/office/drawing/2014/main" id="{2484AA19-7189-4513-9C6A-0056BD36A95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92103" y="6361728"/>
            <a:ext cx="1590675" cy="440055"/>
          </a:xfrm>
          <a:prstGeom prst="rect">
            <a:avLst/>
          </a:prstGeom>
          <a:noFill/>
          <a:extLst>
            <a:ext uri="{909E8E84-426E-40DD-AFC4-6F175D3DCCD1}">
              <a14:hiddenFill xmlns:a14="http://schemas.microsoft.com/office/drawing/2010/main">
                <a:solidFill>
                  <a:srgbClr val="FFFFFF"/>
                </a:solidFill>
              </a14:hiddenFill>
            </a:ext>
          </a:extLst>
        </p:spPr>
      </p:pic>
      <p:pic>
        <p:nvPicPr>
          <p:cNvPr id="25" name="Bildobjekt 20">
            <a:extLst>
              <a:ext uri="{FF2B5EF4-FFF2-40B4-BE49-F238E27FC236}">
                <a16:creationId xmlns:a16="http://schemas.microsoft.com/office/drawing/2014/main" id="{E972E929-F866-4044-9E85-7CFE200761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091" y="6238705"/>
            <a:ext cx="2050988" cy="685560"/>
          </a:xfrm>
          <a:prstGeom prst="rect">
            <a:avLst/>
          </a:prstGeom>
        </p:spPr>
      </p:pic>
      <p:grpSp>
        <p:nvGrpSpPr>
          <p:cNvPr id="26" name="Group 43">
            <a:extLst>
              <a:ext uri="{FF2B5EF4-FFF2-40B4-BE49-F238E27FC236}">
                <a16:creationId xmlns:a16="http://schemas.microsoft.com/office/drawing/2014/main" id="{1CA6AE7F-3855-481D-892F-D14962146163}"/>
              </a:ext>
            </a:extLst>
          </p:cNvPr>
          <p:cNvGrpSpPr/>
          <p:nvPr/>
        </p:nvGrpSpPr>
        <p:grpSpPr>
          <a:xfrm>
            <a:off x="2320159" y="6267689"/>
            <a:ext cx="1274069" cy="663788"/>
            <a:chOff x="10937436" y="6154561"/>
            <a:chExt cx="1310640" cy="637489"/>
          </a:xfrm>
        </p:grpSpPr>
        <p:sp>
          <p:nvSpPr>
            <p:cNvPr id="27" name="TextBox 44">
              <a:extLst>
                <a:ext uri="{FF2B5EF4-FFF2-40B4-BE49-F238E27FC236}">
                  <a16:creationId xmlns:a16="http://schemas.microsoft.com/office/drawing/2014/main" id="{EC028868-BC7F-4718-85C9-1736E9D9FAD5}"/>
                </a:ext>
              </a:extLst>
            </p:cNvPr>
            <p:cNvSpPr txBox="1"/>
            <p:nvPr/>
          </p:nvSpPr>
          <p:spPr>
            <a:xfrm>
              <a:off x="10937436" y="6154561"/>
              <a:ext cx="1310640" cy="555537"/>
            </a:xfrm>
            <a:prstGeom prst="rect">
              <a:avLst/>
            </a:prstGeom>
            <a:noFill/>
          </p:spPr>
          <p:txBody>
            <a:bodyPr wrap="square" rtlCol="0">
              <a:spAutoFit/>
            </a:bodyPr>
            <a:lstStyle/>
            <a:p>
              <a:pPr algn="ctr">
                <a:lnSpc>
                  <a:spcPct val="70000"/>
                </a:lnSpc>
              </a:pPr>
              <a:r>
                <a:rPr lang="en-US" sz="3200" b="1" dirty="0">
                  <a:solidFill>
                    <a:srgbClr val="425221"/>
                  </a:solidFill>
                  <a:latin typeface="Tahoma"/>
                  <a:cs typeface="Tahoma"/>
                </a:rPr>
                <a:t>e</a:t>
              </a:r>
              <a:r>
                <a:rPr lang="en-US" sz="3200" b="1" dirty="0">
                  <a:solidFill>
                    <a:srgbClr val="D5662D"/>
                  </a:solidFill>
                  <a:latin typeface="Tahoma"/>
                  <a:cs typeface="Tahoma"/>
                </a:rPr>
                <a:t>r</a:t>
              </a:r>
              <a:r>
                <a:rPr lang="en-US" sz="3200" b="1" dirty="0">
                  <a:solidFill>
                    <a:srgbClr val="425221"/>
                  </a:solidFill>
                  <a:latin typeface="Tahoma"/>
                  <a:cs typeface="Tahoma"/>
                </a:rPr>
                <a:t>a</a:t>
              </a:r>
              <a:r>
                <a:rPr lang="en-US" sz="2000" dirty="0">
                  <a:latin typeface="Tahoma"/>
                  <a:cs typeface="Tahoma"/>
                </a:rPr>
                <a:t> </a:t>
              </a:r>
            </a:p>
            <a:p>
              <a:pPr algn="ctr">
                <a:lnSpc>
                  <a:spcPct val="70000"/>
                </a:lnSpc>
              </a:pPr>
              <a:r>
                <a:rPr lang="en-US" sz="1100" b="1" dirty="0">
                  <a:latin typeface="Calibri"/>
                  <a:cs typeface="Calibri"/>
                </a:rPr>
                <a:t>Earth Resilience</a:t>
              </a:r>
            </a:p>
          </p:txBody>
        </p:sp>
        <p:sp>
          <p:nvSpPr>
            <p:cNvPr id="28" name="TextBox 45">
              <a:extLst>
                <a:ext uri="{FF2B5EF4-FFF2-40B4-BE49-F238E27FC236}">
                  <a16:creationId xmlns:a16="http://schemas.microsoft.com/office/drawing/2014/main" id="{A8107162-6045-4ABB-9409-EFE9A3EF5100}"/>
                </a:ext>
              </a:extLst>
            </p:cNvPr>
            <p:cNvSpPr txBox="1"/>
            <p:nvPr/>
          </p:nvSpPr>
          <p:spPr>
            <a:xfrm>
              <a:off x="11007832" y="6561218"/>
              <a:ext cx="1144865" cy="230832"/>
            </a:xfrm>
            <a:prstGeom prst="rect">
              <a:avLst/>
            </a:prstGeom>
            <a:noFill/>
          </p:spPr>
          <p:txBody>
            <a:bodyPr wrap="none" rtlCol="0">
              <a:spAutoFit/>
            </a:bodyPr>
            <a:lstStyle/>
            <a:p>
              <a:r>
                <a:rPr lang="en-US" sz="900" dirty="0">
                  <a:latin typeface="+mj-lt"/>
                  <a:cs typeface="Avenir Next Condensed Demi Bold"/>
                </a:rPr>
                <a:t>in the Anthropocene</a:t>
              </a:r>
              <a:endParaRPr lang="en-US" sz="900" dirty="0">
                <a:latin typeface="+mj-lt"/>
              </a:endParaRPr>
            </a:p>
          </p:txBody>
        </p:sp>
      </p:grpSp>
      <p:pic>
        <p:nvPicPr>
          <p:cNvPr id="29" name="Picture 6" descr="http://www.foodlaw.nu/images/wur.jpg">
            <a:extLst>
              <a:ext uri="{FF2B5EF4-FFF2-40B4-BE49-F238E27FC236}">
                <a16:creationId xmlns:a16="http://schemas.microsoft.com/office/drawing/2014/main" id="{0857C802-DCA4-428D-B097-ED3D349D4D9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33812" y="6418555"/>
            <a:ext cx="2010433" cy="325859"/>
          </a:xfrm>
          <a:prstGeom prst="rect">
            <a:avLst/>
          </a:prstGeom>
          <a:noFill/>
          <a:extLst>
            <a:ext uri="{909E8E84-426E-40DD-AFC4-6F175D3DCCD1}">
              <a14:hiddenFill xmlns:a14="http://schemas.microsoft.com/office/drawing/2010/main">
                <a:solidFill>
                  <a:srgbClr val="FFFFFF"/>
                </a:solidFill>
              </a14:hiddenFill>
            </a:ext>
          </a:extLst>
        </p:spPr>
      </p:pic>
      <p:pic>
        <p:nvPicPr>
          <p:cNvPr id="31" name="Afbeelding 30" descr="Afbeelding met tekening&#10;&#10;Automatisch gegenereerde beschrijving">
            <a:extLst>
              <a:ext uri="{FF2B5EF4-FFF2-40B4-BE49-F238E27FC236}">
                <a16:creationId xmlns:a16="http://schemas.microsoft.com/office/drawing/2014/main" id="{1F2B4661-66B6-4591-9EB1-E795EEB1AC5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06076" y="6319036"/>
            <a:ext cx="1200920" cy="529315"/>
          </a:xfrm>
          <a:prstGeom prst="rect">
            <a:avLst/>
          </a:prstGeom>
        </p:spPr>
      </p:pic>
      <p:pic>
        <p:nvPicPr>
          <p:cNvPr id="33" name="Afbeelding 32">
            <a:extLst>
              <a:ext uri="{FF2B5EF4-FFF2-40B4-BE49-F238E27FC236}">
                <a16:creationId xmlns:a16="http://schemas.microsoft.com/office/drawing/2014/main" id="{BF5BC362-3466-4CAC-B90A-EA02176EDDCB}"/>
              </a:ext>
            </a:extLst>
          </p:cNvPr>
          <p:cNvPicPr>
            <a:picLocks noChangeAspect="1"/>
          </p:cNvPicPr>
          <p:nvPr/>
        </p:nvPicPr>
        <p:blipFill rotWithShape="1">
          <a:blip r:embed="rId6">
            <a:extLst>
              <a:ext uri="{28A0092B-C50C-407E-A947-70E740481C1C}">
                <a14:useLocalDpi xmlns:a14="http://schemas.microsoft.com/office/drawing/2010/main" val="0"/>
              </a:ext>
            </a:extLst>
          </a:blip>
          <a:srcRect t="21045" b="20973"/>
          <a:stretch/>
        </p:blipFill>
        <p:spPr>
          <a:xfrm>
            <a:off x="8911998" y="6361728"/>
            <a:ext cx="1449918" cy="440055"/>
          </a:xfrm>
          <a:prstGeom prst="rect">
            <a:avLst/>
          </a:prstGeom>
        </p:spPr>
      </p:pic>
      <p:sp>
        <p:nvSpPr>
          <p:cNvPr id="30" name="Rectangle 8">
            <a:extLst>
              <a:ext uri="{FF2B5EF4-FFF2-40B4-BE49-F238E27FC236}">
                <a16:creationId xmlns:a16="http://schemas.microsoft.com/office/drawing/2014/main" id="{71641210-F023-4F01-9BC3-23B7922896A1}"/>
              </a:ext>
            </a:extLst>
          </p:cNvPr>
          <p:cNvSpPr/>
          <p:nvPr/>
        </p:nvSpPr>
        <p:spPr>
          <a:xfrm>
            <a:off x="411784" y="1886649"/>
            <a:ext cx="5044136" cy="3139321"/>
          </a:xfrm>
          <a:prstGeom prst="rect">
            <a:avLst/>
          </a:prstGeom>
        </p:spPr>
        <p:txBody>
          <a:bodyPr wrap="square">
            <a:spAutoFit/>
          </a:bodyPr>
          <a:lstStyle/>
          <a:p>
            <a:r>
              <a:rPr lang="en-US" b="1" dirty="0">
                <a:latin typeface="Times New Roman" panose="02020603050405020304" pitchFamily="18" charset="0"/>
                <a:cs typeface="Times New Roman" panose="02020603050405020304" pitchFamily="18" charset="0"/>
              </a:rPr>
              <a:t>Forest hysteresis effects on rainfall</a:t>
            </a:r>
          </a:p>
          <a:p>
            <a:r>
              <a:rPr lang="en-US" dirty="0">
                <a:latin typeface="Times New Roman" panose="02020603050405020304" pitchFamily="18" charset="0"/>
                <a:ea typeface="Times New Roman" panose="02020603050405020304" pitchFamily="18" charset="0"/>
              </a:rPr>
              <a:t>In Australasia, forest hysteresis has a negligible effect on average rainfall levels, ranging between 1,170 mm yr</a:t>
            </a:r>
            <a:r>
              <a:rPr lang="en-US" baseline="30000" dirty="0">
                <a:latin typeface="Times New Roman" panose="02020603050405020304" pitchFamily="18" charset="0"/>
                <a:ea typeface="Times New Roman" panose="02020603050405020304" pitchFamily="18" charset="0"/>
              </a:rPr>
              <a:t>-1</a:t>
            </a:r>
            <a:r>
              <a:rPr lang="en-US" dirty="0">
                <a:latin typeface="Times New Roman" panose="02020603050405020304" pitchFamily="18" charset="0"/>
                <a:ea typeface="Times New Roman" panose="02020603050405020304" pitchFamily="18" charset="0"/>
              </a:rPr>
              <a:t> at minimal forest extent and 1,180 mm yr</a:t>
            </a:r>
            <a:r>
              <a:rPr lang="en-US" baseline="30000" dirty="0">
                <a:latin typeface="Times New Roman" panose="02020603050405020304" pitchFamily="18" charset="0"/>
                <a:ea typeface="Times New Roman" panose="02020603050405020304" pitchFamily="18" charset="0"/>
              </a:rPr>
              <a:t>-1</a:t>
            </a:r>
            <a:r>
              <a:rPr lang="en-US" dirty="0">
                <a:latin typeface="Times New Roman" panose="02020603050405020304" pitchFamily="18" charset="0"/>
                <a:ea typeface="Times New Roman" panose="02020603050405020304" pitchFamily="18" charset="0"/>
              </a:rPr>
              <a:t> at maximal forest extent. Climate change increases average rainfall to 1,500 mm yr</a:t>
            </a:r>
            <a:r>
              <a:rPr lang="en-US" baseline="30000" dirty="0">
                <a:latin typeface="Times New Roman" panose="02020603050405020304" pitchFamily="18" charset="0"/>
                <a:ea typeface="Times New Roman" panose="02020603050405020304" pitchFamily="18" charset="0"/>
              </a:rPr>
              <a:t>-1</a:t>
            </a:r>
            <a:r>
              <a:rPr lang="en-US" dirty="0">
                <a:latin typeface="Times New Roman" panose="02020603050405020304" pitchFamily="18" charset="0"/>
                <a:ea typeface="Times New Roman" panose="02020603050405020304" pitchFamily="18" charset="0"/>
              </a:rPr>
              <a:t> at minimal and maximal forest extent. The small effect of forest in our Australasian study area can be explained by the discontinuous land area of Indonesia reducing the potential for terrestrial moisture recycling.</a:t>
            </a:r>
            <a:endParaRPr lang="en-US" dirty="0">
              <a:latin typeface="Times New Roman" panose="02020603050405020304" pitchFamily="18" charset="0"/>
              <a:cs typeface="Times New Roman" panose="02020603050405020304" pitchFamily="18" charset="0"/>
            </a:endParaRPr>
          </a:p>
        </p:txBody>
      </p:sp>
      <p:pic>
        <p:nvPicPr>
          <p:cNvPr id="16" name="Picture 3">
            <a:extLst>
              <a:ext uri="{FF2B5EF4-FFF2-40B4-BE49-F238E27FC236}">
                <a16:creationId xmlns:a16="http://schemas.microsoft.com/office/drawing/2014/main" id="{6C5FDC3F-738B-402A-B8EF-9B49654B26EA}"/>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735503" y="2281385"/>
            <a:ext cx="6378750" cy="1800000"/>
          </a:xfrm>
          <a:prstGeom prst="rect">
            <a:avLst/>
          </a:prstGeom>
          <a:noFill/>
          <a:ln>
            <a:noFill/>
          </a:ln>
        </p:spPr>
      </p:pic>
      <p:sp>
        <p:nvSpPr>
          <p:cNvPr id="18" name="Rechthoek 17">
            <a:extLst>
              <a:ext uri="{FF2B5EF4-FFF2-40B4-BE49-F238E27FC236}">
                <a16:creationId xmlns:a16="http://schemas.microsoft.com/office/drawing/2014/main" id="{98B17973-F6B5-4636-8701-AEDEDC42AC94}"/>
              </a:ext>
            </a:extLst>
          </p:cNvPr>
          <p:cNvSpPr/>
          <p:nvPr/>
        </p:nvSpPr>
        <p:spPr>
          <a:xfrm>
            <a:off x="5735504" y="4233534"/>
            <a:ext cx="6456496" cy="1754326"/>
          </a:xfrm>
          <a:prstGeom prst="rect">
            <a:avLst/>
          </a:prstGeom>
        </p:spPr>
        <p:txBody>
          <a:bodyPr wrap="square">
            <a:spAutoFit/>
          </a:bodyPr>
          <a:lstStyle/>
          <a:p>
            <a:pPr algn="ctr"/>
            <a:r>
              <a:rPr lang="en-US" sz="1200" dirty="0">
                <a:latin typeface="Times New Roman" panose="02020603050405020304" pitchFamily="18" charset="0"/>
                <a:cs typeface="Times New Roman" panose="02020603050405020304" pitchFamily="18" charset="0"/>
              </a:rPr>
              <a:t>The ranges of the intensity of the hydrological cycle (%) and total forest cover (%) under recent (blue; 2003−2014) and late 21st century climate (red; 2071−2100) for each continent. The ranges that are delineated by solid lines result from the interaction of local-scale hysteresis of forest cover with regional-scale forest-induced moisture recycling. The ranges that are delineated by dashed lines result from local-scale hysteresis only and do not account for regional-scale forest-induced moisture recycling (i.e. they assume ‘static rainfall’). Note that the static climates by definition imply no ranges along the x-axis, but these ranges are kept for display purposes. Blue dots indicate recent total annual rainfall and forest cover; red dots indicate late 21st-century total rainfall and forest cover with no other factors than climate change considered. A) South America; B) Africa; C) Australasia. </a:t>
            </a:r>
            <a:endParaRPr lang="nl-NL" sz="1200" dirty="0">
              <a:latin typeface="Times New Roman" panose="02020603050405020304" pitchFamily="18" charset="0"/>
              <a:cs typeface="Times New Roman" panose="02020603050405020304" pitchFamily="18" charset="0"/>
            </a:endParaRPr>
          </a:p>
        </p:txBody>
      </p:sp>
      <p:sp>
        <p:nvSpPr>
          <p:cNvPr id="19" name="Pijl: rechts 18">
            <a:hlinkClick r:id="" action="ppaction://hlinkshowjump?jump=nextslide"/>
            <a:extLst>
              <a:ext uri="{FF2B5EF4-FFF2-40B4-BE49-F238E27FC236}">
                <a16:creationId xmlns:a16="http://schemas.microsoft.com/office/drawing/2014/main" id="{780ED0F6-D17A-43AC-B365-88106DD26737}"/>
              </a:ext>
            </a:extLst>
          </p:cNvPr>
          <p:cNvSpPr/>
          <p:nvPr/>
        </p:nvSpPr>
        <p:spPr>
          <a:xfrm>
            <a:off x="3657139" y="5312931"/>
            <a:ext cx="978408" cy="48463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Pijl: links 19">
            <a:hlinkClick r:id="" action="ppaction://hlinkshowjump?jump=previousslide"/>
            <a:extLst>
              <a:ext uri="{FF2B5EF4-FFF2-40B4-BE49-F238E27FC236}">
                <a16:creationId xmlns:a16="http://schemas.microsoft.com/office/drawing/2014/main" id="{E9C699F3-9AE7-4E01-9A43-B69452946CDC}"/>
              </a:ext>
            </a:extLst>
          </p:cNvPr>
          <p:cNvSpPr/>
          <p:nvPr/>
        </p:nvSpPr>
        <p:spPr>
          <a:xfrm>
            <a:off x="849931" y="5312931"/>
            <a:ext cx="978408" cy="484632"/>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0539251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F90F78D8-399B-423B-BDDA-73151B32C121}"/>
              </a:ext>
            </a:extLst>
          </p:cNvPr>
          <p:cNvSpPr txBox="1"/>
          <p:nvPr/>
        </p:nvSpPr>
        <p:spPr>
          <a:xfrm>
            <a:off x="0" y="-54318"/>
            <a:ext cx="12192000" cy="1631216"/>
          </a:xfrm>
          <a:prstGeom prst="rect">
            <a:avLst/>
          </a:prstGeom>
          <a:noFill/>
        </p:spPr>
        <p:txBody>
          <a:bodyPr wrap="square" rtlCol="0">
            <a:spAutoFit/>
          </a:bodyPr>
          <a:lstStyle/>
          <a:p>
            <a:pPr algn="ctr">
              <a:lnSpc>
                <a:spcPct val="150000"/>
              </a:lnSpc>
            </a:pPr>
            <a:r>
              <a:rPr lang="nl-NL" sz="4000" dirty="0" err="1">
                <a:latin typeface="Times New Roman" panose="02020603050405020304" pitchFamily="18" charset="0"/>
                <a:cs typeface="Times New Roman" panose="02020603050405020304" pitchFamily="18" charset="0"/>
              </a:rPr>
              <a:t>Hysteresis</a:t>
            </a:r>
            <a:r>
              <a:rPr lang="nl-NL" sz="4000" dirty="0">
                <a:latin typeface="Times New Roman" panose="02020603050405020304" pitchFamily="18" charset="0"/>
                <a:cs typeface="Times New Roman" panose="02020603050405020304" pitchFamily="18" charset="0"/>
              </a:rPr>
              <a:t> of </a:t>
            </a:r>
            <a:r>
              <a:rPr lang="nl-NL" sz="4000" dirty="0" err="1">
                <a:latin typeface="Times New Roman" panose="02020603050405020304" pitchFamily="18" charset="0"/>
                <a:cs typeface="Times New Roman" panose="02020603050405020304" pitchFamily="18" charset="0"/>
              </a:rPr>
              <a:t>tropical</a:t>
            </a:r>
            <a:r>
              <a:rPr lang="nl-NL" sz="4000" dirty="0">
                <a:latin typeface="Times New Roman" panose="02020603050405020304" pitchFamily="18" charset="0"/>
                <a:cs typeface="Times New Roman" panose="02020603050405020304" pitchFamily="18" charset="0"/>
              </a:rPr>
              <a:t> </a:t>
            </a:r>
            <a:r>
              <a:rPr lang="nl-NL" sz="4000" dirty="0" err="1">
                <a:latin typeface="Times New Roman" panose="02020603050405020304" pitchFamily="18" charset="0"/>
                <a:cs typeface="Times New Roman" panose="02020603050405020304" pitchFamily="18" charset="0"/>
              </a:rPr>
              <a:t>forests</a:t>
            </a:r>
            <a:r>
              <a:rPr lang="nl-NL" sz="4000" dirty="0">
                <a:latin typeface="Times New Roman" panose="02020603050405020304" pitchFamily="18" charset="0"/>
                <a:cs typeface="Times New Roman" panose="02020603050405020304" pitchFamily="18" charset="0"/>
              </a:rPr>
              <a:t> in </a:t>
            </a:r>
            <a:r>
              <a:rPr lang="nl-NL" sz="4000" dirty="0" err="1">
                <a:latin typeface="Times New Roman" panose="02020603050405020304" pitchFamily="18" charset="0"/>
                <a:cs typeface="Times New Roman" panose="02020603050405020304" pitchFamily="18" charset="0"/>
              </a:rPr>
              <a:t>the</a:t>
            </a:r>
            <a:r>
              <a:rPr lang="nl-NL" sz="4000" dirty="0">
                <a:latin typeface="Times New Roman" panose="02020603050405020304" pitchFamily="18" charset="0"/>
                <a:cs typeface="Times New Roman" panose="02020603050405020304" pitchFamily="18" charset="0"/>
              </a:rPr>
              <a:t> 21st </a:t>
            </a:r>
            <a:r>
              <a:rPr lang="nl-NL" sz="4000" dirty="0" err="1">
                <a:latin typeface="Times New Roman" panose="02020603050405020304" pitchFamily="18" charset="0"/>
                <a:cs typeface="Times New Roman" panose="02020603050405020304" pitchFamily="18" charset="0"/>
              </a:rPr>
              <a:t>century</a:t>
            </a:r>
            <a:endParaRPr lang="nl-NL" sz="4000" dirty="0">
              <a:latin typeface="Times New Roman" panose="02020603050405020304" pitchFamily="18" charset="0"/>
              <a:cs typeface="Times New Roman" panose="02020603050405020304" pitchFamily="18" charset="0"/>
            </a:endParaRPr>
          </a:p>
          <a:p>
            <a:pPr algn="ctr"/>
            <a:r>
              <a:rPr lang="nl-NL" sz="2000" dirty="0">
                <a:latin typeface="Times New Roman" panose="02020603050405020304" pitchFamily="18" charset="0"/>
                <a:cs typeface="Times New Roman" panose="02020603050405020304" pitchFamily="18" charset="0"/>
              </a:rPr>
              <a:t>Arie Staal, </a:t>
            </a:r>
            <a:r>
              <a:rPr lang="nl-NL" sz="2000" dirty="0" err="1">
                <a:latin typeface="Times New Roman" panose="02020603050405020304" pitchFamily="18" charset="0"/>
                <a:cs typeface="Times New Roman" panose="02020603050405020304" pitchFamily="18" charset="0"/>
              </a:rPr>
              <a:t>Ingo</a:t>
            </a:r>
            <a:r>
              <a:rPr lang="nl-NL" sz="2000" dirty="0">
                <a:latin typeface="Times New Roman" panose="02020603050405020304" pitchFamily="18" charset="0"/>
                <a:cs typeface="Times New Roman" panose="02020603050405020304" pitchFamily="18" charset="0"/>
              </a:rPr>
              <a:t> </a:t>
            </a:r>
            <a:r>
              <a:rPr lang="nl-NL" sz="2000" dirty="0" err="1">
                <a:latin typeface="Times New Roman" panose="02020603050405020304" pitchFamily="18" charset="0"/>
                <a:cs typeface="Times New Roman" panose="02020603050405020304" pitchFamily="18" charset="0"/>
              </a:rPr>
              <a:t>Fetzer</a:t>
            </a:r>
            <a:r>
              <a:rPr lang="nl-NL" sz="2000" dirty="0">
                <a:latin typeface="Times New Roman" panose="02020603050405020304" pitchFamily="18" charset="0"/>
                <a:cs typeface="Times New Roman" panose="02020603050405020304" pitchFamily="18" charset="0"/>
              </a:rPr>
              <a:t>, </a:t>
            </a:r>
            <a:r>
              <a:rPr lang="nl-NL" sz="2000" dirty="0" err="1">
                <a:latin typeface="Times New Roman" panose="02020603050405020304" pitchFamily="18" charset="0"/>
                <a:cs typeface="Times New Roman" panose="02020603050405020304" pitchFamily="18" charset="0"/>
              </a:rPr>
              <a:t>Lan</a:t>
            </a:r>
            <a:r>
              <a:rPr lang="nl-NL" sz="2000" dirty="0">
                <a:latin typeface="Times New Roman" panose="02020603050405020304" pitchFamily="18" charset="0"/>
                <a:cs typeface="Times New Roman" panose="02020603050405020304" pitchFamily="18" charset="0"/>
              </a:rPr>
              <a:t> Wang-</a:t>
            </a:r>
            <a:r>
              <a:rPr lang="nl-NL" sz="2000" dirty="0" err="1">
                <a:latin typeface="Times New Roman" panose="02020603050405020304" pitchFamily="18" charset="0"/>
                <a:cs typeface="Times New Roman" panose="02020603050405020304" pitchFamily="18" charset="0"/>
              </a:rPr>
              <a:t>Erlandsson</a:t>
            </a:r>
            <a:r>
              <a:rPr lang="nl-NL" sz="2000" dirty="0">
                <a:latin typeface="Times New Roman" panose="02020603050405020304" pitchFamily="18" charset="0"/>
                <a:cs typeface="Times New Roman" panose="02020603050405020304" pitchFamily="18" charset="0"/>
              </a:rPr>
              <a:t>, Joyce H.C. Bosmans, Stefan C. Dekker, </a:t>
            </a:r>
          </a:p>
          <a:p>
            <a:pPr algn="ctr"/>
            <a:r>
              <a:rPr lang="nl-NL" sz="2000" dirty="0">
                <a:latin typeface="Times New Roman" panose="02020603050405020304" pitchFamily="18" charset="0"/>
                <a:cs typeface="Times New Roman" panose="02020603050405020304" pitchFamily="18" charset="0"/>
              </a:rPr>
              <a:t>Egbert H. van Nes, Johan </a:t>
            </a:r>
            <a:r>
              <a:rPr lang="nl-NL" sz="2000" dirty="0" err="1">
                <a:latin typeface="Times New Roman" panose="02020603050405020304" pitchFamily="18" charset="0"/>
                <a:cs typeface="Times New Roman" panose="02020603050405020304" pitchFamily="18" charset="0"/>
              </a:rPr>
              <a:t>Rockström</a:t>
            </a:r>
            <a:r>
              <a:rPr lang="nl-NL" sz="2000" dirty="0">
                <a:latin typeface="Times New Roman" panose="02020603050405020304" pitchFamily="18" charset="0"/>
                <a:cs typeface="Times New Roman" panose="02020603050405020304" pitchFamily="18" charset="0"/>
              </a:rPr>
              <a:t> &amp; Obbe A. Tuinenburg</a:t>
            </a:r>
          </a:p>
        </p:txBody>
      </p:sp>
      <p:sp>
        <p:nvSpPr>
          <p:cNvPr id="5" name="Rechthoek 4">
            <a:hlinkClick r:id="" action="ppaction://hlinkshowjump?jump=firstslide"/>
            <a:extLst>
              <a:ext uri="{FF2B5EF4-FFF2-40B4-BE49-F238E27FC236}">
                <a16:creationId xmlns:a16="http://schemas.microsoft.com/office/drawing/2014/main" id="{21BE779B-5BEC-49E6-9E3C-E1FDBA4E0EA7}"/>
              </a:ext>
            </a:extLst>
          </p:cNvPr>
          <p:cNvSpPr/>
          <p:nvPr/>
        </p:nvSpPr>
        <p:spPr>
          <a:xfrm>
            <a:off x="-108642" y="-63374"/>
            <a:ext cx="12439462" cy="169459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3" name="Rechthoek 22">
            <a:hlinkClick r:id="" action="ppaction://hlinkshowjump?jump=lastslide"/>
            <a:extLst>
              <a:ext uri="{FF2B5EF4-FFF2-40B4-BE49-F238E27FC236}">
                <a16:creationId xmlns:a16="http://schemas.microsoft.com/office/drawing/2014/main" id="{218EFBB9-096B-464B-A9CB-5A7DF74363D9}"/>
              </a:ext>
            </a:extLst>
          </p:cNvPr>
          <p:cNvSpPr/>
          <p:nvPr/>
        </p:nvSpPr>
        <p:spPr>
          <a:xfrm>
            <a:off x="-108642" y="6292158"/>
            <a:ext cx="12367034" cy="64145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4" name="Picture 2" descr="Image result for utrecht university">
            <a:extLst>
              <a:ext uri="{FF2B5EF4-FFF2-40B4-BE49-F238E27FC236}">
                <a16:creationId xmlns:a16="http://schemas.microsoft.com/office/drawing/2014/main" id="{2484AA19-7189-4513-9C6A-0056BD36A95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92103" y="6361728"/>
            <a:ext cx="1590675" cy="440055"/>
          </a:xfrm>
          <a:prstGeom prst="rect">
            <a:avLst/>
          </a:prstGeom>
          <a:noFill/>
          <a:extLst>
            <a:ext uri="{909E8E84-426E-40DD-AFC4-6F175D3DCCD1}">
              <a14:hiddenFill xmlns:a14="http://schemas.microsoft.com/office/drawing/2010/main">
                <a:solidFill>
                  <a:srgbClr val="FFFFFF"/>
                </a:solidFill>
              </a14:hiddenFill>
            </a:ext>
          </a:extLst>
        </p:spPr>
      </p:pic>
      <p:pic>
        <p:nvPicPr>
          <p:cNvPr id="25" name="Bildobjekt 20">
            <a:extLst>
              <a:ext uri="{FF2B5EF4-FFF2-40B4-BE49-F238E27FC236}">
                <a16:creationId xmlns:a16="http://schemas.microsoft.com/office/drawing/2014/main" id="{E972E929-F866-4044-9E85-7CFE200761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091" y="6238705"/>
            <a:ext cx="2050988" cy="685560"/>
          </a:xfrm>
          <a:prstGeom prst="rect">
            <a:avLst/>
          </a:prstGeom>
        </p:spPr>
      </p:pic>
      <p:grpSp>
        <p:nvGrpSpPr>
          <p:cNvPr id="26" name="Group 43">
            <a:extLst>
              <a:ext uri="{FF2B5EF4-FFF2-40B4-BE49-F238E27FC236}">
                <a16:creationId xmlns:a16="http://schemas.microsoft.com/office/drawing/2014/main" id="{1CA6AE7F-3855-481D-892F-D14962146163}"/>
              </a:ext>
            </a:extLst>
          </p:cNvPr>
          <p:cNvGrpSpPr/>
          <p:nvPr/>
        </p:nvGrpSpPr>
        <p:grpSpPr>
          <a:xfrm>
            <a:off x="2320159" y="6267689"/>
            <a:ext cx="1274069" cy="663788"/>
            <a:chOff x="10937436" y="6154561"/>
            <a:chExt cx="1310640" cy="637489"/>
          </a:xfrm>
        </p:grpSpPr>
        <p:sp>
          <p:nvSpPr>
            <p:cNvPr id="27" name="TextBox 44">
              <a:extLst>
                <a:ext uri="{FF2B5EF4-FFF2-40B4-BE49-F238E27FC236}">
                  <a16:creationId xmlns:a16="http://schemas.microsoft.com/office/drawing/2014/main" id="{EC028868-BC7F-4718-85C9-1736E9D9FAD5}"/>
                </a:ext>
              </a:extLst>
            </p:cNvPr>
            <p:cNvSpPr txBox="1"/>
            <p:nvPr/>
          </p:nvSpPr>
          <p:spPr>
            <a:xfrm>
              <a:off x="10937436" y="6154561"/>
              <a:ext cx="1310640" cy="555537"/>
            </a:xfrm>
            <a:prstGeom prst="rect">
              <a:avLst/>
            </a:prstGeom>
            <a:noFill/>
          </p:spPr>
          <p:txBody>
            <a:bodyPr wrap="square" rtlCol="0">
              <a:spAutoFit/>
            </a:bodyPr>
            <a:lstStyle/>
            <a:p>
              <a:pPr algn="ctr">
                <a:lnSpc>
                  <a:spcPct val="70000"/>
                </a:lnSpc>
              </a:pPr>
              <a:r>
                <a:rPr lang="en-US" sz="3200" b="1" dirty="0">
                  <a:solidFill>
                    <a:srgbClr val="425221"/>
                  </a:solidFill>
                  <a:latin typeface="Tahoma"/>
                  <a:cs typeface="Tahoma"/>
                </a:rPr>
                <a:t>e</a:t>
              </a:r>
              <a:r>
                <a:rPr lang="en-US" sz="3200" b="1" dirty="0">
                  <a:solidFill>
                    <a:srgbClr val="D5662D"/>
                  </a:solidFill>
                  <a:latin typeface="Tahoma"/>
                  <a:cs typeface="Tahoma"/>
                </a:rPr>
                <a:t>r</a:t>
              </a:r>
              <a:r>
                <a:rPr lang="en-US" sz="3200" b="1" dirty="0">
                  <a:solidFill>
                    <a:srgbClr val="425221"/>
                  </a:solidFill>
                  <a:latin typeface="Tahoma"/>
                  <a:cs typeface="Tahoma"/>
                </a:rPr>
                <a:t>a</a:t>
              </a:r>
              <a:r>
                <a:rPr lang="en-US" sz="2000" dirty="0">
                  <a:latin typeface="Tahoma"/>
                  <a:cs typeface="Tahoma"/>
                </a:rPr>
                <a:t> </a:t>
              </a:r>
            </a:p>
            <a:p>
              <a:pPr algn="ctr">
                <a:lnSpc>
                  <a:spcPct val="70000"/>
                </a:lnSpc>
              </a:pPr>
              <a:r>
                <a:rPr lang="en-US" sz="1100" b="1" dirty="0">
                  <a:latin typeface="Calibri"/>
                  <a:cs typeface="Calibri"/>
                </a:rPr>
                <a:t>Earth Resilience</a:t>
              </a:r>
            </a:p>
          </p:txBody>
        </p:sp>
        <p:sp>
          <p:nvSpPr>
            <p:cNvPr id="28" name="TextBox 45">
              <a:extLst>
                <a:ext uri="{FF2B5EF4-FFF2-40B4-BE49-F238E27FC236}">
                  <a16:creationId xmlns:a16="http://schemas.microsoft.com/office/drawing/2014/main" id="{A8107162-6045-4ABB-9409-EFE9A3EF5100}"/>
                </a:ext>
              </a:extLst>
            </p:cNvPr>
            <p:cNvSpPr txBox="1"/>
            <p:nvPr/>
          </p:nvSpPr>
          <p:spPr>
            <a:xfrm>
              <a:off x="11007832" y="6561218"/>
              <a:ext cx="1144865" cy="230832"/>
            </a:xfrm>
            <a:prstGeom prst="rect">
              <a:avLst/>
            </a:prstGeom>
            <a:noFill/>
          </p:spPr>
          <p:txBody>
            <a:bodyPr wrap="none" rtlCol="0">
              <a:spAutoFit/>
            </a:bodyPr>
            <a:lstStyle/>
            <a:p>
              <a:r>
                <a:rPr lang="en-US" sz="900" dirty="0">
                  <a:latin typeface="+mj-lt"/>
                  <a:cs typeface="Avenir Next Condensed Demi Bold"/>
                </a:rPr>
                <a:t>in the Anthropocene</a:t>
              </a:r>
              <a:endParaRPr lang="en-US" sz="900" dirty="0">
                <a:latin typeface="+mj-lt"/>
              </a:endParaRPr>
            </a:p>
          </p:txBody>
        </p:sp>
      </p:grpSp>
      <p:pic>
        <p:nvPicPr>
          <p:cNvPr id="29" name="Picture 6" descr="http://www.foodlaw.nu/images/wur.jpg">
            <a:extLst>
              <a:ext uri="{FF2B5EF4-FFF2-40B4-BE49-F238E27FC236}">
                <a16:creationId xmlns:a16="http://schemas.microsoft.com/office/drawing/2014/main" id="{0857C802-DCA4-428D-B097-ED3D349D4D9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33812" y="6418555"/>
            <a:ext cx="2010433" cy="325859"/>
          </a:xfrm>
          <a:prstGeom prst="rect">
            <a:avLst/>
          </a:prstGeom>
          <a:noFill/>
          <a:extLst>
            <a:ext uri="{909E8E84-426E-40DD-AFC4-6F175D3DCCD1}">
              <a14:hiddenFill xmlns:a14="http://schemas.microsoft.com/office/drawing/2010/main">
                <a:solidFill>
                  <a:srgbClr val="FFFFFF"/>
                </a:solidFill>
              </a14:hiddenFill>
            </a:ext>
          </a:extLst>
        </p:spPr>
      </p:pic>
      <p:pic>
        <p:nvPicPr>
          <p:cNvPr id="31" name="Afbeelding 30" descr="Afbeelding met tekening&#10;&#10;Automatisch gegenereerde beschrijving">
            <a:extLst>
              <a:ext uri="{FF2B5EF4-FFF2-40B4-BE49-F238E27FC236}">
                <a16:creationId xmlns:a16="http://schemas.microsoft.com/office/drawing/2014/main" id="{1F2B4661-66B6-4591-9EB1-E795EEB1AC5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06076" y="6319036"/>
            <a:ext cx="1200920" cy="529315"/>
          </a:xfrm>
          <a:prstGeom prst="rect">
            <a:avLst/>
          </a:prstGeom>
        </p:spPr>
      </p:pic>
      <p:pic>
        <p:nvPicPr>
          <p:cNvPr id="33" name="Afbeelding 32">
            <a:extLst>
              <a:ext uri="{FF2B5EF4-FFF2-40B4-BE49-F238E27FC236}">
                <a16:creationId xmlns:a16="http://schemas.microsoft.com/office/drawing/2014/main" id="{BF5BC362-3466-4CAC-B90A-EA02176EDDCB}"/>
              </a:ext>
            </a:extLst>
          </p:cNvPr>
          <p:cNvPicPr>
            <a:picLocks noChangeAspect="1"/>
          </p:cNvPicPr>
          <p:nvPr/>
        </p:nvPicPr>
        <p:blipFill rotWithShape="1">
          <a:blip r:embed="rId6">
            <a:extLst>
              <a:ext uri="{28A0092B-C50C-407E-A947-70E740481C1C}">
                <a14:useLocalDpi xmlns:a14="http://schemas.microsoft.com/office/drawing/2010/main" val="0"/>
              </a:ext>
            </a:extLst>
          </a:blip>
          <a:srcRect t="21045" b="20973"/>
          <a:stretch/>
        </p:blipFill>
        <p:spPr>
          <a:xfrm>
            <a:off x="8911998" y="6361728"/>
            <a:ext cx="1449918" cy="440055"/>
          </a:xfrm>
          <a:prstGeom prst="rect">
            <a:avLst/>
          </a:prstGeom>
        </p:spPr>
      </p:pic>
      <p:sp>
        <p:nvSpPr>
          <p:cNvPr id="30" name="Rectangle 8">
            <a:extLst>
              <a:ext uri="{FF2B5EF4-FFF2-40B4-BE49-F238E27FC236}">
                <a16:creationId xmlns:a16="http://schemas.microsoft.com/office/drawing/2014/main" id="{71641210-F023-4F01-9BC3-23B7922896A1}"/>
              </a:ext>
            </a:extLst>
          </p:cNvPr>
          <p:cNvSpPr/>
          <p:nvPr/>
        </p:nvSpPr>
        <p:spPr>
          <a:xfrm>
            <a:off x="411783" y="1886649"/>
            <a:ext cx="11438471" cy="3970318"/>
          </a:xfrm>
          <a:prstGeom prst="rect">
            <a:avLst/>
          </a:prstGeom>
        </p:spPr>
        <p:txBody>
          <a:bodyPr wrap="square">
            <a:spAutoFit/>
          </a:bodyPr>
          <a:lstStyle/>
          <a:p>
            <a:r>
              <a:rPr lang="en-US" b="1" dirty="0">
                <a:latin typeface="Times New Roman" panose="02020603050405020304" pitchFamily="18" charset="0"/>
                <a:cs typeface="Times New Roman" panose="02020603050405020304" pitchFamily="18" charset="0"/>
              </a:rPr>
              <a:t>Conclusions</a:t>
            </a:r>
          </a:p>
          <a:p>
            <a:r>
              <a:rPr lang="en-US" dirty="0">
                <a:latin typeface="Times New Roman" panose="02020603050405020304" pitchFamily="18" charset="0"/>
                <a:cs typeface="Times New Roman" panose="02020603050405020304" pitchFamily="18" charset="0"/>
              </a:rPr>
              <a:t>The existence of hysteresis due to local-scale feedbacks already implies that a multitude of tropical forest distributions are possible. As expected from theory, the regional-scale forest-rainfall feedback expands the range of possible distributions of forests, albeit to different extents on the different continents. Although under the current climate a majority of the Amazon forest still appears resilient to disturbance, we show that this resilience may deteriorate as a result of redistributions of rainfall due to global climate change. We further argue that the Congo rainforest should also be considered a tipping element. Because our results indicate that forest cover in the Congo is </a:t>
            </a:r>
            <a:r>
              <a:rPr lang="en-US" dirty="0" err="1">
                <a:latin typeface="Times New Roman" panose="02020603050405020304" pitchFamily="18" charset="0"/>
                <a:cs typeface="Times New Roman" panose="02020603050405020304" pitchFamily="18" charset="0"/>
              </a:rPr>
              <a:t>bistable</a:t>
            </a:r>
            <a:r>
              <a:rPr lang="en-US" dirty="0">
                <a:latin typeface="Times New Roman" panose="02020603050405020304" pitchFamily="18" charset="0"/>
                <a:cs typeface="Times New Roman" panose="02020603050405020304" pitchFamily="18" charset="0"/>
              </a:rPr>
              <a:t>, but that global climate change may enhance forest resilience, we suggest that deforestation has a potentially larger effect on its possible tipping than global climate change. Our results, however, do not indicate that the southeast Asian rainforests are tipping elements in the Earth system. </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Our results highlight a fundamental property of Earth’s tropical forests: that forest extent is only partially determined by the environment. The hysteresis of tropical forests emerging from cross-scale feedbacks illustrates how the interplay between local and global changes can have lasting effects on the Earth system. </a:t>
            </a:r>
          </a:p>
        </p:txBody>
      </p:sp>
      <p:sp>
        <p:nvSpPr>
          <p:cNvPr id="20" name="Pijl: rechts 19">
            <a:hlinkClick r:id="" action="ppaction://hlinkshowjump?jump=nextslide"/>
            <a:extLst>
              <a:ext uri="{FF2B5EF4-FFF2-40B4-BE49-F238E27FC236}">
                <a16:creationId xmlns:a16="http://schemas.microsoft.com/office/drawing/2014/main" id="{DE562030-7AEA-4F6D-91E0-16B2A428D3A8}"/>
              </a:ext>
            </a:extLst>
          </p:cNvPr>
          <p:cNvSpPr/>
          <p:nvPr/>
        </p:nvSpPr>
        <p:spPr>
          <a:xfrm>
            <a:off x="6848014" y="5753208"/>
            <a:ext cx="978408" cy="48463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1" name="Pijl: links 20">
            <a:hlinkClick r:id="" action="ppaction://hlinkshowjump?jump=previousslide"/>
            <a:extLst>
              <a:ext uri="{FF2B5EF4-FFF2-40B4-BE49-F238E27FC236}">
                <a16:creationId xmlns:a16="http://schemas.microsoft.com/office/drawing/2014/main" id="{5654229E-1087-4E0C-B062-9471A0FCD8B2}"/>
              </a:ext>
            </a:extLst>
          </p:cNvPr>
          <p:cNvSpPr/>
          <p:nvPr/>
        </p:nvSpPr>
        <p:spPr>
          <a:xfrm>
            <a:off x="4040806" y="5753208"/>
            <a:ext cx="978408" cy="484632"/>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8091916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F90F78D8-399B-423B-BDDA-73151B32C121}"/>
              </a:ext>
            </a:extLst>
          </p:cNvPr>
          <p:cNvSpPr txBox="1"/>
          <p:nvPr/>
        </p:nvSpPr>
        <p:spPr>
          <a:xfrm>
            <a:off x="0" y="-54318"/>
            <a:ext cx="12192000" cy="1631216"/>
          </a:xfrm>
          <a:prstGeom prst="rect">
            <a:avLst/>
          </a:prstGeom>
          <a:noFill/>
        </p:spPr>
        <p:txBody>
          <a:bodyPr wrap="square" rtlCol="0">
            <a:spAutoFit/>
          </a:bodyPr>
          <a:lstStyle/>
          <a:p>
            <a:pPr algn="ctr">
              <a:lnSpc>
                <a:spcPct val="150000"/>
              </a:lnSpc>
            </a:pPr>
            <a:r>
              <a:rPr lang="nl-NL" sz="4000" dirty="0" err="1">
                <a:latin typeface="Times New Roman" panose="02020603050405020304" pitchFamily="18" charset="0"/>
                <a:cs typeface="Times New Roman" panose="02020603050405020304" pitchFamily="18" charset="0"/>
              </a:rPr>
              <a:t>Hysteresis</a:t>
            </a:r>
            <a:r>
              <a:rPr lang="nl-NL" sz="4000" dirty="0">
                <a:latin typeface="Times New Roman" panose="02020603050405020304" pitchFamily="18" charset="0"/>
                <a:cs typeface="Times New Roman" panose="02020603050405020304" pitchFamily="18" charset="0"/>
              </a:rPr>
              <a:t> of </a:t>
            </a:r>
            <a:r>
              <a:rPr lang="nl-NL" sz="4000" dirty="0" err="1">
                <a:latin typeface="Times New Roman" panose="02020603050405020304" pitchFamily="18" charset="0"/>
                <a:cs typeface="Times New Roman" panose="02020603050405020304" pitchFamily="18" charset="0"/>
              </a:rPr>
              <a:t>tropical</a:t>
            </a:r>
            <a:r>
              <a:rPr lang="nl-NL" sz="4000" dirty="0">
                <a:latin typeface="Times New Roman" panose="02020603050405020304" pitchFamily="18" charset="0"/>
                <a:cs typeface="Times New Roman" panose="02020603050405020304" pitchFamily="18" charset="0"/>
              </a:rPr>
              <a:t> </a:t>
            </a:r>
            <a:r>
              <a:rPr lang="nl-NL" sz="4000" dirty="0" err="1">
                <a:latin typeface="Times New Roman" panose="02020603050405020304" pitchFamily="18" charset="0"/>
                <a:cs typeface="Times New Roman" panose="02020603050405020304" pitchFamily="18" charset="0"/>
              </a:rPr>
              <a:t>forests</a:t>
            </a:r>
            <a:r>
              <a:rPr lang="nl-NL" sz="4000" dirty="0">
                <a:latin typeface="Times New Roman" panose="02020603050405020304" pitchFamily="18" charset="0"/>
                <a:cs typeface="Times New Roman" panose="02020603050405020304" pitchFamily="18" charset="0"/>
              </a:rPr>
              <a:t> in </a:t>
            </a:r>
            <a:r>
              <a:rPr lang="nl-NL" sz="4000" dirty="0" err="1">
                <a:latin typeface="Times New Roman" panose="02020603050405020304" pitchFamily="18" charset="0"/>
                <a:cs typeface="Times New Roman" panose="02020603050405020304" pitchFamily="18" charset="0"/>
              </a:rPr>
              <a:t>the</a:t>
            </a:r>
            <a:r>
              <a:rPr lang="nl-NL" sz="4000" dirty="0">
                <a:latin typeface="Times New Roman" panose="02020603050405020304" pitchFamily="18" charset="0"/>
                <a:cs typeface="Times New Roman" panose="02020603050405020304" pitchFamily="18" charset="0"/>
              </a:rPr>
              <a:t> 21st </a:t>
            </a:r>
            <a:r>
              <a:rPr lang="nl-NL" sz="4000" dirty="0" err="1">
                <a:latin typeface="Times New Roman" panose="02020603050405020304" pitchFamily="18" charset="0"/>
                <a:cs typeface="Times New Roman" panose="02020603050405020304" pitchFamily="18" charset="0"/>
              </a:rPr>
              <a:t>century</a:t>
            </a:r>
            <a:endParaRPr lang="nl-NL" sz="4000" dirty="0">
              <a:latin typeface="Times New Roman" panose="02020603050405020304" pitchFamily="18" charset="0"/>
              <a:cs typeface="Times New Roman" panose="02020603050405020304" pitchFamily="18" charset="0"/>
            </a:endParaRPr>
          </a:p>
          <a:p>
            <a:pPr algn="ctr"/>
            <a:r>
              <a:rPr lang="nl-NL" sz="2000" dirty="0">
                <a:latin typeface="Times New Roman" panose="02020603050405020304" pitchFamily="18" charset="0"/>
                <a:cs typeface="Times New Roman" panose="02020603050405020304" pitchFamily="18" charset="0"/>
              </a:rPr>
              <a:t>Arie Staal</a:t>
            </a:r>
            <a:r>
              <a:rPr lang="nl-NL" sz="2000" baseline="30000" dirty="0">
                <a:latin typeface="Times New Roman" panose="02020603050405020304" pitchFamily="18" charset="0"/>
                <a:cs typeface="Times New Roman" panose="02020603050405020304" pitchFamily="18" charset="0"/>
              </a:rPr>
              <a:t>1,2</a:t>
            </a:r>
            <a:r>
              <a:rPr lang="nl-NL" sz="2000" dirty="0">
                <a:latin typeface="Times New Roman" panose="02020603050405020304" pitchFamily="18" charset="0"/>
                <a:cs typeface="Times New Roman" panose="02020603050405020304" pitchFamily="18" charset="0"/>
              </a:rPr>
              <a:t>, </a:t>
            </a:r>
            <a:r>
              <a:rPr lang="nl-NL" sz="2000" dirty="0" err="1">
                <a:latin typeface="Times New Roman" panose="02020603050405020304" pitchFamily="18" charset="0"/>
                <a:cs typeface="Times New Roman" panose="02020603050405020304" pitchFamily="18" charset="0"/>
              </a:rPr>
              <a:t>Ingo</a:t>
            </a:r>
            <a:r>
              <a:rPr lang="nl-NL" sz="2000" dirty="0">
                <a:latin typeface="Times New Roman" panose="02020603050405020304" pitchFamily="18" charset="0"/>
                <a:cs typeface="Times New Roman" panose="02020603050405020304" pitchFamily="18" charset="0"/>
              </a:rPr>
              <a:t> Fetzer</a:t>
            </a:r>
            <a:r>
              <a:rPr lang="nl-NL" sz="2000" baseline="30000" dirty="0">
                <a:latin typeface="Times New Roman" panose="02020603050405020304" pitchFamily="18" charset="0"/>
                <a:cs typeface="Times New Roman" panose="02020603050405020304" pitchFamily="18" charset="0"/>
              </a:rPr>
              <a:t>1</a:t>
            </a:r>
            <a:r>
              <a:rPr lang="nl-NL" sz="2000" dirty="0">
                <a:latin typeface="Times New Roman" panose="02020603050405020304" pitchFamily="18" charset="0"/>
                <a:cs typeface="Times New Roman" panose="02020603050405020304" pitchFamily="18" charset="0"/>
              </a:rPr>
              <a:t>, </a:t>
            </a:r>
            <a:r>
              <a:rPr lang="nl-NL" sz="2000" dirty="0" err="1">
                <a:latin typeface="Times New Roman" panose="02020603050405020304" pitchFamily="18" charset="0"/>
                <a:cs typeface="Times New Roman" panose="02020603050405020304" pitchFamily="18" charset="0"/>
              </a:rPr>
              <a:t>Lan</a:t>
            </a:r>
            <a:r>
              <a:rPr lang="nl-NL" sz="2000" dirty="0">
                <a:latin typeface="Times New Roman" panose="02020603050405020304" pitchFamily="18" charset="0"/>
                <a:cs typeface="Times New Roman" panose="02020603050405020304" pitchFamily="18" charset="0"/>
              </a:rPr>
              <a:t> Wang-Erlandsson</a:t>
            </a:r>
            <a:r>
              <a:rPr lang="nl-NL" sz="2000" baseline="30000" dirty="0">
                <a:latin typeface="Times New Roman" panose="02020603050405020304" pitchFamily="18" charset="0"/>
                <a:cs typeface="Times New Roman" panose="02020603050405020304" pitchFamily="18" charset="0"/>
              </a:rPr>
              <a:t>1</a:t>
            </a:r>
            <a:r>
              <a:rPr lang="nl-NL" sz="2000" dirty="0">
                <a:latin typeface="Times New Roman" panose="02020603050405020304" pitchFamily="18" charset="0"/>
                <a:cs typeface="Times New Roman" panose="02020603050405020304" pitchFamily="18" charset="0"/>
              </a:rPr>
              <a:t>, Joyce H.C. Bosmans</a:t>
            </a:r>
            <a:r>
              <a:rPr lang="nl-NL" sz="2000" baseline="30000" dirty="0">
                <a:latin typeface="Times New Roman" panose="02020603050405020304" pitchFamily="18" charset="0"/>
                <a:cs typeface="Times New Roman" panose="02020603050405020304" pitchFamily="18" charset="0"/>
              </a:rPr>
              <a:t>3</a:t>
            </a:r>
            <a:r>
              <a:rPr lang="nl-NL" sz="2000" dirty="0">
                <a:latin typeface="Times New Roman" panose="02020603050405020304" pitchFamily="18" charset="0"/>
                <a:cs typeface="Times New Roman" panose="02020603050405020304" pitchFamily="18" charset="0"/>
              </a:rPr>
              <a:t>, Stefan C. Dekker</a:t>
            </a:r>
            <a:r>
              <a:rPr lang="nl-NL" sz="2000" baseline="30000" dirty="0">
                <a:latin typeface="Times New Roman" panose="02020603050405020304" pitchFamily="18" charset="0"/>
                <a:cs typeface="Times New Roman" panose="02020603050405020304" pitchFamily="18" charset="0"/>
              </a:rPr>
              <a:t>2</a:t>
            </a:r>
            <a:r>
              <a:rPr lang="nl-NL" sz="2000" dirty="0">
                <a:latin typeface="Times New Roman" panose="02020603050405020304" pitchFamily="18" charset="0"/>
                <a:cs typeface="Times New Roman" panose="02020603050405020304" pitchFamily="18" charset="0"/>
              </a:rPr>
              <a:t>, </a:t>
            </a:r>
          </a:p>
          <a:p>
            <a:pPr algn="ctr"/>
            <a:r>
              <a:rPr lang="nl-NL" sz="2000" dirty="0">
                <a:latin typeface="Times New Roman" panose="02020603050405020304" pitchFamily="18" charset="0"/>
                <a:cs typeface="Times New Roman" panose="02020603050405020304" pitchFamily="18" charset="0"/>
              </a:rPr>
              <a:t>Egbert H. van Nes</a:t>
            </a:r>
            <a:r>
              <a:rPr lang="nl-NL" sz="2000" baseline="30000" dirty="0">
                <a:latin typeface="Times New Roman" panose="02020603050405020304" pitchFamily="18" charset="0"/>
                <a:cs typeface="Times New Roman" panose="02020603050405020304" pitchFamily="18" charset="0"/>
              </a:rPr>
              <a:t>4</a:t>
            </a:r>
            <a:r>
              <a:rPr lang="nl-NL" sz="2000" dirty="0">
                <a:latin typeface="Times New Roman" panose="02020603050405020304" pitchFamily="18" charset="0"/>
                <a:cs typeface="Times New Roman" panose="02020603050405020304" pitchFamily="18" charset="0"/>
              </a:rPr>
              <a:t>, Johan Rockström</a:t>
            </a:r>
            <a:r>
              <a:rPr lang="nl-NL" sz="2000" baseline="30000" dirty="0">
                <a:latin typeface="Times New Roman" panose="02020603050405020304" pitchFamily="18" charset="0"/>
                <a:cs typeface="Times New Roman" panose="02020603050405020304" pitchFamily="18" charset="0"/>
              </a:rPr>
              <a:t>5</a:t>
            </a:r>
            <a:r>
              <a:rPr lang="nl-NL" sz="2000" dirty="0">
                <a:latin typeface="Times New Roman" panose="02020603050405020304" pitchFamily="18" charset="0"/>
                <a:cs typeface="Times New Roman" panose="02020603050405020304" pitchFamily="18" charset="0"/>
              </a:rPr>
              <a:t> &amp; Obbe A. Tuinenburg</a:t>
            </a:r>
            <a:r>
              <a:rPr lang="nl-NL" sz="2000" baseline="30000" dirty="0">
                <a:latin typeface="Times New Roman" panose="02020603050405020304" pitchFamily="18" charset="0"/>
                <a:cs typeface="Times New Roman" panose="02020603050405020304" pitchFamily="18" charset="0"/>
              </a:rPr>
              <a:t>2</a:t>
            </a:r>
            <a:endParaRPr lang="nl-NL" sz="2000" dirty="0">
              <a:latin typeface="Times New Roman" panose="02020603050405020304" pitchFamily="18" charset="0"/>
              <a:cs typeface="Times New Roman" panose="02020603050405020304" pitchFamily="18" charset="0"/>
            </a:endParaRPr>
          </a:p>
        </p:txBody>
      </p:sp>
      <p:sp>
        <p:nvSpPr>
          <p:cNvPr id="5" name="Rechthoek 4">
            <a:hlinkClick r:id="" action="ppaction://hlinkshowjump?jump=firstslide"/>
            <a:extLst>
              <a:ext uri="{FF2B5EF4-FFF2-40B4-BE49-F238E27FC236}">
                <a16:creationId xmlns:a16="http://schemas.microsoft.com/office/drawing/2014/main" id="{21BE779B-5BEC-49E6-9E3C-E1FDBA4E0EA7}"/>
              </a:ext>
            </a:extLst>
          </p:cNvPr>
          <p:cNvSpPr/>
          <p:nvPr/>
        </p:nvSpPr>
        <p:spPr>
          <a:xfrm>
            <a:off x="-73888" y="-60035"/>
            <a:ext cx="12439462" cy="169459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3" name="Rechthoek 22">
            <a:hlinkClick r:id="" action="ppaction://hlinkshowjump?jump=lastslide"/>
            <a:extLst>
              <a:ext uri="{FF2B5EF4-FFF2-40B4-BE49-F238E27FC236}">
                <a16:creationId xmlns:a16="http://schemas.microsoft.com/office/drawing/2014/main" id="{218EFBB9-096B-464B-A9CB-5A7DF74363D9}"/>
              </a:ext>
            </a:extLst>
          </p:cNvPr>
          <p:cNvSpPr/>
          <p:nvPr/>
        </p:nvSpPr>
        <p:spPr>
          <a:xfrm>
            <a:off x="-108642" y="6292158"/>
            <a:ext cx="12367034" cy="64145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4" name="Picture 2" descr="Image result for utrecht university">
            <a:extLst>
              <a:ext uri="{FF2B5EF4-FFF2-40B4-BE49-F238E27FC236}">
                <a16:creationId xmlns:a16="http://schemas.microsoft.com/office/drawing/2014/main" id="{2484AA19-7189-4513-9C6A-0056BD36A95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92103" y="6361728"/>
            <a:ext cx="1590675" cy="440055"/>
          </a:xfrm>
          <a:prstGeom prst="rect">
            <a:avLst/>
          </a:prstGeom>
          <a:noFill/>
          <a:extLst>
            <a:ext uri="{909E8E84-426E-40DD-AFC4-6F175D3DCCD1}">
              <a14:hiddenFill xmlns:a14="http://schemas.microsoft.com/office/drawing/2010/main">
                <a:solidFill>
                  <a:srgbClr val="FFFFFF"/>
                </a:solidFill>
              </a14:hiddenFill>
            </a:ext>
          </a:extLst>
        </p:spPr>
      </p:pic>
      <p:pic>
        <p:nvPicPr>
          <p:cNvPr id="25" name="Bildobjekt 20">
            <a:extLst>
              <a:ext uri="{FF2B5EF4-FFF2-40B4-BE49-F238E27FC236}">
                <a16:creationId xmlns:a16="http://schemas.microsoft.com/office/drawing/2014/main" id="{E972E929-F866-4044-9E85-7CFE200761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091" y="6238705"/>
            <a:ext cx="2050988" cy="685560"/>
          </a:xfrm>
          <a:prstGeom prst="rect">
            <a:avLst/>
          </a:prstGeom>
        </p:spPr>
      </p:pic>
      <p:grpSp>
        <p:nvGrpSpPr>
          <p:cNvPr id="26" name="Group 43">
            <a:extLst>
              <a:ext uri="{FF2B5EF4-FFF2-40B4-BE49-F238E27FC236}">
                <a16:creationId xmlns:a16="http://schemas.microsoft.com/office/drawing/2014/main" id="{1CA6AE7F-3855-481D-892F-D14962146163}"/>
              </a:ext>
            </a:extLst>
          </p:cNvPr>
          <p:cNvGrpSpPr/>
          <p:nvPr/>
        </p:nvGrpSpPr>
        <p:grpSpPr>
          <a:xfrm>
            <a:off x="2320159" y="6267689"/>
            <a:ext cx="1274069" cy="663788"/>
            <a:chOff x="10937436" y="6154561"/>
            <a:chExt cx="1310640" cy="637489"/>
          </a:xfrm>
        </p:grpSpPr>
        <p:sp>
          <p:nvSpPr>
            <p:cNvPr id="27" name="TextBox 44">
              <a:extLst>
                <a:ext uri="{FF2B5EF4-FFF2-40B4-BE49-F238E27FC236}">
                  <a16:creationId xmlns:a16="http://schemas.microsoft.com/office/drawing/2014/main" id="{EC028868-BC7F-4718-85C9-1736E9D9FAD5}"/>
                </a:ext>
              </a:extLst>
            </p:cNvPr>
            <p:cNvSpPr txBox="1"/>
            <p:nvPr/>
          </p:nvSpPr>
          <p:spPr>
            <a:xfrm>
              <a:off x="10937436" y="6154561"/>
              <a:ext cx="1310640" cy="555537"/>
            </a:xfrm>
            <a:prstGeom prst="rect">
              <a:avLst/>
            </a:prstGeom>
            <a:noFill/>
          </p:spPr>
          <p:txBody>
            <a:bodyPr wrap="square" rtlCol="0">
              <a:spAutoFit/>
            </a:bodyPr>
            <a:lstStyle/>
            <a:p>
              <a:pPr algn="ctr">
                <a:lnSpc>
                  <a:spcPct val="70000"/>
                </a:lnSpc>
              </a:pPr>
              <a:r>
                <a:rPr lang="en-US" sz="3200" b="1" dirty="0">
                  <a:solidFill>
                    <a:srgbClr val="425221"/>
                  </a:solidFill>
                  <a:latin typeface="Tahoma"/>
                  <a:cs typeface="Tahoma"/>
                </a:rPr>
                <a:t>e</a:t>
              </a:r>
              <a:r>
                <a:rPr lang="en-US" sz="3200" b="1" dirty="0">
                  <a:solidFill>
                    <a:srgbClr val="D5662D"/>
                  </a:solidFill>
                  <a:latin typeface="Tahoma"/>
                  <a:cs typeface="Tahoma"/>
                </a:rPr>
                <a:t>r</a:t>
              </a:r>
              <a:r>
                <a:rPr lang="en-US" sz="3200" b="1" dirty="0">
                  <a:solidFill>
                    <a:srgbClr val="425221"/>
                  </a:solidFill>
                  <a:latin typeface="Tahoma"/>
                  <a:cs typeface="Tahoma"/>
                </a:rPr>
                <a:t>a</a:t>
              </a:r>
              <a:r>
                <a:rPr lang="en-US" sz="2000" dirty="0">
                  <a:latin typeface="Tahoma"/>
                  <a:cs typeface="Tahoma"/>
                </a:rPr>
                <a:t> </a:t>
              </a:r>
            </a:p>
            <a:p>
              <a:pPr algn="ctr">
                <a:lnSpc>
                  <a:spcPct val="70000"/>
                </a:lnSpc>
              </a:pPr>
              <a:r>
                <a:rPr lang="en-US" sz="1100" b="1" dirty="0">
                  <a:latin typeface="Calibri"/>
                  <a:cs typeface="Calibri"/>
                </a:rPr>
                <a:t>Earth Resilience</a:t>
              </a:r>
            </a:p>
          </p:txBody>
        </p:sp>
        <p:sp>
          <p:nvSpPr>
            <p:cNvPr id="28" name="TextBox 45">
              <a:extLst>
                <a:ext uri="{FF2B5EF4-FFF2-40B4-BE49-F238E27FC236}">
                  <a16:creationId xmlns:a16="http://schemas.microsoft.com/office/drawing/2014/main" id="{A8107162-6045-4ABB-9409-EFE9A3EF5100}"/>
                </a:ext>
              </a:extLst>
            </p:cNvPr>
            <p:cNvSpPr txBox="1"/>
            <p:nvPr/>
          </p:nvSpPr>
          <p:spPr>
            <a:xfrm>
              <a:off x="11007832" y="6561218"/>
              <a:ext cx="1144865" cy="230832"/>
            </a:xfrm>
            <a:prstGeom prst="rect">
              <a:avLst/>
            </a:prstGeom>
            <a:noFill/>
          </p:spPr>
          <p:txBody>
            <a:bodyPr wrap="none" rtlCol="0">
              <a:spAutoFit/>
            </a:bodyPr>
            <a:lstStyle/>
            <a:p>
              <a:r>
                <a:rPr lang="en-US" sz="900" dirty="0">
                  <a:latin typeface="+mj-lt"/>
                  <a:cs typeface="Avenir Next Condensed Demi Bold"/>
                </a:rPr>
                <a:t>in the Anthropocene</a:t>
              </a:r>
              <a:endParaRPr lang="en-US" sz="900" dirty="0">
                <a:latin typeface="+mj-lt"/>
              </a:endParaRPr>
            </a:p>
          </p:txBody>
        </p:sp>
      </p:grpSp>
      <p:pic>
        <p:nvPicPr>
          <p:cNvPr id="29" name="Picture 6" descr="http://www.foodlaw.nu/images/wur.jpg">
            <a:extLst>
              <a:ext uri="{FF2B5EF4-FFF2-40B4-BE49-F238E27FC236}">
                <a16:creationId xmlns:a16="http://schemas.microsoft.com/office/drawing/2014/main" id="{0857C802-DCA4-428D-B097-ED3D349D4D9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33812" y="6418555"/>
            <a:ext cx="2010433" cy="325859"/>
          </a:xfrm>
          <a:prstGeom prst="rect">
            <a:avLst/>
          </a:prstGeom>
          <a:noFill/>
          <a:extLst>
            <a:ext uri="{909E8E84-426E-40DD-AFC4-6F175D3DCCD1}">
              <a14:hiddenFill xmlns:a14="http://schemas.microsoft.com/office/drawing/2010/main">
                <a:solidFill>
                  <a:srgbClr val="FFFFFF"/>
                </a:solidFill>
              </a14:hiddenFill>
            </a:ext>
          </a:extLst>
        </p:spPr>
      </p:pic>
      <p:pic>
        <p:nvPicPr>
          <p:cNvPr id="31" name="Afbeelding 30" descr="Afbeelding met tekening&#10;&#10;Automatisch gegenereerde beschrijving">
            <a:extLst>
              <a:ext uri="{FF2B5EF4-FFF2-40B4-BE49-F238E27FC236}">
                <a16:creationId xmlns:a16="http://schemas.microsoft.com/office/drawing/2014/main" id="{1F2B4661-66B6-4591-9EB1-E795EEB1AC5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06076" y="6319036"/>
            <a:ext cx="1200920" cy="529315"/>
          </a:xfrm>
          <a:prstGeom prst="rect">
            <a:avLst/>
          </a:prstGeom>
        </p:spPr>
      </p:pic>
      <p:pic>
        <p:nvPicPr>
          <p:cNvPr id="33" name="Afbeelding 32">
            <a:extLst>
              <a:ext uri="{FF2B5EF4-FFF2-40B4-BE49-F238E27FC236}">
                <a16:creationId xmlns:a16="http://schemas.microsoft.com/office/drawing/2014/main" id="{BF5BC362-3466-4CAC-B90A-EA02176EDDCB}"/>
              </a:ext>
            </a:extLst>
          </p:cNvPr>
          <p:cNvPicPr>
            <a:picLocks noChangeAspect="1"/>
          </p:cNvPicPr>
          <p:nvPr/>
        </p:nvPicPr>
        <p:blipFill rotWithShape="1">
          <a:blip r:embed="rId6">
            <a:extLst>
              <a:ext uri="{28A0092B-C50C-407E-A947-70E740481C1C}">
                <a14:useLocalDpi xmlns:a14="http://schemas.microsoft.com/office/drawing/2010/main" val="0"/>
              </a:ext>
            </a:extLst>
          </a:blip>
          <a:srcRect t="21045" b="20973"/>
          <a:stretch/>
        </p:blipFill>
        <p:spPr>
          <a:xfrm>
            <a:off x="8911998" y="6361728"/>
            <a:ext cx="1449918" cy="440055"/>
          </a:xfrm>
          <a:prstGeom prst="rect">
            <a:avLst/>
          </a:prstGeom>
        </p:spPr>
      </p:pic>
      <p:sp>
        <p:nvSpPr>
          <p:cNvPr id="15" name="TextBox 3">
            <a:extLst>
              <a:ext uri="{FF2B5EF4-FFF2-40B4-BE49-F238E27FC236}">
                <a16:creationId xmlns:a16="http://schemas.microsoft.com/office/drawing/2014/main" id="{7E477522-457A-42EB-8C4A-075023B4040A}"/>
              </a:ext>
            </a:extLst>
          </p:cNvPr>
          <p:cNvSpPr txBox="1"/>
          <p:nvPr/>
        </p:nvSpPr>
        <p:spPr>
          <a:xfrm>
            <a:off x="3071261" y="2171802"/>
            <a:ext cx="6049477" cy="1477328"/>
          </a:xfrm>
          <a:prstGeom prst="rect">
            <a:avLst/>
          </a:prstGeom>
          <a:noFill/>
        </p:spPr>
        <p:txBody>
          <a:bodyPr wrap="none" rtlCol="0">
            <a:spAutoFit/>
          </a:bodyPr>
          <a:lstStyle/>
          <a:p>
            <a:r>
              <a:rPr lang="en-US" baseline="30000" dirty="0">
                <a:latin typeface="Times New Roman" panose="02020603050405020304" pitchFamily="18" charset="0"/>
                <a:cs typeface="Times New Roman" panose="02020603050405020304" pitchFamily="18" charset="0"/>
              </a:rPr>
              <a:t>1</a:t>
            </a:r>
            <a:r>
              <a:rPr lang="en-US" dirty="0">
                <a:latin typeface="Times New Roman" panose="02020603050405020304" pitchFamily="18" charset="0"/>
                <a:cs typeface="Times New Roman" panose="02020603050405020304" pitchFamily="18" charset="0"/>
              </a:rPr>
              <a:t> Stockholm Resilience Centre, Stockholm University, Sweden </a:t>
            </a:r>
          </a:p>
          <a:p>
            <a:r>
              <a:rPr lang="en-US" baseline="30000" dirty="0">
                <a:latin typeface="Times New Roman" panose="02020603050405020304" pitchFamily="18" charset="0"/>
                <a:cs typeface="Times New Roman" panose="02020603050405020304" pitchFamily="18" charset="0"/>
              </a:rPr>
              <a:t>2</a:t>
            </a:r>
            <a:r>
              <a:rPr lang="en-US" dirty="0">
                <a:latin typeface="Times New Roman" panose="02020603050405020304" pitchFamily="18" charset="0"/>
                <a:cs typeface="Times New Roman" panose="02020603050405020304" pitchFamily="18" charset="0"/>
              </a:rPr>
              <a:t> Utrecht University, the Netherlands</a:t>
            </a:r>
          </a:p>
          <a:p>
            <a:r>
              <a:rPr lang="en-US" baseline="30000" dirty="0">
                <a:latin typeface="Times New Roman" panose="02020603050405020304" pitchFamily="18" charset="0"/>
                <a:cs typeface="Times New Roman" panose="02020603050405020304" pitchFamily="18" charset="0"/>
              </a:rPr>
              <a:t>3</a:t>
            </a:r>
            <a:r>
              <a:rPr lang="en-US" dirty="0">
                <a:latin typeface="Times New Roman" panose="02020603050405020304" pitchFamily="18" charset="0"/>
                <a:cs typeface="Times New Roman" panose="02020603050405020304" pitchFamily="18" charset="0"/>
              </a:rPr>
              <a:t> Radboud University Nijmegen, the Netherlands</a:t>
            </a:r>
            <a:endParaRPr lang="en-US" baseline="30000" dirty="0">
              <a:latin typeface="Times New Roman" panose="02020603050405020304" pitchFamily="18" charset="0"/>
              <a:cs typeface="Times New Roman" panose="02020603050405020304" pitchFamily="18" charset="0"/>
            </a:endParaRPr>
          </a:p>
          <a:p>
            <a:r>
              <a:rPr lang="en-US" baseline="30000" dirty="0">
                <a:latin typeface="Times New Roman" panose="02020603050405020304" pitchFamily="18" charset="0"/>
                <a:cs typeface="Times New Roman" panose="02020603050405020304" pitchFamily="18" charset="0"/>
              </a:rPr>
              <a:t>4 </a:t>
            </a:r>
            <a:r>
              <a:rPr lang="en-US" dirty="0">
                <a:latin typeface="Times New Roman" panose="02020603050405020304" pitchFamily="18" charset="0"/>
                <a:cs typeface="Times New Roman" panose="02020603050405020304" pitchFamily="18" charset="0"/>
              </a:rPr>
              <a:t>Wageningen University and Research Centre, the Netherlands</a:t>
            </a:r>
          </a:p>
          <a:p>
            <a:r>
              <a:rPr lang="en-US" baseline="30000" dirty="0">
                <a:latin typeface="Times New Roman" panose="02020603050405020304" pitchFamily="18" charset="0"/>
                <a:cs typeface="Times New Roman" panose="02020603050405020304" pitchFamily="18" charset="0"/>
              </a:rPr>
              <a:t>5</a:t>
            </a:r>
            <a:r>
              <a:rPr lang="en-US" dirty="0">
                <a:latin typeface="Times New Roman" panose="02020603050405020304" pitchFamily="18" charset="0"/>
                <a:cs typeface="Times New Roman" panose="02020603050405020304" pitchFamily="18" charset="0"/>
              </a:rPr>
              <a:t> Potsdam Institute for Climate Impact Research, Germany</a:t>
            </a:r>
            <a:endParaRPr lang="en-US" baseline="30000" dirty="0">
              <a:latin typeface="Times New Roman" panose="02020603050405020304" pitchFamily="18" charset="0"/>
              <a:cs typeface="Times New Roman" panose="02020603050405020304" pitchFamily="18" charset="0"/>
            </a:endParaRPr>
          </a:p>
        </p:txBody>
      </p:sp>
      <p:sp>
        <p:nvSpPr>
          <p:cNvPr id="16" name="TextBox 27">
            <a:extLst>
              <a:ext uri="{FF2B5EF4-FFF2-40B4-BE49-F238E27FC236}">
                <a16:creationId xmlns:a16="http://schemas.microsoft.com/office/drawing/2014/main" id="{44C519A9-1A0E-4239-AF8D-34793FB74822}"/>
              </a:ext>
            </a:extLst>
          </p:cNvPr>
          <p:cNvSpPr txBox="1"/>
          <p:nvPr/>
        </p:nvSpPr>
        <p:spPr>
          <a:xfrm>
            <a:off x="4512820" y="4112001"/>
            <a:ext cx="2358338" cy="2149306"/>
          </a:xfrm>
          <a:prstGeom prst="rect">
            <a:avLst/>
          </a:prstGeom>
          <a:noFill/>
        </p:spPr>
        <p:txBody>
          <a:bodyPr wrap="none" rtlCol="0">
            <a:spAutoFit/>
          </a:bodyPr>
          <a:lstStyle/>
          <a:p>
            <a:pPr algn="ctr">
              <a:lnSpc>
                <a:spcPct val="150000"/>
              </a:lnSpc>
            </a:pPr>
            <a:r>
              <a:rPr lang="en-GB" sz="2000" i="1" dirty="0">
                <a:latin typeface="Times New Roman" panose="02020603050405020304" pitchFamily="18" charset="0"/>
                <a:cs typeface="Times New Roman" panose="02020603050405020304" pitchFamily="18" charset="0"/>
              </a:rPr>
              <a:t>Contact:</a:t>
            </a:r>
          </a:p>
          <a:p>
            <a:pPr algn="ctr">
              <a:lnSpc>
                <a:spcPct val="150000"/>
              </a:lnSpc>
            </a:pPr>
            <a:r>
              <a:rPr lang="en-GB" sz="2000" dirty="0">
                <a:latin typeface="Times New Roman" panose="02020603050405020304" pitchFamily="18" charset="0"/>
                <a:cs typeface="Times New Roman" panose="02020603050405020304" pitchFamily="18" charset="0"/>
              </a:rPr>
              <a:t>ariestaal@gmail.com</a:t>
            </a:r>
          </a:p>
          <a:p>
            <a:pPr algn="ctr">
              <a:lnSpc>
                <a:spcPct val="150000"/>
              </a:lnSpc>
            </a:pPr>
            <a:r>
              <a:rPr lang="en-GB" sz="2000" dirty="0">
                <a:latin typeface="Times New Roman" panose="02020603050405020304" pitchFamily="18" charset="0"/>
                <a:cs typeface="Times New Roman" panose="02020603050405020304" pitchFamily="18" charset="0"/>
              </a:rPr>
              <a:t>      @</a:t>
            </a:r>
            <a:r>
              <a:rPr lang="en-GB" sz="2000" dirty="0" err="1">
                <a:latin typeface="Times New Roman" panose="02020603050405020304" pitchFamily="18" charset="0"/>
                <a:cs typeface="Times New Roman" panose="02020603050405020304" pitchFamily="18" charset="0"/>
              </a:rPr>
              <a:t>ArieStaal</a:t>
            </a:r>
            <a:endParaRPr lang="en-GB" sz="2000" dirty="0">
              <a:latin typeface="Times New Roman" panose="02020603050405020304" pitchFamily="18" charset="0"/>
              <a:cs typeface="Times New Roman" panose="02020603050405020304" pitchFamily="18" charset="0"/>
            </a:endParaRPr>
          </a:p>
          <a:p>
            <a:pPr algn="ctr"/>
            <a:endParaRPr lang="en-GB" sz="2000" dirty="0">
              <a:latin typeface="Times New Roman" panose="02020603050405020304" pitchFamily="18" charset="0"/>
              <a:cs typeface="Times New Roman" panose="02020603050405020304" pitchFamily="18" charset="0"/>
            </a:endParaRPr>
          </a:p>
          <a:p>
            <a:pPr algn="ctr">
              <a:lnSpc>
                <a:spcPct val="150000"/>
              </a:lnSpc>
            </a:pPr>
            <a:r>
              <a:rPr lang="en-GB" dirty="0">
                <a:latin typeface="Arial" panose="020B0604020202020204" pitchFamily="34" charset="0"/>
                <a:cs typeface="Arial" panose="020B0604020202020204" pitchFamily="34" charset="0"/>
              </a:rPr>
              <a:t>    </a:t>
            </a:r>
          </a:p>
        </p:txBody>
      </p:sp>
      <p:pic>
        <p:nvPicPr>
          <p:cNvPr id="17" name="Picture 4" descr="https://g.twimg.com/Twitter_logo_blue.png">
            <a:extLst>
              <a:ext uri="{FF2B5EF4-FFF2-40B4-BE49-F238E27FC236}">
                <a16:creationId xmlns:a16="http://schemas.microsoft.com/office/drawing/2014/main" id="{2C63D802-3132-4760-9D1C-BAE944DA7DC4}"/>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817543" y="5156820"/>
            <a:ext cx="468000" cy="380561"/>
          </a:xfrm>
          <a:prstGeom prst="rect">
            <a:avLst/>
          </a:prstGeom>
          <a:noFill/>
          <a:extLst>
            <a:ext uri="{909E8E84-426E-40DD-AFC4-6F175D3DCCD1}">
              <a14:hiddenFill xmlns:a14="http://schemas.microsoft.com/office/drawing/2010/main">
                <a:solidFill>
                  <a:srgbClr val="FFFFFF"/>
                </a:solidFill>
              </a14:hiddenFill>
            </a:ext>
          </a:extLst>
        </p:spPr>
      </p:pic>
      <p:sp>
        <p:nvSpPr>
          <p:cNvPr id="20" name="Rechthoek 19">
            <a:extLst>
              <a:ext uri="{FF2B5EF4-FFF2-40B4-BE49-F238E27FC236}">
                <a16:creationId xmlns:a16="http://schemas.microsoft.com/office/drawing/2014/main" id="{F5886735-411B-46B8-9EDD-6C78B33FF7F9}"/>
              </a:ext>
            </a:extLst>
          </p:cNvPr>
          <p:cNvSpPr/>
          <p:nvPr/>
        </p:nvSpPr>
        <p:spPr>
          <a:xfrm>
            <a:off x="4506494" y="5846363"/>
            <a:ext cx="2396297" cy="307777"/>
          </a:xfrm>
          <a:prstGeom prst="rect">
            <a:avLst/>
          </a:prstGeom>
        </p:spPr>
        <p:txBody>
          <a:bodyPr wrap="none">
            <a:spAutoFit/>
          </a:bodyPr>
          <a:lstStyle/>
          <a:p>
            <a:r>
              <a:rPr lang="nl-NL" sz="1400" dirty="0">
                <a:latin typeface="Times New Roman" panose="02020603050405020304" pitchFamily="18" charset="0"/>
                <a:cs typeface="Times New Roman" panose="02020603050405020304" pitchFamily="18" charset="0"/>
              </a:rPr>
              <a:t>© </a:t>
            </a:r>
            <a:r>
              <a:rPr lang="nl-NL" sz="1400" dirty="0" err="1">
                <a:latin typeface="Times New Roman" panose="02020603050405020304" pitchFamily="18" charset="0"/>
                <a:cs typeface="Times New Roman" panose="02020603050405020304" pitchFamily="18" charset="0"/>
              </a:rPr>
              <a:t>Authors</a:t>
            </a:r>
            <a:r>
              <a:rPr lang="nl-NL" sz="1400" dirty="0">
                <a:latin typeface="Times New Roman" panose="02020603050405020304" pitchFamily="18" charset="0"/>
                <a:cs typeface="Times New Roman" panose="02020603050405020304" pitchFamily="18" charset="0"/>
              </a:rPr>
              <a:t>. </a:t>
            </a:r>
            <a:r>
              <a:rPr lang="nl-NL" sz="1400" dirty="0" err="1">
                <a:latin typeface="Times New Roman" panose="02020603050405020304" pitchFamily="18" charset="0"/>
                <a:cs typeface="Times New Roman" panose="02020603050405020304" pitchFamily="18" charset="0"/>
              </a:rPr>
              <a:t>All</a:t>
            </a:r>
            <a:r>
              <a:rPr lang="nl-NL" sz="1400" dirty="0">
                <a:latin typeface="Times New Roman" panose="02020603050405020304" pitchFamily="18" charset="0"/>
                <a:cs typeface="Times New Roman" panose="02020603050405020304" pitchFamily="18" charset="0"/>
              </a:rPr>
              <a:t> </a:t>
            </a:r>
            <a:r>
              <a:rPr lang="nl-NL" sz="1400" dirty="0" err="1">
                <a:latin typeface="Times New Roman" panose="02020603050405020304" pitchFamily="18" charset="0"/>
                <a:cs typeface="Times New Roman" panose="02020603050405020304" pitchFamily="18" charset="0"/>
              </a:rPr>
              <a:t>rights</a:t>
            </a:r>
            <a:r>
              <a:rPr lang="nl-NL" sz="1400" dirty="0">
                <a:latin typeface="Times New Roman" panose="02020603050405020304" pitchFamily="18" charset="0"/>
                <a:cs typeface="Times New Roman" panose="02020603050405020304" pitchFamily="18" charset="0"/>
              </a:rPr>
              <a:t> </a:t>
            </a:r>
            <a:r>
              <a:rPr lang="nl-NL" sz="1400" dirty="0" err="1">
                <a:latin typeface="Times New Roman" panose="02020603050405020304" pitchFamily="18" charset="0"/>
                <a:cs typeface="Times New Roman" panose="02020603050405020304" pitchFamily="18" charset="0"/>
              </a:rPr>
              <a:t>reserved</a:t>
            </a:r>
            <a:r>
              <a:rPr lang="nl-NL" sz="14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9150983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F90F78D8-399B-423B-BDDA-73151B32C121}"/>
              </a:ext>
            </a:extLst>
          </p:cNvPr>
          <p:cNvSpPr txBox="1"/>
          <p:nvPr/>
        </p:nvSpPr>
        <p:spPr>
          <a:xfrm>
            <a:off x="0" y="-54318"/>
            <a:ext cx="12192000" cy="1631216"/>
          </a:xfrm>
          <a:prstGeom prst="rect">
            <a:avLst/>
          </a:prstGeom>
          <a:noFill/>
        </p:spPr>
        <p:txBody>
          <a:bodyPr wrap="square" rtlCol="0">
            <a:spAutoFit/>
          </a:bodyPr>
          <a:lstStyle/>
          <a:p>
            <a:pPr algn="ctr">
              <a:lnSpc>
                <a:spcPct val="150000"/>
              </a:lnSpc>
            </a:pPr>
            <a:r>
              <a:rPr lang="nl-NL" sz="4000" dirty="0" err="1">
                <a:latin typeface="Times New Roman" panose="02020603050405020304" pitchFamily="18" charset="0"/>
                <a:cs typeface="Times New Roman" panose="02020603050405020304" pitchFamily="18" charset="0"/>
              </a:rPr>
              <a:t>Hysteresis</a:t>
            </a:r>
            <a:r>
              <a:rPr lang="nl-NL" sz="4000" dirty="0">
                <a:latin typeface="Times New Roman" panose="02020603050405020304" pitchFamily="18" charset="0"/>
                <a:cs typeface="Times New Roman" panose="02020603050405020304" pitchFamily="18" charset="0"/>
              </a:rPr>
              <a:t> of </a:t>
            </a:r>
            <a:r>
              <a:rPr lang="nl-NL" sz="4000" dirty="0" err="1">
                <a:latin typeface="Times New Roman" panose="02020603050405020304" pitchFamily="18" charset="0"/>
                <a:cs typeface="Times New Roman" panose="02020603050405020304" pitchFamily="18" charset="0"/>
              </a:rPr>
              <a:t>tropical</a:t>
            </a:r>
            <a:r>
              <a:rPr lang="nl-NL" sz="4000" dirty="0">
                <a:latin typeface="Times New Roman" panose="02020603050405020304" pitchFamily="18" charset="0"/>
                <a:cs typeface="Times New Roman" panose="02020603050405020304" pitchFamily="18" charset="0"/>
              </a:rPr>
              <a:t> </a:t>
            </a:r>
            <a:r>
              <a:rPr lang="nl-NL" sz="4000" dirty="0" err="1">
                <a:latin typeface="Times New Roman" panose="02020603050405020304" pitchFamily="18" charset="0"/>
                <a:cs typeface="Times New Roman" panose="02020603050405020304" pitchFamily="18" charset="0"/>
              </a:rPr>
              <a:t>forests</a:t>
            </a:r>
            <a:r>
              <a:rPr lang="nl-NL" sz="4000" dirty="0">
                <a:latin typeface="Times New Roman" panose="02020603050405020304" pitchFamily="18" charset="0"/>
                <a:cs typeface="Times New Roman" panose="02020603050405020304" pitchFamily="18" charset="0"/>
              </a:rPr>
              <a:t> in </a:t>
            </a:r>
            <a:r>
              <a:rPr lang="nl-NL" sz="4000" dirty="0" err="1">
                <a:latin typeface="Times New Roman" panose="02020603050405020304" pitchFamily="18" charset="0"/>
                <a:cs typeface="Times New Roman" panose="02020603050405020304" pitchFamily="18" charset="0"/>
              </a:rPr>
              <a:t>the</a:t>
            </a:r>
            <a:r>
              <a:rPr lang="nl-NL" sz="4000" dirty="0">
                <a:latin typeface="Times New Roman" panose="02020603050405020304" pitchFamily="18" charset="0"/>
                <a:cs typeface="Times New Roman" panose="02020603050405020304" pitchFamily="18" charset="0"/>
              </a:rPr>
              <a:t> 21st </a:t>
            </a:r>
            <a:r>
              <a:rPr lang="nl-NL" sz="4000" dirty="0" err="1">
                <a:latin typeface="Times New Roman" panose="02020603050405020304" pitchFamily="18" charset="0"/>
                <a:cs typeface="Times New Roman" panose="02020603050405020304" pitchFamily="18" charset="0"/>
              </a:rPr>
              <a:t>century</a:t>
            </a:r>
            <a:endParaRPr lang="nl-NL" sz="4000" dirty="0">
              <a:latin typeface="Times New Roman" panose="02020603050405020304" pitchFamily="18" charset="0"/>
              <a:cs typeface="Times New Roman" panose="02020603050405020304" pitchFamily="18" charset="0"/>
            </a:endParaRPr>
          </a:p>
          <a:p>
            <a:pPr algn="ctr"/>
            <a:r>
              <a:rPr lang="nl-NL" sz="2000" dirty="0">
                <a:latin typeface="Times New Roman" panose="02020603050405020304" pitchFamily="18" charset="0"/>
                <a:cs typeface="Times New Roman" panose="02020603050405020304" pitchFamily="18" charset="0"/>
              </a:rPr>
              <a:t>Arie Staal, </a:t>
            </a:r>
            <a:r>
              <a:rPr lang="nl-NL" sz="2000" dirty="0" err="1">
                <a:latin typeface="Times New Roman" panose="02020603050405020304" pitchFamily="18" charset="0"/>
                <a:cs typeface="Times New Roman" panose="02020603050405020304" pitchFamily="18" charset="0"/>
              </a:rPr>
              <a:t>Ingo</a:t>
            </a:r>
            <a:r>
              <a:rPr lang="nl-NL" sz="2000" dirty="0">
                <a:latin typeface="Times New Roman" panose="02020603050405020304" pitchFamily="18" charset="0"/>
                <a:cs typeface="Times New Roman" panose="02020603050405020304" pitchFamily="18" charset="0"/>
              </a:rPr>
              <a:t> </a:t>
            </a:r>
            <a:r>
              <a:rPr lang="nl-NL" sz="2000" dirty="0" err="1">
                <a:latin typeface="Times New Roman" panose="02020603050405020304" pitchFamily="18" charset="0"/>
                <a:cs typeface="Times New Roman" panose="02020603050405020304" pitchFamily="18" charset="0"/>
              </a:rPr>
              <a:t>Fetzer</a:t>
            </a:r>
            <a:r>
              <a:rPr lang="nl-NL" sz="2000" dirty="0">
                <a:latin typeface="Times New Roman" panose="02020603050405020304" pitchFamily="18" charset="0"/>
                <a:cs typeface="Times New Roman" panose="02020603050405020304" pitchFamily="18" charset="0"/>
              </a:rPr>
              <a:t>, </a:t>
            </a:r>
            <a:r>
              <a:rPr lang="nl-NL" sz="2000" dirty="0" err="1">
                <a:latin typeface="Times New Roman" panose="02020603050405020304" pitchFamily="18" charset="0"/>
                <a:cs typeface="Times New Roman" panose="02020603050405020304" pitchFamily="18" charset="0"/>
              </a:rPr>
              <a:t>Lan</a:t>
            </a:r>
            <a:r>
              <a:rPr lang="nl-NL" sz="2000" dirty="0">
                <a:latin typeface="Times New Roman" panose="02020603050405020304" pitchFamily="18" charset="0"/>
                <a:cs typeface="Times New Roman" panose="02020603050405020304" pitchFamily="18" charset="0"/>
              </a:rPr>
              <a:t> Wang-</a:t>
            </a:r>
            <a:r>
              <a:rPr lang="nl-NL" sz="2000" dirty="0" err="1">
                <a:latin typeface="Times New Roman" panose="02020603050405020304" pitchFamily="18" charset="0"/>
                <a:cs typeface="Times New Roman" panose="02020603050405020304" pitchFamily="18" charset="0"/>
              </a:rPr>
              <a:t>Erlandsson</a:t>
            </a:r>
            <a:r>
              <a:rPr lang="nl-NL" sz="2000" dirty="0">
                <a:latin typeface="Times New Roman" panose="02020603050405020304" pitchFamily="18" charset="0"/>
                <a:cs typeface="Times New Roman" panose="02020603050405020304" pitchFamily="18" charset="0"/>
              </a:rPr>
              <a:t>, Joyce H.C. Bosmans, Stefan C. Dekker, </a:t>
            </a:r>
          </a:p>
          <a:p>
            <a:pPr algn="ctr"/>
            <a:r>
              <a:rPr lang="nl-NL" sz="2000" dirty="0">
                <a:latin typeface="Times New Roman" panose="02020603050405020304" pitchFamily="18" charset="0"/>
                <a:cs typeface="Times New Roman" panose="02020603050405020304" pitchFamily="18" charset="0"/>
              </a:rPr>
              <a:t>Egbert H. van Nes, Johan </a:t>
            </a:r>
            <a:r>
              <a:rPr lang="nl-NL" sz="2000" dirty="0" err="1">
                <a:latin typeface="Times New Roman" panose="02020603050405020304" pitchFamily="18" charset="0"/>
                <a:cs typeface="Times New Roman" panose="02020603050405020304" pitchFamily="18" charset="0"/>
              </a:rPr>
              <a:t>Rockström</a:t>
            </a:r>
            <a:r>
              <a:rPr lang="nl-NL" sz="2000" dirty="0">
                <a:latin typeface="Times New Roman" panose="02020603050405020304" pitchFamily="18" charset="0"/>
                <a:cs typeface="Times New Roman" panose="02020603050405020304" pitchFamily="18" charset="0"/>
              </a:rPr>
              <a:t> &amp; Obbe A. Tuinenburg</a:t>
            </a:r>
          </a:p>
        </p:txBody>
      </p:sp>
      <p:sp>
        <p:nvSpPr>
          <p:cNvPr id="5" name="Rechthoek 4">
            <a:hlinkClick r:id="" action="ppaction://hlinkshowjump?jump=firstslide"/>
            <a:extLst>
              <a:ext uri="{FF2B5EF4-FFF2-40B4-BE49-F238E27FC236}">
                <a16:creationId xmlns:a16="http://schemas.microsoft.com/office/drawing/2014/main" id="{21BE779B-5BEC-49E6-9E3C-E1FDBA4E0EA7}"/>
              </a:ext>
            </a:extLst>
          </p:cNvPr>
          <p:cNvSpPr/>
          <p:nvPr/>
        </p:nvSpPr>
        <p:spPr>
          <a:xfrm>
            <a:off x="-108642" y="-63374"/>
            <a:ext cx="12439462" cy="169459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3" name="Rechthoek 22">
            <a:hlinkClick r:id="" action="ppaction://hlinkshowjump?jump=lastslide"/>
            <a:extLst>
              <a:ext uri="{FF2B5EF4-FFF2-40B4-BE49-F238E27FC236}">
                <a16:creationId xmlns:a16="http://schemas.microsoft.com/office/drawing/2014/main" id="{218EFBB9-096B-464B-A9CB-5A7DF74363D9}"/>
              </a:ext>
            </a:extLst>
          </p:cNvPr>
          <p:cNvSpPr/>
          <p:nvPr/>
        </p:nvSpPr>
        <p:spPr>
          <a:xfrm>
            <a:off x="-108642" y="6292158"/>
            <a:ext cx="12367034" cy="64145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4" name="Picture 2" descr="Image result for utrecht university">
            <a:extLst>
              <a:ext uri="{FF2B5EF4-FFF2-40B4-BE49-F238E27FC236}">
                <a16:creationId xmlns:a16="http://schemas.microsoft.com/office/drawing/2014/main" id="{2484AA19-7189-4513-9C6A-0056BD36A95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92103" y="6361728"/>
            <a:ext cx="1590675" cy="440055"/>
          </a:xfrm>
          <a:prstGeom prst="rect">
            <a:avLst/>
          </a:prstGeom>
          <a:noFill/>
          <a:extLst>
            <a:ext uri="{909E8E84-426E-40DD-AFC4-6F175D3DCCD1}">
              <a14:hiddenFill xmlns:a14="http://schemas.microsoft.com/office/drawing/2010/main">
                <a:solidFill>
                  <a:srgbClr val="FFFFFF"/>
                </a:solidFill>
              </a14:hiddenFill>
            </a:ext>
          </a:extLst>
        </p:spPr>
      </p:pic>
      <p:pic>
        <p:nvPicPr>
          <p:cNvPr id="25" name="Bildobjekt 20">
            <a:extLst>
              <a:ext uri="{FF2B5EF4-FFF2-40B4-BE49-F238E27FC236}">
                <a16:creationId xmlns:a16="http://schemas.microsoft.com/office/drawing/2014/main" id="{E972E929-F866-4044-9E85-7CFE200761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091" y="6238705"/>
            <a:ext cx="2050988" cy="685560"/>
          </a:xfrm>
          <a:prstGeom prst="rect">
            <a:avLst/>
          </a:prstGeom>
        </p:spPr>
      </p:pic>
      <p:grpSp>
        <p:nvGrpSpPr>
          <p:cNvPr id="26" name="Group 43">
            <a:extLst>
              <a:ext uri="{FF2B5EF4-FFF2-40B4-BE49-F238E27FC236}">
                <a16:creationId xmlns:a16="http://schemas.microsoft.com/office/drawing/2014/main" id="{1CA6AE7F-3855-481D-892F-D14962146163}"/>
              </a:ext>
            </a:extLst>
          </p:cNvPr>
          <p:cNvGrpSpPr/>
          <p:nvPr/>
        </p:nvGrpSpPr>
        <p:grpSpPr>
          <a:xfrm>
            <a:off x="2320159" y="6267689"/>
            <a:ext cx="1274069" cy="663788"/>
            <a:chOff x="10937436" y="6154561"/>
            <a:chExt cx="1310640" cy="637489"/>
          </a:xfrm>
        </p:grpSpPr>
        <p:sp>
          <p:nvSpPr>
            <p:cNvPr id="27" name="TextBox 44">
              <a:extLst>
                <a:ext uri="{FF2B5EF4-FFF2-40B4-BE49-F238E27FC236}">
                  <a16:creationId xmlns:a16="http://schemas.microsoft.com/office/drawing/2014/main" id="{EC028868-BC7F-4718-85C9-1736E9D9FAD5}"/>
                </a:ext>
              </a:extLst>
            </p:cNvPr>
            <p:cNvSpPr txBox="1"/>
            <p:nvPr/>
          </p:nvSpPr>
          <p:spPr>
            <a:xfrm>
              <a:off x="10937436" y="6154561"/>
              <a:ext cx="1310640" cy="555537"/>
            </a:xfrm>
            <a:prstGeom prst="rect">
              <a:avLst/>
            </a:prstGeom>
            <a:noFill/>
          </p:spPr>
          <p:txBody>
            <a:bodyPr wrap="square" rtlCol="0">
              <a:spAutoFit/>
            </a:bodyPr>
            <a:lstStyle/>
            <a:p>
              <a:pPr algn="ctr">
                <a:lnSpc>
                  <a:spcPct val="70000"/>
                </a:lnSpc>
              </a:pPr>
              <a:r>
                <a:rPr lang="en-US" sz="3200" b="1" dirty="0">
                  <a:solidFill>
                    <a:srgbClr val="425221"/>
                  </a:solidFill>
                  <a:latin typeface="Tahoma"/>
                  <a:cs typeface="Tahoma"/>
                </a:rPr>
                <a:t>e</a:t>
              </a:r>
              <a:r>
                <a:rPr lang="en-US" sz="3200" b="1" dirty="0">
                  <a:solidFill>
                    <a:srgbClr val="D5662D"/>
                  </a:solidFill>
                  <a:latin typeface="Tahoma"/>
                  <a:cs typeface="Tahoma"/>
                </a:rPr>
                <a:t>r</a:t>
              </a:r>
              <a:r>
                <a:rPr lang="en-US" sz="3200" b="1" dirty="0">
                  <a:solidFill>
                    <a:srgbClr val="425221"/>
                  </a:solidFill>
                  <a:latin typeface="Tahoma"/>
                  <a:cs typeface="Tahoma"/>
                </a:rPr>
                <a:t>a</a:t>
              </a:r>
              <a:r>
                <a:rPr lang="en-US" sz="2000" dirty="0">
                  <a:latin typeface="Tahoma"/>
                  <a:cs typeface="Tahoma"/>
                </a:rPr>
                <a:t> </a:t>
              </a:r>
            </a:p>
            <a:p>
              <a:pPr algn="ctr">
                <a:lnSpc>
                  <a:spcPct val="70000"/>
                </a:lnSpc>
              </a:pPr>
              <a:r>
                <a:rPr lang="en-US" sz="1100" b="1" dirty="0">
                  <a:latin typeface="Calibri"/>
                  <a:cs typeface="Calibri"/>
                </a:rPr>
                <a:t>Earth Resilience</a:t>
              </a:r>
            </a:p>
          </p:txBody>
        </p:sp>
        <p:sp>
          <p:nvSpPr>
            <p:cNvPr id="28" name="TextBox 45">
              <a:extLst>
                <a:ext uri="{FF2B5EF4-FFF2-40B4-BE49-F238E27FC236}">
                  <a16:creationId xmlns:a16="http://schemas.microsoft.com/office/drawing/2014/main" id="{A8107162-6045-4ABB-9409-EFE9A3EF5100}"/>
                </a:ext>
              </a:extLst>
            </p:cNvPr>
            <p:cNvSpPr txBox="1"/>
            <p:nvPr/>
          </p:nvSpPr>
          <p:spPr>
            <a:xfrm>
              <a:off x="11007832" y="6561218"/>
              <a:ext cx="1144865" cy="230832"/>
            </a:xfrm>
            <a:prstGeom prst="rect">
              <a:avLst/>
            </a:prstGeom>
            <a:noFill/>
          </p:spPr>
          <p:txBody>
            <a:bodyPr wrap="none" rtlCol="0">
              <a:spAutoFit/>
            </a:bodyPr>
            <a:lstStyle/>
            <a:p>
              <a:r>
                <a:rPr lang="en-US" sz="900" dirty="0">
                  <a:latin typeface="+mj-lt"/>
                  <a:cs typeface="Avenir Next Condensed Demi Bold"/>
                </a:rPr>
                <a:t>in the Anthropocene</a:t>
              </a:r>
              <a:endParaRPr lang="en-US" sz="900" dirty="0">
                <a:latin typeface="+mj-lt"/>
              </a:endParaRPr>
            </a:p>
          </p:txBody>
        </p:sp>
      </p:grpSp>
      <p:pic>
        <p:nvPicPr>
          <p:cNvPr id="29" name="Picture 6" descr="http://www.foodlaw.nu/images/wur.jpg">
            <a:extLst>
              <a:ext uri="{FF2B5EF4-FFF2-40B4-BE49-F238E27FC236}">
                <a16:creationId xmlns:a16="http://schemas.microsoft.com/office/drawing/2014/main" id="{0857C802-DCA4-428D-B097-ED3D349D4D9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33812" y="6418555"/>
            <a:ext cx="2010433" cy="325859"/>
          </a:xfrm>
          <a:prstGeom prst="rect">
            <a:avLst/>
          </a:prstGeom>
          <a:noFill/>
          <a:extLst>
            <a:ext uri="{909E8E84-426E-40DD-AFC4-6F175D3DCCD1}">
              <a14:hiddenFill xmlns:a14="http://schemas.microsoft.com/office/drawing/2010/main">
                <a:solidFill>
                  <a:srgbClr val="FFFFFF"/>
                </a:solidFill>
              </a14:hiddenFill>
            </a:ext>
          </a:extLst>
        </p:spPr>
      </p:pic>
      <p:pic>
        <p:nvPicPr>
          <p:cNvPr id="31" name="Afbeelding 30" descr="Afbeelding met tekening&#10;&#10;Automatisch gegenereerde beschrijving">
            <a:extLst>
              <a:ext uri="{FF2B5EF4-FFF2-40B4-BE49-F238E27FC236}">
                <a16:creationId xmlns:a16="http://schemas.microsoft.com/office/drawing/2014/main" id="{1F2B4661-66B6-4591-9EB1-E795EEB1AC5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06076" y="6319036"/>
            <a:ext cx="1200920" cy="529315"/>
          </a:xfrm>
          <a:prstGeom prst="rect">
            <a:avLst/>
          </a:prstGeom>
        </p:spPr>
      </p:pic>
      <p:pic>
        <p:nvPicPr>
          <p:cNvPr id="33" name="Afbeelding 32">
            <a:extLst>
              <a:ext uri="{FF2B5EF4-FFF2-40B4-BE49-F238E27FC236}">
                <a16:creationId xmlns:a16="http://schemas.microsoft.com/office/drawing/2014/main" id="{BF5BC362-3466-4CAC-B90A-EA02176EDDCB}"/>
              </a:ext>
            </a:extLst>
          </p:cNvPr>
          <p:cNvPicPr>
            <a:picLocks noChangeAspect="1"/>
          </p:cNvPicPr>
          <p:nvPr/>
        </p:nvPicPr>
        <p:blipFill rotWithShape="1">
          <a:blip r:embed="rId6">
            <a:extLst>
              <a:ext uri="{28A0092B-C50C-407E-A947-70E740481C1C}">
                <a14:useLocalDpi xmlns:a14="http://schemas.microsoft.com/office/drawing/2010/main" val="0"/>
              </a:ext>
            </a:extLst>
          </a:blip>
          <a:srcRect t="21045" b="20973"/>
          <a:stretch/>
        </p:blipFill>
        <p:spPr>
          <a:xfrm>
            <a:off x="8911998" y="6361728"/>
            <a:ext cx="1449918" cy="440055"/>
          </a:xfrm>
          <a:prstGeom prst="rect">
            <a:avLst/>
          </a:prstGeom>
        </p:spPr>
      </p:pic>
      <p:sp>
        <p:nvSpPr>
          <p:cNvPr id="30" name="Rectangle 8">
            <a:extLst>
              <a:ext uri="{FF2B5EF4-FFF2-40B4-BE49-F238E27FC236}">
                <a16:creationId xmlns:a16="http://schemas.microsoft.com/office/drawing/2014/main" id="{71641210-F023-4F01-9BC3-23B7922896A1}"/>
              </a:ext>
            </a:extLst>
          </p:cNvPr>
          <p:cNvSpPr/>
          <p:nvPr/>
        </p:nvSpPr>
        <p:spPr>
          <a:xfrm>
            <a:off x="411784" y="1886649"/>
            <a:ext cx="5044136" cy="2862322"/>
          </a:xfrm>
          <a:prstGeom prst="rect">
            <a:avLst/>
          </a:prstGeom>
        </p:spPr>
        <p:txBody>
          <a:bodyPr wrap="square">
            <a:spAutoFit/>
          </a:bodyPr>
          <a:lstStyle/>
          <a:p>
            <a:r>
              <a:rPr lang="en-US" b="1" dirty="0">
                <a:latin typeface="Times New Roman" panose="02020603050405020304" pitchFamily="18" charset="0"/>
                <a:cs typeface="Times New Roman" panose="02020603050405020304" pitchFamily="18" charset="0"/>
              </a:rPr>
              <a:t>Introduction</a:t>
            </a:r>
          </a:p>
          <a:p>
            <a:r>
              <a:rPr lang="en-US" dirty="0">
                <a:latin typeface="Times New Roman" panose="02020603050405020304" pitchFamily="18" charset="0"/>
                <a:cs typeface="Times New Roman" panose="02020603050405020304" pitchFamily="18" charset="0"/>
              </a:rPr>
              <a:t>Tropical forests modify the conditions they depend on through feedbacks on different spatial scales. These feedbacks shape the hysteresis (history-dependence) of tropical forests, thus controlling their resilience to deforestation and response to climate change. Here we determine the emergent hysteresis from local-scale tipping points and regional-scale forest-rainfall feedbacks across the tropics under the recent climate and a severe climate-change scenario. </a:t>
            </a:r>
          </a:p>
        </p:txBody>
      </p:sp>
      <p:sp>
        <p:nvSpPr>
          <p:cNvPr id="34" name="Rectangle 28">
            <a:extLst>
              <a:ext uri="{FF2B5EF4-FFF2-40B4-BE49-F238E27FC236}">
                <a16:creationId xmlns:a16="http://schemas.microsoft.com/office/drawing/2014/main" id="{B10D26D2-D535-427C-9D33-834EF2F3B2CC}"/>
              </a:ext>
            </a:extLst>
          </p:cNvPr>
          <p:cNvSpPr/>
          <p:nvPr/>
        </p:nvSpPr>
        <p:spPr>
          <a:xfrm>
            <a:off x="6333812" y="5070330"/>
            <a:ext cx="5858188" cy="1200329"/>
          </a:xfrm>
          <a:prstGeom prst="rect">
            <a:avLst/>
          </a:prstGeom>
        </p:spPr>
        <p:txBody>
          <a:bodyPr wrap="square">
            <a:spAutoFit/>
          </a:bodyPr>
          <a:lstStyle/>
          <a:p>
            <a:pPr algn="ctr"/>
            <a:r>
              <a:rPr lang="en-US" sz="1200" dirty="0">
                <a:latin typeface="Times New Roman" panose="02020603050405020304" pitchFamily="18" charset="0"/>
                <a:cs typeface="Times New Roman" panose="02020603050405020304" pitchFamily="18" charset="0"/>
              </a:rPr>
              <a:t>Local-scale hysteresis of forest cover and its interaction with the regional forest-rainfall feedback. a) A stability landscape of forest cover against rainfall levels. At high rainfall levels, high forest cover is </a:t>
            </a:r>
            <a:r>
              <a:rPr lang="en-US" sz="1200" dirty="0" err="1">
                <a:latin typeface="Times New Roman" panose="02020603050405020304" pitchFamily="18" charset="0"/>
                <a:cs typeface="Times New Roman" panose="02020603050405020304" pitchFamily="18" charset="0"/>
              </a:rPr>
              <a:t>uni</a:t>
            </a:r>
            <a:r>
              <a:rPr lang="en-US" sz="1200" dirty="0">
                <a:latin typeface="Times New Roman" panose="02020603050405020304" pitchFamily="18" charset="0"/>
                <a:cs typeface="Times New Roman" panose="02020603050405020304" pitchFamily="18" charset="0"/>
              </a:rPr>
              <a:t>-stable or “stable” (I; green). At intermediate rainfall levels, high forest cover (II) and low forest cover (III; </a:t>
            </a:r>
            <a:r>
              <a:rPr lang="en-US" sz="1200" dirty="0" err="1">
                <a:latin typeface="Times New Roman" panose="02020603050405020304" pitchFamily="18" charset="0"/>
                <a:cs typeface="Times New Roman" panose="02020603050405020304" pitchFamily="18" charset="0"/>
              </a:rPr>
              <a:t>nonforest</a:t>
            </a:r>
            <a:r>
              <a:rPr lang="en-US" sz="1200" dirty="0">
                <a:latin typeface="Times New Roman" panose="02020603050405020304" pitchFamily="18" charset="0"/>
                <a:cs typeface="Times New Roman" panose="02020603050405020304" pitchFamily="18" charset="0"/>
              </a:rPr>
              <a:t>) are </a:t>
            </a:r>
            <a:r>
              <a:rPr lang="en-US" sz="1200" dirty="0" err="1">
                <a:latin typeface="Times New Roman" panose="02020603050405020304" pitchFamily="18" charset="0"/>
                <a:cs typeface="Times New Roman" panose="02020603050405020304" pitchFamily="18" charset="0"/>
              </a:rPr>
              <a:t>bistable</a:t>
            </a:r>
            <a:r>
              <a:rPr lang="en-US" sz="1200" dirty="0">
                <a:latin typeface="Times New Roman" panose="02020603050405020304" pitchFamily="18" charset="0"/>
                <a:cs typeface="Times New Roman" panose="02020603050405020304" pitchFamily="18" charset="0"/>
              </a:rPr>
              <a:t> states (yellow). At low rainfall levels, only the </a:t>
            </a:r>
            <a:r>
              <a:rPr lang="en-US" sz="1200" dirty="0" err="1">
                <a:latin typeface="Times New Roman" panose="02020603050405020304" pitchFamily="18" charset="0"/>
                <a:cs typeface="Times New Roman" panose="02020603050405020304" pitchFamily="18" charset="0"/>
              </a:rPr>
              <a:t>nonforested</a:t>
            </a:r>
            <a:r>
              <a:rPr lang="en-US" sz="1200" dirty="0">
                <a:latin typeface="Times New Roman" panose="02020603050405020304" pitchFamily="18" charset="0"/>
                <a:cs typeface="Times New Roman" panose="02020603050405020304" pitchFamily="18" charset="0"/>
              </a:rPr>
              <a:t> state can exist (IV; red). b) The regional forest-rainfall feedback amplifies hysteresis.</a:t>
            </a:r>
          </a:p>
        </p:txBody>
      </p:sp>
      <p:pic>
        <p:nvPicPr>
          <p:cNvPr id="35" name="Picture 5">
            <a:extLst>
              <a:ext uri="{FF2B5EF4-FFF2-40B4-BE49-F238E27FC236}">
                <a16:creationId xmlns:a16="http://schemas.microsoft.com/office/drawing/2014/main" id="{6F988672-2557-4F49-BF4D-03BAC84146CD}"/>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b="8273"/>
          <a:stretch/>
        </p:blipFill>
        <p:spPr bwMode="auto">
          <a:xfrm>
            <a:off x="6701291" y="1886649"/>
            <a:ext cx="4875255" cy="3236126"/>
          </a:xfrm>
          <a:prstGeom prst="rect">
            <a:avLst/>
          </a:prstGeom>
          <a:noFill/>
          <a:ln>
            <a:noFill/>
          </a:ln>
        </p:spPr>
      </p:pic>
      <p:sp>
        <p:nvSpPr>
          <p:cNvPr id="16" name="Pijl: rechts 15">
            <a:hlinkClick r:id="" action="ppaction://hlinkshowjump?jump=nextslide"/>
            <a:extLst>
              <a:ext uri="{FF2B5EF4-FFF2-40B4-BE49-F238E27FC236}">
                <a16:creationId xmlns:a16="http://schemas.microsoft.com/office/drawing/2014/main" id="{543BF4EF-9353-4456-9070-498B20D844B6}"/>
              </a:ext>
            </a:extLst>
          </p:cNvPr>
          <p:cNvSpPr/>
          <p:nvPr/>
        </p:nvSpPr>
        <p:spPr>
          <a:xfrm>
            <a:off x="3657139" y="5312931"/>
            <a:ext cx="978408" cy="48463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Pijl: links 16">
            <a:hlinkClick r:id="" action="ppaction://hlinkshowjump?jump=previousslide"/>
            <a:extLst>
              <a:ext uri="{FF2B5EF4-FFF2-40B4-BE49-F238E27FC236}">
                <a16:creationId xmlns:a16="http://schemas.microsoft.com/office/drawing/2014/main" id="{6C951970-E32A-4083-8329-B9A4C6E06968}"/>
              </a:ext>
            </a:extLst>
          </p:cNvPr>
          <p:cNvSpPr/>
          <p:nvPr/>
        </p:nvSpPr>
        <p:spPr>
          <a:xfrm>
            <a:off x="849931" y="5312931"/>
            <a:ext cx="978408" cy="484632"/>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3369632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F90F78D8-399B-423B-BDDA-73151B32C121}"/>
              </a:ext>
            </a:extLst>
          </p:cNvPr>
          <p:cNvSpPr txBox="1"/>
          <p:nvPr/>
        </p:nvSpPr>
        <p:spPr>
          <a:xfrm>
            <a:off x="0" y="-54318"/>
            <a:ext cx="12192000" cy="1631216"/>
          </a:xfrm>
          <a:prstGeom prst="rect">
            <a:avLst/>
          </a:prstGeom>
          <a:noFill/>
        </p:spPr>
        <p:txBody>
          <a:bodyPr wrap="square" rtlCol="0">
            <a:spAutoFit/>
          </a:bodyPr>
          <a:lstStyle/>
          <a:p>
            <a:pPr algn="ctr">
              <a:lnSpc>
                <a:spcPct val="150000"/>
              </a:lnSpc>
            </a:pPr>
            <a:r>
              <a:rPr lang="nl-NL" sz="4000" dirty="0" err="1">
                <a:latin typeface="Times New Roman" panose="02020603050405020304" pitchFamily="18" charset="0"/>
                <a:cs typeface="Times New Roman" panose="02020603050405020304" pitchFamily="18" charset="0"/>
              </a:rPr>
              <a:t>Hysteresis</a:t>
            </a:r>
            <a:r>
              <a:rPr lang="nl-NL" sz="4000" dirty="0">
                <a:latin typeface="Times New Roman" panose="02020603050405020304" pitchFamily="18" charset="0"/>
                <a:cs typeface="Times New Roman" panose="02020603050405020304" pitchFamily="18" charset="0"/>
              </a:rPr>
              <a:t> of </a:t>
            </a:r>
            <a:r>
              <a:rPr lang="nl-NL" sz="4000" dirty="0" err="1">
                <a:latin typeface="Times New Roman" panose="02020603050405020304" pitchFamily="18" charset="0"/>
                <a:cs typeface="Times New Roman" panose="02020603050405020304" pitchFamily="18" charset="0"/>
              </a:rPr>
              <a:t>tropical</a:t>
            </a:r>
            <a:r>
              <a:rPr lang="nl-NL" sz="4000" dirty="0">
                <a:latin typeface="Times New Roman" panose="02020603050405020304" pitchFamily="18" charset="0"/>
                <a:cs typeface="Times New Roman" panose="02020603050405020304" pitchFamily="18" charset="0"/>
              </a:rPr>
              <a:t> </a:t>
            </a:r>
            <a:r>
              <a:rPr lang="nl-NL" sz="4000" dirty="0" err="1">
                <a:latin typeface="Times New Roman" panose="02020603050405020304" pitchFamily="18" charset="0"/>
                <a:cs typeface="Times New Roman" panose="02020603050405020304" pitchFamily="18" charset="0"/>
              </a:rPr>
              <a:t>forests</a:t>
            </a:r>
            <a:r>
              <a:rPr lang="nl-NL" sz="4000" dirty="0">
                <a:latin typeface="Times New Roman" panose="02020603050405020304" pitchFamily="18" charset="0"/>
                <a:cs typeface="Times New Roman" panose="02020603050405020304" pitchFamily="18" charset="0"/>
              </a:rPr>
              <a:t> in </a:t>
            </a:r>
            <a:r>
              <a:rPr lang="nl-NL" sz="4000" dirty="0" err="1">
                <a:latin typeface="Times New Roman" panose="02020603050405020304" pitchFamily="18" charset="0"/>
                <a:cs typeface="Times New Roman" panose="02020603050405020304" pitchFamily="18" charset="0"/>
              </a:rPr>
              <a:t>the</a:t>
            </a:r>
            <a:r>
              <a:rPr lang="nl-NL" sz="4000" dirty="0">
                <a:latin typeface="Times New Roman" panose="02020603050405020304" pitchFamily="18" charset="0"/>
                <a:cs typeface="Times New Roman" panose="02020603050405020304" pitchFamily="18" charset="0"/>
              </a:rPr>
              <a:t> 21st </a:t>
            </a:r>
            <a:r>
              <a:rPr lang="nl-NL" sz="4000" dirty="0" err="1">
                <a:latin typeface="Times New Roman" panose="02020603050405020304" pitchFamily="18" charset="0"/>
                <a:cs typeface="Times New Roman" panose="02020603050405020304" pitchFamily="18" charset="0"/>
              </a:rPr>
              <a:t>century</a:t>
            </a:r>
            <a:endParaRPr lang="nl-NL" sz="4000" dirty="0">
              <a:latin typeface="Times New Roman" panose="02020603050405020304" pitchFamily="18" charset="0"/>
              <a:cs typeface="Times New Roman" panose="02020603050405020304" pitchFamily="18" charset="0"/>
            </a:endParaRPr>
          </a:p>
          <a:p>
            <a:pPr algn="ctr"/>
            <a:r>
              <a:rPr lang="nl-NL" sz="2000" dirty="0">
                <a:latin typeface="Times New Roman" panose="02020603050405020304" pitchFamily="18" charset="0"/>
                <a:cs typeface="Times New Roman" panose="02020603050405020304" pitchFamily="18" charset="0"/>
              </a:rPr>
              <a:t>Arie Staal, </a:t>
            </a:r>
            <a:r>
              <a:rPr lang="nl-NL" sz="2000" dirty="0" err="1">
                <a:latin typeface="Times New Roman" panose="02020603050405020304" pitchFamily="18" charset="0"/>
                <a:cs typeface="Times New Roman" panose="02020603050405020304" pitchFamily="18" charset="0"/>
              </a:rPr>
              <a:t>Ingo</a:t>
            </a:r>
            <a:r>
              <a:rPr lang="nl-NL" sz="2000" dirty="0">
                <a:latin typeface="Times New Roman" panose="02020603050405020304" pitchFamily="18" charset="0"/>
                <a:cs typeface="Times New Roman" panose="02020603050405020304" pitchFamily="18" charset="0"/>
              </a:rPr>
              <a:t> </a:t>
            </a:r>
            <a:r>
              <a:rPr lang="nl-NL" sz="2000" dirty="0" err="1">
                <a:latin typeface="Times New Roman" panose="02020603050405020304" pitchFamily="18" charset="0"/>
                <a:cs typeface="Times New Roman" panose="02020603050405020304" pitchFamily="18" charset="0"/>
              </a:rPr>
              <a:t>Fetzer</a:t>
            </a:r>
            <a:r>
              <a:rPr lang="nl-NL" sz="2000" dirty="0">
                <a:latin typeface="Times New Roman" panose="02020603050405020304" pitchFamily="18" charset="0"/>
                <a:cs typeface="Times New Roman" panose="02020603050405020304" pitchFamily="18" charset="0"/>
              </a:rPr>
              <a:t>, </a:t>
            </a:r>
            <a:r>
              <a:rPr lang="nl-NL" sz="2000" dirty="0" err="1">
                <a:latin typeface="Times New Roman" panose="02020603050405020304" pitchFamily="18" charset="0"/>
                <a:cs typeface="Times New Roman" panose="02020603050405020304" pitchFamily="18" charset="0"/>
              </a:rPr>
              <a:t>Lan</a:t>
            </a:r>
            <a:r>
              <a:rPr lang="nl-NL" sz="2000" dirty="0">
                <a:latin typeface="Times New Roman" panose="02020603050405020304" pitchFamily="18" charset="0"/>
                <a:cs typeface="Times New Roman" panose="02020603050405020304" pitchFamily="18" charset="0"/>
              </a:rPr>
              <a:t> Wang-</a:t>
            </a:r>
            <a:r>
              <a:rPr lang="nl-NL" sz="2000" dirty="0" err="1">
                <a:latin typeface="Times New Roman" panose="02020603050405020304" pitchFamily="18" charset="0"/>
                <a:cs typeface="Times New Roman" panose="02020603050405020304" pitchFamily="18" charset="0"/>
              </a:rPr>
              <a:t>Erlandsson</a:t>
            </a:r>
            <a:r>
              <a:rPr lang="nl-NL" sz="2000" dirty="0">
                <a:latin typeface="Times New Roman" panose="02020603050405020304" pitchFamily="18" charset="0"/>
                <a:cs typeface="Times New Roman" panose="02020603050405020304" pitchFamily="18" charset="0"/>
              </a:rPr>
              <a:t>, Joyce H.C. Bosmans, Stefan C. Dekker, </a:t>
            </a:r>
          </a:p>
          <a:p>
            <a:pPr algn="ctr"/>
            <a:r>
              <a:rPr lang="nl-NL" sz="2000" dirty="0">
                <a:latin typeface="Times New Roman" panose="02020603050405020304" pitchFamily="18" charset="0"/>
                <a:cs typeface="Times New Roman" panose="02020603050405020304" pitchFamily="18" charset="0"/>
              </a:rPr>
              <a:t>Egbert H. van Nes, Johan </a:t>
            </a:r>
            <a:r>
              <a:rPr lang="nl-NL" sz="2000" dirty="0" err="1">
                <a:latin typeface="Times New Roman" panose="02020603050405020304" pitchFamily="18" charset="0"/>
                <a:cs typeface="Times New Roman" panose="02020603050405020304" pitchFamily="18" charset="0"/>
              </a:rPr>
              <a:t>Rockström</a:t>
            </a:r>
            <a:r>
              <a:rPr lang="nl-NL" sz="2000" dirty="0">
                <a:latin typeface="Times New Roman" panose="02020603050405020304" pitchFamily="18" charset="0"/>
                <a:cs typeface="Times New Roman" panose="02020603050405020304" pitchFamily="18" charset="0"/>
              </a:rPr>
              <a:t> &amp; Obbe A. Tuinenburg</a:t>
            </a:r>
          </a:p>
        </p:txBody>
      </p:sp>
      <p:sp>
        <p:nvSpPr>
          <p:cNvPr id="5" name="Rechthoek 4">
            <a:hlinkClick r:id="" action="ppaction://hlinkshowjump?jump=firstslide"/>
            <a:extLst>
              <a:ext uri="{FF2B5EF4-FFF2-40B4-BE49-F238E27FC236}">
                <a16:creationId xmlns:a16="http://schemas.microsoft.com/office/drawing/2014/main" id="{21BE779B-5BEC-49E6-9E3C-E1FDBA4E0EA7}"/>
              </a:ext>
            </a:extLst>
          </p:cNvPr>
          <p:cNvSpPr/>
          <p:nvPr/>
        </p:nvSpPr>
        <p:spPr>
          <a:xfrm>
            <a:off x="-108642" y="-63374"/>
            <a:ext cx="12439462" cy="169459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3" name="Rechthoek 22">
            <a:hlinkClick r:id="" action="ppaction://hlinkshowjump?jump=lastslide"/>
            <a:extLst>
              <a:ext uri="{FF2B5EF4-FFF2-40B4-BE49-F238E27FC236}">
                <a16:creationId xmlns:a16="http://schemas.microsoft.com/office/drawing/2014/main" id="{218EFBB9-096B-464B-A9CB-5A7DF74363D9}"/>
              </a:ext>
            </a:extLst>
          </p:cNvPr>
          <p:cNvSpPr/>
          <p:nvPr/>
        </p:nvSpPr>
        <p:spPr>
          <a:xfrm>
            <a:off x="-108642" y="6292158"/>
            <a:ext cx="12367034" cy="64145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4" name="Picture 2" descr="Image result for utrecht university">
            <a:extLst>
              <a:ext uri="{FF2B5EF4-FFF2-40B4-BE49-F238E27FC236}">
                <a16:creationId xmlns:a16="http://schemas.microsoft.com/office/drawing/2014/main" id="{2484AA19-7189-4513-9C6A-0056BD36A95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92103" y="6361728"/>
            <a:ext cx="1590675" cy="440055"/>
          </a:xfrm>
          <a:prstGeom prst="rect">
            <a:avLst/>
          </a:prstGeom>
          <a:noFill/>
          <a:extLst>
            <a:ext uri="{909E8E84-426E-40DD-AFC4-6F175D3DCCD1}">
              <a14:hiddenFill xmlns:a14="http://schemas.microsoft.com/office/drawing/2010/main">
                <a:solidFill>
                  <a:srgbClr val="FFFFFF"/>
                </a:solidFill>
              </a14:hiddenFill>
            </a:ext>
          </a:extLst>
        </p:spPr>
      </p:pic>
      <p:pic>
        <p:nvPicPr>
          <p:cNvPr id="25" name="Bildobjekt 20">
            <a:extLst>
              <a:ext uri="{FF2B5EF4-FFF2-40B4-BE49-F238E27FC236}">
                <a16:creationId xmlns:a16="http://schemas.microsoft.com/office/drawing/2014/main" id="{E972E929-F866-4044-9E85-7CFE200761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091" y="6238705"/>
            <a:ext cx="2050988" cy="685560"/>
          </a:xfrm>
          <a:prstGeom prst="rect">
            <a:avLst/>
          </a:prstGeom>
        </p:spPr>
      </p:pic>
      <p:grpSp>
        <p:nvGrpSpPr>
          <p:cNvPr id="26" name="Group 43">
            <a:extLst>
              <a:ext uri="{FF2B5EF4-FFF2-40B4-BE49-F238E27FC236}">
                <a16:creationId xmlns:a16="http://schemas.microsoft.com/office/drawing/2014/main" id="{1CA6AE7F-3855-481D-892F-D14962146163}"/>
              </a:ext>
            </a:extLst>
          </p:cNvPr>
          <p:cNvGrpSpPr/>
          <p:nvPr/>
        </p:nvGrpSpPr>
        <p:grpSpPr>
          <a:xfrm>
            <a:off x="2320159" y="6267689"/>
            <a:ext cx="1274069" cy="663788"/>
            <a:chOff x="10937436" y="6154561"/>
            <a:chExt cx="1310640" cy="637489"/>
          </a:xfrm>
        </p:grpSpPr>
        <p:sp>
          <p:nvSpPr>
            <p:cNvPr id="27" name="TextBox 44">
              <a:extLst>
                <a:ext uri="{FF2B5EF4-FFF2-40B4-BE49-F238E27FC236}">
                  <a16:creationId xmlns:a16="http://schemas.microsoft.com/office/drawing/2014/main" id="{EC028868-BC7F-4718-85C9-1736E9D9FAD5}"/>
                </a:ext>
              </a:extLst>
            </p:cNvPr>
            <p:cNvSpPr txBox="1"/>
            <p:nvPr/>
          </p:nvSpPr>
          <p:spPr>
            <a:xfrm>
              <a:off x="10937436" y="6154561"/>
              <a:ext cx="1310640" cy="555537"/>
            </a:xfrm>
            <a:prstGeom prst="rect">
              <a:avLst/>
            </a:prstGeom>
            <a:noFill/>
          </p:spPr>
          <p:txBody>
            <a:bodyPr wrap="square" rtlCol="0">
              <a:spAutoFit/>
            </a:bodyPr>
            <a:lstStyle/>
            <a:p>
              <a:pPr algn="ctr">
                <a:lnSpc>
                  <a:spcPct val="70000"/>
                </a:lnSpc>
              </a:pPr>
              <a:r>
                <a:rPr lang="en-US" sz="3200" b="1" dirty="0">
                  <a:solidFill>
                    <a:srgbClr val="425221"/>
                  </a:solidFill>
                  <a:latin typeface="Tahoma"/>
                  <a:cs typeface="Tahoma"/>
                </a:rPr>
                <a:t>e</a:t>
              </a:r>
              <a:r>
                <a:rPr lang="en-US" sz="3200" b="1" dirty="0">
                  <a:solidFill>
                    <a:srgbClr val="D5662D"/>
                  </a:solidFill>
                  <a:latin typeface="Tahoma"/>
                  <a:cs typeface="Tahoma"/>
                </a:rPr>
                <a:t>r</a:t>
              </a:r>
              <a:r>
                <a:rPr lang="en-US" sz="3200" b="1" dirty="0">
                  <a:solidFill>
                    <a:srgbClr val="425221"/>
                  </a:solidFill>
                  <a:latin typeface="Tahoma"/>
                  <a:cs typeface="Tahoma"/>
                </a:rPr>
                <a:t>a</a:t>
              </a:r>
              <a:r>
                <a:rPr lang="en-US" sz="2000" dirty="0">
                  <a:latin typeface="Tahoma"/>
                  <a:cs typeface="Tahoma"/>
                </a:rPr>
                <a:t> </a:t>
              </a:r>
            </a:p>
            <a:p>
              <a:pPr algn="ctr">
                <a:lnSpc>
                  <a:spcPct val="70000"/>
                </a:lnSpc>
              </a:pPr>
              <a:r>
                <a:rPr lang="en-US" sz="1100" b="1" dirty="0">
                  <a:latin typeface="Calibri"/>
                  <a:cs typeface="Calibri"/>
                </a:rPr>
                <a:t>Earth Resilience</a:t>
              </a:r>
            </a:p>
          </p:txBody>
        </p:sp>
        <p:sp>
          <p:nvSpPr>
            <p:cNvPr id="28" name="TextBox 45">
              <a:extLst>
                <a:ext uri="{FF2B5EF4-FFF2-40B4-BE49-F238E27FC236}">
                  <a16:creationId xmlns:a16="http://schemas.microsoft.com/office/drawing/2014/main" id="{A8107162-6045-4ABB-9409-EFE9A3EF5100}"/>
                </a:ext>
              </a:extLst>
            </p:cNvPr>
            <p:cNvSpPr txBox="1"/>
            <p:nvPr/>
          </p:nvSpPr>
          <p:spPr>
            <a:xfrm>
              <a:off x="11007832" y="6561218"/>
              <a:ext cx="1144865" cy="230832"/>
            </a:xfrm>
            <a:prstGeom prst="rect">
              <a:avLst/>
            </a:prstGeom>
            <a:noFill/>
          </p:spPr>
          <p:txBody>
            <a:bodyPr wrap="none" rtlCol="0">
              <a:spAutoFit/>
            </a:bodyPr>
            <a:lstStyle/>
            <a:p>
              <a:r>
                <a:rPr lang="en-US" sz="900" dirty="0">
                  <a:latin typeface="+mj-lt"/>
                  <a:cs typeface="Avenir Next Condensed Demi Bold"/>
                </a:rPr>
                <a:t>in the Anthropocene</a:t>
              </a:r>
              <a:endParaRPr lang="en-US" sz="900" dirty="0">
                <a:latin typeface="+mj-lt"/>
              </a:endParaRPr>
            </a:p>
          </p:txBody>
        </p:sp>
      </p:grpSp>
      <p:pic>
        <p:nvPicPr>
          <p:cNvPr id="29" name="Picture 6" descr="http://www.foodlaw.nu/images/wur.jpg">
            <a:extLst>
              <a:ext uri="{FF2B5EF4-FFF2-40B4-BE49-F238E27FC236}">
                <a16:creationId xmlns:a16="http://schemas.microsoft.com/office/drawing/2014/main" id="{0857C802-DCA4-428D-B097-ED3D349D4D9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33812" y="6418555"/>
            <a:ext cx="2010433" cy="325859"/>
          </a:xfrm>
          <a:prstGeom prst="rect">
            <a:avLst/>
          </a:prstGeom>
          <a:noFill/>
          <a:extLst>
            <a:ext uri="{909E8E84-426E-40DD-AFC4-6F175D3DCCD1}">
              <a14:hiddenFill xmlns:a14="http://schemas.microsoft.com/office/drawing/2010/main">
                <a:solidFill>
                  <a:srgbClr val="FFFFFF"/>
                </a:solidFill>
              </a14:hiddenFill>
            </a:ext>
          </a:extLst>
        </p:spPr>
      </p:pic>
      <p:pic>
        <p:nvPicPr>
          <p:cNvPr id="31" name="Afbeelding 30" descr="Afbeelding met tekening&#10;&#10;Automatisch gegenereerde beschrijving">
            <a:extLst>
              <a:ext uri="{FF2B5EF4-FFF2-40B4-BE49-F238E27FC236}">
                <a16:creationId xmlns:a16="http://schemas.microsoft.com/office/drawing/2014/main" id="{1F2B4661-66B6-4591-9EB1-E795EEB1AC5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06076" y="6319036"/>
            <a:ext cx="1200920" cy="529315"/>
          </a:xfrm>
          <a:prstGeom prst="rect">
            <a:avLst/>
          </a:prstGeom>
        </p:spPr>
      </p:pic>
      <p:pic>
        <p:nvPicPr>
          <p:cNvPr id="33" name="Afbeelding 32">
            <a:extLst>
              <a:ext uri="{FF2B5EF4-FFF2-40B4-BE49-F238E27FC236}">
                <a16:creationId xmlns:a16="http://schemas.microsoft.com/office/drawing/2014/main" id="{BF5BC362-3466-4CAC-B90A-EA02176EDDCB}"/>
              </a:ext>
            </a:extLst>
          </p:cNvPr>
          <p:cNvPicPr>
            <a:picLocks noChangeAspect="1"/>
          </p:cNvPicPr>
          <p:nvPr/>
        </p:nvPicPr>
        <p:blipFill rotWithShape="1">
          <a:blip r:embed="rId6">
            <a:extLst>
              <a:ext uri="{28A0092B-C50C-407E-A947-70E740481C1C}">
                <a14:useLocalDpi xmlns:a14="http://schemas.microsoft.com/office/drawing/2010/main" val="0"/>
              </a:ext>
            </a:extLst>
          </a:blip>
          <a:srcRect t="21045" b="20973"/>
          <a:stretch/>
        </p:blipFill>
        <p:spPr>
          <a:xfrm>
            <a:off x="8911998" y="6361728"/>
            <a:ext cx="1449918" cy="440055"/>
          </a:xfrm>
          <a:prstGeom prst="rect">
            <a:avLst/>
          </a:prstGeom>
        </p:spPr>
      </p:pic>
      <p:sp>
        <p:nvSpPr>
          <p:cNvPr id="30" name="Rectangle 8">
            <a:extLst>
              <a:ext uri="{FF2B5EF4-FFF2-40B4-BE49-F238E27FC236}">
                <a16:creationId xmlns:a16="http://schemas.microsoft.com/office/drawing/2014/main" id="{71641210-F023-4F01-9BC3-23B7922896A1}"/>
              </a:ext>
            </a:extLst>
          </p:cNvPr>
          <p:cNvSpPr/>
          <p:nvPr/>
        </p:nvSpPr>
        <p:spPr>
          <a:xfrm>
            <a:off x="411784" y="1886649"/>
            <a:ext cx="5044136" cy="3139321"/>
          </a:xfrm>
          <a:prstGeom prst="rect">
            <a:avLst/>
          </a:prstGeom>
        </p:spPr>
        <p:txBody>
          <a:bodyPr wrap="square">
            <a:spAutoFit/>
          </a:bodyPr>
          <a:lstStyle/>
          <a:p>
            <a:r>
              <a:rPr lang="en-US" b="1" dirty="0">
                <a:latin typeface="Times New Roman" panose="02020603050405020304" pitchFamily="18" charset="0"/>
                <a:cs typeface="Times New Roman" panose="02020603050405020304" pitchFamily="18" charset="0"/>
              </a:rPr>
              <a:t>Introduction</a:t>
            </a:r>
          </a:p>
          <a:p>
            <a:r>
              <a:rPr lang="nl-NL" dirty="0">
                <a:latin typeface="Times New Roman" panose="02020603050405020304" pitchFamily="18" charset="0"/>
                <a:ea typeface="Times New Roman" panose="02020603050405020304" pitchFamily="18" charset="0"/>
              </a:rPr>
              <a:t>On a </a:t>
            </a:r>
            <a:r>
              <a:rPr lang="nl-NL" dirty="0" err="1">
                <a:latin typeface="Times New Roman" panose="02020603050405020304" pitchFamily="18" charset="0"/>
                <a:ea typeface="Times New Roman" panose="02020603050405020304" pitchFamily="18" charset="0"/>
              </a:rPr>
              <a:t>local</a:t>
            </a:r>
            <a:r>
              <a:rPr lang="nl-NL" dirty="0">
                <a:latin typeface="Times New Roman" panose="02020603050405020304" pitchFamily="18" charset="0"/>
                <a:ea typeface="Times New Roman" panose="02020603050405020304" pitchFamily="18" charset="0"/>
              </a:rPr>
              <a:t> </a:t>
            </a:r>
            <a:r>
              <a:rPr lang="nl-NL" dirty="0" err="1">
                <a:latin typeface="Times New Roman" panose="02020603050405020304" pitchFamily="18" charset="0"/>
                <a:ea typeface="Times New Roman" panose="02020603050405020304" pitchFamily="18" charset="0"/>
              </a:rPr>
              <a:t>scale</a:t>
            </a:r>
            <a:r>
              <a:rPr lang="nl-NL" dirty="0">
                <a:latin typeface="Times New Roman" panose="02020603050405020304" pitchFamily="18" charset="0"/>
                <a:ea typeface="Times New Roman" panose="02020603050405020304" pitchFamily="18" charset="0"/>
              </a:rPr>
              <a:t> (~1 km), </a:t>
            </a:r>
            <a:r>
              <a:rPr lang="nl-NL" dirty="0" err="1">
                <a:latin typeface="Times New Roman" panose="02020603050405020304" pitchFamily="18" charset="0"/>
                <a:ea typeface="Times New Roman" panose="02020603050405020304" pitchFamily="18" charset="0"/>
              </a:rPr>
              <a:t>the</a:t>
            </a:r>
            <a:r>
              <a:rPr lang="nl-NL" dirty="0">
                <a:latin typeface="Times New Roman" panose="02020603050405020304" pitchFamily="18" charset="0"/>
                <a:ea typeface="Times New Roman" panose="02020603050405020304" pitchFamily="18" charset="0"/>
              </a:rPr>
              <a:t> </a:t>
            </a:r>
            <a:r>
              <a:rPr lang="nl-NL" dirty="0" err="1">
                <a:latin typeface="Times New Roman" panose="02020603050405020304" pitchFamily="18" charset="0"/>
                <a:ea typeface="Times New Roman" panose="02020603050405020304" pitchFamily="18" charset="0"/>
              </a:rPr>
              <a:t>distribution</a:t>
            </a:r>
            <a:r>
              <a:rPr lang="nl-NL" dirty="0">
                <a:latin typeface="Times New Roman" panose="02020603050405020304" pitchFamily="18" charset="0"/>
                <a:ea typeface="Times New Roman" panose="02020603050405020304" pitchFamily="18" charset="0"/>
              </a:rPr>
              <a:t> of </a:t>
            </a:r>
            <a:r>
              <a:rPr lang="nl-NL" dirty="0" err="1">
                <a:latin typeface="Times New Roman" panose="02020603050405020304" pitchFamily="18" charset="0"/>
                <a:ea typeface="Times New Roman" panose="02020603050405020304" pitchFamily="18" charset="0"/>
              </a:rPr>
              <a:t>forest</a:t>
            </a:r>
            <a:r>
              <a:rPr lang="nl-NL" dirty="0">
                <a:latin typeface="Times New Roman" panose="02020603050405020304" pitchFamily="18" charset="0"/>
                <a:ea typeface="Times New Roman" panose="02020603050405020304" pitchFamily="18" charset="0"/>
              </a:rPr>
              <a:t> cover is </a:t>
            </a:r>
            <a:r>
              <a:rPr lang="nl-NL" dirty="0" err="1">
                <a:latin typeface="Times New Roman" panose="02020603050405020304" pitchFamily="18" charset="0"/>
                <a:ea typeface="Times New Roman" panose="02020603050405020304" pitchFamily="18" charset="0"/>
              </a:rPr>
              <a:t>distinctly</a:t>
            </a:r>
            <a:r>
              <a:rPr lang="nl-NL" dirty="0">
                <a:latin typeface="Times New Roman" panose="02020603050405020304" pitchFamily="18" charset="0"/>
                <a:ea typeface="Times New Roman" panose="02020603050405020304" pitchFamily="18" charset="0"/>
              </a:rPr>
              <a:t> </a:t>
            </a:r>
            <a:r>
              <a:rPr lang="nl-NL" dirty="0" err="1">
                <a:latin typeface="Times New Roman" panose="02020603050405020304" pitchFamily="18" charset="0"/>
                <a:ea typeface="Times New Roman" panose="02020603050405020304" pitchFamily="18" charset="0"/>
              </a:rPr>
              <a:t>bimodal</a:t>
            </a:r>
            <a:r>
              <a:rPr lang="nl-NL" dirty="0">
                <a:latin typeface="Times New Roman" panose="02020603050405020304" pitchFamily="18" charset="0"/>
                <a:ea typeface="Times New Roman" panose="02020603050405020304" pitchFamily="18" charset="0"/>
              </a:rPr>
              <a:t>. </a:t>
            </a:r>
            <a:r>
              <a:rPr lang="nl-NL" dirty="0" err="1">
                <a:latin typeface="Times New Roman" panose="02020603050405020304" pitchFamily="18" charset="0"/>
                <a:ea typeface="Times New Roman" panose="02020603050405020304" pitchFamily="18" charset="0"/>
              </a:rPr>
              <a:t>This</a:t>
            </a:r>
            <a:r>
              <a:rPr lang="nl-NL" dirty="0">
                <a:latin typeface="Times New Roman" panose="02020603050405020304" pitchFamily="18" charset="0"/>
                <a:ea typeface="Times New Roman" panose="02020603050405020304" pitchFamily="18" charset="0"/>
              </a:rPr>
              <a:t> </a:t>
            </a:r>
            <a:r>
              <a:rPr lang="nl-NL" dirty="0" err="1">
                <a:latin typeface="Times New Roman" panose="02020603050405020304" pitchFamily="18" charset="0"/>
                <a:ea typeface="Times New Roman" panose="02020603050405020304" pitchFamily="18" charset="0"/>
              </a:rPr>
              <a:t>bimodality</a:t>
            </a:r>
            <a:r>
              <a:rPr lang="nl-NL" dirty="0">
                <a:latin typeface="Times New Roman" panose="02020603050405020304" pitchFamily="18" charset="0"/>
                <a:ea typeface="Times New Roman" panose="02020603050405020304" pitchFamily="18" charset="0"/>
              </a:rPr>
              <a:t> is </a:t>
            </a:r>
            <a:r>
              <a:rPr lang="nl-NL" dirty="0" err="1">
                <a:latin typeface="Times New Roman" panose="02020603050405020304" pitchFamily="18" charset="0"/>
                <a:ea typeface="Times New Roman" panose="02020603050405020304" pitchFamily="18" charset="0"/>
              </a:rPr>
              <a:t>understood</a:t>
            </a:r>
            <a:r>
              <a:rPr lang="nl-NL" dirty="0">
                <a:latin typeface="Times New Roman" panose="02020603050405020304" pitchFamily="18" charset="0"/>
                <a:ea typeface="Times New Roman" panose="02020603050405020304" pitchFamily="18" charset="0"/>
              </a:rPr>
              <a:t> as a </a:t>
            </a:r>
            <a:r>
              <a:rPr lang="nl-NL" dirty="0" err="1">
                <a:latin typeface="Times New Roman" panose="02020603050405020304" pitchFamily="18" charset="0"/>
                <a:ea typeface="Times New Roman" panose="02020603050405020304" pitchFamily="18" charset="0"/>
              </a:rPr>
              <a:t>result</a:t>
            </a:r>
            <a:r>
              <a:rPr lang="nl-NL" dirty="0">
                <a:latin typeface="Times New Roman" panose="02020603050405020304" pitchFamily="18" charset="0"/>
                <a:ea typeface="Times New Roman" panose="02020603050405020304" pitchFamily="18" charset="0"/>
              </a:rPr>
              <a:t> of </a:t>
            </a:r>
            <a:r>
              <a:rPr lang="nl-NL" dirty="0" err="1">
                <a:latin typeface="Times New Roman" panose="02020603050405020304" pitchFamily="18" charset="0"/>
                <a:ea typeface="Times New Roman" panose="02020603050405020304" pitchFamily="18" charset="0"/>
              </a:rPr>
              <a:t>locally</a:t>
            </a:r>
            <a:r>
              <a:rPr lang="nl-NL" dirty="0">
                <a:latin typeface="Times New Roman" panose="02020603050405020304" pitchFamily="18" charset="0"/>
                <a:ea typeface="Times New Roman" panose="02020603050405020304" pitchFamily="18" charset="0"/>
              </a:rPr>
              <a:t> </a:t>
            </a:r>
            <a:r>
              <a:rPr lang="nl-NL" dirty="0" err="1">
                <a:latin typeface="Times New Roman" panose="02020603050405020304" pitchFamily="18" charset="0"/>
                <a:ea typeface="Times New Roman" panose="02020603050405020304" pitchFamily="18" charset="0"/>
              </a:rPr>
              <a:t>acting</a:t>
            </a:r>
            <a:r>
              <a:rPr lang="nl-NL" dirty="0">
                <a:latin typeface="Times New Roman" panose="02020603050405020304" pitchFamily="18" charset="0"/>
                <a:ea typeface="Times New Roman" panose="02020603050405020304" pitchFamily="18" charset="0"/>
              </a:rPr>
              <a:t> feedback </a:t>
            </a:r>
            <a:r>
              <a:rPr lang="nl-NL" dirty="0" err="1">
                <a:latin typeface="Times New Roman" panose="02020603050405020304" pitchFamily="18" charset="0"/>
                <a:ea typeface="Times New Roman" panose="02020603050405020304" pitchFamily="18" charset="0"/>
              </a:rPr>
              <a:t>processes</a:t>
            </a:r>
            <a:r>
              <a:rPr lang="nl-NL" dirty="0">
                <a:latin typeface="Times New Roman" panose="02020603050405020304" pitchFamily="18" charset="0"/>
                <a:ea typeface="Times New Roman" panose="02020603050405020304" pitchFamily="18" charset="0"/>
              </a:rPr>
              <a:t> </a:t>
            </a:r>
            <a:r>
              <a:rPr lang="nl-NL" dirty="0" err="1">
                <a:latin typeface="Times New Roman" panose="02020603050405020304" pitchFamily="18" charset="0"/>
                <a:ea typeface="Times New Roman" panose="02020603050405020304" pitchFamily="18" charset="0"/>
              </a:rPr>
              <a:t>that</a:t>
            </a:r>
            <a:r>
              <a:rPr lang="nl-NL" dirty="0">
                <a:latin typeface="Times New Roman" panose="02020603050405020304" pitchFamily="18" charset="0"/>
                <a:ea typeface="Times New Roman" panose="02020603050405020304" pitchFamily="18" charset="0"/>
              </a:rPr>
              <a:t> </a:t>
            </a:r>
            <a:r>
              <a:rPr lang="nl-NL" dirty="0" err="1">
                <a:latin typeface="Times New Roman" panose="02020603050405020304" pitchFamily="18" charset="0"/>
                <a:ea typeface="Times New Roman" panose="02020603050405020304" pitchFamily="18" charset="0"/>
              </a:rPr>
              <a:t>can</a:t>
            </a:r>
            <a:r>
              <a:rPr lang="nl-NL" dirty="0">
                <a:latin typeface="Times New Roman" panose="02020603050405020304" pitchFamily="18" charset="0"/>
                <a:ea typeface="Times New Roman" panose="02020603050405020304" pitchFamily="18" charset="0"/>
              </a:rPr>
              <a:t> </a:t>
            </a:r>
            <a:r>
              <a:rPr lang="nl-NL" dirty="0" err="1">
                <a:latin typeface="Times New Roman" panose="02020603050405020304" pitchFamily="18" charset="0"/>
                <a:ea typeface="Times New Roman" panose="02020603050405020304" pitchFamily="18" charset="0"/>
              </a:rPr>
              <a:t>generate</a:t>
            </a:r>
            <a:r>
              <a:rPr lang="nl-NL" dirty="0">
                <a:latin typeface="Times New Roman" panose="02020603050405020304" pitchFamily="18" charset="0"/>
                <a:ea typeface="Times New Roman" panose="02020603050405020304" pitchFamily="18" charset="0"/>
              </a:rPr>
              <a:t> </a:t>
            </a:r>
            <a:r>
              <a:rPr lang="nl-NL" dirty="0" err="1">
                <a:latin typeface="Times New Roman" panose="02020603050405020304" pitchFamily="18" charset="0"/>
                <a:ea typeface="Times New Roman" panose="02020603050405020304" pitchFamily="18" charset="0"/>
              </a:rPr>
              <a:t>alternative</a:t>
            </a:r>
            <a:r>
              <a:rPr lang="nl-NL" dirty="0">
                <a:latin typeface="Times New Roman" panose="02020603050405020304" pitchFamily="18" charset="0"/>
                <a:ea typeface="Times New Roman" panose="02020603050405020304" pitchFamily="18" charset="0"/>
              </a:rPr>
              <a:t> </a:t>
            </a:r>
            <a:r>
              <a:rPr lang="nl-NL" dirty="0" err="1">
                <a:latin typeface="Times New Roman" panose="02020603050405020304" pitchFamily="18" charset="0"/>
                <a:ea typeface="Times New Roman" panose="02020603050405020304" pitchFamily="18" charset="0"/>
              </a:rPr>
              <a:t>stable</a:t>
            </a:r>
            <a:r>
              <a:rPr lang="nl-NL" dirty="0">
                <a:latin typeface="Times New Roman" panose="02020603050405020304" pitchFamily="18" charset="0"/>
                <a:ea typeface="Times New Roman" panose="02020603050405020304" pitchFamily="18" charset="0"/>
              </a:rPr>
              <a:t> </a:t>
            </a:r>
            <a:r>
              <a:rPr lang="nl-NL" dirty="0" err="1">
                <a:latin typeface="Times New Roman" panose="02020603050405020304" pitchFamily="18" charset="0"/>
                <a:ea typeface="Times New Roman" panose="02020603050405020304" pitchFamily="18" charset="0"/>
              </a:rPr>
              <a:t>states</a:t>
            </a:r>
            <a:r>
              <a:rPr lang="nl-NL" dirty="0">
                <a:latin typeface="Times New Roman" panose="02020603050405020304" pitchFamily="18" charset="0"/>
                <a:ea typeface="Times New Roman" panose="02020603050405020304" pitchFamily="18" charset="0"/>
              </a:rPr>
              <a:t>. In case of </a:t>
            </a:r>
            <a:r>
              <a:rPr lang="nl-NL" dirty="0" err="1">
                <a:latin typeface="Times New Roman" panose="02020603050405020304" pitchFamily="18" charset="0"/>
                <a:ea typeface="Times New Roman" panose="02020603050405020304" pitchFamily="18" charset="0"/>
              </a:rPr>
              <a:t>such</a:t>
            </a:r>
            <a:r>
              <a:rPr lang="nl-NL" dirty="0">
                <a:latin typeface="Times New Roman" panose="02020603050405020304" pitchFamily="18" charset="0"/>
                <a:ea typeface="Times New Roman" panose="02020603050405020304" pitchFamily="18" charset="0"/>
              </a:rPr>
              <a:t> </a:t>
            </a:r>
            <a:r>
              <a:rPr lang="nl-NL" dirty="0" err="1">
                <a:latin typeface="Times New Roman" panose="02020603050405020304" pitchFamily="18" charset="0"/>
                <a:ea typeface="Times New Roman" panose="02020603050405020304" pitchFamily="18" charset="0"/>
              </a:rPr>
              <a:t>bistability</a:t>
            </a:r>
            <a:r>
              <a:rPr lang="nl-NL" dirty="0">
                <a:latin typeface="Times New Roman" panose="02020603050405020304" pitchFamily="18" charset="0"/>
                <a:ea typeface="Times New Roman" panose="02020603050405020304" pitchFamily="18" charset="0"/>
              </a:rPr>
              <a:t>, </a:t>
            </a:r>
            <a:r>
              <a:rPr lang="nl-NL" dirty="0" err="1">
                <a:latin typeface="Times New Roman" panose="02020603050405020304" pitchFamily="18" charset="0"/>
                <a:ea typeface="Times New Roman" panose="02020603050405020304" pitchFamily="18" charset="0"/>
              </a:rPr>
              <a:t>disturbances</a:t>
            </a:r>
            <a:r>
              <a:rPr lang="nl-NL" dirty="0">
                <a:latin typeface="Times New Roman" panose="02020603050405020304" pitchFamily="18" charset="0"/>
                <a:ea typeface="Times New Roman" panose="02020603050405020304" pitchFamily="18" charset="0"/>
              </a:rPr>
              <a:t> </a:t>
            </a:r>
            <a:r>
              <a:rPr lang="nl-NL" dirty="0" err="1">
                <a:latin typeface="Times New Roman" panose="02020603050405020304" pitchFamily="18" charset="0"/>
                <a:ea typeface="Times New Roman" panose="02020603050405020304" pitchFamily="18" charset="0"/>
              </a:rPr>
              <a:t>can</a:t>
            </a:r>
            <a:r>
              <a:rPr lang="nl-NL" dirty="0">
                <a:latin typeface="Times New Roman" panose="02020603050405020304" pitchFamily="18" charset="0"/>
                <a:ea typeface="Times New Roman" panose="02020603050405020304" pitchFamily="18" charset="0"/>
              </a:rPr>
              <a:t> make </a:t>
            </a:r>
            <a:r>
              <a:rPr lang="nl-NL" dirty="0" err="1">
                <a:latin typeface="Times New Roman" panose="02020603050405020304" pitchFamily="18" charset="0"/>
                <a:ea typeface="Times New Roman" panose="02020603050405020304" pitchFamily="18" charset="0"/>
              </a:rPr>
              <a:t>the</a:t>
            </a:r>
            <a:r>
              <a:rPr lang="nl-NL" dirty="0">
                <a:latin typeface="Times New Roman" panose="02020603050405020304" pitchFamily="18" charset="0"/>
                <a:ea typeface="Times New Roman" panose="02020603050405020304" pitchFamily="18" charset="0"/>
              </a:rPr>
              <a:t> system tip. </a:t>
            </a:r>
            <a:r>
              <a:rPr lang="nl-NL" dirty="0" err="1">
                <a:latin typeface="Times New Roman" panose="02020603050405020304" pitchFamily="18" charset="0"/>
                <a:ea typeface="Times New Roman" panose="02020603050405020304" pitchFamily="18" charset="0"/>
              </a:rPr>
              <a:t>Crucially</a:t>
            </a:r>
            <a:r>
              <a:rPr lang="nl-NL" dirty="0">
                <a:latin typeface="Times New Roman" panose="02020603050405020304" pitchFamily="18" charset="0"/>
                <a:ea typeface="Times New Roman" panose="02020603050405020304" pitchFamily="18" charset="0"/>
              </a:rPr>
              <a:t>, part of </a:t>
            </a:r>
            <a:r>
              <a:rPr lang="nl-NL" dirty="0" err="1">
                <a:latin typeface="Times New Roman" panose="02020603050405020304" pitchFamily="18" charset="0"/>
                <a:ea typeface="Times New Roman" panose="02020603050405020304" pitchFamily="18" charset="0"/>
              </a:rPr>
              <a:t>the</a:t>
            </a:r>
            <a:r>
              <a:rPr lang="nl-NL" dirty="0">
                <a:latin typeface="Times New Roman" panose="02020603050405020304" pitchFamily="18" charset="0"/>
                <a:ea typeface="Times New Roman" panose="02020603050405020304" pitchFamily="18" charset="0"/>
              </a:rPr>
              <a:t> </a:t>
            </a:r>
            <a:r>
              <a:rPr lang="nl-NL" dirty="0" err="1">
                <a:latin typeface="Times New Roman" panose="02020603050405020304" pitchFamily="18" charset="0"/>
                <a:ea typeface="Times New Roman" panose="02020603050405020304" pitchFamily="18" charset="0"/>
              </a:rPr>
              <a:t>distribution</a:t>
            </a:r>
            <a:r>
              <a:rPr lang="nl-NL" dirty="0">
                <a:latin typeface="Times New Roman" panose="02020603050405020304" pitchFamily="18" charset="0"/>
                <a:ea typeface="Times New Roman" panose="02020603050405020304" pitchFamily="18" charset="0"/>
              </a:rPr>
              <a:t> of </a:t>
            </a:r>
            <a:r>
              <a:rPr lang="nl-NL" dirty="0" err="1">
                <a:latin typeface="Times New Roman" panose="02020603050405020304" pitchFamily="18" charset="0"/>
                <a:ea typeface="Times New Roman" panose="02020603050405020304" pitchFamily="18" charset="0"/>
              </a:rPr>
              <a:t>tropical</a:t>
            </a:r>
            <a:r>
              <a:rPr lang="nl-NL" dirty="0">
                <a:latin typeface="Times New Roman" panose="02020603050405020304" pitchFamily="18" charset="0"/>
                <a:ea typeface="Times New Roman" panose="02020603050405020304" pitchFamily="18" charset="0"/>
              </a:rPr>
              <a:t> </a:t>
            </a:r>
            <a:r>
              <a:rPr lang="nl-NL" dirty="0" err="1">
                <a:latin typeface="Times New Roman" panose="02020603050405020304" pitchFamily="18" charset="0"/>
                <a:ea typeface="Times New Roman" panose="02020603050405020304" pitchFamily="18" charset="0"/>
              </a:rPr>
              <a:t>forest</a:t>
            </a:r>
            <a:r>
              <a:rPr lang="nl-NL" dirty="0">
                <a:latin typeface="Times New Roman" panose="02020603050405020304" pitchFamily="18" charset="0"/>
                <a:ea typeface="Times New Roman" panose="02020603050405020304" pitchFamily="18" charset="0"/>
              </a:rPr>
              <a:t> on </a:t>
            </a:r>
            <a:r>
              <a:rPr lang="nl-NL" dirty="0" err="1">
                <a:latin typeface="Times New Roman" panose="02020603050405020304" pitchFamily="18" charset="0"/>
                <a:ea typeface="Times New Roman" panose="02020603050405020304" pitchFamily="18" charset="0"/>
              </a:rPr>
              <a:t>the</a:t>
            </a:r>
            <a:r>
              <a:rPr lang="nl-NL" dirty="0">
                <a:latin typeface="Times New Roman" panose="02020603050405020304" pitchFamily="18" charset="0"/>
                <a:ea typeface="Times New Roman" panose="02020603050405020304" pitchFamily="18" charset="0"/>
              </a:rPr>
              <a:t> </a:t>
            </a:r>
            <a:r>
              <a:rPr lang="nl-NL" dirty="0" err="1">
                <a:latin typeface="Times New Roman" panose="02020603050405020304" pitchFamily="18" charset="0"/>
                <a:ea typeface="Times New Roman" panose="02020603050405020304" pitchFamily="18" charset="0"/>
              </a:rPr>
              <a:t>planet</a:t>
            </a:r>
            <a:r>
              <a:rPr lang="nl-NL" dirty="0">
                <a:latin typeface="Times New Roman" panose="02020603050405020304" pitchFamily="18" charset="0"/>
                <a:ea typeface="Times New Roman" panose="02020603050405020304" pitchFamily="18" charset="0"/>
              </a:rPr>
              <a:t> </a:t>
            </a:r>
            <a:r>
              <a:rPr lang="nl-NL" dirty="0" err="1">
                <a:latin typeface="Times New Roman" panose="02020603050405020304" pitchFamily="18" charset="0"/>
                <a:ea typeface="Times New Roman" panose="02020603050405020304" pitchFamily="18" charset="0"/>
              </a:rPr>
              <a:t>cannot</a:t>
            </a:r>
            <a:r>
              <a:rPr lang="nl-NL" dirty="0">
                <a:latin typeface="Times New Roman" panose="02020603050405020304" pitchFamily="18" charset="0"/>
                <a:ea typeface="Times New Roman" panose="02020603050405020304" pitchFamily="18" charset="0"/>
              </a:rPr>
              <a:t> </a:t>
            </a:r>
            <a:r>
              <a:rPr lang="nl-NL" dirty="0" err="1">
                <a:latin typeface="Times New Roman" panose="02020603050405020304" pitchFamily="18" charset="0"/>
                <a:ea typeface="Times New Roman" panose="02020603050405020304" pitchFamily="18" charset="0"/>
              </a:rPr>
              <a:t>simply</a:t>
            </a:r>
            <a:r>
              <a:rPr lang="nl-NL" dirty="0">
                <a:latin typeface="Times New Roman" panose="02020603050405020304" pitchFamily="18" charset="0"/>
                <a:ea typeface="Times New Roman" panose="02020603050405020304" pitchFamily="18" charset="0"/>
              </a:rPr>
              <a:t> </a:t>
            </a:r>
            <a:r>
              <a:rPr lang="nl-NL" dirty="0" err="1">
                <a:latin typeface="Times New Roman" panose="02020603050405020304" pitchFamily="18" charset="0"/>
                <a:ea typeface="Times New Roman" panose="02020603050405020304" pitchFamily="18" charset="0"/>
              </a:rPr>
              <a:t>be</a:t>
            </a:r>
            <a:r>
              <a:rPr lang="nl-NL" dirty="0">
                <a:latin typeface="Times New Roman" panose="02020603050405020304" pitchFamily="18" charset="0"/>
                <a:ea typeface="Times New Roman" panose="02020603050405020304" pitchFamily="18" charset="0"/>
              </a:rPr>
              <a:t> </a:t>
            </a:r>
            <a:r>
              <a:rPr lang="nl-NL" dirty="0" err="1">
                <a:latin typeface="Times New Roman" panose="02020603050405020304" pitchFamily="18" charset="0"/>
                <a:ea typeface="Times New Roman" panose="02020603050405020304" pitchFamily="18" charset="0"/>
              </a:rPr>
              <a:t>determined</a:t>
            </a:r>
            <a:r>
              <a:rPr lang="nl-NL" dirty="0">
                <a:latin typeface="Times New Roman" panose="02020603050405020304" pitchFamily="18" charset="0"/>
                <a:ea typeface="Times New Roman" panose="02020603050405020304" pitchFamily="18" charset="0"/>
              </a:rPr>
              <a:t> </a:t>
            </a:r>
            <a:r>
              <a:rPr lang="nl-NL" dirty="0" err="1">
                <a:latin typeface="Times New Roman" panose="02020603050405020304" pitchFamily="18" charset="0"/>
                <a:ea typeface="Times New Roman" panose="02020603050405020304" pitchFamily="18" charset="0"/>
              </a:rPr>
              <a:t>based</a:t>
            </a:r>
            <a:r>
              <a:rPr lang="nl-NL" dirty="0">
                <a:latin typeface="Times New Roman" panose="02020603050405020304" pitchFamily="18" charset="0"/>
                <a:ea typeface="Times New Roman" panose="02020603050405020304" pitchFamily="18" charset="0"/>
              </a:rPr>
              <a:t> on </a:t>
            </a:r>
            <a:r>
              <a:rPr lang="nl-NL" dirty="0" err="1">
                <a:latin typeface="Times New Roman" panose="02020603050405020304" pitchFamily="18" charset="0"/>
                <a:ea typeface="Times New Roman" panose="02020603050405020304" pitchFamily="18" charset="0"/>
              </a:rPr>
              <a:t>the</a:t>
            </a:r>
            <a:r>
              <a:rPr lang="nl-NL" dirty="0">
                <a:latin typeface="Times New Roman" panose="02020603050405020304" pitchFamily="18" charset="0"/>
                <a:ea typeface="Times New Roman" panose="02020603050405020304" pitchFamily="18" charset="0"/>
              </a:rPr>
              <a:t> present </a:t>
            </a:r>
            <a:r>
              <a:rPr lang="nl-NL" dirty="0" err="1">
                <a:latin typeface="Times New Roman" panose="02020603050405020304" pitchFamily="18" charset="0"/>
                <a:ea typeface="Times New Roman" panose="02020603050405020304" pitchFamily="18" charset="0"/>
              </a:rPr>
              <a:t>climate</a:t>
            </a:r>
            <a:r>
              <a:rPr lang="nl-NL" dirty="0">
                <a:latin typeface="Times New Roman" panose="02020603050405020304" pitchFamily="18" charset="0"/>
                <a:ea typeface="Times New Roman" panose="02020603050405020304" pitchFamily="18" charset="0"/>
              </a:rPr>
              <a:t>. </a:t>
            </a:r>
            <a:r>
              <a:rPr lang="nl-NL" dirty="0" err="1">
                <a:latin typeface="Times New Roman" panose="02020603050405020304" pitchFamily="18" charset="0"/>
                <a:ea typeface="Times New Roman" panose="02020603050405020304" pitchFamily="18" charset="0"/>
              </a:rPr>
              <a:t>Instead</a:t>
            </a:r>
            <a:r>
              <a:rPr lang="nl-NL" dirty="0">
                <a:latin typeface="Times New Roman" panose="02020603050405020304" pitchFamily="18" charset="0"/>
                <a:ea typeface="Times New Roman" panose="02020603050405020304" pitchFamily="18" charset="0"/>
              </a:rPr>
              <a:t>, past </a:t>
            </a:r>
            <a:r>
              <a:rPr lang="nl-NL" dirty="0" err="1">
                <a:latin typeface="Times New Roman" panose="02020603050405020304" pitchFamily="18" charset="0"/>
                <a:ea typeface="Times New Roman" panose="02020603050405020304" pitchFamily="18" charset="0"/>
              </a:rPr>
              <a:t>forest</a:t>
            </a:r>
            <a:r>
              <a:rPr lang="nl-NL" dirty="0">
                <a:latin typeface="Times New Roman" panose="02020603050405020304" pitchFamily="18" charset="0"/>
                <a:ea typeface="Times New Roman" panose="02020603050405020304" pitchFamily="18" charset="0"/>
              </a:rPr>
              <a:t> </a:t>
            </a:r>
            <a:r>
              <a:rPr lang="nl-NL" dirty="0" err="1">
                <a:latin typeface="Times New Roman" panose="02020603050405020304" pitchFamily="18" charset="0"/>
                <a:ea typeface="Times New Roman" panose="02020603050405020304" pitchFamily="18" charset="0"/>
              </a:rPr>
              <a:t>extent</a:t>
            </a:r>
            <a:r>
              <a:rPr lang="nl-NL" dirty="0">
                <a:latin typeface="Times New Roman" panose="02020603050405020304" pitchFamily="18" charset="0"/>
                <a:ea typeface="Times New Roman" panose="02020603050405020304" pitchFamily="18" charset="0"/>
              </a:rPr>
              <a:t> </a:t>
            </a:r>
            <a:r>
              <a:rPr lang="nl-NL" dirty="0" err="1">
                <a:latin typeface="Times New Roman" panose="02020603050405020304" pitchFamily="18" charset="0"/>
                <a:ea typeface="Times New Roman" panose="02020603050405020304" pitchFamily="18" charset="0"/>
              </a:rPr>
              <a:t>affects</a:t>
            </a:r>
            <a:r>
              <a:rPr lang="nl-NL" dirty="0">
                <a:latin typeface="Times New Roman" panose="02020603050405020304" pitchFamily="18" charset="0"/>
                <a:ea typeface="Times New Roman" panose="02020603050405020304" pitchFamily="18" charset="0"/>
              </a:rPr>
              <a:t> </a:t>
            </a:r>
            <a:r>
              <a:rPr lang="nl-NL" dirty="0" err="1">
                <a:latin typeface="Times New Roman" panose="02020603050405020304" pitchFamily="18" charset="0"/>
                <a:ea typeface="Times New Roman" panose="02020603050405020304" pitchFamily="18" charset="0"/>
              </a:rPr>
              <a:t>current</a:t>
            </a:r>
            <a:r>
              <a:rPr lang="nl-NL" dirty="0">
                <a:latin typeface="Times New Roman" panose="02020603050405020304" pitchFamily="18" charset="0"/>
                <a:ea typeface="Times New Roman" panose="02020603050405020304" pitchFamily="18" charset="0"/>
              </a:rPr>
              <a:t> </a:t>
            </a:r>
            <a:r>
              <a:rPr lang="nl-NL" dirty="0" err="1">
                <a:latin typeface="Times New Roman" panose="02020603050405020304" pitchFamily="18" charset="0"/>
                <a:ea typeface="Times New Roman" panose="02020603050405020304" pitchFamily="18" charset="0"/>
              </a:rPr>
              <a:t>extent</a:t>
            </a:r>
            <a:r>
              <a:rPr lang="nl-NL" dirty="0">
                <a:latin typeface="Times New Roman" panose="02020603050405020304" pitchFamily="18" charset="0"/>
                <a:ea typeface="Times New Roman" panose="02020603050405020304" pitchFamily="18" charset="0"/>
              </a:rPr>
              <a:t>; in </a:t>
            </a:r>
            <a:r>
              <a:rPr lang="nl-NL" dirty="0" err="1">
                <a:latin typeface="Times New Roman" panose="02020603050405020304" pitchFamily="18" charset="0"/>
                <a:ea typeface="Times New Roman" panose="02020603050405020304" pitchFamily="18" charset="0"/>
              </a:rPr>
              <a:t>other</a:t>
            </a:r>
            <a:r>
              <a:rPr lang="nl-NL" dirty="0">
                <a:latin typeface="Times New Roman" panose="02020603050405020304" pitchFamily="18" charset="0"/>
                <a:ea typeface="Times New Roman" panose="02020603050405020304" pitchFamily="18" charset="0"/>
              </a:rPr>
              <a:t> </a:t>
            </a:r>
            <a:r>
              <a:rPr lang="nl-NL" dirty="0" err="1">
                <a:latin typeface="Times New Roman" panose="02020603050405020304" pitchFamily="18" charset="0"/>
                <a:ea typeface="Times New Roman" panose="02020603050405020304" pitchFamily="18" charset="0"/>
              </a:rPr>
              <a:t>words</a:t>
            </a:r>
            <a:r>
              <a:rPr lang="nl-NL" dirty="0">
                <a:latin typeface="Times New Roman" panose="02020603050405020304" pitchFamily="18" charset="0"/>
                <a:ea typeface="Times New Roman" panose="02020603050405020304" pitchFamily="18" charset="0"/>
              </a:rPr>
              <a:t>, </a:t>
            </a:r>
            <a:r>
              <a:rPr lang="nl-NL" dirty="0" err="1">
                <a:latin typeface="Times New Roman" panose="02020603050405020304" pitchFamily="18" charset="0"/>
                <a:ea typeface="Times New Roman" panose="02020603050405020304" pitchFamily="18" charset="0"/>
              </a:rPr>
              <a:t>the</a:t>
            </a:r>
            <a:r>
              <a:rPr lang="nl-NL" dirty="0">
                <a:latin typeface="Times New Roman" panose="02020603050405020304" pitchFamily="18" charset="0"/>
                <a:ea typeface="Times New Roman" panose="02020603050405020304" pitchFamily="18" charset="0"/>
              </a:rPr>
              <a:t> system </a:t>
            </a:r>
            <a:r>
              <a:rPr lang="nl-NL" dirty="0" err="1">
                <a:latin typeface="Times New Roman" panose="02020603050405020304" pitchFamily="18" charset="0"/>
                <a:ea typeface="Times New Roman" panose="02020603050405020304" pitchFamily="18" charset="0"/>
              </a:rPr>
              <a:t>exhibits</a:t>
            </a:r>
            <a:r>
              <a:rPr lang="nl-NL" dirty="0">
                <a:latin typeface="Times New Roman" panose="02020603050405020304" pitchFamily="18" charset="0"/>
                <a:ea typeface="Times New Roman" panose="02020603050405020304" pitchFamily="18" charset="0"/>
              </a:rPr>
              <a:t> </a:t>
            </a:r>
            <a:r>
              <a:rPr lang="nl-NL" dirty="0" err="1">
                <a:latin typeface="Times New Roman" panose="02020603050405020304" pitchFamily="18" charset="0"/>
                <a:ea typeface="Times New Roman" panose="02020603050405020304" pitchFamily="18" charset="0"/>
              </a:rPr>
              <a:t>hysteresis</a:t>
            </a:r>
            <a:r>
              <a:rPr lang="nl-NL" dirty="0">
                <a:latin typeface="Times New Roman" panose="02020603050405020304" pitchFamily="18" charset="0"/>
                <a:ea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
        <p:nvSpPr>
          <p:cNvPr id="34" name="Rectangle 28">
            <a:extLst>
              <a:ext uri="{FF2B5EF4-FFF2-40B4-BE49-F238E27FC236}">
                <a16:creationId xmlns:a16="http://schemas.microsoft.com/office/drawing/2014/main" id="{B10D26D2-D535-427C-9D33-834EF2F3B2CC}"/>
              </a:ext>
            </a:extLst>
          </p:cNvPr>
          <p:cNvSpPr/>
          <p:nvPr/>
        </p:nvSpPr>
        <p:spPr>
          <a:xfrm>
            <a:off x="6333812" y="5070330"/>
            <a:ext cx="5858188" cy="1200329"/>
          </a:xfrm>
          <a:prstGeom prst="rect">
            <a:avLst/>
          </a:prstGeom>
        </p:spPr>
        <p:txBody>
          <a:bodyPr wrap="square">
            <a:spAutoFit/>
          </a:bodyPr>
          <a:lstStyle/>
          <a:p>
            <a:pPr algn="ctr"/>
            <a:r>
              <a:rPr lang="en-US" sz="1200" dirty="0">
                <a:latin typeface="Times New Roman" panose="02020603050405020304" pitchFamily="18" charset="0"/>
                <a:cs typeface="Times New Roman" panose="02020603050405020304" pitchFamily="18" charset="0"/>
              </a:rPr>
              <a:t>Local-scale hysteresis of forest cover and its interaction with the regional forest-rainfall feedback. a) A stability landscape of forest cover against rainfall levels. At high rainfall levels, high forest cover is </a:t>
            </a:r>
            <a:r>
              <a:rPr lang="en-US" sz="1200" dirty="0" err="1">
                <a:latin typeface="Times New Roman" panose="02020603050405020304" pitchFamily="18" charset="0"/>
                <a:cs typeface="Times New Roman" panose="02020603050405020304" pitchFamily="18" charset="0"/>
              </a:rPr>
              <a:t>uni</a:t>
            </a:r>
            <a:r>
              <a:rPr lang="en-US" sz="1200" dirty="0">
                <a:latin typeface="Times New Roman" panose="02020603050405020304" pitchFamily="18" charset="0"/>
                <a:cs typeface="Times New Roman" panose="02020603050405020304" pitchFamily="18" charset="0"/>
              </a:rPr>
              <a:t>-stable or “stable” (I; green). At intermediate rainfall levels, high forest cover (II) and low forest cover (III; </a:t>
            </a:r>
            <a:r>
              <a:rPr lang="en-US" sz="1200" dirty="0" err="1">
                <a:latin typeface="Times New Roman" panose="02020603050405020304" pitchFamily="18" charset="0"/>
                <a:cs typeface="Times New Roman" panose="02020603050405020304" pitchFamily="18" charset="0"/>
              </a:rPr>
              <a:t>nonforest</a:t>
            </a:r>
            <a:r>
              <a:rPr lang="en-US" sz="1200" dirty="0">
                <a:latin typeface="Times New Roman" panose="02020603050405020304" pitchFamily="18" charset="0"/>
                <a:cs typeface="Times New Roman" panose="02020603050405020304" pitchFamily="18" charset="0"/>
              </a:rPr>
              <a:t>) are </a:t>
            </a:r>
            <a:r>
              <a:rPr lang="en-US" sz="1200" dirty="0" err="1">
                <a:latin typeface="Times New Roman" panose="02020603050405020304" pitchFamily="18" charset="0"/>
                <a:cs typeface="Times New Roman" panose="02020603050405020304" pitchFamily="18" charset="0"/>
              </a:rPr>
              <a:t>bistable</a:t>
            </a:r>
            <a:r>
              <a:rPr lang="en-US" sz="1200" dirty="0">
                <a:latin typeface="Times New Roman" panose="02020603050405020304" pitchFamily="18" charset="0"/>
                <a:cs typeface="Times New Roman" panose="02020603050405020304" pitchFamily="18" charset="0"/>
              </a:rPr>
              <a:t> states (yellow). At low rainfall levels, only the </a:t>
            </a:r>
            <a:r>
              <a:rPr lang="en-US" sz="1200" dirty="0" err="1">
                <a:latin typeface="Times New Roman" panose="02020603050405020304" pitchFamily="18" charset="0"/>
                <a:cs typeface="Times New Roman" panose="02020603050405020304" pitchFamily="18" charset="0"/>
              </a:rPr>
              <a:t>nonforested</a:t>
            </a:r>
            <a:r>
              <a:rPr lang="en-US" sz="1200" dirty="0">
                <a:latin typeface="Times New Roman" panose="02020603050405020304" pitchFamily="18" charset="0"/>
                <a:cs typeface="Times New Roman" panose="02020603050405020304" pitchFamily="18" charset="0"/>
              </a:rPr>
              <a:t> state can exist (IV; red). b) The regional forest-rainfall feedback amplifies hysteresis.</a:t>
            </a:r>
          </a:p>
        </p:txBody>
      </p:sp>
      <p:pic>
        <p:nvPicPr>
          <p:cNvPr id="35" name="Picture 5">
            <a:extLst>
              <a:ext uri="{FF2B5EF4-FFF2-40B4-BE49-F238E27FC236}">
                <a16:creationId xmlns:a16="http://schemas.microsoft.com/office/drawing/2014/main" id="{6F988672-2557-4F49-BF4D-03BAC84146CD}"/>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b="8273"/>
          <a:stretch/>
        </p:blipFill>
        <p:spPr bwMode="auto">
          <a:xfrm>
            <a:off x="6701291" y="1886649"/>
            <a:ext cx="4875255" cy="3236126"/>
          </a:xfrm>
          <a:prstGeom prst="rect">
            <a:avLst/>
          </a:prstGeom>
          <a:noFill/>
          <a:ln>
            <a:noFill/>
          </a:ln>
        </p:spPr>
      </p:pic>
      <p:sp>
        <p:nvSpPr>
          <p:cNvPr id="16" name="Pijl: rechts 15">
            <a:hlinkClick r:id="" action="ppaction://hlinkshowjump?jump=nextslide"/>
            <a:extLst>
              <a:ext uri="{FF2B5EF4-FFF2-40B4-BE49-F238E27FC236}">
                <a16:creationId xmlns:a16="http://schemas.microsoft.com/office/drawing/2014/main" id="{8859C391-CEA5-4994-9936-080AC25129E6}"/>
              </a:ext>
            </a:extLst>
          </p:cNvPr>
          <p:cNvSpPr/>
          <p:nvPr/>
        </p:nvSpPr>
        <p:spPr>
          <a:xfrm>
            <a:off x="3657139" y="5312931"/>
            <a:ext cx="978408" cy="48463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Pijl: links 16">
            <a:hlinkClick r:id="" action="ppaction://hlinkshowjump?jump=previousslide"/>
            <a:extLst>
              <a:ext uri="{FF2B5EF4-FFF2-40B4-BE49-F238E27FC236}">
                <a16:creationId xmlns:a16="http://schemas.microsoft.com/office/drawing/2014/main" id="{A16679DC-1233-4F4B-81FB-4BF726E18D20}"/>
              </a:ext>
            </a:extLst>
          </p:cNvPr>
          <p:cNvSpPr/>
          <p:nvPr/>
        </p:nvSpPr>
        <p:spPr>
          <a:xfrm>
            <a:off x="849931" y="5312931"/>
            <a:ext cx="978408" cy="484632"/>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4042266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F90F78D8-399B-423B-BDDA-73151B32C121}"/>
              </a:ext>
            </a:extLst>
          </p:cNvPr>
          <p:cNvSpPr txBox="1"/>
          <p:nvPr/>
        </p:nvSpPr>
        <p:spPr>
          <a:xfrm>
            <a:off x="0" y="-54318"/>
            <a:ext cx="12192000" cy="1631216"/>
          </a:xfrm>
          <a:prstGeom prst="rect">
            <a:avLst/>
          </a:prstGeom>
          <a:noFill/>
        </p:spPr>
        <p:txBody>
          <a:bodyPr wrap="square" rtlCol="0">
            <a:spAutoFit/>
          </a:bodyPr>
          <a:lstStyle/>
          <a:p>
            <a:pPr algn="ctr">
              <a:lnSpc>
                <a:spcPct val="150000"/>
              </a:lnSpc>
            </a:pPr>
            <a:r>
              <a:rPr lang="nl-NL" sz="4000" dirty="0" err="1">
                <a:latin typeface="Times New Roman" panose="02020603050405020304" pitchFamily="18" charset="0"/>
                <a:cs typeface="Times New Roman" panose="02020603050405020304" pitchFamily="18" charset="0"/>
              </a:rPr>
              <a:t>Hysteresis</a:t>
            </a:r>
            <a:r>
              <a:rPr lang="nl-NL" sz="4000" dirty="0">
                <a:latin typeface="Times New Roman" panose="02020603050405020304" pitchFamily="18" charset="0"/>
                <a:cs typeface="Times New Roman" panose="02020603050405020304" pitchFamily="18" charset="0"/>
              </a:rPr>
              <a:t> of </a:t>
            </a:r>
            <a:r>
              <a:rPr lang="nl-NL" sz="4000" dirty="0" err="1">
                <a:latin typeface="Times New Roman" panose="02020603050405020304" pitchFamily="18" charset="0"/>
                <a:cs typeface="Times New Roman" panose="02020603050405020304" pitchFamily="18" charset="0"/>
              </a:rPr>
              <a:t>tropical</a:t>
            </a:r>
            <a:r>
              <a:rPr lang="nl-NL" sz="4000" dirty="0">
                <a:latin typeface="Times New Roman" panose="02020603050405020304" pitchFamily="18" charset="0"/>
                <a:cs typeface="Times New Roman" panose="02020603050405020304" pitchFamily="18" charset="0"/>
              </a:rPr>
              <a:t> </a:t>
            </a:r>
            <a:r>
              <a:rPr lang="nl-NL" sz="4000" dirty="0" err="1">
                <a:latin typeface="Times New Roman" panose="02020603050405020304" pitchFamily="18" charset="0"/>
                <a:cs typeface="Times New Roman" panose="02020603050405020304" pitchFamily="18" charset="0"/>
              </a:rPr>
              <a:t>forests</a:t>
            </a:r>
            <a:r>
              <a:rPr lang="nl-NL" sz="4000" dirty="0">
                <a:latin typeface="Times New Roman" panose="02020603050405020304" pitchFamily="18" charset="0"/>
                <a:cs typeface="Times New Roman" panose="02020603050405020304" pitchFamily="18" charset="0"/>
              </a:rPr>
              <a:t> in </a:t>
            </a:r>
            <a:r>
              <a:rPr lang="nl-NL" sz="4000" dirty="0" err="1">
                <a:latin typeface="Times New Roman" panose="02020603050405020304" pitchFamily="18" charset="0"/>
                <a:cs typeface="Times New Roman" panose="02020603050405020304" pitchFamily="18" charset="0"/>
              </a:rPr>
              <a:t>the</a:t>
            </a:r>
            <a:r>
              <a:rPr lang="nl-NL" sz="4000" dirty="0">
                <a:latin typeface="Times New Roman" panose="02020603050405020304" pitchFamily="18" charset="0"/>
                <a:cs typeface="Times New Roman" panose="02020603050405020304" pitchFamily="18" charset="0"/>
              </a:rPr>
              <a:t> 21st </a:t>
            </a:r>
            <a:r>
              <a:rPr lang="nl-NL" sz="4000" dirty="0" err="1">
                <a:latin typeface="Times New Roman" panose="02020603050405020304" pitchFamily="18" charset="0"/>
                <a:cs typeface="Times New Roman" panose="02020603050405020304" pitchFamily="18" charset="0"/>
              </a:rPr>
              <a:t>century</a:t>
            </a:r>
            <a:endParaRPr lang="nl-NL" sz="4000" dirty="0">
              <a:latin typeface="Times New Roman" panose="02020603050405020304" pitchFamily="18" charset="0"/>
              <a:cs typeface="Times New Roman" panose="02020603050405020304" pitchFamily="18" charset="0"/>
            </a:endParaRPr>
          </a:p>
          <a:p>
            <a:pPr algn="ctr"/>
            <a:r>
              <a:rPr lang="nl-NL" sz="2000" dirty="0">
                <a:latin typeface="Times New Roman" panose="02020603050405020304" pitchFamily="18" charset="0"/>
                <a:cs typeface="Times New Roman" panose="02020603050405020304" pitchFamily="18" charset="0"/>
              </a:rPr>
              <a:t>Arie Staal, </a:t>
            </a:r>
            <a:r>
              <a:rPr lang="nl-NL" sz="2000" dirty="0" err="1">
                <a:latin typeface="Times New Roman" panose="02020603050405020304" pitchFamily="18" charset="0"/>
                <a:cs typeface="Times New Roman" panose="02020603050405020304" pitchFamily="18" charset="0"/>
              </a:rPr>
              <a:t>Ingo</a:t>
            </a:r>
            <a:r>
              <a:rPr lang="nl-NL" sz="2000" dirty="0">
                <a:latin typeface="Times New Roman" panose="02020603050405020304" pitchFamily="18" charset="0"/>
                <a:cs typeface="Times New Roman" panose="02020603050405020304" pitchFamily="18" charset="0"/>
              </a:rPr>
              <a:t> </a:t>
            </a:r>
            <a:r>
              <a:rPr lang="nl-NL" sz="2000" dirty="0" err="1">
                <a:latin typeface="Times New Roman" panose="02020603050405020304" pitchFamily="18" charset="0"/>
                <a:cs typeface="Times New Roman" panose="02020603050405020304" pitchFamily="18" charset="0"/>
              </a:rPr>
              <a:t>Fetzer</a:t>
            </a:r>
            <a:r>
              <a:rPr lang="nl-NL" sz="2000" dirty="0">
                <a:latin typeface="Times New Roman" panose="02020603050405020304" pitchFamily="18" charset="0"/>
                <a:cs typeface="Times New Roman" panose="02020603050405020304" pitchFamily="18" charset="0"/>
              </a:rPr>
              <a:t>, </a:t>
            </a:r>
            <a:r>
              <a:rPr lang="nl-NL" sz="2000" dirty="0" err="1">
                <a:latin typeface="Times New Roman" panose="02020603050405020304" pitchFamily="18" charset="0"/>
                <a:cs typeface="Times New Roman" panose="02020603050405020304" pitchFamily="18" charset="0"/>
              </a:rPr>
              <a:t>Lan</a:t>
            </a:r>
            <a:r>
              <a:rPr lang="nl-NL" sz="2000" dirty="0">
                <a:latin typeface="Times New Roman" panose="02020603050405020304" pitchFamily="18" charset="0"/>
                <a:cs typeface="Times New Roman" panose="02020603050405020304" pitchFamily="18" charset="0"/>
              </a:rPr>
              <a:t> Wang-</a:t>
            </a:r>
            <a:r>
              <a:rPr lang="nl-NL" sz="2000" dirty="0" err="1">
                <a:latin typeface="Times New Roman" panose="02020603050405020304" pitchFamily="18" charset="0"/>
                <a:cs typeface="Times New Roman" panose="02020603050405020304" pitchFamily="18" charset="0"/>
              </a:rPr>
              <a:t>Erlandsson</a:t>
            </a:r>
            <a:r>
              <a:rPr lang="nl-NL" sz="2000" dirty="0">
                <a:latin typeface="Times New Roman" panose="02020603050405020304" pitchFamily="18" charset="0"/>
                <a:cs typeface="Times New Roman" panose="02020603050405020304" pitchFamily="18" charset="0"/>
              </a:rPr>
              <a:t>, Joyce H.C. Bosmans, Stefan C. Dekker, </a:t>
            </a:r>
          </a:p>
          <a:p>
            <a:pPr algn="ctr"/>
            <a:r>
              <a:rPr lang="nl-NL" sz="2000" dirty="0">
                <a:latin typeface="Times New Roman" panose="02020603050405020304" pitchFamily="18" charset="0"/>
                <a:cs typeface="Times New Roman" panose="02020603050405020304" pitchFamily="18" charset="0"/>
              </a:rPr>
              <a:t>Egbert H. van Nes, Johan </a:t>
            </a:r>
            <a:r>
              <a:rPr lang="nl-NL" sz="2000" dirty="0" err="1">
                <a:latin typeface="Times New Roman" panose="02020603050405020304" pitchFamily="18" charset="0"/>
                <a:cs typeface="Times New Roman" panose="02020603050405020304" pitchFamily="18" charset="0"/>
              </a:rPr>
              <a:t>Rockström</a:t>
            </a:r>
            <a:r>
              <a:rPr lang="nl-NL" sz="2000" dirty="0">
                <a:latin typeface="Times New Roman" panose="02020603050405020304" pitchFamily="18" charset="0"/>
                <a:cs typeface="Times New Roman" panose="02020603050405020304" pitchFamily="18" charset="0"/>
              </a:rPr>
              <a:t> &amp; Obbe A. Tuinenburg</a:t>
            </a:r>
          </a:p>
        </p:txBody>
      </p:sp>
      <p:sp>
        <p:nvSpPr>
          <p:cNvPr id="5" name="Rechthoek 4">
            <a:hlinkClick r:id="" action="ppaction://hlinkshowjump?jump=firstslide"/>
            <a:extLst>
              <a:ext uri="{FF2B5EF4-FFF2-40B4-BE49-F238E27FC236}">
                <a16:creationId xmlns:a16="http://schemas.microsoft.com/office/drawing/2014/main" id="{21BE779B-5BEC-49E6-9E3C-E1FDBA4E0EA7}"/>
              </a:ext>
            </a:extLst>
          </p:cNvPr>
          <p:cNvSpPr/>
          <p:nvPr/>
        </p:nvSpPr>
        <p:spPr>
          <a:xfrm>
            <a:off x="-108642" y="-63374"/>
            <a:ext cx="12439462" cy="169459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3" name="Rechthoek 22">
            <a:hlinkClick r:id="" action="ppaction://hlinkshowjump?jump=lastslide"/>
            <a:extLst>
              <a:ext uri="{FF2B5EF4-FFF2-40B4-BE49-F238E27FC236}">
                <a16:creationId xmlns:a16="http://schemas.microsoft.com/office/drawing/2014/main" id="{218EFBB9-096B-464B-A9CB-5A7DF74363D9}"/>
              </a:ext>
            </a:extLst>
          </p:cNvPr>
          <p:cNvSpPr/>
          <p:nvPr/>
        </p:nvSpPr>
        <p:spPr>
          <a:xfrm>
            <a:off x="-108642" y="6292158"/>
            <a:ext cx="12367034" cy="64145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4" name="Picture 2" descr="Image result for utrecht university">
            <a:extLst>
              <a:ext uri="{FF2B5EF4-FFF2-40B4-BE49-F238E27FC236}">
                <a16:creationId xmlns:a16="http://schemas.microsoft.com/office/drawing/2014/main" id="{2484AA19-7189-4513-9C6A-0056BD36A95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92103" y="6361728"/>
            <a:ext cx="1590675" cy="440055"/>
          </a:xfrm>
          <a:prstGeom prst="rect">
            <a:avLst/>
          </a:prstGeom>
          <a:noFill/>
          <a:extLst>
            <a:ext uri="{909E8E84-426E-40DD-AFC4-6F175D3DCCD1}">
              <a14:hiddenFill xmlns:a14="http://schemas.microsoft.com/office/drawing/2010/main">
                <a:solidFill>
                  <a:srgbClr val="FFFFFF"/>
                </a:solidFill>
              </a14:hiddenFill>
            </a:ext>
          </a:extLst>
        </p:spPr>
      </p:pic>
      <p:pic>
        <p:nvPicPr>
          <p:cNvPr id="25" name="Bildobjekt 20">
            <a:extLst>
              <a:ext uri="{FF2B5EF4-FFF2-40B4-BE49-F238E27FC236}">
                <a16:creationId xmlns:a16="http://schemas.microsoft.com/office/drawing/2014/main" id="{E972E929-F866-4044-9E85-7CFE200761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091" y="6238705"/>
            <a:ext cx="2050988" cy="685560"/>
          </a:xfrm>
          <a:prstGeom prst="rect">
            <a:avLst/>
          </a:prstGeom>
        </p:spPr>
      </p:pic>
      <p:grpSp>
        <p:nvGrpSpPr>
          <p:cNvPr id="26" name="Group 43">
            <a:extLst>
              <a:ext uri="{FF2B5EF4-FFF2-40B4-BE49-F238E27FC236}">
                <a16:creationId xmlns:a16="http://schemas.microsoft.com/office/drawing/2014/main" id="{1CA6AE7F-3855-481D-892F-D14962146163}"/>
              </a:ext>
            </a:extLst>
          </p:cNvPr>
          <p:cNvGrpSpPr/>
          <p:nvPr/>
        </p:nvGrpSpPr>
        <p:grpSpPr>
          <a:xfrm>
            <a:off x="2320159" y="6267689"/>
            <a:ext cx="1274069" cy="663788"/>
            <a:chOff x="10937436" y="6154561"/>
            <a:chExt cx="1310640" cy="637489"/>
          </a:xfrm>
        </p:grpSpPr>
        <p:sp>
          <p:nvSpPr>
            <p:cNvPr id="27" name="TextBox 44">
              <a:extLst>
                <a:ext uri="{FF2B5EF4-FFF2-40B4-BE49-F238E27FC236}">
                  <a16:creationId xmlns:a16="http://schemas.microsoft.com/office/drawing/2014/main" id="{EC028868-BC7F-4718-85C9-1736E9D9FAD5}"/>
                </a:ext>
              </a:extLst>
            </p:cNvPr>
            <p:cNvSpPr txBox="1"/>
            <p:nvPr/>
          </p:nvSpPr>
          <p:spPr>
            <a:xfrm>
              <a:off x="10937436" y="6154561"/>
              <a:ext cx="1310640" cy="555537"/>
            </a:xfrm>
            <a:prstGeom prst="rect">
              <a:avLst/>
            </a:prstGeom>
            <a:noFill/>
          </p:spPr>
          <p:txBody>
            <a:bodyPr wrap="square" rtlCol="0">
              <a:spAutoFit/>
            </a:bodyPr>
            <a:lstStyle/>
            <a:p>
              <a:pPr algn="ctr">
                <a:lnSpc>
                  <a:spcPct val="70000"/>
                </a:lnSpc>
              </a:pPr>
              <a:r>
                <a:rPr lang="en-US" sz="3200" b="1" dirty="0">
                  <a:solidFill>
                    <a:srgbClr val="425221"/>
                  </a:solidFill>
                  <a:latin typeface="Tahoma"/>
                  <a:cs typeface="Tahoma"/>
                </a:rPr>
                <a:t>e</a:t>
              </a:r>
              <a:r>
                <a:rPr lang="en-US" sz="3200" b="1" dirty="0">
                  <a:solidFill>
                    <a:srgbClr val="D5662D"/>
                  </a:solidFill>
                  <a:latin typeface="Tahoma"/>
                  <a:cs typeface="Tahoma"/>
                </a:rPr>
                <a:t>r</a:t>
              </a:r>
              <a:r>
                <a:rPr lang="en-US" sz="3200" b="1" dirty="0">
                  <a:solidFill>
                    <a:srgbClr val="425221"/>
                  </a:solidFill>
                  <a:latin typeface="Tahoma"/>
                  <a:cs typeface="Tahoma"/>
                </a:rPr>
                <a:t>a</a:t>
              </a:r>
              <a:r>
                <a:rPr lang="en-US" sz="2000" dirty="0">
                  <a:latin typeface="Tahoma"/>
                  <a:cs typeface="Tahoma"/>
                </a:rPr>
                <a:t> </a:t>
              </a:r>
            </a:p>
            <a:p>
              <a:pPr algn="ctr">
                <a:lnSpc>
                  <a:spcPct val="70000"/>
                </a:lnSpc>
              </a:pPr>
              <a:r>
                <a:rPr lang="en-US" sz="1100" b="1" dirty="0">
                  <a:latin typeface="Calibri"/>
                  <a:cs typeface="Calibri"/>
                </a:rPr>
                <a:t>Earth Resilience</a:t>
              </a:r>
            </a:p>
          </p:txBody>
        </p:sp>
        <p:sp>
          <p:nvSpPr>
            <p:cNvPr id="28" name="TextBox 45">
              <a:extLst>
                <a:ext uri="{FF2B5EF4-FFF2-40B4-BE49-F238E27FC236}">
                  <a16:creationId xmlns:a16="http://schemas.microsoft.com/office/drawing/2014/main" id="{A8107162-6045-4ABB-9409-EFE9A3EF5100}"/>
                </a:ext>
              </a:extLst>
            </p:cNvPr>
            <p:cNvSpPr txBox="1"/>
            <p:nvPr/>
          </p:nvSpPr>
          <p:spPr>
            <a:xfrm>
              <a:off x="11007832" y="6561218"/>
              <a:ext cx="1144865" cy="230832"/>
            </a:xfrm>
            <a:prstGeom prst="rect">
              <a:avLst/>
            </a:prstGeom>
            <a:noFill/>
          </p:spPr>
          <p:txBody>
            <a:bodyPr wrap="none" rtlCol="0">
              <a:spAutoFit/>
            </a:bodyPr>
            <a:lstStyle/>
            <a:p>
              <a:r>
                <a:rPr lang="en-US" sz="900" dirty="0">
                  <a:latin typeface="+mj-lt"/>
                  <a:cs typeface="Avenir Next Condensed Demi Bold"/>
                </a:rPr>
                <a:t>in the Anthropocene</a:t>
              </a:r>
              <a:endParaRPr lang="en-US" sz="900" dirty="0">
                <a:latin typeface="+mj-lt"/>
              </a:endParaRPr>
            </a:p>
          </p:txBody>
        </p:sp>
      </p:grpSp>
      <p:pic>
        <p:nvPicPr>
          <p:cNvPr id="29" name="Picture 6" descr="http://www.foodlaw.nu/images/wur.jpg">
            <a:extLst>
              <a:ext uri="{FF2B5EF4-FFF2-40B4-BE49-F238E27FC236}">
                <a16:creationId xmlns:a16="http://schemas.microsoft.com/office/drawing/2014/main" id="{0857C802-DCA4-428D-B097-ED3D349D4D9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33812" y="6418555"/>
            <a:ext cx="2010433" cy="325859"/>
          </a:xfrm>
          <a:prstGeom prst="rect">
            <a:avLst/>
          </a:prstGeom>
          <a:noFill/>
          <a:extLst>
            <a:ext uri="{909E8E84-426E-40DD-AFC4-6F175D3DCCD1}">
              <a14:hiddenFill xmlns:a14="http://schemas.microsoft.com/office/drawing/2010/main">
                <a:solidFill>
                  <a:srgbClr val="FFFFFF"/>
                </a:solidFill>
              </a14:hiddenFill>
            </a:ext>
          </a:extLst>
        </p:spPr>
      </p:pic>
      <p:pic>
        <p:nvPicPr>
          <p:cNvPr id="31" name="Afbeelding 30" descr="Afbeelding met tekening&#10;&#10;Automatisch gegenereerde beschrijving">
            <a:extLst>
              <a:ext uri="{FF2B5EF4-FFF2-40B4-BE49-F238E27FC236}">
                <a16:creationId xmlns:a16="http://schemas.microsoft.com/office/drawing/2014/main" id="{1F2B4661-66B6-4591-9EB1-E795EEB1AC5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06076" y="6319036"/>
            <a:ext cx="1200920" cy="529315"/>
          </a:xfrm>
          <a:prstGeom prst="rect">
            <a:avLst/>
          </a:prstGeom>
        </p:spPr>
      </p:pic>
      <p:pic>
        <p:nvPicPr>
          <p:cNvPr id="33" name="Afbeelding 32">
            <a:extLst>
              <a:ext uri="{FF2B5EF4-FFF2-40B4-BE49-F238E27FC236}">
                <a16:creationId xmlns:a16="http://schemas.microsoft.com/office/drawing/2014/main" id="{BF5BC362-3466-4CAC-B90A-EA02176EDDCB}"/>
              </a:ext>
            </a:extLst>
          </p:cNvPr>
          <p:cNvPicPr>
            <a:picLocks noChangeAspect="1"/>
          </p:cNvPicPr>
          <p:nvPr/>
        </p:nvPicPr>
        <p:blipFill rotWithShape="1">
          <a:blip r:embed="rId6">
            <a:extLst>
              <a:ext uri="{28A0092B-C50C-407E-A947-70E740481C1C}">
                <a14:useLocalDpi xmlns:a14="http://schemas.microsoft.com/office/drawing/2010/main" val="0"/>
              </a:ext>
            </a:extLst>
          </a:blip>
          <a:srcRect t="21045" b="20973"/>
          <a:stretch/>
        </p:blipFill>
        <p:spPr>
          <a:xfrm>
            <a:off x="8911998" y="6361728"/>
            <a:ext cx="1449918" cy="440055"/>
          </a:xfrm>
          <a:prstGeom prst="rect">
            <a:avLst/>
          </a:prstGeom>
        </p:spPr>
      </p:pic>
      <p:sp>
        <p:nvSpPr>
          <p:cNvPr id="30" name="Rectangle 8">
            <a:extLst>
              <a:ext uri="{FF2B5EF4-FFF2-40B4-BE49-F238E27FC236}">
                <a16:creationId xmlns:a16="http://schemas.microsoft.com/office/drawing/2014/main" id="{71641210-F023-4F01-9BC3-23B7922896A1}"/>
              </a:ext>
            </a:extLst>
          </p:cNvPr>
          <p:cNvSpPr/>
          <p:nvPr/>
        </p:nvSpPr>
        <p:spPr>
          <a:xfrm>
            <a:off x="411784" y="1886649"/>
            <a:ext cx="5044136" cy="3416320"/>
          </a:xfrm>
          <a:prstGeom prst="rect">
            <a:avLst/>
          </a:prstGeom>
        </p:spPr>
        <p:txBody>
          <a:bodyPr wrap="square">
            <a:spAutoFit/>
          </a:bodyPr>
          <a:lstStyle/>
          <a:p>
            <a:r>
              <a:rPr lang="en-US" b="1" dirty="0">
                <a:latin typeface="Times New Roman" panose="02020603050405020304" pitchFamily="18" charset="0"/>
                <a:cs typeface="Times New Roman" panose="02020603050405020304" pitchFamily="18" charset="0"/>
              </a:rPr>
              <a:t>Introduction</a:t>
            </a:r>
          </a:p>
          <a:p>
            <a:r>
              <a:rPr lang="nl-NL" dirty="0">
                <a:latin typeface="Times New Roman" panose="02020603050405020304" pitchFamily="18" charset="0"/>
                <a:ea typeface="Times New Roman" panose="02020603050405020304" pitchFamily="18" charset="0"/>
              </a:rPr>
              <a:t>On a </a:t>
            </a:r>
            <a:r>
              <a:rPr lang="nl-NL" dirty="0" err="1">
                <a:latin typeface="Times New Roman" panose="02020603050405020304" pitchFamily="18" charset="0"/>
                <a:ea typeface="Times New Roman" panose="02020603050405020304" pitchFamily="18" charset="0"/>
              </a:rPr>
              <a:t>regional</a:t>
            </a:r>
            <a:r>
              <a:rPr lang="nl-NL" dirty="0">
                <a:latin typeface="Times New Roman" panose="02020603050405020304" pitchFamily="18" charset="0"/>
                <a:ea typeface="Times New Roman" panose="02020603050405020304" pitchFamily="18" charset="0"/>
              </a:rPr>
              <a:t> </a:t>
            </a:r>
            <a:r>
              <a:rPr lang="nl-NL" dirty="0" err="1">
                <a:latin typeface="Times New Roman" panose="02020603050405020304" pitchFamily="18" charset="0"/>
                <a:ea typeface="Times New Roman" panose="02020603050405020304" pitchFamily="18" charset="0"/>
              </a:rPr>
              <a:t>scale</a:t>
            </a:r>
            <a:r>
              <a:rPr lang="nl-NL" dirty="0">
                <a:latin typeface="Times New Roman" panose="02020603050405020304" pitchFamily="18" charset="0"/>
                <a:ea typeface="Times New Roman" panose="02020603050405020304" pitchFamily="18" charset="0"/>
              </a:rPr>
              <a:t> (100−1000 km), </a:t>
            </a:r>
            <a:r>
              <a:rPr lang="nl-NL" dirty="0" err="1">
                <a:latin typeface="Times New Roman" panose="02020603050405020304" pitchFamily="18" charset="0"/>
                <a:ea typeface="Times New Roman" panose="02020603050405020304" pitchFamily="18" charset="0"/>
              </a:rPr>
              <a:t>tropical</a:t>
            </a:r>
            <a:r>
              <a:rPr lang="nl-NL" dirty="0">
                <a:latin typeface="Times New Roman" panose="02020603050405020304" pitchFamily="18" charset="0"/>
                <a:ea typeface="Times New Roman" panose="02020603050405020304" pitchFamily="18" charset="0"/>
              </a:rPr>
              <a:t> </a:t>
            </a:r>
            <a:r>
              <a:rPr lang="nl-NL" dirty="0" err="1">
                <a:latin typeface="Times New Roman" panose="02020603050405020304" pitchFamily="18" charset="0"/>
                <a:ea typeface="Times New Roman" panose="02020603050405020304" pitchFamily="18" charset="0"/>
              </a:rPr>
              <a:t>forests</a:t>
            </a:r>
            <a:r>
              <a:rPr lang="nl-NL" dirty="0">
                <a:latin typeface="Times New Roman" panose="02020603050405020304" pitchFamily="18" charset="0"/>
                <a:ea typeface="Times New Roman" panose="02020603050405020304" pitchFamily="18" charset="0"/>
              </a:rPr>
              <a:t> </a:t>
            </a:r>
            <a:r>
              <a:rPr lang="nl-NL" dirty="0" err="1">
                <a:latin typeface="Times New Roman" panose="02020603050405020304" pitchFamily="18" charset="0"/>
                <a:ea typeface="Times New Roman" panose="02020603050405020304" pitchFamily="18" charset="0"/>
              </a:rPr>
              <a:t>enhance</a:t>
            </a:r>
            <a:r>
              <a:rPr lang="nl-NL" dirty="0">
                <a:latin typeface="Times New Roman" panose="02020603050405020304" pitchFamily="18" charset="0"/>
                <a:ea typeface="Times New Roman" panose="02020603050405020304" pitchFamily="18" charset="0"/>
              </a:rPr>
              <a:t> </a:t>
            </a:r>
            <a:r>
              <a:rPr lang="nl-NL" dirty="0" err="1">
                <a:latin typeface="Times New Roman" panose="02020603050405020304" pitchFamily="18" charset="0"/>
                <a:ea typeface="Times New Roman" panose="02020603050405020304" pitchFamily="18" charset="0"/>
              </a:rPr>
              <a:t>rainfall</a:t>
            </a:r>
            <a:r>
              <a:rPr lang="nl-NL" dirty="0">
                <a:latin typeface="Times New Roman" panose="02020603050405020304" pitchFamily="18" charset="0"/>
                <a:ea typeface="Times New Roman" panose="02020603050405020304" pitchFamily="18" charset="0"/>
              </a:rPr>
              <a:t>. </a:t>
            </a:r>
            <a:r>
              <a:rPr lang="nl-NL" dirty="0" err="1">
                <a:latin typeface="Times New Roman" panose="02020603050405020304" pitchFamily="18" charset="0"/>
                <a:ea typeface="Times New Roman" panose="02020603050405020304" pitchFamily="18" charset="0"/>
              </a:rPr>
              <a:t>When</a:t>
            </a:r>
            <a:r>
              <a:rPr lang="nl-NL" dirty="0">
                <a:latin typeface="Times New Roman" panose="02020603050405020304" pitchFamily="18" charset="0"/>
                <a:ea typeface="Times New Roman" panose="02020603050405020304" pitchFamily="18" charset="0"/>
              </a:rPr>
              <a:t> trees </a:t>
            </a:r>
            <a:r>
              <a:rPr lang="nl-NL" dirty="0" err="1">
                <a:latin typeface="Times New Roman" panose="02020603050405020304" pitchFamily="18" charset="0"/>
                <a:ea typeface="Times New Roman" panose="02020603050405020304" pitchFamily="18" charset="0"/>
              </a:rPr>
              <a:t>photosynthesize</a:t>
            </a:r>
            <a:r>
              <a:rPr lang="nl-NL" dirty="0">
                <a:latin typeface="Times New Roman" panose="02020603050405020304" pitchFamily="18" charset="0"/>
                <a:ea typeface="Times New Roman" panose="02020603050405020304" pitchFamily="18" charset="0"/>
              </a:rPr>
              <a:t>, </a:t>
            </a:r>
            <a:r>
              <a:rPr lang="nl-NL" dirty="0" err="1">
                <a:latin typeface="Times New Roman" panose="02020603050405020304" pitchFamily="18" charset="0"/>
                <a:ea typeface="Times New Roman" panose="02020603050405020304" pitchFamily="18" charset="0"/>
              </a:rPr>
              <a:t>they</a:t>
            </a:r>
            <a:r>
              <a:rPr lang="nl-NL" dirty="0">
                <a:latin typeface="Times New Roman" panose="02020603050405020304" pitchFamily="18" charset="0"/>
                <a:ea typeface="Times New Roman" panose="02020603050405020304" pitchFamily="18" charset="0"/>
              </a:rPr>
              <a:t> extract </a:t>
            </a:r>
            <a:r>
              <a:rPr lang="nl-NL" dirty="0" err="1">
                <a:latin typeface="Times New Roman" panose="02020603050405020304" pitchFamily="18" charset="0"/>
                <a:ea typeface="Times New Roman" panose="02020603050405020304" pitchFamily="18" charset="0"/>
              </a:rPr>
              <a:t>soil</a:t>
            </a:r>
            <a:r>
              <a:rPr lang="nl-NL" dirty="0">
                <a:latin typeface="Times New Roman" panose="02020603050405020304" pitchFamily="18" charset="0"/>
                <a:ea typeface="Times New Roman" panose="02020603050405020304" pitchFamily="18" charset="0"/>
              </a:rPr>
              <a:t> </a:t>
            </a:r>
            <a:r>
              <a:rPr lang="nl-NL" dirty="0" err="1">
                <a:latin typeface="Times New Roman" panose="02020603050405020304" pitchFamily="18" charset="0"/>
                <a:ea typeface="Times New Roman" panose="02020603050405020304" pitchFamily="18" charset="0"/>
              </a:rPr>
              <a:t>moisture</a:t>
            </a:r>
            <a:r>
              <a:rPr lang="nl-NL" dirty="0">
                <a:latin typeface="Times New Roman" panose="02020603050405020304" pitchFamily="18" charset="0"/>
                <a:ea typeface="Times New Roman" panose="02020603050405020304" pitchFamily="18" charset="0"/>
              </a:rPr>
              <a:t> or </a:t>
            </a:r>
            <a:r>
              <a:rPr lang="nl-NL" dirty="0" err="1">
                <a:latin typeface="Times New Roman" panose="02020603050405020304" pitchFamily="18" charset="0"/>
                <a:ea typeface="Times New Roman" panose="02020603050405020304" pitchFamily="18" charset="0"/>
              </a:rPr>
              <a:t>groundwater</a:t>
            </a:r>
            <a:r>
              <a:rPr lang="nl-NL" dirty="0">
                <a:latin typeface="Times New Roman" panose="02020603050405020304" pitchFamily="18" charset="0"/>
                <a:ea typeface="Times New Roman" panose="02020603050405020304" pitchFamily="18" charset="0"/>
              </a:rPr>
              <a:t> </a:t>
            </a:r>
            <a:r>
              <a:rPr lang="nl-NL" dirty="0" err="1">
                <a:latin typeface="Times New Roman" panose="02020603050405020304" pitchFamily="18" charset="0"/>
                <a:ea typeface="Times New Roman" panose="02020603050405020304" pitchFamily="18" charset="0"/>
              </a:rPr>
              <a:t>and</a:t>
            </a:r>
            <a:r>
              <a:rPr lang="nl-NL" dirty="0">
                <a:latin typeface="Times New Roman" panose="02020603050405020304" pitchFamily="18" charset="0"/>
                <a:ea typeface="Times New Roman" panose="02020603050405020304" pitchFamily="18" charset="0"/>
              </a:rPr>
              <a:t> release </a:t>
            </a:r>
            <a:r>
              <a:rPr lang="nl-NL" dirty="0" err="1">
                <a:latin typeface="Times New Roman" panose="02020603050405020304" pitchFamily="18" charset="0"/>
                <a:ea typeface="Times New Roman" panose="02020603050405020304" pitchFamily="18" charset="0"/>
              </a:rPr>
              <a:t>it</a:t>
            </a:r>
            <a:r>
              <a:rPr lang="nl-NL" dirty="0">
                <a:latin typeface="Times New Roman" panose="02020603050405020304" pitchFamily="18" charset="0"/>
                <a:ea typeface="Times New Roman" panose="02020603050405020304" pitchFamily="18" charset="0"/>
              </a:rPr>
              <a:t> </a:t>
            </a:r>
            <a:r>
              <a:rPr lang="nl-NL" dirty="0" err="1">
                <a:latin typeface="Times New Roman" panose="02020603050405020304" pitchFamily="18" charset="0"/>
                <a:ea typeface="Times New Roman" panose="02020603050405020304" pitchFamily="18" charset="0"/>
              </a:rPr>
              <a:t>to</a:t>
            </a:r>
            <a:r>
              <a:rPr lang="nl-NL" dirty="0">
                <a:latin typeface="Times New Roman" panose="02020603050405020304" pitchFamily="18" charset="0"/>
                <a:ea typeface="Times New Roman" panose="02020603050405020304" pitchFamily="18" charset="0"/>
              </a:rPr>
              <a:t> </a:t>
            </a:r>
            <a:r>
              <a:rPr lang="nl-NL" dirty="0" err="1">
                <a:latin typeface="Times New Roman" panose="02020603050405020304" pitchFamily="18" charset="0"/>
                <a:ea typeface="Times New Roman" panose="02020603050405020304" pitchFamily="18" charset="0"/>
              </a:rPr>
              <a:t>the</a:t>
            </a:r>
            <a:r>
              <a:rPr lang="nl-NL" dirty="0">
                <a:latin typeface="Times New Roman" panose="02020603050405020304" pitchFamily="18" charset="0"/>
                <a:ea typeface="Times New Roman" panose="02020603050405020304" pitchFamily="18" charset="0"/>
              </a:rPr>
              <a:t> </a:t>
            </a:r>
            <a:r>
              <a:rPr lang="nl-NL" dirty="0" err="1">
                <a:latin typeface="Times New Roman" panose="02020603050405020304" pitchFamily="18" charset="0"/>
                <a:ea typeface="Times New Roman" panose="02020603050405020304" pitchFamily="18" charset="0"/>
              </a:rPr>
              <a:t>atmosphere</a:t>
            </a:r>
            <a:r>
              <a:rPr lang="nl-NL" dirty="0">
                <a:latin typeface="Times New Roman" panose="02020603050405020304" pitchFamily="18" charset="0"/>
                <a:ea typeface="Times New Roman" panose="02020603050405020304" pitchFamily="18" charset="0"/>
              </a:rPr>
              <a:t>. In </a:t>
            </a:r>
            <a:r>
              <a:rPr lang="nl-NL" dirty="0" err="1">
                <a:latin typeface="Times New Roman" panose="02020603050405020304" pitchFamily="18" charset="0"/>
                <a:ea typeface="Times New Roman" panose="02020603050405020304" pitchFamily="18" charset="0"/>
              </a:rPr>
              <a:t>this</a:t>
            </a:r>
            <a:r>
              <a:rPr lang="nl-NL" dirty="0">
                <a:latin typeface="Times New Roman" panose="02020603050405020304" pitchFamily="18" charset="0"/>
                <a:ea typeface="Times New Roman" panose="02020603050405020304" pitchFamily="18" charset="0"/>
              </a:rPr>
              <a:t> way, trees </a:t>
            </a:r>
            <a:r>
              <a:rPr lang="nl-NL" dirty="0" err="1">
                <a:latin typeface="Times New Roman" panose="02020603050405020304" pitchFamily="18" charset="0"/>
                <a:ea typeface="Times New Roman" panose="02020603050405020304" pitchFamily="18" charset="0"/>
              </a:rPr>
              <a:t>can</a:t>
            </a:r>
            <a:r>
              <a:rPr lang="nl-NL" dirty="0">
                <a:latin typeface="Times New Roman" panose="02020603050405020304" pitchFamily="18" charset="0"/>
                <a:ea typeface="Times New Roman" panose="02020603050405020304" pitchFamily="18" charset="0"/>
              </a:rPr>
              <a:t> </a:t>
            </a:r>
            <a:r>
              <a:rPr lang="nl-NL" dirty="0" err="1">
                <a:latin typeface="Times New Roman" panose="02020603050405020304" pitchFamily="18" charset="0"/>
                <a:ea typeface="Times New Roman" panose="02020603050405020304" pitchFamily="18" charset="0"/>
              </a:rPr>
              <a:t>maintain</a:t>
            </a:r>
            <a:r>
              <a:rPr lang="nl-NL" dirty="0">
                <a:latin typeface="Times New Roman" panose="02020603050405020304" pitchFamily="18" charset="0"/>
                <a:ea typeface="Times New Roman" panose="02020603050405020304" pitchFamily="18" charset="0"/>
              </a:rPr>
              <a:t> </a:t>
            </a:r>
            <a:r>
              <a:rPr lang="nl-NL" dirty="0" err="1">
                <a:latin typeface="Times New Roman" panose="02020603050405020304" pitchFamily="18" charset="0"/>
                <a:ea typeface="Times New Roman" panose="02020603050405020304" pitchFamily="18" charset="0"/>
              </a:rPr>
              <a:t>photosynthesis</a:t>
            </a:r>
            <a:r>
              <a:rPr lang="nl-NL" dirty="0">
                <a:latin typeface="Times New Roman" panose="02020603050405020304" pitchFamily="18" charset="0"/>
                <a:ea typeface="Times New Roman" panose="02020603050405020304" pitchFamily="18" charset="0"/>
              </a:rPr>
              <a:t>. </a:t>
            </a:r>
            <a:r>
              <a:rPr lang="nl-NL" dirty="0" err="1">
                <a:latin typeface="Times New Roman" panose="02020603050405020304" pitchFamily="18" charset="0"/>
                <a:ea typeface="Times New Roman" panose="02020603050405020304" pitchFamily="18" charset="0"/>
              </a:rPr>
              <a:t>This</a:t>
            </a:r>
            <a:r>
              <a:rPr lang="nl-NL" dirty="0">
                <a:latin typeface="Times New Roman" panose="02020603050405020304" pitchFamily="18" charset="0"/>
                <a:ea typeface="Times New Roman" panose="02020603050405020304" pitchFamily="18" charset="0"/>
              </a:rPr>
              <a:t> </a:t>
            </a:r>
            <a:r>
              <a:rPr lang="nl-NL" dirty="0" err="1">
                <a:latin typeface="Times New Roman" panose="02020603050405020304" pitchFamily="18" charset="0"/>
                <a:ea typeface="Times New Roman" panose="02020603050405020304" pitchFamily="18" charset="0"/>
              </a:rPr>
              <a:t>resulting</a:t>
            </a:r>
            <a:r>
              <a:rPr lang="nl-NL" dirty="0">
                <a:latin typeface="Times New Roman" panose="02020603050405020304" pitchFamily="18" charset="0"/>
                <a:ea typeface="Times New Roman" panose="02020603050405020304" pitchFamily="18" charset="0"/>
              </a:rPr>
              <a:t> </a:t>
            </a:r>
            <a:r>
              <a:rPr lang="nl-NL" dirty="0" err="1">
                <a:latin typeface="Times New Roman" panose="02020603050405020304" pitchFamily="18" charset="0"/>
                <a:ea typeface="Times New Roman" panose="02020603050405020304" pitchFamily="18" charset="0"/>
              </a:rPr>
              <a:t>increase</a:t>
            </a:r>
            <a:r>
              <a:rPr lang="nl-NL" dirty="0">
                <a:latin typeface="Times New Roman" panose="02020603050405020304" pitchFamily="18" charset="0"/>
                <a:ea typeface="Times New Roman" panose="02020603050405020304" pitchFamily="18" charset="0"/>
              </a:rPr>
              <a:t> in </a:t>
            </a:r>
            <a:r>
              <a:rPr lang="nl-NL" dirty="0" err="1">
                <a:latin typeface="Times New Roman" panose="02020603050405020304" pitchFamily="18" charset="0"/>
                <a:ea typeface="Times New Roman" panose="02020603050405020304" pitchFamily="18" charset="0"/>
              </a:rPr>
              <a:t>evapotranspiration</a:t>
            </a:r>
            <a:r>
              <a:rPr lang="nl-NL" dirty="0">
                <a:latin typeface="Times New Roman" panose="02020603050405020304" pitchFamily="18" charset="0"/>
                <a:ea typeface="Times New Roman" panose="02020603050405020304" pitchFamily="18" charset="0"/>
              </a:rPr>
              <a:t> </a:t>
            </a:r>
            <a:r>
              <a:rPr lang="nl-NL" dirty="0" err="1">
                <a:latin typeface="Times New Roman" panose="02020603050405020304" pitchFamily="18" charset="0"/>
                <a:ea typeface="Times New Roman" panose="02020603050405020304" pitchFamily="18" charset="0"/>
              </a:rPr>
              <a:t>can</a:t>
            </a:r>
            <a:r>
              <a:rPr lang="nl-NL" dirty="0">
                <a:latin typeface="Times New Roman" panose="02020603050405020304" pitchFamily="18" charset="0"/>
                <a:ea typeface="Times New Roman" panose="02020603050405020304" pitchFamily="18" charset="0"/>
              </a:rPr>
              <a:t> </a:t>
            </a:r>
            <a:r>
              <a:rPr lang="nl-NL" dirty="0" err="1">
                <a:latin typeface="Times New Roman" panose="02020603050405020304" pitchFamily="18" charset="0"/>
                <a:ea typeface="Times New Roman" panose="02020603050405020304" pitchFamily="18" charset="0"/>
              </a:rPr>
              <a:t>enhance</a:t>
            </a:r>
            <a:r>
              <a:rPr lang="nl-NL" dirty="0">
                <a:latin typeface="Times New Roman" panose="02020603050405020304" pitchFamily="18" charset="0"/>
                <a:ea typeface="Times New Roman" panose="02020603050405020304" pitchFamily="18" charset="0"/>
              </a:rPr>
              <a:t> </a:t>
            </a:r>
            <a:r>
              <a:rPr lang="nl-NL" dirty="0" err="1">
                <a:latin typeface="Times New Roman" panose="02020603050405020304" pitchFamily="18" charset="0"/>
                <a:ea typeface="Times New Roman" panose="02020603050405020304" pitchFamily="18" charset="0"/>
              </a:rPr>
              <a:t>rainfall</a:t>
            </a:r>
            <a:r>
              <a:rPr lang="nl-NL" dirty="0">
                <a:latin typeface="Times New Roman" panose="02020603050405020304" pitchFamily="18" charset="0"/>
                <a:ea typeface="Times New Roman" panose="02020603050405020304" pitchFamily="18" charset="0"/>
              </a:rPr>
              <a:t> over large </a:t>
            </a:r>
            <a:r>
              <a:rPr lang="nl-NL" dirty="0" err="1">
                <a:latin typeface="Times New Roman" panose="02020603050405020304" pitchFamily="18" charset="0"/>
                <a:ea typeface="Times New Roman" panose="02020603050405020304" pitchFamily="18" charset="0"/>
              </a:rPr>
              <a:t>areas</a:t>
            </a:r>
            <a:r>
              <a:rPr lang="nl-NL" dirty="0">
                <a:latin typeface="Times New Roman" panose="02020603050405020304" pitchFamily="18" charset="0"/>
                <a:ea typeface="Times New Roman" panose="02020603050405020304" pitchFamily="18" charset="0"/>
              </a:rPr>
              <a:t>, </a:t>
            </a:r>
            <a:r>
              <a:rPr lang="nl-NL" dirty="0" err="1">
                <a:latin typeface="Times New Roman" panose="02020603050405020304" pitchFamily="18" charset="0"/>
                <a:ea typeface="Times New Roman" panose="02020603050405020304" pitchFamily="18" charset="0"/>
              </a:rPr>
              <a:t>especially</a:t>
            </a:r>
            <a:r>
              <a:rPr lang="nl-NL" dirty="0">
                <a:latin typeface="Times New Roman" panose="02020603050405020304" pitchFamily="18" charset="0"/>
                <a:ea typeface="Times New Roman" panose="02020603050405020304" pitchFamily="18" charset="0"/>
              </a:rPr>
              <a:t> </a:t>
            </a:r>
            <a:r>
              <a:rPr lang="nl-NL" dirty="0" err="1">
                <a:latin typeface="Times New Roman" panose="02020603050405020304" pitchFamily="18" charset="0"/>
                <a:ea typeface="Times New Roman" panose="02020603050405020304" pitchFamily="18" charset="0"/>
              </a:rPr>
              <a:t>since</a:t>
            </a:r>
            <a:r>
              <a:rPr lang="nl-NL" dirty="0">
                <a:latin typeface="Times New Roman" panose="02020603050405020304" pitchFamily="18" charset="0"/>
                <a:ea typeface="Times New Roman" panose="02020603050405020304" pitchFamily="18" charset="0"/>
              </a:rPr>
              <a:t> water </a:t>
            </a:r>
            <a:r>
              <a:rPr lang="nl-NL" dirty="0" err="1">
                <a:latin typeface="Times New Roman" panose="02020603050405020304" pitchFamily="18" charset="0"/>
                <a:ea typeface="Times New Roman" panose="02020603050405020304" pitchFamily="18" charset="0"/>
              </a:rPr>
              <a:t>can</a:t>
            </a:r>
            <a:r>
              <a:rPr lang="nl-NL" dirty="0">
                <a:latin typeface="Times New Roman" panose="02020603050405020304" pitchFamily="18" charset="0"/>
                <a:ea typeface="Times New Roman" panose="02020603050405020304" pitchFamily="18" charset="0"/>
              </a:rPr>
              <a:t> re-</a:t>
            </a:r>
            <a:r>
              <a:rPr lang="nl-NL" dirty="0" err="1">
                <a:latin typeface="Times New Roman" panose="02020603050405020304" pitchFamily="18" charset="0"/>
                <a:ea typeface="Times New Roman" panose="02020603050405020304" pitchFamily="18" charset="0"/>
              </a:rPr>
              <a:t>evaporate</a:t>
            </a:r>
            <a:r>
              <a:rPr lang="nl-NL" dirty="0">
                <a:latin typeface="Times New Roman" panose="02020603050405020304" pitchFamily="18" charset="0"/>
                <a:ea typeface="Times New Roman" panose="02020603050405020304" pitchFamily="18" charset="0"/>
              </a:rPr>
              <a:t> </a:t>
            </a:r>
            <a:r>
              <a:rPr lang="nl-NL" dirty="0" err="1">
                <a:latin typeface="Times New Roman" panose="02020603050405020304" pitchFamily="18" charset="0"/>
                <a:ea typeface="Times New Roman" panose="02020603050405020304" pitchFamily="18" charset="0"/>
              </a:rPr>
              <a:t>and</a:t>
            </a:r>
            <a:r>
              <a:rPr lang="nl-NL" dirty="0">
                <a:latin typeface="Times New Roman" panose="02020603050405020304" pitchFamily="18" charset="0"/>
                <a:ea typeface="Times New Roman" panose="02020603050405020304" pitchFamily="18" charset="0"/>
              </a:rPr>
              <a:t> </a:t>
            </a:r>
            <a:r>
              <a:rPr lang="nl-NL" dirty="0" err="1">
                <a:latin typeface="Times New Roman" panose="02020603050405020304" pitchFamily="18" charset="0"/>
                <a:ea typeface="Times New Roman" panose="02020603050405020304" pitchFamily="18" charset="0"/>
              </a:rPr>
              <a:t>rain</a:t>
            </a:r>
            <a:r>
              <a:rPr lang="nl-NL" dirty="0">
                <a:latin typeface="Times New Roman" panose="02020603050405020304" pitchFamily="18" charset="0"/>
                <a:ea typeface="Times New Roman" panose="02020603050405020304" pitchFamily="18" charset="0"/>
              </a:rPr>
              <a:t> down multiple </a:t>
            </a:r>
            <a:r>
              <a:rPr lang="nl-NL" dirty="0" err="1">
                <a:latin typeface="Times New Roman" panose="02020603050405020304" pitchFamily="18" charset="0"/>
                <a:ea typeface="Times New Roman" panose="02020603050405020304" pitchFamily="18" charset="0"/>
              </a:rPr>
              <a:t>times</a:t>
            </a:r>
            <a:r>
              <a:rPr lang="nl-NL" dirty="0">
                <a:latin typeface="Times New Roman" panose="02020603050405020304" pitchFamily="18" charset="0"/>
                <a:ea typeface="Times New Roman" panose="02020603050405020304" pitchFamily="18" charset="0"/>
              </a:rPr>
              <a:t>. </a:t>
            </a:r>
            <a:r>
              <a:rPr lang="nl-NL" dirty="0" err="1">
                <a:latin typeface="Times New Roman" panose="02020603050405020304" pitchFamily="18" charset="0"/>
                <a:ea typeface="Times New Roman" panose="02020603050405020304" pitchFamily="18" charset="0"/>
              </a:rPr>
              <a:t>This</a:t>
            </a:r>
            <a:r>
              <a:rPr lang="nl-NL" dirty="0">
                <a:latin typeface="Times New Roman" panose="02020603050405020304" pitchFamily="18" charset="0"/>
                <a:ea typeface="Times New Roman" panose="02020603050405020304" pitchFamily="18" charset="0"/>
              </a:rPr>
              <a:t> </a:t>
            </a:r>
            <a:r>
              <a:rPr lang="nl-NL" dirty="0" err="1">
                <a:latin typeface="Times New Roman" panose="02020603050405020304" pitchFamily="18" charset="0"/>
                <a:ea typeface="Times New Roman" panose="02020603050405020304" pitchFamily="18" charset="0"/>
              </a:rPr>
              <a:t>forest-rainfall</a:t>
            </a:r>
            <a:r>
              <a:rPr lang="nl-NL" dirty="0">
                <a:latin typeface="Times New Roman" panose="02020603050405020304" pitchFamily="18" charset="0"/>
                <a:ea typeface="Times New Roman" panose="02020603050405020304" pitchFamily="18" charset="0"/>
              </a:rPr>
              <a:t> feedback is a </a:t>
            </a:r>
            <a:r>
              <a:rPr lang="nl-NL" dirty="0" err="1">
                <a:latin typeface="Times New Roman" panose="02020603050405020304" pitchFamily="18" charset="0"/>
                <a:ea typeface="Times New Roman" panose="02020603050405020304" pitchFamily="18" charset="0"/>
              </a:rPr>
              <a:t>self-stabilizing</a:t>
            </a:r>
            <a:r>
              <a:rPr lang="nl-NL" dirty="0">
                <a:latin typeface="Times New Roman" panose="02020603050405020304" pitchFamily="18" charset="0"/>
                <a:ea typeface="Times New Roman" panose="02020603050405020304" pitchFamily="18" charset="0"/>
              </a:rPr>
              <a:t> </a:t>
            </a:r>
            <a:r>
              <a:rPr lang="nl-NL" dirty="0" err="1">
                <a:latin typeface="Times New Roman" panose="02020603050405020304" pitchFamily="18" charset="0"/>
                <a:ea typeface="Times New Roman" panose="02020603050405020304" pitchFamily="18" charset="0"/>
              </a:rPr>
              <a:t>mechanism</a:t>
            </a:r>
            <a:r>
              <a:rPr lang="nl-NL" dirty="0">
                <a:latin typeface="Times New Roman" panose="02020603050405020304" pitchFamily="18" charset="0"/>
                <a:ea typeface="Times New Roman" panose="02020603050405020304" pitchFamily="18" charset="0"/>
              </a:rPr>
              <a:t> </a:t>
            </a:r>
            <a:r>
              <a:rPr lang="nl-NL" dirty="0" err="1">
                <a:latin typeface="Times New Roman" panose="02020603050405020304" pitchFamily="18" charset="0"/>
                <a:ea typeface="Times New Roman" panose="02020603050405020304" pitchFamily="18" charset="0"/>
              </a:rPr>
              <a:t>that</a:t>
            </a:r>
            <a:r>
              <a:rPr lang="nl-NL" dirty="0">
                <a:latin typeface="Times New Roman" panose="02020603050405020304" pitchFamily="18" charset="0"/>
                <a:ea typeface="Times New Roman" panose="02020603050405020304" pitchFamily="18" charset="0"/>
              </a:rPr>
              <a:t> </a:t>
            </a:r>
            <a:r>
              <a:rPr lang="nl-NL" dirty="0" err="1">
                <a:latin typeface="Times New Roman" panose="02020603050405020304" pitchFamily="18" charset="0"/>
                <a:ea typeface="Times New Roman" panose="02020603050405020304" pitchFamily="18" charset="0"/>
              </a:rPr>
              <a:t>elevates</a:t>
            </a:r>
            <a:r>
              <a:rPr lang="nl-NL" dirty="0">
                <a:latin typeface="Times New Roman" panose="02020603050405020304" pitchFamily="18" charset="0"/>
                <a:ea typeface="Times New Roman" panose="02020603050405020304" pitchFamily="18" charset="0"/>
              </a:rPr>
              <a:t> </a:t>
            </a:r>
            <a:r>
              <a:rPr lang="nl-NL" dirty="0" err="1">
                <a:latin typeface="Times New Roman" panose="02020603050405020304" pitchFamily="18" charset="0"/>
                <a:ea typeface="Times New Roman" panose="02020603050405020304" pitchFamily="18" charset="0"/>
              </a:rPr>
              <a:t>regional</a:t>
            </a:r>
            <a:r>
              <a:rPr lang="nl-NL" dirty="0">
                <a:latin typeface="Times New Roman" panose="02020603050405020304" pitchFamily="18" charset="0"/>
                <a:ea typeface="Times New Roman" panose="02020603050405020304" pitchFamily="18" charset="0"/>
              </a:rPr>
              <a:t> </a:t>
            </a:r>
            <a:r>
              <a:rPr lang="nl-NL" dirty="0" err="1">
                <a:latin typeface="Times New Roman" panose="02020603050405020304" pitchFamily="18" charset="0"/>
                <a:ea typeface="Times New Roman" panose="02020603050405020304" pitchFamily="18" charset="0"/>
              </a:rPr>
              <a:t>rainfall</a:t>
            </a:r>
            <a:r>
              <a:rPr lang="nl-NL" dirty="0">
                <a:latin typeface="Times New Roman" panose="02020603050405020304" pitchFamily="18" charset="0"/>
                <a:ea typeface="Times New Roman" panose="02020603050405020304" pitchFamily="18" charset="0"/>
              </a:rPr>
              <a:t> levels </a:t>
            </a:r>
            <a:r>
              <a:rPr lang="nl-NL" dirty="0" err="1">
                <a:latin typeface="Times New Roman" panose="02020603050405020304" pitchFamily="18" charset="0"/>
                <a:ea typeface="Times New Roman" panose="02020603050405020304" pitchFamily="18" charset="0"/>
              </a:rPr>
              <a:t>and</a:t>
            </a:r>
            <a:r>
              <a:rPr lang="nl-NL" dirty="0">
                <a:latin typeface="Times New Roman" panose="02020603050405020304" pitchFamily="18" charset="0"/>
                <a:ea typeface="Times New Roman" panose="02020603050405020304" pitchFamily="18" charset="0"/>
              </a:rPr>
              <a:t> </a:t>
            </a:r>
            <a:r>
              <a:rPr lang="nl-NL" dirty="0" err="1">
                <a:latin typeface="Times New Roman" panose="02020603050405020304" pitchFamily="18" charset="0"/>
                <a:ea typeface="Times New Roman" panose="02020603050405020304" pitchFamily="18" charset="0"/>
              </a:rPr>
              <a:t>reinforces</a:t>
            </a:r>
            <a:r>
              <a:rPr lang="nl-NL" dirty="0">
                <a:latin typeface="Times New Roman" panose="02020603050405020304" pitchFamily="18" charset="0"/>
                <a:ea typeface="Times New Roman" panose="02020603050405020304" pitchFamily="18" charset="0"/>
              </a:rPr>
              <a:t> </a:t>
            </a:r>
            <a:r>
              <a:rPr lang="nl-NL" dirty="0" err="1">
                <a:latin typeface="Times New Roman" panose="02020603050405020304" pitchFamily="18" charset="0"/>
                <a:ea typeface="Times New Roman" panose="02020603050405020304" pitchFamily="18" charset="0"/>
              </a:rPr>
              <a:t>the</a:t>
            </a:r>
            <a:r>
              <a:rPr lang="nl-NL" dirty="0">
                <a:latin typeface="Times New Roman" panose="02020603050405020304" pitchFamily="18" charset="0"/>
                <a:ea typeface="Times New Roman" panose="02020603050405020304" pitchFamily="18" charset="0"/>
              </a:rPr>
              <a:t> </a:t>
            </a:r>
            <a:r>
              <a:rPr lang="nl-NL" dirty="0" err="1">
                <a:latin typeface="Times New Roman" panose="02020603050405020304" pitchFamily="18" charset="0"/>
                <a:ea typeface="Times New Roman" panose="02020603050405020304" pitchFamily="18" charset="0"/>
              </a:rPr>
              <a:t>hysteresis</a:t>
            </a:r>
            <a:r>
              <a:rPr lang="nl-NL" dirty="0">
                <a:latin typeface="Times New Roman" panose="02020603050405020304" pitchFamily="18" charset="0"/>
                <a:ea typeface="Times New Roman" panose="02020603050405020304" pitchFamily="18" charset="0"/>
              </a:rPr>
              <a:t> of </a:t>
            </a:r>
            <a:r>
              <a:rPr lang="nl-NL" dirty="0" err="1">
                <a:latin typeface="Times New Roman" panose="02020603050405020304" pitchFamily="18" charset="0"/>
                <a:ea typeface="Times New Roman" panose="02020603050405020304" pitchFamily="18" charset="0"/>
              </a:rPr>
              <a:t>tropical</a:t>
            </a:r>
            <a:r>
              <a:rPr lang="nl-NL" dirty="0">
                <a:latin typeface="Times New Roman" panose="02020603050405020304" pitchFamily="18" charset="0"/>
                <a:ea typeface="Times New Roman" panose="02020603050405020304" pitchFamily="18" charset="0"/>
              </a:rPr>
              <a:t> </a:t>
            </a:r>
            <a:r>
              <a:rPr lang="nl-NL" dirty="0" err="1">
                <a:latin typeface="Times New Roman" panose="02020603050405020304" pitchFamily="18" charset="0"/>
                <a:ea typeface="Times New Roman" panose="02020603050405020304" pitchFamily="18" charset="0"/>
              </a:rPr>
              <a:t>forests</a:t>
            </a:r>
            <a:r>
              <a:rPr lang="nl-NL" dirty="0">
                <a:latin typeface="Times New Roman" panose="02020603050405020304" pitchFamily="18" charset="0"/>
                <a:ea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sp>
        <p:nvSpPr>
          <p:cNvPr id="34" name="Rectangle 28">
            <a:extLst>
              <a:ext uri="{FF2B5EF4-FFF2-40B4-BE49-F238E27FC236}">
                <a16:creationId xmlns:a16="http://schemas.microsoft.com/office/drawing/2014/main" id="{B10D26D2-D535-427C-9D33-834EF2F3B2CC}"/>
              </a:ext>
            </a:extLst>
          </p:cNvPr>
          <p:cNvSpPr/>
          <p:nvPr/>
        </p:nvSpPr>
        <p:spPr>
          <a:xfrm>
            <a:off x="6333812" y="5070330"/>
            <a:ext cx="5858188" cy="1200329"/>
          </a:xfrm>
          <a:prstGeom prst="rect">
            <a:avLst/>
          </a:prstGeom>
        </p:spPr>
        <p:txBody>
          <a:bodyPr wrap="square">
            <a:spAutoFit/>
          </a:bodyPr>
          <a:lstStyle/>
          <a:p>
            <a:pPr algn="ctr"/>
            <a:r>
              <a:rPr lang="en-US" sz="1200" dirty="0">
                <a:latin typeface="Times New Roman" panose="02020603050405020304" pitchFamily="18" charset="0"/>
                <a:cs typeface="Times New Roman" panose="02020603050405020304" pitchFamily="18" charset="0"/>
              </a:rPr>
              <a:t>Local-scale hysteresis of forest cover and its interaction with the regional forest-rainfall feedback. a) A stability landscape of forest cover against rainfall levels. At high rainfall levels, high forest cover is </a:t>
            </a:r>
            <a:r>
              <a:rPr lang="en-US" sz="1200" dirty="0" err="1">
                <a:latin typeface="Times New Roman" panose="02020603050405020304" pitchFamily="18" charset="0"/>
                <a:cs typeface="Times New Roman" panose="02020603050405020304" pitchFamily="18" charset="0"/>
              </a:rPr>
              <a:t>uni</a:t>
            </a:r>
            <a:r>
              <a:rPr lang="en-US" sz="1200" dirty="0">
                <a:latin typeface="Times New Roman" panose="02020603050405020304" pitchFamily="18" charset="0"/>
                <a:cs typeface="Times New Roman" panose="02020603050405020304" pitchFamily="18" charset="0"/>
              </a:rPr>
              <a:t>-stable or “stable” (I; green). At intermediate rainfall levels, high forest cover (II) and low forest cover (III; </a:t>
            </a:r>
            <a:r>
              <a:rPr lang="en-US" sz="1200" dirty="0" err="1">
                <a:latin typeface="Times New Roman" panose="02020603050405020304" pitchFamily="18" charset="0"/>
                <a:cs typeface="Times New Roman" panose="02020603050405020304" pitchFamily="18" charset="0"/>
              </a:rPr>
              <a:t>nonforest</a:t>
            </a:r>
            <a:r>
              <a:rPr lang="en-US" sz="1200" dirty="0">
                <a:latin typeface="Times New Roman" panose="02020603050405020304" pitchFamily="18" charset="0"/>
                <a:cs typeface="Times New Roman" panose="02020603050405020304" pitchFamily="18" charset="0"/>
              </a:rPr>
              <a:t>) are </a:t>
            </a:r>
            <a:r>
              <a:rPr lang="en-US" sz="1200" dirty="0" err="1">
                <a:latin typeface="Times New Roman" panose="02020603050405020304" pitchFamily="18" charset="0"/>
                <a:cs typeface="Times New Roman" panose="02020603050405020304" pitchFamily="18" charset="0"/>
              </a:rPr>
              <a:t>bistable</a:t>
            </a:r>
            <a:r>
              <a:rPr lang="en-US" sz="1200" dirty="0">
                <a:latin typeface="Times New Roman" panose="02020603050405020304" pitchFamily="18" charset="0"/>
                <a:cs typeface="Times New Roman" panose="02020603050405020304" pitchFamily="18" charset="0"/>
              </a:rPr>
              <a:t> states (yellow). At low rainfall levels, only the </a:t>
            </a:r>
            <a:r>
              <a:rPr lang="en-US" sz="1200" dirty="0" err="1">
                <a:latin typeface="Times New Roman" panose="02020603050405020304" pitchFamily="18" charset="0"/>
                <a:cs typeface="Times New Roman" panose="02020603050405020304" pitchFamily="18" charset="0"/>
              </a:rPr>
              <a:t>nonforested</a:t>
            </a:r>
            <a:r>
              <a:rPr lang="en-US" sz="1200" dirty="0">
                <a:latin typeface="Times New Roman" panose="02020603050405020304" pitchFamily="18" charset="0"/>
                <a:cs typeface="Times New Roman" panose="02020603050405020304" pitchFamily="18" charset="0"/>
              </a:rPr>
              <a:t> state can exist (IV; red). b) The regional forest-rainfall feedback amplifies hysteresis.</a:t>
            </a:r>
          </a:p>
        </p:txBody>
      </p:sp>
      <p:pic>
        <p:nvPicPr>
          <p:cNvPr id="35" name="Picture 5">
            <a:extLst>
              <a:ext uri="{FF2B5EF4-FFF2-40B4-BE49-F238E27FC236}">
                <a16:creationId xmlns:a16="http://schemas.microsoft.com/office/drawing/2014/main" id="{6F988672-2557-4F49-BF4D-03BAC84146CD}"/>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b="8273"/>
          <a:stretch/>
        </p:blipFill>
        <p:spPr bwMode="auto">
          <a:xfrm>
            <a:off x="6701291" y="1886649"/>
            <a:ext cx="4875255" cy="3236126"/>
          </a:xfrm>
          <a:prstGeom prst="rect">
            <a:avLst/>
          </a:prstGeom>
          <a:noFill/>
          <a:ln>
            <a:noFill/>
          </a:ln>
        </p:spPr>
      </p:pic>
      <p:sp>
        <p:nvSpPr>
          <p:cNvPr id="16" name="Pijl: rechts 15">
            <a:hlinkClick r:id="" action="ppaction://hlinkshowjump?jump=nextslide"/>
            <a:extLst>
              <a:ext uri="{FF2B5EF4-FFF2-40B4-BE49-F238E27FC236}">
                <a16:creationId xmlns:a16="http://schemas.microsoft.com/office/drawing/2014/main" id="{44D44158-0A47-4732-91C5-9F87E38E6A17}"/>
              </a:ext>
            </a:extLst>
          </p:cNvPr>
          <p:cNvSpPr/>
          <p:nvPr/>
        </p:nvSpPr>
        <p:spPr>
          <a:xfrm>
            <a:off x="3657139" y="5312931"/>
            <a:ext cx="978408" cy="48463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Pijl: links 16">
            <a:hlinkClick r:id="" action="ppaction://hlinkshowjump?jump=previousslide"/>
            <a:extLst>
              <a:ext uri="{FF2B5EF4-FFF2-40B4-BE49-F238E27FC236}">
                <a16:creationId xmlns:a16="http://schemas.microsoft.com/office/drawing/2014/main" id="{81F9DC36-6F5A-4C0D-BBA0-54B1CFE86564}"/>
              </a:ext>
            </a:extLst>
          </p:cNvPr>
          <p:cNvSpPr/>
          <p:nvPr/>
        </p:nvSpPr>
        <p:spPr>
          <a:xfrm>
            <a:off x="849931" y="5312931"/>
            <a:ext cx="978408" cy="484632"/>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1073892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F90F78D8-399B-423B-BDDA-73151B32C121}"/>
              </a:ext>
            </a:extLst>
          </p:cNvPr>
          <p:cNvSpPr txBox="1"/>
          <p:nvPr/>
        </p:nvSpPr>
        <p:spPr>
          <a:xfrm>
            <a:off x="0" y="-54318"/>
            <a:ext cx="12192000" cy="1631216"/>
          </a:xfrm>
          <a:prstGeom prst="rect">
            <a:avLst/>
          </a:prstGeom>
          <a:noFill/>
        </p:spPr>
        <p:txBody>
          <a:bodyPr wrap="square" rtlCol="0">
            <a:spAutoFit/>
          </a:bodyPr>
          <a:lstStyle/>
          <a:p>
            <a:pPr algn="ctr">
              <a:lnSpc>
                <a:spcPct val="150000"/>
              </a:lnSpc>
            </a:pPr>
            <a:r>
              <a:rPr lang="nl-NL" sz="4000" dirty="0" err="1">
                <a:latin typeface="Times New Roman" panose="02020603050405020304" pitchFamily="18" charset="0"/>
                <a:cs typeface="Times New Roman" panose="02020603050405020304" pitchFamily="18" charset="0"/>
              </a:rPr>
              <a:t>Hysteresis</a:t>
            </a:r>
            <a:r>
              <a:rPr lang="nl-NL" sz="4000" dirty="0">
                <a:latin typeface="Times New Roman" panose="02020603050405020304" pitchFamily="18" charset="0"/>
                <a:cs typeface="Times New Roman" panose="02020603050405020304" pitchFamily="18" charset="0"/>
              </a:rPr>
              <a:t> of </a:t>
            </a:r>
            <a:r>
              <a:rPr lang="nl-NL" sz="4000" dirty="0" err="1">
                <a:latin typeface="Times New Roman" panose="02020603050405020304" pitchFamily="18" charset="0"/>
                <a:cs typeface="Times New Roman" panose="02020603050405020304" pitchFamily="18" charset="0"/>
              </a:rPr>
              <a:t>tropical</a:t>
            </a:r>
            <a:r>
              <a:rPr lang="nl-NL" sz="4000" dirty="0">
                <a:latin typeface="Times New Roman" panose="02020603050405020304" pitchFamily="18" charset="0"/>
                <a:cs typeface="Times New Roman" panose="02020603050405020304" pitchFamily="18" charset="0"/>
              </a:rPr>
              <a:t> </a:t>
            </a:r>
            <a:r>
              <a:rPr lang="nl-NL" sz="4000" dirty="0" err="1">
                <a:latin typeface="Times New Roman" panose="02020603050405020304" pitchFamily="18" charset="0"/>
                <a:cs typeface="Times New Roman" panose="02020603050405020304" pitchFamily="18" charset="0"/>
              </a:rPr>
              <a:t>forests</a:t>
            </a:r>
            <a:r>
              <a:rPr lang="nl-NL" sz="4000" dirty="0">
                <a:latin typeface="Times New Roman" panose="02020603050405020304" pitchFamily="18" charset="0"/>
                <a:cs typeface="Times New Roman" panose="02020603050405020304" pitchFamily="18" charset="0"/>
              </a:rPr>
              <a:t> in </a:t>
            </a:r>
            <a:r>
              <a:rPr lang="nl-NL" sz="4000" dirty="0" err="1">
                <a:latin typeface="Times New Roman" panose="02020603050405020304" pitchFamily="18" charset="0"/>
                <a:cs typeface="Times New Roman" panose="02020603050405020304" pitchFamily="18" charset="0"/>
              </a:rPr>
              <a:t>the</a:t>
            </a:r>
            <a:r>
              <a:rPr lang="nl-NL" sz="4000" dirty="0">
                <a:latin typeface="Times New Roman" panose="02020603050405020304" pitchFamily="18" charset="0"/>
                <a:cs typeface="Times New Roman" panose="02020603050405020304" pitchFamily="18" charset="0"/>
              </a:rPr>
              <a:t> 21st </a:t>
            </a:r>
            <a:r>
              <a:rPr lang="nl-NL" sz="4000" dirty="0" err="1">
                <a:latin typeface="Times New Roman" panose="02020603050405020304" pitchFamily="18" charset="0"/>
                <a:cs typeface="Times New Roman" panose="02020603050405020304" pitchFamily="18" charset="0"/>
              </a:rPr>
              <a:t>century</a:t>
            </a:r>
            <a:endParaRPr lang="nl-NL" sz="4000" dirty="0">
              <a:latin typeface="Times New Roman" panose="02020603050405020304" pitchFamily="18" charset="0"/>
              <a:cs typeface="Times New Roman" panose="02020603050405020304" pitchFamily="18" charset="0"/>
            </a:endParaRPr>
          </a:p>
          <a:p>
            <a:pPr algn="ctr"/>
            <a:r>
              <a:rPr lang="nl-NL" sz="2000" dirty="0">
                <a:latin typeface="Times New Roman" panose="02020603050405020304" pitchFamily="18" charset="0"/>
                <a:cs typeface="Times New Roman" panose="02020603050405020304" pitchFamily="18" charset="0"/>
              </a:rPr>
              <a:t>Arie Staal, </a:t>
            </a:r>
            <a:r>
              <a:rPr lang="nl-NL" sz="2000" dirty="0" err="1">
                <a:latin typeface="Times New Roman" panose="02020603050405020304" pitchFamily="18" charset="0"/>
                <a:cs typeface="Times New Roman" panose="02020603050405020304" pitchFamily="18" charset="0"/>
              </a:rPr>
              <a:t>Ingo</a:t>
            </a:r>
            <a:r>
              <a:rPr lang="nl-NL" sz="2000" dirty="0">
                <a:latin typeface="Times New Roman" panose="02020603050405020304" pitchFamily="18" charset="0"/>
                <a:cs typeface="Times New Roman" panose="02020603050405020304" pitchFamily="18" charset="0"/>
              </a:rPr>
              <a:t> </a:t>
            </a:r>
            <a:r>
              <a:rPr lang="nl-NL" sz="2000" dirty="0" err="1">
                <a:latin typeface="Times New Roman" panose="02020603050405020304" pitchFamily="18" charset="0"/>
                <a:cs typeface="Times New Roman" panose="02020603050405020304" pitchFamily="18" charset="0"/>
              </a:rPr>
              <a:t>Fetzer</a:t>
            </a:r>
            <a:r>
              <a:rPr lang="nl-NL" sz="2000" dirty="0">
                <a:latin typeface="Times New Roman" panose="02020603050405020304" pitchFamily="18" charset="0"/>
                <a:cs typeface="Times New Roman" panose="02020603050405020304" pitchFamily="18" charset="0"/>
              </a:rPr>
              <a:t>, </a:t>
            </a:r>
            <a:r>
              <a:rPr lang="nl-NL" sz="2000" dirty="0" err="1">
                <a:latin typeface="Times New Roman" panose="02020603050405020304" pitchFamily="18" charset="0"/>
                <a:cs typeface="Times New Roman" panose="02020603050405020304" pitchFamily="18" charset="0"/>
              </a:rPr>
              <a:t>Lan</a:t>
            </a:r>
            <a:r>
              <a:rPr lang="nl-NL" sz="2000" dirty="0">
                <a:latin typeface="Times New Roman" panose="02020603050405020304" pitchFamily="18" charset="0"/>
                <a:cs typeface="Times New Roman" panose="02020603050405020304" pitchFamily="18" charset="0"/>
              </a:rPr>
              <a:t> Wang-</a:t>
            </a:r>
            <a:r>
              <a:rPr lang="nl-NL" sz="2000" dirty="0" err="1">
                <a:latin typeface="Times New Roman" panose="02020603050405020304" pitchFamily="18" charset="0"/>
                <a:cs typeface="Times New Roman" panose="02020603050405020304" pitchFamily="18" charset="0"/>
              </a:rPr>
              <a:t>Erlandsson</a:t>
            </a:r>
            <a:r>
              <a:rPr lang="nl-NL" sz="2000" dirty="0">
                <a:latin typeface="Times New Roman" panose="02020603050405020304" pitchFamily="18" charset="0"/>
                <a:cs typeface="Times New Roman" panose="02020603050405020304" pitchFamily="18" charset="0"/>
              </a:rPr>
              <a:t>, Joyce H.C. Bosmans, Stefan C. Dekker, </a:t>
            </a:r>
          </a:p>
          <a:p>
            <a:pPr algn="ctr"/>
            <a:r>
              <a:rPr lang="nl-NL" sz="2000" dirty="0">
                <a:latin typeface="Times New Roman" panose="02020603050405020304" pitchFamily="18" charset="0"/>
                <a:cs typeface="Times New Roman" panose="02020603050405020304" pitchFamily="18" charset="0"/>
              </a:rPr>
              <a:t>Egbert H. van Nes, Johan </a:t>
            </a:r>
            <a:r>
              <a:rPr lang="nl-NL" sz="2000" dirty="0" err="1">
                <a:latin typeface="Times New Roman" panose="02020603050405020304" pitchFamily="18" charset="0"/>
                <a:cs typeface="Times New Roman" panose="02020603050405020304" pitchFamily="18" charset="0"/>
              </a:rPr>
              <a:t>Rockström</a:t>
            </a:r>
            <a:r>
              <a:rPr lang="nl-NL" sz="2000" dirty="0">
                <a:latin typeface="Times New Roman" panose="02020603050405020304" pitchFamily="18" charset="0"/>
                <a:cs typeface="Times New Roman" panose="02020603050405020304" pitchFamily="18" charset="0"/>
              </a:rPr>
              <a:t> &amp; Obbe A. Tuinenburg</a:t>
            </a:r>
          </a:p>
        </p:txBody>
      </p:sp>
      <p:sp>
        <p:nvSpPr>
          <p:cNvPr id="5" name="Rechthoek 4">
            <a:hlinkClick r:id="" action="ppaction://hlinkshowjump?jump=firstslide"/>
            <a:extLst>
              <a:ext uri="{FF2B5EF4-FFF2-40B4-BE49-F238E27FC236}">
                <a16:creationId xmlns:a16="http://schemas.microsoft.com/office/drawing/2014/main" id="{21BE779B-5BEC-49E6-9E3C-E1FDBA4E0EA7}"/>
              </a:ext>
            </a:extLst>
          </p:cNvPr>
          <p:cNvSpPr/>
          <p:nvPr/>
        </p:nvSpPr>
        <p:spPr>
          <a:xfrm>
            <a:off x="-108642" y="-63374"/>
            <a:ext cx="12439462" cy="169459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3" name="Rechthoek 22">
            <a:hlinkClick r:id="" action="ppaction://hlinkshowjump?jump=lastslide"/>
            <a:extLst>
              <a:ext uri="{FF2B5EF4-FFF2-40B4-BE49-F238E27FC236}">
                <a16:creationId xmlns:a16="http://schemas.microsoft.com/office/drawing/2014/main" id="{218EFBB9-096B-464B-A9CB-5A7DF74363D9}"/>
              </a:ext>
            </a:extLst>
          </p:cNvPr>
          <p:cNvSpPr/>
          <p:nvPr/>
        </p:nvSpPr>
        <p:spPr>
          <a:xfrm>
            <a:off x="-108642" y="6292158"/>
            <a:ext cx="12367034" cy="64145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4" name="Picture 2" descr="Image result for utrecht university">
            <a:extLst>
              <a:ext uri="{FF2B5EF4-FFF2-40B4-BE49-F238E27FC236}">
                <a16:creationId xmlns:a16="http://schemas.microsoft.com/office/drawing/2014/main" id="{2484AA19-7189-4513-9C6A-0056BD36A95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92103" y="6361728"/>
            <a:ext cx="1590675" cy="440055"/>
          </a:xfrm>
          <a:prstGeom prst="rect">
            <a:avLst/>
          </a:prstGeom>
          <a:noFill/>
          <a:extLst>
            <a:ext uri="{909E8E84-426E-40DD-AFC4-6F175D3DCCD1}">
              <a14:hiddenFill xmlns:a14="http://schemas.microsoft.com/office/drawing/2010/main">
                <a:solidFill>
                  <a:srgbClr val="FFFFFF"/>
                </a:solidFill>
              </a14:hiddenFill>
            </a:ext>
          </a:extLst>
        </p:spPr>
      </p:pic>
      <p:pic>
        <p:nvPicPr>
          <p:cNvPr id="25" name="Bildobjekt 20">
            <a:extLst>
              <a:ext uri="{FF2B5EF4-FFF2-40B4-BE49-F238E27FC236}">
                <a16:creationId xmlns:a16="http://schemas.microsoft.com/office/drawing/2014/main" id="{E972E929-F866-4044-9E85-7CFE200761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091" y="6238705"/>
            <a:ext cx="2050988" cy="685560"/>
          </a:xfrm>
          <a:prstGeom prst="rect">
            <a:avLst/>
          </a:prstGeom>
        </p:spPr>
      </p:pic>
      <p:grpSp>
        <p:nvGrpSpPr>
          <p:cNvPr id="26" name="Group 43">
            <a:extLst>
              <a:ext uri="{FF2B5EF4-FFF2-40B4-BE49-F238E27FC236}">
                <a16:creationId xmlns:a16="http://schemas.microsoft.com/office/drawing/2014/main" id="{1CA6AE7F-3855-481D-892F-D14962146163}"/>
              </a:ext>
            </a:extLst>
          </p:cNvPr>
          <p:cNvGrpSpPr/>
          <p:nvPr/>
        </p:nvGrpSpPr>
        <p:grpSpPr>
          <a:xfrm>
            <a:off x="2320159" y="6267689"/>
            <a:ext cx="1274069" cy="663788"/>
            <a:chOff x="10937436" y="6154561"/>
            <a:chExt cx="1310640" cy="637489"/>
          </a:xfrm>
        </p:grpSpPr>
        <p:sp>
          <p:nvSpPr>
            <p:cNvPr id="27" name="TextBox 44">
              <a:extLst>
                <a:ext uri="{FF2B5EF4-FFF2-40B4-BE49-F238E27FC236}">
                  <a16:creationId xmlns:a16="http://schemas.microsoft.com/office/drawing/2014/main" id="{EC028868-BC7F-4718-85C9-1736E9D9FAD5}"/>
                </a:ext>
              </a:extLst>
            </p:cNvPr>
            <p:cNvSpPr txBox="1"/>
            <p:nvPr/>
          </p:nvSpPr>
          <p:spPr>
            <a:xfrm>
              <a:off x="10937436" y="6154561"/>
              <a:ext cx="1310640" cy="555537"/>
            </a:xfrm>
            <a:prstGeom prst="rect">
              <a:avLst/>
            </a:prstGeom>
            <a:noFill/>
          </p:spPr>
          <p:txBody>
            <a:bodyPr wrap="square" rtlCol="0">
              <a:spAutoFit/>
            </a:bodyPr>
            <a:lstStyle/>
            <a:p>
              <a:pPr algn="ctr">
                <a:lnSpc>
                  <a:spcPct val="70000"/>
                </a:lnSpc>
              </a:pPr>
              <a:r>
                <a:rPr lang="en-US" sz="3200" b="1" dirty="0">
                  <a:solidFill>
                    <a:srgbClr val="425221"/>
                  </a:solidFill>
                  <a:latin typeface="Tahoma"/>
                  <a:cs typeface="Tahoma"/>
                </a:rPr>
                <a:t>e</a:t>
              </a:r>
              <a:r>
                <a:rPr lang="en-US" sz="3200" b="1" dirty="0">
                  <a:solidFill>
                    <a:srgbClr val="D5662D"/>
                  </a:solidFill>
                  <a:latin typeface="Tahoma"/>
                  <a:cs typeface="Tahoma"/>
                </a:rPr>
                <a:t>r</a:t>
              </a:r>
              <a:r>
                <a:rPr lang="en-US" sz="3200" b="1" dirty="0">
                  <a:solidFill>
                    <a:srgbClr val="425221"/>
                  </a:solidFill>
                  <a:latin typeface="Tahoma"/>
                  <a:cs typeface="Tahoma"/>
                </a:rPr>
                <a:t>a</a:t>
              </a:r>
              <a:r>
                <a:rPr lang="en-US" sz="2000" dirty="0">
                  <a:latin typeface="Tahoma"/>
                  <a:cs typeface="Tahoma"/>
                </a:rPr>
                <a:t> </a:t>
              </a:r>
            </a:p>
            <a:p>
              <a:pPr algn="ctr">
                <a:lnSpc>
                  <a:spcPct val="70000"/>
                </a:lnSpc>
              </a:pPr>
              <a:r>
                <a:rPr lang="en-US" sz="1100" b="1" dirty="0">
                  <a:latin typeface="Calibri"/>
                  <a:cs typeface="Calibri"/>
                </a:rPr>
                <a:t>Earth Resilience</a:t>
              </a:r>
            </a:p>
          </p:txBody>
        </p:sp>
        <p:sp>
          <p:nvSpPr>
            <p:cNvPr id="28" name="TextBox 45">
              <a:extLst>
                <a:ext uri="{FF2B5EF4-FFF2-40B4-BE49-F238E27FC236}">
                  <a16:creationId xmlns:a16="http://schemas.microsoft.com/office/drawing/2014/main" id="{A8107162-6045-4ABB-9409-EFE9A3EF5100}"/>
                </a:ext>
              </a:extLst>
            </p:cNvPr>
            <p:cNvSpPr txBox="1"/>
            <p:nvPr/>
          </p:nvSpPr>
          <p:spPr>
            <a:xfrm>
              <a:off x="11007832" y="6561218"/>
              <a:ext cx="1144865" cy="230832"/>
            </a:xfrm>
            <a:prstGeom prst="rect">
              <a:avLst/>
            </a:prstGeom>
            <a:noFill/>
          </p:spPr>
          <p:txBody>
            <a:bodyPr wrap="none" rtlCol="0">
              <a:spAutoFit/>
            </a:bodyPr>
            <a:lstStyle/>
            <a:p>
              <a:r>
                <a:rPr lang="en-US" sz="900" dirty="0">
                  <a:latin typeface="+mj-lt"/>
                  <a:cs typeface="Avenir Next Condensed Demi Bold"/>
                </a:rPr>
                <a:t>in the Anthropocene</a:t>
              </a:r>
              <a:endParaRPr lang="en-US" sz="900" dirty="0">
                <a:latin typeface="+mj-lt"/>
              </a:endParaRPr>
            </a:p>
          </p:txBody>
        </p:sp>
      </p:grpSp>
      <p:pic>
        <p:nvPicPr>
          <p:cNvPr id="29" name="Picture 6" descr="http://www.foodlaw.nu/images/wur.jpg">
            <a:extLst>
              <a:ext uri="{FF2B5EF4-FFF2-40B4-BE49-F238E27FC236}">
                <a16:creationId xmlns:a16="http://schemas.microsoft.com/office/drawing/2014/main" id="{0857C802-DCA4-428D-B097-ED3D349D4D9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33812" y="6418555"/>
            <a:ext cx="2010433" cy="325859"/>
          </a:xfrm>
          <a:prstGeom prst="rect">
            <a:avLst/>
          </a:prstGeom>
          <a:noFill/>
          <a:extLst>
            <a:ext uri="{909E8E84-426E-40DD-AFC4-6F175D3DCCD1}">
              <a14:hiddenFill xmlns:a14="http://schemas.microsoft.com/office/drawing/2010/main">
                <a:solidFill>
                  <a:srgbClr val="FFFFFF"/>
                </a:solidFill>
              </a14:hiddenFill>
            </a:ext>
          </a:extLst>
        </p:spPr>
      </p:pic>
      <p:pic>
        <p:nvPicPr>
          <p:cNvPr id="31" name="Afbeelding 30" descr="Afbeelding met tekening&#10;&#10;Automatisch gegenereerde beschrijving">
            <a:extLst>
              <a:ext uri="{FF2B5EF4-FFF2-40B4-BE49-F238E27FC236}">
                <a16:creationId xmlns:a16="http://schemas.microsoft.com/office/drawing/2014/main" id="{1F2B4661-66B6-4591-9EB1-E795EEB1AC5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06076" y="6319036"/>
            <a:ext cx="1200920" cy="529315"/>
          </a:xfrm>
          <a:prstGeom prst="rect">
            <a:avLst/>
          </a:prstGeom>
        </p:spPr>
      </p:pic>
      <p:pic>
        <p:nvPicPr>
          <p:cNvPr id="33" name="Afbeelding 32">
            <a:extLst>
              <a:ext uri="{FF2B5EF4-FFF2-40B4-BE49-F238E27FC236}">
                <a16:creationId xmlns:a16="http://schemas.microsoft.com/office/drawing/2014/main" id="{BF5BC362-3466-4CAC-B90A-EA02176EDDCB}"/>
              </a:ext>
            </a:extLst>
          </p:cNvPr>
          <p:cNvPicPr>
            <a:picLocks noChangeAspect="1"/>
          </p:cNvPicPr>
          <p:nvPr/>
        </p:nvPicPr>
        <p:blipFill rotWithShape="1">
          <a:blip r:embed="rId6">
            <a:extLst>
              <a:ext uri="{28A0092B-C50C-407E-A947-70E740481C1C}">
                <a14:useLocalDpi xmlns:a14="http://schemas.microsoft.com/office/drawing/2010/main" val="0"/>
              </a:ext>
            </a:extLst>
          </a:blip>
          <a:srcRect t="21045" b="20973"/>
          <a:stretch/>
        </p:blipFill>
        <p:spPr>
          <a:xfrm>
            <a:off x="8911998" y="6361728"/>
            <a:ext cx="1449918" cy="440055"/>
          </a:xfrm>
          <a:prstGeom prst="rect">
            <a:avLst/>
          </a:prstGeom>
        </p:spPr>
      </p:pic>
      <p:sp>
        <p:nvSpPr>
          <p:cNvPr id="30" name="Rectangle 8">
            <a:extLst>
              <a:ext uri="{FF2B5EF4-FFF2-40B4-BE49-F238E27FC236}">
                <a16:creationId xmlns:a16="http://schemas.microsoft.com/office/drawing/2014/main" id="{71641210-F023-4F01-9BC3-23B7922896A1}"/>
              </a:ext>
            </a:extLst>
          </p:cNvPr>
          <p:cNvSpPr/>
          <p:nvPr/>
        </p:nvSpPr>
        <p:spPr>
          <a:xfrm>
            <a:off x="411784" y="1886649"/>
            <a:ext cx="5044136" cy="3416320"/>
          </a:xfrm>
          <a:prstGeom prst="rect">
            <a:avLst/>
          </a:prstGeom>
        </p:spPr>
        <p:txBody>
          <a:bodyPr wrap="square">
            <a:spAutoFit/>
          </a:bodyPr>
          <a:lstStyle/>
          <a:p>
            <a:r>
              <a:rPr lang="en-US" b="1" dirty="0">
                <a:latin typeface="Times New Roman" panose="02020603050405020304" pitchFamily="18" charset="0"/>
                <a:cs typeface="Times New Roman" panose="02020603050405020304" pitchFamily="18" charset="0"/>
              </a:rPr>
              <a:t>Introduction</a:t>
            </a:r>
          </a:p>
          <a:p>
            <a:r>
              <a:rPr lang="nl-NL" dirty="0">
                <a:latin typeface="Times New Roman" panose="02020603050405020304" pitchFamily="18" charset="0"/>
                <a:ea typeface="Times New Roman" panose="02020603050405020304" pitchFamily="18" charset="0"/>
              </a:rPr>
              <a:t>Here we report </a:t>
            </a:r>
            <a:r>
              <a:rPr lang="nl-NL" dirty="0" err="1">
                <a:latin typeface="Times New Roman" panose="02020603050405020304" pitchFamily="18" charset="0"/>
                <a:ea typeface="Times New Roman" panose="02020603050405020304" pitchFamily="18" charset="0"/>
              </a:rPr>
              <a:t>the</a:t>
            </a:r>
            <a:r>
              <a:rPr lang="nl-NL" dirty="0">
                <a:latin typeface="Times New Roman" panose="02020603050405020304" pitchFamily="18" charset="0"/>
                <a:ea typeface="Times New Roman" panose="02020603050405020304" pitchFamily="18" charset="0"/>
              </a:rPr>
              <a:t> range of </a:t>
            </a:r>
            <a:r>
              <a:rPr lang="nl-NL" dirty="0" err="1">
                <a:latin typeface="Times New Roman" panose="02020603050405020304" pitchFamily="18" charset="0"/>
                <a:ea typeface="Times New Roman" panose="02020603050405020304" pitchFamily="18" charset="0"/>
              </a:rPr>
              <a:t>possible</a:t>
            </a:r>
            <a:r>
              <a:rPr lang="nl-NL" dirty="0">
                <a:latin typeface="Times New Roman" panose="02020603050405020304" pitchFamily="18" charset="0"/>
                <a:ea typeface="Times New Roman" panose="02020603050405020304" pitchFamily="18" charset="0"/>
              </a:rPr>
              <a:t> </a:t>
            </a:r>
            <a:r>
              <a:rPr lang="nl-NL" dirty="0" err="1">
                <a:latin typeface="Times New Roman" panose="02020603050405020304" pitchFamily="18" charset="0"/>
                <a:ea typeface="Times New Roman" panose="02020603050405020304" pitchFamily="18" charset="0"/>
              </a:rPr>
              <a:t>stable</a:t>
            </a:r>
            <a:r>
              <a:rPr lang="nl-NL" dirty="0">
                <a:latin typeface="Times New Roman" panose="02020603050405020304" pitchFamily="18" charset="0"/>
                <a:ea typeface="Times New Roman" panose="02020603050405020304" pitchFamily="18" charset="0"/>
              </a:rPr>
              <a:t> </a:t>
            </a:r>
            <a:r>
              <a:rPr lang="nl-NL" dirty="0" err="1">
                <a:latin typeface="Times New Roman" panose="02020603050405020304" pitchFamily="18" charset="0"/>
                <a:ea typeface="Times New Roman" panose="02020603050405020304" pitchFamily="18" charset="0"/>
              </a:rPr>
              <a:t>configurations</a:t>
            </a:r>
            <a:r>
              <a:rPr lang="nl-NL" dirty="0">
                <a:latin typeface="Times New Roman" panose="02020603050405020304" pitchFamily="18" charset="0"/>
                <a:ea typeface="Times New Roman" panose="02020603050405020304" pitchFamily="18" charset="0"/>
              </a:rPr>
              <a:t> of </a:t>
            </a:r>
            <a:r>
              <a:rPr lang="nl-NL" dirty="0" err="1">
                <a:latin typeface="Times New Roman" panose="02020603050405020304" pitchFamily="18" charset="0"/>
                <a:ea typeface="Times New Roman" panose="02020603050405020304" pitchFamily="18" charset="0"/>
              </a:rPr>
              <a:t>tropical</a:t>
            </a:r>
            <a:r>
              <a:rPr lang="nl-NL" dirty="0">
                <a:latin typeface="Times New Roman" panose="02020603050405020304" pitchFamily="18" charset="0"/>
                <a:ea typeface="Times New Roman" panose="02020603050405020304" pitchFamily="18" charset="0"/>
              </a:rPr>
              <a:t> </a:t>
            </a:r>
            <a:r>
              <a:rPr lang="nl-NL" dirty="0" err="1">
                <a:latin typeface="Times New Roman" panose="02020603050405020304" pitchFamily="18" charset="0"/>
                <a:ea typeface="Times New Roman" panose="02020603050405020304" pitchFamily="18" charset="0"/>
              </a:rPr>
              <a:t>forest</a:t>
            </a:r>
            <a:r>
              <a:rPr lang="nl-NL" dirty="0">
                <a:latin typeface="Times New Roman" panose="02020603050405020304" pitchFamily="18" charset="0"/>
                <a:ea typeface="Times New Roman" panose="02020603050405020304" pitchFamily="18" charset="0"/>
              </a:rPr>
              <a:t> </a:t>
            </a:r>
            <a:r>
              <a:rPr lang="nl-NL" dirty="0" err="1">
                <a:latin typeface="Times New Roman" panose="02020603050405020304" pitchFamily="18" charset="0"/>
                <a:ea typeface="Times New Roman" panose="02020603050405020304" pitchFamily="18" charset="0"/>
              </a:rPr>
              <a:t>under</a:t>
            </a:r>
            <a:r>
              <a:rPr lang="nl-NL" dirty="0">
                <a:latin typeface="Times New Roman" panose="02020603050405020304" pitchFamily="18" charset="0"/>
                <a:ea typeface="Times New Roman" panose="02020603050405020304" pitchFamily="18" charset="0"/>
              </a:rPr>
              <a:t> recent (2003−2014) </a:t>
            </a:r>
            <a:r>
              <a:rPr lang="nl-NL" dirty="0" err="1">
                <a:latin typeface="Times New Roman" panose="02020603050405020304" pitchFamily="18" charset="0"/>
                <a:ea typeface="Times New Roman" panose="02020603050405020304" pitchFamily="18" charset="0"/>
              </a:rPr>
              <a:t>and</a:t>
            </a:r>
            <a:r>
              <a:rPr lang="nl-NL" dirty="0">
                <a:latin typeface="Times New Roman" panose="02020603050405020304" pitchFamily="18" charset="0"/>
                <a:ea typeface="Times New Roman" panose="02020603050405020304" pitchFamily="18" charset="0"/>
              </a:rPr>
              <a:t> </a:t>
            </a:r>
            <a:r>
              <a:rPr lang="nl-NL" dirty="0" err="1">
                <a:latin typeface="Times New Roman" panose="02020603050405020304" pitchFamily="18" charset="0"/>
                <a:ea typeface="Times New Roman" panose="02020603050405020304" pitchFamily="18" charset="0"/>
              </a:rPr>
              <a:t>projected</a:t>
            </a:r>
            <a:r>
              <a:rPr lang="nl-NL" dirty="0">
                <a:latin typeface="Times New Roman" panose="02020603050405020304" pitchFamily="18" charset="0"/>
                <a:ea typeface="Times New Roman" panose="02020603050405020304" pitchFamily="18" charset="0"/>
              </a:rPr>
              <a:t> end-of-</a:t>
            </a:r>
            <a:r>
              <a:rPr lang="nl-NL" dirty="0" err="1">
                <a:latin typeface="Times New Roman" panose="02020603050405020304" pitchFamily="18" charset="0"/>
                <a:ea typeface="Times New Roman" panose="02020603050405020304" pitchFamily="18" charset="0"/>
              </a:rPr>
              <a:t>century</a:t>
            </a:r>
            <a:r>
              <a:rPr lang="nl-NL" dirty="0">
                <a:latin typeface="Times New Roman" panose="02020603050405020304" pitchFamily="18" charset="0"/>
                <a:ea typeface="Times New Roman" panose="02020603050405020304" pitchFamily="18" charset="0"/>
              </a:rPr>
              <a:t> (2071−2100) </a:t>
            </a:r>
            <a:r>
              <a:rPr lang="nl-NL" dirty="0" err="1">
                <a:latin typeface="Times New Roman" panose="02020603050405020304" pitchFamily="18" charset="0"/>
                <a:ea typeface="Times New Roman" panose="02020603050405020304" pitchFamily="18" charset="0"/>
              </a:rPr>
              <a:t>climatic</a:t>
            </a:r>
            <a:r>
              <a:rPr lang="nl-NL" dirty="0">
                <a:latin typeface="Times New Roman" panose="02020603050405020304" pitchFamily="18" charset="0"/>
                <a:ea typeface="Times New Roman" panose="02020603050405020304" pitchFamily="18" charset="0"/>
              </a:rPr>
              <a:t> </a:t>
            </a:r>
            <a:r>
              <a:rPr lang="nl-NL" dirty="0" err="1">
                <a:latin typeface="Times New Roman" panose="02020603050405020304" pitchFamily="18" charset="0"/>
                <a:ea typeface="Times New Roman" panose="02020603050405020304" pitchFamily="18" charset="0"/>
              </a:rPr>
              <a:t>conditions</a:t>
            </a:r>
            <a:r>
              <a:rPr lang="nl-NL" dirty="0">
                <a:latin typeface="Times New Roman" panose="02020603050405020304" pitchFamily="18" charset="0"/>
                <a:ea typeface="Times New Roman" panose="02020603050405020304" pitchFamily="18" charset="0"/>
              </a:rPr>
              <a:t>, </a:t>
            </a:r>
            <a:r>
              <a:rPr lang="nl-NL" dirty="0" err="1">
                <a:latin typeface="Times New Roman" panose="02020603050405020304" pitchFamily="18" charset="0"/>
                <a:ea typeface="Times New Roman" panose="02020603050405020304" pitchFamily="18" charset="0"/>
              </a:rPr>
              <a:t>based</a:t>
            </a:r>
            <a:r>
              <a:rPr lang="nl-NL" dirty="0">
                <a:latin typeface="Times New Roman" panose="02020603050405020304" pitchFamily="18" charset="0"/>
                <a:ea typeface="Times New Roman" panose="02020603050405020304" pitchFamily="18" charset="0"/>
              </a:rPr>
              <a:t> on 1) remote-</a:t>
            </a:r>
            <a:r>
              <a:rPr lang="nl-NL" dirty="0" err="1">
                <a:latin typeface="Times New Roman" panose="02020603050405020304" pitchFamily="18" charset="0"/>
                <a:ea typeface="Times New Roman" panose="02020603050405020304" pitchFamily="18" charset="0"/>
              </a:rPr>
              <a:t>sensing</a:t>
            </a:r>
            <a:r>
              <a:rPr lang="nl-NL" dirty="0">
                <a:latin typeface="Times New Roman" panose="02020603050405020304" pitchFamily="18" charset="0"/>
                <a:ea typeface="Times New Roman" panose="02020603050405020304" pitchFamily="18" charset="0"/>
              </a:rPr>
              <a:t>-</a:t>
            </a:r>
            <a:r>
              <a:rPr lang="nl-NL" dirty="0" err="1">
                <a:latin typeface="Times New Roman" panose="02020603050405020304" pitchFamily="18" charset="0"/>
                <a:ea typeface="Times New Roman" panose="02020603050405020304" pitchFamily="18" charset="0"/>
              </a:rPr>
              <a:t>based</a:t>
            </a:r>
            <a:r>
              <a:rPr lang="nl-NL" dirty="0">
                <a:latin typeface="Times New Roman" panose="02020603050405020304" pitchFamily="18" charset="0"/>
                <a:ea typeface="Times New Roman" panose="02020603050405020304" pitchFamily="18" charset="0"/>
              </a:rPr>
              <a:t> </a:t>
            </a:r>
            <a:r>
              <a:rPr lang="nl-NL" dirty="0" err="1">
                <a:latin typeface="Times New Roman" panose="02020603050405020304" pitchFamily="18" charset="0"/>
                <a:ea typeface="Times New Roman" panose="02020603050405020304" pitchFamily="18" charset="0"/>
              </a:rPr>
              <a:t>estimates</a:t>
            </a:r>
            <a:r>
              <a:rPr lang="nl-NL" dirty="0">
                <a:latin typeface="Times New Roman" panose="02020603050405020304" pitchFamily="18" charset="0"/>
                <a:ea typeface="Times New Roman" panose="02020603050405020304" pitchFamily="18" charset="0"/>
              </a:rPr>
              <a:t> of </a:t>
            </a:r>
            <a:r>
              <a:rPr lang="nl-NL" dirty="0" err="1">
                <a:latin typeface="Times New Roman" panose="02020603050405020304" pitchFamily="18" charset="0"/>
                <a:ea typeface="Times New Roman" panose="02020603050405020304" pitchFamily="18" charset="0"/>
              </a:rPr>
              <a:t>local</a:t>
            </a:r>
            <a:r>
              <a:rPr lang="nl-NL" dirty="0">
                <a:latin typeface="Times New Roman" panose="02020603050405020304" pitchFamily="18" charset="0"/>
                <a:ea typeface="Times New Roman" panose="02020603050405020304" pitchFamily="18" charset="0"/>
              </a:rPr>
              <a:t> </a:t>
            </a:r>
            <a:r>
              <a:rPr lang="nl-NL" dirty="0" err="1">
                <a:latin typeface="Times New Roman" panose="02020603050405020304" pitchFamily="18" charset="0"/>
                <a:ea typeface="Times New Roman" panose="02020603050405020304" pitchFamily="18" charset="0"/>
              </a:rPr>
              <a:t>hysteresis</a:t>
            </a:r>
            <a:r>
              <a:rPr lang="nl-NL" dirty="0">
                <a:latin typeface="Times New Roman" panose="02020603050405020304" pitchFamily="18" charset="0"/>
                <a:ea typeface="Times New Roman" panose="02020603050405020304" pitchFamily="18" charset="0"/>
              </a:rPr>
              <a:t> as </a:t>
            </a:r>
            <a:r>
              <a:rPr lang="nl-NL" dirty="0" err="1">
                <a:latin typeface="Times New Roman" panose="02020603050405020304" pitchFamily="18" charset="0"/>
                <a:ea typeface="Times New Roman" panose="02020603050405020304" pitchFamily="18" charset="0"/>
              </a:rPr>
              <a:t>delimited</a:t>
            </a:r>
            <a:r>
              <a:rPr lang="nl-NL" dirty="0">
                <a:latin typeface="Times New Roman" panose="02020603050405020304" pitchFamily="18" charset="0"/>
                <a:ea typeface="Times New Roman" panose="02020603050405020304" pitchFamily="18" charset="0"/>
              </a:rPr>
              <a:t> </a:t>
            </a:r>
            <a:r>
              <a:rPr lang="nl-NL" dirty="0" err="1">
                <a:latin typeface="Times New Roman" panose="02020603050405020304" pitchFamily="18" charset="0"/>
                <a:ea typeface="Times New Roman" panose="02020603050405020304" pitchFamily="18" charset="0"/>
              </a:rPr>
              <a:t>by</a:t>
            </a:r>
            <a:r>
              <a:rPr lang="nl-NL" dirty="0">
                <a:latin typeface="Times New Roman" panose="02020603050405020304" pitchFamily="18" charset="0"/>
                <a:ea typeface="Times New Roman" panose="02020603050405020304" pitchFamily="18" charset="0"/>
              </a:rPr>
              <a:t> </a:t>
            </a:r>
            <a:r>
              <a:rPr lang="nl-NL" dirty="0" err="1">
                <a:latin typeface="Times New Roman" panose="02020603050405020304" pitchFamily="18" charset="0"/>
                <a:ea typeface="Times New Roman" panose="02020603050405020304" pitchFamily="18" charset="0"/>
              </a:rPr>
              <a:t>local-scale</a:t>
            </a:r>
            <a:r>
              <a:rPr lang="nl-NL" dirty="0">
                <a:latin typeface="Times New Roman" panose="02020603050405020304" pitchFamily="18" charset="0"/>
                <a:ea typeface="Times New Roman" panose="02020603050405020304" pitchFamily="18" charset="0"/>
              </a:rPr>
              <a:t> </a:t>
            </a:r>
            <a:r>
              <a:rPr lang="nl-NL" dirty="0" err="1">
                <a:latin typeface="Times New Roman" panose="02020603050405020304" pitchFamily="18" charset="0"/>
                <a:ea typeface="Times New Roman" panose="02020603050405020304" pitchFamily="18" charset="0"/>
              </a:rPr>
              <a:t>tipping</a:t>
            </a:r>
            <a:r>
              <a:rPr lang="nl-NL" dirty="0">
                <a:latin typeface="Times New Roman" panose="02020603050405020304" pitchFamily="18" charset="0"/>
                <a:ea typeface="Times New Roman" panose="02020603050405020304" pitchFamily="18" charset="0"/>
              </a:rPr>
              <a:t> points, 2) high-</a:t>
            </a:r>
            <a:r>
              <a:rPr lang="nl-NL" dirty="0" err="1">
                <a:latin typeface="Times New Roman" panose="02020603050405020304" pitchFamily="18" charset="0"/>
                <a:ea typeface="Times New Roman" panose="02020603050405020304" pitchFamily="18" charset="0"/>
              </a:rPr>
              <a:t>resolution</a:t>
            </a:r>
            <a:r>
              <a:rPr lang="nl-NL" dirty="0">
                <a:latin typeface="Times New Roman" panose="02020603050405020304" pitchFamily="18" charset="0"/>
                <a:ea typeface="Times New Roman" panose="02020603050405020304" pitchFamily="18" charset="0"/>
              </a:rPr>
              <a:t> </a:t>
            </a:r>
            <a:r>
              <a:rPr lang="nl-NL" dirty="0" err="1">
                <a:latin typeface="Times New Roman" panose="02020603050405020304" pitchFamily="18" charset="0"/>
                <a:ea typeface="Times New Roman" panose="02020603050405020304" pitchFamily="18" charset="0"/>
              </a:rPr>
              <a:t>hydrological</a:t>
            </a:r>
            <a:r>
              <a:rPr lang="nl-NL" dirty="0">
                <a:latin typeface="Times New Roman" panose="02020603050405020304" pitchFamily="18" charset="0"/>
                <a:ea typeface="Times New Roman" panose="02020603050405020304" pitchFamily="18" charset="0"/>
              </a:rPr>
              <a:t> </a:t>
            </a:r>
            <a:r>
              <a:rPr lang="nl-NL" dirty="0" err="1">
                <a:latin typeface="Times New Roman" panose="02020603050405020304" pitchFamily="18" charset="0"/>
                <a:ea typeface="Times New Roman" panose="02020603050405020304" pitchFamily="18" charset="0"/>
              </a:rPr>
              <a:t>and</a:t>
            </a:r>
            <a:r>
              <a:rPr lang="nl-NL" dirty="0">
                <a:latin typeface="Times New Roman" panose="02020603050405020304" pitchFamily="18" charset="0"/>
                <a:ea typeface="Times New Roman" panose="02020603050405020304" pitchFamily="18" charset="0"/>
              </a:rPr>
              <a:t> </a:t>
            </a:r>
            <a:r>
              <a:rPr lang="nl-NL" dirty="0" err="1">
                <a:latin typeface="Times New Roman" panose="02020603050405020304" pitchFamily="18" charset="0"/>
                <a:ea typeface="Times New Roman" panose="02020603050405020304" pitchFamily="18" charset="0"/>
              </a:rPr>
              <a:t>atmospheric</a:t>
            </a:r>
            <a:r>
              <a:rPr lang="nl-NL" dirty="0">
                <a:latin typeface="Times New Roman" panose="02020603050405020304" pitchFamily="18" charset="0"/>
                <a:ea typeface="Times New Roman" panose="02020603050405020304" pitchFamily="18" charset="0"/>
              </a:rPr>
              <a:t> </a:t>
            </a:r>
            <a:r>
              <a:rPr lang="nl-NL" dirty="0" err="1">
                <a:latin typeface="Times New Roman" panose="02020603050405020304" pitchFamily="18" charset="0"/>
                <a:ea typeface="Times New Roman" panose="02020603050405020304" pitchFamily="18" charset="0"/>
              </a:rPr>
              <a:t>moisture</a:t>
            </a:r>
            <a:r>
              <a:rPr lang="nl-NL" dirty="0">
                <a:latin typeface="Times New Roman" panose="02020603050405020304" pitchFamily="18" charset="0"/>
                <a:ea typeface="Times New Roman" panose="02020603050405020304" pitchFamily="18" charset="0"/>
              </a:rPr>
              <a:t> tracking </a:t>
            </a:r>
            <a:r>
              <a:rPr lang="nl-NL" dirty="0" err="1">
                <a:latin typeface="Times New Roman" panose="02020603050405020304" pitchFamily="18" charset="0"/>
                <a:ea typeface="Times New Roman" panose="02020603050405020304" pitchFamily="18" charset="0"/>
              </a:rPr>
              <a:t>simulations</a:t>
            </a:r>
            <a:r>
              <a:rPr lang="nl-NL" dirty="0">
                <a:latin typeface="Times New Roman" panose="02020603050405020304" pitchFamily="18" charset="0"/>
                <a:ea typeface="Times New Roman" panose="02020603050405020304" pitchFamily="18" charset="0"/>
              </a:rPr>
              <a:t>, </a:t>
            </a:r>
            <a:r>
              <a:rPr lang="nl-NL" dirty="0" err="1">
                <a:latin typeface="Times New Roman" panose="02020603050405020304" pitchFamily="18" charset="0"/>
                <a:ea typeface="Times New Roman" panose="02020603050405020304" pitchFamily="18" charset="0"/>
              </a:rPr>
              <a:t>and</a:t>
            </a:r>
            <a:r>
              <a:rPr lang="nl-NL" dirty="0">
                <a:latin typeface="Times New Roman" panose="02020603050405020304" pitchFamily="18" charset="0"/>
                <a:ea typeface="Times New Roman" panose="02020603050405020304" pitchFamily="18" charset="0"/>
              </a:rPr>
              <a:t> 3) </a:t>
            </a:r>
            <a:r>
              <a:rPr lang="nl-NL" dirty="0" err="1">
                <a:latin typeface="Times New Roman" panose="02020603050405020304" pitchFamily="18" charset="0"/>
                <a:ea typeface="Times New Roman" panose="02020603050405020304" pitchFamily="18" charset="0"/>
              </a:rPr>
              <a:t>rainfall</a:t>
            </a:r>
            <a:r>
              <a:rPr lang="nl-NL" dirty="0">
                <a:latin typeface="Times New Roman" panose="02020603050405020304" pitchFamily="18" charset="0"/>
                <a:ea typeface="Times New Roman" panose="02020603050405020304" pitchFamily="18" charset="0"/>
              </a:rPr>
              <a:t> </a:t>
            </a:r>
            <a:r>
              <a:rPr lang="nl-NL" dirty="0" err="1">
                <a:latin typeface="Times New Roman" panose="02020603050405020304" pitchFamily="18" charset="0"/>
                <a:ea typeface="Times New Roman" panose="02020603050405020304" pitchFamily="18" charset="0"/>
              </a:rPr>
              <a:t>projections</a:t>
            </a:r>
            <a:r>
              <a:rPr lang="nl-NL" dirty="0">
                <a:latin typeface="Times New Roman" panose="02020603050405020304" pitchFamily="18" charset="0"/>
                <a:ea typeface="Times New Roman" panose="02020603050405020304" pitchFamily="18" charset="0"/>
              </a:rPr>
              <a:t> </a:t>
            </a:r>
            <a:r>
              <a:rPr lang="nl-NL" dirty="0" err="1">
                <a:latin typeface="Times New Roman" panose="02020603050405020304" pitchFamily="18" charset="0"/>
                <a:ea typeface="Times New Roman" panose="02020603050405020304" pitchFamily="18" charset="0"/>
              </a:rPr>
              <a:t>from</a:t>
            </a:r>
            <a:r>
              <a:rPr lang="nl-NL" dirty="0">
                <a:latin typeface="Times New Roman" panose="02020603050405020304" pitchFamily="18" charset="0"/>
                <a:ea typeface="Times New Roman" panose="02020603050405020304" pitchFamily="18" charset="0"/>
              </a:rPr>
              <a:t> </a:t>
            </a:r>
            <a:r>
              <a:rPr lang="nl-NL" dirty="0" err="1">
                <a:latin typeface="Times New Roman" panose="02020603050405020304" pitchFamily="18" charset="0"/>
                <a:ea typeface="Times New Roman" panose="02020603050405020304" pitchFamily="18" charset="0"/>
              </a:rPr>
              <a:t>the</a:t>
            </a:r>
            <a:r>
              <a:rPr lang="nl-NL" dirty="0">
                <a:latin typeface="Times New Roman" panose="02020603050405020304" pitchFamily="18" charset="0"/>
                <a:ea typeface="Times New Roman" panose="02020603050405020304" pitchFamily="18" charset="0"/>
              </a:rPr>
              <a:t> SSP5-8.5 scenario in CMIP6 model runs. We </a:t>
            </a:r>
            <a:r>
              <a:rPr lang="nl-NL" dirty="0" err="1">
                <a:latin typeface="Times New Roman" panose="02020603050405020304" pitchFamily="18" charset="0"/>
                <a:ea typeface="Times New Roman" panose="02020603050405020304" pitchFamily="18" charset="0"/>
              </a:rPr>
              <a:t>thus</a:t>
            </a:r>
            <a:r>
              <a:rPr lang="nl-NL" dirty="0">
                <a:latin typeface="Times New Roman" panose="02020603050405020304" pitchFamily="18" charset="0"/>
                <a:ea typeface="Times New Roman" panose="02020603050405020304" pitchFamily="18" charset="0"/>
              </a:rPr>
              <a:t> map </a:t>
            </a:r>
            <a:r>
              <a:rPr lang="nl-NL" dirty="0" err="1">
                <a:latin typeface="Times New Roman" panose="02020603050405020304" pitchFamily="18" charset="0"/>
                <a:ea typeface="Times New Roman" panose="02020603050405020304" pitchFamily="18" charset="0"/>
              </a:rPr>
              <a:t>the</a:t>
            </a:r>
            <a:r>
              <a:rPr lang="nl-NL" dirty="0">
                <a:latin typeface="Times New Roman" panose="02020603050405020304" pitchFamily="18" charset="0"/>
                <a:ea typeface="Times New Roman" panose="02020603050405020304" pitchFamily="18" charset="0"/>
              </a:rPr>
              <a:t> range of </a:t>
            </a:r>
            <a:r>
              <a:rPr lang="nl-NL" dirty="0" err="1">
                <a:latin typeface="Times New Roman" panose="02020603050405020304" pitchFamily="18" charset="0"/>
                <a:ea typeface="Times New Roman" panose="02020603050405020304" pitchFamily="18" charset="0"/>
              </a:rPr>
              <a:t>possible</a:t>
            </a:r>
            <a:r>
              <a:rPr lang="nl-NL" dirty="0">
                <a:latin typeface="Times New Roman" panose="02020603050405020304" pitchFamily="18" charset="0"/>
                <a:ea typeface="Times New Roman" panose="02020603050405020304" pitchFamily="18" charset="0"/>
              </a:rPr>
              <a:t> </a:t>
            </a:r>
            <a:r>
              <a:rPr lang="nl-NL" dirty="0" err="1">
                <a:latin typeface="Times New Roman" panose="02020603050405020304" pitchFamily="18" charset="0"/>
                <a:ea typeface="Times New Roman" panose="02020603050405020304" pitchFamily="18" charset="0"/>
              </a:rPr>
              <a:t>forest</a:t>
            </a:r>
            <a:r>
              <a:rPr lang="nl-NL" dirty="0">
                <a:latin typeface="Times New Roman" panose="02020603050405020304" pitchFamily="18" charset="0"/>
                <a:ea typeface="Times New Roman" panose="02020603050405020304" pitchFamily="18" charset="0"/>
              </a:rPr>
              <a:t> </a:t>
            </a:r>
            <a:r>
              <a:rPr lang="nl-NL" dirty="0" err="1">
                <a:latin typeface="Times New Roman" panose="02020603050405020304" pitchFamily="18" charset="0"/>
                <a:ea typeface="Times New Roman" panose="02020603050405020304" pitchFamily="18" charset="0"/>
              </a:rPr>
              <a:t>distributions</a:t>
            </a:r>
            <a:r>
              <a:rPr lang="nl-NL" dirty="0">
                <a:latin typeface="Times New Roman" panose="02020603050405020304" pitchFamily="18" charset="0"/>
                <a:ea typeface="Times New Roman" panose="02020603050405020304" pitchFamily="18" charset="0"/>
              </a:rPr>
              <a:t> </a:t>
            </a:r>
            <a:r>
              <a:rPr lang="nl-NL" dirty="0" err="1">
                <a:latin typeface="Times New Roman" panose="02020603050405020304" pitchFamily="18" charset="0"/>
                <a:ea typeface="Times New Roman" panose="02020603050405020304" pitchFamily="18" charset="0"/>
              </a:rPr>
              <a:t>now</a:t>
            </a:r>
            <a:r>
              <a:rPr lang="nl-NL" dirty="0">
                <a:latin typeface="Times New Roman" panose="02020603050405020304" pitchFamily="18" charset="0"/>
                <a:ea typeface="Times New Roman" panose="02020603050405020304" pitchFamily="18" charset="0"/>
              </a:rPr>
              <a:t> </a:t>
            </a:r>
            <a:r>
              <a:rPr lang="nl-NL" dirty="0" err="1">
                <a:latin typeface="Times New Roman" panose="02020603050405020304" pitchFamily="18" charset="0"/>
                <a:ea typeface="Times New Roman" panose="02020603050405020304" pitchFamily="18" charset="0"/>
              </a:rPr>
              <a:t>and</a:t>
            </a:r>
            <a:r>
              <a:rPr lang="nl-NL" dirty="0">
                <a:latin typeface="Times New Roman" panose="02020603050405020304" pitchFamily="18" charset="0"/>
                <a:ea typeface="Times New Roman" panose="02020603050405020304" pitchFamily="18" charset="0"/>
              </a:rPr>
              <a:t> </a:t>
            </a:r>
            <a:r>
              <a:rPr lang="nl-NL" dirty="0" err="1">
                <a:latin typeface="Times New Roman" panose="02020603050405020304" pitchFamily="18" charset="0"/>
                <a:ea typeface="Times New Roman" panose="02020603050405020304" pitchFamily="18" charset="0"/>
              </a:rPr>
              <a:t>under</a:t>
            </a:r>
            <a:r>
              <a:rPr lang="nl-NL" dirty="0">
                <a:latin typeface="Times New Roman" panose="02020603050405020304" pitchFamily="18" charset="0"/>
                <a:ea typeface="Times New Roman" panose="02020603050405020304" pitchFamily="18" charset="0"/>
              </a:rPr>
              <a:t> severe </a:t>
            </a:r>
            <a:r>
              <a:rPr lang="nl-NL" dirty="0" err="1">
                <a:latin typeface="Times New Roman" panose="02020603050405020304" pitchFamily="18" charset="0"/>
                <a:ea typeface="Times New Roman" panose="02020603050405020304" pitchFamily="18" charset="0"/>
              </a:rPr>
              <a:t>climate</a:t>
            </a:r>
            <a:r>
              <a:rPr lang="nl-NL" dirty="0">
                <a:latin typeface="Times New Roman" panose="02020603050405020304" pitchFamily="18" charset="0"/>
                <a:ea typeface="Times New Roman" panose="02020603050405020304" pitchFamily="18" charset="0"/>
              </a:rPr>
              <a:t> change.</a:t>
            </a:r>
            <a:endParaRPr lang="en-US" dirty="0">
              <a:latin typeface="Times New Roman" panose="02020603050405020304" pitchFamily="18" charset="0"/>
              <a:cs typeface="Times New Roman" panose="02020603050405020304" pitchFamily="18" charset="0"/>
            </a:endParaRPr>
          </a:p>
        </p:txBody>
      </p:sp>
      <p:sp>
        <p:nvSpPr>
          <p:cNvPr id="34" name="Rectangle 28">
            <a:extLst>
              <a:ext uri="{FF2B5EF4-FFF2-40B4-BE49-F238E27FC236}">
                <a16:creationId xmlns:a16="http://schemas.microsoft.com/office/drawing/2014/main" id="{B10D26D2-D535-427C-9D33-834EF2F3B2CC}"/>
              </a:ext>
            </a:extLst>
          </p:cNvPr>
          <p:cNvSpPr/>
          <p:nvPr/>
        </p:nvSpPr>
        <p:spPr>
          <a:xfrm>
            <a:off x="6333812" y="5070330"/>
            <a:ext cx="5858188" cy="1200329"/>
          </a:xfrm>
          <a:prstGeom prst="rect">
            <a:avLst/>
          </a:prstGeom>
        </p:spPr>
        <p:txBody>
          <a:bodyPr wrap="square">
            <a:spAutoFit/>
          </a:bodyPr>
          <a:lstStyle/>
          <a:p>
            <a:pPr algn="ctr"/>
            <a:r>
              <a:rPr lang="en-US" sz="1200" dirty="0">
                <a:latin typeface="Times New Roman" panose="02020603050405020304" pitchFamily="18" charset="0"/>
                <a:cs typeface="Times New Roman" panose="02020603050405020304" pitchFamily="18" charset="0"/>
              </a:rPr>
              <a:t>Local-scale hysteresis of forest cover and its interaction with the regional forest-rainfall feedback. a) A stability landscape of forest cover against rainfall levels. At high rainfall levels, high forest cover is </a:t>
            </a:r>
            <a:r>
              <a:rPr lang="en-US" sz="1200" dirty="0" err="1">
                <a:latin typeface="Times New Roman" panose="02020603050405020304" pitchFamily="18" charset="0"/>
                <a:cs typeface="Times New Roman" panose="02020603050405020304" pitchFamily="18" charset="0"/>
              </a:rPr>
              <a:t>uni</a:t>
            </a:r>
            <a:r>
              <a:rPr lang="en-US" sz="1200" dirty="0">
                <a:latin typeface="Times New Roman" panose="02020603050405020304" pitchFamily="18" charset="0"/>
                <a:cs typeface="Times New Roman" panose="02020603050405020304" pitchFamily="18" charset="0"/>
              </a:rPr>
              <a:t>-stable or “stable” (I; green). At intermediate rainfall levels, high forest cover (II) and low forest cover (III; </a:t>
            </a:r>
            <a:r>
              <a:rPr lang="en-US" sz="1200" dirty="0" err="1">
                <a:latin typeface="Times New Roman" panose="02020603050405020304" pitchFamily="18" charset="0"/>
                <a:cs typeface="Times New Roman" panose="02020603050405020304" pitchFamily="18" charset="0"/>
              </a:rPr>
              <a:t>nonforest</a:t>
            </a:r>
            <a:r>
              <a:rPr lang="en-US" sz="1200" dirty="0">
                <a:latin typeface="Times New Roman" panose="02020603050405020304" pitchFamily="18" charset="0"/>
                <a:cs typeface="Times New Roman" panose="02020603050405020304" pitchFamily="18" charset="0"/>
              </a:rPr>
              <a:t>) are </a:t>
            </a:r>
            <a:r>
              <a:rPr lang="en-US" sz="1200" dirty="0" err="1">
                <a:latin typeface="Times New Roman" panose="02020603050405020304" pitchFamily="18" charset="0"/>
                <a:cs typeface="Times New Roman" panose="02020603050405020304" pitchFamily="18" charset="0"/>
              </a:rPr>
              <a:t>bistable</a:t>
            </a:r>
            <a:r>
              <a:rPr lang="en-US" sz="1200" dirty="0">
                <a:latin typeface="Times New Roman" panose="02020603050405020304" pitchFamily="18" charset="0"/>
                <a:cs typeface="Times New Roman" panose="02020603050405020304" pitchFamily="18" charset="0"/>
              </a:rPr>
              <a:t> states (yellow). At low rainfall levels, only the </a:t>
            </a:r>
            <a:r>
              <a:rPr lang="en-US" sz="1200" dirty="0" err="1">
                <a:latin typeface="Times New Roman" panose="02020603050405020304" pitchFamily="18" charset="0"/>
                <a:cs typeface="Times New Roman" panose="02020603050405020304" pitchFamily="18" charset="0"/>
              </a:rPr>
              <a:t>nonforested</a:t>
            </a:r>
            <a:r>
              <a:rPr lang="en-US" sz="1200" dirty="0">
                <a:latin typeface="Times New Roman" panose="02020603050405020304" pitchFamily="18" charset="0"/>
                <a:cs typeface="Times New Roman" panose="02020603050405020304" pitchFamily="18" charset="0"/>
              </a:rPr>
              <a:t> state can exist (IV; red). b) The regional forest-rainfall feedback amplifies hysteresis.</a:t>
            </a:r>
          </a:p>
        </p:txBody>
      </p:sp>
      <p:pic>
        <p:nvPicPr>
          <p:cNvPr id="35" name="Picture 5">
            <a:extLst>
              <a:ext uri="{FF2B5EF4-FFF2-40B4-BE49-F238E27FC236}">
                <a16:creationId xmlns:a16="http://schemas.microsoft.com/office/drawing/2014/main" id="{6F988672-2557-4F49-BF4D-03BAC84146CD}"/>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b="8273"/>
          <a:stretch/>
        </p:blipFill>
        <p:spPr bwMode="auto">
          <a:xfrm>
            <a:off x="6701291" y="1886649"/>
            <a:ext cx="4875255" cy="3236126"/>
          </a:xfrm>
          <a:prstGeom prst="rect">
            <a:avLst/>
          </a:prstGeom>
          <a:noFill/>
          <a:ln>
            <a:noFill/>
          </a:ln>
        </p:spPr>
      </p:pic>
      <p:sp>
        <p:nvSpPr>
          <p:cNvPr id="6" name="Pijl: rechts 5">
            <a:hlinkClick r:id="" action="ppaction://hlinkshowjump?jump=nextslide"/>
            <a:extLst>
              <a:ext uri="{FF2B5EF4-FFF2-40B4-BE49-F238E27FC236}">
                <a16:creationId xmlns:a16="http://schemas.microsoft.com/office/drawing/2014/main" id="{4EF4E749-6909-42C8-8EAA-E946296766AF}"/>
              </a:ext>
            </a:extLst>
          </p:cNvPr>
          <p:cNvSpPr/>
          <p:nvPr/>
        </p:nvSpPr>
        <p:spPr>
          <a:xfrm>
            <a:off x="3657139" y="5312931"/>
            <a:ext cx="978408" cy="48463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Pijl: links 6">
            <a:hlinkClick r:id="" action="ppaction://hlinkshowjump?jump=previousslide"/>
            <a:extLst>
              <a:ext uri="{FF2B5EF4-FFF2-40B4-BE49-F238E27FC236}">
                <a16:creationId xmlns:a16="http://schemas.microsoft.com/office/drawing/2014/main" id="{F31DA401-BE3E-4C65-99CF-95CB6EAF7C7D}"/>
              </a:ext>
            </a:extLst>
          </p:cNvPr>
          <p:cNvSpPr/>
          <p:nvPr/>
        </p:nvSpPr>
        <p:spPr>
          <a:xfrm>
            <a:off x="849931" y="5312931"/>
            <a:ext cx="978408" cy="484632"/>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984885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F90F78D8-399B-423B-BDDA-73151B32C121}"/>
              </a:ext>
            </a:extLst>
          </p:cNvPr>
          <p:cNvSpPr txBox="1"/>
          <p:nvPr/>
        </p:nvSpPr>
        <p:spPr>
          <a:xfrm>
            <a:off x="0" y="-54318"/>
            <a:ext cx="12192000" cy="1631216"/>
          </a:xfrm>
          <a:prstGeom prst="rect">
            <a:avLst/>
          </a:prstGeom>
          <a:noFill/>
        </p:spPr>
        <p:txBody>
          <a:bodyPr wrap="square" rtlCol="0">
            <a:spAutoFit/>
          </a:bodyPr>
          <a:lstStyle/>
          <a:p>
            <a:pPr algn="ctr">
              <a:lnSpc>
                <a:spcPct val="150000"/>
              </a:lnSpc>
            </a:pPr>
            <a:r>
              <a:rPr lang="nl-NL" sz="4000" dirty="0" err="1">
                <a:latin typeface="Times New Roman" panose="02020603050405020304" pitchFamily="18" charset="0"/>
                <a:cs typeface="Times New Roman" panose="02020603050405020304" pitchFamily="18" charset="0"/>
              </a:rPr>
              <a:t>Hysteresis</a:t>
            </a:r>
            <a:r>
              <a:rPr lang="nl-NL" sz="4000" dirty="0">
                <a:latin typeface="Times New Roman" panose="02020603050405020304" pitchFamily="18" charset="0"/>
                <a:cs typeface="Times New Roman" panose="02020603050405020304" pitchFamily="18" charset="0"/>
              </a:rPr>
              <a:t> of </a:t>
            </a:r>
            <a:r>
              <a:rPr lang="nl-NL" sz="4000" dirty="0" err="1">
                <a:latin typeface="Times New Roman" panose="02020603050405020304" pitchFamily="18" charset="0"/>
                <a:cs typeface="Times New Roman" panose="02020603050405020304" pitchFamily="18" charset="0"/>
              </a:rPr>
              <a:t>tropical</a:t>
            </a:r>
            <a:r>
              <a:rPr lang="nl-NL" sz="4000" dirty="0">
                <a:latin typeface="Times New Roman" panose="02020603050405020304" pitchFamily="18" charset="0"/>
                <a:cs typeface="Times New Roman" panose="02020603050405020304" pitchFamily="18" charset="0"/>
              </a:rPr>
              <a:t> </a:t>
            </a:r>
            <a:r>
              <a:rPr lang="nl-NL" sz="4000" dirty="0" err="1">
                <a:latin typeface="Times New Roman" panose="02020603050405020304" pitchFamily="18" charset="0"/>
                <a:cs typeface="Times New Roman" panose="02020603050405020304" pitchFamily="18" charset="0"/>
              </a:rPr>
              <a:t>forests</a:t>
            </a:r>
            <a:r>
              <a:rPr lang="nl-NL" sz="4000" dirty="0">
                <a:latin typeface="Times New Roman" panose="02020603050405020304" pitchFamily="18" charset="0"/>
                <a:cs typeface="Times New Roman" panose="02020603050405020304" pitchFamily="18" charset="0"/>
              </a:rPr>
              <a:t> in </a:t>
            </a:r>
            <a:r>
              <a:rPr lang="nl-NL" sz="4000" dirty="0" err="1">
                <a:latin typeface="Times New Roman" panose="02020603050405020304" pitchFamily="18" charset="0"/>
                <a:cs typeface="Times New Roman" panose="02020603050405020304" pitchFamily="18" charset="0"/>
              </a:rPr>
              <a:t>the</a:t>
            </a:r>
            <a:r>
              <a:rPr lang="nl-NL" sz="4000" dirty="0">
                <a:latin typeface="Times New Roman" panose="02020603050405020304" pitchFamily="18" charset="0"/>
                <a:cs typeface="Times New Roman" panose="02020603050405020304" pitchFamily="18" charset="0"/>
              </a:rPr>
              <a:t> 21st </a:t>
            </a:r>
            <a:r>
              <a:rPr lang="nl-NL" sz="4000" dirty="0" err="1">
                <a:latin typeface="Times New Roman" panose="02020603050405020304" pitchFamily="18" charset="0"/>
                <a:cs typeface="Times New Roman" panose="02020603050405020304" pitchFamily="18" charset="0"/>
              </a:rPr>
              <a:t>century</a:t>
            </a:r>
            <a:endParaRPr lang="nl-NL" sz="4000" dirty="0">
              <a:latin typeface="Times New Roman" panose="02020603050405020304" pitchFamily="18" charset="0"/>
              <a:cs typeface="Times New Roman" panose="02020603050405020304" pitchFamily="18" charset="0"/>
            </a:endParaRPr>
          </a:p>
          <a:p>
            <a:pPr algn="ctr"/>
            <a:r>
              <a:rPr lang="nl-NL" sz="2000" dirty="0">
                <a:latin typeface="Times New Roman" panose="02020603050405020304" pitchFamily="18" charset="0"/>
                <a:cs typeface="Times New Roman" panose="02020603050405020304" pitchFamily="18" charset="0"/>
              </a:rPr>
              <a:t>Arie Staal, </a:t>
            </a:r>
            <a:r>
              <a:rPr lang="nl-NL" sz="2000" dirty="0" err="1">
                <a:latin typeface="Times New Roman" panose="02020603050405020304" pitchFamily="18" charset="0"/>
                <a:cs typeface="Times New Roman" panose="02020603050405020304" pitchFamily="18" charset="0"/>
              </a:rPr>
              <a:t>Ingo</a:t>
            </a:r>
            <a:r>
              <a:rPr lang="nl-NL" sz="2000" dirty="0">
                <a:latin typeface="Times New Roman" panose="02020603050405020304" pitchFamily="18" charset="0"/>
                <a:cs typeface="Times New Roman" panose="02020603050405020304" pitchFamily="18" charset="0"/>
              </a:rPr>
              <a:t> </a:t>
            </a:r>
            <a:r>
              <a:rPr lang="nl-NL" sz="2000" dirty="0" err="1">
                <a:latin typeface="Times New Roman" panose="02020603050405020304" pitchFamily="18" charset="0"/>
                <a:cs typeface="Times New Roman" panose="02020603050405020304" pitchFamily="18" charset="0"/>
              </a:rPr>
              <a:t>Fetzer</a:t>
            </a:r>
            <a:r>
              <a:rPr lang="nl-NL" sz="2000" dirty="0">
                <a:latin typeface="Times New Roman" panose="02020603050405020304" pitchFamily="18" charset="0"/>
                <a:cs typeface="Times New Roman" panose="02020603050405020304" pitchFamily="18" charset="0"/>
              </a:rPr>
              <a:t>, </a:t>
            </a:r>
            <a:r>
              <a:rPr lang="nl-NL" sz="2000" dirty="0" err="1">
                <a:latin typeface="Times New Roman" panose="02020603050405020304" pitchFamily="18" charset="0"/>
                <a:cs typeface="Times New Roman" panose="02020603050405020304" pitchFamily="18" charset="0"/>
              </a:rPr>
              <a:t>Lan</a:t>
            </a:r>
            <a:r>
              <a:rPr lang="nl-NL" sz="2000" dirty="0">
                <a:latin typeface="Times New Roman" panose="02020603050405020304" pitchFamily="18" charset="0"/>
                <a:cs typeface="Times New Roman" panose="02020603050405020304" pitchFamily="18" charset="0"/>
              </a:rPr>
              <a:t> Wang-</a:t>
            </a:r>
            <a:r>
              <a:rPr lang="nl-NL" sz="2000" dirty="0" err="1">
                <a:latin typeface="Times New Roman" panose="02020603050405020304" pitchFamily="18" charset="0"/>
                <a:cs typeface="Times New Roman" panose="02020603050405020304" pitchFamily="18" charset="0"/>
              </a:rPr>
              <a:t>Erlandsson</a:t>
            </a:r>
            <a:r>
              <a:rPr lang="nl-NL" sz="2000" dirty="0">
                <a:latin typeface="Times New Roman" panose="02020603050405020304" pitchFamily="18" charset="0"/>
                <a:cs typeface="Times New Roman" panose="02020603050405020304" pitchFamily="18" charset="0"/>
              </a:rPr>
              <a:t>, Joyce H.C. Bosmans, Stefan C. Dekker, </a:t>
            </a:r>
          </a:p>
          <a:p>
            <a:pPr algn="ctr"/>
            <a:r>
              <a:rPr lang="nl-NL" sz="2000" dirty="0">
                <a:latin typeface="Times New Roman" panose="02020603050405020304" pitchFamily="18" charset="0"/>
                <a:cs typeface="Times New Roman" panose="02020603050405020304" pitchFamily="18" charset="0"/>
              </a:rPr>
              <a:t>Egbert H. van Nes, Johan </a:t>
            </a:r>
            <a:r>
              <a:rPr lang="nl-NL" sz="2000" dirty="0" err="1">
                <a:latin typeface="Times New Roman" panose="02020603050405020304" pitchFamily="18" charset="0"/>
                <a:cs typeface="Times New Roman" panose="02020603050405020304" pitchFamily="18" charset="0"/>
              </a:rPr>
              <a:t>Rockström</a:t>
            </a:r>
            <a:r>
              <a:rPr lang="nl-NL" sz="2000" dirty="0">
                <a:latin typeface="Times New Roman" panose="02020603050405020304" pitchFamily="18" charset="0"/>
                <a:cs typeface="Times New Roman" panose="02020603050405020304" pitchFamily="18" charset="0"/>
              </a:rPr>
              <a:t> &amp; Obbe A. Tuinenburg</a:t>
            </a:r>
          </a:p>
        </p:txBody>
      </p:sp>
      <p:sp>
        <p:nvSpPr>
          <p:cNvPr id="5" name="Rechthoek 4">
            <a:hlinkClick r:id="" action="ppaction://hlinkshowjump?jump=firstslide"/>
            <a:extLst>
              <a:ext uri="{FF2B5EF4-FFF2-40B4-BE49-F238E27FC236}">
                <a16:creationId xmlns:a16="http://schemas.microsoft.com/office/drawing/2014/main" id="{21BE779B-5BEC-49E6-9E3C-E1FDBA4E0EA7}"/>
              </a:ext>
            </a:extLst>
          </p:cNvPr>
          <p:cNvSpPr/>
          <p:nvPr/>
        </p:nvSpPr>
        <p:spPr>
          <a:xfrm>
            <a:off x="-108642" y="-63374"/>
            <a:ext cx="12439462" cy="169459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3" name="Rechthoek 22">
            <a:hlinkClick r:id="" action="ppaction://hlinkshowjump?jump=lastslide"/>
            <a:extLst>
              <a:ext uri="{FF2B5EF4-FFF2-40B4-BE49-F238E27FC236}">
                <a16:creationId xmlns:a16="http://schemas.microsoft.com/office/drawing/2014/main" id="{218EFBB9-096B-464B-A9CB-5A7DF74363D9}"/>
              </a:ext>
            </a:extLst>
          </p:cNvPr>
          <p:cNvSpPr/>
          <p:nvPr/>
        </p:nvSpPr>
        <p:spPr>
          <a:xfrm>
            <a:off x="-108642" y="6292158"/>
            <a:ext cx="12367034" cy="64145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4" name="Picture 2" descr="Image result for utrecht university">
            <a:extLst>
              <a:ext uri="{FF2B5EF4-FFF2-40B4-BE49-F238E27FC236}">
                <a16:creationId xmlns:a16="http://schemas.microsoft.com/office/drawing/2014/main" id="{2484AA19-7189-4513-9C6A-0056BD36A95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92103" y="6361728"/>
            <a:ext cx="1590675" cy="440055"/>
          </a:xfrm>
          <a:prstGeom prst="rect">
            <a:avLst/>
          </a:prstGeom>
          <a:noFill/>
          <a:extLst>
            <a:ext uri="{909E8E84-426E-40DD-AFC4-6F175D3DCCD1}">
              <a14:hiddenFill xmlns:a14="http://schemas.microsoft.com/office/drawing/2010/main">
                <a:solidFill>
                  <a:srgbClr val="FFFFFF"/>
                </a:solidFill>
              </a14:hiddenFill>
            </a:ext>
          </a:extLst>
        </p:spPr>
      </p:pic>
      <p:pic>
        <p:nvPicPr>
          <p:cNvPr id="25" name="Bildobjekt 20">
            <a:extLst>
              <a:ext uri="{FF2B5EF4-FFF2-40B4-BE49-F238E27FC236}">
                <a16:creationId xmlns:a16="http://schemas.microsoft.com/office/drawing/2014/main" id="{E972E929-F866-4044-9E85-7CFE200761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091" y="6238705"/>
            <a:ext cx="2050988" cy="685560"/>
          </a:xfrm>
          <a:prstGeom prst="rect">
            <a:avLst/>
          </a:prstGeom>
        </p:spPr>
      </p:pic>
      <p:grpSp>
        <p:nvGrpSpPr>
          <p:cNvPr id="26" name="Group 43">
            <a:extLst>
              <a:ext uri="{FF2B5EF4-FFF2-40B4-BE49-F238E27FC236}">
                <a16:creationId xmlns:a16="http://schemas.microsoft.com/office/drawing/2014/main" id="{1CA6AE7F-3855-481D-892F-D14962146163}"/>
              </a:ext>
            </a:extLst>
          </p:cNvPr>
          <p:cNvGrpSpPr/>
          <p:nvPr/>
        </p:nvGrpSpPr>
        <p:grpSpPr>
          <a:xfrm>
            <a:off x="2320159" y="6267689"/>
            <a:ext cx="1274069" cy="663788"/>
            <a:chOff x="10937436" y="6154561"/>
            <a:chExt cx="1310640" cy="637489"/>
          </a:xfrm>
        </p:grpSpPr>
        <p:sp>
          <p:nvSpPr>
            <p:cNvPr id="27" name="TextBox 44">
              <a:extLst>
                <a:ext uri="{FF2B5EF4-FFF2-40B4-BE49-F238E27FC236}">
                  <a16:creationId xmlns:a16="http://schemas.microsoft.com/office/drawing/2014/main" id="{EC028868-BC7F-4718-85C9-1736E9D9FAD5}"/>
                </a:ext>
              </a:extLst>
            </p:cNvPr>
            <p:cNvSpPr txBox="1"/>
            <p:nvPr/>
          </p:nvSpPr>
          <p:spPr>
            <a:xfrm>
              <a:off x="10937436" y="6154561"/>
              <a:ext cx="1310640" cy="555537"/>
            </a:xfrm>
            <a:prstGeom prst="rect">
              <a:avLst/>
            </a:prstGeom>
            <a:noFill/>
          </p:spPr>
          <p:txBody>
            <a:bodyPr wrap="square" rtlCol="0">
              <a:spAutoFit/>
            </a:bodyPr>
            <a:lstStyle/>
            <a:p>
              <a:pPr algn="ctr">
                <a:lnSpc>
                  <a:spcPct val="70000"/>
                </a:lnSpc>
              </a:pPr>
              <a:r>
                <a:rPr lang="en-US" sz="3200" b="1" dirty="0">
                  <a:solidFill>
                    <a:srgbClr val="425221"/>
                  </a:solidFill>
                  <a:latin typeface="Tahoma"/>
                  <a:cs typeface="Tahoma"/>
                </a:rPr>
                <a:t>e</a:t>
              </a:r>
              <a:r>
                <a:rPr lang="en-US" sz="3200" b="1" dirty="0">
                  <a:solidFill>
                    <a:srgbClr val="D5662D"/>
                  </a:solidFill>
                  <a:latin typeface="Tahoma"/>
                  <a:cs typeface="Tahoma"/>
                </a:rPr>
                <a:t>r</a:t>
              </a:r>
              <a:r>
                <a:rPr lang="en-US" sz="3200" b="1" dirty="0">
                  <a:solidFill>
                    <a:srgbClr val="425221"/>
                  </a:solidFill>
                  <a:latin typeface="Tahoma"/>
                  <a:cs typeface="Tahoma"/>
                </a:rPr>
                <a:t>a</a:t>
              </a:r>
              <a:r>
                <a:rPr lang="en-US" sz="2000" dirty="0">
                  <a:latin typeface="Tahoma"/>
                  <a:cs typeface="Tahoma"/>
                </a:rPr>
                <a:t> </a:t>
              </a:r>
            </a:p>
            <a:p>
              <a:pPr algn="ctr">
                <a:lnSpc>
                  <a:spcPct val="70000"/>
                </a:lnSpc>
              </a:pPr>
              <a:r>
                <a:rPr lang="en-US" sz="1100" b="1" dirty="0">
                  <a:latin typeface="Calibri"/>
                  <a:cs typeface="Calibri"/>
                </a:rPr>
                <a:t>Earth Resilience</a:t>
              </a:r>
            </a:p>
          </p:txBody>
        </p:sp>
        <p:sp>
          <p:nvSpPr>
            <p:cNvPr id="28" name="TextBox 45">
              <a:extLst>
                <a:ext uri="{FF2B5EF4-FFF2-40B4-BE49-F238E27FC236}">
                  <a16:creationId xmlns:a16="http://schemas.microsoft.com/office/drawing/2014/main" id="{A8107162-6045-4ABB-9409-EFE9A3EF5100}"/>
                </a:ext>
              </a:extLst>
            </p:cNvPr>
            <p:cNvSpPr txBox="1"/>
            <p:nvPr/>
          </p:nvSpPr>
          <p:spPr>
            <a:xfrm>
              <a:off x="11007832" y="6561218"/>
              <a:ext cx="1144865" cy="230832"/>
            </a:xfrm>
            <a:prstGeom prst="rect">
              <a:avLst/>
            </a:prstGeom>
            <a:noFill/>
          </p:spPr>
          <p:txBody>
            <a:bodyPr wrap="none" rtlCol="0">
              <a:spAutoFit/>
            </a:bodyPr>
            <a:lstStyle/>
            <a:p>
              <a:r>
                <a:rPr lang="en-US" sz="900" dirty="0">
                  <a:latin typeface="+mj-lt"/>
                  <a:cs typeface="Avenir Next Condensed Demi Bold"/>
                </a:rPr>
                <a:t>in the Anthropocene</a:t>
              </a:r>
              <a:endParaRPr lang="en-US" sz="900" dirty="0">
                <a:latin typeface="+mj-lt"/>
              </a:endParaRPr>
            </a:p>
          </p:txBody>
        </p:sp>
      </p:grpSp>
      <p:pic>
        <p:nvPicPr>
          <p:cNvPr id="29" name="Picture 6" descr="http://www.foodlaw.nu/images/wur.jpg">
            <a:extLst>
              <a:ext uri="{FF2B5EF4-FFF2-40B4-BE49-F238E27FC236}">
                <a16:creationId xmlns:a16="http://schemas.microsoft.com/office/drawing/2014/main" id="{0857C802-DCA4-428D-B097-ED3D349D4D9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33812" y="6418555"/>
            <a:ext cx="2010433" cy="325859"/>
          </a:xfrm>
          <a:prstGeom prst="rect">
            <a:avLst/>
          </a:prstGeom>
          <a:noFill/>
          <a:extLst>
            <a:ext uri="{909E8E84-426E-40DD-AFC4-6F175D3DCCD1}">
              <a14:hiddenFill xmlns:a14="http://schemas.microsoft.com/office/drawing/2010/main">
                <a:solidFill>
                  <a:srgbClr val="FFFFFF"/>
                </a:solidFill>
              </a14:hiddenFill>
            </a:ext>
          </a:extLst>
        </p:spPr>
      </p:pic>
      <p:pic>
        <p:nvPicPr>
          <p:cNvPr id="31" name="Afbeelding 30" descr="Afbeelding met tekening&#10;&#10;Automatisch gegenereerde beschrijving">
            <a:extLst>
              <a:ext uri="{FF2B5EF4-FFF2-40B4-BE49-F238E27FC236}">
                <a16:creationId xmlns:a16="http://schemas.microsoft.com/office/drawing/2014/main" id="{1F2B4661-66B6-4591-9EB1-E795EEB1AC5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06076" y="6319036"/>
            <a:ext cx="1200920" cy="529315"/>
          </a:xfrm>
          <a:prstGeom prst="rect">
            <a:avLst/>
          </a:prstGeom>
        </p:spPr>
      </p:pic>
      <p:pic>
        <p:nvPicPr>
          <p:cNvPr id="33" name="Afbeelding 32">
            <a:extLst>
              <a:ext uri="{FF2B5EF4-FFF2-40B4-BE49-F238E27FC236}">
                <a16:creationId xmlns:a16="http://schemas.microsoft.com/office/drawing/2014/main" id="{BF5BC362-3466-4CAC-B90A-EA02176EDDCB}"/>
              </a:ext>
            </a:extLst>
          </p:cNvPr>
          <p:cNvPicPr>
            <a:picLocks noChangeAspect="1"/>
          </p:cNvPicPr>
          <p:nvPr/>
        </p:nvPicPr>
        <p:blipFill rotWithShape="1">
          <a:blip r:embed="rId6">
            <a:extLst>
              <a:ext uri="{28A0092B-C50C-407E-A947-70E740481C1C}">
                <a14:useLocalDpi xmlns:a14="http://schemas.microsoft.com/office/drawing/2010/main" val="0"/>
              </a:ext>
            </a:extLst>
          </a:blip>
          <a:srcRect t="21045" b="20973"/>
          <a:stretch/>
        </p:blipFill>
        <p:spPr>
          <a:xfrm>
            <a:off x="8911998" y="6361728"/>
            <a:ext cx="1449918" cy="440055"/>
          </a:xfrm>
          <a:prstGeom prst="rect">
            <a:avLst/>
          </a:prstGeom>
        </p:spPr>
      </p:pic>
      <p:sp>
        <p:nvSpPr>
          <p:cNvPr id="30" name="Rectangle 8">
            <a:extLst>
              <a:ext uri="{FF2B5EF4-FFF2-40B4-BE49-F238E27FC236}">
                <a16:creationId xmlns:a16="http://schemas.microsoft.com/office/drawing/2014/main" id="{71641210-F023-4F01-9BC3-23B7922896A1}"/>
              </a:ext>
            </a:extLst>
          </p:cNvPr>
          <p:cNvSpPr/>
          <p:nvPr/>
        </p:nvSpPr>
        <p:spPr>
          <a:xfrm>
            <a:off x="411784" y="1886649"/>
            <a:ext cx="5044136" cy="2862322"/>
          </a:xfrm>
          <a:prstGeom prst="rect">
            <a:avLst/>
          </a:prstGeom>
        </p:spPr>
        <p:txBody>
          <a:bodyPr wrap="square">
            <a:spAutoFit/>
          </a:bodyPr>
          <a:lstStyle/>
          <a:p>
            <a:r>
              <a:rPr lang="en-US" b="1" dirty="0">
                <a:latin typeface="Times New Roman" panose="02020603050405020304" pitchFamily="18" charset="0"/>
                <a:cs typeface="Times New Roman" panose="02020603050405020304" pitchFamily="18" charset="0"/>
              </a:rPr>
              <a:t>Local-scale forest hysteresis</a:t>
            </a:r>
          </a:p>
          <a:p>
            <a:r>
              <a:rPr lang="nl-NL" dirty="0" err="1">
                <a:latin typeface="Times New Roman" panose="02020603050405020304" pitchFamily="18" charset="0"/>
                <a:ea typeface="Times New Roman" panose="02020603050405020304" pitchFamily="18" charset="0"/>
              </a:rPr>
              <a:t>Local-scale</a:t>
            </a:r>
            <a:r>
              <a:rPr lang="nl-NL" dirty="0">
                <a:latin typeface="Times New Roman" panose="02020603050405020304" pitchFamily="18" charset="0"/>
                <a:ea typeface="Times New Roman" panose="02020603050405020304" pitchFamily="18" charset="0"/>
              </a:rPr>
              <a:t> </a:t>
            </a:r>
            <a:r>
              <a:rPr lang="nl-NL" dirty="0" err="1">
                <a:latin typeface="Times New Roman" panose="02020603050405020304" pitchFamily="18" charset="0"/>
                <a:ea typeface="Times New Roman" panose="02020603050405020304" pitchFamily="18" charset="0"/>
              </a:rPr>
              <a:t>tipping</a:t>
            </a:r>
            <a:r>
              <a:rPr lang="nl-NL" dirty="0">
                <a:latin typeface="Times New Roman" panose="02020603050405020304" pitchFamily="18" charset="0"/>
                <a:ea typeface="Times New Roman" panose="02020603050405020304" pitchFamily="18" charset="0"/>
              </a:rPr>
              <a:t> points </a:t>
            </a:r>
            <a:r>
              <a:rPr lang="nl-NL" dirty="0" err="1">
                <a:latin typeface="Times New Roman" panose="02020603050405020304" pitchFamily="18" charset="0"/>
                <a:ea typeface="Times New Roman" panose="02020603050405020304" pitchFamily="18" charset="0"/>
              </a:rPr>
              <a:t>for</a:t>
            </a:r>
            <a:r>
              <a:rPr lang="nl-NL" dirty="0">
                <a:latin typeface="Times New Roman" panose="02020603050405020304" pitchFamily="18" charset="0"/>
                <a:ea typeface="Times New Roman" panose="02020603050405020304" pitchFamily="18" charset="0"/>
              </a:rPr>
              <a:t> </a:t>
            </a:r>
            <a:r>
              <a:rPr lang="nl-NL" dirty="0" err="1">
                <a:latin typeface="Times New Roman" panose="02020603050405020304" pitchFamily="18" charset="0"/>
                <a:ea typeface="Times New Roman" panose="02020603050405020304" pitchFamily="18" charset="0"/>
              </a:rPr>
              <a:t>forest</a:t>
            </a:r>
            <a:r>
              <a:rPr lang="nl-NL" dirty="0">
                <a:latin typeface="Times New Roman" panose="02020603050405020304" pitchFamily="18" charset="0"/>
                <a:ea typeface="Times New Roman" panose="02020603050405020304" pitchFamily="18" charset="0"/>
              </a:rPr>
              <a:t> cover </a:t>
            </a:r>
            <a:r>
              <a:rPr lang="nl-NL" dirty="0" err="1">
                <a:latin typeface="Times New Roman" panose="02020603050405020304" pitchFamily="18" charset="0"/>
                <a:ea typeface="Times New Roman" panose="02020603050405020304" pitchFamily="18" charset="0"/>
              </a:rPr>
              <a:t>were</a:t>
            </a:r>
            <a:r>
              <a:rPr lang="nl-NL" dirty="0">
                <a:latin typeface="Times New Roman" panose="02020603050405020304" pitchFamily="18" charset="0"/>
                <a:ea typeface="Times New Roman" panose="02020603050405020304" pitchFamily="18" charset="0"/>
              </a:rPr>
              <a:t> </a:t>
            </a:r>
            <a:r>
              <a:rPr lang="nl-NL" dirty="0" err="1">
                <a:latin typeface="Times New Roman" panose="02020603050405020304" pitchFamily="18" charset="0"/>
                <a:ea typeface="Times New Roman" panose="02020603050405020304" pitchFamily="18" charset="0"/>
              </a:rPr>
              <a:t>determined</a:t>
            </a:r>
            <a:r>
              <a:rPr lang="nl-NL" dirty="0">
                <a:latin typeface="Times New Roman" panose="02020603050405020304" pitchFamily="18" charset="0"/>
                <a:ea typeface="Times New Roman" panose="02020603050405020304" pitchFamily="18" charset="0"/>
              </a:rPr>
              <a:t> </a:t>
            </a:r>
            <a:r>
              <a:rPr lang="nl-NL" dirty="0" err="1">
                <a:latin typeface="Times New Roman" panose="02020603050405020304" pitchFamily="18" charset="0"/>
                <a:ea typeface="Times New Roman" panose="02020603050405020304" pitchFamily="18" charset="0"/>
              </a:rPr>
              <a:t>using</a:t>
            </a:r>
            <a:r>
              <a:rPr lang="nl-NL" dirty="0">
                <a:latin typeface="Times New Roman" panose="02020603050405020304" pitchFamily="18" charset="0"/>
                <a:ea typeface="Times New Roman" panose="02020603050405020304" pitchFamily="18" charset="0"/>
              </a:rPr>
              <a:t> tree cover data </a:t>
            </a:r>
            <a:r>
              <a:rPr lang="nl-NL" dirty="0" err="1">
                <a:latin typeface="Times New Roman" panose="02020603050405020304" pitchFamily="18" charset="0"/>
                <a:ea typeface="Times New Roman" panose="02020603050405020304" pitchFamily="18" charset="0"/>
              </a:rPr>
              <a:t>following</a:t>
            </a:r>
            <a:r>
              <a:rPr lang="nl-NL" dirty="0">
                <a:latin typeface="Times New Roman" panose="02020603050405020304" pitchFamily="18" charset="0"/>
                <a:ea typeface="Times New Roman" panose="02020603050405020304" pitchFamily="18" charset="0"/>
              </a:rPr>
              <a:t> </a:t>
            </a:r>
            <a:r>
              <a:rPr lang="nl-NL" dirty="0" err="1">
                <a:latin typeface="Times New Roman" panose="02020603050405020304" pitchFamily="18" charset="0"/>
                <a:ea typeface="Times New Roman" panose="02020603050405020304" pitchFamily="18" charset="0"/>
                <a:hlinkClick r:id="rId7"/>
              </a:rPr>
              <a:t>Hirota</a:t>
            </a:r>
            <a:r>
              <a:rPr lang="nl-NL" dirty="0">
                <a:latin typeface="Times New Roman" panose="02020603050405020304" pitchFamily="18" charset="0"/>
                <a:ea typeface="Times New Roman" panose="02020603050405020304" pitchFamily="18" charset="0"/>
                <a:hlinkClick r:id="rId7"/>
              </a:rPr>
              <a:t> et al. (2011)</a:t>
            </a:r>
            <a:r>
              <a:rPr lang="nl-NL" dirty="0">
                <a:latin typeface="Times New Roman" panose="02020603050405020304" pitchFamily="18" charset="0"/>
                <a:ea typeface="Times New Roman" panose="02020603050405020304" pitchFamily="18" charset="0"/>
              </a:rPr>
              <a:t>. An </a:t>
            </a:r>
            <a:r>
              <a:rPr lang="nl-NL" dirty="0" err="1">
                <a:latin typeface="Times New Roman" panose="02020603050405020304" pitchFamily="18" charset="0"/>
                <a:ea typeface="Times New Roman" panose="02020603050405020304" pitchFamily="18" charset="0"/>
              </a:rPr>
              <a:t>empirical</a:t>
            </a:r>
            <a:r>
              <a:rPr lang="nl-NL" dirty="0">
                <a:latin typeface="Times New Roman" panose="02020603050405020304" pitchFamily="18" charset="0"/>
                <a:ea typeface="Times New Roman" panose="02020603050405020304" pitchFamily="18" charset="0"/>
              </a:rPr>
              <a:t> </a:t>
            </a:r>
            <a:r>
              <a:rPr lang="nl-NL" dirty="0" err="1">
                <a:latin typeface="Times New Roman" panose="02020603050405020304" pitchFamily="18" charset="0"/>
                <a:ea typeface="Times New Roman" panose="02020603050405020304" pitchFamily="18" charset="0"/>
              </a:rPr>
              <a:t>stability</a:t>
            </a:r>
            <a:r>
              <a:rPr lang="nl-NL" dirty="0">
                <a:latin typeface="Times New Roman" panose="02020603050405020304" pitchFamily="18" charset="0"/>
                <a:ea typeface="Times New Roman" panose="02020603050405020304" pitchFamily="18" charset="0"/>
              </a:rPr>
              <a:t> landscape is </a:t>
            </a:r>
            <a:r>
              <a:rPr lang="nl-NL" dirty="0" err="1">
                <a:latin typeface="Times New Roman" panose="02020603050405020304" pitchFamily="18" charset="0"/>
                <a:ea typeface="Times New Roman" panose="02020603050405020304" pitchFamily="18" charset="0"/>
              </a:rPr>
              <a:t>constructed</a:t>
            </a:r>
            <a:r>
              <a:rPr lang="nl-NL" dirty="0">
                <a:latin typeface="Times New Roman" panose="02020603050405020304" pitchFamily="18" charset="0"/>
                <a:ea typeface="Times New Roman" panose="02020603050405020304" pitchFamily="18" charset="0"/>
              </a:rPr>
              <a:t> </a:t>
            </a:r>
            <a:r>
              <a:rPr lang="nl-NL" dirty="0" err="1">
                <a:latin typeface="Times New Roman" panose="02020603050405020304" pitchFamily="18" charset="0"/>
                <a:ea typeface="Times New Roman" panose="02020603050405020304" pitchFamily="18" charset="0"/>
              </a:rPr>
              <a:t>based</a:t>
            </a:r>
            <a:r>
              <a:rPr lang="nl-NL" dirty="0">
                <a:latin typeface="Times New Roman" panose="02020603050405020304" pitchFamily="18" charset="0"/>
                <a:ea typeface="Times New Roman" panose="02020603050405020304" pitchFamily="18" charset="0"/>
              </a:rPr>
              <a:t> on </a:t>
            </a:r>
            <a:r>
              <a:rPr lang="nl-NL" dirty="0" err="1">
                <a:latin typeface="Times New Roman" panose="02020603050405020304" pitchFamily="18" charset="0"/>
                <a:ea typeface="Times New Roman" panose="02020603050405020304" pitchFamily="18" charset="0"/>
              </a:rPr>
              <a:t>spatial</a:t>
            </a:r>
            <a:r>
              <a:rPr lang="nl-NL" dirty="0">
                <a:latin typeface="Times New Roman" panose="02020603050405020304" pitchFamily="18" charset="0"/>
                <a:ea typeface="Times New Roman" panose="02020603050405020304" pitchFamily="18" charset="0"/>
              </a:rPr>
              <a:t> </a:t>
            </a:r>
            <a:r>
              <a:rPr lang="nl-NL" dirty="0" err="1">
                <a:latin typeface="Times New Roman" panose="02020603050405020304" pitchFamily="18" charset="0"/>
                <a:ea typeface="Times New Roman" panose="02020603050405020304" pitchFamily="18" charset="0"/>
              </a:rPr>
              <a:t>distributions</a:t>
            </a:r>
            <a:r>
              <a:rPr lang="nl-NL" dirty="0">
                <a:latin typeface="Times New Roman" panose="02020603050405020304" pitchFamily="18" charset="0"/>
                <a:ea typeface="Times New Roman" panose="02020603050405020304" pitchFamily="18" charset="0"/>
              </a:rPr>
              <a:t> of tree cover </a:t>
            </a:r>
            <a:r>
              <a:rPr lang="nl-NL" dirty="0" err="1">
                <a:latin typeface="Times New Roman" panose="02020603050405020304" pitchFamily="18" charset="0"/>
                <a:ea typeface="Times New Roman" panose="02020603050405020304" pitchFamily="18" charset="0"/>
              </a:rPr>
              <a:t>against</a:t>
            </a:r>
            <a:r>
              <a:rPr lang="nl-NL" dirty="0">
                <a:latin typeface="Times New Roman" panose="02020603050405020304" pitchFamily="18" charset="0"/>
                <a:ea typeface="Times New Roman" panose="02020603050405020304" pitchFamily="18" charset="0"/>
              </a:rPr>
              <a:t> </a:t>
            </a:r>
            <a:r>
              <a:rPr lang="nl-NL" dirty="0" err="1">
                <a:latin typeface="Times New Roman" panose="02020603050405020304" pitchFamily="18" charset="0"/>
                <a:ea typeface="Times New Roman" panose="02020603050405020304" pitchFamily="18" charset="0"/>
              </a:rPr>
              <a:t>mean</a:t>
            </a:r>
            <a:r>
              <a:rPr lang="nl-NL" dirty="0">
                <a:latin typeface="Times New Roman" panose="02020603050405020304" pitchFamily="18" charset="0"/>
                <a:ea typeface="Times New Roman" panose="02020603050405020304" pitchFamily="18" charset="0"/>
              </a:rPr>
              <a:t> </a:t>
            </a:r>
            <a:r>
              <a:rPr lang="nl-NL" dirty="0" err="1">
                <a:latin typeface="Times New Roman" panose="02020603050405020304" pitchFamily="18" charset="0"/>
                <a:ea typeface="Times New Roman" panose="02020603050405020304" pitchFamily="18" charset="0"/>
              </a:rPr>
              <a:t>annual</a:t>
            </a:r>
            <a:r>
              <a:rPr lang="nl-NL" dirty="0">
                <a:latin typeface="Times New Roman" panose="02020603050405020304" pitchFamily="18" charset="0"/>
                <a:ea typeface="Times New Roman" panose="02020603050405020304" pitchFamily="18" charset="0"/>
              </a:rPr>
              <a:t> </a:t>
            </a:r>
            <a:r>
              <a:rPr lang="nl-NL" dirty="0" err="1">
                <a:latin typeface="Times New Roman" panose="02020603050405020304" pitchFamily="18" charset="0"/>
                <a:ea typeface="Times New Roman" panose="02020603050405020304" pitchFamily="18" charset="0"/>
              </a:rPr>
              <a:t>rainfall</a:t>
            </a:r>
            <a:r>
              <a:rPr lang="nl-NL" dirty="0">
                <a:latin typeface="Times New Roman" panose="02020603050405020304" pitchFamily="18" charset="0"/>
                <a:ea typeface="Times New Roman" panose="02020603050405020304" pitchFamily="18" charset="0"/>
              </a:rPr>
              <a:t> </a:t>
            </a:r>
            <a:r>
              <a:rPr lang="nl-NL" dirty="0" err="1">
                <a:latin typeface="Times New Roman" panose="02020603050405020304" pitchFamily="18" charset="0"/>
                <a:ea typeface="Times New Roman" panose="02020603050405020304" pitchFamily="18" charset="0"/>
              </a:rPr>
              <a:t>for</a:t>
            </a:r>
            <a:r>
              <a:rPr lang="nl-NL" dirty="0">
                <a:latin typeface="Times New Roman" panose="02020603050405020304" pitchFamily="18" charset="0"/>
                <a:ea typeface="Times New Roman" panose="02020603050405020304" pitchFamily="18" charset="0"/>
              </a:rPr>
              <a:t> </a:t>
            </a:r>
            <a:r>
              <a:rPr lang="nl-NL" dirty="0" err="1">
                <a:latin typeface="Times New Roman" panose="02020603050405020304" pitchFamily="18" charset="0"/>
                <a:ea typeface="Times New Roman" panose="02020603050405020304" pitchFamily="18" charset="0"/>
              </a:rPr>
              <a:t>each</a:t>
            </a:r>
            <a:r>
              <a:rPr lang="nl-NL" dirty="0">
                <a:latin typeface="Times New Roman" panose="02020603050405020304" pitchFamily="18" charset="0"/>
                <a:ea typeface="Times New Roman" panose="02020603050405020304" pitchFamily="18" charset="0"/>
              </a:rPr>
              <a:t> continent </a:t>
            </a:r>
            <a:r>
              <a:rPr lang="nl-NL" dirty="0" err="1">
                <a:latin typeface="Times New Roman" panose="02020603050405020304" pitchFamily="18" charset="0"/>
                <a:ea typeface="Times New Roman" panose="02020603050405020304" pitchFamily="18" charset="0"/>
              </a:rPr>
              <a:t>separately</a:t>
            </a:r>
            <a:r>
              <a:rPr lang="nl-NL" dirty="0">
                <a:latin typeface="Times New Roman" panose="02020603050405020304" pitchFamily="18" charset="0"/>
                <a:ea typeface="Times New Roman" panose="02020603050405020304" pitchFamily="18" charset="0"/>
              </a:rPr>
              <a:t>: South America, </a:t>
            </a:r>
            <a:r>
              <a:rPr lang="nl-NL" dirty="0" err="1">
                <a:latin typeface="Times New Roman" panose="02020603050405020304" pitchFamily="18" charset="0"/>
                <a:ea typeface="Times New Roman" panose="02020603050405020304" pitchFamily="18" charset="0"/>
              </a:rPr>
              <a:t>Africa</a:t>
            </a:r>
            <a:r>
              <a:rPr lang="nl-NL" dirty="0">
                <a:latin typeface="Times New Roman" panose="02020603050405020304" pitchFamily="18" charset="0"/>
                <a:ea typeface="Times New Roman" panose="02020603050405020304" pitchFamily="18" charset="0"/>
              </a:rPr>
              <a:t>, </a:t>
            </a:r>
            <a:r>
              <a:rPr lang="nl-NL" dirty="0" err="1">
                <a:latin typeface="Times New Roman" panose="02020603050405020304" pitchFamily="18" charset="0"/>
                <a:ea typeface="Times New Roman" panose="02020603050405020304" pitchFamily="18" charset="0"/>
              </a:rPr>
              <a:t>and</a:t>
            </a:r>
            <a:r>
              <a:rPr lang="nl-NL" dirty="0">
                <a:latin typeface="Times New Roman" panose="02020603050405020304" pitchFamily="18" charset="0"/>
                <a:ea typeface="Times New Roman" panose="02020603050405020304" pitchFamily="18" charset="0"/>
              </a:rPr>
              <a:t> </a:t>
            </a:r>
            <a:r>
              <a:rPr lang="nl-NL" dirty="0" err="1">
                <a:latin typeface="Times New Roman" panose="02020603050405020304" pitchFamily="18" charset="0"/>
                <a:ea typeface="Times New Roman" panose="02020603050405020304" pitchFamily="18" charset="0"/>
              </a:rPr>
              <a:t>Australasia</a:t>
            </a:r>
            <a:r>
              <a:rPr lang="nl-NL" dirty="0">
                <a:latin typeface="Times New Roman" panose="02020603050405020304" pitchFamily="18" charset="0"/>
                <a:ea typeface="Times New Roman" panose="02020603050405020304" pitchFamily="18" charset="0"/>
              </a:rPr>
              <a:t>. We </a:t>
            </a:r>
            <a:r>
              <a:rPr lang="nl-NL" dirty="0" err="1">
                <a:latin typeface="Times New Roman" panose="02020603050405020304" pitchFamily="18" charset="0"/>
                <a:ea typeface="Times New Roman" panose="02020603050405020304" pitchFamily="18" charset="0"/>
              </a:rPr>
              <a:t>used</a:t>
            </a:r>
            <a:r>
              <a:rPr lang="nl-NL" dirty="0">
                <a:latin typeface="Times New Roman" panose="02020603050405020304" pitchFamily="18" charset="0"/>
                <a:ea typeface="Times New Roman" panose="02020603050405020304" pitchFamily="18" charset="0"/>
              </a:rPr>
              <a:t> </a:t>
            </a:r>
            <a:r>
              <a:rPr lang="nl-NL" dirty="0" err="1">
                <a:latin typeface="Times New Roman" panose="02020603050405020304" pitchFamily="18" charset="0"/>
                <a:ea typeface="Times New Roman" panose="02020603050405020304" pitchFamily="18" charset="0"/>
              </a:rPr>
              <a:t>Landsat</a:t>
            </a:r>
            <a:r>
              <a:rPr lang="nl-NL" dirty="0">
                <a:latin typeface="Times New Roman" panose="02020603050405020304" pitchFamily="18" charset="0"/>
                <a:ea typeface="Times New Roman" panose="02020603050405020304" pitchFamily="18" charset="0"/>
              </a:rPr>
              <a:t> tree cover data </a:t>
            </a:r>
            <a:r>
              <a:rPr lang="nl-NL" dirty="0" err="1">
                <a:latin typeface="Times New Roman" panose="02020603050405020304" pitchFamily="18" charset="0"/>
                <a:ea typeface="Times New Roman" panose="02020603050405020304" pitchFamily="18" charset="0"/>
              </a:rPr>
              <a:t>for</a:t>
            </a:r>
            <a:r>
              <a:rPr lang="nl-NL" dirty="0">
                <a:latin typeface="Times New Roman" panose="02020603050405020304" pitchFamily="18" charset="0"/>
                <a:ea typeface="Times New Roman" panose="02020603050405020304" pitchFamily="18" charset="0"/>
              </a:rPr>
              <a:t> 2000 on 30 m </a:t>
            </a:r>
            <a:r>
              <a:rPr lang="nl-NL" dirty="0" err="1">
                <a:latin typeface="Times New Roman" panose="02020603050405020304" pitchFamily="18" charset="0"/>
                <a:ea typeface="Times New Roman" panose="02020603050405020304" pitchFamily="18" charset="0"/>
              </a:rPr>
              <a:t>resolution</a:t>
            </a:r>
            <a:r>
              <a:rPr lang="nl-NL" dirty="0">
                <a:latin typeface="Times New Roman" panose="02020603050405020304" pitchFamily="18" charset="0"/>
                <a:ea typeface="Times New Roman" panose="02020603050405020304" pitchFamily="18" charset="0"/>
              </a:rPr>
              <a:t> </a:t>
            </a:r>
            <a:r>
              <a:rPr lang="nl-NL" dirty="0" err="1">
                <a:latin typeface="Times New Roman" panose="02020603050405020304" pitchFamily="18" charset="0"/>
                <a:ea typeface="Times New Roman" panose="02020603050405020304" pitchFamily="18" charset="0"/>
              </a:rPr>
              <a:t>and</a:t>
            </a:r>
            <a:r>
              <a:rPr lang="nl-NL" dirty="0">
                <a:latin typeface="Times New Roman" panose="02020603050405020304" pitchFamily="18" charset="0"/>
                <a:ea typeface="Times New Roman" panose="02020603050405020304" pitchFamily="18" charset="0"/>
              </a:rPr>
              <a:t> </a:t>
            </a:r>
            <a:r>
              <a:rPr lang="nl-NL" dirty="0" err="1">
                <a:latin typeface="Times New Roman" panose="02020603050405020304" pitchFamily="18" charset="0"/>
                <a:ea typeface="Times New Roman" panose="02020603050405020304" pitchFamily="18" charset="0"/>
              </a:rPr>
              <a:t>masked</a:t>
            </a:r>
            <a:r>
              <a:rPr lang="nl-NL" dirty="0">
                <a:latin typeface="Times New Roman" panose="02020603050405020304" pitchFamily="18" charset="0"/>
                <a:ea typeface="Times New Roman" panose="02020603050405020304" pitchFamily="18" charset="0"/>
              </a:rPr>
              <a:t> out human-</a:t>
            </a:r>
            <a:r>
              <a:rPr lang="nl-NL" dirty="0" err="1">
                <a:latin typeface="Times New Roman" panose="02020603050405020304" pitchFamily="18" charset="0"/>
                <a:ea typeface="Times New Roman" panose="02020603050405020304" pitchFamily="18" charset="0"/>
              </a:rPr>
              <a:t>used</a:t>
            </a:r>
            <a:r>
              <a:rPr lang="nl-NL" dirty="0">
                <a:latin typeface="Times New Roman" panose="02020603050405020304" pitchFamily="18" charset="0"/>
                <a:ea typeface="Times New Roman" panose="02020603050405020304" pitchFamily="18" charset="0"/>
              </a:rPr>
              <a:t> </a:t>
            </a:r>
            <a:r>
              <a:rPr lang="nl-NL" dirty="0" err="1">
                <a:latin typeface="Times New Roman" panose="02020603050405020304" pitchFamily="18" charset="0"/>
                <a:ea typeface="Times New Roman" panose="02020603050405020304" pitchFamily="18" charset="0"/>
              </a:rPr>
              <a:t>areas</a:t>
            </a:r>
            <a:r>
              <a:rPr lang="nl-NL" dirty="0">
                <a:latin typeface="Times New Roman" panose="02020603050405020304" pitchFamily="18" charset="0"/>
                <a:ea typeface="Times New Roman" panose="02020603050405020304" pitchFamily="18" charset="0"/>
              </a:rPr>
              <a:t>, water </a:t>
            </a:r>
            <a:r>
              <a:rPr lang="nl-NL" dirty="0" err="1">
                <a:latin typeface="Times New Roman" panose="02020603050405020304" pitchFamily="18" charset="0"/>
                <a:ea typeface="Times New Roman" panose="02020603050405020304" pitchFamily="18" charset="0"/>
              </a:rPr>
              <a:t>bodies</a:t>
            </a:r>
            <a:r>
              <a:rPr lang="nl-NL" dirty="0">
                <a:latin typeface="Times New Roman" panose="02020603050405020304" pitchFamily="18" charset="0"/>
                <a:ea typeface="Times New Roman" panose="02020603050405020304" pitchFamily="18" charset="0"/>
              </a:rPr>
              <a:t> </a:t>
            </a:r>
            <a:r>
              <a:rPr lang="nl-NL" dirty="0" err="1">
                <a:latin typeface="Times New Roman" panose="02020603050405020304" pitchFamily="18" charset="0"/>
                <a:ea typeface="Times New Roman" panose="02020603050405020304" pitchFamily="18" charset="0"/>
              </a:rPr>
              <a:t>and</a:t>
            </a:r>
            <a:r>
              <a:rPr lang="nl-NL" dirty="0">
                <a:latin typeface="Times New Roman" panose="02020603050405020304" pitchFamily="18" charset="0"/>
                <a:ea typeface="Times New Roman" panose="02020603050405020304" pitchFamily="18" charset="0"/>
              </a:rPr>
              <a:t> bare </a:t>
            </a:r>
            <a:r>
              <a:rPr lang="nl-NL" dirty="0" err="1">
                <a:latin typeface="Times New Roman" panose="02020603050405020304" pitchFamily="18" charset="0"/>
                <a:ea typeface="Times New Roman" panose="02020603050405020304" pitchFamily="18" charset="0"/>
              </a:rPr>
              <a:t>ground</a:t>
            </a:r>
            <a:r>
              <a:rPr lang="nl-NL" dirty="0">
                <a:latin typeface="Times New Roman" panose="02020603050405020304" pitchFamily="18" charset="0"/>
                <a:ea typeface="Times New Roman" panose="02020603050405020304" pitchFamily="18" charset="0"/>
              </a:rPr>
              <a:t>. </a:t>
            </a:r>
            <a:endParaRPr lang="en-US" dirty="0">
              <a:latin typeface="Times New Roman" panose="02020603050405020304" pitchFamily="18" charset="0"/>
              <a:cs typeface="Times New Roman" panose="02020603050405020304" pitchFamily="18" charset="0"/>
            </a:endParaRPr>
          </a:p>
        </p:txBody>
      </p:sp>
      <p:pic>
        <p:nvPicPr>
          <p:cNvPr id="16" name="Picture 2">
            <a:extLst>
              <a:ext uri="{FF2B5EF4-FFF2-40B4-BE49-F238E27FC236}">
                <a16:creationId xmlns:a16="http://schemas.microsoft.com/office/drawing/2014/main" id="{9928C7D1-1D52-41AA-8E63-835E3B105066}"/>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431280" y="2267145"/>
            <a:ext cx="5760720" cy="2167255"/>
          </a:xfrm>
          <a:prstGeom prst="rect">
            <a:avLst/>
          </a:prstGeom>
          <a:noFill/>
          <a:ln>
            <a:noFill/>
          </a:ln>
        </p:spPr>
      </p:pic>
      <p:sp>
        <p:nvSpPr>
          <p:cNvPr id="2" name="Rechthoek 1">
            <a:extLst>
              <a:ext uri="{FF2B5EF4-FFF2-40B4-BE49-F238E27FC236}">
                <a16:creationId xmlns:a16="http://schemas.microsoft.com/office/drawing/2014/main" id="{473664D1-490F-4BD3-8E7F-38F5FF21BB21}"/>
              </a:ext>
            </a:extLst>
          </p:cNvPr>
          <p:cNvSpPr/>
          <p:nvPr/>
        </p:nvSpPr>
        <p:spPr>
          <a:xfrm>
            <a:off x="6096000" y="4532276"/>
            <a:ext cx="6096000" cy="1569660"/>
          </a:xfrm>
          <a:prstGeom prst="rect">
            <a:avLst/>
          </a:prstGeom>
        </p:spPr>
        <p:txBody>
          <a:bodyPr>
            <a:spAutoFit/>
          </a:bodyPr>
          <a:lstStyle/>
          <a:p>
            <a:pPr algn="ctr"/>
            <a:r>
              <a:rPr lang="nl-NL" sz="1200" dirty="0" err="1">
                <a:latin typeface="Times New Roman" panose="02020603050405020304" pitchFamily="18" charset="0"/>
                <a:ea typeface="Times New Roman" panose="02020603050405020304" pitchFamily="18" charset="0"/>
              </a:rPr>
              <a:t>Empirically</a:t>
            </a:r>
            <a:r>
              <a:rPr lang="nl-NL" sz="1200" dirty="0">
                <a:latin typeface="Times New Roman" panose="02020603050405020304" pitchFamily="18" charset="0"/>
                <a:ea typeface="Times New Roman" panose="02020603050405020304" pitchFamily="18" charset="0"/>
              </a:rPr>
              <a:t> </a:t>
            </a:r>
            <a:r>
              <a:rPr lang="nl-NL" sz="1200" dirty="0" err="1">
                <a:latin typeface="Times New Roman" panose="02020603050405020304" pitchFamily="18" charset="0"/>
                <a:ea typeface="Times New Roman" panose="02020603050405020304" pitchFamily="18" charset="0"/>
              </a:rPr>
              <a:t>derived</a:t>
            </a:r>
            <a:r>
              <a:rPr lang="nl-NL" sz="1200" dirty="0">
                <a:latin typeface="Times New Roman" panose="02020603050405020304" pitchFamily="18" charset="0"/>
                <a:ea typeface="Times New Roman" panose="02020603050405020304" pitchFamily="18" charset="0"/>
              </a:rPr>
              <a:t> </a:t>
            </a:r>
            <a:r>
              <a:rPr lang="nl-NL" sz="1200" dirty="0" err="1">
                <a:latin typeface="Times New Roman" panose="02020603050405020304" pitchFamily="18" charset="0"/>
                <a:ea typeface="Times New Roman" panose="02020603050405020304" pitchFamily="18" charset="0"/>
              </a:rPr>
              <a:t>bifurcation</a:t>
            </a:r>
            <a:r>
              <a:rPr lang="nl-NL" sz="1200" dirty="0">
                <a:latin typeface="Times New Roman" panose="02020603050405020304" pitchFamily="18" charset="0"/>
                <a:ea typeface="Times New Roman" panose="02020603050405020304" pitchFamily="18" charset="0"/>
              </a:rPr>
              <a:t> </a:t>
            </a:r>
            <a:r>
              <a:rPr lang="nl-NL" sz="1200" dirty="0" err="1">
                <a:latin typeface="Times New Roman" panose="02020603050405020304" pitchFamily="18" charset="0"/>
                <a:ea typeface="Times New Roman" panose="02020603050405020304" pitchFamily="18" charset="0"/>
              </a:rPr>
              <a:t>pattern</a:t>
            </a:r>
            <a:r>
              <a:rPr lang="nl-NL" sz="1200" dirty="0">
                <a:latin typeface="Times New Roman" panose="02020603050405020304" pitchFamily="18" charset="0"/>
                <a:ea typeface="Times New Roman" panose="02020603050405020304" pitchFamily="18" charset="0"/>
              </a:rPr>
              <a:t> </a:t>
            </a:r>
            <a:r>
              <a:rPr lang="nl-NL" sz="1200" dirty="0" err="1">
                <a:latin typeface="Times New Roman" panose="02020603050405020304" pitchFamily="18" charset="0"/>
                <a:ea typeface="Times New Roman" panose="02020603050405020304" pitchFamily="18" charset="0"/>
              </a:rPr>
              <a:t>for</a:t>
            </a:r>
            <a:r>
              <a:rPr lang="nl-NL" sz="1200" dirty="0">
                <a:latin typeface="Times New Roman" panose="02020603050405020304" pitchFamily="18" charset="0"/>
                <a:ea typeface="Times New Roman" panose="02020603050405020304" pitchFamily="18" charset="0"/>
              </a:rPr>
              <a:t> </a:t>
            </a:r>
            <a:r>
              <a:rPr lang="nl-NL" sz="1200" dirty="0" err="1">
                <a:latin typeface="Times New Roman" panose="02020603050405020304" pitchFamily="18" charset="0"/>
                <a:ea typeface="Times New Roman" panose="02020603050405020304" pitchFamily="18" charset="0"/>
              </a:rPr>
              <a:t>forest</a:t>
            </a:r>
            <a:r>
              <a:rPr lang="nl-NL" sz="1200" dirty="0">
                <a:latin typeface="Times New Roman" panose="02020603050405020304" pitchFamily="18" charset="0"/>
                <a:ea typeface="Times New Roman" panose="02020603050405020304" pitchFamily="18" charset="0"/>
              </a:rPr>
              <a:t> cover </a:t>
            </a:r>
            <a:r>
              <a:rPr lang="nl-NL" sz="1200" dirty="0" err="1">
                <a:latin typeface="Times New Roman" panose="02020603050405020304" pitchFamily="18" charset="0"/>
                <a:ea typeface="Times New Roman" panose="02020603050405020304" pitchFamily="18" charset="0"/>
              </a:rPr>
              <a:t>against</a:t>
            </a:r>
            <a:r>
              <a:rPr lang="nl-NL" sz="1200" dirty="0">
                <a:latin typeface="Times New Roman" panose="02020603050405020304" pitchFamily="18" charset="0"/>
                <a:ea typeface="Times New Roman" panose="02020603050405020304" pitchFamily="18" charset="0"/>
              </a:rPr>
              <a:t> </a:t>
            </a:r>
            <a:r>
              <a:rPr lang="nl-NL" sz="1200" dirty="0" err="1">
                <a:latin typeface="Times New Roman" panose="02020603050405020304" pitchFamily="18" charset="0"/>
                <a:ea typeface="Times New Roman" panose="02020603050405020304" pitchFamily="18" charset="0"/>
              </a:rPr>
              <a:t>mean</a:t>
            </a:r>
            <a:r>
              <a:rPr lang="nl-NL" sz="1200" dirty="0">
                <a:latin typeface="Times New Roman" panose="02020603050405020304" pitchFamily="18" charset="0"/>
                <a:ea typeface="Times New Roman" panose="02020603050405020304" pitchFamily="18" charset="0"/>
              </a:rPr>
              <a:t> </a:t>
            </a:r>
            <a:r>
              <a:rPr lang="nl-NL" sz="1200" dirty="0" err="1">
                <a:latin typeface="Times New Roman" panose="02020603050405020304" pitchFamily="18" charset="0"/>
                <a:ea typeface="Times New Roman" panose="02020603050405020304" pitchFamily="18" charset="0"/>
              </a:rPr>
              <a:t>annual</a:t>
            </a:r>
            <a:r>
              <a:rPr lang="nl-NL" sz="1200" dirty="0">
                <a:latin typeface="Times New Roman" panose="02020603050405020304" pitchFamily="18" charset="0"/>
                <a:ea typeface="Times New Roman" panose="02020603050405020304" pitchFamily="18" charset="0"/>
              </a:rPr>
              <a:t> </a:t>
            </a:r>
            <a:r>
              <a:rPr lang="nl-NL" sz="1200" dirty="0" err="1">
                <a:latin typeface="Times New Roman" panose="02020603050405020304" pitchFamily="18" charset="0"/>
                <a:ea typeface="Times New Roman" panose="02020603050405020304" pitchFamily="18" charset="0"/>
              </a:rPr>
              <a:t>rainfall</a:t>
            </a:r>
            <a:r>
              <a:rPr lang="nl-NL" sz="1200" dirty="0">
                <a:latin typeface="Times New Roman" panose="02020603050405020304" pitchFamily="18" charset="0"/>
                <a:ea typeface="Times New Roman" panose="02020603050405020304" pitchFamily="18" charset="0"/>
              </a:rPr>
              <a:t> in South America. A) Three-</a:t>
            </a:r>
            <a:r>
              <a:rPr lang="nl-NL" sz="1200" dirty="0" err="1">
                <a:latin typeface="Times New Roman" panose="02020603050405020304" pitchFamily="18" charset="0"/>
                <a:ea typeface="Times New Roman" panose="02020603050405020304" pitchFamily="18" charset="0"/>
              </a:rPr>
              <a:t>dimensional</a:t>
            </a:r>
            <a:r>
              <a:rPr lang="nl-NL" sz="1200" dirty="0">
                <a:latin typeface="Times New Roman" panose="02020603050405020304" pitchFamily="18" charset="0"/>
                <a:ea typeface="Times New Roman" panose="02020603050405020304" pitchFamily="18" charset="0"/>
              </a:rPr>
              <a:t> </a:t>
            </a:r>
            <a:r>
              <a:rPr lang="nl-NL" sz="1200" dirty="0" err="1">
                <a:latin typeface="Times New Roman" panose="02020603050405020304" pitchFamily="18" charset="0"/>
                <a:ea typeface="Times New Roman" panose="02020603050405020304" pitchFamily="18" charset="0"/>
              </a:rPr>
              <a:t>stability</a:t>
            </a:r>
            <a:r>
              <a:rPr lang="nl-NL" sz="1200" dirty="0">
                <a:latin typeface="Times New Roman" panose="02020603050405020304" pitchFamily="18" charset="0"/>
                <a:ea typeface="Times New Roman" panose="02020603050405020304" pitchFamily="18" charset="0"/>
              </a:rPr>
              <a:t> landscape, in </a:t>
            </a:r>
            <a:r>
              <a:rPr lang="nl-NL" sz="1200" dirty="0" err="1">
                <a:latin typeface="Times New Roman" panose="02020603050405020304" pitchFamily="18" charset="0"/>
                <a:ea typeface="Times New Roman" panose="02020603050405020304" pitchFamily="18" charset="0"/>
              </a:rPr>
              <a:t>which</a:t>
            </a:r>
            <a:r>
              <a:rPr lang="nl-NL" sz="1200" dirty="0">
                <a:latin typeface="Times New Roman" panose="02020603050405020304" pitchFamily="18" charset="0"/>
                <a:ea typeface="Times New Roman" panose="02020603050405020304" pitchFamily="18" charset="0"/>
              </a:rPr>
              <a:t> </a:t>
            </a:r>
            <a:r>
              <a:rPr lang="nl-NL" sz="1200" dirty="0" err="1">
                <a:latin typeface="Times New Roman" panose="02020603050405020304" pitchFamily="18" charset="0"/>
                <a:ea typeface="Times New Roman" panose="02020603050405020304" pitchFamily="18" charset="0"/>
              </a:rPr>
              <a:t>the</a:t>
            </a:r>
            <a:r>
              <a:rPr lang="nl-NL" sz="1200" dirty="0">
                <a:latin typeface="Times New Roman" panose="02020603050405020304" pitchFamily="18" charset="0"/>
                <a:ea typeface="Times New Roman" panose="02020603050405020304" pitchFamily="18" charset="0"/>
              </a:rPr>
              <a:t> </a:t>
            </a:r>
            <a:r>
              <a:rPr lang="nl-NL" sz="1200" dirty="0" err="1">
                <a:latin typeface="Times New Roman" panose="02020603050405020304" pitchFamily="18" charset="0"/>
                <a:ea typeface="Times New Roman" panose="02020603050405020304" pitchFamily="18" charset="0"/>
              </a:rPr>
              <a:t>depth</a:t>
            </a:r>
            <a:r>
              <a:rPr lang="nl-NL" sz="1200" dirty="0">
                <a:latin typeface="Times New Roman" panose="02020603050405020304" pitchFamily="18" charset="0"/>
                <a:ea typeface="Times New Roman" panose="02020603050405020304" pitchFamily="18" charset="0"/>
              </a:rPr>
              <a:t> </a:t>
            </a:r>
            <a:r>
              <a:rPr lang="nl-NL" sz="1200" dirty="0" err="1">
                <a:latin typeface="Times New Roman" panose="02020603050405020304" pitchFamily="18" charset="0"/>
                <a:ea typeface="Times New Roman" panose="02020603050405020304" pitchFamily="18" charset="0"/>
              </a:rPr>
              <a:t>qualitatively</a:t>
            </a:r>
            <a:r>
              <a:rPr lang="nl-NL" sz="1200" dirty="0">
                <a:latin typeface="Times New Roman" panose="02020603050405020304" pitchFamily="18" charset="0"/>
                <a:ea typeface="Times New Roman" panose="02020603050405020304" pitchFamily="18" charset="0"/>
              </a:rPr>
              <a:t> </a:t>
            </a:r>
            <a:r>
              <a:rPr lang="nl-NL" sz="1200" dirty="0" err="1">
                <a:latin typeface="Times New Roman" panose="02020603050405020304" pitchFamily="18" charset="0"/>
                <a:ea typeface="Times New Roman" panose="02020603050405020304" pitchFamily="18" charset="0"/>
              </a:rPr>
              <a:t>represents</a:t>
            </a:r>
            <a:r>
              <a:rPr lang="nl-NL" sz="1200" dirty="0">
                <a:latin typeface="Times New Roman" panose="02020603050405020304" pitchFamily="18" charset="0"/>
                <a:ea typeface="Times New Roman" panose="02020603050405020304" pitchFamily="18" charset="0"/>
              </a:rPr>
              <a:t> </a:t>
            </a:r>
            <a:r>
              <a:rPr lang="nl-NL" sz="1200" dirty="0" err="1">
                <a:latin typeface="Times New Roman" panose="02020603050405020304" pitchFamily="18" charset="0"/>
                <a:ea typeface="Times New Roman" panose="02020603050405020304" pitchFamily="18" charset="0"/>
              </a:rPr>
              <a:t>the</a:t>
            </a:r>
            <a:r>
              <a:rPr lang="nl-NL" sz="1200" dirty="0">
                <a:latin typeface="Times New Roman" panose="02020603050405020304" pitchFamily="18" charset="0"/>
                <a:ea typeface="Times New Roman" panose="02020603050405020304" pitchFamily="18" charset="0"/>
              </a:rPr>
              <a:t> </a:t>
            </a:r>
            <a:r>
              <a:rPr lang="nl-NL" sz="1200" dirty="0" err="1">
                <a:latin typeface="Times New Roman" panose="02020603050405020304" pitchFamily="18" charset="0"/>
                <a:ea typeface="Times New Roman" panose="02020603050405020304" pitchFamily="18" charset="0"/>
              </a:rPr>
              <a:t>potential</a:t>
            </a:r>
            <a:r>
              <a:rPr lang="nl-NL" sz="1200" dirty="0">
                <a:latin typeface="Times New Roman" panose="02020603050405020304" pitchFamily="18" charset="0"/>
                <a:ea typeface="Times New Roman" panose="02020603050405020304" pitchFamily="18" charset="0"/>
              </a:rPr>
              <a:t> energy of </a:t>
            </a:r>
            <a:r>
              <a:rPr lang="nl-NL" sz="1200" dirty="0" err="1">
                <a:latin typeface="Times New Roman" panose="02020603050405020304" pitchFamily="18" charset="0"/>
                <a:ea typeface="Times New Roman" panose="02020603050405020304" pitchFamily="18" charset="0"/>
              </a:rPr>
              <a:t>the</a:t>
            </a:r>
            <a:r>
              <a:rPr lang="nl-NL" sz="1200" dirty="0">
                <a:latin typeface="Times New Roman" panose="02020603050405020304" pitchFamily="18" charset="0"/>
                <a:ea typeface="Times New Roman" panose="02020603050405020304" pitchFamily="18" charset="0"/>
              </a:rPr>
              <a:t> state as </a:t>
            </a:r>
            <a:r>
              <a:rPr lang="nl-NL" sz="1200" dirty="0" err="1">
                <a:latin typeface="Times New Roman" panose="02020603050405020304" pitchFamily="18" charset="0"/>
                <a:ea typeface="Times New Roman" panose="02020603050405020304" pitchFamily="18" charset="0"/>
              </a:rPr>
              <a:t>inferred</a:t>
            </a:r>
            <a:r>
              <a:rPr lang="nl-NL" sz="1200" dirty="0">
                <a:latin typeface="Times New Roman" panose="02020603050405020304" pitchFamily="18" charset="0"/>
                <a:ea typeface="Times New Roman" panose="02020603050405020304" pitchFamily="18" charset="0"/>
              </a:rPr>
              <a:t> </a:t>
            </a:r>
            <a:r>
              <a:rPr lang="nl-NL" sz="1200" dirty="0" err="1">
                <a:latin typeface="Times New Roman" panose="02020603050405020304" pitchFamily="18" charset="0"/>
                <a:ea typeface="Times New Roman" panose="02020603050405020304" pitchFamily="18" charset="0"/>
              </a:rPr>
              <a:t>from</a:t>
            </a:r>
            <a:r>
              <a:rPr lang="nl-NL" sz="1200" dirty="0">
                <a:latin typeface="Times New Roman" panose="02020603050405020304" pitchFamily="18" charset="0"/>
                <a:ea typeface="Times New Roman" panose="02020603050405020304" pitchFamily="18" charset="0"/>
              </a:rPr>
              <a:t> </a:t>
            </a:r>
            <a:r>
              <a:rPr lang="nl-NL" sz="1200" dirty="0" err="1">
                <a:latin typeface="Times New Roman" panose="02020603050405020304" pitchFamily="18" charset="0"/>
                <a:ea typeface="Times New Roman" panose="02020603050405020304" pitchFamily="18" charset="0"/>
              </a:rPr>
              <a:t>forest</a:t>
            </a:r>
            <a:r>
              <a:rPr lang="nl-NL" sz="1200" dirty="0">
                <a:latin typeface="Times New Roman" panose="02020603050405020304" pitchFamily="18" charset="0"/>
                <a:ea typeface="Times New Roman" panose="02020603050405020304" pitchFamily="18" charset="0"/>
              </a:rPr>
              <a:t> cover data on 30 m </a:t>
            </a:r>
            <a:r>
              <a:rPr lang="nl-NL" sz="1200" dirty="0" err="1">
                <a:latin typeface="Times New Roman" panose="02020603050405020304" pitchFamily="18" charset="0"/>
                <a:ea typeface="Times New Roman" panose="02020603050405020304" pitchFamily="18" charset="0"/>
              </a:rPr>
              <a:t>resolution</a:t>
            </a:r>
            <a:r>
              <a:rPr lang="nl-NL" sz="1200" dirty="0">
                <a:latin typeface="Times New Roman" panose="02020603050405020304" pitchFamily="18" charset="0"/>
                <a:ea typeface="Times New Roman" panose="02020603050405020304" pitchFamily="18" charset="0"/>
              </a:rPr>
              <a:t> </a:t>
            </a:r>
            <a:r>
              <a:rPr lang="nl-NL" sz="1200" dirty="0" err="1">
                <a:latin typeface="Times New Roman" panose="02020603050405020304" pitchFamily="18" charset="0"/>
                <a:ea typeface="Times New Roman" panose="02020603050405020304" pitchFamily="18" charset="0"/>
              </a:rPr>
              <a:t>across</a:t>
            </a:r>
            <a:r>
              <a:rPr lang="nl-NL" sz="1200" dirty="0">
                <a:latin typeface="Times New Roman" panose="02020603050405020304" pitchFamily="18" charset="0"/>
                <a:ea typeface="Times New Roman" panose="02020603050405020304" pitchFamily="18" charset="0"/>
              </a:rPr>
              <a:t> </a:t>
            </a:r>
            <a:r>
              <a:rPr lang="nl-NL" sz="1200" dirty="0" err="1">
                <a:latin typeface="Times New Roman" panose="02020603050405020304" pitchFamily="18" charset="0"/>
                <a:ea typeface="Times New Roman" panose="02020603050405020304" pitchFamily="18" charset="0"/>
              </a:rPr>
              <a:t>the</a:t>
            </a:r>
            <a:r>
              <a:rPr lang="nl-NL" sz="1200" dirty="0">
                <a:latin typeface="Times New Roman" panose="02020603050405020304" pitchFamily="18" charset="0"/>
                <a:ea typeface="Times New Roman" panose="02020603050405020304" pitchFamily="18" charset="0"/>
              </a:rPr>
              <a:t> continent. Solid </a:t>
            </a:r>
            <a:r>
              <a:rPr lang="nl-NL" sz="1200" dirty="0" err="1">
                <a:latin typeface="Times New Roman" panose="02020603050405020304" pitchFamily="18" charset="0"/>
                <a:ea typeface="Times New Roman" panose="02020603050405020304" pitchFamily="18" charset="0"/>
              </a:rPr>
              <a:t>dots</a:t>
            </a:r>
            <a:r>
              <a:rPr lang="nl-NL" sz="1200" dirty="0">
                <a:latin typeface="Times New Roman" panose="02020603050405020304" pitchFamily="18" charset="0"/>
                <a:ea typeface="Times New Roman" panose="02020603050405020304" pitchFamily="18" charset="0"/>
              </a:rPr>
              <a:t> </a:t>
            </a:r>
            <a:r>
              <a:rPr lang="nl-NL" sz="1200" dirty="0" err="1">
                <a:latin typeface="Times New Roman" panose="02020603050405020304" pitchFamily="18" charset="0"/>
                <a:ea typeface="Times New Roman" panose="02020603050405020304" pitchFamily="18" charset="0"/>
              </a:rPr>
              <a:t>correspond</a:t>
            </a:r>
            <a:r>
              <a:rPr lang="nl-NL" sz="1200" dirty="0">
                <a:latin typeface="Times New Roman" panose="02020603050405020304" pitchFamily="18" charset="0"/>
                <a:ea typeface="Times New Roman" panose="02020603050405020304" pitchFamily="18" charset="0"/>
              </a:rPr>
              <a:t> </a:t>
            </a:r>
            <a:r>
              <a:rPr lang="nl-NL" sz="1200" dirty="0" err="1">
                <a:latin typeface="Times New Roman" panose="02020603050405020304" pitchFamily="18" charset="0"/>
                <a:ea typeface="Times New Roman" panose="02020603050405020304" pitchFamily="18" charset="0"/>
              </a:rPr>
              <a:t>to</a:t>
            </a:r>
            <a:r>
              <a:rPr lang="nl-NL" sz="1200" dirty="0">
                <a:latin typeface="Times New Roman" panose="02020603050405020304" pitchFamily="18" charset="0"/>
                <a:ea typeface="Times New Roman" panose="02020603050405020304" pitchFamily="18" charset="0"/>
              </a:rPr>
              <a:t> significant </a:t>
            </a:r>
            <a:r>
              <a:rPr lang="nl-NL" sz="1200" dirty="0" err="1">
                <a:latin typeface="Times New Roman" panose="02020603050405020304" pitchFamily="18" charset="0"/>
                <a:ea typeface="Times New Roman" panose="02020603050405020304" pitchFamily="18" charset="0"/>
              </a:rPr>
              <a:t>valleys</a:t>
            </a:r>
            <a:r>
              <a:rPr lang="nl-NL" sz="1200" dirty="0">
                <a:latin typeface="Times New Roman" panose="02020603050405020304" pitchFamily="18" charset="0"/>
                <a:ea typeface="Times New Roman" panose="02020603050405020304" pitchFamily="18" charset="0"/>
              </a:rPr>
              <a:t> </a:t>
            </a:r>
            <a:r>
              <a:rPr lang="nl-NL" sz="1200" dirty="0" err="1">
                <a:latin typeface="Times New Roman" panose="02020603050405020304" pitchFamily="18" charset="0"/>
                <a:ea typeface="Times New Roman" panose="02020603050405020304" pitchFamily="18" charset="0"/>
              </a:rPr>
              <a:t>and</a:t>
            </a:r>
            <a:r>
              <a:rPr lang="nl-NL" sz="1200" dirty="0">
                <a:latin typeface="Times New Roman" panose="02020603050405020304" pitchFamily="18" charset="0"/>
                <a:ea typeface="Times New Roman" panose="02020603050405020304" pitchFamily="18" charset="0"/>
              </a:rPr>
              <a:t> </a:t>
            </a:r>
            <a:r>
              <a:rPr lang="nl-NL" sz="1200" dirty="0" err="1">
                <a:latin typeface="Times New Roman" panose="02020603050405020304" pitchFamily="18" charset="0"/>
                <a:ea typeface="Times New Roman" panose="02020603050405020304" pitchFamily="18" charset="0"/>
              </a:rPr>
              <a:t>represent</a:t>
            </a:r>
            <a:r>
              <a:rPr lang="nl-NL" sz="1200" dirty="0">
                <a:latin typeface="Times New Roman" panose="02020603050405020304" pitchFamily="18" charset="0"/>
                <a:ea typeface="Times New Roman" panose="02020603050405020304" pitchFamily="18" charset="0"/>
              </a:rPr>
              <a:t> </a:t>
            </a:r>
            <a:r>
              <a:rPr lang="nl-NL" sz="1200" dirty="0" err="1">
                <a:latin typeface="Times New Roman" panose="02020603050405020304" pitchFamily="18" charset="0"/>
                <a:ea typeface="Times New Roman" panose="02020603050405020304" pitchFamily="18" charset="0"/>
              </a:rPr>
              <a:t>stable</a:t>
            </a:r>
            <a:r>
              <a:rPr lang="nl-NL" sz="1200" dirty="0">
                <a:latin typeface="Times New Roman" panose="02020603050405020304" pitchFamily="18" charset="0"/>
                <a:ea typeface="Times New Roman" panose="02020603050405020304" pitchFamily="18" charset="0"/>
              </a:rPr>
              <a:t> </a:t>
            </a:r>
            <a:r>
              <a:rPr lang="nl-NL" sz="1200" dirty="0" err="1">
                <a:latin typeface="Times New Roman" panose="02020603050405020304" pitchFamily="18" charset="0"/>
                <a:ea typeface="Times New Roman" panose="02020603050405020304" pitchFamily="18" charset="0"/>
              </a:rPr>
              <a:t>states</a:t>
            </a:r>
            <a:r>
              <a:rPr lang="nl-NL" sz="1200" dirty="0">
                <a:latin typeface="Times New Roman" panose="02020603050405020304" pitchFamily="18" charset="0"/>
                <a:ea typeface="Times New Roman" panose="02020603050405020304" pitchFamily="18" charset="0"/>
              </a:rPr>
              <a:t>, </a:t>
            </a:r>
            <a:r>
              <a:rPr lang="nl-NL" sz="1200" dirty="0" err="1">
                <a:latin typeface="Times New Roman" panose="02020603050405020304" pitchFamily="18" charset="0"/>
                <a:ea typeface="Times New Roman" panose="02020603050405020304" pitchFamily="18" charset="0"/>
              </a:rPr>
              <a:t>and</a:t>
            </a:r>
            <a:r>
              <a:rPr lang="nl-NL" sz="1200" dirty="0">
                <a:latin typeface="Times New Roman" panose="02020603050405020304" pitchFamily="18" charset="0"/>
                <a:ea typeface="Times New Roman" panose="02020603050405020304" pitchFamily="18" charset="0"/>
              </a:rPr>
              <a:t> open </a:t>
            </a:r>
            <a:r>
              <a:rPr lang="nl-NL" sz="1200" dirty="0" err="1">
                <a:latin typeface="Times New Roman" panose="02020603050405020304" pitchFamily="18" charset="0"/>
                <a:ea typeface="Times New Roman" panose="02020603050405020304" pitchFamily="18" charset="0"/>
              </a:rPr>
              <a:t>dots</a:t>
            </a:r>
            <a:r>
              <a:rPr lang="nl-NL" sz="1200" dirty="0">
                <a:latin typeface="Times New Roman" panose="02020603050405020304" pitchFamily="18" charset="0"/>
                <a:ea typeface="Times New Roman" panose="02020603050405020304" pitchFamily="18" charset="0"/>
              </a:rPr>
              <a:t> </a:t>
            </a:r>
            <a:r>
              <a:rPr lang="nl-NL" sz="1200" dirty="0" err="1">
                <a:latin typeface="Times New Roman" panose="02020603050405020304" pitchFamily="18" charset="0"/>
                <a:ea typeface="Times New Roman" panose="02020603050405020304" pitchFamily="18" charset="0"/>
              </a:rPr>
              <a:t>correspond</a:t>
            </a:r>
            <a:r>
              <a:rPr lang="nl-NL" sz="1200" dirty="0">
                <a:latin typeface="Times New Roman" panose="02020603050405020304" pitchFamily="18" charset="0"/>
                <a:ea typeface="Times New Roman" panose="02020603050405020304" pitchFamily="18" charset="0"/>
              </a:rPr>
              <a:t> </a:t>
            </a:r>
            <a:r>
              <a:rPr lang="nl-NL" sz="1200" dirty="0" err="1">
                <a:latin typeface="Times New Roman" panose="02020603050405020304" pitchFamily="18" charset="0"/>
                <a:ea typeface="Times New Roman" panose="02020603050405020304" pitchFamily="18" charset="0"/>
              </a:rPr>
              <a:t>to</a:t>
            </a:r>
            <a:r>
              <a:rPr lang="nl-NL" sz="1200" dirty="0">
                <a:latin typeface="Times New Roman" panose="02020603050405020304" pitchFamily="18" charset="0"/>
                <a:ea typeface="Times New Roman" panose="02020603050405020304" pitchFamily="18" charset="0"/>
              </a:rPr>
              <a:t> significant </a:t>
            </a:r>
            <a:r>
              <a:rPr lang="nl-NL" sz="1200" dirty="0" err="1">
                <a:latin typeface="Times New Roman" panose="02020603050405020304" pitchFamily="18" charset="0"/>
                <a:ea typeface="Times New Roman" panose="02020603050405020304" pitchFamily="18" charset="0"/>
              </a:rPr>
              <a:t>peaks</a:t>
            </a:r>
            <a:r>
              <a:rPr lang="nl-NL" sz="1200" dirty="0">
                <a:latin typeface="Times New Roman" panose="02020603050405020304" pitchFamily="18" charset="0"/>
                <a:ea typeface="Times New Roman" panose="02020603050405020304" pitchFamily="18" charset="0"/>
              </a:rPr>
              <a:t> </a:t>
            </a:r>
            <a:r>
              <a:rPr lang="nl-NL" sz="1200" dirty="0" err="1">
                <a:latin typeface="Times New Roman" panose="02020603050405020304" pitchFamily="18" charset="0"/>
                <a:ea typeface="Times New Roman" panose="02020603050405020304" pitchFamily="18" charset="0"/>
              </a:rPr>
              <a:t>and</a:t>
            </a:r>
            <a:r>
              <a:rPr lang="nl-NL" sz="1200" dirty="0">
                <a:latin typeface="Times New Roman" panose="02020603050405020304" pitchFamily="18" charset="0"/>
                <a:ea typeface="Times New Roman" panose="02020603050405020304" pitchFamily="18" charset="0"/>
              </a:rPr>
              <a:t> </a:t>
            </a:r>
            <a:r>
              <a:rPr lang="nl-NL" sz="1200" dirty="0" err="1">
                <a:latin typeface="Times New Roman" panose="02020603050405020304" pitchFamily="18" charset="0"/>
                <a:ea typeface="Times New Roman" panose="02020603050405020304" pitchFamily="18" charset="0"/>
              </a:rPr>
              <a:t>represent</a:t>
            </a:r>
            <a:r>
              <a:rPr lang="nl-NL" sz="1200" dirty="0">
                <a:latin typeface="Times New Roman" panose="02020603050405020304" pitchFamily="18" charset="0"/>
                <a:ea typeface="Times New Roman" panose="02020603050405020304" pitchFamily="18" charset="0"/>
              </a:rPr>
              <a:t> </a:t>
            </a:r>
            <a:r>
              <a:rPr lang="nl-NL" sz="1200" dirty="0" err="1">
                <a:latin typeface="Times New Roman" panose="02020603050405020304" pitchFamily="18" charset="0"/>
                <a:ea typeface="Times New Roman" panose="02020603050405020304" pitchFamily="18" charset="0"/>
              </a:rPr>
              <a:t>unstable</a:t>
            </a:r>
            <a:r>
              <a:rPr lang="nl-NL" sz="1200" dirty="0">
                <a:latin typeface="Times New Roman" panose="02020603050405020304" pitchFamily="18" charset="0"/>
                <a:ea typeface="Times New Roman" panose="02020603050405020304" pitchFamily="18" charset="0"/>
              </a:rPr>
              <a:t> </a:t>
            </a:r>
            <a:r>
              <a:rPr lang="nl-NL" sz="1200" dirty="0" err="1">
                <a:latin typeface="Times New Roman" panose="02020603050405020304" pitchFamily="18" charset="0"/>
                <a:ea typeface="Times New Roman" panose="02020603050405020304" pitchFamily="18" charset="0"/>
              </a:rPr>
              <a:t>states</a:t>
            </a:r>
            <a:r>
              <a:rPr lang="nl-NL" sz="1200" dirty="0">
                <a:latin typeface="Times New Roman" panose="02020603050405020304" pitchFamily="18" charset="0"/>
                <a:ea typeface="Times New Roman" panose="02020603050405020304" pitchFamily="18" charset="0"/>
              </a:rPr>
              <a:t>. B) </a:t>
            </a:r>
            <a:r>
              <a:rPr lang="nl-NL" sz="1200" dirty="0" err="1">
                <a:latin typeface="Times New Roman" panose="02020603050405020304" pitchFamily="18" charset="0"/>
                <a:ea typeface="Times New Roman" panose="02020603050405020304" pitchFamily="18" charset="0"/>
              </a:rPr>
              <a:t>Two-dimensional</a:t>
            </a:r>
            <a:r>
              <a:rPr lang="nl-NL" sz="1200" dirty="0">
                <a:latin typeface="Times New Roman" panose="02020603050405020304" pitchFamily="18" charset="0"/>
                <a:ea typeface="Times New Roman" panose="02020603050405020304" pitchFamily="18" charset="0"/>
              </a:rPr>
              <a:t> </a:t>
            </a:r>
            <a:r>
              <a:rPr lang="nl-NL" sz="1200" dirty="0" err="1">
                <a:latin typeface="Times New Roman" panose="02020603050405020304" pitchFamily="18" charset="0"/>
                <a:ea typeface="Times New Roman" panose="02020603050405020304" pitchFamily="18" charset="0"/>
              </a:rPr>
              <a:t>bifurcation</a:t>
            </a:r>
            <a:r>
              <a:rPr lang="nl-NL" sz="1200" dirty="0">
                <a:latin typeface="Times New Roman" panose="02020603050405020304" pitchFamily="18" charset="0"/>
                <a:ea typeface="Times New Roman" panose="02020603050405020304" pitchFamily="18" charset="0"/>
              </a:rPr>
              <a:t> plot, in </a:t>
            </a:r>
            <a:r>
              <a:rPr lang="nl-NL" sz="1200" dirty="0" err="1">
                <a:latin typeface="Times New Roman" panose="02020603050405020304" pitchFamily="18" charset="0"/>
                <a:ea typeface="Times New Roman" panose="02020603050405020304" pitchFamily="18" charset="0"/>
              </a:rPr>
              <a:t>which</a:t>
            </a:r>
            <a:r>
              <a:rPr lang="nl-NL" sz="1200" dirty="0">
                <a:latin typeface="Times New Roman" panose="02020603050405020304" pitchFamily="18" charset="0"/>
                <a:ea typeface="Times New Roman" panose="02020603050405020304" pitchFamily="18" charset="0"/>
              </a:rPr>
              <a:t> </a:t>
            </a:r>
            <a:r>
              <a:rPr lang="nl-NL" sz="1200" dirty="0" err="1">
                <a:latin typeface="Times New Roman" panose="02020603050405020304" pitchFamily="18" charset="0"/>
                <a:ea typeface="Times New Roman" panose="02020603050405020304" pitchFamily="18" charset="0"/>
              </a:rPr>
              <a:t>the</a:t>
            </a:r>
            <a:r>
              <a:rPr lang="nl-NL" sz="1200" dirty="0">
                <a:latin typeface="Times New Roman" panose="02020603050405020304" pitchFamily="18" charset="0"/>
                <a:ea typeface="Times New Roman" panose="02020603050405020304" pitchFamily="18" charset="0"/>
              </a:rPr>
              <a:t> red </a:t>
            </a:r>
            <a:r>
              <a:rPr lang="nl-NL" sz="1200" dirty="0" err="1">
                <a:latin typeface="Times New Roman" panose="02020603050405020304" pitchFamily="18" charset="0"/>
                <a:ea typeface="Times New Roman" panose="02020603050405020304" pitchFamily="18" charset="0"/>
              </a:rPr>
              <a:t>lines</a:t>
            </a:r>
            <a:r>
              <a:rPr lang="nl-NL" sz="1200" dirty="0">
                <a:latin typeface="Times New Roman" panose="02020603050405020304" pitchFamily="18" charset="0"/>
                <a:ea typeface="Times New Roman" panose="02020603050405020304" pitchFamily="18" charset="0"/>
              </a:rPr>
              <a:t> </a:t>
            </a:r>
            <a:r>
              <a:rPr lang="nl-NL" sz="1200" dirty="0" err="1">
                <a:latin typeface="Times New Roman" panose="02020603050405020304" pitchFamily="18" charset="0"/>
                <a:ea typeface="Times New Roman" panose="02020603050405020304" pitchFamily="18" charset="0"/>
              </a:rPr>
              <a:t>demarcate</a:t>
            </a:r>
            <a:r>
              <a:rPr lang="nl-NL" sz="1200" dirty="0">
                <a:latin typeface="Times New Roman" panose="02020603050405020304" pitchFamily="18" charset="0"/>
                <a:ea typeface="Times New Roman" panose="02020603050405020304" pitchFamily="18" charset="0"/>
              </a:rPr>
              <a:t> </a:t>
            </a:r>
            <a:r>
              <a:rPr lang="nl-NL" sz="1200" dirty="0" err="1">
                <a:latin typeface="Times New Roman" panose="02020603050405020304" pitchFamily="18" charset="0"/>
                <a:ea typeface="Times New Roman" panose="02020603050405020304" pitchFamily="18" charset="0"/>
              </a:rPr>
              <a:t>the</a:t>
            </a:r>
            <a:r>
              <a:rPr lang="nl-NL" sz="1200" dirty="0">
                <a:latin typeface="Times New Roman" panose="02020603050405020304" pitchFamily="18" charset="0"/>
                <a:ea typeface="Times New Roman" panose="02020603050405020304" pitchFamily="18" charset="0"/>
              </a:rPr>
              <a:t> </a:t>
            </a:r>
            <a:r>
              <a:rPr lang="nl-NL" sz="1200" dirty="0" err="1">
                <a:latin typeface="Times New Roman" panose="02020603050405020304" pitchFamily="18" charset="0"/>
                <a:ea typeface="Times New Roman" panose="02020603050405020304" pitchFamily="18" charset="0"/>
              </a:rPr>
              <a:t>bistability</a:t>
            </a:r>
            <a:r>
              <a:rPr lang="nl-NL" sz="1200" dirty="0">
                <a:latin typeface="Times New Roman" panose="02020603050405020304" pitchFamily="18" charset="0"/>
                <a:ea typeface="Times New Roman" panose="02020603050405020304" pitchFamily="18" charset="0"/>
              </a:rPr>
              <a:t> range </a:t>
            </a:r>
            <a:r>
              <a:rPr lang="nl-NL" sz="1200" dirty="0" err="1">
                <a:latin typeface="Times New Roman" panose="02020603050405020304" pitchFamily="18" charset="0"/>
                <a:ea typeface="Times New Roman" panose="02020603050405020304" pitchFamily="18" charset="0"/>
              </a:rPr>
              <a:t>between</a:t>
            </a:r>
            <a:r>
              <a:rPr lang="nl-NL" sz="1200" dirty="0">
                <a:latin typeface="Times New Roman" panose="02020603050405020304" pitchFamily="18" charset="0"/>
                <a:ea typeface="Times New Roman" panose="02020603050405020304" pitchFamily="18" charset="0"/>
              </a:rPr>
              <a:t> 1250−2050 mm yr</a:t>
            </a:r>
            <a:r>
              <a:rPr lang="nl-NL" sz="1200" baseline="30000" dirty="0">
                <a:latin typeface="Times New Roman" panose="02020603050405020304" pitchFamily="18" charset="0"/>
                <a:ea typeface="Times New Roman" panose="02020603050405020304" pitchFamily="18" charset="0"/>
              </a:rPr>
              <a:t>-1</a:t>
            </a:r>
            <a:r>
              <a:rPr lang="nl-NL" sz="1200" dirty="0">
                <a:latin typeface="Times New Roman" panose="02020603050405020304" pitchFamily="18" charset="0"/>
                <a:ea typeface="Times New Roman" panose="02020603050405020304" pitchFamily="18" charset="0"/>
              </a:rPr>
              <a:t> at </a:t>
            </a:r>
            <a:r>
              <a:rPr lang="nl-NL" sz="1200" dirty="0" err="1">
                <a:latin typeface="Times New Roman" panose="02020603050405020304" pitchFamily="18" charset="0"/>
                <a:ea typeface="Times New Roman" panose="02020603050405020304" pitchFamily="18" charset="0"/>
              </a:rPr>
              <a:t>which</a:t>
            </a:r>
            <a:r>
              <a:rPr lang="nl-NL" sz="1200" dirty="0">
                <a:latin typeface="Times New Roman" panose="02020603050405020304" pitchFamily="18" charset="0"/>
                <a:ea typeface="Times New Roman" panose="02020603050405020304" pitchFamily="18" charset="0"/>
              </a:rPr>
              <a:t> </a:t>
            </a:r>
            <a:r>
              <a:rPr lang="nl-NL" sz="1200" dirty="0" err="1">
                <a:latin typeface="Times New Roman" panose="02020603050405020304" pitchFamily="18" charset="0"/>
                <a:ea typeface="Times New Roman" panose="02020603050405020304" pitchFamily="18" charset="0"/>
              </a:rPr>
              <a:t>forest</a:t>
            </a:r>
            <a:r>
              <a:rPr lang="nl-NL" sz="1200" dirty="0">
                <a:latin typeface="Times New Roman" panose="02020603050405020304" pitchFamily="18" charset="0"/>
                <a:ea typeface="Times New Roman" panose="02020603050405020304" pitchFamily="18" charset="0"/>
              </a:rPr>
              <a:t> </a:t>
            </a:r>
            <a:r>
              <a:rPr lang="nl-NL" sz="1200" dirty="0" err="1">
                <a:latin typeface="Times New Roman" panose="02020603050405020304" pitchFamily="18" charset="0"/>
                <a:ea typeface="Times New Roman" panose="02020603050405020304" pitchFamily="18" charset="0"/>
              </a:rPr>
              <a:t>and</a:t>
            </a:r>
            <a:r>
              <a:rPr lang="nl-NL" sz="1200" dirty="0">
                <a:latin typeface="Times New Roman" panose="02020603050405020304" pitchFamily="18" charset="0"/>
                <a:ea typeface="Times New Roman" panose="02020603050405020304" pitchFamily="18" charset="0"/>
              </a:rPr>
              <a:t> </a:t>
            </a:r>
            <a:r>
              <a:rPr lang="nl-NL" sz="1200" dirty="0" err="1">
                <a:latin typeface="Times New Roman" panose="02020603050405020304" pitchFamily="18" charset="0"/>
                <a:ea typeface="Times New Roman" panose="02020603050405020304" pitchFamily="18" charset="0"/>
              </a:rPr>
              <a:t>nonforest</a:t>
            </a:r>
            <a:r>
              <a:rPr lang="nl-NL" sz="1200" dirty="0">
                <a:latin typeface="Times New Roman" panose="02020603050405020304" pitchFamily="18" charset="0"/>
                <a:ea typeface="Times New Roman" panose="02020603050405020304" pitchFamily="18" charset="0"/>
              </a:rPr>
              <a:t>, a </a:t>
            </a:r>
            <a:r>
              <a:rPr lang="nl-NL" sz="1200" dirty="0" err="1">
                <a:latin typeface="Times New Roman" panose="02020603050405020304" pitchFamily="18" charset="0"/>
                <a:ea typeface="Times New Roman" panose="02020603050405020304" pitchFamily="18" charset="0"/>
              </a:rPr>
              <a:t>savanna</a:t>
            </a:r>
            <a:r>
              <a:rPr lang="nl-NL" sz="1200" dirty="0">
                <a:latin typeface="Times New Roman" panose="02020603050405020304" pitchFamily="18" charset="0"/>
                <a:ea typeface="Times New Roman" panose="02020603050405020304" pitchFamily="18" charset="0"/>
              </a:rPr>
              <a:t>-like state of low </a:t>
            </a:r>
            <a:r>
              <a:rPr lang="nl-NL" sz="1200" dirty="0" err="1">
                <a:latin typeface="Times New Roman" panose="02020603050405020304" pitchFamily="18" charset="0"/>
                <a:ea typeface="Times New Roman" panose="02020603050405020304" pitchFamily="18" charset="0"/>
              </a:rPr>
              <a:t>forest</a:t>
            </a:r>
            <a:r>
              <a:rPr lang="nl-NL" sz="1200" dirty="0">
                <a:latin typeface="Times New Roman" panose="02020603050405020304" pitchFamily="18" charset="0"/>
                <a:ea typeface="Times New Roman" panose="02020603050405020304" pitchFamily="18" charset="0"/>
              </a:rPr>
              <a:t> cover, are </a:t>
            </a:r>
            <a:r>
              <a:rPr lang="nl-NL" sz="1200" dirty="0" err="1">
                <a:latin typeface="Times New Roman" panose="02020603050405020304" pitchFamily="18" charset="0"/>
                <a:ea typeface="Times New Roman" panose="02020603050405020304" pitchFamily="18" charset="0"/>
              </a:rPr>
              <a:t>considered</a:t>
            </a:r>
            <a:r>
              <a:rPr lang="nl-NL" sz="1200" dirty="0">
                <a:latin typeface="Times New Roman" panose="02020603050405020304" pitchFamily="18" charset="0"/>
                <a:ea typeface="Times New Roman" panose="02020603050405020304" pitchFamily="18" charset="0"/>
              </a:rPr>
              <a:t> </a:t>
            </a:r>
            <a:r>
              <a:rPr lang="nl-NL" sz="1200" dirty="0" err="1">
                <a:latin typeface="Times New Roman" panose="02020603050405020304" pitchFamily="18" charset="0"/>
                <a:ea typeface="Times New Roman" panose="02020603050405020304" pitchFamily="18" charset="0"/>
              </a:rPr>
              <a:t>alternative</a:t>
            </a:r>
            <a:r>
              <a:rPr lang="nl-NL" sz="1200" dirty="0">
                <a:latin typeface="Times New Roman" panose="02020603050405020304" pitchFamily="18" charset="0"/>
                <a:ea typeface="Times New Roman" panose="02020603050405020304" pitchFamily="18" charset="0"/>
              </a:rPr>
              <a:t> </a:t>
            </a:r>
            <a:r>
              <a:rPr lang="nl-NL" sz="1200" dirty="0" err="1">
                <a:latin typeface="Times New Roman" panose="02020603050405020304" pitchFamily="18" charset="0"/>
                <a:ea typeface="Times New Roman" panose="02020603050405020304" pitchFamily="18" charset="0"/>
              </a:rPr>
              <a:t>stable</a:t>
            </a:r>
            <a:r>
              <a:rPr lang="nl-NL" sz="1200" dirty="0">
                <a:latin typeface="Times New Roman" panose="02020603050405020304" pitchFamily="18" charset="0"/>
                <a:ea typeface="Times New Roman" panose="02020603050405020304" pitchFamily="18" charset="0"/>
              </a:rPr>
              <a:t> </a:t>
            </a:r>
            <a:r>
              <a:rPr lang="nl-NL" sz="1200" dirty="0" err="1">
                <a:latin typeface="Times New Roman" panose="02020603050405020304" pitchFamily="18" charset="0"/>
                <a:ea typeface="Times New Roman" panose="02020603050405020304" pitchFamily="18" charset="0"/>
              </a:rPr>
              <a:t>states</a:t>
            </a:r>
            <a:r>
              <a:rPr lang="nl-NL" sz="1200" dirty="0">
                <a:latin typeface="Times New Roman" panose="02020603050405020304" pitchFamily="18" charset="0"/>
                <a:ea typeface="Times New Roman" panose="02020603050405020304" pitchFamily="18" charset="0"/>
              </a:rPr>
              <a:t>.</a:t>
            </a:r>
            <a:endParaRPr lang="nl-NL" dirty="0"/>
          </a:p>
        </p:txBody>
      </p:sp>
      <p:sp>
        <p:nvSpPr>
          <p:cNvPr id="17" name="Pijl: rechts 16">
            <a:hlinkClick r:id="" action="ppaction://hlinkshowjump?jump=nextslide"/>
            <a:extLst>
              <a:ext uri="{FF2B5EF4-FFF2-40B4-BE49-F238E27FC236}">
                <a16:creationId xmlns:a16="http://schemas.microsoft.com/office/drawing/2014/main" id="{962983F4-58F0-4AD2-B977-C0DFBDFDCFBE}"/>
              </a:ext>
            </a:extLst>
          </p:cNvPr>
          <p:cNvSpPr/>
          <p:nvPr/>
        </p:nvSpPr>
        <p:spPr>
          <a:xfrm>
            <a:off x="3657139" y="5312931"/>
            <a:ext cx="978408" cy="48463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8" name="Pijl: links 17">
            <a:hlinkClick r:id="" action="ppaction://hlinkshowjump?jump=previousslide"/>
            <a:extLst>
              <a:ext uri="{FF2B5EF4-FFF2-40B4-BE49-F238E27FC236}">
                <a16:creationId xmlns:a16="http://schemas.microsoft.com/office/drawing/2014/main" id="{F0418CDE-8BFA-44D7-8D2F-E0105B99F87E}"/>
              </a:ext>
            </a:extLst>
          </p:cNvPr>
          <p:cNvSpPr/>
          <p:nvPr/>
        </p:nvSpPr>
        <p:spPr>
          <a:xfrm>
            <a:off x="849931" y="5312931"/>
            <a:ext cx="978408" cy="484632"/>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6994868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F90F78D8-399B-423B-BDDA-73151B32C121}"/>
              </a:ext>
            </a:extLst>
          </p:cNvPr>
          <p:cNvSpPr txBox="1"/>
          <p:nvPr/>
        </p:nvSpPr>
        <p:spPr>
          <a:xfrm>
            <a:off x="0" y="-54318"/>
            <a:ext cx="12192000" cy="1631216"/>
          </a:xfrm>
          <a:prstGeom prst="rect">
            <a:avLst/>
          </a:prstGeom>
          <a:noFill/>
        </p:spPr>
        <p:txBody>
          <a:bodyPr wrap="square" rtlCol="0">
            <a:spAutoFit/>
          </a:bodyPr>
          <a:lstStyle/>
          <a:p>
            <a:pPr algn="ctr">
              <a:lnSpc>
                <a:spcPct val="150000"/>
              </a:lnSpc>
            </a:pPr>
            <a:r>
              <a:rPr lang="nl-NL" sz="4000" dirty="0" err="1">
                <a:latin typeface="Times New Roman" panose="02020603050405020304" pitchFamily="18" charset="0"/>
                <a:cs typeface="Times New Roman" panose="02020603050405020304" pitchFamily="18" charset="0"/>
              </a:rPr>
              <a:t>Hysteresis</a:t>
            </a:r>
            <a:r>
              <a:rPr lang="nl-NL" sz="4000" dirty="0">
                <a:latin typeface="Times New Roman" panose="02020603050405020304" pitchFamily="18" charset="0"/>
                <a:cs typeface="Times New Roman" panose="02020603050405020304" pitchFamily="18" charset="0"/>
              </a:rPr>
              <a:t> of </a:t>
            </a:r>
            <a:r>
              <a:rPr lang="nl-NL" sz="4000" dirty="0" err="1">
                <a:latin typeface="Times New Roman" panose="02020603050405020304" pitchFamily="18" charset="0"/>
                <a:cs typeface="Times New Roman" panose="02020603050405020304" pitchFamily="18" charset="0"/>
              </a:rPr>
              <a:t>tropical</a:t>
            </a:r>
            <a:r>
              <a:rPr lang="nl-NL" sz="4000" dirty="0">
                <a:latin typeface="Times New Roman" panose="02020603050405020304" pitchFamily="18" charset="0"/>
                <a:cs typeface="Times New Roman" panose="02020603050405020304" pitchFamily="18" charset="0"/>
              </a:rPr>
              <a:t> </a:t>
            </a:r>
            <a:r>
              <a:rPr lang="nl-NL" sz="4000" dirty="0" err="1">
                <a:latin typeface="Times New Roman" panose="02020603050405020304" pitchFamily="18" charset="0"/>
                <a:cs typeface="Times New Roman" panose="02020603050405020304" pitchFamily="18" charset="0"/>
              </a:rPr>
              <a:t>forests</a:t>
            </a:r>
            <a:r>
              <a:rPr lang="nl-NL" sz="4000" dirty="0">
                <a:latin typeface="Times New Roman" panose="02020603050405020304" pitchFamily="18" charset="0"/>
                <a:cs typeface="Times New Roman" panose="02020603050405020304" pitchFamily="18" charset="0"/>
              </a:rPr>
              <a:t> in </a:t>
            </a:r>
            <a:r>
              <a:rPr lang="nl-NL" sz="4000" dirty="0" err="1">
                <a:latin typeface="Times New Roman" panose="02020603050405020304" pitchFamily="18" charset="0"/>
                <a:cs typeface="Times New Roman" panose="02020603050405020304" pitchFamily="18" charset="0"/>
              </a:rPr>
              <a:t>the</a:t>
            </a:r>
            <a:r>
              <a:rPr lang="nl-NL" sz="4000" dirty="0">
                <a:latin typeface="Times New Roman" panose="02020603050405020304" pitchFamily="18" charset="0"/>
                <a:cs typeface="Times New Roman" panose="02020603050405020304" pitchFamily="18" charset="0"/>
              </a:rPr>
              <a:t> 21st </a:t>
            </a:r>
            <a:r>
              <a:rPr lang="nl-NL" sz="4000" dirty="0" err="1">
                <a:latin typeface="Times New Roman" panose="02020603050405020304" pitchFamily="18" charset="0"/>
                <a:cs typeface="Times New Roman" panose="02020603050405020304" pitchFamily="18" charset="0"/>
              </a:rPr>
              <a:t>century</a:t>
            </a:r>
            <a:endParaRPr lang="nl-NL" sz="4000" dirty="0">
              <a:latin typeface="Times New Roman" panose="02020603050405020304" pitchFamily="18" charset="0"/>
              <a:cs typeface="Times New Roman" panose="02020603050405020304" pitchFamily="18" charset="0"/>
            </a:endParaRPr>
          </a:p>
          <a:p>
            <a:pPr algn="ctr"/>
            <a:r>
              <a:rPr lang="nl-NL" sz="2000" dirty="0">
                <a:latin typeface="Times New Roman" panose="02020603050405020304" pitchFamily="18" charset="0"/>
                <a:cs typeface="Times New Roman" panose="02020603050405020304" pitchFamily="18" charset="0"/>
              </a:rPr>
              <a:t>Arie Staal, </a:t>
            </a:r>
            <a:r>
              <a:rPr lang="nl-NL" sz="2000" dirty="0" err="1">
                <a:latin typeface="Times New Roman" panose="02020603050405020304" pitchFamily="18" charset="0"/>
                <a:cs typeface="Times New Roman" panose="02020603050405020304" pitchFamily="18" charset="0"/>
              </a:rPr>
              <a:t>Ingo</a:t>
            </a:r>
            <a:r>
              <a:rPr lang="nl-NL" sz="2000" dirty="0">
                <a:latin typeface="Times New Roman" panose="02020603050405020304" pitchFamily="18" charset="0"/>
                <a:cs typeface="Times New Roman" panose="02020603050405020304" pitchFamily="18" charset="0"/>
              </a:rPr>
              <a:t> </a:t>
            </a:r>
            <a:r>
              <a:rPr lang="nl-NL" sz="2000" dirty="0" err="1">
                <a:latin typeface="Times New Roman" panose="02020603050405020304" pitchFamily="18" charset="0"/>
                <a:cs typeface="Times New Roman" panose="02020603050405020304" pitchFamily="18" charset="0"/>
              </a:rPr>
              <a:t>Fetzer</a:t>
            </a:r>
            <a:r>
              <a:rPr lang="nl-NL" sz="2000" dirty="0">
                <a:latin typeface="Times New Roman" panose="02020603050405020304" pitchFamily="18" charset="0"/>
                <a:cs typeface="Times New Roman" panose="02020603050405020304" pitchFamily="18" charset="0"/>
              </a:rPr>
              <a:t>, </a:t>
            </a:r>
            <a:r>
              <a:rPr lang="nl-NL" sz="2000" dirty="0" err="1">
                <a:latin typeface="Times New Roman" panose="02020603050405020304" pitchFamily="18" charset="0"/>
                <a:cs typeface="Times New Roman" panose="02020603050405020304" pitchFamily="18" charset="0"/>
              </a:rPr>
              <a:t>Lan</a:t>
            </a:r>
            <a:r>
              <a:rPr lang="nl-NL" sz="2000" dirty="0">
                <a:latin typeface="Times New Roman" panose="02020603050405020304" pitchFamily="18" charset="0"/>
                <a:cs typeface="Times New Roman" panose="02020603050405020304" pitchFamily="18" charset="0"/>
              </a:rPr>
              <a:t> Wang-</a:t>
            </a:r>
            <a:r>
              <a:rPr lang="nl-NL" sz="2000" dirty="0" err="1">
                <a:latin typeface="Times New Roman" panose="02020603050405020304" pitchFamily="18" charset="0"/>
                <a:cs typeface="Times New Roman" panose="02020603050405020304" pitchFamily="18" charset="0"/>
              </a:rPr>
              <a:t>Erlandsson</a:t>
            </a:r>
            <a:r>
              <a:rPr lang="nl-NL" sz="2000" dirty="0">
                <a:latin typeface="Times New Roman" panose="02020603050405020304" pitchFamily="18" charset="0"/>
                <a:cs typeface="Times New Roman" panose="02020603050405020304" pitchFamily="18" charset="0"/>
              </a:rPr>
              <a:t>, Joyce H.C. Bosmans, Stefan C. Dekker, </a:t>
            </a:r>
          </a:p>
          <a:p>
            <a:pPr algn="ctr"/>
            <a:r>
              <a:rPr lang="nl-NL" sz="2000" dirty="0">
                <a:latin typeface="Times New Roman" panose="02020603050405020304" pitchFamily="18" charset="0"/>
                <a:cs typeface="Times New Roman" panose="02020603050405020304" pitchFamily="18" charset="0"/>
              </a:rPr>
              <a:t>Egbert H. van Nes, Johan </a:t>
            </a:r>
            <a:r>
              <a:rPr lang="nl-NL" sz="2000" dirty="0" err="1">
                <a:latin typeface="Times New Roman" panose="02020603050405020304" pitchFamily="18" charset="0"/>
                <a:cs typeface="Times New Roman" panose="02020603050405020304" pitchFamily="18" charset="0"/>
              </a:rPr>
              <a:t>Rockström</a:t>
            </a:r>
            <a:r>
              <a:rPr lang="nl-NL" sz="2000" dirty="0">
                <a:latin typeface="Times New Roman" panose="02020603050405020304" pitchFamily="18" charset="0"/>
                <a:cs typeface="Times New Roman" panose="02020603050405020304" pitchFamily="18" charset="0"/>
              </a:rPr>
              <a:t> &amp; Obbe A. Tuinenburg</a:t>
            </a:r>
          </a:p>
        </p:txBody>
      </p:sp>
      <p:sp>
        <p:nvSpPr>
          <p:cNvPr id="5" name="Rechthoek 4">
            <a:hlinkClick r:id="" action="ppaction://hlinkshowjump?jump=firstslide"/>
            <a:extLst>
              <a:ext uri="{FF2B5EF4-FFF2-40B4-BE49-F238E27FC236}">
                <a16:creationId xmlns:a16="http://schemas.microsoft.com/office/drawing/2014/main" id="{21BE779B-5BEC-49E6-9E3C-E1FDBA4E0EA7}"/>
              </a:ext>
            </a:extLst>
          </p:cNvPr>
          <p:cNvSpPr/>
          <p:nvPr/>
        </p:nvSpPr>
        <p:spPr>
          <a:xfrm>
            <a:off x="-108642" y="-63374"/>
            <a:ext cx="12439462" cy="169459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3" name="Rechthoek 22">
            <a:hlinkClick r:id="" action="ppaction://hlinkshowjump?jump=lastslide"/>
            <a:extLst>
              <a:ext uri="{FF2B5EF4-FFF2-40B4-BE49-F238E27FC236}">
                <a16:creationId xmlns:a16="http://schemas.microsoft.com/office/drawing/2014/main" id="{218EFBB9-096B-464B-A9CB-5A7DF74363D9}"/>
              </a:ext>
            </a:extLst>
          </p:cNvPr>
          <p:cNvSpPr/>
          <p:nvPr/>
        </p:nvSpPr>
        <p:spPr>
          <a:xfrm>
            <a:off x="-108642" y="6292158"/>
            <a:ext cx="12367034" cy="64145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4" name="Picture 2" descr="Image result for utrecht university">
            <a:extLst>
              <a:ext uri="{FF2B5EF4-FFF2-40B4-BE49-F238E27FC236}">
                <a16:creationId xmlns:a16="http://schemas.microsoft.com/office/drawing/2014/main" id="{2484AA19-7189-4513-9C6A-0056BD36A95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92103" y="6361728"/>
            <a:ext cx="1590675" cy="440055"/>
          </a:xfrm>
          <a:prstGeom prst="rect">
            <a:avLst/>
          </a:prstGeom>
          <a:noFill/>
          <a:extLst>
            <a:ext uri="{909E8E84-426E-40DD-AFC4-6F175D3DCCD1}">
              <a14:hiddenFill xmlns:a14="http://schemas.microsoft.com/office/drawing/2010/main">
                <a:solidFill>
                  <a:srgbClr val="FFFFFF"/>
                </a:solidFill>
              </a14:hiddenFill>
            </a:ext>
          </a:extLst>
        </p:spPr>
      </p:pic>
      <p:pic>
        <p:nvPicPr>
          <p:cNvPr id="25" name="Bildobjekt 20">
            <a:extLst>
              <a:ext uri="{FF2B5EF4-FFF2-40B4-BE49-F238E27FC236}">
                <a16:creationId xmlns:a16="http://schemas.microsoft.com/office/drawing/2014/main" id="{E972E929-F866-4044-9E85-7CFE200761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091" y="6238705"/>
            <a:ext cx="2050988" cy="685560"/>
          </a:xfrm>
          <a:prstGeom prst="rect">
            <a:avLst/>
          </a:prstGeom>
        </p:spPr>
      </p:pic>
      <p:grpSp>
        <p:nvGrpSpPr>
          <p:cNvPr id="26" name="Group 43">
            <a:extLst>
              <a:ext uri="{FF2B5EF4-FFF2-40B4-BE49-F238E27FC236}">
                <a16:creationId xmlns:a16="http://schemas.microsoft.com/office/drawing/2014/main" id="{1CA6AE7F-3855-481D-892F-D14962146163}"/>
              </a:ext>
            </a:extLst>
          </p:cNvPr>
          <p:cNvGrpSpPr/>
          <p:nvPr/>
        </p:nvGrpSpPr>
        <p:grpSpPr>
          <a:xfrm>
            <a:off x="2320159" y="6267689"/>
            <a:ext cx="1274069" cy="663788"/>
            <a:chOff x="10937436" y="6154561"/>
            <a:chExt cx="1310640" cy="637489"/>
          </a:xfrm>
        </p:grpSpPr>
        <p:sp>
          <p:nvSpPr>
            <p:cNvPr id="27" name="TextBox 44">
              <a:extLst>
                <a:ext uri="{FF2B5EF4-FFF2-40B4-BE49-F238E27FC236}">
                  <a16:creationId xmlns:a16="http://schemas.microsoft.com/office/drawing/2014/main" id="{EC028868-BC7F-4718-85C9-1736E9D9FAD5}"/>
                </a:ext>
              </a:extLst>
            </p:cNvPr>
            <p:cNvSpPr txBox="1"/>
            <p:nvPr/>
          </p:nvSpPr>
          <p:spPr>
            <a:xfrm>
              <a:off x="10937436" y="6154561"/>
              <a:ext cx="1310640" cy="555537"/>
            </a:xfrm>
            <a:prstGeom prst="rect">
              <a:avLst/>
            </a:prstGeom>
            <a:noFill/>
          </p:spPr>
          <p:txBody>
            <a:bodyPr wrap="square" rtlCol="0">
              <a:spAutoFit/>
            </a:bodyPr>
            <a:lstStyle/>
            <a:p>
              <a:pPr algn="ctr">
                <a:lnSpc>
                  <a:spcPct val="70000"/>
                </a:lnSpc>
              </a:pPr>
              <a:r>
                <a:rPr lang="en-US" sz="3200" b="1" dirty="0">
                  <a:solidFill>
                    <a:srgbClr val="425221"/>
                  </a:solidFill>
                  <a:latin typeface="Tahoma"/>
                  <a:cs typeface="Tahoma"/>
                </a:rPr>
                <a:t>e</a:t>
              </a:r>
              <a:r>
                <a:rPr lang="en-US" sz="3200" b="1" dirty="0">
                  <a:solidFill>
                    <a:srgbClr val="D5662D"/>
                  </a:solidFill>
                  <a:latin typeface="Tahoma"/>
                  <a:cs typeface="Tahoma"/>
                </a:rPr>
                <a:t>r</a:t>
              </a:r>
              <a:r>
                <a:rPr lang="en-US" sz="3200" b="1" dirty="0">
                  <a:solidFill>
                    <a:srgbClr val="425221"/>
                  </a:solidFill>
                  <a:latin typeface="Tahoma"/>
                  <a:cs typeface="Tahoma"/>
                </a:rPr>
                <a:t>a</a:t>
              </a:r>
              <a:r>
                <a:rPr lang="en-US" sz="2000" dirty="0">
                  <a:latin typeface="Tahoma"/>
                  <a:cs typeface="Tahoma"/>
                </a:rPr>
                <a:t> </a:t>
              </a:r>
            </a:p>
            <a:p>
              <a:pPr algn="ctr">
                <a:lnSpc>
                  <a:spcPct val="70000"/>
                </a:lnSpc>
              </a:pPr>
              <a:r>
                <a:rPr lang="en-US" sz="1100" b="1" dirty="0">
                  <a:latin typeface="Calibri"/>
                  <a:cs typeface="Calibri"/>
                </a:rPr>
                <a:t>Earth Resilience</a:t>
              </a:r>
            </a:p>
          </p:txBody>
        </p:sp>
        <p:sp>
          <p:nvSpPr>
            <p:cNvPr id="28" name="TextBox 45">
              <a:extLst>
                <a:ext uri="{FF2B5EF4-FFF2-40B4-BE49-F238E27FC236}">
                  <a16:creationId xmlns:a16="http://schemas.microsoft.com/office/drawing/2014/main" id="{A8107162-6045-4ABB-9409-EFE9A3EF5100}"/>
                </a:ext>
              </a:extLst>
            </p:cNvPr>
            <p:cNvSpPr txBox="1"/>
            <p:nvPr/>
          </p:nvSpPr>
          <p:spPr>
            <a:xfrm>
              <a:off x="11007832" y="6561218"/>
              <a:ext cx="1144865" cy="230832"/>
            </a:xfrm>
            <a:prstGeom prst="rect">
              <a:avLst/>
            </a:prstGeom>
            <a:noFill/>
          </p:spPr>
          <p:txBody>
            <a:bodyPr wrap="none" rtlCol="0">
              <a:spAutoFit/>
            </a:bodyPr>
            <a:lstStyle/>
            <a:p>
              <a:r>
                <a:rPr lang="en-US" sz="900" dirty="0">
                  <a:latin typeface="+mj-lt"/>
                  <a:cs typeface="Avenir Next Condensed Demi Bold"/>
                </a:rPr>
                <a:t>in the Anthropocene</a:t>
              </a:r>
              <a:endParaRPr lang="en-US" sz="900" dirty="0">
                <a:latin typeface="+mj-lt"/>
              </a:endParaRPr>
            </a:p>
          </p:txBody>
        </p:sp>
      </p:grpSp>
      <p:pic>
        <p:nvPicPr>
          <p:cNvPr id="29" name="Picture 6" descr="http://www.foodlaw.nu/images/wur.jpg">
            <a:extLst>
              <a:ext uri="{FF2B5EF4-FFF2-40B4-BE49-F238E27FC236}">
                <a16:creationId xmlns:a16="http://schemas.microsoft.com/office/drawing/2014/main" id="{0857C802-DCA4-428D-B097-ED3D349D4D9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33812" y="6418555"/>
            <a:ext cx="2010433" cy="325859"/>
          </a:xfrm>
          <a:prstGeom prst="rect">
            <a:avLst/>
          </a:prstGeom>
          <a:noFill/>
          <a:extLst>
            <a:ext uri="{909E8E84-426E-40DD-AFC4-6F175D3DCCD1}">
              <a14:hiddenFill xmlns:a14="http://schemas.microsoft.com/office/drawing/2010/main">
                <a:solidFill>
                  <a:srgbClr val="FFFFFF"/>
                </a:solidFill>
              </a14:hiddenFill>
            </a:ext>
          </a:extLst>
        </p:spPr>
      </p:pic>
      <p:pic>
        <p:nvPicPr>
          <p:cNvPr id="31" name="Afbeelding 30" descr="Afbeelding met tekening&#10;&#10;Automatisch gegenereerde beschrijving">
            <a:extLst>
              <a:ext uri="{FF2B5EF4-FFF2-40B4-BE49-F238E27FC236}">
                <a16:creationId xmlns:a16="http://schemas.microsoft.com/office/drawing/2014/main" id="{1F2B4661-66B6-4591-9EB1-E795EEB1AC5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06076" y="6319036"/>
            <a:ext cx="1200920" cy="529315"/>
          </a:xfrm>
          <a:prstGeom prst="rect">
            <a:avLst/>
          </a:prstGeom>
        </p:spPr>
      </p:pic>
      <p:pic>
        <p:nvPicPr>
          <p:cNvPr id="33" name="Afbeelding 32">
            <a:extLst>
              <a:ext uri="{FF2B5EF4-FFF2-40B4-BE49-F238E27FC236}">
                <a16:creationId xmlns:a16="http://schemas.microsoft.com/office/drawing/2014/main" id="{BF5BC362-3466-4CAC-B90A-EA02176EDDCB}"/>
              </a:ext>
            </a:extLst>
          </p:cNvPr>
          <p:cNvPicPr>
            <a:picLocks noChangeAspect="1"/>
          </p:cNvPicPr>
          <p:nvPr/>
        </p:nvPicPr>
        <p:blipFill rotWithShape="1">
          <a:blip r:embed="rId6">
            <a:extLst>
              <a:ext uri="{28A0092B-C50C-407E-A947-70E740481C1C}">
                <a14:useLocalDpi xmlns:a14="http://schemas.microsoft.com/office/drawing/2010/main" val="0"/>
              </a:ext>
            </a:extLst>
          </a:blip>
          <a:srcRect t="21045" b="20973"/>
          <a:stretch/>
        </p:blipFill>
        <p:spPr>
          <a:xfrm>
            <a:off x="8911998" y="6361728"/>
            <a:ext cx="1449918" cy="440055"/>
          </a:xfrm>
          <a:prstGeom prst="rect">
            <a:avLst/>
          </a:prstGeom>
        </p:spPr>
      </p:pic>
      <p:sp>
        <p:nvSpPr>
          <p:cNvPr id="30" name="Rectangle 8">
            <a:extLst>
              <a:ext uri="{FF2B5EF4-FFF2-40B4-BE49-F238E27FC236}">
                <a16:creationId xmlns:a16="http://schemas.microsoft.com/office/drawing/2014/main" id="{71641210-F023-4F01-9BC3-23B7922896A1}"/>
              </a:ext>
            </a:extLst>
          </p:cNvPr>
          <p:cNvSpPr/>
          <p:nvPr/>
        </p:nvSpPr>
        <p:spPr>
          <a:xfrm>
            <a:off x="411784" y="1886649"/>
            <a:ext cx="5044136" cy="3139321"/>
          </a:xfrm>
          <a:prstGeom prst="rect">
            <a:avLst/>
          </a:prstGeom>
        </p:spPr>
        <p:txBody>
          <a:bodyPr wrap="square">
            <a:spAutoFit/>
          </a:bodyPr>
          <a:lstStyle/>
          <a:p>
            <a:r>
              <a:rPr lang="en-US" b="1" dirty="0">
                <a:latin typeface="Times New Roman" panose="02020603050405020304" pitchFamily="18" charset="0"/>
                <a:cs typeface="Times New Roman" panose="02020603050405020304" pitchFamily="18" charset="0"/>
              </a:rPr>
              <a:t>Quantifying forest evapotranspiration</a:t>
            </a:r>
          </a:p>
          <a:p>
            <a:r>
              <a:rPr lang="en-US" dirty="0">
                <a:latin typeface="Times New Roman" panose="02020603050405020304" pitchFamily="18" charset="0"/>
                <a:cs typeface="Times New Roman" panose="02020603050405020304" pitchFamily="18" charset="0"/>
              </a:rPr>
              <a:t>We performed spatially and temporally explicit calculations of the contribution of forest cover to evapotranspiration by means of transpiration and interception evaporation. We applied the </a:t>
            </a:r>
            <a:r>
              <a:rPr lang="en-US" dirty="0" err="1">
                <a:latin typeface="Times New Roman" panose="02020603050405020304" pitchFamily="18" charset="0"/>
                <a:cs typeface="Times New Roman" panose="02020603050405020304" pitchFamily="18" charset="0"/>
              </a:rPr>
              <a:t>PCRaster</a:t>
            </a:r>
            <a:r>
              <a:rPr lang="en-US" dirty="0">
                <a:latin typeface="Times New Roman" panose="02020603050405020304" pitchFamily="18" charset="0"/>
                <a:cs typeface="Times New Roman" panose="02020603050405020304" pitchFamily="18" charset="0"/>
              </a:rPr>
              <a:t> Global Water Balance hydrological model (PCR-GLOBWB) at 0.5° resolution. PCR-GLOBWB is a hydrological and water resources model that computes the vertical water balance in two soil layers and a groundwater layer. Our study period is 2003‒2014. See </a:t>
            </a:r>
            <a:r>
              <a:rPr lang="en-US" dirty="0">
                <a:latin typeface="Times New Roman" panose="02020603050405020304" pitchFamily="18" charset="0"/>
                <a:cs typeface="Times New Roman" panose="02020603050405020304" pitchFamily="18" charset="0"/>
                <a:hlinkClick r:id="rId7"/>
              </a:rPr>
              <a:t>Staal et al. 2018</a:t>
            </a:r>
            <a:r>
              <a:rPr lang="en-US" dirty="0">
                <a:latin typeface="Times New Roman" panose="02020603050405020304" pitchFamily="18" charset="0"/>
                <a:cs typeface="Times New Roman" panose="02020603050405020304" pitchFamily="18" charset="0"/>
              </a:rPr>
              <a:t> for details.</a:t>
            </a:r>
          </a:p>
        </p:txBody>
      </p:sp>
      <p:pic>
        <p:nvPicPr>
          <p:cNvPr id="32" name="Picture 11">
            <a:extLst>
              <a:ext uri="{FF2B5EF4-FFF2-40B4-BE49-F238E27FC236}">
                <a16:creationId xmlns:a16="http://schemas.microsoft.com/office/drawing/2014/main" id="{55EF2463-F914-452D-A9EC-D89D2047EF34}"/>
              </a:ext>
            </a:extLst>
          </p:cNvPr>
          <p:cNvPicPr>
            <a:picLocks noChangeAspect="1"/>
          </p:cNvPicPr>
          <p:nvPr/>
        </p:nvPicPr>
        <p:blipFill rotWithShape="1">
          <a:blip r:embed="rId8">
            <a:extLst>
              <a:ext uri="{28A0092B-C50C-407E-A947-70E740481C1C}">
                <a14:useLocalDpi xmlns:a14="http://schemas.microsoft.com/office/drawing/2010/main" val="0"/>
              </a:ext>
            </a:extLst>
          </a:blip>
          <a:srcRect l="44922" t="643" r="1129" b="42956"/>
          <a:stretch/>
        </p:blipFill>
        <p:spPr>
          <a:xfrm>
            <a:off x="7853680" y="2232089"/>
            <a:ext cx="2854960" cy="2672080"/>
          </a:xfrm>
          <a:prstGeom prst="rect">
            <a:avLst/>
          </a:prstGeom>
        </p:spPr>
      </p:pic>
      <p:sp>
        <p:nvSpPr>
          <p:cNvPr id="34" name="Rectangle 28">
            <a:extLst>
              <a:ext uri="{FF2B5EF4-FFF2-40B4-BE49-F238E27FC236}">
                <a16:creationId xmlns:a16="http://schemas.microsoft.com/office/drawing/2014/main" id="{B10D26D2-D535-427C-9D33-834EF2F3B2CC}"/>
              </a:ext>
            </a:extLst>
          </p:cNvPr>
          <p:cNvSpPr/>
          <p:nvPr/>
        </p:nvSpPr>
        <p:spPr>
          <a:xfrm>
            <a:off x="6329680" y="4977969"/>
            <a:ext cx="5618479" cy="646331"/>
          </a:xfrm>
          <a:prstGeom prst="rect">
            <a:avLst/>
          </a:prstGeom>
        </p:spPr>
        <p:txBody>
          <a:bodyPr wrap="square">
            <a:spAutoFit/>
          </a:bodyPr>
          <a:lstStyle/>
          <a:p>
            <a:pPr algn="ctr"/>
            <a:r>
              <a:rPr lang="en-US" sz="1200" dirty="0">
                <a:latin typeface="Times New Roman" panose="02020603050405020304" pitchFamily="18" charset="0"/>
                <a:cs typeface="Times New Roman" panose="02020603050405020304" pitchFamily="18" charset="0"/>
              </a:rPr>
              <a:t>Trees access groundwater in deep soil layers and release it to the atmosphere by transpiration. This moisture can precipitate and evaporate repeatedly over forests, promoting forest growth in a cascading way.</a:t>
            </a:r>
            <a:r>
              <a:rPr lang="en-GB" sz="1200" dirty="0">
                <a:latin typeface="Times New Roman" panose="02020603050405020304" pitchFamily="18" charset="0"/>
                <a:ea typeface="Calibri" panose="020F0502020204030204" pitchFamily="34" charset="0"/>
                <a:cs typeface="Times New Roman" panose="02020603050405020304" pitchFamily="18" charset="0"/>
              </a:rPr>
              <a:t> Figure taken from </a:t>
            </a:r>
            <a:r>
              <a:rPr lang="en-GB" sz="1200" dirty="0" err="1">
                <a:latin typeface="Times New Roman" panose="02020603050405020304" pitchFamily="18" charset="0"/>
                <a:ea typeface="Calibri" panose="020F0502020204030204" pitchFamily="34" charset="0"/>
                <a:cs typeface="Times New Roman" panose="02020603050405020304" pitchFamily="18" charset="0"/>
                <a:hlinkClick r:id="rId9"/>
              </a:rPr>
              <a:t>Zemp</a:t>
            </a:r>
            <a:r>
              <a:rPr lang="en-GB" sz="1200" dirty="0">
                <a:latin typeface="Times New Roman" panose="02020603050405020304" pitchFamily="18" charset="0"/>
                <a:ea typeface="Calibri" panose="020F0502020204030204" pitchFamily="34" charset="0"/>
                <a:cs typeface="Times New Roman" panose="02020603050405020304" pitchFamily="18" charset="0"/>
                <a:hlinkClick r:id="rId9"/>
              </a:rPr>
              <a:t> et al. (2017)</a:t>
            </a:r>
            <a:r>
              <a:rPr lang="en-GB" sz="1200" dirty="0">
                <a:latin typeface="Times New Roman" panose="02020603050405020304" pitchFamily="18" charset="0"/>
                <a:ea typeface="Calibri" panose="020F0502020204030204" pitchFamily="34" charset="0"/>
                <a:cs typeface="Times New Roman" panose="02020603050405020304" pitchFamily="18" charset="0"/>
              </a:rPr>
              <a:t>.</a:t>
            </a:r>
            <a:endParaRPr lang="en-US" sz="1200" dirty="0">
              <a:latin typeface="Times New Roman" panose="02020603050405020304" pitchFamily="18" charset="0"/>
              <a:cs typeface="Times New Roman" panose="02020603050405020304" pitchFamily="18" charset="0"/>
            </a:endParaRPr>
          </a:p>
        </p:txBody>
      </p:sp>
      <p:sp>
        <p:nvSpPr>
          <p:cNvPr id="16" name="Pijl: rechts 15">
            <a:hlinkClick r:id="" action="ppaction://hlinkshowjump?jump=nextslide"/>
            <a:extLst>
              <a:ext uri="{FF2B5EF4-FFF2-40B4-BE49-F238E27FC236}">
                <a16:creationId xmlns:a16="http://schemas.microsoft.com/office/drawing/2014/main" id="{E1DC426E-E56D-4F14-83C6-DD5DFADC9F01}"/>
              </a:ext>
            </a:extLst>
          </p:cNvPr>
          <p:cNvSpPr/>
          <p:nvPr/>
        </p:nvSpPr>
        <p:spPr>
          <a:xfrm>
            <a:off x="3657139" y="5312931"/>
            <a:ext cx="978408" cy="48463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Pijl: links 16">
            <a:hlinkClick r:id="" action="ppaction://hlinkshowjump?jump=previousslide"/>
            <a:extLst>
              <a:ext uri="{FF2B5EF4-FFF2-40B4-BE49-F238E27FC236}">
                <a16:creationId xmlns:a16="http://schemas.microsoft.com/office/drawing/2014/main" id="{A9AF2CB0-D11D-4CF3-B9AD-6C19226F34C3}"/>
              </a:ext>
            </a:extLst>
          </p:cNvPr>
          <p:cNvSpPr/>
          <p:nvPr/>
        </p:nvSpPr>
        <p:spPr>
          <a:xfrm>
            <a:off x="849931" y="5312931"/>
            <a:ext cx="978408" cy="484632"/>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6520860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F90F78D8-399B-423B-BDDA-73151B32C121}"/>
              </a:ext>
            </a:extLst>
          </p:cNvPr>
          <p:cNvSpPr txBox="1"/>
          <p:nvPr/>
        </p:nvSpPr>
        <p:spPr>
          <a:xfrm>
            <a:off x="0" y="-54318"/>
            <a:ext cx="12192000" cy="1631216"/>
          </a:xfrm>
          <a:prstGeom prst="rect">
            <a:avLst/>
          </a:prstGeom>
          <a:noFill/>
        </p:spPr>
        <p:txBody>
          <a:bodyPr wrap="square" rtlCol="0">
            <a:spAutoFit/>
          </a:bodyPr>
          <a:lstStyle/>
          <a:p>
            <a:pPr algn="ctr">
              <a:lnSpc>
                <a:spcPct val="150000"/>
              </a:lnSpc>
            </a:pPr>
            <a:r>
              <a:rPr lang="nl-NL" sz="4000" dirty="0" err="1">
                <a:latin typeface="Times New Roman" panose="02020603050405020304" pitchFamily="18" charset="0"/>
                <a:cs typeface="Times New Roman" panose="02020603050405020304" pitchFamily="18" charset="0"/>
              </a:rPr>
              <a:t>Hysteresis</a:t>
            </a:r>
            <a:r>
              <a:rPr lang="nl-NL" sz="4000" dirty="0">
                <a:latin typeface="Times New Roman" panose="02020603050405020304" pitchFamily="18" charset="0"/>
                <a:cs typeface="Times New Roman" panose="02020603050405020304" pitchFamily="18" charset="0"/>
              </a:rPr>
              <a:t> of </a:t>
            </a:r>
            <a:r>
              <a:rPr lang="nl-NL" sz="4000" dirty="0" err="1">
                <a:latin typeface="Times New Roman" panose="02020603050405020304" pitchFamily="18" charset="0"/>
                <a:cs typeface="Times New Roman" panose="02020603050405020304" pitchFamily="18" charset="0"/>
              </a:rPr>
              <a:t>tropical</a:t>
            </a:r>
            <a:r>
              <a:rPr lang="nl-NL" sz="4000" dirty="0">
                <a:latin typeface="Times New Roman" panose="02020603050405020304" pitchFamily="18" charset="0"/>
                <a:cs typeface="Times New Roman" panose="02020603050405020304" pitchFamily="18" charset="0"/>
              </a:rPr>
              <a:t> </a:t>
            </a:r>
            <a:r>
              <a:rPr lang="nl-NL" sz="4000" dirty="0" err="1">
                <a:latin typeface="Times New Roman" panose="02020603050405020304" pitchFamily="18" charset="0"/>
                <a:cs typeface="Times New Roman" panose="02020603050405020304" pitchFamily="18" charset="0"/>
              </a:rPr>
              <a:t>forests</a:t>
            </a:r>
            <a:r>
              <a:rPr lang="nl-NL" sz="4000" dirty="0">
                <a:latin typeface="Times New Roman" panose="02020603050405020304" pitchFamily="18" charset="0"/>
                <a:cs typeface="Times New Roman" panose="02020603050405020304" pitchFamily="18" charset="0"/>
              </a:rPr>
              <a:t> in </a:t>
            </a:r>
            <a:r>
              <a:rPr lang="nl-NL" sz="4000" dirty="0" err="1">
                <a:latin typeface="Times New Roman" panose="02020603050405020304" pitchFamily="18" charset="0"/>
                <a:cs typeface="Times New Roman" panose="02020603050405020304" pitchFamily="18" charset="0"/>
              </a:rPr>
              <a:t>the</a:t>
            </a:r>
            <a:r>
              <a:rPr lang="nl-NL" sz="4000" dirty="0">
                <a:latin typeface="Times New Roman" panose="02020603050405020304" pitchFamily="18" charset="0"/>
                <a:cs typeface="Times New Roman" panose="02020603050405020304" pitchFamily="18" charset="0"/>
              </a:rPr>
              <a:t> 21st </a:t>
            </a:r>
            <a:r>
              <a:rPr lang="nl-NL" sz="4000" dirty="0" err="1">
                <a:latin typeface="Times New Roman" panose="02020603050405020304" pitchFamily="18" charset="0"/>
                <a:cs typeface="Times New Roman" panose="02020603050405020304" pitchFamily="18" charset="0"/>
              </a:rPr>
              <a:t>century</a:t>
            </a:r>
            <a:endParaRPr lang="nl-NL" sz="4000" dirty="0">
              <a:latin typeface="Times New Roman" panose="02020603050405020304" pitchFamily="18" charset="0"/>
              <a:cs typeface="Times New Roman" panose="02020603050405020304" pitchFamily="18" charset="0"/>
            </a:endParaRPr>
          </a:p>
          <a:p>
            <a:pPr algn="ctr"/>
            <a:r>
              <a:rPr lang="nl-NL" sz="2000" dirty="0">
                <a:latin typeface="Times New Roman" panose="02020603050405020304" pitchFamily="18" charset="0"/>
                <a:cs typeface="Times New Roman" panose="02020603050405020304" pitchFamily="18" charset="0"/>
              </a:rPr>
              <a:t>Arie Staal, </a:t>
            </a:r>
            <a:r>
              <a:rPr lang="nl-NL" sz="2000" dirty="0" err="1">
                <a:latin typeface="Times New Roman" panose="02020603050405020304" pitchFamily="18" charset="0"/>
                <a:cs typeface="Times New Roman" panose="02020603050405020304" pitchFamily="18" charset="0"/>
              </a:rPr>
              <a:t>Ingo</a:t>
            </a:r>
            <a:r>
              <a:rPr lang="nl-NL" sz="2000" dirty="0">
                <a:latin typeface="Times New Roman" panose="02020603050405020304" pitchFamily="18" charset="0"/>
                <a:cs typeface="Times New Roman" panose="02020603050405020304" pitchFamily="18" charset="0"/>
              </a:rPr>
              <a:t> </a:t>
            </a:r>
            <a:r>
              <a:rPr lang="nl-NL" sz="2000" dirty="0" err="1">
                <a:latin typeface="Times New Roman" panose="02020603050405020304" pitchFamily="18" charset="0"/>
                <a:cs typeface="Times New Roman" panose="02020603050405020304" pitchFamily="18" charset="0"/>
              </a:rPr>
              <a:t>Fetzer</a:t>
            </a:r>
            <a:r>
              <a:rPr lang="nl-NL" sz="2000" dirty="0">
                <a:latin typeface="Times New Roman" panose="02020603050405020304" pitchFamily="18" charset="0"/>
                <a:cs typeface="Times New Roman" panose="02020603050405020304" pitchFamily="18" charset="0"/>
              </a:rPr>
              <a:t>, </a:t>
            </a:r>
            <a:r>
              <a:rPr lang="nl-NL" sz="2000" dirty="0" err="1">
                <a:latin typeface="Times New Roman" panose="02020603050405020304" pitchFamily="18" charset="0"/>
                <a:cs typeface="Times New Roman" panose="02020603050405020304" pitchFamily="18" charset="0"/>
              </a:rPr>
              <a:t>Lan</a:t>
            </a:r>
            <a:r>
              <a:rPr lang="nl-NL" sz="2000" dirty="0">
                <a:latin typeface="Times New Roman" panose="02020603050405020304" pitchFamily="18" charset="0"/>
                <a:cs typeface="Times New Roman" panose="02020603050405020304" pitchFamily="18" charset="0"/>
              </a:rPr>
              <a:t> Wang-</a:t>
            </a:r>
            <a:r>
              <a:rPr lang="nl-NL" sz="2000" dirty="0" err="1">
                <a:latin typeface="Times New Roman" panose="02020603050405020304" pitchFamily="18" charset="0"/>
                <a:cs typeface="Times New Roman" panose="02020603050405020304" pitchFamily="18" charset="0"/>
              </a:rPr>
              <a:t>Erlandsson</a:t>
            </a:r>
            <a:r>
              <a:rPr lang="nl-NL" sz="2000" dirty="0">
                <a:latin typeface="Times New Roman" panose="02020603050405020304" pitchFamily="18" charset="0"/>
                <a:cs typeface="Times New Roman" panose="02020603050405020304" pitchFamily="18" charset="0"/>
              </a:rPr>
              <a:t>, Joyce H.C. Bosmans, Stefan C. Dekker, </a:t>
            </a:r>
          </a:p>
          <a:p>
            <a:pPr algn="ctr"/>
            <a:r>
              <a:rPr lang="nl-NL" sz="2000" dirty="0">
                <a:latin typeface="Times New Roman" panose="02020603050405020304" pitchFamily="18" charset="0"/>
                <a:cs typeface="Times New Roman" panose="02020603050405020304" pitchFamily="18" charset="0"/>
              </a:rPr>
              <a:t>Egbert H. van Nes, Johan </a:t>
            </a:r>
            <a:r>
              <a:rPr lang="nl-NL" sz="2000" dirty="0" err="1">
                <a:latin typeface="Times New Roman" panose="02020603050405020304" pitchFamily="18" charset="0"/>
                <a:cs typeface="Times New Roman" panose="02020603050405020304" pitchFamily="18" charset="0"/>
              </a:rPr>
              <a:t>Rockström</a:t>
            </a:r>
            <a:r>
              <a:rPr lang="nl-NL" sz="2000" dirty="0">
                <a:latin typeface="Times New Roman" panose="02020603050405020304" pitchFamily="18" charset="0"/>
                <a:cs typeface="Times New Roman" panose="02020603050405020304" pitchFamily="18" charset="0"/>
              </a:rPr>
              <a:t> &amp; Obbe A. Tuinenburg</a:t>
            </a:r>
          </a:p>
        </p:txBody>
      </p:sp>
      <p:sp>
        <p:nvSpPr>
          <p:cNvPr id="5" name="Rechthoek 4">
            <a:hlinkClick r:id="" action="ppaction://hlinkshowjump?jump=firstslide"/>
            <a:extLst>
              <a:ext uri="{FF2B5EF4-FFF2-40B4-BE49-F238E27FC236}">
                <a16:creationId xmlns:a16="http://schemas.microsoft.com/office/drawing/2014/main" id="{21BE779B-5BEC-49E6-9E3C-E1FDBA4E0EA7}"/>
              </a:ext>
            </a:extLst>
          </p:cNvPr>
          <p:cNvSpPr/>
          <p:nvPr/>
        </p:nvSpPr>
        <p:spPr>
          <a:xfrm>
            <a:off x="-108642" y="-63374"/>
            <a:ext cx="12439462" cy="169459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3" name="Rechthoek 22">
            <a:hlinkClick r:id="" action="ppaction://hlinkshowjump?jump=lastslide"/>
            <a:extLst>
              <a:ext uri="{FF2B5EF4-FFF2-40B4-BE49-F238E27FC236}">
                <a16:creationId xmlns:a16="http://schemas.microsoft.com/office/drawing/2014/main" id="{218EFBB9-096B-464B-A9CB-5A7DF74363D9}"/>
              </a:ext>
            </a:extLst>
          </p:cNvPr>
          <p:cNvSpPr/>
          <p:nvPr/>
        </p:nvSpPr>
        <p:spPr>
          <a:xfrm>
            <a:off x="-108642" y="6292158"/>
            <a:ext cx="12367034" cy="64145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4" name="Picture 2" descr="Image result for utrecht university">
            <a:extLst>
              <a:ext uri="{FF2B5EF4-FFF2-40B4-BE49-F238E27FC236}">
                <a16:creationId xmlns:a16="http://schemas.microsoft.com/office/drawing/2014/main" id="{2484AA19-7189-4513-9C6A-0056BD36A95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92103" y="6361728"/>
            <a:ext cx="1590675" cy="440055"/>
          </a:xfrm>
          <a:prstGeom prst="rect">
            <a:avLst/>
          </a:prstGeom>
          <a:noFill/>
          <a:extLst>
            <a:ext uri="{909E8E84-426E-40DD-AFC4-6F175D3DCCD1}">
              <a14:hiddenFill xmlns:a14="http://schemas.microsoft.com/office/drawing/2010/main">
                <a:solidFill>
                  <a:srgbClr val="FFFFFF"/>
                </a:solidFill>
              </a14:hiddenFill>
            </a:ext>
          </a:extLst>
        </p:spPr>
      </p:pic>
      <p:pic>
        <p:nvPicPr>
          <p:cNvPr id="25" name="Bildobjekt 20">
            <a:extLst>
              <a:ext uri="{FF2B5EF4-FFF2-40B4-BE49-F238E27FC236}">
                <a16:creationId xmlns:a16="http://schemas.microsoft.com/office/drawing/2014/main" id="{E972E929-F866-4044-9E85-7CFE200761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091" y="6238705"/>
            <a:ext cx="2050988" cy="685560"/>
          </a:xfrm>
          <a:prstGeom prst="rect">
            <a:avLst/>
          </a:prstGeom>
        </p:spPr>
      </p:pic>
      <p:grpSp>
        <p:nvGrpSpPr>
          <p:cNvPr id="26" name="Group 43">
            <a:extLst>
              <a:ext uri="{FF2B5EF4-FFF2-40B4-BE49-F238E27FC236}">
                <a16:creationId xmlns:a16="http://schemas.microsoft.com/office/drawing/2014/main" id="{1CA6AE7F-3855-481D-892F-D14962146163}"/>
              </a:ext>
            </a:extLst>
          </p:cNvPr>
          <p:cNvGrpSpPr/>
          <p:nvPr/>
        </p:nvGrpSpPr>
        <p:grpSpPr>
          <a:xfrm>
            <a:off x="2320159" y="6267689"/>
            <a:ext cx="1274069" cy="663788"/>
            <a:chOff x="10937436" y="6154561"/>
            <a:chExt cx="1310640" cy="637489"/>
          </a:xfrm>
        </p:grpSpPr>
        <p:sp>
          <p:nvSpPr>
            <p:cNvPr id="27" name="TextBox 44">
              <a:extLst>
                <a:ext uri="{FF2B5EF4-FFF2-40B4-BE49-F238E27FC236}">
                  <a16:creationId xmlns:a16="http://schemas.microsoft.com/office/drawing/2014/main" id="{EC028868-BC7F-4718-85C9-1736E9D9FAD5}"/>
                </a:ext>
              </a:extLst>
            </p:cNvPr>
            <p:cNvSpPr txBox="1"/>
            <p:nvPr/>
          </p:nvSpPr>
          <p:spPr>
            <a:xfrm>
              <a:off x="10937436" y="6154561"/>
              <a:ext cx="1310640" cy="555537"/>
            </a:xfrm>
            <a:prstGeom prst="rect">
              <a:avLst/>
            </a:prstGeom>
            <a:noFill/>
          </p:spPr>
          <p:txBody>
            <a:bodyPr wrap="square" rtlCol="0">
              <a:spAutoFit/>
            </a:bodyPr>
            <a:lstStyle/>
            <a:p>
              <a:pPr algn="ctr">
                <a:lnSpc>
                  <a:spcPct val="70000"/>
                </a:lnSpc>
              </a:pPr>
              <a:r>
                <a:rPr lang="en-US" sz="3200" b="1" dirty="0">
                  <a:solidFill>
                    <a:srgbClr val="425221"/>
                  </a:solidFill>
                  <a:latin typeface="Tahoma"/>
                  <a:cs typeface="Tahoma"/>
                </a:rPr>
                <a:t>e</a:t>
              </a:r>
              <a:r>
                <a:rPr lang="en-US" sz="3200" b="1" dirty="0">
                  <a:solidFill>
                    <a:srgbClr val="D5662D"/>
                  </a:solidFill>
                  <a:latin typeface="Tahoma"/>
                  <a:cs typeface="Tahoma"/>
                </a:rPr>
                <a:t>r</a:t>
              </a:r>
              <a:r>
                <a:rPr lang="en-US" sz="3200" b="1" dirty="0">
                  <a:solidFill>
                    <a:srgbClr val="425221"/>
                  </a:solidFill>
                  <a:latin typeface="Tahoma"/>
                  <a:cs typeface="Tahoma"/>
                </a:rPr>
                <a:t>a</a:t>
              </a:r>
              <a:r>
                <a:rPr lang="en-US" sz="2000" dirty="0">
                  <a:latin typeface="Tahoma"/>
                  <a:cs typeface="Tahoma"/>
                </a:rPr>
                <a:t> </a:t>
              </a:r>
            </a:p>
            <a:p>
              <a:pPr algn="ctr">
                <a:lnSpc>
                  <a:spcPct val="70000"/>
                </a:lnSpc>
              </a:pPr>
              <a:r>
                <a:rPr lang="en-US" sz="1100" b="1" dirty="0">
                  <a:latin typeface="Calibri"/>
                  <a:cs typeface="Calibri"/>
                </a:rPr>
                <a:t>Earth Resilience</a:t>
              </a:r>
            </a:p>
          </p:txBody>
        </p:sp>
        <p:sp>
          <p:nvSpPr>
            <p:cNvPr id="28" name="TextBox 45">
              <a:extLst>
                <a:ext uri="{FF2B5EF4-FFF2-40B4-BE49-F238E27FC236}">
                  <a16:creationId xmlns:a16="http://schemas.microsoft.com/office/drawing/2014/main" id="{A8107162-6045-4ABB-9409-EFE9A3EF5100}"/>
                </a:ext>
              </a:extLst>
            </p:cNvPr>
            <p:cNvSpPr txBox="1"/>
            <p:nvPr/>
          </p:nvSpPr>
          <p:spPr>
            <a:xfrm>
              <a:off x="11007832" y="6561218"/>
              <a:ext cx="1144865" cy="230832"/>
            </a:xfrm>
            <a:prstGeom prst="rect">
              <a:avLst/>
            </a:prstGeom>
            <a:noFill/>
          </p:spPr>
          <p:txBody>
            <a:bodyPr wrap="none" rtlCol="0">
              <a:spAutoFit/>
            </a:bodyPr>
            <a:lstStyle/>
            <a:p>
              <a:r>
                <a:rPr lang="en-US" sz="900" dirty="0">
                  <a:latin typeface="+mj-lt"/>
                  <a:cs typeface="Avenir Next Condensed Demi Bold"/>
                </a:rPr>
                <a:t>in the Anthropocene</a:t>
              </a:r>
              <a:endParaRPr lang="en-US" sz="900" dirty="0">
                <a:latin typeface="+mj-lt"/>
              </a:endParaRPr>
            </a:p>
          </p:txBody>
        </p:sp>
      </p:grpSp>
      <p:pic>
        <p:nvPicPr>
          <p:cNvPr id="29" name="Picture 6" descr="http://www.foodlaw.nu/images/wur.jpg">
            <a:extLst>
              <a:ext uri="{FF2B5EF4-FFF2-40B4-BE49-F238E27FC236}">
                <a16:creationId xmlns:a16="http://schemas.microsoft.com/office/drawing/2014/main" id="{0857C802-DCA4-428D-B097-ED3D349D4D9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33812" y="6418555"/>
            <a:ext cx="2010433" cy="325859"/>
          </a:xfrm>
          <a:prstGeom prst="rect">
            <a:avLst/>
          </a:prstGeom>
          <a:noFill/>
          <a:extLst>
            <a:ext uri="{909E8E84-426E-40DD-AFC4-6F175D3DCCD1}">
              <a14:hiddenFill xmlns:a14="http://schemas.microsoft.com/office/drawing/2010/main">
                <a:solidFill>
                  <a:srgbClr val="FFFFFF"/>
                </a:solidFill>
              </a14:hiddenFill>
            </a:ext>
          </a:extLst>
        </p:spPr>
      </p:pic>
      <p:pic>
        <p:nvPicPr>
          <p:cNvPr id="31" name="Afbeelding 30" descr="Afbeelding met tekening&#10;&#10;Automatisch gegenereerde beschrijving">
            <a:extLst>
              <a:ext uri="{FF2B5EF4-FFF2-40B4-BE49-F238E27FC236}">
                <a16:creationId xmlns:a16="http://schemas.microsoft.com/office/drawing/2014/main" id="{1F2B4661-66B6-4591-9EB1-E795EEB1AC5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06076" y="6319036"/>
            <a:ext cx="1200920" cy="529315"/>
          </a:xfrm>
          <a:prstGeom prst="rect">
            <a:avLst/>
          </a:prstGeom>
        </p:spPr>
      </p:pic>
      <p:pic>
        <p:nvPicPr>
          <p:cNvPr id="33" name="Afbeelding 32">
            <a:extLst>
              <a:ext uri="{FF2B5EF4-FFF2-40B4-BE49-F238E27FC236}">
                <a16:creationId xmlns:a16="http://schemas.microsoft.com/office/drawing/2014/main" id="{BF5BC362-3466-4CAC-B90A-EA02176EDDCB}"/>
              </a:ext>
            </a:extLst>
          </p:cNvPr>
          <p:cNvPicPr>
            <a:picLocks noChangeAspect="1"/>
          </p:cNvPicPr>
          <p:nvPr/>
        </p:nvPicPr>
        <p:blipFill rotWithShape="1">
          <a:blip r:embed="rId6">
            <a:extLst>
              <a:ext uri="{28A0092B-C50C-407E-A947-70E740481C1C}">
                <a14:useLocalDpi xmlns:a14="http://schemas.microsoft.com/office/drawing/2010/main" val="0"/>
              </a:ext>
            </a:extLst>
          </a:blip>
          <a:srcRect t="21045" b="20973"/>
          <a:stretch/>
        </p:blipFill>
        <p:spPr>
          <a:xfrm>
            <a:off x="8911998" y="6361728"/>
            <a:ext cx="1449918" cy="440055"/>
          </a:xfrm>
          <a:prstGeom prst="rect">
            <a:avLst/>
          </a:prstGeom>
        </p:spPr>
      </p:pic>
      <p:sp>
        <p:nvSpPr>
          <p:cNvPr id="30" name="Rectangle 8">
            <a:extLst>
              <a:ext uri="{FF2B5EF4-FFF2-40B4-BE49-F238E27FC236}">
                <a16:creationId xmlns:a16="http://schemas.microsoft.com/office/drawing/2014/main" id="{71641210-F023-4F01-9BC3-23B7922896A1}"/>
              </a:ext>
            </a:extLst>
          </p:cNvPr>
          <p:cNvSpPr/>
          <p:nvPr/>
        </p:nvSpPr>
        <p:spPr>
          <a:xfrm>
            <a:off x="411784" y="1886649"/>
            <a:ext cx="5044136" cy="3139321"/>
          </a:xfrm>
          <a:prstGeom prst="rect">
            <a:avLst/>
          </a:prstGeom>
        </p:spPr>
        <p:txBody>
          <a:bodyPr wrap="square">
            <a:spAutoFit/>
          </a:bodyPr>
          <a:lstStyle/>
          <a:p>
            <a:r>
              <a:rPr lang="en-US" b="1" dirty="0">
                <a:latin typeface="Times New Roman" panose="02020603050405020304" pitchFamily="18" charset="0"/>
                <a:cs typeface="Times New Roman" panose="02020603050405020304" pitchFamily="18" charset="0"/>
              </a:rPr>
              <a:t>Atmospheric moisture tracking</a:t>
            </a:r>
          </a:p>
          <a:p>
            <a:r>
              <a:rPr lang="nl-NL" dirty="0">
                <a:latin typeface="Times New Roman" panose="02020603050405020304" pitchFamily="18" charset="0"/>
                <a:ea typeface="Times New Roman" panose="02020603050405020304" pitchFamily="18" charset="0"/>
              </a:rPr>
              <a:t>We </a:t>
            </a:r>
            <a:r>
              <a:rPr lang="nl-NL" dirty="0" err="1">
                <a:latin typeface="Times New Roman" panose="02020603050405020304" pitchFamily="18" charset="0"/>
                <a:ea typeface="Times New Roman" panose="02020603050405020304" pitchFamily="18" charset="0"/>
              </a:rPr>
              <a:t>determined</a:t>
            </a:r>
            <a:r>
              <a:rPr lang="nl-NL" dirty="0">
                <a:latin typeface="Times New Roman" panose="02020603050405020304" pitchFamily="18" charset="0"/>
                <a:ea typeface="Times New Roman" panose="02020603050405020304" pitchFamily="18" charset="0"/>
              </a:rPr>
              <a:t> </a:t>
            </a:r>
            <a:r>
              <a:rPr lang="nl-NL" dirty="0" err="1">
                <a:latin typeface="Times New Roman" panose="02020603050405020304" pitchFamily="18" charset="0"/>
                <a:ea typeface="Times New Roman" panose="02020603050405020304" pitchFamily="18" charset="0"/>
              </a:rPr>
              <a:t>where</a:t>
            </a:r>
            <a:r>
              <a:rPr lang="nl-NL" dirty="0">
                <a:latin typeface="Times New Roman" panose="02020603050405020304" pitchFamily="18" charset="0"/>
                <a:ea typeface="Times New Roman" panose="02020603050405020304" pitchFamily="18" charset="0"/>
              </a:rPr>
              <a:t> </a:t>
            </a:r>
            <a:r>
              <a:rPr lang="nl-NL" dirty="0" err="1">
                <a:latin typeface="Times New Roman" panose="02020603050405020304" pitchFamily="18" charset="0"/>
                <a:ea typeface="Times New Roman" panose="02020603050405020304" pitchFamily="18" charset="0"/>
              </a:rPr>
              <a:t>the</a:t>
            </a:r>
            <a:r>
              <a:rPr lang="nl-NL" dirty="0">
                <a:latin typeface="Times New Roman" panose="02020603050405020304" pitchFamily="18" charset="0"/>
                <a:ea typeface="Times New Roman" panose="02020603050405020304" pitchFamily="18" charset="0"/>
              </a:rPr>
              <a:t> </a:t>
            </a:r>
            <a:r>
              <a:rPr lang="nl-NL" dirty="0" err="1">
                <a:latin typeface="Times New Roman" panose="02020603050405020304" pitchFamily="18" charset="0"/>
                <a:ea typeface="Times New Roman" panose="02020603050405020304" pitchFamily="18" charset="0"/>
              </a:rPr>
              <a:t>moisture</a:t>
            </a:r>
            <a:r>
              <a:rPr lang="nl-NL" dirty="0">
                <a:latin typeface="Times New Roman" panose="02020603050405020304" pitchFamily="18" charset="0"/>
                <a:ea typeface="Times New Roman" panose="02020603050405020304" pitchFamily="18" charset="0"/>
              </a:rPr>
              <a:t> </a:t>
            </a:r>
            <a:r>
              <a:rPr lang="nl-NL" dirty="0" err="1">
                <a:latin typeface="Times New Roman" panose="02020603050405020304" pitchFamily="18" charset="0"/>
                <a:ea typeface="Times New Roman" panose="02020603050405020304" pitchFamily="18" charset="0"/>
              </a:rPr>
              <a:t>from</a:t>
            </a:r>
            <a:r>
              <a:rPr lang="nl-NL" dirty="0">
                <a:latin typeface="Times New Roman" panose="02020603050405020304" pitchFamily="18" charset="0"/>
                <a:ea typeface="Times New Roman" panose="02020603050405020304" pitchFamily="18" charset="0"/>
              </a:rPr>
              <a:t> </a:t>
            </a:r>
            <a:r>
              <a:rPr lang="nl-NL" dirty="0" err="1">
                <a:latin typeface="Times New Roman" panose="02020603050405020304" pitchFamily="18" charset="0"/>
                <a:ea typeface="Times New Roman" panose="02020603050405020304" pitchFamily="18" charset="0"/>
              </a:rPr>
              <a:t>enhanced</a:t>
            </a:r>
            <a:r>
              <a:rPr lang="nl-NL" dirty="0">
                <a:latin typeface="Times New Roman" panose="02020603050405020304" pitchFamily="18" charset="0"/>
                <a:ea typeface="Times New Roman" panose="02020603050405020304" pitchFamily="18" charset="0"/>
              </a:rPr>
              <a:t> </a:t>
            </a:r>
            <a:r>
              <a:rPr lang="nl-NL" dirty="0" err="1">
                <a:latin typeface="Times New Roman" panose="02020603050405020304" pitchFamily="18" charset="0"/>
                <a:ea typeface="Times New Roman" panose="02020603050405020304" pitchFamily="18" charset="0"/>
              </a:rPr>
              <a:t>evapotranspiration</a:t>
            </a:r>
            <a:r>
              <a:rPr lang="nl-NL" dirty="0">
                <a:latin typeface="Times New Roman" panose="02020603050405020304" pitchFamily="18" charset="0"/>
                <a:ea typeface="Times New Roman" panose="02020603050405020304" pitchFamily="18" charset="0"/>
              </a:rPr>
              <a:t> </a:t>
            </a:r>
            <a:r>
              <a:rPr lang="nl-NL" dirty="0" err="1">
                <a:latin typeface="Times New Roman" panose="02020603050405020304" pitchFamily="18" charset="0"/>
                <a:ea typeface="Times New Roman" panose="02020603050405020304" pitchFamily="18" charset="0"/>
              </a:rPr>
              <a:t>precipitates</a:t>
            </a:r>
            <a:r>
              <a:rPr lang="nl-NL" dirty="0">
                <a:latin typeface="Times New Roman" panose="02020603050405020304" pitchFamily="18" charset="0"/>
                <a:ea typeface="Times New Roman" panose="02020603050405020304" pitchFamily="18" charset="0"/>
              </a:rPr>
              <a:t> </a:t>
            </a:r>
            <a:r>
              <a:rPr lang="nl-NL" dirty="0" err="1">
                <a:latin typeface="Times New Roman" panose="02020603050405020304" pitchFamily="18" charset="0"/>
                <a:ea typeface="Times New Roman" panose="02020603050405020304" pitchFamily="18" charset="0"/>
              </a:rPr>
              <a:t>again</a:t>
            </a:r>
            <a:r>
              <a:rPr lang="nl-NL" dirty="0">
                <a:latin typeface="Times New Roman" panose="02020603050405020304" pitchFamily="18" charset="0"/>
                <a:ea typeface="Times New Roman" panose="02020603050405020304" pitchFamily="18" charset="0"/>
              </a:rPr>
              <a:t> </a:t>
            </a:r>
            <a:r>
              <a:rPr lang="nl-NL" dirty="0" err="1">
                <a:latin typeface="Times New Roman" panose="02020603050405020304" pitchFamily="18" charset="0"/>
                <a:ea typeface="Times New Roman" panose="02020603050405020304" pitchFamily="18" charset="0"/>
              </a:rPr>
              <a:t>by</a:t>
            </a:r>
            <a:r>
              <a:rPr lang="nl-NL" dirty="0">
                <a:latin typeface="Times New Roman" panose="02020603050405020304" pitchFamily="18" charset="0"/>
                <a:ea typeface="Times New Roman" panose="02020603050405020304" pitchFamily="18" charset="0"/>
              </a:rPr>
              <a:t> </a:t>
            </a:r>
            <a:r>
              <a:rPr lang="nl-NL" dirty="0" err="1">
                <a:latin typeface="Times New Roman" panose="02020603050405020304" pitchFamily="18" charset="0"/>
                <a:ea typeface="Times New Roman" panose="02020603050405020304" pitchFamily="18" charset="0"/>
              </a:rPr>
              <a:t>using</a:t>
            </a:r>
            <a:r>
              <a:rPr lang="nl-NL" dirty="0">
                <a:latin typeface="Times New Roman" panose="02020603050405020304" pitchFamily="18" charset="0"/>
                <a:ea typeface="Times New Roman" panose="02020603050405020304" pitchFamily="18" charset="0"/>
              </a:rPr>
              <a:t> </a:t>
            </a:r>
            <a:r>
              <a:rPr lang="nl-NL" dirty="0" err="1">
                <a:latin typeface="Times New Roman" panose="02020603050405020304" pitchFamily="18" charset="0"/>
                <a:ea typeface="Times New Roman" panose="02020603050405020304" pitchFamily="18" charset="0"/>
              </a:rPr>
              <a:t>atmospheric</a:t>
            </a:r>
            <a:r>
              <a:rPr lang="nl-NL" dirty="0">
                <a:latin typeface="Times New Roman" panose="02020603050405020304" pitchFamily="18" charset="0"/>
                <a:ea typeface="Times New Roman" panose="02020603050405020304" pitchFamily="18" charset="0"/>
              </a:rPr>
              <a:t> </a:t>
            </a:r>
            <a:r>
              <a:rPr lang="nl-NL" dirty="0" err="1">
                <a:latin typeface="Times New Roman" panose="02020603050405020304" pitchFamily="18" charset="0"/>
                <a:ea typeface="Times New Roman" panose="02020603050405020304" pitchFamily="18" charset="0"/>
              </a:rPr>
              <a:t>moisture</a:t>
            </a:r>
            <a:r>
              <a:rPr lang="nl-NL" dirty="0">
                <a:latin typeface="Times New Roman" panose="02020603050405020304" pitchFamily="18" charset="0"/>
                <a:ea typeface="Times New Roman" panose="02020603050405020304" pitchFamily="18" charset="0"/>
              </a:rPr>
              <a:t> tracking. </a:t>
            </a:r>
            <a:r>
              <a:rPr lang="nl-NL" dirty="0">
                <a:latin typeface="Times New Roman" panose="02020603050405020304" pitchFamily="18" charset="0"/>
                <a:ea typeface="Calibri" panose="020F0502020204030204" pitchFamily="34" charset="0"/>
              </a:rPr>
              <a:t>We </a:t>
            </a:r>
            <a:r>
              <a:rPr lang="nl-NL" dirty="0" err="1">
                <a:latin typeface="Times New Roman" panose="02020603050405020304" pitchFamily="18" charset="0"/>
                <a:ea typeface="Calibri" panose="020F0502020204030204" pitchFamily="34" charset="0"/>
              </a:rPr>
              <a:t>used</a:t>
            </a:r>
            <a:r>
              <a:rPr lang="nl-NL" dirty="0">
                <a:latin typeface="Times New Roman" panose="02020603050405020304" pitchFamily="18" charset="0"/>
                <a:ea typeface="Calibri" panose="020F0502020204030204" pitchFamily="34" charset="0"/>
              </a:rPr>
              <a:t> a </a:t>
            </a:r>
            <a:r>
              <a:rPr lang="nl-NL" dirty="0" err="1">
                <a:latin typeface="Times New Roman" panose="02020603050405020304" pitchFamily="18" charset="0"/>
                <a:ea typeface="Calibri" panose="020F0502020204030204" pitchFamily="34" charset="0"/>
              </a:rPr>
              <a:t>Lagrangian</a:t>
            </a:r>
            <a:r>
              <a:rPr lang="nl-NL" dirty="0">
                <a:latin typeface="Times New Roman" panose="02020603050405020304" pitchFamily="18" charset="0"/>
                <a:ea typeface="Calibri" panose="020F0502020204030204" pitchFamily="34" charset="0"/>
              </a:rPr>
              <a:t> </a:t>
            </a:r>
            <a:r>
              <a:rPr lang="nl-NL" dirty="0" err="1">
                <a:latin typeface="Times New Roman" panose="02020603050405020304" pitchFamily="18" charset="0"/>
                <a:ea typeface="Calibri" panose="020F0502020204030204" pitchFamily="34" charset="0"/>
              </a:rPr>
              <a:t>method</a:t>
            </a:r>
            <a:r>
              <a:rPr lang="nl-NL" dirty="0">
                <a:latin typeface="Times New Roman" panose="02020603050405020304" pitchFamily="18" charset="0"/>
                <a:ea typeface="Calibri" panose="020F0502020204030204" pitchFamily="34" charset="0"/>
              </a:rPr>
              <a:t> of </a:t>
            </a:r>
            <a:r>
              <a:rPr lang="nl-NL" dirty="0" err="1">
                <a:latin typeface="Times New Roman" panose="02020603050405020304" pitchFamily="18" charset="0"/>
                <a:ea typeface="Calibri" panose="020F0502020204030204" pitchFamily="34" charset="0"/>
              </a:rPr>
              <a:t>moisture</a:t>
            </a:r>
            <a:r>
              <a:rPr lang="nl-NL" dirty="0">
                <a:latin typeface="Times New Roman" panose="02020603050405020304" pitchFamily="18" charset="0"/>
                <a:ea typeface="Calibri" panose="020F0502020204030204" pitchFamily="34" charset="0"/>
              </a:rPr>
              <a:t> tracking </a:t>
            </a:r>
            <a:r>
              <a:rPr lang="nl-NL" dirty="0" err="1">
                <a:latin typeface="Times New Roman" panose="02020603050405020304" pitchFamily="18" charset="0"/>
                <a:ea typeface="Calibri" panose="020F0502020204030204" pitchFamily="34" charset="0"/>
              </a:rPr>
              <a:t>that</a:t>
            </a:r>
            <a:r>
              <a:rPr lang="nl-NL" dirty="0">
                <a:latin typeface="Times New Roman" panose="02020603050405020304" pitchFamily="18" charset="0"/>
                <a:ea typeface="Calibri" panose="020F0502020204030204" pitchFamily="34" charset="0"/>
              </a:rPr>
              <a:t> track </a:t>
            </a:r>
            <a:r>
              <a:rPr lang="nl-NL" dirty="0" err="1">
                <a:latin typeface="Times New Roman" panose="02020603050405020304" pitchFamily="18" charset="0"/>
                <a:ea typeface="Calibri" panose="020F0502020204030204" pitchFamily="34" charset="0"/>
              </a:rPr>
              <a:t>parcels</a:t>
            </a:r>
            <a:r>
              <a:rPr lang="nl-NL" dirty="0">
                <a:latin typeface="Times New Roman" panose="02020603050405020304" pitchFamily="18" charset="0"/>
                <a:ea typeface="Calibri" panose="020F0502020204030204" pitchFamily="34" charset="0"/>
              </a:rPr>
              <a:t> of </a:t>
            </a:r>
            <a:r>
              <a:rPr lang="nl-NL" dirty="0" err="1">
                <a:latin typeface="Times New Roman" panose="02020603050405020304" pitchFamily="18" charset="0"/>
                <a:ea typeface="Calibri" panose="020F0502020204030204" pitchFamily="34" charset="0"/>
              </a:rPr>
              <a:t>evaporated</a:t>
            </a:r>
            <a:r>
              <a:rPr lang="nl-NL" dirty="0">
                <a:latin typeface="Times New Roman" panose="02020603050405020304" pitchFamily="18" charset="0"/>
                <a:ea typeface="Calibri" panose="020F0502020204030204" pitchFamily="34" charset="0"/>
              </a:rPr>
              <a:t> </a:t>
            </a:r>
            <a:r>
              <a:rPr lang="nl-NL" dirty="0" err="1">
                <a:latin typeface="Times New Roman" panose="02020603050405020304" pitchFamily="18" charset="0"/>
                <a:ea typeface="Calibri" panose="020F0502020204030204" pitchFamily="34" charset="0"/>
              </a:rPr>
              <a:t>moisture</a:t>
            </a:r>
            <a:r>
              <a:rPr lang="nl-NL" dirty="0">
                <a:latin typeface="Times New Roman" panose="02020603050405020304" pitchFamily="18" charset="0"/>
                <a:ea typeface="Calibri" panose="020F0502020204030204" pitchFamily="34" charset="0"/>
              </a:rPr>
              <a:t> </a:t>
            </a:r>
            <a:r>
              <a:rPr lang="nl-NL" dirty="0" err="1">
                <a:latin typeface="Times New Roman" panose="02020603050405020304" pitchFamily="18" charset="0"/>
                <a:ea typeface="Calibri" panose="020F0502020204030204" pitchFamily="34" charset="0"/>
              </a:rPr>
              <a:t>through</a:t>
            </a:r>
            <a:r>
              <a:rPr lang="nl-NL" dirty="0">
                <a:latin typeface="Times New Roman" panose="02020603050405020304" pitchFamily="18" charset="0"/>
                <a:ea typeface="Calibri" panose="020F0502020204030204" pitchFamily="34" charset="0"/>
              </a:rPr>
              <a:t> </a:t>
            </a:r>
            <a:r>
              <a:rPr lang="nl-NL" dirty="0" err="1">
                <a:latin typeface="Times New Roman" panose="02020603050405020304" pitchFamily="18" charset="0"/>
                <a:ea typeface="Calibri" panose="020F0502020204030204" pitchFamily="34" charset="0"/>
              </a:rPr>
              <a:t>the</a:t>
            </a:r>
            <a:r>
              <a:rPr lang="nl-NL" dirty="0">
                <a:latin typeface="Times New Roman" panose="02020603050405020304" pitchFamily="18" charset="0"/>
                <a:ea typeface="Calibri" panose="020F0502020204030204" pitchFamily="34" charset="0"/>
              </a:rPr>
              <a:t> </a:t>
            </a:r>
            <a:r>
              <a:rPr lang="nl-NL" dirty="0" err="1">
                <a:latin typeface="Times New Roman" panose="02020603050405020304" pitchFamily="18" charset="0"/>
                <a:ea typeface="Calibri" panose="020F0502020204030204" pitchFamily="34" charset="0"/>
              </a:rPr>
              <a:t>atmosphere</a:t>
            </a:r>
            <a:r>
              <a:rPr lang="nl-NL" dirty="0">
                <a:latin typeface="Times New Roman" panose="02020603050405020304" pitchFamily="18" charset="0"/>
                <a:ea typeface="Calibri" panose="020F0502020204030204" pitchFamily="34" charset="0"/>
              </a:rPr>
              <a:t> </a:t>
            </a:r>
            <a:r>
              <a:rPr lang="nl-NL" dirty="0" err="1">
                <a:latin typeface="Times New Roman" panose="02020603050405020304" pitchFamily="18" charset="0"/>
                <a:ea typeface="Calibri" panose="020F0502020204030204" pitchFamily="34" charset="0"/>
              </a:rPr>
              <a:t>to</a:t>
            </a:r>
            <a:r>
              <a:rPr lang="nl-NL" dirty="0">
                <a:latin typeface="Times New Roman" panose="02020603050405020304" pitchFamily="18" charset="0"/>
                <a:ea typeface="Calibri" panose="020F0502020204030204" pitchFamily="34" charset="0"/>
              </a:rPr>
              <a:t> </a:t>
            </a:r>
            <a:r>
              <a:rPr lang="nl-NL" dirty="0" err="1">
                <a:latin typeface="Times New Roman" panose="02020603050405020304" pitchFamily="18" charset="0"/>
                <a:ea typeface="Calibri" panose="020F0502020204030204" pitchFamily="34" charset="0"/>
              </a:rPr>
              <a:t>their</a:t>
            </a:r>
            <a:r>
              <a:rPr lang="nl-NL" dirty="0">
                <a:latin typeface="Times New Roman" panose="02020603050405020304" pitchFamily="18" charset="0"/>
                <a:ea typeface="Calibri" panose="020F0502020204030204" pitchFamily="34" charset="0"/>
              </a:rPr>
              <a:t> </a:t>
            </a:r>
            <a:r>
              <a:rPr lang="nl-NL" dirty="0" err="1">
                <a:latin typeface="Times New Roman" panose="02020603050405020304" pitchFamily="18" charset="0"/>
                <a:ea typeface="Calibri" panose="020F0502020204030204" pitchFamily="34" charset="0"/>
              </a:rPr>
              <a:t>subsequent</a:t>
            </a:r>
            <a:r>
              <a:rPr lang="nl-NL" dirty="0">
                <a:latin typeface="Times New Roman" panose="02020603050405020304" pitchFamily="18" charset="0"/>
                <a:ea typeface="Calibri" panose="020F0502020204030204" pitchFamily="34" charset="0"/>
              </a:rPr>
              <a:t> </a:t>
            </a:r>
            <a:r>
              <a:rPr lang="nl-NL" dirty="0" err="1">
                <a:latin typeface="Times New Roman" panose="02020603050405020304" pitchFamily="18" charset="0"/>
                <a:ea typeface="Calibri" panose="020F0502020204030204" pitchFamily="34" charset="0"/>
              </a:rPr>
              <a:t>precipitation</a:t>
            </a:r>
            <a:r>
              <a:rPr lang="nl-NL" dirty="0">
                <a:latin typeface="Times New Roman" panose="02020603050405020304" pitchFamily="18" charset="0"/>
                <a:ea typeface="Calibri" panose="020F0502020204030204" pitchFamily="34" charset="0"/>
              </a:rPr>
              <a:t> </a:t>
            </a:r>
            <a:r>
              <a:rPr lang="nl-NL" dirty="0" err="1">
                <a:latin typeface="Times New Roman" panose="02020603050405020304" pitchFamily="18" charset="0"/>
                <a:ea typeface="Calibri" panose="020F0502020204030204" pitchFamily="34" charset="0"/>
              </a:rPr>
              <a:t>location</a:t>
            </a:r>
            <a:r>
              <a:rPr lang="nl-NL" dirty="0">
                <a:latin typeface="Times New Roman" panose="02020603050405020304" pitchFamily="18" charset="0"/>
                <a:ea typeface="Calibri" panose="020F0502020204030204" pitchFamily="34" charset="0"/>
              </a:rPr>
              <a:t>. The </a:t>
            </a:r>
            <a:r>
              <a:rPr lang="nl-NL" dirty="0" err="1">
                <a:latin typeface="Times New Roman" panose="02020603050405020304" pitchFamily="18" charset="0"/>
                <a:ea typeface="Calibri" panose="020F0502020204030204" pitchFamily="34" charset="0"/>
              </a:rPr>
              <a:t>trajectories</a:t>
            </a:r>
            <a:r>
              <a:rPr lang="nl-NL" dirty="0">
                <a:latin typeface="Times New Roman" panose="02020603050405020304" pitchFamily="18" charset="0"/>
                <a:ea typeface="Calibri" panose="020F0502020204030204" pitchFamily="34" charset="0"/>
              </a:rPr>
              <a:t> </a:t>
            </a:r>
            <a:r>
              <a:rPr lang="nl-NL" dirty="0" err="1">
                <a:latin typeface="Times New Roman" panose="02020603050405020304" pitchFamily="18" charset="0"/>
                <a:ea typeface="Calibri" panose="020F0502020204030204" pitchFamily="34" charset="0"/>
              </a:rPr>
              <a:t>were</a:t>
            </a:r>
            <a:r>
              <a:rPr lang="nl-NL" dirty="0">
                <a:latin typeface="Times New Roman" panose="02020603050405020304" pitchFamily="18" charset="0"/>
                <a:ea typeface="Calibri" panose="020F0502020204030204" pitchFamily="34" charset="0"/>
              </a:rPr>
              <a:t> </a:t>
            </a:r>
            <a:r>
              <a:rPr lang="nl-NL" dirty="0" err="1">
                <a:latin typeface="Times New Roman" panose="02020603050405020304" pitchFamily="18" charset="0"/>
                <a:ea typeface="Calibri" panose="020F0502020204030204" pitchFamily="34" charset="0"/>
              </a:rPr>
              <a:t>forced</a:t>
            </a:r>
            <a:r>
              <a:rPr lang="nl-NL" dirty="0">
                <a:latin typeface="Times New Roman" panose="02020603050405020304" pitchFamily="18" charset="0"/>
                <a:ea typeface="Calibri" panose="020F0502020204030204" pitchFamily="34" charset="0"/>
              </a:rPr>
              <a:t> </a:t>
            </a:r>
            <a:r>
              <a:rPr lang="nl-NL" dirty="0" err="1">
                <a:latin typeface="Times New Roman" panose="02020603050405020304" pitchFamily="18" charset="0"/>
                <a:ea typeface="Calibri" panose="020F0502020204030204" pitchFamily="34" charset="0"/>
              </a:rPr>
              <a:t>with</a:t>
            </a:r>
            <a:r>
              <a:rPr lang="nl-NL" dirty="0">
                <a:latin typeface="Times New Roman" panose="02020603050405020304" pitchFamily="18" charset="0"/>
                <a:ea typeface="Calibri" panose="020F0502020204030204" pitchFamily="34" charset="0"/>
              </a:rPr>
              <a:t> </a:t>
            </a:r>
            <a:r>
              <a:rPr lang="nl-NL" dirty="0" err="1">
                <a:latin typeface="Times New Roman" panose="02020603050405020304" pitchFamily="18" charset="0"/>
                <a:ea typeface="Calibri" panose="020F0502020204030204" pitchFamily="34" charset="0"/>
              </a:rPr>
              <a:t>the</a:t>
            </a:r>
            <a:r>
              <a:rPr lang="nl-NL" dirty="0">
                <a:latin typeface="Times New Roman" panose="02020603050405020304" pitchFamily="18" charset="0"/>
                <a:ea typeface="Calibri" panose="020F0502020204030204" pitchFamily="34" charset="0"/>
              </a:rPr>
              <a:t> </a:t>
            </a:r>
            <a:r>
              <a:rPr lang="nl-NL" dirty="0" err="1">
                <a:latin typeface="Times New Roman" panose="02020603050405020304" pitchFamily="18" charset="0"/>
                <a:ea typeface="Calibri" panose="020F0502020204030204" pitchFamily="34" charset="0"/>
              </a:rPr>
              <a:t>three-dimensional</a:t>
            </a:r>
            <a:r>
              <a:rPr lang="nl-NL" dirty="0">
                <a:latin typeface="Times New Roman" panose="02020603050405020304" pitchFamily="18" charset="0"/>
                <a:ea typeface="Calibri" panose="020F0502020204030204" pitchFamily="34" charset="0"/>
              </a:rPr>
              <a:t> ERA5 </a:t>
            </a:r>
            <a:r>
              <a:rPr lang="nl-NL" dirty="0" err="1">
                <a:latin typeface="Times New Roman" panose="02020603050405020304" pitchFamily="18" charset="0"/>
                <a:ea typeface="Calibri" panose="020F0502020204030204" pitchFamily="34" charset="0"/>
              </a:rPr>
              <a:t>reanalysis</a:t>
            </a:r>
            <a:r>
              <a:rPr lang="nl-NL" dirty="0">
                <a:latin typeface="Times New Roman" panose="02020603050405020304" pitchFamily="18" charset="0"/>
                <a:ea typeface="Calibri" panose="020F0502020204030204" pitchFamily="34" charset="0"/>
              </a:rPr>
              <a:t> </a:t>
            </a:r>
            <a:r>
              <a:rPr lang="nl-NL" dirty="0" err="1">
                <a:latin typeface="Times New Roman" panose="02020603050405020304" pitchFamily="18" charset="0"/>
                <a:ea typeface="Calibri" panose="020F0502020204030204" pitchFamily="34" charset="0"/>
              </a:rPr>
              <a:t>estimates</a:t>
            </a:r>
            <a:r>
              <a:rPr lang="nl-NL" dirty="0">
                <a:latin typeface="Times New Roman" panose="02020603050405020304" pitchFamily="18" charset="0"/>
                <a:ea typeface="Calibri" panose="020F0502020204030204" pitchFamily="34" charset="0"/>
              </a:rPr>
              <a:t> of wind speed </a:t>
            </a:r>
            <a:r>
              <a:rPr lang="nl-NL" dirty="0" err="1">
                <a:latin typeface="Times New Roman" panose="02020603050405020304" pitchFamily="18" charset="0"/>
                <a:ea typeface="Calibri" panose="020F0502020204030204" pitchFamily="34" charset="0"/>
              </a:rPr>
              <a:t>and</a:t>
            </a:r>
            <a:r>
              <a:rPr lang="nl-NL" dirty="0">
                <a:latin typeface="Times New Roman" panose="02020603050405020304" pitchFamily="18" charset="0"/>
                <a:ea typeface="Calibri" panose="020F0502020204030204" pitchFamily="34" charset="0"/>
              </a:rPr>
              <a:t> </a:t>
            </a:r>
            <a:r>
              <a:rPr lang="nl-NL" dirty="0" err="1">
                <a:latin typeface="Times New Roman" panose="02020603050405020304" pitchFamily="18" charset="0"/>
                <a:ea typeface="Calibri" panose="020F0502020204030204" pitchFamily="34" charset="0"/>
              </a:rPr>
              <a:t>direction</a:t>
            </a:r>
            <a:r>
              <a:rPr lang="nl-NL" dirty="0">
                <a:latin typeface="Times New Roman" panose="02020603050405020304" pitchFamily="18" charset="0"/>
                <a:ea typeface="Calibri" panose="020F0502020204030204" pitchFamily="34" charset="0"/>
              </a:rPr>
              <a:t>. For more information, </a:t>
            </a:r>
            <a:r>
              <a:rPr lang="nl-NL" dirty="0" err="1">
                <a:latin typeface="Times New Roman" panose="02020603050405020304" pitchFamily="18" charset="0"/>
                <a:ea typeface="Calibri" panose="020F0502020204030204" pitchFamily="34" charset="0"/>
              </a:rPr>
              <a:t>see</a:t>
            </a:r>
            <a:r>
              <a:rPr lang="nl-NL" dirty="0">
                <a:latin typeface="Times New Roman" panose="02020603050405020304" pitchFamily="18" charset="0"/>
                <a:ea typeface="Calibri" panose="020F0502020204030204" pitchFamily="34" charset="0"/>
              </a:rPr>
              <a:t> </a:t>
            </a:r>
            <a:r>
              <a:rPr lang="nl-NL" dirty="0">
                <a:latin typeface="Times New Roman" panose="02020603050405020304" pitchFamily="18" charset="0"/>
                <a:ea typeface="Calibri" panose="020F0502020204030204" pitchFamily="34" charset="0"/>
                <a:hlinkClick r:id="rId7"/>
              </a:rPr>
              <a:t>Tuinenburg &amp; Staal (in </a:t>
            </a:r>
            <a:r>
              <a:rPr lang="nl-NL" dirty="0" err="1">
                <a:latin typeface="Times New Roman" panose="02020603050405020304" pitchFamily="18" charset="0"/>
                <a:ea typeface="Calibri" panose="020F0502020204030204" pitchFamily="34" charset="0"/>
                <a:hlinkClick r:id="rId7"/>
              </a:rPr>
              <a:t>press</a:t>
            </a:r>
            <a:r>
              <a:rPr lang="nl-NL" dirty="0">
                <a:latin typeface="Times New Roman" panose="02020603050405020304" pitchFamily="18" charset="0"/>
                <a:ea typeface="Calibri" panose="020F0502020204030204" pitchFamily="34" charset="0"/>
                <a:hlinkClick r:id="rId7"/>
              </a:rPr>
              <a:t>)</a:t>
            </a:r>
            <a:r>
              <a:rPr lang="nl-NL" dirty="0">
                <a:latin typeface="Times New Roman" panose="02020603050405020304" pitchFamily="18" charset="0"/>
                <a:ea typeface="Calibri" panose="020F0502020204030204" pitchFamily="34" charset="0"/>
              </a:rPr>
              <a:t>.</a:t>
            </a:r>
            <a:endParaRPr lang="en-US" dirty="0">
              <a:latin typeface="Times New Roman" panose="02020603050405020304" pitchFamily="18" charset="0"/>
              <a:cs typeface="Times New Roman" panose="02020603050405020304" pitchFamily="18" charset="0"/>
            </a:endParaRPr>
          </a:p>
        </p:txBody>
      </p:sp>
      <p:sp>
        <p:nvSpPr>
          <p:cNvPr id="34" name="Rectangle 28">
            <a:extLst>
              <a:ext uri="{FF2B5EF4-FFF2-40B4-BE49-F238E27FC236}">
                <a16:creationId xmlns:a16="http://schemas.microsoft.com/office/drawing/2014/main" id="{B10D26D2-D535-427C-9D33-834EF2F3B2CC}"/>
              </a:ext>
            </a:extLst>
          </p:cNvPr>
          <p:cNvSpPr/>
          <p:nvPr/>
        </p:nvSpPr>
        <p:spPr>
          <a:xfrm>
            <a:off x="6329680" y="4498576"/>
            <a:ext cx="5618479" cy="1200329"/>
          </a:xfrm>
          <a:prstGeom prst="rect">
            <a:avLst/>
          </a:prstGeom>
        </p:spPr>
        <p:txBody>
          <a:bodyPr wrap="square">
            <a:spAutoFit/>
          </a:bodyPr>
          <a:lstStyle/>
          <a:p>
            <a:pPr algn="ctr"/>
            <a:r>
              <a:rPr lang="en-US" sz="1200" dirty="0">
                <a:latin typeface="Times New Roman" panose="02020603050405020304" pitchFamily="18" charset="0"/>
                <a:cs typeface="Times New Roman" panose="02020603050405020304" pitchFamily="18" charset="0"/>
              </a:rPr>
              <a:t>From forest evapotranspiration to precipitation. A) Forest evapotranspiration is estimated using the PCR-GLOBWB model and then tracked through the atmosphere, accounting for multiple precipitation-evaporation cycles (“cascading moisture recycling”). B) The distribution of precipitation from evaporation in Manaus for one arbitrary month, simulated with the </a:t>
            </a:r>
            <a:r>
              <a:rPr lang="en-US" sz="1200" dirty="0" err="1">
                <a:latin typeface="Times New Roman" panose="02020603050405020304" pitchFamily="18" charset="0"/>
                <a:cs typeface="Times New Roman" panose="02020603050405020304" pitchFamily="18" charset="0"/>
              </a:rPr>
              <a:t>Lagrangian</a:t>
            </a:r>
            <a:r>
              <a:rPr lang="en-US" sz="1200" dirty="0">
                <a:latin typeface="Times New Roman" panose="02020603050405020304" pitchFamily="18" charset="0"/>
                <a:cs typeface="Times New Roman" panose="02020603050405020304" pitchFamily="18" charset="0"/>
              </a:rPr>
              <a:t> moisture tracking model by Tuinenburg &amp; Staal (in press), in cumulative percentile of precipitation.</a:t>
            </a:r>
          </a:p>
        </p:txBody>
      </p:sp>
      <p:pic>
        <p:nvPicPr>
          <p:cNvPr id="16" name="Picture 3">
            <a:extLst>
              <a:ext uri="{FF2B5EF4-FFF2-40B4-BE49-F238E27FC236}">
                <a16:creationId xmlns:a16="http://schemas.microsoft.com/office/drawing/2014/main" id="{B47F596A-B722-42D0-A4E1-BA00E31BE1A3}"/>
              </a:ext>
            </a:extLst>
          </p:cNvPr>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167119" y="2625456"/>
            <a:ext cx="5781040" cy="1684655"/>
          </a:xfrm>
          <a:prstGeom prst="rect">
            <a:avLst/>
          </a:prstGeom>
          <a:noFill/>
          <a:ln>
            <a:noFill/>
          </a:ln>
        </p:spPr>
      </p:pic>
      <p:sp>
        <p:nvSpPr>
          <p:cNvPr id="17" name="Pijl: rechts 16">
            <a:hlinkClick r:id="" action="ppaction://hlinkshowjump?jump=nextslide"/>
            <a:extLst>
              <a:ext uri="{FF2B5EF4-FFF2-40B4-BE49-F238E27FC236}">
                <a16:creationId xmlns:a16="http://schemas.microsoft.com/office/drawing/2014/main" id="{3CC28738-B1E5-4E91-9876-1E66D18CD2AD}"/>
              </a:ext>
            </a:extLst>
          </p:cNvPr>
          <p:cNvSpPr/>
          <p:nvPr/>
        </p:nvSpPr>
        <p:spPr>
          <a:xfrm>
            <a:off x="3657139" y="5312931"/>
            <a:ext cx="978408" cy="48463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8" name="Pijl: links 17">
            <a:hlinkClick r:id="" action="ppaction://hlinkshowjump?jump=previousslide"/>
            <a:extLst>
              <a:ext uri="{FF2B5EF4-FFF2-40B4-BE49-F238E27FC236}">
                <a16:creationId xmlns:a16="http://schemas.microsoft.com/office/drawing/2014/main" id="{7459A9F9-8387-458F-A84F-6BC56ACF46AD}"/>
              </a:ext>
            </a:extLst>
          </p:cNvPr>
          <p:cNvSpPr/>
          <p:nvPr/>
        </p:nvSpPr>
        <p:spPr>
          <a:xfrm>
            <a:off x="849931" y="5312931"/>
            <a:ext cx="978408" cy="484632"/>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41896651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F90F78D8-399B-423B-BDDA-73151B32C121}"/>
              </a:ext>
            </a:extLst>
          </p:cNvPr>
          <p:cNvSpPr txBox="1"/>
          <p:nvPr/>
        </p:nvSpPr>
        <p:spPr>
          <a:xfrm>
            <a:off x="0" y="-54318"/>
            <a:ext cx="12192000" cy="1631216"/>
          </a:xfrm>
          <a:prstGeom prst="rect">
            <a:avLst/>
          </a:prstGeom>
          <a:noFill/>
        </p:spPr>
        <p:txBody>
          <a:bodyPr wrap="square" rtlCol="0">
            <a:spAutoFit/>
          </a:bodyPr>
          <a:lstStyle/>
          <a:p>
            <a:pPr algn="ctr">
              <a:lnSpc>
                <a:spcPct val="150000"/>
              </a:lnSpc>
            </a:pPr>
            <a:r>
              <a:rPr lang="nl-NL" sz="4000" dirty="0" err="1">
                <a:latin typeface="Times New Roman" panose="02020603050405020304" pitchFamily="18" charset="0"/>
                <a:cs typeface="Times New Roman" panose="02020603050405020304" pitchFamily="18" charset="0"/>
              </a:rPr>
              <a:t>Hysteresis</a:t>
            </a:r>
            <a:r>
              <a:rPr lang="nl-NL" sz="4000" dirty="0">
                <a:latin typeface="Times New Roman" panose="02020603050405020304" pitchFamily="18" charset="0"/>
                <a:cs typeface="Times New Roman" panose="02020603050405020304" pitchFamily="18" charset="0"/>
              </a:rPr>
              <a:t> of </a:t>
            </a:r>
            <a:r>
              <a:rPr lang="nl-NL" sz="4000" dirty="0" err="1">
                <a:latin typeface="Times New Roman" panose="02020603050405020304" pitchFamily="18" charset="0"/>
                <a:cs typeface="Times New Roman" panose="02020603050405020304" pitchFamily="18" charset="0"/>
              </a:rPr>
              <a:t>tropical</a:t>
            </a:r>
            <a:r>
              <a:rPr lang="nl-NL" sz="4000" dirty="0">
                <a:latin typeface="Times New Roman" panose="02020603050405020304" pitchFamily="18" charset="0"/>
                <a:cs typeface="Times New Roman" panose="02020603050405020304" pitchFamily="18" charset="0"/>
              </a:rPr>
              <a:t> </a:t>
            </a:r>
            <a:r>
              <a:rPr lang="nl-NL" sz="4000" dirty="0" err="1">
                <a:latin typeface="Times New Roman" panose="02020603050405020304" pitchFamily="18" charset="0"/>
                <a:cs typeface="Times New Roman" panose="02020603050405020304" pitchFamily="18" charset="0"/>
              </a:rPr>
              <a:t>forests</a:t>
            </a:r>
            <a:r>
              <a:rPr lang="nl-NL" sz="4000" dirty="0">
                <a:latin typeface="Times New Roman" panose="02020603050405020304" pitchFamily="18" charset="0"/>
                <a:cs typeface="Times New Roman" panose="02020603050405020304" pitchFamily="18" charset="0"/>
              </a:rPr>
              <a:t> in </a:t>
            </a:r>
            <a:r>
              <a:rPr lang="nl-NL" sz="4000" dirty="0" err="1">
                <a:latin typeface="Times New Roman" panose="02020603050405020304" pitchFamily="18" charset="0"/>
                <a:cs typeface="Times New Roman" panose="02020603050405020304" pitchFamily="18" charset="0"/>
              </a:rPr>
              <a:t>the</a:t>
            </a:r>
            <a:r>
              <a:rPr lang="nl-NL" sz="4000" dirty="0">
                <a:latin typeface="Times New Roman" panose="02020603050405020304" pitchFamily="18" charset="0"/>
                <a:cs typeface="Times New Roman" panose="02020603050405020304" pitchFamily="18" charset="0"/>
              </a:rPr>
              <a:t> 21st </a:t>
            </a:r>
            <a:r>
              <a:rPr lang="nl-NL" sz="4000" dirty="0" err="1">
                <a:latin typeface="Times New Roman" panose="02020603050405020304" pitchFamily="18" charset="0"/>
                <a:cs typeface="Times New Roman" panose="02020603050405020304" pitchFamily="18" charset="0"/>
              </a:rPr>
              <a:t>century</a:t>
            </a:r>
            <a:endParaRPr lang="nl-NL" sz="4000" dirty="0">
              <a:latin typeface="Times New Roman" panose="02020603050405020304" pitchFamily="18" charset="0"/>
              <a:cs typeface="Times New Roman" panose="02020603050405020304" pitchFamily="18" charset="0"/>
            </a:endParaRPr>
          </a:p>
          <a:p>
            <a:pPr algn="ctr"/>
            <a:r>
              <a:rPr lang="nl-NL" sz="2000" dirty="0">
                <a:latin typeface="Times New Roman" panose="02020603050405020304" pitchFamily="18" charset="0"/>
                <a:cs typeface="Times New Roman" panose="02020603050405020304" pitchFamily="18" charset="0"/>
              </a:rPr>
              <a:t>Arie Staal, </a:t>
            </a:r>
            <a:r>
              <a:rPr lang="nl-NL" sz="2000" dirty="0" err="1">
                <a:latin typeface="Times New Roman" panose="02020603050405020304" pitchFamily="18" charset="0"/>
                <a:cs typeface="Times New Roman" panose="02020603050405020304" pitchFamily="18" charset="0"/>
              </a:rPr>
              <a:t>Ingo</a:t>
            </a:r>
            <a:r>
              <a:rPr lang="nl-NL" sz="2000" dirty="0">
                <a:latin typeface="Times New Roman" panose="02020603050405020304" pitchFamily="18" charset="0"/>
                <a:cs typeface="Times New Roman" panose="02020603050405020304" pitchFamily="18" charset="0"/>
              </a:rPr>
              <a:t> </a:t>
            </a:r>
            <a:r>
              <a:rPr lang="nl-NL" sz="2000" dirty="0" err="1">
                <a:latin typeface="Times New Roman" panose="02020603050405020304" pitchFamily="18" charset="0"/>
                <a:cs typeface="Times New Roman" panose="02020603050405020304" pitchFamily="18" charset="0"/>
              </a:rPr>
              <a:t>Fetzer</a:t>
            </a:r>
            <a:r>
              <a:rPr lang="nl-NL" sz="2000" dirty="0">
                <a:latin typeface="Times New Roman" panose="02020603050405020304" pitchFamily="18" charset="0"/>
                <a:cs typeface="Times New Roman" panose="02020603050405020304" pitchFamily="18" charset="0"/>
              </a:rPr>
              <a:t>, </a:t>
            </a:r>
            <a:r>
              <a:rPr lang="nl-NL" sz="2000" dirty="0" err="1">
                <a:latin typeface="Times New Roman" panose="02020603050405020304" pitchFamily="18" charset="0"/>
                <a:cs typeface="Times New Roman" panose="02020603050405020304" pitchFamily="18" charset="0"/>
              </a:rPr>
              <a:t>Lan</a:t>
            </a:r>
            <a:r>
              <a:rPr lang="nl-NL" sz="2000" dirty="0">
                <a:latin typeface="Times New Roman" panose="02020603050405020304" pitchFamily="18" charset="0"/>
                <a:cs typeface="Times New Roman" panose="02020603050405020304" pitchFamily="18" charset="0"/>
              </a:rPr>
              <a:t> Wang-</a:t>
            </a:r>
            <a:r>
              <a:rPr lang="nl-NL" sz="2000" dirty="0" err="1">
                <a:latin typeface="Times New Roman" panose="02020603050405020304" pitchFamily="18" charset="0"/>
                <a:cs typeface="Times New Roman" panose="02020603050405020304" pitchFamily="18" charset="0"/>
              </a:rPr>
              <a:t>Erlandsson</a:t>
            </a:r>
            <a:r>
              <a:rPr lang="nl-NL" sz="2000" dirty="0">
                <a:latin typeface="Times New Roman" panose="02020603050405020304" pitchFamily="18" charset="0"/>
                <a:cs typeface="Times New Roman" panose="02020603050405020304" pitchFamily="18" charset="0"/>
              </a:rPr>
              <a:t>, Joyce H.C. Bosmans, Stefan C. Dekker, </a:t>
            </a:r>
          </a:p>
          <a:p>
            <a:pPr algn="ctr"/>
            <a:r>
              <a:rPr lang="nl-NL" sz="2000" dirty="0">
                <a:latin typeface="Times New Roman" panose="02020603050405020304" pitchFamily="18" charset="0"/>
                <a:cs typeface="Times New Roman" panose="02020603050405020304" pitchFamily="18" charset="0"/>
              </a:rPr>
              <a:t>Egbert H. van Nes, Johan </a:t>
            </a:r>
            <a:r>
              <a:rPr lang="nl-NL" sz="2000" dirty="0" err="1">
                <a:latin typeface="Times New Roman" panose="02020603050405020304" pitchFamily="18" charset="0"/>
                <a:cs typeface="Times New Roman" panose="02020603050405020304" pitchFamily="18" charset="0"/>
              </a:rPr>
              <a:t>Rockström</a:t>
            </a:r>
            <a:r>
              <a:rPr lang="nl-NL" sz="2000" dirty="0">
                <a:latin typeface="Times New Roman" panose="02020603050405020304" pitchFamily="18" charset="0"/>
                <a:cs typeface="Times New Roman" panose="02020603050405020304" pitchFamily="18" charset="0"/>
              </a:rPr>
              <a:t> &amp; Obbe A. Tuinenburg</a:t>
            </a:r>
          </a:p>
        </p:txBody>
      </p:sp>
      <p:sp>
        <p:nvSpPr>
          <p:cNvPr id="5" name="Rechthoek 4">
            <a:hlinkClick r:id="" action="ppaction://hlinkshowjump?jump=firstslide"/>
            <a:extLst>
              <a:ext uri="{FF2B5EF4-FFF2-40B4-BE49-F238E27FC236}">
                <a16:creationId xmlns:a16="http://schemas.microsoft.com/office/drawing/2014/main" id="{21BE779B-5BEC-49E6-9E3C-E1FDBA4E0EA7}"/>
              </a:ext>
            </a:extLst>
          </p:cNvPr>
          <p:cNvSpPr/>
          <p:nvPr/>
        </p:nvSpPr>
        <p:spPr>
          <a:xfrm>
            <a:off x="-108642" y="-63374"/>
            <a:ext cx="12439462" cy="169459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3" name="Rechthoek 22">
            <a:hlinkClick r:id="" action="ppaction://hlinkshowjump?jump=lastslide"/>
            <a:extLst>
              <a:ext uri="{FF2B5EF4-FFF2-40B4-BE49-F238E27FC236}">
                <a16:creationId xmlns:a16="http://schemas.microsoft.com/office/drawing/2014/main" id="{218EFBB9-096B-464B-A9CB-5A7DF74363D9}"/>
              </a:ext>
            </a:extLst>
          </p:cNvPr>
          <p:cNvSpPr/>
          <p:nvPr/>
        </p:nvSpPr>
        <p:spPr>
          <a:xfrm>
            <a:off x="-108642" y="6292158"/>
            <a:ext cx="12367034" cy="641458"/>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4" name="Picture 2" descr="Image result for utrecht university">
            <a:extLst>
              <a:ext uri="{FF2B5EF4-FFF2-40B4-BE49-F238E27FC236}">
                <a16:creationId xmlns:a16="http://schemas.microsoft.com/office/drawing/2014/main" id="{2484AA19-7189-4513-9C6A-0056BD36A95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92103" y="6361728"/>
            <a:ext cx="1590675" cy="440055"/>
          </a:xfrm>
          <a:prstGeom prst="rect">
            <a:avLst/>
          </a:prstGeom>
          <a:noFill/>
          <a:extLst>
            <a:ext uri="{909E8E84-426E-40DD-AFC4-6F175D3DCCD1}">
              <a14:hiddenFill xmlns:a14="http://schemas.microsoft.com/office/drawing/2010/main">
                <a:solidFill>
                  <a:srgbClr val="FFFFFF"/>
                </a:solidFill>
              </a14:hiddenFill>
            </a:ext>
          </a:extLst>
        </p:spPr>
      </p:pic>
      <p:pic>
        <p:nvPicPr>
          <p:cNvPr id="25" name="Bildobjekt 20">
            <a:extLst>
              <a:ext uri="{FF2B5EF4-FFF2-40B4-BE49-F238E27FC236}">
                <a16:creationId xmlns:a16="http://schemas.microsoft.com/office/drawing/2014/main" id="{E972E929-F866-4044-9E85-7CFE200761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091" y="6238705"/>
            <a:ext cx="2050988" cy="685560"/>
          </a:xfrm>
          <a:prstGeom prst="rect">
            <a:avLst/>
          </a:prstGeom>
        </p:spPr>
      </p:pic>
      <p:grpSp>
        <p:nvGrpSpPr>
          <p:cNvPr id="26" name="Group 43">
            <a:extLst>
              <a:ext uri="{FF2B5EF4-FFF2-40B4-BE49-F238E27FC236}">
                <a16:creationId xmlns:a16="http://schemas.microsoft.com/office/drawing/2014/main" id="{1CA6AE7F-3855-481D-892F-D14962146163}"/>
              </a:ext>
            </a:extLst>
          </p:cNvPr>
          <p:cNvGrpSpPr/>
          <p:nvPr/>
        </p:nvGrpSpPr>
        <p:grpSpPr>
          <a:xfrm>
            <a:off x="2320159" y="6267689"/>
            <a:ext cx="1274069" cy="663788"/>
            <a:chOff x="10937436" y="6154561"/>
            <a:chExt cx="1310640" cy="637489"/>
          </a:xfrm>
        </p:grpSpPr>
        <p:sp>
          <p:nvSpPr>
            <p:cNvPr id="27" name="TextBox 44">
              <a:extLst>
                <a:ext uri="{FF2B5EF4-FFF2-40B4-BE49-F238E27FC236}">
                  <a16:creationId xmlns:a16="http://schemas.microsoft.com/office/drawing/2014/main" id="{EC028868-BC7F-4718-85C9-1736E9D9FAD5}"/>
                </a:ext>
              </a:extLst>
            </p:cNvPr>
            <p:cNvSpPr txBox="1"/>
            <p:nvPr/>
          </p:nvSpPr>
          <p:spPr>
            <a:xfrm>
              <a:off x="10937436" y="6154561"/>
              <a:ext cx="1310640" cy="555537"/>
            </a:xfrm>
            <a:prstGeom prst="rect">
              <a:avLst/>
            </a:prstGeom>
            <a:noFill/>
          </p:spPr>
          <p:txBody>
            <a:bodyPr wrap="square" rtlCol="0">
              <a:spAutoFit/>
            </a:bodyPr>
            <a:lstStyle/>
            <a:p>
              <a:pPr algn="ctr">
                <a:lnSpc>
                  <a:spcPct val="70000"/>
                </a:lnSpc>
              </a:pPr>
              <a:r>
                <a:rPr lang="en-US" sz="3200" b="1" dirty="0">
                  <a:solidFill>
                    <a:srgbClr val="425221"/>
                  </a:solidFill>
                  <a:latin typeface="Tahoma"/>
                  <a:cs typeface="Tahoma"/>
                </a:rPr>
                <a:t>e</a:t>
              </a:r>
              <a:r>
                <a:rPr lang="en-US" sz="3200" b="1" dirty="0">
                  <a:solidFill>
                    <a:srgbClr val="D5662D"/>
                  </a:solidFill>
                  <a:latin typeface="Tahoma"/>
                  <a:cs typeface="Tahoma"/>
                </a:rPr>
                <a:t>r</a:t>
              </a:r>
              <a:r>
                <a:rPr lang="en-US" sz="3200" b="1" dirty="0">
                  <a:solidFill>
                    <a:srgbClr val="425221"/>
                  </a:solidFill>
                  <a:latin typeface="Tahoma"/>
                  <a:cs typeface="Tahoma"/>
                </a:rPr>
                <a:t>a</a:t>
              </a:r>
              <a:r>
                <a:rPr lang="en-US" sz="2000" dirty="0">
                  <a:latin typeface="Tahoma"/>
                  <a:cs typeface="Tahoma"/>
                </a:rPr>
                <a:t> </a:t>
              </a:r>
            </a:p>
            <a:p>
              <a:pPr algn="ctr">
                <a:lnSpc>
                  <a:spcPct val="70000"/>
                </a:lnSpc>
              </a:pPr>
              <a:r>
                <a:rPr lang="en-US" sz="1100" b="1" dirty="0">
                  <a:latin typeface="Calibri"/>
                  <a:cs typeface="Calibri"/>
                </a:rPr>
                <a:t>Earth Resilience</a:t>
              </a:r>
            </a:p>
          </p:txBody>
        </p:sp>
        <p:sp>
          <p:nvSpPr>
            <p:cNvPr id="28" name="TextBox 45">
              <a:extLst>
                <a:ext uri="{FF2B5EF4-FFF2-40B4-BE49-F238E27FC236}">
                  <a16:creationId xmlns:a16="http://schemas.microsoft.com/office/drawing/2014/main" id="{A8107162-6045-4ABB-9409-EFE9A3EF5100}"/>
                </a:ext>
              </a:extLst>
            </p:cNvPr>
            <p:cNvSpPr txBox="1"/>
            <p:nvPr/>
          </p:nvSpPr>
          <p:spPr>
            <a:xfrm>
              <a:off x="11007832" y="6561218"/>
              <a:ext cx="1144865" cy="230832"/>
            </a:xfrm>
            <a:prstGeom prst="rect">
              <a:avLst/>
            </a:prstGeom>
            <a:noFill/>
          </p:spPr>
          <p:txBody>
            <a:bodyPr wrap="none" rtlCol="0">
              <a:spAutoFit/>
            </a:bodyPr>
            <a:lstStyle/>
            <a:p>
              <a:r>
                <a:rPr lang="en-US" sz="900" dirty="0">
                  <a:latin typeface="+mj-lt"/>
                  <a:cs typeface="Avenir Next Condensed Demi Bold"/>
                </a:rPr>
                <a:t>in the Anthropocene</a:t>
              </a:r>
              <a:endParaRPr lang="en-US" sz="900" dirty="0">
                <a:latin typeface="+mj-lt"/>
              </a:endParaRPr>
            </a:p>
          </p:txBody>
        </p:sp>
      </p:grpSp>
      <p:pic>
        <p:nvPicPr>
          <p:cNvPr id="29" name="Picture 6" descr="http://www.foodlaw.nu/images/wur.jpg">
            <a:extLst>
              <a:ext uri="{FF2B5EF4-FFF2-40B4-BE49-F238E27FC236}">
                <a16:creationId xmlns:a16="http://schemas.microsoft.com/office/drawing/2014/main" id="{0857C802-DCA4-428D-B097-ED3D349D4D9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33812" y="6418555"/>
            <a:ext cx="2010433" cy="325859"/>
          </a:xfrm>
          <a:prstGeom prst="rect">
            <a:avLst/>
          </a:prstGeom>
          <a:noFill/>
          <a:extLst>
            <a:ext uri="{909E8E84-426E-40DD-AFC4-6F175D3DCCD1}">
              <a14:hiddenFill xmlns:a14="http://schemas.microsoft.com/office/drawing/2010/main">
                <a:solidFill>
                  <a:srgbClr val="FFFFFF"/>
                </a:solidFill>
              </a14:hiddenFill>
            </a:ext>
          </a:extLst>
        </p:spPr>
      </p:pic>
      <p:pic>
        <p:nvPicPr>
          <p:cNvPr id="31" name="Afbeelding 30" descr="Afbeelding met tekening&#10;&#10;Automatisch gegenereerde beschrijving">
            <a:extLst>
              <a:ext uri="{FF2B5EF4-FFF2-40B4-BE49-F238E27FC236}">
                <a16:creationId xmlns:a16="http://schemas.microsoft.com/office/drawing/2014/main" id="{1F2B4661-66B6-4591-9EB1-E795EEB1AC5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06076" y="6319036"/>
            <a:ext cx="1200920" cy="529315"/>
          </a:xfrm>
          <a:prstGeom prst="rect">
            <a:avLst/>
          </a:prstGeom>
        </p:spPr>
      </p:pic>
      <p:pic>
        <p:nvPicPr>
          <p:cNvPr id="33" name="Afbeelding 32">
            <a:extLst>
              <a:ext uri="{FF2B5EF4-FFF2-40B4-BE49-F238E27FC236}">
                <a16:creationId xmlns:a16="http://schemas.microsoft.com/office/drawing/2014/main" id="{BF5BC362-3466-4CAC-B90A-EA02176EDDCB}"/>
              </a:ext>
            </a:extLst>
          </p:cNvPr>
          <p:cNvPicPr>
            <a:picLocks noChangeAspect="1"/>
          </p:cNvPicPr>
          <p:nvPr/>
        </p:nvPicPr>
        <p:blipFill rotWithShape="1">
          <a:blip r:embed="rId6">
            <a:extLst>
              <a:ext uri="{28A0092B-C50C-407E-A947-70E740481C1C}">
                <a14:useLocalDpi xmlns:a14="http://schemas.microsoft.com/office/drawing/2010/main" val="0"/>
              </a:ext>
            </a:extLst>
          </a:blip>
          <a:srcRect t="21045" b="20973"/>
          <a:stretch/>
        </p:blipFill>
        <p:spPr>
          <a:xfrm>
            <a:off x="8911998" y="6361728"/>
            <a:ext cx="1449918" cy="440055"/>
          </a:xfrm>
          <a:prstGeom prst="rect">
            <a:avLst/>
          </a:prstGeom>
        </p:spPr>
      </p:pic>
      <p:sp>
        <p:nvSpPr>
          <p:cNvPr id="30" name="Rectangle 8">
            <a:extLst>
              <a:ext uri="{FF2B5EF4-FFF2-40B4-BE49-F238E27FC236}">
                <a16:creationId xmlns:a16="http://schemas.microsoft.com/office/drawing/2014/main" id="{71641210-F023-4F01-9BC3-23B7922896A1}"/>
              </a:ext>
            </a:extLst>
          </p:cNvPr>
          <p:cNvSpPr/>
          <p:nvPr/>
        </p:nvSpPr>
        <p:spPr>
          <a:xfrm>
            <a:off x="411784" y="1886649"/>
            <a:ext cx="5044136" cy="3416320"/>
          </a:xfrm>
          <a:prstGeom prst="rect">
            <a:avLst/>
          </a:prstGeom>
        </p:spPr>
        <p:txBody>
          <a:bodyPr wrap="square">
            <a:spAutoFit/>
          </a:bodyPr>
          <a:lstStyle/>
          <a:p>
            <a:r>
              <a:rPr lang="en-US" b="1" dirty="0">
                <a:latin typeface="Times New Roman" panose="02020603050405020304" pitchFamily="18" charset="0"/>
                <a:cs typeface="Times New Roman" panose="02020603050405020304" pitchFamily="18" charset="0"/>
              </a:rPr>
              <a:t>Tropical forest stability</a:t>
            </a:r>
          </a:p>
          <a:p>
            <a:r>
              <a:rPr lang="en-US" dirty="0">
                <a:latin typeface="Times New Roman" panose="02020603050405020304" pitchFamily="18" charset="0"/>
                <a:ea typeface="Times New Roman" panose="02020603050405020304" pitchFamily="18" charset="0"/>
              </a:rPr>
              <a:t>First, we simulated rainfall with forest cover removed and determine the minimal extent of forest cover under these conditions. We iterated this procedure where rainfall levels and forest distributions were updated depending on the forest-rainfall interactions. A minimum of 4.83 million km</a:t>
            </a:r>
            <a:r>
              <a:rPr lang="en-US" baseline="30000" dirty="0">
                <a:latin typeface="Times New Roman" panose="02020603050405020304" pitchFamily="18" charset="0"/>
                <a:ea typeface="Times New Roman" panose="02020603050405020304" pitchFamily="18" charset="0"/>
              </a:rPr>
              <a:t>2</a:t>
            </a:r>
            <a:r>
              <a:rPr lang="en-US" dirty="0">
                <a:latin typeface="Times New Roman" panose="02020603050405020304" pitchFamily="18" charset="0"/>
                <a:ea typeface="Times New Roman" panose="02020603050405020304" pitchFamily="18" charset="0"/>
              </a:rPr>
              <a:t> of Amazon forest (60% of present extent) eventually recovered after complete deforestation. In Africa, only 22,000 km</a:t>
            </a:r>
            <a:r>
              <a:rPr lang="en-US" baseline="30000" dirty="0">
                <a:latin typeface="Times New Roman" panose="02020603050405020304" pitchFamily="18" charset="0"/>
                <a:ea typeface="Times New Roman" panose="02020603050405020304" pitchFamily="18" charset="0"/>
              </a:rPr>
              <a:t>2</a:t>
            </a:r>
            <a:r>
              <a:rPr lang="en-US" dirty="0">
                <a:latin typeface="Times New Roman" panose="02020603050405020304" pitchFamily="18" charset="0"/>
                <a:ea typeface="Times New Roman" panose="02020603050405020304" pitchFamily="18" charset="0"/>
              </a:rPr>
              <a:t> of forest recovered (1% of present extent). In Australasia, 3.87 million km</a:t>
            </a:r>
            <a:r>
              <a:rPr lang="en-US" baseline="30000" dirty="0">
                <a:latin typeface="Times New Roman" panose="02020603050405020304" pitchFamily="18" charset="0"/>
                <a:ea typeface="Times New Roman" panose="02020603050405020304" pitchFamily="18" charset="0"/>
              </a:rPr>
              <a:t>2</a:t>
            </a:r>
            <a:r>
              <a:rPr lang="en-US" dirty="0">
                <a:latin typeface="Times New Roman" panose="02020603050405020304" pitchFamily="18" charset="0"/>
                <a:ea typeface="Times New Roman" panose="02020603050405020304" pitchFamily="18" charset="0"/>
              </a:rPr>
              <a:t> forest area recovered (157% of present extent).</a:t>
            </a:r>
            <a:endParaRPr lang="en-US" dirty="0">
              <a:latin typeface="Times New Roman" panose="02020603050405020304" pitchFamily="18" charset="0"/>
              <a:cs typeface="Times New Roman" panose="02020603050405020304" pitchFamily="18" charset="0"/>
            </a:endParaRPr>
          </a:p>
        </p:txBody>
      </p:sp>
      <p:sp>
        <p:nvSpPr>
          <p:cNvPr id="34" name="Rectangle 28">
            <a:extLst>
              <a:ext uri="{FF2B5EF4-FFF2-40B4-BE49-F238E27FC236}">
                <a16:creationId xmlns:a16="http://schemas.microsoft.com/office/drawing/2014/main" id="{B10D26D2-D535-427C-9D33-834EF2F3B2CC}"/>
              </a:ext>
            </a:extLst>
          </p:cNvPr>
          <p:cNvSpPr/>
          <p:nvPr/>
        </p:nvSpPr>
        <p:spPr>
          <a:xfrm>
            <a:off x="6096000" y="4825192"/>
            <a:ext cx="6095999" cy="1384995"/>
          </a:xfrm>
          <a:prstGeom prst="rect">
            <a:avLst/>
          </a:prstGeom>
        </p:spPr>
        <p:txBody>
          <a:bodyPr wrap="square">
            <a:spAutoFit/>
          </a:bodyPr>
          <a:lstStyle/>
          <a:p>
            <a:pPr algn="ctr"/>
            <a:r>
              <a:rPr lang="nl-NL" sz="1200" dirty="0" err="1">
                <a:latin typeface="Times New Roman" panose="02020603050405020304" pitchFamily="18" charset="0"/>
                <a:cs typeface="Times New Roman" panose="02020603050405020304" pitchFamily="18" charset="0"/>
              </a:rPr>
              <a:t>Changing</a:t>
            </a:r>
            <a:r>
              <a:rPr lang="nl-NL" sz="1200" dirty="0">
                <a:latin typeface="Times New Roman" panose="02020603050405020304" pitchFamily="18" charset="0"/>
                <a:cs typeface="Times New Roman" panose="02020603050405020304" pitchFamily="18" charset="0"/>
              </a:rPr>
              <a:t> </a:t>
            </a:r>
            <a:r>
              <a:rPr lang="nl-NL" sz="1200" dirty="0" err="1">
                <a:latin typeface="Times New Roman" panose="02020603050405020304" pitchFamily="18" charset="0"/>
                <a:cs typeface="Times New Roman" panose="02020603050405020304" pitchFamily="18" charset="0"/>
              </a:rPr>
              <a:t>hysteresis</a:t>
            </a:r>
            <a:r>
              <a:rPr lang="nl-NL" sz="1200" dirty="0">
                <a:latin typeface="Times New Roman" panose="02020603050405020304" pitchFamily="18" charset="0"/>
                <a:cs typeface="Times New Roman" panose="02020603050405020304" pitchFamily="18" charset="0"/>
              </a:rPr>
              <a:t> of </a:t>
            </a:r>
            <a:r>
              <a:rPr lang="nl-NL" sz="1200" dirty="0" err="1">
                <a:latin typeface="Times New Roman" panose="02020603050405020304" pitchFamily="18" charset="0"/>
                <a:cs typeface="Times New Roman" panose="02020603050405020304" pitchFamily="18" charset="0"/>
              </a:rPr>
              <a:t>forest</a:t>
            </a:r>
            <a:r>
              <a:rPr lang="nl-NL" sz="1200" dirty="0">
                <a:latin typeface="Times New Roman" panose="02020603050405020304" pitchFamily="18" charset="0"/>
                <a:cs typeface="Times New Roman" panose="02020603050405020304" pitchFamily="18" charset="0"/>
              </a:rPr>
              <a:t> cover in </a:t>
            </a:r>
            <a:r>
              <a:rPr lang="nl-NL" sz="1200" dirty="0" err="1">
                <a:latin typeface="Times New Roman" panose="02020603050405020304" pitchFamily="18" charset="0"/>
                <a:cs typeface="Times New Roman" panose="02020603050405020304" pitchFamily="18" charset="0"/>
              </a:rPr>
              <a:t>the</a:t>
            </a:r>
            <a:r>
              <a:rPr lang="nl-NL" sz="1200" dirty="0">
                <a:latin typeface="Times New Roman" panose="02020603050405020304" pitchFamily="18" charset="0"/>
                <a:cs typeface="Times New Roman" panose="02020603050405020304" pitchFamily="18" charset="0"/>
              </a:rPr>
              <a:t> </a:t>
            </a:r>
            <a:r>
              <a:rPr lang="nl-NL" sz="1200" dirty="0" err="1">
                <a:latin typeface="Times New Roman" panose="02020603050405020304" pitchFamily="18" charset="0"/>
                <a:cs typeface="Times New Roman" panose="02020603050405020304" pitchFamily="18" charset="0"/>
              </a:rPr>
              <a:t>tropics</a:t>
            </a:r>
            <a:r>
              <a:rPr lang="nl-NL" sz="1200" dirty="0">
                <a:latin typeface="Times New Roman" panose="02020603050405020304" pitchFamily="18" charset="0"/>
                <a:cs typeface="Times New Roman" panose="02020603050405020304" pitchFamily="18" charset="0"/>
              </a:rPr>
              <a:t> </a:t>
            </a:r>
            <a:r>
              <a:rPr lang="nl-NL" sz="1200" dirty="0" err="1">
                <a:latin typeface="Times New Roman" panose="02020603050405020304" pitchFamily="18" charset="0"/>
                <a:cs typeface="Times New Roman" panose="02020603050405020304" pitchFamily="18" charset="0"/>
              </a:rPr>
              <a:t>during</a:t>
            </a:r>
            <a:r>
              <a:rPr lang="nl-NL" sz="1200" dirty="0">
                <a:latin typeface="Times New Roman" panose="02020603050405020304" pitchFamily="18" charset="0"/>
                <a:cs typeface="Times New Roman" panose="02020603050405020304" pitchFamily="18" charset="0"/>
              </a:rPr>
              <a:t> </a:t>
            </a:r>
            <a:r>
              <a:rPr lang="nl-NL" sz="1200" dirty="0" err="1">
                <a:latin typeface="Times New Roman" panose="02020603050405020304" pitchFamily="18" charset="0"/>
                <a:cs typeface="Times New Roman" panose="02020603050405020304" pitchFamily="18" charset="0"/>
              </a:rPr>
              <a:t>the</a:t>
            </a:r>
            <a:r>
              <a:rPr lang="nl-NL" sz="1200" dirty="0">
                <a:latin typeface="Times New Roman" panose="02020603050405020304" pitchFamily="18" charset="0"/>
                <a:cs typeface="Times New Roman" panose="02020603050405020304" pitchFamily="18" charset="0"/>
              </a:rPr>
              <a:t> 21</a:t>
            </a:r>
            <a:r>
              <a:rPr lang="nl-NL" sz="1200" baseline="30000" dirty="0">
                <a:latin typeface="Times New Roman" panose="02020603050405020304" pitchFamily="18" charset="0"/>
                <a:cs typeface="Times New Roman" panose="02020603050405020304" pitchFamily="18" charset="0"/>
              </a:rPr>
              <a:t>st</a:t>
            </a:r>
            <a:r>
              <a:rPr lang="nl-NL" sz="1200" dirty="0">
                <a:latin typeface="Times New Roman" panose="02020603050405020304" pitchFamily="18" charset="0"/>
                <a:cs typeface="Times New Roman" panose="02020603050405020304" pitchFamily="18" charset="0"/>
              </a:rPr>
              <a:t> </a:t>
            </a:r>
            <a:r>
              <a:rPr lang="nl-NL" sz="1200" dirty="0" err="1">
                <a:latin typeface="Times New Roman" panose="02020603050405020304" pitchFamily="18" charset="0"/>
                <a:cs typeface="Times New Roman" panose="02020603050405020304" pitchFamily="18" charset="0"/>
              </a:rPr>
              <a:t>century</a:t>
            </a:r>
            <a:r>
              <a:rPr lang="nl-NL" sz="1200" dirty="0">
                <a:latin typeface="Times New Roman" panose="02020603050405020304" pitchFamily="18" charset="0"/>
                <a:cs typeface="Times New Roman" panose="02020603050405020304" pitchFamily="18" charset="0"/>
              </a:rPr>
              <a:t>. A) </a:t>
            </a:r>
            <a:r>
              <a:rPr lang="nl-NL" sz="1200" dirty="0" err="1">
                <a:latin typeface="Times New Roman" panose="02020603050405020304" pitchFamily="18" charset="0"/>
                <a:cs typeface="Times New Roman" panose="02020603050405020304" pitchFamily="18" charset="0"/>
              </a:rPr>
              <a:t>Minimal</a:t>
            </a:r>
            <a:r>
              <a:rPr lang="nl-NL" sz="1200" dirty="0">
                <a:latin typeface="Times New Roman" panose="02020603050405020304" pitchFamily="18" charset="0"/>
                <a:cs typeface="Times New Roman" panose="02020603050405020304" pitchFamily="18" charset="0"/>
              </a:rPr>
              <a:t> (green) </a:t>
            </a:r>
            <a:r>
              <a:rPr lang="nl-NL" sz="1200" dirty="0" err="1">
                <a:latin typeface="Times New Roman" panose="02020603050405020304" pitchFamily="18" charset="0"/>
                <a:cs typeface="Times New Roman" panose="02020603050405020304" pitchFamily="18" charset="0"/>
              </a:rPr>
              <a:t>and</a:t>
            </a:r>
            <a:r>
              <a:rPr lang="nl-NL" sz="1200" dirty="0">
                <a:latin typeface="Times New Roman" panose="02020603050405020304" pitchFamily="18" charset="0"/>
                <a:cs typeface="Times New Roman" panose="02020603050405020304" pitchFamily="18" charset="0"/>
              </a:rPr>
              <a:t> </a:t>
            </a:r>
            <a:r>
              <a:rPr lang="nl-NL" sz="1200" dirty="0" err="1">
                <a:latin typeface="Times New Roman" panose="02020603050405020304" pitchFamily="18" charset="0"/>
                <a:cs typeface="Times New Roman" panose="02020603050405020304" pitchFamily="18" charset="0"/>
              </a:rPr>
              <a:t>maximal</a:t>
            </a:r>
            <a:r>
              <a:rPr lang="nl-NL" sz="1200" dirty="0">
                <a:latin typeface="Times New Roman" panose="02020603050405020304" pitchFamily="18" charset="0"/>
                <a:cs typeface="Times New Roman" panose="02020603050405020304" pitchFamily="18" charset="0"/>
              </a:rPr>
              <a:t> (beige) </a:t>
            </a:r>
            <a:r>
              <a:rPr lang="nl-NL" sz="1200" dirty="0" err="1">
                <a:latin typeface="Times New Roman" panose="02020603050405020304" pitchFamily="18" charset="0"/>
                <a:cs typeface="Times New Roman" panose="02020603050405020304" pitchFamily="18" charset="0"/>
              </a:rPr>
              <a:t>forest</a:t>
            </a:r>
            <a:r>
              <a:rPr lang="nl-NL" sz="1200" dirty="0">
                <a:latin typeface="Times New Roman" panose="02020603050405020304" pitchFamily="18" charset="0"/>
                <a:cs typeface="Times New Roman" panose="02020603050405020304" pitchFamily="18" charset="0"/>
              </a:rPr>
              <a:t> </a:t>
            </a:r>
            <a:r>
              <a:rPr lang="nl-NL" sz="1200" dirty="0" err="1">
                <a:latin typeface="Times New Roman" panose="02020603050405020304" pitchFamily="18" charset="0"/>
                <a:cs typeface="Times New Roman" panose="02020603050405020304" pitchFamily="18" charset="0"/>
              </a:rPr>
              <a:t>distributions</a:t>
            </a:r>
            <a:r>
              <a:rPr lang="nl-NL" sz="1200" dirty="0">
                <a:latin typeface="Times New Roman" panose="02020603050405020304" pitchFamily="18" charset="0"/>
                <a:cs typeface="Times New Roman" panose="02020603050405020304" pitchFamily="18" charset="0"/>
              </a:rPr>
              <a:t> </a:t>
            </a:r>
            <a:r>
              <a:rPr lang="nl-NL" sz="1200" dirty="0" err="1">
                <a:latin typeface="Times New Roman" panose="02020603050405020304" pitchFamily="18" charset="0"/>
                <a:cs typeface="Times New Roman" panose="02020603050405020304" pitchFamily="18" charset="0"/>
              </a:rPr>
              <a:t>under</a:t>
            </a:r>
            <a:r>
              <a:rPr lang="nl-NL" sz="1200" dirty="0">
                <a:latin typeface="Times New Roman" panose="02020603050405020304" pitchFamily="18" charset="0"/>
                <a:cs typeface="Times New Roman" panose="02020603050405020304" pitchFamily="18" charset="0"/>
              </a:rPr>
              <a:t> recent </a:t>
            </a:r>
            <a:r>
              <a:rPr lang="nl-NL" sz="1200" dirty="0" err="1">
                <a:latin typeface="Times New Roman" panose="02020603050405020304" pitchFamily="18" charset="0"/>
                <a:cs typeface="Times New Roman" panose="02020603050405020304" pitchFamily="18" charset="0"/>
              </a:rPr>
              <a:t>climate</a:t>
            </a:r>
            <a:r>
              <a:rPr lang="nl-NL" sz="1200" dirty="0">
                <a:latin typeface="Times New Roman" panose="02020603050405020304" pitchFamily="18" charset="0"/>
                <a:cs typeface="Times New Roman" panose="02020603050405020304" pitchFamily="18" charset="0"/>
              </a:rPr>
              <a:t> (2003−2014). B) </a:t>
            </a:r>
            <a:r>
              <a:rPr lang="nl-NL" sz="1200" dirty="0" err="1">
                <a:latin typeface="Times New Roman" panose="02020603050405020304" pitchFamily="18" charset="0"/>
                <a:cs typeface="Times New Roman" panose="02020603050405020304" pitchFamily="18" charset="0"/>
              </a:rPr>
              <a:t>Minimal</a:t>
            </a:r>
            <a:r>
              <a:rPr lang="nl-NL" sz="1200" dirty="0">
                <a:latin typeface="Times New Roman" panose="02020603050405020304" pitchFamily="18" charset="0"/>
                <a:cs typeface="Times New Roman" panose="02020603050405020304" pitchFamily="18" charset="0"/>
              </a:rPr>
              <a:t> (green) </a:t>
            </a:r>
            <a:r>
              <a:rPr lang="nl-NL" sz="1200" dirty="0" err="1">
                <a:latin typeface="Times New Roman" panose="02020603050405020304" pitchFamily="18" charset="0"/>
                <a:cs typeface="Times New Roman" panose="02020603050405020304" pitchFamily="18" charset="0"/>
              </a:rPr>
              <a:t>and</a:t>
            </a:r>
            <a:r>
              <a:rPr lang="nl-NL" sz="1200" dirty="0">
                <a:latin typeface="Times New Roman" panose="02020603050405020304" pitchFamily="18" charset="0"/>
                <a:cs typeface="Times New Roman" panose="02020603050405020304" pitchFamily="18" charset="0"/>
              </a:rPr>
              <a:t> </a:t>
            </a:r>
            <a:r>
              <a:rPr lang="nl-NL" sz="1200" dirty="0" err="1">
                <a:latin typeface="Times New Roman" panose="02020603050405020304" pitchFamily="18" charset="0"/>
                <a:cs typeface="Times New Roman" panose="02020603050405020304" pitchFamily="18" charset="0"/>
              </a:rPr>
              <a:t>maximal</a:t>
            </a:r>
            <a:r>
              <a:rPr lang="nl-NL" sz="1200" dirty="0">
                <a:latin typeface="Times New Roman" panose="02020603050405020304" pitchFamily="18" charset="0"/>
                <a:cs typeface="Times New Roman" panose="02020603050405020304" pitchFamily="18" charset="0"/>
              </a:rPr>
              <a:t> (beige) </a:t>
            </a:r>
            <a:r>
              <a:rPr lang="nl-NL" sz="1200" dirty="0" err="1">
                <a:latin typeface="Times New Roman" panose="02020603050405020304" pitchFamily="18" charset="0"/>
                <a:cs typeface="Times New Roman" panose="02020603050405020304" pitchFamily="18" charset="0"/>
              </a:rPr>
              <a:t>forest</a:t>
            </a:r>
            <a:r>
              <a:rPr lang="nl-NL" sz="1200" dirty="0">
                <a:latin typeface="Times New Roman" panose="02020603050405020304" pitchFamily="18" charset="0"/>
                <a:cs typeface="Times New Roman" panose="02020603050405020304" pitchFamily="18" charset="0"/>
              </a:rPr>
              <a:t> </a:t>
            </a:r>
            <a:r>
              <a:rPr lang="nl-NL" sz="1200" dirty="0" err="1">
                <a:latin typeface="Times New Roman" panose="02020603050405020304" pitchFamily="18" charset="0"/>
                <a:cs typeface="Times New Roman" panose="02020603050405020304" pitchFamily="18" charset="0"/>
              </a:rPr>
              <a:t>distributions</a:t>
            </a:r>
            <a:r>
              <a:rPr lang="nl-NL" sz="1200" dirty="0">
                <a:latin typeface="Times New Roman" panose="02020603050405020304" pitchFamily="18" charset="0"/>
                <a:cs typeface="Times New Roman" panose="02020603050405020304" pitchFamily="18" charset="0"/>
              </a:rPr>
              <a:t> </a:t>
            </a:r>
            <a:r>
              <a:rPr lang="nl-NL" sz="1200" dirty="0" err="1">
                <a:latin typeface="Times New Roman" panose="02020603050405020304" pitchFamily="18" charset="0"/>
                <a:cs typeface="Times New Roman" panose="02020603050405020304" pitchFamily="18" charset="0"/>
              </a:rPr>
              <a:t>under</a:t>
            </a:r>
            <a:r>
              <a:rPr lang="nl-NL" sz="1200" dirty="0">
                <a:latin typeface="Times New Roman" panose="02020603050405020304" pitchFamily="18" charset="0"/>
                <a:cs typeface="Times New Roman" panose="02020603050405020304" pitchFamily="18" charset="0"/>
              </a:rPr>
              <a:t> </a:t>
            </a:r>
            <a:r>
              <a:rPr lang="nl-NL" sz="1200" dirty="0" err="1">
                <a:latin typeface="Times New Roman" panose="02020603050405020304" pitchFamily="18" charset="0"/>
                <a:cs typeface="Times New Roman" panose="02020603050405020304" pitchFamily="18" charset="0"/>
              </a:rPr>
              <a:t>the</a:t>
            </a:r>
            <a:r>
              <a:rPr lang="nl-NL" sz="1200" dirty="0">
                <a:latin typeface="Times New Roman" panose="02020603050405020304" pitchFamily="18" charset="0"/>
                <a:cs typeface="Times New Roman" panose="02020603050405020304" pitchFamily="18" charset="0"/>
              </a:rPr>
              <a:t> late 21</a:t>
            </a:r>
            <a:r>
              <a:rPr lang="nl-NL" sz="1200" baseline="30000" dirty="0">
                <a:latin typeface="Times New Roman" panose="02020603050405020304" pitchFamily="18" charset="0"/>
                <a:cs typeface="Times New Roman" panose="02020603050405020304" pitchFamily="18" charset="0"/>
              </a:rPr>
              <a:t>st</a:t>
            </a:r>
            <a:r>
              <a:rPr lang="nl-NL" sz="1200" dirty="0">
                <a:latin typeface="Times New Roman" panose="02020603050405020304" pitchFamily="18" charset="0"/>
                <a:cs typeface="Times New Roman" panose="02020603050405020304" pitchFamily="18" charset="0"/>
              </a:rPr>
              <a:t> </a:t>
            </a:r>
            <a:r>
              <a:rPr lang="nl-NL" sz="1200" dirty="0" err="1">
                <a:latin typeface="Times New Roman" panose="02020603050405020304" pitchFamily="18" charset="0"/>
                <a:cs typeface="Times New Roman" panose="02020603050405020304" pitchFamily="18" charset="0"/>
              </a:rPr>
              <a:t>century</a:t>
            </a:r>
            <a:r>
              <a:rPr lang="nl-NL" sz="1200" dirty="0">
                <a:latin typeface="Times New Roman" panose="02020603050405020304" pitchFamily="18" charset="0"/>
                <a:cs typeface="Times New Roman" panose="02020603050405020304" pitchFamily="18" charset="0"/>
              </a:rPr>
              <a:t> </a:t>
            </a:r>
            <a:r>
              <a:rPr lang="nl-NL" sz="1200" dirty="0" err="1">
                <a:latin typeface="Times New Roman" panose="02020603050405020304" pitchFamily="18" charset="0"/>
                <a:cs typeface="Times New Roman" panose="02020603050405020304" pitchFamily="18" charset="0"/>
              </a:rPr>
              <a:t>climate</a:t>
            </a:r>
            <a:r>
              <a:rPr lang="nl-NL" sz="1200" dirty="0">
                <a:latin typeface="Times New Roman" panose="02020603050405020304" pitchFamily="18" charset="0"/>
                <a:cs typeface="Times New Roman" panose="02020603050405020304" pitchFamily="18" charset="0"/>
              </a:rPr>
              <a:t> (2071−2100). C) </a:t>
            </a:r>
            <a:r>
              <a:rPr lang="nl-NL" sz="1200" dirty="0" err="1">
                <a:latin typeface="Times New Roman" panose="02020603050405020304" pitchFamily="18" charset="0"/>
                <a:cs typeface="Times New Roman" panose="02020603050405020304" pitchFamily="18" charset="0"/>
              </a:rPr>
              <a:t>Shifts</a:t>
            </a:r>
            <a:r>
              <a:rPr lang="nl-NL" sz="1200" dirty="0">
                <a:latin typeface="Times New Roman" panose="02020603050405020304" pitchFamily="18" charset="0"/>
                <a:cs typeface="Times New Roman" panose="02020603050405020304" pitchFamily="18" charset="0"/>
              </a:rPr>
              <a:t> in </a:t>
            </a:r>
            <a:r>
              <a:rPr lang="nl-NL" sz="1200" dirty="0" err="1">
                <a:latin typeface="Times New Roman" panose="02020603050405020304" pitchFamily="18" charset="0"/>
                <a:cs typeface="Times New Roman" panose="02020603050405020304" pitchFamily="18" charset="0"/>
              </a:rPr>
              <a:t>forest</a:t>
            </a:r>
            <a:r>
              <a:rPr lang="nl-NL" sz="1200" dirty="0">
                <a:latin typeface="Times New Roman" panose="02020603050405020304" pitchFamily="18" charset="0"/>
                <a:cs typeface="Times New Roman" panose="02020603050405020304" pitchFamily="18" charset="0"/>
              </a:rPr>
              <a:t> </a:t>
            </a:r>
            <a:r>
              <a:rPr lang="nl-NL" sz="1200" dirty="0" err="1">
                <a:latin typeface="Times New Roman" panose="02020603050405020304" pitchFamily="18" charset="0"/>
                <a:cs typeface="Times New Roman" panose="02020603050405020304" pitchFamily="18" charset="0"/>
              </a:rPr>
              <a:t>potential</a:t>
            </a:r>
            <a:r>
              <a:rPr lang="nl-NL" sz="1200" dirty="0">
                <a:latin typeface="Times New Roman" panose="02020603050405020304" pitchFamily="18" charset="0"/>
                <a:cs typeface="Times New Roman" panose="02020603050405020304" pitchFamily="18" charset="0"/>
              </a:rPr>
              <a:t> </a:t>
            </a:r>
            <a:r>
              <a:rPr lang="nl-NL" sz="1200" dirty="0" err="1">
                <a:latin typeface="Times New Roman" panose="02020603050405020304" pitchFamily="18" charset="0"/>
                <a:cs typeface="Times New Roman" panose="02020603050405020304" pitchFamily="18" charset="0"/>
              </a:rPr>
              <a:t>between</a:t>
            </a:r>
            <a:r>
              <a:rPr lang="nl-NL" sz="1200" dirty="0">
                <a:latin typeface="Times New Roman" panose="02020603050405020304" pitchFamily="18" charset="0"/>
                <a:cs typeface="Times New Roman" panose="02020603050405020304" pitchFamily="18" charset="0"/>
              </a:rPr>
              <a:t> </a:t>
            </a:r>
            <a:r>
              <a:rPr lang="nl-NL" sz="1200" dirty="0" err="1">
                <a:latin typeface="Times New Roman" panose="02020603050405020304" pitchFamily="18" charset="0"/>
                <a:cs typeface="Times New Roman" panose="02020603050405020304" pitchFamily="18" charset="0"/>
              </a:rPr>
              <a:t>the</a:t>
            </a:r>
            <a:r>
              <a:rPr lang="nl-NL" sz="1200" dirty="0">
                <a:latin typeface="Times New Roman" panose="02020603050405020304" pitchFamily="18" charset="0"/>
                <a:cs typeface="Times New Roman" panose="02020603050405020304" pitchFamily="18" charset="0"/>
              </a:rPr>
              <a:t> recent </a:t>
            </a:r>
            <a:r>
              <a:rPr lang="nl-NL" sz="1200" dirty="0" err="1">
                <a:latin typeface="Times New Roman" panose="02020603050405020304" pitchFamily="18" charset="0"/>
                <a:cs typeface="Times New Roman" panose="02020603050405020304" pitchFamily="18" charset="0"/>
              </a:rPr>
              <a:t>and</a:t>
            </a:r>
            <a:r>
              <a:rPr lang="nl-NL" sz="1200" dirty="0">
                <a:latin typeface="Times New Roman" panose="02020603050405020304" pitchFamily="18" charset="0"/>
                <a:cs typeface="Times New Roman" panose="02020603050405020304" pitchFamily="18" charset="0"/>
              </a:rPr>
              <a:t> late 21</a:t>
            </a:r>
            <a:r>
              <a:rPr lang="nl-NL" sz="1200" baseline="30000" dirty="0">
                <a:latin typeface="Times New Roman" panose="02020603050405020304" pitchFamily="18" charset="0"/>
                <a:cs typeface="Times New Roman" panose="02020603050405020304" pitchFamily="18" charset="0"/>
              </a:rPr>
              <a:t>st</a:t>
            </a:r>
            <a:r>
              <a:rPr lang="nl-NL" sz="1200" dirty="0">
                <a:latin typeface="Times New Roman" panose="02020603050405020304" pitchFamily="18" charset="0"/>
                <a:cs typeface="Times New Roman" panose="02020603050405020304" pitchFamily="18" charset="0"/>
              </a:rPr>
              <a:t> </a:t>
            </a:r>
            <a:r>
              <a:rPr lang="nl-NL" sz="1200" dirty="0" err="1">
                <a:latin typeface="Times New Roman" panose="02020603050405020304" pitchFamily="18" charset="0"/>
                <a:cs typeface="Times New Roman" panose="02020603050405020304" pitchFamily="18" charset="0"/>
              </a:rPr>
              <a:t>century</a:t>
            </a:r>
            <a:r>
              <a:rPr lang="nl-NL" sz="1200" dirty="0">
                <a:latin typeface="Times New Roman" panose="02020603050405020304" pitchFamily="18" charset="0"/>
                <a:cs typeface="Times New Roman" panose="02020603050405020304" pitchFamily="18" charset="0"/>
              </a:rPr>
              <a:t> </a:t>
            </a:r>
            <a:r>
              <a:rPr lang="nl-NL" sz="1200" dirty="0" err="1">
                <a:latin typeface="Times New Roman" panose="02020603050405020304" pitchFamily="18" charset="0"/>
                <a:cs typeface="Times New Roman" panose="02020603050405020304" pitchFamily="18" charset="0"/>
              </a:rPr>
              <a:t>climates</a:t>
            </a:r>
            <a:r>
              <a:rPr lang="nl-NL" sz="1200" dirty="0">
                <a:latin typeface="Times New Roman" panose="02020603050405020304" pitchFamily="18" charset="0"/>
                <a:cs typeface="Times New Roman" panose="02020603050405020304" pitchFamily="18" charset="0"/>
              </a:rPr>
              <a:t>. Red </a:t>
            </a:r>
            <a:r>
              <a:rPr lang="nl-NL" sz="1200" dirty="0" err="1">
                <a:latin typeface="Times New Roman" panose="02020603050405020304" pitchFamily="18" charset="0"/>
                <a:cs typeface="Times New Roman" panose="02020603050405020304" pitchFamily="18" charset="0"/>
              </a:rPr>
              <a:t>areas</a:t>
            </a:r>
            <a:r>
              <a:rPr lang="nl-NL" sz="1200" dirty="0">
                <a:latin typeface="Times New Roman" panose="02020603050405020304" pitchFamily="18" charset="0"/>
                <a:cs typeface="Times New Roman" panose="02020603050405020304" pitchFamily="18" charset="0"/>
              </a:rPr>
              <a:t> are </a:t>
            </a:r>
            <a:r>
              <a:rPr lang="nl-NL" sz="1200" dirty="0" err="1">
                <a:latin typeface="Times New Roman" panose="02020603050405020304" pitchFamily="18" charset="0"/>
                <a:cs typeface="Times New Roman" panose="02020603050405020304" pitchFamily="18" charset="0"/>
              </a:rPr>
              <a:t>stable</a:t>
            </a:r>
            <a:r>
              <a:rPr lang="nl-NL" sz="1200" dirty="0">
                <a:latin typeface="Times New Roman" panose="02020603050405020304" pitchFamily="18" charset="0"/>
                <a:cs typeface="Times New Roman" panose="02020603050405020304" pitchFamily="18" charset="0"/>
              </a:rPr>
              <a:t> </a:t>
            </a:r>
            <a:r>
              <a:rPr lang="nl-NL" sz="1200" dirty="0" err="1">
                <a:latin typeface="Times New Roman" panose="02020603050405020304" pitchFamily="18" charset="0"/>
                <a:cs typeface="Times New Roman" panose="02020603050405020304" pitchFamily="18" charset="0"/>
              </a:rPr>
              <a:t>forest</a:t>
            </a:r>
            <a:r>
              <a:rPr lang="nl-NL" sz="1200" dirty="0">
                <a:latin typeface="Times New Roman" panose="02020603050405020304" pitchFamily="18" charset="0"/>
                <a:cs typeface="Times New Roman" panose="02020603050405020304" pitchFamily="18" charset="0"/>
              </a:rPr>
              <a:t> </a:t>
            </a:r>
            <a:r>
              <a:rPr lang="nl-NL" sz="1200" dirty="0" err="1">
                <a:latin typeface="Times New Roman" panose="02020603050405020304" pitchFamily="18" charset="0"/>
                <a:cs typeface="Times New Roman" panose="02020603050405020304" pitchFamily="18" charset="0"/>
              </a:rPr>
              <a:t>under</a:t>
            </a:r>
            <a:r>
              <a:rPr lang="nl-NL" sz="1200" dirty="0">
                <a:latin typeface="Times New Roman" panose="02020603050405020304" pitchFamily="18" charset="0"/>
                <a:cs typeface="Times New Roman" panose="02020603050405020304" pitchFamily="18" charset="0"/>
              </a:rPr>
              <a:t> </a:t>
            </a:r>
            <a:r>
              <a:rPr lang="nl-NL" sz="1200" dirty="0" err="1">
                <a:latin typeface="Times New Roman" panose="02020603050405020304" pitchFamily="18" charset="0"/>
                <a:cs typeface="Times New Roman" panose="02020603050405020304" pitchFamily="18" charset="0"/>
              </a:rPr>
              <a:t>the</a:t>
            </a:r>
            <a:r>
              <a:rPr lang="nl-NL" sz="1200" dirty="0">
                <a:latin typeface="Times New Roman" panose="02020603050405020304" pitchFamily="18" charset="0"/>
                <a:cs typeface="Times New Roman" panose="02020603050405020304" pitchFamily="18" charset="0"/>
              </a:rPr>
              <a:t> recent </a:t>
            </a:r>
            <a:r>
              <a:rPr lang="nl-NL" sz="1200" dirty="0" err="1">
                <a:latin typeface="Times New Roman" panose="02020603050405020304" pitchFamily="18" charset="0"/>
                <a:cs typeface="Times New Roman" panose="02020603050405020304" pitchFamily="18" charset="0"/>
              </a:rPr>
              <a:t>climate</a:t>
            </a:r>
            <a:r>
              <a:rPr lang="nl-NL" sz="1200" dirty="0">
                <a:latin typeface="Times New Roman" panose="02020603050405020304" pitchFamily="18" charset="0"/>
                <a:cs typeface="Times New Roman" panose="02020603050405020304" pitchFamily="18" charset="0"/>
              </a:rPr>
              <a:t>, but cross </a:t>
            </a:r>
            <a:r>
              <a:rPr lang="nl-NL" sz="1200" dirty="0" err="1">
                <a:latin typeface="Times New Roman" panose="02020603050405020304" pitchFamily="18" charset="0"/>
                <a:cs typeface="Times New Roman" panose="02020603050405020304" pitchFamily="18" charset="0"/>
              </a:rPr>
              <a:t>the</a:t>
            </a:r>
            <a:r>
              <a:rPr lang="nl-NL" sz="1200" dirty="0">
                <a:latin typeface="Times New Roman" panose="02020603050405020304" pitchFamily="18" charset="0"/>
                <a:cs typeface="Times New Roman" panose="02020603050405020304" pitchFamily="18" charset="0"/>
              </a:rPr>
              <a:t> </a:t>
            </a:r>
            <a:r>
              <a:rPr lang="nl-NL" sz="1200" dirty="0" err="1">
                <a:latin typeface="Times New Roman" panose="02020603050405020304" pitchFamily="18" charset="0"/>
                <a:cs typeface="Times New Roman" panose="02020603050405020304" pitchFamily="18" charset="0"/>
              </a:rPr>
              <a:t>tipping</a:t>
            </a:r>
            <a:r>
              <a:rPr lang="nl-NL" sz="1200" dirty="0">
                <a:latin typeface="Times New Roman" panose="02020603050405020304" pitchFamily="18" charset="0"/>
                <a:cs typeface="Times New Roman" panose="02020603050405020304" pitchFamily="18" charset="0"/>
              </a:rPr>
              <a:t> point </a:t>
            </a:r>
            <a:r>
              <a:rPr lang="nl-NL" sz="1200" dirty="0" err="1">
                <a:latin typeface="Times New Roman" panose="02020603050405020304" pitchFamily="18" charset="0"/>
                <a:cs typeface="Times New Roman" panose="02020603050405020304" pitchFamily="18" charset="0"/>
              </a:rPr>
              <a:t>into</a:t>
            </a:r>
            <a:r>
              <a:rPr lang="nl-NL" sz="1200" dirty="0">
                <a:latin typeface="Times New Roman" panose="02020603050405020304" pitchFamily="18" charset="0"/>
                <a:cs typeface="Times New Roman" panose="02020603050405020304" pitchFamily="18" charset="0"/>
              </a:rPr>
              <a:t> </a:t>
            </a:r>
            <a:r>
              <a:rPr lang="nl-NL" sz="1200" dirty="0" err="1">
                <a:latin typeface="Times New Roman" panose="02020603050405020304" pitchFamily="18" charset="0"/>
                <a:cs typeface="Times New Roman" panose="02020603050405020304" pitchFamily="18" charset="0"/>
              </a:rPr>
              <a:t>the</a:t>
            </a:r>
            <a:r>
              <a:rPr lang="nl-NL" sz="1200" dirty="0">
                <a:latin typeface="Times New Roman" panose="02020603050405020304" pitchFamily="18" charset="0"/>
                <a:cs typeface="Times New Roman" panose="02020603050405020304" pitchFamily="18" charset="0"/>
              </a:rPr>
              <a:t> </a:t>
            </a:r>
            <a:r>
              <a:rPr lang="nl-NL" sz="1200" dirty="0" err="1">
                <a:latin typeface="Times New Roman" panose="02020603050405020304" pitchFamily="18" charset="0"/>
                <a:cs typeface="Times New Roman" panose="02020603050405020304" pitchFamily="18" charset="0"/>
              </a:rPr>
              <a:t>nonforested</a:t>
            </a:r>
            <a:r>
              <a:rPr lang="nl-NL" sz="1200" dirty="0">
                <a:latin typeface="Times New Roman" panose="02020603050405020304" pitchFamily="18" charset="0"/>
                <a:cs typeface="Times New Roman" panose="02020603050405020304" pitchFamily="18" charset="0"/>
              </a:rPr>
              <a:t> </a:t>
            </a:r>
            <a:r>
              <a:rPr lang="nl-NL" sz="1200" dirty="0" err="1">
                <a:latin typeface="Times New Roman" panose="02020603050405020304" pitchFamily="18" charset="0"/>
                <a:cs typeface="Times New Roman" panose="02020603050405020304" pitchFamily="18" charset="0"/>
              </a:rPr>
              <a:t>rainfall</a:t>
            </a:r>
            <a:r>
              <a:rPr lang="nl-NL" sz="1200" dirty="0">
                <a:latin typeface="Times New Roman" panose="02020603050405020304" pitchFamily="18" charset="0"/>
                <a:cs typeface="Times New Roman" panose="02020603050405020304" pitchFamily="18" charset="0"/>
              </a:rPr>
              <a:t> range </a:t>
            </a:r>
            <a:r>
              <a:rPr lang="nl-NL" sz="1200" dirty="0" err="1">
                <a:latin typeface="Times New Roman" panose="02020603050405020304" pitchFamily="18" charset="0"/>
                <a:cs typeface="Times New Roman" panose="02020603050405020304" pitchFamily="18" charset="0"/>
              </a:rPr>
              <a:t>under</a:t>
            </a:r>
            <a:r>
              <a:rPr lang="nl-NL" sz="1200" dirty="0">
                <a:latin typeface="Times New Roman" panose="02020603050405020304" pitchFamily="18" charset="0"/>
                <a:cs typeface="Times New Roman" panose="02020603050405020304" pitchFamily="18" charset="0"/>
              </a:rPr>
              <a:t> </a:t>
            </a:r>
            <a:r>
              <a:rPr lang="nl-NL" sz="1200" dirty="0" err="1">
                <a:latin typeface="Times New Roman" panose="02020603050405020304" pitchFamily="18" charset="0"/>
                <a:cs typeface="Times New Roman" panose="02020603050405020304" pitchFamily="18" charset="0"/>
              </a:rPr>
              <a:t>the</a:t>
            </a:r>
            <a:r>
              <a:rPr lang="nl-NL" sz="1200" dirty="0">
                <a:latin typeface="Times New Roman" panose="02020603050405020304" pitchFamily="18" charset="0"/>
                <a:cs typeface="Times New Roman" panose="02020603050405020304" pitchFamily="18" charset="0"/>
              </a:rPr>
              <a:t> late 21</a:t>
            </a:r>
            <a:r>
              <a:rPr lang="nl-NL" sz="1200" baseline="30000" dirty="0">
                <a:latin typeface="Times New Roman" panose="02020603050405020304" pitchFamily="18" charset="0"/>
                <a:cs typeface="Times New Roman" panose="02020603050405020304" pitchFamily="18" charset="0"/>
              </a:rPr>
              <a:t>st</a:t>
            </a:r>
            <a:r>
              <a:rPr lang="nl-NL" sz="1200" dirty="0">
                <a:latin typeface="Times New Roman" panose="02020603050405020304" pitchFamily="18" charset="0"/>
                <a:cs typeface="Times New Roman" panose="02020603050405020304" pitchFamily="18" charset="0"/>
              </a:rPr>
              <a:t> </a:t>
            </a:r>
            <a:r>
              <a:rPr lang="nl-NL" sz="1200" dirty="0" err="1">
                <a:latin typeface="Times New Roman" panose="02020603050405020304" pitchFamily="18" charset="0"/>
                <a:cs typeface="Times New Roman" panose="02020603050405020304" pitchFamily="18" charset="0"/>
              </a:rPr>
              <a:t>century</a:t>
            </a:r>
            <a:r>
              <a:rPr lang="nl-NL" sz="1200" dirty="0">
                <a:latin typeface="Times New Roman" panose="02020603050405020304" pitchFamily="18" charset="0"/>
                <a:cs typeface="Times New Roman" panose="02020603050405020304" pitchFamily="18" charset="0"/>
              </a:rPr>
              <a:t> </a:t>
            </a:r>
            <a:r>
              <a:rPr lang="nl-NL" sz="1200" dirty="0" err="1">
                <a:latin typeface="Times New Roman" panose="02020603050405020304" pitchFamily="18" charset="0"/>
                <a:cs typeface="Times New Roman" panose="02020603050405020304" pitchFamily="18" charset="0"/>
              </a:rPr>
              <a:t>climate</a:t>
            </a:r>
            <a:r>
              <a:rPr lang="nl-NL" sz="1200" dirty="0">
                <a:latin typeface="Times New Roman" panose="02020603050405020304" pitchFamily="18" charset="0"/>
                <a:cs typeface="Times New Roman" panose="02020603050405020304" pitchFamily="18" charset="0"/>
              </a:rPr>
              <a:t>; blue </a:t>
            </a:r>
            <a:r>
              <a:rPr lang="nl-NL" sz="1200" dirty="0" err="1">
                <a:latin typeface="Times New Roman" panose="02020603050405020304" pitchFamily="18" charset="0"/>
                <a:cs typeface="Times New Roman" panose="02020603050405020304" pitchFamily="18" charset="0"/>
              </a:rPr>
              <a:t>areas</a:t>
            </a:r>
            <a:r>
              <a:rPr lang="nl-NL" sz="1200" dirty="0">
                <a:latin typeface="Times New Roman" panose="02020603050405020304" pitchFamily="18" charset="0"/>
                <a:cs typeface="Times New Roman" panose="02020603050405020304" pitchFamily="18" charset="0"/>
              </a:rPr>
              <a:t> are </a:t>
            </a:r>
            <a:r>
              <a:rPr lang="nl-NL" sz="1200" dirty="0" err="1">
                <a:latin typeface="Times New Roman" panose="02020603050405020304" pitchFamily="18" charset="0"/>
                <a:cs typeface="Times New Roman" panose="02020603050405020304" pitchFamily="18" charset="0"/>
              </a:rPr>
              <a:t>too</a:t>
            </a:r>
            <a:r>
              <a:rPr lang="nl-NL" sz="1200" dirty="0">
                <a:latin typeface="Times New Roman" panose="02020603050405020304" pitchFamily="18" charset="0"/>
                <a:cs typeface="Times New Roman" panose="02020603050405020304" pitchFamily="18" charset="0"/>
              </a:rPr>
              <a:t> dry </a:t>
            </a:r>
            <a:r>
              <a:rPr lang="nl-NL" sz="1200" dirty="0" err="1">
                <a:latin typeface="Times New Roman" panose="02020603050405020304" pitchFamily="18" charset="0"/>
                <a:cs typeface="Times New Roman" panose="02020603050405020304" pitchFamily="18" charset="0"/>
              </a:rPr>
              <a:t>for</a:t>
            </a:r>
            <a:r>
              <a:rPr lang="nl-NL" sz="1200" dirty="0">
                <a:latin typeface="Times New Roman" panose="02020603050405020304" pitchFamily="18" charset="0"/>
                <a:cs typeface="Times New Roman" panose="02020603050405020304" pitchFamily="18" charset="0"/>
              </a:rPr>
              <a:t> </a:t>
            </a:r>
            <a:r>
              <a:rPr lang="nl-NL" sz="1200" dirty="0" err="1">
                <a:latin typeface="Times New Roman" panose="02020603050405020304" pitchFamily="18" charset="0"/>
                <a:cs typeface="Times New Roman" panose="02020603050405020304" pitchFamily="18" charset="0"/>
              </a:rPr>
              <a:t>forest</a:t>
            </a:r>
            <a:r>
              <a:rPr lang="nl-NL" sz="1200" dirty="0">
                <a:latin typeface="Times New Roman" panose="02020603050405020304" pitchFamily="18" charset="0"/>
                <a:cs typeface="Times New Roman" panose="02020603050405020304" pitchFamily="18" charset="0"/>
              </a:rPr>
              <a:t> </a:t>
            </a:r>
            <a:r>
              <a:rPr lang="nl-NL" sz="1200" dirty="0" err="1">
                <a:latin typeface="Times New Roman" panose="02020603050405020304" pitchFamily="18" charset="0"/>
                <a:cs typeface="Times New Roman" panose="02020603050405020304" pitchFamily="18" charset="0"/>
              </a:rPr>
              <a:t>under</a:t>
            </a:r>
            <a:r>
              <a:rPr lang="nl-NL" sz="1200" dirty="0">
                <a:latin typeface="Times New Roman" panose="02020603050405020304" pitchFamily="18" charset="0"/>
                <a:cs typeface="Times New Roman" panose="02020603050405020304" pitchFamily="18" charset="0"/>
              </a:rPr>
              <a:t> </a:t>
            </a:r>
            <a:r>
              <a:rPr lang="nl-NL" sz="1200" dirty="0" err="1">
                <a:latin typeface="Times New Roman" panose="02020603050405020304" pitchFamily="18" charset="0"/>
                <a:cs typeface="Times New Roman" panose="02020603050405020304" pitchFamily="18" charset="0"/>
              </a:rPr>
              <a:t>the</a:t>
            </a:r>
            <a:r>
              <a:rPr lang="nl-NL" sz="1200" dirty="0">
                <a:latin typeface="Times New Roman" panose="02020603050405020304" pitchFamily="18" charset="0"/>
                <a:cs typeface="Times New Roman" panose="02020603050405020304" pitchFamily="18" charset="0"/>
              </a:rPr>
              <a:t> recent </a:t>
            </a:r>
            <a:r>
              <a:rPr lang="nl-NL" sz="1200" dirty="0" err="1">
                <a:latin typeface="Times New Roman" panose="02020603050405020304" pitchFamily="18" charset="0"/>
                <a:cs typeface="Times New Roman" panose="02020603050405020304" pitchFamily="18" charset="0"/>
              </a:rPr>
              <a:t>climate</a:t>
            </a:r>
            <a:r>
              <a:rPr lang="nl-NL" sz="1200" dirty="0">
                <a:latin typeface="Times New Roman" panose="02020603050405020304" pitchFamily="18" charset="0"/>
                <a:cs typeface="Times New Roman" panose="02020603050405020304" pitchFamily="18" charset="0"/>
              </a:rPr>
              <a:t>, but cross </a:t>
            </a:r>
            <a:r>
              <a:rPr lang="nl-NL" sz="1200" dirty="0" err="1">
                <a:latin typeface="Times New Roman" panose="02020603050405020304" pitchFamily="18" charset="0"/>
                <a:cs typeface="Times New Roman" panose="02020603050405020304" pitchFamily="18" charset="0"/>
              </a:rPr>
              <a:t>the</a:t>
            </a:r>
            <a:r>
              <a:rPr lang="nl-NL" sz="1200" dirty="0">
                <a:latin typeface="Times New Roman" panose="02020603050405020304" pitchFamily="18" charset="0"/>
                <a:cs typeface="Times New Roman" panose="02020603050405020304" pitchFamily="18" charset="0"/>
              </a:rPr>
              <a:t> </a:t>
            </a:r>
            <a:r>
              <a:rPr lang="nl-NL" sz="1200" dirty="0" err="1">
                <a:latin typeface="Times New Roman" panose="02020603050405020304" pitchFamily="18" charset="0"/>
                <a:cs typeface="Times New Roman" panose="02020603050405020304" pitchFamily="18" charset="0"/>
              </a:rPr>
              <a:t>tipping</a:t>
            </a:r>
            <a:r>
              <a:rPr lang="nl-NL" sz="1200" dirty="0">
                <a:latin typeface="Times New Roman" panose="02020603050405020304" pitchFamily="18" charset="0"/>
                <a:cs typeface="Times New Roman" panose="02020603050405020304" pitchFamily="18" charset="0"/>
              </a:rPr>
              <a:t> point </a:t>
            </a:r>
            <a:r>
              <a:rPr lang="nl-NL" sz="1200" dirty="0" err="1">
                <a:latin typeface="Times New Roman" panose="02020603050405020304" pitchFamily="18" charset="0"/>
                <a:cs typeface="Times New Roman" panose="02020603050405020304" pitchFamily="18" charset="0"/>
              </a:rPr>
              <a:t>to</a:t>
            </a:r>
            <a:r>
              <a:rPr lang="nl-NL" sz="1200" dirty="0">
                <a:latin typeface="Times New Roman" panose="02020603050405020304" pitchFamily="18" charset="0"/>
                <a:cs typeface="Times New Roman" panose="02020603050405020304" pitchFamily="18" charset="0"/>
              </a:rPr>
              <a:t> </a:t>
            </a:r>
            <a:r>
              <a:rPr lang="nl-NL" sz="1200" dirty="0" err="1">
                <a:latin typeface="Times New Roman" panose="02020603050405020304" pitchFamily="18" charset="0"/>
                <a:cs typeface="Times New Roman" panose="02020603050405020304" pitchFamily="18" charset="0"/>
              </a:rPr>
              <a:t>the</a:t>
            </a:r>
            <a:r>
              <a:rPr lang="nl-NL" sz="1200" dirty="0">
                <a:latin typeface="Times New Roman" panose="02020603050405020304" pitchFamily="18" charset="0"/>
                <a:cs typeface="Times New Roman" panose="02020603050405020304" pitchFamily="18" charset="0"/>
              </a:rPr>
              <a:t> </a:t>
            </a:r>
            <a:r>
              <a:rPr lang="nl-NL" sz="1200" dirty="0" err="1">
                <a:latin typeface="Times New Roman" panose="02020603050405020304" pitchFamily="18" charset="0"/>
                <a:cs typeface="Times New Roman" panose="02020603050405020304" pitchFamily="18" charset="0"/>
              </a:rPr>
              <a:t>stable-forest</a:t>
            </a:r>
            <a:r>
              <a:rPr lang="nl-NL" sz="1200" dirty="0">
                <a:latin typeface="Times New Roman" panose="02020603050405020304" pitchFamily="18" charset="0"/>
                <a:cs typeface="Times New Roman" panose="02020603050405020304" pitchFamily="18" charset="0"/>
              </a:rPr>
              <a:t> </a:t>
            </a:r>
            <a:r>
              <a:rPr lang="nl-NL" sz="1200" dirty="0" err="1">
                <a:latin typeface="Times New Roman" panose="02020603050405020304" pitchFamily="18" charset="0"/>
                <a:cs typeface="Times New Roman" panose="02020603050405020304" pitchFamily="18" charset="0"/>
              </a:rPr>
              <a:t>rainfall</a:t>
            </a:r>
            <a:r>
              <a:rPr lang="nl-NL" sz="1200" dirty="0">
                <a:latin typeface="Times New Roman" panose="02020603050405020304" pitchFamily="18" charset="0"/>
                <a:cs typeface="Times New Roman" panose="02020603050405020304" pitchFamily="18" charset="0"/>
              </a:rPr>
              <a:t> range </a:t>
            </a:r>
            <a:r>
              <a:rPr lang="nl-NL" sz="1200" dirty="0" err="1">
                <a:latin typeface="Times New Roman" panose="02020603050405020304" pitchFamily="18" charset="0"/>
                <a:cs typeface="Times New Roman" panose="02020603050405020304" pitchFamily="18" charset="0"/>
              </a:rPr>
              <a:t>under</a:t>
            </a:r>
            <a:r>
              <a:rPr lang="nl-NL" sz="1200" dirty="0">
                <a:latin typeface="Times New Roman" panose="02020603050405020304" pitchFamily="18" charset="0"/>
                <a:cs typeface="Times New Roman" panose="02020603050405020304" pitchFamily="18" charset="0"/>
              </a:rPr>
              <a:t> </a:t>
            </a:r>
            <a:r>
              <a:rPr lang="nl-NL" sz="1200" dirty="0" err="1">
                <a:latin typeface="Times New Roman" panose="02020603050405020304" pitchFamily="18" charset="0"/>
                <a:cs typeface="Times New Roman" panose="02020603050405020304" pitchFamily="18" charset="0"/>
              </a:rPr>
              <a:t>the</a:t>
            </a:r>
            <a:r>
              <a:rPr lang="nl-NL" sz="1200" dirty="0">
                <a:latin typeface="Times New Roman" panose="02020603050405020304" pitchFamily="18" charset="0"/>
                <a:cs typeface="Times New Roman" panose="02020603050405020304" pitchFamily="18" charset="0"/>
              </a:rPr>
              <a:t> late 21</a:t>
            </a:r>
            <a:r>
              <a:rPr lang="nl-NL" sz="1200" baseline="30000" dirty="0">
                <a:latin typeface="Times New Roman" panose="02020603050405020304" pitchFamily="18" charset="0"/>
                <a:cs typeface="Times New Roman" panose="02020603050405020304" pitchFamily="18" charset="0"/>
              </a:rPr>
              <a:t>st</a:t>
            </a:r>
            <a:r>
              <a:rPr lang="nl-NL" sz="1200" dirty="0">
                <a:latin typeface="Times New Roman" panose="02020603050405020304" pitchFamily="18" charset="0"/>
                <a:cs typeface="Times New Roman" panose="02020603050405020304" pitchFamily="18" charset="0"/>
              </a:rPr>
              <a:t> </a:t>
            </a:r>
            <a:r>
              <a:rPr lang="nl-NL" sz="1200" dirty="0" err="1">
                <a:latin typeface="Times New Roman" panose="02020603050405020304" pitchFamily="18" charset="0"/>
                <a:cs typeface="Times New Roman" panose="02020603050405020304" pitchFamily="18" charset="0"/>
              </a:rPr>
              <a:t>century</a:t>
            </a:r>
            <a:r>
              <a:rPr lang="nl-NL" sz="1200" dirty="0">
                <a:latin typeface="Times New Roman" panose="02020603050405020304" pitchFamily="18" charset="0"/>
                <a:cs typeface="Times New Roman" panose="02020603050405020304" pitchFamily="18" charset="0"/>
              </a:rPr>
              <a:t> </a:t>
            </a:r>
            <a:r>
              <a:rPr lang="nl-NL" sz="1200" dirty="0" err="1">
                <a:latin typeface="Times New Roman" panose="02020603050405020304" pitchFamily="18" charset="0"/>
                <a:cs typeface="Times New Roman" panose="02020603050405020304" pitchFamily="18" charset="0"/>
              </a:rPr>
              <a:t>climate</a:t>
            </a:r>
            <a:r>
              <a:rPr lang="nl-NL" sz="1200" dirty="0">
                <a:latin typeface="Times New Roman" panose="02020603050405020304" pitchFamily="18" charset="0"/>
                <a:cs typeface="Times New Roman" panose="02020603050405020304" pitchFamily="18" charset="0"/>
              </a:rPr>
              <a:t>. </a:t>
            </a:r>
            <a:endParaRPr lang="en-US" sz="1200" dirty="0">
              <a:latin typeface="Times New Roman" panose="02020603050405020304" pitchFamily="18" charset="0"/>
              <a:cs typeface="Times New Roman" panose="02020603050405020304" pitchFamily="18" charset="0"/>
            </a:endParaRPr>
          </a:p>
        </p:txBody>
      </p:sp>
      <p:pic>
        <p:nvPicPr>
          <p:cNvPr id="17" name="Picture 1">
            <a:extLst>
              <a:ext uri="{FF2B5EF4-FFF2-40B4-BE49-F238E27FC236}">
                <a16:creationId xmlns:a16="http://schemas.microsoft.com/office/drawing/2014/main" id="{60A58D97-3A3E-4A2E-827E-A4D5ADBC7E59}"/>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175637" y="1886649"/>
            <a:ext cx="3926564" cy="2880000"/>
          </a:xfrm>
          <a:prstGeom prst="rect">
            <a:avLst/>
          </a:prstGeom>
          <a:noFill/>
          <a:ln>
            <a:noFill/>
          </a:ln>
        </p:spPr>
      </p:pic>
      <p:sp>
        <p:nvSpPr>
          <p:cNvPr id="18" name="Pijl: rechts 17">
            <a:hlinkClick r:id="" action="ppaction://hlinkshowjump?jump=nextslide"/>
            <a:extLst>
              <a:ext uri="{FF2B5EF4-FFF2-40B4-BE49-F238E27FC236}">
                <a16:creationId xmlns:a16="http://schemas.microsoft.com/office/drawing/2014/main" id="{53EF5A57-ED25-4335-8ADD-DC72911A8E5A}"/>
              </a:ext>
            </a:extLst>
          </p:cNvPr>
          <p:cNvSpPr/>
          <p:nvPr/>
        </p:nvSpPr>
        <p:spPr>
          <a:xfrm>
            <a:off x="3657139" y="5312931"/>
            <a:ext cx="978408" cy="48463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 name="Pijl: links 18">
            <a:hlinkClick r:id="" action="ppaction://hlinkshowjump?jump=previousslide"/>
            <a:extLst>
              <a:ext uri="{FF2B5EF4-FFF2-40B4-BE49-F238E27FC236}">
                <a16:creationId xmlns:a16="http://schemas.microsoft.com/office/drawing/2014/main" id="{9A54C1FE-A9CE-4865-99F4-0B3C08605042}"/>
              </a:ext>
            </a:extLst>
          </p:cNvPr>
          <p:cNvSpPr/>
          <p:nvPr/>
        </p:nvSpPr>
        <p:spPr>
          <a:xfrm>
            <a:off x="849931" y="5312931"/>
            <a:ext cx="978408" cy="484632"/>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75925774"/>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3964</Words>
  <Application>Microsoft Office PowerPoint</Application>
  <PresentationFormat>Breedbeeld</PresentationFormat>
  <Paragraphs>172</Paragraphs>
  <Slides>17</Slides>
  <Notes>0</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17</vt:i4>
      </vt:variant>
    </vt:vector>
  </HeadingPairs>
  <TitlesOfParts>
    <vt:vector size="23" baseType="lpstr">
      <vt:lpstr>Arial</vt:lpstr>
      <vt:lpstr>Calibri</vt:lpstr>
      <vt:lpstr>Calibri Light</vt:lpstr>
      <vt:lpstr>Tahoma</vt:lpstr>
      <vt:lpstr>Times New Roman</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Arie Staal</dc:creator>
  <cp:lastModifiedBy>Arie Staal</cp:lastModifiedBy>
  <cp:revision>44</cp:revision>
  <dcterms:created xsi:type="dcterms:W3CDTF">2020-05-01T07:31:12Z</dcterms:created>
  <dcterms:modified xsi:type="dcterms:W3CDTF">2020-05-01T12:33:23Z</dcterms:modified>
</cp:coreProperties>
</file>