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30"/>
  </p:notesMasterIdLst>
  <p:handoutMasterIdLst>
    <p:handoutMasterId r:id="rId31"/>
  </p:handoutMasterIdLst>
  <p:sldIdLst>
    <p:sldId id="257" r:id="rId2"/>
    <p:sldId id="265" r:id="rId3"/>
    <p:sldId id="297" r:id="rId4"/>
    <p:sldId id="288" r:id="rId5"/>
    <p:sldId id="289" r:id="rId6"/>
    <p:sldId id="290" r:id="rId7"/>
    <p:sldId id="291" r:id="rId8"/>
    <p:sldId id="298" r:id="rId9"/>
    <p:sldId id="299" r:id="rId10"/>
    <p:sldId id="272" r:id="rId11"/>
    <p:sldId id="258" r:id="rId12"/>
    <p:sldId id="300" r:id="rId13"/>
    <p:sldId id="259" r:id="rId14"/>
    <p:sldId id="302" r:id="rId15"/>
    <p:sldId id="260" r:id="rId16"/>
    <p:sldId id="261" r:id="rId17"/>
    <p:sldId id="262" r:id="rId18"/>
    <p:sldId id="304" r:id="rId19"/>
    <p:sldId id="303" r:id="rId20"/>
    <p:sldId id="306" r:id="rId21"/>
    <p:sldId id="305" r:id="rId22"/>
    <p:sldId id="268" r:id="rId23"/>
    <p:sldId id="269" r:id="rId24"/>
    <p:sldId id="310" r:id="rId25"/>
    <p:sldId id="270" r:id="rId26"/>
    <p:sldId id="309" r:id="rId27"/>
    <p:sldId id="271" r:id="rId28"/>
    <p:sldId id="308" r:id="rId29"/>
  </p:sldIdLst>
  <p:sldSz cx="9144000" cy="5143500" type="screen16x9"/>
  <p:notesSz cx="6669088" cy="9926638"/>
  <p:defaultTex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425D72-BDFE-4FB0-BBEF-175286A74F7C}" v="6" dt="2020-04-27T13:08:22.56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131" autoAdjust="0"/>
    <p:restoredTop sz="94660" autoAdjust="0"/>
  </p:normalViewPr>
  <p:slideViewPr>
    <p:cSldViewPr snapToGrid="0">
      <p:cViewPr varScale="1">
        <p:scale>
          <a:sx n="114" d="100"/>
          <a:sy n="114" d="100"/>
        </p:scale>
        <p:origin x="540" y="108"/>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ll, Mike" userId="19577cb0-4cc1-4915-b3ac-19685f15401b" providerId="ADAL" clId="{1B425D72-BDFE-4FB0-BBEF-175286A74F7C}"/>
    <pc:docChg chg="custSel addSld delSld modSld">
      <pc:chgData name="Bell, Mike" userId="19577cb0-4cc1-4915-b3ac-19685f15401b" providerId="ADAL" clId="{1B425D72-BDFE-4FB0-BBEF-175286A74F7C}" dt="2020-04-27T13:26:31.858" v="284" actId="20577"/>
      <pc:docMkLst>
        <pc:docMk/>
      </pc:docMkLst>
      <pc:sldChg chg="modSp">
        <pc:chgData name="Bell, Mike" userId="19577cb0-4cc1-4915-b3ac-19685f15401b" providerId="ADAL" clId="{1B425D72-BDFE-4FB0-BBEF-175286A74F7C}" dt="2020-04-27T13:26:31.858" v="284" actId="20577"/>
        <pc:sldMkLst>
          <pc:docMk/>
          <pc:sldMk cId="0" sldId="257"/>
        </pc:sldMkLst>
        <pc:spChg chg="mod">
          <ac:chgData name="Bell, Mike" userId="19577cb0-4cc1-4915-b3ac-19685f15401b" providerId="ADAL" clId="{1B425D72-BDFE-4FB0-BBEF-175286A74F7C}" dt="2020-04-27T13:26:31.858" v="284" actId="20577"/>
          <ac:spMkLst>
            <pc:docMk/>
            <pc:sldMk cId="0" sldId="257"/>
            <ac:spMk id="14" creationId="{00000000-0000-0000-0000-000000000000}"/>
          </ac:spMkLst>
        </pc:spChg>
      </pc:sldChg>
      <pc:sldChg chg="addSp delSp modSp add">
        <pc:chgData name="Bell, Mike" userId="19577cb0-4cc1-4915-b3ac-19685f15401b" providerId="ADAL" clId="{1B425D72-BDFE-4FB0-BBEF-175286A74F7C}" dt="2020-04-27T13:08:05.207" v="248" actId="20577"/>
        <pc:sldMkLst>
          <pc:docMk/>
          <pc:sldMk cId="2000557155" sldId="310"/>
        </pc:sldMkLst>
        <pc:spChg chg="mod">
          <ac:chgData name="Bell, Mike" userId="19577cb0-4cc1-4915-b3ac-19685f15401b" providerId="ADAL" clId="{1B425D72-BDFE-4FB0-BBEF-175286A74F7C}" dt="2020-04-27T13:08:05.207" v="248" actId="20577"/>
          <ac:spMkLst>
            <pc:docMk/>
            <pc:sldMk cId="2000557155" sldId="310"/>
            <ac:spMk id="2" creationId="{42E64365-7AC6-4703-B0F5-7377E2F454E6}"/>
          </ac:spMkLst>
        </pc:spChg>
        <pc:spChg chg="del">
          <ac:chgData name="Bell, Mike" userId="19577cb0-4cc1-4915-b3ac-19685f15401b" providerId="ADAL" clId="{1B425D72-BDFE-4FB0-BBEF-175286A74F7C}" dt="2020-04-27T13:01:33.735" v="1" actId="931"/>
          <ac:spMkLst>
            <pc:docMk/>
            <pc:sldMk cId="2000557155" sldId="310"/>
            <ac:spMk id="3" creationId="{AF45CF18-07F2-4CA0-949F-064A8A9ECD6C}"/>
          </ac:spMkLst>
        </pc:spChg>
        <pc:spChg chg="add mod">
          <ac:chgData name="Bell, Mike" userId="19577cb0-4cc1-4915-b3ac-19685f15401b" providerId="ADAL" clId="{1B425D72-BDFE-4FB0-BBEF-175286A74F7C}" dt="2020-04-27T13:05:49.346" v="120" actId="1076"/>
          <ac:spMkLst>
            <pc:docMk/>
            <pc:sldMk cId="2000557155" sldId="310"/>
            <ac:spMk id="6" creationId="{4F638F54-7DC5-4888-8716-39C4ED4C5298}"/>
          </ac:spMkLst>
        </pc:spChg>
        <pc:spChg chg="add mod">
          <ac:chgData name="Bell, Mike" userId="19577cb0-4cc1-4915-b3ac-19685f15401b" providerId="ADAL" clId="{1B425D72-BDFE-4FB0-BBEF-175286A74F7C}" dt="2020-04-27T13:06:00.181" v="122" actId="14100"/>
          <ac:spMkLst>
            <pc:docMk/>
            <pc:sldMk cId="2000557155" sldId="310"/>
            <ac:spMk id="7" creationId="{EAA48785-6C26-4CE8-8E4D-22E2F75A500C}"/>
          </ac:spMkLst>
        </pc:spChg>
        <pc:picChg chg="add mod">
          <ac:chgData name="Bell, Mike" userId="19577cb0-4cc1-4915-b3ac-19685f15401b" providerId="ADAL" clId="{1B425D72-BDFE-4FB0-BBEF-175286A74F7C}" dt="2020-04-27T13:02:33.631" v="16" actId="1076"/>
          <ac:picMkLst>
            <pc:docMk/>
            <pc:sldMk cId="2000557155" sldId="310"/>
            <ac:picMk id="5" creationId="{51D27777-E521-4E1D-9B9E-8E5DC57AAE7C}"/>
          </ac:picMkLst>
        </pc:picChg>
      </pc:sldChg>
      <pc:sldChg chg="delSp modSp add del">
        <pc:chgData name="Bell, Mike" userId="19577cb0-4cc1-4915-b3ac-19685f15401b" providerId="ADAL" clId="{1B425D72-BDFE-4FB0-BBEF-175286A74F7C}" dt="2020-04-27T13:08:41.109" v="265" actId="2696"/>
        <pc:sldMkLst>
          <pc:docMk/>
          <pc:sldMk cId="3736983354" sldId="311"/>
        </pc:sldMkLst>
        <pc:spChg chg="del mod">
          <ac:chgData name="Bell, Mike" userId="19577cb0-4cc1-4915-b3ac-19685f15401b" providerId="ADAL" clId="{1B425D72-BDFE-4FB0-BBEF-175286A74F7C}" dt="2020-04-27T13:08:37.658" v="264"/>
          <ac:spMkLst>
            <pc:docMk/>
            <pc:sldMk cId="3736983354" sldId="311"/>
            <ac:spMk id="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96888"/>
          </a:xfrm>
          <a:prstGeom prst="rect">
            <a:avLst/>
          </a:prstGeom>
        </p:spPr>
        <p:txBody>
          <a:bodyPr vert="horz" lIns="91440" tIns="45720" rIns="91440" bIns="45720" rtlCol="0"/>
          <a:lstStyle>
            <a:lvl1pPr algn="r">
              <a:defRPr sz="1200"/>
            </a:lvl1pPr>
          </a:lstStyle>
          <a:p>
            <a:fld id="{88B52CBA-AF4D-4B33-9472-BA63CED1E1CA}" type="datetimeFigureOut">
              <a:rPr lang="en-GB" smtClean="0"/>
              <a:t>27/04/2020</a:t>
            </a:fld>
            <a:endParaRPr lang="en-GB"/>
          </a:p>
        </p:txBody>
      </p:sp>
      <p:sp>
        <p:nvSpPr>
          <p:cNvPr id="4" name="Footer Placeholder 3"/>
          <p:cNvSpPr>
            <a:spLocks noGrp="1"/>
          </p:cNvSpPr>
          <p:nvPr>
            <p:ph type="ftr" sz="quarter" idx="2"/>
          </p:nvPr>
        </p:nvSpPr>
        <p:spPr>
          <a:xfrm>
            <a:off x="0" y="9429750"/>
            <a:ext cx="2889250" cy="496888"/>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429750"/>
            <a:ext cx="2889250" cy="496888"/>
          </a:xfrm>
          <a:prstGeom prst="rect">
            <a:avLst/>
          </a:prstGeom>
        </p:spPr>
        <p:txBody>
          <a:bodyPr vert="horz" lIns="91440" tIns="45720" rIns="91440" bIns="45720" rtlCol="0" anchor="b"/>
          <a:lstStyle>
            <a:lvl1pPr algn="r">
              <a:defRPr sz="1200"/>
            </a:lvl1pPr>
          </a:lstStyle>
          <a:p>
            <a:fld id="{3CDEA926-F6E9-4368-9628-505263D60B32}" type="slidenum">
              <a:rPr lang="en-GB" smtClean="0"/>
              <a:t>‹#›</a:t>
            </a:fld>
            <a:endParaRPr lang="en-GB"/>
          </a:p>
        </p:txBody>
      </p:sp>
    </p:spTree>
    <p:extLst>
      <p:ext uri="{BB962C8B-B14F-4D97-AF65-F5344CB8AC3E}">
        <p14:creationId xmlns:p14="http://schemas.microsoft.com/office/powerpoint/2010/main" val="638715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8056"/>
          </a:xfrm>
          <a:prstGeom prst="rect">
            <a:avLst/>
          </a:prstGeom>
        </p:spPr>
        <p:txBody>
          <a:bodyPr vert="horz" lIns="91440" tIns="45720" rIns="91440" bIns="45720" rtlCol="0"/>
          <a:lstStyle>
            <a:lvl1pPr algn="r">
              <a:defRPr sz="1200"/>
            </a:lvl1pPr>
          </a:lstStyle>
          <a:p>
            <a:fld id="{8E1EA329-A4F4-4220-BFE2-F70E282FC33E}" type="datetimeFigureOut">
              <a:rPr lang="en-GB" smtClean="0"/>
              <a:t>27/04/2020</a:t>
            </a:fld>
            <a:endParaRPr lang="en-GB"/>
          </a:p>
        </p:txBody>
      </p:sp>
      <p:sp>
        <p:nvSpPr>
          <p:cNvPr id="4" name="Slide Image Placeholder 3"/>
          <p:cNvSpPr>
            <a:spLocks noGrp="1" noRot="1" noChangeAspect="1"/>
          </p:cNvSpPr>
          <p:nvPr>
            <p:ph type="sldImg" idx="2"/>
          </p:nvPr>
        </p:nvSpPr>
        <p:spPr>
          <a:xfrm>
            <a:off x="357188" y="1241425"/>
            <a:ext cx="5954712"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77194"/>
            <a:ext cx="533527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889938"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428584"/>
            <a:ext cx="2889938" cy="498055"/>
          </a:xfrm>
          <a:prstGeom prst="rect">
            <a:avLst/>
          </a:prstGeom>
        </p:spPr>
        <p:txBody>
          <a:bodyPr vert="horz" lIns="91440" tIns="45720" rIns="91440" bIns="45720" rtlCol="0" anchor="b"/>
          <a:lstStyle>
            <a:lvl1pPr algn="r">
              <a:defRPr sz="1200"/>
            </a:lvl1pPr>
          </a:lstStyle>
          <a:p>
            <a:fld id="{F1E16342-7F0C-4AE9-81EB-4206DF4EF35E}" type="slidenum">
              <a:rPr lang="en-GB" smtClean="0"/>
              <a:t>‹#›</a:t>
            </a:fld>
            <a:endParaRPr lang="en-GB"/>
          </a:p>
        </p:txBody>
      </p:sp>
    </p:spTree>
    <p:extLst>
      <p:ext uri="{BB962C8B-B14F-4D97-AF65-F5344CB8AC3E}">
        <p14:creationId xmlns:p14="http://schemas.microsoft.com/office/powerpoint/2010/main" val="352573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tests come from </a:t>
            </a:r>
            <a:r>
              <a:rPr lang="en-US" dirty="0" err="1"/>
              <a:t>Balzano</a:t>
            </a:r>
            <a:r>
              <a:rPr lang="en-US" dirty="0"/>
              <a:t>. In other tests cases get non smooth solutions near the bed. In plot the wobbles in the plots </a:t>
            </a:r>
            <a:r>
              <a:rPr lang="en-US" dirty="0" err="1"/>
              <a:t>shownare</a:t>
            </a:r>
            <a:r>
              <a:rPr lang="en-US" dirty="0"/>
              <a:t> artefacts of the plotting. A point appears to have a wobble next to the bathy. What actually happens</a:t>
            </a:r>
          </a:p>
          <a:p>
            <a:r>
              <a:rPr lang="en-US" dirty="0"/>
              <a:t>Is that the next point is actually dry but must be plotted at the slope. These </a:t>
            </a:r>
            <a:r>
              <a:rPr lang="en-US" dirty="0" err="1"/>
              <a:t>arenet</a:t>
            </a:r>
            <a:r>
              <a:rPr lang="en-US" dirty="0"/>
              <a:t> really wobbles per say just a plotting artefact which we keep in </a:t>
            </a:r>
            <a:r>
              <a:rPr lang="en-US" dirty="0" err="1"/>
              <a:t>Balzano’s</a:t>
            </a:r>
            <a:r>
              <a:rPr lang="en-US" dirty="0"/>
              <a:t> format for ease of comparison. Another interesting test case is a drain out problem ..</a:t>
            </a:r>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9</a:t>
            </a:fld>
            <a:endParaRPr lang="en-GB"/>
          </a:p>
        </p:txBody>
      </p:sp>
    </p:spTree>
    <p:extLst>
      <p:ext uri="{BB962C8B-B14F-4D97-AF65-F5344CB8AC3E}">
        <p14:creationId xmlns:p14="http://schemas.microsoft.com/office/powerpoint/2010/main" val="2070851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an initial solution that sloshes to the left and then bac to the right over the shelf.</a:t>
            </a:r>
          </a:p>
          <a:p>
            <a:r>
              <a:rPr lang="en-US" dirty="0"/>
              <a:t>Aa water trickles back down to the slope off the shelf there an be instances where the velocity time series is very noisy.</a:t>
            </a:r>
          </a:p>
          <a:p>
            <a:r>
              <a:rPr lang="en-US" dirty="0"/>
              <a:t>Application of a ramp on the flux limiter as the critical dept is approached helps reduced the noise and increases model stability</a:t>
            </a:r>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18</a:t>
            </a:fld>
            <a:endParaRPr lang="en-GB"/>
          </a:p>
        </p:txBody>
      </p:sp>
    </p:spTree>
    <p:extLst>
      <p:ext uri="{BB962C8B-B14F-4D97-AF65-F5344CB8AC3E}">
        <p14:creationId xmlns:p14="http://schemas.microsoft.com/office/powerpoint/2010/main" val="728714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an initial solution that sloshes to the left and then bac to the right over the shelf.</a:t>
            </a:r>
          </a:p>
          <a:p>
            <a:r>
              <a:rPr lang="en-US" dirty="0"/>
              <a:t>Aa water trickles back down to the slope off the shelf there an be instances where the velocity time series is very noisy.</a:t>
            </a:r>
          </a:p>
          <a:p>
            <a:r>
              <a:rPr lang="en-US" dirty="0"/>
              <a:t>Application of a ramp on the flux limiter as the critical dept is approached helps reduced the noise and increases model stability</a:t>
            </a:r>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19</a:t>
            </a:fld>
            <a:endParaRPr lang="en-GB"/>
          </a:p>
        </p:txBody>
      </p:sp>
    </p:spTree>
    <p:extLst>
      <p:ext uri="{BB962C8B-B14F-4D97-AF65-F5344CB8AC3E}">
        <p14:creationId xmlns:p14="http://schemas.microsoft.com/office/powerpoint/2010/main" val="372253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results for the domain as a whole with standard Tide gauges. There are lots of data available for The </a:t>
            </a:r>
            <a:r>
              <a:rPr lang="en-US" dirty="0" err="1"/>
              <a:t>Wadden</a:t>
            </a:r>
            <a:r>
              <a:rPr lang="en-US" dirty="0"/>
              <a:t> sea at high resolution that allows detailed investigation of a zone that has lots of W&amp;D.</a:t>
            </a:r>
          </a:p>
          <a:p>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20</a:t>
            </a:fld>
            <a:endParaRPr lang="en-GB"/>
          </a:p>
        </p:txBody>
      </p:sp>
    </p:spTree>
    <p:extLst>
      <p:ext uri="{BB962C8B-B14F-4D97-AF65-F5344CB8AC3E}">
        <p14:creationId xmlns:p14="http://schemas.microsoft.com/office/powerpoint/2010/main" val="3022721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Mixed results for the domain as a whole with standard Tide gauges. There are lots of data available for The </a:t>
            </a:r>
            <a:r>
              <a:rPr lang="en-US" dirty="0" err="1"/>
              <a:t>Wadden</a:t>
            </a:r>
            <a:r>
              <a:rPr lang="en-US" dirty="0"/>
              <a:t> sea at high resolution that allows detailed investigation of a zone that has lots of W&amp;D.</a:t>
            </a:r>
          </a:p>
          <a:p>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21</a:t>
            </a:fld>
            <a:endParaRPr lang="en-GB"/>
          </a:p>
        </p:txBody>
      </p:sp>
    </p:spTree>
    <p:extLst>
      <p:ext uri="{BB962C8B-B14F-4D97-AF65-F5344CB8AC3E}">
        <p14:creationId xmlns:p14="http://schemas.microsoft.com/office/powerpoint/2010/main" val="2328760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dirty="0" err="1"/>
              <a:t>Edmonet</a:t>
            </a:r>
            <a:r>
              <a:rPr lang="en-US" dirty="0"/>
              <a:t> Bathy shows that we are missing lots of detail at the 1.5km scale in AMM15 . The sites of the tide gauges may be in narrow unresolved channels in the AMM15 </a:t>
            </a:r>
            <a:r>
              <a:rPr lang="en-US" dirty="0" err="1"/>
              <a:t>batyh</a:t>
            </a:r>
            <a:r>
              <a:rPr lang="en-US" dirty="0"/>
              <a:t>. That means</a:t>
            </a:r>
          </a:p>
          <a:p>
            <a:r>
              <a:rPr lang="en-US" dirty="0"/>
              <a:t>AMM15 will dry out where in reality the actual site does not as it is in a deeper channel than the mean bathy over1.5km would suggest.</a:t>
            </a:r>
          </a:p>
          <a:p>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22</a:t>
            </a:fld>
            <a:endParaRPr lang="en-GB"/>
          </a:p>
        </p:txBody>
      </p:sp>
    </p:spTree>
    <p:extLst>
      <p:ext uri="{BB962C8B-B14F-4D97-AF65-F5344CB8AC3E}">
        <p14:creationId xmlns:p14="http://schemas.microsoft.com/office/powerpoint/2010/main" val="358897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pretty good improvement for most sites for most constituents. . M4 </a:t>
            </a:r>
            <a:r>
              <a:rPr lang="en-US" dirty="0" err="1"/>
              <a:t>etc</a:t>
            </a:r>
            <a:r>
              <a:rPr lang="en-US" dirty="0"/>
              <a:t> are also notable.</a:t>
            </a:r>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25</a:t>
            </a:fld>
            <a:endParaRPr lang="en-GB"/>
          </a:p>
        </p:txBody>
      </p:sp>
    </p:spTree>
    <p:extLst>
      <p:ext uri="{BB962C8B-B14F-4D97-AF65-F5344CB8AC3E}">
        <p14:creationId xmlns:p14="http://schemas.microsoft.com/office/powerpoint/2010/main" val="10330773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is the model should drain out and the bit caught at point 9 should be level with bathy at point 8</a:t>
            </a:r>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10</a:t>
            </a:fld>
            <a:endParaRPr lang="en-GB"/>
          </a:p>
        </p:txBody>
      </p:sp>
    </p:spTree>
    <p:extLst>
      <p:ext uri="{BB962C8B-B14F-4D97-AF65-F5344CB8AC3E}">
        <p14:creationId xmlns:p14="http://schemas.microsoft.com/office/powerpoint/2010/main" val="285422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Parabolic tests case. </a:t>
            </a:r>
          </a:p>
          <a:p>
            <a:r>
              <a:rPr lang="en-US" dirty="0"/>
              <a:t>We have reduced error in terms of dissipation of the SSH amplitude. And the perturbations at the WAD </a:t>
            </a:r>
            <a:r>
              <a:rPr lang="en-US" dirty="0" err="1"/>
              <a:t>interfacse</a:t>
            </a:r>
            <a:r>
              <a:rPr lang="en-US" dirty="0"/>
              <a:t> are relatively small.</a:t>
            </a:r>
          </a:p>
          <a:p>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11</a:t>
            </a:fld>
            <a:endParaRPr lang="en-GB"/>
          </a:p>
        </p:txBody>
      </p:sp>
    </p:spTree>
    <p:extLst>
      <p:ext uri="{BB962C8B-B14F-4D97-AF65-F5344CB8AC3E}">
        <p14:creationId xmlns:p14="http://schemas.microsoft.com/office/powerpoint/2010/main" val="135854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Parabolic tests case. </a:t>
            </a:r>
          </a:p>
          <a:p>
            <a:r>
              <a:rPr lang="en-US" dirty="0"/>
              <a:t>We have reduced error in terms of dissipation of the SSH amplitude. And the perturbations at the WAD </a:t>
            </a:r>
            <a:r>
              <a:rPr lang="en-US" dirty="0" err="1"/>
              <a:t>interfacse</a:t>
            </a:r>
            <a:r>
              <a:rPr lang="en-US" dirty="0"/>
              <a:t> are relatively small.</a:t>
            </a:r>
          </a:p>
          <a:p>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12</a:t>
            </a:fld>
            <a:endParaRPr lang="en-GB"/>
          </a:p>
        </p:txBody>
      </p:sp>
    </p:spTree>
    <p:extLst>
      <p:ext uri="{BB962C8B-B14F-4D97-AF65-F5344CB8AC3E}">
        <p14:creationId xmlns:p14="http://schemas.microsoft.com/office/powerpoint/2010/main" val="20098433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is  we need a wet depth for the model to work. This means we are never truly solving </a:t>
            </a:r>
            <a:r>
              <a:rPr lang="en-US" dirty="0" err="1"/>
              <a:t>Ritters</a:t>
            </a:r>
            <a:r>
              <a:rPr lang="en-US" dirty="0"/>
              <a:t> solution, though we can approach it by making the initial depth very small.</a:t>
            </a:r>
          </a:p>
          <a:p>
            <a:r>
              <a:rPr lang="en-US" dirty="0"/>
              <a:t>In the Stoker solution you get a bore like solution, which we also get which is encouraging. It shows that the model is doing what is asked of it.</a:t>
            </a:r>
          </a:p>
          <a:p>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13</a:t>
            </a:fld>
            <a:endParaRPr lang="en-GB"/>
          </a:p>
        </p:txBody>
      </p:sp>
    </p:spTree>
    <p:extLst>
      <p:ext uri="{BB962C8B-B14F-4D97-AF65-F5344CB8AC3E}">
        <p14:creationId xmlns:p14="http://schemas.microsoft.com/office/powerpoint/2010/main" val="34756810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is  we need a wet depth for the model to work. This means we are never truly solving </a:t>
            </a:r>
            <a:r>
              <a:rPr lang="en-US" dirty="0" err="1"/>
              <a:t>Ritters</a:t>
            </a:r>
            <a:r>
              <a:rPr lang="en-US" dirty="0"/>
              <a:t> solution, though we can approach it by making the initial depth very small.</a:t>
            </a:r>
          </a:p>
          <a:p>
            <a:r>
              <a:rPr lang="en-US" dirty="0"/>
              <a:t>In the Stoker solution you get a bore like solution, which we also get which is encouraging. It shows that the model is doing what is asked of it.</a:t>
            </a:r>
          </a:p>
          <a:p>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14</a:t>
            </a:fld>
            <a:endParaRPr lang="en-GB"/>
          </a:p>
        </p:txBody>
      </p:sp>
    </p:spTree>
    <p:extLst>
      <p:ext uri="{BB962C8B-B14F-4D97-AF65-F5344CB8AC3E}">
        <p14:creationId xmlns:p14="http://schemas.microsoft.com/office/powerpoint/2010/main" val="347568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result of such bores in Stoker like solutions also applies in 2D dam case for which we can compare to experimental tank data instead of analytic solutions. The effect of the initial depth on the transient</a:t>
            </a:r>
          </a:p>
          <a:p>
            <a:r>
              <a:rPr lang="en-US" dirty="0"/>
              <a:t>Is displayed in  the plot at site 13A</a:t>
            </a:r>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15</a:t>
            </a:fld>
            <a:endParaRPr lang="en-GB"/>
          </a:p>
        </p:txBody>
      </p:sp>
    </p:spTree>
    <p:extLst>
      <p:ext uri="{BB962C8B-B14F-4D97-AF65-F5344CB8AC3E}">
        <p14:creationId xmlns:p14="http://schemas.microsoft.com/office/powerpoint/2010/main" val="296874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gives some context to what is happening across the domain. The Transient here can be seen as a wave of water travelling at the </a:t>
            </a:r>
            <a:r>
              <a:rPr lang="en-US" dirty="0" err="1"/>
              <a:t>haed</a:t>
            </a:r>
            <a:r>
              <a:rPr lang="en-US" dirty="0"/>
              <a:t> of the interface between wet and dry zones, spreading out </a:t>
            </a:r>
            <a:r>
              <a:rPr lang="en-US" dirty="0" err="1"/>
              <a:t>fomr</a:t>
            </a:r>
            <a:r>
              <a:rPr lang="en-US" dirty="0"/>
              <a:t> the dam break site.</a:t>
            </a:r>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16</a:t>
            </a:fld>
            <a:endParaRPr lang="en-GB"/>
          </a:p>
        </p:txBody>
      </p:sp>
    </p:spTree>
    <p:extLst>
      <p:ext uri="{BB962C8B-B14F-4D97-AF65-F5344CB8AC3E}">
        <p14:creationId xmlns:p14="http://schemas.microsoft.com/office/powerpoint/2010/main" val="1423854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can see ignoring transients </a:t>
            </a:r>
            <a:r>
              <a:rPr lang="en-US" dirty="0" err="1"/>
              <a:t>te</a:t>
            </a:r>
            <a:r>
              <a:rPr lang="en-US" dirty="0"/>
              <a:t> model does pretty well This is similar to the SWE solution in Ferrari JFM paper</a:t>
            </a:r>
            <a:endParaRPr lang="en-GB" dirty="0"/>
          </a:p>
        </p:txBody>
      </p:sp>
      <p:sp>
        <p:nvSpPr>
          <p:cNvPr id="4" name="Slide Number Placeholder 3"/>
          <p:cNvSpPr>
            <a:spLocks noGrp="1"/>
          </p:cNvSpPr>
          <p:nvPr>
            <p:ph type="sldNum" sz="quarter" idx="5"/>
          </p:nvPr>
        </p:nvSpPr>
        <p:spPr/>
        <p:txBody>
          <a:bodyPr/>
          <a:lstStyle/>
          <a:p>
            <a:fld id="{D4E4FC61-0C7A-48D6-A53F-5D7BB42F3262}" type="slidenum">
              <a:rPr lang="en-GB" smtClean="0"/>
              <a:t>17</a:t>
            </a:fld>
            <a:endParaRPr lang="en-GB"/>
          </a:p>
        </p:txBody>
      </p:sp>
    </p:spTree>
    <p:extLst>
      <p:ext uri="{BB962C8B-B14F-4D97-AF65-F5344CB8AC3E}">
        <p14:creationId xmlns:p14="http://schemas.microsoft.com/office/powerpoint/2010/main" val="1751859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full image">
    <p:bg>
      <p:bgRef idx="1001">
        <a:schemeClr val="bg2"/>
      </p:bgRef>
    </p:bg>
    <p:spTree>
      <p:nvGrpSpPr>
        <p:cNvPr id="1" name=""/>
        <p:cNvGrpSpPr/>
        <p:nvPr/>
      </p:nvGrpSpPr>
      <p:grpSpPr>
        <a:xfrm>
          <a:off x="0" y="0"/>
          <a:ext cx="0" cy="0"/>
          <a:chOff x="0" y="0"/>
          <a:chExt cx="0" cy="0"/>
        </a:xfrm>
      </p:grpSpPr>
      <p:pic>
        <p:nvPicPr>
          <p:cNvPr id="15" name="cover-backg-2.jpg"/>
          <p:cNvPicPr>
            <a:picLocks noChangeAspect="1"/>
          </p:cNvPicPr>
          <p:nvPr userDrawn="1"/>
        </p:nvPicPr>
        <p:blipFill>
          <a:blip r:embed="rId2" cstate="print"/>
          <a:stretch>
            <a:fillRect/>
          </a:stretch>
        </p:blipFill>
        <p:spPr>
          <a:xfrm>
            <a:off x="0" y="0"/>
            <a:ext cx="9144000" cy="5143500"/>
          </a:xfrm>
          <a:prstGeom prst="rect">
            <a:avLst/>
          </a:prstGeom>
          <a:ln w="12700">
            <a:miter lim="400000"/>
          </a:ln>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8555"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35402575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3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6" name="Text Placeholder 4"/>
          <p:cNvSpPr>
            <a:spLocks noGrp="1"/>
          </p:cNvSpPr>
          <p:nvPr>
            <p:ph type="body" sz="quarter" idx="13" hasCustomPrompt="1"/>
          </p:nvPr>
        </p:nvSpPr>
        <p:spPr>
          <a:xfrm>
            <a:off x="3127178"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
        <p:nvSpPr>
          <p:cNvPr id="8" name="Text Placeholder 4"/>
          <p:cNvSpPr>
            <a:spLocks noGrp="1"/>
          </p:cNvSpPr>
          <p:nvPr>
            <p:ph type="body" sz="quarter" idx="14" hasCustomPrompt="1"/>
          </p:nvPr>
        </p:nvSpPr>
        <p:spPr>
          <a:xfrm>
            <a:off x="6057306" y="176153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spTree>
    <p:extLst>
      <p:ext uri="{BB962C8B-B14F-4D97-AF65-F5344CB8AC3E}">
        <p14:creationId xmlns:p14="http://schemas.microsoft.com/office/powerpoint/2010/main" val="2422236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slide - 1 column text &amp; imag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01116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ontent slide - 1 column text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5" name="Text Placeholder 4"/>
          <p:cNvSpPr>
            <a:spLocks noGrp="1"/>
          </p:cNvSpPr>
          <p:nvPr>
            <p:ph type="body" sz="quarter" idx="11" hasCustomPrompt="1"/>
          </p:nvPr>
        </p:nvSpPr>
        <p:spPr>
          <a:xfrm>
            <a:off x="197645" y="1773777"/>
            <a:ext cx="4050506" cy="271403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a:t>
            </a:r>
            <a:endParaRPr lang="en-US" dirty="0"/>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389483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full imag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6" name="Picture Placeholder 4"/>
          <p:cNvSpPr>
            <a:spLocks noGrp="1"/>
          </p:cNvSpPr>
          <p:nvPr>
            <p:ph type="pic" sz="quarter" idx="16" hasCustomPrompt="1"/>
          </p:nvPr>
        </p:nvSpPr>
        <p:spPr>
          <a:xfrm>
            <a:off x="0" y="748904"/>
            <a:ext cx="9144000" cy="3983236"/>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Tree>
    <p:extLst>
      <p:ext uri="{BB962C8B-B14F-4D97-AF65-F5344CB8AC3E}">
        <p14:creationId xmlns:p14="http://schemas.microsoft.com/office/powerpoint/2010/main" val="1051630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slide - 1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61530"/>
            <a:ext cx="843736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4221965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slide - 2 column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4403700" y="1770459"/>
            <a:ext cx="0" cy="2719072"/>
          </a:xfrm>
          <a:prstGeom prst="line">
            <a:avLst/>
          </a:prstGeom>
        </p:spPr>
        <p:style>
          <a:lnRef idx="1">
            <a:schemeClr val="dk1"/>
          </a:lnRef>
          <a:fillRef idx="0">
            <a:schemeClr val="dk1"/>
          </a:fillRef>
          <a:effectRef idx="0">
            <a:schemeClr val="dk1"/>
          </a:effectRef>
          <a:fontRef idx="minor">
            <a:schemeClr val="tx1"/>
          </a:fontRef>
        </p:style>
      </p:cxn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ext Placeholder 4"/>
          <p:cNvSpPr>
            <a:spLocks noGrp="1"/>
          </p:cNvSpPr>
          <p:nvPr>
            <p:ph type="body" sz="quarter" idx="12" hasCustomPrompt="1"/>
          </p:nvPr>
        </p:nvSpPr>
        <p:spPr>
          <a:xfrm>
            <a:off x="4585693"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1593858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imag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7" name="Picture Placeholder 4"/>
          <p:cNvSpPr>
            <a:spLocks noGrp="1"/>
          </p:cNvSpPr>
          <p:nvPr>
            <p:ph type="pic" sz="quarter" idx="16" hasCustomPrompt="1"/>
          </p:nvPr>
        </p:nvSpPr>
        <p:spPr>
          <a:xfrm>
            <a:off x="4572000" y="1"/>
            <a:ext cx="4572000" cy="4732139"/>
          </a:xfrm>
          <a:prstGeom prst="rect">
            <a:avLst/>
          </a:prstGeom>
          <a:solidFill>
            <a:schemeClr val="tx1">
              <a:lumMod val="10000"/>
              <a:lumOff val="90000"/>
            </a:schemeClr>
          </a:solidFill>
        </p:spPr>
        <p:txBody>
          <a:bodyPr anchor="ctr" anchorCtr="0"/>
          <a:lstStyle>
            <a:lvl1pPr algn="ctr">
              <a:defRPr baseline="0"/>
            </a:lvl1pPr>
          </a:lstStyle>
          <a:p>
            <a:r>
              <a:rPr lang="en-GB" dirty="0"/>
              <a:t>Insert image here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6"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712436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able">
    <p:spTree>
      <p:nvGrpSpPr>
        <p:cNvPr id="1" name=""/>
        <p:cNvGrpSpPr/>
        <p:nvPr/>
      </p:nvGrpSpPr>
      <p:grpSpPr>
        <a:xfrm>
          <a:off x="0" y="0"/>
          <a:ext cx="0" cy="0"/>
          <a:chOff x="0" y="0"/>
          <a:chExt cx="0" cy="0"/>
        </a:xfrm>
      </p:grpSpPr>
      <p:sp>
        <p:nvSpPr>
          <p:cNvPr id="2" name="Footer Placeholder 1"/>
          <p:cNvSpPr>
            <a:spLocks noGrp="1"/>
          </p:cNvSpPr>
          <p:nvPr>
            <p:ph type="ftr" sz="quarter" idx="15"/>
          </p:nvPr>
        </p:nvSpPr>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able Placeholder 5"/>
          <p:cNvSpPr>
            <a:spLocks noGrp="1"/>
          </p:cNvSpPr>
          <p:nvPr>
            <p:ph type="tbl" sz="quarter" idx="17" hasCustomPrompt="1"/>
          </p:nvPr>
        </p:nvSpPr>
        <p:spPr>
          <a:xfrm>
            <a:off x="4572000" y="1761530"/>
            <a:ext cx="4064199" cy="2714030"/>
          </a:xfrm>
        </p:spPr>
        <p:style>
          <a:lnRef idx="3">
            <a:schemeClr val="lt1"/>
          </a:lnRef>
          <a:fillRef idx="1">
            <a:schemeClr val="accent6"/>
          </a:fillRef>
          <a:effectRef idx="1">
            <a:schemeClr val="accent6"/>
          </a:effectRef>
          <a:fontRef idx="none"/>
        </p:style>
        <p:txBody>
          <a:bodyPr anchor="ctr" anchorCtr="1"/>
          <a:lstStyle>
            <a:lvl1pPr>
              <a:defRPr/>
            </a:lvl1pPr>
          </a:lstStyle>
          <a:p>
            <a:r>
              <a:rPr lang="en-GB" dirty="0"/>
              <a:t>Click here to add table</a:t>
            </a:r>
          </a:p>
        </p:txBody>
      </p:sp>
      <p:sp>
        <p:nvSpPr>
          <p:cNvPr id="5" name="Text Placeholder 4"/>
          <p:cNvSpPr>
            <a:spLocks noGrp="1"/>
          </p:cNvSpPr>
          <p:nvPr>
            <p:ph type="body" sz="quarter" idx="11" hasCustomPrompt="1"/>
          </p:nvPr>
        </p:nvSpPr>
        <p:spPr>
          <a:xfrm>
            <a:off x="197644" y="1761530"/>
            <a:ext cx="4050506"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itle 2"/>
          <p:cNvSpPr>
            <a:spLocks noGrp="1"/>
          </p:cNvSpPr>
          <p:nvPr>
            <p:ph type="title" hasCustomPrompt="1"/>
          </p:nvPr>
        </p:nvSpPr>
        <p:spPr>
          <a:xfrm>
            <a:off x="197644" y="1039783"/>
            <a:ext cx="8437500" cy="623248"/>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137838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slide - 3 colum bulle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cxnSp>
        <p:nvCxnSpPr>
          <p:cNvPr id="7" name="Straight Connector 6"/>
          <p:cNvCxnSpPr/>
          <p:nvPr userDrawn="1"/>
        </p:nvCxnSpPr>
        <p:spPr>
          <a:xfrm>
            <a:off x="2937600" y="1756488"/>
            <a:ext cx="0" cy="2719072"/>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1" hasCustomPrompt="1"/>
          </p:nvPr>
        </p:nvSpPr>
        <p:spPr>
          <a:xfrm>
            <a:off x="197644" y="1761530"/>
            <a:ext cx="2578894"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8"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9"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14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slide - 2 column bullets &amp; text">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Slide title</a:t>
            </a:r>
            <a:endParaRPr lang="en-GB" dirty="0"/>
          </a:p>
        </p:txBody>
      </p:sp>
      <p:sp>
        <p:nvSpPr>
          <p:cNvPr id="14" name="Text Placeholder 4"/>
          <p:cNvSpPr>
            <a:spLocks noGrp="1"/>
          </p:cNvSpPr>
          <p:nvPr>
            <p:ph type="body" sz="quarter" idx="11" hasCustomPrompt="1"/>
          </p:nvPr>
        </p:nvSpPr>
        <p:spPr>
          <a:xfrm>
            <a:off x="197645" y="1770460"/>
            <a:ext cx="2578894"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t>
            </a:r>
            <a:endParaRPr lang="en-US" dirty="0"/>
          </a:p>
        </p:txBody>
      </p:sp>
      <p:cxnSp>
        <p:nvCxnSpPr>
          <p:cNvPr id="15" name="Straight Connector 14"/>
          <p:cNvCxnSpPr/>
          <p:nvPr userDrawn="1"/>
        </p:nvCxnSpPr>
        <p:spPr>
          <a:xfrm>
            <a:off x="5873850" y="1756488"/>
            <a:ext cx="0" cy="2719072"/>
          </a:xfrm>
          <a:prstGeom prst="line">
            <a:avLst/>
          </a:prstGeom>
        </p:spPr>
        <p:style>
          <a:lnRef idx="1">
            <a:schemeClr val="dk1"/>
          </a:lnRef>
          <a:fillRef idx="0">
            <a:schemeClr val="dk1"/>
          </a:fillRef>
          <a:effectRef idx="0">
            <a:schemeClr val="dk1"/>
          </a:effectRef>
          <a:fontRef idx="minor">
            <a:schemeClr val="tx1"/>
          </a:fontRef>
        </p:style>
      </p:cxnSp>
      <p:sp>
        <p:nvSpPr>
          <p:cNvPr id="6" name="Text Placeholder 4"/>
          <p:cNvSpPr>
            <a:spLocks noGrp="1"/>
          </p:cNvSpPr>
          <p:nvPr>
            <p:ph type="body" sz="quarter" idx="12" hasCustomPrompt="1"/>
          </p:nvPr>
        </p:nvSpPr>
        <p:spPr>
          <a:xfrm>
            <a:off x="3118107" y="1761530"/>
            <a:ext cx="2594681" cy="2714030"/>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56848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full image alt">
    <p:bg>
      <p:bgRef idx="1001">
        <a:schemeClr val="bg2"/>
      </p:bgRef>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stretch>
            <a:fillRect/>
          </a:stretch>
        </p:blipFill>
        <p:spPr>
          <a:xfrm>
            <a:off x="0" y="0"/>
            <a:ext cx="9144000" cy="5143500"/>
          </a:xfrm>
          <a:prstGeom prst="rect">
            <a:avLst/>
          </a:prstGeom>
        </p:spPr>
      </p:pic>
      <p:sp>
        <p:nvSpPr>
          <p:cNvPr id="20" name="Title 19"/>
          <p:cNvSpPr>
            <a:spLocks noGrp="1"/>
          </p:cNvSpPr>
          <p:nvPr>
            <p:ph type="title" hasCustomPrompt="1"/>
          </p:nvPr>
        </p:nvSpPr>
        <p:spPr/>
        <p:txBody>
          <a:bodyPr/>
          <a:lstStyle>
            <a:lvl1pPr>
              <a:defRPr>
                <a:solidFill>
                  <a:schemeClr val="bg2"/>
                </a:solidFill>
              </a:defRPr>
            </a:lvl1pPr>
          </a:lstStyle>
          <a:p>
            <a:r>
              <a:rPr lang="en-GB" dirty="0"/>
              <a:t>Presentation title</a:t>
            </a:r>
          </a:p>
        </p:txBody>
      </p:sp>
      <p:sp>
        <p:nvSpPr>
          <p:cNvPr id="23" name="Text Placeholder 22"/>
          <p:cNvSpPr>
            <a:spLocks noGrp="1"/>
          </p:cNvSpPr>
          <p:nvPr>
            <p:ph type="body" sz="quarter" idx="10" hasCustomPrompt="1"/>
          </p:nvPr>
        </p:nvSpPr>
        <p:spPr>
          <a:xfrm>
            <a:off x="197644" y="1761530"/>
            <a:ext cx="8437500" cy="611706"/>
          </a:xfrm>
          <a:prstGeom prst="rect">
            <a:avLst/>
          </a:prstGeom>
        </p:spPr>
        <p:txBody>
          <a:bodyPr/>
          <a:lstStyle>
            <a:lvl1pPr>
              <a:defRPr>
                <a:solidFill>
                  <a:schemeClr val="bg2"/>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pic>
        <p:nvPicPr>
          <p:cNvPr id="6"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2" name="Footer Placeholder 1"/>
          <p:cNvSpPr>
            <a:spLocks noGrp="1"/>
          </p:cNvSpPr>
          <p:nvPr>
            <p:ph type="ftr" sz="quarter" idx="11"/>
          </p:nvPr>
        </p:nvSpPr>
        <p:spPr>
          <a:noFill/>
        </p:spPr>
        <p:txBody>
          <a:bodyPr/>
          <a:lstStyle>
            <a:lvl1pPr defTabSz="219075" hangingPunct="0">
              <a:defRPr>
                <a:solidFill>
                  <a:schemeClr val="accent6"/>
                </a:solidFill>
              </a:defRPr>
            </a:lvl1pPr>
          </a:lstStyle>
          <a:p>
            <a:r>
              <a:rPr lang="en-GB" kern="0">
                <a:solidFill>
                  <a:srgbClr val="FFFFFF"/>
                </a:solidFill>
                <a:sym typeface="Helvetica Light"/>
              </a:rPr>
              <a:t>www.metoffice.gov.uk                                                © Crown Copyright 2017, Met Office</a:t>
            </a:r>
            <a:endParaRPr lang="en-GB" kern="0" dirty="0">
              <a:solidFill>
                <a:srgbClr val="FFFFFF"/>
              </a:solidFill>
              <a:sym typeface="Helvetica Light"/>
            </a:endParaRPr>
          </a:p>
        </p:txBody>
      </p:sp>
    </p:spTree>
    <p:extLst>
      <p:ext uri="{BB962C8B-B14F-4D97-AF65-F5344CB8AC3E}">
        <p14:creationId xmlns:p14="http://schemas.microsoft.com/office/powerpoint/2010/main" val="82534232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slide - 1 column bullets &amp;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Slide title</a:t>
            </a:r>
            <a:endParaRPr lang="en-GB" dirty="0"/>
          </a:p>
        </p:txBody>
      </p:sp>
      <p:sp>
        <p:nvSpPr>
          <p:cNvPr id="3" name="Footer Placeholder 2"/>
          <p:cNvSpPr>
            <a:spLocks noGrp="1"/>
          </p:cNvSpPr>
          <p:nvPr>
            <p:ph type="ftr" sz="quarter" idx="21"/>
          </p:nvPr>
        </p:nvSpPr>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6" name="Text Placeholder 4"/>
          <p:cNvSpPr>
            <a:spLocks noGrp="1"/>
          </p:cNvSpPr>
          <p:nvPr>
            <p:ph type="body" sz="quarter" idx="11" hasCustomPrompt="1"/>
          </p:nvPr>
        </p:nvSpPr>
        <p:spPr>
          <a:xfrm>
            <a:off x="197645" y="1770460"/>
            <a:ext cx="5508427"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7" name="Text Placeholder 4"/>
          <p:cNvSpPr>
            <a:spLocks noGrp="1"/>
          </p:cNvSpPr>
          <p:nvPr>
            <p:ph type="body" sz="quarter" idx="13" hasCustomPrompt="1"/>
          </p:nvPr>
        </p:nvSpPr>
        <p:spPr>
          <a:xfrm>
            <a:off x="6054357" y="1761531"/>
            <a:ext cx="2578894" cy="2708987"/>
          </a:xfrm>
        </p:spPr>
        <p:txBody>
          <a:bodyPr/>
          <a:lstStyle>
            <a:lvl1pPr marL="214313" indent="-214313">
              <a:buFont typeface="Arial" panose="020B0604020202020204" pitchFamily="34" charset="0"/>
              <a:buChar char="•"/>
              <a:defRPr baseline="0"/>
            </a:lvl1pPr>
          </a:lstStyle>
          <a:p>
            <a:pPr lvl="0"/>
            <a:r>
              <a:rPr lang="en-US" dirty="0"/>
              <a:t>To add bullets, highlight this text box and select ‘bulleted list’ from the home menu</a:t>
            </a:r>
            <a:endParaRPr lang="en-GB" dirty="0"/>
          </a:p>
        </p:txBody>
      </p:sp>
    </p:spTree>
    <p:extLst>
      <p:ext uri="{BB962C8B-B14F-4D97-AF65-F5344CB8AC3E}">
        <p14:creationId xmlns:p14="http://schemas.microsoft.com/office/powerpoint/2010/main" val="285673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Green">
    <p:spTree>
      <p:nvGrpSpPr>
        <p:cNvPr id="1" name=""/>
        <p:cNvGrpSpPr/>
        <p:nvPr/>
      </p:nvGrpSpPr>
      <p:grpSpPr>
        <a:xfrm>
          <a:off x="0" y="0"/>
          <a:ext cx="0" cy="0"/>
          <a:chOff x="0" y="0"/>
          <a:chExt cx="0" cy="0"/>
        </a:xfrm>
      </p:grpSpPr>
      <p:sp>
        <p:nvSpPr>
          <p:cNvPr id="157" name="Shape 157"/>
          <p:cNvSpPr/>
          <p:nvPr/>
        </p:nvSpPr>
        <p:spPr>
          <a:xfrm>
            <a:off x="-1" y="1761531"/>
            <a:ext cx="9144002" cy="339366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0"/>
          </p:nvPr>
        </p:nvSpPr>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baseline="0"/>
            </a:lvl1pPr>
          </a:lstStyle>
          <a:p>
            <a:r>
              <a:rPr lang="en-US" dirty="0"/>
              <a:t>Divider title (if required)</a:t>
            </a:r>
            <a:endParaRPr lang="en-GB" dirty="0"/>
          </a:p>
        </p:txBody>
      </p:sp>
    </p:spTree>
    <p:extLst>
      <p:ext uri="{BB962C8B-B14F-4D97-AF65-F5344CB8AC3E}">
        <p14:creationId xmlns:p14="http://schemas.microsoft.com/office/powerpoint/2010/main" val="16612254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 - Teal">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1"/>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1"/>
          </a:solidFill>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19586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vider - Blue">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2"/>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2"/>
          </a:solidFill>
        </p:spPr>
        <p:txBody>
          <a:bodyPr/>
          <a:lstStyle>
            <a:lvl1pPr defTabSz="219075" hangingPunct="0">
              <a:defRPr>
                <a:solidFill>
                  <a:schemeClr val="bg2"/>
                </a:solidFill>
              </a:defRPr>
            </a:lvl1pPr>
          </a:lstStyle>
          <a:p>
            <a:r>
              <a:rPr lang="en-GB" kern="0">
                <a:solidFill>
                  <a:srgbClr val="FFFFFF"/>
                </a:solidFill>
                <a:sym typeface="Helvetica Light"/>
              </a:rPr>
              <a:t>www.metoffice.gov.uk                                                © Crown Copyright 2017, Met Office</a:t>
            </a:r>
            <a:endParaRPr lang="en-GB" kern="0" dirty="0">
              <a:solidFill>
                <a:srgbClr val="FFFFFF"/>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271950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vider - Red">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3"/>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3"/>
          </a:solidFill>
        </p:spPr>
        <p:txBody>
          <a:bodyPr/>
          <a:lstStyle>
            <a:lvl1pPr defTabSz="219075" hangingPunct="0">
              <a:defRPr>
                <a:solidFill>
                  <a:schemeClr val="tx1"/>
                </a:solidFill>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168602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Divider - Grey">
    <p:spTree>
      <p:nvGrpSpPr>
        <p:cNvPr id="1" name=""/>
        <p:cNvGrpSpPr/>
        <p:nvPr/>
      </p:nvGrpSpPr>
      <p:grpSpPr>
        <a:xfrm>
          <a:off x="0" y="0"/>
          <a:ext cx="0" cy="0"/>
          <a:chOff x="0" y="0"/>
          <a:chExt cx="0" cy="0"/>
        </a:xfrm>
      </p:grpSpPr>
      <p:sp>
        <p:nvSpPr>
          <p:cNvPr id="170" name="Shape 170"/>
          <p:cNvSpPr/>
          <p:nvPr/>
        </p:nvSpPr>
        <p:spPr>
          <a:xfrm>
            <a:off x="-1" y="1761531"/>
            <a:ext cx="9144002" cy="3393665"/>
          </a:xfrm>
          <a:prstGeom prst="rect">
            <a:avLst/>
          </a:prstGeom>
          <a:solidFill>
            <a:schemeClr val="accent4"/>
          </a:solid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2" name="Footer Placeholder 1"/>
          <p:cNvSpPr>
            <a:spLocks noGrp="1"/>
          </p:cNvSpPr>
          <p:nvPr>
            <p:ph type="ftr" sz="quarter" idx="14"/>
          </p:nvPr>
        </p:nvSpPr>
        <p:spPr>
          <a:solidFill>
            <a:schemeClr val="accent4"/>
          </a:solidFill>
        </p:spPr>
        <p:txBody>
          <a:bodyPr/>
          <a:lstStyle>
            <a:lvl1pPr defTabSz="219075" hangingPunct="0">
              <a:defRPr>
                <a:solidFill>
                  <a:schemeClr val="tx1"/>
                </a:solidFill>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Divider title (if required)</a:t>
            </a:r>
            <a:endParaRPr lang="en-GB" dirty="0"/>
          </a:p>
        </p:txBody>
      </p:sp>
    </p:spTree>
    <p:extLst>
      <p:ext uri="{BB962C8B-B14F-4D97-AF65-F5344CB8AC3E}">
        <p14:creationId xmlns:p14="http://schemas.microsoft.com/office/powerpoint/2010/main" val="33063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Questions &amp; Contact">
    <p:spTree>
      <p:nvGrpSpPr>
        <p:cNvPr id="1" name=""/>
        <p:cNvGrpSpPr/>
        <p:nvPr/>
      </p:nvGrpSpPr>
      <p:grpSpPr>
        <a:xfrm>
          <a:off x="0" y="0"/>
          <a:ext cx="0" cy="0"/>
          <a:chOff x="0" y="0"/>
          <a:chExt cx="0" cy="0"/>
        </a:xfrm>
      </p:grpSpPr>
      <p:sp>
        <p:nvSpPr>
          <p:cNvPr id="198" name="Shape 198"/>
          <p:cNvSpPr/>
          <p:nvPr/>
        </p:nvSpPr>
        <p:spPr>
          <a:xfrm>
            <a:off x="0" y="1761530"/>
            <a:ext cx="9144002" cy="3115575"/>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t" anchorCtr="0"/>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14" name="Text Placeholder 4"/>
          <p:cNvSpPr>
            <a:spLocks noGrp="1"/>
          </p:cNvSpPr>
          <p:nvPr>
            <p:ph type="body" sz="quarter" idx="12" hasCustomPrompt="1"/>
          </p:nvPr>
        </p:nvSpPr>
        <p:spPr>
          <a:xfrm>
            <a:off x="107157" y="2021681"/>
            <a:ext cx="7975402" cy="270063"/>
          </a:xfrm>
          <a:prstGeom prst="rect">
            <a:avLst/>
          </a:prstGeom>
        </p:spPr>
        <p:txBody>
          <a:bodyPr lIns="270000" rIns="270000">
            <a:noAutofit/>
          </a:bodyPr>
          <a:lstStyle>
            <a:lvl1pPr>
              <a:defRPr>
                <a:latin typeface="+mn-lt"/>
              </a:defRPr>
            </a:lvl1pPr>
            <a:lvl5pPr>
              <a:defRPr baseline="0"/>
            </a:lvl5pPr>
          </a:lstStyle>
          <a:p>
            <a:pPr lvl="0"/>
            <a:r>
              <a:rPr lang="en-GB" dirty="0"/>
              <a:t>For more information please contact:</a:t>
            </a:r>
          </a:p>
        </p:txBody>
      </p:sp>
      <p:pic>
        <p:nvPicPr>
          <p:cNvPr id="202" name="email-icon.png"/>
          <p:cNvPicPr>
            <a:picLocks noChangeAspect="1"/>
          </p:cNvPicPr>
          <p:nvPr/>
        </p:nvPicPr>
        <p:blipFill>
          <a:blip r:embed="rId3" cstate="print"/>
          <a:stretch>
            <a:fillRect/>
          </a:stretch>
        </p:blipFill>
        <p:spPr>
          <a:xfrm>
            <a:off x="224460" y="3131815"/>
            <a:ext cx="350571" cy="386900"/>
          </a:xfrm>
          <a:prstGeom prst="rect">
            <a:avLst/>
          </a:prstGeom>
          <a:ln w="12700">
            <a:miter lim="400000"/>
          </a:ln>
        </p:spPr>
      </p:pic>
      <p:pic>
        <p:nvPicPr>
          <p:cNvPr id="203" name="phone-icon.png"/>
          <p:cNvPicPr>
            <a:picLocks noChangeAspect="1"/>
          </p:cNvPicPr>
          <p:nvPr/>
        </p:nvPicPr>
        <p:blipFill>
          <a:blip r:embed="rId4" cstate="print"/>
          <a:stretch>
            <a:fillRect/>
          </a:stretch>
        </p:blipFill>
        <p:spPr>
          <a:xfrm>
            <a:off x="197503" y="3675571"/>
            <a:ext cx="404486" cy="386900"/>
          </a:xfrm>
          <a:prstGeom prst="rect">
            <a:avLst/>
          </a:prstGeom>
          <a:ln w="12700">
            <a:miter lim="400000"/>
          </a:ln>
        </p:spPr>
      </p:pic>
      <p:pic>
        <p:nvPicPr>
          <p:cNvPr id="205" name="web-icon.png"/>
          <p:cNvPicPr>
            <a:picLocks noChangeAspect="1"/>
          </p:cNvPicPr>
          <p:nvPr/>
        </p:nvPicPr>
        <p:blipFill>
          <a:blip r:embed="rId5" cstate="print"/>
          <a:stretch>
            <a:fillRect/>
          </a:stretch>
        </p:blipFill>
        <p:spPr>
          <a:xfrm>
            <a:off x="197503" y="2617307"/>
            <a:ext cx="404486" cy="343364"/>
          </a:xfrm>
          <a:prstGeom prst="rect">
            <a:avLst/>
          </a:prstGeom>
          <a:ln w="12700">
            <a:miter lim="400000"/>
          </a:ln>
        </p:spPr>
      </p:pic>
      <p:sp>
        <p:nvSpPr>
          <p:cNvPr id="2" name="Footer Placeholder 1"/>
          <p:cNvSpPr>
            <a:spLocks noGrp="1"/>
          </p:cNvSpPr>
          <p:nvPr>
            <p:ph type="ftr" sz="quarter" idx="17"/>
          </p:nvPr>
        </p:nvSpPr>
        <p:spPr/>
        <p:txBody>
          <a:bodyPr/>
          <a:lstStyle>
            <a:lvl1pPr algn="l"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3" name="Title 2"/>
          <p:cNvSpPr>
            <a:spLocks noGrp="1"/>
          </p:cNvSpPr>
          <p:nvPr>
            <p:ph type="title" hasCustomPrompt="1"/>
          </p:nvPr>
        </p:nvSpPr>
        <p:spPr/>
        <p:txBody>
          <a:bodyPr/>
          <a:lstStyle>
            <a:lvl1pPr>
              <a:defRPr/>
            </a:lvl1pPr>
          </a:lstStyle>
          <a:p>
            <a:r>
              <a:rPr lang="en-US" dirty="0"/>
              <a:t>Questions?</a:t>
            </a:r>
            <a:endParaRPr lang="en-GB" dirty="0"/>
          </a:p>
        </p:txBody>
      </p:sp>
      <p:sp>
        <p:nvSpPr>
          <p:cNvPr id="22" name="Shape 201"/>
          <p:cNvSpPr>
            <a:spLocks noGrp="1"/>
          </p:cNvSpPr>
          <p:nvPr>
            <p:ph type="body" sz="quarter" idx="18" hasCustomPrompt="1"/>
          </p:nvPr>
        </p:nvSpPr>
        <p:spPr>
          <a:xfrm>
            <a:off x="527593" y="2571741"/>
            <a:ext cx="7837739" cy="415499"/>
          </a:xfrm>
          <a:prstGeom prst="rect">
            <a:avLst/>
          </a:prstGeom>
        </p:spPr>
        <p:txBody>
          <a:bodyPr lIns="270000" anchor="t">
            <a:spAutoFit/>
          </a:bodyPr>
          <a:lstStyle>
            <a:lvl1pPr marL="0" indent="0" defTabSz="342900">
              <a:lnSpc>
                <a:spcPct val="150000"/>
              </a:lnSpc>
              <a:spcBef>
                <a:spcPts val="300"/>
              </a:spcBef>
              <a:buSzTx/>
              <a:buNone/>
              <a:defRPr sz="1500" b="1">
                <a:latin typeface="+mj-lt"/>
                <a:ea typeface="Arial"/>
                <a:cs typeface="Arial"/>
                <a:sym typeface="Arial"/>
              </a:defRPr>
            </a:lvl1pPr>
          </a:lstStyle>
          <a:p>
            <a:r>
              <a:rPr lang="en-GB" dirty="0"/>
              <a:t>www.metoffice.gov.uk</a:t>
            </a:r>
            <a:endParaRPr dirty="0"/>
          </a:p>
        </p:txBody>
      </p:sp>
      <p:sp>
        <p:nvSpPr>
          <p:cNvPr id="24" name="Shape 201"/>
          <p:cNvSpPr>
            <a:spLocks noGrp="1"/>
          </p:cNvSpPr>
          <p:nvPr>
            <p:ph type="body" sz="quarter" idx="20" hasCustomPrompt="1"/>
          </p:nvPr>
        </p:nvSpPr>
        <p:spPr>
          <a:xfrm>
            <a:off x="534591" y="3107335"/>
            <a:ext cx="7830741" cy="415499"/>
          </a:xfrm>
          <a:prstGeom prst="rect">
            <a:avLst/>
          </a:prstGeom>
        </p:spPr>
        <p:txBody>
          <a:bodyPr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Insert email here</a:t>
            </a:r>
            <a:endParaRPr dirty="0"/>
          </a:p>
        </p:txBody>
      </p:sp>
      <p:sp>
        <p:nvSpPr>
          <p:cNvPr id="28" name="Shape 201"/>
          <p:cNvSpPr>
            <a:spLocks noGrp="1"/>
          </p:cNvSpPr>
          <p:nvPr>
            <p:ph type="body" sz="quarter" idx="22" hasCustomPrompt="1"/>
          </p:nvPr>
        </p:nvSpPr>
        <p:spPr>
          <a:xfrm>
            <a:off x="527593" y="3663112"/>
            <a:ext cx="1330302"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the UK:</a:t>
            </a:r>
            <a:endParaRPr dirty="0"/>
          </a:p>
        </p:txBody>
      </p:sp>
      <p:sp>
        <p:nvSpPr>
          <p:cNvPr id="12" name="Shape 201"/>
          <p:cNvSpPr>
            <a:spLocks noGrp="1"/>
          </p:cNvSpPr>
          <p:nvPr>
            <p:ph type="body" sz="quarter" idx="23" hasCustomPrompt="1"/>
          </p:nvPr>
        </p:nvSpPr>
        <p:spPr>
          <a:xfrm>
            <a:off x="1733114" y="3663112"/>
            <a:ext cx="1691733" cy="415499"/>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0370 900 0100</a:t>
            </a:r>
            <a:endParaRPr dirty="0"/>
          </a:p>
        </p:txBody>
      </p:sp>
      <p:sp>
        <p:nvSpPr>
          <p:cNvPr id="13" name="Shape 201"/>
          <p:cNvSpPr>
            <a:spLocks noGrp="1"/>
          </p:cNvSpPr>
          <p:nvPr>
            <p:ph type="body" sz="quarter" idx="24" hasCustomPrompt="1"/>
          </p:nvPr>
        </p:nvSpPr>
        <p:spPr>
          <a:xfrm>
            <a:off x="3588088" y="3663112"/>
            <a:ext cx="1984929" cy="761747"/>
          </a:xfrm>
          <a:prstGeom prst="rect">
            <a:avLst/>
          </a:prstGeom>
        </p:spPr>
        <p:txBody>
          <a:bodyPr wrap="square" lIns="270000" anchor="t">
            <a:spAutoFit/>
          </a:bodyPr>
          <a:lstStyle>
            <a:lvl1pPr marL="0" indent="0" defTabSz="342900">
              <a:lnSpc>
                <a:spcPct val="150000"/>
              </a:lnSpc>
              <a:spcBef>
                <a:spcPts val="300"/>
              </a:spcBef>
              <a:buSzTx/>
              <a:buNone/>
              <a:defRPr sz="1500" b="0" baseline="0">
                <a:latin typeface="+mj-lt"/>
                <a:ea typeface="Arial"/>
                <a:cs typeface="Arial"/>
                <a:sym typeface="Arial"/>
              </a:defRPr>
            </a:lvl1pPr>
          </a:lstStyle>
          <a:p>
            <a:r>
              <a:rPr lang="en-GB" dirty="0"/>
              <a:t>From outside the UK:</a:t>
            </a:r>
            <a:endParaRPr dirty="0"/>
          </a:p>
        </p:txBody>
      </p:sp>
      <p:sp>
        <p:nvSpPr>
          <p:cNvPr id="15" name="Shape 201"/>
          <p:cNvSpPr>
            <a:spLocks noGrp="1"/>
          </p:cNvSpPr>
          <p:nvPr>
            <p:ph type="body" sz="quarter" idx="25" hasCustomPrompt="1"/>
          </p:nvPr>
        </p:nvSpPr>
        <p:spPr>
          <a:xfrm>
            <a:off x="5429622" y="3663112"/>
            <a:ext cx="1691733" cy="761747"/>
          </a:xfrm>
          <a:prstGeom prst="rect">
            <a:avLst/>
          </a:prstGeom>
        </p:spPr>
        <p:txBody>
          <a:bodyPr wrap="square" lIns="270000" anchor="t">
            <a:spAutoFit/>
          </a:bodyPr>
          <a:lstStyle>
            <a:lvl1pPr marL="0" indent="0" defTabSz="342900">
              <a:lnSpc>
                <a:spcPct val="150000"/>
              </a:lnSpc>
              <a:spcBef>
                <a:spcPts val="300"/>
              </a:spcBef>
              <a:buSzTx/>
              <a:buNone/>
              <a:defRPr sz="1500" b="1" baseline="0">
                <a:latin typeface="+mj-lt"/>
                <a:ea typeface="Arial"/>
                <a:cs typeface="Arial"/>
                <a:sym typeface="Arial"/>
              </a:defRPr>
            </a:lvl1pPr>
          </a:lstStyle>
          <a:p>
            <a:r>
              <a:rPr lang="en-GB" dirty="0"/>
              <a:t>+44 1392 885680</a:t>
            </a:r>
            <a:endParaRPr dirty="0"/>
          </a:p>
        </p:txBody>
      </p:sp>
    </p:spTree>
    <p:extLst>
      <p:ext uri="{BB962C8B-B14F-4D97-AF65-F5344CB8AC3E}">
        <p14:creationId xmlns:p14="http://schemas.microsoft.com/office/powerpoint/2010/main" val="83086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solidFill>
            <a:schemeClr val="accent6"/>
          </a:solidFill>
        </p:spPr>
        <p:txBody>
          <a:bodyPr/>
          <a:lstStyle>
            <a:lvl1pPr defTabSz="219075" hangingPunct="0">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Tree>
    <p:extLst>
      <p:ext uri="{BB962C8B-B14F-4D97-AF65-F5344CB8AC3E}">
        <p14:creationId xmlns:p14="http://schemas.microsoft.com/office/powerpoint/2010/main" val="1737882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95E52-7AB8-49D1-BE69-312C16FFB34F}"/>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7DC308C0-656D-4520-BE7F-9CE139291A30}"/>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2EFEFB-0664-48DF-8935-5739951B94C9}"/>
              </a:ext>
            </a:extLst>
          </p:cNvPr>
          <p:cNvSpPr txBox="1">
            <a:spLocks noGrp="1"/>
          </p:cNvSpPr>
          <p:nvPr>
            <p:ph type="dt" sz="half" idx="7"/>
          </p:nvPr>
        </p:nvSpPr>
        <p:spPr/>
        <p:txBody>
          <a:bodyPr/>
          <a:lstStyle>
            <a:lvl1pPr>
              <a:defRPr/>
            </a:lvl1pPr>
          </a:lstStyle>
          <a:p>
            <a:pPr lvl="0"/>
            <a:fld id="{49E2AF4B-64C5-4538-9FBF-1D9773130654}" type="datetime1">
              <a:rPr lang="en-GB"/>
              <a:pPr lvl="0"/>
              <a:t>27/04/2020</a:t>
            </a:fld>
            <a:endParaRPr lang="en-GB"/>
          </a:p>
        </p:txBody>
      </p:sp>
      <p:sp>
        <p:nvSpPr>
          <p:cNvPr id="5" name="Footer Placeholder 4">
            <a:extLst>
              <a:ext uri="{FF2B5EF4-FFF2-40B4-BE49-F238E27FC236}">
                <a16:creationId xmlns:a16="http://schemas.microsoft.com/office/drawing/2014/main" id="{01F08587-58D9-49A1-B97D-E9D617809D0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375D5895-F7CC-4CBF-9A65-1E3C61738DCC}"/>
              </a:ext>
            </a:extLst>
          </p:cNvPr>
          <p:cNvSpPr txBox="1">
            <a:spLocks noGrp="1"/>
          </p:cNvSpPr>
          <p:nvPr>
            <p:ph type="sldNum" sz="quarter" idx="8"/>
          </p:nvPr>
        </p:nvSpPr>
        <p:spPr/>
        <p:txBody>
          <a:bodyPr/>
          <a:lstStyle>
            <a:lvl1pPr>
              <a:defRPr/>
            </a:lvl1pPr>
          </a:lstStyle>
          <a:p>
            <a:pPr lvl="0"/>
            <a:fld id="{BFF083AB-B875-4797-ADBA-26B59BE6D315}" type="slidenum">
              <a:t>‹#›</a:t>
            </a:fld>
            <a:endParaRPr lang="en-GB"/>
          </a:p>
        </p:txBody>
      </p:sp>
      <p:pic>
        <p:nvPicPr>
          <p:cNvPr id="7" name="Picture 6">
            <a:extLst>
              <a:ext uri="{FF2B5EF4-FFF2-40B4-BE49-F238E27FC236}">
                <a16:creationId xmlns:a16="http://schemas.microsoft.com/office/drawing/2014/main" id="{4E2B5594-4774-446E-889E-7169390F9C9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515815" cy="719227"/>
          </a:xfrm>
          <a:prstGeom prst="rect">
            <a:avLst/>
          </a:prstGeom>
          <a:solidFill>
            <a:schemeClr val="bg2"/>
          </a:solidFill>
        </p:spPr>
      </p:pic>
    </p:spTree>
    <p:extLst>
      <p:ext uri="{BB962C8B-B14F-4D97-AF65-F5344CB8AC3E}">
        <p14:creationId xmlns:p14="http://schemas.microsoft.com/office/powerpoint/2010/main" val="71811603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 whit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a:noFill/>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62323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 white">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3" name="Title 2"/>
          <p:cNvSpPr>
            <a:spLocks noGrp="1"/>
          </p:cNvSpPr>
          <p:nvPr>
            <p:ph type="title" hasCustomPrompt="1"/>
          </p:nvPr>
        </p:nvSpPr>
        <p:spPr/>
        <p:txBody>
          <a:bodyPr/>
          <a:lstStyle>
            <a:lvl1pPr>
              <a:defRPr/>
            </a:lvl1pPr>
          </a:lstStyle>
          <a:p>
            <a:r>
              <a:rPr lang="en-US" dirty="0"/>
              <a:t>Presentation title</a:t>
            </a:r>
            <a:endParaRPr lang="en-GB" dirty="0"/>
          </a:p>
        </p:txBody>
      </p:sp>
      <p:sp>
        <p:nvSpPr>
          <p:cNvPr id="5"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053153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partnerships">
    <p:spTree>
      <p:nvGrpSpPr>
        <p:cNvPr id="1" name=""/>
        <p:cNvGrpSpPr/>
        <p:nvPr/>
      </p:nvGrpSpPr>
      <p:grpSpPr>
        <a:xfrm>
          <a:off x="0" y="0"/>
          <a:ext cx="0" cy="0"/>
          <a:chOff x="0" y="0"/>
          <a:chExt cx="0" cy="0"/>
        </a:xfrm>
      </p:grpSpPr>
      <p:sp>
        <p:nvSpPr>
          <p:cNvPr id="64" name="Shape 64"/>
          <p:cNvSpPr/>
          <p:nvPr/>
        </p:nvSpPr>
        <p:spPr>
          <a:xfrm flipV="1">
            <a:off x="2141935"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68" name="Shape 68"/>
          <p:cNvSpPr/>
          <p:nvPr/>
        </p:nvSpPr>
        <p:spPr>
          <a:xfrm>
            <a:off x="7531089"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2A2A2A"/>
                </a:solidFill>
                <a:effectLst/>
                <a:uLnTx/>
                <a:uFillTx/>
                <a:latin typeface="Arial"/>
                <a:cs typeface="Arial"/>
                <a:sym typeface="Arial"/>
              </a:rPr>
              <a:t>Working together </a:t>
            </a:r>
            <a:br>
              <a:rPr kumimoji="0" sz="800" b="0" i="0" u="none" strike="noStrike" kern="0" cap="none" spc="0" normalizeH="0" baseline="0" noProof="0" dirty="0">
                <a:ln>
                  <a:noFill/>
                </a:ln>
                <a:solidFill>
                  <a:srgbClr val="2A2A2A"/>
                </a:solidFill>
                <a:effectLst/>
                <a:uLnTx/>
                <a:uFillTx/>
                <a:latin typeface="Arial"/>
                <a:cs typeface="Arial"/>
                <a:sym typeface="Arial"/>
              </a:rPr>
            </a:br>
            <a:r>
              <a:rPr kumimoji="0" sz="800" b="0" i="0" u="none" strike="noStrike" kern="0" cap="none" spc="0" normalizeH="0" baseline="0" noProof="0" dirty="0">
                <a:ln>
                  <a:noFill/>
                </a:ln>
                <a:solidFill>
                  <a:srgbClr val="2A2A2A"/>
                </a:solidFill>
                <a:effectLst/>
                <a:uLnTx/>
                <a:uFillTx/>
                <a:latin typeface="Arial"/>
                <a:cs typeface="Arial"/>
                <a:sym typeface="Arial"/>
              </a:rPr>
              <a:t>(enter working relationship)</a:t>
            </a:r>
          </a:p>
        </p:txBody>
      </p:sp>
      <p:sp>
        <p:nvSpPr>
          <p:cNvPr id="69"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70"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71"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2" name="Footer Placeholder 1"/>
          <p:cNvSpPr>
            <a:spLocks noGrp="1"/>
          </p:cNvSpPr>
          <p:nvPr>
            <p:ph type="ftr" sz="quarter" idx="16"/>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14" name="Shape 64"/>
          <p:cNvSpPr/>
          <p:nvPr userDrawn="1"/>
        </p:nvSpPr>
        <p:spPr>
          <a:xfrm flipV="1">
            <a:off x="3490913"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5" name="Shape 64"/>
          <p:cNvSpPr/>
          <p:nvPr userDrawn="1"/>
        </p:nvSpPr>
        <p:spPr>
          <a:xfrm flipV="1">
            <a:off x="4842272"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6" name="Shape 64"/>
          <p:cNvSpPr/>
          <p:nvPr userDrawn="1"/>
        </p:nvSpPr>
        <p:spPr>
          <a:xfrm flipV="1">
            <a:off x="6192441" y="135000"/>
            <a:ext cx="0" cy="405000"/>
          </a:xfrm>
          <a:prstGeom prst="line">
            <a:avLst/>
          </a:prstGeom>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7"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1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2970139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pic>
        <p:nvPicPr>
          <p:cNvPr id="14"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8"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9"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15187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 partnerships dark bar">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0" y="4732140"/>
            <a:ext cx="9144000" cy="411361"/>
          </a:xfrm>
          <a:prstGeom prst="rect">
            <a:avLst/>
          </a:prstGeom>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7" name="Shape 48"/>
          <p:cNvSpPr/>
          <p:nvPr userDrawn="1"/>
        </p:nvSpPr>
        <p:spPr>
          <a:xfrm>
            <a:off x="-1" y="-6009"/>
            <a:ext cx="9144002" cy="687642"/>
          </a:xfrm>
          <a:prstGeom prst="rect">
            <a:avLst/>
          </a:prstGeom>
          <a:blipFill>
            <a:blip r:embed="rId2" cstate="print"/>
          </a:blipFill>
          <a:ln w="12700">
            <a:miter lim="400000"/>
          </a:ln>
          <a:extLst>
            <a:ext uri="{C572A759-6A51-4108-AA02-DFA0A04FC94B}">
              <ma14:wrappingTextBoxFlag xmlns="" xmlns:ma14="http://schemas.microsoft.com/office/mac/drawingml/2011/main" val="1"/>
            </a:ext>
          </a:extLst>
        </p:spPr>
        <p:txBody>
          <a:bodyPr lIns="26789" tIns="26789" rIns="26789" bIns="26789" anchor="ctr"/>
          <a:lstStyle>
            <a:lvl1pPr>
              <a:defRPr sz="3200">
                <a:solidFill>
                  <a:srgbClr val="FFFFFF"/>
                </a:solidFill>
              </a:defRPr>
            </a:lvl1pPr>
          </a:lstStyle>
          <a:p>
            <a:pPr marL="0" marR="0" lvl="0" indent="0" algn="ctr" defTabSz="219075" rtl="0" eaLnBrk="1" fontAlgn="auto" latinLnBrk="0" hangingPunct="0">
              <a:lnSpc>
                <a:spcPct val="100000"/>
              </a:lnSpc>
              <a:spcBef>
                <a:spcPts val="0"/>
              </a:spcBef>
              <a:spcAft>
                <a:spcPts val="0"/>
              </a:spcAft>
              <a:buClrTx/>
              <a:buSzTx/>
              <a:buFontTx/>
              <a:buNone/>
              <a:tabLst/>
              <a:defRPr/>
            </a:pPr>
            <a:r>
              <a:rPr kumimoji="0" sz="1200" b="0" i="0" u="none" strike="noStrike" kern="0" cap="none" spc="0" normalizeH="0" baseline="0" noProof="0" dirty="0">
                <a:ln>
                  <a:noFill/>
                </a:ln>
                <a:solidFill>
                  <a:srgbClr val="FFFFFF"/>
                </a:solidFill>
                <a:effectLst/>
                <a:uLnTx/>
                <a:uFillTx/>
                <a:latin typeface="Arial"/>
                <a:sym typeface="Helvetica Light"/>
              </a:rPr>
              <a:t>  </a:t>
            </a:r>
          </a:p>
        </p:txBody>
      </p:sp>
      <p:sp>
        <p:nvSpPr>
          <p:cNvPr id="9" name="Shape 64"/>
          <p:cNvSpPr/>
          <p:nvPr userDrawn="1"/>
        </p:nvSpPr>
        <p:spPr>
          <a:xfrm flipV="1">
            <a:off x="2141935"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0" name="Shape 68"/>
          <p:cNvSpPr/>
          <p:nvPr userDrawn="1"/>
        </p:nvSpPr>
        <p:spPr>
          <a:xfrm>
            <a:off x="7531089" y="240515"/>
            <a:ext cx="1594673" cy="202500"/>
          </a:xfrm>
          <a:prstGeom prst="rect">
            <a:avLst/>
          </a:prstGeom>
          <a:ln w="12700">
            <a:miter lim="400000"/>
          </a:ln>
          <a:extLst>
            <a:ext uri="{C572A759-6A51-4108-AA02-DFA0A04FC94B}">
              <ma14:wrappingTextBoxFlag xmlns="" xmlns:ma14="http://schemas.microsoft.com/office/mac/drawingml/2011/main" val="1"/>
            </a:ext>
          </a:extLst>
        </p:spPr>
        <p:txBody>
          <a:bodyPr lIns="26789" tIns="26789" rIns="26789" bIns="26789"/>
          <a:lstStyle/>
          <a:p>
            <a:pPr marL="0" marR="0" lvl="0" indent="0" algn="l" defTabSz="342900" rtl="0" eaLnBrk="1" fontAlgn="auto" latinLnBrk="0" hangingPunct="0">
              <a:lnSpc>
                <a:spcPct val="90000"/>
              </a:lnSpc>
              <a:spcBef>
                <a:spcPts val="300"/>
              </a:spcBef>
              <a:spcAft>
                <a:spcPts val="0"/>
              </a:spcAft>
              <a:buClrTx/>
              <a:buSzTx/>
              <a:buFontTx/>
              <a:buNone/>
              <a:tabLst/>
              <a:defRPr sz="2100">
                <a:solidFill>
                  <a:srgbClr val="2A2A2A"/>
                </a:solidFill>
                <a:latin typeface="Arial"/>
                <a:ea typeface="Arial"/>
                <a:cs typeface="Arial"/>
                <a:sym typeface="Arial"/>
              </a:defRPr>
            </a:pPr>
            <a:r>
              <a:rPr kumimoji="0" sz="800" b="0" i="0" u="none" strike="noStrike" kern="0" cap="none" spc="0" normalizeH="0" baseline="0" noProof="0" dirty="0">
                <a:ln>
                  <a:noFill/>
                </a:ln>
                <a:solidFill>
                  <a:srgbClr val="FFFFFF"/>
                </a:solidFill>
                <a:effectLst/>
                <a:uLnTx/>
                <a:uFillTx/>
                <a:latin typeface="Arial"/>
                <a:cs typeface="Arial"/>
                <a:sym typeface="Arial"/>
              </a:rPr>
              <a:t>Working together </a:t>
            </a:r>
            <a:br>
              <a:rPr kumimoji="0" sz="800" b="0" i="0" u="none" strike="noStrike" kern="0" cap="none" spc="0" normalizeH="0" baseline="0" noProof="0" dirty="0">
                <a:ln>
                  <a:noFill/>
                </a:ln>
                <a:solidFill>
                  <a:srgbClr val="FFFFFF"/>
                </a:solidFill>
                <a:effectLst/>
                <a:uLnTx/>
                <a:uFillTx/>
                <a:latin typeface="Arial"/>
                <a:cs typeface="Arial"/>
                <a:sym typeface="Arial"/>
              </a:rPr>
            </a:br>
            <a:r>
              <a:rPr kumimoji="0" sz="800" b="0" i="0" u="none" strike="noStrike" kern="0" cap="none" spc="0" normalizeH="0" baseline="0" noProof="0" dirty="0">
                <a:ln>
                  <a:noFill/>
                </a:ln>
                <a:solidFill>
                  <a:srgbClr val="FFFFFF"/>
                </a:solidFill>
                <a:effectLst/>
                <a:uLnTx/>
                <a:uFillTx/>
                <a:latin typeface="Arial"/>
                <a:cs typeface="Arial"/>
                <a:sym typeface="Arial"/>
              </a:rPr>
              <a:t>(enter working relationship)</a:t>
            </a:r>
          </a:p>
        </p:txBody>
      </p:sp>
      <p:sp>
        <p:nvSpPr>
          <p:cNvPr id="11" name="Shape 69"/>
          <p:cNvSpPr>
            <a:spLocks noGrp="1"/>
          </p:cNvSpPr>
          <p:nvPr>
            <p:ph type="pic" sz="quarter" idx="13"/>
          </p:nvPr>
        </p:nvSpPr>
        <p:spPr>
          <a:xfrm>
            <a:off x="2227171" y="204551"/>
            <a:ext cx="1176126" cy="270000"/>
          </a:xfrm>
          <a:prstGeom prst="rect">
            <a:avLst/>
          </a:prstGeom>
          <a:noFill/>
          <a:ln>
            <a:noFill/>
          </a:ln>
        </p:spPr>
        <p:txBody>
          <a:bodyPr wrap="square" lIns="68579" tIns="34289" rIns="68579" bIns="34289" anchor="t">
            <a:noAutofit/>
          </a:bodyPr>
          <a:lstStyle>
            <a:lvl1pPr marL="0" indent="0">
              <a:buNone/>
              <a:defRPr sz="800">
                <a:latin typeface="+mn-lt"/>
              </a:defRPr>
            </a:lvl1pPr>
          </a:lstStyle>
          <a:p>
            <a:r>
              <a:rPr lang="en-US"/>
              <a:t>Click icon to add picture</a:t>
            </a:r>
            <a:endParaRPr lang="en-GB" dirty="0"/>
          </a:p>
        </p:txBody>
      </p:sp>
      <p:sp>
        <p:nvSpPr>
          <p:cNvPr id="14" name="Shape 70"/>
          <p:cNvSpPr>
            <a:spLocks noGrp="1"/>
          </p:cNvSpPr>
          <p:nvPr>
            <p:ph type="pic" sz="quarter" idx="14"/>
          </p:nvPr>
        </p:nvSpPr>
        <p:spPr>
          <a:xfrm>
            <a:off x="3577935"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5" name="Shape 71"/>
          <p:cNvSpPr>
            <a:spLocks noGrp="1"/>
          </p:cNvSpPr>
          <p:nvPr>
            <p:ph type="pic" sz="quarter" idx="15"/>
          </p:nvPr>
        </p:nvSpPr>
        <p:spPr>
          <a:xfrm>
            <a:off x="4928103"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sp>
        <p:nvSpPr>
          <p:cNvPr id="16" name="Shape 64"/>
          <p:cNvSpPr/>
          <p:nvPr userDrawn="1"/>
        </p:nvSpPr>
        <p:spPr>
          <a:xfrm flipV="1">
            <a:off x="3490913"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7" name="Shape 64"/>
          <p:cNvSpPr/>
          <p:nvPr userDrawn="1"/>
        </p:nvSpPr>
        <p:spPr>
          <a:xfrm flipV="1">
            <a:off x="4842272"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8" name="Shape 64"/>
          <p:cNvSpPr/>
          <p:nvPr userDrawn="1"/>
        </p:nvSpPr>
        <p:spPr>
          <a:xfrm flipV="1">
            <a:off x="6192441" y="135000"/>
            <a:ext cx="0" cy="40500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txBody>
          <a:bodyPr lIns="26789" tIns="26789" rIns="26789" bIns="26789" anchor="ctr"/>
          <a:lstStyle/>
          <a:p>
            <a:pPr marL="0" marR="0" lvl="0" indent="0" algn="ctr" defTabSz="219075" rtl="0" eaLnBrk="1" fontAlgn="auto" latinLnBrk="0" hangingPunct="0">
              <a:lnSpc>
                <a:spcPct val="100000"/>
              </a:lnSpc>
              <a:spcBef>
                <a:spcPts val="0"/>
              </a:spcBef>
              <a:spcAft>
                <a:spcPts val="0"/>
              </a:spcAft>
              <a:buClrTx/>
              <a:buSzTx/>
              <a:buFontTx/>
              <a:buNone/>
              <a:tabLst/>
              <a:defRPr sz="3200"/>
            </a:pPr>
            <a:endParaRPr kumimoji="0" sz="1200" b="0" i="0" u="none" strike="noStrike" kern="0" cap="none" spc="0" normalizeH="0" baseline="0" noProof="0" dirty="0">
              <a:ln>
                <a:noFill/>
              </a:ln>
              <a:solidFill>
                <a:srgbClr val="2A2A2A"/>
              </a:solidFill>
              <a:effectLst/>
              <a:uLnTx/>
              <a:uFillTx/>
              <a:latin typeface="Arial"/>
              <a:sym typeface="Helvetica Light"/>
            </a:endParaRPr>
          </a:p>
        </p:txBody>
      </p:sp>
      <p:sp>
        <p:nvSpPr>
          <p:cNvPr id="19" name="Shape 71"/>
          <p:cNvSpPr>
            <a:spLocks noGrp="1"/>
          </p:cNvSpPr>
          <p:nvPr>
            <p:ph type="pic" sz="quarter" idx="17"/>
          </p:nvPr>
        </p:nvSpPr>
        <p:spPr>
          <a:xfrm>
            <a:off x="6273702" y="204551"/>
            <a:ext cx="1176127" cy="270000"/>
          </a:xfrm>
          <a:prstGeom prst="rect">
            <a:avLst/>
          </a:prstGeom>
          <a:noFill/>
          <a:ln>
            <a:noFill/>
          </a:ln>
        </p:spPr>
        <p:txBody>
          <a:bodyPr lIns="68579" tIns="34289" rIns="68579" bIns="34289" anchor="t">
            <a:noAutofit/>
          </a:bodyPr>
          <a:lstStyle>
            <a:lvl1pPr marL="0" indent="0">
              <a:buNone/>
              <a:defRPr sz="800"/>
            </a:lvl1pPr>
          </a:lstStyle>
          <a:p>
            <a:r>
              <a:rPr lang="en-US"/>
              <a:t>Click icon to add picture</a:t>
            </a:r>
            <a:endParaRPr dirty="0"/>
          </a:p>
        </p:txBody>
      </p:sp>
      <p:pic>
        <p:nvPicPr>
          <p:cNvPr id="23" name="MO_MASTER_for_dark_backg_RBG.png"/>
          <p:cNvPicPr>
            <a:picLocks noChangeAspect="1"/>
          </p:cNvPicPr>
          <p:nvPr userDrawn="1"/>
        </p:nvPicPr>
        <p:blipFill>
          <a:blip r:embed="rId3" cstate="print"/>
          <a:stretch>
            <a:fillRect/>
          </a:stretch>
        </p:blipFill>
        <p:spPr>
          <a:xfrm>
            <a:off x="67307" y="40500"/>
            <a:ext cx="1803780" cy="565650"/>
          </a:xfrm>
          <a:prstGeom prst="rect">
            <a:avLst/>
          </a:prstGeom>
          <a:ln w="12700">
            <a:miter lim="400000"/>
          </a:ln>
        </p:spPr>
      </p:pic>
      <p:sp>
        <p:nvSpPr>
          <p:cNvPr id="20" name="Title 2"/>
          <p:cNvSpPr>
            <a:spLocks noGrp="1"/>
          </p:cNvSpPr>
          <p:nvPr>
            <p:ph type="title" hasCustomPrompt="1"/>
          </p:nvPr>
        </p:nvSpPr>
        <p:spPr>
          <a:xfrm>
            <a:off x="197644" y="1039783"/>
            <a:ext cx="8437500" cy="623248"/>
          </a:xfrm>
        </p:spPr>
        <p:txBody>
          <a:bodyPr/>
          <a:lstStyle>
            <a:lvl1pPr>
              <a:defRPr/>
            </a:lvl1pPr>
          </a:lstStyle>
          <a:p>
            <a:r>
              <a:rPr lang="en-US" dirty="0"/>
              <a:t>Presentation title</a:t>
            </a:r>
            <a:endParaRPr lang="en-GB" dirty="0"/>
          </a:p>
        </p:txBody>
      </p:sp>
      <p:sp>
        <p:nvSpPr>
          <p:cNvPr id="24" name="Text Placeholder 22"/>
          <p:cNvSpPr>
            <a:spLocks noGrp="1"/>
          </p:cNvSpPr>
          <p:nvPr>
            <p:ph type="body" sz="quarter" idx="11" hasCustomPrompt="1"/>
          </p:nvPr>
        </p:nvSpPr>
        <p:spPr>
          <a:xfrm>
            <a:off x="208954" y="1761530"/>
            <a:ext cx="8426190" cy="611706"/>
          </a:xfrm>
          <a:prstGeom prst="rect">
            <a:avLst/>
          </a:prstGeom>
        </p:spPr>
        <p:txBody>
          <a:bodyPr/>
          <a:lstStyle>
            <a:lvl1pPr>
              <a:defRPr>
                <a:solidFill>
                  <a:schemeClr val="tx1"/>
                </a:solidFill>
              </a:defRPr>
            </a:lvl1pPr>
            <a:lvl2pPr>
              <a:defRPr>
                <a:solidFill>
                  <a:schemeClr val="bg2"/>
                </a:solidFill>
              </a:defRPr>
            </a:lvl2pPr>
            <a:lvl3pPr>
              <a:defRPr>
                <a:solidFill>
                  <a:schemeClr val="bg2"/>
                </a:solidFill>
              </a:defRPr>
            </a:lvl3pPr>
            <a:lvl4pPr>
              <a:buClr>
                <a:schemeClr val="bg2"/>
              </a:buClr>
              <a:defRPr>
                <a:solidFill>
                  <a:schemeClr val="bg2"/>
                </a:solidFill>
              </a:defRPr>
            </a:lvl4pPr>
            <a:lvl5pPr>
              <a:defRPr>
                <a:solidFill>
                  <a:schemeClr val="bg2"/>
                </a:solidFill>
              </a:defRPr>
            </a:lvl5pPr>
          </a:lstStyle>
          <a:p>
            <a:pPr lvl="0"/>
            <a:r>
              <a:rPr lang="en-US" dirty="0"/>
              <a:t>Name, job title</a:t>
            </a:r>
            <a:br>
              <a:rPr lang="en-US" dirty="0"/>
            </a:br>
            <a:r>
              <a:rPr lang="en-US" dirty="0"/>
              <a:t>Date</a:t>
            </a:r>
            <a:endParaRPr lang="en-GB" dirty="0"/>
          </a:p>
        </p:txBody>
      </p:sp>
    </p:spTree>
    <p:extLst>
      <p:ext uri="{BB962C8B-B14F-4D97-AF65-F5344CB8AC3E}">
        <p14:creationId xmlns:p14="http://schemas.microsoft.com/office/powerpoint/2010/main" val="15820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1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4" y="1770460"/>
            <a:ext cx="8424863" cy="2705100"/>
          </a:xfrm>
          <a:prstGeom prst="rect">
            <a:avLst/>
          </a:prstGeom>
        </p:spPr>
        <p:txBody>
          <a:bodyPr>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 snow squall stable/stability </a:t>
            </a:r>
            <a:r>
              <a:rPr lang="en-GB" dirty="0" err="1"/>
              <a:t>stratiform</a:t>
            </a:r>
            <a:r>
              <a:rPr lang="en-GB" dirty="0"/>
              <a:t> summation layer amount sun pillar </a:t>
            </a:r>
            <a:r>
              <a:rPr lang="en-GB" dirty="0" err="1"/>
              <a:t>updraught</a:t>
            </a:r>
            <a:r>
              <a:rPr lang="en-GB" dirty="0"/>
              <a:t> upslope effect warning waterspout wind vane. </a:t>
            </a:r>
          </a:p>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a:t>
            </a:r>
          </a:p>
          <a:p>
            <a:pPr lvl="0"/>
            <a:endParaRPr lang="en-US" dirty="0"/>
          </a:p>
        </p:txBody>
      </p:sp>
      <p:pic>
        <p:nvPicPr>
          <p:cNvPr id="7" name="Picture 6">
            <a:extLst>
              <a:ext uri="{FF2B5EF4-FFF2-40B4-BE49-F238E27FC236}">
                <a16:creationId xmlns:a16="http://schemas.microsoft.com/office/drawing/2014/main" id="{80621033-7279-44AF-B586-C27C57872F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2515815" cy="719227"/>
          </a:xfrm>
          <a:prstGeom prst="rect">
            <a:avLst/>
          </a:prstGeom>
          <a:solidFill>
            <a:schemeClr val="bg2"/>
          </a:solidFill>
        </p:spPr>
      </p:pic>
    </p:spTree>
    <p:extLst>
      <p:ext uri="{BB962C8B-B14F-4D97-AF65-F5344CB8AC3E}">
        <p14:creationId xmlns:p14="http://schemas.microsoft.com/office/powerpoint/2010/main" val="3876503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2 column text">
    <p:spTree>
      <p:nvGrpSpPr>
        <p:cNvPr id="1" name=""/>
        <p:cNvGrpSpPr/>
        <p:nvPr/>
      </p:nvGrpSpPr>
      <p:grpSpPr>
        <a:xfrm>
          <a:off x="0" y="0"/>
          <a:ext cx="0" cy="0"/>
          <a:chOff x="0" y="0"/>
          <a:chExt cx="0" cy="0"/>
        </a:xfrm>
      </p:grpSpPr>
      <p:sp>
        <p:nvSpPr>
          <p:cNvPr id="3" name="Title 2"/>
          <p:cNvSpPr>
            <a:spLocks noGrp="1"/>
          </p:cNvSpPr>
          <p:nvPr>
            <p:ph type="title" hasCustomPrompt="1"/>
          </p:nvPr>
        </p:nvSpPr>
        <p:spPr/>
        <p:txBody>
          <a:bodyPr/>
          <a:lstStyle>
            <a:lvl1pPr>
              <a:defRPr/>
            </a:lvl1pPr>
          </a:lstStyle>
          <a:p>
            <a:r>
              <a:rPr lang="en-US" dirty="0"/>
              <a:t>Slide title</a:t>
            </a:r>
            <a:endParaRPr lang="en-GB" dirty="0"/>
          </a:p>
        </p:txBody>
      </p:sp>
      <p:sp>
        <p:nvSpPr>
          <p:cNvPr id="4" name="Footer Placeholder 3"/>
          <p:cNvSpPr>
            <a:spLocks noGrp="1"/>
          </p:cNvSpPr>
          <p:nvPr>
            <p:ph type="ftr" sz="quarter" idx="12"/>
          </p:nvPr>
        </p:nvSpPr>
        <p:spPr/>
        <p:txBody>
          <a:bodyPr/>
          <a:lstStyle>
            <a:lvl1pPr defTabSz="219075" hangingPunct="0">
              <a:defRPr/>
            </a:lvl1pPr>
          </a:lstStyle>
          <a:p>
            <a:r>
              <a:rPr lang="en-GB" kern="0" dirty="0">
                <a:solidFill>
                  <a:srgbClr val="2A2A2A"/>
                </a:solidFill>
                <a:sym typeface="Helvetica Light"/>
              </a:rPr>
              <a:t>www.metoffice.gov.uk																									                       © Crown Copyright 2017, Met Office</a:t>
            </a:r>
          </a:p>
        </p:txBody>
      </p:sp>
      <p:sp>
        <p:nvSpPr>
          <p:cNvPr id="5" name="Text Placeholder 4"/>
          <p:cNvSpPr>
            <a:spLocks noGrp="1"/>
          </p:cNvSpPr>
          <p:nvPr>
            <p:ph type="body" sz="quarter" idx="11" hasCustomPrompt="1"/>
          </p:nvPr>
        </p:nvSpPr>
        <p:spPr>
          <a:xfrm>
            <a:off x="197645"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
        <p:nvSpPr>
          <p:cNvPr id="6" name="Text Placeholder 4"/>
          <p:cNvSpPr>
            <a:spLocks noGrp="1"/>
          </p:cNvSpPr>
          <p:nvPr>
            <p:ph type="body" sz="quarter" idx="13" hasCustomPrompt="1"/>
          </p:nvPr>
        </p:nvSpPr>
        <p:spPr>
          <a:xfrm>
            <a:off x="4585693" y="1770460"/>
            <a:ext cx="4050506" cy="2705100"/>
          </a:xfrm>
          <a:prstGeom prst="rect">
            <a:avLst/>
          </a:prstGeom>
        </p:spPr>
        <p:txBody>
          <a:bodyPr numCol="1" spcCol="0">
            <a:noAutofit/>
          </a:bodyPr>
          <a:lstStyle>
            <a:lvl1pPr>
              <a:defRPr/>
            </a:lvl1pPr>
          </a:lstStyle>
          <a:p>
            <a:pPr lvl="0"/>
            <a:r>
              <a:rPr lang="en-GB" dirty="0"/>
              <a:t>Advection fog altostratus aneroid barometer coalescence cold front continent divergence environment extratropical cyclone fog haze hygrometer ice crystals isotherm low clouds pressure tendency rainfall rime saturate short wave supercell wave cyclone. Adiabatic process air </a:t>
            </a:r>
            <a:r>
              <a:rPr lang="en-GB" dirty="0" err="1"/>
              <a:t>air</a:t>
            </a:r>
            <a:r>
              <a:rPr lang="en-GB" dirty="0"/>
              <a:t> mass thunderstorm climate </a:t>
            </a:r>
            <a:r>
              <a:rPr lang="en-GB" dirty="0" err="1"/>
              <a:t>climate</a:t>
            </a:r>
            <a:r>
              <a:rPr lang="en-GB" dirty="0"/>
              <a:t> analysis centre (</a:t>
            </a:r>
            <a:r>
              <a:rPr lang="en-GB" dirty="0" err="1"/>
              <a:t>cac</a:t>
            </a:r>
            <a:r>
              <a:rPr lang="en-GB" dirty="0"/>
              <a:t>) cloud cloudburst downdraught geostrophic wind hydrometeor icing mean sea level oceanography overcast rotor cloud salt water snowflakes</a:t>
            </a:r>
            <a:endParaRPr lang="en-US" dirty="0"/>
          </a:p>
        </p:txBody>
      </p:sp>
    </p:spTree>
    <p:extLst>
      <p:ext uri="{BB962C8B-B14F-4D97-AF65-F5344CB8AC3E}">
        <p14:creationId xmlns:p14="http://schemas.microsoft.com/office/powerpoint/2010/main" val="135340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3" name="MO_MASTER_black_mono_for_light_backg_RBG.png"/>
          <p:cNvPicPr>
            <a:picLocks noChangeAspect="1"/>
          </p:cNvPicPr>
          <p:nvPr/>
        </p:nvPicPr>
        <p:blipFill>
          <a:blip r:embed="rId30" cstate="print"/>
          <a:stretch>
            <a:fillRect/>
          </a:stretch>
        </p:blipFill>
        <p:spPr>
          <a:xfrm>
            <a:off x="65664" y="40425"/>
            <a:ext cx="1805643" cy="566234"/>
          </a:xfrm>
          <a:prstGeom prst="rect">
            <a:avLst/>
          </a:prstGeom>
          <a:ln w="12700">
            <a:miter lim="400000"/>
          </a:ln>
        </p:spPr>
      </p:pic>
      <p:sp>
        <p:nvSpPr>
          <p:cNvPr id="4" name="Footer Placeholder 5"/>
          <p:cNvSpPr>
            <a:spLocks noGrp="1"/>
          </p:cNvSpPr>
          <p:nvPr>
            <p:ph type="ftr" sz="quarter" idx="3"/>
          </p:nvPr>
        </p:nvSpPr>
        <p:spPr>
          <a:xfrm>
            <a:off x="0" y="4732140"/>
            <a:ext cx="9144000" cy="411361"/>
          </a:xfrm>
          <a:prstGeom prst="rect">
            <a:avLst/>
          </a:prstGeom>
          <a:solidFill>
            <a:schemeClr val="bg1"/>
          </a:solidFill>
        </p:spPr>
        <p:txBody>
          <a:bodyPr vert="horz" lIns="252000" tIns="36000" rIns="68580" bIns="27000" rtlCol="0" anchor="ctr"/>
          <a:lstStyle>
            <a:lvl1pPr algn="l" defTabSz="219075" hangingPunct="0">
              <a:defRPr sz="800">
                <a:solidFill>
                  <a:schemeClr val="tx1"/>
                </a:solidFill>
                <a:latin typeface="+mn-lt"/>
              </a:defRPr>
            </a:lvl1p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itle Placeholder 4"/>
          <p:cNvSpPr>
            <a:spLocks noGrp="1"/>
          </p:cNvSpPr>
          <p:nvPr>
            <p:ph type="title"/>
          </p:nvPr>
        </p:nvSpPr>
        <p:spPr>
          <a:xfrm>
            <a:off x="197644" y="1039783"/>
            <a:ext cx="8437500" cy="623248"/>
          </a:xfrm>
          <a:prstGeom prst="rect">
            <a:avLst/>
          </a:prstGeom>
        </p:spPr>
        <p:txBody>
          <a:bodyPr vert="horz" wrap="square" lIns="68580" tIns="34290" rIns="68580" bIns="34290" rtlCol="0" anchor="t" anchorCtr="0">
            <a:spAutoFit/>
          </a:bodyPr>
          <a:lstStyle/>
          <a:p>
            <a:r>
              <a:rPr lang="en-US"/>
              <a:t>Click to edit Master title style</a:t>
            </a:r>
            <a:endParaRPr lang="en-GB" dirty="0"/>
          </a:p>
        </p:txBody>
      </p:sp>
      <p:sp>
        <p:nvSpPr>
          <p:cNvPr id="2" name="Text Placeholder 1"/>
          <p:cNvSpPr>
            <a:spLocks noGrp="1"/>
          </p:cNvSpPr>
          <p:nvPr>
            <p:ph type="body" idx="1"/>
          </p:nvPr>
        </p:nvSpPr>
        <p:spPr>
          <a:xfrm>
            <a:off x="197644" y="1761531"/>
            <a:ext cx="4050507" cy="2704360"/>
          </a:xfrm>
          <a:prstGeom prst="rect">
            <a:avLst/>
          </a:prstGeom>
        </p:spPr>
        <p:txBody>
          <a:bodyPr vert="horz" lIns="68580" tIns="34290" rIns="68580" bIns="34290" rtlCol="0">
            <a:noAutofit/>
          </a:bodyPr>
          <a:lstStyle/>
          <a:p>
            <a:pPr lvl="0"/>
            <a:r>
              <a:rPr lang="en-US" dirty="0"/>
              <a:t>Edit Master text styles</a:t>
            </a:r>
          </a:p>
          <a:p>
            <a:pPr lvl="1"/>
            <a:r>
              <a:rPr lang="en-US" dirty="0"/>
              <a:t>Second level</a:t>
            </a:r>
          </a:p>
          <a:p>
            <a:pPr lvl="5"/>
            <a:r>
              <a:rPr lang="en-US" dirty="0"/>
              <a:t>Third level</a:t>
            </a:r>
          </a:p>
          <a:p>
            <a:pPr lvl="6"/>
            <a:r>
              <a:rPr lang="en-US" dirty="0"/>
              <a:t>Fourth level</a:t>
            </a:r>
          </a:p>
          <a:p>
            <a:pPr lvl="7"/>
            <a:r>
              <a:rPr lang="en-US" dirty="0"/>
              <a:t>Fifth level</a:t>
            </a:r>
            <a:endParaRPr lang="en-GB" dirty="0"/>
          </a:p>
        </p:txBody>
      </p:sp>
    </p:spTree>
    <p:extLst>
      <p:ext uri="{BB962C8B-B14F-4D97-AF65-F5344CB8AC3E}">
        <p14:creationId xmlns:p14="http://schemas.microsoft.com/office/powerpoint/2010/main" val="18061643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87"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8"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dt="0"/>
  <p:txStyles>
    <p:titleStyle>
      <a:lvl1pPr marL="0" marR="0" indent="0" algn="l" defTabSz="219075" rtl="0" eaLnBrk="1" latinLnBrk="0" hangingPunct="1">
        <a:lnSpc>
          <a:spcPct val="100000"/>
        </a:lnSpc>
        <a:spcBef>
          <a:spcPts val="0"/>
        </a:spcBef>
        <a:spcAft>
          <a:spcPts val="0"/>
        </a:spcAft>
        <a:buClrTx/>
        <a:buSzTx/>
        <a:buFontTx/>
        <a:buNone/>
        <a:tabLst/>
        <a:defRPr sz="3600" b="0" i="0" u="none" strike="noStrike" cap="none" spc="0" baseline="0">
          <a:ln>
            <a:noFill/>
          </a:ln>
          <a:solidFill>
            <a:schemeClr val="tx1"/>
          </a:solidFill>
          <a:uFillTx/>
          <a:latin typeface="+mj-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4200" b="0" i="0" u="none" strike="noStrike" cap="none" spc="0" baseline="0">
          <a:ln>
            <a:noFill/>
          </a:ln>
          <a:solidFill>
            <a:srgbClr val="000000"/>
          </a:solidFill>
          <a:uFillTx/>
          <a:latin typeface="+mn-lt"/>
          <a:ea typeface="+mn-ea"/>
          <a:cs typeface="+mn-cs"/>
          <a:sym typeface="Helvetica Light"/>
        </a:defRPr>
      </a:lvl9pPr>
    </p:titleStyle>
    <p:bodyStyle>
      <a:lvl1pPr marL="0" marR="0" indent="0" algn="l" defTabSz="219075" rtl="0" eaLnBrk="1" latinLnBrk="0" hangingPunct="1">
        <a:lnSpc>
          <a:spcPct val="100000"/>
        </a:lnSpc>
        <a:spcBef>
          <a:spcPts val="788"/>
        </a:spcBef>
        <a:spcAft>
          <a:spcPts val="0"/>
        </a:spcAft>
        <a:buClrTx/>
        <a:buSzPct val="75000"/>
        <a:buFontTx/>
        <a:buNone/>
        <a:tabLst/>
        <a:defRPr sz="1500" b="0" i="0" u="none" strike="noStrike" cap="none" spc="0" baseline="0">
          <a:ln>
            <a:noFill/>
          </a:ln>
          <a:solidFill>
            <a:schemeClr val="tx1"/>
          </a:solidFill>
          <a:uFillTx/>
          <a:latin typeface="+mj-lt"/>
          <a:ea typeface="+mn-ea"/>
          <a:cs typeface="+mn-cs"/>
          <a:sym typeface="Helvetica Light"/>
        </a:defRPr>
      </a:lvl1pPr>
      <a:lvl2pPr marL="180000" marR="0" indent="-180000" algn="l" defTabSz="219075" rtl="0" eaLnBrk="1" latinLnBrk="0" hangingPunct="1">
        <a:lnSpc>
          <a:spcPct val="100000"/>
        </a:lnSpc>
        <a:spcBef>
          <a:spcPts val="600"/>
        </a:spcBef>
        <a:spcAft>
          <a:spcPts val="600"/>
        </a:spcAft>
        <a:buClrTx/>
        <a:buSzPct val="75000"/>
        <a:buFont typeface="Arial" panose="020B0604020202020204" pitchFamily="34" charset="0"/>
        <a:buChar char="•"/>
        <a:tabLst/>
        <a:defRPr sz="1600" b="0" i="0" u="none" strike="noStrike" cap="none" spc="0" baseline="0">
          <a:ln>
            <a:noFill/>
          </a:ln>
          <a:solidFill>
            <a:schemeClr val="tx1"/>
          </a:solidFill>
          <a:uFillTx/>
          <a:latin typeface="+mn-lt"/>
          <a:ea typeface="+mn-ea"/>
          <a:cs typeface="+mn-cs"/>
          <a:sym typeface="Helvetica Light"/>
        </a:defRPr>
      </a:lvl2pPr>
      <a:lvl3pPr marL="285750" marR="0" indent="-285750" algn="l" defTabSz="219075" rtl="0" eaLnBrk="1" latinLnBrk="0" hangingPunct="1">
        <a:lnSpc>
          <a:spcPct val="100000"/>
        </a:lnSpc>
        <a:spcBef>
          <a:spcPts val="788"/>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3pPr>
      <a:lvl4pPr marL="286425" marR="0" indent="-285750" algn="l" defTabSz="67500" rtl="0" eaLnBrk="1" latinLnBrk="0" hangingPunct="1">
        <a:lnSpc>
          <a:spcPct val="100000"/>
        </a:lnSpc>
        <a:spcBef>
          <a:spcPts val="788"/>
        </a:spcBef>
        <a:spcAft>
          <a:spcPts val="0"/>
        </a:spcAft>
        <a:buClr>
          <a:schemeClr val="tx1"/>
        </a:buClr>
        <a:buSzPct val="75000"/>
        <a:buFont typeface="Arial" panose="020B0604020202020204" pitchFamily="34" charset="0"/>
        <a:buChar char="•"/>
        <a:tabLst>
          <a:tab pos="67500" algn="l"/>
        </a:tabLst>
        <a:defRPr sz="1500" b="0" i="0" u="none" strike="noStrike" cap="none" spc="0" baseline="0">
          <a:ln>
            <a:noFill/>
          </a:ln>
          <a:solidFill>
            <a:schemeClr val="tx1"/>
          </a:solidFill>
          <a:uFillTx/>
          <a:latin typeface="+mn-lt"/>
          <a:ea typeface="+mn-ea"/>
          <a:cs typeface="+mn-cs"/>
          <a:sym typeface="Helvetica Light"/>
        </a:defRPr>
      </a:lvl4pPr>
      <a:lvl5pPr marL="285750" marR="0" indent="-285750" algn="l" defTabSz="219075" rtl="0" eaLnBrk="1" latinLnBrk="0" hangingPunct="1">
        <a:lnSpc>
          <a:spcPct val="100000"/>
        </a:lnSpc>
        <a:spcBef>
          <a:spcPts val="1575"/>
        </a:spcBef>
        <a:spcAft>
          <a:spcPts val="0"/>
        </a:spcAft>
        <a:buClrTx/>
        <a:buSzPct val="75000"/>
        <a:buFont typeface="Arial" panose="020B0604020202020204" pitchFamily="34" charset="0"/>
        <a:buChar char="•"/>
        <a:tabLst/>
        <a:defRPr sz="1500" b="0" i="0" u="none" strike="noStrike" cap="none" spc="0" baseline="0">
          <a:ln>
            <a:noFill/>
          </a:ln>
          <a:solidFill>
            <a:schemeClr val="tx1"/>
          </a:solidFill>
          <a:uFillTx/>
          <a:latin typeface="+mn-lt"/>
          <a:ea typeface="+mn-ea"/>
          <a:cs typeface="+mn-cs"/>
          <a:sym typeface="Helvetica Light"/>
        </a:defRPr>
      </a:lvl5pPr>
      <a:lvl6pPr marL="540000" marR="0" indent="-180000" algn="l" defTabSz="219075" rtl="0" eaLnBrk="1" latinLnBrk="0" hangingPunct="1">
        <a:lnSpc>
          <a:spcPct val="100000"/>
        </a:lnSpc>
        <a:spcBef>
          <a:spcPts val="0"/>
        </a:spcBef>
        <a:spcAft>
          <a:spcPts val="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6pPr>
      <a:lvl7pPr marL="90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7pPr>
      <a:lvl8pPr marL="1260000" marR="0" indent="-180000" algn="l" defTabSz="219075" rtl="0" eaLnBrk="1" latinLnBrk="0" hangingPunct="1">
        <a:lnSpc>
          <a:spcPct val="100000"/>
        </a:lnSpc>
        <a:spcBef>
          <a:spcPts val="600"/>
        </a:spcBef>
        <a:spcAft>
          <a:spcPts val="600"/>
        </a:spcAft>
        <a:buClrTx/>
        <a:buSzPct val="75000"/>
        <a:buFontTx/>
        <a:buChar char="•"/>
        <a:tabLst/>
        <a:defRPr sz="1600" b="0" i="0" u="none" strike="noStrike" cap="none" spc="0" baseline="0">
          <a:ln>
            <a:noFill/>
          </a:ln>
          <a:solidFill>
            <a:srgbClr val="000000"/>
          </a:solidFill>
          <a:uFillTx/>
          <a:latin typeface="+mn-lt"/>
          <a:ea typeface="+mn-ea"/>
          <a:cs typeface="+mn-cs"/>
          <a:sym typeface="Helvetica Light"/>
        </a:defRPr>
      </a:lvl8pPr>
      <a:lvl9pPr marL="1565011" marR="0" indent="-231511" algn="l" defTabSz="219075" rtl="0" eaLnBrk="1" latinLnBrk="0" hangingPunct="1">
        <a:lnSpc>
          <a:spcPct val="100000"/>
        </a:lnSpc>
        <a:spcBef>
          <a:spcPts val="1575"/>
        </a:spcBef>
        <a:spcAft>
          <a:spcPts val="0"/>
        </a:spcAft>
        <a:buClrTx/>
        <a:buSzPct val="75000"/>
        <a:buFontTx/>
        <a:buChar char="•"/>
        <a:tabLst/>
        <a:defRPr sz="19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1pPr>
      <a:lvl2pPr marL="0" marR="0" indent="857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2pPr>
      <a:lvl3pPr marL="0" marR="0" indent="1714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3pPr>
      <a:lvl4pPr marL="0" marR="0" indent="2571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4pPr>
      <a:lvl5pPr marL="0" marR="0" indent="3429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5pPr>
      <a:lvl6pPr marL="0" marR="0" indent="42862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6pPr>
      <a:lvl7pPr marL="0" marR="0" indent="51435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7pPr>
      <a:lvl8pPr marL="0" marR="0" indent="600075"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8pPr>
      <a:lvl9pPr marL="0" marR="0" indent="685800" algn="ctr" defTabSz="219075" rtl="0" eaLnBrk="1" latinLnBrk="0" hangingPunct="1">
        <a:lnSpc>
          <a:spcPct val="100000"/>
        </a:lnSpc>
        <a:spcBef>
          <a:spcPts val="0"/>
        </a:spcBef>
        <a:spcAft>
          <a:spcPts val="0"/>
        </a:spcAft>
        <a:buClrTx/>
        <a:buSzTx/>
        <a:buFontTx/>
        <a:buNone/>
        <a:tabLst/>
        <a:defRPr sz="900" b="0" i="0" u="none" strike="noStrike" cap="none" spc="0" baseline="0">
          <a:ln>
            <a:noFill/>
          </a:ln>
          <a:solidFill>
            <a:schemeClr val="tx1"/>
          </a:solidFill>
          <a:uFillTx/>
          <a:latin typeface="+mn-lt"/>
          <a:ea typeface="+mn-ea"/>
          <a:cs typeface="+mn-cs"/>
          <a:sym typeface="Helvetica Light"/>
        </a:defRPr>
      </a:lvl9pPr>
    </p:otherStyle>
  </p:txStyles>
  <p:extLst>
    <p:ext uri="{27BBF7A9-308A-43DC-89C8-2F10F3537804}">
      <p15:sldGuideLst xmlns:p15="http://schemas.microsoft.com/office/powerpoint/2012/main">
        <p15:guide id="4" pos="332">
          <p15:clr>
            <a:srgbClr val="F26B43"/>
          </p15:clr>
        </p15:guide>
        <p15:guide id="5" pos="423">
          <p15:clr>
            <a:srgbClr val="F26B43"/>
          </p15:clr>
        </p15:guide>
        <p15:guide id="14" pos="14507">
          <p15:clr>
            <a:srgbClr val="F26B43"/>
          </p15:clr>
        </p15:guide>
        <p15:guide id="15" orient="horz" pos="7949">
          <p15:clr>
            <a:srgbClr val="F26B43"/>
          </p15:clr>
        </p15:guide>
        <p15:guide id="16" orient="horz" pos="7518">
          <p15:clr>
            <a:srgbClr val="F26B43"/>
          </p15:clr>
        </p15:guide>
        <p15:guide id="17" orient="horz" pos="1735">
          <p15:clr>
            <a:srgbClr val="F26B43"/>
          </p15:clr>
        </p15:guide>
        <p15:guide id="18" orient="horz" pos="2959">
          <p15:clr>
            <a:srgbClr val="F26B43"/>
          </p15:clr>
        </p15:guide>
        <p15:guide id="19" orient="horz" pos="2506">
          <p15:clr>
            <a:srgbClr val="F26B43"/>
          </p15:clr>
        </p15:guide>
        <p15:guide id="20" pos="4664">
          <p15:clr>
            <a:srgbClr val="F26B43"/>
          </p15:clr>
        </p15:guide>
        <p15:guide id="21" pos="9585">
          <p15:clr>
            <a:srgbClr val="F26B43"/>
          </p15:clr>
        </p15:guide>
        <p15:guide id="22" pos="5231">
          <p15:clr>
            <a:srgbClr val="F26B43"/>
          </p15:clr>
        </p15:guide>
        <p15:guide id="23" pos="10152">
          <p15:clr>
            <a:srgbClr val="F26B43"/>
          </p15:clr>
        </p15:guide>
        <p15:guide id="24" pos="7136">
          <p15:clr>
            <a:srgbClr val="F26B43"/>
          </p15:clr>
        </p15:guide>
        <p15:guide id="25" pos="76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8.xml"/><Relationship Id="rId5" Type="http://schemas.openxmlformats.org/officeDocument/2006/relationships/image" Target="../media/image19.png"/><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8.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25.sv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8.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8.xml"/><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28.xml"/><Relationship Id="rId5" Type="http://schemas.openxmlformats.org/officeDocument/2006/relationships/image" Target="../media/image35.sv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8.xml"/><Relationship Id="rId4" Type="http://schemas.openxmlformats.org/officeDocument/2006/relationships/image" Target="../media/image37.sv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8.xml"/><Relationship Id="rId4" Type="http://schemas.openxmlformats.org/officeDocument/2006/relationships/image" Target="../media/image39.sv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8.xml"/><Relationship Id="rId4" Type="http://schemas.openxmlformats.org/officeDocument/2006/relationships/image" Target="../media/image41.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43.sv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28.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sv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image" Target="../media/image47.svg"/></Relationships>
</file>

<file path=ppt/slides/_rels/slide23.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52.sv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0" y="510017"/>
            <a:ext cx="5363183" cy="1361911"/>
          </a:xfrm>
        </p:spPr>
        <p:txBody>
          <a:bodyPr/>
          <a:lstStyle/>
          <a:p>
            <a:r>
              <a:rPr lang="en-GB" sz="2800" dirty="0"/>
              <a:t>Implementation and assessment of a flux-limiter based wetting &amp; drying scheme in NEMO </a:t>
            </a:r>
          </a:p>
        </p:txBody>
      </p:sp>
      <p:sp>
        <p:nvSpPr>
          <p:cNvPr id="14" name="Text Placeholder 13"/>
          <p:cNvSpPr>
            <a:spLocks noGrp="1"/>
          </p:cNvSpPr>
          <p:nvPr>
            <p:ph type="body" sz="quarter" idx="10"/>
          </p:nvPr>
        </p:nvSpPr>
        <p:spPr>
          <a:xfrm>
            <a:off x="-30958" y="1871928"/>
            <a:ext cx="5607733" cy="611706"/>
          </a:xfrm>
        </p:spPr>
        <p:txBody>
          <a:bodyPr/>
          <a:lstStyle/>
          <a:p>
            <a:r>
              <a:rPr lang="en-GB" sz="2400" dirty="0"/>
              <a:t>Enda O’Dea, Mike Bell (Met Office) </a:t>
            </a:r>
          </a:p>
          <a:p>
            <a:r>
              <a:rPr lang="en-GB" sz="2400" dirty="0"/>
              <a:t>Andrew Coward, Jason Holt (NOC)</a:t>
            </a:r>
          </a:p>
          <a:p>
            <a:endParaRPr lang="en-GB" sz="2400" dirty="0"/>
          </a:p>
          <a:p>
            <a:r>
              <a:rPr lang="en-GB" sz="2400" dirty="0"/>
              <a:t>EGU, April 2020</a:t>
            </a:r>
          </a:p>
        </p:txBody>
      </p:sp>
      <p:sp>
        <p:nvSpPr>
          <p:cNvPr id="4" name="Footer Placeholder 3"/>
          <p:cNvSpPr>
            <a:spLocks noGrp="1"/>
          </p:cNvSpPr>
          <p:nvPr>
            <p:ph type="ftr" sz="quarter" idx="11"/>
          </p:nvPr>
        </p:nvSpPr>
        <p:spPr/>
        <p:txBody>
          <a:bodyPr/>
          <a:lstStyle/>
          <a:p>
            <a:r>
              <a:rPr lang="en-GB" kern="0" dirty="0">
                <a:sym typeface="Helvetica Light"/>
              </a:rPr>
              <a:t>www.metoffice.gov.uk																									                       © Crown Copyright 2017, Met Office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519B4F7-F380-4E58-9EB8-40A066CFB10E}"/>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9014" y="1485477"/>
            <a:ext cx="2890872" cy="2890872"/>
          </a:xfrm>
        </p:spPr>
      </p:pic>
      <p:sp>
        <p:nvSpPr>
          <p:cNvPr id="4" name="Rectangle 3">
            <a:extLst>
              <a:ext uri="{FF2B5EF4-FFF2-40B4-BE49-F238E27FC236}">
                <a16:creationId xmlns:a16="http://schemas.microsoft.com/office/drawing/2014/main" id="{4BAB06B8-45EE-4412-886D-313C0169DC54}"/>
              </a:ext>
            </a:extLst>
          </p:cNvPr>
          <p:cNvSpPr/>
          <p:nvPr/>
        </p:nvSpPr>
        <p:spPr>
          <a:xfrm>
            <a:off x="1319264" y="1559009"/>
            <a:ext cx="1359924" cy="355107"/>
          </a:xfrm>
          <a:prstGeom prst="rect">
            <a:avLst/>
          </a:prstGeom>
          <a:solidFill>
            <a:schemeClr val="accent5"/>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a:extLst>
              <a:ext uri="{FF2B5EF4-FFF2-40B4-BE49-F238E27FC236}">
                <a16:creationId xmlns:a16="http://schemas.microsoft.com/office/drawing/2014/main" id="{DBA90441-9360-44D7-B491-5AA481EA4E38}"/>
              </a:ext>
            </a:extLst>
          </p:cNvPr>
          <p:cNvSpPr>
            <a:spLocks noGrp="1"/>
          </p:cNvSpPr>
          <p:nvPr>
            <p:ph type="title"/>
          </p:nvPr>
        </p:nvSpPr>
        <p:spPr>
          <a:xfrm>
            <a:off x="2779584" y="-30843"/>
            <a:ext cx="8437500" cy="561692"/>
          </a:xfrm>
        </p:spPr>
        <p:txBody>
          <a:bodyPr/>
          <a:lstStyle/>
          <a:p>
            <a:r>
              <a:rPr lang="en-US" sz="3200" dirty="0">
                <a:solidFill>
                  <a:srgbClr val="0000FF"/>
                </a:solidFill>
              </a:rPr>
              <a:t>Reservoir Drain Experiment</a:t>
            </a:r>
            <a:endParaRPr lang="en-GB" sz="3200" dirty="0">
              <a:solidFill>
                <a:srgbClr val="0000FF"/>
              </a:solidFill>
            </a:endParaRPr>
          </a:p>
        </p:txBody>
      </p:sp>
      <p:pic>
        <p:nvPicPr>
          <p:cNvPr id="7" name="Picture 6" descr="A close up of a map&#10;&#10;Description automatically generated">
            <a:extLst>
              <a:ext uri="{FF2B5EF4-FFF2-40B4-BE49-F238E27FC236}">
                <a16:creationId xmlns:a16="http://schemas.microsoft.com/office/drawing/2014/main" id="{811157DF-20AC-4C3B-8EEA-F07429FFAC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212" y="1340259"/>
            <a:ext cx="4016705" cy="3068824"/>
          </a:xfrm>
          <a:prstGeom prst="rect">
            <a:avLst/>
          </a:prstGeom>
        </p:spPr>
      </p:pic>
      <p:sp>
        <p:nvSpPr>
          <p:cNvPr id="8" name="TextBox 7">
            <a:extLst>
              <a:ext uri="{FF2B5EF4-FFF2-40B4-BE49-F238E27FC236}">
                <a16:creationId xmlns:a16="http://schemas.microsoft.com/office/drawing/2014/main" id="{FE642EBE-F6C4-42BF-8925-C899AB8AD66D}"/>
              </a:ext>
            </a:extLst>
          </p:cNvPr>
          <p:cNvSpPr txBox="1"/>
          <p:nvPr/>
        </p:nvSpPr>
        <p:spPr>
          <a:xfrm>
            <a:off x="103057" y="593173"/>
            <a:ext cx="4392112" cy="1015663"/>
          </a:xfrm>
          <a:prstGeom prst="rect">
            <a:avLst/>
          </a:prstGeom>
          <a:noFill/>
        </p:spPr>
        <p:txBody>
          <a:bodyPr wrap="square" rtlCol="0">
            <a:spAutoFit/>
          </a:bodyPr>
          <a:lstStyle/>
          <a:p>
            <a:r>
              <a:rPr lang="en-US" sz="2000" dirty="0"/>
              <a:t>Channel drained out to left of domain. Water in “notch” at point 9 should be level with  “</a:t>
            </a:r>
            <a:r>
              <a:rPr lang="en-US" sz="2000" dirty="0" err="1"/>
              <a:t>dam”at</a:t>
            </a:r>
            <a:r>
              <a:rPr lang="en-US" sz="2000" dirty="0"/>
              <a:t> point 8</a:t>
            </a:r>
            <a:endParaRPr lang="en-GB" sz="2000" dirty="0"/>
          </a:p>
        </p:txBody>
      </p:sp>
      <p:sp>
        <p:nvSpPr>
          <p:cNvPr id="9" name="TextBox 8">
            <a:extLst>
              <a:ext uri="{FF2B5EF4-FFF2-40B4-BE49-F238E27FC236}">
                <a16:creationId xmlns:a16="http://schemas.microsoft.com/office/drawing/2014/main" id="{07A5CD72-7147-4500-9810-B8700915C27A}"/>
              </a:ext>
            </a:extLst>
          </p:cNvPr>
          <p:cNvSpPr txBox="1"/>
          <p:nvPr/>
        </p:nvSpPr>
        <p:spPr>
          <a:xfrm>
            <a:off x="4572000" y="609161"/>
            <a:ext cx="4160113" cy="707886"/>
          </a:xfrm>
          <a:prstGeom prst="rect">
            <a:avLst/>
          </a:prstGeom>
          <a:noFill/>
        </p:spPr>
        <p:txBody>
          <a:bodyPr wrap="none" rtlCol="0">
            <a:spAutoFit/>
          </a:bodyPr>
          <a:lstStyle/>
          <a:p>
            <a:r>
              <a:rPr lang="en-US" sz="2000" dirty="0"/>
              <a:t>Comparison with several schemes </a:t>
            </a:r>
          </a:p>
          <a:p>
            <a:r>
              <a:rPr lang="en-US" sz="2000" dirty="0"/>
              <a:t>tested in </a:t>
            </a:r>
            <a:r>
              <a:rPr lang="en-US" sz="2000" dirty="0" err="1"/>
              <a:t>Balzano</a:t>
            </a:r>
            <a:r>
              <a:rPr lang="en-US" sz="2000" dirty="0"/>
              <a:t> (1998)</a:t>
            </a:r>
            <a:endParaRPr lang="en-GB" sz="2000" dirty="0"/>
          </a:p>
        </p:txBody>
      </p:sp>
      <p:sp>
        <p:nvSpPr>
          <p:cNvPr id="3" name="Rectangle 2">
            <a:extLst>
              <a:ext uri="{FF2B5EF4-FFF2-40B4-BE49-F238E27FC236}">
                <a16:creationId xmlns:a16="http://schemas.microsoft.com/office/drawing/2014/main" id="{3F1623F5-6B84-4B9A-934F-413CBADAD514}"/>
              </a:ext>
            </a:extLst>
          </p:cNvPr>
          <p:cNvSpPr/>
          <p:nvPr/>
        </p:nvSpPr>
        <p:spPr>
          <a:xfrm>
            <a:off x="199014" y="4376349"/>
            <a:ext cx="8745972" cy="369332"/>
          </a:xfrm>
          <a:prstGeom prst="rect">
            <a:avLst/>
          </a:prstGeom>
        </p:spPr>
        <p:txBody>
          <a:bodyPr wrap="square">
            <a:spAutoFit/>
          </a:bodyPr>
          <a:lstStyle/>
          <a:p>
            <a:pPr>
              <a:defRPr sz="1800" b="0" i="0" u="none" strike="noStrike" kern="0" cap="none" spc="0" baseline="0">
                <a:solidFill>
                  <a:srgbClr val="000000"/>
                </a:solidFill>
                <a:uFillTx/>
              </a:defRPr>
            </a:pPr>
            <a:r>
              <a:rPr lang="en-US" dirty="0">
                <a:solidFill>
                  <a:srgbClr val="000000"/>
                </a:solidFill>
                <a:latin typeface="Calibri"/>
              </a:rPr>
              <a:t>Models with bathymetry at T points averaged from that at u-points produce poor results</a:t>
            </a:r>
            <a:endParaRPr lang="en-GB" dirty="0"/>
          </a:p>
        </p:txBody>
      </p:sp>
      <p:sp>
        <p:nvSpPr>
          <p:cNvPr id="10" name="Footer Placeholder 2">
            <a:extLst>
              <a:ext uri="{FF2B5EF4-FFF2-40B4-BE49-F238E27FC236}">
                <a16:creationId xmlns:a16="http://schemas.microsoft.com/office/drawing/2014/main" id="{0A58FE94-8690-4F31-B147-60FA2627382B}"/>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612527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FC36-3C45-4931-86C7-C9B0627D76A5}"/>
              </a:ext>
            </a:extLst>
          </p:cNvPr>
          <p:cNvSpPr txBox="1">
            <a:spLocks noGrp="1"/>
          </p:cNvSpPr>
          <p:nvPr>
            <p:ph type="title"/>
          </p:nvPr>
        </p:nvSpPr>
        <p:spPr>
          <a:xfrm>
            <a:off x="2498271" y="64385"/>
            <a:ext cx="7225332" cy="438582"/>
          </a:xfrm>
        </p:spPr>
        <p:txBody>
          <a:bodyPr/>
          <a:lstStyle/>
          <a:p>
            <a:pPr lvl="0"/>
            <a:r>
              <a:rPr lang="en-US" sz="2400" dirty="0">
                <a:solidFill>
                  <a:srgbClr val="0000FF"/>
                </a:solidFill>
              </a:rPr>
              <a:t>Parabolic Test case with Analytic solution (1)</a:t>
            </a:r>
            <a:endParaRPr lang="en-GB" sz="2400" dirty="0">
              <a:solidFill>
                <a:srgbClr val="0000FF"/>
              </a:solidFill>
            </a:endParaRPr>
          </a:p>
        </p:txBody>
      </p:sp>
      <p:pic>
        <p:nvPicPr>
          <p:cNvPr id="3" name="Content Placeholder 4">
            <a:extLst>
              <a:ext uri="{FF2B5EF4-FFF2-40B4-BE49-F238E27FC236}">
                <a16:creationId xmlns:a16="http://schemas.microsoft.com/office/drawing/2014/main" id="{18593C99-0359-4333-AE99-2F529FFF55A0}"/>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3212" y="1767410"/>
            <a:ext cx="2969259" cy="2969259"/>
          </a:xfrm>
        </p:spPr>
      </p:pic>
      <p:pic>
        <p:nvPicPr>
          <p:cNvPr id="4" name="Graphic 6">
            <a:extLst>
              <a:ext uri="{FF2B5EF4-FFF2-40B4-BE49-F238E27FC236}">
                <a16:creationId xmlns:a16="http://schemas.microsoft.com/office/drawing/2014/main" id="{62A73BC2-1BDD-4530-B0BB-0F8515057C6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69869" y="1511945"/>
            <a:ext cx="5112724" cy="3286062"/>
          </a:xfrm>
          <a:prstGeom prst="rect">
            <a:avLst/>
          </a:prstGeom>
          <a:noFill/>
          <a:ln cap="flat">
            <a:noFill/>
          </a:ln>
        </p:spPr>
      </p:pic>
      <p:sp>
        <p:nvSpPr>
          <p:cNvPr id="6" name="TextBox 9">
            <a:extLst>
              <a:ext uri="{FF2B5EF4-FFF2-40B4-BE49-F238E27FC236}">
                <a16:creationId xmlns:a16="http://schemas.microsoft.com/office/drawing/2014/main" id="{923F576C-7EC8-4BBA-8549-9475D7357B0B}"/>
              </a:ext>
            </a:extLst>
          </p:cNvPr>
          <p:cNvSpPr txBox="1"/>
          <p:nvPr/>
        </p:nvSpPr>
        <p:spPr>
          <a:xfrm>
            <a:off x="124958" y="611699"/>
            <a:ext cx="2515753" cy="900246"/>
          </a:xfrm>
          <a:prstGeom prst="rect">
            <a:avLst/>
          </a:prstGeom>
          <a:noFill/>
          <a:ln cap="flat">
            <a:noFill/>
          </a:ln>
        </p:spPr>
        <p:txBody>
          <a:bodyPr vert="horz" wrap="none" lIns="68580" tIns="34290" rIns="68580" bIns="34290" anchor="t" anchorCtr="0" compatLnSpc="1">
            <a:spAutoFit/>
          </a:bodyPr>
          <a:lstStyle/>
          <a:p>
            <a:pPr>
              <a:defRPr sz="1800" b="0" i="0" u="none" strike="noStrike" kern="0" cap="none" spc="0" baseline="0">
                <a:solidFill>
                  <a:srgbClr val="000000"/>
                </a:solidFill>
                <a:uFillTx/>
              </a:defRPr>
            </a:pPr>
            <a:r>
              <a:rPr lang="en-US" sz="1800" b="1" u="sng" dirty="0">
                <a:solidFill>
                  <a:srgbClr val="000000"/>
                </a:solidFill>
                <a:latin typeface="Calibri"/>
              </a:rPr>
              <a:t>1. Domain Set up</a:t>
            </a:r>
            <a:endParaRPr lang="en-US" sz="1800" dirty="0">
              <a:solidFill>
                <a:srgbClr val="000000"/>
              </a:solidFill>
              <a:latin typeface="Calibri"/>
            </a:endParaRPr>
          </a:p>
          <a:p>
            <a:pPr>
              <a:defRPr sz="1800" b="0" i="0" u="none" strike="noStrike" kern="0" cap="none" spc="0" baseline="0">
                <a:solidFill>
                  <a:srgbClr val="000000"/>
                </a:solidFill>
                <a:uFillTx/>
              </a:defRPr>
            </a:pPr>
            <a:r>
              <a:rPr lang="en-US" sz="1800" dirty="0">
                <a:solidFill>
                  <a:srgbClr val="000000"/>
                </a:solidFill>
                <a:latin typeface="Calibri"/>
              </a:rPr>
              <a:t>2D Parabolic bathy (Blue)</a:t>
            </a:r>
          </a:p>
          <a:p>
            <a:pPr>
              <a:defRPr sz="1800" b="0" i="0" u="none" strike="noStrike" kern="0" cap="none" spc="0" baseline="0">
                <a:solidFill>
                  <a:srgbClr val="000000"/>
                </a:solidFill>
                <a:uFillTx/>
              </a:defRPr>
            </a:pPr>
            <a:r>
              <a:rPr lang="en-US" sz="1800" dirty="0">
                <a:solidFill>
                  <a:srgbClr val="000000"/>
                </a:solidFill>
                <a:latin typeface="Calibri"/>
              </a:rPr>
              <a:t>Initial SSH (purple)</a:t>
            </a:r>
          </a:p>
        </p:txBody>
      </p:sp>
      <p:sp>
        <p:nvSpPr>
          <p:cNvPr id="7" name="TextBox 10">
            <a:extLst>
              <a:ext uri="{FF2B5EF4-FFF2-40B4-BE49-F238E27FC236}">
                <a16:creationId xmlns:a16="http://schemas.microsoft.com/office/drawing/2014/main" id="{099B7E97-9991-45C4-BD5E-E75E507FC840}"/>
              </a:ext>
            </a:extLst>
          </p:cNvPr>
          <p:cNvSpPr txBox="1"/>
          <p:nvPr/>
        </p:nvSpPr>
        <p:spPr>
          <a:xfrm>
            <a:off x="3545205" y="590165"/>
            <a:ext cx="5891816" cy="1177245"/>
          </a:xfrm>
          <a:prstGeom prst="rect">
            <a:avLst/>
          </a:prstGeom>
          <a:solidFill>
            <a:schemeClr val="bg2"/>
          </a:solid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1800" b="1" u="sng" dirty="0">
                <a:solidFill>
                  <a:srgbClr val="000000"/>
                </a:solidFill>
                <a:latin typeface="Calibri"/>
              </a:rPr>
              <a:t>2. Comparison with analytic solution</a:t>
            </a:r>
            <a:r>
              <a:rPr lang="en-US" sz="1800" dirty="0">
                <a:solidFill>
                  <a:srgbClr val="000000"/>
                </a:solidFill>
                <a:latin typeface="Calibri"/>
              </a:rPr>
              <a:t> </a:t>
            </a:r>
          </a:p>
          <a:p>
            <a:pPr>
              <a:defRPr sz="1800" b="0" i="0" u="none" strike="noStrike" kern="0" cap="none" spc="0" baseline="0">
                <a:solidFill>
                  <a:srgbClr val="000000"/>
                </a:solidFill>
                <a:uFillTx/>
              </a:defRPr>
            </a:pPr>
            <a:r>
              <a:rPr lang="en-GB" sz="1800" dirty="0">
                <a:solidFill>
                  <a:srgbClr val="000000"/>
                </a:solidFill>
                <a:latin typeface="Calibri"/>
              </a:rPr>
              <a:t>At max/min &amp; mid-oscillation</a:t>
            </a:r>
          </a:p>
          <a:p>
            <a:pPr>
              <a:defRPr sz="1800" b="0" i="0" u="none" strike="noStrike" kern="0" cap="none" spc="0" baseline="0">
                <a:solidFill>
                  <a:srgbClr val="000000"/>
                </a:solidFill>
                <a:uFillTx/>
              </a:defRPr>
            </a:pPr>
            <a:r>
              <a:rPr lang="en-US" sz="1800" dirty="0">
                <a:solidFill>
                  <a:srgbClr val="000000"/>
                </a:solidFill>
                <a:latin typeface="Calibri"/>
              </a:rPr>
              <a:t>Does well compared to existing schemes in literature. </a:t>
            </a:r>
          </a:p>
          <a:p>
            <a:pPr>
              <a:defRPr sz="1800" b="0" i="0" u="none" strike="noStrike" kern="0" cap="none" spc="0" baseline="0">
                <a:solidFill>
                  <a:srgbClr val="000000"/>
                </a:solidFill>
                <a:uFillTx/>
              </a:defRPr>
            </a:pPr>
            <a:r>
              <a:rPr lang="en-US" sz="1800" dirty="0">
                <a:solidFill>
                  <a:srgbClr val="000000"/>
                </a:solidFill>
                <a:latin typeface="Calibri"/>
              </a:rPr>
              <a:t>Slight loss of amplitude </a:t>
            </a:r>
          </a:p>
        </p:txBody>
      </p:sp>
      <p:sp>
        <p:nvSpPr>
          <p:cNvPr id="14" name="Footer Placeholder 2">
            <a:extLst>
              <a:ext uri="{FF2B5EF4-FFF2-40B4-BE49-F238E27FC236}">
                <a16:creationId xmlns:a16="http://schemas.microsoft.com/office/drawing/2014/main" id="{A4FAAEBE-C96E-4555-921B-DE064015F3BD}"/>
              </a:ext>
            </a:extLst>
          </p:cNvPr>
          <p:cNvSpPr txBox="1">
            <a:spLocks/>
          </p:cNvSpPr>
          <p:nvPr/>
        </p:nvSpPr>
        <p:spPr>
          <a:xfrm>
            <a:off x="0" y="4732139"/>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0FC36-3C45-4931-86C7-C9B0627D76A5}"/>
              </a:ext>
            </a:extLst>
          </p:cNvPr>
          <p:cNvSpPr txBox="1">
            <a:spLocks noGrp="1"/>
          </p:cNvSpPr>
          <p:nvPr>
            <p:ph type="title"/>
          </p:nvPr>
        </p:nvSpPr>
        <p:spPr>
          <a:xfrm>
            <a:off x="2457450" y="20966"/>
            <a:ext cx="7248398" cy="438582"/>
          </a:xfrm>
        </p:spPr>
        <p:txBody>
          <a:bodyPr/>
          <a:lstStyle/>
          <a:p>
            <a:pPr lvl="0"/>
            <a:r>
              <a:rPr lang="en-US" sz="2400" dirty="0">
                <a:solidFill>
                  <a:srgbClr val="0000FF"/>
                </a:solidFill>
              </a:rPr>
              <a:t>Parabolic Test case with Analytic solution (2)</a:t>
            </a:r>
            <a:endParaRPr lang="en-GB" sz="2400" dirty="0">
              <a:solidFill>
                <a:srgbClr val="0000FF"/>
              </a:solidFill>
            </a:endParaRPr>
          </a:p>
        </p:txBody>
      </p:sp>
      <p:pic>
        <p:nvPicPr>
          <p:cNvPr id="5" name="Graphic 8">
            <a:extLst>
              <a:ext uri="{FF2B5EF4-FFF2-40B4-BE49-F238E27FC236}">
                <a16:creationId xmlns:a16="http://schemas.microsoft.com/office/drawing/2014/main" id="{45E7474B-4B1D-4117-8BE3-39B2E9B1AB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19046" y="1629081"/>
            <a:ext cx="5927310" cy="2969259"/>
          </a:xfrm>
          <a:prstGeom prst="rect">
            <a:avLst/>
          </a:prstGeom>
          <a:noFill/>
          <a:ln cap="flat">
            <a:noFill/>
          </a:ln>
        </p:spPr>
      </p:pic>
      <p:sp>
        <p:nvSpPr>
          <p:cNvPr id="10" name="TextBox 13">
            <a:extLst>
              <a:ext uri="{FF2B5EF4-FFF2-40B4-BE49-F238E27FC236}">
                <a16:creationId xmlns:a16="http://schemas.microsoft.com/office/drawing/2014/main" id="{9CD052B2-6421-4B95-AD4A-3E74181BA70B}"/>
              </a:ext>
            </a:extLst>
          </p:cNvPr>
          <p:cNvSpPr txBox="1"/>
          <p:nvPr/>
        </p:nvSpPr>
        <p:spPr>
          <a:xfrm>
            <a:off x="4064423" y="652275"/>
            <a:ext cx="4639630" cy="900246"/>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1800" b="1" u="sng" dirty="0">
                <a:solidFill>
                  <a:srgbClr val="000000"/>
                </a:solidFill>
                <a:latin typeface="Calibri"/>
              </a:rPr>
              <a:t>3. Sensitivity to the model grid resolution</a:t>
            </a:r>
            <a:endParaRPr lang="en-US" sz="1800" dirty="0">
              <a:solidFill>
                <a:srgbClr val="000000"/>
              </a:solidFill>
              <a:latin typeface="Calibri"/>
            </a:endParaRPr>
          </a:p>
          <a:p>
            <a:pPr>
              <a:defRPr sz="1800" b="0" i="0" u="none" strike="noStrike" kern="0" cap="none" spc="0" baseline="0">
                <a:solidFill>
                  <a:srgbClr val="000000"/>
                </a:solidFill>
                <a:uFillTx/>
              </a:defRPr>
            </a:pPr>
            <a:r>
              <a:rPr lang="en-US" sz="1800" dirty="0">
                <a:solidFill>
                  <a:srgbClr val="000000"/>
                </a:solidFill>
                <a:latin typeface="Calibri"/>
              </a:rPr>
              <a:t>Increased resolution reduces oscillations </a:t>
            </a:r>
          </a:p>
          <a:p>
            <a:pPr>
              <a:defRPr sz="1800" b="0" i="0" u="none" strike="noStrike" kern="0" cap="none" spc="0" baseline="0">
                <a:solidFill>
                  <a:srgbClr val="000000"/>
                </a:solidFill>
                <a:uFillTx/>
              </a:defRPr>
            </a:pPr>
            <a:r>
              <a:rPr lang="en-US" sz="1800" dirty="0">
                <a:solidFill>
                  <a:srgbClr val="000000"/>
                </a:solidFill>
                <a:latin typeface="Calibri"/>
              </a:rPr>
              <a:t>at W&amp;D interface</a:t>
            </a:r>
            <a:endParaRPr lang="en-GB" sz="1800" dirty="0">
              <a:solidFill>
                <a:srgbClr val="000000"/>
              </a:solidFill>
              <a:latin typeface="Calibri"/>
            </a:endParaRPr>
          </a:p>
        </p:txBody>
      </p:sp>
      <p:sp>
        <p:nvSpPr>
          <p:cNvPr id="11" name="Content Placeholder 10">
            <a:extLst>
              <a:ext uri="{FF2B5EF4-FFF2-40B4-BE49-F238E27FC236}">
                <a16:creationId xmlns:a16="http://schemas.microsoft.com/office/drawing/2014/main" id="{AD028405-847C-4A59-AF80-9986629D9C6F}"/>
              </a:ext>
            </a:extLst>
          </p:cNvPr>
          <p:cNvSpPr>
            <a:spLocks noGrp="1"/>
          </p:cNvSpPr>
          <p:nvPr>
            <p:ph idx="1"/>
          </p:nvPr>
        </p:nvSpPr>
        <p:spPr/>
        <p:txBody>
          <a:bodyPr/>
          <a:lstStyle/>
          <a:p>
            <a:endParaRPr lang="en-GB" dirty="0"/>
          </a:p>
        </p:txBody>
      </p:sp>
      <p:pic>
        <p:nvPicPr>
          <p:cNvPr id="14" name="Content Placeholder 4">
            <a:extLst>
              <a:ext uri="{FF2B5EF4-FFF2-40B4-BE49-F238E27FC236}">
                <a16:creationId xmlns:a16="http://schemas.microsoft.com/office/drawing/2014/main" id="{7AE2E6D4-E756-46DB-8A1A-5D42CFF802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9106" y="1761531"/>
            <a:ext cx="2969259" cy="2969259"/>
          </a:xfrm>
          <a:prstGeom prst="rect">
            <a:avLst/>
          </a:prstGeom>
        </p:spPr>
      </p:pic>
      <p:sp>
        <p:nvSpPr>
          <p:cNvPr id="15" name="TextBox 9">
            <a:extLst>
              <a:ext uri="{FF2B5EF4-FFF2-40B4-BE49-F238E27FC236}">
                <a16:creationId xmlns:a16="http://schemas.microsoft.com/office/drawing/2014/main" id="{19EC082C-8059-47BD-A7EE-86E5A77D59D8}"/>
              </a:ext>
            </a:extLst>
          </p:cNvPr>
          <p:cNvSpPr txBox="1"/>
          <p:nvPr/>
        </p:nvSpPr>
        <p:spPr>
          <a:xfrm>
            <a:off x="124958" y="611699"/>
            <a:ext cx="2515753" cy="900246"/>
          </a:xfrm>
          <a:prstGeom prst="rect">
            <a:avLst/>
          </a:prstGeom>
          <a:noFill/>
          <a:ln cap="flat">
            <a:noFill/>
          </a:ln>
        </p:spPr>
        <p:txBody>
          <a:bodyPr vert="horz" wrap="none" lIns="68580" tIns="34290" rIns="68580" bIns="34290" anchor="t" anchorCtr="0" compatLnSpc="1">
            <a:spAutoFit/>
          </a:bodyPr>
          <a:lstStyle/>
          <a:p>
            <a:pPr>
              <a:defRPr sz="1800" b="0" i="0" u="none" strike="noStrike" kern="0" cap="none" spc="0" baseline="0">
                <a:solidFill>
                  <a:srgbClr val="000000"/>
                </a:solidFill>
                <a:uFillTx/>
              </a:defRPr>
            </a:pPr>
            <a:r>
              <a:rPr lang="en-US" sz="1800" b="1" u="sng" dirty="0">
                <a:solidFill>
                  <a:srgbClr val="000000"/>
                </a:solidFill>
                <a:latin typeface="Calibri"/>
              </a:rPr>
              <a:t>1. Domain Set up</a:t>
            </a:r>
            <a:endParaRPr lang="en-US" sz="1800" dirty="0">
              <a:solidFill>
                <a:srgbClr val="000000"/>
              </a:solidFill>
              <a:latin typeface="Calibri"/>
            </a:endParaRPr>
          </a:p>
          <a:p>
            <a:pPr>
              <a:defRPr sz="1800" b="0" i="0" u="none" strike="noStrike" kern="0" cap="none" spc="0" baseline="0">
                <a:solidFill>
                  <a:srgbClr val="000000"/>
                </a:solidFill>
                <a:uFillTx/>
              </a:defRPr>
            </a:pPr>
            <a:r>
              <a:rPr lang="en-US" sz="1800" dirty="0">
                <a:solidFill>
                  <a:srgbClr val="000000"/>
                </a:solidFill>
                <a:latin typeface="Calibri"/>
              </a:rPr>
              <a:t>2D Parabolic bathy (Blue)</a:t>
            </a:r>
          </a:p>
          <a:p>
            <a:pPr>
              <a:defRPr sz="1800" b="0" i="0" u="none" strike="noStrike" kern="0" cap="none" spc="0" baseline="0">
                <a:solidFill>
                  <a:srgbClr val="000000"/>
                </a:solidFill>
                <a:uFillTx/>
              </a:defRPr>
            </a:pPr>
            <a:r>
              <a:rPr lang="en-US" sz="1800" dirty="0">
                <a:solidFill>
                  <a:srgbClr val="000000"/>
                </a:solidFill>
                <a:latin typeface="Calibri"/>
              </a:rPr>
              <a:t>Initial SSH (purple)</a:t>
            </a:r>
          </a:p>
        </p:txBody>
      </p:sp>
      <p:sp>
        <p:nvSpPr>
          <p:cNvPr id="16" name="Footer Placeholder 2">
            <a:extLst>
              <a:ext uri="{FF2B5EF4-FFF2-40B4-BE49-F238E27FC236}">
                <a16:creationId xmlns:a16="http://schemas.microsoft.com/office/drawing/2014/main" id="{963928A3-7864-48B2-BC4D-7D674EC1CE7E}"/>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Tree>
    <p:extLst>
      <p:ext uri="{BB962C8B-B14F-4D97-AF65-F5344CB8AC3E}">
        <p14:creationId xmlns:p14="http://schemas.microsoft.com/office/powerpoint/2010/main" val="3276483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6AA4-0CC3-4C86-B3CC-9384B0382657}"/>
              </a:ext>
            </a:extLst>
          </p:cNvPr>
          <p:cNvSpPr txBox="1">
            <a:spLocks noGrp="1"/>
          </p:cNvSpPr>
          <p:nvPr>
            <p:ph type="title"/>
          </p:nvPr>
        </p:nvSpPr>
        <p:spPr>
          <a:xfrm>
            <a:off x="1234078" y="206175"/>
            <a:ext cx="7867079" cy="831621"/>
          </a:xfrm>
        </p:spPr>
        <p:txBody>
          <a:bodyPr>
            <a:normAutofit/>
          </a:bodyPr>
          <a:lstStyle/>
          <a:p>
            <a:pPr lvl="0" algn="ctr"/>
            <a:r>
              <a:rPr lang="en-US" sz="2000" dirty="0">
                <a:solidFill>
                  <a:srgbClr val="0000FF"/>
                </a:solidFill>
              </a:rPr>
              <a:t>            1D Dam Break experiments with analytic solutions (1)</a:t>
            </a:r>
            <a:br>
              <a:rPr lang="en-US" sz="2400" dirty="0"/>
            </a:br>
            <a:r>
              <a:rPr lang="en-US" sz="2400" dirty="0"/>
              <a:t>Dam Break </a:t>
            </a:r>
            <a:r>
              <a:rPr lang="en-US" sz="2400" dirty="0">
                <a:solidFill>
                  <a:srgbClr val="FF0000"/>
                </a:solidFill>
              </a:rPr>
              <a:t>into water of shallow depth (Stoker solution)</a:t>
            </a:r>
            <a:endParaRPr lang="en-GB" sz="2400" dirty="0">
              <a:solidFill>
                <a:srgbClr val="FF0000"/>
              </a:solidFill>
            </a:endParaRPr>
          </a:p>
        </p:txBody>
      </p:sp>
      <p:pic>
        <p:nvPicPr>
          <p:cNvPr id="3" name="Content Placeholder 4">
            <a:extLst>
              <a:ext uri="{FF2B5EF4-FFF2-40B4-BE49-F238E27FC236}">
                <a16:creationId xmlns:a16="http://schemas.microsoft.com/office/drawing/2014/main" id="{490B846C-EBA3-4C61-A723-19580FFE87F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24618" y="973769"/>
            <a:ext cx="6719683" cy="3366196"/>
          </a:xfrm>
        </p:spPr>
      </p:pic>
      <mc:AlternateContent xmlns:mc="http://schemas.openxmlformats.org/markup-compatibility/2006" xmlns:a14="http://schemas.microsoft.com/office/drawing/2010/main">
        <mc:Choice Requires="a14">
          <p:sp>
            <p:nvSpPr>
              <p:cNvPr id="5" name="TextBox 7">
                <a:extLst>
                  <a:ext uri="{FF2B5EF4-FFF2-40B4-BE49-F238E27FC236}">
                    <a16:creationId xmlns:a16="http://schemas.microsoft.com/office/drawing/2014/main" id="{7E3BD2BA-F553-4A74-BB43-4AE06102F4EF}"/>
                  </a:ext>
                </a:extLst>
              </p:cNvPr>
              <p:cNvSpPr txBox="1"/>
              <p:nvPr/>
            </p:nvSpPr>
            <p:spPr>
              <a:xfrm>
                <a:off x="6290595" y="1084176"/>
                <a:ext cx="2983830" cy="3293209"/>
              </a:xfrm>
              <a:prstGeom prst="rect">
                <a:avLst/>
              </a:prstGeom>
              <a:noFill/>
              <a:ln cap="flat">
                <a:noFill/>
              </a:ln>
            </p:spPr>
            <p:txBody>
              <a:bodyPr vert="horz" wrap="none" lIns="68580" tIns="34290" rIns="68580" bIns="34290" anchor="t" anchorCtr="0" compatLnSpc="1">
                <a:spAutoFit/>
              </a:bodyPr>
              <a:lstStyle/>
              <a:p>
                <a:pPr>
                  <a:defRPr sz="1800" b="0" i="0" u="none" strike="noStrike" kern="0" cap="none" spc="0" baseline="0">
                    <a:solidFill>
                      <a:srgbClr val="000000"/>
                    </a:solidFill>
                    <a:uFillTx/>
                  </a:defRPr>
                </a:pPr>
                <a14:m>
                  <m:oMath xmlns:m="http://schemas.openxmlformats.org/officeDocument/2006/math">
                    <m:sSub>
                      <m:sSubPr>
                        <m:ctrlPr>
                          <a:rPr lang="en-GB" sz="2000" i="1" smtClean="0">
                            <a:solidFill>
                              <a:srgbClr val="FF0000"/>
                            </a:solidFill>
                            <a:latin typeface="Cambria Math" panose="02040503050406030204" pitchFamily="18" charset="0"/>
                          </a:rPr>
                        </m:ctrlPr>
                      </m:sSubPr>
                      <m:e>
                        <m:r>
                          <a:rPr lang="en-GB" sz="2000" i="1">
                            <a:solidFill>
                              <a:srgbClr val="FF0000"/>
                            </a:solidFill>
                            <a:latin typeface="Cambria Math" panose="02040503050406030204" pitchFamily="18" charset="0"/>
                          </a:rPr>
                          <m:t>h</m:t>
                        </m:r>
                      </m:e>
                      <m:sub>
                        <m:r>
                          <a:rPr lang="en-GB" sz="2000" i="1">
                            <a:solidFill>
                              <a:srgbClr val="FF0000"/>
                            </a:solidFill>
                            <a:latin typeface="Cambria Math" panose="02040503050406030204" pitchFamily="18" charset="0"/>
                          </a:rPr>
                          <m:t>𝑟</m:t>
                        </m:r>
                      </m:sub>
                    </m:sSub>
                  </m:oMath>
                </a14:m>
                <a:r>
                  <a:rPr lang="en-US" sz="2000" dirty="0">
                    <a:solidFill>
                      <a:srgbClr val="000000"/>
                    </a:solidFill>
                    <a:latin typeface="Calibri"/>
                  </a:rPr>
                  <a:t> is initial depth of water </a:t>
                </a:r>
              </a:p>
              <a:p>
                <a:pPr>
                  <a:defRPr sz="1800" b="0" i="0" u="none" strike="noStrike" kern="0" cap="none" spc="0" baseline="0">
                    <a:solidFill>
                      <a:srgbClr val="000000"/>
                    </a:solidFill>
                    <a:uFillTx/>
                  </a:defRPr>
                </a:pPr>
                <a:r>
                  <a:rPr lang="en-US" sz="2000" dirty="0">
                    <a:solidFill>
                      <a:srgbClr val="000000"/>
                    </a:solidFill>
                    <a:latin typeface="Calibri"/>
                  </a:rPr>
                  <a:t>to right of dam = 10</a:t>
                </a:r>
                <a:r>
                  <a:rPr lang="en-US" sz="2000" baseline="30000" dirty="0">
                    <a:solidFill>
                      <a:srgbClr val="FF0000"/>
                    </a:solidFill>
                    <a:latin typeface="Calibri"/>
                  </a:rPr>
                  <a:t>-3 </a:t>
                </a:r>
                <a:r>
                  <a:rPr lang="en-US" sz="2000" dirty="0">
                    <a:solidFill>
                      <a:srgbClr val="000000"/>
                    </a:solidFill>
                    <a:latin typeface="Calibri"/>
                  </a:rPr>
                  <a:t>m </a:t>
                </a:r>
              </a:p>
              <a:p>
                <a:pPr>
                  <a:defRPr sz="1800" b="0" i="0" u="none" strike="noStrike" kern="0" cap="none" spc="0" baseline="0">
                    <a:solidFill>
                      <a:srgbClr val="000000"/>
                    </a:solidFill>
                    <a:uFillTx/>
                  </a:defRPr>
                </a:pPr>
                <a:endParaRPr lang="en-US" sz="2000" i="1" dirty="0">
                  <a:solidFill>
                    <a:srgbClr val="FF0000"/>
                  </a:solidFill>
                  <a:latin typeface="Times New Roman" panose="02020603050405020304" pitchFamily="18" charset="0"/>
                  <a:cs typeface="Times New Roman" panose="02020603050405020304" pitchFamily="18" charset="0"/>
                </a:endParaRPr>
              </a:p>
              <a:p>
                <a:pPr>
                  <a:defRPr sz="1800" b="0" i="0" u="none" strike="noStrike" kern="0" cap="none" spc="0" baseline="0">
                    <a:solidFill>
                      <a:srgbClr val="000000"/>
                    </a:solidFill>
                    <a:uFillTx/>
                  </a:defRPr>
                </a:pPr>
                <a:r>
                  <a:rPr lang="en-US" sz="2000" i="1" dirty="0" err="1">
                    <a:solidFill>
                      <a:srgbClr val="FF0000"/>
                    </a:solidFill>
                    <a:latin typeface="Times New Roman" panose="02020603050405020304" pitchFamily="18" charset="0"/>
                    <a:cs typeface="Times New Roman" panose="02020603050405020304" pitchFamily="18" charset="0"/>
                  </a:rPr>
                  <a:t>D</a:t>
                </a:r>
                <a:r>
                  <a:rPr lang="en-US" sz="2000" i="1" baseline="-25000" dirty="0" err="1">
                    <a:solidFill>
                      <a:srgbClr val="FF0000"/>
                    </a:solidFill>
                    <a:latin typeface="Times New Roman" panose="02020603050405020304" pitchFamily="18" charset="0"/>
                    <a:cs typeface="Times New Roman" panose="02020603050405020304" pitchFamily="18" charset="0"/>
                  </a:rPr>
                  <a:t>crit</a:t>
                </a:r>
                <a:r>
                  <a:rPr lang="en-US" sz="2000" dirty="0">
                    <a:solidFill>
                      <a:srgbClr val="000000"/>
                    </a:solidFill>
                    <a:latin typeface="Calibri"/>
                  </a:rPr>
                  <a:t> is the </a:t>
                </a:r>
                <a:r>
                  <a:rPr lang="en-US" sz="2000" dirty="0">
                    <a:solidFill>
                      <a:srgbClr val="FF0000"/>
                    </a:solidFill>
                    <a:latin typeface="Calibri"/>
                  </a:rPr>
                  <a:t>minimum depth </a:t>
                </a:r>
              </a:p>
              <a:p>
                <a:pPr>
                  <a:defRPr sz="1800" b="0" i="0" u="none" strike="noStrike" kern="0" cap="none" spc="0" baseline="0">
                    <a:solidFill>
                      <a:srgbClr val="000000"/>
                    </a:solidFill>
                    <a:uFillTx/>
                  </a:defRPr>
                </a:pPr>
                <a:r>
                  <a:rPr lang="en-US" sz="2000" dirty="0">
                    <a:solidFill>
                      <a:srgbClr val="FF0000"/>
                    </a:solidFill>
                    <a:latin typeface="Calibri"/>
                  </a:rPr>
                  <a:t>at “dry” cells</a:t>
                </a:r>
                <a:r>
                  <a:rPr lang="en-US" sz="2000" dirty="0">
                    <a:solidFill>
                      <a:srgbClr val="000000"/>
                    </a:solidFill>
                    <a:latin typeface="Calibri"/>
                  </a:rPr>
                  <a:t> = 10</a:t>
                </a:r>
                <a:r>
                  <a:rPr lang="en-US" sz="2000" baseline="30000" dirty="0">
                    <a:solidFill>
                      <a:srgbClr val="FF0000"/>
                    </a:solidFill>
                    <a:latin typeface="Calibri"/>
                  </a:rPr>
                  <a:t>-6</a:t>
                </a:r>
                <a:r>
                  <a:rPr lang="en-US" sz="2000" dirty="0">
                    <a:solidFill>
                      <a:srgbClr val="FF0000"/>
                    </a:solidFill>
                    <a:latin typeface="Calibri"/>
                  </a:rPr>
                  <a:t> </a:t>
                </a:r>
                <a:r>
                  <a:rPr lang="en-US" sz="2000" dirty="0">
                    <a:solidFill>
                      <a:srgbClr val="000000"/>
                    </a:solidFill>
                    <a:latin typeface="Calibri"/>
                  </a:rPr>
                  <a:t>m </a:t>
                </a:r>
              </a:p>
              <a:p>
                <a:pPr>
                  <a:defRPr sz="1800" b="0" i="0" u="none" strike="noStrike" kern="0" cap="none" spc="0" baseline="0">
                    <a:solidFill>
                      <a:srgbClr val="000000"/>
                    </a:solidFill>
                    <a:uFillTx/>
                  </a:defRPr>
                </a:pPr>
                <a:endParaRPr lang="en-US" sz="2000" dirty="0">
                  <a:solidFill>
                    <a:srgbClr val="000000"/>
                  </a:solidFill>
                  <a:latin typeface="Calibri"/>
                </a:endParaRPr>
              </a:p>
              <a:p>
                <a:pPr>
                  <a:defRPr sz="1800" b="0" i="0" u="none" strike="noStrike" kern="0" cap="none" spc="0" baseline="0">
                    <a:solidFill>
                      <a:srgbClr val="000000"/>
                    </a:solidFill>
                    <a:uFillTx/>
                  </a:defRPr>
                </a:pPr>
                <a:r>
                  <a:rPr lang="en-US" sz="2000" dirty="0">
                    <a:solidFill>
                      <a:srgbClr val="000000"/>
                    </a:solidFill>
                    <a:latin typeface="Calibri"/>
                  </a:rPr>
                  <a:t>A bore forms when the </a:t>
                </a:r>
              </a:p>
              <a:p>
                <a:pPr>
                  <a:defRPr sz="1800" b="0" i="0" u="none" strike="noStrike" kern="0" cap="none" spc="0" baseline="0">
                    <a:solidFill>
                      <a:srgbClr val="000000"/>
                    </a:solidFill>
                    <a:uFillTx/>
                  </a:defRPr>
                </a:pPr>
                <a:r>
                  <a:rPr lang="en-US" sz="2000" dirty="0">
                    <a:solidFill>
                      <a:srgbClr val="000000"/>
                    </a:solidFill>
                    <a:latin typeface="Calibri"/>
                  </a:rPr>
                  <a:t>dam breaks </a:t>
                </a:r>
              </a:p>
              <a:p>
                <a:pPr>
                  <a:defRPr sz="1800" b="0" i="0" u="none" strike="noStrike" kern="0" cap="none" spc="0" baseline="0">
                    <a:solidFill>
                      <a:srgbClr val="000000"/>
                    </a:solidFill>
                    <a:uFillTx/>
                  </a:defRPr>
                </a:pPr>
                <a:endParaRPr lang="en-US" sz="1350" dirty="0">
                  <a:solidFill>
                    <a:srgbClr val="000000"/>
                  </a:solidFill>
                  <a:latin typeface="Calibri"/>
                </a:endParaRPr>
              </a:p>
              <a:p>
                <a:pPr>
                  <a:defRPr sz="1800" b="0" i="0" u="none" strike="noStrike" kern="0" cap="none" spc="0" baseline="0">
                    <a:solidFill>
                      <a:srgbClr val="000000"/>
                    </a:solidFill>
                    <a:uFillTx/>
                  </a:defRPr>
                </a:pPr>
                <a:endParaRPr lang="en-US" dirty="0"/>
              </a:p>
              <a:p>
                <a:pPr>
                  <a:defRPr sz="1800" b="0" i="0" u="none" strike="noStrike" kern="0" cap="none" spc="0" baseline="0">
                    <a:solidFill>
                      <a:srgbClr val="000000"/>
                    </a:solidFill>
                    <a:uFillTx/>
                  </a:defRPr>
                </a:pPr>
                <a:r>
                  <a:rPr lang="en-US" dirty="0"/>
                  <a:t>	(</a:t>
                </a:r>
                <a:r>
                  <a:rPr lang="en-GB" dirty="0" err="1"/>
                  <a:t>Delestre</a:t>
                </a:r>
                <a:r>
                  <a:rPr lang="en-GB" dirty="0"/>
                  <a:t> et al 2013)</a:t>
                </a:r>
                <a:endParaRPr lang="en-GB" sz="1350" dirty="0">
                  <a:solidFill>
                    <a:srgbClr val="000000"/>
                  </a:solidFill>
                  <a:latin typeface="Calibri"/>
                </a:endParaRPr>
              </a:p>
            </p:txBody>
          </p:sp>
        </mc:Choice>
        <mc:Fallback xmlns="">
          <p:sp>
            <p:nvSpPr>
              <p:cNvPr id="5" name="TextBox 7">
                <a:extLst>
                  <a:ext uri="{FF2B5EF4-FFF2-40B4-BE49-F238E27FC236}">
                    <a16:creationId xmlns:a16="http://schemas.microsoft.com/office/drawing/2014/main" id="{7E3BD2BA-F553-4A74-BB43-4AE06102F4EF}"/>
                  </a:ext>
                </a:extLst>
              </p:cNvPr>
              <p:cNvSpPr txBox="1">
                <a:spLocks noRot="1" noChangeAspect="1" noMove="1" noResize="1" noEditPoints="1" noAdjustHandles="1" noChangeArrowheads="1" noChangeShapeType="1" noTextEdit="1"/>
              </p:cNvSpPr>
              <p:nvPr/>
            </p:nvSpPr>
            <p:spPr>
              <a:xfrm>
                <a:off x="6290595" y="1084176"/>
                <a:ext cx="2983830" cy="3293209"/>
              </a:xfrm>
              <a:prstGeom prst="rect">
                <a:avLst/>
              </a:prstGeom>
              <a:blipFill>
                <a:blip r:embed="rId5"/>
                <a:stretch>
                  <a:fillRect l="-2863" t="-1481" r="-2045" b="-2222"/>
                </a:stretch>
              </a:blipFill>
              <a:ln cap="flat">
                <a:noFill/>
              </a:ln>
            </p:spPr>
            <p:txBody>
              <a:bodyPr/>
              <a:lstStyle/>
              <a:p>
                <a:r>
                  <a:rPr lang="en-GB">
                    <a:noFill/>
                  </a:rPr>
                  <a:t> </a:t>
                </a:r>
              </a:p>
            </p:txBody>
          </p:sp>
        </mc:Fallback>
      </mc:AlternateContent>
      <p:sp>
        <p:nvSpPr>
          <p:cNvPr id="7" name="Oval 6">
            <a:extLst>
              <a:ext uri="{FF2B5EF4-FFF2-40B4-BE49-F238E27FC236}">
                <a16:creationId xmlns:a16="http://schemas.microsoft.com/office/drawing/2014/main" id="{C478E713-4669-451E-8424-0A144EF37189}"/>
              </a:ext>
            </a:extLst>
          </p:cNvPr>
          <p:cNvSpPr/>
          <p:nvPr/>
        </p:nvSpPr>
        <p:spPr>
          <a:xfrm>
            <a:off x="2306972" y="3313651"/>
            <a:ext cx="260060" cy="369116"/>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Oval 7">
            <a:extLst>
              <a:ext uri="{FF2B5EF4-FFF2-40B4-BE49-F238E27FC236}">
                <a16:creationId xmlns:a16="http://schemas.microsoft.com/office/drawing/2014/main" id="{1F1637B1-98D4-408B-8658-549597F54AEB}"/>
              </a:ext>
            </a:extLst>
          </p:cNvPr>
          <p:cNvSpPr/>
          <p:nvPr/>
        </p:nvSpPr>
        <p:spPr>
          <a:xfrm>
            <a:off x="4408414" y="1921401"/>
            <a:ext cx="666925" cy="1761366"/>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84F6452B-8037-4F81-A119-46A425D958CC}"/>
              </a:ext>
            </a:extLst>
          </p:cNvPr>
          <p:cNvCxnSpPr>
            <a:cxnSpLocks/>
          </p:cNvCxnSpPr>
          <p:nvPr/>
        </p:nvCxnSpPr>
        <p:spPr>
          <a:xfrm flipV="1">
            <a:off x="2567032" y="2852257"/>
            <a:ext cx="1770076" cy="553674"/>
          </a:xfrm>
          <a:prstGeom prst="straightConnector1">
            <a:avLst/>
          </a:prstGeom>
          <a:ln w="28575">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sp>
        <p:nvSpPr>
          <p:cNvPr id="12" name="Rectangle 11">
            <a:extLst>
              <a:ext uri="{FF2B5EF4-FFF2-40B4-BE49-F238E27FC236}">
                <a16:creationId xmlns:a16="http://schemas.microsoft.com/office/drawing/2014/main" id="{D38A19B4-B897-4C9E-8AF8-98530C75A12B}"/>
              </a:ext>
            </a:extLst>
          </p:cNvPr>
          <p:cNvSpPr/>
          <p:nvPr/>
        </p:nvSpPr>
        <p:spPr>
          <a:xfrm>
            <a:off x="4991450" y="1199626"/>
            <a:ext cx="352337" cy="227106"/>
          </a:xfrm>
          <a:prstGeom prst="rect">
            <a:avLst/>
          </a:prstGeom>
          <a:solidFill>
            <a:schemeClr val="accent5"/>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3" name="Rectangle 12">
            <a:extLst>
              <a:ext uri="{FF2B5EF4-FFF2-40B4-BE49-F238E27FC236}">
                <a16:creationId xmlns:a16="http://schemas.microsoft.com/office/drawing/2014/main" id="{04597217-78D7-46D4-86C4-192C6A0E4DC4}"/>
              </a:ext>
            </a:extLst>
          </p:cNvPr>
          <p:cNvSpPr/>
          <p:nvPr/>
        </p:nvSpPr>
        <p:spPr>
          <a:xfrm>
            <a:off x="1878162" y="1238473"/>
            <a:ext cx="352337" cy="227106"/>
          </a:xfrm>
          <a:prstGeom prst="rect">
            <a:avLst/>
          </a:prstGeom>
          <a:solidFill>
            <a:schemeClr val="accent5"/>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4" name="TextBox 7">
            <a:extLst>
              <a:ext uri="{FF2B5EF4-FFF2-40B4-BE49-F238E27FC236}">
                <a16:creationId xmlns:a16="http://schemas.microsoft.com/office/drawing/2014/main" id="{739A4663-B599-4AEC-A72C-F14EA203D7BD}"/>
              </a:ext>
            </a:extLst>
          </p:cNvPr>
          <p:cNvSpPr txBox="1"/>
          <p:nvPr/>
        </p:nvSpPr>
        <p:spPr>
          <a:xfrm>
            <a:off x="377744" y="4004096"/>
            <a:ext cx="8388511" cy="892552"/>
          </a:xfrm>
          <a:prstGeom prst="rect">
            <a:avLst/>
          </a:prstGeom>
          <a:noFill/>
          <a:ln cap="flat">
            <a:noFill/>
          </a:ln>
        </p:spPr>
        <p:txBody>
          <a:bodyPr vert="horz" wrap="square" lIns="68580" tIns="34290" rIns="68580" bIns="34290" anchor="t" anchorCtr="0" compatLnSpc="1">
            <a:spAutoFit/>
          </a:bodyPr>
          <a:lstStyle/>
          <a:p>
            <a:pPr marL="342900" indent="-342900">
              <a:buFont typeface="Arial" panose="020B0604020202020204" pitchFamily="34" charset="0"/>
              <a:buChar char="•"/>
              <a:defRPr sz="1800" b="0" i="0" u="none" strike="noStrike" kern="0" cap="none" spc="0" baseline="0">
                <a:solidFill>
                  <a:srgbClr val="000000"/>
                </a:solidFill>
                <a:uFillTx/>
              </a:defRPr>
            </a:pPr>
            <a:r>
              <a:rPr lang="en-US" sz="2000" dirty="0">
                <a:solidFill>
                  <a:srgbClr val="000000"/>
                </a:solidFill>
                <a:latin typeface="Calibri"/>
              </a:rPr>
              <a:t>A bore forms when the dam breaks </a:t>
            </a:r>
          </a:p>
          <a:p>
            <a:pPr marL="342900" indent="-342900">
              <a:buFont typeface="Arial" panose="020B0604020202020204" pitchFamily="34" charset="0"/>
              <a:buChar char="•"/>
              <a:defRPr sz="1800" b="0" i="0" u="none" strike="noStrike" kern="0" cap="none" spc="0" baseline="0">
                <a:solidFill>
                  <a:srgbClr val="000000"/>
                </a:solidFill>
                <a:uFillTx/>
              </a:defRPr>
            </a:pPr>
            <a:r>
              <a:rPr lang="en-US" sz="2000" dirty="0">
                <a:solidFill>
                  <a:srgbClr val="000000"/>
                </a:solidFill>
                <a:latin typeface="Calibri"/>
              </a:rPr>
              <a:t>When </a:t>
            </a:r>
            <a:r>
              <a:rPr lang="en-US" i="1" dirty="0" err="1">
                <a:solidFill>
                  <a:srgbClr val="FF0000"/>
                </a:solidFill>
                <a:latin typeface="Times New Roman" panose="02020603050405020304" pitchFamily="18" charset="0"/>
                <a:cs typeface="Times New Roman" panose="02020603050405020304" pitchFamily="18" charset="0"/>
              </a:rPr>
              <a:t>D</a:t>
            </a:r>
            <a:r>
              <a:rPr lang="en-US" i="1" baseline="-25000" dirty="0" err="1">
                <a:solidFill>
                  <a:srgbClr val="FF0000"/>
                </a:solidFill>
                <a:latin typeface="Times New Roman" panose="02020603050405020304" pitchFamily="18" charset="0"/>
                <a:cs typeface="Times New Roman" panose="02020603050405020304" pitchFamily="18" charset="0"/>
              </a:rPr>
              <a:t>crit</a:t>
            </a:r>
            <a:r>
              <a:rPr lang="en-US" dirty="0">
                <a:solidFill>
                  <a:srgbClr val="000000"/>
                </a:solidFill>
                <a:latin typeface="Calibri"/>
              </a:rPr>
              <a:t> is small enough the bore is quite well represented</a:t>
            </a:r>
            <a:endParaRPr lang="en-US" sz="1350" dirty="0">
              <a:solidFill>
                <a:srgbClr val="000000"/>
              </a:solidFill>
              <a:latin typeface="Calibri"/>
            </a:endParaRPr>
          </a:p>
          <a:p>
            <a:pPr>
              <a:defRPr sz="1800" b="0" i="0" u="none" strike="noStrike" kern="0" cap="none" spc="0" baseline="0">
                <a:solidFill>
                  <a:srgbClr val="000000"/>
                </a:solidFill>
                <a:uFillTx/>
              </a:defRPr>
            </a:pPr>
            <a:endParaRPr lang="en-GB" sz="1350" dirty="0">
              <a:solidFill>
                <a:srgbClr val="000000"/>
              </a:solidFill>
              <a:latin typeface="Calibri"/>
            </a:endParaRPr>
          </a:p>
        </p:txBody>
      </p:sp>
      <p:sp>
        <p:nvSpPr>
          <p:cNvPr id="15" name="Footer Placeholder 2">
            <a:extLst>
              <a:ext uri="{FF2B5EF4-FFF2-40B4-BE49-F238E27FC236}">
                <a16:creationId xmlns:a16="http://schemas.microsoft.com/office/drawing/2014/main" id="{C5972CA9-435C-4ED1-9566-D53AE3A585BE}"/>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6AA4-0CC3-4C86-B3CC-9384B0382657}"/>
              </a:ext>
            </a:extLst>
          </p:cNvPr>
          <p:cNvSpPr txBox="1">
            <a:spLocks noGrp="1"/>
          </p:cNvSpPr>
          <p:nvPr>
            <p:ph type="title"/>
          </p:nvPr>
        </p:nvSpPr>
        <p:spPr>
          <a:xfrm>
            <a:off x="1686723" y="33878"/>
            <a:ext cx="7867079" cy="831621"/>
          </a:xfrm>
        </p:spPr>
        <p:txBody>
          <a:bodyPr>
            <a:noAutofit/>
          </a:bodyPr>
          <a:lstStyle/>
          <a:p>
            <a:pPr lvl="0" algn="ctr"/>
            <a:r>
              <a:rPr lang="en-US" sz="2000" dirty="0">
                <a:solidFill>
                  <a:srgbClr val="0000FF"/>
                </a:solidFill>
              </a:rPr>
              <a:t>1D Dam Break experiments with analytic solutions (2)</a:t>
            </a:r>
            <a:br>
              <a:rPr lang="en-US" sz="2000" dirty="0"/>
            </a:br>
            <a:r>
              <a:rPr lang="en-US" sz="2400" dirty="0"/>
              <a:t>Dam Break </a:t>
            </a:r>
            <a:r>
              <a:rPr lang="en-US" sz="2400" dirty="0">
                <a:solidFill>
                  <a:srgbClr val="FF0000"/>
                </a:solidFill>
              </a:rPr>
              <a:t>into no water </a:t>
            </a:r>
            <a:r>
              <a:rPr lang="en-US" sz="2400" dirty="0"/>
              <a:t>(Ritter Solution)</a:t>
            </a:r>
            <a:endParaRPr lang="en-GB" sz="2400" dirty="0"/>
          </a:p>
        </p:txBody>
      </p:sp>
      <p:pic>
        <p:nvPicPr>
          <p:cNvPr id="4" name="Graphic 6">
            <a:extLst>
              <a:ext uri="{FF2B5EF4-FFF2-40B4-BE49-F238E27FC236}">
                <a16:creationId xmlns:a16="http://schemas.microsoft.com/office/drawing/2014/main" id="{103F45AB-946C-41DD-AD47-EE0055F383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8716" y="911559"/>
            <a:ext cx="7298434" cy="3656116"/>
          </a:xfrm>
          <a:prstGeom prst="rect">
            <a:avLst/>
          </a:prstGeom>
          <a:noFill/>
          <a:ln cap="flat">
            <a:noFill/>
          </a:ln>
        </p:spPr>
      </p:pic>
      <p:sp>
        <p:nvSpPr>
          <p:cNvPr id="3" name="Rectangle 2">
            <a:extLst>
              <a:ext uri="{FF2B5EF4-FFF2-40B4-BE49-F238E27FC236}">
                <a16:creationId xmlns:a16="http://schemas.microsoft.com/office/drawing/2014/main" id="{616FE722-B4F6-4C63-8501-7270F99D2C21}"/>
              </a:ext>
            </a:extLst>
          </p:cNvPr>
          <p:cNvSpPr/>
          <p:nvPr/>
        </p:nvSpPr>
        <p:spPr>
          <a:xfrm>
            <a:off x="7309844" y="1803562"/>
            <a:ext cx="1834156" cy="461665"/>
          </a:xfrm>
          <a:prstGeom prst="rect">
            <a:avLst/>
          </a:prstGeom>
        </p:spPr>
        <p:txBody>
          <a:bodyPr wrap="none">
            <a:spAutoFit/>
          </a:bodyPr>
          <a:lstStyle/>
          <a:p>
            <a:r>
              <a:rPr lang="en-US" sz="2400" i="1" dirty="0" err="1">
                <a:solidFill>
                  <a:srgbClr val="FF0000"/>
                </a:solidFill>
                <a:latin typeface="Times New Roman" panose="02020603050405020304" pitchFamily="18" charset="0"/>
                <a:cs typeface="Times New Roman" panose="02020603050405020304" pitchFamily="18" charset="0"/>
              </a:rPr>
              <a:t>D</a:t>
            </a:r>
            <a:r>
              <a:rPr lang="en-US" sz="2400" i="1" baseline="-25000" dirty="0" err="1">
                <a:solidFill>
                  <a:srgbClr val="FF0000"/>
                </a:solidFill>
                <a:latin typeface="Times New Roman" panose="02020603050405020304" pitchFamily="18" charset="0"/>
                <a:cs typeface="Times New Roman" panose="02020603050405020304" pitchFamily="18" charset="0"/>
              </a:rPr>
              <a:t>crit</a:t>
            </a:r>
            <a:r>
              <a:rPr lang="en-US" sz="2400" dirty="0">
                <a:solidFill>
                  <a:srgbClr val="000000"/>
                </a:solidFill>
                <a:latin typeface="Calibri"/>
              </a:rPr>
              <a:t> </a:t>
            </a:r>
            <a:r>
              <a:rPr lang="en-US" sz="2400" dirty="0">
                <a:solidFill>
                  <a:srgbClr val="FF0000"/>
                </a:solidFill>
                <a:latin typeface="Times New Roman" panose="02020603050405020304" pitchFamily="18" charset="0"/>
                <a:cs typeface="Times New Roman" panose="02020603050405020304" pitchFamily="18" charset="0"/>
              </a:rPr>
              <a:t>= 10</a:t>
            </a:r>
            <a:r>
              <a:rPr lang="en-US" sz="2400" baseline="30000" dirty="0">
                <a:solidFill>
                  <a:srgbClr val="FF0000"/>
                </a:solidFill>
                <a:latin typeface="Times New Roman" panose="02020603050405020304" pitchFamily="18" charset="0"/>
                <a:cs typeface="Times New Roman" panose="02020603050405020304" pitchFamily="18" charset="0"/>
              </a:rPr>
              <a:t>-2  </a:t>
            </a:r>
            <a:r>
              <a:rPr lang="en-US" sz="2400" dirty="0">
                <a:solidFill>
                  <a:srgbClr val="FF0000"/>
                </a:solidFill>
                <a:latin typeface="Times New Roman" panose="02020603050405020304" pitchFamily="18" charset="0"/>
                <a:cs typeface="Times New Roman" panose="02020603050405020304" pitchFamily="18" charset="0"/>
              </a:rPr>
              <a:t>m</a:t>
            </a:r>
            <a:endParaRPr lang="en-GB" sz="2400" baseline="30000" dirty="0"/>
          </a:p>
        </p:txBody>
      </p:sp>
      <p:sp>
        <p:nvSpPr>
          <p:cNvPr id="5" name="Rectangle 4">
            <a:extLst>
              <a:ext uri="{FF2B5EF4-FFF2-40B4-BE49-F238E27FC236}">
                <a16:creationId xmlns:a16="http://schemas.microsoft.com/office/drawing/2014/main" id="{F5130D66-A44E-4E14-A2B0-35EFB8E6D79A}"/>
              </a:ext>
            </a:extLst>
          </p:cNvPr>
          <p:cNvSpPr/>
          <p:nvPr/>
        </p:nvSpPr>
        <p:spPr>
          <a:xfrm>
            <a:off x="7289092" y="2429908"/>
            <a:ext cx="1834156" cy="461665"/>
          </a:xfrm>
          <a:prstGeom prst="rect">
            <a:avLst/>
          </a:prstGeom>
        </p:spPr>
        <p:txBody>
          <a:bodyPr wrap="none">
            <a:spAutoFit/>
          </a:bodyPr>
          <a:lstStyle/>
          <a:p>
            <a:r>
              <a:rPr lang="en-US" sz="2400" i="1" dirty="0" err="1">
                <a:solidFill>
                  <a:srgbClr val="00B050"/>
                </a:solidFill>
                <a:latin typeface="Times New Roman" panose="02020603050405020304" pitchFamily="18" charset="0"/>
                <a:cs typeface="Times New Roman" panose="02020603050405020304" pitchFamily="18" charset="0"/>
              </a:rPr>
              <a:t>D</a:t>
            </a:r>
            <a:r>
              <a:rPr lang="en-US" sz="2400" i="1" baseline="-25000" dirty="0" err="1">
                <a:solidFill>
                  <a:srgbClr val="00B050"/>
                </a:solidFill>
                <a:latin typeface="Times New Roman" panose="02020603050405020304" pitchFamily="18" charset="0"/>
                <a:cs typeface="Times New Roman" panose="02020603050405020304" pitchFamily="18" charset="0"/>
              </a:rPr>
              <a:t>crit</a:t>
            </a:r>
            <a:r>
              <a:rPr lang="en-US" sz="2400" dirty="0">
                <a:solidFill>
                  <a:srgbClr val="00B050"/>
                </a:solidFill>
                <a:latin typeface="Calibri"/>
              </a:rPr>
              <a:t> </a:t>
            </a:r>
            <a:r>
              <a:rPr lang="en-US" sz="2400" dirty="0">
                <a:solidFill>
                  <a:srgbClr val="00B050"/>
                </a:solidFill>
                <a:latin typeface="Times New Roman" panose="02020603050405020304" pitchFamily="18" charset="0"/>
                <a:cs typeface="Times New Roman" panose="02020603050405020304" pitchFamily="18" charset="0"/>
              </a:rPr>
              <a:t>= 10</a:t>
            </a:r>
            <a:r>
              <a:rPr lang="en-US" sz="2400" baseline="30000" dirty="0">
                <a:solidFill>
                  <a:srgbClr val="00B050"/>
                </a:solidFill>
                <a:latin typeface="Times New Roman" panose="02020603050405020304" pitchFamily="18" charset="0"/>
                <a:cs typeface="Times New Roman" panose="02020603050405020304" pitchFamily="18" charset="0"/>
              </a:rPr>
              <a:t>-6  </a:t>
            </a:r>
            <a:r>
              <a:rPr lang="en-US" sz="2400" dirty="0">
                <a:solidFill>
                  <a:srgbClr val="00B050"/>
                </a:solidFill>
                <a:latin typeface="Times New Roman" panose="02020603050405020304" pitchFamily="18" charset="0"/>
                <a:cs typeface="Times New Roman" panose="02020603050405020304" pitchFamily="18" charset="0"/>
              </a:rPr>
              <a:t>m</a:t>
            </a:r>
            <a:endParaRPr lang="en-GB" sz="2400" baseline="30000" dirty="0">
              <a:solidFill>
                <a:srgbClr val="00B050"/>
              </a:solidFill>
            </a:endParaRPr>
          </a:p>
        </p:txBody>
      </p:sp>
      <p:sp>
        <p:nvSpPr>
          <p:cNvPr id="6" name="Oval 5">
            <a:extLst>
              <a:ext uri="{FF2B5EF4-FFF2-40B4-BE49-F238E27FC236}">
                <a16:creationId xmlns:a16="http://schemas.microsoft.com/office/drawing/2014/main" id="{D819FE26-399B-4BB3-8EE3-BAC6F157E9F5}"/>
              </a:ext>
            </a:extLst>
          </p:cNvPr>
          <p:cNvSpPr/>
          <p:nvPr/>
        </p:nvSpPr>
        <p:spPr>
          <a:xfrm>
            <a:off x="2359774" y="3450646"/>
            <a:ext cx="227902" cy="466962"/>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Oval 6">
            <a:extLst>
              <a:ext uri="{FF2B5EF4-FFF2-40B4-BE49-F238E27FC236}">
                <a16:creationId xmlns:a16="http://schemas.microsoft.com/office/drawing/2014/main" id="{549A9750-F8F2-4143-AF0B-3D9DD6085213}"/>
              </a:ext>
            </a:extLst>
          </p:cNvPr>
          <p:cNvSpPr/>
          <p:nvPr/>
        </p:nvSpPr>
        <p:spPr>
          <a:xfrm>
            <a:off x="4387346" y="1689337"/>
            <a:ext cx="788011" cy="2228271"/>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8" name="Straight Arrow Connector 7">
            <a:extLst>
              <a:ext uri="{FF2B5EF4-FFF2-40B4-BE49-F238E27FC236}">
                <a16:creationId xmlns:a16="http://schemas.microsoft.com/office/drawing/2014/main" id="{669DEE4B-DED7-43A1-A6DF-A75ADAA43381}"/>
              </a:ext>
            </a:extLst>
          </p:cNvPr>
          <p:cNvCxnSpPr>
            <a:cxnSpLocks/>
          </p:cNvCxnSpPr>
          <p:nvPr/>
        </p:nvCxnSpPr>
        <p:spPr>
          <a:xfrm flipV="1">
            <a:off x="2587676" y="3087098"/>
            <a:ext cx="1849450" cy="560436"/>
          </a:xfrm>
          <a:prstGeom prst="straightConnector1">
            <a:avLst/>
          </a:prstGeom>
          <a:ln w="28575">
            <a:solidFill>
              <a:srgbClr val="FF0000"/>
            </a:solidFill>
            <a:prstDash val="dash"/>
            <a:tailEnd type="triangle"/>
          </a:ln>
        </p:spPr>
        <p:style>
          <a:lnRef idx="1">
            <a:schemeClr val="dk1"/>
          </a:lnRef>
          <a:fillRef idx="0">
            <a:schemeClr val="dk1"/>
          </a:fillRef>
          <a:effectRef idx="0">
            <a:schemeClr val="dk1"/>
          </a:effectRef>
          <a:fontRef idx="minor">
            <a:schemeClr val="tx1"/>
          </a:fontRef>
        </p:style>
      </p:cxnSp>
      <p:sp>
        <p:nvSpPr>
          <p:cNvPr id="12" name="TextBox 7">
            <a:extLst>
              <a:ext uri="{FF2B5EF4-FFF2-40B4-BE49-F238E27FC236}">
                <a16:creationId xmlns:a16="http://schemas.microsoft.com/office/drawing/2014/main" id="{271E990F-1326-4322-B030-183485B57275}"/>
              </a:ext>
            </a:extLst>
          </p:cNvPr>
          <p:cNvSpPr txBox="1"/>
          <p:nvPr/>
        </p:nvSpPr>
        <p:spPr>
          <a:xfrm>
            <a:off x="377744" y="4280094"/>
            <a:ext cx="8388511" cy="584775"/>
          </a:xfrm>
          <a:prstGeom prst="rect">
            <a:avLst/>
          </a:prstGeom>
          <a:noFill/>
          <a:ln cap="flat">
            <a:noFill/>
          </a:ln>
        </p:spPr>
        <p:txBody>
          <a:bodyPr vert="horz" wrap="square" lIns="68580" tIns="34290" rIns="68580" bIns="34290" anchor="t" anchorCtr="0" compatLnSpc="1">
            <a:spAutoFit/>
          </a:bodyPr>
          <a:lstStyle/>
          <a:p>
            <a:pPr marL="342900" indent="-342900">
              <a:buFont typeface="Arial" panose="020B0604020202020204" pitchFamily="34" charset="0"/>
              <a:buChar char="•"/>
              <a:defRPr sz="1800" b="0" i="0" u="none" strike="noStrike" kern="0" cap="none" spc="0" baseline="0">
                <a:solidFill>
                  <a:srgbClr val="000000"/>
                </a:solidFill>
                <a:uFillTx/>
              </a:defRPr>
            </a:pPr>
            <a:r>
              <a:rPr lang="en-US" sz="2000" dirty="0">
                <a:solidFill>
                  <a:srgbClr val="000000"/>
                </a:solidFill>
                <a:latin typeface="Calibri"/>
              </a:rPr>
              <a:t>Conclusion:  Need to set </a:t>
            </a:r>
            <a:r>
              <a:rPr lang="en-US" i="1" dirty="0" err="1">
                <a:solidFill>
                  <a:srgbClr val="FF0000"/>
                </a:solidFill>
                <a:latin typeface="Times New Roman" panose="02020603050405020304" pitchFamily="18" charset="0"/>
                <a:cs typeface="Times New Roman" panose="02020603050405020304" pitchFamily="18" charset="0"/>
              </a:rPr>
              <a:t>D</a:t>
            </a:r>
            <a:r>
              <a:rPr lang="en-US" i="1" baseline="-25000" dirty="0" err="1">
                <a:solidFill>
                  <a:srgbClr val="FF0000"/>
                </a:solidFill>
                <a:latin typeface="Times New Roman" panose="02020603050405020304" pitchFamily="18" charset="0"/>
                <a:cs typeface="Times New Roman" panose="02020603050405020304" pitchFamily="18" charset="0"/>
              </a:rPr>
              <a:t>crit</a:t>
            </a:r>
            <a:r>
              <a:rPr lang="en-US" dirty="0">
                <a:solidFill>
                  <a:srgbClr val="000000"/>
                </a:solidFill>
                <a:latin typeface="Calibri"/>
              </a:rPr>
              <a:t> to be smaller than one might expect </a:t>
            </a:r>
            <a:endParaRPr lang="en-US" sz="1350" dirty="0">
              <a:solidFill>
                <a:srgbClr val="000000"/>
              </a:solidFill>
              <a:latin typeface="Calibri"/>
            </a:endParaRPr>
          </a:p>
          <a:p>
            <a:pPr>
              <a:defRPr sz="1800" b="0" i="0" u="none" strike="noStrike" kern="0" cap="none" spc="0" baseline="0">
                <a:solidFill>
                  <a:srgbClr val="000000"/>
                </a:solidFill>
                <a:uFillTx/>
              </a:defRPr>
            </a:pPr>
            <a:endParaRPr lang="en-GB" sz="1350" dirty="0">
              <a:solidFill>
                <a:srgbClr val="000000"/>
              </a:solidFill>
              <a:latin typeface="Calibri"/>
            </a:endParaRPr>
          </a:p>
        </p:txBody>
      </p:sp>
      <p:sp>
        <p:nvSpPr>
          <p:cNvPr id="13" name="Footer Placeholder 2">
            <a:extLst>
              <a:ext uri="{FF2B5EF4-FFF2-40B4-BE49-F238E27FC236}">
                <a16:creationId xmlns:a16="http://schemas.microsoft.com/office/drawing/2014/main" id="{61D5A20A-7DEB-495E-A9D9-617E65F3B8C6}"/>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58B59-0B8B-465F-BFE2-BCD458A1CD66}"/>
              </a:ext>
            </a:extLst>
          </p:cNvPr>
          <p:cNvSpPr txBox="1">
            <a:spLocks noGrp="1"/>
          </p:cNvSpPr>
          <p:nvPr>
            <p:ph type="title"/>
          </p:nvPr>
        </p:nvSpPr>
        <p:spPr>
          <a:xfrm>
            <a:off x="3033993" y="25879"/>
            <a:ext cx="8437500" cy="623248"/>
          </a:xfrm>
        </p:spPr>
        <p:txBody>
          <a:bodyPr/>
          <a:lstStyle/>
          <a:p>
            <a:pPr lvl="0"/>
            <a:r>
              <a:rPr lang="en-US" dirty="0">
                <a:solidFill>
                  <a:srgbClr val="0000FF"/>
                </a:solidFill>
              </a:rPr>
              <a:t>2D dam break tests</a:t>
            </a:r>
            <a:endParaRPr lang="en-GB" dirty="0">
              <a:solidFill>
                <a:srgbClr val="0000FF"/>
              </a:solidFill>
            </a:endParaRPr>
          </a:p>
        </p:txBody>
      </p:sp>
      <p:pic>
        <p:nvPicPr>
          <p:cNvPr id="3" name="Content Placeholder 4">
            <a:extLst>
              <a:ext uri="{FF2B5EF4-FFF2-40B4-BE49-F238E27FC236}">
                <a16:creationId xmlns:a16="http://schemas.microsoft.com/office/drawing/2014/main" id="{AF4D1B2C-0427-4348-9480-3C86DD8B758C}"/>
              </a:ext>
            </a:extLst>
          </p:cNvPr>
          <p:cNvPicPr>
            <a:picLocks noGrp="1" noChangeAspect="1"/>
          </p:cNvPicPr>
          <p:nvPr>
            <p:ph idx="1"/>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764763" y="649127"/>
            <a:ext cx="5154418" cy="2582081"/>
          </a:xfrm>
        </p:spPr>
      </p:pic>
      <p:sp>
        <p:nvSpPr>
          <p:cNvPr id="5" name="TextBox 7">
            <a:extLst>
              <a:ext uri="{FF2B5EF4-FFF2-40B4-BE49-F238E27FC236}">
                <a16:creationId xmlns:a16="http://schemas.microsoft.com/office/drawing/2014/main" id="{7F355060-CF31-4F52-BCEF-9AE00CD7EE41}"/>
              </a:ext>
            </a:extLst>
          </p:cNvPr>
          <p:cNvSpPr txBox="1"/>
          <p:nvPr/>
        </p:nvSpPr>
        <p:spPr>
          <a:xfrm>
            <a:off x="502381" y="3152616"/>
            <a:ext cx="8523085" cy="1915909"/>
          </a:xfrm>
          <a:prstGeom prst="rect">
            <a:avLst/>
          </a:prstGeom>
          <a:noFill/>
          <a:ln cap="flat">
            <a:noFill/>
          </a:ln>
        </p:spPr>
        <p:txBody>
          <a:bodyPr vert="horz" wrap="square" lIns="68580" tIns="34290" rIns="68580" bIns="34290" anchor="t" anchorCtr="0" compatLnSpc="1">
            <a:spAutoFit/>
          </a:bodyPr>
          <a:lstStyle/>
          <a:p>
            <a:pPr marL="342900" indent="-342900">
              <a:buFont typeface="Arial" panose="020B0604020202020204" pitchFamily="34" charset="0"/>
              <a:buChar char="•"/>
              <a:defRPr sz="1800" b="0" i="0" u="none" strike="noStrike" kern="0" cap="none" spc="0" baseline="0">
                <a:solidFill>
                  <a:srgbClr val="000000"/>
                </a:solidFill>
                <a:uFillTx/>
              </a:defRPr>
            </a:pPr>
            <a:r>
              <a:rPr lang="en-US" sz="2000" dirty="0">
                <a:solidFill>
                  <a:srgbClr val="000000"/>
                </a:solidFill>
                <a:latin typeface="Calibri"/>
              </a:rPr>
              <a:t>Experimental set up. Reservoir of water is between X=0 and X=1. </a:t>
            </a:r>
          </a:p>
          <a:p>
            <a:pPr marL="342900" indent="-342900">
              <a:buFont typeface="Arial" panose="020B0604020202020204" pitchFamily="34" charset="0"/>
              <a:buChar char="•"/>
              <a:defRPr sz="1800" b="0" i="0" u="none" strike="noStrike" kern="0" cap="none" spc="0" baseline="0">
                <a:solidFill>
                  <a:srgbClr val="000000"/>
                </a:solidFill>
                <a:uFillTx/>
              </a:defRPr>
            </a:pPr>
            <a:r>
              <a:rPr lang="en-US" sz="2000" dirty="0">
                <a:solidFill>
                  <a:srgbClr val="000000"/>
                </a:solidFill>
                <a:latin typeface="Calibri"/>
              </a:rPr>
              <a:t>Dam is located at gap along X=0 and breaks to allow water to flow into initially dry domain to the LHS.</a:t>
            </a:r>
          </a:p>
          <a:p>
            <a:pPr marL="342900" indent="-342900">
              <a:buFont typeface="Arial" panose="020B0604020202020204" pitchFamily="34" charset="0"/>
              <a:buChar char="•"/>
              <a:defRPr sz="1800" b="0" i="0" u="none" strike="noStrike" kern="0" cap="none" spc="0" baseline="0">
                <a:solidFill>
                  <a:srgbClr val="000000"/>
                </a:solidFill>
                <a:uFillTx/>
              </a:defRPr>
            </a:pPr>
            <a:r>
              <a:rPr lang="en-US" sz="2000" dirty="0">
                <a:solidFill>
                  <a:srgbClr val="000000"/>
                </a:solidFill>
                <a:latin typeface="Calibri"/>
              </a:rPr>
              <a:t>Sites mark point observations in </a:t>
            </a:r>
            <a:r>
              <a:rPr lang="en-US" sz="2000" dirty="0" err="1">
                <a:solidFill>
                  <a:srgbClr val="FF0000"/>
                </a:solidFill>
                <a:latin typeface="Calibri"/>
              </a:rPr>
              <a:t>Fracarollo</a:t>
            </a:r>
            <a:r>
              <a:rPr lang="en-US" sz="2000" dirty="0">
                <a:solidFill>
                  <a:srgbClr val="FF0000"/>
                </a:solidFill>
                <a:latin typeface="Calibri"/>
              </a:rPr>
              <a:t> and </a:t>
            </a:r>
            <a:r>
              <a:rPr lang="en-US" sz="2000" dirty="0" err="1">
                <a:solidFill>
                  <a:srgbClr val="FF0000"/>
                </a:solidFill>
                <a:latin typeface="Calibri"/>
              </a:rPr>
              <a:t>Ferarrai</a:t>
            </a:r>
            <a:r>
              <a:rPr lang="en-US" sz="2000" dirty="0" err="1">
                <a:solidFill>
                  <a:srgbClr val="000000"/>
                </a:solidFill>
                <a:latin typeface="Calibri"/>
              </a:rPr>
              <a:t>’s</a:t>
            </a:r>
            <a:r>
              <a:rPr lang="en-US" sz="2000" dirty="0">
                <a:solidFill>
                  <a:srgbClr val="000000"/>
                </a:solidFill>
                <a:latin typeface="Calibri"/>
              </a:rPr>
              <a:t> (1995) </a:t>
            </a:r>
            <a:r>
              <a:rPr lang="en-US" sz="2000" dirty="0">
                <a:solidFill>
                  <a:srgbClr val="0000FF"/>
                </a:solidFill>
                <a:latin typeface="Calibri"/>
              </a:rPr>
              <a:t>tank experiment </a:t>
            </a:r>
          </a:p>
          <a:p>
            <a:pPr>
              <a:defRPr sz="1800" b="0" i="0" u="none" strike="noStrike" kern="0" cap="none" spc="0" baseline="0">
                <a:solidFill>
                  <a:srgbClr val="000000"/>
                </a:solidFill>
                <a:uFillTx/>
              </a:defRPr>
            </a:pPr>
            <a:r>
              <a:rPr lang="en-US" sz="2000" dirty="0">
                <a:solidFill>
                  <a:srgbClr val="000000"/>
                </a:solidFill>
                <a:latin typeface="Calibri"/>
              </a:rPr>
              <a:t>are indicated in black circles</a:t>
            </a:r>
            <a:endParaRPr lang="en-GB" sz="2000" dirty="0">
              <a:solidFill>
                <a:srgbClr val="000000"/>
              </a:solidFill>
              <a:latin typeface="Calibri"/>
            </a:endParaRPr>
          </a:p>
        </p:txBody>
      </p:sp>
      <p:sp>
        <p:nvSpPr>
          <p:cNvPr id="7" name="Footer Placeholder 2">
            <a:extLst>
              <a:ext uri="{FF2B5EF4-FFF2-40B4-BE49-F238E27FC236}">
                <a16:creationId xmlns:a16="http://schemas.microsoft.com/office/drawing/2014/main" id="{97A244D9-8CA6-42CB-AED1-3E41FA67EFEF}"/>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2D924E8E-9B9E-4FEC-A9F9-670DD8567F9D}"/>
                  </a:ext>
                </a:extLst>
              </p:cNvPr>
              <p:cNvSpPr txBox="1">
                <a:spLocks noGrp="1"/>
              </p:cNvSpPr>
              <p:nvPr>
                <p:ph type="title"/>
              </p:nvPr>
            </p:nvSpPr>
            <p:spPr>
              <a:xfrm>
                <a:off x="1817323" y="20804"/>
                <a:ext cx="7886700" cy="837152"/>
              </a:xfrm>
            </p:spPr>
            <p:txBody>
              <a:bodyPr/>
              <a:lstStyle/>
              <a:p>
                <a:pPr lvl="0" algn="ctr"/>
                <a:r>
                  <a:rPr lang="en-US" sz="2400" dirty="0">
                    <a:solidFill>
                      <a:srgbClr val="0000FF"/>
                    </a:solidFill>
                  </a:rPr>
                  <a:t>2D Side by side comparison of dam breaks with</a:t>
                </a:r>
                <a:br>
                  <a:rPr lang="en-US" sz="2400" dirty="0">
                    <a:solidFill>
                      <a:srgbClr val="0000FF"/>
                    </a:solidFill>
                  </a:rPr>
                </a:br>
                <a:r>
                  <a:rPr lang="en-US" sz="2400" dirty="0">
                    <a:solidFill>
                      <a:srgbClr val="0000FF"/>
                    </a:solidFill>
                  </a:rPr>
                  <a:t>different </a:t>
                </a:r>
                <a:r>
                  <a:rPr lang="en-US" sz="2400" dirty="0">
                    <a:solidFill>
                      <a:srgbClr val="FF0000"/>
                    </a:solidFill>
                  </a:rPr>
                  <a:t>initial</a:t>
                </a:r>
                <a:r>
                  <a:rPr lang="en-US" sz="2400" dirty="0">
                    <a:solidFill>
                      <a:srgbClr val="0000FF"/>
                    </a:solidFill>
                  </a:rPr>
                  <a:t> dry depth depths</a:t>
                </a:r>
                <a:r>
                  <a:rPr lang="en-US" sz="2400" dirty="0"/>
                  <a:t> </a:t>
                </a:r>
                <a14:m>
                  <m:oMath xmlns:m="http://schemas.openxmlformats.org/officeDocument/2006/math">
                    <m:sSub>
                      <m:sSubPr>
                        <m:ctrlPr>
                          <a:rPr lang="en-GB" sz="2400" i="1" smtClean="0">
                            <a:solidFill>
                              <a:srgbClr val="FF0000"/>
                            </a:solidFill>
                            <a:latin typeface="Cambria Math" panose="02040503050406030204" pitchFamily="18" charset="0"/>
                          </a:rPr>
                        </m:ctrlPr>
                      </m:sSubPr>
                      <m:e>
                        <m:r>
                          <m:rPr>
                            <m:nor/>
                          </m:rPr>
                          <a:rPr lang="en-GB" sz="2400">
                            <a:solidFill>
                              <a:srgbClr val="FF0000"/>
                            </a:solidFill>
                          </a:rPr>
                          <m:t>Dry</m:t>
                        </m:r>
                      </m:e>
                      <m:sub>
                        <m:r>
                          <m:rPr>
                            <m:nor/>
                          </m:rPr>
                          <a:rPr lang="en-GB" sz="2400" i="1">
                            <a:solidFill>
                              <a:srgbClr val="FF0000"/>
                            </a:solidFill>
                          </a:rPr>
                          <m:t>ini</m:t>
                        </m:r>
                      </m:sub>
                    </m:sSub>
                  </m:oMath>
                </a14:m>
                <a:endParaRPr lang="en-GB" sz="2400" dirty="0"/>
              </a:p>
            </p:txBody>
          </p:sp>
        </mc:Choice>
        <mc:Fallback xmlns="">
          <p:sp>
            <p:nvSpPr>
              <p:cNvPr id="2" name="Title 1">
                <a:extLst>
                  <a:ext uri="{FF2B5EF4-FFF2-40B4-BE49-F238E27FC236}">
                    <a16:creationId xmlns:a16="http://schemas.microsoft.com/office/drawing/2014/main" id="{2D924E8E-9B9E-4FEC-A9F9-670DD8567F9D}"/>
                  </a:ext>
                </a:extLst>
              </p:cNvPr>
              <p:cNvSpPr txBox="1">
                <a:spLocks noGrp="1" noRot="1" noChangeAspect="1" noMove="1" noResize="1" noEditPoints="1" noAdjustHandles="1" noChangeArrowheads="1" noChangeShapeType="1" noTextEdit="1"/>
              </p:cNvSpPr>
              <p:nvPr>
                <p:ph type="title"/>
              </p:nvPr>
            </p:nvSpPr>
            <p:spPr>
              <a:xfrm>
                <a:off x="1817323" y="20804"/>
                <a:ext cx="7886700" cy="837152"/>
              </a:xfrm>
              <a:blipFill>
                <a:blip r:embed="rId3"/>
                <a:stretch>
                  <a:fillRect t="-5797" b="-13768"/>
                </a:stretch>
              </a:blipFill>
            </p:spPr>
            <p:txBody>
              <a:bodyPr/>
              <a:lstStyle/>
              <a:p>
                <a:r>
                  <a:rPr lang="en-GB">
                    <a:noFill/>
                  </a:rPr>
                  <a:t> </a:t>
                </a:r>
              </a:p>
            </p:txBody>
          </p:sp>
        </mc:Fallback>
      </mc:AlternateContent>
      <p:pic>
        <p:nvPicPr>
          <p:cNvPr id="3" name="Content Placeholder 4">
            <a:extLst>
              <a:ext uri="{FF2B5EF4-FFF2-40B4-BE49-F238E27FC236}">
                <a16:creationId xmlns:a16="http://schemas.microsoft.com/office/drawing/2014/main" id="{425EDB83-C95C-40D5-A2AB-FA9B53B13EDE}"/>
              </a:ext>
            </a:extLst>
          </p:cNvPr>
          <p:cNvPicPr>
            <a:picLocks noGrp="1" noChangeAspect="1"/>
          </p:cNvPicPr>
          <p:nvPr>
            <p:ph idx="1"/>
          </p:nvPr>
        </p:nvPicPr>
        <p:blipFill>
          <a:blip r:embed="rId4">
            <a:extLst>
              <a:ext uri="{96DAC541-7B7A-43D3-8B79-37D633B846F1}">
                <asvg:svgBlip xmlns:asvg="http://schemas.microsoft.com/office/drawing/2016/SVG/main" r:embed="rId5"/>
              </a:ext>
            </a:extLst>
          </a:blip>
          <a:stretch>
            <a:fillRect/>
          </a:stretch>
        </p:blipFill>
        <p:spPr>
          <a:xfrm>
            <a:off x="0" y="756886"/>
            <a:ext cx="8470830" cy="4022676"/>
          </a:xfrm>
        </p:spPr>
      </p:pic>
      <p:sp>
        <p:nvSpPr>
          <p:cNvPr id="4" name="TextBox 3">
            <a:extLst>
              <a:ext uri="{FF2B5EF4-FFF2-40B4-BE49-F238E27FC236}">
                <a16:creationId xmlns:a16="http://schemas.microsoft.com/office/drawing/2014/main" id="{27432171-B015-47B0-8573-1099BC6C7E85}"/>
              </a:ext>
            </a:extLst>
          </p:cNvPr>
          <p:cNvSpPr txBox="1"/>
          <p:nvPr/>
        </p:nvSpPr>
        <p:spPr>
          <a:xfrm>
            <a:off x="0" y="1027411"/>
            <a:ext cx="3154709"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0000"/>
                </a:solidFill>
                <a:effectLst/>
                <a:uFillTx/>
                <a:latin typeface="+mn-lt"/>
                <a:ea typeface="+mn-ea"/>
                <a:cs typeface="+mn-cs"/>
                <a:sym typeface="Helvetica Light"/>
              </a:rPr>
              <a:t>LHS: </a:t>
            </a:r>
            <a:r>
              <a:rPr kumimoji="0" lang="en-GB" sz="2400" b="0" i="0" u="none" strike="noStrike" cap="none" spc="0" normalizeH="0" baseline="0" dirty="0" err="1">
                <a:ln>
                  <a:noFill/>
                </a:ln>
                <a:solidFill>
                  <a:srgbClr val="FF0000"/>
                </a:solidFill>
                <a:effectLst/>
                <a:uFillTx/>
                <a:latin typeface="+mn-lt"/>
                <a:ea typeface="+mn-ea"/>
                <a:cs typeface="+mn-cs"/>
                <a:sym typeface="Helvetica Light"/>
              </a:rPr>
              <a:t>Dry</a:t>
            </a:r>
            <a:r>
              <a:rPr kumimoji="0" lang="en-GB" sz="2400" b="0" i="0" u="none" strike="noStrike" cap="none" spc="0" normalizeH="0" baseline="-25000" dirty="0" err="1">
                <a:ln>
                  <a:noFill/>
                </a:ln>
                <a:solidFill>
                  <a:srgbClr val="FF0000"/>
                </a:solidFill>
                <a:effectLst/>
                <a:uFillTx/>
                <a:latin typeface="+mn-lt"/>
                <a:ea typeface="+mn-ea"/>
                <a:cs typeface="+mn-cs"/>
                <a:sym typeface="Helvetica Light"/>
              </a:rPr>
              <a:t>ini</a:t>
            </a:r>
            <a:r>
              <a:rPr kumimoji="0" lang="en-GB" sz="2400" b="0" i="0" u="none" strike="noStrike" cap="none" spc="0" normalizeH="0" baseline="0" dirty="0">
                <a:ln>
                  <a:noFill/>
                </a:ln>
                <a:solidFill>
                  <a:srgbClr val="FF0000"/>
                </a:solidFill>
                <a:effectLst/>
                <a:uFillTx/>
                <a:latin typeface="+mn-lt"/>
                <a:ea typeface="+mn-ea"/>
                <a:cs typeface="+mn-cs"/>
                <a:sym typeface="Helvetica Light"/>
              </a:rPr>
              <a:t> = 5. 10</a:t>
            </a:r>
            <a:r>
              <a:rPr kumimoji="0" lang="en-GB" sz="2400" b="0" i="0" u="none" strike="noStrike" cap="none" spc="0" normalizeH="0" baseline="30000" dirty="0">
                <a:ln>
                  <a:noFill/>
                </a:ln>
                <a:solidFill>
                  <a:srgbClr val="FF0000"/>
                </a:solidFill>
                <a:effectLst/>
                <a:uFillTx/>
                <a:latin typeface="+mn-lt"/>
                <a:ea typeface="+mn-ea"/>
                <a:cs typeface="+mn-cs"/>
                <a:sym typeface="Helvetica Light"/>
              </a:rPr>
              <a:t>-3</a:t>
            </a:r>
            <a:r>
              <a:rPr kumimoji="0" lang="en-GB" sz="2400" b="0" i="0" u="none" strike="noStrike" cap="none" spc="0" normalizeH="0" baseline="0" dirty="0">
                <a:ln>
                  <a:noFill/>
                </a:ln>
                <a:solidFill>
                  <a:srgbClr val="FF0000"/>
                </a:solidFill>
                <a:effectLst/>
                <a:uFillTx/>
                <a:latin typeface="+mn-lt"/>
                <a:ea typeface="+mn-ea"/>
                <a:cs typeface="+mn-cs"/>
                <a:sym typeface="Helvetica Light"/>
              </a:rPr>
              <a:t> m</a:t>
            </a:r>
          </a:p>
        </p:txBody>
      </p:sp>
      <p:sp>
        <p:nvSpPr>
          <p:cNvPr id="5" name="TextBox 4">
            <a:extLst>
              <a:ext uri="{FF2B5EF4-FFF2-40B4-BE49-F238E27FC236}">
                <a16:creationId xmlns:a16="http://schemas.microsoft.com/office/drawing/2014/main" id="{F4A5181F-6A73-41A1-9CE3-4167A5E0050C}"/>
              </a:ext>
            </a:extLst>
          </p:cNvPr>
          <p:cNvSpPr txBox="1"/>
          <p:nvPr/>
        </p:nvSpPr>
        <p:spPr>
          <a:xfrm>
            <a:off x="6047329" y="1027411"/>
            <a:ext cx="2864566" cy="513601"/>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dirty="0">
                <a:solidFill>
                  <a:srgbClr val="0000FF"/>
                </a:solidFill>
                <a:sym typeface="Helvetica Light"/>
              </a:rPr>
              <a:t>R</a:t>
            </a:r>
            <a:r>
              <a:rPr kumimoji="0" lang="en-GB" sz="2400" b="0" i="0" u="none" strike="noStrike" cap="none" spc="0" normalizeH="0" baseline="0" dirty="0">
                <a:ln>
                  <a:noFill/>
                </a:ln>
                <a:solidFill>
                  <a:srgbClr val="0000FF"/>
                </a:solidFill>
                <a:effectLst/>
                <a:uFillTx/>
                <a:latin typeface="+mn-lt"/>
                <a:ea typeface="+mn-ea"/>
                <a:cs typeface="+mn-cs"/>
                <a:sym typeface="Helvetica Light"/>
              </a:rPr>
              <a:t>HS: </a:t>
            </a:r>
            <a:r>
              <a:rPr kumimoji="0" lang="en-GB" sz="2400" b="0" i="0" u="none" strike="noStrike" cap="none" spc="0" normalizeH="0" baseline="0" dirty="0" err="1">
                <a:ln>
                  <a:noFill/>
                </a:ln>
                <a:solidFill>
                  <a:srgbClr val="0000FF"/>
                </a:solidFill>
                <a:effectLst/>
                <a:uFillTx/>
                <a:latin typeface="+mn-lt"/>
                <a:ea typeface="+mn-ea"/>
                <a:cs typeface="+mn-cs"/>
                <a:sym typeface="Helvetica Light"/>
              </a:rPr>
              <a:t>Dry</a:t>
            </a:r>
            <a:r>
              <a:rPr kumimoji="0" lang="en-GB" sz="2400" b="0" i="0" u="none" strike="noStrike" cap="none" spc="0" normalizeH="0" baseline="-25000" dirty="0" err="1">
                <a:ln>
                  <a:noFill/>
                </a:ln>
                <a:solidFill>
                  <a:srgbClr val="0000FF"/>
                </a:solidFill>
                <a:effectLst/>
                <a:uFillTx/>
                <a:latin typeface="+mn-lt"/>
                <a:ea typeface="+mn-ea"/>
                <a:cs typeface="+mn-cs"/>
                <a:sym typeface="Helvetica Light"/>
              </a:rPr>
              <a:t>ini</a:t>
            </a:r>
            <a:r>
              <a:rPr kumimoji="0" lang="en-GB" sz="2400" b="0" i="0" u="none" strike="noStrike" cap="none" spc="0" normalizeH="0" baseline="0" dirty="0">
                <a:ln>
                  <a:noFill/>
                </a:ln>
                <a:solidFill>
                  <a:srgbClr val="0000FF"/>
                </a:solidFill>
                <a:effectLst/>
                <a:uFillTx/>
                <a:latin typeface="+mn-lt"/>
                <a:ea typeface="+mn-ea"/>
                <a:cs typeface="+mn-cs"/>
                <a:sym typeface="Helvetica Light"/>
              </a:rPr>
              <a:t> = 10</a:t>
            </a:r>
            <a:r>
              <a:rPr kumimoji="0" lang="en-GB" sz="2400" b="0" i="0" u="none" strike="noStrike" cap="none" spc="0" normalizeH="0" baseline="30000" dirty="0">
                <a:ln>
                  <a:noFill/>
                </a:ln>
                <a:solidFill>
                  <a:srgbClr val="0000FF"/>
                </a:solidFill>
                <a:effectLst/>
                <a:uFillTx/>
                <a:latin typeface="+mn-lt"/>
                <a:ea typeface="+mn-ea"/>
                <a:cs typeface="+mn-cs"/>
                <a:sym typeface="Helvetica Light"/>
              </a:rPr>
              <a:t>-4</a:t>
            </a:r>
            <a:r>
              <a:rPr kumimoji="0" lang="en-GB" sz="2400" b="0" i="0" u="none" strike="noStrike" cap="none" spc="0" normalizeH="0" baseline="0" dirty="0">
                <a:ln>
                  <a:noFill/>
                </a:ln>
                <a:solidFill>
                  <a:srgbClr val="0000FF"/>
                </a:solidFill>
                <a:effectLst/>
                <a:uFillTx/>
                <a:latin typeface="+mn-lt"/>
                <a:ea typeface="+mn-ea"/>
                <a:cs typeface="+mn-cs"/>
                <a:sym typeface="Helvetica Light"/>
              </a:rPr>
              <a:t> m</a:t>
            </a:r>
          </a:p>
        </p:txBody>
      </p:sp>
      <p:sp>
        <p:nvSpPr>
          <p:cNvPr id="6" name="TextBox 5">
            <a:extLst>
              <a:ext uri="{FF2B5EF4-FFF2-40B4-BE49-F238E27FC236}">
                <a16:creationId xmlns:a16="http://schemas.microsoft.com/office/drawing/2014/main" id="{D955472F-B5D2-4BDE-BCA4-C263B8A9DDF7}"/>
              </a:ext>
            </a:extLst>
          </p:cNvPr>
          <p:cNvSpPr txBox="1"/>
          <p:nvPr/>
        </p:nvSpPr>
        <p:spPr>
          <a:xfrm>
            <a:off x="6739202" y="2509926"/>
            <a:ext cx="2613757"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GB" sz="2400" b="0" i="1" u="none" strike="noStrike" cap="none" spc="0" normalizeH="0" baseline="0" dirty="0" err="1">
                <a:ln>
                  <a:noFill/>
                </a:ln>
                <a:solidFill>
                  <a:schemeClr val="tx2"/>
                </a:solidFill>
                <a:effectLst/>
                <a:uFillTx/>
                <a:latin typeface="Times New Roman" panose="02020603050405020304" pitchFamily="18" charset="0"/>
                <a:cs typeface="Times New Roman" panose="02020603050405020304" pitchFamily="18" charset="0"/>
                <a:sym typeface="Helvetica Light"/>
              </a:rPr>
              <a:t>D</a:t>
            </a:r>
            <a:r>
              <a:rPr lang="en-GB" sz="2400" i="1" baseline="-25000" dirty="0" err="1">
                <a:solidFill>
                  <a:schemeClr val="tx2"/>
                </a:solidFill>
                <a:latin typeface="Times New Roman" panose="02020603050405020304" pitchFamily="18" charset="0"/>
                <a:cs typeface="Times New Roman" panose="02020603050405020304" pitchFamily="18" charset="0"/>
                <a:sym typeface="Helvetica Light"/>
              </a:rPr>
              <a:t>crit</a:t>
            </a:r>
            <a:r>
              <a:rPr kumimoji="0" lang="en-GB" sz="2400" b="0" i="0" u="none" strike="noStrike" cap="none" spc="0" normalizeH="0" baseline="0" dirty="0">
                <a:ln>
                  <a:noFill/>
                </a:ln>
                <a:solidFill>
                  <a:schemeClr val="tx2"/>
                </a:solidFill>
                <a:effectLst/>
                <a:uFillTx/>
                <a:latin typeface="+mn-lt"/>
                <a:ea typeface="+mn-ea"/>
                <a:cs typeface="+mn-cs"/>
                <a:sym typeface="Helvetica Light"/>
              </a:rPr>
              <a:t> = 10</a:t>
            </a:r>
            <a:r>
              <a:rPr kumimoji="0" lang="en-GB" sz="2400" b="0" i="0" u="none" strike="noStrike" cap="none" spc="0" normalizeH="0" baseline="30000" dirty="0">
                <a:ln>
                  <a:noFill/>
                </a:ln>
                <a:solidFill>
                  <a:schemeClr val="tx2"/>
                </a:solidFill>
                <a:effectLst/>
                <a:uFillTx/>
                <a:latin typeface="+mn-lt"/>
                <a:ea typeface="+mn-ea"/>
                <a:cs typeface="+mn-cs"/>
                <a:sym typeface="Helvetica Light"/>
              </a:rPr>
              <a:t>-4</a:t>
            </a:r>
            <a:r>
              <a:rPr kumimoji="0" lang="en-GB" sz="2400" b="0" i="0" u="none" strike="noStrike" cap="none" spc="0" normalizeH="0" baseline="0" dirty="0">
                <a:ln>
                  <a:noFill/>
                </a:ln>
                <a:solidFill>
                  <a:schemeClr val="tx2"/>
                </a:solidFill>
                <a:effectLst/>
                <a:uFillTx/>
                <a:latin typeface="+mn-lt"/>
                <a:ea typeface="+mn-ea"/>
                <a:cs typeface="+mn-cs"/>
                <a:sym typeface="Helvetica Light"/>
              </a:rPr>
              <a:t> m</a:t>
            </a:r>
          </a:p>
        </p:txBody>
      </p:sp>
      <p:sp>
        <p:nvSpPr>
          <p:cNvPr id="7" name="Footer Placeholder 2">
            <a:extLst>
              <a:ext uri="{FF2B5EF4-FFF2-40B4-BE49-F238E27FC236}">
                <a16:creationId xmlns:a16="http://schemas.microsoft.com/office/drawing/2014/main" id="{96164257-D90E-4B9C-A52D-605EA002A5DF}"/>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
        <p:nvSpPr>
          <p:cNvPr id="8" name="TextBox 7">
            <a:extLst>
              <a:ext uri="{FF2B5EF4-FFF2-40B4-BE49-F238E27FC236}">
                <a16:creationId xmlns:a16="http://schemas.microsoft.com/office/drawing/2014/main" id="{847C7FB9-6DBC-4D56-86A5-8A70C512198F}"/>
              </a:ext>
            </a:extLst>
          </p:cNvPr>
          <p:cNvSpPr txBox="1"/>
          <p:nvPr/>
        </p:nvSpPr>
        <p:spPr>
          <a:xfrm>
            <a:off x="7049911" y="2058149"/>
            <a:ext cx="1948075"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GB" sz="2400" dirty="0">
                <a:solidFill>
                  <a:schemeClr val="tx2"/>
                </a:solidFill>
                <a:sym typeface="Helvetica Light"/>
              </a:rPr>
              <a:t> Both sides: </a:t>
            </a:r>
          </a:p>
        </p:txBody>
      </p:sp>
      <p:sp>
        <p:nvSpPr>
          <p:cNvPr id="9" name="Rectangle 8">
            <a:extLst>
              <a:ext uri="{FF2B5EF4-FFF2-40B4-BE49-F238E27FC236}">
                <a16:creationId xmlns:a16="http://schemas.microsoft.com/office/drawing/2014/main" id="{4F1372DC-801A-4B8E-A8E6-44EBBC3229F4}"/>
              </a:ext>
            </a:extLst>
          </p:cNvPr>
          <p:cNvSpPr/>
          <p:nvPr/>
        </p:nvSpPr>
        <p:spPr>
          <a:xfrm>
            <a:off x="186267" y="857956"/>
            <a:ext cx="8190089" cy="180622"/>
          </a:xfrm>
          <a:prstGeom prst="rect">
            <a:avLst/>
          </a:prstGeom>
          <a:solidFill>
            <a:schemeClr val="accent5"/>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83AD9-5548-4696-9295-AE34E85F8C9F}"/>
              </a:ext>
            </a:extLst>
          </p:cNvPr>
          <p:cNvSpPr txBox="1">
            <a:spLocks noGrp="1"/>
          </p:cNvSpPr>
          <p:nvPr>
            <p:ph type="title"/>
          </p:nvPr>
        </p:nvSpPr>
        <p:spPr>
          <a:xfrm>
            <a:off x="2721374" y="42513"/>
            <a:ext cx="7061420" cy="720744"/>
          </a:xfrm>
        </p:spPr>
        <p:txBody>
          <a:bodyPr>
            <a:noAutofit/>
          </a:bodyPr>
          <a:lstStyle/>
          <a:p>
            <a:pPr lvl="0"/>
            <a:r>
              <a:rPr lang="en-US" sz="2000" dirty="0">
                <a:solidFill>
                  <a:srgbClr val="0000FF"/>
                </a:solidFill>
              </a:rPr>
              <a:t>Comparison of model and physical experiment of </a:t>
            </a:r>
            <a:br>
              <a:rPr lang="en-US" sz="2000" dirty="0">
                <a:solidFill>
                  <a:srgbClr val="0000FF"/>
                </a:solidFill>
              </a:rPr>
            </a:br>
            <a:r>
              <a:rPr lang="en-US" sz="2000" dirty="0" err="1">
                <a:solidFill>
                  <a:srgbClr val="0000FF"/>
                </a:solidFill>
              </a:rPr>
              <a:t>Fraccarollo</a:t>
            </a:r>
            <a:r>
              <a:rPr lang="en-US" sz="2000" dirty="0">
                <a:solidFill>
                  <a:srgbClr val="0000FF"/>
                </a:solidFill>
              </a:rPr>
              <a:t> &amp; Ferrari  J. Hydraulic Res, 1995 </a:t>
            </a:r>
            <a:endParaRPr lang="en-GB" sz="2000" dirty="0">
              <a:solidFill>
                <a:srgbClr val="0000FF"/>
              </a:solidFill>
            </a:endParaRPr>
          </a:p>
        </p:txBody>
      </p:sp>
      <p:pic>
        <p:nvPicPr>
          <p:cNvPr id="3" name="Content Placeholder 4">
            <a:extLst>
              <a:ext uri="{FF2B5EF4-FFF2-40B4-BE49-F238E27FC236}">
                <a16:creationId xmlns:a16="http://schemas.microsoft.com/office/drawing/2014/main" id="{FE87B72E-ED5E-4A63-B93A-20A42E36C00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938628" y="933771"/>
            <a:ext cx="7266743" cy="3640240"/>
          </a:xfrm>
        </p:spPr>
      </p:pic>
      <p:sp>
        <p:nvSpPr>
          <p:cNvPr id="4" name="Footer Placeholder 2">
            <a:extLst>
              <a:ext uri="{FF2B5EF4-FFF2-40B4-BE49-F238E27FC236}">
                <a16:creationId xmlns:a16="http://schemas.microsoft.com/office/drawing/2014/main" id="{F59D4CEE-8143-4B5B-97EC-9C04E3142965}"/>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DDD2-984E-4324-8273-2F408B20145F}"/>
              </a:ext>
            </a:extLst>
          </p:cNvPr>
          <p:cNvSpPr txBox="1">
            <a:spLocks noGrp="1"/>
          </p:cNvSpPr>
          <p:nvPr>
            <p:ph type="title"/>
          </p:nvPr>
        </p:nvSpPr>
        <p:spPr>
          <a:xfrm>
            <a:off x="2856413" y="80844"/>
            <a:ext cx="7836376" cy="314714"/>
          </a:xfrm>
        </p:spPr>
        <p:txBody>
          <a:bodyPr>
            <a:noAutofit/>
          </a:bodyPr>
          <a:lstStyle/>
          <a:p>
            <a:pPr lvl="0"/>
            <a:r>
              <a:rPr lang="en-US" sz="2000" dirty="0">
                <a:solidFill>
                  <a:srgbClr val="0000FF"/>
                </a:solidFill>
              </a:rPr>
              <a:t>Investigation of impact of ramping the flux limiter </a:t>
            </a:r>
            <a:br>
              <a:rPr lang="en-US" sz="2000" dirty="0">
                <a:solidFill>
                  <a:srgbClr val="0000FF"/>
                </a:solidFill>
              </a:rPr>
            </a:br>
            <a:r>
              <a:rPr lang="en-US" sz="2000" dirty="0">
                <a:solidFill>
                  <a:srgbClr val="0000FF"/>
                </a:solidFill>
              </a:rPr>
              <a:t>as </a:t>
            </a:r>
            <a:r>
              <a:rPr lang="en-US" sz="2000" i="1" dirty="0" err="1">
                <a:solidFill>
                  <a:srgbClr val="0000FF"/>
                </a:solidFill>
                <a:latin typeface="Times New Roman" panose="02020603050405020304" pitchFamily="18" charset="0"/>
                <a:cs typeface="Times New Roman" panose="02020603050405020304" pitchFamily="18" charset="0"/>
              </a:rPr>
              <a:t>D</a:t>
            </a:r>
            <a:r>
              <a:rPr lang="en-US" sz="2000" i="1" baseline="-25000" dirty="0" err="1">
                <a:solidFill>
                  <a:srgbClr val="0000FF"/>
                </a:solidFill>
                <a:latin typeface="Times New Roman" panose="02020603050405020304" pitchFamily="18" charset="0"/>
                <a:cs typeface="Times New Roman" panose="02020603050405020304" pitchFamily="18" charset="0"/>
              </a:rPr>
              <a:t>crit</a:t>
            </a:r>
            <a:r>
              <a:rPr lang="en-US" sz="2000" dirty="0">
                <a:solidFill>
                  <a:srgbClr val="0000FF"/>
                </a:solidFill>
              </a:rPr>
              <a:t> is approached</a:t>
            </a:r>
            <a:endParaRPr lang="en-GB" sz="2000" dirty="0">
              <a:solidFill>
                <a:srgbClr val="0000FF"/>
              </a:solidFill>
            </a:endParaRPr>
          </a:p>
        </p:txBody>
      </p:sp>
      <p:pic>
        <p:nvPicPr>
          <p:cNvPr id="3" name="Content Placeholder 4">
            <a:extLst>
              <a:ext uri="{FF2B5EF4-FFF2-40B4-BE49-F238E27FC236}">
                <a16:creationId xmlns:a16="http://schemas.microsoft.com/office/drawing/2014/main" id="{3948229E-71F8-4645-994E-44CEE908FFF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579785" y="767056"/>
            <a:ext cx="6844414" cy="3428678"/>
          </a:xfrm>
        </p:spPr>
      </p:pic>
      <p:sp>
        <p:nvSpPr>
          <p:cNvPr id="5" name="TextBox 7">
            <a:extLst>
              <a:ext uri="{FF2B5EF4-FFF2-40B4-BE49-F238E27FC236}">
                <a16:creationId xmlns:a16="http://schemas.microsoft.com/office/drawing/2014/main" id="{D217A771-6388-4304-9331-535A796BEF43}"/>
              </a:ext>
            </a:extLst>
          </p:cNvPr>
          <p:cNvSpPr txBox="1"/>
          <p:nvPr/>
        </p:nvSpPr>
        <p:spPr>
          <a:xfrm>
            <a:off x="863763" y="4066503"/>
            <a:ext cx="6276457" cy="89255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2000" dirty="0">
                <a:solidFill>
                  <a:srgbClr val="000000"/>
                </a:solidFill>
                <a:latin typeface="Calibri"/>
              </a:rPr>
              <a:t>Channel ends are closed</a:t>
            </a:r>
          </a:p>
          <a:p>
            <a:pPr>
              <a:defRPr sz="1800" b="0" i="0" u="none" strike="noStrike" kern="0" cap="none" spc="0" baseline="0">
                <a:solidFill>
                  <a:srgbClr val="000000"/>
                </a:solidFill>
                <a:uFillTx/>
              </a:defRPr>
            </a:pPr>
            <a:r>
              <a:rPr lang="en-US" sz="2000" dirty="0">
                <a:solidFill>
                  <a:srgbClr val="000000"/>
                </a:solidFill>
                <a:latin typeface="Calibri"/>
              </a:rPr>
              <a:t>Next slide shows time-series at </a:t>
            </a:r>
            <a:r>
              <a:rPr lang="en-US" sz="2000" i="1" dirty="0">
                <a:solidFill>
                  <a:srgbClr val="FF0000"/>
                </a:solidFill>
                <a:latin typeface="Times New Roman" panose="02020603050405020304" pitchFamily="18" charset="0"/>
                <a:cs typeface="Times New Roman" panose="02020603050405020304" pitchFamily="18" charset="0"/>
              </a:rPr>
              <a:t>x=</a:t>
            </a:r>
            <a:r>
              <a:rPr lang="en-US" sz="2000" dirty="0">
                <a:solidFill>
                  <a:srgbClr val="FF0000"/>
                </a:solidFill>
                <a:latin typeface="Times New Roman" panose="02020603050405020304" pitchFamily="18" charset="0"/>
                <a:cs typeface="Times New Roman" panose="02020603050405020304" pitchFamily="18" charset="0"/>
              </a:rPr>
              <a:t>12</a:t>
            </a:r>
            <a:r>
              <a:rPr lang="en-US" sz="2000" dirty="0">
                <a:solidFill>
                  <a:srgbClr val="FF0000"/>
                </a:solidFill>
                <a:latin typeface="Calibri"/>
              </a:rPr>
              <a:t> </a:t>
            </a:r>
            <a:r>
              <a:rPr lang="en-US" sz="2000" dirty="0">
                <a:solidFill>
                  <a:srgbClr val="000000"/>
                </a:solidFill>
                <a:latin typeface="Calibri"/>
              </a:rPr>
              <a:t>km </a:t>
            </a:r>
          </a:p>
          <a:p>
            <a:pPr>
              <a:defRPr sz="1800" b="0" i="0" u="none" strike="noStrike" kern="0" cap="none" spc="0" baseline="0">
                <a:solidFill>
                  <a:srgbClr val="000000"/>
                </a:solidFill>
                <a:uFillTx/>
              </a:defRPr>
            </a:pPr>
            <a:endParaRPr lang="en-US" sz="1350" dirty="0">
              <a:solidFill>
                <a:srgbClr val="000000"/>
              </a:solidFill>
              <a:latin typeface="Calibri"/>
            </a:endParaRPr>
          </a:p>
        </p:txBody>
      </p:sp>
      <p:cxnSp>
        <p:nvCxnSpPr>
          <p:cNvPr id="10" name="Straight Arrow Connector 9">
            <a:extLst>
              <a:ext uri="{FF2B5EF4-FFF2-40B4-BE49-F238E27FC236}">
                <a16:creationId xmlns:a16="http://schemas.microsoft.com/office/drawing/2014/main" id="{6F45D02C-8ACE-43C4-8969-ADAA75E3F84A}"/>
              </a:ext>
            </a:extLst>
          </p:cNvPr>
          <p:cNvCxnSpPr>
            <a:cxnSpLocks/>
          </p:cNvCxnSpPr>
          <p:nvPr/>
        </p:nvCxnSpPr>
        <p:spPr>
          <a:xfrm flipH="1" flipV="1">
            <a:off x="5175357" y="1733803"/>
            <a:ext cx="694865" cy="224819"/>
          </a:xfrm>
          <a:prstGeom prst="straightConnector1">
            <a:avLst/>
          </a:prstGeom>
          <a:ln w="28575">
            <a:solidFill>
              <a:srgbClr val="FF0000"/>
            </a:solidFill>
            <a:headEnd type="arrow" w="med" len="med"/>
            <a:tailEnd type="none" w="med" len="med"/>
          </a:ln>
        </p:spPr>
        <p:style>
          <a:lnRef idx="1">
            <a:schemeClr val="dk1"/>
          </a:lnRef>
          <a:fillRef idx="0">
            <a:schemeClr val="dk1"/>
          </a:fillRef>
          <a:effectRef idx="0">
            <a:schemeClr val="dk1"/>
          </a:effectRef>
          <a:fontRef idx="minor">
            <a:schemeClr val="tx1"/>
          </a:fontRef>
        </p:style>
      </p:cxnSp>
      <p:cxnSp>
        <p:nvCxnSpPr>
          <p:cNvPr id="11" name="Straight Arrow Connector 10">
            <a:extLst>
              <a:ext uri="{FF2B5EF4-FFF2-40B4-BE49-F238E27FC236}">
                <a16:creationId xmlns:a16="http://schemas.microsoft.com/office/drawing/2014/main" id="{AD656500-0747-4DD4-A2E3-FDDF33E835F6}"/>
              </a:ext>
            </a:extLst>
          </p:cNvPr>
          <p:cNvCxnSpPr>
            <a:cxnSpLocks/>
          </p:cNvCxnSpPr>
          <p:nvPr/>
        </p:nvCxnSpPr>
        <p:spPr>
          <a:xfrm flipV="1">
            <a:off x="6852356" y="2810934"/>
            <a:ext cx="0" cy="400755"/>
          </a:xfrm>
          <a:prstGeom prst="straightConnector1">
            <a:avLst/>
          </a:prstGeom>
          <a:ln w="28575">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4" name="Oval 13">
            <a:extLst>
              <a:ext uri="{FF2B5EF4-FFF2-40B4-BE49-F238E27FC236}">
                <a16:creationId xmlns:a16="http://schemas.microsoft.com/office/drawing/2014/main" id="{F047C5F0-7400-4D10-BAA2-15D50D1E7E1A}"/>
              </a:ext>
            </a:extLst>
          </p:cNvPr>
          <p:cNvSpPr/>
          <p:nvPr/>
        </p:nvSpPr>
        <p:spPr>
          <a:xfrm>
            <a:off x="4786428" y="1447112"/>
            <a:ext cx="388929" cy="361317"/>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5" name="Oval 14">
            <a:extLst>
              <a:ext uri="{FF2B5EF4-FFF2-40B4-BE49-F238E27FC236}">
                <a16:creationId xmlns:a16="http://schemas.microsoft.com/office/drawing/2014/main" id="{1916D603-1906-425F-ADC3-0FF58E485681}"/>
              </a:ext>
            </a:extLst>
          </p:cNvPr>
          <p:cNvSpPr/>
          <p:nvPr/>
        </p:nvSpPr>
        <p:spPr>
          <a:xfrm>
            <a:off x="5797125" y="1715911"/>
            <a:ext cx="1422117" cy="1343377"/>
          </a:xfrm>
          <a:prstGeom prst="ellipse">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Footer Placeholder 2">
            <a:extLst>
              <a:ext uri="{FF2B5EF4-FFF2-40B4-BE49-F238E27FC236}">
                <a16:creationId xmlns:a16="http://schemas.microsoft.com/office/drawing/2014/main" id="{5D4D3E0F-75DD-40A4-83C4-37EB54BFD073}"/>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cxnSp>
        <p:nvCxnSpPr>
          <p:cNvPr id="12" name="Straight Arrow Connector 11">
            <a:extLst>
              <a:ext uri="{FF2B5EF4-FFF2-40B4-BE49-F238E27FC236}">
                <a16:creationId xmlns:a16="http://schemas.microsoft.com/office/drawing/2014/main" id="{07C0127F-7FEF-43C3-BC16-01600C890BDE}"/>
              </a:ext>
            </a:extLst>
          </p:cNvPr>
          <p:cNvCxnSpPr>
            <a:cxnSpLocks/>
          </p:cNvCxnSpPr>
          <p:nvPr/>
        </p:nvCxnSpPr>
        <p:spPr>
          <a:xfrm flipV="1">
            <a:off x="4645479" y="3184879"/>
            <a:ext cx="2206877" cy="1215672"/>
          </a:xfrm>
          <a:prstGeom prst="straightConnector1">
            <a:avLst/>
          </a:prstGeom>
          <a:ln w="28575">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82982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FDDD2-984E-4324-8273-2F408B20145F}"/>
              </a:ext>
            </a:extLst>
          </p:cNvPr>
          <p:cNvSpPr txBox="1">
            <a:spLocks noGrp="1"/>
          </p:cNvSpPr>
          <p:nvPr>
            <p:ph type="title"/>
          </p:nvPr>
        </p:nvSpPr>
        <p:spPr>
          <a:xfrm>
            <a:off x="2842226" y="36470"/>
            <a:ext cx="7836376" cy="314714"/>
          </a:xfrm>
        </p:spPr>
        <p:txBody>
          <a:bodyPr>
            <a:noAutofit/>
          </a:bodyPr>
          <a:lstStyle/>
          <a:p>
            <a:pPr lvl="0"/>
            <a:r>
              <a:rPr lang="en-US" sz="2000" dirty="0">
                <a:solidFill>
                  <a:srgbClr val="0000FF"/>
                </a:solidFill>
              </a:rPr>
              <a:t>Investigation of impact of ramping the flux limiter</a:t>
            </a:r>
            <a:endParaRPr lang="en-GB" sz="2000" dirty="0">
              <a:solidFill>
                <a:srgbClr val="0000FF"/>
              </a:solidFill>
            </a:endParaRPr>
          </a:p>
        </p:txBody>
      </p:sp>
      <p:pic>
        <p:nvPicPr>
          <p:cNvPr id="4" name="Graphic 6">
            <a:extLst>
              <a:ext uri="{FF2B5EF4-FFF2-40B4-BE49-F238E27FC236}">
                <a16:creationId xmlns:a16="http://schemas.microsoft.com/office/drawing/2014/main" id="{EBE32163-1470-4C65-8900-1FADB65B74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46978" y="428381"/>
            <a:ext cx="4026873" cy="4316144"/>
          </a:xfrm>
          <a:prstGeom prst="rect">
            <a:avLst/>
          </a:prstGeom>
          <a:noFill/>
          <a:ln cap="flat">
            <a:noFill/>
          </a:ln>
        </p:spPr>
      </p:pic>
      <p:sp>
        <p:nvSpPr>
          <p:cNvPr id="5" name="TextBox 7">
            <a:extLst>
              <a:ext uri="{FF2B5EF4-FFF2-40B4-BE49-F238E27FC236}">
                <a16:creationId xmlns:a16="http://schemas.microsoft.com/office/drawing/2014/main" id="{D217A771-6388-4304-9331-535A796BEF43}"/>
              </a:ext>
            </a:extLst>
          </p:cNvPr>
          <p:cNvSpPr txBox="1"/>
          <p:nvPr/>
        </p:nvSpPr>
        <p:spPr>
          <a:xfrm>
            <a:off x="1557868" y="1233607"/>
            <a:ext cx="2839156" cy="377026"/>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2000" dirty="0">
                <a:solidFill>
                  <a:srgbClr val="000000"/>
                </a:solidFill>
                <a:latin typeface="Calibri"/>
              </a:rPr>
              <a:t>Barotropic velocity (ms</a:t>
            </a:r>
            <a:r>
              <a:rPr lang="en-US" sz="2000" baseline="30000" dirty="0">
                <a:solidFill>
                  <a:srgbClr val="000000"/>
                </a:solidFill>
                <a:latin typeface="Calibri"/>
              </a:rPr>
              <a:t>-1</a:t>
            </a:r>
            <a:r>
              <a:rPr lang="en-US" sz="2000" dirty="0">
                <a:solidFill>
                  <a:srgbClr val="000000"/>
                </a:solidFill>
                <a:latin typeface="Calibri"/>
              </a:rPr>
              <a:t>)</a:t>
            </a:r>
          </a:p>
        </p:txBody>
      </p:sp>
      <p:sp>
        <p:nvSpPr>
          <p:cNvPr id="11" name="TextBox 7">
            <a:extLst>
              <a:ext uri="{FF2B5EF4-FFF2-40B4-BE49-F238E27FC236}">
                <a16:creationId xmlns:a16="http://schemas.microsoft.com/office/drawing/2014/main" id="{3C5882FA-71EB-4117-A4CC-7C3EAF67D819}"/>
              </a:ext>
            </a:extLst>
          </p:cNvPr>
          <p:cNvSpPr txBox="1"/>
          <p:nvPr/>
        </p:nvSpPr>
        <p:spPr>
          <a:xfrm>
            <a:off x="99156" y="3635504"/>
            <a:ext cx="4747848" cy="684803"/>
          </a:xfrm>
          <a:prstGeom prst="rect">
            <a:avLst/>
          </a:prstGeom>
          <a:noFill/>
          <a:ln cap="flat">
            <a:noFill/>
          </a:ln>
        </p:spPr>
        <p:txBody>
          <a:bodyPr vert="horz" wrap="square" lIns="68580" tIns="34290" rIns="68580" bIns="34290" anchor="t" anchorCtr="0" compatLnSpc="1">
            <a:spAutoFit/>
          </a:bodyPr>
          <a:lstStyle/>
          <a:p>
            <a:pPr algn="ctr">
              <a:defRPr sz="1800" b="0" i="0" u="none" strike="noStrike" kern="0" cap="none" spc="0" baseline="0">
                <a:solidFill>
                  <a:srgbClr val="000000"/>
                </a:solidFill>
                <a:uFillTx/>
              </a:defRPr>
            </a:pPr>
            <a:r>
              <a:rPr lang="en-US" sz="2000" dirty="0">
                <a:solidFill>
                  <a:srgbClr val="000000"/>
                </a:solidFill>
                <a:latin typeface="Calibri"/>
              </a:rPr>
              <a:t>Time-mean of the flux mask on each       baroclinic time-step</a:t>
            </a:r>
            <a:endParaRPr lang="en-GB" sz="2000" dirty="0">
              <a:solidFill>
                <a:srgbClr val="000000"/>
              </a:solidFill>
              <a:latin typeface="Calibri"/>
            </a:endParaRPr>
          </a:p>
        </p:txBody>
      </p:sp>
      <p:sp>
        <p:nvSpPr>
          <p:cNvPr id="12" name="TextBox 7">
            <a:extLst>
              <a:ext uri="{FF2B5EF4-FFF2-40B4-BE49-F238E27FC236}">
                <a16:creationId xmlns:a16="http://schemas.microsoft.com/office/drawing/2014/main" id="{58A8D971-3729-4C19-8624-817A8A30FC32}"/>
              </a:ext>
            </a:extLst>
          </p:cNvPr>
          <p:cNvSpPr txBox="1"/>
          <p:nvPr/>
        </p:nvSpPr>
        <p:spPr>
          <a:xfrm>
            <a:off x="199181" y="2194105"/>
            <a:ext cx="4747848" cy="1200329"/>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2000" dirty="0">
                <a:solidFill>
                  <a:srgbClr val="000000"/>
                </a:solidFill>
                <a:latin typeface="Calibri"/>
              </a:rPr>
              <a:t>wet/dry state on every barotropic sub-step: 		0 if any sub-step dry</a:t>
            </a:r>
          </a:p>
          <a:p>
            <a:pPr>
              <a:defRPr sz="1800" b="0" i="0" u="none" strike="noStrike" kern="0" cap="none" spc="0" baseline="0">
                <a:solidFill>
                  <a:srgbClr val="000000"/>
                </a:solidFill>
                <a:uFillTx/>
              </a:defRPr>
            </a:pPr>
            <a:r>
              <a:rPr lang="en-US" sz="2000" dirty="0">
                <a:solidFill>
                  <a:srgbClr val="000000"/>
                </a:solidFill>
                <a:latin typeface="Calibri"/>
              </a:rPr>
              <a:t>		1 if every sub-step wet  </a:t>
            </a:r>
          </a:p>
          <a:p>
            <a:pPr>
              <a:defRPr sz="1800" b="0" i="0" u="none" strike="noStrike" kern="0" cap="none" spc="0" baseline="0">
                <a:solidFill>
                  <a:srgbClr val="000000"/>
                </a:solidFill>
                <a:uFillTx/>
              </a:defRPr>
            </a:pPr>
            <a:endParaRPr lang="en-US" sz="1350" dirty="0">
              <a:solidFill>
                <a:srgbClr val="000000"/>
              </a:solidFill>
              <a:latin typeface="Calibri"/>
            </a:endParaRPr>
          </a:p>
        </p:txBody>
      </p:sp>
      <p:sp>
        <p:nvSpPr>
          <p:cNvPr id="13" name="Footer Placeholder 2">
            <a:extLst>
              <a:ext uri="{FF2B5EF4-FFF2-40B4-BE49-F238E27FC236}">
                <a16:creationId xmlns:a16="http://schemas.microsoft.com/office/drawing/2014/main" id="{BA6E88F8-B4ED-4422-9837-CB1028C514F4}"/>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
        <p:nvSpPr>
          <p:cNvPr id="8" name="TextBox 7">
            <a:extLst>
              <a:ext uri="{FF2B5EF4-FFF2-40B4-BE49-F238E27FC236}">
                <a16:creationId xmlns:a16="http://schemas.microsoft.com/office/drawing/2014/main" id="{6DF1F395-3783-4E67-9862-B31CCFDDC1E9}"/>
              </a:ext>
            </a:extLst>
          </p:cNvPr>
          <p:cNvSpPr txBox="1"/>
          <p:nvPr/>
        </p:nvSpPr>
        <p:spPr>
          <a:xfrm>
            <a:off x="5405749" y="4710130"/>
            <a:ext cx="1354665" cy="377026"/>
          </a:xfrm>
          <a:prstGeom prst="rect">
            <a:avLst/>
          </a:prstGeom>
          <a:solidFill>
            <a:schemeClr val="bg2"/>
          </a:solid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2000" dirty="0">
                <a:solidFill>
                  <a:srgbClr val="FF0000"/>
                </a:solidFill>
                <a:latin typeface="Calibri"/>
              </a:rPr>
              <a:t>No ramp </a:t>
            </a:r>
          </a:p>
        </p:txBody>
      </p:sp>
      <p:sp>
        <p:nvSpPr>
          <p:cNvPr id="9" name="TextBox 8">
            <a:extLst>
              <a:ext uri="{FF2B5EF4-FFF2-40B4-BE49-F238E27FC236}">
                <a16:creationId xmlns:a16="http://schemas.microsoft.com/office/drawing/2014/main" id="{A1D575CC-253E-41CD-8AFA-3ED4FC8D8DBC}"/>
              </a:ext>
            </a:extLst>
          </p:cNvPr>
          <p:cNvSpPr txBox="1"/>
          <p:nvPr/>
        </p:nvSpPr>
        <p:spPr>
          <a:xfrm>
            <a:off x="7297077" y="4710130"/>
            <a:ext cx="1354665" cy="377026"/>
          </a:xfrm>
          <a:prstGeom prst="rect">
            <a:avLst/>
          </a:prstGeom>
          <a:solidFill>
            <a:schemeClr val="bg2"/>
          </a:solid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2000" dirty="0">
                <a:solidFill>
                  <a:srgbClr val="FF0000"/>
                </a:solidFill>
                <a:latin typeface="Calibri"/>
              </a:rPr>
              <a:t> With ramp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3"/>
          <p:cNvSpPr txBox="1">
            <a:spLocks/>
          </p:cNvSpPr>
          <p:nvPr/>
        </p:nvSpPr>
        <p:spPr>
          <a:xfrm>
            <a:off x="658339" y="424839"/>
            <a:ext cx="8281554" cy="268111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endParaRPr lang="en-US" sz="2400" dirty="0"/>
          </a:p>
          <a:p>
            <a:pPr marL="285750" indent="-285750">
              <a:buFont typeface="Arial" panose="020B0604020202020204" pitchFamily="34" charset="0"/>
              <a:buChar char="•"/>
            </a:pPr>
            <a:endParaRPr lang="en-US" sz="2400" dirty="0"/>
          </a:p>
          <a:p>
            <a:pPr marL="628650" lvl="1" indent="-285750">
              <a:buFont typeface="Arial" panose="020B0604020202020204" pitchFamily="34" charset="0"/>
              <a:buChar char="•"/>
            </a:pPr>
            <a:r>
              <a:rPr lang="en-US" sz="2400" dirty="0"/>
              <a:t>Motivation &amp; introduction to methodology </a:t>
            </a:r>
          </a:p>
          <a:p>
            <a:pPr marL="628650" lvl="1" indent="-285750">
              <a:buFont typeface="Arial" panose="020B0604020202020204" pitchFamily="34" charset="0"/>
              <a:buChar char="•"/>
            </a:pPr>
            <a:endParaRPr lang="en-US" sz="2400" dirty="0"/>
          </a:p>
          <a:p>
            <a:pPr marL="628650" lvl="1" indent="-285750">
              <a:buFont typeface="Arial" panose="020B0604020202020204" pitchFamily="34" charset="0"/>
              <a:buChar char="•"/>
            </a:pPr>
            <a:r>
              <a:rPr lang="en-US" sz="2400" dirty="0"/>
              <a:t>Some details of the formulation </a:t>
            </a:r>
          </a:p>
          <a:p>
            <a:pPr marL="628650" lvl="1" indent="-285750">
              <a:buFont typeface="Arial" panose="020B0604020202020204" pitchFamily="34" charset="0"/>
              <a:buChar char="•"/>
            </a:pPr>
            <a:endParaRPr lang="en-US" sz="2400" dirty="0"/>
          </a:p>
          <a:p>
            <a:pPr marL="628650" lvl="1" indent="-285750">
              <a:buFont typeface="Arial" panose="020B0604020202020204" pitchFamily="34" charset="0"/>
              <a:buChar char="•"/>
            </a:pPr>
            <a:r>
              <a:rPr lang="en-US" sz="2400" dirty="0"/>
              <a:t>Results for idealised test cases</a:t>
            </a:r>
          </a:p>
          <a:p>
            <a:pPr marL="628650" lvl="1" indent="-285750">
              <a:buFont typeface="Arial" panose="020B0604020202020204" pitchFamily="34" charset="0"/>
              <a:buChar char="•"/>
            </a:pPr>
            <a:endParaRPr lang="en-US" sz="2400" dirty="0"/>
          </a:p>
          <a:p>
            <a:pPr marL="628650" lvl="1" indent="-285750">
              <a:buFont typeface="Arial" panose="020B0604020202020204" pitchFamily="34" charset="0"/>
              <a:buChar char="•"/>
            </a:pPr>
            <a:r>
              <a:rPr lang="en-US" sz="2400" dirty="0"/>
              <a:t>Results for operational configurations</a:t>
            </a:r>
          </a:p>
          <a:p>
            <a:pPr marL="628650" lvl="1" indent="-285750">
              <a:buFont typeface="Arial" panose="020B0604020202020204" pitchFamily="34" charset="0"/>
              <a:buChar char="•"/>
            </a:pPr>
            <a:endParaRPr lang="en-US" sz="2400" dirty="0"/>
          </a:p>
          <a:p>
            <a:pPr marL="628650" lvl="1" indent="-285750">
              <a:buFont typeface="Arial" panose="020B0604020202020204" pitchFamily="34" charset="0"/>
              <a:buChar char="•"/>
            </a:pPr>
            <a:r>
              <a:rPr lang="en-US" sz="2400" dirty="0"/>
              <a:t>Summary, questions (references) </a:t>
            </a:r>
          </a:p>
        </p:txBody>
      </p:sp>
      <p:sp>
        <p:nvSpPr>
          <p:cNvPr id="7" name="TextBox 6"/>
          <p:cNvSpPr txBox="1"/>
          <p:nvPr/>
        </p:nvSpPr>
        <p:spPr>
          <a:xfrm>
            <a:off x="3176863" y="27897"/>
            <a:ext cx="1578957"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lvl="0" defTabSz="584200" hangingPunct="0"/>
            <a:r>
              <a:rPr lang="en-GB" sz="3200" kern="0">
                <a:solidFill>
                  <a:srgbClr val="0000FF"/>
                </a:solidFill>
                <a:sym typeface="Helvetica Light"/>
              </a:rPr>
              <a:t>Content</a:t>
            </a:r>
            <a:endParaRPr lang="en-GB" sz="3200" kern="0" dirty="0">
              <a:solidFill>
                <a:srgbClr val="0000FF"/>
              </a:solidFill>
              <a:sym typeface="Helvetica Ligh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id="{DBB986EA-D505-46A0-99AC-06A4AA3CA36F}"/>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310527" y="1170141"/>
            <a:ext cx="4619189" cy="3376392"/>
          </a:xfrm>
        </p:spPr>
      </p:pic>
      <p:sp>
        <p:nvSpPr>
          <p:cNvPr id="11" name="Footer Placeholder 2">
            <a:extLst>
              <a:ext uri="{FF2B5EF4-FFF2-40B4-BE49-F238E27FC236}">
                <a16:creationId xmlns:a16="http://schemas.microsoft.com/office/drawing/2014/main" id="{F64BA17B-57E2-4638-803D-073ADE0CC6EC}"/>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
        <p:nvSpPr>
          <p:cNvPr id="5" name="TextBox 4">
            <a:extLst>
              <a:ext uri="{FF2B5EF4-FFF2-40B4-BE49-F238E27FC236}">
                <a16:creationId xmlns:a16="http://schemas.microsoft.com/office/drawing/2014/main" id="{3D19BB61-E4F1-434C-9ABC-B727200E67A4}"/>
              </a:ext>
            </a:extLst>
          </p:cNvPr>
          <p:cNvSpPr txBox="1"/>
          <p:nvPr/>
        </p:nvSpPr>
        <p:spPr>
          <a:xfrm>
            <a:off x="4007555" y="868291"/>
            <a:ext cx="5367868" cy="29142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42900" indent="-342900" defTabSz="584200" hangingPunct="0">
              <a:buFont typeface="Arial" panose="020B0604020202020204" pitchFamily="34" charset="0"/>
              <a:buChar char="•"/>
            </a:pPr>
            <a:r>
              <a:rPr lang="en-US" sz="2000" dirty="0"/>
              <a:t>Fully forced (surface and lateral boundaries) </a:t>
            </a:r>
          </a:p>
          <a:p>
            <a:pPr marL="342900" indent="-342900" defTabSz="584200" hangingPunct="0">
              <a:buFont typeface="Arial" panose="020B0604020202020204" pitchFamily="34" charset="0"/>
              <a:buChar char="•"/>
            </a:pPr>
            <a:r>
              <a:rPr lang="en-US" sz="2000" dirty="0"/>
              <a:t>AMM15 (1.5 km; 50 vertical levels) </a:t>
            </a:r>
          </a:p>
          <a:p>
            <a:pPr marL="342900" indent="-342900" defTabSz="584200" hangingPunct="0">
              <a:buFont typeface="Arial" panose="020B0604020202020204" pitchFamily="34" charset="0"/>
              <a:buChar char="•"/>
            </a:pPr>
            <a:r>
              <a:rPr lang="en-US" sz="2000" dirty="0"/>
              <a:t>Realistic initial 3D conditions </a:t>
            </a:r>
          </a:p>
          <a:p>
            <a:pPr marL="342900" indent="-342900" defTabSz="584200" hangingPunct="0">
              <a:buFont typeface="Arial" panose="020B0604020202020204" pitchFamily="34" charset="0"/>
              <a:buChar char="•"/>
            </a:pPr>
            <a:r>
              <a:rPr lang="en-US" sz="2000" dirty="0"/>
              <a:t>4-year simulation with 2 year comparison</a:t>
            </a:r>
          </a:p>
          <a:p>
            <a:pPr marL="342900" indent="-342900" defTabSz="584200" hangingPunct="0">
              <a:buFont typeface="Arial" panose="020B0604020202020204" pitchFamily="34" charset="0"/>
              <a:buChar char="•"/>
            </a:pPr>
            <a:r>
              <a:rPr lang="en-US" sz="2000" dirty="0"/>
              <a:t>Bathymetry is pre-smoothed to prevent </a:t>
            </a:r>
          </a:p>
          <a:p>
            <a:pPr defTabSz="584200" hangingPunct="0"/>
            <a:r>
              <a:rPr lang="en-US" sz="2000" dirty="0"/>
              <a:t>     envelope intruding in WAD zones</a:t>
            </a:r>
          </a:p>
          <a:p>
            <a:pPr marL="342900" indent="-342900" defTabSz="584200" hangingPunct="0">
              <a:buFont typeface="Arial" panose="020B0604020202020204" pitchFamily="34" charset="0"/>
              <a:buChar char="•"/>
            </a:pPr>
            <a:r>
              <a:rPr lang="en-US" sz="2000" dirty="0"/>
              <a:t>Focus of the assessment is in the </a:t>
            </a:r>
          </a:p>
          <a:p>
            <a:pPr defTabSz="584200" hangingPunct="0"/>
            <a:r>
              <a:rPr lang="en-US" sz="2000" dirty="0"/>
              <a:t>     </a:t>
            </a:r>
            <a:r>
              <a:rPr lang="en-US" sz="2000" dirty="0" err="1"/>
              <a:t>Wadden</a:t>
            </a:r>
            <a:r>
              <a:rPr lang="en-US" sz="2000" dirty="0"/>
              <a:t> Sea (red box). </a:t>
            </a:r>
            <a:endParaRPr kumimoji="0" lang="en-GB" sz="2000" b="0" i="0" u="none" strike="noStrike" cap="none" spc="0" normalizeH="0" baseline="0" dirty="0">
              <a:ln>
                <a:noFill/>
              </a:ln>
              <a:solidFill>
                <a:schemeClr val="tx1"/>
              </a:solidFill>
              <a:effectLst/>
              <a:uFillTx/>
              <a:latin typeface="+mn-lt"/>
              <a:ea typeface="+mn-ea"/>
              <a:cs typeface="+mn-cs"/>
              <a:sym typeface="Helvetica Light"/>
            </a:endParaRPr>
          </a:p>
        </p:txBody>
      </p:sp>
      <p:sp>
        <p:nvSpPr>
          <p:cNvPr id="8" name="Rectangle 7">
            <a:extLst>
              <a:ext uri="{FF2B5EF4-FFF2-40B4-BE49-F238E27FC236}">
                <a16:creationId xmlns:a16="http://schemas.microsoft.com/office/drawing/2014/main" id="{C943C14E-C188-43AA-B2B6-7CC57328D1C0}"/>
              </a:ext>
            </a:extLst>
          </p:cNvPr>
          <p:cNvSpPr/>
          <p:nvPr/>
        </p:nvSpPr>
        <p:spPr>
          <a:xfrm>
            <a:off x="2720622" y="2438400"/>
            <a:ext cx="344311" cy="13335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2" name="Title 1">
            <a:extLst>
              <a:ext uri="{FF2B5EF4-FFF2-40B4-BE49-F238E27FC236}">
                <a16:creationId xmlns:a16="http://schemas.microsoft.com/office/drawing/2014/main" id="{9AA523DA-06AB-4DA2-967E-22A8CEC55AC9}"/>
              </a:ext>
            </a:extLst>
          </p:cNvPr>
          <p:cNvSpPr txBox="1">
            <a:spLocks noGrp="1"/>
          </p:cNvSpPr>
          <p:nvPr>
            <p:ph type="title"/>
          </p:nvPr>
        </p:nvSpPr>
        <p:spPr>
          <a:xfrm>
            <a:off x="2720622" y="72589"/>
            <a:ext cx="7836376" cy="314714"/>
          </a:xfrm>
        </p:spPr>
        <p:txBody>
          <a:bodyPr>
            <a:noAutofit/>
          </a:bodyPr>
          <a:lstStyle/>
          <a:p>
            <a:pPr lvl="0"/>
            <a:r>
              <a:rPr lang="en-US" sz="2000" dirty="0">
                <a:solidFill>
                  <a:srgbClr val="0000FF"/>
                </a:solidFill>
              </a:rPr>
              <a:t>Test using real world “operational” configuration</a:t>
            </a:r>
            <a:endParaRPr lang="en-GB" sz="2000" dirty="0">
              <a:solidFill>
                <a:srgbClr val="0000FF"/>
              </a:solidFill>
            </a:endParaRPr>
          </a:p>
        </p:txBody>
      </p:sp>
    </p:spTree>
    <p:extLst>
      <p:ext uri="{BB962C8B-B14F-4D97-AF65-F5344CB8AC3E}">
        <p14:creationId xmlns:p14="http://schemas.microsoft.com/office/powerpoint/2010/main" val="28780621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ooter Placeholder 2">
            <a:extLst>
              <a:ext uri="{FF2B5EF4-FFF2-40B4-BE49-F238E27FC236}">
                <a16:creationId xmlns:a16="http://schemas.microsoft.com/office/drawing/2014/main" id="{F64BA17B-57E2-4638-803D-073ADE0CC6EC}"/>
              </a:ext>
            </a:extLst>
          </p:cNvPr>
          <p:cNvSpPr txBox="1">
            <a:spLocks/>
          </p:cNvSpPr>
          <p:nvPr/>
        </p:nvSpPr>
        <p:spPr>
          <a:xfrm>
            <a:off x="0" y="4744525"/>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
        <p:nvSpPr>
          <p:cNvPr id="5" name="TextBox 4">
            <a:extLst>
              <a:ext uri="{FF2B5EF4-FFF2-40B4-BE49-F238E27FC236}">
                <a16:creationId xmlns:a16="http://schemas.microsoft.com/office/drawing/2014/main" id="{B566C1A4-885E-4918-B314-AB1A6703CF40}"/>
              </a:ext>
            </a:extLst>
          </p:cNvPr>
          <p:cNvSpPr txBox="1"/>
          <p:nvPr/>
        </p:nvSpPr>
        <p:spPr>
          <a:xfrm>
            <a:off x="5458691" y="903020"/>
            <a:ext cx="144334"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endParaRPr kumimoji="0" lang="en-GB" sz="4000" b="0" i="0" u="none" strike="noStrike" cap="none" spc="0" normalizeH="0" baseline="0" dirty="0">
              <a:ln>
                <a:noFill/>
              </a:ln>
              <a:solidFill>
                <a:schemeClr val="tx1"/>
              </a:solidFill>
              <a:effectLst/>
              <a:uFillTx/>
              <a:latin typeface="+mn-lt"/>
              <a:ea typeface="+mn-ea"/>
              <a:cs typeface="+mn-cs"/>
              <a:sym typeface="Helvetica Light"/>
            </a:endParaRPr>
          </a:p>
        </p:txBody>
      </p:sp>
      <p:pic>
        <p:nvPicPr>
          <p:cNvPr id="12" name="Content Placeholder 4">
            <a:extLst>
              <a:ext uri="{FF2B5EF4-FFF2-40B4-BE49-F238E27FC236}">
                <a16:creationId xmlns:a16="http://schemas.microsoft.com/office/drawing/2014/main" id="{4EC07741-70A4-4CC8-B1FB-A8522EC46A5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66" y="588858"/>
            <a:ext cx="4619189" cy="3376392"/>
          </a:xfrm>
          <a:prstGeom prst="rect">
            <a:avLst/>
          </a:prstGeom>
        </p:spPr>
      </p:pic>
      <p:sp>
        <p:nvSpPr>
          <p:cNvPr id="13" name="Rectangle 12">
            <a:extLst>
              <a:ext uri="{FF2B5EF4-FFF2-40B4-BE49-F238E27FC236}">
                <a16:creationId xmlns:a16="http://schemas.microsoft.com/office/drawing/2014/main" id="{7B821930-7C76-4B11-B8A8-746D02F9DF64}"/>
              </a:ext>
            </a:extLst>
          </p:cNvPr>
          <p:cNvSpPr/>
          <p:nvPr/>
        </p:nvSpPr>
        <p:spPr>
          <a:xfrm>
            <a:off x="3010798" y="1866286"/>
            <a:ext cx="344311" cy="133350"/>
          </a:xfrm>
          <a:prstGeom prst="rect">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pic>
        <p:nvPicPr>
          <p:cNvPr id="14" name="Graphic 6">
            <a:extLst>
              <a:ext uri="{FF2B5EF4-FFF2-40B4-BE49-F238E27FC236}">
                <a16:creationId xmlns:a16="http://schemas.microsoft.com/office/drawing/2014/main" id="{D2FD47B2-699E-44ED-B685-5E54FE3A69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498563" y="567722"/>
            <a:ext cx="3352859" cy="3352859"/>
          </a:xfrm>
          <a:prstGeom prst="rect">
            <a:avLst/>
          </a:prstGeom>
          <a:noFill/>
          <a:ln cap="flat">
            <a:noFill/>
          </a:ln>
        </p:spPr>
      </p:pic>
      <p:cxnSp>
        <p:nvCxnSpPr>
          <p:cNvPr id="15" name="Straight Arrow Connector 14">
            <a:extLst>
              <a:ext uri="{FF2B5EF4-FFF2-40B4-BE49-F238E27FC236}">
                <a16:creationId xmlns:a16="http://schemas.microsoft.com/office/drawing/2014/main" id="{62BE0622-39B9-4D0A-B025-906B99F50C18}"/>
              </a:ext>
            </a:extLst>
          </p:cNvPr>
          <p:cNvCxnSpPr>
            <a:cxnSpLocks/>
            <a:stCxn id="13" idx="3"/>
          </p:cNvCxnSpPr>
          <p:nvPr/>
        </p:nvCxnSpPr>
        <p:spPr>
          <a:xfrm flipV="1">
            <a:off x="3355109" y="1518356"/>
            <a:ext cx="1237314" cy="414605"/>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7" name="TextBox 16">
            <a:extLst>
              <a:ext uri="{FF2B5EF4-FFF2-40B4-BE49-F238E27FC236}">
                <a16:creationId xmlns:a16="http://schemas.microsoft.com/office/drawing/2014/main" id="{90D7B1E1-7021-48B8-B8D5-C6AC70244DEE}"/>
              </a:ext>
            </a:extLst>
          </p:cNvPr>
          <p:cNvSpPr txBox="1"/>
          <p:nvPr/>
        </p:nvSpPr>
        <p:spPr>
          <a:xfrm>
            <a:off x="549899" y="3915766"/>
            <a:ext cx="8201409" cy="7598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342900" indent="-342900" defTabSz="584200" hangingPunct="0">
              <a:buFont typeface="Arial" panose="020B0604020202020204" pitchFamily="34" charset="0"/>
              <a:buChar char="•"/>
            </a:pPr>
            <a:r>
              <a:rPr lang="en-US" sz="2000" dirty="0"/>
              <a:t>Note the AMM15 bathymetry does not capture some channels well</a:t>
            </a:r>
          </a:p>
          <a:p>
            <a:pPr defTabSz="584200" hangingPunct="0"/>
            <a:r>
              <a:rPr lang="en-US" sz="2000" dirty="0"/>
              <a:t> </a:t>
            </a:r>
          </a:p>
        </p:txBody>
      </p:sp>
      <p:sp>
        <p:nvSpPr>
          <p:cNvPr id="19" name="Rectangle 18">
            <a:extLst>
              <a:ext uri="{FF2B5EF4-FFF2-40B4-BE49-F238E27FC236}">
                <a16:creationId xmlns:a16="http://schemas.microsoft.com/office/drawing/2014/main" id="{838A91A5-EE42-4062-A5D6-EE07A9043866}"/>
              </a:ext>
            </a:extLst>
          </p:cNvPr>
          <p:cNvSpPr/>
          <p:nvPr/>
        </p:nvSpPr>
        <p:spPr>
          <a:xfrm>
            <a:off x="7576032" y="1069030"/>
            <a:ext cx="1451038" cy="707886"/>
          </a:xfrm>
          <a:prstGeom prst="rect">
            <a:avLst/>
          </a:prstGeom>
        </p:spPr>
        <p:txBody>
          <a:bodyPr wrap="none">
            <a:spAutoFit/>
          </a:bodyPr>
          <a:lstStyle/>
          <a:p>
            <a:pPr algn="ctr"/>
            <a:r>
              <a:rPr lang="en-US" sz="2000" dirty="0"/>
              <a:t>AMM15</a:t>
            </a:r>
          </a:p>
          <a:p>
            <a:pPr algn="ctr"/>
            <a:r>
              <a:rPr lang="en-US" sz="2000" dirty="0"/>
              <a:t>bathymetry</a:t>
            </a:r>
            <a:endParaRPr lang="en-GB" sz="2000" dirty="0"/>
          </a:p>
        </p:txBody>
      </p:sp>
      <p:sp>
        <p:nvSpPr>
          <p:cNvPr id="20" name="Rectangle 19">
            <a:extLst>
              <a:ext uri="{FF2B5EF4-FFF2-40B4-BE49-F238E27FC236}">
                <a16:creationId xmlns:a16="http://schemas.microsoft.com/office/drawing/2014/main" id="{AD69890E-9E7F-4530-A50C-2987F8976F30}"/>
              </a:ext>
            </a:extLst>
          </p:cNvPr>
          <p:cNvSpPr/>
          <p:nvPr/>
        </p:nvSpPr>
        <p:spPr>
          <a:xfrm>
            <a:off x="7576032" y="2437769"/>
            <a:ext cx="1451038" cy="707886"/>
          </a:xfrm>
          <a:prstGeom prst="rect">
            <a:avLst/>
          </a:prstGeom>
        </p:spPr>
        <p:txBody>
          <a:bodyPr wrap="none">
            <a:spAutoFit/>
          </a:bodyPr>
          <a:lstStyle/>
          <a:p>
            <a:pPr algn="ctr"/>
            <a:r>
              <a:rPr lang="en-US" sz="2000" dirty="0" err="1"/>
              <a:t>EMODnet</a:t>
            </a:r>
            <a:endParaRPr lang="en-US" sz="2000" dirty="0"/>
          </a:p>
          <a:p>
            <a:pPr algn="ctr"/>
            <a:r>
              <a:rPr lang="en-US" sz="2000" dirty="0"/>
              <a:t>bathymetry</a:t>
            </a:r>
            <a:endParaRPr lang="en-GB" sz="2000" dirty="0"/>
          </a:p>
        </p:txBody>
      </p:sp>
      <p:sp>
        <p:nvSpPr>
          <p:cNvPr id="2" name="Rectangle 1">
            <a:extLst>
              <a:ext uri="{FF2B5EF4-FFF2-40B4-BE49-F238E27FC236}">
                <a16:creationId xmlns:a16="http://schemas.microsoft.com/office/drawing/2014/main" id="{6576FEFE-005C-4940-ADBC-877B0A5E0103}"/>
              </a:ext>
            </a:extLst>
          </p:cNvPr>
          <p:cNvSpPr/>
          <p:nvPr/>
        </p:nvSpPr>
        <p:spPr>
          <a:xfrm>
            <a:off x="2790218" y="115636"/>
            <a:ext cx="6330579" cy="461665"/>
          </a:xfrm>
          <a:prstGeom prst="rect">
            <a:avLst/>
          </a:prstGeom>
        </p:spPr>
        <p:txBody>
          <a:bodyPr wrap="none">
            <a:spAutoFit/>
          </a:bodyPr>
          <a:lstStyle/>
          <a:p>
            <a:pPr defTabSz="584200" hangingPunct="0"/>
            <a:r>
              <a:rPr lang="en-US" sz="2400" dirty="0">
                <a:solidFill>
                  <a:srgbClr val="0000FF"/>
                </a:solidFill>
              </a:rPr>
              <a:t>Locations of tide gauges used in assessment</a:t>
            </a:r>
          </a:p>
        </p:txBody>
      </p:sp>
    </p:spTree>
    <p:extLst>
      <p:ext uri="{BB962C8B-B14F-4D97-AF65-F5344CB8AC3E}">
        <p14:creationId xmlns:p14="http://schemas.microsoft.com/office/powerpoint/2010/main" val="1909014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5285D-8C1E-4618-9AF4-B5549321DC93}"/>
              </a:ext>
            </a:extLst>
          </p:cNvPr>
          <p:cNvSpPr txBox="1">
            <a:spLocks noGrp="1"/>
          </p:cNvSpPr>
          <p:nvPr>
            <p:ph type="title"/>
          </p:nvPr>
        </p:nvSpPr>
        <p:spPr>
          <a:xfrm>
            <a:off x="90393" y="963129"/>
            <a:ext cx="4708476" cy="3516347"/>
          </a:xfrm>
        </p:spPr>
        <p:txBody>
          <a:bodyPr/>
          <a:lstStyle/>
          <a:p>
            <a:pPr lvl="0"/>
            <a:r>
              <a:rPr lang="en-US" sz="1600" dirty="0"/>
              <a:t>Important to consider limitations of model resolution. </a:t>
            </a:r>
            <a:br>
              <a:rPr lang="en-US" sz="1600" dirty="0"/>
            </a:br>
            <a:br>
              <a:rPr lang="en-US" sz="1600" dirty="0"/>
            </a:br>
            <a:r>
              <a:rPr lang="en-US" sz="1600" dirty="0"/>
              <a:t>At </a:t>
            </a:r>
            <a:r>
              <a:rPr lang="en-US" sz="1600" dirty="0" err="1">
                <a:solidFill>
                  <a:srgbClr val="FF0000"/>
                </a:solidFill>
              </a:rPr>
              <a:t>Nes</a:t>
            </a:r>
            <a:r>
              <a:rPr lang="en-US" sz="1600" dirty="0">
                <a:solidFill>
                  <a:srgbClr val="FF0000"/>
                </a:solidFill>
              </a:rPr>
              <a:t> site</a:t>
            </a:r>
            <a:r>
              <a:rPr lang="en-US" sz="1600" dirty="0"/>
              <a:t>, AMM15 (1.5 km) resolution is not sufficient to  resolve fine scale channels.</a:t>
            </a:r>
            <a:br>
              <a:rPr lang="en-US" sz="1600" dirty="0"/>
            </a:br>
            <a:br>
              <a:rPr lang="en-US" sz="1600" dirty="0"/>
            </a:br>
            <a:r>
              <a:rPr lang="en-US" sz="1600" dirty="0"/>
              <a:t>Its mean grid depth value is shallower than the channel and the model ends up drying at that grid point (blue solid) where the observation (green dash) shows it does not. This can strongly bias a tidal assessment</a:t>
            </a:r>
            <a:br>
              <a:rPr lang="en-US" sz="1600" dirty="0"/>
            </a:br>
            <a:br>
              <a:rPr lang="en-US" sz="1600" dirty="0"/>
            </a:br>
            <a:r>
              <a:rPr lang="en-US" sz="1600" dirty="0"/>
              <a:t>The Model without WAD(orange dash) uses a minimum depth of 10 m</a:t>
            </a:r>
            <a:endParaRPr lang="en-GB" sz="1600" dirty="0"/>
          </a:p>
        </p:txBody>
      </p:sp>
      <p:pic>
        <p:nvPicPr>
          <p:cNvPr id="3" name="Content Placeholder 4">
            <a:extLst>
              <a:ext uri="{FF2B5EF4-FFF2-40B4-BE49-F238E27FC236}">
                <a16:creationId xmlns:a16="http://schemas.microsoft.com/office/drawing/2014/main" id="{0E7FC63F-9965-44E3-AA2A-D1EC96239251}"/>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798869" y="95162"/>
            <a:ext cx="3968251" cy="5048338"/>
          </a:xfrm>
        </p:spPr>
      </p:pic>
      <p:sp>
        <p:nvSpPr>
          <p:cNvPr id="5" name="Rectangle 4">
            <a:extLst>
              <a:ext uri="{FF2B5EF4-FFF2-40B4-BE49-F238E27FC236}">
                <a16:creationId xmlns:a16="http://schemas.microsoft.com/office/drawing/2014/main" id="{925EAB11-84AD-4ED5-8DD7-707FD7B20192}"/>
              </a:ext>
            </a:extLst>
          </p:cNvPr>
          <p:cNvSpPr/>
          <p:nvPr/>
        </p:nvSpPr>
        <p:spPr>
          <a:xfrm>
            <a:off x="6361641" y="0"/>
            <a:ext cx="1779654" cy="307777"/>
          </a:xfrm>
          <a:prstGeom prst="rect">
            <a:avLst/>
          </a:prstGeom>
          <a:solidFill>
            <a:schemeClr val="bg2"/>
          </a:solidFill>
        </p:spPr>
        <p:txBody>
          <a:bodyPr wrap="none">
            <a:spAutoFit/>
          </a:bodyPr>
          <a:lstStyle/>
          <a:p>
            <a:r>
              <a:rPr lang="en-US" dirty="0">
                <a:solidFill>
                  <a:srgbClr val="0000FF"/>
                </a:solidFill>
              </a:rPr>
              <a:t>SSH at </a:t>
            </a:r>
            <a:r>
              <a:rPr lang="en-US" dirty="0" err="1">
                <a:solidFill>
                  <a:srgbClr val="0000FF"/>
                </a:solidFill>
              </a:rPr>
              <a:t>OudeSchild</a:t>
            </a:r>
            <a:r>
              <a:rPr lang="en-US" dirty="0">
                <a:solidFill>
                  <a:srgbClr val="0000FF"/>
                </a:solidFill>
              </a:rPr>
              <a:t> </a:t>
            </a:r>
            <a:endParaRPr lang="en-GB" dirty="0">
              <a:solidFill>
                <a:srgbClr val="0000FF"/>
              </a:solidFill>
            </a:endParaRPr>
          </a:p>
        </p:txBody>
      </p:sp>
      <p:sp>
        <p:nvSpPr>
          <p:cNvPr id="6" name="Rectangle 5">
            <a:extLst>
              <a:ext uri="{FF2B5EF4-FFF2-40B4-BE49-F238E27FC236}">
                <a16:creationId xmlns:a16="http://schemas.microsoft.com/office/drawing/2014/main" id="{DEBC05C3-A22E-4E6B-B630-20118E0B2E29}"/>
              </a:ext>
            </a:extLst>
          </p:cNvPr>
          <p:cNvSpPr/>
          <p:nvPr/>
        </p:nvSpPr>
        <p:spPr>
          <a:xfrm>
            <a:off x="6361641" y="2619331"/>
            <a:ext cx="1122423" cy="307777"/>
          </a:xfrm>
          <a:prstGeom prst="rect">
            <a:avLst/>
          </a:prstGeom>
          <a:solidFill>
            <a:schemeClr val="bg2"/>
          </a:solidFill>
        </p:spPr>
        <p:txBody>
          <a:bodyPr wrap="none">
            <a:spAutoFit/>
          </a:bodyPr>
          <a:lstStyle/>
          <a:p>
            <a:r>
              <a:rPr lang="en-US" dirty="0">
                <a:solidFill>
                  <a:srgbClr val="FF0000"/>
                </a:solidFill>
              </a:rPr>
              <a:t>SSH at </a:t>
            </a:r>
            <a:r>
              <a:rPr lang="en-US" dirty="0" err="1">
                <a:solidFill>
                  <a:srgbClr val="FF0000"/>
                </a:solidFill>
              </a:rPr>
              <a:t>Nes</a:t>
            </a:r>
            <a:endParaRPr lang="en-GB" dirty="0">
              <a:solidFill>
                <a:srgbClr val="FF0000"/>
              </a:solidFill>
            </a:endParaRPr>
          </a:p>
        </p:txBody>
      </p:sp>
      <p:sp>
        <p:nvSpPr>
          <p:cNvPr id="4" name="Rectangle 3">
            <a:extLst>
              <a:ext uri="{FF2B5EF4-FFF2-40B4-BE49-F238E27FC236}">
                <a16:creationId xmlns:a16="http://schemas.microsoft.com/office/drawing/2014/main" id="{01B65A35-1311-4DD0-A9BB-FB786FA99715}"/>
              </a:ext>
            </a:extLst>
          </p:cNvPr>
          <p:cNvSpPr/>
          <p:nvPr/>
        </p:nvSpPr>
        <p:spPr>
          <a:xfrm>
            <a:off x="2690608" y="-71019"/>
            <a:ext cx="3309047" cy="400110"/>
          </a:xfrm>
          <a:prstGeom prst="rect">
            <a:avLst/>
          </a:prstGeom>
        </p:spPr>
        <p:txBody>
          <a:bodyPr wrap="none">
            <a:spAutoFit/>
          </a:bodyPr>
          <a:lstStyle/>
          <a:p>
            <a:r>
              <a:rPr lang="en-US" sz="2000" dirty="0">
                <a:solidFill>
                  <a:srgbClr val="0000FF"/>
                </a:solidFill>
              </a:rPr>
              <a:t>Tide gauge comparison (1) </a:t>
            </a:r>
            <a:endParaRPr lang="en-GB" sz="20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8482-A78B-4CD4-AA86-E71576A19DC5}"/>
              </a:ext>
            </a:extLst>
          </p:cNvPr>
          <p:cNvSpPr txBox="1">
            <a:spLocks noGrp="1"/>
          </p:cNvSpPr>
          <p:nvPr>
            <p:ph type="title"/>
          </p:nvPr>
        </p:nvSpPr>
        <p:spPr>
          <a:xfrm>
            <a:off x="247692" y="707886"/>
            <a:ext cx="4211530" cy="4542108"/>
          </a:xfrm>
        </p:spPr>
        <p:txBody>
          <a:bodyPr>
            <a:normAutofit fontScale="90000"/>
          </a:bodyPr>
          <a:lstStyle/>
          <a:p>
            <a:pPr lvl="0"/>
            <a:r>
              <a:rPr lang="en-US" sz="1800" dirty="0">
                <a:solidFill>
                  <a:srgbClr val="FF0000"/>
                </a:solidFill>
              </a:rPr>
              <a:t>Harmonic analyses </a:t>
            </a:r>
            <a:r>
              <a:rPr lang="en-US" sz="1800" dirty="0"/>
              <a:t>of gauges and model</a:t>
            </a:r>
            <a:br>
              <a:rPr lang="en-US" sz="1800" dirty="0"/>
            </a:br>
            <a:br>
              <a:rPr lang="en-US" sz="1800" dirty="0"/>
            </a:br>
            <a:r>
              <a:rPr lang="en-US" sz="1800" dirty="0"/>
              <a:t>Shows relative importance of model errors in specific harmonics both amplitude and phase.</a:t>
            </a:r>
            <a:br>
              <a:rPr lang="en-US" sz="1800" dirty="0"/>
            </a:br>
            <a:br>
              <a:rPr lang="en-US" sz="1800" dirty="0"/>
            </a:br>
            <a:r>
              <a:rPr lang="en-US" sz="1800" dirty="0"/>
              <a:t>For consistency omits model values at the times when observations are missing </a:t>
            </a:r>
            <a:br>
              <a:rPr lang="en-US" sz="1800" dirty="0"/>
            </a:br>
            <a:br>
              <a:rPr lang="en-US" sz="1800" dirty="0"/>
            </a:br>
            <a:r>
              <a:rPr lang="en-US" sz="1800" dirty="0"/>
              <a:t>We show a comparison at 1 such site for several harmonics: </a:t>
            </a:r>
            <a:br>
              <a:rPr lang="en-US" sz="1800" dirty="0"/>
            </a:br>
            <a:br>
              <a:rPr lang="en-US" sz="1800" dirty="0"/>
            </a:br>
            <a:r>
              <a:rPr lang="en-US" sz="1800" dirty="0">
                <a:solidFill>
                  <a:srgbClr val="0070C0"/>
                </a:solidFill>
              </a:rPr>
              <a:t>Blue is </a:t>
            </a:r>
            <a:r>
              <a:rPr lang="en-US" sz="1800" b="1" u="sng" dirty="0">
                <a:solidFill>
                  <a:srgbClr val="0070C0"/>
                </a:solidFill>
              </a:rPr>
              <a:t>difference</a:t>
            </a:r>
            <a:r>
              <a:rPr lang="en-US" sz="1800" dirty="0">
                <a:solidFill>
                  <a:srgbClr val="0070C0"/>
                </a:solidFill>
              </a:rPr>
              <a:t> between obs. and model with WAD</a:t>
            </a:r>
            <a:r>
              <a:rPr lang="en-US" sz="1800" dirty="0"/>
              <a:t>. </a:t>
            </a:r>
            <a:br>
              <a:rPr lang="en-US" sz="1800" dirty="0"/>
            </a:br>
            <a:br>
              <a:rPr lang="en-US" sz="1800" dirty="0"/>
            </a:br>
            <a:r>
              <a:rPr lang="en-US" sz="1800" dirty="0">
                <a:solidFill>
                  <a:srgbClr val="FF9900"/>
                </a:solidFill>
              </a:rPr>
              <a:t>Orange dashed is difference between obs. and a model with a minimum depth of 10 m</a:t>
            </a:r>
            <a:r>
              <a:rPr lang="en-US" sz="1800" dirty="0"/>
              <a:t>.</a:t>
            </a:r>
            <a:br>
              <a:rPr lang="en-US" sz="1800" dirty="0"/>
            </a:br>
            <a:r>
              <a:rPr lang="en-US" sz="1875" dirty="0"/>
              <a:t> </a:t>
            </a:r>
            <a:endParaRPr lang="en-GB" sz="1875" dirty="0"/>
          </a:p>
        </p:txBody>
      </p:sp>
      <p:pic>
        <p:nvPicPr>
          <p:cNvPr id="3" name="Content Placeholder 4">
            <a:extLst>
              <a:ext uri="{FF2B5EF4-FFF2-40B4-BE49-F238E27FC236}">
                <a16:creationId xmlns:a16="http://schemas.microsoft.com/office/drawing/2014/main" id="{61AB0A10-68FC-48E5-B376-60481CD206BF}"/>
              </a:ext>
            </a:extLst>
          </p:cNvPr>
          <p:cNvPicPr>
            <a:picLocks noGrp="1" noChangeAspect="1"/>
          </p:cNvPicPr>
          <p:nvPr>
            <p:ph idx="1"/>
          </p:nvPr>
        </p:nvPicPr>
        <p:blipFill>
          <a:blip r:embed="rId2">
            <a:extLst>
              <a:ext uri="{96DAC541-7B7A-43D3-8B79-37D633B846F1}">
                <asvg:svgBlip xmlns:asvg="http://schemas.microsoft.com/office/drawing/2016/SVG/main" r:embed="rId3"/>
              </a:ext>
            </a:extLst>
          </a:blip>
          <a:stretch>
            <a:fillRect/>
          </a:stretch>
        </p:blipFill>
        <p:spPr>
          <a:xfrm>
            <a:off x="4572002" y="0"/>
            <a:ext cx="3894891" cy="5006669"/>
          </a:xfrm>
        </p:spPr>
      </p:pic>
      <p:sp>
        <p:nvSpPr>
          <p:cNvPr id="4" name="Rectangle 3">
            <a:extLst>
              <a:ext uri="{FF2B5EF4-FFF2-40B4-BE49-F238E27FC236}">
                <a16:creationId xmlns:a16="http://schemas.microsoft.com/office/drawing/2014/main" id="{A68A2DC3-AB79-4DFF-B6DB-B8846F79F81D}"/>
              </a:ext>
            </a:extLst>
          </p:cNvPr>
          <p:cNvSpPr/>
          <p:nvPr/>
        </p:nvSpPr>
        <p:spPr>
          <a:xfrm>
            <a:off x="7561516" y="4188278"/>
            <a:ext cx="1582484" cy="400110"/>
          </a:xfrm>
          <a:prstGeom prst="rect">
            <a:avLst/>
          </a:prstGeom>
          <a:solidFill>
            <a:schemeClr val="bg2"/>
          </a:solidFill>
        </p:spPr>
        <p:txBody>
          <a:bodyPr wrap="none">
            <a:spAutoFit/>
          </a:bodyPr>
          <a:lstStyle/>
          <a:p>
            <a:r>
              <a:rPr lang="en-US" sz="2000" dirty="0" err="1">
                <a:solidFill>
                  <a:srgbClr val="0000FF"/>
                </a:solidFill>
              </a:rPr>
              <a:t>OudeSchild</a:t>
            </a:r>
            <a:r>
              <a:rPr lang="en-US" sz="2000" dirty="0">
                <a:solidFill>
                  <a:srgbClr val="0000FF"/>
                </a:solidFill>
              </a:rPr>
              <a:t> </a:t>
            </a:r>
            <a:endParaRPr lang="en-GB" sz="2000" dirty="0">
              <a:solidFill>
                <a:srgbClr val="0000FF"/>
              </a:solidFill>
            </a:endParaRPr>
          </a:p>
        </p:txBody>
      </p:sp>
      <p:sp>
        <p:nvSpPr>
          <p:cNvPr id="5" name="Rectangle 4">
            <a:extLst>
              <a:ext uri="{FF2B5EF4-FFF2-40B4-BE49-F238E27FC236}">
                <a16:creationId xmlns:a16="http://schemas.microsoft.com/office/drawing/2014/main" id="{A066E4F3-2F28-4BEA-84CF-5FD98B62CC3E}"/>
              </a:ext>
            </a:extLst>
          </p:cNvPr>
          <p:cNvSpPr/>
          <p:nvPr/>
        </p:nvSpPr>
        <p:spPr>
          <a:xfrm>
            <a:off x="2437515" y="0"/>
            <a:ext cx="2021707" cy="707886"/>
          </a:xfrm>
          <a:prstGeom prst="rect">
            <a:avLst/>
          </a:prstGeom>
        </p:spPr>
        <p:txBody>
          <a:bodyPr wrap="none">
            <a:spAutoFit/>
          </a:bodyPr>
          <a:lstStyle/>
          <a:p>
            <a:pPr algn="ctr"/>
            <a:r>
              <a:rPr lang="en-US" sz="2000" dirty="0">
                <a:solidFill>
                  <a:srgbClr val="0000FF"/>
                </a:solidFill>
              </a:rPr>
              <a:t>Tide Gauge</a:t>
            </a:r>
          </a:p>
          <a:p>
            <a:pPr algn="ctr"/>
            <a:r>
              <a:rPr lang="en-US" sz="2000" dirty="0">
                <a:solidFill>
                  <a:srgbClr val="0000FF"/>
                </a:solidFill>
              </a:rPr>
              <a:t>Comparison (2) </a:t>
            </a:r>
            <a:endParaRPr lang="en-GB" sz="20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64365-7AC6-4703-B0F5-7377E2F454E6}"/>
              </a:ext>
            </a:extLst>
          </p:cNvPr>
          <p:cNvSpPr>
            <a:spLocks noGrp="1"/>
          </p:cNvSpPr>
          <p:nvPr>
            <p:ph type="title"/>
          </p:nvPr>
        </p:nvSpPr>
        <p:spPr>
          <a:xfrm>
            <a:off x="0" y="983157"/>
            <a:ext cx="4394890" cy="3762568"/>
          </a:xfrm>
        </p:spPr>
        <p:txBody>
          <a:bodyPr/>
          <a:lstStyle/>
          <a:p>
            <a:pPr algn="ctr"/>
            <a:r>
              <a:rPr lang="en-GB" sz="2400" b="1" dirty="0"/>
              <a:t>Reason for poor results at </a:t>
            </a:r>
            <a:br>
              <a:rPr lang="en-GB" sz="2400" b="1" dirty="0"/>
            </a:br>
            <a:r>
              <a:rPr lang="en-GB" sz="2400" b="1" dirty="0" err="1"/>
              <a:t>Nes</a:t>
            </a:r>
            <a:r>
              <a:rPr lang="en-GB" sz="2400" b="1" dirty="0"/>
              <a:t> tide gauge</a:t>
            </a:r>
            <a:br>
              <a:rPr lang="en-GB" sz="2400" b="1" dirty="0"/>
            </a:br>
            <a:r>
              <a:rPr lang="en-GB" sz="2400" b="1" dirty="0"/>
              <a:t> </a:t>
            </a:r>
            <a:br>
              <a:rPr lang="en-GB" sz="2400" b="1" dirty="0"/>
            </a:br>
            <a:r>
              <a:rPr lang="en-GB" sz="2400" dirty="0"/>
              <a:t>The flow in and out of the</a:t>
            </a:r>
            <a:br>
              <a:rPr lang="en-GB" sz="2400" dirty="0"/>
            </a:br>
            <a:r>
              <a:rPr lang="en-GB" sz="2400" dirty="0"/>
              <a:t>channel leading to the </a:t>
            </a:r>
            <a:r>
              <a:rPr lang="en-GB" sz="2400" dirty="0" err="1"/>
              <a:t>Nes</a:t>
            </a:r>
            <a:br>
              <a:rPr lang="en-GB" sz="2400" dirty="0"/>
            </a:br>
            <a:r>
              <a:rPr lang="en-GB" sz="2400" dirty="0"/>
              <a:t>tide gauge is unresolved:</a:t>
            </a:r>
            <a:br>
              <a:rPr lang="en-GB" sz="2400" dirty="0"/>
            </a:br>
            <a:br>
              <a:rPr lang="en-GB" sz="2400" dirty="0"/>
            </a:br>
            <a:r>
              <a:rPr lang="en-GB" sz="2400" dirty="0"/>
              <a:t>There is no flow between </a:t>
            </a:r>
            <a:br>
              <a:rPr lang="en-GB" sz="2400" dirty="0"/>
            </a:br>
            <a:r>
              <a:rPr lang="en-GB" sz="2400" dirty="0"/>
              <a:t>cells C and D. </a:t>
            </a:r>
            <a:br>
              <a:rPr lang="en-GB" sz="2400" dirty="0"/>
            </a:br>
            <a:r>
              <a:rPr lang="en-GB" sz="2400" dirty="0"/>
              <a:t> </a:t>
            </a:r>
          </a:p>
        </p:txBody>
      </p:sp>
      <p:pic>
        <p:nvPicPr>
          <p:cNvPr id="5" name="Content Placeholder 4" descr="A screenshot of a video game&#10;&#10;Description automatically generated">
            <a:extLst>
              <a:ext uri="{FF2B5EF4-FFF2-40B4-BE49-F238E27FC236}">
                <a16:creationId xmlns:a16="http://schemas.microsoft.com/office/drawing/2014/main" id="{51D27777-E521-4E1D-9B9E-8E5DC57AAE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4929" y="-343425"/>
            <a:ext cx="5100859" cy="5830349"/>
          </a:xfrm>
        </p:spPr>
      </p:pic>
      <p:sp>
        <p:nvSpPr>
          <p:cNvPr id="6" name="Rectangle: Rounded Corners 5">
            <a:extLst>
              <a:ext uri="{FF2B5EF4-FFF2-40B4-BE49-F238E27FC236}">
                <a16:creationId xmlns:a16="http://schemas.microsoft.com/office/drawing/2014/main" id="{4F638F54-7DC5-4888-8716-39C4ED4C5298}"/>
              </a:ext>
            </a:extLst>
          </p:cNvPr>
          <p:cNvSpPr/>
          <p:nvPr/>
        </p:nvSpPr>
        <p:spPr>
          <a:xfrm>
            <a:off x="5846363" y="1308683"/>
            <a:ext cx="537659" cy="159390"/>
          </a:xfrm>
          <a:prstGeom prst="round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800" b="1" dirty="0"/>
              <a:t>Cell C</a:t>
            </a:r>
          </a:p>
        </p:txBody>
      </p:sp>
      <p:sp>
        <p:nvSpPr>
          <p:cNvPr id="7" name="Rectangle: Rounded Corners 6">
            <a:extLst>
              <a:ext uri="{FF2B5EF4-FFF2-40B4-BE49-F238E27FC236}">
                <a16:creationId xmlns:a16="http://schemas.microsoft.com/office/drawing/2014/main" id="{EAA48785-6C26-4CE8-8E4D-22E2F75A500C}"/>
              </a:ext>
            </a:extLst>
          </p:cNvPr>
          <p:cNvSpPr/>
          <p:nvPr/>
        </p:nvSpPr>
        <p:spPr>
          <a:xfrm>
            <a:off x="6601372" y="926532"/>
            <a:ext cx="512492" cy="113251"/>
          </a:xfrm>
          <a:prstGeom prst="roundRect">
            <a:avLst/>
          </a:prstGeom>
          <a:solidFill>
            <a:schemeClr val="bg2"/>
          </a:solidFill>
          <a:ln>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sz="800" b="1" dirty="0"/>
              <a:t>Cell D</a:t>
            </a:r>
          </a:p>
        </p:txBody>
      </p:sp>
    </p:spTree>
    <p:extLst>
      <p:ext uri="{BB962C8B-B14F-4D97-AF65-F5344CB8AC3E}">
        <p14:creationId xmlns:p14="http://schemas.microsoft.com/office/powerpoint/2010/main" val="20005571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9C423-2948-40E9-9259-6C20103154D0}"/>
              </a:ext>
            </a:extLst>
          </p:cNvPr>
          <p:cNvSpPr txBox="1">
            <a:spLocks noGrp="1"/>
          </p:cNvSpPr>
          <p:nvPr>
            <p:ph type="title"/>
          </p:nvPr>
        </p:nvSpPr>
        <p:spPr>
          <a:xfrm>
            <a:off x="111340" y="666776"/>
            <a:ext cx="4556647" cy="4839786"/>
          </a:xfrm>
        </p:spPr>
        <p:txBody>
          <a:bodyPr/>
          <a:lstStyle/>
          <a:p>
            <a:pPr lvl="0"/>
            <a:r>
              <a:rPr lang="en-US" sz="1800" dirty="0"/>
              <a:t>A model run with a minimum depth of 10 m (grey bars) is compared with the standard W&amp;D model run at the sites in the </a:t>
            </a:r>
            <a:r>
              <a:rPr lang="en-US" sz="1800" dirty="0" err="1"/>
              <a:t>Wadden</a:t>
            </a:r>
            <a:r>
              <a:rPr lang="en-US" sz="1800" dirty="0"/>
              <a:t> Sea. </a:t>
            </a:r>
            <a:br>
              <a:rPr lang="en-US" sz="1800" dirty="0"/>
            </a:br>
            <a:br>
              <a:rPr lang="en-US" sz="1800" dirty="0"/>
            </a:br>
            <a:r>
              <a:rPr lang="en-US" sz="1800" dirty="0"/>
              <a:t>The metric is the absolute maximum deviation between observations and model over a constituent’s period</a:t>
            </a:r>
            <a:br>
              <a:rPr lang="en-US" sz="1800" dirty="0"/>
            </a:br>
            <a:br>
              <a:rPr lang="en-US" sz="1800" dirty="0"/>
            </a:br>
            <a:r>
              <a:rPr lang="en-US" sz="1800" dirty="0"/>
              <a:t>Bars are </a:t>
            </a:r>
            <a:r>
              <a:rPr lang="en-US" sz="1800" dirty="0" err="1"/>
              <a:t>coloured</a:t>
            </a:r>
            <a:r>
              <a:rPr lang="en-US" sz="1800" dirty="0"/>
              <a:t> </a:t>
            </a:r>
            <a:r>
              <a:rPr lang="en-US" sz="1800" dirty="0">
                <a:solidFill>
                  <a:srgbClr val="00B050"/>
                </a:solidFill>
              </a:rPr>
              <a:t>green</a:t>
            </a:r>
            <a:r>
              <a:rPr lang="en-US" sz="1800" dirty="0"/>
              <a:t> where the </a:t>
            </a:r>
            <a:r>
              <a:rPr lang="en-US" sz="1800" dirty="0">
                <a:solidFill>
                  <a:srgbClr val="00B050"/>
                </a:solidFill>
              </a:rPr>
              <a:t>WAD error is less</a:t>
            </a:r>
            <a:r>
              <a:rPr lang="en-US" sz="1800" dirty="0"/>
              <a:t> than the 10 m minimum depth run and </a:t>
            </a:r>
            <a:r>
              <a:rPr lang="en-US" sz="1800" dirty="0">
                <a:solidFill>
                  <a:srgbClr val="FF0000"/>
                </a:solidFill>
              </a:rPr>
              <a:t>red where WAD error is larger</a:t>
            </a:r>
            <a:r>
              <a:rPr lang="en-US" sz="1800" dirty="0"/>
              <a:t>.</a:t>
            </a:r>
            <a:br>
              <a:rPr lang="en-US" sz="1800" dirty="0"/>
            </a:br>
            <a:r>
              <a:rPr lang="en-US" sz="1800" dirty="0"/>
              <a:t> </a:t>
            </a:r>
            <a:br>
              <a:rPr lang="en-US" sz="1800" dirty="0"/>
            </a:br>
            <a:r>
              <a:rPr lang="en-US" sz="1800" dirty="0"/>
              <a:t>The </a:t>
            </a:r>
            <a:r>
              <a:rPr lang="en-US" sz="1800" dirty="0" err="1"/>
              <a:t>Nes</a:t>
            </a:r>
            <a:r>
              <a:rPr lang="en-US" sz="1800" dirty="0"/>
              <a:t> site is the one where the W&amp;D model dries out where it should not.</a:t>
            </a:r>
            <a:br>
              <a:rPr lang="en-US" sz="1800" dirty="0"/>
            </a:br>
            <a:br>
              <a:rPr lang="en-US" sz="2400" dirty="0"/>
            </a:br>
            <a:endParaRPr lang="en-GB" sz="1600" dirty="0"/>
          </a:p>
        </p:txBody>
      </p:sp>
      <p:pic>
        <p:nvPicPr>
          <p:cNvPr id="3" name="Content Placeholder 4">
            <a:extLst>
              <a:ext uri="{FF2B5EF4-FFF2-40B4-BE49-F238E27FC236}">
                <a16:creationId xmlns:a16="http://schemas.microsoft.com/office/drawing/2014/main" id="{C632EF65-B353-4CE6-BECA-B15BBE2CE67B}"/>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764917" y="71652"/>
            <a:ext cx="4206773" cy="5113338"/>
          </a:xfrm>
        </p:spPr>
      </p:pic>
      <p:sp>
        <p:nvSpPr>
          <p:cNvPr id="4" name="Rectangle 3">
            <a:extLst>
              <a:ext uri="{FF2B5EF4-FFF2-40B4-BE49-F238E27FC236}">
                <a16:creationId xmlns:a16="http://schemas.microsoft.com/office/drawing/2014/main" id="{01D3A2F7-5681-4A5F-BEF8-187B1B3AFBF7}"/>
              </a:ext>
            </a:extLst>
          </p:cNvPr>
          <p:cNvSpPr/>
          <p:nvPr/>
        </p:nvSpPr>
        <p:spPr>
          <a:xfrm>
            <a:off x="6096585" y="55323"/>
            <a:ext cx="1896673" cy="307777"/>
          </a:xfrm>
          <a:prstGeom prst="rect">
            <a:avLst/>
          </a:prstGeom>
          <a:solidFill>
            <a:schemeClr val="bg2"/>
          </a:solidFill>
        </p:spPr>
        <p:txBody>
          <a:bodyPr wrap="none">
            <a:spAutoFit/>
          </a:bodyPr>
          <a:lstStyle/>
          <a:p>
            <a:r>
              <a:rPr lang="en-US" dirty="0"/>
              <a:t>| maximum error | (m)</a:t>
            </a:r>
            <a:endParaRPr lang="en-GB" dirty="0"/>
          </a:p>
        </p:txBody>
      </p:sp>
      <p:sp>
        <p:nvSpPr>
          <p:cNvPr id="7" name="Rectangle 6">
            <a:extLst>
              <a:ext uri="{FF2B5EF4-FFF2-40B4-BE49-F238E27FC236}">
                <a16:creationId xmlns:a16="http://schemas.microsoft.com/office/drawing/2014/main" id="{51FC655E-B7BA-42FC-8FD4-6AC07AF06AB7}"/>
              </a:ext>
            </a:extLst>
          </p:cNvPr>
          <p:cNvSpPr/>
          <p:nvPr/>
        </p:nvSpPr>
        <p:spPr>
          <a:xfrm>
            <a:off x="5106406" y="209211"/>
            <a:ext cx="1582484" cy="400110"/>
          </a:xfrm>
          <a:prstGeom prst="rect">
            <a:avLst/>
          </a:prstGeom>
          <a:noFill/>
        </p:spPr>
        <p:txBody>
          <a:bodyPr wrap="none">
            <a:spAutoFit/>
          </a:bodyPr>
          <a:lstStyle/>
          <a:p>
            <a:r>
              <a:rPr lang="en-US" sz="2000" dirty="0" err="1">
                <a:solidFill>
                  <a:srgbClr val="0000FF"/>
                </a:solidFill>
              </a:rPr>
              <a:t>OudeSchild</a:t>
            </a:r>
            <a:r>
              <a:rPr lang="en-US" sz="2000" dirty="0">
                <a:solidFill>
                  <a:srgbClr val="0000FF"/>
                </a:solidFill>
              </a:rPr>
              <a:t> </a:t>
            </a:r>
            <a:endParaRPr lang="en-GB" sz="2000" dirty="0">
              <a:solidFill>
                <a:srgbClr val="0000FF"/>
              </a:solidFill>
            </a:endParaRPr>
          </a:p>
        </p:txBody>
      </p:sp>
      <p:sp>
        <p:nvSpPr>
          <p:cNvPr id="5" name="Rectangle 4">
            <a:extLst>
              <a:ext uri="{FF2B5EF4-FFF2-40B4-BE49-F238E27FC236}">
                <a16:creationId xmlns:a16="http://schemas.microsoft.com/office/drawing/2014/main" id="{0DE06F11-AC93-41DA-863C-F2E2859BD33B}"/>
              </a:ext>
            </a:extLst>
          </p:cNvPr>
          <p:cNvSpPr/>
          <p:nvPr/>
        </p:nvSpPr>
        <p:spPr>
          <a:xfrm>
            <a:off x="2389663" y="-42648"/>
            <a:ext cx="3309047" cy="400110"/>
          </a:xfrm>
          <a:prstGeom prst="rect">
            <a:avLst/>
          </a:prstGeom>
        </p:spPr>
        <p:txBody>
          <a:bodyPr wrap="none">
            <a:spAutoFit/>
          </a:bodyPr>
          <a:lstStyle/>
          <a:p>
            <a:r>
              <a:rPr lang="en-US" sz="2000" dirty="0">
                <a:solidFill>
                  <a:srgbClr val="0000FF"/>
                </a:solidFill>
              </a:rPr>
              <a:t>Tide gauge comparison (3) </a:t>
            </a:r>
            <a:endParaRPr lang="en-GB" sz="2000" dirty="0"/>
          </a:p>
        </p:txBody>
      </p:sp>
      <p:sp>
        <p:nvSpPr>
          <p:cNvPr id="6" name="Rectangle 5">
            <a:extLst>
              <a:ext uri="{FF2B5EF4-FFF2-40B4-BE49-F238E27FC236}">
                <a16:creationId xmlns:a16="http://schemas.microsoft.com/office/drawing/2014/main" id="{FA7185D5-BDD9-42ED-A751-E5CB5C64AB0D}"/>
              </a:ext>
            </a:extLst>
          </p:cNvPr>
          <p:cNvSpPr/>
          <p:nvPr/>
        </p:nvSpPr>
        <p:spPr>
          <a:xfrm>
            <a:off x="8090188" y="157407"/>
            <a:ext cx="712054" cy="400110"/>
          </a:xfrm>
          <a:prstGeom prst="rect">
            <a:avLst/>
          </a:prstGeom>
          <a:noFill/>
        </p:spPr>
        <p:txBody>
          <a:bodyPr wrap="none">
            <a:spAutoFit/>
          </a:bodyPr>
          <a:lstStyle/>
          <a:p>
            <a:r>
              <a:rPr lang="en-US" sz="2000" dirty="0" err="1">
                <a:solidFill>
                  <a:srgbClr val="FF0000"/>
                </a:solidFill>
              </a:rPr>
              <a:t>Nes</a:t>
            </a:r>
            <a:r>
              <a:rPr lang="en-US" sz="2000" dirty="0">
                <a:solidFill>
                  <a:srgbClr val="0000FF"/>
                </a:solidFill>
              </a:rPr>
              <a:t> </a:t>
            </a:r>
            <a:endParaRPr lang="en-GB" sz="2000" dirty="0">
              <a:solidFill>
                <a:srgbClr val="0000FF"/>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D17A4-2D09-44D6-B469-327DD56B5CB2}"/>
              </a:ext>
            </a:extLst>
          </p:cNvPr>
          <p:cNvSpPr txBox="1">
            <a:spLocks noGrp="1"/>
          </p:cNvSpPr>
          <p:nvPr>
            <p:ph type="title"/>
          </p:nvPr>
        </p:nvSpPr>
        <p:spPr>
          <a:xfrm>
            <a:off x="2651131" y="10320"/>
            <a:ext cx="8437500" cy="561692"/>
          </a:xfrm>
        </p:spPr>
        <p:txBody>
          <a:bodyPr/>
          <a:lstStyle/>
          <a:p>
            <a:pPr lvl="0"/>
            <a:r>
              <a:rPr lang="en-GB" sz="3200" dirty="0">
                <a:solidFill>
                  <a:srgbClr val="0000FF"/>
                </a:solidFill>
              </a:rPr>
              <a:t>Differences WAD – no WAD</a:t>
            </a:r>
          </a:p>
        </p:txBody>
      </p:sp>
      <p:pic>
        <p:nvPicPr>
          <p:cNvPr id="7" name="Content Placeholder 6">
            <a:extLst>
              <a:ext uri="{FF2B5EF4-FFF2-40B4-BE49-F238E27FC236}">
                <a16:creationId xmlns:a16="http://schemas.microsoft.com/office/drawing/2014/main" id="{0A150AE7-1129-499B-A428-2A4100575503}"/>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904" t="8543" r="15735" b="9543"/>
          <a:stretch/>
        </p:blipFill>
        <p:spPr>
          <a:xfrm>
            <a:off x="32252" y="1182363"/>
            <a:ext cx="4360293" cy="3037289"/>
          </a:xfrm>
        </p:spPr>
      </p:pic>
      <p:pic>
        <p:nvPicPr>
          <p:cNvPr id="9" name="Picture 8">
            <a:extLst>
              <a:ext uri="{FF2B5EF4-FFF2-40B4-BE49-F238E27FC236}">
                <a16:creationId xmlns:a16="http://schemas.microsoft.com/office/drawing/2014/main" id="{AE74D4BB-F072-41D2-9BFB-E5AC8A379DD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907" t="8140" r="16945" b="8227"/>
          <a:stretch/>
        </p:blipFill>
        <p:spPr>
          <a:xfrm>
            <a:off x="5252395" y="1283177"/>
            <a:ext cx="4267931" cy="2835662"/>
          </a:xfrm>
          <a:prstGeom prst="rect">
            <a:avLst/>
          </a:prstGeom>
        </p:spPr>
      </p:pic>
      <p:sp>
        <p:nvSpPr>
          <p:cNvPr id="10" name="TextBox 9">
            <a:extLst>
              <a:ext uri="{FF2B5EF4-FFF2-40B4-BE49-F238E27FC236}">
                <a16:creationId xmlns:a16="http://schemas.microsoft.com/office/drawing/2014/main" id="{02E9AF2B-699D-4401-A76D-20217191C140}"/>
              </a:ext>
            </a:extLst>
          </p:cNvPr>
          <p:cNvSpPr txBox="1"/>
          <p:nvPr/>
        </p:nvSpPr>
        <p:spPr>
          <a:xfrm>
            <a:off x="382102" y="708021"/>
            <a:ext cx="3361497"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chemeClr val="tx1"/>
                </a:solidFill>
                <a:effectLst/>
                <a:uFillTx/>
                <a:latin typeface="+mn-lt"/>
                <a:ea typeface="+mn-ea"/>
                <a:cs typeface="+mn-cs"/>
                <a:sym typeface="Helvetica Light"/>
              </a:rPr>
              <a:t>Sea Surface Height </a:t>
            </a:r>
          </a:p>
        </p:txBody>
      </p:sp>
      <p:sp>
        <p:nvSpPr>
          <p:cNvPr id="11" name="TextBox 10">
            <a:extLst>
              <a:ext uri="{FF2B5EF4-FFF2-40B4-BE49-F238E27FC236}">
                <a16:creationId xmlns:a16="http://schemas.microsoft.com/office/drawing/2014/main" id="{255455FE-CEFA-40CC-92C3-178C56B669F1}"/>
              </a:ext>
            </a:extLst>
          </p:cNvPr>
          <p:cNvSpPr txBox="1"/>
          <p:nvPr/>
        </p:nvSpPr>
        <p:spPr>
          <a:xfrm>
            <a:off x="5751563" y="684340"/>
            <a:ext cx="2545568"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800" dirty="0">
                <a:sym typeface="Helvetica Light"/>
              </a:rPr>
              <a:t>Residual surge</a:t>
            </a:r>
            <a:endParaRPr kumimoji="0" lang="en-GB" sz="2800" b="0" i="0" u="none" strike="noStrike" cap="none" spc="0" normalizeH="0" baseline="0" dirty="0">
              <a:ln>
                <a:noFill/>
              </a:ln>
              <a:solidFill>
                <a:schemeClr val="tx1"/>
              </a:solidFill>
              <a:effectLst/>
              <a:uFillTx/>
              <a:latin typeface="+mn-lt"/>
              <a:ea typeface="+mn-ea"/>
              <a:cs typeface="+mn-cs"/>
              <a:sym typeface="Helvetica Light"/>
            </a:endParaRPr>
          </a:p>
        </p:txBody>
      </p:sp>
      <p:sp>
        <p:nvSpPr>
          <p:cNvPr id="12" name="TextBox 11">
            <a:extLst>
              <a:ext uri="{FF2B5EF4-FFF2-40B4-BE49-F238E27FC236}">
                <a16:creationId xmlns:a16="http://schemas.microsoft.com/office/drawing/2014/main" id="{E29DAF20-0A55-41EA-A512-E986D653209F}"/>
              </a:ext>
            </a:extLst>
          </p:cNvPr>
          <p:cNvSpPr txBox="1"/>
          <p:nvPr/>
        </p:nvSpPr>
        <p:spPr>
          <a:xfrm>
            <a:off x="4418834" y="3712439"/>
            <a:ext cx="665246"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800" dirty="0">
                <a:sym typeface="Helvetica Light"/>
              </a:rPr>
              <a:t>-10</a:t>
            </a:r>
            <a:endParaRPr kumimoji="0" lang="en-GB" sz="2800" b="0" i="0" u="none" strike="noStrike" cap="none" spc="0" normalizeH="0" baseline="0" dirty="0">
              <a:ln>
                <a:noFill/>
              </a:ln>
              <a:solidFill>
                <a:schemeClr val="tx1"/>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6E17F462-EF60-4E74-9B82-2433001B4385}"/>
              </a:ext>
            </a:extLst>
          </p:cNvPr>
          <p:cNvSpPr txBox="1"/>
          <p:nvPr/>
        </p:nvSpPr>
        <p:spPr>
          <a:xfrm>
            <a:off x="4388537" y="1310269"/>
            <a:ext cx="344645"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800" b="0" i="0" u="none" strike="noStrike" cap="none" spc="0" normalizeH="0" baseline="0" dirty="0">
                <a:ln>
                  <a:noFill/>
                </a:ln>
                <a:solidFill>
                  <a:schemeClr val="tx1"/>
                </a:solidFill>
                <a:effectLst/>
                <a:uFillTx/>
                <a:latin typeface="+mn-lt"/>
                <a:ea typeface="+mn-ea"/>
                <a:cs typeface="+mn-cs"/>
                <a:sym typeface="Helvetica Light"/>
              </a:rPr>
              <a:t>8</a:t>
            </a:r>
          </a:p>
        </p:txBody>
      </p:sp>
      <p:sp>
        <p:nvSpPr>
          <p:cNvPr id="14" name="TextBox 13">
            <a:extLst>
              <a:ext uri="{FF2B5EF4-FFF2-40B4-BE49-F238E27FC236}">
                <a16:creationId xmlns:a16="http://schemas.microsoft.com/office/drawing/2014/main" id="{18A670E6-9678-4804-9EBD-00805F48306E}"/>
              </a:ext>
            </a:extLst>
          </p:cNvPr>
          <p:cNvSpPr txBox="1"/>
          <p:nvPr/>
        </p:nvSpPr>
        <p:spPr>
          <a:xfrm>
            <a:off x="4475821" y="2284172"/>
            <a:ext cx="623568" cy="5751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800" dirty="0">
                <a:sym typeface="Helvetica Light"/>
              </a:rPr>
              <a:t>cm</a:t>
            </a:r>
            <a:endParaRPr kumimoji="0" lang="en-GB" sz="2800" b="0" i="0" u="none" strike="noStrike" cap="none" spc="0" normalizeH="0" baseline="0" dirty="0">
              <a:ln>
                <a:noFill/>
              </a:ln>
              <a:solidFill>
                <a:schemeClr val="tx1"/>
              </a:solidFill>
              <a:effectLst/>
              <a:uFillTx/>
              <a:latin typeface="+mn-lt"/>
              <a:ea typeface="+mn-ea"/>
              <a:cs typeface="+mn-cs"/>
              <a:sym typeface="Helvetica Light"/>
            </a:endParaRPr>
          </a:p>
        </p:txBody>
      </p:sp>
      <p:sp>
        <p:nvSpPr>
          <p:cNvPr id="15" name="TextBox 14">
            <a:extLst>
              <a:ext uri="{FF2B5EF4-FFF2-40B4-BE49-F238E27FC236}">
                <a16:creationId xmlns:a16="http://schemas.microsoft.com/office/drawing/2014/main" id="{60746538-CD46-488D-AA05-522F9E8A2193}"/>
              </a:ext>
            </a:extLst>
          </p:cNvPr>
          <p:cNvSpPr txBox="1"/>
          <p:nvPr/>
        </p:nvSpPr>
        <p:spPr>
          <a:xfrm>
            <a:off x="798612" y="4203571"/>
            <a:ext cx="7179850"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dirty="0">
                <a:sym typeface="Helvetica Light"/>
              </a:rPr>
              <a:t>Impact on fields is appreciable but </a:t>
            </a:r>
            <a:r>
              <a:rPr lang="en-GB" sz="2400" dirty="0">
                <a:solidFill>
                  <a:srgbClr val="FF0000"/>
                </a:solidFill>
                <a:sym typeface="Helvetica Light"/>
              </a:rPr>
              <a:t>no improvement </a:t>
            </a:r>
          </a:p>
          <a:p>
            <a:pPr marL="0" marR="0" indent="0" algn="l" defTabSz="584200" rtl="0" fontAlgn="auto" latinLnBrk="0" hangingPunct="0">
              <a:lnSpc>
                <a:spcPct val="100000"/>
              </a:lnSpc>
              <a:spcBef>
                <a:spcPts val="0"/>
              </a:spcBef>
              <a:spcAft>
                <a:spcPts val="0"/>
              </a:spcAft>
              <a:buClrTx/>
              <a:buSzTx/>
              <a:buFontTx/>
              <a:buNone/>
              <a:tabLst/>
            </a:pPr>
            <a:r>
              <a:rPr lang="en-GB" sz="2400" dirty="0">
                <a:sym typeface="Helvetica Light"/>
              </a:rPr>
              <a:t>in statistical fit to tide gauges on UK coast – why ?  </a:t>
            </a:r>
            <a:endParaRPr kumimoji="0" lang="en-GB" sz="2400" b="0" i="0" u="none" strike="noStrike" cap="none" spc="0" normalizeH="0" baseline="0" dirty="0">
              <a:ln>
                <a:noFill/>
              </a:ln>
              <a:solidFill>
                <a:schemeClr val="tx1"/>
              </a:solidFill>
              <a:effectLst/>
              <a:uFillTx/>
              <a:latin typeface="+mn-lt"/>
              <a:ea typeface="+mn-ea"/>
              <a:cs typeface="+mn-cs"/>
              <a:sym typeface="Helvetica Light"/>
            </a:endParaRPr>
          </a:p>
        </p:txBody>
      </p:sp>
    </p:spTree>
    <p:extLst>
      <p:ext uri="{BB962C8B-B14F-4D97-AF65-F5344CB8AC3E}">
        <p14:creationId xmlns:p14="http://schemas.microsoft.com/office/powerpoint/2010/main" val="3949739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D17A4-2D09-44D6-B469-327DD56B5CB2}"/>
              </a:ext>
            </a:extLst>
          </p:cNvPr>
          <p:cNvSpPr txBox="1">
            <a:spLocks noGrp="1"/>
          </p:cNvSpPr>
          <p:nvPr>
            <p:ph type="title"/>
          </p:nvPr>
        </p:nvSpPr>
        <p:spPr>
          <a:xfrm>
            <a:off x="3345397" y="0"/>
            <a:ext cx="8437500" cy="623248"/>
          </a:xfrm>
        </p:spPr>
        <p:txBody>
          <a:bodyPr/>
          <a:lstStyle/>
          <a:p>
            <a:pPr lvl="0"/>
            <a:r>
              <a:rPr lang="en-US" dirty="0">
                <a:solidFill>
                  <a:srgbClr val="0000FF"/>
                </a:solidFill>
              </a:rPr>
              <a:t>Summary and questions </a:t>
            </a:r>
            <a:endParaRPr lang="en-GB" dirty="0">
              <a:solidFill>
                <a:srgbClr val="0000FF"/>
              </a:solidFill>
            </a:endParaRPr>
          </a:p>
        </p:txBody>
      </p:sp>
      <p:sp>
        <p:nvSpPr>
          <p:cNvPr id="3" name="Content Placeholder 2">
            <a:extLst>
              <a:ext uri="{FF2B5EF4-FFF2-40B4-BE49-F238E27FC236}">
                <a16:creationId xmlns:a16="http://schemas.microsoft.com/office/drawing/2014/main" id="{C0AC7FE7-742C-4B80-80C3-940E75AFC253}"/>
              </a:ext>
            </a:extLst>
          </p:cNvPr>
          <p:cNvSpPr txBox="1">
            <a:spLocks noGrp="1"/>
          </p:cNvSpPr>
          <p:nvPr>
            <p:ph idx="1"/>
          </p:nvPr>
        </p:nvSpPr>
        <p:spPr>
          <a:xfrm>
            <a:off x="101600" y="1044687"/>
            <a:ext cx="8898467" cy="2704360"/>
          </a:xfrm>
        </p:spPr>
        <p:txBody>
          <a:bodyPr/>
          <a:lstStyle/>
          <a:p>
            <a:pPr marL="342900" lvl="0" indent="-342900">
              <a:lnSpc>
                <a:spcPct val="80000"/>
              </a:lnSpc>
              <a:buFont typeface="Arial" panose="020B0604020202020204" pitchFamily="34" charset="0"/>
              <a:buChar char="•"/>
            </a:pPr>
            <a:r>
              <a:rPr lang="en-US" sz="2000" dirty="0"/>
              <a:t>A W&amp;D scheme based on that of ROMS has been implemented in NEMO  </a:t>
            </a:r>
          </a:p>
          <a:p>
            <a:pPr marL="342900" lvl="0" indent="-342900">
              <a:lnSpc>
                <a:spcPct val="80000"/>
              </a:lnSpc>
              <a:buFont typeface="Arial" panose="020B0604020202020204" pitchFamily="34" charset="0"/>
              <a:buChar char="•"/>
            </a:pPr>
            <a:endParaRPr lang="en-GB" sz="2000" dirty="0"/>
          </a:p>
          <a:p>
            <a:pPr marL="342900" lvl="0" indent="-342900">
              <a:lnSpc>
                <a:spcPct val="80000"/>
              </a:lnSpc>
              <a:buFont typeface="Arial" panose="020B0604020202020204" pitchFamily="34" charset="0"/>
              <a:buChar char="•"/>
            </a:pPr>
            <a:r>
              <a:rPr lang="en-GB" sz="2000" dirty="0"/>
              <a:t>Its performance in idealised test cases is robust / satisfactory</a:t>
            </a:r>
          </a:p>
          <a:p>
            <a:pPr marL="342900" lvl="0" indent="-342900">
              <a:lnSpc>
                <a:spcPct val="80000"/>
              </a:lnSpc>
              <a:buFont typeface="Arial" panose="020B0604020202020204" pitchFamily="34" charset="0"/>
              <a:buChar char="•"/>
            </a:pPr>
            <a:r>
              <a:rPr lang="en-GB" sz="2000" dirty="0"/>
              <a:t>But which test cases and non-dimensional parameters (e.g. H/L) are most relevant to “real world” configurations?</a:t>
            </a:r>
          </a:p>
          <a:p>
            <a:pPr marL="342900" lvl="0" indent="-342900">
              <a:lnSpc>
                <a:spcPct val="80000"/>
              </a:lnSpc>
              <a:buFont typeface="Arial" panose="020B0604020202020204" pitchFamily="34" charset="0"/>
              <a:buChar char="•"/>
            </a:pPr>
            <a:r>
              <a:rPr lang="en-GB" sz="2000" dirty="0"/>
              <a:t>Which aspects of results are most important (e.g. time-step restrictions)  </a:t>
            </a:r>
          </a:p>
          <a:p>
            <a:pPr marL="342900" lvl="0" indent="-342900">
              <a:lnSpc>
                <a:spcPct val="80000"/>
              </a:lnSpc>
              <a:buFont typeface="Arial" panose="020B0604020202020204" pitchFamily="34" charset="0"/>
              <a:buChar char="•"/>
            </a:pPr>
            <a:endParaRPr lang="en-GB" sz="2000" dirty="0"/>
          </a:p>
          <a:p>
            <a:pPr marL="342900" lvl="0" indent="-342900">
              <a:lnSpc>
                <a:spcPct val="80000"/>
              </a:lnSpc>
              <a:buFont typeface="Arial" panose="020B0604020202020204" pitchFamily="34" charset="0"/>
              <a:buChar char="•"/>
            </a:pPr>
            <a:r>
              <a:rPr lang="en-GB" sz="2000" dirty="0"/>
              <a:t>“Real-world” configurations run stably </a:t>
            </a:r>
          </a:p>
          <a:p>
            <a:pPr marL="342900" lvl="0" indent="-342900">
              <a:lnSpc>
                <a:spcPct val="80000"/>
              </a:lnSpc>
              <a:buFont typeface="Arial" panose="020B0604020202020204" pitchFamily="34" charset="0"/>
              <a:buChar char="•"/>
            </a:pPr>
            <a:r>
              <a:rPr lang="en-GB" sz="2000" dirty="0"/>
              <a:t>But statistical fit to tide gauges only improved in some shallow regions; so not benefitting from freedom to specify bathymetry more accurately </a:t>
            </a:r>
          </a:p>
          <a:p>
            <a:pPr marL="342900" lvl="0" indent="-342900">
              <a:lnSpc>
                <a:spcPct val="80000"/>
              </a:lnSpc>
              <a:buFont typeface="Arial" panose="020B0604020202020204" pitchFamily="34" charset="0"/>
              <a:buChar char="•"/>
            </a:pPr>
            <a:r>
              <a:rPr lang="en-GB" sz="2000" dirty="0"/>
              <a:t>How should one resolve/represent drainage channels? </a:t>
            </a:r>
          </a:p>
          <a:p>
            <a:pPr marL="342900" lvl="0" indent="-342900">
              <a:lnSpc>
                <a:spcPct val="80000"/>
              </a:lnSpc>
              <a:buFont typeface="Arial" panose="020B0604020202020204" pitchFamily="34" charset="0"/>
              <a:buChar char="•"/>
            </a:pPr>
            <a:endParaRPr lang="en-GB"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D17A4-2D09-44D6-B469-327DD56B5CB2}"/>
              </a:ext>
            </a:extLst>
          </p:cNvPr>
          <p:cNvSpPr txBox="1">
            <a:spLocks noGrp="1"/>
          </p:cNvSpPr>
          <p:nvPr>
            <p:ph type="title"/>
          </p:nvPr>
        </p:nvSpPr>
        <p:spPr>
          <a:xfrm>
            <a:off x="3345397" y="0"/>
            <a:ext cx="8437500" cy="623248"/>
          </a:xfrm>
        </p:spPr>
        <p:txBody>
          <a:bodyPr/>
          <a:lstStyle/>
          <a:p>
            <a:pPr lvl="0"/>
            <a:r>
              <a:rPr lang="en-US" dirty="0">
                <a:solidFill>
                  <a:srgbClr val="0000FF"/>
                </a:solidFill>
              </a:rPr>
              <a:t>References </a:t>
            </a:r>
            <a:endParaRPr lang="en-GB" dirty="0">
              <a:solidFill>
                <a:srgbClr val="0000FF"/>
              </a:solidFill>
            </a:endParaRPr>
          </a:p>
        </p:txBody>
      </p:sp>
      <p:sp>
        <p:nvSpPr>
          <p:cNvPr id="3" name="Content Placeholder 2">
            <a:extLst>
              <a:ext uri="{FF2B5EF4-FFF2-40B4-BE49-F238E27FC236}">
                <a16:creationId xmlns:a16="http://schemas.microsoft.com/office/drawing/2014/main" id="{C0AC7FE7-742C-4B80-80C3-940E75AFC253}"/>
              </a:ext>
            </a:extLst>
          </p:cNvPr>
          <p:cNvSpPr txBox="1">
            <a:spLocks noGrp="1"/>
          </p:cNvSpPr>
          <p:nvPr>
            <p:ph idx="1"/>
          </p:nvPr>
        </p:nvSpPr>
        <p:spPr>
          <a:xfrm>
            <a:off x="333066" y="799153"/>
            <a:ext cx="8477867" cy="2704360"/>
          </a:xfrm>
        </p:spPr>
        <p:txBody>
          <a:bodyPr/>
          <a:lstStyle/>
          <a:p>
            <a:r>
              <a:rPr lang="en-GB" sz="1600" dirty="0" err="1"/>
              <a:t>Balzano</a:t>
            </a:r>
            <a:r>
              <a:rPr lang="en-GB" sz="1600" dirty="0"/>
              <a:t>, A., 1998. Evaluation of methods for numerical simulation of wetting and drying in shallow water flow models. Coastal Engineering 34, 1-2, 83-107. </a:t>
            </a:r>
            <a:r>
              <a:rPr lang="pt-BR" sz="1600" dirty="0"/>
              <a:t>doi.org/10.1016/S0378-3839(98)00015-5.</a:t>
            </a:r>
            <a:endParaRPr lang="en-US" sz="1600" dirty="0"/>
          </a:p>
          <a:p>
            <a:r>
              <a:rPr lang="en-GB" sz="1600" dirty="0" err="1"/>
              <a:t>Delestre</a:t>
            </a:r>
            <a:r>
              <a:rPr lang="en-GB" sz="1600" dirty="0"/>
              <a:t>, O., Lucas, C., </a:t>
            </a:r>
            <a:r>
              <a:rPr lang="en-GB" sz="1600" dirty="0" err="1"/>
              <a:t>Ksinant</a:t>
            </a:r>
            <a:r>
              <a:rPr lang="en-GB" sz="1600" dirty="0"/>
              <a:t>, P.A., </a:t>
            </a:r>
            <a:r>
              <a:rPr lang="en-GB" sz="1600" dirty="0" err="1"/>
              <a:t>Darboux</a:t>
            </a:r>
            <a:r>
              <a:rPr lang="en-GB" sz="1600" dirty="0"/>
              <a:t>, F., Laguerre, C., Vo, T.N.T., James, F., Cordier, S., 2013. SWASHES: a compilation of shallow water analytic solutions for hydraulic and environmental studies. International Journal for Numerical Methods in Fluids 72, 269-300. URL: https:</a:t>
            </a:r>
            <a:r>
              <a:rPr lang="pt-BR" sz="1600" dirty="0"/>
              <a:t>821 //www.idpoisson.fr/swashes/, doi:10.1002/fld.3741.</a:t>
            </a:r>
            <a:endParaRPr lang="en-GB" sz="1600" dirty="0"/>
          </a:p>
          <a:p>
            <a:r>
              <a:rPr lang="en-GB" sz="1600" dirty="0" err="1"/>
              <a:t>Flather</a:t>
            </a:r>
            <a:r>
              <a:rPr lang="en-GB" sz="1600" dirty="0"/>
              <a:t>, R.A., Heaps, N.S., 1975. Tidal computations for </a:t>
            </a:r>
            <a:r>
              <a:rPr lang="en-GB" sz="1600" dirty="0" err="1"/>
              <a:t>morecambe</a:t>
            </a:r>
            <a:r>
              <a:rPr lang="en-GB" sz="1600" dirty="0"/>
              <a:t> bay. </a:t>
            </a:r>
            <a:r>
              <a:rPr lang="en-GB" sz="1600" dirty="0" err="1"/>
              <a:t>Geophys</a:t>
            </a:r>
            <a:r>
              <a:rPr lang="en-GB" sz="1600" dirty="0"/>
              <a:t>. J. Roy. Astron. Soc. 42, 489-517.</a:t>
            </a:r>
          </a:p>
          <a:p>
            <a:r>
              <a:rPr lang="en-GB" dirty="0" err="1"/>
              <a:t>Fraccarollo</a:t>
            </a:r>
            <a:r>
              <a:rPr lang="en-GB" dirty="0"/>
              <a:t>, L., Toro, E.F., 1995. Experimental and numerical assessment of the shallow water model for two-dimensional dam-break type problems. J. Hydraulic Res. 33, 843-864.</a:t>
            </a:r>
            <a:endParaRPr lang="en-GB" sz="1600" dirty="0"/>
          </a:p>
          <a:p>
            <a:r>
              <a:rPr lang="en-GB" sz="1600" dirty="0" err="1"/>
              <a:t>Oey</a:t>
            </a:r>
            <a:r>
              <a:rPr lang="en-GB" sz="1600" dirty="0"/>
              <a:t>, L.Y., 2005. An OGCM with movable land-sea boundaries. Ocean Modelling 13, 2, 176-195. </a:t>
            </a:r>
            <a:r>
              <a:rPr lang="en-GB" sz="1600" dirty="0" err="1"/>
              <a:t>doi:doi:https</a:t>
            </a:r>
            <a:r>
              <a:rPr lang="en-GB" sz="1600" dirty="0"/>
              <a:t>://doi.org/10.1016/j.ocemod.2006.01.001.</a:t>
            </a:r>
          </a:p>
          <a:p>
            <a:r>
              <a:rPr lang="en-GB" sz="1600" dirty="0"/>
              <a:t>Warner, J., </a:t>
            </a:r>
            <a:r>
              <a:rPr lang="en-GB" sz="1600" dirty="0" err="1"/>
              <a:t>Defne</a:t>
            </a:r>
            <a:r>
              <a:rPr lang="en-GB" sz="1600" dirty="0"/>
              <a:t>, Z., Haas, K., Arango, H.G., 2013. A wetting and drying scheme for ROMS. Computers and Geosciences 58, 54-61. doi.org/10.1016/j.cageo.2013.05.004.</a:t>
            </a:r>
          </a:p>
          <a:p>
            <a:endParaRPr lang="en-GB" dirty="0"/>
          </a:p>
        </p:txBody>
      </p:sp>
    </p:spTree>
    <p:extLst>
      <p:ext uri="{BB962C8B-B14F-4D97-AF65-F5344CB8AC3E}">
        <p14:creationId xmlns:p14="http://schemas.microsoft.com/office/powerpoint/2010/main" val="14647152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3"/>
          <p:cNvSpPr txBox="1">
            <a:spLocks/>
          </p:cNvSpPr>
          <p:nvPr/>
        </p:nvSpPr>
        <p:spPr>
          <a:xfrm>
            <a:off x="230451" y="898259"/>
            <a:ext cx="8450217" cy="268111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endParaRPr lang="en-US" sz="2000" dirty="0"/>
          </a:p>
          <a:p>
            <a:pPr marL="285750" indent="-285750">
              <a:buFont typeface="Arial" panose="020B0604020202020204" pitchFamily="34" charset="0"/>
              <a:buChar char="•"/>
            </a:pPr>
            <a:r>
              <a:rPr lang="en-US" sz="2000" dirty="0"/>
              <a:t>Storm surge forecasting in the North Sea is very important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Propagation of surge and tide is very sensitive to bathymetric depth</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000" dirty="0"/>
              <a:t>The tidal amplitude on NW European shelf is very large</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In models which cannot wet and dry the water is too deep or absent in regions where the water depth is comparable to the tidal range    </a:t>
            </a:r>
          </a:p>
        </p:txBody>
      </p:sp>
      <p:sp>
        <p:nvSpPr>
          <p:cNvPr id="7" name="TextBox 6"/>
          <p:cNvSpPr txBox="1"/>
          <p:nvPr/>
        </p:nvSpPr>
        <p:spPr>
          <a:xfrm>
            <a:off x="3176863" y="27897"/>
            <a:ext cx="5358838"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lvl="0" defTabSz="584200" hangingPunct="0"/>
            <a:r>
              <a:rPr lang="en-GB" sz="3200" kern="0" dirty="0">
                <a:solidFill>
                  <a:srgbClr val="0000FF"/>
                </a:solidFill>
                <a:sym typeface="Helvetica Light"/>
              </a:rPr>
              <a:t>One of the main motivations </a:t>
            </a:r>
          </a:p>
        </p:txBody>
      </p:sp>
    </p:spTree>
    <p:extLst>
      <p:ext uri="{BB962C8B-B14F-4D97-AF65-F5344CB8AC3E}">
        <p14:creationId xmlns:p14="http://schemas.microsoft.com/office/powerpoint/2010/main" val="3093419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3"/>
          <p:cNvSpPr txBox="1">
            <a:spLocks/>
          </p:cNvSpPr>
          <p:nvPr/>
        </p:nvSpPr>
        <p:spPr>
          <a:xfrm>
            <a:off x="228600" y="782596"/>
            <a:ext cx="8806029" cy="268111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pPr marL="285750" indent="-285750">
              <a:buFont typeface="Arial" panose="020B0604020202020204" pitchFamily="34" charset="0"/>
              <a:buChar char="•"/>
            </a:pPr>
            <a:r>
              <a:rPr lang="en-US" sz="2000" dirty="0"/>
              <a:t>At points that might become wet a thin film of water </a:t>
            </a:r>
            <a:r>
              <a:rPr lang="en-US" sz="2000" i="1" dirty="0" err="1">
                <a:solidFill>
                  <a:srgbClr val="FF0000"/>
                </a:solidFill>
                <a:latin typeface="Times New Roman" panose="02020603050405020304" pitchFamily="18" charset="0"/>
                <a:cs typeface="Times New Roman" panose="02020603050405020304" pitchFamily="18" charset="0"/>
              </a:rPr>
              <a:t>D</a:t>
            </a:r>
            <a:r>
              <a:rPr lang="en-US" sz="2000" i="1" baseline="-25000" dirty="0" err="1">
                <a:solidFill>
                  <a:srgbClr val="FF0000"/>
                </a:solidFill>
                <a:latin typeface="Times New Roman" panose="02020603050405020304" pitchFamily="18" charset="0"/>
                <a:cs typeface="Times New Roman" panose="02020603050405020304" pitchFamily="18" charset="0"/>
              </a:rPr>
              <a:t>crit</a:t>
            </a:r>
            <a:r>
              <a:rPr lang="en-US" sz="2000" dirty="0"/>
              <a:t> cm deep (typically </a:t>
            </a:r>
            <a:r>
              <a:rPr lang="en-US" sz="2000" i="1" dirty="0" err="1">
                <a:solidFill>
                  <a:srgbClr val="FF0000"/>
                </a:solidFill>
                <a:latin typeface="Times New Roman" panose="02020603050405020304" pitchFamily="18" charset="0"/>
                <a:cs typeface="Times New Roman" panose="02020603050405020304" pitchFamily="18" charset="0"/>
              </a:rPr>
              <a:t>D</a:t>
            </a:r>
            <a:r>
              <a:rPr lang="en-US" sz="2000" i="1" baseline="-25000" dirty="0" err="1">
                <a:solidFill>
                  <a:srgbClr val="FF0000"/>
                </a:solidFill>
                <a:latin typeface="Times New Roman" panose="02020603050405020304" pitchFamily="18" charset="0"/>
                <a:cs typeface="Times New Roman" panose="02020603050405020304" pitchFamily="18" charset="0"/>
              </a:rPr>
              <a:t>crit</a:t>
            </a:r>
            <a:r>
              <a:rPr lang="en-US" sz="2000" baseline="-25000" dirty="0">
                <a:solidFill>
                  <a:srgbClr val="FF0000"/>
                </a:solidFill>
              </a:rPr>
              <a:t> </a:t>
            </a:r>
            <a:r>
              <a:rPr lang="en-US" sz="2000" dirty="0"/>
              <a:t>= 5 or 20) is retained; points where the water depth is less than </a:t>
            </a:r>
            <a:r>
              <a:rPr lang="en-US" sz="2000" i="1" dirty="0" err="1">
                <a:solidFill>
                  <a:srgbClr val="FF0000"/>
                </a:solidFill>
                <a:latin typeface="Times New Roman" panose="02020603050405020304" pitchFamily="18" charset="0"/>
                <a:cs typeface="Times New Roman" panose="02020603050405020304" pitchFamily="18" charset="0"/>
              </a:rPr>
              <a:t>D</a:t>
            </a:r>
            <a:r>
              <a:rPr lang="en-US" sz="2000" i="1" baseline="-25000" dirty="0" err="1">
                <a:solidFill>
                  <a:srgbClr val="FF0000"/>
                </a:solidFill>
                <a:latin typeface="Times New Roman" panose="02020603050405020304" pitchFamily="18" charset="0"/>
                <a:cs typeface="Times New Roman" panose="02020603050405020304" pitchFamily="18" charset="0"/>
              </a:rPr>
              <a:t>crit</a:t>
            </a:r>
            <a:r>
              <a:rPr lang="en-US" sz="2000" baseline="-25000" dirty="0">
                <a:solidFill>
                  <a:srgbClr val="FF0000"/>
                </a:solidFill>
              </a:rPr>
              <a:t> </a:t>
            </a:r>
            <a:r>
              <a:rPr lang="en-US" sz="2000" dirty="0"/>
              <a:t>are considered to be dry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Many implicit schemes have been tested for the shallow water equations (</a:t>
            </a:r>
            <a:r>
              <a:rPr lang="en-US" sz="2000" dirty="0" err="1"/>
              <a:t>Balzano</a:t>
            </a:r>
            <a:r>
              <a:rPr lang="en-US" sz="2000" dirty="0"/>
              <a:t> 1998 Coastal </a:t>
            </a:r>
            <a:r>
              <a:rPr lang="en-US" sz="2000" dirty="0" err="1"/>
              <a:t>Eng</a:t>
            </a:r>
            <a:r>
              <a:rPr lang="en-US" sz="2000" dirty="0"/>
              <a:t>, Candy AS 2017 Adv Water Resources)</a:t>
            </a:r>
          </a:p>
          <a:p>
            <a:pPr marL="6286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POM (</a:t>
            </a:r>
            <a:r>
              <a:rPr lang="en-US" sz="2000" dirty="0" err="1"/>
              <a:t>Oey</a:t>
            </a:r>
            <a:r>
              <a:rPr lang="en-US" sz="2000" dirty="0"/>
              <a:t> 2005 Ocean Mod) and ROMS (Warner et al 2013, Comp. Geo. Sci) have implemented split-explicit schemes for 3D models</a:t>
            </a:r>
            <a:endParaRPr lang="en-US" sz="2400" dirty="0"/>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000" dirty="0"/>
              <a:t>We have implemented a scheme based on that of ROMS in NEMO </a:t>
            </a:r>
          </a:p>
        </p:txBody>
      </p:sp>
      <p:sp>
        <p:nvSpPr>
          <p:cNvPr id="7" name="TextBox 6"/>
          <p:cNvSpPr txBox="1"/>
          <p:nvPr/>
        </p:nvSpPr>
        <p:spPr>
          <a:xfrm>
            <a:off x="3176863" y="27897"/>
            <a:ext cx="5248231"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lvl="0" defTabSz="584200" hangingPunct="0"/>
            <a:r>
              <a:rPr lang="en-GB" sz="3200" kern="0" dirty="0">
                <a:solidFill>
                  <a:srgbClr val="0000FF"/>
                </a:solidFill>
                <a:sym typeface="Helvetica Light"/>
              </a:rPr>
              <a:t>Overview of W&amp;D schemes </a:t>
            </a:r>
          </a:p>
        </p:txBody>
      </p:sp>
    </p:spTree>
    <p:extLst>
      <p:ext uri="{BB962C8B-B14F-4D97-AF65-F5344CB8AC3E}">
        <p14:creationId xmlns:p14="http://schemas.microsoft.com/office/powerpoint/2010/main" val="3825006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p:sp>
        <p:nvSpPr>
          <p:cNvPr id="5" name="Text Placeholder 3"/>
          <p:cNvSpPr txBox="1">
            <a:spLocks/>
          </p:cNvSpPr>
          <p:nvPr/>
        </p:nvSpPr>
        <p:spPr>
          <a:xfrm>
            <a:off x="584412" y="813464"/>
            <a:ext cx="5178435" cy="367347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pPr marL="285750" indent="-285750">
              <a:buFont typeface="Arial" panose="020B0604020202020204" pitchFamily="34" charset="0"/>
              <a:buChar char="•"/>
            </a:pPr>
            <a:r>
              <a:rPr lang="en-US" sz="2000" dirty="0"/>
              <a:t>On a steep slope with a thin film of water, the water will start to race down the slope</a:t>
            </a:r>
          </a:p>
          <a:p>
            <a:endParaRPr lang="en-US" sz="2000" dirty="0"/>
          </a:p>
          <a:p>
            <a:pPr marL="285750" indent="-285750">
              <a:buFont typeface="Arial" panose="020B0604020202020204" pitchFamily="34" charset="0"/>
              <a:buChar char="•"/>
            </a:pPr>
            <a:r>
              <a:rPr lang="en-US" sz="2000" dirty="0"/>
              <a:t>ROMS solution: work out the direction of the depth mean flow at each velocity point; if the upstream tracer point has water depth ≤ </a:t>
            </a:r>
            <a:r>
              <a:rPr lang="en-US" sz="2000" i="1" dirty="0">
                <a:solidFill>
                  <a:srgbClr val="FF0000"/>
                </a:solidFill>
                <a:latin typeface="Times New Roman" panose="02020603050405020304" pitchFamily="18" charset="0"/>
                <a:cs typeface="Times New Roman" panose="02020603050405020304" pitchFamily="18" charset="0"/>
              </a:rPr>
              <a:t>r</a:t>
            </a:r>
            <a:r>
              <a:rPr lang="en-US" sz="2000" baseline="-25000" dirty="0">
                <a:solidFill>
                  <a:srgbClr val="FF0000"/>
                </a:solidFill>
              </a:rPr>
              <a:t>1</a:t>
            </a:r>
            <a:r>
              <a:rPr lang="en-US" sz="2000" dirty="0"/>
              <a:t>, set the velocity to zero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err="1"/>
              <a:t>Flather</a:t>
            </a:r>
            <a:r>
              <a:rPr lang="en-US" sz="2000" dirty="0"/>
              <a:t> &amp; Heaps (1975) proposed a somewhat similar scheme </a:t>
            </a:r>
          </a:p>
          <a:p>
            <a:pPr marL="285750" indent="-285750">
              <a:buFont typeface="Arial" panose="020B0604020202020204" pitchFamily="34" charset="0"/>
              <a:buChar char="•"/>
            </a:pPr>
            <a:endParaRPr lang="en-US" sz="2000" dirty="0"/>
          </a:p>
        </p:txBody>
      </p:sp>
      <p:sp>
        <p:nvSpPr>
          <p:cNvPr id="7" name="TextBox 6"/>
          <p:cNvSpPr txBox="1"/>
          <p:nvPr/>
        </p:nvSpPr>
        <p:spPr>
          <a:xfrm>
            <a:off x="2664761" y="26559"/>
            <a:ext cx="3834382"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lvl="0" defTabSz="584200" hangingPunct="0"/>
            <a:r>
              <a:rPr lang="en-GB" sz="3200" kern="0" dirty="0">
                <a:solidFill>
                  <a:srgbClr val="0000FF"/>
                </a:solidFill>
                <a:sym typeface="Helvetica Light"/>
              </a:rPr>
              <a:t>Basic methodology  </a:t>
            </a:r>
          </a:p>
        </p:txBody>
      </p:sp>
      <p:cxnSp>
        <p:nvCxnSpPr>
          <p:cNvPr id="4" name="Straight Connector 3"/>
          <p:cNvCxnSpPr/>
          <p:nvPr/>
        </p:nvCxnSpPr>
        <p:spPr>
          <a:xfrm>
            <a:off x="6049926" y="1169581"/>
            <a:ext cx="2313707" cy="3121912"/>
          </a:xfrm>
          <a:prstGeom prst="line">
            <a:avLst/>
          </a:prstGeom>
          <a:ln w="28575"/>
        </p:spPr>
        <p:style>
          <a:lnRef idx="1">
            <a:schemeClr val="dk1"/>
          </a:lnRef>
          <a:fillRef idx="0">
            <a:schemeClr val="dk1"/>
          </a:fillRef>
          <a:effectRef idx="0">
            <a:schemeClr val="dk1"/>
          </a:effectRef>
          <a:fontRef idx="minor">
            <a:schemeClr val="tx1"/>
          </a:fontRef>
        </p:style>
      </p:cxnSp>
      <p:sp>
        <p:nvSpPr>
          <p:cNvPr id="10" name="Oval 9"/>
          <p:cNvSpPr/>
          <p:nvPr/>
        </p:nvSpPr>
        <p:spPr>
          <a:xfrm>
            <a:off x="7425050" y="2516484"/>
            <a:ext cx="78010" cy="67227"/>
          </a:xfrm>
          <a:prstGeom prst="ellipse">
            <a:avLst/>
          </a:prstGeom>
          <a:solidFill>
            <a:srgbClr val="0000FF"/>
          </a:solid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7" name="Freeform 16"/>
          <p:cNvSpPr/>
          <p:nvPr/>
        </p:nvSpPr>
        <p:spPr>
          <a:xfrm>
            <a:off x="6028660" y="1010093"/>
            <a:ext cx="2870791" cy="1414130"/>
          </a:xfrm>
          <a:custGeom>
            <a:avLst/>
            <a:gdLst>
              <a:gd name="connsiteX0" fmla="*/ 0 w 2870791"/>
              <a:gd name="connsiteY0" fmla="*/ 0 h 1414130"/>
              <a:gd name="connsiteX1" fmla="*/ 265814 w 2870791"/>
              <a:gd name="connsiteY1" fmla="*/ 350874 h 1414130"/>
              <a:gd name="connsiteX2" fmla="*/ 531628 w 2870791"/>
              <a:gd name="connsiteY2" fmla="*/ 744279 h 1414130"/>
              <a:gd name="connsiteX3" fmla="*/ 893135 w 2870791"/>
              <a:gd name="connsiteY3" fmla="*/ 1041991 h 1414130"/>
              <a:gd name="connsiteX4" fmla="*/ 1669312 w 2870791"/>
              <a:gd name="connsiteY4" fmla="*/ 1212112 h 1414130"/>
              <a:gd name="connsiteX5" fmla="*/ 2870791 w 2870791"/>
              <a:gd name="connsiteY5" fmla="*/ 1414130 h 1414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70791" h="1414130">
                <a:moveTo>
                  <a:pt x="0" y="0"/>
                </a:moveTo>
                <a:cubicBezTo>
                  <a:pt x="88604" y="113414"/>
                  <a:pt x="177209" y="226828"/>
                  <a:pt x="265814" y="350874"/>
                </a:cubicBezTo>
                <a:cubicBezTo>
                  <a:pt x="354419" y="474920"/>
                  <a:pt x="427075" y="629093"/>
                  <a:pt x="531628" y="744279"/>
                </a:cubicBezTo>
                <a:cubicBezTo>
                  <a:pt x="636181" y="859465"/>
                  <a:pt x="703521" y="964019"/>
                  <a:pt x="893135" y="1041991"/>
                </a:cubicBezTo>
                <a:cubicBezTo>
                  <a:pt x="1082749" y="1119963"/>
                  <a:pt x="1339703" y="1150089"/>
                  <a:pt x="1669312" y="1212112"/>
                </a:cubicBezTo>
                <a:cubicBezTo>
                  <a:pt x="1998921" y="1274135"/>
                  <a:pt x="2434856" y="1344132"/>
                  <a:pt x="2870791" y="1414130"/>
                </a:cubicBezTo>
              </a:path>
            </a:pathLst>
          </a:custGeom>
          <a:noFill/>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8" name="Oval 17"/>
          <p:cNvSpPr/>
          <p:nvPr/>
        </p:nvSpPr>
        <p:spPr>
          <a:xfrm>
            <a:off x="6705580" y="1988401"/>
            <a:ext cx="78010" cy="67227"/>
          </a:xfrm>
          <a:prstGeom prst="ellipse">
            <a:avLst/>
          </a:prstGeom>
          <a:solidFill>
            <a:srgbClr val="0000FF"/>
          </a:solid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9" name="Multiply 18"/>
          <p:cNvSpPr/>
          <p:nvPr/>
        </p:nvSpPr>
        <p:spPr>
          <a:xfrm>
            <a:off x="7031404" y="2203086"/>
            <a:ext cx="175375" cy="192789"/>
          </a:xfrm>
          <a:prstGeom prst="mathMultiply">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1" name="Straight Arrow Connector 20"/>
          <p:cNvCxnSpPr/>
          <p:nvPr/>
        </p:nvCxnSpPr>
        <p:spPr>
          <a:xfrm>
            <a:off x="6358270" y="1010093"/>
            <a:ext cx="244549" cy="382772"/>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a:off x="7005416" y="1954313"/>
            <a:ext cx="350282" cy="99301"/>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Multiply 23"/>
          <p:cNvSpPr/>
          <p:nvPr/>
        </p:nvSpPr>
        <p:spPr>
          <a:xfrm>
            <a:off x="6259950" y="1392865"/>
            <a:ext cx="175375" cy="192789"/>
          </a:xfrm>
          <a:prstGeom prst="mathMultiply">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5" name="Oval 24"/>
          <p:cNvSpPr/>
          <p:nvPr/>
        </p:nvSpPr>
        <p:spPr>
          <a:xfrm>
            <a:off x="6021553" y="1093269"/>
            <a:ext cx="78010" cy="67227"/>
          </a:xfrm>
          <a:prstGeom prst="ellipse">
            <a:avLst/>
          </a:prstGeom>
          <a:solidFill>
            <a:srgbClr val="0000FF"/>
          </a:solid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6" name="Straight Arrow Connector 25"/>
          <p:cNvCxnSpPr/>
          <p:nvPr/>
        </p:nvCxnSpPr>
        <p:spPr>
          <a:xfrm flipV="1">
            <a:off x="7100509" y="514133"/>
            <a:ext cx="2761" cy="505387"/>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rot="5400000" flipV="1">
            <a:off x="7351822" y="768207"/>
            <a:ext cx="2761" cy="505387"/>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7570489" y="799368"/>
            <a:ext cx="383117"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i="1" dirty="0">
                <a:latin typeface="Times New Roman" panose="02020603050405020304" pitchFamily="18" charset="0"/>
                <a:cs typeface="Times New Roman" panose="02020603050405020304" pitchFamily="18" charset="0"/>
                <a:sym typeface="Helvetica Light"/>
              </a:rPr>
              <a:t>x</a:t>
            </a:r>
            <a:r>
              <a:rPr lang="en-GB" sz="3200" i="1" dirty="0">
                <a:latin typeface="Times New Roman" panose="02020603050405020304" pitchFamily="18" charset="0"/>
                <a:cs typeface="Times New Roman" panose="02020603050405020304" pitchFamily="18" charset="0"/>
                <a:sym typeface="Helvetica Light"/>
              </a:rPr>
              <a:t> </a:t>
            </a:r>
            <a:endParaRPr kumimoji="0" lang="en-GB" sz="3200" b="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Helvetica Light"/>
            </a:endParaRPr>
          </a:p>
        </p:txBody>
      </p:sp>
      <p:sp>
        <p:nvSpPr>
          <p:cNvPr id="29" name="TextBox 28"/>
          <p:cNvSpPr txBox="1"/>
          <p:nvPr/>
        </p:nvSpPr>
        <p:spPr>
          <a:xfrm>
            <a:off x="6783590" y="51800"/>
            <a:ext cx="367087"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i="1" dirty="0">
                <a:latin typeface="Times New Roman" panose="02020603050405020304" pitchFamily="18" charset="0"/>
                <a:cs typeface="Times New Roman" panose="02020603050405020304" pitchFamily="18" charset="0"/>
                <a:sym typeface="Helvetica Light"/>
              </a:rPr>
              <a:t>z</a:t>
            </a:r>
            <a:r>
              <a:rPr lang="en-GB" sz="3200" dirty="0">
                <a:latin typeface="Times New Roman" panose="02020603050405020304" pitchFamily="18" charset="0"/>
                <a:cs typeface="Times New Roman" panose="02020603050405020304" pitchFamily="18" charset="0"/>
                <a:sym typeface="Helvetica Light"/>
              </a:rPr>
              <a:t> </a:t>
            </a:r>
            <a:endParaRPr kumimoji="0" lang="en-GB" sz="3200" b="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Helvetica Light"/>
            </a:endParaRPr>
          </a:p>
        </p:txBody>
      </p:sp>
      <p:sp>
        <p:nvSpPr>
          <p:cNvPr id="30" name="Oval 29"/>
          <p:cNvSpPr/>
          <p:nvPr/>
        </p:nvSpPr>
        <p:spPr>
          <a:xfrm>
            <a:off x="8225135" y="576974"/>
            <a:ext cx="78010" cy="67227"/>
          </a:xfrm>
          <a:prstGeom prst="ellipse">
            <a:avLst/>
          </a:prstGeom>
          <a:solidFill>
            <a:srgbClr val="0000FF"/>
          </a:solid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1" name="Multiply 30"/>
          <p:cNvSpPr/>
          <p:nvPr/>
        </p:nvSpPr>
        <p:spPr>
          <a:xfrm>
            <a:off x="8170667" y="914427"/>
            <a:ext cx="175375" cy="192789"/>
          </a:xfrm>
          <a:prstGeom prst="mathMultiply">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2" name="TextBox 31"/>
          <p:cNvSpPr txBox="1"/>
          <p:nvPr/>
        </p:nvSpPr>
        <p:spPr>
          <a:xfrm>
            <a:off x="8436497" y="700198"/>
            <a:ext cx="298158"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i="1" dirty="0">
                <a:solidFill>
                  <a:srgbClr val="FF0000"/>
                </a:solidFill>
                <a:latin typeface="Times New Roman" panose="02020603050405020304" pitchFamily="18" charset="0"/>
                <a:cs typeface="Times New Roman" panose="02020603050405020304" pitchFamily="18" charset="0"/>
                <a:sym typeface="Helvetica Light"/>
              </a:rPr>
              <a:t>u</a:t>
            </a:r>
            <a:endParaRPr kumimoji="0" lang="en-GB" sz="2400" b="0" u="none" strike="noStrike" cap="none" spc="0" normalizeH="0" baseline="-25000" dirty="0">
              <a:ln>
                <a:noFill/>
              </a:ln>
              <a:solidFill>
                <a:srgbClr val="FF0000"/>
              </a:solidFill>
              <a:effectLst/>
              <a:uFillTx/>
              <a:latin typeface="Times New Roman" panose="02020603050405020304" pitchFamily="18" charset="0"/>
              <a:cs typeface="Times New Roman" panose="02020603050405020304" pitchFamily="18" charset="0"/>
              <a:sym typeface="Helvetica Light"/>
            </a:endParaRPr>
          </a:p>
        </p:txBody>
      </p:sp>
      <p:sp>
        <p:nvSpPr>
          <p:cNvPr id="33" name="TextBox 32"/>
          <p:cNvSpPr txBox="1"/>
          <p:nvPr/>
        </p:nvSpPr>
        <p:spPr>
          <a:xfrm>
            <a:off x="8461953" y="312645"/>
            <a:ext cx="315791"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i="1" dirty="0">
                <a:solidFill>
                  <a:srgbClr val="0000FF"/>
                </a:solidFill>
                <a:latin typeface="Times New Roman" panose="02020603050405020304" pitchFamily="18" charset="0"/>
                <a:cs typeface="Times New Roman" panose="02020603050405020304" pitchFamily="18" charset="0"/>
                <a:sym typeface="Helvetica Light"/>
              </a:rPr>
              <a:t>T</a:t>
            </a:r>
            <a:endParaRPr kumimoji="0" lang="en-GB" sz="2400" b="0" u="none" strike="noStrike" cap="none" spc="0" normalizeH="0" baseline="-25000" dirty="0">
              <a:ln>
                <a:noFill/>
              </a:ln>
              <a:solidFill>
                <a:srgbClr val="0000FF"/>
              </a:solidFill>
              <a:effectLst/>
              <a:uFillTx/>
              <a:latin typeface="Times New Roman" panose="02020603050405020304" pitchFamily="18" charset="0"/>
              <a:cs typeface="Times New Roman" panose="02020603050405020304" pitchFamily="18" charset="0"/>
              <a:sym typeface="Helvetica Light"/>
            </a:endParaRPr>
          </a:p>
        </p:txBody>
      </p:sp>
    </p:spTree>
    <p:extLst>
      <p:ext uri="{BB962C8B-B14F-4D97-AF65-F5344CB8AC3E}">
        <p14:creationId xmlns:p14="http://schemas.microsoft.com/office/powerpoint/2010/main" val="1674632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a:xfrm>
            <a:off x="181664" y="4505218"/>
            <a:ext cx="9144000" cy="411361"/>
          </a:xfrm>
        </p:spPr>
        <p:txBody>
          <a:bodyPr/>
          <a:lstStyle/>
          <a:p>
            <a:r>
              <a:rPr lang="en-GB" kern="0" dirty="0">
                <a:solidFill>
                  <a:srgbClr val="2A2A2A"/>
                </a:solidFill>
                <a:sym typeface="Helvetica Light"/>
              </a:rPr>
              <a:t>www.metoffice.gov.uk																									                       © Crown Copyright 2017, Met Office</a:t>
            </a:r>
          </a:p>
        </p:txBody>
      </p:sp>
      <p:sp>
        <p:nvSpPr>
          <p:cNvPr id="5" name="Text Placeholder 3"/>
          <p:cNvSpPr txBox="1">
            <a:spLocks/>
          </p:cNvSpPr>
          <p:nvPr/>
        </p:nvSpPr>
        <p:spPr>
          <a:xfrm>
            <a:off x="60005" y="862946"/>
            <a:ext cx="3779800" cy="379754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pPr marL="285750" indent="-285750">
              <a:buFont typeface="Arial" panose="020B0604020202020204" pitchFamily="34" charset="0"/>
              <a:buChar char="•"/>
            </a:pPr>
            <a:r>
              <a:rPr lang="en-US" sz="2000" dirty="0"/>
              <a:t>In water with uniformly constant T and S, noise in T and S develops unless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heat fluxes across the cell faces match the change in heat content due to the change in volume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Made sure the flux limiter did not interfere with this </a:t>
            </a:r>
          </a:p>
          <a:p>
            <a:pPr marL="285750" indent="-285750">
              <a:buFont typeface="Arial" panose="020B0604020202020204" pitchFamily="34" charset="0"/>
              <a:buChar char="•"/>
            </a:pPr>
            <a:endParaRPr lang="en-US" sz="2000" dirty="0"/>
          </a:p>
        </p:txBody>
      </p:sp>
      <p:cxnSp>
        <p:nvCxnSpPr>
          <p:cNvPr id="4" name="Straight Connector 3"/>
          <p:cNvCxnSpPr/>
          <p:nvPr/>
        </p:nvCxnSpPr>
        <p:spPr>
          <a:xfrm>
            <a:off x="5744199" y="2154634"/>
            <a:ext cx="2904004" cy="53163"/>
          </a:xfrm>
          <a:prstGeom prst="line">
            <a:avLst/>
          </a:prstGeom>
          <a:ln w="28575"/>
        </p:spPr>
        <p:style>
          <a:lnRef idx="1">
            <a:schemeClr val="dk1"/>
          </a:lnRef>
          <a:fillRef idx="0">
            <a:schemeClr val="dk1"/>
          </a:fillRef>
          <a:effectRef idx="0">
            <a:schemeClr val="dk1"/>
          </a:effectRef>
          <a:fontRef idx="minor">
            <a:schemeClr val="tx1"/>
          </a:fontRef>
        </p:style>
      </p:cxnSp>
      <p:sp>
        <p:nvSpPr>
          <p:cNvPr id="19" name="Multiply 18"/>
          <p:cNvSpPr/>
          <p:nvPr/>
        </p:nvSpPr>
        <p:spPr>
          <a:xfrm>
            <a:off x="7672634" y="1828797"/>
            <a:ext cx="175375" cy="192789"/>
          </a:xfrm>
          <a:prstGeom prst="mathMultiply">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1" name="Straight Arrow Connector 20"/>
          <p:cNvCxnSpPr/>
          <p:nvPr/>
        </p:nvCxnSpPr>
        <p:spPr>
          <a:xfrm flipV="1">
            <a:off x="5961446" y="1894104"/>
            <a:ext cx="458151" cy="6454"/>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2" name="Straight Arrow Connector 21"/>
          <p:cNvCxnSpPr/>
          <p:nvPr/>
        </p:nvCxnSpPr>
        <p:spPr>
          <a:xfrm flipH="1">
            <a:off x="7468424" y="1925267"/>
            <a:ext cx="514634" cy="6083"/>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sp>
        <p:nvSpPr>
          <p:cNvPr id="24" name="Multiply 23"/>
          <p:cNvSpPr/>
          <p:nvPr/>
        </p:nvSpPr>
        <p:spPr>
          <a:xfrm>
            <a:off x="6083129" y="1804164"/>
            <a:ext cx="175375" cy="192789"/>
          </a:xfrm>
          <a:prstGeom prst="mathMultiply">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5" name="Oval 24"/>
          <p:cNvSpPr/>
          <p:nvPr/>
        </p:nvSpPr>
        <p:spPr>
          <a:xfrm>
            <a:off x="6886723" y="1943352"/>
            <a:ext cx="78010" cy="67227"/>
          </a:xfrm>
          <a:prstGeom prst="ellipse">
            <a:avLst/>
          </a:prstGeom>
          <a:solidFill>
            <a:srgbClr val="0000FF"/>
          </a:solid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26" name="Straight Arrow Connector 25"/>
          <p:cNvCxnSpPr/>
          <p:nvPr/>
        </p:nvCxnSpPr>
        <p:spPr>
          <a:xfrm flipV="1">
            <a:off x="4240112" y="2789027"/>
            <a:ext cx="2761" cy="505387"/>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7" name="Straight Arrow Connector 26"/>
          <p:cNvCxnSpPr/>
          <p:nvPr/>
        </p:nvCxnSpPr>
        <p:spPr>
          <a:xfrm rot="5400000" flipV="1">
            <a:off x="4491425" y="3043101"/>
            <a:ext cx="2761" cy="505387"/>
          </a:xfrm>
          <a:prstGeom prst="straightConnector1">
            <a:avLst/>
          </a:prstGeom>
          <a:ln w="28575">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28" name="TextBox 27"/>
          <p:cNvSpPr txBox="1"/>
          <p:nvPr/>
        </p:nvSpPr>
        <p:spPr>
          <a:xfrm>
            <a:off x="4759501" y="3009222"/>
            <a:ext cx="383117"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i="1" dirty="0">
                <a:latin typeface="Times New Roman" panose="02020603050405020304" pitchFamily="18" charset="0"/>
                <a:cs typeface="Times New Roman" panose="02020603050405020304" pitchFamily="18" charset="0"/>
                <a:sym typeface="Helvetica Light"/>
              </a:rPr>
              <a:t>x</a:t>
            </a:r>
            <a:r>
              <a:rPr lang="en-GB" sz="3200" i="1" dirty="0">
                <a:latin typeface="Times New Roman" panose="02020603050405020304" pitchFamily="18" charset="0"/>
                <a:cs typeface="Times New Roman" panose="02020603050405020304" pitchFamily="18" charset="0"/>
                <a:sym typeface="Helvetica Light"/>
              </a:rPr>
              <a:t> </a:t>
            </a:r>
            <a:endParaRPr kumimoji="0" lang="en-GB" sz="3200" b="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Helvetica Light"/>
            </a:endParaRPr>
          </a:p>
        </p:txBody>
      </p:sp>
      <p:sp>
        <p:nvSpPr>
          <p:cNvPr id="29" name="TextBox 28"/>
          <p:cNvSpPr txBox="1"/>
          <p:nvPr/>
        </p:nvSpPr>
        <p:spPr>
          <a:xfrm>
            <a:off x="3839805" y="2321927"/>
            <a:ext cx="367087"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i="1" dirty="0">
                <a:latin typeface="Times New Roman" panose="02020603050405020304" pitchFamily="18" charset="0"/>
                <a:cs typeface="Times New Roman" panose="02020603050405020304" pitchFamily="18" charset="0"/>
                <a:sym typeface="Helvetica Light"/>
              </a:rPr>
              <a:t>z</a:t>
            </a:r>
            <a:r>
              <a:rPr lang="en-GB" sz="3200" dirty="0">
                <a:latin typeface="Times New Roman" panose="02020603050405020304" pitchFamily="18" charset="0"/>
                <a:cs typeface="Times New Roman" panose="02020603050405020304" pitchFamily="18" charset="0"/>
                <a:sym typeface="Helvetica Light"/>
              </a:rPr>
              <a:t> </a:t>
            </a:r>
            <a:endParaRPr kumimoji="0" lang="en-GB" sz="3200" b="0" u="none" strike="noStrike" cap="none" spc="0" normalizeH="0" baseline="0" dirty="0">
              <a:ln>
                <a:noFill/>
              </a:ln>
              <a:solidFill>
                <a:schemeClr val="tx1"/>
              </a:solidFill>
              <a:effectLst/>
              <a:uFillTx/>
              <a:latin typeface="Times New Roman" panose="02020603050405020304" pitchFamily="18" charset="0"/>
              <a:cs typeface="Times New Roman" panose="02020603050405020304" pitchFamily="18" charset="0"/>
              <a:sym typeface="Helvetica Light"/>
            </a:endParaRPr>
          </a:p>
        </p:txBody>
      </p:sp>
      <p:sp>
        <p:nvSpPr>
          <p:cNvPr id="30" name="Oval 29"/>
          <p:cNvSpPr/>
          <p:nvPr/>
        </p:nvSpPr>
        <p:spPr>
          <a:xfrm>
            <a:off x="4238067" y="1529650"/>
            <a:ext cx="78010" cy="67227"/>
          </a:xfrm>
          <a:prstGeom prst="ellipse">
            <a:avLst/>
          </a:prstGeom>
          <a:solidFill>
            <a:srgbClr val="0000FF"/>
          </a:solid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1" name="Multiply 30"/>
          <p:cNvSpPr/>
          <p:nvPr/>
        </p:nvSpPr>
        <p:spPr>
          <a:xfrm>
            <a:off x="6057251" y="3918121"/>
            <a:ext cx="175375" cy="192789"/>
          </a:xfrm>
          <a:prstGeom prst="mathMultiply">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32" name="TextBox 31"/>
          <p:cNvSpPr txBox="1"/>
          <p:nvPr/>
        </p:nvSpPr>
        <p:spPr>
          <a:xfrm>
            <a:off x="4449429" y="1652874"/>
            <a:ext cx="298158"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i="1" dirty="0">
                <a:solidFill>
                  <a:srgbClr val="FF0000"/>
                </a:solidFill>
                <a:latin typeface="Times New Roman" panose="02020603050405020304" pitchFamily="18" charset="0"/>
                <a:cs typeface="Times New Roman" panose="02020603050405020304" pitchFamily="18" charset="0"/>
                <a:sym typeface="Helvetica Light"/>
              </a:rPr>
              <a:t>u</a:t>
            </a:r>
            <a:endParaRPr kumimoji="0" lang="en-GB" sz="2400" b="0" u="none" strike="noStrike" cap="none" spc="0" normalizeH="0" baseline="-25000" dirty="0">
              <a:ln>
                <a:noFill/>
              </a:ln>
              <a:solidFill>
                <a:srgbClr val="FF0000"/>
              </a:solidFill>
              <a:effectLst/>
              <a:uFillTx/>
              <a:latin typeface="Times New Roman" panose="02020603050405020304" pitchFamily="18" charset="0"/>
              <a:cs typeface="Times New Roman" panose="02020603050405020304" pitchFamily="18" charset="0"/>
              <a:sym typeface="Helvetica Light"/>
            </a:endParaRPr>
          </a:p>
        </p:txBody>
      </p:sp>
      <p:sp>
        <p:nvSpPr>
          <p:cNvPr id="33" name="TextBox 32"/>
          <p:cNvSpPr txBox="1"/>
          <p:nvPr/>
        </p:nvSpPr>
        <p:spPr>
          <a:xfrm>
            <a:off x="4474885" y="1265321"/>
            <a:ext cx="315791"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i="1" dirty="0">
                <a:solidFill>
                  <a:srgbClr val="0000FF"/>
                </a:solidFill>
                <a:latin typeface="Times New Roman" panose="02020603050405020304" pitchFamily="18" charset="0"/>
                <a:cs typeface="Times New Roman" panose="02020603050405020304" pitchFamily="18" charset="0"/>
                <a:sym typeface="Helvetica Light"/>
              </a:rPr>
              <a:t>T</a:t>
            </a:r>
            <a:endParaRPr kumimoji="0" lang="en-GB" sz="2400" b="0" u="none" strike="noStrike" cap="none" spc="0" normalizeH="0" baseline="-25000" dirty="0">
              <a:ln>
                <a:noFill/>
              </a:ln>
              <a:solidFill>
                <a:srgbClr val="0000FF"/>
              </a:solidFill>
              <a:effectLst/>
              <a:uFillTx/>
              <a:latin typeface="Times New Roman" panose="02020603050405020304" pitchFamily="18" charset="0"/>
              <a:cs typeface="Times New Roman" panose="02020603050405020304" pitchFamily="18" charset="0"/>
              <a:sym typeface="Helvetica Light"/>
            </a:endParaRPr>
          </a:p>
        </p:txBody>
      </p:sp>
      <p:sp>
        <p:nvSpPr>
          <p:cNvPr id="6" name="Freeform 5"/>
          <p:cNvSpPr/>
          <p:nvPr/>
        </p:nvSpPr>
        <p:spPr>
          <a:xfrm>
            <a:off x="5373375" y="751137"/>
            <a:ext cx="3721395" cy="1036159"/>
          </a:xfrm>
          <a:custGeom>
            <a:avLst/>
            <a:gdLst>
              <a:gd name="connsiteX0" fmla="*/ 0 w 3721395"/>
              <a:gd name="connsiteY0" fmla="*/ 10632 h 1036159"/>
              <a:gd name="connsiteX1" fmla="*/ 372139 w 3721395"/>
              <a:gd name="connsiteY1" fmla="*/ 627321 h 1036159"/>
              <a:gd name="connsiteX2" fmla="*/ 1169581 w 3721395"/>
              <a:gd name="connsiteY2" fmla="*/ 988828 h 1036159"/>
              <a:gd name="connsiteX3" fmla="*/ 1945758 w 3721395"/>
              <a:gd name="connsiteY3" fmla="*/ 1010093 h 1036159"/>
              <a:gd name="connsiteX4" fmla="*/ 2647507 w 3721395"/>
              <a:gd name="connsiteY4" fmla="*/ 786809 h 1036159"/>
              <a:gd name="connsiteX5" fmla="*/ 3721395 w 3721395"/>
              <a:gd name="connsiteY5" fmla="*/ 0 h 103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1395" h="1036159">
                <a:moveTo>
                  <a:pt x="0" y="10632"/>
                </a:moveTo>
                <a:cubicBezTo>
                  <a:pt x="88604" y="237460"/>
                  <a:pt x="177209" y="464288"/>
                  <a:pt x="372139" y="627321"/>
                </a:cubicBezTo>
                <a:cubicBezTo>
                  <a:pt x="567069" y="790354"/>
                  <a:pt x="907311" y="925033"/>
                  <a:pt x="1169581" y="988828"/>
                </a:cubicBezTo>
                <a:cubicBezTo>
                  <a:pt x="1431851" y="1052623"/>
                  <a:pt x="1699437" y="1043763"/>
                  <a:pt x="1945758" y="1010093"/>
                </a:cubicBezTo>
                <a:cubicBezTo>
                  <a:pt x="2192079" y="976423"/>
                  <a:pt x="2351568" y="955158"/>
                  <a:pt x="2647507" y="786809"/>
                </a:cubicBezTo>
                <a:cubicBezTo>
                  <a:pt x="2943447" y="618460"/>
                  <a:pt x="3332421" y="309230"/>
                  <a:pt x="3721395" y="0"/>
                </a:cubicBezTo>
              </a:path>
            </a:pathLst>
          </a:custGeom>
          <a:noFill/>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34" name="Straight Connector 33"/>
          <p:cNvCxnSpPr/>
          <p:nvPr/>
        </p:nvCxnSpPr>
        <p:spPr>
          <a:xfrm>
            <a:off x="5776435" y="4366934"/>
            <a:ext cx="2904004" cy="53163"/>
          </a:xfrm>
          <a:prstGeom prst="line">
            <a:avLst/>
          </a:prstGeom>
          <a:ln w="28575"/>
        </p:spPr>
        <p:style>
          <a:lnRef idx="1">
            <a:schemeClr val="dk1"/>
          </a:lnRef>
          <a:fillRef idx="0">
            <a:schemeClr val="dk1"/>
          </a:fillRef>
          <a:effectRef idx="0">
            <a:schemeClr val="dk1"/>
          </a:effectRef>
          <a:fontRef idx="minor">
            <a:schemeClr val="tx1"/>
          </a:fontRef>
        </p:style>
      </p:cxnSp>
      <p:sp>
        <p:nvSpPr>
          <p:cNvPr id="12" name="Freeform 11"/>
          <p:cNvSpPr/>
          <p:nvPr/>
        </p:nvSpPr>
        <p:spPr>
          <a:xfrm>
            <a:off x="5245539" y="3250327"/>
            <a:ext cx="3572540" cy="406604"/>
          </a:xfrm>
          <a:custGeom>
            <a:avLst/>
            <a:gdLst>
              <a:gd name="connsiteX0" fmla="*/ 0 w 3572540"/>
              <a:gd name="connsiteY0" fmla="*/ 212651 h 406604"/>
              <a:gd name="connsiteX1" fmla="*/ 1020726 w 3572540"/>
              <a:gd name="connsiteY1" fmla="*/ 372140 h 406604"/>
              <a:gd name="connsiteX2" fmla="*/ 1765005 w 3572540"/>
              <a:gd name="connsiteY2" fmla="*/ 372140 h 406604"/>
              <a:gd name="connsiteX3" fmla="*/ 3572540 w 3572540"/>
              <a:gd name="connsiteY3" fmla="*/ 0 h 406604"/>
            </a:gdLst>
            <a:ahLst/>
            <a:cxnLst>
              <a:cxn ang="0">
                <a:pos x="connsiteX0" y="connsiteY0"/>
              </a:cxn>
              <a:cxn ang="0">
                <a:pos x="connsiteX1" y="connsiteY1"/>
              </a:cxn>
              <a:cxn ang="0">
                <a:pos x="connsiteX2" y="connsiteY2"/>
              </a:cxn>
              <a:cxn ang="0">
                <a:pos x="connsiteX3" y="connsiteY3"/>
              </a:cxn>
            </a:cxnLst>
            <a:rect l="l" t="t" r="r" b="b"/>
            <a:pathLst>
              <a:path w="3572540" h="406604">
                <a:moveTo>
                  <a:pt x="0" y="212651"/>
                </a:moveTo>
                <a:cubicBezTo>
                  <a:pt x="363279" y="279105"/>
                  <a:pt x="726559" y="345559"/>
                  <a:pt x="1020726" y="372140"/>
                </a:cubicBezTo>
                <a:cubicBezTo>
                  <a:pt x="1314893" y="398721"/>
                  <a:pt x="1339703" y="434163"/>
                  <a:pt x="1765005" y="372140"/>
                </a:cubicBezTo>
                <a:cubicBezTo>
                  <a:pt x="2190307" y="310117"/>
                  <a:pt x="2881423" y="155058"/>
                  <a:pt x="3572540" y="0"/>
                </a:cubicBezTo>
              </a:path>
            </a:pathLst>
          </a:custGeom>
          <a:noFill/>
          <a:ln>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cxnSp>
        <p:nvCxnSpPr>
          <p:cNvPr id="14" name="Straight Connector 13"/>
          <p:cNvCxnSpPr/>
          <p:nvPr/>
        </p:nvCxnSpPr>
        <p:spPr>
          <a:xfrm flipH="1">
            <a:off x="6160183" y="1633607"/>
            <a:ext cx="10633" cy="520995"/>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6" name="Straight Connector 35"/>
          <p:cNvCxnSpPr/>
          <p:nvPr/>
        </p:nvCxnSpPr>
        <p:spPr>
          <a:xfrm flipH="1">
            <a:off x="7751867" y="1670853"/>
            <a:ext cx="10633" cy="520995"/>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7" name="Straight Connector 36"/>
          <p:cNvCxnSpPr/>
          <p:nvPr/>
        </p:nvCxnSpPr>
        <p:spPr>
          <a:xfrm flipH="1">
            <a:off x="7816367" y="3484617"/>
            <a:ext cx="16398" cy="885749"/>
          </a:xfrm>
          <a:prstGeom prst="line">
            <a:avLst/>
          </a:prstGeom>
          <a:ln w="28575">
            <a:prstDash val="dash"/>
          </a:ln>
        </p:spPr>
        <p:style>
          <a:lnRef idx="1">
            <a:schemeClr val="dk1"/>
          </a:lnRef>
          <a:fillRef idx="0">
            <a:schemeClr val="dk1"/>
          </a:fillRef>
          <a:effectRef idx="0">
            <a:schemeClr val="dk1"/>
          </a:effectRef>
          <a:fontRef idx="minor">
            <a:schemeClr val="tx1"/>
          </a:fontRef>
        </p:style>
      </p:cxnSp>
      <p:cxnSp>
        <p:nvCxnSpPr>
          <p:cNvPr id="38" name="Straight Connector 37"/>
          <p:cNvCxnSpPr/>
          <p:nvPr/>
        </p:nvCxnSpPr>
        <p:spPr>
          <a:xfrm>
            <a:off x="6134876" y="3592833"/>
            <a:ext cx="1" cy="750952"/>
          </a:xfrm>
          <a:prstGeom prst="line">
            <a:avLst/>
          </a:prstGeom>
          <a:ln w="28575">
            <a:prstDash val="dash"/>
          </a:ln>
        </p:spPr>
        <p:style>
          <a:lnRef idx="1">
            <a:schemeClr val="dk1"/>
          </a:lnRef>
          <a:fillRef idx="0">
            <a:schemeClr val="dk1"/>
          </a:fillRef>
          <a:effectRef idx="0">
            <a:schemeClr val="dk1"/>
          </a:effectRef>
          <a:fontRef idx="minor">
            <a:schemeClr val="tx1"/>
          </a:fontRef>
        </p:style>
      </p:cxnSp>
      <p:sp>
        <p:nvSpPr>
          <p:cNvPr id="39" name="Oval 38"/>
          <p:cNvSpPr/>
          <p:nvPr/>
        </p:nvSpPr>
        <p:spPr>
          <a:xfrm>
            <a:off x="6961155" y="3994774"/>
            <a:ext cx="78010" cy="67227"/>
          </a:xfrm>
          <a:prstGeom prst="ellipse">
            <a:avLst/>
          </a:prstGeom>
          <a:solidFill>
            <a:srgbClr val="0000FF"/>
          </a:solidFill>
          <a:ln w="38100">
            <a:solidFill>
              <a:srgbClr val="0000FF"/>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1" name="Multiply 40"/>
          <p:cNvSpPr/>
          <p:nvPr/>
        </p:nvSpPr>
        <p:spPr>
          <a:xfrm>
            <a:off x="7745078" y="3965467"/>
            <a:ext cx="175375" cy="192789"/>
          </a:xfrm>
          <a:prstGeom prst="mathMultiply">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42" name="Multiply 41"/>
          <p:cNvSpPr/>
          <p:nvPr/>
        </p:nvSpPr>
        <p:spPr>
          <a:xfrm>
            <a:off x="4169757" y="1834761"/>
            <a:ext cx="175375" cy="192789"/>
          </a:xfrm>
          <a:prstGeom prst="mathMultiply">
            <a:avLst/>
          </a:prstGeom>
          <a:solidFill>
            <a:srgbClr val="FF00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0" name="Freeform 39"/>
          <p:cNvSpPr/>
          <p:nvPr/>
        </p:nvSpPr>
        <p:spPr>
          <a:xfrm>
            <a:off x="5274549" y="2938755"/>
            <a:ext cx="3721395" cy="1036159"/>
          </a:xfrm>
          <a:custGeom>
            <a:avLst/>
            <a:gdLst>
              <a:gd name="connsiteX0" fmla="*/ 0 w 3721395"/>
              <a:gd name="connsiteY0" fmla="*/ 10632 h 1036159"/>
              <a:gd name="connsiteX1" fmla="*/ 372139 w 3721395"/>
              <a:gd name="connsiteY1" fmla="*/ 627321 h 1036159"/>
              <a:gd name="connsiteX2" fmla="*/ 1169581 w 3721395"/>
              <a:gd name="connsiteY2" fmla="*/ 988828 h 1036159"/>
              <a:gd name="connsiteX3" fmla="*/ 1945758 w 3721395"/>
              <a:gd name="connsiteY3" fmla="*/ 1010093 h 1036159"/>
              <a:gd name="connsiteX4" fmla="*/ 2647507 w 3721395"/>
              <a:gd name="connsiteY4" fmla="*/ 786809 h 1036159"/>
              <a:gd name="connsiteX5" fmla="*/ 3721395 w 3721395"/>
              <a:gd name="connsiteY5" fmla="*/ 0 h 1036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21395" h="1036159">
                <a:moveTo>
                  <a:pt x="0" y="10632"/>
                </a:moveTo>
                <a:cubicBezTo>
                  <a:pt x="88604" y="237460"/>
                  <a:pt x="177209" y="464288"/>
                  <a:pt x="372139" y="627321"/>
                </a:cubicBezTo>
                <a:cubicBezTo>
                  <a:pt x="567069" y="790354"/>
                  <a:pt x="907311" y="925033"/>
                  <a:pt x="1169581" y="988828"/>
                </a:cubicBezTo>
                <a:cubicBezTo>
                  <a:pt x="1431851" y="1052623"/>
                  <a:pt x="1699437" y="1043763"/>
                  <a:pt x="1945758" y="1010093"/>
                </a:cubicBezTo>
                <a:cubicBezTo>
                  <a:pt x="2192079" y="976423"/>
                  <a:pt x="2351568" y="955158"/>
                  <a:pt x="2647507" y="786809"/>
                </a:cubicBezTo>
                <a:cubicBezTo>
                  <a:pt x="2943447" y="618460"/>
                  <a:pt x="3332421" y="309230"/>
                  <a:pt x="3721395" y="0"/>
                </a:cubicBezTo>
              </a:path>
            </a:pathLst>
          </a:custGeom>
          <a:noFill/>
          <a:ln>
            <a:solidFill>
              <a:srgbClr val="0000FF"/>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1" name="TextBox 10"/>
          <p:cNvSpPr txBox="1"/>
          <p:nvPr/>
        </p:nvSpPr>
        <p:spPr>
          <a:xfrm>
            <a:off x="6506531" y="554206"/>
            <a:ext cx="987257"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sng" strike="noStrike" cap="none" spc="0" normalizeH="0" baseline="0" dirty="0">
                <a:ln>
                  <a:noFill/>
                </a:ln>
                <a:solidFill>
                  <a:schemeClr val="tx1"/>
                </a:solidFill>
                <a:effectLst/>
                <a:uFillTx/>
                <a:latin typeface="+mn-lt"/>
                <a:ea typeface="+mn-ea"/>
                <a:cs typeface="+mn-cs"/>
                <a:sym typeface="Helvetica Light"/>
              </a:rPr>
              <a:t>Time t</a:t>
            </a:r>
          </a:p>
        </p:txBody>
      </p:sp>
      <p:sp>
        <p:nvSpPr>
          <p:cNvPr id="13" name="Rectangle 12"/>
          <p:cNvSpPr/>
          <p:nvPr/>
        </p:nvSpPr>
        <p:spPr>
          <a:xfrm>
            <a:off x="6026654" y="2741537"/>
            <a:ext cx="1649619" cy="461665"/>
          </a:xfrm>
          <a:prstGeom prst="rect">
            <a:avLst/>
          </a:prstGeom>
        </p:spPr>
        <p:txBody>
          <a:bodyPr wrap="none">
            <a:spAutoFit/>
          </a:bodyPr>
          <a:lstStyle/>
          <a:p>
            <a:pPr defTabSz="584200" hangingPunct="0"/>
            <a:r>
              <a:rPr lang="en-GB" sz="2400" u="sng" dirty="0">
                <a:sym typeface="Helvetica Light"/>
              </a:rPr>
              <a:t>Time t + </a:t>
            </a:r>
            <a:r>
              <a:rPr lang="en-GB" sz="2400" u="sng" dirty="0">
                <a:latin typeface="Symbol" panose="05050102010706020507" pitchFamily="18" charset="2"/>
                <a:sym typeface="Helvetica Light"/>
              </a:rPr>
              <a:t>D</a:t>
            </a:r>
            <a:r>
              <a:rPr lang="en-GB" sz="2400" u="sng" dirty="0">
                <a:sym typeface="Helvetica Light"/>
              </a:rPr>
              <a:t>t</a:t>
            </a:r>
          </a:p>
        </p:txBody>
      </p:sp>
      <p:sp>
        <p:nvSpPr>
          <p:cNvPr id="35" name="TextBox 34">
            <a:extLst>
              <a:ext uri="{FF2B5EF4-FFF2-40B4-BE49-F238E27FC236}">
                <a16:creationId xmlns:a16="http://schemas.microsoft.com/office/drawing/2014/main" id="{EE49D47A-7B24-4C35-B5BF-5BBD40D1B586}"/>
              </a:ext>
            </a:extLst>
          </p:cNvPr>
          <p:cNvSpPr txBox="1"/>
          <p:nvPr/>
        </p:nvSpPr>
        <p:spPr>
          <a:xfrm>
            <a:off x="3066729" y="-78699"/>
            <a:ext cx="4151777"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lvl="0" defTabSz="584200" hangingPunct="0"/>
            <a:r>
              <a:rPr lang="en-GB" sz="3200" kern="0" dirty="0">
                <a:solidFill>
                  <a:srgbClr val="0000FF"/>
                </a:solidFill>
                <a:sym typeface="Helvetica Light"/>
              </a:rPr>
              <a:t>Conservation of heat  </a:t>
            </a:r>
          </a:p>
        </p:txBody>
      </p:sp>
    </p:spTree>
    <p:extLst>
      <p:ext uri="{BB962C8B-B14F-4D97-AF65-F5344CB8AC3E}">
        <p14:creationId xmlns:p14="http://schemas.microsoft.com/office/powerpoint/2010/main" val="182936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p>
            <a:r>
              <a:rPr lang="en-GB" kern="0">
                <a:solidFill>
                  <a:srgbClr val="2A2A2A"/>
                </a:solidFill>
                <a:sym typeface="Helvetica Light"/>
              </a:rPr>
              <a:t>www.metoffice.gov.uk																									                       © Crown Copyright 2017, Met Office</a:t>
            </a:r>
            <a:endParaRPr lang="en-GB" kern="0" dirty="0">
              <a:solidFill>
                <a:srgbClr val="2A2A2A"/>
              </a:solidFill>
              <a:sym typeface="Helvetica Light"/>
            </a:endParaRPr>
          </a:p>
        </p:txBody>
      </p:sp>
      <mc:AlternateContent xmlns:mc="http://schemas.openxmlformats.org/markup-compatibility/2006" xmlns:a14="http://schemas.microsoft.com/office/drawing/2010/main">
        <mc:Choice Requires="a14">
          <p:sp>
            <p:nvSpPr>
              <p:cNvPr id="5" name="Text Placeholder 3"/>
              <p:cNvSpPr txBox="1">
                <a:spLocks/>
              </p:cNvSpPr>
              <p:nvPr/>
            </p:nvSpPr>
            <p:spPr>
              <a:xfrm>
                <a:off x="228158" y="703121"/>
                <a:ext cx="8649511" cy="367347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pPr marL="285750" indent="-285750">
                  <a:buFont typeface="Arial" panose="020B0604020202020204" pitchFamily="34" charset="0"/>
                  <a:buChar char="•"/>
                </a:pPr>
                <a:r>
                  <a:rPr lang="en-US" sz="2000" dirty="0">
                    <a:solidFill>
                      <a:srgbClr val="FF0000"/>
                    </a:solidFill>
                  </a:rPr>
                  <a:t>Relevant aspects</a:t>
                </a:r>
                <a:r>
                  <a:rPr lang="en-US" sz="2000" dirty="0"/>
                  <a:t> of the formulation of the NEMO model:   </a:t>
                </a:r>
              </a:p>
              <a:p>
                <a:pPr marL="685800" lvl="1" indent="-342900">
                  <a:buFont typeface="Arial" panose="020B0604020202020204" pitchFamily="34" charset="0"/>
                  <a:buChar char="─"/>
                </a:pPr>
                <a:r>
                  <a:rPr lang="en-US" sz="2000" dirty="0">
                    <a:solidFill>
                      <a:srgbClr val="FF0000"/>
                    </a:solidFill>
                  </a:rPr>
                  <a:t>hydrostatic</a:t>
                </a:r>
                <a:r>
                  <a:rPr lang="en-US" sz="2000" dirty="0"/>
                  <a:t> primitive equations </a:t>
                </a:r>
              </a:p>
              <a:p>
                <a:pPr marL="685800" lvl="1" indent="-342900">
                  <a:buFont typeface="Arial" panose="020B0604020202020204" pitchFamily="34" charset="0"/>
                  <a:buChar char="─"/>
                </a:pPr>
                <a:r>
                  <a:rPr lang="en-US" sz="2000" dirty="0"/>
                  <a:t>a quadrilateral </a:t>
                </a:r>
                <a:r>
                  <a:rPr lang="en-US" sz="2000" dirty="0">
                    <a:solidFill>
                      <a:srgbClr val="FF0000"/>
                    </a:solidFill>
                  </a:rPr>
                  <a:t>C-grid</a:t>
                </a:r>
                <a:r>
                  <a:rPr lang="en-US" sz="2000" dirty="0"/>
                  <a:t>  </a:t>
                </a:r>
              </a:p>
              <a:p>
                <a:pPr marL="685800" lvl="1" indent="-342900">
                  <a:buFont typeface="Arial" panose="020B0604020202020204" pitchFamily="34" charset="0"/>
                  <a:buChar char="─"/>
                </a:pPr>
                <a:r>
                  <a:rPr lang="en-US" sz="2000" dirty="0"/>
                  <a:t>a </a:t>
                </a:r>
                <a:r>
                  <a:rPr lang="en-US" sz="2000" dirty="0">
                    <a:solidFill>
                      <a:srgbClr val="FF0000"/>
                    </a:solidFill>
                  </a:rPr>
                  <a:t>free surface </a:t>
                </a:r>
                <a:r>
                  <a:rPr lang="en-US" sz="2000" dirty="0"/>
                  <a:t>with layer thicknesses that depend on its height</a:t>
                </a:r>
              </a:p>
              <a:p>
                <a:pPr marL="685800" lvl="1" indent="-342900">
                  <a:buFont typeface="Arial" panose="020B0604020202020204" pitchFamily="34" charset="0"/>
                  <a:buChar char="─"/>
                </a:pPr>
                <a:r>
                  <a:rPr lang="en-US" sz="2000" dirty="0"/>
                  <a:t>a </a:t>
                </a:r>
                <a:r>
                  <a:rPr lang="en-US" sz="2000" dirty="0">
                    <a:solidFill>
                      <a:srgbClr val="FF0000"/>
                    </a:solidFill>
                  </a:rPr>
                  <a:t>split-explicit</a:t>
                </a:r>
                <a:r>
                  <a:rPr lang="en-US" sz="2000" dirty="0"/>
                  <a:t> time-step for the external mode </a:t>
                </a:r>
              </a:p>
              <a:p>
                <a:pPr marL="685800" lvl="1" indent="-342900">
                  <a:buFont typeface="Arial" panose="020B0604020202020204" pitchFamily="34" charset="0"/>
                  <a:buChar char="─"/>
                </a:pPr>
                <a:r>
                  <a:rPr lang="en-US" sz="2000" dirty="0"/>
                  <a:t>an </a:t>
                </a:r>
                <a:r>
                  <a:rPr lang="en-US" sz="2000" dirty="0">
                    <a:solidFill>
                      <a:srgbClr val="FF0000"/>
                    </a:solidFill>
                  </a:rPr>
                  <a:t>upwind flux form</a:t>
                </a:r>
                <a:r>
                  <a:rPr lang="en-US" sz="2000" dirty="0"/>
                  <a:t> for the advection of tracers and momentum</a:t>
                </a:r>
              </a:p>
              <a:p>
                <a:pPr marL="685800" lvl="1" indent="-342900">
                  <a:buFont typeface="Arial" panose="020B0604020202020204" pitchFamily="34" charset="0"/>
                  <a:buChar char="─"/>
                </a:pPr>
                <a:r>
                  <a:rPr lang="en-US" sz="2000" dirty="0"/>
                  <a:t>the </a:t>
                </a:r>
                <a:r>
                  <a:rPr lang="en-US" sz="2000" dirty="0" err="1"/>
                  <a:t>Boussinesq</a:t>
                </a:r>
                <a:r>
                  <a:rPr lang="en-US" sz="2000" dirty="0"/>
                  <a:t> approximation </a:t>
                </a:r>
              </a:p>
              <a:p>
                <a:pPr marL="685800" lvl="1"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integrations pres</a:t>
                </a:r>
                <a:r>
                  <a:rPr lang="en-US" sz="2000" dirty="0">
                    <a:solidFill>
                      <a:schemeClr val="tx1"/>
                    </a:solidFill>
                  </a:rPr>
                  <a:t>ented use a terrain-following co-ordinate at points that may become dry </a:t>
                </a:r>
              </a:p>
              <a:p>
                <a:pPr marL="342900" indent="-342900">
                  <a:buFont typeface="Arial" panose="020B0604020202020204" pitchFamily="34" charset="0"/>
                  <a:buChar char="•"/>
                </a:pPr>
                <a:r>
                  <a:rPr lang="en-US" sz="2000" dirty="0">
                    <a:solidFill>
                      <a:schemeClr val="tx1"/>
                    </a:solidFill>
                  </a:rPr>
                  <a:t>The scheme has recently been extended to mixed </a:t>
                </a:r>
                <a14:m>
                  <m:oMath xmlns:m="http://schemas.openxmlformats.org/officeDocument/2006/math">
                    <m:r>
                      <a:rPr lang="en-GB" sz="2000" b="0" i="1" smtClean="0">
                        <a:solidFill>
                          <a:schemeClr val="tx1"/>
                        </a:solidFill>
                        <a:latin typeface="Cambria Math" panose="02040503050406030204" pitchFamily="18" charset="0"/>
                      </a:rPr>
                      <m:t>𝑧</m:t>
                    </m:r>
                    <m:r>
                      <a:rPr lang="en-GB" sz="2000" b="0" i="1" smtClean="0">
                        <a:solidFill>
                          <a:schemeClr val="tx1"/>
                        </a:solidFill>
                        <a:latin typeface="Cambria Math" panose="02040503050406030204" pitchFamily="18" charset="0"/>
                      </a:rPr>
                      <m:t>−</m:t>
                    </m:r>
                    <m:r>
                      <a:rPr lang="en-GB" sz="2000" b="0" i="1" smtClean="0">
                        <a:solidFill>
                          <a:schemeClr val="tx1"/>
                        </a:solidFill>
                        <a:latin typeface="Cambria Math" panose="02040503050406030204" pitchFamily="18" charset="0"/>
                        <a:ea typeface="Cambria Math" panose="02040503050406030204" pitchFamily="18" charset="0"/>
                      </a:rPr>
                      <m:t>𝜎</m:t>
                    </m:r>
                  </m:oMath>
                </a14:m>
                <a:r>
                  <a:rPr lang="en-US" sz="2000" dirty="0">
                    <a:solidFill>
                      <a:schemeClr val="tx1"/>
                    </a:solidFill>
                  </a:rPr>
                  <a:t> coordinates with envelope bathym</a:t>
                </a:r>
                <a:r>
                  <a:rPr lang="en-US" sz="2000" dirty="0"/>
                  <a:t>etry  </a:t>
                </a:r>
              </a:p>
              <a:p>
                <a:pPr marL="685800" lvl="1" indent="-342900">
                  <a:buFont typeface="Arial" panose="020B0604020202020204" pitchFamily="34" charset="0"/>
                  <a:buChar char="─"/>
                </a:pPr>
                <a:endParaRPr lang="en-US" sz="2000" dirty="0"/>
              </a:p>
              <a:p>
                <a:r>
                  <a:rPr lang="en-US" sz="2000" dirty="0"/>
                  <a:t> </a:t>
                </a:r>
              </a:p>
            </p:txBody>
          </p:sp>
        </mc:Choice>
        <mc:Fallback xmlns="">
          <p:sp>
            <p:nvSpPr>
              <p:cNvPr id="5" name="Text Placeholder 3"/>
              <p:cNvSpPr txBox="1">
                <a:spLocks noRot="1" noChangeAspect="1" noMove="1" noResize="1" noEditPoints="1" noAdjustHandles="1" noChangeArrowheads="1" noChangeShapeType="1" noTextEdit="1"/>
              </p:cNvSpPr>
              <p:nvPr/>
            </p:nvSpPr>
            <p:spPr>
              <a:xfrm>
                <a:off x="228158" y="703121"/>
                <a:ext cx="8649511" cy="3673476"/>
              </a:xfrm>
              <a:prstGeom prst="rect">
                <a:avLst/>
              </a:prstGeom>
              <a:blipFill>
                <a:blip r:embed="rId2"/>
                <a:stretch>
                  <a:fillRect l="-634" t="-663" b="-5141"/>
                </a:stretch>
              </a:blipFill>
              <a:ln>
                <a:noFill/>
              </a:ln>
            </p:spPr>
            <p:txBody>
              <a:bodyPr/>
              <a:lstStyle/>
              <a:p>
                <a:r>
                  <a:rPr lang="en-GB">
                    <a:noFill/>
                  </a:rPr>
                  <a:t> </a:t>
                </a:r>
              </a:p>
            </p:txBody>
          </p:sp>
        </mc:Fallback>
      </mc:AlternateContent>
      <p:sp>
        <p:nvSpPr>
          <p:cNvPr id="7" name="TextBox 6"/>
          <p:cNvSpPr txBox="1"/>
          <p:nvPr/>
        </p:nvSpPr>
        <p:spPr>
          <a:xfrm>
            <a:off x="3176863" y="27897"/>
            <a:ext cx="4220706" cy="6367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lvl="0" defTabSz="584200" hangingPunct="0"/>
            <a:r>
              <a:rPr lang="en-GB" sz="3200" kern="0" dirty="0">
                <a:solidFill>
                  <a:srgbClr val="0000FF"/>
                </a:solidFill>
                <a:sym typeface="Helvetica Light"/>
              </a:rPr>
              <a:t>Formulation of NEMO </a:t>
            </a:r>
          </a:p>
        </p:txBody>
      </p:sp>
    </p:spTree>
    <p:extLst>
      <p:ext uri="{BB962C8B-B14F-4D97-AF65-F5344CB8AC3E}">
        <p14:creationId xmlns:p14="http://schemas.microsoft.com/office/powerpoint/2010/main" val="2811288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p>
            <a:r>
              <a:rPr lang="en-GB" kern="0" dirty="0">
                <a:solidFill>
                  <a:srgbClr val="2A2A2A"/>
                </a:solidFill>
                <a:sym typeface="Helvetica Light"/>
              </a:rPr>
              <a:t>www.metoffice.gov.uk																									                       © Crown Copyright 2017, Met Office</a:t>
            </a:r>
          </a:p>
        </p:txBody>
      </p:sp>
      <p:sp>
        <p:nvSpPr>
          <p:cNvPr id="5" name="Text Placeholder 3"/>
          <p:cNvSpPr txBox="1">
            <a:spLocks/>
          </p:cNvSpPr>
          <p:nvPr/>
        </p:nvSpPr>
        <p:spPr>
          <a:xfrm>
            <a:off x="247244" y="735012"/>
            <a:ext cx="8649511" cy="367347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volume flux in the baroclinic step exactly matches the (appropriate weighted) sum of the fluxes on the external mode sub-steps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transition to no flux in “dry” cells can be abrupt or ramped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The baroclinic velocities can evolve freely or can be multiplied by the flux limiter for the barotropic flow </a:t>
            </a:r>
          </a:p>
          <a:p>
            <a:pPr marL="285750"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Real world cases: some river inflows deepened; surface heat fluxes tapered to zero as </a:t>
            </a:r>
            <a:r>
              <a:rPr lang="en-US" sz="2000" i="1" dirty="0" err="1"/>
              <a:t>D</a:t>
            </a:r>
            <a:r>
              <a:rPr lang="en-US" sz="2000" i="1" baseline="-25000" dirty="0" err="1"/>
              <a:t>crit</a:t>
            </a:r>
            <a:r>
              <a:rPr lang="en-US" sz="2000" dirty="0"/>
              <a:t> is approached </a:t>
            </a:r>
          </a:p>
          <a:p>
            <a:pPr lvl="1"/>
            <a:endParaRPr lang="en-US" sz="2000" dirty="0"/>
          </a:p>
          <a:p>
            <a:pPr marL="685800" lvl="1" indent="-342900">
              <a:buFont typeface="Arial" panose="020B0604020202020204" pitchFamily="34" charset="0"/>
              <a:buChar char="─"/>
            </a:pPr>
            <a:endParaRPr lang="en-US" sz="2000" dirty="0"/>
          </a:p>
          <a:p>
            <a:r>
              <a:rPr lang="en-US" sz="2000" dirty="0"/>
              <a:t> </a:t>
            </a:r>
          </a:p>
        </p:txBody>
      </p:sp>
      <p:sp>
        <p:nvSpPr>
          <p:cNvPr id="7" name="TextBox 6"/>
          <p:cNvSpPr txBox="1"/>
          <p:nvPr/>
        </p:nvSpPr>
        <p:spPr>
          <a:xfrm>
            <a:off x="2842127" y="152519"/>
            <a:ext cx="6152324"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71437" tIns="71437" rIns="71437" bIns="71437" numCol="1" spcCol="38100" rtlCol="0" anchor="ctr">
            <a:spAutoFit/>
          </a:bodyPr>
          <a:lstStyle/>
          <a:p>
            <a:pPr lvl="0" defTabSz="584200" hangingPunct="0"/>
            <a:r>
              <a:rPr lang="en-GB" sz="2400" kern="0" dirty="0">
                <a:solidFill>
                  <a:srgbClr val="0000FF"/>
                </a:solidFill>
                <a:sym typeface="Helvetica Light"/>
              </a:rPr>
              <a:t>Some details of wetting &amp; drying formulation</a:t>
            </a:r>
          </a:p>
        </p:txBody>
      </p:sp>
    </p:spTree>
    <p:extLst>
      <p:ext uri="{BB962C8B-B14F-4D97-AF65-F5344CB8AC3E}">
        <p14:creationId xmlns:p14="http://schemas.microsoft.com/office/powerpoint/2010/main" val="442864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B4D710-19E8-4D4B-BDA8-75E508CA7D15}"/>
              </a:ext>
            </a:extLst>
          </p:cNvPr>
          <p:cNvSpPr txBox="1">
            <a:spLocks noGrp="1"/>
          </p:cNvSpPr>
          <p:nvPr>
            <p:ph type="title"/>
          </p:nvPr>
        </p:nvSpPr>
        <p:spPr>
          <a:xfrm>
            <a:off x="2277836" y="-32867"/>
            <a:ext cx="6988628" cy="713705"/>
          </a:xfrm>
        </p:spPr>
        <p:txBody>
          <a:bodyPr>
            <a:noAutofit/>
          </a:bodyPr>
          <a:lstStyle/>
          <a:p>
            <a:pPr lvl="0"/>
            <a:r>
              <a:rPr lang="en-US" sz="2700" dirty="0">
                <a:solidFill>
                  <a:srgbClr val="0000FF"/>
                </a:solidFill>
              </a:rPr>
              <a:t>1D test cases: with Linear &amp; Convex Slopes</a:t>
            </a:r>
            <a:br>
              <a:rPr lang="en-US" sz="2700" dirty="0">
                <a:solidFill>
                  <a:srgbClr val="0000FF"/>
                </a:solidFill>
              </a:rPr>
            </a:br>
            <a:endParaRPr lang="en-GB" sz="2700" dirty="0">
              <a:solidFill>
                <a:srgbClr val="0000FF"/>
              </a:solidFill>
            </a:endParaRPr>
          </a:p>
        </p:txBody>
      </p:sp>
      <p:pic>
        <p:nvPicPr>
          <p:cNvPr id="3" name="Content Placeholder 4">
            <a:extLst>
              <a:ext uri="{FF2B5EF4-FFF2-40B4-BE49-F238E27FC236}">
                <a16:creationId xmlns:a16="http://schemas.microsoft.com/office/drawing/2014/main" id="{06BC2936-9938-4025-BF50-A8F9F307D2FC}"/>
              </a:ext>
            </a:extLst>
          </p:cNvPr>
          <p:cNvPicPr>
            <a:picLocks noGrp="1" noChangeAspect="1"/>
          </p:cNvPicPr>
          <p:nvPr>
            <p:ph idx="1"/>
          </p:nvPr>
        </p:nvPicPr>
        <p:blipFill>
          <a:blip r:embed="rId3">
            <a:extLst>
              <a:ext uri="{96DAC541-7B7A-43D3-8B79-37D633B846F1}">
                <asvg:svgBlip xmlns:asvg="http://schemas.microsoft.com/office/drawing/2016/SVG/main" r:embed="rId4"/>
              </a:ext>
            </a:extLst>
          </a:blip>
          <a:stretch>
            <a:fillRect/>
          </a:stretch>
        </p:blipFill>
        <p:spPr>
          <a:xfrm>
            <a:off x="4388055" y="872630"/>
            <a:ext cx="3740984" cy="1874030"/>
          </a:xfrm>
        </p:spPr>
      </p:pic>
      <p:pic>
        <p:nvPicPr>
          <p:cNvPr id="4" name="Graphic 8">
            <a:extLst>
              <a:ext uri="{FF2B5EF4-FFF2-40B4-BE49-F238E27FC236}">
                <a16:creationId xmlns:a16="http://schemas.microsoft.com/office/drawing/2014/main" id="{92E25B9A-93D1-4300-9C8E-E40154BD78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88055" y="2831459"/>
            <a:ext cx="3846432" cy="1926851"/>
          </a:xfrm>
          <a:prstGeom prst="rect">
            <a:avLst/>
          </a:prstGeom>
          <a:noFill/>
          <a:ln cap="flat">
            <a:noFill/>
          </a:ln>
        </p:spPr>
      </p:pic>
      <p:sp>
        <p:nvSpPr>
          <p:cNvPr id="5" name="TextBox 11">
            <a:extLst>
              <a:ext uri="{FF2B5EF4-FFF2-40B4-BE49-F238E27FC236}">
                <a16:creationId xmlns:a16="http://schemas.microsoft.com/office/drawing/2014/main" id="{AE58F411-A8D3-4411-ADA9-D4DD1DDB9C0B}"/>
              </a:ext>
            </a:extLst>
          </p:cNvPr>
          <p:cNvSpPr txBox="1"/>
          <p:nvPr/>
        </p:nvSpPr>
        <p:spPr>
          <a:xfrm>
            <a:off x="0" y="882700"/>
            <a:ext cx="2759529" cy="2123658"/>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1350" dirty="0">
                <a:solidFill>
                  <a:srgbClr val="000000"/>
                </a:solidFill>
                <a:latin typeface="Calibri"/>
              </a:rPr>
              <a:t> </a:t>
            </a:r>
          </a:p>
          <a:p>
            <a:pPr marL="342900" indent="-342900">
              <a:buFont typeface="Arial" panose="020B0604020202020204" pitchFamily="34" charset="0"/>
              <a:buChar char="•"/>
              <a:defRPr sz="1800" b="0" i="0" u="none" strike="noStrike" kern="0" cap="none" spc="0" baseline="0">
                <a:solidFill>
                  <a:srgbClr val="000000"/>
                </a:solidFill>
                <a:uFillTx/>
              </a:defRPr>
            </a:pPr>
            <a:r>
              <a:rPr lang="en-US" sz="2000" dirty="0">
                <a:solidFill>
                  <a:srgbClr val="000000"/>
                </a:solidFill>
                <a:latin typeface="Calibri"/>
              </a:rPr>
              <a:t>Simple 1D channel test cases </a:t>
            </a:r>
            <a:r>
              <a:rPr lang="en-US" sz="2000" dirty="0"/>
              <a:t>following </a:t>
            </a:r>
            <a:r>
              <a:rPr lang="en-US" sz="2000" dirty="0" err="1"/>
              <a:t>Balzano</a:t>
            </a:r>
            <a:r>
              <a:rPr lang="en-US" sz="2000" dirty="0"/>
              <a:t> (1998)</a:t>
            </a:r>
            <a:r>
              <a:rPr lang="en-US" sz="2000" dirty="0">
                <a:solidFill>
                  <a:srgbClr val="000000"/>
                </a:solidFill>
                <a:latin typeface="Calibri"/>
              </a:rPr>
              <a:t> </a:t>
            </a:r>
          </a:p>
          <a:p>
            <a:pPr marL="342900" indent="-342900">
              <a:buFont typeface="Arial" panose="020B0604020202020204" pitchFamily="34" charset="0"/>
              <a:buChar char="•"/>
              <a:defRPr sz="1800" b="0" i="0" u="none" strike="noStrike" kern="0" cap="none" spc="0" baseline="0">
                <a:solidFill>
                  <a:srgbClr val="000000"/>
                </a:solidFill>
                <a:uFillTx/>
              </a:defRPr>
            </a:pPr>
            <a:r>
              <a:rPr lang="en-US" sz="2000" dirty="0">
                <a:solidFill>
                  <a:srgbClr val="000000"/>
                </a:solidFill>
                <a:latin typeface="Calibri"/>
              </a:rPr>
              <a:t>Dotted lines are SSH at every 5</a:t>
            </a:r>
            <a:r>
              <a:rPr lang="en-US" sz="2000" baseline="30000" dirty="0">
                <a:solidFill>
                  <a:srgbClr val="000000"/>
                </a:solidFill>
                <a:latin typeface="Calibri"/>
              </a:rPr>
              <a:t>th</a:t>
            </a:r>
            <a:r>
              <a:rPr lang="en-US" sz="2000" dirty="0">
                <a:solidFill>
                  <a:srgbClr val="000000"/>
                </a:solidFill>
                <a:latin typeface="Calibri"/>
              </a:rPr>
              <a:t>  time-step</a:t>
            </a:r>
          </a:p>
        </p:txBody>
      </p:sp>
      <p:sp>
        <p:nvSpPr>
          <p:cNvPr id="6" name="TextBox 12">
            <a:extLst>
              <a:ext uri="{FF2B5EF4-FFF2-40B4-BE49-F238E27FC236}">
                <a16:creationId xmlns:a16="http://schemas.microsoft.com/office/drawing/2014/main" id="{8818655F-011D-4C54-82A8-3A4931F02927}"/>
              </a:ext>
            </a:extLst>
          </p:cNvPr>
          <p:cNvSpPr txBox="1"/>
          <p:nvPr/>
        </p:nvSpPr>
        <p:spPr>
          <a:xfrm>
            <a:off x="982130" y="3755919"/>
            <a:ext cx="4073978" cy="892552"/>
          </a:xfrm>
          <a:prstGeom prst="rect">
            <a:avLst/>
          </a:prstGeom>
          <a:noFill/>
          <a:ln cap="flat">
            <a:noFill/>
          </a:ln>
        </p:spPr>
        <p:txBody>
          <a:bodyPr vert="horz" wrap="square" lIns="68580" tIns="34290" rIns="68580" bIns="34290" anchor="t" anchorCtr="0" compatLnSpc="1">
            <a:spAutoFit/>
          </a:bodyPr>
          <a:lstStyle/>
          <a:p>
            <a:pPr>
              <a:defRPr sz="1800" b="0" i="0" u="none" strike="noStrike" kern="0" cap="none" spc="0" baseline="0">
                <a:solidFill>
                  <a:srgbClr val="000000"/>
                </a:solidFill>
                <a:uFillTx/>
              </a:defRPr>
            </a:pPr>
            <a:r>
              <a:rPr lang="en-US" sz="2000" dirty="0">
                <a:solidFill>
                  <a:srgbClr val="000000"/>
                </a:solidFill>
                <a:latin typeface="Calibri"/>
              </a:rPr>
              <a:t>The model continues to ebb </a:t>
            </a:r>
          </a:p>
          <a:p>
            <a:pPr>
              <a:defRPr sz="1800" b="0" i="0" u="none" strike="noStrike" kern="0" cap="none" spc="0" baseline="0">
                <a:solidFill>
                  <a:srgbClr val="000000"/>
                </a:solidFill>
                <a:uFillTx/>
              </a:defRPr>
            </a:pPr>
            <a:r>
              <a:rPr lang="en-US" sz="2000" dirty="0">
                <a:solidFill>
                  <a:srgbClr val="000000"/>
                </a:solidFill>
                <a:latin typeface="Calibri"/>
              </a:rPr>
              <a:t>over the sill (point 9) </a:t>
            </a:r>
          </a:p>
          <a:p>
            <a:pPr>
              <a:defRPr sz="1800" b="0" i="0" u="none" strike="noStrike" kern="0" cap="none" spc="0" baseline="0">
                <a:solidFill>
                  <a:srgbClr val="000000"/>
                </a:solidFill>
                <a:uFillTx/>
              </a:defRPr>
            </a:pPr>
            <a:endParaRPr lang="en-US" sz="1350" dirty="0">
              <a:solidFill>
                <a:srgbClr val="000000"/>
              </a:solidFill>
              <a:latin typeface="Calibri"/>
            </a:endParaRPr>
          </a:p>
        </p:txBody>
      </p:sp>
      <p:sp>
        <p:nvSpPr>
          <p:cNvPr id="7" name="Footer Placeholder 2">
            <a:extLst>
              <a:ext uri="{FF2B5EF4-FFF2-40B4-BE49-F238E27FC236}">
                <a16:creationId xmlns:a16="http://schemas.microsoft.com/office/drawing/2014/main" id="{D3E13FDA-54D9-418C-AA32-340FF9C202D6}"/>
              </a:ext>
            </a:extLst>
          </p:cNvPr>
          <p:cNvSpPr txBox="1">
            <a:spLocks/>
          </p:cNvSpPr>
          <p:nvPr/>
        </p:nvSpPr>
        <p:spPr>
          <a:xfrm>
            <a:off x="0" y="4732140"/>
            <a:ext cx="9144000" cy="411361"/>
          </a:xfrm>
          <a:prstGeom prst="rect">
            <a:avLst/>
          </a:prstGeom>
          <a:solidFill>
            <a:schemeClr val="bg1"/>
          </a:solidFill>
        </p:spPr>
        <p:txBody>
          <a:bodyPr/>
          <a:lst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a:lstStyle>
          <a:p>
            <a:r>
              <a:rPr lang="en-GB" sz="800" kern="0" dirty="0">
                <a:solidFill>
                  <a:srgbClr val="2A2A2A"/>
                </a:solidFill>
                <a:sym typeface="Helvetica Light"/>
              </a:rPr>
              <a:t>www.metoffice.gov.uk																					                     © Crown Copyright 2017, Met Office</a:t>
            </a:r>
          </a:p>
        </p:txBody>
      </p:sp>
      <p:sp>
        <p:nvSpPr>
          <p:cNvPr id="8" name="TextBox 7">
            <a:extLst>
              <a:ext uri="{FF2B5EF4-FFF2-40B4-BE49-F238E27FC236}">
                <a16:creationId xmlns:a16="http://schemas.microsoft.com/office/drawing/2014/main" id="{4D3A08CB-DB68-4CFD-AD54-EB235185BA91}"/>
              </a:ext>
            </a:extLst>
          </p:cNvPr>
          <p:cNvSpPr txBox="1"/>
          <p:nvPr/>
        </p:nvSpPr>
        <p:spPr>
          <a:xfrm>
            <a:off x="8024655" y="1948526"/>
            <a:ext cx="1578768" cy="88293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dirty="0">
                <a:solidFill>
                  <a:srgbClr val="FF0000"/>
                </a:solidFill>
                <a:sym typeface="Helvetica Light"/>
              </a:rPr>
              <a:t>m</a:t>
            </a:r>
            <a:r>
              <a:rPr kumimoji="0" lang="en-GB" sz="2400" b="0" i="0" u="none" strike="noStrike" cap="none" spc="0" normalizeH="0" baseline="0" dirty="0">
                <a:ln>
                  <a:noFill/>
                </a:ln>
                <a:solidFill>
                  <a:srgbClr val="FF0000"/>
                </a:solidFill>
                <a:effectLst/>
                <a:uFillTx/>
                <a:latin typeface="+mn-lt"/>
                <a:ea typeface="+mn-ea"/>
                <a:cs typeface="+mn-cs"/>
                <a:sym typeface="Helvetica Light"/>
              </a:rPr>
              <a:t>odel </a:t>
            </a:r>
          </a:p>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0000"/>
                </a:solidFill>
                <a:effectLst/>
                <a:uFillTx/>
                <a:latin typeface="+mn-lt"/>
                <a:ea typeface="+mn-ea"/>
                <a:cs typeface="+mn-cs"/>
                <a:sym typeface="Helvetica Light"/>
              </a:rPr>
              <a:t>bottom</a:t>
            </a:r>
          </a:p>
        </p:txBody>
      </p:sp>
      <p:cxnSp>
        <p:nvCxnSpPr>
          <p:cNvPr id="10" name="Straight Arrow Connector 9">
            <a:extLst>
              <a:ext uri="{FF2B5EF4-FFF2-40B4-BE49-F238E27FC236}">
                <a16:creationId xmlns:a16="http://schemas.microsoft.com/office/drawing/2014/main" id="{030163A7-B20F-4400-B13E-41E7CD6711DF}"/>
              </a:ext>
            </a:extLst>
          </p:cNvPr>
          <p:cNvCxnSpPr/>
          <p:nvPr/>
        </p:nvCxnSpPr>
        <p:spPr>
          <a:xfrm flipH="1">
            <a:off x="7600950" y="2247052"/>
            <a:ext cx="400050"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2" name="TextBox 11">
            <a:extLst>
              <a:ext uri="{FF2B5EF4-FFF2-40B4-BE49-F238E27FC236}">
                <a16:creationId xmlns:a16="http://schemas.microsoft.com/office/drawing/2014/main" id="{D7868703-09CE-492F-9366-1FB89AD3CE0A}"/>
              </a:ext>
            </a:extLst>
          </p:cNvPr>
          <p:cNvSpPr txBox="1"/>
          <p:nvPr/>
        </p:nvSpPr>
        <p:spPr>
          <a:xfrm>
            <a:off x="5244023" y="451000"/>
            <a:ext cx="1578768"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dirty="0">
                <a:solidFill>
                  <a:srgbClr val="FF0000"/>
                </a:solidFill>
                <a:sym typeface="Helvetica Light"/>
              </a:rPr>
              <a:t>Ebb</a:t>
            </a:r>
            <a:endParaRPr kumimoji="0" lang="en-GB" sz="2400" b="0" i="0" u="none" strike="noStrike" cap="none" spc="0" normalizeH="0" baseline="0" dirty="0">
              <a:ln>
                <a:noFill/>
              </a:ln>
              <a:solidFill>
                <a:srgbClr val="FF0000"/>
              </a:solidFill>
              <a:effectLst/>
              <a:uFillTx/>
              <a:latin typeface="+mn-lt"/>
              <a:ea typeface="+mn-ea"/>
              <a:cs typeface="+mn-cs"/>
              <a:sym typeface="Helvetica Light"/>
            </a:endParaRPr>
          </a:p>
        </p:txBody>
      </p:sp>
      <p:sp>
        <p:nvSpPr>
          <p:cNvPr id="13" name="TextBox 12">
            <a:extLst>
              <a:ext uri="{FF2B5EF4-FFF2-40B4-BE49-F238E27FC236}">
                <a16:creationId xmlns:a16="http://schemas.microsoft.com/office/drawing/2014/main" id="{2EBCC1B3-B77F-4D11-9998-67C5CC933734}"/>
              </a:ext>
            </a:extLst>
          </p:cNvPr>
          <p:cNvSpPr txBox="1"/>
          <p:nvPr/>
        </p:nvSpPr>
        <p:spPr>
          <a:xfrm>
            <a:off x="6889375" y="451000"/>
            <a:ext cx="1578768"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GB" sz="2400" b="0" i="0" u="none" strike="noStrike" cap="none" spc="0" normalizeH="0" baseline="0" dirty="0">
                <a:ln>
                  <a:noFill/>
                </a:ln>
                <a:solidFill>
                  <a:srgbClr val="FF0000"/>
                </a:solidFill>
                <a:effectLst/>
                <a:uFillTx/>
                <a:latin typeface="+mn-lt"/>
                <a:ea typeface="+mn-ea"/>
                <a:cs typeface="+mn-cs"/>
                <a:sym typeface="Helvetica Light"/>
              </a:rPr>
              <a:t>Flood</a:t>
            </a:r>
          </a:p>
        </p:txBody>
      </p:sp>
      <p:sp>
        <p:nvSpPr>
          <p:cNvPr id="14" name="TextBox 13">
            <a:extLst>
              <a:ext uri="{FF2B5EF4-FFF2-40B4-BE49-F238E27FC236}">
                <a16:creationId xmlns:a16="http://schemas.microsoft.com/office/drawing/2014/main" id="{346E9756-0B4C-4D30-9382-B49FE4053A4B}"/>
              </a:ext>
            </a:extLst>
          </p:cNvPr>
          <p:cNvSpPr txBox="1"/>
          <p:nvPr/>
        </p:nvSpPr>
        <p:spPr>
          <a:xfrm>
            <a:off x="8024655" y="4198322"/>
            <a:ext cx="1578768"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GB" sz="2400" dirty="0">
                <a:solidFill>
                  <a:srgbClr val="FF0000"/>
                </a:solidFill>
                <a:sym typeface="Helvetica Light"/>
              </a:rPr>
              <a:t>sill</a:t>
            </a:r>
            <a:endParaRPr kumimoji="0" lang="en-GB" sz="2400" b="0" i="0" u="none" strike="noStrike" cap="none" spc="0" normalizeH="0" baseline="0" dirty="0">
              <a:ln>
                <a:noFill/>
              </a:ln>
              <a:solidFill>
                <a:srgbClr val="FF0000"/>
              </a:solidFill>
              <a:effectLst/>
              <a:uFillTx/>
              <a:latin typeface="+mn-lt"/>
              <a:ea typeface="+mn-ea"/>
              <a:cs typeface="+mn-cs"/>
              <a:sym typeface="Helvetica Light"/>
            </a:endParaRPr>
          </a:p>
        </p:txBody>
      </p:sp>
      <p:cxnSp>
        <p:nvCxnSpPr>
          <p:cNvPr id="15" name="Straight Arrow Connector 14">
            <a:extLst>
              <a:ext uri="{FF2B5EF4-FFF2-40B4-BE49-F238E27FC236}">
                <a16:creationId xmlns:a16="http://schemas.microsoft.com/office/drawing/2014/main" id="{EC848123-2814-42E5-8D7B-27A0FF3F34CB}"/>
              </a:ext>
            </a:extLst>
          </p:cNvPr>
          <p:cNvCxnSpPr>
            <a:cxnSpLocks/>
          </p:cNvCxnSpPr>
          <p:nvPr/>
        </p:nvCxnSpPr>
        <p:spPr>
          <a:xfrm flipH="1" flipV="1">
            <a:off x="7739743" y="4198322"/>
            <a:ext cx="284912" cy="239127"/>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sp>
        <p:nvSpPr>
          <p:cNvPr id="17" name="Rectangle 16">
            <a:extLst>
              <a:ext uri="{FF2B5EF4-FFF2-40B4-BE49-F238E27FC236}">
                <a16:creationId xmlns:a16="http://schemas.microsoft.com/office/drawing/2014/main" id="{EB9E3752-0DB7-4761-82E7-A36E25F93D32}"/>
              </a:ext>
            </a:extLst>
          </p:cNvPr>
          <p:cNvSpPr/>
          <p:nvPr/>
        </p:nvSpPr>
        <p:spPr>
          <a:xfrm>
            <a:off x="3281033" y="1428183"/>
            <a:ext cx="1335622" cy="369332"/>
          </a:xfrm>
          <a:prstGeom prst="rect">
            <a:avLst/>
          </a:prstGeom>
        </p:spPr>
        <p:txBody>
          <a:bodyPr wrap="none">
            <a:spAutoFit/>
          </a:bodyPr>
          <a:lstStyle/>
          <a:p>
            <a:pPr>
              <a:defRPr sz="1800" b="0" i="0" u="none" strike="noStrike" kern="0" cap="none" spc="0" baseline="0">
                <a:solidFill>
                  <a:srgbClr val="000000"/>
                </a:solidFill>
                <a:uFillTx/>
              </a:defRPr>
            </a:pPr>
            <a:r>
              <a:rPr lang="en-US" b="1" u="sng" dirty="0">
                <a:solidFill>
                  <a:srgbClr val="000000"/>
                </a:solidFill>
                <a:latin typeface="Calibri"/>
              </a:rPr>
              <a:t>Linear slope</a:t>
            </a:r>
            <a:endParaRPr lang="en-US" u="sng" dirty="0">
              <a:solidFill>
                <a:srgbClr val="000000"/>
              </a:solidFill>
              <a:latin typeface="Calibri"/>
            </a:endParaRPr>
          </a:p>
        </p:txBody>
      </p:sp>
      <p:sp>
        <p:nvSpPr>
          <p:cNvPr id="18" name="Rectangle 17">
            <a:extLst>
              <a:ext uri="{FF2B5EF4-FFF2-40B4-BE49-F238E27FC236}">
                <a16:creationId xmlns:a16="http://schemas.microsoft.com/office/drawing/2014/main" id="{05352ECF-371C-41C8-ABC9-7069AD69B6FA}"/>
              </a:ext>
            </a:extLst>
          </p:cNvPr>
          <p:cNvSpPr/>
          <p:nvPr/>
        </p:nvSpPr>
        <p:spPr>
          <a:xfrm>
            <a:off x="3281033" y="3273066"/>
            <a:ext cx="1437253" cy="369332"/>
          </a:xfrm>
          <a:prstGeom prst="rect">
            <a:avLst/>
          </a:prstGeom>
        </p:spPr>
        <p:txBody>
          <a:bodyPr wrap="none">
            <a:spAutoFit/>
          </a:bodyPr>
          <a:lstStyle/>
          <a:p>
            <a:r>
              <a:rPr lang="en-US" sz="1800" b="1" u="sng" dirty="0">
                <a:solidFill>
                  <a:srgbClr val="000000"/>
                </a:solidFill>
                <a:latin typeface="Calibri"/>
              </a:rPr>
              <a:t>Convex slope</a:t>
            </a:r>
            <a:endParaRPr lang="en-GB" sz="1800" dirty="0"/>
          </a:p>
        </p:txBody>
      </p:sp>
    </p:spTree>
  </p:cSld>
  <p:clrMapOvr>
    <a:masterClrMapping/>
  </p:clrMapOvr>
</p:sld>
</file>

<file path=ppt/theme/theme1.xml><?xml version="1.0" encoding="utf-8"?>
<a:theme xmlns:a="http://schemas.openxmlformats.org/drawingml/2006/main" name="1 Met Office PowerPoint Template">
  <a:themeElements>
    <a:clrScheme name="Met Office">
      <a:dk1>
        <a:srgbClr val="2A2A2A"/>
      </a:dk1>
      <a:lt1>
        <a:srgbClr val="B9DC0C"/>
      </a:lt1>
      <a:dk2>
        <a:srgbClr val="2A2A2A"/>
      </a:dk2>
      <a:lt2>
        <a:srgbClr val="FFFFFF"/>
      </a:lt2>
      <a:accent1>
        <a:srgbClr val="50B9A4"/>
      </a:accent1>
      <a:accent2>
        <a:srgbClr val="007AA9"/>
      </a:accent2>
      <a:accent3>
        <a:srgbClr val="E47452"/>
      </a:accent3>
      <a:accent4>
        <a:srgbClr val="A1A0AA"/>
      </a:accent4>
      <a:accent5>
        <a:srgbClr val="FFFFFF"/>
      </a:accent5>
      <a:accent6>
        <a:srgbClr val="FFFFFF"/>
      </a:accent6>
      <a:hlink>
        <a:srgbClr val="0673F9"/>
      </a:hlink>
      <a:folHlink>
        <a:srgbClr val="6F2735"/>
      </a:folHlink>
    </a:clrScheme>
    <a:fontScheme name="Met Office">
      <a:majorFont>
        <a:latin typeface="Arial"/>
        <a:ea typeface="Helvetica Light"/>
        <a:cs typeface="Helvetica Light"/>
      </a:majorFont>
      <a:minorFont>
        <a:latin typeface="Arial"/>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2">
          <a:schemeClr val="accent6"/>
        </a:lnRef>
        <a:fillRef idx="1">
          <a:schemeClr val="lt1"/>
        </a:fillRef>
        <a:effectRef idx="0">
          <a:schemeClr val="accent6"/>
        </a:effectRef>
        <a:fontRef idx="minor">
          <a:schemeClr val="dk1"/>
        </a:fontRef>
      </a:style>
    </a:spDef>
    <a:lnDef>
      <a:spPr/>
      <a:bodyPr/>
      <a:lstStyle/>
      <a:style>
        <a:lnRef idx="1">
          <a:schemeClr val="dk1"/>
        </a:lnRef>
        <a:fillRef idx="0">
          <a:schemeClr val="dk1"/>
        </a:fillRef>
        <a:effectRef idx="0">
          <a:schemeClr val="dk1"/>
        </a:effectRef>
        <a:fontRef idx="minor">
          <a:schemeClr val="tx1"/>
        </a:fontRef>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l"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dirty="0" smtClean="0">
            <a:ln>
              <a:noFill/>
            </a:ln>
            <a:solidFill>
              <a:schemeClr val="tx1"/>
            </a:solidFill>
            <a:effectLst/>
            <a:uFillTx/>
            <a:latin typeface="+mn-lt"/>
            <a:ea typeface="+mn-ea"/>
            <a:cs typeface="+mn-cs"/>
            <a:sym typeface="Helvetica Light"/>
          </a:defRPr>
        </a:def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Presentation2" id="{3686B8A7-2420-4936-BD49-A1DDADD3263A}" vid="{10DDDDFA-9F36-4D18-8046-A8B18DFE850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Met Office PowerPoint Template</Template>
  <TotalTime>1496</TotalTime>
  <Words>2444</Words>
  <Application>Microsoft Office PowerPoint</Application>
  <PresentationFormat>On-screen Show (16:9)</PresentationFormat>
  <Paragraphs>272</Paragraphs>
  <Slides>28</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Cambria Math</vt:lpstr>
      <vt:lpstr>Symbol</vt:lpstr>
      <vt:lpstr>Times New Roman</vt:lpstr>
      <vt:lpstr>1 Met Office PowerPoint Template</vt:lpstr>
      <vt:lpstr>Implementation and assessment of a flux-limiter based wetting &amp; drying scheme in NEMO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1D test cases: with Linear &amp; Convex Slopes </vt:lpstr>
      <vt:lpstr>Reservoir Drain Experiment</vt:lpstr>
      <vt:lpstr>Parabolic Test case with Analytic solution (1)</vt:lpstr>
      <vt:lpstr>Parabolic Test case with Analytic solution (2)</vt:lpstr>
      <vt:lpstr>            1D Dam Break experiments with analytic solutions (1) Dam Break into water of shallow depth (Stoker solution)</vt:lpstr>
      <vt:lpstr>1D Dam Break experiments with analytic solutions (2) Dam Break into no water (Ritter Solution)</vt:lpstr>
      <vt:lpstr>2D dam break tests</vt:lpstr>
      <vt:lpstr>2D Side by side comparison of dam breaks with different initial dry depth depths 〖"Dry" 〗_"ini" </vt:lpstr>
      <vt:lpstr>Comparison of model and physical experiment of  Fraccarollo &amp; Ferrari  J. Hydraulic Res, 1995 </vt:lpstr>
      <vt:lpstr>Investigation of impact of ramping the flux limiter  as Dcrit is approached</vt:lpstr>
      <vt:lpstr>Investigation of impact of ramping the flux limiter</vt:lpstr>
      <vt:lpstr>Test using real world “operational” configuration</vt:lpstr>
      <vt:lpstr>PowerPoint Presentation</vt:lpstr>
      <vt:lpstr>Important to consider limitations of model resolution.   At Nes site, AMM15 (1.5 km) resolution is not sufficient to  resolve fine scale channels.  Its mean grid depth value is shallower than the channel and the model ends up drying at that grid point (blue solid) where the observation (green dash) shows it does not. This can strongly bias a tidal assessment  The Model without WAD(orange dash) uses a minimum depth of 10 m</vt:lpstr>
      <vt:lpstr>Harmonic analyses of gauges and model  Shows relative importance of model errors in specific harmonics both amplitude and phase.  For consistency omits model values at the times when observations are missing   We show a comparison at 1 such site for several harmonics:   Blue is difference between obs. and model with WAD.   Orange dashed is difference between obs. and a model with a minimum depth of 10 m.  </vt:lpstr>
      <vt:lpstr>Reason for poor results at  Nes tide gauge   The flow in and out of the channel leading to the Nes tide gauge is unresolved:  There is no flow between  cells C and D.   </vt:lpstr>
      <vt:lpstr>A model run with a minimum depth of 10 m (grey bars) is compared with the standard W&amp;D model run at the sites in the Wadden Sea.   The metric is the absolute maximum deviation between observations and model over a constituent’s period  Bars are coloured green where the WAD error is less than the 10 m minimum depth run and red where WAD error is larger.   The Nes site is the one where the W&amp;D model dries out where it should not.  </vt:lpstr>
      <vt:lpstr>Differences WAD – no WAD</vt:lpstr>
      <vt:lpstr>Summary and questions </vt:lpstr>
      <vt:lpstr>References </vt:lpstr>
    </vt:vector>
  </TitlesOfParts>
  <Company>Met Office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matthew.martin</dc:creator>
  <cp:lastModifiedBy>Bell, Mike</cp:lastModifiedBy>
  <cp:revision>124</cp:revision>
  <cp:lastPrinted>2018-01-15T12:48:07Z</cp:lastPrinted>
  <dcterms:created xsi:type="dcterms:W3CDTF">2017-09-25T13:47:52Z</dcterms:created>
  <dcterms:modified xsi:type="dcterms:W3CDTF">2020-04-27T13:26:42Z</dcterms:modified>
</cp:coreProperties>
</file>