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21386800" cy="30279975"/>
  <p:notesSz cx="6858000" cy="9144000"/>
  <p:defaultTextStyle>
    <a:defPPr>
      <a:defRPr lang="de-DE"/>
    </a:defPPr>
    <a:lvl1pPr marL="0" algn="l" defTabSz="3179460" rtl="0" eaLnBrk="1" latinLnBrk="0" hangingPunct="1">
      <a:defRPr sz="6300" kern="1200">
        <a:solidFill>
          <a:schemeClr val="tx1"/>
        </a:solidFill>
        <a:latin typeface="+mn-lt"/>
        <a:ea typeface="+mn-ea"/>
        <a:cs typeface="+mn-cs"/>
      </a:defRPr>
    </a:lvl1pPr>
    <a:lvl2pPr marL="1589730" algn="l" defTabSz="3179460" rtl="0" eaLnBrk="1" latinLnBrk="0" hangingPunct="1">
      <a:defRPr sz="6300" kern="1200">
        <a:solidFill>
          <a:schemeClr val="tx1"/>
        </a:solidFill>
        <a:latin typeface="+mn-lt"/>
        <a:ea typeface="+mn-ea"/>
        <a:cs typeface="+mn-cs"/>
      </a:defRPr>
    </a:lvl2pPr>
    <a:lvl3pPr marL="3179460" algn="l" defTabSz="3179460" rtl="0" eaLnBrk="1" latinLnBrk="0" hangingPunct="1">
      <a:defRPr sz="6300" kern="1200">
        <a:solidFill>
          <a:schemeClr val="tx1"/>
        </a:solidFill>
        <a:latin typeface="+mn-lt"/>
        <a:ea typeface="+mn-ea"/>
        <a:cs typeface="+mn-cs"/>
      </a:defRPr>
    </a:lvl3pPr>
    <a:lvl4pPr marL="4769190" algn="l" defTabSz="3179460" rtl="0" eaLnBrk="1" latinLnBrk="0" hangingPunct="1">
      <a:defRPr sz="6300" kern="1200">
        <a:solidFill>
          <a:schemeClr val="tx1"/>
        </a:solidFill>
        <a:latin typeface="+mn-lt"/>
        <a:ea typeface="+mn-ea"/>
        <a:cs typeface="+mn-cs"/>
      </a:defRPr>
    </a:lvl4pPr>
    <a:lvl5pPr marL="6358920" algn="l" defTabSz="3179460" rtl="0" eaLnBrk="1" latinLnBrk="0" hangingPunct="1">
      <a:defRPr sz="6300" kern="1200">
        <a:solidFill>
          <a:schemeClr val="tx1"/>
        </a:solidFill>
        <a:latin typeface="+mn-lt"/>
        <a:ea typeface="+mn-ea"/>
        <a:cs typeface="+mn-cs"/>
      </a:defRPr>
    </a:lvl5pPr>
    <a:lvl6pPr marL="7948651" algn="l" defTabSz="3179460" rtl="0" eaLnBrk="1" latinLnBrk="0" hangingPunct="1">
      <a:defRPr sz="6300" kern="1200">
        <a:solidFill>
          <a:schemeClr val="tx1"/>
        </a:solidFill>
        <a:latin typeface="+mn-lt"/>
        <a:ea typeface="+mn-ea"/>
        <a:cs typeface="+mn-cs"/>
      </a:defRPr>
    </a:lvl6pPr>
    <a:lvl7pPr marL="9538381" algn="l" defTabSz="3179460" rtl="0" eaLnBrk="1" latinLnBrk="0" hangingPunct="1">
      <a:defRPr sz="6300" kern="1200">
        <a:solidFill>
          <a:schemeClr val="tx1"/>
        </a:solidFill>
        <a:latin typeface="+mn-lt"/>
        <a:ea typeface="+mn-ea"/>
        <a:cs typeface="+mn-cs"/>
      </a:defRPr>
    </a:lvl7pPr>
    <a:lvl8pPr marL="11128111" algn="l" defTabSz="3179460" rtl="0" eaLnBrk="1" latinLnBrk="0" hangingPunct="1">
      <a:defRPr sz="6300" kern="1200">
        <a:solidFill>
          <a:schemeClr val="tx1"/>
        </a:solidFill>
        <a:latin typeface="+mn-lt"/>
        <a:ea typeface="+mn-ea"/>
        <a:cs typeface="+mn-cs"/>
      </a:defRPr>
    </a:lvl8pPr>
    <a:lvl9pPr marL="12717841" algn="l" defTabSz="3179460" rtl="0" eaLnBrk="1" latinLnBrk="0" hangingPunct="1">
      <a:defRPr sz="6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9537">
          <p15:clr>
            <a:srgbClr val="A4A3A4"/>
          </p15:clr>
        </p15:guide>
        <p15:guide id="2" pos="673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E6E6E6"/>
    <a:srgbClr val="DADADA"/>
    <a:srgbClr val="0064A8"/>
    <a:srgbClr val="B3B3B3"/>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270" autoAdjust="0"/>
    <p:restoredTop sz="86432" autoAdjust="0"/>
  </p:normalViewPr>
  <p:slideViewPr>
    <p:cSldViewPr>
      <p:cViewPr>
        <p:scale>
          <a:sx n="37" d="100"/>
          <a:sy n="37" d="100"/>
        </p:scale>
        <p:origin x="264" y="19"/>
      </p:cViewPr>
      <p:guideLst>
        <p:guide orient="horz" pos="9537"/>
        <p:guide pos="6736"/>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2" d="100"/>
          <a:sy n="82"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5" Type="http://schemas.openxmlformats.org/officeDocument/2006/relationships/chartUserShapes" Target="../drawings/drawing1.xml"/><Relationship Id="rId4"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2200" b="1">
                <a:solidFill>
                  <a:sysClr val="windowText" lastClr="000000"/>
                </a:solidFill>
              </a:rPr>
              <a:t>Ge</a:t>
            </a:r>
          </a:p>
        </c:rich>
      </c:tx>
      <c:layout>
        <c:manualLayout>
          <c:xMode val="edge"/>
          <c:yMode val="edge"/>
          <c:x val="0.31227077865266839"/>
          <c:y val="3.4987277353689568E-2"/>
        </c:manualLayout>
      </c:layout>
      <c:overlay val="0"/>
      <c:spPr>
        <a:noFill/>
        <a:ln>
          <a:noFill/>
        </a:ln>
        <a:effectLst/>
      </c:spPr>
      <c:txPr>
        <a:bodyPr rot="0" spcFirstLastPara="1" vertOverflow="ellipsis" vert="horz" wrap="square" anchor="ctr" anchorCtr="1"/>
        <a:lstStyle/>
        <a:p>
          <a:pPr>
            <a:defRPr sz="2200" b="0" i="0" u="none" strike="noStrike" kern="1200" spc="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ID4096"/>
        </a:p>
      </c:txPr>
    </c:title>
    <c:autoTitleDeleted val="0"/>
    <c:plotArea>
      <c:layout>
        <c:manualLayout>
          <c:layoutTarget val="inner"/>
          <c:xMode val="edge"/>
          <c:yMode val="edge"/>
          <c:x val="0.10978937007874016"/>
          <c:y val="0.11873735248742759"/>
          <c:w val="0.85965507436570432"/>
          <c:h val="0.72443349161507486"/>
        </c:manualLayout>
      </c:layout>
      <c:barChart>
        <c:barDir val="col"/>
        <c:grouping val="percentStacked"/>
        <c:varyColors val="0"/>
        <c:ser>
          <c:idx val="0"/>
          <c:order val="0"/>
          <c:tx>
            <c:strRef>
              <c:f>'graphs of sequntial'!$A$58</c:f>
              <c:strCache>
                <c:ptCount val="1"/>
                <c:pt idx="0">
                  <c:v>liquid phase</c:v>
                </c:pt>
              </c:strCache>
            </c:strRef>
          </c:tx>
          <c:spPr>
            <a:pattFill prst="pct5">
              <a:fgClr>
                <a:schemeClr val="tx1">
                  <a:lumMod val="65000"/>
                  <a:lumOff val="35000"/>
                </a:schemeClr>
              </a:fgClr>
              <a:bgClr>
                <a:schemeClr val="bg1"/>
              </a:bgClr>
            </a:pattFill>
            <a:ln>
              <a:solidFill>
                <a:schemeClr val="tx1"/>
              </a:solidFill>
            </a:ln>
            <a:effectLst/>
          </c:spPr>
          <c:invertIfNegative val="0"/>
          <c:cat>
            <c:numRef>
              <c:f>'graphs of sequntial'!$B$57:$C$57</c:f>
              <c:numCache>
                <c:formatCode>General</c:formatCode>
                <c:ptCount val="2"/>
              </c:numCache>
            </c:numRef>
          </c:cat>
          <c:val>
            <c:numRef>
              <c:f>'graphs of sequntial'!$B$58:$C$58</c:f>
              <c:numCache>
                <c:formatCode>General</c:formatCode>
                <c:ptCount val="2"/>
                <c:pt idx="0">
                  <c:v>0.01</c:v>
                </c:pt>
                <c:pt idx="1">
                  <c:v>0.04</c:v>
                </c:pt>
              </c:numCache>
            </c:numRef>
          </c:val>
          <c:extLst>
            <c:ext xmlns:c16="http://schemas.microsoft.com/office/drawing/2014/chart" uri="{C3380CC4-5D6E-409C-BE32-E72D297353CC}">
              <c16:uniqueId val="{00000000-06A9-48C8-95E9-6B35A8678BEE}"/>
            </c:ext>
          </c:extLst>
        </c:ser>
        <c:ser>
          <c:idx val="1"/>
          <c:order val="1"/>
          <c:tx>
            <c:strRef>
              <c:f>'graphs of sequntial'!$A$59</c:f>
              <c:strCache>
                <c:ptCount val="1"/>
                <c:pt idx="0">
                  <c:v>exchangeable</c:v>
                </c:pt>
              </c:strCache>
            </c:strRef>
          </c:tx>
          <c:spPr>
            <a:pattFill prst="pct25">
              <a:fgClr>
                <a:schemeClr val="tx1">
                  <a:lumMod val="65000"/>
                  <a:lumOff val="35000"/>
                </a:schemeClr>
              </a:fgClr>
              <a:bgClr>
                <a:schemeClr val="bg1"/>
              </a:bgClr>
            </a:pattFill>
            <a:ln>
              <a:solidFill>
                <a:schemeClr val="tx1"/>
              </a:solidFill>
            </a:ln>
            <a:effectLst/>
          </c:spPr>
          <c:invertIfNegative val="0"/>
          <c:cat>
            <c:numRef>
              <c:f>'graphs of sequntial'!$B$57:$C$57</c:f>
              <c:numCache>
                <c:formatCode>General</c:formatCode>
                <c:ptCount val="2"/>
              </c:numCache>
            </c:numRef>
          </c:cat>
          <c:val>
            <c:numRef>
              <c:f>'graphs of sequntial'!$B$59:$C$59</c:f>
              <c:numCache>
                <c:formatCode>General</c:formatCode>
                <c:ptCount val="2"/>
                <c:pt idx="0">
                  <c:v>1.2</c:v>
                </c:pt>
                <c:pt idx="1">
                  <c:v>0.5</c:v>
                </c:pt>
              </c:numCache>
            </c:numRef>
          </c:val>
          <c:extLst>
            <c:ext xmlns:c16="http://schemas.microsoft.com/office/drawing/2014/chart" uri="{C3380CC4-5D6E-409C-BE32-E72D297353CC}">
              <c16:uniqueId val="{00000001-06A9-48C8-95E9-6B35A8678BEE}"/>
            </c:ext>
          </c:extLst>
        </c:ser>
        <c:ser>
          <c:idx val="2"/>
          <c:order val="2"/>
          <c:tx>
            <c:strRef>
              <c:f>'graphs of sequntial'!$A$60</c:f>
              <c:strCache>
                <c:ptCount val="1"/>
                <c:pt idx="0">
                  <c:v>acid soluble</c:v>
                </c:pt>
              </c:strCache>
            </c:strRef>
          </c:tx>
          <c:spPr>
            <a:pattFill prst="pct40">
              <a:fgClr>
                <a:schemeClr val="tx1">
                  <a:lumMod val="65000"/>
                  <a:lumOff val="35000"/>
                </a:schemeClr>
              </a:fgClr>
              <a:bgClr>
                <a:schemeClr val="bg1"/>
              </a:bgClr>
            </a:pattFill>
            <a:ln>
              <a:solidFill>
                <a:schemeClr val="tx1"/>
              </a:solidFill>
            </a:ln>
            <a:effectLst/>
          </c:spPr>
          <c:invertIfNegative val="0"/>
          <c:cat>
            <c:numRef>
              <c:f>'graphs of sequntial'!$B$57:$C$57</c:f>
              <c:numCache>
                <c:formatCode>General</c:formatCode>
                <c:ptCount val="2"/>
              </c:numCache>
            </c:numRef>
          </c:cat>
          <c:val>
            <c:numRef>
              <c:f>'graphs of sequntial'!$B$60:$C$60</c:f>
              <c:numCache>
                <c:formatCode>General</c:formatCode>
                <c:ptCount val="2"/>
                <c:pt idx="0">
                  <c:v>0.8</c:v>
                </c:pt>
                <c:pt idx="1">
                  <c:v>3.8</c:v>
                </c:pt>
              </c:numCache>
            </c:numRef>
          </c:val>
          <c:extLst>
            <c:ext xmlns:c16="http://schemas.microsoft.com/office/drawing/2014/chart" uri="{C3380CC4-5D6E-409C-BE32-E72D297353CC}">
              <c16:uniqueId val="{00000002-06A9-48C8-95E9-6B35A8678BEE}"/>
            </c:ext>
          </c:extLst>
        </c:ser>
        <c:ser>
          <c:idx val="3"/>
          <c:order val="3"/>
          <c:tx>
            <c:strRef>
              <c:f>'graphs of sequntial'!$A$61</c:f>
              <c:strCache>
                <c:ptCount val="1"/>
                <c:pt idx="0">
                  <c:v>residue fraction</c:v>
                </c:pt>
              </c:strCache>
            </c:strRef>
          </c:tx>
          <c:spPr>
            <a:pattFill prst="wdDnDiag">
              <a:fgClr>
                <a:schemeClr val="tx1">
                  <a:lumMod val="65000"/>
                  <a:lumOff val="35000"/>
                </a:schemeClr>
              </a:fgClr>
              <a:bgClr>
                <a:schemeClr val="bg1"/>
              </a:bgClr>
            </a:pattFill>
            <a:ln>
              <a:solidFill>
                <a:schemeClr val="tx1"/>
              </a:solidFill>
            </a:ln>
            <a:effectLst>
              <a:glow>
                <a:srgbClr val="0064A8">
                  <a:alpha val="35000"/>
                </a:srgbClr>
              </a:glow>
              <a:softEdge rad="0"/>
            </a:effectLst>
          </c:spPr>
          <c:invertIfNegative val="0"/>
          <c:cat>
            <c:numRef>
              <c:f>'graphs of sequntial'!$B$57:$C$57</c:f>
              <c:numCache>
                <c:formatCode>General</c:formatCode>
                <c:ptCount val="2"/>
              </c:numCache>
            </c:numRef>
          </c:cat>
          <c:val>
            <c:numRef>
              <c:f>'graphs of sequntial'!$B$61:$C$61</c:f>
              <c:numCache>
                <c:formatCode>General</c:formatCode>
                <c:ptCount val="2"/>
                <c:pt idx="0">
                  <c:v>98.9</c:v>
                </c:pt>
                <c:pt idx="1">
                  <c:v>97.8</c:v>
                </c:pt>
              </c:numCache>
            </c:numRef>
          </c:val>
          <c:extLst>
            <c:ext xmlns:c16="http://schemas.microsoft.com/office/drawing/2014/chart" uri="{C3380CC4-5D6E-409C-BE32-E72D297353CC}">
              <c16:uniqueId val="{00000003-06A9-48C8-95E9-6B35A8678BEE}"/>
            </c:ext>
          </c:extLst>
        </c:ser>
        <c:dLbls>
          <c:showLegendKey val="0"/>
          <c:showVal val="0"/>
          <c:showCatName val="0"/>
          <c:showSerName val="0"/>
          <c:showPercent val="0"/>
          <c:showBubbleSize val="0"/>
        </c:dLbls>
        <c:gapWidth val="150"/>
        <c:overlap val="100"/>
        <c:axId val="750559583"/>
        <c:axId val="743300543"/>
      </c:barChart>
      <c:catAx>
        <c:axId val="750559583"/>
        <c:scaling>
          <c:orientation val="minMax"/>
        </c:scaling>
        <c:delete val="0"/>
        <c:axPos val="b"/>
        <c:numFmt formatCode="General" sourceLinked="1"/>
        <c:majorTickMark val="none"/>
        <c:minorTickMark val="none"/>
        <c:tickLblPos val="nextTo"/>
        <c:spPr>
          <a:noFill/>
          <a:ln w="9525" cap="flat" cmpd="sng" algn="ctr">
            <a:solidFill>
              <a:schemeClr val="tx1"/>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LID4096"/>
          </a:p>
        </c:txPr>
        <c:crossAx val="743300543"/>
        <c:crossesAt val="1"/>
        <c:auto val="1"/>
        <c:lblAlgn val="ctr"/>
        <c:lblOffset val="100"/>
        <c:noMultiLvlLbl val="0"/>
      </c:catAx>
      <c:valAx>
        <c:axId val="743300543"/>
        <c:scaling>
          <c:logBase val="10"/>
          <c:orientation val="minMax"/>
        </c:scaling>
        <c:delete val="0"/>
        <c:axPos val="l"/>
        <c:numFmt formatCode="0.00%" sourceLinked="0"/>
        <c:majorTickMark val="none"/>
        <c:minorTickMark val="none"/>
        <c:tickLblPos val="nextTo"/>
        <c:spPr>
          <a:solidFill>
            <a:schemeClr val="bg1"/>
          </a:solidFill>
          <a:ln>
            <a:solidFill>
              <a:schemeClr val="tx1"/>
            </a:solidFill>
          </a:ln>
          <a:effectLst/>
        </c:spPr>
        <c:txPr>
          <a:bodyPr rot="-60000000" spcFirstLastPara="1" vertOverflow="ellipsis" vert="horz" wrap="square" anchor="ctr" anchorCtr="1"/>
          <a:lstStyle/>
          <a:p>
            <a:pPr>
              <a:defRPr sz="22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ID4096"/>
          </a:p>
        </c:txPr>
        <c:crossAx val="750559583"/>
        <c:crosses val="autoZero"/>
        <c:crossBetween val="between"/>
      </c:valAx>
      <c:spPr>
        <a:noFill/>
        <a:ln>
          <a:solidFill>
            <a:schemeClr val="tx1"/>
          </a:solidFill>
        </a:ln>
        <a:effectLst/>
      </c:spPr>
    </c:plotArea>
    <c:legend>
      <c:legendPos val="b"/>
      <c:legendEntry>
        <c:idx val="0"/>
        <c:txPr>
          <a:bodyPr rot="0" spcFirstLastPara="1" vertOverflow="ellipsis" vert="horz" wrap="square" anchor="ctr" anchorCtr="1"/>
          <a:lstStyle/>
          <a:p>
            <a:pPr>
              <a:defRPr sz="24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ID4096"/>
          </a:p>
        </c:txPr>
      </c:legendEntry>
      <c:legendEntry>
        <c:idx val="1"/>
        <c:txPr>
          <a:bodyPr rot="0" spcFirstLastPara="1" vertOverflow="ellipsis" vert="horz" wrap="square" anchor="ctr" anchorCtr="1"/>
          <a:lstStyle/>
          <a:p>
            <a:pPr>
              <a:defRPr sz="24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ID4096"/>
          </a:p>
        </c:txPr>
      </c:legendEntry>
      <c:legendEntry>
        <c:idx val="2"/>
        <c:txPr>
          <a:bodyPr rot="0" spcFirstLastPara="1" vertOverflow="ellipsis" vert="horz" wrap="square" anchor="ctr" anchorCtr="1"/>
          <a:lstStyle/>
          <a:p>
            <a:pPr>
              <a:defRPr sz="24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ID4096"/>
          </a:p>
        </c:txPr>
      </c:legendEntry>
      <c:legendEntry>
        <c:idx val="3"/>
        <c:txPr>
          <a:bodyPr rot="0" spcFirstLastPara="1" vertOverflow="ellipsis" vert="horz" wrap="square" anchor="ctr" anchorCtr="1"/>
          <a:lstStyle/>
          <a:p>
            <a:pPr>
              <a:defRPr sz="24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ID4096"/>
          </a:p>
        </c:txPr>
      </c:legendEntry>
      <c:layout>
        <c:manualLayout>
          <c:xMode val="edge"/>
          <c:yMode val="edge"/>
          <c:x val="1.5732130371674872E-2"/>
          <c:y val="0.87607310804899385"/>
          <c:w val="0.98259196017393058"/>
          <c:h val="0.11363309849426717"/>
        </c:manualLayout>
      </c:layout>
      <c:overlay val="0"/>
      <c:spPr>
        <a:noFill/>
        <a:ln>
          <a:solidFill>
            <a:schemeClr val="tx1"/>
          </a:solidFill>
        </a:ln>
        <a:effectLst/>
      </c:spPr>
      <c:txPr>
        <a:bodyPr rot="0" spcFirstLastPara="1" vertOverflow="ellipsis" vert="horz" wrap="square" anchor="ctr" anchorCtr="1"/>
        <a:lstStyle/>
        <a:p>
          <a:pPr>
            <a:defRPr sz="2400" b="1" i="0" u="none" strike="noStrike" kern="1200" baseline="0">
              <a:solidFill>
                <a:sysClr val="windowText" lastClr="000000"/>
              </a:solidFill>
              <a:latin typeface="Times New Roman" panose="02020603050405020304" pitchFamily="18" charset="0"/>
              <a:ea typeface="+mn-ea"/>
              <a:cs typeface="Times New Roman" panose="02020603050405020304" pitchFamily="18" charset="0"/>
            </a:defRPr>
          </a:pPr>
          <a:endParaRPr lang="LID4096"/>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solidFill>
      <a:round/>
    </a:ln>
    <a:effectLst/>
  </c:spPr>
  <c:txPr>
    <a:bodyPr/>
    <a:lstStyle/>
    <a:p>
      <a:pPr>
        <a:defRPr sz="1200">
          <a:latin typeface="Times New Roman" panose="02020603050405020304" pitchFamily="18" charset="0"/>
          <a:cs typeface="Times New Roman" panose="02020603050405020304" pitchFamily="18" charset="0"/>
        </a:defRPr>
      </a:pPr>
      <a:endParaRPr lang="LID4096"/>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0.69834</cdr:x>
      <cdr:y>0.0229</cdr:y>
    </cdr:from>
    <cdr:to>
      <cdr:x>0.87834</cdr:x>
      <cdr:y>0.1126</cdr:y>
    </cdr:to>
    <cdr:sp macro="" textlink="">
      <cdr:nvSpPr>
        <cdr:cNvPr id="3" name="Rectangle 2">
          <a:extLst xmlns:a="http://schemas.openxmlformats.org/drawingml/2006/main">
            <a:ext uri="{FF2B5EF4-FFF2-40B4-BE49-F238E27FC236}">
              <a16:creationId xmlns:a16="http://schemas.microsoft.com/office/drawing/2014/main" id="{6AA9D9F7-850F-4558-AC52-55E00D524646}"/>
            </a:ext>
          </a:extLst>
        </cdr:cNvPr>
        <cdr:cNvSpPr/>
      </cdr:nvSpPr>
      <cdr:spPr>
        <a:xfrm xmlns:a="http://schemas.openxmlformats.org/drawingml/2006/main">
          <a:off x="3192795" y="91431"/>
          <a:ext cx="822960" cy="358161"/>
        </a:xfrm>
        <a:prstGeom xmlns:a="http://schemas.openxmlformats.org/drawingml/2006/main" prst="rect">
          <a:avLst/>
        </a:prstGeom>
        <a:solidFill xmlns:a="http://schemas.openxmlformats.org/drawingml/2006/main">
          <a:schemeClr val="bg1"/>
        </a:solidFill>
        <a:ln xmlns:a="http://schemas.openxmlformats.org/drawingml/2006/main">
          <a:solidFill>
            <a:schemeClr val="bg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r>
            <a:rPr lang="en-US" sz="2200" b="1" dirty="0">
              <a:solidFill>
                <a:sysClr val="windowText" lastClr="000000"/>
              </a:solidFill>
              <a:latin typeface="Times New Roman" panose="02020603050405020304" pitchFamily="18" charset="0"/>
              <a:cs typeface="Times New Roman" panose="02020603050405020304" pitchFamily="18" charset="0"/>
            </a:rPr>
            <a:t>REEs</a:t>
          </a:r>
          <a:endParaRPr lang="LID4096" sz="2200" b="1" dirty="0">
            <a:solidFill>
              <a:sysClr val="windowText" lastClr="000000"/>
            </a:solidFill>
            <a:latin typeface="Times New Roman" panose="02020603050405020304" pitchFamily="18" charset="0"/>
            <a:cs typeface="Times New Roman" panose="02020603050405020304" pitchFamily="18"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7DF58E-17B6-4A29-A11F-22E8DD11B017}" type="datetimeFigureOut">
              <a:rPr lang="de-DE" smtClean="0"/>
              <a:t>28.04.2020</a:t>
            </a:fld>
            <a:endParaRPr lang="de-DE"/>
          </a:p>
        </p:txBody>
      </p:sp>
      <p:sp>
        <p:nvSpPr>
          <p:cNvPr id="4" name="Fußzeilenplatzhalt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F16ED71-4D5A-4ACD-B58F-E475E21092A0}" type="slidenum">
              <a:rPr lang="de-DE" smtClean="0"/>
              <a:t>‹#›</a:t>
            </a:fld>
            <a:endParaRPr lang="de-DE"/>
          </a:p>
        </p:txBody>
      </p:sp>
    </p:spTree>
    <p:extLst>
      <p:ext uri="{BB962C8B-B14F-4D97-AF65-F5344CB8AC3E}">
        <p14:creationId xmlns:p14="http://schemas.microsoft.com/office/powerpoint/2010/main" val="1481533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DB929B3-EDC4-4292-BA5A-2119A16C91BC}" type="datetimeFigureOut">
              <a:rPr lang="de-DE" smtClean="0"/>
              <a:t>24.04.2020</a:t>
            </a:fld>
            <a:endParaRPr lang="de-DE"/>
          </a:p>
        </p:txBody>
      </p:sp>
      <p:sp>
        <p:nvSpPr>
          <p:cNvPr id="4" name="Folienbildplatzhalter 3"/>
          <p:cNvSpPr>
            <a:spLocks noGrp="1" noRot="1" noChangeAspect="1"/>
          </p:cNvSpPr>
          <p:nvPr>
            <p:ph type="sldImg" idx="2"/>
          </p:nvPr>
        </p:nvSpPr>
        <p:spPr>
          <a:xfrm>
            <a:off x="2217738" y="685800"/>
            <a:ext cx="2422525" cy="34290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0E0915-CD52-4968-84CC-DCADF0878D91}" type="slidenum">
              <a:rPr lang="de-DE" smtClean="0"/>
              <a:t>‹#›</a:t>
            </a:fld>
            <a:endParaRPr lang="de-DE"/>
          </a:p>
        </p:txBody>
      </p:sp>
    </p:spTree>
    <p:extLst>
      <p:ext uri="{BB962C8B-B14F-4D97-AF65-F5344CB8AC3E}">
        <p14:creationId xmlns:p14="http://schemas.microsoft.com/office/powerpoint/2010/main" val="2421566469"/>
      </p:ext>
    </p:extLst>
  </p:cSld>
  <p:clrMap bg1="lt1" tx1="dk1" bg2="lt2" tx2="dk2" accent1="accent1" accent2="accent2" accent3="accent3" accent4="accent4" accent5="accent5" accent6="accent6" hlink="hlink" folHlink="folHlink"/>
  <p:notesStyle>
    <a:lvl1pPr marL="0" algn="l" defTabSz="3179460" rtl="0" eaLnBrk="1" latinLnBrk="0" hangingPunct="1">
      <a:defRPr sz="4200" kern="1200">
        <a:solidFill>
          <a:schemeClr val="tx1"/>
        </a:solidFill>
        <a:latin typeface="+mn-lt"/>
        <a:ea typeface="+mn-ea"/>
        <a:cs typeface="+mn-cs"/>
      </a:defRPr>
    </a:lvl1pPr>
    <a:lvl2pPr marL="1589730" algn="l" defTabSz="3179460" rtl="0" eaLnBrk="1" latinLnBrk="0" hangingPunct="1">
      <a:defRPr sz="4200" kern="1200">
        <a:solidFill>
          <a:schemeClr val="tx1"/>
        </a:solidFill>
        <a:latin typeface="+mn-lt"/>
        <a:ea typeface="+mn-ea"/>
        <a:cs typeface="+mn-cs"/>
      </a:defRPr>
    </a:lvl2pPr>
    <a:lvl3pPr marL="3179460" algn="l" defTabSz="3179460" rtl="0" eaLnBrk="1" latinLnBrk="0" hangingPunct="1">
      <a:defRPr sz="4200" kern="1200">
        <a:solidFill>
          <a:schemeClr val="tx1"/>
        </a:solidFill>
        <a:latin typeface="+mn-lt"/>
        <a:ea typeface="+mn-ea"/>
        <a:cs typeface="+mn-cs"/>
      </a:defRPr>
    </a:lvl3pPr>
    <a:lvl4pPr marL="4769190" algn="l" defTabSz="3179460" rtl="0" eaLnBrk="1" latinLnBrk="0" hangingPunct="1">
      <a:defRPr sz="4200" kern="1200">
        <a:solidFill>
          <a:schemeClr val="tx1"/>
        </a:solidFill>
        <a:latin typeface="+mn-lt"/>
        <a:ea typeface="+mn-ea"/>
        <a:cs typeface="+mn-cs"/>
      </a:defRPr>
    </a:lvl4pPr>
    <a:lvl5pPr marL="6358920" algn="l" defTabSz="3179460" rtl="0" eaLnBrk="1" latinLnBrk="0" hangingPunct="1">
      <a:defRPr sz="4200" kern="1200">
        <a:solidFill>
          <a:schemeClr val="tx1"/>
        </a:solidFill>
        <a:latin typeface="+mn-lt"/>
        <a:ea typeface="+mn-ea"/>
        <a:cs typeface="+mn-cs"/>
      </a:defRPr>
    </a:lvl5pPr>
    <a:lvl6pPr marL="7948651" algn="l" defTabSz="3179460" rtl="0" eaLnBrk="1" latinLnBrk="0" hangingPunct="1">
      <a:defRPr sz="4200" kern="1200">
        <a:solidFill>
          <a:schemeClr val="tx1"/>
        </a:solidFill>
        <a:latin typeface="+mn-lt"/>
        <a:ea typeface="+mn-ea"/>
        <a:cs typeface="+mn-cs"/>
      </a:defRPr>
    </a:lvl6pPr>
    <a:lvl7pPr marL="9538381" algn="l" defTabSz="3179460" rtl="0" eaLnBrk="1" latinLnBrk="0" hangingPunct="1">
      <a:defRPr sz="4200" kern="1200">
        <a:solidFill>
          <a:schemeClr val="tx1"/>
        </a:solidFill>
        <a:latin typeface="+mn-lt"/>
        <a:ea typeface="+mn-ea"/>
        <a:cs typeface="+mn-cs"/>
      </a:defRPr>
    </a:lvl7pPr>
    <a:lvl8pPr marL="11128111" algn="l" defTabSz="3179460" rtl="0" eaLnBrk="1" latinLnBrk="0" hangingPunct="1">
      <a:defRPr sz="4200" kern="1200">
        <a:solidFill>
          <a:schemeClr val="tx1"/>
        </a:solidFill>
        <a:latin typeface="+mn-lt"/>
        <a:ea typeface="+mn-ea"/>
        <a:cs typeface="+mn-cs"/>
      </a:defRPr>
    </a:lvl8pPr>
    <a:lvl9pPr marL="12717841" algn="l" defTabSz="3179460" rtl="0" eaLnBrk="1" latinLnBrk="0" hangingPunct="1">
      <a:defRPr sz="4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ID4096" dirty="0"/>
          </a:p>
        </p:txBody>
      </p:sp>
      <p:sp>
        <p:nvSpPr>
          <p:cNvPr id="4" name="Slide Number Placeholder 3"/>
          <p:cNvSpPr>
            <a:spLocks noGrp="1"/>
          </p:cNvSpPr>
          <p:nvPr>
            <p:ph type="sldNum" sz="quarter" idx="5"/>
          </p:nvPr>
        </p:nvSpPr>
        <p:spPr/>
        <p:txBody>
          <a:bodyPr/>
          <a:lstStyle/>
          <a:p>
            <a:fld id="{6C0E0915-CD52-4968-84CC-DCADF0878D91}" type="slidenum">
              <a:rPr lang="de-DE" smtClean="0"/>
              <a:t>1</a:t>
            </a:fld>
            <a:endParaRPr lang="de-DE"/>
          </a:p>
        </p:txBody>
      </p:sp>
    </p:spTree>
    <p:extLst>
      <p:ext uri="{BB962C8B-B14F-4D97-AF65-F5344CB8AC3E}">
        <p14:creationId xmlns:p14="http://schemas.microsoft.com/office/powerpoint/2010/main" val="1113456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oster">
    <p:spTree>
      <p:nvGrpSpPr>
        <p:cNvPr id="1" name=""/>
        <p:cNvGrpSpPr/>
        <p:nvPr/>
      </p:nvGrpSpPr>
      <p:grpSpPr>
        <a:xfrm>
          <a:off x="0" y="0"/>
          <a:ext cx="0" cy="0"/>
          <a:chOff x="0" y="0"/>
          <a:chExt cx="0" cy="0"/>
        </a:xfrm>
      </p:grpSpPr>
      <p:sp>
        <p:nvSpPr>
          <p:cNvPr id="4" name="Rechteck 3"/>
          <p:cNvSpPr/>
          <p:nvPr userDrawn="1"/>
        </p:nvSpPr>
        <p:spPr>
          <a:xfrm>
            <a:off x="0" y="2700000"/>
            <a:ext cx="21384000" cy="3060000"/>
          </a:xfrm>
          <a:prstGeom prst="rect">
            <a:avLst/>
          </a:prstGeom>
          <a:solidFill>
            <a:srgbClr val="DADAD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Fußzeilenplatzhalter 4"/>
          <p:cNvSpPr>
            <a:spLocks noGrp="1"/>
          </p:cNvSpPr>
          <p:nvPr>
            <p:ph type="ftr" sz="quarter" idx="3"/>
          </p:nvPr>
        </p:nvSpPr>
        <p:spPr>
          <a:xfrm>
            <a:off x="1800000" y="29088000"/>
            <a:ext cx="17784000" cy="720000"/>
          </a:xfrm>
          <a:prstGeom prst="rect">
            <a:avLst/>
          </a:prstGeom>
        </p:spPr>
        <p:txBody>
          <a:bodyPr vert="horz" lIns="0" tIns="0" rIns="0" bIns="0" rtlCol="0" anchor="ctr" anchorCtr="0"/>
          <a:lstStyle>
            <a:lvl1pPr algn="l">
              <a:lnSpc>
                <a:spcPts val="2250"/>
              </a:lnSpc>
              <a:defRPr sz="1500" b="0">
                <a:solidFill>
                  <a:schemeClr val="bg1"/>
                </a:solidFill>
                <a:latin typeface="Arial" pitchFamily="34" charset="0"/>
                <a:cs typeface="Arial" pitchFamily="34" charset="0"/>
              </a:defRPr>
            </a:lvl1pPr>
          </a:lstStyle>
          <a:p>
            <a:r>
              <a:rPr lang="de-DE"/>
              <a:t>TU Bergakademie Freiberg | Institut für ... | Professur für ... | Institutsadresse | 09599 Freiberg | Telefonnummer: 03731 / 39-1234 | max.musterman@tu-freiberg.de | Veranstaltungstitel | 02.01.2012</a:t>
            </a:r>
          </a:p>
        </p:txBody>
      </p:sp>
      <p:sp>
        <p:nvSpPr>
          <p:cNvPr id="13" name="Inhaltsplatzhalter 2"/>
          <p:cNvSpPr>
            <a:spLocks noGrp="1"/>
          </p:cNvSpPr>
          <p:nvPr>
            <p:ph idx="1"/>
          </p:nvPr>
        </p:nvSpPr>
        <p:spPr>
          <a:xfrm>
            <a:off x="1800000" y="6300000"/>
            <a:ext cx="8712000" cy="19800000"/>
          </a:xfrm>
          <a:prstGeom prst="rect">
            <a:avLst/>
          </a:prstGeom>
        </p:spPr>
        <p:txBody>
          <a:bodyPr>
            <a:noAutofit/>
          </a:bodyPr>
          <a:lstStyle>
            <a:lvl1pPr>
              <a:lnSpc>
                <a:spcPts val="3600"/>
              </a:lnSpc>
              <a:spcBef>
                <a:spcPts val="0"/>
              </a:spcBef>
              <a:spcAft>
                <a:spcPts val="0"/>
              </a:spcAft>
              <a:defRPr sz="2400" b="0" cap="none" baseline="0">
                <a:solidFill>
                  <a:srgbClr val="333333"/>
                </a:solidFill>
              </a:defRPr>
            </a:lvl1pPr>
            <a:lvl2pPr marL="342900" indent="-342900">
              <a:lnSpc>
                <a:spcPts val="3600"/>
              </a:lnSpc>
              <a:spcBef>
                <a:spcPts val="0"/>
              </a:spcBef>
              <a:spcAft>
                <a:spcPts val="0"/>
              </a:spcAft>
              <a:buClr>
                <a:schemeClr val="tx1"/>
              </a:buClr>
              <a:buFont typeface="Wingdings" pitchFamily="2" charset="2"/>
              <a:buChar char="§"/>
              <a:defRPr/>
            </a:lvl2pPr>
            <a:lvl3pPr marL="720000" indent="-360000">
              <a:lnSpc>
                <a:spcPts val="3600"/>
              </a:lnSpc>
              <a:spcBef>
                <a:spcPts val="0"/>
              </a:spcBef>
              <a:buClr>
                <a:schemeClr val="tx1"/>
              </a:buClr>
              <a:buFont typeface="Courier New" pitchFamily="49" charset="0"/>
              <a:buChar char="o"/>
              <a:defRPr/>
            </a:lvl3pPr>
            <a:lvl4pPr marL="1440000">
              <a:lnSpc>
                <a:spcPts val="3600"/>
              </a:lnSpc>
              <a:spcBef>
                <a:spcPts val="0"/>
              </a:spcBef>
              <a:buClr>
                <a:schemeClr val="tx1"/>
              </a:buClr>
              <a:defRPr/>
            </a:lvl4pPr>
            <a:lvl5pPr marL="2160000">
              <a:lnSpc>
                <a:spcPts val="3600"/>
              </a:lnSpc>
              <a:spcBef>
                <a:spcPts val="0"/>
              </a:spcBef>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17" name="Inhaltsplatzhalter 8"/>
          <p:cNvSpPr>
            <a:spLocks noGrp="1"/>
          </p:cNvSpPr>
          <p:nvPr>
            <p:ph sz="quarter" idx="13" hasCustomPrompt="1"/>
          </p:nvPr>
        </p:nvSpPr>
        <p:spPr>
          <a:xfrm>
            <a:off x="1800000" y="2880000"/>
            <a:ext cx="17784000" cy="646331"/>
          </a:xfrm>
        </p:spPr>
        <p:txBody>
          <a:bodyPr>
            <a:spAutoFit/>
          </a:bodyPr>
          <a:lstStyle>
            <a:lvl1pPr>
              <a:defRPr sz="4200" b="1" cap="all" baseline="0">
                <a:solidFill>
                  <a:srgbClr val="0064A8"/>
                </a:solidFill>
              </a:defRPr>
            </a:lvl1pPr>
          </a:lstStyle>
          <a:p>
            <a:pPr lvl="0"/>
            <a:r>
              <a:rPr lang="de-DE"/>
              <a:t>TITEL durch Klicken BEARBEITEN</a:t>
            </a:r>
          </a:p>
        </p:txBody>
      </p:sp>
      <p:sp>
        <p:nvSpPr>
          <p:cNvPr id="18" name="Titelplatzhalter 1"/>
          <p:cNvSpPr>
            <a:spLocks noGrp="1"/>
          </p:cNvSpPr>
          <p:nvPr>
            <p:ph type="title" hasCustomPrompt="1"/>
          </p:nvPr>
        </p:nvSpPr>
        <p:spPr>
          <a:xfrm>
            <a:off x="1800000" y="3762723"/>
            <a:ext cx="17784000" cy="492443"/>
          </a:xfrm>
          <a:prstGeom prst="rect">
            <a:avLst/>
          </a:prstGeom>
        </p:spPr>
        <p:txBody>
          <a:bodyPr vert="horz" lIns="0" tIns="0" rIns="0" bIns="0" rtlCol="0" anchor="t" anchorCtr="0">
            <a:spAutoFit/>
          </a:bodyPr>
          <a:lstStyle>
            <a:lvl1pPr>
              <a:defRPr sz="3200" b="0" cap="none" baseline="0"/>
            </a:lvl1pPr>
          </a:lstStyle>
          <a:p>
            <a:r>
              <a:rPr lang="de-DE"/>
              <a:t>Untertitel durch Klicken bearbeiten</a:t>
            </a:r>
          </a:p>
        </p:txBody>
      </p:sp>
      <p:sp>
        <p:nvSpPr>
          <p:cNvPr id="3" name="Inhaltsplatzhalter 2"/>
          <p:cNvSpPr>
            <a:spLocks noGrp="1"/>
          </p:cNvSpPr>
          <p:nvPr>
            <p:ph sz="quarter" idx="14" hasCustomPrompt="1"/>
          </p:nvPr>
        </p:nvSpPr>
        <p:spPr>
          <a:xfrm>
            <a:off x="1800000" y="5193591"/>
            <a:ext cx="17784000" cy="369332"/>
          </a:xfrm>
        </p:spPr>
        <p:txBody>
          <a:bodyPr>
            <a:spAutoFit/>
          </a:bodyPr>
          <a:lstStyle>
            <a:lvl1pPr>
              <a:defRPr i="1"/>
            </a:lvl1pPr>
          </a:lstStyle>
          <a:p>
            <a:pPr lvl="0"/>
            <a:r>
              <a:rPr lang="de-DE"/>
              <a:t>Autorenangabe</a:t>
            </a:r>
          </a:p>
        </p:txBody>
      </p:sp>
      <p:sp>
        <p:nvSpPr>
          <p:cNvPr id="6" name="Inhaltsplatzhalter 5"/>
          <p:cNvSpPr>
            <a:spLocks noGrp="1"/>
          </p:cNvSpPr>
          <p:nvPr>
            <p:ph sz="quarter" idx="15"/>
          </p:nvPr>
        </p:nvSpPr>
        <p:spPr>
          <a:xfrm>
            <a:off x="10872000" y="6300000"/>
            <a:ext cx="8712000" cy="19800000"/>
          </a:xfrm>
        </p:spPr>
        <p:txBody>
          <a:bodyPr>
            <a:noAutofit/>
          </a:bodyPr>
          <a:lstStyle>
            <a:lvl1pPr>
              <a:lnSpc>
                <a:spcPts val="3600"/>
              </a:lnSpc>
              <a:spcBef>
                <a:spcPts val="0"/>
              </a:spcBef>
              <a:spcAft>
                <a:spcPts val="0"/>
              </a:spcAft>
              <a:defRPr sz="2400" b="0" cap="none" baseline="0">
                <a:solidFill>
                  <a:srgbClr val="333333"/>
                </a:solidFill>
              </a:defRPr>
            </a:lvl1pPr>
            <a:lvl2pPr marL="0" indent="-360000">
              <a:lnSpc>
                <a:spcPts val="3600"/>
              </a:lnSpc>
              <a:spcBef>
                <a:spcPts val="0"/>
              </a:spcBef>
              <a:spcAft>
                <a:spcPts val="0"/>
              </a:spcAft>
              <a:buClr>
                <a:schemeClr val="tx1"/>
              </a:buClr>
              <a:buFont typeface="Wingdings" pitchFamily="2" charset="2"/>
              <a:buChar char="§"/>
              <a:defRPr/>
            </a:lvl2pPr>
            <a:lvl3pPr marL="720000" indent="-360000">
              <a:lnSpc>
                <a:spcPts val="3600"/>
              </a:lnSpc>
              <a:spcBef>
                <a:spcPts val="0"/>
              </a:spcBef>
              <a:buClr>
                <a:schemeClr val="tx1"/>
              </a:buClr>
              <a:buFont typeface="Courier New" pitchFamily="49" charset="0"/>
              <a:buChar char="o"/>
              <a:defRPr/>
            </a:lvl3pPr>
            <a:lvl4pPr marL="1440000">
              <a:lnSpc>
                <a:spcPts val="3600"/>
              </a:lnSpc>
              <a:spcBef>
                <a:spcPts val="0"/>
              </a:spcBef>
              <a:buClr>
                <a:schemeClr val="tx1"/>
              </a:buClr>
              <a:defRPr/>
            </a:lvl4pPr>
            <a:lvl5pPr marL="2160000">
              <a:lnSpc>
                <a:spcPts val="3600"/>
              </a:lnSpc>
              <a:spcBef>
                <a:spcPts val="0"/>
              </a:spcBef>
              <a:buClr>
                <a:schemeClr val="tx1"/>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11" name="Inhaltsplatzhalter 10"/>
          <p:cNvSpPr>
            <a:spLocks noGrp="1"/>
          </p:cNvSpPr>
          <p:nvPr>
            <p:ph sz="quarter" idx="16" hasCustomPrompt="1"/>
          </p:nvPr>
        </p:nvSpPr>
        <p:spPr>
          <a:xfrm>
            <a:off x="0" y="26587233"/>
            <a:ext cx="21384000" cy="2068767"/>
          </a:xfrm>
          <a:solidFill>
            <a:srgbClr val="DADADA"/>
          </a:solidFill>
        </p:spPr>
        <p:txBody>
          <a:bodyPr lIns="1800000" tIns="270000" rIns="1800000" bIns="270000" anchor="b" anchorCtr="0">
            <a:spAutoFit/>
          </a:bodyPr>
          <a:lstStyle>
            <a:lvl1pPr>
              <a:spcBef>
                <a:spcPts val="0"/>
              </a:spcBef>
              <a:defRPr sz="1500" b="0" cap="none" baseline="0">
                <a:solidFill>
                  <a:srgbClr val="333333"/>
                </a:solidFill>
              </a:defRPr>
            </a:lvl1pPr>
            <a:lvl2pPr marL="0">
              <a:spcBef>
                <a:spcPts val="1800"/>
              </a:spcBef>
              <a:buClr>
                <a:schemeClr val="tx1"/>
              </a:buClr>
              <a:defRPr sz="1500">
                <a:solidFill>
                  <a:srgbClr val="333333"/>
                </a:solidFill>
              </a:defRPr>
            </a:lvl2pPr>
            <a:lvl3pPr>
              <a:buClr>
                <a:schemeClr val="tx1"/>
              </a:buClr>
              <a:defRPr sz="1500">
                <a:solidFill>
                  <a:srgbClr val="333333"/>
                </a:solidFill>
              </a:defRPr>
            </a:lvl3pPr>
            <a:lvl4pPr>
              <a:buClr>
                <a:schemeClr val="tx1"/>
              </a:buClr>
              <a:defRPr sz="1500">
                <a:solidFill>
                  <a:srgbClr val="333333"/>
                </a:solidFill>
              </a:defRPr>
            </a:lvl4pPr>
            <a:lvl5pPr>
              <a:buClr>
                <a:schemeClr val="tx1"/>
              </a:buClr>
              <a:defRPr sz="1500">
                <a:solidFill>
                  <a:srgbClr val="333333"/>
                </a:solidFill>
              </a:defRPr>
            </a:lvl5pPr>
          </a:lstStyle>
          <a:p>
            <a:pPr lvl="0"/>
            <a:r>
              <a:rPr lang="de-DE"/>
              <a:t>Referenzen / Quellen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123359571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Rechteck 2"/>
          <p:cNvSpPr/>
          <p:nvPr userDrawn="1"/>
        </p:nvSpPr>
        <p:spPr>
          <a:xfrm>
            <a:off x="0" y="28656000"/>
            <a:ext cx="21384000" cy="162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7" name="Fußzeilenplatzhalter 4"/>
          <p:cNvSpPr>
            <a:spLocks noGrp="1"/>
          </p:cNvSpPr>
          <p:nvPr>
            <p:ph type="ftr" sz="quarter" idx="3"/>
          </p:nvPr>
        </p:nvSpPr>
        <p:spPr>
          <a:xfrm>
            <a:off x="1800000" y="29087999"/>
            <a:ext cx="17784000" cy="720000"/>
          </a:xfrm>
          <a:prstGeom prst="rect">
            <a:avLst/>
          </a:prstGeom>
        </p:spPr>
        <p:txBody>
          <a:bodyPr vert="horz" lIns="0" tIns="0" rIns="0" bIns="0" rtlCol="0" anchor="ctr" anchorCtr="0">
            <a:noAutofit/>
          </a:bodyPr>
          <a:lstStyle>
            <a:lvl1pPr algn="l">
              <a:defRPr sz="1500" b="0">
                <a:solidFill>
                  <a:schemeClr val="bg1"/>
                </a:solidFill>
                <a:latin typeface="Arial" pitchFamily="34" charset="0"/>
                <a:cs typeface="Arial" pitchFamily="34" charset="0"/>
              </a:defRPr>
            </a:lvl1pPr>
          </a:lstStyle>
          <a:p>
            <a:r>
              <a:rPr lang="de-DE"/>
              <a:t>TU Bergakademie Freiberg | Institut für ... | Professur für ... | Institutsadresse | 09599 Freiberg | Telefonnummer: 03731 / 39-1234 | max.musterman@tu-freiberg.de | Veranstaltungstitel | 02.01.2012</a:t>
            </a:r>
          </a:p>
        </p:txBody>
      </p:sp>
      <p:sp>
        <p:nvSpPr>
          <p:cNvPr id="15" name="Textplatzhalter 2"/>
          <p:cNvSpPr>
            <a:spLocks noGrp="1"/>
          </p:cNvSpPr>
          <p:nvPr>
            <p:ph type="body" idx="1"/>
          </p:nvPr>
        </p:nvSpPr>
        <p:spPr>
          <a:xfrm>
            <a:off x="2145700" y="9955411"/>
            <a:ext cx="17092600" cy="18204888"/>
          </a:xfrm>
          <a:prstGeom prst="rect">
            <a:avLst/>
          </a:prstGeom>
        </p:spPr>
        <p:txBody>
          <a:bodyPr vert="horz" lIns="0" tIns="0" rIns="0" bIns="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18" name="Titelplatzhalter 1"/>
          <p:cNvSpPr>
            <a:spLocks noGrp="1"/>
          </p:cNvSpPr>
          <p:nvPr>
            <p:ph type="title"/>
          </p:nvPr>
        </p:nvSpPr>
        <p:spPr>
          <a:xfrm>
            <a:off x="2145700" y="3402683"/>
            <a:ext cx="17092600" cy="3337950"/>
          </a:xfrm>
          <a:prstGeom prst="rect">
            <a:avLst/>
          </a:prstGeom>
        </p:spPr>
        <p:txBody>
          <a:bodyPr vert="horz" lIns="0" tIns="0" rIns="0" bIns="0" rtlCol="0" anchor="ctr" anchorCtr="0">
            <a:normAutofit/>
          </a:bodyPr>
          <a:lstStyle/>
          <a:p>
            <a:r>
              <a:rPr lang="de-DE"/>
              <a:t>Titelmasterformat durch Klicken bearbeiten</a:t>
            </a:r>
          </a:p>
        </p:txBody>
      </p:sp>
      <p:sp>
        <p:nvSpPr>
          <p:cNvPr id="2" name="Rechteck 1"/>
          <p:cNvSpPr/>
          <p:nvPr userDrawn="1"/>
        </p:nvSpPr>
        <p:spPr>
          <a:xfrm>
            <a:off x="0" y="0"/>
            <a:ext cx="10692000" cy="2700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4" name="Grafik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800000" y="372887"/>
            <a:ext cx="7020000" cy="1954226"/>
          </a:xfrm>
          <a:prstGeom prst="rect">
            <a:avLst/>
          </a:prstGeom>
        </p:spPr>
      </p:pic>
    </p:spTree>
    <p:extLst>
      <p:ext uri="{BB962C8B-B14F-4D97-AF65-F5344CB8AC3E}">
        <p14:creationId xmlns:p14="http://schemas.microsoft.com/office/powerpoint/2010/main" val="769166785"/>
      </p:ext>
    </p:extLst>
  </p:cSld>
  <p:clrMap bg1="lt1" tx1="dk1" bg2="lt2" tx2="dk2" accent1="accent1" accent2="accent2" accent3="accent3" accent4="accent4" accent5="accent5" accent6="accent6" hlink="hlink" folHlink="folHlink"/>
  <p:sldLayoutIdLst>
    <p:sldLayoutId id="2147483650" r:id="rId1"/>
  </p:sldLayoutIdLst>
  <p:hf sldNum="0" hdr="0" dt="0"/>
  <p:txStyles>
    <p:titleStyle>
      <a:lvl1pPr algn="l" defTabSz="3179460" rtl="0" eaLnBrk="1" latinLnBrk="0" hangingPunct="1">
        <a:spcBef>
          <a:spcPct val="0"/>
        </a:spcBef>
        <a:buNone/>
        <a:defRPr sz="4200" b="1" kern="1200" cap="all" baseline="0">
          <a:solidFill>
            <a:srgbClr val="0064A8"/>
          </a:solidFill>
          <a:latin typeface="Arial" pitchFamily="34" charset="0"/>
          <a:ea typeface="+mj-ea"/>
          <a:cs typeface="Arial" pitchFamily="34" charset="0"/>
        </a:defRPr>
      </a:lvl1pPr>
    </p:titleStyle>
    <p:bodyStyle>
      <a:lvl1pPr marL="0" indent="0" algn="l" defTabSz="3179460" rtl="0" eaLnBrk="1" latinLnBrk="0" hangingPunct="1">
        <a:spcBef>
          <a:spcPct val="20000"/>
        </a:spcBef>
        <a:buFontTx/>
        <a:buNone/>
        <a:defRPr sz="2400" kern="1200">
          <a:solidFill>
            <a:srgbClr val="333333"/>
          </a:solidFill>
          <a:latin typeface="Arial" pitchFamily="34" charset="0"/>
          <a:ea typeface="+mn-ea"/>
          <a:cs typeface="Arial" pitchFamily="34" charset="0"/>
        </a:defRPr>
      </a:lvl1pPr>
      <a:lvl2pPr marL="540000" indent="-360000" algn="l" defTabSz="3179460" rtl="0" eaLnBrk="1" latinLnBrk="0" hangingPunct="1">
        <a:spcBef>
          <a:spcPct val="20000"/>
        </a:spcBef>
        <a:buFont typeface="Wingdings" pitchFamily="2" charset="2"/>
        <a:buChar char="§"/>
        <a:defRPr sz="2400" kern="1200">
          <a:solidFill>
            <a:srgbClr val="333333"/>
          </a:solidFill>
          <a:latin typeface="Arial" pitchFamily="34" charset="0"/>
          <a:ea typeface="+mn-ea"/>
          <a:cs typeface="Arial" pitchFamily="34" charset="0"/>
        </a:defRPr>
      </a:lvl2pPr>
      <a:lvl3pPr marL="1080000" indent="-360000" algn="l" defTabSz="3179460" rtl="0" eaLnBrk="1" latinLnBrk="0" hangingPunct="1">
        <a:spcBef>
          <a:spcPct val="20000"/>
        </a:spcBef>
        <a:buFont typeface="Courier New" pitchFamily="49" charset="0"/>
        <a:buChar char="o"/>
        <a:defRPr sz="2400" kern="1200">
          <a:solidFill>
            <a:srgbClr val="333333"/>
          </a:solidFill>
          <a:latin typeface="Arial" pitchFamily="34" charset="0"/>
          <a:ea typeface="+mn-ea"/>
          <a:cs typeface="Arial" pitchFamily="34" charset="0"/>
        </a:defRPr>
      </a:lvl3pPr>
      <a:lvl4pPr marL="1620000" indent="-360000" algn="l" defTabSz="3179460" rtl="0" eaLnBrk="1" latinLnBrk="0" hangingPunct="1">
        <a:spcBef>
          <a:spcPct val="20000"/>
        </a:spcBef>
        <a:buFont typeface="Arial" pitchFamily="34" charset="0"/>
        <a:buChar char="–"/>
        <a:defRPr sz="2400" kern="1200">
          <a:solidFill>
            <a:srgbClr val="333333"/>
          </a:solidFill>
          <a:latin typeface="Arial" pitchFamily="34" charset="0"/>
          <a:ea typeface="+mn-ea"/>
          <a:cs typeface="Arial" pitchFamily="34" charset="0"/>
        </a:defRPr>
      </a:lvl4pPr>
      <a:lvl5pPr marL="2160000" indent="-360000" algn="l" defTabSz="3179460" rtl="0" eaLnBrk="1" latinLnBrk="0" hangingPunct="1">
        <a:spcBef>
          <a:spcPct val="20000"/>
        </a:spcBef>
        <a:buFont typeface="Arial" pitchFamily="34" charset="0"/>
        <a:buChar char="•"/>
        <a:defRPr sz="2400" kern="1200">
          <a:solidFill>
            <a:srgbClr val="333333"/>
          </a:solidFill>
          <a:latin typeface="Arial" pitchFamily="34" charset="0"/>
          <a:ea typeface="+mn-ea"/>
          <a:cs typeface="Arial" pitchFamily="34" charset="0"/>
        </a:defRPr>
      </a:lvl5pPr>
      <a:lvl6pPr marL="8743516" indent="-794865" algn="l" defTabSz="3179460" rtl="0" eaLnBrk="1" latinLnBrk="0" hangingPunct="1">
        <a:spcBef>
          <a:spcPct val="20000"/>
        </a:spcBef>
        <a:buFont typeface="Arial" pitchFamily="34" charset="0"/>
        <a:buChar char="•"/>
        <a:defRPr sz="7000" kern="1200">
          <a:solidFill>
            <a:schemeClr val="tx1"/>
          </a:solidFill>
          <a:latin typeface="+mn-lt"/>
          <a:ea typeface="+mn-ea"/>
          <a:cs typeface="+mn-cs"/>
        </a:defRPr>
      </a:lvl6pPr>
      <a:lvl7pPr marL="10333246" indent="-794865" algn="l" defTabSz="3179460" rtl="0" eaLnBrk="1" latinLnBrk="0" hangingPunct="1">
        <a:spcBef>
          <a:spcPct val="20000"/>
        </a:spcBef>
        <a:buFont typeface="Arial" pitchFamily="34" charset="0"/>
        <a:buChar char="•"/>
        <a:defRPr sz="7000" kern="1200">
          <a:solidFill>
            <a:schemeClr val="tx1"/>
          </a:solidFill>
          <a:latin typeface="+mn-lt"/>
          <a:ea typeface="+mn-ea"/>
          <a:cs typeface="+mn-cs"/>
        </a:defRPr>
      </a:lvl7pPr>
      <a:lvl8pPr marL="11922976" indent="-794865" algn="l" defTabSz="3179460" rtl="0" eaLnBrk="1" latinLnBrk="0" hangingPunct="1">
        <a:spcBef>
          <a:spcPct val="20000"/>
        </a:spcBef>
        <a:buFont typeface="Arial" pitchFamily="34" charset="0"/>
        <a:buChar char="•"/>
        <a:defRPr sz="7000" kern="1200">
          <a:solidFill>
            <a:schemeClr val="tx1"/>
          </a:solidFill>
          <a:latin typeface="+mn-lt"/>
          <a:ea typeface="+mn-ea"/>
          <a:cs typeface="+mn-cs"/>
        </a:defRPr>
      </a:lvl8pPr>
      <a:lvl9pPr marL="13512706" indent="-794865" algn="l" defTabSz="3179460" rtl="0" eaLnBrk="1" latinLnBrk="0" hangingPunct="1">
        <a:spcBef>
          <a:spcPct val="20000"/>
        </a:spcBef>
        <a:buFont typeface="Arial" pitchFamily="34" charset="0"/>
        <a:buChar char="•"/>
        <a:defRPr sz="7000" kern="1200">
          <a:solidFill>
            <a:schemeClr val="tx1"/>
          </a:solidFill>
          <a:latin typeface="+mn-lt"/>
          <a:ea typeface="+mn-ea"/>
          <a:cs typeface="+mn-cs"/>
        </a:defRPr>
      </a:lvl9pPr>
    </p:bodyStyle>
    <p:otherStyle>
      <a:defPPr>
        <a:defRPr lang="de-DE"/>
      </a:defPPr>
      <a:lvl1pPr marL="0" algn="l" defTabSz="3179460" rtl="0" eaLnBrk="1" latinLnBrk="0" hangingPunct="1">
        <a:defRPr sz="6300" kern="1200">
          <a:solidFill>
            <a:schemeClr val="tx1"/>
          </a:solidFill>
          <a:latin typeface="+mn-lt"/>
          <a:ea typeface="+mn-ea"/>
          <a:cs typeface="+mn-cs"/>
        </a:defRPr>
      </a:lvl1pPr>
      <a:lvl2pPr marL="1589730" algn="l" defTabSz="3179460" rtl="0" eaLnBrk="1" latinLnBrk="0" hangingPunct="1">
        <a:defRPr sz="6300" kern="1200">
          <a:solidFill>
            <a:schemeClr val="tx1"/>
          </a:solidFill>
          <a:latin typeface="+mn-lt"/>
          <a:ea typeface="+mn-ea"/>
          <a:cs typeface="+mn-cs"/>
        </a:defRPr>
      </a:lvl2pPr>
      <a:lvl3pPr marL="3179460" algn="l" defTabSz="3179460" rtl="0" eaLnBrk="1" latinLnBrk="0" hangingPunct="1">
        <a:defRPr sz="6300" kern="1200">
          <a:solidFill>
            <a:schemeClr val="tx1"/>
          </a:solidFill>
          <a:latin typeface="+mn-lt"/>
          <a:ea typeface="+mn-ea"/>
          <a:cs typeface="+mn-cs"/>
        </a:defRPr>
      </a:lvl3pPr>
      <a:lvl4pPr marL="4769190" algn="l" defTabSz="3179460" rtl="0" eaLnBrk="1" latinLnBrk="0" hangingPunct="1">
        <a:defRPr sz="6300" kern="1200">
          <a:solidFill>
            <a:schemeClr val="tx1"/>
          </a:solidFill>
          <a:latin typeface="+mn-lt"/>
          <a:ea typeface="+mn-ea"/>
          <a:cs typeface="+mn-cs"/>
        </a:defRPr>
      </a:lvl4pPr>
      <a:lvl5pPr marL="6358920" algn="l" defTabSz="3179460" rtl="0" eaLnBrk="1" latinLnBrk="0" hangingPunct="1">
        <a:defRPr sz="6300" kern="1200">
          <a:solidFill>
            <a:schemeClr val="tx1"/>
          </a:solidFill>
          <a:latin typeface="+mn-lt"/>
          <a:ea typeface="+mn-ea"/>
          <a:cs typeface="+mn-cs"/>
        </a:defRPr>
      </a:lvl5pPr>
      <a:lvl6pPr marL="7948651" algn="l" defTabSz="3179460" rtl="0" eaLnBrk="1" latinLnBrk="0" hangingPunct="1">
        <a:defRPr sz="6300" kern="1200">
          <a:solidFill>
            <a:schemeClr val="tx1"/>
          </a:solidFill>
          <a:latin typeface="+mn-lt"/>
          <a:ea typeface="+mn-ea"/>
          <a:cs typeface="+mn-cs"/>
        </a:defRPr>
      </a:lvl6pPr>
      <a:lvl7pPr marL="9538381" algn="l" defTabSz="3179460" rtl="0" eaLnBrk="1" latinLnBrk="0" hangingPunct="1">
        <a:defRPr sz="6300" kern="1200">
          <a:solidFill>
            <a:schemeClr val="tx1"/>
          </a:solidFill>
          <a:latin typeface="+mn-lt"/>
          <a:ea typeface="+mn-ea"/>
          <a:cs typeface="+mn-cs"/>
        </a:defRPr>
      </a:lvl7pPr>
      <a:lvl8pPr marL="11128111" algn="l" defTabSz="3179460" rtl="0" eaLnBrk="1" latinLnBrk="0" hangingPunct="1">
        <a:defRPr sz="6300" kern="1200">
          <a:solidFill>
            <a:schemeClr val="tx1"/>
          </a:solidFill>
          <a:latin typeface="+mn-lt"/>
          <a:ea typeface="+mn-ea"/>
          <a:cs typeface="+mn-cs"/>
        </a:defRPr>
      </a:lvl8pPr>
      <a:lvl9pPr marL="12717841" algn="l" defTabSz="3179460" rtl="0" eaLnBrk="1" latinLnBrk="0" hangingPunct="1">
        <a:defRPr sz="6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ußzeilenplatzhalter 14"/>
          <p:cNvSpPr>
            <a:spLocks noGrp="1"/>
          </p:cNvSpPr>
          <p:nvPr>
            <p:ph type="ftr" sz="quarter" idx="3"/>
          </p:nvPr>
        </p:nvSpPr>
        <p:spPr>
          <a:xfrm>
            <a:off x="482600" y="29088000"/>
            <a:ext cx="20741333" cy="720000"/>
          </a:xfrm>
        </p:spPr>
        <p:txBody>
          <a:bodyPr/>
          <a:lstStyle/>
          <a:p>
            <a:pPr>
              <a:lnSpc>
                <a:spcPct val="150000"/>
              </a:lnSpc>
            </a:pPr>
            <a:r>
              <a:rPr lang="de-DE" sz="2400" b="1" dirty="0">
                <a:latin typeface="Times New Roman" panose="02020603050405020304" pitchFamily="18" charset="0"/>
                <a:cs typeface="Times New Roman" panose="02020603050405020304" pitchFamily="18" charset="0"/>
              </a:rPr>
              <a:t>Nazia Zaffar</a:t>
            </a:r>
          </a:p>
          <a:p>
            <a:pPr>
              <a:lnSpc>
                <a:spcPct val="150000"/>
              </a:lnSpc>
            </a:pPr>
            <a:r>
              <a:rPr lang="de-DE" sz="2400" dirty="0">
                <a:latin typeface="Times New Roman" panose="02020603050405020304" pitchFamily="18" charset="0"/>
                <a:cs typeface="Times New Roman" panose="02020603050405020304" pitchFamily="18" charset="0"/>
              </a:rPr>
              <a:t>TU Bergakademie Freiberg, Germany | Institut für Biosciences | Leipziger Straße 29, 09599 Freiberg, Germany  | Nazia.Zaffar@doktorand.tu-freiberg.de  | 07.05.2020</a:t>
            </a:r>
          </a:p>
        </p:txBody>
      </p:sp>
      <p:sp>
        <p:nvSpPr>
          <p:cNvPr id="27" name="Inhaltsplatzhalter 26"/>
          <p:cNvSpPr>
            <a:spLocks noGrp="1"/>
          </p:cNvSpPr>
          <p:nvPr>
            <p:ph idx="1"/>
          </p:nvPr>
        </p:nvSpPr>
        <p:spPr>
          <a:xfrm>
            <a:off x="762800" y="5995985"/>
            <a:ext cx="9549600" cy="20955001"/>
          </a:xfrm>
        </p:spPr>
        <p:txBody>
          <a:bodyPr/>
          <a:lstStyle/>
          <a:p>
            <a:pPr>
              <a:lnSpc>
                <a:spcPct val="100000"/>
              </a:lnSpc>
            </a:pPr>
            <a:r>
              <a:rPr lang="de-DE" sz="3200" b="1" dirty="0">
                <a:solidFill>
                  <a:srgbClr val="0070C0"/>
                </a:solidFill>
                <a:latin typeface="Times New Roman" panose="02020603050405020304" pitchFamily="18" charset="0"/>
                <a:cs typeface="Times New Roman" panose="02020603050405020304" pitchFamily="18" charset="0"/>
              </a:rPr>
              <a:t>Motivation</a:t>
            </a:r>
          </a:p>
          <a:p>
            <a:pPr algn="just">
              <a:lnSpc>
                <a:spcPct val="100000"/>
              </a:lnSpc>
              <a:spcBef>
                <a:spcPts val="1800"/>
              </a:spcBef>
            </a:pPr>
            <a:r>
              <a:rPr lang="en-GB" sz="3200" dirty="0">
                <a:latin typeface="Times New Roman" panose="02020603050405020304" pitchFamily="18" charset="0"/>
                <a:cs typeface="Times New Roman" panose="02020603050405020304" pitchFamily="18" charset="0"/>
              </a:rPr>
              <a:t>Ge and REEs are of increasing interest in phytoremediation and phytomining research. These elements are present in almost all soils and soil-grown plants contain considerable concentrations of these elements in their biomass. The process chain of phytomining involves following steps:</a:t>
            </a:r>
          </a:p>
          <a:p>
            <a:pPr marL="457200" indent="-457200">
              <a:lnSpc>
                <a:spcPct val="100000"/>
              </a:lnSpc>
              <a:spcBef>
                <a:spcPts val="1800"/>
              </a:spcBef>
              <a:buSzPct val="120000"/>
              <a:buFont typeface="Arial" panose="020B0604020202020204" pitchFamily="34" charset="0"/>
              <a:buChar char="•"/>
            </a:pPr>
            <a:r>
              <a:rPr lang="en-GB" sz="3200" dirty="0">
                <a:latin typeface="Times New Roman" panose="02020603050405020304" pitchFamily="18" charset="0"/>
                <a:cs typeface="Times New Roman" panose="02020603050405020304" pitchFamily="18" charset="0"/>
              </a:rPr>
              <a:t>Accumulation of target elements in harvestable plant biomass (phytoextraction).</a:t>
            </a:r>
          </a:p>
          <a:p>
            <a:pPr marL="457200" indent="-457200">
              <a:lnSpc>
                <a:spcPct val="100000"/>
              </a:lnSpc>
              <a:buSzPct val="120000"/>
              <a:buFont typeface="Arial" panose="020B0604020202020204" pitchFamily="34" charset="0"/>
              <a:buChar char="•"/>
            </a:pPr>
            <a:r>
              <a:rPr lang="en-GB" sz="3200" dirty="0">
                <a:latin typeface="Times New Roman" panose="02020603050405020304" pitchFamily="18" charset="0"/>
                <a:cs typeface="Times New Roman" panose="02020603050405020304" pitchFamily="18" charset="0"/>
              </a:rPr>
              <a:t>Production of bioenergy by burning or biogas production.</a:t>
            </a:r>
          </a:p>
          <a:p>
            <a:pPr marL="457200" indent="-457200" algn="just">
              <a:lnSpc>
                <a:spcPct val="100000"/>
              </a:lnSpc>
              <a:spcBef>
                <a:spcPts val="1800"/>
              </a:spcBef>
              <a:buSzPct val="120000"/>
              <a:buFont typeface="Arial" panose="020B0604020202020204" pitchFamily="34" charset="0"/>
              <a:buChar char="•"/>
            </a:pPr>
            <a:r>
              <a:rPr lang="en-GB" sz="3200" dirty="0">
                <a:latin typeface="Times New Roman" panose="02020603050405020304" pitchFamily="18" charset="0"/>
                <a:cs typeface="Times New Roman" panose="02020603050405020304" pitchFamily="18" charset="0"/>
              </a:rPr>
              <a:t>Recovery of the elements from bioenergy residues.</a:t>
            </a:r>
          </a:p>
          <a:p>
            <a:pPr algn="just">
              <a:lnSpc>
                <a:spcPct val="100000"/>
              </a:lnSpc>
              <a:spcBef>
                <a:spcPts val="1800"/>
              </a:spcBef>
            </a:pPr>
            <a:r>
              <a:rPr lang="en-GB" sz="3200" dirty="0">
                <a:latin typeface="Times New Roman" panose="02020603050405020304" pitchFamily="18" charset="0"/>
                <a:cs typeface="Times New Roman" panose="02020603050405020304" pitchFamily="18" charset="0"/>
              </a:rPr>
              <a:t>Although literature on bulk concentrations of elements in fermentation residues is extensive until today there is only a little information on how the elements are bound/distributed in the solid/liquid phases of the fermentation residues, particularly for target elements in phytoremediation research such as Ge and REEs.</a:t>
            </a:r>
          </a:p>
          <a:p>
            <a:pPr algn="just">
              <a:lnSpc>
                <a:spcPct val="100000"/>
              </a:lnSpc>
              <a:spcBef>
                <a:spcPts val="1800"/>
              </a:spcBef>
            </a:pPr>
            <a:r>
              <a:rPr lang="en-GB" sz="3200" b="1" dirty="0">
                <a:solidFill>
                  <a:srgbClr val="0070C0"/>
                </a:solidFill>
                <a:latin typeface="Times New Roman" panose="02020603050405020304" pitchFamily="18" charset="0"/>
                <a:cs typeface="Times New Roman" panose="02020603050405020304" pitchFamily="18" charset="0"/>
              </a:rPr>
              <a:t>Material and Methods</a:t>
            </a:r>
          </a:p>
          <a:p>
            <a:pPr algn="just">
              <a:lnSpc>
                <a:spcPct val="100000"/>
              </a:lnSpc>
              <a:spcBef>
                <a:spcPts val="1800"/>
              </a:spcBef>
            </a:pPr>
            <a:r>
              <a:rPr lang="en-GB" sz="3200" dirty="0">
                <a:latin typeface="Times New Roman" panose="02020603050405020304" pitchFamily="18" charset="0"/>
                <a:cs typeface="Times New Roman" panose="02020603050405020304" pitchFamily="18" charset="0"/>
              </a:rPr>
              <a:t>Laboratory experiments were conducted in  which residues from anaerobic fermentation were separated into liquid/solid by microfiltration. Subsequently the solids were extracted by a two-step sequential extraction procedure as shown in Fig. 1. This procedure involved the extraction of solids with ammonium acetate (pH 7) and ammonium acetate (pH 5) to determine exchangeable as well as acid-soluble elements.</a:t>
            </a: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latin typeface="Times New Roman" panose="02020603050405020304" pitchFamily="18" charset="0"/>
              <a:cs typeface="Times New Roman" panose="02020603050405020304" pitchFamily="18" charset="0"/>
            </a:endParaRPr>
          </a:p>
          <a:p>
            <a:pPr algn="just">
              <a:lnSpc>
                <a:spcPct val="100000"/>
              </a:lnSpc>
            </a:pPr>
            <a:endParaRPr lang="en-GB" sz="3200" dirty="0">
              <a:latin typeface="Times New Roman" panose="02020603050405020304" pitchFamily="18" charset="0"/>
              <a:cs typeface="Times New Roman" panose="02020603050405020304" pitchFamily="18" charset="0"/>
            </a:endParaRPr>
          </a:p>
          <a:p>
            <a:pPr algn="just">
              <a:lnSpc>
                <a:spcPct val="100000"/>
              </a:lnSpc>
            </a:pPr>
            <a:endParaRPr lang="en-GB" sz="3200" dirty="0">
              <a:latin typeface="Times New Roman" panose="02020603050405020304" pitchFamily="18" charset="0"/>
              <a:cs typeface="Times New Roman" panose="02020603050405020304" pitchFamily="18" charset="0"/>
            </a:endParaRPr>
          </a:p>
          <a:p>
            <a:pPr algn="just">
              <a:lnSpc>
                <a:spcPct val="100000"/>
              </a:lnSpc>
            </a:pPr>
            <a:endParaRPr lang="en-GB" sz="3200" dirty="0">
              <a:latin typeface="Times New Roman" panose="02020603050405020304" pitchFamily="18" charset="0"/>
              <a:cs typeface="Times New Roman" panose="02020603050405020304" pitchFamily="18" charset="0"/>
            </a:endParaRPr>
          </a:p>
          <a:p>
            <a:pPr algn="just">
              <a:lnSpc>
                <a:spcPct val="100000"/>
              </a:lnSpc>
            </a:pPr>
            <a:r>
              <a:rPr lang="en-GB" sz="3200" dirty="0">
                <a:latin typeface="Times New Roman" panose="02020603050405020304" pitchFamily="18" charset="0"/>
                <a:cs typeface="Times New Roman" panose="02020603050405020304" pitchFamily="18" charset="0"/>
              </a:rPr>
              <a:t>Fig.1 Steps of sequential extraction</a:t>
            </a: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a:p>
            <a:pPr algn="just">
              <a:lnSpc>
                <a:spcPct val="100000"/>
              </a:lnSpc>
            </a:pPr>
            <a:endParaRPr lang="en-GB" sz="3200" dirty="0">
              <a:solidFill>
                <a:srgbClr val="0070C0"/>
              </a:solidFill>
              <a:latin typeface="Times New Roman" panose="02020603050405020304" pitchFamily="18" charset="0"/>
              <a:cs typeface="Times New Roman" panose="02020603050405020304" pitchFamily="18" charset="0"/>
            </a:endParaRPr>
          </a:p>
        </p:txBody>
      </p:sp>
      <p:sp>
        <p:nvSpPr>
          <p:cNvPr id="28" name="Inhaltsplatzhalter 27"/>
          <p:cNvSpPr>
            <a:spLocks noGrp="1"/>
          </p:cNvSpPr>
          <p:nvPr>
            <p:ph sz="quarter" idx="13"/>
          </p:nvPr>
        </p:nvSpPr>
        <p:spPr>
          <a:xfrm>
            <a:off x="762800" y="2881213"/>
            <a:ext cx="19608000" cy="1785104"/>
          </a:xfrm>
        </p:spPr>
        <p:txBody>
          <a:bodyPr/>
          <a:lstStyle/>
          <a:p>
            <a:pPr>
              <a:spcAft>
                <a:spcPts val="1200"/>
              </a:spcAft>
            </a:pPr>
            <a:r>
              <a:rPr lang="en-GB" sz="3600" dirty="0">
                <a:solidFill>
                  <a:srgbClr val="0070C0"/>
                </a:solidFill>
                <a:latin typeface="Times New Roman" panose="02020603050405020304" pitchFamily="18" charset="0"/>
                <a:cs typeface="Times New Roman" panose="02020603050405020304" pitchFamily="18" charset="0"/>
              </a:rPr>
              <a:t>Chemical fractionation of germanium (Ge) and rare earth elements (REEs) in biogas residue by a two-step sequential extraction procedure</a:t>
            </a:r>
          </a:p>
          <a:p>
            <a:endParaRPr lang="de-DE" sz="3600" dirty="0">
              <a:solidFill>
                <a:srgbClr val="0070C0"/>
              </a:solidFill>
              <a:latin typeface="Times New Roman" panose="02020603050405020304" pitchFamily="18" charset="0"/>
              <a:cs typeface="Times New Roman" panose="02020603050405020304" pitchFamily="18" charset="0"/>
            </a:endParaRPr>
          </a:p>
        </p:txBody>
      </p:sp>
      <p:sp>
        <p:nvSpPr>
          <p:cNvPr id="26" name="Titel 25"/>
          <p:cNvSpPr>
            <a:spLocks noGrp="1"/>
          </p:cNvSpPr>
          <p:nvPr>
            <p:ph type="title"/>
          </p:nvPr>
        </p:nvSpPr>
        <p:spPr>
          <a:xfrm>
            <a:off x="779733" y="4287083"/>
            <a:ext cx="20368000" cy="1404104"/>
          </a:xfrm>
        </p:spPr>
        <p:txBody>
          <a:bodyPr/>
          <a:lstStyle/>
          <a:p>
            <a:r>
              <a:rPr lang="en-US" sz="2800" dirty="0">
                <a:solidFill>
                  <a:schemeClr val="bg2">
                    <a:lumMod val="10000"/>
                  </a:schemeClr>
                </a:solidFill>
                <a:latin typeface="Times New Roman" panose="02020603050405020304" pitchFamily="18" charset="0"/>
                <a:cs typeface="Times New Roman" panose="02020603050405020304" pitchFamily="18" charset="0"/>
              </a:rPr>
              <a:t>Nazia Zaffar (1), Erik </a:t>
            </a:r>
            <a:r>
              <a:rPr lang="en-US" sz="2800" dirty="0" err="1">
                <a:solidFill>
                  <a:schemeClr val="bg2">
                    <a:lumMod val="10000"/>
                  </a:schemeClr>
                </a:solidFill>
                <a:latin typeface="Times New Roman" panose="02020603050405020304" pitchFamily="18" charset="0"/>
                <a:cs typeface="Times New Roman" panose="02020603050405020304" pitchFamily="18" charset="0"/>
              </a:rPr>
              <a:t>Ferchau</a:t>
            </a:r>
            <a:r>
              <a:rPr lang="en-US" sz="2800" dirty="0">
                <a:solidFill>
                  <a:schemeClr val="bg2">
                    <a:lumMod val="10000"/>
                  </a:schemeClr>
                </a:solidFill>
                <a:latin typeface="Times New Roman" panose="02020603050405020304" pitchFamily="18" charset="0"/>
                <a:cs typeface="Times New Roman" panose="02020603050405020304" pitchFamily="18" charset="0"/>
              </a:rPr>
              <a:t> (2), Hermann </a:t>
            </a:r>
            <a:r>
              <a:rPr lang="en-US" sz="2800" dirty="0" err="1">
                <a:solidFill>
                  <a:schemeClr val="bg2">
                    <a:lumMod val="10000"/>
                  </a:schemeClr>
                </a:solidFill>
                <a:latin typeface="Times New Roman" panose="02020603050405020304" pitchFamily="18" charset="0"/>
                <a:cs typeface="Times New Roman" panose="02020603050405020304" pitchFamily="18" charset="0"/>
              </a:rPr>
              <a:t>Heilmeier</a:t>
            </a:r>
            <a:r>
              <a:rPr lang="en-US" sz="2800" dirty="0">
                <a:solidFill>
                  <a:schemeClr val="bg2">
                    <a:lumMod val="10000"/>
                  </a:schemeClr>
                </a:solidFill>
                <a:latin typeface="Times New Roman" panose="02020603050405020304" pitchFamily="18" charset="0"/>
                <a:cs typeface="Times New Roman" panose="02020603050405020304" pitchFamily="18" charset="0"/>
              </a:rPr>
              <a:t> (1), and Oliver </a:t>
            </a:r>
            <a:r>
              <a:rPr lang="en-US" sz="2800" dirty="0" err="1">
                <a:solidFill>
                  <a:schemeClr val="bg2">
                    <a:lumMod val="10000"/>
                  </a:schemeClr>
                </a:solidFill>
                <a:latin typeface="Times New Roman" panose="02020603050405020304" pitchFamily="18" charset="0"/>
                <a:cs typeface="Times New Roman" panose="02020603050405020304" pitchFamily="18" charset="0"/>
              </a:rPr>
              <a:t>Wiche</a:t>
            </a:r>
            <a:r>
              <a:rPr lang="en-US" sz="2800" dirty="0">
                <a:solidFill>
                  <a:schemeClr val="bg2">
                    <a:lumMod val="10000"/>
                  </a:schemeClr>
                </a:solidFill>
                <a:latin typeface="Times New Roman" panose="02020603050405020304" pitchFamily="18" charset="0"/>
                <a:cs typeface="Times New Roman" panose="02020603050405020304" pitchFamily="18" charset="0"/>
              </a:rPr>
              <a:t> (1)</a:t>
            </a:r>
            <a:br>
              <a:rPr lang="en-US" sz="2800" dirty="0">
                <a:solidFill>
                  <a:schemeClr val="bg2">
                    <a:lumMod val="10000"/>
                  </a:schemeClr>
                </a:solidFill>
                <a:latin typeface="Times New Roman" panose="02020603050405020304" pitchFamily="18" charset="0"/>
                <a:cs typeface="Times New Roman" panose="02020603050405020304" pitchFamily="18" charset="0"/>
              </a:rPr>
            </a:br>
            <a:r>
              <a:rPr lang="en-US" sz="2800" dirty="0">
                <a:solidFill>
                  <a:schemeClr val="bg2">
                    <a:lumMod val="10000"/>
                  </a:schemeClr>
                </a:solidFill>
                <a:latin typeface="Times New Roman" panose="02020603050405020304" pitchFamily="18" charset="0"/>
                <a:cs typeface="Times New Roman" panose="02020603050405020304" pitchFamily="18" charset="0"/>
              </a:rPr>
              <a:t>(1) Technical University of </a:t>
            </a:r>
            <a:r>
              <a:rPr lang="en-US" sz="2800" dirty="0" err="1">
                <a:solidFill>
                  <a:schemeClr val="bg2">
                    <a:lumMod val="10000"/>
                  </a:schemeClr>
                </a:solidFill>
                <a:latin typeface="Times New Roman" panose="02020603050405020304" pitchFamily="18" charset="0"/>
                <a:cs typeface="Times New Roman" panose="02020603050405020304" pitchFamily="18" charset="0"/>
              </a:rPr>
              <a:t>Bergakademie</a:t>
            </a:r>
            <a:r>
              <a:rPr lang="en-US" sz="2800" dirty="0">
                <a:solidFill>
                  <a:schemeClr val="bg2">
                    <a:lumMod val="10000"/>
                  </a:schemeClr>
                </a:solidFill>
                <a:latin typeface="Times New Roman" panose="02020603050405020304" pitchFamily="18" charset="0"/>
                <a:cs typeface="Times New Roman" panose="02020603050405020304" pitchFamily="18" charset="0"/>
              </a:rPr>
              <a:t>, Freiberg, Institute for Biosciences, Biology/Ecology Group, Germany (naziazaffarqau@gmail.com), (2) Technical University of </a:t>
            </a:r>
            <a:r>
              <a:rPr lang="en-US" sz="2800" dirty="0" err="1">
                <a:solidFill>
                  <a:schemeClr val="bg2">
                    <a:lumMod val="10000"/>
                  </a:schemeClr>
                </a:solidFill>
                <a:latin typeface="Times New Roman" panose="02020603050405020304" pitchFamily="18" charset="0"/>
                <a:cs typeface="Times New Roman" panose="02020603050405020304" pitchFamily="18" charset="0"/>
              </a:rPr>
              <a:t>Bergakademie</a:t>
            </a:r>
            <a:r>
              <a:rPr lang="en-US" sz="2800" dirty="0">
                <a:solidFill>
                  <a:schemeClr val="bg2">
                    <a:lumMod val="10000"/>
                  </a:schemeClr>
                </a:solidFill>
                <a:latin typeface="Times New Roman" panose="02020603050405020304" pitchFamily="18" charset="0"/>
                <a:cs typeface="Times New Roman" panose="02020603050405020304" pitchFamily="18" charset="0"/>
              </a:rPr>
              <a:t>, Institute for Thermal Engineering and Thermodynamics</a:t>
            </a:r>
            <a:br>
              <a:rPr lang="en-US" dirty="0">
                <a:solidFill>
                  <a:schemeClr val="bg2">
                    <a:lumMod val="10000"/>
                  </a:schemeClr>
                </a:solidFill>
              </a:rPr>
            </a:br>
            <a:endParaRPr lang="de-DE" dirty="0">
              <a:solidFill>
                <a:schemeClr val="bg2">
                  <a:lumMod val="10000"/>
                </a:schemeClr>
              </a:solidFill>
            </a:endParaRPr>
          </a:p>
        </p:txBody>
      </p:sp>
      <p:sp>
        <p:nvSpPr>
          <p:cNvPr id="30" name="Inhaltsplatzhalter 29"/>
          <p:cNvSpPr>
            <a:spLocks noGrp="1"/>
          </p:cNvSpPr>
          <p:nvPr>
            <p:ph sz="quarter" idx="15"/>
          </p:nvPr>
        </p:nvSpPr>
        <p:spPr>
          <a:xfrm>
            <a:off x="11074402" y="6146681"/>
            <a:ext cx="9381065" cy="20651906"/>
          </a:xfrm>
        </p:spPr>
        <p:txBody>
          <a:bodyPr/>
          <a:lstStyle/>
          <a:p>
            <a:pPr>
              <a:spcBef>
                <a:spcPts val="1800"/>
              </a:spcBef>
            </a:pPr>
            <a:r>
              <a:rPr lang="en-GB" sz="3200" b="1" dirty="0">
                <a:solidFill>
                  <a:srgbClr val="0070C0"/>
                </a:solidFill>
                <a:latin typeface="Times New Roman" panose="02020603050405020304" pitchFamily="18" charset="0"/>
                <a:cs typeface="Times New Roman" panose="02020603050405020304" pitchFamily="18" charset="0"/>
              </a:rPr>
              <a:t>Results</a:t>
            </a:r>
          </a:p>
          <a:p>
            <a:pPr algn="just">
              <a:lnSpc>
                <a:spcPct val="100000"/>
              </a:lnSpc>
              <a:spcBef>
                <a:spcPts val="1800"/>
              </a:spcBef>
            </a:pPr>
            <a:r>
              <a:rPr lang="en-GB" sz="3200" dirty="0">
                <a:latin typeface="Times New Roman" panose="02020603050405020304" pitchFamily="18" charset="0"/>
                <a:cs typeface="Times New Roman" panose="02020603050405020304" pitchFamily="18" charset="0"/>
              </a:rPr>
              <a:t>The percentage distribution of target element in the 4 fractions is presented graphically in Fig 2</a:t>
            </a:r>
            <a:r>
              <a:rPr lang="en-GB" sz="3200" dirty="0">
                <a:solidFill>
                  <a:schemeClr val="bg2">
                    <a:lumMod val="10000"/>
                  </a:schemeClr>
                </a:solidFill>
                <a:latin typeface="Times New Roman" panose="02020603050405020304" pitchFamily="18" charset="0"/>
                <a:cs typeface="Times New Roman" panose="02020603050405020304" pitchFamily="18" charset="0"/>
              </a:rPr>
              <a:t>. </a:t>
            </a:r>
            <a:r>
              <a:rPr lang="en-GB" sz="3200" dirty="0">
                <a:latin typeface="Times New Roman" panose="02020603050405020304" pitchFamily="18" charset="0"/>
                <a:cs typeface="Times New Roman" panose="02020603050405020304" pitchFamily="18" charset="0"/>
              </a:rPr>
              <a:t>As a result, we found that total concentrations in the residues were 0.5 µg/g for (Ge) and 8.7 µg/g for (REEs </a:t>
            </a:r>
            <a:r>
              <a:rPr lang="en-GB" sz="3200" dirty="0" err="1">
                <a:latin typeface="Times New Roman" panose="02020603050405020304" pitchFamily="18" charset="0"/>
                <a:cs typeface="Times New Roman" panose="02020603050405020304" pitchFamily="18" charset="0"/>
              </a:rPr>
              <a:t>i.e</a:t>
            </a:r>
            <a:r>
              <a:rPr lang="en-GB" sz="3200" dirty="0">
                <a:latin typeface="Times New Roman" panose="02020603050405020304" pitchFamily="18" charset="0"/>
                <a:cs typeface="Times New Roman" panose="02020603050405020304" pitchFamily="18" charset="0"/>
              </a:rPr>
              <a:t> sum of all lanthanides). In the liquid phase concentrations of Ge and REEs were very low ranging from 0.0001 µg/g Ge and 0.003 µg/g REEs, respectively. Concentrations of elements in the liquid phase represented 0.01% Ge and 0.04% REEs of the total element concentrations of the material, indicating that most of the elements were bound to solids. Results from the sequential extraction revealed that percentage distribution of elements were 1.2% (exchangeable Ge) 0.5% (exchangeable REEs) and 0.8% (acid-soluble Ge) 3.8%  (acid-soluble REEs) from the total elements of the material.</a:t>
            </a: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dirty="0">
              <a:solidFill>
                <a:srgbClr val="0070C0"/>
              </a:solidFill>
              <a:latin typeface="Times New Roman" panose="02020603050405020304" pitchFamily="18" charset="0"/>
              <a:cs typeface="Times New Roman" panose="02020603050405020304" pitchFamily="18" charset="0"/>
            </a:endParaRPr>
          </a:p>
          <a:p>
            <a:pPr>
              <a:spcBef>
                <a:spcPts val="1800"/>
              </a:spcBef>
            </a:pPr>
            <a:endParaRPr lang="en-GB" sz="3200" b="1" dirty="0">
              <a:solidFill>
                <a:schemeClr val="bg2">
                  <a:lumMod val="10000"/>
                </a:schemeClr>
              </a:solidFill>
              <a:latin typeface="Times New Roman" panose="02020603050405020304" pitchFamily="18" charset="0"/>
              <a:cs typeface="Times New Roman" panose="02020603050405020304" pitchFamily="18" charset="0"/>
            </a:endParaRPr>
          </a:p>
          <a:p>
            <a:pPr>
              <a:lnSpc>
                <a:spcPct val="100000"/>
              </a:lnSpc>
              <a:spcBef>
                <a:spcPts val="1800"/>
              </a:spcBef>
            </a:pPr>
            <a:r>
              <a:rPr lang="en-GB" sz="3200" dirty="0">
                <a:solidFill>
                  <a:schemeClr val="bg2">
                    <a:lumMod val="10000"/>
                  </a:schemeClr>
                </a:solidFill>
                <a:latin typeface="Times New Roman" panose="02020603050405020304" pitchFamily="18" charset="0"/>
                <a:cs typeface="Times New Roman" panose="02020603050405020304" pitchFamily="18" charset="0"/>
              </a:rPr>
              <a:t>Fig. 2</a:t>
            </a:r>
            <a:r>
              <a:rPr lang="en-GB" sz="3200" b="1" dirty="0">
                <a:solidFill>
                  <a:schemeClr val="bg2">
                    <a:lumMod val="10000"/>
                  </a:schemeClr>
                </a:solidFill>
                <a:latin typeface="Times New Roman" panose="02020603050405020304" pitchFamily="18" charset="0"/>
                <a:cs typeface="Times New Roman" panose="02020603050405020304" pitchFamily="18" charset="0"/>
              </a:rPr>
              <a:t> </a:t>
            </a:r>
            <a:r>
              <a:rPr lang="en-GB" sz="3200" dirty="0">
                <a:solidFill>
                  <a:schemeClr val="bg2">
                    <a:lumMod val="10000"/>
                  </a:schemeClr>
                </a:solidFill>
                <a:latin typeface="Times New Roman" panose="02020603050405020304" pitchFamily="18" charset="0"/>
                <a:cs typeface="Times New Roman" panose="02020603050405020304" pitchFamily="18" charset="0"/>
              </a:rPr>
              <a:t>Percentage distribution of  target elements in 4 fractions</a:t>
            </a:r>
          </a:p>
          <a:p>
            <a:pPr>
              <a:lnSpc>
                <a:spcPct val="150000"/>
              </a:lnSpc>
              <a:spcBef>
                <a:spcPts val="1800"/>
              </a:spcBef>
            </a:pPr>
            <a:r>
              <a:rPr lang="en-GB" sz="3200" b="1" dirty="0">
                <a:solidFill>
                  <a:srgbClr val="0070C0"/>
                </a:solidFill>
                <a:latin typeface="Times New Roman" panose="02020603050405020304" pitchFamily="18" charset="0"/>
                <a:cs typeface="Times New Roman" panose="02020603050405020304" pitchFamily="18" charset="0"/>
              </a:rPr>
              <a:t>Conclusion</a:t>
            </a:r>
          </a:p>
          <a:p>
            <a:pPr algn="just"/>
            <a:r>
              <a:rPr lang="en-US" sz="3200" b="1" dirty="0">
                <a:solidFill>
                  <a:srgbClr val="222222"/>
                </a:solidFill>
              </a:rPr>
              <a:t> </a:t>
            </a:r>
            <a:r>
              <a:rPr lang="en-GB" sz="3200" dirty="0">
                <a:latin typeface="Times New Roman" panose="02020603050405020304" pitchFamily="18" charset="0"/>
                <a:cs typeface="Times New Roman" panose="02020603050405020304" pitchFamily="18" charset="0"/>
              </a:rPr>
              <a:t>We can conclude that most of the Ge and REEs in digestates are most probably bound into organic structures, which were not attracted by extraction solutions. This has major implications for the development of methods for the recovery of the target elements. Application of strong acids/or oxidation of organics prior to application of separation could make the method of recovery more efficient.</a:t>
            </a:r>
          </a:p>
          <a:p>
            <a:r>
              <a:rPr lang="en-GB" dirty="0">
                <a:highlight>
                  <a:srgbClr val="FFFF00"/>
                </a:highlight>
                <a:latin typeface="Times New Roman" panose="02020603050405020304" pitchFamily="18" charset="0"/>
                <a:cs typeface="Times New Roman" panose="02020603050405020304" pitchFamily="18" charset="0"/>
              </a:rPr>
              <a:t> </a:t>
            </a:r>
          </a:p>
          <a:p>
            <a:endParaRPr lang="de-DE" sz="3200" b="1" dirty="0">
              <a:solidFill>
                <a:srgbClr val="0070C0"/>
              </a:solidFill>
              <a:latin typeface="Times New Roman" panose="02020603050405020304" pitchFamily="18" charset="0"/>
              <a:cs typeface="Times New Roman" panose="02020603050405020304" pitchFamily="18" charset="0"/>
            </a:endParaRPr>
          </a:p>
        </p:txBody>
      </p:sp>
      <p:pic>
        <p:nvPicPr>
          <p:cNvPr id="1030" name="Picture 6" descr="EGU 2020 | SGIS">
            <a:extLst>
              <a:ext uri="{FF2B5EF4-FFF2-40B4-BE49-F238E27FC236}">
                <a16:creationId xmlns:a16="http://schemas.microsoft.com/office/drawing/2014/main" id="{D9F59166-1C24-4114-AA58-AF9A69A680E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21150" y="177176"/>
            <a:ext cx="7562850" cy="2228850"/>
          </a:xfrm>
          <a:prstGeom prst="rect">
            <a:avLst/>
          </a:prstGeom>
          <a:noFill/>
          <a:extLst>
            <a:ext uri="{909E8E84-426E-40DD-AFC4-6F175D3DCCD1}">
              <a14:hiddenFill xmlns:a14="http://schemas.microsoft.com/office/drawing/2010/main">
                <a:solidFill>
                  <a:srgbClr val="FFFFFF"/>
                </a:solidFill>
              </a14:hiddenFill>
            </a:ext>
          </a:extLst>
        </p:spPr>
      </p:pic>
      <p:pic>
        <p:nvPicPr>
          <p:cNvPr id="11" name="Content Placeholder 5" descr="A screenshot of a cell phone&#10;&#10;Description automatically generated">
            <a:extLst>
              <a:ext uri="{FF2B5EF4-FFF2-40B4-BE49-F238E27FC236}">
                <a16:creationId xmlns:a16="http://schemas.microsoft.com/office/drawing/2014/main" id="{5929B08F-8921-4A65-BB1B-2473E21E5371}"/>
              </a:ext>
            </a:extLst>
          </p:cNvPr>
          <p:cNvPicPr>
            <a:picLocks noChangeAspect="1"/>
          </p:cNvPicPr>
          <p:nvPr/>
        </p:nvPicPr>
        <p:blipFill rotWithShape="1">
          <a:blip r:embed="rId4">
            <a:extLst>
              <a:ext uri="{28A0092B-C50C-407E-A947-70E740481C1C}">
                <a14:useLocalDpi xmlns:a14="http://schemas.microsoft.com/office/drawing/2010/main" val="0"/>
              </a:ext>
            </a:extLst>
          </a:blip>
          <a:srcRect l="4995" t="12264" r="4040" b="7464"/>
          <a:stretch/>
        </p:blipFill>
        <p:spPr>
          <a:xfrm>
            <a:off x="863600" y="20850807"/>
            <a:ext cx="8542867" cy="6176380"/>
          </a:xfrm>
          <a:prstGeom prst="rect">
            <a:avLst/>
          </a:prstGeom>
          <a:solidFill>
            <a:srgbClr val="DADADA"/>
          </a:solidFill>
          <a:ln>
            <a:solidFill>
              <a:srgbClr val="333333"/>
            </a:solidFill>
          </a:ln>
        </p:spPr>
      </p:pic>
      <p:graphicFrame>
        <p:nvGraphicFramePr>
          <p:cNvPr id="13" name="Chart 12">
            <a:extLst>
              <a:ext uri="{FF2B5EF4-FFF2-40B4-BE49-F238E27FC236}">
                <a16:creationId xmlns:a16="http://schemas.microsoft.com/office/drawing/2014/main" id="{9BD23523-AF28-4607-A97C-8ED25A6825C9}"/>
              </a:ext>
            </a:extLst>
          </p:cNvPr>
          <p:cNvGraphicFramePr>
            <a:graphicFrameLocks/>
          </p:cNvGraphicFramePr>
          <p:nvPr>
            <p:extLst>
              <p:ext uri="{D42A27DB-BD31-4B8C-83A1-F6EECF244321}">
                <p14:modId xmlns:p14="http://schemas.microsoft.com/office/powerpoint/2010/main" val="1018335655"/>
              </p:ext>
            </p:extLst>
          </p:nvPr>
        </p:nvGraphicFramePr>
        <p:xfrm>
          <a:off x="11294534" y="14530387"/>
          <a:ext cx="9076266" cy="72390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119290176"/>
      </p:ext>
    </p:extLst>
  </p:cSld>
  <p:clrMapOvr>
    <a:masterClrMapping/>
  </p:clrMapOvr>
</p:sld>
</file>

<file path=ppt/theme/theme1.xml><?xml version="1.0" encoding="utf-8"?>
<a:theme xmlns:a="http://schemas.openxmlformats.org/drawingml/2006/main" name="Larissa">
  <a:themeElements>
    <a:clrScheme name="TUBAF-Farben">
      <a:dk1>
        <a:srgbClr val="0064A8"/>
      </a:dk1>
      <a:lt1>
        <a:sysClr val="window" lastClr="FFFFFF"/>
      </a:lt1>
      <a:dk2>
        <a:srgbClr val="1F497D"/>
      </a:dk2>
      <a:lt2>
        <a:srgbClr val="EEECE1"/>
      </a:lt2>
      <a:accent1>
        <a:srgbClr val="0064A8"/>
      </a:accent1>
      <a:accent2>
        <a:srgbClr val="E66E01"/>
      </a:accent2>
      <a:accent3>
        <a:srgbClr val="4EBCCE"/>
      </a:accent3>
      <a:accent4>
        <a:srgbClr val="B20026"/>
      </a:accent4>
      <a:accent5>
        <a:srgbClr val="2E9028"/>
      </a:accent5>
      <a:accent6>
        <a:srgbClr val="7F7F7F"/>
      </a:accent6>
      <a:hlink>
        <a:srgbClr val="0064A8"/>
      </a:hlink>
      <a:folHlink>
        <a:srgbClr val="7F7F7F"/>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TUBAF_wissPoster</Template>
  <TotalTime>0</TotalTime>
  <Words>568</Words>
  <Application>Microsoft Office PowerPoint</Application>
  <PresentationFormat>Custom</PresentationFormat>
  <Paragraphs>47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Courier New</vt:lpstr>
      <vt:lpstr>Times New Roman</vt:lpstr>
      <vt:lpstr>Wingdings</vt:lpstr>
      <vt:lpstr>Larissa</vt:lpstr>
      <vt:lpstr>Nazia Zaffar (1), Erik Ferchau (2), Hermann Heilmeier (1), and Oliver Wiche (1) (1) Technical University of Bergakademie, Freiberg, Institute for Biosciences, Biology/Ecology Group, Germany (naziazaffarqau@gmail.com), (2) Technical University of Bergakademie, Institute for Thermal Engineering and Thermodynamics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Nazia Zaffar</dc:creator>
  <cp:lastModifiedBy>Nazia Zaffar</cp:lastModifiedBy>
  <cp:revision>34</cp:revision>
  <dcterms:created xsi:type="dcterms:W3CDTF">2020-04-17T09:38:19Z</dcterms:created>
  <dcterms:modified xsi:type="dcterms:W3CDTF">2020-04-28T11:31:23Z</dcterms:modified>
</cp:coreProperties>
</file>