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4"/>
  </p:notesMasterIdLst>
  <p:sldIdLst>
    <p:sldId id="262" r:id="rId2"/>
    <p:sldId id="276" r:id="rId3"/>
    <p:sldId id="278" r:id="rId4"/>
    <p:sldId id="269" r:id="rId5"/>
    <p:sldId id="272" r:id="rId6"/>
    <p:sldId id="273" r:id="rId7"/>
    <p:sldId id="274" r:id="rId8"/>
    <p:sldId id="277" r:id="rId9"/>
    <p:sldId id="280" r:id="rId10"/>
    <p:sldId id="279" r:id="rId11"/>
    <p:sldId id="281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AEB42-B8E1-45D3-895E-2CB8C32FE3C2}" type="doc">
      <dgm:prSet loTypeId="urn:microsoft.com/office/officeart/2005/8/layout/chevron2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IN"/>
        </a:p>
      </dgm:t>
    </dgm:pt>
    <dgm:pt modelId="{CADEF6EC-FCBC-4EAA-AEAF-8F5FA752FE15}">
      <dgm:prSet/>
      <dgm:spPr/>
      <dgm:t>
        <a:bodyPr/>
        <a:lstStyle/>
        <a:p>
          <a:r>
            <a:rPr lang="en-US" b="1" dirty="0"/>
            <a:t>3</a:t>
          </a:r>
          <a:endParaRPr lang="en-IN" b="1" dirty="0"/>
        </a:p>
      </dgm:t>
    </dgm:pt>
    <dgm:pt modelId="{56D8431D-27D3-478A-9731-E207EEE27DA2}" type="parTrans" cxnId="{09ED0388-0923-4067-A616-DB9FD87D4458}">
      <dgm:prSet/>
      <dgm:spPr/>
      <dgm:t>
        <a:bodyPr/>
        <a:lstStyle/>
        <a:p>
          <a:endParaRPr lang="en-IN" b="1"/>
        </a:p>
      </dgm:t>
    </dgm:pt>
    <dgm:pt modelId="{9D4CF8AC-6213-44BE-8219-53974B83FA1B}" type="sibTrans" cxnId="{09ED0388-0923-4067-A616-DB9FD87D4458}">
      <dgm:prSet/>
      <dgm:spPr/>
      <dgm:t>
        <a:bodyPr/>
        <a:lstStyle/>
        <a:p>
          <a:endParaRPr lang="en-IN" b="1"/>
        </a:p>
      </dgm:t>
    </dgm:pt>
    <dgm:pt modelId="{6D45660D-FD8C-46C0-BD4C-9C717AA0012A}">
      <dgm:prSet/>
      <dgm:spPr/>
      <dgm:t>
        <a:bodyPr/>
        <a:lstStyle/>
        <a:p>
          <a:r>
            <a:rPr lang="en-US" b="1" dirty="0"/>
            <a:t>4</a:t>
          </a:r>
          <a:endParaRPr lang="en-IN" b="1" dirty="0"/>
        </a:p>
      </dgm:t>
    </dgm:pt>
    <dgm:pt modelId="{9AEC0FAF-4F08-422C-80B0-DC53CE61F1C0}" type="parTrans" cxnId="{EAC12967-E223-4870-B7C9-07DCA03EA562}">
      <dgm:prSet/>
      <dgm:spPr/>
      <dgm:t>
        <a:bodyPr/>
        <a:lstStyle/>
        <a:p>
          <a:endParaRPr lang="en-IN" b="1"/>
        </a:p>
      </dgm:t>
    </dgm:pt>
    <dgm:pt modelId="{3DA5E4F8-29E0-4FD0-B24F-2272F1455D29}" type="sibTrans" cxnId="{EAC12967-E223-4870-B7C9-07DCA03EA562}">
      <dgm:prSet/>
      <dgm:spPr/>
      <dgm:t>
        <a:bodyPr/>
        <a:lstStyle/>
        <a:p>
          <a:endParaRPr lang="en-IN" b="1"/>
        </a:p>
      </dgm:t>
    </dgm:pt>
    <dgm:pt modelId="{E0D98E4C-9F2E-4FC7-9262-353D5DFEF09C}">
      <dgm:prSet/>
      <dgm:spPr/>
      <dgm:t>
        <a:bodyPr/>
        <a:lstStyle/>
        <a:p>
          <a:r>
            <a:rPr lang="en-US" b="1" dirty="0"/>
            <a:t>5</a:t>
          </a:r>
          <a:endParaRPr lang="en-IN" b="1" dirty="0"/>
        </a:p>
      </dgm:t>
    </dgm:pt>
    <dgm:pt modelId="{140D58BF-02F3-4A16-BFA9-B9780936B3A8}" type="parTrans" cxnId="{B56FB5EE-3E6D-4136-9316-8194920D0AEE}">
      <dgm:prSet/>
      <dgm:spPr/>
      <dgm:t>
        <a:bodyPr/>
        <a:lstStyle/>
        <a:p>
          <a:endParaRPr lang="en-IN" b="1"/>
        </a:p>
      </dgm:t>
    </dgm:pt>
    <dgm:pt modelId="{F1966273-43DC-485C-9E9A-1B466F68BD2C}" type="sibTrans" cxnId="{B56FB5EE-3E6D-4136-9316-8194920D0AEE}">
      <dgm:prSet/>
      <dgm:spPr/>
      <dgm:t>
        <a:bodyPr/>
        <a:lstStyle/>
        <a:p>
          <a:endParaRPr lang="en-IN" b="1"/>
        </a:p>
      </dgm:t>
    </dgm:pt>
    <dgm:pt modelId="{CF0EAD48-A844-425D-91F8-E029C38A51DF}">
      <dgm:prSet/>
      <dgm:spPr/>
      <dgm:t>
        <a:bodyPr/>
        <a:lstStyle/>
        <a:p>
          <a:r>
            <a:rPr lang="en-US" b="1" dirty="0"/>
            <a:t>6</a:t>
          </a:r>
          <a:endParaRPr lang="en-IN" b="1" dirty="0"/>
        </a:p>
      </dgm:t>
    </dgm:pt>
    <dgm:pt modelId="{20B1F22E-09AF-4301-B9BF-3CEE75A8055E}" type="parTrans" cxnId="{D292A26D-CCFE-418B-A77A-7C3311273B18}">
      <dgm:prSet/>
      <dgm:spPr/>
      <dgm:t>
        <a:bodyPr/>
        <a:lstStyle/>
        <a:p>
          <a:endParaRPr lang="en-IN" b="1"/>
        </a:p>
      </dgm:t>
    </dgm:pt>
    <dgm:pt modelId="{33C2C058-405B-4354-B043-4E08B61F760F}" type="sibTrans" cxnId="{D292A26D-CCFE-418B-A77A-7C3311273B18}">
      <dgm:prSet/>
      <dgm:spPr/>
      <dgm:t>
        <a:bodyPr/>
        <a:lstStyle/>
        <a:p>
          <a:endParaRPr lang="en-IN" b="1"/>
        </a:p>
      </dgm:t>
    </dgm:pt>
    <dgm:pt modelId="{C7AF5FFF-9A26-4327-8151-0FF46635EE85}">
      <dgm:prSet/>
      <dgm:spPr/>
      <dgm:t>
        <a:bodyPr/>
        <a:lstStyle/>
        <a:p>
          <a:r>
            <a:rPr lang="en-US" b="1" dirty="0"/>
            <a:t>7</a:t>
          </a:r>
          <a:endParaRPr lang="en-IN" b="1" dirty="0"/>
        </a:p>
      </dgm:t>
    </dgm:pt>
    <dgm:pt modelId="{572FFF20-1327-4860-9FFF-B2924EE56369}" type="parTrans" cxnId="{FB7455FF-8FE1-4D73-B0B3-EF4A09BCD6DF}">
      <dgm:prSet/>
      <dgm:spPr/>
      <dgm:t>
        <a:bodyPr/>
        <a:lstStyle/>
        <a:p>
          <a:endParaRPr lang="en-IN" b="1"/>
        </a:p>
      </dgm:t>
    </dgm:pt>
    <dgm:pt modelId="{F6E27796-2062-42E5-BC4A-CA662D3124C8}" type="sibTrans" cxnId="{FB7455FF-8FE1-4D73-B0B3-EF4A09BCD6DF}">
      <dgm:prSet/>
      <dgm:spPr/>
      <dgm:t>
        <a:bodyPr/>
        <a:lstStyle/>
        <a:p>
          <a:endParaRPr lang="en-IN" b="1"/>
        </a:p>
      </dgm:t>
    </dgm:pt>
    <dgm:pt modelId="{24411C1C-05C0-4049-83BA-840795C31B1F}">
      <dgm:prSet/>
      <dgm:spPr/>
      <dgm:t>
        <a:bodyPr/>
        <a:lstStyle/>
        <a:p>
          <a:r>
            <a:rPr lang="en-US" b="1" dirty="0"/>
            <a:t>1</a:t>
          </a:r>
          <a:endParaRPr lang="en-IN" b="1" dirty="0"/>
        </a:p>
      </dgm:t>
    </dgm:pt>
    <dgm:pt modelId="{F9A6B4A5-AC52-49FF-8875-C3E3886C5817}" type="sibTrans" cxnId="{D28A4B06-2F94-4C70-9B2B-F4F35A7F5374}">
      <dgm:prSet/>
      <dgm:spPr/>
      <dgm:t>
        <a:bodyPr/>
        <a:lstStyle/>
        <a:p>
          <a:endParaRPr lang="en-IN" b="1"/>
        </a:p>
      </dgm:t>
    </dgm:pt>
    <dgm:pt modelId="{E6548D1F-2574-4E83-82C8-0E341BE70F20}" type="parTrans" cxnId="{D28A4B06-2F94-4C70-9B2B-F4F35A7F5374}">
      <dgm:prSet/>
      <dgm:spPr/>
      <dgm:t>
        <a:bodyPr/>
        <a:lstStyle/>
        <a:p>
          <a:endParaRPr lang="en-IN" b="1"/>
        </a:p>
      </dgm:t>
    </dgm:pt>
    <dgm:pt modelId="{E2A8B892-CDE2-42EF-9A24-C93A2D9F56F8}">
      <dgm:prSet/>
      <dgm:spPr/>
      <dgm:t>
        <a:bodyPr/>
        <a:lstStyle/>
        <a:p>
          <a:r>
            <a:rPr lang="en-US" b="1" dirty="0"/>
            <a:t>2</a:t>
          </a:r>
          <a:endParaRPr lang="en-IN" b="1" dirty="0"/>
        </a:p>
      </dgm:t>
    </dgm:pt>
    <dgm:pt modelId="{F119E200-0CD8-42A3-AC9E-D5D6CE1D977A}" type="sibTrans" cxnId="{413E146E-D774-4214-90B9-1947B18F3AA6}">
      <dgm:prSet/>
      <dgm:spPr/>
      <dgm:t>
        <a:bodyPr/>
        <a:lstStyle/>
        <a:p>
          <a:endParaRPr lang="en-IN" b="1"/>
        </a:p>
      </dgm:t>
    </dgm:pt>
    <dgm:pt modelId="{D73C3897-47AF-4D58-AF1C-E27867652159}" type="parTrans" cxnId="{413E146E-D774-4214-90B9-1947B18F3AA6}">
      <dgm:prSet/>
      <dgm:spPr/>
      <dgm:t>
        <a:bodyPr/>
        <a:lstStyle/>
        <a:p>
          <a:endParaRPr lang="en-IN" b="1"/>
        </a:p>
      </dgm:t>
    </dgm:pt>
    <dgm:pt modelId="{3D6CCB71-4EAD-45C1-9269-A5110ACDC999}">
      <dgm:prSet custT="1"/>
      <dgm:spPr/>
      <dgm:t>
        <a:bodyPr/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IN" sz="3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Conceptual Framework</a:t>
          </a:r>
        </a:p>
      </dgm:t>
    </dgm:pt>
    <dgm:pt modelId="{59F16CF9-6E18-4855-8B77-F18A818540AD}" type="parTrans" cxnId="{ACE32A34-AA71-430D-B12D-6BC5A3931E8A}">
      <dgm:prSet/>
      <dgm:spPr/>
      <dgm:t>
        <a:bodyPr/>
        <a:lstStyle/>
        <a:p>
          <a:endParaRPr lang="en-IN" b="1"/>
        </a:p>
      </dgm:t>
    </dgm:pt>
    <dgm:pt modelId="{F1244514-C341-4234-AD2E-C9828A8BF7CB}" type="sibTrans" cxnId="{ACE32A34-AA71-430D-B12D-6BC5A3931E8A}">
      <dgm:prSet/>
      <dgm:spPr/>
      <dgm:t>
        <a:bodyPr/>
        <a:lstStyle/>
        <a:p>
          <a:endParaRPr lang="en-IN" b="1"/>
        </a:p>
      </dgm:t>
    </dgm:pt>
    <dgm:pt modelId="{71885E84-E864-498D-90CE-78226146EC23}">
      <dgm:prSet custT="1"/>
      <dgm:spPr/>
      <dgm:t>
        <a:bodyPr/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3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Data Component</a:t>
          </a:r>
        </a:p>
      </dgm:t>
    </dgm:pt>
    <dgm:pt modelId="{7D272128-6664-4144-BFC7-C13CCB65AA2E}" type="parTrans" cxnId="{F9BFB0DC-B41C-4792-AF05-7DE2191DA252}">
      <dgm:prSet/>
      <dgm:spPr/>
      <dgm:t>
        <a:bodyPr/>
        <a:lstStyle/>
        <a:p>
          <a:endParaRPr lang="en-IN" b="1"/>
        </a:p>
      </dgm:t>
    </dgm:pt>
    <dgm:pt modelId="{7A62F403-F96D-4F7E-AB7E-0F0CF3BD075A}" type="sibTrans" cxnId="{F9BFB0DC-B41C-4792-AF05-7DE2191DA252}">
      <dgm:prSet/>
      <dgm:spPr/>
      <dgm:t>
        <a:bodyPr/>
        <a:lstStyle/>
        <a:p>
          <a:endParaRPr lang="en-IN" b="1"/>
        </a:p>
      </dgm:t>
    </dgm:pt>
    <dgm:pt modelId="{9F0DAD25-A39E-487F-8720-3D0356D816D3}">
      <dgm:prSet custT="1"/>
      <dgm:spPr/>
      <dgm:t>
        <a:bodyPr/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3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Process Component</a:t>
          </a:r>
        </a:p>
      </dgm:t>
    </dgm:pt>
    <dgm:pt modelId="{4CF832C7-E0A7-4BF9-A15E-DF0FF8E2344A}" type="parTrans" cxnId="{CC8F0910-4E32-4793-BBEA-5EA3999507B7}">
      <dgm:prSet/>
      <dgm:spPr/>
      <dgm:t>
        <a:bodyPr/>
        <a:lstStyle/>
        <a:p>
          <a:endParaRPr lang="en-IN" b="1"/>
        </a:p>
      </dgm:t>
    </dgm:pt>
    <dgm:pt modelId="{D5778EAD-30AF-45E4-B5BA-208D3FE9D85C}" type="sibTrans" cxnId="{CC8F0910-4E32-4793-BBEA-5EA3999507B7}">
      <dgm:prSet/>
      <dgm:spPr/>
      <dgm:t>
        <a:bodyPr/>
        <a:lstStyle/>
        <a:p>
          <a:endParaRPr lang="en-IN" b="1"/>
        </a:p>
      </dgm:t>
    </dgm:pt>
    <dgm:pt modelId="{8FE62C9D-0749-4321-8871-6B91EB9066CF}">
      <dgm:prSet custT="1"/>
      <dgm:spPr/>
      <dgm:t>
        <a:bodyPr/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3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Impact Component</a:t>
          </a:r>
        </a:p>
      </dgm:t>
    </dgm:pt>
    <dgm:pt modelId="{FFA1ED51-EA35-4834-9F2D-CD355FEEEF03}" type="parTrans" cxnId="{52326AF2-82AD-483C-9278-16D4E25C77B4}">
      <dgm:prSet/>
      <dgm:spPr/>
      <dgm:t>
        <a:bodyPr/>
        <a:lstStyle/>
        <a:p>
          <a:endParaRPr lang="en-IN" b="1"/>
        </a:p>
      </dgm:t>
    </dgm:pt>
    <dgm:pt modelId="{9EA2547D-6185-41F7-9772-95DC69497F6F}" type="sibTrans" cxnId="{52326AF2-82AD-483C-9278-16D4E25C77B4}">
      <dgm:prSet/>
      <dgm:spPr/>
      <dgm:t>
        <a:bodyPr/>
        <a:lstStyle/>
        <a:p>
          <a:endParaRPr lang="en-IN" b="1"/>
        </a:p>
      </dgm:t>
    </dgm:pt>
    <dgm:pt modelId="{FE1447B6-D9F0-4F01-92F6-BC8A409FB410}">
      <dgm:prSet custT="1"/>
      <dgm:spPr/>
      <dgm:t>
        <a:bodyPr/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3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Uncertainty Component</a:t>
          </a:r>
        </a:p>
      </dgm:t>
    </dgm:pt>
    <dgm:pt modelId="{80F35E3F-3069-4E7E-B9F0-5276CE32715D}" type="parTrans" cxnId="{927B6549-B8CE-4B37-B254-791F6EAD5A54}">
      <dgm:prSet/>
      <dgm:spPr/>
      <dgm:t>
        <a:bodyPr/>
        <a:lstStyle/>
        <a:p>
          <a:endParaRPr lang="en-IN" b="1"/>
        </a:p>
      </dgm:t>
    </dgm:pt>
    <dgm:pt modelId="{E4728CB3-3550-41C3-8BC6-90176C80EFF6}" type="sibTrans" cxnId="{927B6549-B8CE-4B37-B254-791F6EAD5A54}">
      <dgm:prSet/>
      <dgm:spPr/>
      <dgm:t>
        <a:bodyPr/>
        <a:lstStyle/>
        <a:p>
          <a:endParaRPr lang="en-IN" b="1"/>
        </a:p>
      </dgm:t>
    </dgm:pt>
    <dgm:pt modelId="{27ABD18F-CE7B-4B09-8085-D75406BA3ED7}">
      <dgm:prSet custT="1"/>
      <dgm:spPr/>
      <dgm:t>
        <a:bodyPr/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IN" sz="3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Feedback Component</a:t>
          </a:r>
        </a:p>
      </dgm:t>
    </dgm:pt>
    <dgm:pt modelId="{48FCF1E0-C48A-4147-8D69-78D30DAEC0CD}" type="parTrans" cxnId="{1544850F-45C0-4C26-9FA1-A4AAA2465CA5}">
      <dgm:prSet/>
      <dgm:spPr/>
      <dgm:t>
        <a:bodyPr/>
        <a:lstStyle/>
        <a:p>
          <a:endParaRPr lang="en-IN" b="1"/>
        </a:p>
      </dgm:t>
    </dgm:pt>
    <dgm:pt modelId="{E6B36426-64AF-41DE-A3E1-48E91D5C35F8}" type="sibTrans" cxnId="{1544850F-45C0-4C26-9FA1-A4AAA2465CA5}">
      <dgm:prSet/>
      <dgm:spPr/>
      <dgm:t>
        <a:bodyPr/>
        <a:lstStyle/>
        <a:p>
          <a:endParaRPr lang="en-IN" b="1"/>
        </a:p>
      </dgm:t>
    </dgm:pt>
    <dgm:pt modelId="{4316BFFA-0EEF-4738-B31D-CA1639F648F1}">
      <dgm:prSet custT="1"/>
      <dgm:spPr/>
      <dgm:t>
        <a:bodyPr/>
        <a:lstStyle/>
        <a:p>
          <a:pPr>
            <a:buFontTx/>
            <a:buNone/>
          </a:pPr>
          <a:r>
            <a:rPr lang="en-US" sz="3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Introduction</a:t>
          </a:r>
          <a:endParaRPr lang="en-IN" sz="31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C08B98C4-DE29-4ED1-96B7-734504B3EF32}" type="parTrans" cxnId="{DFCEE573-7611-4E62-8B7B-DE1B303FE8EE}">
      <dgm:prSet/>
      <dgm:spPr/>
      <dgm:t>
        <a:bodyPr/>
        <a:lstStyle/>
        <a:p>
          <a:endParaRPr lang="en-IN" b="1"/>
        </a:p>
      </dgm:t>
    </dgm:pt>
    <dgm:pt modelId="{348942EE-A398-4E31-9E9F-F6DA18BB74DC}" type="sibTrans" cxnId="{DFCEE573-7611-4E62-8B7B-DE1B303FE8EE}">
      <dgm:prSet/>
      <dgm:spPr/>
      <dgm:t>
        <a:bodyPr/>
        <a:lstStyle/>
        <a:p>
          <a:endParaRPr lang="en-IN" b="1"/>
        </a:p>
      </dgm:t>
    </dgm:pt>
    <dgm:pt modelId="{FAA2ACFD-A126-4F67-B1D7-732439FAE83E}">
      <dgm:prSet/>
      <dgm:spPr/>
      <dgm:t>
        <a:bodyPr/>
        <a:lstStyle/>
        <a:p>
          <a:r>
            <a:rPr lang="en-IN" b="1" dirty="0"/>
            <a:t>8</a:t>
          </a:r>
        </a:p>
      </dgm:t>
    </dgm:pt>
    <dgm:pt modelId="{1AB09A9D-2FD7-432C-A721-3990E43F169A}" type="parTrans" cxnId="{BDC6CE41-1346-40CF-B1FC-F89EEDCD510A}">
      <dgm:prSet/>
      <dgm:spPr/>
      <dgm:t>
        <a:bodyPr/>
        <a:lstStyle/>
        <a:p>
          <a:endParaRPr lang="en-IN"/>
        </a:p>
      </dgm:t>
    </dgm:pt>
    <dgm:pt modelId="{EAE92E28-4E47-4880-BF88-AD9F408C1102}" type="sibTrans" cxnId="{BDC6CE41-1346-40CF-B1FC-F89EEDCD510A}">
      <dgm:prSet/>
      <dgm:spPr/>
      <dgm:t>
        <a:bodyPr/>
        <a:lstStyle/>
        <a:p>
          <a:endParaRPr lang="en-IN"/>
        </a:p>
      </dgm:t>
    </dgm:pt>
    <dgm:pt modelId="{CF19938D-CE5B-485E-8832-96232BFB7D5D}">
      <dgm:prSet custT="1"/>
      <dgm:spPr/>
      <dgm:t>
        <a:bodyPr/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IN" sz="3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Conclusion</a:t>
          </a:r>
        </a:p>
      </dgm:t>
    </dgm:pt>
    <dgm:pt modelId="{7E36D0E2-0FDA-410D-8247-3C50919AF622}" type="parTrans" cxnId="{F4AB94E1-66C7-4DA9-B7DE-510D19843C73}">
      <dgm:prSet/>
      <dgm:spPr/>
      <dgm:t>
        <a:bodyPr/>
        <a:lstStyle/>
        <a:p>
          <a:endParaRPr lang="en-IN"/>
        </a:p>
      </dgm:t>
    </dgm:pt>
    <dgm:pt modelId="{6DC52FC8-699B-4E26-A8D2-50676CBDD455}" type="sibTrans" cxnId="{F4AB94E1-66C7-4DA9-B7DE-510D19843C73}">
      <dgm:prSet/>
      <dgm:spPr/>
      <dgm:t>
        <a:bodyPr/>
        <a:lstStyle/>
        <a:p>
          <a:endParaRPr lang="en-IN"/>
        </a:p>
      </dgm:t>
    </dgm:pt>
    <dgm:pt modelId="{2F098394-41D6-4B0F-96E7-B04F8BDB71F5}" type="pres">
      <dgm:prSet presAssocID="{704AEB42-B8E1-45D3-895E-2CB8C32FE3C2}" presName="linearFlow" presStyleCnt="0">
        <dgm:presLayoutVars>
          <dgm:dir/>
          <dgm:animLvl val="lvl"/>
          <dgm:resizeHandles val="exact"/>
        </dgm:presLayoutVars>
      </dgm:prSet>
      <dgm:spPr/>
    </dgm:pt>
    <dgm:pt modelId="{F8359D53-18F3-4B45-A152-DE20144350E0}" type="pres">
      <dgm:prSet presAssocID="{24411C1C-05C0-4049-83BA-840795C31B1F}" presName="composite" presStyleCnt="0"/>
      <dgm:spPr/>
    </dgm:pt>
    <dgm:pt modelId="{4AD1F143-6829-404E-9E70-A3E62BD17EEB}" type="pres">
      <dgm:prSet presAssocID="{24411C1C-05C0-4049-83BA-840795C31B1F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BF2B1563-AB3B-4D7F-B303-C174EAB35A2F}" type="pres">
      <dgm:prSet presAssocID="{24411C1C-05C0-4049-83BA-840795C31B1F}" presName="descendantText" presStyleLbl="alignAcc1" presStyleIdx="0" presStyleCnt="8" custLinFactNeighborX="0" custLinFactNeighborY="-1021">
        <dgm:presLayoutVars>
          <dgm:bulletEnabled val="1"/>
        </dgm:presLayoutVars>
      </dgm:prSet>
      <dgm:spPr/>
    </dgm:pt>
    <dgm:pt modelId="{4023BBBE-25E0-4C99-9EC6-EF48795DF309}" type="pres">
      <dgm:prSet presAssocID="{F9A6B4A5-AC52-49FF-8875-C3E3886C5817}" presName="sp" presStyleCnt="0"/>
      <dgm:spPr/>
    </dgm:pt>
    <dgm:pt modelId="{EB10A76E-D60C-4DEE-B516-CF8704805DAA}" type="pres">
      <dgm:prSet presAssocID="{E2A8B892-CDE2-42EF-9A24-C93A2D9F56F8}" presName="composite" presStyleCnt="0"/>
      <dgm:spPr/>
    </dgm:pt>
    <dgm:pt modelId="{6FA064E0-5F41-4044-BBE4-D9245EA645D0}" type="pres">
      <dgm:prSet presAssocID="{E2A8B892-CDE2-42EF-9A24-C93A2D9F56F8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5FE6CAE0-9366-4A97-847C-EF84264756B8}" type="pres">
      <dgm:prSet presAssocID="{E2A8B892-CDE2-42EF-9A24-C93A2D9F56F8}" presName="descendantText" presStyleLbl="alignAcc1" presStyleIdx="1" presStyleCnt="8">
        <dgm:presLayoutVars>
          <dgm:bulletEnabled val="1"/>
        </dgm:presLayoutVars>
      </dgm:prSet>
      <dgm:spPr/>
    </dgm:pt>
    <dgm:pt modelId="{7DC53190-5D59-480D-9B6D-FAA92C1231BE}" type="pres">
      <dgm:prSet presAssocID="{F119E200-0CD8-42A3-AC9E-D5D6CE1D977A}" presName="sp" presStyleCnt="0"/>
      <dgm:spPr/>
    </dgm:pt>
    <dgm:pt modelId="{DD7D7CA0-A632-4C5F-8695-8D90406B3609}" type="pres">
      <dgm:prSet presAssocID="{CADEF6EC-FCBC-4EAA-AEAF-8F5FA752FE15}" presName="composite" presStyleCnt="0"/>
      <dgm:spPr/>
    </dgm:pt>
    <dgm:pt modelId="{404082B0-EF41-424C-B142-A7133EECA036}" type="pres">
      <dgm:prSet presAssocID="{CADEF6EC-FCBC-4EAA-AEAF-8F5FA752FE15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8978F7E8-EB48-40BD-8060-D3630B87A583}" type="pres">
      <dgm:prSet presAssocID="{CADEF6EC-FCBC-4EAA-AEAF-8F5FA752FE15}" presName="descendantText" presStyleLbl="alignAcc1" presStyleIdx="2" presStyleCnt="8">
        <dgm:presLayoutVars>
          <dgm:bulletEnabled val="1"/>
        </dgm:presLayoutVars>
      </dgm:prSet>
      <dgm:spPr/>
    </dgm:pt>
    <dgm:pt modelId="{C303D5C5-CBB0-4E55-9C38-3261029E207F}" type="pres">
      <dgm:prSet presAssocID="{9D4CF8AC-6213-44BE-8219-53974B83FA1B}" presName="sp" presStyleCnt="0"/>
      <dgm:spPr/>
    </dgm:pt>
    <dgm:pt modelId="{B663B189-6743-45DC-B8E7-CEB61001DA93}" type="pres">
      <dgm:prSet presAssocID="{6D45660D-FD8C-46C0-BD4C-9C717AA0012A}" presName="composite" presStyleCnt="0"/>
      <dgm:spPr/>
    </dgm:pt>
    <dgm:pt modelId="{A5D4003C-81CD-497D-8EDB-24E6D22A9800}" type="pres">
      <dgm:prSet presAssocID="{6D45660D-FD8C-46C0-BD4C-9C717AA0012A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A8E245DB-7359-4C11-86D7-A91E886971BB}" type="pres">
      <dgm:prSet presAssocID="{6D45660D-FD8C-46C0-BD4C-9C717AA0012A}" presName="descendantText" presStyleLbl="alignAcc1" presStyleIdx="3" presStyleCnt="8">
        <dgm:presLayoutVars>
          <dgm:bulletEnabled val="1"/>
        </dgm:presLayoutVars>
      </dgm:prSet>
      <dgm:spPr/>
    </dgm:pt>
    <dgm:pt modelId="{6577061A-971A-42E9-9272-5A7C03F280D1}" type="pres">
      <dgm:prSet presAssocID="{3DA5E4F8-29E0-4FD0-B24F-2272F1455D29}" presName="sp" presStyleCnt="0"/>
      <dgm:spPr/>
    </dgm:pt>
    <dgm:pt modelId="{A7B40D4D-C912-4194-B7A7-A5D4B25A75A8}" type="pres">
      <dgm:prSet presAssocID="{E0D98E4C-9F2E-4FC7-9262-353D5DFEF09C}" presName="composite" presStyleCnt="0"/>
      <dgm:spPr/>
    </dgm:pt>
    <dgm:pt modelId="{AB08877F-FFE4-4A66-905D-D1253C115429}" type="pres">
      <dgm:prSet presAssocID="{E0D98E4C-9F2E-4FC7-9262-353D5DFEF09C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8A290CE0-FCEB-4330-A94D-3BD455EEAE67}" type="pres">
      <dgm:prSet presAssocID="{E0D98E4C-9F2E-4FC7-9262-353D5DFEF09C}" presName="descendantText" presStyleLbl="alignAcc1" presStyleIdx="4" presStyleCnt="8">
        <dgm:presLayoutVars>
          <dgm:bulletEnabled val="1"/>
        </dgm:presLayoutVars>
      </dgm:prSet>
      <dgm:spPr/>
    </dgm:pt>
    <dgm:pt modelId="{2CE8CD23-F487-4788-B53E-3068114D2E6E}" type="pres">
      <dgm:prSet presAssocID="{F1966273-43DC-485C-9E9A-1B466F68BD2C}" presName="sp" presStyleCnt="0"/>
      <dgm:spPr/>
    </dgm:pt>
    <dgm:pt modelId="{53619A24-7B29-40B4-85DF-5AC00AA9750D}" type="pres">
      <dgm:prSet presAssocID="{CF0EAD48-A844-425D-91F8-E029C38A51DF}" presName="composite" presStyleCnt="0"/>
      <dgm:spPr/>
    </dgm:pt>
    <dgm:pt modelId="{ACECA022-DA5F-40D7-933E-C7781DE3FF7A}" type="pres">
      <dgm:prSet presAssocID="{CF0EAD48-A844-425D-91F8-E029C38A51DF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E7831DCE-A951-413D-8137-2BB689EAC1CB}" type="pres">
      <dgm:prSet presAssocID="{CF0EAD48-A844-425D-91F8-E029C38A51DF}" presName="descendantText" presStyleLbl="alignAcc1" presStyleIdx="5" presStyleCnt="8">
        <dgm:presLayoutVars>
          <dgm:bulletEnabled val="1"/>
        </dgm:presLayoutVars>
      </dgm:prSet>
      <dgm:spPr/>
    </dgm:pt>
    <dgm:pt modelId="{14F5ED50-F79A-4676-9BD5-E4072DC0D3C6}" type="pres">
      <dgm:prSet presAssocID="{33C2C058-405B-4354-B043-4E08B61F760F}" presName="sp" presStyleCnt="0"/>
      <dgm:spPr/>
    </dgm:pt>
    <dgm:pt modelId="{836C533F-9E49-48F7-9E73-4B6FAE12CF4B}" type="pres">
      <dgm:prSet presAssocID="{C7AF5FFF-9A26-4327-8151-0FF46635EE85}" presName="composite" presStyleCnt="0"/>
      <dgm:spPr/>
    </dgm:pt>
    <dgm:pt modelId="{2832A335-FD8D-4F79-8082-D0FA35B5AC59}" type="pres">
      <dgm:prSet presAssocID="{C7AF5FFF-9A26-4327-8151-0FF46635EE85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0365ED2C-862F-4C0F-B745-425FA2069E7F}" type="pres">
      <dgm:prSet presAssocID="{C7AF5FFF-9A26-4327-8151-0FF46635EE85}" presName="descendantText" presStyleLbl="alignAcc1" presStyleIdx="6" presStyleCnt="8">
        <dgm:presLayoutVars>
          <dgm:bulletEnabled val="1"/>
        </dgm:presLayoutVars>
      </dgm:prSet>
      <dgm:spPr/>
    </dgm:pt>
    <dgm:pt modelId="{A1D7A687-9FD0-4EAA-84D0-64E31D7F82D5}" type="pres">
      <dgm:prSet presAssocID="{F6E27796-2062-42E5-BC4A-CA662D3124C8}" presName="sp" presStyleCnt="0"/>
      <dgm:spPr/>
    </dgm:pt>
    <dgm:pt modelId="{D7A145D2-4DC1-488C-912E-7794397D4106}" type="pres">
      <dgm:prSet presAssocID="{FAA2ACFD-A126-4F67-B1D7-732439FAE83E}" presName="composite" presStyleCnt="0"/>
      <dgm:spPr/>
    </dgm:pt>
    <dgm:pt modelId="{8A190538-28EC-4530-9CC6-732A23ACBFA1}" type="pres">
      <dgm:prSet presAssocID="{FAA2ACFD-A126-4F67-B1D7-732439FAE83E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77B10724-1E43-4421-A1AA-81946CB1ADB6}" type="pres">
      <dgm:prSet presAssocID="{FAA2ACFD-A126-4F67-B1D7-732439FAE83E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D28A4B06-2F94-4C70-9B2B-F4F35A7F5374}" srcId="{704AEB42-B8E1-45D3-895E-2CB8C32FE3C2}" destId="{24411C1C-05C0-4049-83BA-840795C31B1F}" srcOrd="0" destOrd="0" parTransId="{E6548D1F-2574-4E83-82C8-0E341BE70F20}" sibTransId="{F9A6B4A5-AC52-49FF-8875-C3E3886C5817}"/>
    <dgm:cxn modelId="{1544850F-45C0-4C26-9FA1-A4AAA2465CA5}" srcId="{C7AF5FFF-9A26-4327-8151-0FF46635EE85}" destId="{27ABD18F-CE7B-4B09-8085-D75406BA3ED7}" srcOrd="0" destOrd="0" parTransId="{48FCF1E0-C48A-4147-8D69-78D30DAEC0CD}" sibTransId="{E6B36426-64AF-41DE-A3E1-48E91D5C35F8}"/>
    <dgm:cxn modelId="{CC8F0910-4E32-4793-BBEA-5EA3999507B7}" srcId="{6D45660D-FD8C-46C0-BD4C-9C717AA0012A}" destId="{9F0DAD25-A39E-487F-8720-3D0356D816D3}" srcOrd="0" destOrd="0" parTransId="{4CF832C7-E0A7-4BF9-A15E-DF0FF8E2344A}" sibTransId="{D5778EAD-30AF-45E4-B5BA-208D3FE9D85C}"/>
    <dgm:cxn modelId="{CC98ED12-F212-4E03-B001-44941450AE4D}" type="presOf" srcId="{3D6CCB71-4EAD-45C1-9269-A5110ACDC999}" destId="{5FE6CAE0-9366-4A97-847C-EF84264756B8}" srcOrd="0" destOrd="0" presId="urn:microsoft.com/office/officeart/2005/8/layout/chevron2"/>
    <dgm:cxn modelId="{17FAD918-4CDE-48E9-AB7C-59DBB61A5F96}" type="presOf" srcId="{CF0EAD48-A844-425D-91F8-E029C38A51DF}" destId="{ACECA022-DA5F-40D7-933E-C7781DE3FF7A}" srcOrd="0" destOrd="0" presId="urn:microsoft.com/office/officeart/2005/8/layout/chevron2"/>
    <dgm:cxn modelId="{EFE06D25-4196-4ABC-8E89-E5480393CABE}" type="presOf" srcId="{4316BFFA-0EEF-4738-B31D-CA1639F648F1}" destId="{BF2B1563-AB3B-4D7F-B303-C174EAB35A2F}" srcOrd="0" destOrd="0" presId="urn:microsoft.com/office/officeart/2005/8/layout/chevron2"/>
    <dgm:cxn modelId="{ACE32A34-AA71-430D-B12D-6BC5A3931E8A}" srcId="{E2A8B892-CDE2-42EF-9A24-C93A2D9F56F8}" destId="{3D6CCB71-4EAD-45C1-9269-A5110ACDC999}" srcOrd="0" destOrd="0" parTransId="{59F16CF9-6E18-4855-8B77-F18A818540AD}" sibTransId="{F1244514-C341-4234-AD2E-C9828A8BF7CB}"/>
    <dgm:cxn modelId="{CBEFC15F-C3E5-49B1-A826-FA3133D4808F}" type="presOf" srcId="{FE1447B6-D9F0-4F01-92F6-BC8A409FB410}" destId="{E7831DCE-A951-413D-8137-2BB689EAC1CB}" srcOrd="0" destOrd="0" presId="urn:microsoft.com/office/officeart/2005/8/layout/chevron2"/>
    <dgm:cxn modelId="{BDC6CE41-1346-40CF-B1FC-F89EEDCD510A}" srcId="{704AEB42-B8E1-45D3-895E-2CB8C32FE3C2}" destId="{FAA2ACFD-A126-4F67-B1D7-732439FAE83E}" srcOrd="7" destOrd="0" parTransId="{1AB09A9D-2FD7-432C-A721-3990E43F169A}" sibTransId="{EAE92E28-4E47-4880-BF88-AD9F408C1102}"/>
    <dgm:cxn modelId="{1D005362-7C14-4E87-B448-8B277133D0D5}" type="presOf" srcId="{24411C1C-05C0-4049-83BA-840795C31B1F}" destId="{4AD1F143-6829-404E-9E70-A3E62BD17EEB}" srcOrd="0" destOrd="0" presId="urn:microsoft.com/office/officeart/2005/8/layout/chevron2"/>
    <dgm:cxn modelId="{EAC12967-E223-4870-B7C9-07DCA03EA562}" srcId="{704AEB42-B8E1-45D3-895E-2CB8C32FE3C2}" destId="{6D45660D-FD8C-46C0-BD4C-9C717AA0012A}" srcOrd="3" destOrd="0" parTransId="{9AEC0FAF-4F08-422C-80B0-DC53CE61F1C0}" sibTransId="{3DA5E4F8-29E0-4FD0-B24F-2272F1455D29}"/>
    <dgm:cxn modelId="{927B6549-B8CE-4B37-B254-791F6EAD5A54}" srcId="{CF0EAD48-A844-425D-91F8-E029C38A51DF}" destId="{FE1447B6-D9F0-4F01-92F6-BC8A409FB410}" srcOrd="0" destOrd="0" parTransId="{80F35E3F-3069-4E7E-B9F0-5276CE32715D}" sibTransId="{E4728CB3-3550-41C3-8BC6-90176C80EFF6}"/>
    <dgm:cxn modelId="{D292A26D-CCFE-418B-A77A-7C3311273B18}" srcId="{704AEB42-B8E1-45D3-895E-2CB8C32FE3C2}" destId="{CF0EAD48-A844-425D-91F8-E029C38A51DF}" srcOrd="5" destOrd="0" parTransId="{20B1F22E-09AF-4301-B9BF-3CEE75A8055E}" sibTransId="{33C2C058-405B-4354-B043-4E08B61F760F}"/>
    <dgm:cxn modelId="{413E146E-D774-4214-90B9-1947B18F3AA6}" srcId="{704AEB42-B8E1-45D3-895E-2CB8C32FE3C2}" destId="{E2A8B892-CDE2-42EF-9A24-C93A2D9F56F8}" srcOrd="1" destOrd="0" parTransId="{D73C3897-47AF-4D58-AF1C-E27867652159}" sibTransId="{F119E200-0CD8-42A3-AC9E-D5D6CE1D977A}"/>
    <dgm:cxn modelId="{75C4C64E-6259-4925-8111-6CDF1B1F7CE5}" type="presOf" srcId="{8FE62C9D-0749-4321-8871-6B91EB9066CF}" destId="{8A290CE0-FCEB-4330-A94D-3BD455EEAE67}" srcOrd="0" destOrd="0" presId="urn:microsoft.com/office/officeart/2005/8/layout/chevron2"/>
    <dgm:cxn modelId="{D9111751-CFE6-49A5-8974-32C0C3F73B14}" type="presOf" srcId="{27ABD18F-CE7B-4B09-8085-D75406BA3ED7}" destId="{0365ED2C-862F-4C0F-B745-425FA2069E7F}" srcOrd="0" destOrd="0" presId="urn:microsoft.com/office/officeart/2005/8/layout/chevron2"/>
    <dgm:cxn modelId="{DFCEE573-7611-4E62-8B7B-DE1B303FE8EE}" srcId="{24411C1C-05C0-4049-83BA-840795C31B1F}" destId="{4316BFFA-0EEF-4738-B31D-CA1639F648F1}" srcOrd="0" destOrd="0" parTransId="{C08B98C4-DE29-4ED1-96B7-734504B3EF32}" sibTransId="{348942EE-A398-4E31-9E9F-F6DA18BB74DC}"/>
    <dgm:cxn modelId="{35D28B59-DF5D-424E-966B-512E9CC9D2A5}" type="presOf" srcId="{6D45660D-FD8C-46C0-BD4C-9C717AA0012A}" destId="{A5D4003C-81CD-497D-8EDB-24E6D22A9800}" srcOrd="0" destOrd="0" presId="urn:microsoft.com/office/officeart/2005/8/layout/chevron2"/>
    <dgm:cxn modelId="{09ED0388-0923-4067-A616-DB9FD87D4458}" srcId="{704AEB42-B8E1-45D3-895E-2CB8C32FE3C2}" destId="{CADEF6EC-FCBC-4EAA-AEAF-8F5FA752FE15}" srcOrd="2" destOrd="0" parTransId="{56D8431D-27D3-478A-9731-E207EEE27DA2}" sibTransId="{9D4CF8AC-6213-44BE-8219-53974B83FA1B}"/>
    <dgm:cxn modelId="{AB3EC88A-A852-45BC-8F76-602A7DB7F9D3}" type="presOf" srcId="{9F0DAD25-A39E-487F-8720-3D0356D816D3}" destId="{A8E245DB-7359-4C11-86D7-A91E886971BB}" srcOrd="0" destOrd="0" presId="urn:microsoft.com/office/officeart/2005/8/layout/chevron2"/>
    <dgm:cxn modelId="{3288AEA9-7F06-46AA-82F3-A6D7D67E427A}" type="presOf" srcId="{C7AF5FFF-9A26-4327-8151-0FF46635EE85}" destId="{2832A335-FD8D-4F79-8082-D0FA35B5AC59}" srcOrd="0" destOrd="0" presId="urn:microsoft.com/office/officeart/2005/8/layout/chevron2"/>
    <dgm:cxn modelId="{9C36AFB3-6A69-4599-919E-02F41A9EF3A5}" type="presOf" srcId="{704AEB42-B8E1-45D3-895E-2CB8C32FE3C2}" destId="{2F098394-41D6-4B0F-96E7-B04F8BDB71F5}" srcOrd="0" destOrd="0" presId="urn:microsoft.com/office/officeart/2005/8/layout/chevron2"/>
    <dgm:cxn modelId="{51C314C2-DE8B-403A-85FC-CE509B0EADAF}" type="presOf" srcId="{E2A8B892-CDE2-42EF-9A24-C93A2D9F56F8}" destId="{6FA064E0-5F41-4044-BBE4-D9245EA645D0}" srcOrd="0" destOrd="0" presId="urn:microsoft.com/office/officeart/2005/8/layout/chevron2"/>
    <dgm:cxn modelId="{E74CEFCB-56A4-4B79-B11E-039C17FCFBD0}" type="presOf" srcId="{CF19938D-CE5B-485E-8832-96232BFB7D5D}" destId="{77B10724-1E43-4421-A1AA-81946CB1ADB6}" srcOrd="0" destOrd="0" presId="urn:microsoft.com/office/officeart/2005/8/layout/chevron2"/>
    <dgm:cxn modelId="{A0FF40D0-CF3C-4806-8FEF-C8ABEAA389BA}" type="presOf" srcId="{FAA2ACFD-A126-4F67-B1D7-732439FAE83E}" destId="{8A190538-28EC-4530-9CC6-732A23ACBFA1}" srcOrd="0" destOrd="0" presId="urn:microsoft.com/office/officeart/2005/8/layout/chevron2"/>
    <dgm:cxn modelId="{F9BFB0DC-B41C-4792-AF05-7DE2191DA252}" srcId="{CADEF6EC-FCBC-4EAA-AEAF-8F5FA752FE15}" destId="{71885E84-E864-498D-90CE-78226146EC23}" srcOrd="0" destOrd="0" parTransId="{7D272128-6664-4144-BFC7-C13CCB65AA2E}" sibTransId="{7A62F403-F96D-4F7E-AB7E-0F0CF3BD075A}"/>
    <dgm:cxn modelId="{F4AB94E1-66C7-4DA9-B7DE-510D19843C73}" srcId="{FAA2ACFD-A126-4F67-B1D7-732439FAE83E}" destId="{CF19938D-CE5B-485E-8832-96232BFB7D5D}" srcOrd="0" destOrd="0" parTransId="{7E36D0E2-0FDA-410D-8247-3C50919AF622}" sibTransId="{6DC52FC8-699B-4E26-A8D2-50676CBDD455}"/>
    <dgm:cxn modelId="{3AEA4DEE-A1C8-4CB3-BDEA-A00721CD863B}" type="presOf" srcId="{71885E84-E864-498D-90CE-78226146EC23}" destId="{8978F7E8-EB48-40BD-8060-D3630B87A583}" srcOrd="0" destOrd="0" presId="urn:microsoft.com/office/officeart/2005/8/layout/chevron2"/>
    <dgm:cxn modelId="{B56FB5EE-3E6D-4136-9316-8194920D0AEE}" srcId="{704AEB42-B8E1-45D3-895E-2CB8C32FE3C2}" destId="{E0D98E4C-9F2E-4FC7-9262-353D5DFEF09C}" srcOrd="4" destOrd="0" parTransId="{140D58BF-02F3-4A16-BFA9-B9780936B3A8}" sibTransId="{F1966273-43DC-485C-9E9A-1B466F68BD2C}"/>
    <dgm:cxn modelId="{52326AF2-82AD-483C-9278-16D4E25C77B4}" srcId="{E0D98E4C-9F2E-4FC7-9262-353D5DFEF09C}" destId="{8FE62C9D-0749-4321-8871-6B91EB9066CF}" srcOrd="0" destOrd="0" parTransId="{FFA1ED51-EA35-4834-9F2D-CD355FEEEF03}" sibTransId="{9EA2547D-6185-41F7-9772-95DC69497F6F}"/>
    <dgm:cxn modelId="{9C0095F4-B3FD-4B1C-B195-D876762664E1}" type="presOf" srcId="{E0D98E4C-9F2E-4FC7-9262-353D5DFEF09C}" destId="{AB08877F-FFE4-4A66-905D-D1253C115429}" srcOrd="0" destOrd="0" presId="urn:microsoft.com/office/officeart/2005/8/layout/chevron2"/>
    <dgm:cxn modelId="{FB7455FF-8FE1-4D73-B0B3-EF4A09BCD6DF}" srcId="{704AEB42-B8E1-45D3-895E-2CB8C32FE3C2}" destId="{C7AF5FFF-9A26-4327-8151-0FF46635EE85}" srcOrd="6" destOrd="0" parTransId="{572FFF20-1327-4860-9FFF-B2924EE56369}" sibTransId="{F6E27796-2062-42E5-BC4A-CA662D3124C8}"/>
    <dgm:cxn modelId="{AA7BCAFF-C078-449F-9B5A-7A2E148A6028}" type="presOf" srcId="{CADEF6EC-FCBC-4EAA-AEAF-8F5FA752FE15}" destId="{404082B0-EF41-424C-B142-A7133EECA036}" srcOrd="0" destOrd="0" presId="urn:microsoft.com/office/officeart/2005/8/layout/chevron2"/>
    <dgm:cxn modelId="{34900013-97FA-497F-8656-ADE6E31690E2}" type="presParOf" srcId="{2F098394-41D6-4B0F-96E7-B04F8BDB71F5}" destId="{F8359D53-18F3-4B45-A152-DE20144350E0}" srcOrd="0" destOrd="0" presId="urn:microsoft.com/office/officeart/2005/8/layout/chevron2"/>
    <dgm:cxn modelId="{4B88D53E-DA56-47AA-83C7-86C72223477B}" type="presParOf" srcId="{F8359D53-18F3-4B45-A152-DE20144350E0}" destId="{4AD1F143-6829-404E-9E70-A3E62BD17EEB}" srcOrd="0" destOrd="0" presId="urn:microsoft.com/office/officeart/2005/8/layout/chevron2"/>
    <dgm:cxn modelId="{05FCD804-8A97-4C15-B2E3-491B486FE18B}" type="presParOf" srcId="{F8359D53-18F3-4B45-A152-DE20144350E0}" destId="{BF2B1563-AB3B-4D7F-B303-C174EAB35A2F}" srcOrd="1" destOrd="0" presId="urn:microsoft.com/office/officeart/2005/8/layout/chevron2"/>
    <dgm:cxn modelId="{CDA0AB45-15EF-41BC-A749-BD8808884C77}" type="presParOf" srcId="{2F098394-41D6-4B0F-96E7-B04F8BDB71F5}" destId="{4023BBBE-25E0-4C99-9EC6-EF48795DF309}" srcOrd="1" destOrd="0" presId="urn:microsoft.com/office/officeart/2005/8/layout/chevron2"/>
    <dgm:cxn modelId="{09A94BAC-33D9-48D8-B27F-27276FCC3733}" type="presParOf" srcId="{2F098394-41D6-4B0F-96E7-B04F8BDB71F5}" destId="{EB10A76E-D60C-4DEE-B516-CF8704805DAA}" srcOrd="2" destOrd="0" presId="urn:microsoft.com/office/officeart/2005/8/layout/chevron2"/>
    <dgm:cxn modelId="{E15D84A6-29A3-471B-8655-118027CE3112}" type="presParOf" srcId="{EB10A76E-D60C-4DEE-B516-CF8704805DAA}" destId="{6FA064E0-5F41-4044-BBE4-D9245EA645D0}" srcOrd="0" destOrd="0" presId="urn:microsoft.com/office/officeart/2005/8/layout/chevron2"/>
    <dgm:cxn modelId="{B8B59B92-B0B4-40B5-8B52-A42DBDF6702A}" type="presParOf" srcId="{EB10A76E-D60C-4DEE-B516-CF8704805DAA}" destId="{5FE6CAE0-9366-4A97-847C-EF84264756B8}" srcOrd="1" destOrd="0" presId="urn:microsoft.com/office/officeart/2005/8/layout/chevron2"/>
    <dgm:cxn modelId="{1C44B14A-B844-4B7F-9AC7-2E8348CF5FC7}" type="presParOf" srcId="{2F098394-41D6-4B0F-96E7-B04F8BDB71F5}" destId="{7DC53190-5D59-480D-9B6D-FAA92C1231BE}" srcOrd="3" destOrd="0" presId="urn:microsoft.com/office/officeart/2005/8/layout/chevron2"/>
    <dgm:cxn modelId="{FB1CB3C3-A1C7-4D9D-A7D0-0DA42AB6B6AA}" type="presParOf" srcId="{2F098394-41D6-4B0F-96E7-B04F8BDB71F5}" destId="{DD7D7CA0-A632-4C5F-8695-8D90406B3609}" srcOrd="4" destOrd="0" presId="urn:microsoft.com/office/officeart/2005/8/layout/chevron2"/>
    <dgm:cxn modelId="{BCBEC521-C993-4795-9A03-2B326EB9D80D}" type="presParOf" srcId="{DD7D7CA0-A632-4C5F-8695-8D90406B3609}" destId="{404082B0-EF41-424C-B142-A7133EECA036}" srcOrd="0" destOrd="0" presId="urn:microsoft.com/office/officeart/2005/8/layout/chevron2"/>
    <dgm:cxn modelId="{668008BF-8314-49D5-A2B8-0609DA4A2FF3}" type="presParOf" srcId="{DD7D7CA0-A632-4C5F-8695-8D90406B3609}" destId="{8978F7E8-EB48-40BD-8060-D3630B87A583}" srcOrd="1" destOrd="0" presId="urn:microsoft.com/office/officeart/2005/8/layout/chevron2"/>
    <dgm:cxn modelId="{D606865F-069B-41A9-BAF3-54CA16D24A35}" type="presParOf" srcId="{2F098394-41D6-4B0F-96E7-B04F8BDB71F5}" destId="{C303D5C5-CBB0-4E55-9C38-3261029E207F}" srcOrd="5" destOrd="0" presId="urn:microsoft.com/office/officeart/2005/8/layout/chevron2"/>
    <dgm:cxn modelId="{0B274E67-8324-4B72-BC21-83CD2F9D6FCF}" type="presParOf" srcId="{2F098394-41D6-4B0F-96E7-B04F8BDB71F5}" destId="{B663B189-6743-45DC-B8E7-CEB61001DA93}" srcOrd="6" destOrd="0" presId="urn:microsoft.com/office/officeart/2005/8/layout/chevron2"/>
    <dgm:cxn modelId="{CB7C0599-4471-41F9-8525-D6BE44E5ED59}" type="presParOf" srcId="{B663B189-6743-45DC-B8E7-CEB61001DA93}" destId="{A5D4003C-81CD-497D-8EDB-24E6D22A9800}" srcOrd="0" destOrd="0" presId="urn:microsoft.com/office/officeart/2005/8/layout/chevron2"/>
    <dgm:cxn modelId="{DCB6EDB1-1734-44B1-BCB0-E4483B9FCDD1}" type="presParOf" srcId="{B663B189-6743-45DC-B8E7-CEB61001DA93}" destId="{A8E245DB-7359-4C11-86D7-A91E886971BB}" srcOrd="1" destOrd="0" presId="urn:microsoft.com/office/officeart/2005/8/layout/chevron2"/>
    <dgm:cxn modelId="{09829EC0-D9A3-4039-B4A1-BF7831EA1BC3}" type="presParOf" srcId="{2F098394-41D6-4B0F-96E7-B04F8BDB71F5}" destId="{6577061A-971A-42E9-9272-5A7C03F280D1}" srcOrd="7" destOrd="0" presId="urn:microsoft.com/office/officeart/2005/8/layout/chevron2"/>
    <dgm:cxn modelId="{5C89E0D2-4C98-41B7-91F3-477EE70C2690}" type="presParOf" srcId="{2F098394-41D6-4B0F-96E7-B04F8BDB71F5}" destId="{A7B40D4D-C912-4194-B7A7-A5D4B25A75A8}" srcOrd="8" destOrd="0" presId="urn:microsoft.com/office/officeart/2005/8/layout/chevron2"/>
    <dgm:cxn modelId="{8F927D7C-2EF6-449E-BE8F-3A9D5B9FA7E3}" type="presParOf" srcId="{A7B40D4D-C912-4194-B7A7-A5D4B25A75A8}" destId="{AB08877F-FFE4-4A66-905D-D1253C115429}" srcOrd="0" destOrd="0" presId="urn:microsoft.com/office/officeart/2005/8/layout/chevron2"/>
    <dgm:cxn modelId="{303DF6BB-2FE8-48C4-B830-1DB182D8D0BF}" type="presParOf" srcId="{A7B40D4D-C912-4194-B7A7-A5D4B25A75A8}" destId="{8A290CE0-FCEB-4330-A94D-3BD455EEAE67}" srcOrd="1" destOrd="0" presId="urn:microsoft.com/office/officeart/2005/8/layout/chevron2"/>
    <dgm:cxn modelId="{519A72D5-777A-4C8C-8B3E-BA5BB442A0D3}" type="presParOf" srcId="{2F098394-41D6-4B0F-96E7-B04F8BDB71F5}" destId="{2CE8CD23-F487-4788-B53E-3068114D2E6E}" srcOrd="9" destOrd="0" presId="urn:microsoft.com/office/officeart/2005/8/layout/chevron2"/>
    <dgm:cxn modelId="{8BA364FB-F5DA-4892-8D8E-538BE0460022}" type="presParOf" srcId="{2F098394-41D6-4B0F-96E7-B04F8BDB71F5}" destId="{53619A24-7B29-40B4-85DF-5AC00AA9750D}" srcOrd="10" destOrd="0" presId="urn:microsoft.com/office/officeart/2005/8/layout/chevron2"/>
    <dgm:cxn modelId="{C7ED9003-261C-4E57-95D8-577A3422B1DD}" type="presParOf" srcId="{53619A24-7B29-40B4-85DF-5AC00AA9750D}" destId="{ACECA022-DA5F-40D7-933E-C7781DE3FF7A}" srcOrd="0" destOrd="0" presId="urn:microsoft.com/office/officeart/2005/8/layout/chevron2"/>
    <dgm:cxn modelId="{71845AD9-1AF0-45B8-8761-5900F6516A8E}" type="presParOf" srcId="{53619A24-7B29-40B4-85DF-5AC00AA9750D}" destId="{E7831DCE-A951-413D-8137-2BB689EAC1CB}" srcOrd="1" destOrd="0" presId="urn:microsoft.com/office/officeart/2005/8/layout/chevron2"/>
    <dgm:cxn modelId="{1284D5A5-A34F-4CFE-B7E8-27BB4AB3EFFD}" type="presParOf" srcId="{2F098394-41D6-4B0F-96E7-B04F8BDB71F5}" destId="{14F5ED50-F79A-4676-9BD5-E4072DC0D3C6}" srcOrd="11" destOrd="0" presId="urn:microsoft.com/office/officeart/2005/8/layout/chevron2"/>
    <dgm:cxn modelId="{FFAE500B-EDC2-45E3-BB2A-006D91B0A278}" type="presParOf" srcId="{2F098394-41D6-4B0F-96E7-B04F8BDB71F5}" destId="{836C533F-9E49-48F7-9E73-4B6FAE12CF4B}" srcOrd="12" destOrd="0" presId="urn:microsoft.com/office/officeart/2005/8/layout/chevron2"/>
    <dgm:cxn modelId="{38A680F1-C088-44AA-8209-1DE31E95476C}" type="presParOf" srcId="{836C533F-9E49-48F7-9E73-4B6FAE12CF4B}" destId="{2832A335-FD8D-4F79-8082-D0FA35B5AC59}" srcOrd="0" destOrd="0" presId="urn:microsoft.com/office/officeart/2005/8/layout/chevron2"/>
    <dgm:cxn modelId="{A979202C-22FE-420E-8E8A-FB770F150345}" type="presParOf" srcId="{836C533F-9E49-48F7-9E73-4B6FAE12CF4B}" destId="{0365ED2C-862F-4C0F-B745-425FA2069E7F}" srcOrd="1" destOrd="0" presId="urn:microsoft.com/office/officeart/2005/8/layout/chevron2"/>
    <dgm:cxn modelId="{03EDC8A0-4391-477B-AFCC-335AA5FB4301}" type="presParOf" srcId="{2F098394-41D6-4B0F-96E7-B04F8BDB71F5}" destId="{A1D7A687-9FD0-4EAA-84D0-64E31D7F82D5}" srcOrd="13" destOrd="0" presId="urn:microsoft.com/office/officeart/2005/8/layout/chevron2"/>
    <dgm:cxn modelId="{810FE325-82BE-4636-B018-EF54F1F7120D}" type="presParOf" srcId="{2F098394-41D6-4B0F-96E7-B04F8BDB71F5}" destId="{D7A145D2-4DC1-488C-912E-7794397D4106}" srcOrd="14" destOrd="0" presId="urn:microsoft.com/office/officeart/2005/8/layout/chevron2"/>
    <dgm:cxn modelId="{F8D8A041-F3BB-466D-9925-C63E6C295BFB}" type="presParOf" srcId="{D7A145D2-4DC1-488C-912E-7794397D4106}" destId="{8A190538-28EC-4530-9CC6-732A23ACBFA1}" srcOrd="0" destOrd="0" presId="urn:microsoft.com/office/officeart/2005/8/layout/chevron2"/>
    <dgm:cxn modelId="{55E90485-2648-43D3-BCD9-7BB92CF615D8}" type="presParOf" srcId="{D7A145D2-4DC1-488C-912E-7794397D4106}" destId="{77B10724-1E43-4421-A1AA-81946CB1AD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4E0C56-7152-49CE-AB27-97F307DBD799}" type="doc">
      <dgm:prSet loTypeId="urn:microsoft.com/office/officeart/2005/8/layout/vList2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n-IN"/>
        </a:p>
      </dgm:t>
    </dgm:pt>
    <dgm:pt modelId="{F60B458C-9C1E-4611-B196-8A4D3BBF92D7}">
      <dgm:prSet custT="1"/>
      <dgm:spPr/>
      <dgm:t>
        <a:bodyPr/>
        <a:lstStyle/>
        <a:p>
          <a:pPr algn="just"/>
          <a:r>
            <a:rPr lang="en-IN" sz="1800" b="1"/>
            <a:t>The Intergovernmental Panel for Climate Change 5</a:t>
          </a:r>
          <a:r>
            <a:rPr lang="en-IN" sz="1800" b="1" baseline="30000"/>
            <a:t>th </a:t>
          </a:r>
          <a:r>
            <a:rPr lang="en-IN" sz="1800" b="1"/>
            <a:t>assessment report (IPCC AR5) states that 21</a:t>
          </a:r>
          <a:r>
            <a:rPr lang="en-IN" sz="1800" b="1" baseline="30000"/>
            <a:t>st</a:t>
          </a:r>
          <a:r>
            <a:rPr lang="en-IN" sz="1800" b="1"/>
            <a:t> century may have an increase in Global warming of ~1.5°C (IPCC AR5, 2019).</a:t>
          </a:r>
          <a:endParaRPr lang="en-IN" sz="1800" b="1" dirty="0"/>
        </a:p>
      </dgm:t>
    </dgm:pt>
    <dgm:pt modelId="{7734EA90-6BA7-4FCC-8DD9-AA1E141B7A02}" type="parTrans" cxnId="{CB76AA83-F33A-4838-A0E3-C58EDDAD9F4D}">
      <dgm:prSet/>
      <dgm:spPr/>
      <dgm:t>
        <a:bodyPr/>
        <a:lstStyle/>
        <a:p>
          <a:pPr algn="just"/>
          <a:endParaRPr lang="en-IN" sz="1800" b="1">
            <a:solidFill>
              <a:srgbClr val="002060"/>
            </a:solidFill>
          </a:endParaRPr>
        </a:p>
      </dgm:t>
    </dgm:pt>
    <dgm:pt modelId="{2D1B2F09-CECB-415F-934E-AFFB6DEF52B7}" type="sibTrans" cxnId="{CB76AA83-F33A-4838-A0E3-C58EDDAD9F4D}">
      <dgm:prSet/>
      <dgm:spPr/>
      <dgm:t>
        <a:bodyPr/>
        <a:lstStyle/>
        <a:p>
          <a:pPr algn="just"/>
          <a:endParaRPr lang="en-IN" sz="1800" b="1">
            <a:solidFill>
              <a:srgbClr val="002060"/>
            </a:solidFill>
          </a:endParaRPr>
        </a:p>
      </dgm:t>
    </dgm:pt>
    <dgm:pt modelId="{1CA7BEAA-413D-454D-B02D-D16721941539}">
      <dgm:prSet custT="1"/>
      <dgm:spPr/>
      <dgm:t>
        <a:bodyPr/>
        <a:lstStyle/>
        <a:p>
          <a:pPr algn="just"/>
          <a:r>
            <a:rPr lang="en-IN" sz="1800" b="1"/>
            <a:t>Global Climate Change is the key factor that create impacts on hydrological cycle at various stages (Bharati et al., 2011; Immerzeel et al., 2013; Surampalli et al., 2015). </a:t>
          </a:r>
          <a:endParaRPr lang="en-IN" sz="1800" b="1" dirty="0"/>
        </a:p>
      </dgm:t>
    </dgm:pt>
    <dgm:pt modelId="{10EE91F2-EDE4-431A-AF97-50620E955835}" type="parTrans" cxnId="{739BA781-623F-4F5C-A0C5-08230FD4BC5A}">
      <dgm:prSet/>
      <dgm:spPr/>
      <dgm:t>
        <a:bodyPr/>
        <a:lstStyle/>
        <a:p>
          <a:pPr algn="just"/>
          <a:endParaRPr lang="en-IN" sz="1800" b="1">
            <a:solidFill>
              <a:srgbClr val="002060"/>
            </a:solidFill>
          </a:endParaRPr>
        </a:p>
      </dgm:t>
    </dgm:pt>
    <dgm:pt modelId="{B02F7FF4-EAE5-4DBB-B147-65576D85E969}" type="sibTrans" cxnId="{739BA781-623F-4F5C-A0C5-08230FD4BC5A}">
      <dgm:prSet/>
      <dgm:spPr/>
      <dgm:t>
        <a:bodyPr/>
        <a:lstStyle/>
        <a:p>
          <a:pPr algn="just"/>
          <a:endParaRPr lang="en-IN" sz="1800" b="1">
            <a:solidFill>
              <a:srgbClr val="002060"/>
            </a:solidFill>
          </a:endParaRPr>
        </a:p>
      </dgm:t>
    </dgm:pt>
    <dgm:pt modelId="{5BD5A3B4-1A7B-4E3B-9DCC-605498C03AC2}">
      <dgm:prSet custT="1"/>
      <dgm:spPr/>
      <dgm:t>
        <a:bodyPr/>
        <a:lstStyle/>
        <a:p>
          <a:pPr algn="just"/>
          <a:r>
            <a:rPr lang="en-IN" sz="1800" b="1"/>
            <a:t>Climate change and its adaptation measures all over the world are still under research because of its complex and dynamics nature (Singh et al., 1997;; Adler et al., 2019). </a:t>
          </a:r>
          <a:endParaRPr lang="en-IN" sz="1800" b="1" dirty="0"/>
        </a:p>
      </dgm:t>
    </dgm:pt>
    <dgm:pt modelId="{FAC2C253-FF4C-4CD6-8CB8-84C427DBA3AB}" type="parTrans" cxnId="{6766DFD5-6958-4AEE-87B1-C4A78FEB0C19}">
      <dgm:prSet/>
      <dgm:spPr/>
      <dgm:t>
        <a:bodyPr/>
        <a:lstStyle/>
        <a:p>
          <a:pPr algn="just"/>
          <a:endParaRPr lang="en-IN" sz="1800" b="1">
            <a:solidFill>
              <a:srgbClr val="002060"/>
            </a:solidFill>
          </a:endParaRPr>
        </a:p>
      </dgm:t>
    </dgm:pt>
    <dgm:pt modelId="{87C3BCBD-3B57-42AA-A5BC-6F9E3C8B1B0D}" type="sibTrans" cxnId="{6766DFD5-6958-4AEE-87B1-C4A78FEB0C19}">
      <dgm:prSet/>
      <dgm:spPr/>
      <dgm:t>
        <a:bodyPr/>
        <a:lstStyle/>
        <a:p>
          <a:pPr algn="just"/>
          <a:endParaRPr lang="en-IN" sz="1800" b="1">
            <a:solidFill>
              <a:srgbClr val="002060"/>
            </a:solidFill>
          </a:endParaRPr>
        </a:p>
      </dgm:t>
    </dgm:pt>
    <dgm:pt modelId="{14747A48-7065-493D-9A34-71BE28C66321}">
      <dgm:prSet custT="1"/>
      <dgm:spPr/>
      <dgm:t>
        <a:bodyPr/>
        <a:lstStyle/>
        <a:p>
          <a:pPr algn="just"/>
          <a:r>
            <a:rPr lang="en-US" sz="1800" b="1" dirty="0"/>
            <a:t>An integrated framework for modelling the Climate Change and its impacts within a river basin scale may help to manage the water resources efficiently.</a:t>
          </a:r>
          <a:endParaRPr lang="en-IN" sz="1800" b="1" dirty="0"/>
        </a:p>
      </dgm:t>
    </dgm:pt>
    <dgm:pt modelId="{FC4F487F-717D-4A40-A72F-46D036D42C86}" type="parTrans" cxnId="{1457866B-867B-4F41-92FB-258CDDA26359}">
      <dgm:prSet/>
      <dgm:spPr/>
      <dgm:t>
        <a:bodyPr/>
        <a:lstStyle/>
        <a:p>
          <a:pPr algn="just"/>
          <a:endParaRPr lang="en-IN" sz="1800" b="1">
            <a:solidFill>
              <a:srgbClr val="002060"/>
            </a:solidFill>
          </a:endParaRPr>
        </a:p>
      </dgm:t>
    </dgm:pt>
    <dgm:pt modelId="{FD9C2B81-97D8-4F64-ADD3-B6C645954DEA}" type="sibTrans" cxnId="{1457866B-867B-4F41-92FB-258CDDA26359}">
      <dgm:prSet/>
      <dgm:spPr/>
      <dgm:t>
        <a:bodyPr/>
        <a:lstStyle/>
        <a:p>
          <a:pPr algn="just"/>
          <a:endParaRPr lang="en-IN" sz="1800" b="1">
            <a:solidFill>
              <a:srgbClr val="002060"/>
            </a:solidFill>
          </a:endParaRPr>
        </a:p>
      </dgm:t>
    </dgm:pt>
    <dgm:pt modelId="{1BAC6747-44F8-4ED4-A956-CB0ADA6AF360}">
      <dgm:prSet custT="1"/>
      <dgm:spPr/>
      <dgm:t>
        <a:bodyPr/>
        <a:lstStyle/>
        <a:p>
          <a:pPr algn="just"/>
          <a:r>
            <a:rPr lang="en-US" sz="1800" b="1" dirty="0"/>
            <a:t>The conceptual framework consists of a data component, process component, impact component, uncertainty component and feedback component.</a:t>
          </a:r>
          <a:endParaRPr lang="en-IN" sz="1800" b="1" dirty="0"/>
        </a:p>
      </dgm:t>
    </dgm:pt>
    <dgm:pt modelId="{1FE03222-F3CC-477B-B7FF-D0B404621D54}" type="parTrans" cxnId="{2D4DC87F-96BF-43AE-B99A-D696A010E570}">
      <dgm:prSet/>
      <dgm:spPr/>
      <dgm:t>
        <a:bodyPr/>
        <a:lstStyle/>
        <a:p>
          <a:pPr algn="just"/>
          <a:endParaRPr lang="en-IN" sz="1800" b="1">
            <a:solidFill>
              <a:srgbClr val="002060"/>
            </a:solidFill>
          </a:endParaRPr>
        </a:p>
      </dgm:t>
    </dgm:pt>
    <dgm:pt modelId="{4238B518-541F-4FB0-A2F6-B2D33144691E}" type="sibTrans" cxnId="{2D4DC87F-96BF-43AE-B99A-D696A010E570}">
      <dgm:prSet/>
      <dgm:spPr/>
      <dgm:t>
        <a:bodyPr/>
        <a:lstStyle/>
        <a:p>
          <a:pPr algn="just"/>
          <a:endParaRPr lang="en-IN" sz="1800" b="1">
            <a:solidFill>
              <a:srgbClr val="002060"/>
            </a:solidFill>
          </a:endParaRPr>
        </a:p>
      </dgm:t>
    </dgm:pt>
    <dgm:pt modelId="{83E7B4E2-C8FD-4A7E-8BB1-1065CD46C2B9}" type="pres">
      <dgm:prSet presAssocID="{AF4E0C56-7152-49CE-AB27-97F307DBD799}" presName="linear" presStyleCnt="0">
        <dgm:presLayoutVars>
          <dgm:animLvl val="lvl"/>
          <dgm:resizeHandles val="exact"/>
        </dgm:presLayoutVars>
      </dgm:prSet>
      <dgm:spPr/>
    </dgm:pt>
    <dgm:pt modelId="{2A30E125-15D1-4E57-8B03-CED9289CDB71}" type="pres">
      <dgm:prSet presAssocID="{F60B458C-9C1E-4611-B196-8A4D3BBF92D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CBB82DE-B9E9-4F21-B197-A5A81276A0A3}" type="pres">
      <dgm:prSet presAssocID="{2D1B2F09-CECB-415F-934E-AFFB6DEF52B7}" presName="spacer" presStyleCnt="0"/>
      <dgm:spPr/>
    </dgm:pt>
    <dgm:pt modelId="{B311D584-2FA5-4342-8036-BE62778FB05F}" type="pres">
      <dgm:prSet presAssocID="{1CA7BEAA-413D-454D-B02D-D1672194153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86E8B5C-378A-4870-8725-37A817BF06A8}" type="pres">
      <dgm:prSet presAssocID="{B02F7FF4-EAE5-4DBB-B147-65576D85E969}" presName="spacer" presStyleCnt="0"/>
      <dgm:spPr/>
    </dgm:pt>
    <dgm:pt modelId="{2D98818F-84DA-48C5-B934-0DF24AA2C9CD}" type="pres">
      <dgm:prSet presAssocID="{5BD5A3B4-1A7B-4E3B-9DCC-605498C03AC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A0021F1-294C-431C-8582-582B5B40195E}" type="pres">
      <dgm:prSet presAssocID="{87C3BCBD-3B57-42AA-A5BC-6F9E3C8B1B0D}" presName="spacer" presStyleCnt="0"/>
      <dgm:spPr/>
    </dgm:pt>
    <dgm:pt modelId="{9A28AB3B-05CC-44B9-AFDF-9102FEC84C5A}" type="pres">
      <dgm:prSet presAssocID="{14747A48-7065-493D-9A34-71BE28C6632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A907A38-1012-4BC9-BFBB-91868E278140}" type="pres">
      <dgm:prSet presAssocID="{FD9C2B81-97D8-4F64-ADD3-B6C645954DEA}" presName="spacer" presStyleCnt="0"/>
      <dgm:spPr/>
    </dgm:pt>
    <dgm:pt modelId="{1D90D520-4967-471E-816D-F2C502210288}" type="pres">
      <dgm:prSet presAssocID="{1BAC6747-44F8-4ED4-A956-CB0ADA6AF36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9F81914-091B-4E0A-8FD4-7FA2F24E675F}" type="presOf" srcId="{1CA7BEAA-413D-454D-B02D-D16721941539}" destId="{B311D584-2FA5-4342-8036-BE62778FB05F}" srcOrd="0" destOrd="0" presId="urn:microsoft.com/office/officeart/2005/8/layout/vList2"/>
    <dgm:cxn modelId="{EDDBDF29-5C1A-4AAB-9693-5243EF87F90F}" type="presOf" srcId="{5BD5A3B4-1A7B-4E3B-9DCC-605498C03AC2}" destId="{2D98818F-84DA-48C5-B934-0DF24AA2C9CD}" srcOrd="0" destOrd="0" presId="urn:microsoft.com/office/officeart/2005/8/layout/vList2"/>
    <dgm:cxn modelId="{1457866B-867B-4F41-92FB-258CDDA26359}" srcId="{AF4E0C56-7152-49CE-AB27-97F307DBD799}" destId="{14747A48-7065-493D-9A34-71BE28C66321}" srcOrd="3" destOrd="0" parTransId="{FC4F487F-717D-4A40-A72F-46D036D42C86}" sibTransId="{FD9C2B81-97D8-4F64-ADD3-B6C645954DEA}"/>
    <dgm:cxn modelId="{CE218A53-D191-4D03-88B5-5C66D97FDB20}" type="presOf" srcId="{14747A48-7065-493D-9A34-71BE28C66321}" destId="{9A28AB3B-05CC-44B9-AFDF-9102FEC84C5A}" srcOrd="0" destOrd="0" presId="urn:microsoft.com/office/officeart/2005/8/layout/vList2"/>
    <dgm:cxn modelId="{2D4DC87F-96BF-43AE-B99A-D696A010E570}" srcId="{AF4E0C56-7152-49CE-AB27-97F307DBD799}" destId="{1BAC6747-44F8-4ED4-A956-CB0ADA6AF360}" srcOrd="4" destOrd="0" parTransId="{1FE03222-F3CC-477B-B7FF-D0B404621D54}" sibTransId="{4238B518-541F-4FB0-A2F6-B2D33144691E}"/>
    <dgm:cxn modelId="{739BA781-623F-4F5C-A0C5-08230FD4BC5A}" srcId="{AF4E0C56-7152-49CE-AB27-97F307DBD799}" destId="{1CA7BEAA-413D-454D-B02D-D16721941539}" srcOrd="1" destOrd="0" parTransId="{10EE91F2-EDE4-431A-AF97-50620E955835}" sibTransId="{B02F7FF4-EAE5-4DBB-B147-65576D85E969}"/>
    <dgm:cxn modelId="{CB76AA83-F33A-4838-A0E3-C58EDDAD9F4D}" srcId="{AF4E0C56-7152-49CE-AB27-97F307DBD799}" destId="{F60B458C-9C1E-4611-B196-8A4D3BBF92D7}" srcOrd="0" destOrd="0" parTransId="{7734EA90-6BA7-4FCC-8DD9-AA1E141B7A02}" sibTransId="{2D1B2F09-CECB-415F-934E-AFFB6DEF52B7}"/>
    <dgm:cxn modelId="{B10F9D85-A80F-418F-8DEF-CB9064AA9E02}" type="presOf" srcId="{AF4E0C56-7152-49CE-AB27-97F307DBD799}" destId="{83E7B4E2-C8FD-4A7E-8BB1-1065CD46C2B9}" srcOrd="0" destOrd="0" presId="urn:microsoft.com/office/officeart/2005/8/layout/vList2"/>
    <dgm:cxn modelId="{D0571D91-361B-4670-90E5-40A0F9B5B1DE}" type="presOf" srcId="{1BAC6747-44F8-4ED4-A956-CB0ADA6AF360}" destId="{1D90D520-4967-471E-816D-F2C502210288}" srcOrd="0" destOrd="0" presId="urn:microsoft.com/office/officeart/2005/8/layout/vList2"/>
    <dgm:cxn modelId="{F966D79E-A9C5-459A-9774-53BD271CC970}" type="presOf" srcId="{F60B458C-9C1E-4611-B196-8A4D3BBF92D7}" destId="{2A30E125-15D1-4E57-8B03-CED9289CDB71}" srcOrd="0" destOrd="0" presId="urn:microsoft.com/office/officeart/2005/8/layout/vList2"/>
    <dgm:cxn modelId="{6766DFD5-6958-4AEE-87B1-C4A78FEB0C19}" srcId="{AF4E0C56-7152-49CE-AB27-97F307DBD799}" destId="{5BD5A3B4-1A7B-4E3B-9DCC-605498C03AC2}" srcOrd="2" destOrd="0" parTransId="{FAC2C253-FF4C-4CD6-8CB8-84C427DBA3AB}" sibTransId="{87C3BCBD-3B57-42AA-A5BC-6F9E3C8B1B0D}"/>
    <dgm:cxn modelId="{041B7195-93AF-445D-8AA7-B04714A7ABC2}" type="presParOf" srcId="{83E7B4E2-C8FD-4A7E-8BB1-1065CD46C2B9}" destId="{2A30E125-15D1-4E57-8B03-CED9289CDB71}" srcOrd="0" destOrd="0" presId="urn:microsoft.com/office/officeart/2005/8/layout/vList2"/>
    <dgm:cxn modelId="{F8BBB3EB-421B-4719-A40E-3DE93AA25401}" type="presParOf" srcId="{83E7B4E2-C8FD-4A7E-8BB1-1065CD46C2B9}" destId="{8CBB82DE-B9E9-4F21-B197-A5A81276A0A3}" srcOrd="1" destOrd="0" presId="urn:microsoft.com/office/officeart/2005/8/layout/vList2"/>
    <dgm:cxn modelId="{2A9FD9F2-43A9-4AC4-BB87-2400E8E747E8}" type="presParOf" srcId="{83E7B4E2-C8FD-4A7E-8BB1-1065CD46C2B9}" destId="{B311D584-2FA5-4342-8036-BE62778FB05F}" srcOrd="2" destOrd="0" presId="urn:microsoft.com/office/officeart/2005/8/layout/vList2"/>
    <dgm:cxn modelId="{CD8BEE2D-FB60-4C47-90EB-47D8D026DB3C}" type="presParOf" srcId="{83E7B4E2-C8FD-4A7E-8BB1-1065CD46C2B9}" destId="{086E8B5C-378A-4870-8725-37A817BF06A8}" srcOrd="3" destOrd="0" presId="urn:microsoft.com/office/officeart/2005/8/layout/vList2"/>
    <dgm:cxn modelId="{32C2B865-0C23-4E3B-8E79-97F160932707}" type="presParOf" srcId="{83E7B4E2-C8FD-4A7E-8BB1-1065CD46C2B9}" destId="{2D98818F-84DA-48C5-B934-0DF24AA2C9CD}" srcOrd="4" destOrd="0" presId="urn:microsoft.com/office/officeart/2005/8/layout/vList2"/>
    <dgm:cxn modelId="{BDBC1B52-39B6-4B82-B855-BB5898CA8CAE}" type="presParOf" srcId="{83E7B4E2-C8FD-4A7E-8BB1-1065CD46C2B9}" destId="{0A0021F1-294C-431C-8582-582B5B40195E}" srcOrd="5" destOrd="0" presId="urn:microsoft.com/office/officeart/2005/8/layout/vList2"/>
    <dgm:cxn modelId="{D6A9A45D-6CE7-4D2E-8B6F-2C1C099B144E}" type="presParOf" srcId="{83E7B4E2-C8FD-4A7E-8BB1-1065CD46C2B9}" destId="{9A28AB3B-05CC-44B9-AFDF-9102FEC84C5A}" srcOrd="6" destOrd="0" presId="urn:microsoft.com/office/officeart/2005/8/layout/vList2"/>
    <dgm:cxn modelId="{C9B6EDBC-3F9A-4450-A4CD-4243AD83662C}" type="presParOf" srcId="{83E7B4E2-C8FD-4A7E-8BB1-1065CD46C2B9}" destId="{9A907A38-1012-4BC9-BFBB-91868E278140}" srcOrd="7" destOrd="0" presId="urn:microsoft.com/office/officeart/2005/8/layout/vList2"/>
    <dgm:cxn modelId="{7FFB12AE-C83B-4278-8AD2-7B972DB46967}" type="presParOf" srcId="{83E7B4E2-C8FD-4A7E-8BB1-1065CD46C2B9}" destId="{1D90D520-4967-471E-816D-F2C502210288}" srcOrd="8" destOrd="0" presId="urn:microsoft.com/office/officeart/2005/8/layout/vList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D9FF67-6958-4E71-913E-A2F4E15CE35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C02E8E7-455B-442A-B5B0-1B898F2D6629}">
      <dgm:prSet phldrT="[Text]" custT="1"/>
      <dgm:spPr>
        <a:solidFill>
          <a:schemeClr val="bg1"/>
        </a:solidFill>
      </dgm:spPr>
      <dgm:t>
        <a:bodyPr/>
        <a:lstStyle/>
        <a:p>
          <a:r>
            <a:rPr lang="en-IN" sz="2000" b="1" dirty="0"/>
            <a:t>Data Component</a:t>
          </a:r>
        </a:p>
      </dgm:t>
    </dgm:pt>
    <dgm:pt modelId="{9167814A-123A-478D-A9C4-EA130139F698}" type="parTrans" cxnId="{4BE5C451-9CD3-4346-8CDD-BAEDF0032DB8}">
      <dgm:prSet/>
      <dgm:spPr/>
      <dgm:t>
        <a:bodyPr/>
        <a:lstStyle/>
        <a:p>
          <a:endParaRPr lang="en-IN" sz="2000"/>
        </a:p>
      </dgm:t>
    </dgm:pt>
    <dgm:pt modelId="{3C1EA026-69AB-4D4B-940B-0F91B308DEC9}" type="sibTrans" cxnId="{4BE5C451-9CD3-4346-8CDD-BAEDF0032DB8}">
      <dgm:prSet/>
      <dgm:spPr/>
      <dgm:t>
        <a:bodyPr/>
        <a:lstStyle/>
        <a:p>
          <a:endParaRPr lang="en-IN" sz="2000"/>
        </a:p>
      </dgm:t>
    </dgm:pt>
    <dgm:pt modelId="{125A61FF-33CE-4D41-9611-DB6D837A8397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IN" sz="2000" b="1" dirty="0"/>
            <a:t>Hydro-Climatic Data</a:t>
          </a:r>
        </a:p>
      </dgm:t>
    </dgm:pt>
    <dgm:pt modelId="{9CF3DACE-3B38-42F2-B1B3-068BD595B30A}" type="parTrans" cxnId="{ABB4A9F0-3E69-477D-AB37-FF07DFD63D2C}">
      <dgm:prSet/>
      <dgm:spPr/>
      <dgm:t>
        <a:bodyPr/>
        <a:lstStyle/>
        <a:p>
          <a:endParaRPr lang="en-IN" sz="2000"/>
        </a:p>
      </dgm:t>
    </dgm:pt>
    <dgm:pt modelId="{96AD8873-763F-40BC-ACAA-1937BA973E77}" type="sibTrans" cxnId="{ABB4A9F0-3E69-477D-AB37-FF07DFD63D2C}">
      <dgm:prSet/>
      <dgm:spPr/>
      <dgm:t>
        <a:bodyPr/>
        <a:lstStyle/>
        <a:p>
          <a:endParaRPr lang="en-IN" sz="2000"/>
        </a:p>
      </dgm:t>
    </dgm:pt>
    <dgm:pt modelId="{AD5A63BD-0531-47CE-9B38-0C460EEF6647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2000" b="1" dirty="0"/>
            <a:t>Land Surface Data</a:t>
          </a:r>
        </a:p>
      </dgm:t>
    </dgm:pt>
    <dgm:pt modelId="{18C1B565-364A-49D4-A10A-32A7D26CA5C9}" type="parTrans" cxnId="{3FE13ED2-0022-45B0-A664-BC065B9D051B}">
      <dgm:prSet/>
      <dgm:spPr/>
      <dgm:t>
        <a:bodyPr/>
        <a:lstStyle/>
        <a:p>
          <a:endParaRPr lang="en-IN" sz="2000"/>
        </a:p>
      </dgm:t>
    </dgm:pt>
    <dgm:pt modelId="{F157C43F-1A9B-4CFA-A12A-A5D0DE1A307E}" type="sibTrans" cxnId="{3FE13ED2-0022-45B0-A664-BC065B9D051B}">
      <dgm:prSet/>
      <dgm:spPr/>
      <dgm:t>
        <a:bodyPr/>
        <a:lstStyle/>
        <a:p>
          <a:endParaRPr lang="en-IN" sz="2000"/>
        </a:p>
      </dgm:t>
    </dgm:pt>
    <dgm:pt modelId="{407AF591-F6D2-445A-A647-934B4C306075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IN" sz="2000" b="1" dirty="0"/>
            <a:t>Hydrological Data</a:t>
          </a:r>
        </a:p>
      </dgm:t>
    </dgm:pt>
    <dgm:pt modelId="{8EC0079E-ABEB-47FD-92FB-84B907B07CC4}" type="parTrans" cxnId="{B92CA735-D080-4B96-81A4-8521FB9E7CD9}">
      <dgm:prSet/>
      <dgm:spPr/>
      <dgm:t>
        <a:bodyPr/>
        <a:lstStyle/>
        <a:p>
          <a:endParaRPr lang="en-IN" sz="2000"/>
        </a:p>
      </dgm:t>
    </dgm:pt>
    <dgm:pt modelId="{D3A719C6-CFC8-4B86-B88E-CCB0C54532E5}" type="sibTrans" cxnId="{B92CA735-D080-4B96-81A4-8521FB9E7CD9}">
      <dgm:prSet/>
      <dgm:spPr/>
      <dgm:t>
        <a:bodyPr/>
        <a:lstStyle/>
        <a:p>
          <a:endParaRPr lang="en-IN" sz="2000"/>
        </a:p>
      </dgm:t>
    </dgm:pt>
    <dgm:pt modelId="{83D51BD4-8603-475D-958F-56DE2514AD19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IN" sz="2000" b="1" dirty="0">
              <a:solidFill>
                <a:schemeClr val="bg1"/>
              </a:solidFill>
            </a:rPr>
            <a:t>Projected Data</a:t>
          </a:r>
        </a:p>
      </dgm:t>
    </dgm:pt>
    <dgm:pt modelId="{04E6E687-5C83-4495-8DD2-1B3B11B77050}" type="parTrans" cxnId="{55686C7A-00FA-4B36-9905-8CF480E0FFE4}">
      <dgm:prSet/>
      <dgm:spPr/>
      <dgm:t>
        <a:bodyPr/>
        <a:lstStyle/>
        <a:p>
          <a:endParaRPr lang="en-IN" sz="2000"/>
        </a:p>
      </dgm:t>
    </dgm:pt>
    <dgm:pt modelId="{CD56627C-BAA2-4D1E-BBBE-FDDC37263EEB}" type="sibTrans" cxnId="{55686C7A-00FA-4B36-9905-8CF480E0FFE4}">
      <dgm:prSet/>
      <dgm:spPr/>
      <dgm:t>
        <a:bodyPr/>
        <a:lstStyle/>
        <a:p>
          <a:endParaRPr lang="en-IN" sz="2000"/>
        </a:p>
      </dgm:t>
    </dgm:pt>
    <dgm:pt modelId="{192AE45D-CE6A-4105-AF15-62A75AECBDC4}" type="pres">
      <dgm:prSet presAssocID="{1FD9FF67-6958-4E71-913E-A2F4E15CE35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0968709-5D25-4393-A7C3-EF7E179C7EA1}" type="pres">
      <dgm:prSet presAssocID="{1FD9FF67-6958-4E71-913E-A2F4E15CE35E}" presName="matrix" presStyleCnt="0"/>
      <dgm:spPr/>
    </dgm:pt>
    <dgm:pt modelId="{8815A4A0-A5EF-42C6-9884-4E618D48B9FA}" type="pres">
      <dgm:prSet presAssocID="{1FD9FF67-6958-4E71-913E-A2F4E15CE35E}" presName="tile1" presStyleLbl="node1" presStyleIdx="0" presStyleCnt="4"/>
      <dgm:spPr/>
    </dgm:pt>
    <dgm:pt modelId="{41271649-B13C-4CCC-A6D7-46275B581414}" type="pres">
      <dgm:prSet presAssocID="{1FD9FF67-6958-4E71-913E-A2F4E15CE35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FEFF9E2-1FEB-4BD7-901D-F40021FE5DD2}" type="pres">
      <dgm:prSet presAssocID="{1FD9FF67-6958-4E71-913E-A2F4E15CE35E}" presName="tile2" presStyleLbl="node1" presStyleIdx="1" presStyleCnt="4"/>
      <dgm:spPr/>
    </dgm:pt>
    <dgm:pt modelId="{B82C7AF4-6171-445B-B453-DFDF67067C45}" type="pres">
      <dgm:prSet presAssocID="{1FD9FF67-6958-4E71-913E-A2F4E15CE35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4ACE8A4-FFC3-4625-98C9-EB97C8910E62}" type="pres">
      <dgm:prSet presAssocID="{1FD9FF67-6958-4E71-913E-A2F4E15CE35E}" presName="tile3" presStyleLbl="node1" presStyleIdx="2" presStyleCnt="4"/>
      <dgm:spPr/>
    </dgm:pt>
    <dgm:pt modelId="{586A6CF2-1AAB-490F-A0AE-9D20DA903FA3}" type="pres">
      <dgm:prSet presAssocID="{1FD9FF67-6958-4E71-913E-A2F4E15CE35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23C010E-310C-41A3-9122-F120B9E6903D}" type="pres">
      <dgm:prSet presAssocID="{1FD9FF67-6958-4E71-913E-A2F4E15CE35E}" presName="tile4" presStyleLbl="node1" presStyleIdx="3" presStyleCnt="4"/>
      <dgm:spPr/>
    </dgm:pt>
    <dgm:pt modelId="{9BC2E0FB-735E-4C30-9B88-A41636ED3346}" type="pres">
      <dgm:prSet presAssocID="{1FD9FF67-6958-4E71-913E-A2F4E15CE35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34E4311-7A9D-4D9D-A4DA-BFF2C66FBF01}" type="pres">
      <dgm:prSet presAssocID="{1FD9FF67-6958-4E71-913E-A2F4E15CE35E}" presName="centerTile" presStyleLbl="fgShp" presStyleIdx="0" presStyleCnt="1" custScaleX="163568" custScaleY="115148">
        <dgm:presLayoutVars>
          <dgm:chMax val="0"/>
          <dgm:chPref val="0"/>
        </dgm:presLayoutVars>
      </dgm:prSet>
      <dgm:spPr/>
    </dgm:pt>
  </dgm:ptLst>
  <dgm:cxnLst>
    <dgm:cxn modelId="{B92CA735-D080-4B96-81A4-8521FB9E7CD9}" srcId="{DC02E8E7-455B-442A-B5B0-1B898F2D6629}" destId="{407AF591-F6D2-445A-A647-934B4C306075}" srcOrd="2" destOrd="0" parTransId="{8EC0079E-ABEB-47FD-92FB-84B907B07CC4}" sibTransId="{D3A719C6-CFC8-4B86-B88E-CCB0C54532E5}"/>
    <dgm:cxn modelId="{F7339C37-6372-4D64-BF3E-472BCE42928C}" type="presOf" srcId="{1FD9FF67-6958-4E71-913E-A2F4E15CE35E}" destId="{192AE45D-CE6A-4105-AF15-62A75AECBDC4}" srcOrd="0" destOrd="0" presId="urn:microsoft.com/office/officeart/2005/8/layout/matrix1"/>
    <dgm:cxn modelId="{0789263D-C268-4C1D-9990-35784E318D6B}" type="presOf" srcId="{83D51BD4-8603-475D-958F-56DE2514AD19}" destId="{123C010E-310C-41A3-9122-F120B9E6903D}" srcOrd="0" destOrd="0" presId="urn:microsoft.com/office/officeart/2005/8/layout/matrix1"/>
    <dgm:cxn modelId="{11AED36E-2CFA-4901-8B88-F6E876B0AC50}" type="presOf" srcId="{407AF591-F6D2-445A-A647-934B4C306075}" destId="{04ACE8A4-FFC3-4625-98C9-EB97C8910E62}" srcOrd="0" destOrd="0" presId="urn:microsoft.com/office/officeart/2005/8/layout/matrix1"/>
    <dgm:cxn modelId="{4BE5C451-9CD3-4346-8CDD-BAEDF0032DB8}" srcId="{1FD9FF67-6958-4E71-913E-A2F4E15CE35E}" destId="{DC02E8E7-455B-442A-B5B0-1B898F2D6629}" srcOrd="0" destOrd="0" parTransId="{9167814A-123A-478D-A9C4-EA130139F698}" sibTransId="{3C1EA026-69AB-4D4B-940B-0F91B308DEC9}"/>
    <dgm:cxn modelId="{35D4B773-20F5-461C-88CB-DB64CFCCC403}" type="presOf" srcId="{AD5A63BD-0531-47CE-9B38-0C460EEF6647}" destId="{5FEFF9E2-1FEB-4BD7-901D-F40021FE5DD2}" srcOrd="0" destOrd="0" presId="urn:microsoft.com/office/officeart/2005/8/layout/matrix1"/>
    <dgm:cxn modelId="{55686C7A-00FA-4B36-9905-8CF480E0FFE4}" srcId="{DC02E8E7-455B-442A-B5B0-1B898F2D6629}" destId="{83D51BD4-8603-475D-958F-56DE2514AD19}" srcOrd="3" destOrd="0" parTransId="{04E6E687-5C83-4495-8DD2-1B3B11B77050}" sibTransId="{CD56627C-BAA2-4D1E-BBBE-FDDC37263EEB}"/>
    <dgm:cxn modelId="{53375389-1E3F-46B3-B3AA-1D667C17D086}" type="presOf" srcId="{125A61FF-33CE-4D41-9611-DB6D837A8397}" destId="{8815A4A0-A5EF-42C6-9884-4E618D48B9FA}" srcOrd="0" destOrd="0" presId="urn:microsoft.com/office/officeart/2005/8/layout/matrix1"/>
    <dgm:cxn modelId="{A3066C96-AD62-43BC-A917-853684743266}" type="presOf" srcId="{407AF591-F6D2-445A-A647-934B4C306075}" destId="{586A6CF2-1AAB-490F-A0AE-9D20DA903FA3}" srcOrd="1" destOrd="0" presId="urn:microsoft.com/office/officeart/2005/8/layout/matrix1"/>
    <dgm:cxn modelId="{0D87D2B0-8994-44CF-BF4C-7B75FE66CA74}" type="presOf" srcId="{DC02E8E7-455B-442A-B5B0-1B898F2D6629}" destId="{034E4311-7A9D-4D9D-A4DA-BFF2C66FBF01}" srcOrd="0" destOrd="0" presId="urn:microsoft.com/office/officeart/2005/8/layout/matrix1"/>
    <dgm:cxn modelId="{F1910FC2-AE35-4E28-BC1B-DBD90B2DCDD6}" type="presOf" srcId="{83D51BD4-8603-475D-958F-56DE2514AD19}" destId="{9BC2E0FB-735E-4C30-9B88-A41636ED3346}" srcOrd="1" destOrd="0" presId="urn:microsoft.com/office/officeart/2005/8/layout/matrix1"/>
    <dgm:cxn modelId="{3FE13ED2-0022-45B0-A664-BC065B9D051B}" srcId="{DC02E8E7-455B-442A-B5B0-1B898F2D6629}" destId="{AD5A63BD-0531-47CE-9B38-0C460EEF6647}" srcOrd="1" destOrd="0" parTransId="{18C1B565-364A-49D4-A10A-32A7D26CA5C9}" sibTransId="{F157C43F-1A9B-4CFA-A12A-A5D0DE1A307E}"/>
    <dgm:cxn modelId="{24601BDB-57FF-4686-974A-1C972AAC0657}" type="presOf" srcId="{125A61FF-33CE-4D41-9611-DB6D837A8397}" destId="{41271649-B13C-4CCC-A6D7-46275B581414}" srcOrd="1" destOrd="0" presId="urn:microsoft.com/office/officeart/2005/8/layout/matrix1"/>
    <dgm:cxn modelId="{ABB4A9F0-3E69-477D-AB37-FF07DFD63D2C}" srcId="{DC02E8E7-455B-442A-B5B0-1B898F2D6629}" destId="{125A61FF-33CE-4D41-9611-DB6D837A8397}" srcOrd="0" destOrd="0" parTransId="{9CF3DACE-3B38-42F2-B1B3-068BD595B30A}" sibTransId="{96AD8873-763F-40BC-ACAA-1937BA973E77}"/>
    <dgm:cxn modelId="{6E8E0FFB-3E3F-4550-BF3B-181E6E2BD25E}" type="presOf" srcId="{AD5A63BD-0531-47CE-9B38-0C460EEF6647}" destId="{B82C7AF4-6171-445B-B453-DFDF67067C45}" srcOrd="1" destOrd="0" presId="urn:microsoft.com/office/officeart/2005/8/layout/matrix1"/>
    <dgm:cxn modelId="{90A3EE9E-E634-4CFC-94D8-B3216D573621}" type="presParOf" srcId="{192AE45D-CE6A-4105-AF15-62A75AECBDC4}" destId="{70968709-5D25-4393-A7C3-EF7E179C7EA1}" srcOrd="0" destOrd="0" presId="urn:microsoft.com/office/officeart/2005/8/layout/matrix1"/>
    <dgm:cxn modelId="{A3609A5A-BA3B-41F8-84E8-7D0A78E15BD1}" type="presParOf" srcId="{70968709-5D25-4393-A7C3-EF7E179C7EA1}" destId="{8815A4A0-A5EF-42C6-9884-4E618D48B9FA}" srcOrd="0" destOrd="0" presId="urn:microsoft.com/office/officeart/2005/8/layout/matrix1"/>
    <dgm:cxn modelId="{EAE640B5-6C19-4267-8330-0306A26B97EE}" type="presParOf" srcId="{70968709-5D25-4393-A7C3-EF7E179C7EA1}" destId="{41271649-B13C-4CCC-A6D7-46275B581414}" srcOrd="1" destOrd="0" presId="urn:microsoft.com/office/officeart/2005/8/layout/matrix1"/>
    <dgm:cxn modelId="{FF960860-A951-4434-A1BD-64D40B127C0E}" type="presParOf" srcId="{70968709-5D25-4393-A7C3-EF7E179C7EA1}" destId="{5FEFF9E2-1FEB-4BD7-901D-F40021FE5DD2}" srcOrd="2" destOrd="0" presId="urn:microsoft.com/office/officeart/2005/8/layout/matrix1"/>
    <dgm:cxn modelId="{E6136F33-A45A-4F14-98DD-75F55282D2E0}" type="presParOf" srcId="{70968709-5D25-4393-A7C3-EF7E179C7EA1}" destId="{B82C7AF4-6171-445B-B453-DFDF67067C45}" srcOrd="3" destOrd="0" presId="urn:microsoft.com/office/officeart/2005/8/layout/matrix1"/>
    <dgm:cxn modelId="{E09F17A9-5464-4DA3-8570-BD6C69C00CCC}" type="presParOf" srcId="{70968709-5D25-4393-A7C3-EF7E179C7EA1}" destId="{04ACE8A4-FFC3-4625-98C9-EB97C8910E62}" srcOrd="4" destOrd="0" presId="urn:microsoft.com/office/officeart/2005/8/layout/matrix1"/>
    <dgm:cxn modelId="{9583D30B-714A-4237-B346-90280B7F4942}" type="presParOf" srcId="{70968709-5D25-4393-A7C3-EF7E179C7EA1}" destId="{586A6CF2-1AAB-490F-A0AE-9D20DA903FA3}" srcOrd="5" destOrd="0" presId="urn:microsoft.com/office/officeart/2005/8/layout/matrix1"/>
    <dgm:cxn modelId="{DEB03F0C-7666-404C-B27B-14B4DE209106}" type="presParOf" srcId="{70968709-5D25-4393-A7C3-EF7E179C7EA1}" destId="{123C010E-310C-41A3-9122-F120B9E6903D}" srcOrd="6" destOrd="0" presId="urn:microsoft.com/office/officeart/2005/8/layout/matrix1"/>
    <dgm:cxn modelId="{1A03FB3F-75E4-41AB-B554-66E7E12C13BC}" type="presParOf" srcId="{70968709-5D25-4393-A7C3-EF7E179C7EA1}" destId="{9BC2E0FB-735E-4C30-9B88-A41636ED3346}" srcOrd="7" destOrd="0" presId="urn:microsoft.com/office/officeart/2005/8/layout/matrix1"/>
    <dgm:cxn modelId="{176CE9FB-452D-42E9-AE3E-61DE86F2D953}" type="presParOf" srcId="{192AE45D-CE6A-4105-AF15-62A75AECBDC4}" destId="{034E4311-7A9D-4D9D-A4DA-BFF2C66FBF0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1F143-6829-404E-9E70-A3E62BD17EEB}">
      <dsp:nvSpPr>
        <dsp:cNvPr id="0" name=""/>
        <dsp:cNvSpPr/>
      </dsp:nvSpPr>
      <dsp:spPr>
        <a:xfrm rot="5400000">
          <a:off x="-107395" y="112147"/>
          <a:ext cx="715969" cy="50117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</a:t>
          </a:r>
          <a:endParaRPr lang="en-IN" sz="1400" b="1" kern="1200" dirty="0"/>
        </a:p>
      </dsp:txBody>
      <dsp:txXfrm rot="-5400000">
        <a:off x="1" y="255340"/>
        <a:ext cx="501178" cy="214791"/>
      </dsp:txXfrm>
    </dsp:sp>
    <dsp:sp modelId="{BF2B1563-AB3B-4D7F-B303-C174EAB35A2F}">
      <dsp:nvSpPr>
        <dsp:cNvPr id="0" name=""/>
        <dsp:cNvSpPr/>
      </dsp:nvSpPr>
      <dsp:spPr>
        <a:xfrm rot="5400000">
          <a:off x="3006949" y="-2505769"/>
          <a:ext cx="465380" cy="5476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3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Introduction</a:t>
          </a:r>
          <a:endParaRPr lang="en-IN" sz="31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 rot="-5400000">
        <a:off x="501179" y="22719"/>
        <a:ext cx="5454203" cy="419944"/>
      </dsp:txXfrm>
    </dsp:sp>
    <dsp:sp modelId="{6FA064E0-5F41-4044-BBE4-D9245EA645D0}">
      <dsp:nvSpPr>
        <dsp:cNvPr id="0" name=""/>
        <dsp:cNvSpPr/>
      </dsp:nvSpPr>
      <dsp:spPr>
        <a:xfrm rot="5400000">
          <a:off x="-107395" y="754690"/>
          <a:ext cx="715969" cy="50117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</a:t>
          </a:r>
          <a:endParaRPr lang="en-IN" sz="1400" b="1" kern="1200" dirty="0"/>
        </a:p>
      </dsp:txBody>
      <dsp:txXfrm rot="-5400000">
        <a:off x="1" y="897883"/>
        <a:ext cx="501178" cy="214791"/>
      </dsp:txXfrm>
    </dsp:sp>
    <dsp:sp modelId="{5FE6CAE0-9366-4A97-847C-EF84264756B8}">
      <dsp:nvSpPr>
        <dsp:cNvPr id="0" name=""/>
        <dsp:cNvSpPr/>
      </dsp:nvSpPr>
      <dsp:spPr>
        <a:xfrm rot="5400000">
          <a:off x="3006949" y="-1858475"/>
          <a:ext cx="465380" cy="5476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IN" sz="3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Conceptual Framework</a:t>
          </a:r>
        </a:p>
      </dsp:txBody>
      <dsp:txXfrm rot="-5400000">
        <a:off x="501179" y="670013"/>
        <a:ext cx="5454203" cy="419944"/>
      </dsp:txXfrm>
    </dsp:sp>
    <dsp:sp modelId="{404082B0-EF41-424C-B142-A7133EECA036}">
      <dsp:nvSpPr>
        <dsp:cNvPr id="0" name=""/>
        <dsp:cNvSpPr/>
      </dsp:nvSpPr>
      <dsp:spPr>
        <a:xfrm rot="5400000">
          <a:off x="-107395" y="1397232"/>
          <a:ext cx="715969" cy="50117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3</a:t>
          </a:r>
          <a:endParaRPr lang="en-IN" sz="1400" b="1" kern="1200" dirty="0"/>
        </a:p>
      </dsp:txBody>
      <dsp:txXfrm rot="-5400000">
        <a:off x="1" y="1540425"/>
        <a:ext cx="501178" cy="214791"/>
      </dsp:txXfrm>
    </dsp:sp>
    <dsp:sp modelId="{8978F7E8-EB48-40BD-8060-D3630B87A583}">
      <dsp:nvSpPr>
        <dsp:cNvPr id="0" name=""/>
        <dsp:cNvSpPr/>
      </dsp:nvSpPr>
      <dsp:spPr>
        <a:xfrm rot="5400000">
          <a:off x="3006949" y="-1215933"/>
          <a:ext cx="465380" cy="5476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3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Data Component</a:t>
          </a:r>
        </a:p>
      </dsp:txBody>
      <dsp:txXfrm rot="-5400000">
        <a:off x="501179" y="1312555"/>
        <a:ext cx="5454203" cy="419944"/>
      </dsp:txXfrm>
    </dsp:sp>
    <dsp:sp modelId="{A5D4003C-81CD-497D-8EDB-24E6D22A9800}">
      <dsp:nvSpPr>
        <dsp:cNvPr id="0" name=""/>
        <dsp:cNvSpPr/>
      </dsp:nvSpPr>
      <dsp:spPr>
        <a:xfrm rot="5400000">
          <a:off x="-107395" y="2039775"/>
          <a:ext cx="715969" cy="50117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4</a:t>
          </a:r>
          <a:endParaRPr lang="en-IN" sz="1400" b="1" kern="1200" dirty="0"/>
        </a:p>
      </dsp:txBody>
      <dsp:txXfrm rot="-5400000">
        <a:off x="1" y="2182968"/>
        <a:ext cx="501178" cy="214791"/>
      </dsp:txXfrm>
    </dsp:sp>
    <dsp:sp modelId="{A8E245DB-7359-4C11-86D7-A91E886971BB}">
      <dsp:nvSpPr>
        <dsp:cNvPr id="0" name=""/>
        <dsp:cNvSpPr/>
      </dsp:nvSpPr>
      <dsp:spPr>
        <a:xfrm rot="5400000">
          <a:off x="3006949" y="-573390"/>
          <a:ext cx="465380" cy="5476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3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Process Component</a:t>
          </a:r>
        </a:p>
      </dsp:txBody>
      <dsp:txXfrm rot="-5400000">
        <a:off x="501179" y="1955098"/>
        <a:ext cx="5454203" cy="419944"/>
      </dsp:txXfrm>
    </dsp:sp>
    <dsp:sp modelId="{AB08877F-FFE4-4A66-905D-D1253C115429}">
      <dsp:nvSpPr>
        <dsp:cNvPr id="0" name=""/>
        <dsp:cNvSpPr/>
      </dsp:nvSpPr>
      <dsp:spPr>
        <a:xfrm rot="5400000">
          <a:off x="-107395" y="2682317"/>
          <a:ext cx="715969" cy="50117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5</a:t>
          </a:r>
          <a:endParaRPr lang="en-IN" sz="1400" b="1" kern="1200" dirty="0"/>
        </a:p>
      </dsp:txBody>
      <dsp:txXfrm rot="-5400000">
        <a:off x="1" y="2825510"/>
        <a:ext cx="501178" cy="214791"/>
      </dsp:txXfrm>
    </dsp:sp>
    <dsp:sp modelId="{8A290CE0-FCEB-4330-A94D-3BD455EEAE67}">
      <dsp:nvSpPr>
        <dsp:cNvPr id="0" name=""/>
        <dsp:cNvSpPr/>
      </dsp:nvSpPr>
      <dsp:spPr>
        <a:xfrm rot="5400000">
          <a:off x="3006949" y="69151"/>
          <a:ext cx="465380" cy="5476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3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Impact Component</a:t>
          </a:r>
        </a:p>
      </dsp:txBody>
      <dsp:txXfrm rot="-5400000">
        <a:off x="501179" y="2597639"/>
        <a:ext cx="5454203" cy="419944"/>
      </dsp:txXfrm>
    </dsp:sp>
    <dsp:sp modelId="{ACECA022-DA5F-40D7-933E-C7781DE3FF7A}">
      <dsp:nvSpPr>
        <dsp:cNvPr id="0" name=""/>
        <dsp:cNvSpPr/>
      </dsp:nvSpPr>
      <dsp:spPr>
        <a:xfrm rot="5400000">
          <a:off x="-107395" y="3324860"/>
          <a:ext cx="715969" cy="50117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6</a:t>
          </a:r>
          <a:endParaRPr lang="en-IN" sz="1400" b="1" kern="1200" dirty="0"/>
        </a:p>
      </dsp:txBody>
      <dsp:txXfrm rot="-5400000">
        <a:off x="1" y="3468053"/>
        <a:ext cx="501178" cy="214791"/>
      </dsp:txXfrm>
    </dsp:sp>
    <dsp:sp modelId="{E7831DCE-A951-413D-8137-2BB689EAC1CB}">
      <dsp:nvSpPr>
        <dsp:cNvPr id="0" name=""/>
        <dsp:cNvSpPr/>
      </dsp:nvSpPr>
      <dsp:spPr>
        <a:xfrm rot="5400000">
          <a:off x="3006949" y="711694"/>
          <a:ext cx="465380" cy="5476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3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Uncertainty Component</a:t>
          </a:r>
        </a:p>
      </dsp:txBody>
      <dsp:txXfrm rot="-5400000">
        <a:off x="501179" y="3240182"/>
        <a:ext cx="5454203" cy="419944"/>
      </dsp:txXfrm>
    </dsp:sp>
    <dsp:sp modelId="{2832A335-FD8D-4F79-8082-D0FA35B5AC59}">
      <dsp:nvSpPr>
        <dsp:cNvPr id="0" name=""/>
        <dsp:cNvSpPr/>
      </dsp:nvSpPr>
      <dsp:spPr>
        <a:xfrm rot="5400000">
          <a:off x="-107395" y="3967402"/>
          <a:ext cx="715969" cy="50117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7</a:t>
          </a:r>
          <a:endParaRPr lang="en-IN" sz="1400" b="1" kern="1200" dirty="0"/>
        </a:p>
      </dsp:txBody>
      <dsp:txXfrm rot="-5400000">
        <a:off x="1" y="4110595"/>
        <a:ext cx="501178" cy="214791"/>
      </dsp:txXfrm>
    </dsp:sp>
    <dsp:sp modelId="{0365ED2C-862F-4C0F-B745-425FA2069E7F}">
      <dsp:nvSpPr>
        <dsp:cNvPr id="0" name=""/>
        <dsp:cNvSpPr/>
      </dsp:nvSpPr>
      <dsp:spPr>
        <a:xfrm rot="5400000">
          <a:off x="3006949" y="1354236"/>
          <a:ext cx="465380" cy="5476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IN" sz="3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Feedback Component</a:t>
          </a:r>
        </a:p>
      </dsp:txBody>
      <dsp:txXfrm rot="-5400000">
        <a:off x="501179" y="3882724"/>
        <a:ext cx="5454203" cy="419944"/>
      </dsp:txXfrm>
    </dsp:sp>
    <dsp:sp modelId="{8A190538-28EC-4530-9CC6-732A23ACBFA1}">
      <dsp:nvSpPr>
        <dsp:cNvPr id="0" name=""/>
        <dsp:cNvSpPr/>
      </dsp:nvSpPr>
      <dsp:spPr>
        <a:xfrm rot="5400000">
          <a:off x="-107395" y="4609945"/>
          <a:ext cx="715969" cy="50117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/>
            <a:t>8</a:t>
          </a:r>
        </a:p>
      </dsp:txBody>
      <dsp:txXfrm rot="-5400000">
        <a:off x="1" y="4753138"/>
        <a:ext cx="501178" cy="214791"/>
      </dsp:txXfrm>
    </dsp:sp>
    <dsp:sp modelId="{77B10724-1E43-4421-A1AA-81946CB1ADB6}">
      <dsp:nvSpPr>
        <dsp:cNvPr id="0" name=""/>
        <dsp:cNvSpPr/>
      </dsp:nvSpPr>
      <dsp:spPr>
        <a:xfrm rot="5400000">
          <a:off x="3006949" y="1996779"/>
          <a:ext cx="465380" cy="5476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IN" sz="3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Conclusion</a:t>
          </a:r>
        </a:p>
      </dsp:txBody>
      <dsp:txXfrm rot="-5400000">
        <a:off x="501179" y="4525267"/>
        <a:ext cx="5454203" cy="419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0E125-15D1-4E57-8B03-CED9289CDB71}">
      <dsp:nvSpPr>
        <dsp:cNvPr id="0" name=""/>
        <dsp:cNvSpPr/>
      </dsp:nvSpPr>
      <dsp:spPr>
        <a:xfrm>
          <a:off x="0" y="33289"/>
          <a:ext cx="8731527" cy="917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/>
            <a:t>The Intergovernmental Panel for Climate Change 5</a:t>
          </a:r>
          <a:r>
            <a:rPr lang="en-IN" sz="1800" b="1" kern="1200" baseline="30000"/>
            <a:t>th </a:t>
          </a:r>
          <a:r>
            <a:rPr lang="en-IN" sz="1800" b="1" kern="1200"/>
            <a:t>assessment report (IPCC AR5) states that 21</a:t>
          </a:r>
          <a:r>
            <a:rPr lang="en-IN" sz="1800" b="1" kern="1200" baseline="30000"/>
            <a:t>st</a:t>
          </a:r>
          <a:r>
            <a:rPr lang="en-IN" sz="1800" b="1" kern="1200"/>
            <a:t> century may have an increase in Global warming of ~1.5°C (IPCC AR5, 2019).</a:t>
          </a:r>
          <a:endParaRPr lang="en-IN" sz="1800" b="1" kern="1200" dirty="0"/>
        </a:p>
      </dsp:txBody>
      <dsp:txXfrm>
        <a:off x="44778" y="78067"/>
        <a:ext cx="8641971" cy="827724"/>
      </dsp:txXfrm>
    </dsp:sp>
    <dsp:sp modelId="{B311D584-2FA5-4342-8036-BE62778FB05F}">
      <dsp:nvSpPr>
        <dsp:cNvPr id="0" name=""/>
        <dsp:cNvSpPr/>
      </dsp:nvSpPr>
      <dsp:spPr>
        <a:xfrm>
          <a:off x="0" y="1091689"/>
          <a:ext cx="8731527" cy="917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/>
            <a:t>Global Climate Change is the key factor that create impacts on hydrological cycle at various stages (Bharati et al., 2011; Immerzeel et al., 2013; Surampalli et al., 2015). </a:t>
          </a:r>
          <a:endParaRPr lang="en-IN" sz="1800" b="1" kern="1200" dirty="0"/>
        </a:p>
      </dsp:txBody>
      <dsp:txXfrm>
        <a:off x="44778" y="1136467"/>
        <a:ext cx="8641971" cy="827724"/>
      </dsp:txXfrm>
    </dsp:sp>
    <dsp:sp modelId="{2D98818F-84DA-48C5-B934-0DF24AA2C9CD}">
      <dsp:nvSpPr>
        <dsp:cNvPr id="0" name=""/>
        <dsp:cNvSpPr/>
      </dsp:nvSpPr>
      <dsp:spPr>
        <a:xfrm>
          <a:off x="0" y="2150089"/>
          <a:ext cx="8731527" cy="917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/>
            <a:t>Climate change and its adaptation measures all over the world are still under research because of its complex and dynamics nature (Singh et al., 1997;; Adler et al., 2019). </a:t>
          </a:r>
          <a:endParaRPr lang="en-IN" sz="1800" b="1" kern="1200" dirty="0"/>
        </a:p>
      </dsp:txBody>
      <dsp:txXfrm>
        <a:off x="44778" y="2194867"/>
        <a:ext cx="8641971" cy="827724"/>
      </dsp:txXfrm>
    </dsp:sp>
    <dsp:sp modelId="{9A28AB3B-05CC-44B9-AFDF-9102FEC84C5A}">
      <dsp:nvSpPr>
        <dsp:cNvPr id="0" name=""/>
        <dsp:cNvSpPr/>
      </dsp:nvSpPr>
      <dsp:spPr>
        <a:xfrm>
          <a:off x="0" y="3208489"/>
          <a:ext cx="8731527" cy="917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An integrated framework for modelling the Climate Change and its impacts within a river basin scale may help to manage the water resources efficiently.</a:t>
          </a:r>
          <a:endParaRPr lang="en-IN" sz="1800" b="1" kern="1200" dirty="0"/>
        </a:p>
      </dsp:txBody>
      <dsp:txXfrm>
        <a:off x="44778" y="3253267"/>
        <a:ext cx="8641971" cy="827724"/>
      </dsp:txXfrm>
    </dsp:sp>
    <dsp:sp modelId="{1D90D520-4967-471E-816D-F2C502210288}">
      <dsp:nvSpPr>
        <dsp:cNvPr id="0" name=""/>
        <dsp:cNvSpPr/>
      </dsp:nvSpPr>
      <dsp:spPr>
        <a:xfrm>
          <a:off x="0" y="4266889"/>
          <a:ext cx="8731527" cy="917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The conceptual framework consists of a data component, process component, impact component, uncertainty component and feedback component.</a:t>
          </a:r>
          <a:endParaRPr lang="en-IN" sz="1800" b="1" kern="1200" dirty="0"/>
        </a:p>
      </dsp:txBody>
      <dsp:txXfrm>
        <a:off x="44778" y="4311667"/>
        <a:ext cx="8641971" cy="827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5A4A0-A5EF-42C6-9884-4E618D48B9FA}">
      <dsp:nvSpPr>
        <dsp:cNvPr id="0" name=""/>
        <dsp:cNvSpPr/>
      </dsp:nvSpPr>
      <dsp:spPr>
        <a:xfrm rot="16200000">
          <a:off x="1074300" y="-1074300"/>
          <a:ext cx="1004110" cy="3152711"/>
        </a:xfrm>
        <a:prstGeom prst="round1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Hydro-Climatic Data</a:t>
          </a:r>
        </a:p>
      </dsp:txBody>
      <dsp:txXfrm rot="5400000">
        <a:off x="0" y="0"/>
        <a:ext cx="3152711" cy="753082"/>
      </dsp:txXfrm>
    </dsp:sp>
    <dsp:sp modelId="{5FEFF9E2-1FEB-4BD7-901D-F40021FE5DD2}">
      <dsp:nvSpPr>
        <dsp:cNvPr id="0" name=""/>
        <dsp:cNvSpPr/>
      </dsp:nvSpPr>
      <dsp:spPr>
        <a:xfrm>
          <a:off x="3152711" y="0"/>
          <a:ext cx="3152711" cy="1004110"/>
        </a:xfrm>
        <a:prstGeom prst="round1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Land Surface Data</a:t>
          </a:r>
        </a:p>
      </dsp:txBody>
      <dsp:txXfrm>
        <a:off x="3152711" y="0"/>
        <a:ext cx="3152711" cy="753082"/>
      </dsp:txXfrm>
    </dsp:sp>
    <dsp:sp modelId="{04ACE8A4-FFC3-4625-98C9-EB97C8910E62}">
      <dsp:nvSpPr>
        <dsp:cNvPr id="0" name=""/>
        <dsp:cNvSpPr/>
      </dsp:nvSpPr>
      <dsp:spPr>
        <a:xfrm rot="10800000">
          <a:off x="0" y="1004110"/>
          <a:ext cx="3152711" cy="1004110"/>
        </a:xfrm>
        <a:prstGeom prst="round1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Hydrological Data</a:t>
          </a:r>
        </a:p>
      </dsp:txBody>
      <dsp:txXfrm rot="10800000">
        <a:off x="0" y="1255138"/>
        <a:ext cx="3152711" cy="753082"/>
      </dsp:txXfrm>
    </dsp:sp>
    <dsp:sp modelId="{123C010E-310C-41A3-9122-F120B9E6903D}">
      <dsp:nvSpPr>
        <dsp:cNvPr id="0" name=""/>
        <dsp:cNvSpPr/>
      </dsp:nvSpPr>
      <dsp:spPr>
        <a:xfrm rot="5400000">
          <a:off x="4227011" y="-70189"/>
          <a:ext cx="1004110" cy="3152711"/>
        </a:xfrm>
        <a:prstGeom prst="round1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chemeClr val="bg1"/>
              </a:solidFill>
            </a:rPr>
            <a:t>Projected Data</a:t>
          </a:r>
        </a:p>
      </dsp:txBody>
      <dsp:txXfrm rot="-5400000">
        <a:off x="3152711" y="1255138"/>
        <a:ext cx="3152711" cy="753082"/>
      </dsp:txXfrm>
    </dsp:sp>
    <dsp:sp modelId="{034E4311-7A9D-4D9D-A4DA-BFF2C66FBF01}">
      <dsp:nvSpPr>
        <dsp:cNvPr id="0" name=""/>
        <dsp:cNvSpPr/>
      </dsp:nvSpPr>
      <dsp:spPr>
        <a:xfrm>
          <a:off x="1605663" y="715057"/>
          <a:ext cx="3094095" cy="57810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Data Component</a:t>
          </a:r>
        </a:p>
      </dsp:txBody>
      <dsp:txXfrm>
        <a:off x="1633884" y="743278"/>
        <a:ext cx="3037653" cy="521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C72-0701-4922-B9D1-CBFB540736DA}" type="datetimeFigureOut">
              <a:rPr lang="en-IN" smtClean="0"/>
              <a:t>06-05-2020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33DB3-0243-45D5-87FD-27D2F51D20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936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65F70-043D-4A14-84EB-F11BA01DD38F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842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52529" cy="736270"/>
          </a:xfrm>
          <a:prstGeom prst="rect">
            <a:avLst/>
          </a:prstGeom>
          <a:gradFill>
            <a:gsLst>
              <a:gs pos="1000">
                <a:srgbClr val="166018"/>
              </a:gs>
              <a:gs pos="52000">
                <a:srgbClr val="00B0F0"/>
              </a:gs>
              <a:gs pos="100000">
                <a:schemeClr val="tx2">
                  <a:lumMod val="75000"/>
                </a:schemeClr>
              </a:gs>
              <a:gs pos="100000">
                <a:srgbClr val="4D080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Franklin Gothic Demi" pitchFamily="34" charset="0"/>
              </a:rPr>
              <a:t>INDIAN INSTITUTE OF TECHNOLOGY ROORKEE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95" y="-1281"/>
            <a:ext cx="755828" cy="73210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6150"/>
            <a:ext cx="9133727" cy="185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81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4285" y="-1480"/>
            <a:ext cx="979715" cy="96136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756400"/>
            <a:ext cx="9144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97" y="6447291"/>
            <a:ext cx="1666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lum bright="3000"/>
          </a:blip>
          <a:stretch>
            <a:fillRect/>
          </a:stretch>
        </p:blipFill>
        <p:spPr>
          <a:xfrm>
            <a:off x="1873072" y="2118212"/>
            <a:ext cx="5321656" cy="3510576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0654" y="202990"/>
            <a:ext cx="7042080" cy="554587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80653" y="1173984"/>
            <a:ext cx="8768137" cy="5223272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865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lum bright="3000"/>
          </a:blip>
          <a:stretch>
            <a:fillRect/>
          </a:stretch>
        </p:blipFill>
        <p:spPr>
          <a:xfrm>
            <a:off x="1873072" y="2118212"/>
            <a:ext cx="5321656" cy="3510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54" y="202990"/>
            <a:ext cx="7042080" cy="554587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654" y="1132413"/>
            <a:ext cx="4288604" cy="4806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654" y="1613043"/>
            <a:ext cx="4288604" cy="4784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5166"/>
            <a:ext cx="4242121" cy="4878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13043"/>
            <a:ext cx="4242121" cy="4784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4285" y="-1480"/>
            <a:ext cx="979715" cy="96136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756400"/>
            <a:ext cx="9144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97" y="6447291"/>
            <a:ext cx="1666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892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lum bright="3000"/>
          </a:blip>
          <a:stretch>
            <a:fillRect/>
          </a:stretch>
        </p:blipFill>
        <p:spPr>
          <a:xfrm>
            <a:off x="1873072" y="2118212"/>
            <a:ext cx="5321656" cy="3510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4285" y="-1480"/>
            <a:ext cx="979715" cy="96136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756400"/>
            <a:ext cx="9144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97" y="6447291"/>
            <a:ext cx="1666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75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363913" y="2971801"/>
            <a:ext cx="2452687" cy="711200"/>
          </a:xfrm>
        </p:spPr>
        <p:txBody>
          <a:bodyPr anchor="t"/>
          <a:lstStyle>
            <a:lvl1pPr algn="ctr">
              <a:defRPr sz="3600" b="1" cap="none"/>
            </a:lvl1pPr>
          </a:lstStyle>
          <a:p>
            <a:r>
              <a:rPr lang="en-US" dirty="0"/>
              <a:t>Thanks…</a:t>
            </a:r>
            <a:endParaRPr lang="en-IN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595524" y="3619535"/>
            <a:ext cx="2009553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7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47F8E96-40AA-459E-91AA-55A5F97CAA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4CB9294-F9FF-4346-BE48-1C04129C72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3" r:id="rId4"/>
    <p:sldLayoutId id="2147483708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425903" y="1649274"/>
            <a:ext cx="8534400" cy="499336"/>
          </a:xfrm>
        </p:spPr>
        <p:txBody>
          <a:bodyPr/>
          <a:lstStyle>
            <a:lvl1pPr algn="ctr">
              <a:defRPr sz="2800" b="1">
                <a:latin typeface="+mn-lt"/>
              </a:defRPr>
            </a:lvl1pPr>
          </a:lstStyle>
          <a:p>
            <a:r>
              <a:rPr lang="en-IN" sz="3000" dirty="0">
                <a:solidFill>
                  <a:srgbClr val="C00000"/>
                </a:solidFill>
              </a:rPr>
              <a:t>A Conceptual Framework for Modelling the Climate Change and its Impacts within a River basin Using Remote Sensing Data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4294967295"/>
          </p:nvPr>
        </p:nvSpPr>
        <p:spPr>
          <a:xfrm>
            <a:off x="948417" y="4408460"/>
            <a:ext cx="7247166" cy="423370"/>
          </a:xfrm>
        </p:spPr>
        <p:txBody>
          <a:bodyPr anchor="b"/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Department of Civil Engineering</a:t>
            </a:r>
          </a:p>
          <a:p>
            <a:r>
              <a:rPr lang="en-US" dirty="0"/>
              <a:t>Indian Institute of Technology Roorkee</a:t>
            </a:r>
          </a:p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4294967295"/>
          </p:nvPr>
        </p:nvSpPr>
        <p:spPr>
          <a:xfrm>
            <a:off x="1069520" y="3066850"/>
            <a:ext cx="7247166" cy="423370"/>
          </a:xfrm>
        </p:spPr>
        <p:txBody>
          <a:bodyPr anchor="b"/>
          <a:lstStyle>
            <a:lvl1pPr marL="0" indent="0" algn="ctr">
              <a:buNone/>
              <a:defRPr sz="2000" b="1" i="1">
                <a:solidFill>
                  <a:srgbClr val="0000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M. Sathyaseelan, S.K. Ghosh, C.S.P. Ojha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5D1D40B-C418-425F-9767-6EC647864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663"/>
            <a:ext cx="1236707" cy="4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77207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>
            <a:extLst>
              <a:ext uri="{FF2B5EF4-FFF2-40B4-BE49-F238E27FC236}">
                <a16:creationId xmlns:a16="http://schemas.microsoft.com/office/drawing/2014/main" id="{B4BDAE88-3C38-44A0-A1A4-4BB47E680B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975" y="203200"/>
            <a:ext cx="7042150" cy="5540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 dirty="0"/>
              <a:t>Feedback Component</a:t>
            </a:r>
          </a:p>
        </p:txBody>
      </p:sp>
      <p:pic>
        <p:nvPicPr>
          <p:cNvPr id="69" name="Picture 4">
            <a:extLst>
              <a:ext uri="{FF2B5EF4-FFF2-40B4-BE49-F238E27FC236}">
                <a16:creationId xmlns:a16="http://schemas.microsoft.com/office/drawing/2014/main" id="{48864827-0B67-487E-95CD-4FC8801CC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663"/>
            <a:ext cx="1236707" cy="4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4693B4-8F37-4A9C-AE6F-33B3775738B7}"/>
              </a:ext>
            </a:extLst>
          </p:cNvPr>
          <p:cNvGrpSpPr/>
          <p:nvPr/>
        </p:nvGrpSpPr>
        <p:grpSpPr>
          <a:xfrm>
            <a:off x="0" y="1038677"/>
            <a:ext cx="9144000" cy="5382916"/>
            <a:chOff x="0" y="1038677"/>
            <a:chExt cx="9144000" cy="5382916"/>
          </a:xfrm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D8EEC7A0-7D96-436E-A446-E3799B893219}"/>
                </a:ext>
              </a:extLst>
            </p:cNvPr>
            <p:cNvGrpSpPr/>
            <p:nvPr/>
          </p:nvGrpSpPr>
          <p:grpSpPr>
            <a:xfrm>
              <a:off x="0" y="1038677"/>
              <a:ext cx="9144000" cy="5382916"/>
              <a:chOff x="0" y="1038677"/>
              <a:chExt cx="9144000" cy="5382916"/>
            </a:xfrm>
          </p:grpSpPr>
          <p:sp>
            <p:nvSpPr>
              <p:cNvPr id="188" name="Flowchart: Process 187">
                <a:extLst>
                  <a:ext uri="{FF2B5EF4-FFF2-40B4-BE49-F238E27FC236}">
                    <a16:creationId xmlns:a16="http://schemas.microsoft.com/office/drawing/2014/main" id="{BC799520-CF58-40F0-8522-E27B52109302}"/>
                  </a:ext>
                </a:extLst>
              </p:cNvPr>
              <p:cNvSpPr/>
              <p:nvPr/>
            </p:nvSpPr>
            <p:spPr>
              <a:xfrm>
                <a:off x="0" y="1038677"/>
                <a:ext cx="1022829" cy="372207"/>
              </a:xfrm>
              <a:prstGeom prst="flowChartProcess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chemeClr val="tx1"/>
                    </a:solidFill>
                  </a:rPr>
                  <a:t>Step 1</a:t>
                </a:r>
              </a:p>
            </p:txBody>
          </p: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5DA80289-8E84-44A4-870A-50ADA97D4137}"/>
                  </a:ext>
                </a:extLst>
              </p:cNvPr>
              <p:cNvGrpSpPr/>
              <p:nvPr/>
            </p:nvGrpSpPr>
            <p:grpSpPr>
              <a:xfrm>
                <a:off x="0" y="1116928"/>
                <a:ext cx="9144000" cy="5304665"/>
                <a:chOff x="0" y="1116928"/>
                <a:chExt cx="9144000" cy="5304665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F301E7EB-75F0-4394-90B2-D8174BAE3AAE}"/>
                    </a:ext>
                  </a:extLst>
                </p:cNvPr>
                <p:cNvGrpSpPr/>
                <p:nvPr/>
              </p:nvGrpSpPr>
              <p:grpSpPr>
                <a:xfrm>
                  <a:off x="1056909" y="3544225"/>
                  <a:ext cx="1929182" cy="1257557"/>
                  <a:chOff x="-270058" y="1171359"/>
                  <a:chExt cx="2201589" cy="1607517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0D0821A0-BA35-46C2-AB54-70A30FE8D970}"/>
                      </a:ext>
                    </a:extLst>
                  </p:cNvPr>
                  <p:cNvSpPr/>
                  <p:nvPr/>
                </p:nvSpPr>
                <p:spPr>
                  <a:xfrm>
                    <a:off x="202169" y="1284187"/>
                    <a:ext cx="1499041" cy="27825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200" dirty="0">
                        <a:solidFill>
                          <a:schemeClr val="tx1"/>
                        </a:solidFill>
                      </a:rPr>
                      <a:t>Radiative Forcing</a:t>
                    </a:r>
                  </a:p>
                </p:txBody>
              </p:sp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058D1913-845D-4047-9E01-9EE42532E8E3}"/>
                      </a:ext>
                    </a:extLst>
                  </p:cNvPr>
                  <p:cNvGrpSpPr/>
                  <p:nvPr/>
                </p:nvGrpSpPr>
                <p:grpSpPr>
                  <a:xfrm>
                    <a:off x="-180060" y="1678818"/>
                    <a:ext cx="2025308" cy="953075"/>
                    <a:chOff x="-180060" y="1678818"/>
                    <a:chExt cx="2025308" cy="953075"/>
                  </a:xfrm>
                </p:grpSpPr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0B901F01-BC03-4D32-840F-5BAC25BC82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6990" y="1678818"/>
                      <a:ext cx="868258" cy="95307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IN" sz="1200" dirty="0"/>
                        <a:t>Dust/ Aerosols/ Smoke</a:t>
                      </a:r>
                    </a:p>
                  </p:txBody>
                </p:sp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2A0C5B66-766C-44DE-8C76-5F77C5E154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80060" y="2195918"/>
                      <a:ext cx="1082224" cy="43597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IN" sz="1200" dirty="0"/>
                        <a:t>GHG Emissions</a:t>
                      </a:r>
                    </a:p>
                  </p:txBody>
                </p: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5BA23D1C-A27A-4B47-A730-5B972A571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80060" y="1678818"/>
                      <a:ext cx="1082223" cy="43597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IN" sz="1200" dirty="0"/>
                        <a:t>Solar Irradiance</a:t>
                      </a:r>
                    </a:p>
                  </p:txBody>
                </p:sp>
              </p:grpSp>
              <p:sp>
                <p:nvSpPr>
                  <p:cNvPr id="52" name="Flowchart: Process 51">
                    <a:extLst>
                      <a:ext uri="{FF2B5EF4-FFF2-40B4-BE49-F238E27FC236}">
                        <a16:creationId xmlns:a16="http://schemas.microsoft.com/office/drawing/2014/main" id="{9AD0D046-B86E-44E1-8ACB-7A28EDCCE5D9}"/>
                      </a:ext>
                    </a:extLst>
                  </p:cNvPr>
                  <p:cNvSpPr/>
                  <p:nvPr/>
                </p:nvSpPr>
                <p:spPr>
                  <a:xfrm>
                    <a:off x="-270058" y="1171359"/>
                    <a:ext cx="2201589" cy="1607517"/>
                  </a:xfrm>
                  <a:prstGeom prst="flowChartProcess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200"/>
                  </a:p>
                </p:txBody>
              </p:sp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5CA9062A-B116-421F-BDA2-2768E701C010}"/>
                    </a:ext>
                  </a:extLst>
                </p:cNvPr>
                <p:cNvGrpSpPr/>
                <p:nvPr/>
              </p:nvGrpSpPr>
              <p:grpSpPr>
                <a:xfrm>
                  <a:off x="648751" y="3404741"/>
                  <a:ext cx="8298637" cy="3016852"/>
                  <a:chOff x="2525492" y="1125943"/>
                  <a:chExt cx="8298637" cy="3016852"/>
                </a:xfrm>
              </p:grpSpPr>
              <p:cxnSp>
                <p:nvCxnSpPr>
                  <p:cNvPr id="62" name="Straight Arrow Connector 61">
                    <a:extLst>
                      <a:ext uri="{FF2B5EF4-FFF2-40B4-BE49-F238E27FC236}">
                        <a16:creationId xmlns:a16="http://schemas.microsoft.com/office/drawing/2014/main" id="{8181A299-0DA8-44EE-A54B-914415BF6271}"/>
                      </a:ext>
                    </a:extLst>
                  </p:cNvPr>
                  <p:cNvCxnSpPr>
                    <a:cxnSpLocks/>
                    <a:stCxn id="14" idx="2"/>
                    <a:endCxn id="5" idx="0"/>
                  </p:cNvCxnSpPr>
                  <p:nvPr/>
                </p:nvCxnSpPr>
                <p:spPr>
                  <a:xfrm>
                    <a:off x="6695960" y="3399400"/>
                    <a:ext cx="0" cy="44432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84A8E359-AEDD-41F5-971F-444A2A526958}"/>
                      </a:ext>
                    </a:extLst>
                  </p:cNvPr>
                  <p:cNvGrpSpPr/>
                  <p:nvPr/>
                </p:nvGrpSpPr>
                <p:grpSpPr>
                  <a:xfrm>
                    <a:off x="2525492" y="1125943"/>
                    <a:ext cx="8298637" cy="3016852"/>
                    <a:chOff x="418603" y="1030640"/>
                    <a:chExt cx="8298637" cy="3016852"/>
                  </a:xfrm>
                </p:grpSpPr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2E24594D-2C43-4053-9A4B-94A53DB056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264" y="1030640"/>
                      <a:ext cx="1428330" cy="33592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IN" sz="1200" dirty="0"/>
                        <a:t>Evapotranspiration</a:t>
                      </a:r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D4BFB122-1389-4D7E-823A-01296BBDBA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0888" y="2271054"/>
                      <a:ext cx="1326055" cy="28354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IN" sz="1200" dirty="0"/>
                        <a:t>Evaporation</a:t>
                      </a:r>
                    </a:p>
                  </p:txBody>
                </p:sp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C9FCB293-0DED-48E7-BD1D-1907B66240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59455" y="1038207"/>
                      <a:ext cx="1057785" cy="32476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IN" sz="1200" dirty="0"/>
                        <a:t>Soil Moisture</a:t>
                      </a:r>
                    </a:p>
                  </p:txBody>
                </p:sp>
                <p:grpSp>
                  <p:nvGrpSpPr>
                    <p:cNvPr id="108" name="Group 107">
                      <a:extLst>
                        <a:ext uri="{FF2B5EF4-FFF2-40B4-BE49-F238E27FC236}">
                          <a16:creationId xmlns:a16="http://schemas.microsoft.com/office/drawing/2014/main" id="{2EB08A10-4326-4F09-80E9-FB19FE930B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53860" y="1097174"/>
                      <a:ext cx="3307080" cy="2206923"/>
                      <a:chOff x="2377333" y="1119813"/>
                      <a:chExt cx="3307080" cy="2206923"/>
                    </a:xfrm>
                  </p:grpSpPr>
                  <p:sp>
                    <p:nvSpPr>
                      <p:cNvPr id="55" name="Arrow: Down 54">
                        <a:extLst>
                          <a:ext uri="{FF2B5EF4-FFF2-40B4-BE49-F238E27FC236}">
                            <a16:creationId xmlns:a16="http://schemas.microsoft.com/office/drawing/2014/main" id="{20885AF9-4EEA-4993-871E-C74B191E94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59732" y="2114699"/>
                        <a:ext cx="213865" cy="742713"/>
                      </a:xfrm>
                      <a:prstGeom prst="downArrow">
                        <a:avLst/>
                      </a:prstGeom>
                      <a:noFill/>
                      <a:ln>
                        <a:prstDash val="sys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grpSp>
                    <p:nvGrpSpPr>
                      <p:cNvPr id="46" name="Group 45">
                        <a:extLst>
                          <a:ext uri="{FF2B5EF4-FFF2-40B4-BE49-F238E27FC236}">
                            <a16:creationId xmlns:a16="http://schemas.microsoft.com/office/drawing/2014/main" id="{F42E2356-9788-4DD6-BC14-F3E6BFB481C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77333" y="1119813"/>
                        <a:ext cx="3307080" cy="2206923"/>
                        <a:chOff x="1637492" y="1823635"/>
                        <a:chExt cx="4689932" cy="3811956"/>
                      </a:xfrm>
                    </p:grpSpPr>
                    <p:sp>
                      <p:nvSpPr>
                        <p:cNvPr id="41" name="Arrow: Left-Up 40">
                          <a:extLst>
                            <a:ext uri="{FF2B5EF4-FFF2-40B4-BE49-F238E27FC236}">
                              <a16:creationId xmlns:a16="http://schemas.microsoft.com/office/drawing/2014/main" id="{4E04625E-CAB4-4D6C-878E-A03DE6FD2A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4413817" y="2281706"/>
                          <a:ext cx="1749350" cy="884888"/>
                        </a:xfrm>
                        <a:prstGeom prst="leftUpArrow">
                          <a:avLst>
                            <a:gd name="adj1" fmla="val 12472"/>
                            <a:gd name="adj2" fmla="val 18530"/>
                            <a:gd name="adj3" fmla="val 25000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 sz="1200"/>
                        </a:p>
                      </p:txBody>
                    </p:sp>
                    <p:sp>
                      <p:nvSpPr>
                        <p:cNvPr id="42" name="Arrow: Left-Up 41">
                          <a:extLst>
                            <a:ext uri="{FF2B5EF4-FFF2-40B4-BE49-F238E27FC236}">
                              <a16:creationId xmlns:a16="http://schemas.microsoft.com/office/drawing/2014/main" id="{6807B135-0F7B-4A3D-B7A0-B1C72022BA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2266615" y="1878281"/>
                          <a:ext cx="884887" cy="1720543"/>
                        </a:xfrm>
                        <a:prstGeom prst="leftUpArrow">
                          <a:avLst>
                            <a:gd name="adj1" fmla="val 12472"/>
                            <a:gd name="adj2" fmla="val 18530"/>
                            <a:gd name="adj3" fmla="val 25000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 sz="1200"/>
                        </a:p>
                      </p:txBody>
                    </p:sp>
                    <p:grpSp>
                      <p:nvGrpSpPr>
                        <p:cNvPr id="45" name="Group 44">
                          <a:extLst>
                            <a:ext uri="{FF2B5EF4-FFF2-40B4-BE49-F238E27FC236}">
                              <a16:creationId xmlns:a16="http://schemas.microsoft.com/office/drawing/2014/main" id="{AB3C8948-5AFF-471D-800B-B785835735A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37492" y="1823635"/>
                          <a:ext cx="4689932" cy="3811956"/>
                          <a:chOff x="1637492" y="1823635"/>
                          <a:chExt cx="4689932" cy="3811956"/>
                        </a:xfrm>
                      </p:grpSpPr>
                      <p:grpSp>
                        <p:nvGrpSpPr>
                          <p:cNvPr id="27" name="Group 26">
                            <a:extLst>
                              <a:ext uri="{FF2B5EF4-FFF2-40B4-BE49-F238E27FC236}">
                                <a16:creationId xmlns:a16="http://schemas.microsoft.com/office/drawing/2014/main" id="{9041FDB6-E0A7-4052-A48A-0E4599D7E48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637492" y="1823635"/>
                            <a:ext cx="4689932" cy="3811956"/>
                            <a:chOff x="4441402" y="1016189"/>
                            <a:chExt cx="4689932" cy="3811956"/>
                          </a:xfrm>
                        </p:grpSpPr>
                        <p:sp>
                          <p:nvSpPr>
                            <p:cNvPr id="14" name="Flowchart: Process 13">
                              <a:extLst>
                                <a:ext uri="{FF2B5EF4-FFF2-40B4-BE49-F238E27FC236}">
                                  <a16:creationId xmlns:a16="http://schemas.microsoft.com/office/drawing/2014/main" id="{53CFDE41-2D90-40A4-BBBA-F29175F0BC7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765909" y="4142594"/>
                              <a:ext cx="2272560" cy="685551"/>
                            </a:xfrm>
                            <a:prstGeom prst="flowChartProcess">
                              <a:avLst/>
                            </a:prstGeom>
                            <a:solidFill>
                              <a:srgbClr val="C00000"/>
                            </a:solidFill>
                            <a:ln w="1905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IN" sz="1200" b="1" dirty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libri" panose="020F0502020204030204"/>
                                </a:rPr>
                                <a:t>Feedback Component</a:t>
                              </a:r>
                            </a:p>
                          </p:txBody>
                        </p:sp>
                        <p:sp>
                          <p:nvSpPr>
                            <p:cNvPr id="15" name="Arrow: Up 14">
                              <a:extLst>
                                <a:ext uri="{FF2B5EF4-FFF2-40B4-BE49-F238E27FC236}">
                                  <a16:creationId xmlns:a16="http://schemas.microsoft.com/office/drawing/2014/main" id="{D38157DB-8143-4B06-B8BB-B44C90DE53F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13422622">
                              <a:off x="5720970" y="2545010"/>
                              <a:ext cx="473314" cy="394839"/>
                            </a:xfrm>
                            <a:prstGeom prst="upArrow">
                              <a:avLst/>
                            </a:prstGeom>
                            <a:solidFill>
                              <a:schemeClr val="accent1">
                                <a:lumMod val="75000"/>
                              </a:schemeClr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IN" sz="1200"/>
                            </a:p>
                          </p:txBody>
                        </p:sp>
                        <p:sp>
                          <p:nvSpPr>
                            <p:cNvPr id="16" name="Arrow: Up 15">
                              <a:extLst>
                                <a:ext uri="{FF2B5EF4-FFF2-40B4-BE49-F238E27FC236}">
                                  <a16:creationId xmlns:a16="http://schemas.microsoft.com/office/drawing/2014/main" id="{5684A7CC-7A02-4A59-BE02-0616708B824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8172687">
                              <a:off x="7413301" y="2501515"/>
                              <a:ext cx="473314" cy="394839"/>
                            </a:xfrm>
                            <a:prstGeom prst="upArrow">
                              <a:avLst/>
                            </a:prstGeom>
                            <a:solidFill>
                              <a:schemeClr val="accent1">
                                <a:lumMod val="75000"/>
                              </a:schemeClr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IN" sz="1200"/>
                            </a:p>
                          </p:txBody>
                        </p:sp>
                        <p:sp>
                          <p:nvSpPr>
                            <p:cNvPr id="17" name="Arrow: Up 16">
                              <a:extLst>
                                <a:ext uri="{FF2B5EF4-FFF2-40B4-BE49-F238E27FC236}">
                                  <a16:creationId xmlns:a16="http://schemas.microsoft.com/office/drawing/2014/main" id="{CBA55018-EC6B-4BC2-9B6F-50855317292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555681" y="1670808"/>
                              <a:ext cx="473314" cy="394839"/>
                            </a:xfrm>
                            <a:prstGeom prst="upArrow">
                              <a:avLst/>
                            </a:prstGeom>
                            <a:solidFill>
                              <a:schemeClr val="accent1">
                                <a:lumMod val="75000"/>
                              </a:schemeClr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IN" sz="1200"/>
                            </a:p>
                          </p:txBody>
                        </p:sp>
                        <p:sp>
                          <p:nvSpPr>
                            <p:cNvPr id="19" name="Flowchart: Process 18">
                              <a:extLst>
                                <a:ext uri="{FF2B5EF4-FFF2-40B4-BE49-F238E27FC236}">
                                  <a16:creationId xmlns:a16="http://schemas.microsoft.com/office/drawing/2014/main" id="{6A7B66D7-DBC4-4D04-B66F-E430F9672E7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834635" y="2950207"/>
                              <a:ext cx="1296699" cy="662177"/>
                            </a:xfrm>
                            <a:prstGeom prst="flowChartProcess">
                              <a:avLst/>
                            </a:prstGeom>
                            <a:solidFill>
                              <a:schemeClr val="accent4">
                                <a:lumMod val="50000"/>
                              </a:schemeClr>
                            </a:solid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Overflow="overflow" horzOverflow="overflow" vert="horz" wrap="square" lIns="65330" tIns="32665" rIns="65330" bIns="32665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IN" sz="1200" b="1" dirty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libri" panose="020F0502020204030204"/>
                                </a:rPr>
                                <a:t>Hydrology</a:t>
                              </a:r>
                            </a:p>
                          </p:txBody>
                        </p:sp>
                        <p:sp>
                          <p:nvSpPr>
                            <p:cNvPr id="23" name="Flowchart: Process 22">
                              <a:extLst>
                                <a:ext uri="{FF2B5EF4-FFF2-40B4-BE49-F238E27FC236}">
                                  <a16:creationId xmlns:a16="http://schemas.microsoft.com/office/drawing/2014/main" id="{4A78C0CD-8376-48C4-8BC4-ED5BB9D8CE4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140499" y="1016189"/>
                              <a:ext cx="1324371" cy="539385"/>
                            </a:xfrm>
                            <a:prstGeom prst="flowChartProcess">
                              <a:avLst/>
                            </a:prstGeom>
                            <a:solidFill>
                              <a:schemeClr val="accent5">
                                <a:lumMod val="50000"/>
                              </a:schemeClr>
                            </a:solid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Overflow="overflow" horzOverflow="overflow" vert="horz" wrap="square" lIns="65330" tIns="32665" rIns="65330" bIns="32665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IN" sz="1200" b="1" dirty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libri" panose="020F0502020204030204"/>
                                </a:rPr>
                                <a:t>Land</a:t>
                              </a:r>
                            </a:p>
                          </p:txBody>
                        </p:sp>
                        <p:sp>
                          <p:nvSpPr>
                            <p:cNvPr id="24" name="Flowchart: Process 23">
                              <a:extLst>
                                <a:ext uri="{FF2B5EF4-FFF2-40B4-BE49-F238E27FC236}">
                                  <a16:creationId xmlns:a16="http://schemas.microsoft.com/office/drawing/2014/main" id="{3FCFD227-39AB-42DF-B95B-7182DA5BE90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441402" y="2951991"/>
                              <a:ext cx="1298452" cy="683766"/>
                            </a:xfrm>
                            <a:prstGeom prst="flowChartProcess">
                              <a:avLst/>
                            </a:prstGeom>
                            <a:solidFill>
                              <a:schemeClr val="accent3">
                                <a:lumMod val="50000"/>
                              </a:schemeClr>
                            </a:solid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Overflow="overflow" horzOverflow="overflow" vert="horz" wrap="square" lIns="65330" tIns="32665" rIns="65330" bIns="32665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IN" sz="1200" b="1" dirty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libri" panose="020F0502020204030204"/>
                                </a:rPr>
                                <a:t>Atmosphere/Ocean</a:t>
                              </a:r>
                            </a:p>
                          </p:txBody>
                        </p:sp>
                        <p:sp>
                          <p:nvSpPr>
                            <p:cNvPr id="18" name="Oval 17">
                              <a:extLst>
                                <a:ext uri="{FF2B5EF4-FFF2-40B4-BE49-F238E27FC236}">
                                  <a16:creationId xmlns:a16="http://schemas.microsoft.com/office/drawing/2014/main" id="{F7F47E96-3743-4D94-81AD-9EB299F3B33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934962" y="2058985"/>
                              <a:ext cx="1735447" cy="769292"/>
                            </a:xfrm>
                            <a:prstGeom prst="ellipse">
                              <a:avLst/>
                            </a:prstGeom>
                            <a:solidFill>
                              <a:schemeClr val="accent2">
                                <a:lumMod val="50000"/>
                              </a:schemeClr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IN" sz="1200" b="1" dirty="0">
                                  <a:solidFill>
                                    <a:prstClr val="white"/>
                                  </a:solidFill>
                                  <a:latin typeface="Calibri" panose="020F0502020204030204"/>
                                </a:rPr>
                                <a:t>Sensitivity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44" name="Arrow: Up-Down 43">
                            <a:extLst>
                              <a:ext uri="{FF2B5EF4-FFF2-40B4-BE49-F238E27FC236}">
                                <a16:creationId xmlns:a16="http://schemas.microsoft.com/office/drawing/2014/main" id="{ED2A84D5-68B3-4FB7-890F-FD7AC218057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3874599" y="3291652"/>
                            <a:ext cx="325255" cy="1669147"/>
                          </a:xfrm>
                          <a:prstGeom prst="upDownArrow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N" sz="1200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11" name="Group 110">
                      <a:extLst>
                        <a:ext uri="{FF2B5EF4-FFF2-40B4-BE49-F238E27FC236}">
                          <a16:creationId xmlns:a16="http://schemas.microsoft.com/office/drawing/2014/main" id="{579355ED-B033-4400-BFCE-FD3508E6D5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8603" y="2685575"/>
                      <a:ext cx="2411357" cy="630125"/>
                      <a:chOff x="322048" y="2800593"/>
                      <a:chExt cx="2411357" cy="630125"/>
                    </a:xfrm>
                  </p:grpSpPr>
                  <p:sp>
                    <p:nvSpPr>
                      <p:cNvPr id="6" name="Rectangle 5">
                        <a:extLst>
                          <a:ext uri="{FF2B5EF4-FFF2-40B4-BE49-F238E27FC236}">
                            <a16:creationId xmlns:a16="http://schemas.microsoft.com/office/drawing/2014/main" id="{09AA305A-ADA6-4E9C-9175-C751EB6819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2048" y="3119819"/>
                        <a:ext cx="1061154" cy="309182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IN" sz="1200" dirty="0"/>
                          <a:t>CO</a:t>
                        </a:r>
                        <a:r>
                          <a:rPr lang="en-IN" sz="1200" baseline="-25000" dirty="0"/>
                          <a:t>2</a:t>
                        </a:r>
                        <a:endParaRPr lang="en-IN" sz="1200" dirty="0"/>
                      </a:p>
                    </p:txBody>
                  </p:sp>
                  <p:sp>
                    <p:nvSpPr>
                      <p:cNvPr id="7" name="Rectangle 6">
                        <a:extLst>
                          <a:ext uri="{FF2B5EF4-FFF2-40B4-BE49-F238E27FC236}">
                            <a16:creationId xmlns:a16="http://schemas.microsoft.com/office/drawing/2014/main" id="{F11E6B46-8FBC-482A-A101-8B85B7282E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2048" y="2802454"/>
                        <a:ext cx="1061155" cy="267517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IN" sz="1200" dirty="0"/>
                          <a:t>Water Vapour</a:t>
                        </a:r>
                      </a:p>
                    </p:txBody>
                  </p:sp>
                  <p:sp>
                    <p:nvSpPr>
                      <p:cNvPr id="8" name="Rectangle 7">
                        <a:extLst>
                          <a:ext uri="{FF2B5EF4-FFF2-40B4-BE49-F238E27FC236}">
                            <a16:creationId xmlns:a16="http://schemas.microsoft.com/office/drawing/2014/main" id="{1FE72D66-62C3-4DC0-BC18-EEEF7E24AB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26223" y="2800593"/>
                        <a:ext cx="1307182" cy="272346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IN" sz="1200" dirty="0"/>
                          <a:t>Relative Humidity</a:t>
                        </a:r>
                      </a:p>
                    </p:txBody>
                  </p:sp>
                  <p:sp>
                    <p:nvSpPr>
                      <p:cNvPr id="110" name="Rectangle 109">
                        <a:extLst>
                          <a:ext uri="{FF2B5EF4-FFF2-40B4-BE49-F238E27FC236}">
                            <a16:creationId xmlns:a16="http://schemas.microsoft.com/office/drawing/2014/main" id="{1B3A1F5D-84EB-4FCE-93C7-D4D11CDC5F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26222" y="3121536"/>
                        <a:ext cx="1307183" cy="309182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IN" sz="1200" dirty="0"/>
                          <a:t>Other GHG’s</a:t>
                        </a:r>
                      </a:p>
                    </p:txBody>
                  </p:sp>
                </p:grpSp>
                <p:grpSp>
                  <p:nvGrpSpPr>
                    <p:cNvPr id="113" name="Group 112">
                      <a:extLst>
                        <a:ext uri="{FF2B5EF4-FFF2-40B4-BE49-F238E27FC236}">
                          <a16:creationId xmlns:a16="http://schemas.microsoft.com/office/drawing/2014/main" id="{2DC1D143-20CF-4A65-92E9-F8B217B6A8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3965" y="3523841"/>
                      <a:ext cx="7102064" cy="523651"/>
                      <a:chOff x="135221" y="3536878"/>
                      <a:chExt cx="7102064" cy="523651"/>
                    </a:xfrm>
                  </p:grpSpPr>
                  <p:grpSp>
                    <p:nvGrpSpPr>
                      <p:cNvPr id="109" name="Group 108">
                        <a:extLst>
                          <a:ext uri="{FF2B5EF4-FFF2-40B4-BE49-F238E27FC236}">
                            <a16:creationId xmlns:a16="http://schemas.microsoft.com/office/drawing/2014/main" id="{7D2F6DFA-75A7-448B-9BED-89BB01E34E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88355" y="3536878"/>
                        <a:ext cx="6248930" cy="523651"/>
                        <a:chOff x="577903" y="3559050"/>
                        <a:chExt cx="6248930" cy="523651"/>
                      </a:xfrm>
                    </p:grpSpPr>
                    <p:sp>
                      <p:nvSpPr>
                        <p:cNvPr id="5" name="Rectangle 4">
                          <a:extLst>
                            <a:ext uri="{FF2B5EF4-FFF2-40B4-BE49-F238E27FC236}">
                              <a16:creationId xmlns:a16="http://schemas.microsoft.com/office/drawing/2014/main" id="{C1626F27-719F-41A8-92CB-F46F852E0B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96847" y="3783633"/>
                          <a:ext cx="1326056" cy="292718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IN" sz="1200" dirty="0"/>
                            <a:t>Ice Albedo</a:t>
                          </a:r>
                        </a:p>
                      </p:txBody>
                    </p:sp>
                    <p:sp>
                      <p:nvSpPr>
                        <p:cNvPr id="10" name="Rectangle 9">
                          <a:extLst>
                            <a:ext uri="{FF2B5EF4-FFF2-40B4-BE49-F238E27FC236}">
                              <a16:creationId xmlns:a16="http://schemas.microsoft.com/office/drawing/2014/main" id="{74C7DC5C-29B1-4760-B91D-4C412E6656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98455" y="3783633"/>
                          <a:ext cx="1188878" cy="292718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IN" sz="1200" dirty="0"/>
                            <a:t>Cloud</a:t>
                          </a:r>
                        </a:p>
                      </p:txBody>
                    </p:sp>
                    <p:sp>
                      <p:nvSpPr>
                        <p:cNvPr id="50" name="Rectangle 49">
                          <a:extLst>
                            <a:ext uri="{FF2B5EF4-FFF2-40B4-BE49-F238E27FC236}">
                              <a16:creationId xmlns:a16="http://schemas.microsoft.com/office/drawing/2014/main" id="{A09164FB-3975-4389-998B-4ED5361149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30072" y="3777283"/>
                          <a:ext cx="1244796" cy="305418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IN" sz="1200" dirty="0"/>
                            <a:t>Precipitation</a:t>
                          </a:r>
                        </a:p>
                      </p:txBody>
                    </p:sp>
                    <p:sp>
                      <p:nvSpPr>
                        <p:cNvPr id="51" name="Rectangle 50">
                          <a:extLst>
                            <a:ext uri="{FF2B5EF4-FFF2-40B4-BE49-F238E27FC236}">
                              <a16:creationId xmlns:a16="http://schemas.microsoft.com/office/drawing/2014/main" id="{8F08CD10-3C2B-4F64-A7D9-9B323FB44E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82037" y="3777283"/>
                          <a:ext cx="1244796" cy="305418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IN" sz="1200" dirty="0"/>
                            <a:t>Vegetation</a:t>
                          </a:r>
                        </a:p>
                      </p:txBody>
                    </p:sp>
                    <p:cxnSp>
                      <p:nvCxnSpPr>
                        <p:cNvPr id="57" name="Connector: Elbow 56">
                          <a:extLst>
                            <a:ext uri="{FF2B5EF4-FFF2-40B4-BE49-F238E27FC236}">
                              <a16:creationId xmlns:a16="http://schemas.microsoft.com/office/drawing/2014/main" id="{0E132ADF-B8E7-428F-BF9F-8396C939D568}"/>
                            </a:ext>
                          </a:extLst>
                        </p:cNvPr>
                        <p:cNvCxnSpPr>
                          <a:cxnSpLocks/>
                          <a:stCxn id="112" idx="0"/>
                          <a:endCxn id="51" idx="0"/>
                        </p:cNvCxnSpPr>
                        <p:nvPr/>
                      </p:nvCxnSpPr>
                      <p:spPr>
                        <a:xfrm rot="5400000" flipH="1" flipV="1">
                          <a:off x="3387994" y="967193"/>
                          <a:ext cx="6350" cy="5626531"/>
                        </a:xfrm>
                        <a:prstGeom prst="bentConnector3">
                          <a:avLst>
                            <a:gd name="adj1" fmla="val 3700000"/>
                          </a:avLst>
                        </a:prstGeom>
                        <a:ln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Straight Arrow Connector 58">
                          <a:extLst>
                            <a:ext uri="{FF2B5EF4-FFF2-40B4-BE49-F238E27FC236}">
                              <a16:creationId xmlns:a16="http://schemas.microsoft.com/office/drawing/2014/main" id="{0C78739F-62DB-4E95-9D42-55B7441F7D2F}"/>
                            </a:ext>
                          </a:extLst>
                        </p:cNvPr>
                        <p:cNvCxnSpPr>
                          <a:cxnSpLocks/>
                          <a:endCxn id="10" idx="0"/>
                        </p:cNvCxnSpPr>
                        <p:nvPr/>
                      </p:nvCxnSpPr>
                      <p:spPr>
                        <a:xfrm>
                          <a:off x="2092894" y="3559050"/>
                          <a:ext cx="0" cy="224583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" name="Straight Arrow Connector 60">
                          <a:extLst>
                            <a:ext uri="{FF2B5EF4-FFF2-40B4-BE49-F238E27FC236}">
                              <a16:creationId xmlns:a16="http://schemas.microsoft.com/office/drawing/2014/main" id="{6CCE99AC-BFB9-437E-BEF4-1C054C179246}"/>
                            </a:ext>
                          </a:extLst>
                        </p:cNvPr>
                        <p:cNvCxnSpPr>
                          <a:cxnSpLocks/>
                          <a:endCxn id="50" idx="0"/>
                        </p:cNvCxnSpPr>
                        <p:nvPr/>
                      </p:nvCxnSpPr>
                      <p:spPr>
                        <a:xfrm flipH="1">
                          <a:off x="4852470" y="3559050"/>
                          <a:ext cx="10082" cy="218233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12" name="Rectangle 111">
                        <a:extLst>
                          <a:ext uri="{FF2B5EF4-FFF2-40B4-BE49-F238E27FC236}">
                            <a16:creationId xmlns:a16="http://schemas.microsoft.com/office/drawing/2014/main" id="{F8A2CD18-57B7-42D0-A498-42CFC0D7DB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221" y="3761461"/>
                        <a:ext cx="1706270" cy="292718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IN" sz="1200" dirty="0"/>
                          <a:t>Temperature Lapse Rate </a:t>
                        </a:r>
                      </a:p>
                    </p:txBody>
                  </p:sp>
                </p:grpSp>
              </p:grpSp>
            </p:grp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91FBCD75-6C86-4C02-B0C1-A0BC81F8D0D6}"/>
                    </a:ext>
                  </a:extLst>
                </p:cNvPr>
                <p:cNvSpPr/>
                <p:nvPr/>
              </p:nvSpPr>
              <p:spPr>
                <a:xfrm>
                  <a:off x="6322798" y="1116939"/>
                  <a:ext cx="1022828" cy="19711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200" dirty="0"/>
                    <a:t>Identification of Model parameters based on the sensitivity analysis</a:t>
                  </a: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BD9330C0-4BD6-4684-8136-3961C94906BD}"/>
                    </a:ext>
                  </a:extLst>
                </p:cNvPr>
                <p:cNvSpPr/>
                <p:nvPr/>
              </p:nvSpPr>
              <p:spPr>
                <a:xfrm>
                  <a:off x="496310" y="1964800"/>
                  <a:ext cx="1243453" cy="429415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200" b="1" dirty="0">
                      <a:solidFill>
                        <a:prstClr val="white"/>
                      </a:solidFill>
                      <a:latin typeface="Calibri" panose="020F0502020204030204"/>
                    </a:rPr>
                    <a:t>Sensitivity Analysis</a:t>
                  </a: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D9D88015-028D-49C5-ABA4-83D786F07A2D}"/>
                    </a:ext>
                  </a:extLst>
                </p:cNvPr>
                <p:cNvSpPr/>
                <p:nvPr/>
              </p:nvSpPr>
              <p:spPr>
                <a:xfrm>
                  <a:off x="2165350" y="1339161"/>
                  <a:ext cx="1347415" cy="35915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200" dirty="0"/>
                    <a:t>Climate Sensitivity</a:t>
                  </a: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F0B70286-AFE4-4A6B-8E22-646101898C2A}"/>
                    </a:ext>
                  </a:extLst>
                </p:cNvPr>
                <p:cNvSpPr/>
                <p:nvPr/>
              </p:nvSpPr>
              <p:spPr>
                <a:xfrm>
                  <a:off x="2159000" y="1977836"/>
                  <a:ext cx="1347415" cy="39976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200" dirty="0"/>
                    <a:t>Hydrological  Sensitivity</a:t>
                  </a: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867A8C90-F18B-4709-BE2A-73676D35417C}"/>
                    </a:ext>
                  </a:extLst>
                </p:cNvPr>
                <p:cNvSpPr/>
                <p:nvPr/>
              </p:nvSpPr>
              <p:spPr>
                <a:xfrm>
                  <a:off x="2159000" y="2676668"/>
                  <a:ext cx="1347415" cy="43769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200" dirty="0"/>
                    <a:t>Land Surface Sensitivity</a:t>
                  </a:r>
                </a:p>
              </p:txBody>
            </p:sp>
            <p:cxnSp>
              <p:nvCxnSpPr>
                <p:cNvPr id="91" name="Straight Arrow Connector 90">
                  <a:extLst>
                    <a:ext uri="{FF2B5EF4-FFF2-40B4-BE49-F238E27FC236}">
                      <a16:creationId xmlns:a16="http://schemas.microsoft.com/office/drawing/2014/main" id="{D2E21934-45EC-44CE-A8F1-F83A6326BE29}"/>
                    </a:ext>
                  </a:extLst>
                </p:cNvPr>
                <p:cNvCxnSpPr>
                  <a:cxnSpLocks/>
                  <a:stCxn id="86" idx="7"/>
                  <a:endCxn id="87" idx="1"/>
                </p:cNvCxnSpPr>
                <p:nvPr/>
              </p:nvCxnSpPr>
              <p:spPr>
                <a:xfrm flipV="1">
                  <a:off x="1557664" y="1518739"/>
                  <a:ext cx="607686" cy="50894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>
                  <a:extLst>
                    <a:ext uri="{FF2B5EF4-FFF2-40B4-BE49-F238E27FC236}">
                      <a16:creationId xmlns:a16="http://schemas.microsoft.com/office/drawing/2014/main" id="{50281DFC-8A6C-4E70-83C6-FC0EACCBC791}"/>
                    </a:ext>
                  </a:extLst>
                </p:cNvPr>
                <p:cNvCxnSpPr>
                  <a:cxnSpLocks/>
                  <a:stCxn id="86" idx="6"/>
                  <a:endCxn id="88" idx="1"/>
                </p:cNvCxnSpPr>
                <p:nvPr/>
              </p:nvCxnSpPr>
              <p:spPr>
                <a:xfrm flipV="1">
                  <a:off x="1739763" y="2177719"/>
                  <a:ext cx="419238" cy="178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>
                  <a:extLst>
                    <a:ext uri="{FF2B5EF4-FFF2-40B4-BE49-F238E27FC236}">
                      <a16:creationId xmlns:a16="http://schemas.microsoft.com/office/drawing/2014/main" id="{AC6F79BF-A624-482C-BC3F-D397471DD6C0}"/>
                    </a:ext>
                  </a:extLst>
                </p:cNvPr>
                <p:cNvCxnSpPr>
                  <a:cxnSpLocks/>
                  <a:stCxn id="86" idx="5"/>
                  <a:endCxn id="89" idx="1"/>
                </p:cNvCxnSpPr>
                <p:nvPr/>
              </p:nvCxnSpPr>
              <p:spPr>
                <a:xfrm>
                  <a:off x="1557663" y="2331329"/>
                  <a:ext cx="601338" cy="56418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A82C151F-0A3A-467B-8429-CB6FFA242AC3}"/>
                    </a:ext>
                  </a:extLst>
                </p:cNvPr>
                <p:cNvSpPr/>
                <p:nvPr/>
              </p:nvSpPr>
              <p:spPr>
                <a:xfrm>
                  <a:off x="4423522" y="1116928"/>
                  <a:ext cx="1604734" cy="80914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200" dirty="0"/>
                    <a:t>Climate model response with respect to Temperature and Radiative forcing</a:t>
                  </a:r>
                </a:p>
              </p:txBody>
            </p:sp>
            <p:cxnSp>
              <p:nvCxnSpPr>
                <p:cNvPr id="135" name="Straight Arrow Connector 134">
                  <a:extLst>
                    <a:ext uri="{FF2B5EF4-FFF2-40B4-BE49-F238E27FC236}">
                      <a16:creationId xmlns:a16="http://schemas.microsoft.com/office/drawing/2014/main" id="{72A97C0B-3E66-4E5C-9292-41C01E37FCBF}"/>
                    </a:ext>
                  </a:extLst>
                </p:cNvPr>
                <p:cNvCxnSpPr>
                  <a:cxnSpLocks/>
                  <a:endCxn id="143" idx="1"/>
                </p:cNvCxnSpPr>
                <p:nvPr/>
              </p:nvCxnSpPr>
              <p:spPr>
                <a:xfrm>
                  <a:off x="3793305" y="2687571"/>
                  <a:ext cx="637870" cy="1370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CA4D75EC-AE42-4C4E-BABB-AEF7E779682B}"/>
                    </a:ext>
                  </a:extLst>
                </p:cNvPr>
                <p:cNvSpPr/>
                <p:nvPr/>
              </p:nvSpPr>
              <p:spPr>
                <a:xfrm>
                  <a:off x="4431175" y="2314496"/>
                  <a:ext cx="1604733" cy="77355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200" dirty="0"/>
                    <a:t>Statistical Significance value for the parameters</a:t>
                  </a:r>
                </a:p>
                <a:p>
                  <a:pPr algn="ctr"/>
                  <a:r>
                    <a:rPr lang="en-IN" sz="1200" dirty="0"/>
                    <a:t>(P-Value and t-test) </a:t>
                  </a:r>
                </a:p>
              </p:txBody>
            </p:sp>
            <p:cxnSp>
              <p:nvCxnSpPr>
                <p:cNvPr id="158" name="Straight Arrow Connector 157">
                  <a:extLst>
                    <a:ext uri="{FF2B5EF4-FFF2-40B4-BE49-F238E27FC236}">
                      <a16:creationId xmlns:a16="http://schemas.microsoft.com/office/drawing/2014/main" id="{248CC47E-A4BB-45A8-8B7A-C631BB8CE04C}"/>
                    </a:ext>
                  </a:extLst>
                </p:cNvPr>
                <p:cNvCxnSpPr>
                  <a:cxnSpLocks/>
                  <a:stCxn id="87" idx="3"/>
                  <a:endCxn id="106" idx="1"/>
                </p:cNvCxnSpPr>
                <p:nvPr/>
              </p:nvCxnSpPr>
              <p:spPr>
                <a:xfrm>
                  <a:off x="3512765" y="1518739"/>
                  <a:ext cx="910757" cy="276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Connector: Elbow 160">
                  <a:extLst>
                    <a:ext uri="{FF2B5EF4-FFF2-40B4-BE49-F238E27FC236}">
                      <a16:creationId xmlns:a16="http://schemas.microsoft.com/office/drawing/2014/main" id="{633E23C6-5958-446E-929C-616E4D821CBB}"/>
                    </a:ext>
                  </a:extLst>
                </p:cNvPr>
                <p:cNvCxnSpPr>
                  <a:stCxn id="88" idx="3"/>
                  <a:endCxn id="89" idx="3"/>
                </p:cNvCxnSpPr>
                <p:nvPr/>
              </p:nvCxnSpPr>
              <p:spPr>
                <a:xfrm>
                  <a:off x="3506415" y="2177719"/>
                  <a:ext cx="12700" cy="717797"/>
                </a:xfrm>
                <a:prstGeom prst="bentConnector3">
                  <a:avLst>
                    <a:gd name="adj1" fmla="val 180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Arrow Connector 179">
                  <a:extLst>
                    <a:ext uri="{FF2B5EF4-FFF2-40B4-BE49-F238E27FC236}">
                      <a16:creationId xmlns:a16="http://schemas.microsoft.com/office/drawing/2014/main" id="{F9B9E7FC-4D19-4C40-8A7C-2627F43A315E}"/>
                    </a:ext>
                  </a:extLst>
                </p:cNvPr>
                <p:cNvCxnSpPr>
                  <a:stCxn id="106" idx="3"/>
                </p:cNvCxnSpPr>
                <p:nvPr/>
              </p:nvCxnSpPr>
              <p:spPr>
                <a:xfrm flipV="1">
                  <a:off x="6028256" y="1518739"/>
                  <a:ext cx="294542" cy="276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Arrow Connector 180">
                  <a:extLst>
                    <a:ext uri="{FF2B5EF4-FFF2-40B4-BE49-F238E27FC236}">
                      <a16:creationId xmlns:a16="http://schemas.microsoft.com/office/drawing/2014/main" id="{7A75AD10-B58E-49FF-B529-C9EE32B89A15}"/>
                    </a:ext>
                  </a:extLst>
                </p:cNvPr>
                <p:cNvCxnSpPr/>
                <p:nvPr/>
              </p:nvCxnSpPr>
              <p:spPr>
                <a:xfrm flipV="1">
                  <a:off x="6015079" y="2532540"/>
                  <a:ext cx="294542" cy="276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" name="Flowchart: Process 181">
                  <a:extLst>
                    <a:ext uri="{FF2B5EF4-FFF2-40B4-BE49-F238E27FC236}">
                      <a16:creationId xmlns:a16="http://schemas.microsoft.com/office/drawing/2014/main" id="{ACA24407-3F3F-46CE-8DF7-C074345A9AAD}"/>
                    </a:ext>
                  </a:extLst>
                </p:cNvPr>
                <p:cNvSpPr/>
                <p:nvPr/>
              </p:nvSpPr>
              <p:spPr>
                <a:xfrm>
                  <a:off x="7768805" y="1849707"/>
                  <a:ext cx="1244796" cy="505580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200" dirty="0"/>
                    <a:t>Feedback component</a:t>
                  </a:r>
                </a:p>
              </p:txBody>
            </p:sp>
            <p:cxnSp>
              <p:nvCxnSpPr>
                <p:cNvPr id="184" name="Straight Arrow Connector 183">
                  <a:extLst>
                    <a:ext uri="{FF2B5EF4-FFF2-40B4-BE49-F238E27FC236}">
                      <a16:creationId xmlns:a16="http://schemas.microsoft.com/office/drawing/2014/main" id="{8ECF9213-35A8-475C-9F4F-61C4409D5889}"/>
                    </a:ext>
                  </a:extLst>
                </p:cNvPr>
                <p:cNvCxnSpPr>
                  <a:cxnSpLocks/>
                  <a:stCxn id="12" idx="3"/>
                  <a:endCxn id="182" idx="1"/>
                </p:cNvCxnSpPr>
                <p:nvPr/>
              </p:nvCxnSpPr>
              <p:spPr>
                <a:xfrm>
                  <a:off x="7345626" y="2102497"/>
                  <a:ext cx="42317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66BAF77F-6CC5-46E9-B07C-1813676C0731}"/>
                    </a:ext>
                  </a:extLst>
                </p:cNvPr>
                <p:cNvCxnSpPr/>
                <p:nvPr/>
              </p:nvCxnSpPr>
              <p:spPr>
                <a:xfrm flipV="1">
                  <a:off x="0" y="3176955"/>
                  <a:ext cx="9144000" cy="26308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" name="Flowchart: Process 188">
                  <a:extLst>
                    <a:ext uri="{FF2B5EF4-FFF2-40B4-BE49-F238E27FC236}">
                      <a16:creationId xmlns:a16="http://schemas.microsoft.com/office/drawing/2014/main" id="{F102AA13-EF8E-4A34-AC8B-F1B70DAE4258}"/>
                    </a:ext>
                  </a:extLst>
                </p:cNvPr>
                <p:cNvSpPr/>
                <p:nvPr/>
              </p:nvSpPr>
              <p:spPr>
                <a:xfrm>
                  <a:off x="0" y="3251044"/>
                  <a:ext cx="1061154" cy="343055"/>
                </a:xfrm>
                <a:prstGeom prst="flowChartProcess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b="1" dirty="0">
                      <a:solidFill>
                        <a:schemeClr val="tx1"/>
                      </a:solidFill>
                    </a:rPr>
                    <a:t>Step 2</a:t>
                  </a:r>
                </a:p>
              </p:txBody>
            </p:sp>
          </p:grp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02027FA-22A9-4C33-958A-66723C2E1BFD}"/>
                </a:ext>
              </a:extLst>
            </p:cNvPr>
            <p:cNvSpPr/>
            <p:nvPr/>
          </p:nvSpPr>
          <p:spPr>
            <a:xfrm>
              <a:off x="6305261" y="3335851"/>
              <a:ext cx="2806651" cy="4899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2B6600A-C119-409E-B969-BFA0CE181B6E}"/>
              </a:ext>
            </a:extLst>
          </p:cNvPr>
          <p:cNvGrpSpPr/>
          <p:nvPr/>
        </p:nvGrpSpPr>
        <p:grpSpPr>
          <a:xfrm>
            <a:off x="6274717" y="5233258"/>
            <a:ext cx="2806651" cy="489965"/>
            <a:chOff x="5711926" y="5239968"/>
            <a:chExt cx="2806651" cy="48996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C1CA433-E37E-4F32-AFA6-8182782E4D5F}"/>
                </a:ext>
              </a:extLst>
            </p:cNvPr>
            <p:cNvSpPr/>
            <p:nvPr/>
          </p:nvSpPr>
          <p:spPr>
            <a:xfrm>
              <a:off x="5767781" y="5308858"/>
              <a:ext cx="1428330" cy="3359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/>
                <a:t>Positive Feedback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4DAD714-03D4-41C6-B83F-745FBDF7097B}"/>
                </a:ext>
              </a:extLst>
            </p:cNvPr>
            <p:cNvSpPr/>
            <p:nvPr/>
          </p:nvSpPr>
          <p:spPr>
            <a:xfrm>
              <a:off x="7310972" y="5316425"/>
              <a:ext cx="1073174" cy="3247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/>
                <a:t>Negative Feedback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46F4631-F222-416A-BF21-7BFDEAFBD012}"/>
                </a:ext>
              </a:extLst>
            </p:cNvPr>
            <p:cNvSpPr/>
            <p:nvPr/>
          </p:nvSpPr>
          <p:spPr>
            <a:xfrm>
              <a:off x="5711926" y="5239968"/>
              <a:ext cx="2806651" cy="4899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8DECCE-0193-4377-91AB-C399AFE1D46C}"/>
              </a:ext>
            </a:extLst>
          </p:cNvPr>
          <p:cNvCxnSpPr>
            <a:stCxn id="74" idx="1"/>
            <a:endCxn id="14" idx="3"/>
          </p:cNvCxnSpPr>
          <p:nvPr/>
        </p:nvCxnSpPr>
        <p:spPr>
          <a:xfrm flipH="1">
            <a:off x="5620460" y="5478241"/>
            <a:ext cx="654257" cy="1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851D450-79D7-48E5-A9EE-2215ABDCB7D4}"/>
              </a:ext>
            </a:extLst>
          </p:cNvPr>
          <p:cNvCxnSpPr>
            <a:cxnSpLocks/>
          </p:cNvCxnSpPr>
          <p:nvPr/>
        </p:nvCxnSpPr>
        <p:spPr>
          <a:xfrm flipH="1">
            <a:off x="5644913" y="3479883"/>
            <a:ext cx="654257" cy="1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38543B-A122-4462-A877-A35FC6ABAC31}"/>
              </a:ext>
            </a:extLst>
          </p:cNvPr>
          <p:cNvCxnSpPr>
            <a:cxnSpLocks/>
            <a:stCxn id="39" idx="1"/>
          </p:cNvCxnSpPr>
          <p:nvPr/>
        </p:nvCxnSpPr>
        <p:spPr>
          <a:xfrm flipH="1">
            <a:off x="6385884" y="4786928"/>
            <a:ext cx="375152" cy="4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E85DD5AA-B0C4-4ED7-B32E-1980BA0F482A}"/>
              </a:ext>
            </a:extLst>
          </p:cNvPr>
          <p:cNvSpPr/>
          <p:nvPr/>
        </p:nvSpPr>
        <p:spPr>
          <a:xfrm>
            <a:off x="590551" y="5011288"/>
            <a:ext cx="2543174" cy="71855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C40EFAF6-49A6-4A94-B578-898E66C903F6}"/>
              </a:ext>
            </a:extLst>
          </p:cNvPr>
          <p:cNvCxnSpPr>
            <a:cxnSpLocks/>
            <a:stCxn id="25" idx="3"/>
            <a:endCxn id="24" idx="2"/>
          </p:cNvCxnSpPr>
          <p:nvPr/>
        </p:nvCxnSpPr>
        <p:spPr>
          <a:xfrm flipV="1">
            <a:off x="3133725" y="4987868"/>
            <a:ext cx="408081" cy="38269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160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39444-3143-4C36-9C80-E1B71B32E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Conclusion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07BC390-445C-4CDD-A8CF-1F7D9E177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663"/>
            <a:ext cx="1236707" cy="4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A9FE5BE-62A9-4000-8E2F-C957A1E28D83}"/>
              </a:ext>
            </a:extLst>
          </p:cNvPr>
          <p:cNvGrpSpPr/>
          <p:nvPr/>
        </p:nvGrpSpPr>
        <p:grpSpPr>
          <a:xfrm>
            <a:off x="179708" y="1304927"/>
            <a:ext cx="8783638" cy="4950496"/>
            <a:chOff x="179708" y="1304927"/>
            <a:chExt cx="8783638" cy="49504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FE768DF-600B-4A11-9B9C-2371DF0E46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708" y="2307205"/>
              <a:ext cx="8783638" cy="3948218"/>
              <a:chOff x="187161" y="1612410"/>
              <a:chExt cx="7014509" cy="3692361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5F18E1E-7E6A-437D-92B0-401D40280507}"/>
                  </a:ext>
                </a:extLst>
              </p:cNvPr>
              <p:cNvSpPr/>
              <p:nvPr/>
            </p:nvSpPr>
            <p:spPr>
              <a:xfrm>
                <a:off x="187161" y="1612410"/>
                <a:ext cx="7014509" cy="755674"/>
              </a:xfrm>
              <a:custGeom>
                <a:avLst/>
                <a:gdLst>
                  <a:gd name="connsiteX0" fmla="*/ 0 w 7014509"/>
                  <a:gd name="connsiteY0" fmla="*/ 112406 h 1124060"/>
                  <a:gd name="connsiteX1" fmla="*/ 112406 w 7014509"/>
                  <a:gd name="connsiteY1" fmla="*/ 0 h 1124060"/>
                  <a:gd name="connsiteX2" fmla="*/ 6902103 w 7014509"/>
                  <a:gd name="connsiteY2" fmla="*/ 0 h 1124060"/>
                  <a:gd name="connsiteX3" fmla="*/ 7014509 w 7014509"/>
                  <a:gd name="connsiteY3" fmla="*/ 112406 h 1124060"/>
                  <a:gd name="connsiteX4" fmla="*/ 7014509 w 7014509"/>
                  <a:gd name="connsiteY4" fmla="*/ 1011654 h 1124060"/>
                  <a:gd name="connsiteX5" fmla="*/ 6902103 w 7014509"/>
                  <a:gd name="connsiteY5" fmla="*/ 1124060 h 1124060"/>
                  <a:gd name="connsiteX6" fmla="*/ 112406 w 7014509"/>
                  <a:gd name="connsiteY6" fmla="*/ 1124060 h 1124060"/>
                  <a:gd name="connsiteX7" fmla="*/ 0 w 7014509"/>
                  <a:gd name="connsiteY7" fmla="*/ 1011654 h 1124060"/>
                  <a:gd name="connsiteX8" fmla="*/ 0 w 7014509"/>
                  <a:gd name="connsiteY8" fmla="*/ 112406 h 1124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4509" h="1124060">
                    <a:moveTo>
                      <a:pt x="0" y="112406"/>
                    </a:moveTo>
                    <a:cubicBezTo>
                      <a:pt x="0" y="50326"/>
                      <a:pt x="50326" y="0"/>
                      <a:pt x="112406" y="0"/>
                    </a:cubicBezTo>
                    <a:lnTo>
                      <a:pt x="6902103" y="0"/>
                    </a:lnTo>
                    <a:cubicBezTo>
                      <a:pt x="6964183" y="0"/>
                      <a:pt x="7014509" y="50326"/>
                      <a:pt x="7014509" y="112406"/>
                    </a:cubicBezTo>
                    <a:lnTo>
                      <a:pt x="7014509" y="1011654"/>
                    </a:lnTo>
                    <a:cubicBezTo>
                      <a:pt x="7014509" y="1073734"/>
                      <a:pt x="6964183" y="1124060"/>
                      <a:pt x="6902103" y="1124060"/>
                    </a:cubicBezTo>
                    <a:lnTo>
                      <a:pt x="112406" y="1124060"/>
                    </a:lnTo>
                    <a:cubicBezTo>
                      <a:pt x="50326" y="1124060"/>
                      <a:pt x="0" y="1073734"/>
                      <a:pt x="0" y="1011654"/>
                    </a:cubicBezTo>
                    <a:lnTo>
                      <a:pt x="0" y="112406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109123" tIns="109123" rIns="1351210" bIns="109123" spcCol="1270" anchor="ctr"/>
              <a:lstStyle/>
              <a:p>
                <a:pPr algn="just"/>
                <a:r>
                  <a:rPr lang="en-IN" b="1" dirty="0"/>
                  <a:t>This conceptual idea may preferably be developed using open source programming languages for platforms such as Linux, Windows, etc.</a:t>
                </a: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A133558-456B-4BF9-821D-6F9CD6504D45}"/>
                  </a:ext>
                </a:extLst>
              </p:cNvPr>
              <p:cNvSpPr/>
              <p:nvPr/>
            </p:nvSpPr>
            <p:spPr>
              <a:xfrm>
                <a:off x="187161" y="2549736"/>
                <a:ext cx="7014509" cy="755674"/>
              </a:xfrm>
              <a:custGeom>
                <a:avLst/>
                <a:gdLst>
                  <a:gd name="connsiteX0" fmla="*/ 0 w 7014509"/>
                  <a:gd name="connsiteY0" fmla="*/ 112406 h 1124060"/>
                  <a:gd name="connsiteX1" fmla="*/ 112406 w 7014509"/>
                  <a:gd name="connsiteY1" fmla="*/ 0 h 1124060"/>
                  <a:gd name="connsiteX2" fmla="*/ 6902103 w 7014509"/>
                  <a:gd name="connsiteY2" fmla="*/ 0 h 1124060"/>
                  <a:gd name="connsiteX3" fmla="*/ 7014509 w 7014509"/>
                  <a:gd name="connsiteY3" fmla="*/ 112406 h 1124060"/>
                  <a:gd name="connsiteX4" fmla="*/ 7014509 w 7014509"/>
                  <a:gd name="connsiteY4" fmla="*/ 1011654 h 1124060"/>
                  <a:gd name="connsiteX5" fmla="*/ 6902103 w 7014509"/>
                  <a:gd name="connsiteY5" fmla="*/ 1124060 h 1124060"/>
                  <a:gd name="connsiteX6" fmla="*/ 112406 w 7014509"/>
                  <a:gd name="connsiteY6" fmla="*/ 1124060 h 1124060"/>
                  <a:gd name="connsiteX7" fmla="*/ 0 w 7014509"/>
                  <a:gd name="connsiteY7" fmla="*/ 1011654 h 1124060"/>
                  <a:gd name="connsiteX8" fmla="*/ 0 w 7014509"/>
                  <a:gd name="connsiteY8" fmla="*/ 112406 h 1124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4509" h="1124060">
                    <a:moveTo>
                      <a:pt x="0" y="112406"/>
                    </a:moveTo>
                    <a:cubicBezTo>
                      <a:pt x="0" y="50326"/>
                      <a:pt x="50326" y="0"/>
                      <a:pt x="112406" y="0"/>
                    </a:cubicBezTo>
                    <a:lnTo>
                      <a:pt x="6902103" y="0"/>
                    </a:lnTo>
                    <a:cubicBezTo>
                      <a:pt x="6964183" y="0"/>
                      <a:pt x="7014509" y="50326"/>
                      <a:pt x="7014509" y="112406"/>
                    </a:cubicBezTo>
                    <a:lnTo>
                      <a:pt x="7014509" y="1011654"/>
                    </a:lnTo>
                    <a:cubicBezTo>
                      <a:pt x="7014509" y="1073734"/>
                      <a:pt x="6964183" y="1124060"/>
                      <a:pt x="6902103" y="1124060"/>
                    </a:cubicBezTo>
                    <a:lnTo>
                      <a:pt x="112406" y="1124060"/>
                    </a:lnTo>
                    <a:cubicBezTo>
                      <a:pt x="50326" y="1124060"/>
                      <a:pt x="0" y="1073734"/>
                      <a:pt x="0" y="1011654"/>
                    </a:cubicBezTo>
                    <a:lnTo>
                      <a:pt x="0" y="112406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93883" tIns="93883" rIns="1411988" bIns="93883" spcCol="1270" anchor="ctr"/>
              <a:lstStyle/>
              <a:p>
                <a:pPr algn="just"/>
                <a:r>
                  <a:rPr lang="en-IN" b="1" dirty="0"/>
                  <a:t>The use of atmospheric modelling and hydrological modelling requires HPC clusters for faster compilation and parallel processing.</a:t>
                </a: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2E83127-9219-4C52-AE45-59FAB5C1D54C}"/>
                  </a:ext>
                </a:extLst>
              </p:cNvPr>
              <p:cNvSpPr/>
              <p:nvPr/>
            </p:nvSpPr>
            <p:spPr>
              <a:xfrm>
                <a:off x="187161" y="3487062"/>
                <a:ext cx="7014509" cy="755674"/>
              </a:xfrm>
              <a:custGeom>
                <a:avLst/>
                <a:gdLst>
                  <a:gd name="connsiteX0" fmla="*/ 0 w 7014509"/>
                  <a:gd name="connsiteY0" fmla="*/ 112406 h 1124060"/>
                  <a:gd name="connsiteX1" fmla="*/ 112406 w 7014509"/>
                  <a:gd name="connsiteY1" fmla="*/ 0 h 1124060"/>
                  <a:gd name="connsiteX2" fmla="*/ 6902103 w 7014509"/>
                  <a:gd name="connsiteY2" fmla="*/ 0 h 1124060"/>
                  <a:gd name="connsiteX3" fmla="*/ 7014509 w 7014509"/>
                  <a:gd name="connsiteY3" fmla="*/ 112406 h 1124060"/>
                  <a:gd name="connsiteX4" fmla="*/ 7014509 w 7014509"/>
                  <a:gd name="connsiteY4" fmla="*/ 1011654 h 1124060"/>
                  <a:gd name="connsiteX5" fmla="*/ 6902103 w 7014509"/>
                  <a:gd name="connsiteY5" fmla="*/ 1124060 h 1124060"/>
                  <a:gd name="connsiteX6" fmla="*/ 112406 w 7014509"/>
                  <a:gd name="connsiteY6" fmla="*/ 1124060 h 1124060"/>
                  <a:gd name="connsiteX7" fmla="*/ 0 w 7014509"/>
                  <a:gd name="connsiteY7" fmla="*/ 1011654 h 1124060"/>
                  <a:gd name="connsiteX8" fmla="*/ 0 w 7014509"/>
                  <a:gd name="connsiteY8" fmla="*/ 112406 h 1124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4509" h="1124060">
                    <a:moveTo>
                      <a:pt x="0" y="112406"/>
                    </a:moveTo>
                    <a:cubicBezTo>
                      <a:pt x="0" y="50326"/>
                      <a:pt x="50326" y="0"/>
                      <a:pt x="112406" y="0"/>
                    </a:cubicBezTo>
                    <a:lnTo>
                      <a:pt x="6902103" y="0"/>
                    </a:lnTo>
                    <a:cubicBezTo>
                      <a:pt x="6964183" y="0"/>
                      <a:pt x="7014509" y="50326"/>
                      <a:pt x="7014509" y="112406"/>
                    </a:cubicBezTo>
                    <a:lnTo>
                      <a:pt x="7014509" y="1011654"/>
                    </a:lnTo>
                    <a:cubicBezTo>
                      <a:pt x="7014509" y="1073734"/>
                      <a:pt x="6964183" y="1124060"/>
                      <a:pt x="6902103" y="1124060"/>
                    </a:cubicBezTo>
                    <a:lnTo>
                      <a:pt x="112406" y="1124060"/>
                    </a:lnTo>
                    <a:cubicBezTo>
                      <a:pt x="50326" y="1124060"/>
                      <a:pt x="0" y="1073734"/>
                      <a:pt x="0" y="1011654"/>
                    </a:cubicBezTo>
                    <a:lnTo>
                      <a:pt x="0" y="112406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93883" tIns="93883" rIns="1403220" bIns="93883" spcCol="1270" anchor="ctr"/>
              <a:lstStyle/>
              <a:p>
                <a:pPr algn="just"/>
                <a:r>
                  <a:rPr lang="en-IN" b="1" dirty="0"/>
                  <a:t>Some of the remote sensing based datasets, climate model datasets and modelling algorithms may be directly fetched from online public servers.</a:t>
                </a: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1FE22CA-D109-49EB-BB1A-1DD470DDB2B0}"/>
                  </a:ext>
                </a:extLst>
              </p:cNvPr>
              <p:cNvSpPr/>
              <p:nvPr/>
            </p:nvSpPr>
            <p:spPr>
              <a:xfrm>
                <a:off x="187161" y="4424389"/>
                <a:ext cx="7014509" cy="880382"/>
              </a:xfrm>
              <a:custGeom>
                <a:avLst/>
                <a:gdLst>
                  <a:gd name="connsiteX0" fmla="*/ 0 w 7014509"/>
                  <a:gd name="connsiteY0" fmla="*/ 112406 h 1124060"/>
                  <a:gd name="connsiteX1" fmla="*/ 112406 w 7014509"/>
                  <a:gd name="connsiteY1" fmla="*/ 0 h 1124060"/>
                  <a:gd name="connsiteX2" fmla="*/ 6902103 w 7014509"/>
                  <a:gd name="connsiteY2" fmla="*/ 0 h 1124060"/>
                  <a:gd name="connsiteX3" fmla="*/ 7014509 w 7014509"/>
                  <a:gd name="connsiteY3" fmla="*/ 112406 h 1124060"/>
                  <a:gd name="connsiteX4" fmla="*/ 7014509 w 7014509"/>
                  <a:gd name="connsiteY4" fmla="*/ 1011654 h 1124060"/>
                  <a:gd name="connsiteX5" fmla="*/ 6902103 w 7014509"/>
                  <a:gd name="connsiteY5" fmla="*/ 1124060 h 1124060"/>
                  <a:gd name="connsiteX6" fmla="*/ 112406 w 7014509"/>
                  <a:gd name="connsiteY6" fmla="*/ 1124060 h 1124060"/>
                  <a:gd name="connsiteX7" fmla="*/ 0 w 7014509"/>
                  <a:gd name="connsiteY7" fmla="*/ 1011654 h 1124060"/>
                  <a:gd name="connsiteX8" fmla="*/ 0 w 7014509"/>
                  <a:gd name="connsiteY8" fmla="*/ 112406 h 1124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4509" h="1124060">
                    <a:moveTo>
                      <a:pt x="0" y="112406"/>
                    </a:moveTo>
                    <a:cubicBezTo>
                      <a:pt x="0" y="50326"/>
                      <a:pt x="50326" y="0"/>
                      <a:pt x="112406" y="0"/>
                    </a:cubicBezTo>
                    <a:lnTo>
                      <a:pt x="6902103" y="0"/>
                    </a:lnTo>
                    <a:cubicBezTo>
                      <a:pt x="6964183" y="0"/>
                      <a:pt x="7014509" y="50326"/>
                      <a:pt x="7014509" y="112406"/>
                    </a:cubicBezTo>
                    <a:lnTo>
                      <a:pt x="7014509" y="1011654"/>
                    </a:lnTo>
                    <a:cubicBezTo>
                      <a:pt x="7014509" y="1073734"/>
                      <a:pt x="6964183" y="1124060"/>
                      <a:pt x="6902103" y="1124060"/>
                    </a:cubicBezTo>
                    <a:lnTo>
                      <a:pt x="112406" y="1124060"/>
                    </a:lnTo>
                    <a:cubicBezTo>
                      <a:pt x="50326" y="1124060"/>
                      <a:pt x="0" y="1073734"/>
                      <a:pt x="0" y="1011654"/>
                    </a:cubicBezTo>
                    <a:lnTo>
                      <a:pt x="0" y="112406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93883" tIns="93883" rIns="1411988" bIns="93883" spcCol="1270" anchor="ctr"/>
              <a:lstStyle/>
              <a:p>
                <a:pPr algn="just"/>
                <a:r>
                  <a:rPr lang="en-IN" b="1" dirty="0"/>
                  <a:t>The use of remote sensing products, GCM’s and their downscaled products for the modelling may result in uncertainties.</a:t>
                </a:r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4D2C2E2-1339-450E-B222-6447A9F4DBF3}"/>
                </a:ext>
              </a:extLst>
            </p:cNvPr>
            <p:cNvSpPr/>
            <p:nvPr/>
          </p:nvSpPr>
          <p:spPr bwMode="auto">
            <a:xfrm>
              <a:off x="179708" y="1304927"/>
              <a:ext cx="8783638" cy="808037"/>
            </a:xfrm>
            <a:custGeom>
              <a:avLst/>
              <a:gdLst>
                <a:gd name="connsiteX0" fmla="*/ 0 w 7014509"/>
                <a:gd name="connsiteY0" fmla="*/ 112406 h 1124060"/>
                <a:gd name="connsiteX1" fmla="*/ 112406 w 7014509"/>
                <a:gd name="connsiteY1" fmla="*/ 0 h 1124060"/>
                <a:gd name="connsiteX2" fmla="*/ 6902103 w 7014509"/>
                <a:gd name="connsiteY2" fmla="*/ 0 h 1124060"/>
                <a:gd name="connsiteX3" fmla="*/ 7014509 w 7014509"/>
                <a:gd name="connsiteY3" fmla="*/ 112406 h 1124060"/>
                <a:gd name="connsiteX4" fmla="*/ 7014509 w 7014509"/>
                <a:gd name="connsiteY4" fmla="*/ 1011654 h 1124060"/>
                <a:gd name="connsiteX5" fmla="*/ 6902103 w 7014509"/>
                <a:gd name="connsiteY5" fmla="*/ 1124060 h 1124060"/>
                <a:gd name="connsiteX6" fmla="*/ 112406 w 7014509"/>
                <a:gd name="connsiteY6" fmla="*/ 1124060 h 1124060"/>
                <a:gd name="connsiteX7" fmla="*/ 0 w 7014509"/>
                <a:gd name="connsiteY7" fmla="*/ 1011654 h 1124060"/>
                <a:gd name="connsiteX8" fmla="*/ 0 w 7014509"/>
                <a:gd name="connsiteY8" fmla="*/ 112406 h 112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4509" h="1124060">
                  <a:moveTo>
                    <a:pt x="0" y="112406"/>
                  </a:moveTo>
                  <a:cubicBezTo>
                    <a:pt x="0" y="50326"/>
                    <a:pt x="50326" y="0"/>
                    <a:pt x="112406" y="0"/>
                  </a:cubicBezTo>
                  <a:lnTo>
                    <a:pt x="6902103" y="0"/>
                  </a:lnTo>
                  <a:cubicBezTo>
                    <a:pt x="6964183" y="0"/>
                    <a:pt x="7014509" y="50326"/>
                    <a:pt x="7014509" y="112406"/>
                  </a:cubicBezTo>
                  <a:lnTo>
                    <a:pt x="7014509" y="1011654"/>
                  </a:lnTo>
                  <a:cubicBezTo>
                    <a:pt x="7014509" y="1073734"/>
                    <a:pt x="6964183" y="1124060"/>
                    <a:pt x="6902103" y="1124060"/>
                  </a:cubicBezTo>
                  <a:lnTo>
                    <a:pt x="112406" y="1124060"/>
                  </a:lnTo>
                  <a:cubicBezTo>
                    <a:pt x="50326" y="1124060"/>
                    <a:pt x="0" y="1073734"/>
                    <a:pt x="0" y="1011654"/>
                  </a:cubicBezTo>
                  <a:lnTo>
                    <a:pt x="0" y="112406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09123" tIns="109123" rIns="1351210" bIns="109123" spcCol="1270" anchor="ctr"/>
            <a:lstStyle/>
            <a:p>
              <a:pPr algn="just"/>
              <a:r>
                <a:rPr lang="en-IN" b="1" dirty="0"/>
                <a:t>This conceptual framework tries to summarize the possible components required to model the climate change impact within a river basin.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326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Thanks..</a:t>
            </a:r>
          </a:p>
        </p:txBody>
      </p:sp>
    </p:spTree>
    <p:extLst>
      <p:ext uri="{BB962C8B-B14F-4D97-AF65-F5344CB8AC3E}">
        <p14:creationId xmlns:p14="http://schemas.microsoft.com/office/powerpoint/2010/main" val="416797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26BA-E6CB-4EAA-80EC-4CF7EBAA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BC226-5F59-40E6-9361-DE61D60835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1" indent="0">
              <a:buNone/>
            </a:pPr>
            <a:endParaRPr lang="en-IN" dirty="0"/>
          </a:p>
          <a:p>
            <a:pPr marL="457200" lvl="1" indent="0">
              <a:buNone/>
            </a:pPr>
            <a:endParaRPr lang="en-IN" dirty="0"/>
          </a:p>
          <a:p>
            <a:endParaRPr lang="en-I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B9FC216-CA2E-47B5-A9C9-50552E76B1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908252"/>
              </p:ext>
            </p:extLst>
          </p:nvPr>
        </p:nvGraphicFramePr>
        <p:xfrm>
          <a:off x="951871" y="1173984"/>
          <a:ext cx="5978100" cy="522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47C4D7C1-4B73-4093-82F0-2FE29D47C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663"/>
            <a:ext cx="1236707" cy="4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33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61F9-67B4-49D5-A4B0-8A17FCE1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CA95320F-9198-4F89-B2D4-6E5B84A238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398550"/>
              </p:ext>
            </p:extLst>
          </p:nvPr>
        </p:nvGraphicFramePr>
        <p:xfrm>
          <a:off x="206236" y="1122974"/>
          <a:ext cx="8731527" cy="5217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A360377E-EBA8-4C1C-8E9A-5688AFE3B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663"/>
            <a:ext cx="1236707" cy="4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3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Conceptual Framework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5108C6-A8EE-4D55-B029-02FE8903C402}"/>
              </a:ext>
            </a:extLst>
          </p:cNvPr>
          <p:cNvGrpSpPr/>
          <p:nvPr/>
        </p:nvGrpSpPr>
        <p:grpSpPr>
          <a:xfrm>
            <a:off x="176084" y="1028700"/>
            <a:ext cx="8815516" cy="5334000"/>
            <a:chOff x="-6638" y="-159006"/>
            <a:chExt cx="12805063" cy="73628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E9F0007-AFA1-4979-A830-3319158A956A}"/>
                </a:ext>
              </a:extLst>
            </p:cNvPr>
            <p:cNvSpPr/>
            <p:nvPr/>
          </p:nvSpPr>
          <p:spPr>
            <a:xfrm>
              <a:off x="-6638" y="3055512"/>
              <a:ext cx="4896544" cy="41483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0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C5F05C5-2866-491F-A16C-C6B1CA430720}"/>
                </a:ext>
              </a:extLst>
            </p:cNvPr>
            <p:cNvSpPr/>
            <p:nvPr/>
          </p:nvSpPr>
          <p:spPr>
            <a:xfrm>
              <a:off x="7678126" y="3060737"/>
              <a:ext cx="5045787" cy="414313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0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3713DA3-8559-426D-9919-EFBBCD484C37}"/>
                </a:ext>
              </a:extLst>
            </p:cNvPr>
            <p:cNvSpPr/>
            <p:nvPr/>
          </p:nvSpPr>
          <p:spPr>
            <a:xfrm>
              <a:off x="0" y="220544"/>
              <a:ext cx="12798425" cy="24300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13B048-7485-4DCF-8C35-C60EC2721997}"/>
                </a:ext>
              </a:extLst>
            </p:cNvPr>
            <p:cNvSpPr/>
            <p:nvPr/>
          </p:nvSpPr>
          <p:spPr>
            <a:xfrm>
              <a:off x="2942828" y="-159006"/>
              <a:ext cx="7128792" cy="2487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38E5949-96BB-4515-960F-E452130BAFAB}"/>
                </a:ext>
              </a:extLst>
            </p:cNvPr>
            <p:cNvGrpSpPr/>
            <p:nvPr/>
          </p:nvGrpSpPr>
          <p:grpSpPr>
            <a:xfrm>
              <a:off x="54335" y="3150957"/>
              <a:ext cx="4148344" cy="4052913"/>
              <a:chOff x="54335" y="3150957"/>
              <a:chExt cx="4148344" cy="4052913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BAE668F-683B-4076-9C42-170B85E4B43A}"/>
                  </a:ext>
                </a:extLst>
              </p:cNvPr>
              <p:cNvSpPr/>
              <p:nvPr/>
            </p:nvSpPr>
            <p:spPr>
              <a:xfrm>
                <a:off x="134516" y="3383632"/>
                <a:ext cx="3672408" cy="3528392"/>
              </a:xfrm>
              <a:prstGeom prst="rect">
                <a:avLst/>
              </a:prstGeom>
              <a:noFill/>
            </p:spPr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F1DA3AE-EFD1-4817-9BD2-084A8EB9780E}"/>
                  </a:ext>
                </a:extLst>
              </p:cNvPr>
              <p:cNvSpPr/>
              <p:nvPr/>
            </p:nvSpPr>
            <p:spPr>
              <a:xfrm>
                <a:off x="1768382" y="5126719"/>
                <a:ext cx="1940616" cy="1940615"/>
              </a:xfrm>
              <a:custGeom>
                <a:avLst/>
                <a:gdLst>
                  <a:gd name="connsiteX0" fmla="*/ 1377457 w 1940615"/>
                  <a:gd name="connsiteY0" fmla="*/ 309409 h 1940615"/>
                  <a:gd name="connsiteX1" fmla="*/ 1528406 w 1940615"/>
                  <a:gd name="connsiteY1" fmla="*/ 182741 h 1940615"/>
                  <a:gd name="connsiteX2" fmla="*/ 1648997 w 1940615"/>
                  <a:gd name="connsiteY2" fmla="*/ 283928 h 1940615"/>
                  <a:gd name="connsiteX3" fmla="*/ 1550465 w 1940615"/>
                  <a:gd name="connsiteY3" fmla="*/ 454580 h 1940615"/>
                  <a:gd name="connsiteX4" fmla="*/ 1707020 w 1940615"/>
                  <a:gd name="connsiteY4" fmla="*/ 725740 h 1940615"/>
                  <a:gd name="connsiteX5" fmla="*/ 1904074 w 1940615"/>
                  <a:gd name="connsiteY5" fmla="*/ 725735 h 1940615"/>
                  <a:gd name="connsiteX6" fmla="*/ 1931410 w 1940615"/>
                  <a:gd name="connsiteY6" fmla="*/ 880764 h 1940615"/>
                  <a:gd name="connsiteX7" fmla="*/ 1746237 w 1940615"/>
                  <a:gd name="connsiteY7" fmla="*/ 948155 h 1940615"/>
                  <a:gd name="connsiteX8" fmla="*/ 1691866 w 1940615"/>
                  <a:gd name="connsiteY8" fmla="*/ 1256507 h 1940615"/>
                  <a:gd name="connsiteX9" fmla="*/ 1842822 w 1940615"/>
                  <a:gd name="connsiteY9" fmla="*/ 1383168 h 1940615"/>
                  <a:gd name="connsiteX10" fmla="*/ 1764112 w 1940615"/>
                  <a:gd name="connsiteY10" fmla="*/ 1519497 h 1940615"/>
                  <a:gd name="connsiteX11" fmla="*/ 1578943 w 1940615"/>
                  <a:gd name="connsiteY11" fmla="*/ 1452096 h 1940615"/>
                  <a:gd name="connsiteX12" fmla="*/ 1339088 w 1940615"/>
                  <a:gd name="connsiteY12" fmla="*/ 1653359 h 1940615"/>
                  <a:gd name="connsiteX13" fmla="*/ 1373311 w 1940615"/>
                  <a:gd name="connsiteY13" fmla="*/ 1847418 h 1940615"/>
                  <a:gd name="connsiteX14" fmla="*/ 1225385 w 1940615"/>
                  <a:gd name="connsiteY14" fmla="*/ 1901259 h 1940615"/>
                  <a:gd name="connsiteX15" fmla="*/ 1126862 w 1940615"/>
                  <a:gd name="connsiteY15" fmla="*/ 1730603 h 1940615"/>
                  <a:gd name="connsiteX16" fmla="*/ 813753 w 1940615"/>
                  <a:gd name="connsiteY16" fmla="*/ 1730603 h 1940615"/>
                  <a:gd name="connsiteX17" fmla="*/ 715230 w 1940615"/>
                  <a:gd name="connsiteY17" fmla="*/ 1901259 h 1940615"/>
                  <a:gd name="connsiteX18" fmla="*/ 567304 w 1940615"/>
                  <a:gd name="connsiteY18" fmla="*/ 1847418 h 1940615"/>
                  <a:gd name="connsiteX19" fmla="*/ 601527 w 1940615"/>
                  <a:gd name="connsiteY19" fmla="*/ 1653359 h 1940615"/>
                  <a:gd name="connsiteX20" fmla="*/ 361672 w 1940615"/>
                  <a:gd name="connsiteY20" fmla="*/ 1452096 h 1940615"/>
                  <a:gd name="connsiteX21" fmla="*/ 176503 w 1940615"/>
                  <a:gd name="connsiteY21" fmla="*/ 1519497 h 1940615"/>
                  <a:gd name="connsiteX22" fmla="*/ 97793 w 1940615"/>
                  <a:gd name="connsiteY22" fmla="*/ 1383168 h 1940615"/>
                  <a:gd name="connsiteX23" fmla="*/ 248748 w 1940615"/>
                  <a:gd name="connsiteY23" fmla="*/ 1256507 h 1940615"/>
                  <a:gd name="connsiteX24" fmla="*/ 194377 w 1940615"/>
                  <a:gd name="connsiteY24" fmla="*/ 948155 h 1940615"/>
                  <a:gd name="connsiteX25" fmla="*/ 9205 w 1940615"/>
                  <a:gd name="connsiteY25" fmla="*/ 880764 h 1940615"/>
                  <a:gd name="connsiteX26" fmla="*/ 36541 w 1940615"/>
                  <a:gd name="connsiteY26" fmla="*/ 725735 h 1940615"/>
                  <a:gd name="connsiteX27" fmla="*/ 233595 w 1940615"/>
                  <a:gd name="connsiteY27" fmla="*/ 725740 h 1940615"/>
                  <a:gd name="connsiteX28" fmla="*/ 390149 w 1940615"/>
                  <a:gd name="connsiteY28" fmla="*/ 454580 h 1940615"/>
                  <a:gd name="connsiteX29" fmla="*/ 291618 w 1940615"/>
                  <a:gd name="connsiteY29" fmla="*/ 283928 h 1940615"/>
                  <a:gd name="connsiteX30" fmla="*/ 412209 w 1940615"/>
                  <a:gd name="connsiteY30" fmla="*/ 182741 h 1940615"/>
                  <a:gd name="connsiteX31" fmla="*/ 563158 w 1940615"/>
                  <a:gd name="connsiteY31" fmla="*/ 309409 h 1940615"/>
                  <a:gd name="connsiteX32" fmla="*/ 857384 w 1940615"/>
                  <a:gd name="connsiteY32" fmla="*/ 202319 h 1940615"/>
                  <a:gd name="connsiteX33" fmla="*/ 891597 w 1940615"/>
                  <a:gd name="connsiteY33" fmla="*/ 8258 h 1940615"/>
                  <a:gd name="connsiteX34" fmla="*/ 1049018 w 1940615"/>
                  <a:gd name="connsiteY34" fmla="*/ 8258 h 1940615"/>
                  <a:gd name="connsiteX35" fmla="*/ 1083231 w 1940615"/>
                  <a:gd name="connsiteY35" fmla="*/ 202319 h 1940615"/>
                  <a:gd name="connsiteX36" fmla="*/ 1377457 w 1940615"/>
                  <a:gd name="connsiteY36" fmla="*/ 309409 h 1940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940615" h="1940615">
                    <a:moveTo>
                      <a:pt x="1377457" y="309409"/>
                    </a:moveTo>
                    <a:lnTo>
                      <a:pt x="1528406" y="182741"/>
                    </a:lnTo>
                    <a:lnTo>
                      <a:pt x="1648997" y="283928"/>
                    </a:lnTo>
                    <a:lnTo>
                      <a:pt x="1550465" y="454580"/>
                    </a:lnTo>
                    <a:cubicBezTo>
                      <a:pt x="1620527" y="533394"/>
                      <a:pt x="1673795" y="625658"/>
                      <a:pt x="1707020" y="725740"/>
                    </a:cubicBezTo>
                    <a:lnTo>
                      <a:pt x="1904074" y="725735"/>
                    </a:lnTo>
                    <a:lnTo>
                      <a:pt x="1931410" y="880764"/>
                    </a:lnTo>
                    <a:lnTo>
                      <a:pt x="1746237" y="948155"/>
                    </a:lnTo>
                    <a:cubicBezTo>
                      <a:pt x="1749246" y="1053565"/>
                      <a:pt x="1730747" y="1158483"/>
                      <a:pt x="1691866" y="1256507"/>
                    </a:cubicBezTo>
                    <a:lnTo>
                      <a:pt x="1842822" y="1383168"/>
                    </a:lnTo>
                    <a:lnTo>
                      <a:pt x="1764112" y="1519497"/>
                    </a:lnTo>
                    <a:lnTo>
                      <a:pt x="1578943" y="1452096"/>
                    </a:lnTo>
                    <a:cubicBezTo>
                      <a:pt x="1513492" y="1534779"/>
                      <a:pt x="1431880" y="1603260"/>
                      <a:pt x="1339088" y="1653359"/>
                    </a:cubicBezTo>
                    <a:lnTo>
                      <a:pt x="1373311" y="1847418"/>
                    </a:lnTo>
                    <a:lnTo>
                      <a:pt x="1225385" y="1901259"/>
                    </a:lnTo>
                    <a:lnTo>
                      <a:pt x="1126862" y="1730603"/>
                    </a:lnTo>
                    <a:cubicBezTo>
                      <a:pt x="1023576" y="1751871"/>
                      <a:pt x="917039" y="1751871"/>
                      <a:pt x="813753" y="1730603"/>
                    </a:cubicBezTo>
                    <a:lnTo>
                      <a:pt x="715230" y="1901259"/>
                    </a:lnTo>
                    <a:lnTo>
                      <a:pt x="567304" y="1847418"/>
                    </a:lnTo>
                    <a:lnTo>
                      <a:pt x="601527" y="1653359"/>
                    </a:lnTo>
                    <a:cubicBezTo>
                      <a:pt x="508734" y="1603260"/>
                      <a:pt x="427123" y="1534780"/>
                      <a:pt x="361672" y="1452096"/>
                    </a:cubicBezTo>
                    <a:lnTo>
                      <a:pt x="176503" y="1519497"/>
                    </a:lnTo>
                    <a:lnTo>
                      <a:pt x="97793" y="1383168"/>
                    </a:lnTo>
                    <a:lnTo>
                      <a:pt x="248748" y="1256507"/>
                    </a:lnTo>
                    <a:cubicBezTo>
                      <a:pt x="209868" y="1158483"/>
                      <a:pt x="191368" y="1053565"/>
                      <a:pt x="194377" y="948155"/>
                    </a:cubicBezTo>
                    <a:lnTo>
                      <a:pt x="9205" y="880764"/>
                    </a:lnTo>
                    <a:lnTo>
                      <a:pt x="36541" y="725735"/>
                    </a:lnTo>
                    <a:lnTo>
                      <a:pt x="233595" y="725740"/>
                    </a:lnTo>
                    <a:cubicBezTo>
                      <a:pt x="266819" y="625658"/>
                      <a:pt x="320088" y="533394"/>
                      <a:pt x="390149" y="454580"/>
                    </a:cubicBezTo>
                    <a:lnTo>
                      <a:pt x="291618" y="283928"/>
                    </a:lnTo>
                    <a:lnTo>
                      <a:pt x="412209" y="182741"/>
                    </a:lnTo>
                    <a:lnTo>
                      <a:pt x="563158" y="309409"/>
                    </a:lnTo>
                    <a:cubicBezTo>
                      <a:pt x="652941" y="254098"/>
                      <a:pt x="753053" y="217660"/>
                      <a:pt x="857384" y="202319"/>
                    </a:cubicBezTo>
                    <a:lnTo>
                      <a:pt x="891597" y="8258"/>
                    </a:lnTo>
                    <a:lnTo>
                      <a:pt x="1049018" y="8258"/>
                    </a:lnTo>
                    <a:lnTo>
                      <a:pt x="1083231" y="202319"/>
                    </a:lnTo>
                    <a:cubicBezTo>
                      <a:pt x="1187562" y="217660"/>
                      <a:pt x="1287674" y="254097"/>
                      <a:pt x="1377457" y="30940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93266" tIns="339298" rIns="293266" bIns="363547" numCol="1" spcCol="1270" anchor="ctr" anchorCtr="0">
                <a:noAutofit/>
              </a:bodyPr>
              <a:lstStyle/>
              <a:p>
                <a:pPr algn="ctr" defTabSz="508152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Hydrological Processes</a:t>
                </a: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A655AEC-BD8F-4C19-93FD-2B475E2F533E}"/>
                  </a:ext>
                </a:extLst>
              </p:cNvPr>
              <p:cNvSpPr/>
              <p:nvPr/>
            </p:nvSpPr>
            <p:spPr>
              <a:xfrm>
                <a:off x="257636" y="4440844"/>
                <a:ext cx="1859433" cy="1663292"/>
              </a:xfrm>
              <a:custGeom>
                <a:avLst/>
                <a:gdLst>
                  <a:gd name="connsiteX0" fmla="*/ 1221792 w 1621761"/>
                  <a:gd name="connsiteY0" fmla="*/ 390958 h 1543615"/>
                  <a:gd name="connsiteX1" fmla="*/ 1447309 w 1621761"/>
                  <a:gd name="connsiteY1" fmla="*/ 315354 h 1543615"/>
                  <a:gd name="connsiteX2" fmla="*/ 1538232 w 1621761"/>
                  <a:gd name="connsiteY2" fmla="*/ 462215 h 1543615"/>
                  <a:gd name="connsiteX3" fmla="*/ 1370015 w 1621761"/>
                  <a:gd name="connsiteY3" fmla="*/ 630373 h 1543615"/>
                  <a:gd name="connsiteX4" fmla="*/ 1370015 w 1621761"/>
                  <a:gd name="connsiteY4" fmla="*/ 913242 h 1543615"/>
                  <a:gd name="connsiteX5" fmla="*/ 1538232 w 1621761"/>
                  <a:gd name="connsiteY5" fmla="*/ 1081400 h 1543615"/>
                  <a:gd name="connsiteX6" fmla="*/ 1447309 w 1621761"/>
                  <a:gd name="connsiteY6" fmla="*/ 1228261 h 1543615"/>
                  <a:gd name="connsiteX7" fmla="*/ 1221792 w 1621761"/>
                  <a:gd name="connsiteY7" fmla="*/ 1152657 h 1543615"/>
                  <a:gd name="connsiteX8" fmla="*/ 959104 w 1621761"/>
                  <a:gd name="connsiteY8" fmla="*/ 1294091 h 1543615"/>
                  <a:gd name="connsiteX9" fmla="*/ 904675 w 1621761"/>
                  <a:gd name="connsiteY9" fmla="*/ 1525633 h 1543615"/>
                  <a:gd name="connsiteX10" fmla="*/ 717086 w 1621761"/>
                  <a:gd name="connsiteY10" fmla="*/ 1525633 h 1543615"/>
                  <a:gd name="connsiteX11" fmla="*/ 662658 w 1621761"/>
                  <a:gd name="connsiteY11" fmla="*/ 1294091 h 1543615"/>
                  <a:gd name="connsiteX12" fmla="*/ 399970 w 1621761"/>
                  <a:gd name="connsiteY12" fmla="*/ 1152657 h 1543615"/>
                  <a:gd name="connsiteX13" fmla="*/ 174452 w 1621761"/>
                  <a:gd name="connsiteY13" fmla="*/ 1228261 h 1543615"/>
                  <a:gd name="connsiteX14" fmla="*/ 83529 w 1621761"/>
                  <a:gd name="connsiteY14" fmla="*/ 1081400 h 1543615"/>
                  <a:gd name="connsiteX15" fmla="*/ 251746 w 1621761"/>
                  <a:gd name="connsiteY15" fmla="*/ 913242 h 1543615"/>
                  <a:gd name="connsiteX16" fmla="*/ 251746 w 1621761"/>
                  <a:gd name="connsiteY16" fmla="*/ 630373 h 1543615"/>
                  <a:gd name="connsiteX17" fmla="*/ 83529 w 1621761"/>
                  <a:gd name="connsiteY17" fmla="*/ 462215 h 1543615"/>
                  <a:gd name="connsiteX18" fmla="*/ 174452 w 1621761"/>
                  <a:gd name="connsiteY18" fmla="*/ 315354 h 1543615"/>
                  <a:gd name="connsiteX19" fmla="*/ 399969 w 1621761"/>
                  <a:gd name="connsiteY19" fmla="*/ 390958 h 1543615"/>
                  <a:gd name="connsiteX20" fmla="*/ 662657 w 1621761"/>
                  <a:gd name="connsiteY20" fmla="*/ 249524 h 1543615"/>
                  <a:gd name="connsiteX21" fmla="*/ 717086 w 1621761"/>
                  <a:gd name="connsiteY21" fmla="*/ 17982 h 1543615"/>
                  <a:gd name="connsiteX22" fmla="*/ 904675 w 1621761"/>
                  <a:gd name="connsiteY22" fmla="*/ 17982 h 1543615"/>
                  <a:gd name="connsiteX23" fmla="*/ 959103 w 1621761"/>
                  <a:gd name="connsiteY23" fmla="*/ 249524 h 1543615"/>
                  <a:gd name="connsiteX24" fmla="*/ 1221791 w 1621761"/>
                  <a:gd name="connsiteY24" fmla="*/ 390958 h 1543615"/>
                  <a:gd name="connsiteX25" fmla="*/ 1221792 w 1621761"/>
                  <a:gd name="connsiteY25" fmla="*/ 390958 h 1543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21761" h="1543615">
                    <a:moveTo>
                      <a:pt x="1221792" y="390958"/>
                    </a:moveTo>
                    <a:lnTo>
                      <a:pt x="1447309" y="315354"/>
                    </a:lnTo>
                    <a:lnTo>
                      <a:pt x="1538232" y="462215"/>
                    </a:lnTo>
                    <a:lnTo>
                      <a:pt x="1370015" y="630373"/>
                    </a:lnTo>
                    <a:cubicBezTo>
                      <a:pt x="1396954" y="722989"/>
                      <a:pt x="1396954" y="820626"/>
                      <a:pt x="1370015" y="913242"/>
                    </a:cubicBezTo>
                    <a:lnTo>
                      <a:pt x="1538232" y="1081400"/>
                    </a:lnTo>
                    <a:lnTo>
                      <a:pt x="1447309" y="1228261"/>
                    </a:lnTo>
                    <a:lnTo>
                      <a:pt x="1221792" y="1152657"/>
                    </a:lnTo>
                    <a:cubicBezTo>
                      <a:pt x="1149252" y="1220721"/>
                      <a:pt x="1058582" y="1269539"/>
                      <a:pt x="959104" y="1294091"/>
                    </a:cubicBezTo>
                    <a:lnTo>
                      <a:pt x="904675" y="1525633"/>
                    </a:lnTo>
                    <a:lnTo>
                      <a:pt x="717086" y="1525633"/>
                    </a:lnTo>
                    <a:lnTo>
                      <a:pt x="662658" y="1294091"/>
                    </a:lnTo>
                    <a:cubicBezTo>
                      <a:pt x="563180" y="1269539"/>
                      <a:pt x="472509" y="1220721"/>
                      <a:pt x="399970" y="1152657"/>
                    </a:cubicBezTo>
                    <a:lnTo>
                      <a:pt x="174452" y="1228261"/>
                    </a:lnTo>
                    <a:lnTo>
                      <a:pt x="83529" y="1081400"/>
                    </a:lnTo>
                    <a:lnTo>
                      <a:pt x="251746" y="913242"/>
                    </a:lnTo>
                    <a:cubicBezTo>
                      <a:pt x="224807" y="820626"/>
                      <a:pt x="224807" y="722989"/>
                      <a:pt x="251746" y="630373"/>
                    </a:cubicBezTo>
                    <a:lnTo>
                      <a:pt x="83529" y="462215"/>
                    </a:lnTo>
                    <a:lnTo>
                      <a:pt x="174452" y="315354"/>
                    </a:lnTo>
                    <a:lnTo>
                      <a:pt x="399969" y="390958"/>
                    </a:lnTo>
                    <a:cubicBezTo>
                      <a:pt x="472509" y="322894"/>
                      <a:pt x="563179" y="274076"/>
                      <a:pt x="662657" y="249524"/>
                    </a:cubicBezTo>
                    <a:lnTo>
                      <a:pt x="717086" y="17982"/>
                    </a:lnTo>
                    <a:lnTo>
                      <a:pt x="904675" y="17982"/>
                    </a:lnTo>
                    <a:lnTo>
                      <a:pt x="959103" y="249524"/>
                    </a:lnTo>
                    <a:cubicBezTo>
                      <a:pt x="1058581" y="274076"/>
                      <a:pt x="1149252" y="322894"/>
                      <a:pt x="1221791" y="390958"/>
                    </a:cubicBezTo>
                    <a:lnTo>
                      <a:pt x="1221792" y="390958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6">
                  <a:shade val="80000"/>
                  <a:hueOff val="160640"/>
                  <a:satOff val="-6455"/>
                  <a:lumOff val="13814"/>
                  <a:alphaOff val="0"/>
                </a:schemeClr>
              </a:fillRef>
              <a:effectRef idx="0">
                <a:schemeClr val="accent6">
                  <a:shade val="80000"/>
                  <a:hueOff val="160640"/>
                  <a:satOff val="-6455"/>
                  <a:lumOff val="1381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95744" tIns="289306" rIns="295744" bIns="289306" numCol="1" spcCol="1270" anchor="ctr" anchorCtr="0">
                <a:noAutofit/>
              </a:bodyPr>
              <a:lstStyle/>
              <a:p>
                <a:pPr algn="ctr" defTabSz="349355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1000" b="1" dirty="0">
                    <a:solidFill>
                      <a:schemeClr val="bg1"/>
                    </a:solidFill>
                  </a:rPr>
                  <a:t>Atmospheric and Ocean Processes</a:t>
                </a: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557F7FF-F03B-4814-AA60-94066A1499FA}"/>
                  </a:ext>
                </a:extLst>
              </p:cNvPr>
              <p:cNvSpPr/>
              <p:nvPr/>
            </p:nvSpPr>
            <p:spPr>
              <a:xfrm>
                <a:off x="1135852" y="3311624"/>
                <a:ext cx="1946020" cy="1728191"/>
              </a:xfrm>
              <a:custGeom>
                <a:avLst/>
                <a:gdLst>
                  <a:gd name="connsiteX0" fmla="*/ 1034707 w 1382841"/>
                  <a:gd name="connsiteY0" fmla="*/ 350238 h 1382841"/>
                  <a:gd name="connsiteX1" fmla="*/ 1238722 w 1382841"/>
                  <a:gd name="connsiteY1" fmla="*/ 288752 h 1382841"/>
                  <a:gd name="connsiteX2" fmla="*/ 1313793 w 1382841"/>
                  <a:gd name="connsiteY2" fmla="*/ 418777 h 1382841"/>
                  <a:gd name="connsiteX3" fmla="*/ 1158536 w 1382841"/>
                  <a:gd name="connsiteY3" fmla="*/ 564717 h 1382841"/>
                  <a:gd name="connsiteX4" fmla="*/ 1158536 w 1382841"/>
                  <a:gd name="connsiteY4" fmla="*/ 818124 h 1382841"/>
                  <a:gd name="connsiteX5" fmla="*/ 1313793 w 1382841"/>
                  <a:gd name="connsiteY5" fmla="*/ 964064 h 1382841"/>
                  <a:gd name="connsiteX6" fmla="*/ 1238722 w 1382841"/>
                  <a:gd name="connsiteY6" fmla="*/ 1094089 h 1382841"/>
                  <a:gd name="connsiteX7" fmla="*/ 1034707 w 1382841"/>
                  <a:gd name="connsiteY7" fmla="*/ 1032603 h 1382841"/>
                  <a:gd name="connsiteX8" fmla="*/ 815250 w 1382841"/>
                  <a:gd name="connsiteY8" fmla="*/ 1159306 h 1382841"/>
                  <a:gd name="connsiteX9" fmla="*/ 766491 w 1382841"/>
                  <a:gd name="connsiteY9" fmla="*/ 1366732 h 1382841"/>
                  <a:gd name="connsiteX10" fmla="*/ 616350 w 1382841"/>
                  <a:gd name="connsiteY10" fmla="*/ 1366732 h 1382841"/>
                  <a:gd name="connsiteX11" fmla="*/ 567591 w 1382841"/>
                  <a:gd name="connsiteY11" fmla="*/ 1159306 h 1382841"/>
                  <a:gd name="connsiteX12" fmla="*/ 348134 w 1382841"/>
                  <a:gd name="connsiteY12" fmla="*/ 1032603 h 1382841"/>
                  <a:gd name="connsiteX13" fmla="*/ 144119 w 1382841"/>
                  <a:gd name="connsiteY13" fmla="*/ 1094089 h 1382841"/>
                  <a:gd name="connsiteX14" fmla="*/ 69048 w 1382841"/>
                  <a:gd name="connsiteY14" fmla="*/ 964064 h 1382841"/>
                  <a:gd name="connsiteX15" fmla="*/ 224305 w 1382841"/>
                  <a:gd name="connsiteY15" fmla="*/ 818124 h 1382841"/>
                  <a:gd name="connsiteX16" fmla="*/ 224305 w 1382841"/>
                  <a:gd name="connsiteY16" fmla="*/ 564717 h 1382841"/>
                  <a:gd name="connsiteX17" fmla="*/ 69048 w 1382841"/>
                  <a:gd name="connsiteY17" fmla="*/ 418777 h 1382841"/>
                  <a:gd name="connsiteX18" fmla="*/ 144119 w 1382841"/>
                  <a:gd name="connsiteY18" fmla="*/ 288752 h 1382841"/>
                  <a:gd name="connsiteX19" fmla="*/ 348134 w 1382841"/>
                  <a:gd name="connsiteY19" fmla="*/ 350238 h 1382841"/>
                  <a:gd name="connsiteX20" fmla="*/ 567591 w 1382841"/>
                  <a:gd name="connsiteY20" fmla="*/ 223535 h 1382841"/>
                  <a:gd name="connsiteX21" fmla="*/ 616350 w 1382841"/>
                  <a:gd name="connsiteY21" fmla="*/ 16109 h 1382841"/>
                  <a:gd name="connsiteX22" fmla="*/ 766491 w 1382841"/>
                  <a:gd name="connsiteY22" fmla="*/ 16109 h 1382841"/>
                  <a:gd name="connsiteX23" fmla="*/ 815250 w 1382841"/>
                  <a:gd name="connsiteY23" fmla="*/ 223535 h 1382841"/>
                  <a:gd name="connsiteX24" fmla="*/ 1034707 w 1382841"/>
                  <a:gd name="connsiteY24" fmla="*/ 350238 h 138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82841" h="1382841">
                    <a:moveTo>
                      <a:pt x="890061" y="349794"/>
                    </a:moveTo>
                    <a:lnTo>
                      <a:pt x="1037969" y="258188"/>
                    </a:lnTo>
                    <a:lnTo>
                      <a:pt x="1124653" y="344871"/>
                    </a:lnTo>
                    <a:lnTo>
                      <a:pt x="1033047" y="492780"/>
                    </a:lnTo>
                    <a:cubicBezTo>
                      <a:pt x="1068330" y="553460"/>
                      <a:pt x="1086814" y="622443"/>
                      <a:pt x="1086598" y="692635"/>
                    </a:cubicBezTo>
                    <a:lnTo>
                      <a:pt x="1239886" y="774925"/>
                    </a:lnTo>
                    <a:lnTo>
                      <a:pt x="1208157" y="893337"/>
                    </a:lnTo>
                    <a:lnTo>
                      <a:pt x="1034262" y="887957"/>
                    </a:lnTo>
                    <a:cubicBezTo>
                      <a:pt x="999353" y="948853"/>
                      <a:pt x="948854" y="999353"/>
                      <a:pt x="887957" y="1034262"/>
                    </a:cubicBezTo>
                    <a:lnTo>
                      <a:pt x="893337" y="1208157"/>
                    </a:lnTo>
                    <a:lnTo>
                      <a:pt x="774924" y="1239886"/>
                    </a:lnTo>
                    <a:lnTo>
                      <a:pt x="692635" y="1086598"/>
                    </a:lnTo>
                    <a:cubicBezTo>
                      <a:pt x="622443" y="1086814"/>
                      <a:pt x="553460" y="1068330"/>
                      <a:pt x="492780" y="1033047"/>
                    </a:cubicBezTo>
                    <a:lnTo>
                      <a:pt x="344872" y="1124653"/>
                    </a:lnTo>
                    <a:lnTo>
                      <a:pt x="258188" y="1037970"/>
                    </a:lnTo>
                    <a:lnTo>
                      <a:pt x="349794" y="890061"/>
                    </a:lnTo>
                    <a:cubicBezTo>
                      <a:pt x="314511" y="829381"/>
                      <a:pt x="296027" y="760398"/>
                      <a:pt x="296243" y="690206"/>
                    </a:cubicBezTo>
                    <a:lnTo>
                      <a:pt x="142955" y="607916"/>
                    </a:lnTo>
                    <a:lnTo>
                      <a:pt x="174684" y="489504"/>
                    </a:lnTo>
                    <a:lnTo>
                      <a:pt x="348579" y="494884"/>
                    </a:lnTo>
                    <a:cubicBezTo>
                      <a:pt x="383488" y="433988"/>
                      <a:pt x="433987" y="383488"/>
                      <a:pt x="494884" y="348579"/>
                    </a:cubicBezTo>
                    <a:lnTo>
                      <a:pt x="489504" y="174684"/>
                    </a:lnTo>
                    <a:lnTo>
                      <a:pt x="607917" y="142955"/>
                    </a:lnTo>
                    <a:lnTo>
                      <a:pt x="690206" y="296243"/>
                    </a:lnTo>
                    <a:cubicBezTo>
                      <a:pt x="760398" y="296027"/>
                      <a:pt x="829381" y="314511"/>
                      <a:pt x="890061" y="34979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6">
                  <a:shade val="80000"/>
                  <a:hueOff val="321280"/>
                  <a:satOff val="-12909"/>
                  <a:lumOff val="27628"/>
                  <a:alphaOff val="0"/>
                </a:schemeClr>
              </a:fillRef>
              <a:effectRef idx="0">
                <a:schemeClr val="accent6">
                  <a:shade val="80000"/>
                  <a:hueOff val="321280"/>
                  <a:satOff val="-12909"/>
                  <a:lumOff val="27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9514" tIns="339513" rIns="339513" bIns="339514" numCol="1" spcCol="1270" anchor="ctr" anchorCtr="0">
                <a:noAutofit/>
              </a:bodyPr>
              <a:lstStyle/>
              <a:p>
                <a:pPr algn="ctr" defTabSz="412874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Land</a:t>
                </a:r>
              </a:p>
              <a:p>
                <a:pPr algn="ctr" defTabSz="412874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Processes </a:t>
                </a:r>
              </a:p>
            </p:txBody>
          </p:sp>
          <p:sp>
            <p:nvSpPr>
              <p:cNvPr id="61" name="Arrow: Circular 60">
                <a:extLst>
                  <a:ext uri="{FF2B5EF4-FFF2-40B4-BE49-F238E27FC236}">
                    <a16:creationId xmlns:a16="http://schemas.microsoft.com/office/drawing/2014/main" id="{F0B47743-1A55-4A63-B4FF-23CDADCC5DAF}"/>
                  </a:ext>
                </a:extLst>
              </p:cNvPr>
              <p:cNvSpPr/>
              <p:nvPr/>
            </p:nvSpPr>
            <p:spPr>
              <a:xfrm>
                <a:off x="1718692" y="4719883"/>
                <a:ext cx="2483987" cy="2483987"/>
              </a:xfrm>
              <a:prstGeom prst="circularArrow">
                <a:avLst>
                  <a:gd name="adj1" fmla="val 4687"/>
                  <a:gd name="adj2" fmla="val 299029"/>
                  <a:gd name="adj3" fmla="val 2497997"/>
                  <a:gd name="adj4" fmla="val 15900985"/>
                  <a:gd name="adj5" fmla="val 5469"/>
                </a:avLst>
              </a:prstGeom>
              <a:solidFill>
                <a:schemeClr val="accent3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1">
                <a:schemeClr val="accent6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2" name="Shape 61">
                <a:extLst>
                  <a:ext uri="{FF2B5EF4-FFF2-40B4-BE49-F238E27FC236}">
                    <a16:creationId xmlns:a16="http://schemas.microsoft.com/office/drawing/2014/main" id="{D4EB5770-59A1-472F-B0C5-99C206150136}"/>
                  </a:ext>
                </a:extLst>
              </p:cNvPr>
              <p:cNvSpPr/>
              <p:nvPr/>
            </p:nvSpPr>
            <p:spPr>
              <a:xfrm>
                <a:off x="54335" y="4137431"/>
                <a:ext cx="1804772" cy="1804772"/>
              </a:xfrm>
              <a:prstGeom prst="leftCircularArrow">
                <a:avLst>
                  <a:gd name="adj1" fmla="val 6452"/>
                  <a:gd name="adj2" fmla="val 429999"/>
                  <a:gd name="adj3" fmla="val 10489124"/>
                  <a:gd name="adj4" fmla="val 14837806"/>
                  <a:gd name="adj5" fmla="val 7527"/>
                </a:avLst>
              </a:prstGeom>
              <a:solidFill>
                <a:schemeClr val="accent3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1">
                <a:schemeClr val="accent6">
                  <a:shade val="90000"/>
                  <a:hueOff val="160693"/>
                  <a:satOff val="-6326"/>
                  <a:lumOff val="12592"/>
                  <a:alphaOff val="0"/>
                </a:schemeClr>
              </a:fillRef>
              <a:effectRef idx="0">
                <a:schemeClr val="accent6">
                  <a:shade val="90000"/>
                  <a:hueOff val="160693"/>
                  <a:satOff val="-6326"/>
                  <a:lumOff val="1259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Arrow: Circular 62">
                <a:extLst>
                  <a:ext uri="{FF2B5EF4-FFF2-40B4-BE49-F238E27FC236}">
                    <a16:creationId xmlns:a16="http://schemas.microsoft.com/office/drawing/2014/main" id="{32B14986-5F8F-4C05-B008-EC16C08C32F7}"/>
                  </a:ext>
                </a:extLst>
              </p:cNvPr>
              <p:cNvSpPr/>
              <p:nvPr/>
            </p:nvSpPr>
            <p:spPr>
              <a:xfrm>
                <a:off x="931957" y="3150957"/>
                <a:ext cx="1945908" cy="1945908"/>
              </a:xfrm>
              <a:prstGeom prst="circularArrow">
                <a:avLst>
                  <a:gd name="adj1" fmla="val 5984"/>
                  <a:gd name="adj2" fmla="val 394124"/>
                  <a:gd name="adj3" fmla="val 13313824"/>
                  <a:gd name="adj4" fmla="val 10508221"/>
                  <a:gd name="adj5" fmla="val 6981"/>
                </a:avLst>
              </a:prstGeom>
              <a:solidFill>
                <a:schemeClr val="accent3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1">
                <a:schemeClr val="accent6">
                  <a:shade val="90000"/>
                  <a:hueOff val="321387"/>
                  <a:satOff val="-12653"/>
                  <a:lumOff val="25183"/>
                  <a:alphaOff val="0"/>
                </a:schemeClr>
              </a:fillRef>
              <a:effectRef idx="0">
                <a:schemeClr val="accent6">
                  <a:shade val="90000"/>
                  <a:hueOff val="321387"/>
                  <a:satOff val="-12653"/>
                  <a:lumOff val="25183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B201A60-3BF6-436F-9BE5-B9A3D09D1430}"/>
                </a:ext>
              </a:extLst>
            </p:cNvPr>
            <p:cNvGrpSpPr/>
            <p:nvPr/>
          </p:nvGrpSpPr>
          <p:grpSpPr>
            <a:xfrm>
              <a:off x="7733419" y="3168622"/>
              <a:ext cx="4969627" cy="3918595"/>
              <a:chOff x="6642559" y="1949469"/>
              <a:chExt cx="4835078" cy="5566090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76FCA71-688A-4FF4-BADF-BE158E3A11D7}"/>
                  </a:ext>
                </a:extLst>
              </p:cNvPr>
              <p:cNvSpPr/>
              <p:nvPr/>
            </p:nvSpPr>
            <p:spPr>
              <a:xfrm rot="5400000">
                <a:off x="8879849" y="2019202"/>
                <a:ext cx="2401308" cy="226184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0" y="0"/>
                    </a:lnTo>
                    <a:lnTo>
                      <a:pt x="10000" y="2000"/>
                    </a:lnTo>
                    <a:lnTo>
                      <a:pt x="10000" y="800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63516" tIns="383926" rIns="63506" bIns="383926" numCol="1" spcCol="1270" anchor="t" anchorCtr="0">
                <a:noAutofit/>
              </a:bodyPr>
              <a:lstStyle/>
              <a:p>
                <a:pPr defTabSz="444633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1000" b="1" u="sng" dirty="0">
                    <a:solidFill>
                      <a:schemeClr val="bg1"/>
                    </a:solidFill>
                    <a:latin typeface="Calibri" panose="020F0502020204030204"/>
                  </a:rPr>
                  <a:t>Impact on Land</a:t>
                </a:r>
              </a:p>
              <a:p>
                <a:pPr marL="40834" lvl="1" indent="-40834" defTabSz="349355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en-IN" sz="200" b="1" dirty="0">
                  <a:solidFill>
                    <a:schemeClr val="bg1"/>
                  </a:solidFill>
                  <a:latin typeface="Calibri" panose="020F0502020204030204"/>
                </a:endParaRPr>
              </a:p>
              <a:p>
                <a:pPr marL="40834" lvl="1" indent="-40834" defTabSz="349355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r>
                  <a:rPr lang="en-IN" sz="1000" b="1" dirty="0">
                    <a:solidFill>
                      <a:schemeClr val="bg1"/>
                    </a:solidFill>
                    <a:latin typeface="Calibri" panose="020F0502020204030204"/>
                  </a:rPr>
                  <a:t>Landuse/land cover dynamics</a:t>
                </a:r>
              </a:p>
              <a:p>
                <a:pPr marL="40834" lvl="1" indent="-40834" defTabSz="349355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en-IN" sz="200" b="1" dirty="0">
                  <a:solidFill>
                    <a:schemeClr val="bg1"/>
                  </a:solidFill>
                  <a:latin typeface="Calibri" panose="020F0502020204030204"/>
                </a:endParaRPr>
              </a:p>
              <a:p>
                <a:pPr marL="40834" lvl="1" indent="-40834" defTabSz="349355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r>
                  <a:rPr lang="en-IN" sz="1000" b="1" dirty="0">
                    <a:solidFill>
                      <a:schemeClr val="bg1"/>
                    </a:solidFill>
                    <a:latin typeface="Calibri" panose="020F0502020204030204"/>
                  </a:rPr>
                  <a:t>Unpredictable Glacier/Snow dynamics</a:t>
                </a: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A760228-1633-4D6E-91D5-96910C31F6E9}"/>
                  </a:ext>
                </a:extLst>
              </p:cNvPr>
              <p:cNvSpPr/>
              <p:nvPr/>
            </p:nvSpPr>
            <p:spPr>
              <a:xfrm rot="5400000">
                <a:off x="8650899" y="4688820"/>
                <a:ext cx="2908188" cy="2745289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0" y="0"/>
                    </a:lnTo>
                    <a:lnTo>
                      <a:pt x="10000" y="2000"/>
                    </a:lnTo>
                    <a:lnTo>
                      <a:pt x="10000" y="800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shade val="50000"/>
                  <a:hueOff val="-396136"/>
                  <a:satOff val="0"/>
                  <a:lumOff val="32202"/>
                  <a:alphaOff val="0"/>
                </a:schemeClr>
              </a:fillRef>
              <a:effectRef idx="0">
                <a:schemeClr val="accent4">
                  <a:shade val="50000"/>
                  <a:hueOff val="-396136"/>
                  <a:satOff val="0"/>
                  <a:lumOff val="3220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63516" tIns="383926" rIns="63506" bIns="383926" numCol="1" spcCol="1270" anchor="t" anchorCtr="0">
                <a:noAutofit/>
              </a:bodyPr>
              <a:lstStyle/>
              <a:p>
                <a:pPr defTabSz="444633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1000" b="1" u="sng" dirty="0">
                    <a:solidFill>
                      <a:schemeClr val="bg1"/>
                    </a:solidFill>
                    <a:latin typeface="Calibri" panose="020F0502020204030204"/>
                  </a:rPr>
                  <a:t>Impact on </a:t>
                </a:r>
                <a:r>
                  <a:rPr lang="en-IN" sz="1000" b="1" u="sng" dirty="0">
                    <a:solidFill>
                      <a:schemeClr val="bg1"/>
                    </a:solidFill>
                  </a:rPr>
                  <a:t>Atmosphere &amp;</a:t>
                </a:r>
                <a:r>
                  <a:rPr lang="en-IN" sz="1000" b="1" u="sng" dirty="0">
                    <a:solidFill>
                      <a:schemeClr val="bg1"/>
                    </a:solidFill>
                    <a:latin typeface="Calibri" panose="020F0502020204030204"/>
                  </a:rPr>
                  <a:t> </a:t>
                </a:r>
                <a:r>
                  <a:rPr lang="en-IN" sz="1000" b="1" u="sng" dirty="0">
                    <a:solidFill>
                      <a:schemeClr val="bg1"/>
                    </a:solidFill>
                  </a:rPr>
                  <a:t>Ocean</a:t>
                </a:r>
                <a:endParaRPr lang="en-IN" sz="1000" b="1" u="sng" dirty="0">
                  <a:solidFill>
                    <a:schemeClr val="bg1"/>
                  </a:solidFill>
                  <a:latin typeface="Calibri" panose="020F0502020204030204"/>
                </a:endParaRPr>
              </a:p>
              <a:p>
                <a:pPr marL="40834" lvl="1" indent="-40834" defTabSz="349355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r>
                  <a:rPr lang="en-IN" sz="1000" b="1" dirty="0">
                    <a:solidFill>
                      <a:schemeClr val="bg1"/>
                    </a:solidFill>
                    <a:latin typeface="Calibri" panose="020F0502020204030204"/>
                  </a:rPr>
                  <a:t>Increased Extreme rainfall events.</a:t>
                </a:r>
              </a:p>
              <a:p>
                <a:pPr marL="40834" lvl="1" indent="-40834" defTabSz="349355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r>
                  <a:rPr lang="en-IN" sz="1000" b="1" dirty="0">
                    <a:solidFill>
                      <a:schemeClr val="bg1"/>
                    </a:solidFill>
                    <a:latin typeface="Calibri" panose="020F0502020204030204"/>
                  </a:rPr>
                  <a:t>Reduction in Rainfall amount.</a:t>
                </a:r>
              </a:p>
              <a:p>
                <a:pPr marL="40834" lvl="1" indent="-40834" defTabSz="349355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r>
                  <a:rPr lang="en-IN" sz="1000" b="1" dirty="0">
                    <a:solidFill>
                      <a:schemeClr val="bg1"/>
                    </a:solidFill>
                    <a:latin typeface="Calibri" panose="020F0502020204030204"/>
                  </a:rPr>
                  <a:t>Anomaly in Sea Surface Temperature.</a:t>
                </a: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86F35FC-1A87-4851-98EE-EEDA2D551E83}"/>
                  </a:ext>
                </a:extLst>
              </p:cNvPr>
              <p:cNvSpPr/>
              <p:nvPr/>
            </p:nvSpPr>
            <p:spPr>
              <a:xfrm rot="5400000">
                <a:off x="6378661" y="4871270"/>
                <a:ext cx="2879951" cy="235215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0" y="0"/>
                    </a:lnTo>
                    <a:lnTo>
                      <a:pt x="10000" y="2000"/>
                    </a:lnTo>
                    <a:lnTo>
                      <a:pt x="10000" y="800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shade val="50000"/>
                  <a:hueOff val="-396136"/>
                  <a:satOff val="0"/>
                  <a:lumOff val="32202"/>
                  <a:alphaOff val="0"/>
                </a:schemeClr>
              </a:fillRef>
              <a:effectRef idx="0">
                <a:schemeClr val="accent4">
                  <a:shade val="50000"/>
                  <a:hueOff val="-396136"/>
                  <a:satOff val="0"/>
                  <a:lumOff val="3220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63516" tIns="383926" rIns="63506" bIns="383926" numCol="1" spcCol="1270" anchor="t" anchorCtr="0">
                <a:noAutofit/>
              </a:bodyPr>
              <a:lstStyle/>
              <a:p>
                <a:pPr defTabSz="444633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1000" b="1" u="sng" dirty="0">
                    <a:solidFill>
                      <a:schemeClr val="bg1"/>
                    </a:solidFill>
                    <a:latin typeface="Calibri" panose="020F0502020204030204"/>
                  </a:rPr>
                  <a:t>Impact on Water</a:t>
                </a:r>
              </a:p>
              <a:p>
                <a:pPr marL="40834" lvl="1" indent="-40834" defTabSz="349355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en-IN" sz="200" b="1" dirty="0">
                  <a:solidFill>
                    <a:schemeClr val="bg1"/>
                  </a:solidFill>
                  <a:latin typeface="Calibri" panose="020F0502020204030204"/>
                </a:endParaRPr>
              </a:p>
              <a:p>
                <a:pPr marL="40834" lvl="1" indent="-40834" defTabSz="349355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r>
                  <a:rPr lang="en-IN" sz="1000" b="1" dirty="0">
                    <a:solidFill>
                      <a:schemeClr val="bg1"/>
                    </a:solidFill>
                    <a:latin typeface="Calibri" panose="020F0502020204030204"/>
                  </a:rPr>
                  <a:t>Reduction in the water availability</a:t>
                </a:r>
              </a:p>
              <a:p>
                <a:pPr marL="40834" lvl="1" indent="-40834" defTabSz="349355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endParaRPr lang="en-IN" sz="200" b="1" dirty="0">
                  <a:solidFill>
                    <a:schemeClr val="bg1"/>
                  </a:solidFill>
                  <a:latin typeface="Calibri" panose="020F0502020204030204"/>
                </a:endParaRPr>
              </a:p>
              <a:p>
                <a:pPr marL="40834" lvl="1" indent="-40834" defTabSz="349355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r>
                  <a:rPr lang="en-IN" sz="1000" b="1" dirty="0">
                    <a:solidFill>
                      <a:schemeClr val="bg1"/>
                    </a:solidFill>
                    <a:latin typeface="Calibri" panose="020F0502020204030204"/>
                  </a:rPr>
                  <a:t>Changes observed in the hydrological  response of a river basin.</a:t>
                </a:r>
              </a:p>
              <a:p>
                <a:pPr marL="0" lvl="1" defTabSz="349355">
                  <a:lnSpc>
                    <a:spcPct val="90000"/>
                  </a:lnSpc>
                  <a:spcAft>
                    <a:spcPct val="15000"/>
                  </a:spcAft>
                </a:pPr>
                <a:endParaRPr lang="en-IN" sz="1000" b="1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8862CE40-3CD3-4B68-95ED-9BB14CF9885F}"/>
                </a:ext>
              </a:extLst>
            </p:cNvPr>
            <p:cNvSpPr/>
            <p:nvPr/>
          </p:nvSpPr>
          <p:spPr>
            <a:xfrm>
              <a:off x="5139704" y="4948942"/>
              <a:ext cx="2347145" cy="684549"/>
            </a:xfrm>
            <a:prstGeom prst="flowChartProcess">
              <a:avLst/>
            </a:prstGeom>
            <a:solidFill>
              <a:srgbClr val="C00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Feedback Component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05CA4DE-B15E-4DA6-8A8D-A8C2897572E2}"/>
                </a:ext>
              </a:extLst>
            </p:cNvPr>
            <p:cNvGrpSpPr/>
            <p:nvPr/>
          </p:nvGrpSpPr>
          <p:grpSpPr>
            <a:xfrm>
              <a:off x="2945850" y="1546178"/>
              <a:ext cx="6736761" cy="3216582"/>
              <a:chOff x="2721888" y="1547362"/>
              <a:chExt cx="6736761" cy="321658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432C409-BF2C-4E06-A827-C2DF94AFE1C7}"/>
                  </a:ext>
                </a:extLst>
              </p:cNvPr>
              <p:cNvGrpSpPr/>
              <p:nvPr/>
            </p:nvGrpSpPr>
            <p:grpSpPr>
              <a:xfrm>
                <a:off x="4671128" y="2689669"/>
                <a:ext cx="2801218" cy="1549648"/>
                <a:chOff x="5061682" y="2582285"/>
                <a:chExt cx="2281225" cy="1549648"/>
              </a:xfrm>
            </p:grpSpPr>
            <p:sp>
              <p:nvSpPr>
                <p:cNvPr id="51" name="Arrow: Up 50">
                  <a:extLst>
                    <a:ext uri="{FF2B5EF4-FFF2-40B4-BE49-F238E27FC236}">
                      <a16:creationId xmlns:a16="http://schemas.microsoft.com/office/drawing/2014/main" id="{50E67562-D02F-4886-A698-1B9E3ABFC975}"/>
                    </a:ext>
                  </a:extLst>
                </p:cNvPr>
                <p:cNvSpPr/>
                <p:nvPr/>
              </p:nvSpPr>
              <p:spPr>
                <a:xfrm rot="13422622">
                  <a:off x="5061682" y="3586912"/>
                  <a:ext cx="559892" cy="545021"/>
                </a:xfrm>
                <a:prstGeom prst="upArrow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000"/>
                </a:p>
              </p:txBody>
            </p:sp>
            <p:sp>
              <p:nvSpPr>
                <p:cNvPr id="52" name="Arrow: Up 51">
                  <a:extLst>
                    <a:ext uri="{FF2B5EF4-FFF2-40B4-BE49-F238E27FC236}">
                      <a16:creationId xmlns:a16="http://schemas.microsoft.com/office/drawing/2014/main" id="{25CDD979-5B2E-46F3-8D56-FAFBC1E11272}"/>
                    </a:ext>
                  </a:extLst>
                </p:cNvPr>
                <p:cNvSpPr/>
                <p:nvPr/>
              </p:nvSpPr>
              <p:spPr>
                <a:xfrm rot="8172687">
                  <a:off x="6783015" y="3545336"/>
                  <a:ext cx="559892" cy="545023"/>
                </a:xfrm>
                <a:prstGeom prst="upArrow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000"/>
                </a:p>
              </p:txBody>
            </p:sp>
            <p:sp>
              <p:nvSpPr>
                <p:cNvPr id="53" name="Arrow: Up 52">
                  <a:extLst>
                    <a:ext uri="{FF2B5EF4-FFF2-40B4-BE49-F238E27FC236}">
                      <a16:creationId xmlns:a16="http://schemas.microsoft.com/office/drawing/2014/main" id="{AFE230C0-2641-4D04-8A35-BCD93E1C3B63}"/>
                    </a:ext>
                  </a:extLst>
                </p:cNvPr>
                <p:cNvSpPr/>
                <p:nvPr/>
              </p:nvSpPr>
              <p:spPr>
                <a:xfrm>
                  <a:off x="5904297" y="2582285"/>
                  <a:ext cx="559892" cy="545022"/>
                </a:xfrm>
                <a:prstGeom prst="upArrow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000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5080130-6B03-40C9-8533-1554D05ADD59}"/>
                  </a:ext>
                </a:extLst>
              </p:cNvPr>
              <p:cNvGrpSpPr/>
              <p:nvPr/>
            </p:nvGrpSpPr>
            <p:grpSpPr>
              <a:xfrm>
                <a:off x="2721888" y="1547362"/>
                <a:ext cx="6736761" cy="3216582"/>
                <a:chOff x="2914586" y="2310172"/>
                <a:chExt cx="6263800" cy="2925291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ED43507E-9C40-483C-BD48-276F27D021F6}"/>
                    </a:ext>
                  </a:extLst>
                </p:cNvPr>
                <p:cNvSpPr/>
                <p:nvPr/>
              </p:nvSpPr>
              <p:spPr>
                <a:xfrm>
                  <a:off x="4984224" y="3723297"/>
                  <a:ext cx="2068341" cy="869975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400" b="1" dirty="0">
                      <a:solidFill>
                        <a:prstClr val="white"/>
                      </a:solidFill>
                      <a:latin typeface="Calibri" panose="020F0502020204030204"/>
                    </a:rPr>
                    <a:t>Uncertainty Component</a:t>
                  </a:r>
                </a:p>
              </p:txBody>
            </p:sp>
            <p:sp>
              <p:nvSpPr>
                <p:cNvPr id="45" name="Flowchart: Process 44">
                  <a:extLst>
                    <a:ext uri="{FF2B5EF4-FFF2-40B4-BE49-F238E27FC236}">
                      <a16:creationId xmlns:a16="http://schemas.microsoft.com/office/drawing/2014/main" id="{6DB8123E-BDA4-4CCA-BF70-5FF032584C4D}"/>
                    </a:ext>
                  </a:extLst>
                </p:cNvPr>
                <p:cNvSpPr/>
                <p:nvPr/>
              </p:nvSpPr>
              <p:spPr>
                <a:xfrm>
                  <a:off x="7427088" y="4297134"/>
                  <a:ext cx="1751298" cy="714669"/>
                </a:xfrm>
                <a:prstGeom prst="flowChartProcess">
                  <a:avLst/>
                </a:prstGeom>
                <a:solidFill>
                  <a:schemeClr val="accent4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5330" tIns="32665" rIns="65330" bIns="3266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IN" sz="1400" b="1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/>
                    </a:rPr>
                    <a:t>Impact </a:t>
                  </a:r>
                </a:p>
                <a:p>
                  <a:pPr algn="ctr"/>
                  <a:r>
                    <a:rPr lang="en-IN" sz="1400" b="1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/>
                    </a:rPr>
                    <a:t>Component</a:t>
                  </a:r>
                </a:p>
              </p:txBody>
            </p:sp>
            <p:sp>
              <p:nvSpPr>
                <p:cNvPr id="46" name="Arrow: Left-Right 45">
                  <a:extLst>
                    <a:ext uri="{FF2B5EF4-FFF2-40B4-BE49-F238E27FC236}">
                      <a16:creationId xmlns:a16="http://schemas.microsoft.com/office/drawing/2014/main" id="{449A9209-E9EF-4197-B0A9-029C13B242EC}"/>
                    </a:ext>
                  </a:extLst>
                </p:cNvPr>
                <p:cNvSpPr/>
                <p:nvPr/>
              </p:nvSpPr>
              <p:spPr>
                <a:xfrm rot="19171651">
                  <a:off x="3638845" y="3566478"/>
                  <a:ext cx="1741745" cy="305614"/>
                </a:xfrm>
                <a:prstGeom prst="leftRightArrow">
                  <a:avLst/>
                </a:prstGeom>
                <a:solidFill>
                  <a:srgbClr val="C0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0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" name="Arrow: Left-Right 46">
                  <a:extLst>
                    <a:ext uri="{FF2B5EF4-FFF2-40B4-BE49-F238E27FC236}">
                      <a16:creationId xmlns:a16="http://schemas.microsoft.com/office/drawing/2014/main" id="{F454541E-5BF5-4B03-AFE6-387E9C16BF13}"/>
                    </a:ext>
                  </a:extLst>
                </p:cNvPr>
                <p:cNvSpPr/>
                <p:nvPr/>
              </p:nvSpPr>
              <p:spPr>
                <a:xfrm rot="2320653">
                  <a:off x="6777004" y="3569906"/>
                  <a:ext cx="1711759" cy="300094"/>
                </a:xfrm>
                <a:prstGeom prst="leftRightArrow">
                  <a:avLst/>
                </a:prstGeom>
                <a:solidFill>
                  <a:srgbClr val="C0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0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" name="Arrow: Left-Right 47">
                  <a:extLst>
                    <a:ext uri="{FF2B5EF4-FFF2-40B4-BE49-F238E27FC236}">
                      <a16:creationId xmlns:a16="http://schemas.microsoft.com/office/drawing/2014/main" id="{A3A50EC5-F267-48B5-BA3F-872CA57A9242}"/>
                    </a:ext>
                  </a:extLst>
                </p:cNvPr>
                <p:cNvSpPr/>
                <p:nvPr/>
              </p:nvSpPr>
              <p:spPr>
                <a:xfrm>
                  <a:off x="4909418" y="4949325"/>
                  <a:ext cx="2217952" cy="286138"/>
                </a:xfrm>
                <a:prstGeom prst="leftRightArrow">
                  <a:avLst/>
                </a:prstGeom>
                <a:solidFill>
                  <a:srgbClr val="C0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0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" name="Flowchart: Process 48">
                  <a:extLst>
                    <a:ext uri="{FF2B5EF4-FFF2-40B4-BE49-F238E27FC236}">
                      <a16:creationId xmlns:a16="http://schemas.microsoft.com/office/drawing/2014/main" id="{CE422904-A033-4CE5-B4E6-5A7F6E9BAB45}"/>
                    </a:ext>
                  </a:extLst>
                </p:cNvPr>
                <p:cNvSpPr/>
                <p:nvPr/>
              </p:nvSpPr>
              <p:spPr>
                <a:xfrm>
                  <a:off x="5158633" y="2310172"/>
                  <a:ext cx="1788671" cy="677123"/>
                </a:xfrm>
                <a:prstGeom prst="flowChartProcess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5330" tIns="32665" rIns="65330" bIns="3266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IN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/>
                    </a:rPr>
                    <a:t>Data </a:t>
                  </a:r>
                </a:p>
                <a:p>
                  <a:pPr algn="ctr"/>
                  <a:r>
                    <a:rPr lang="en-IN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/>
                    </a:rPr>
                    <a:t>Component</a:t>
                  </a:r>
                </a:p>
              </p:txBody>
            </p:sp>
            <p:sp>
              <p:nvSpPr>
                <p:cNvPr id="50" name="Flowchart: Process 49">
                  <a:extLst>
                    <a:ext uri="{FF2B5EF4-FFF2-40B4-BE49-F238E27FC236}">
                      <a16:creationId xmlns:a16="http://schemas.microsoft.com/office/drawing/2014/main" id="{2D807760-DC95-4454-B5E7-A5A3C789CAF4}"/>
                    </a:ext>
                  </a:extLst>
                </p:cNvPr>
                <p:cNvSpPr/>
                <p:nvPr/>
              </p:nvSpPr>
              <p:spPr>
                <a:xfrm>
                  <a:off x="2914586" y="4382922"/>
                  <a:ext cx="1753665" cy="688345"/>
                </a:xfrm>
                <a:prstGeom prst="flowChartProcess">
                  <a:avLst/>
                </a:prstGeom>
                <a:solidFill>
                  <a:schemeClr val="accent3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5330" tIns="32665" rIns="65330" bIns="3266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IN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/>
                    </a:rPr>
                    <a:t>Process </a:t>
                  </a:r>
                </a:p>
                <a:p>
                  <a:pPr algn="ctr"/>
                  <a:r>
                    <a:rPr lang="en-IN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/>
                    </a:rPr>
                    <a:t>Component</a:t>
                  </a: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CA361E4-8A07-40E3-9357-F2754AF72C53}"/>
                </a:ext>
              </a:extLst>
            </p:cNvPr>
            <p:cNvGrpSpPr/>
            <p:nvPr/>
          </p:nvGrpSpPr>
          <p:grpSpPr>
            <a:xfrm>
              <a:off x="7683354" y="391460"/>
              <a:ext cx="4776529" cy="2096463"/>
              <a:chOff x="7767364" y="287287"/>
              <a:chExt cx="4776529" cy="2096463"/>
            </a:xfrm>
            <a:solidFill>
              <a:schemeClr val="bg1"/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4408561-2D60-4A99-B8E8-F793A72A6A8A}"/>
                  </a:ext>
                </a:extLst>
              </p:cNvPr>
              <p:cNvGrpSpPr/>
              <p:nvPr/>
            </p:nvGrpSpPr>
            <p:grpSpPr>
              <a:xfrm>
                <a:off x="7767364" y="287288"/>
                <a:ext cx="2304255" cy="2096462"/>
                <a:chOff x="6759252" y="3887688"/>
                <a:chExt cx="1472936" cy="1877235"/>
              </a:xfrm>
              <a:grpFill/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3B5B2DB0-8BF8-4C18-87F1-708CDFA41107}"/>
                    </a:ext>
                  </a:extLst>
                </p:cNvPr>
                <p:cNvSpPr/>
                <p:nvPr/>
              </p:nvSpPr>
              <p:spPr>
                <a:xfrm>
                  <a:off x="6759252" y="3887688"/>
                  <a:ext cx="1472936" cy="1877235"/>
                </a:xfrm>
                <a:custGeom>
                  <a:avLst/>
                  <a:gdLst>
                    <a:gd name="connsiteX0" fmla="*/ 0 w 1472936"/>
                    <a:gd name="connsiteY0" fmla="*/ 147294 h 1877235"/>
                    <a:gd name="connsiteX1" fmla="*/ 147294 w 1472936"/>
                    <a:gd name="connsiteY1" fmla="*/ 0 h 1877235"/>
                    <a:gd name="connsiteX2" fmla="*/ 1325642 w 1472936"/>
                    <a:gd name="connsiteY2" fmla="*/ 0 h 1877235"/>
                    <a:gd name="connsiteX3" fmla="*/ 1472936 w 1472936"/>
                    <a:gd name="connsiteY3" fmla="*/ 147294 h 1877235"/>
                    <a:gd name="connsiteX4" fmla="*/ 1472936 w 1472936"/>
                    <a:gd name="connsiteY4" fmla="*/ 1729941 h 1877235"/>
                    <a:gd name="connsiteX5" fmla="*/ 1325642 w 1472936"/>
                    <a:gd name="connsiteY5" fmla="*/ 1877235 h 1877235"/>
                    <a:gd name="connsiteX6" fmla="*/ 147294 w 1472936"/>
                    <a:gd name="connsiteY6" fmla="*/ 1877235 h 1877235"/>
                    <a:gd name="connsiteX7" fmla="*/ 0 w 1472936"/>
                    <a:gd name="connsiteY7" fmla="*/ 1729941 h 1877235"/>
                    <a:gd name="connsiteX8" fmla="*/ 0 w 1472936"/>
                    <a:gd name="connsiteY8" fmla="*/ 147294 h 1877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2936" h="1877235">
                      <a:moveTo>
                        <a:pt x="0" y="147294"/>
                      </a:moveTo>
                      <a:cubicBezTo>
                        <a:pt x="0" y="65946"/>
                        <a:pt x="65946" y="0"/>
                        <a:pt x="147294" y="0"/>
                      </a:cubicBezTo>
                      <a:lnTo>
                        <a:pt x="1325642" y="0"/>
                      </a:lnTo>
                      <a:cubicBezTo>
                        <a:pt x="1406990" y="0"/>
                        <a:pt x="1472936" y="65946"/>
                        <a:pt x="1472936" y="147294"/>
                      </a:cubicBezTo>
                      <a:lnTo>
                        <a:pt x="1472936" y="1729941"/>
                      </a:lnTo>
                      <a:cubicBezTo>
                        <a:pt x="1472936" y="1811289"/>
                        <a:pt x="1406990" y="1877235"/>
                        <a:pt x="1325642" y="1877235"/>
                      </a:cubicBezTo>
                      <a:lnTo>
                        <a:pt x="147294" y="1877235"/>
                      </a:lnTo>
                      <a:cubicBezTo>
                        <a:pt x="65946" y="1877235"/>
                        <a:pt x="0" y="1811289"/>
                        <a:pt x="0" y="1729941"/>
                      </a:cubicBezTo>
                      <a:lnTo>
                        <a:pt x="0" y="147294"/>
                      </a:lnTo>
                      <a:close/>
                    </a:path>
                  </a:pathLst>
                </a:custGeom>
                <a:grpFill/>
              </p:spPr>
              <p:style>
                <a:lnRef idx="0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2665" tIns="32665" rIns="32665" bIns="971516" numCol="1" spcCol="1270" anchor="ctr" anchorCtr="0">
                  <a:noAutofit/>
                </a:bodyPr>
                <a:lstStyle/>
                <a:p>
                  <a:pPr algn="ctr" defTabSz="381114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en-IN" sz="1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Land Surface Data</a:t>
                  </a:r>
                </a:p>
                <a:p>
                  <a:pPr algn="ctr" defTabSz="381114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IN" sz="1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2719EDA5-E277-4CD5-AEF8-2C270406FDF0}"/>
                    </a:ext>
                  </a:extLst>
                </p:cNvPr>
                <p:cNvGrpSpPr/>
                <p:nvPr/>
              </p:nvGrpSpPr>
              <p:grpSpPr>
                <a:xfrm>
                  <a:off x="6903268" y="4319736"/>
                  <a:ext cx="1178349" cy="1220111"/>
                  <a:chOff x="7036640" y="2552033"/>
                  <a:chExt cx="1178349" cy="1220111"/>
                </a:xfrm>
                <a:grpFill/>
              </p:grpSpPr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94A92388-D262-4765-ABA9-24839394D051}"/>
                      </a:ext>
                    </a:extLst>
                  </p:cNvPr>
                  <p:cNvSpPr/>
                  <p:nvPr/>
                </p:nvSpPr>
                <p:spPr>
                  <a:xfrm>
                    <a:off x="7036640" y="2552033"/>
                    <a:ext cx="1178349" cy="273473"/>
                  </a:xfrm>
                  <a:custGeom>
                    <a:avLst/>
                    <a:gdLst>
                      <a:gd name="connsiteX0" fmla="*/ 0 w 1178349"/>
                      <a:gd name="connsiteY0" fmla="*/ 27347 h 273473"/>
                      <a:gd name="connsiteX1" fmla="*/ 27347 w 1178349"/>
                      <a:gd name="connsiteY1" fmla="*/ 0 h 273473"/>
                      <a:gd name="connsiteX2" fmla="*/ 1151002 w 1178349"/>
                      <a:gd name="connsiteY2" fmla="*/ 0 h 273473"/>
                      <a:gd name="connsiteX3" fmla="*/ 1178349 w 1178349"/>
                      <a:gd name="connsiteY3" fmla="*/ 27347 h 273473"/>
                      <a:gd name="connsiteX4" fmla="*/ 1178349 w 1178349"/>
                      <a:gd name="connsiteY4" fmla="*/ 246126 h 273473"/>
                      <a:gd name="connsiteX5" fmla="*/ 1151002 w 1178349"/>
                      <a:gd name="connsiteY5" fmla="*/ 273473 h 273473"/>
                      <a:gd name="connsiteX6" fmla="*/ 27347 w 1178349"/>
                      <a:gd name="connsiteY6" fmla="*/ 273473 h 273473"/>
                      <a:gd name="connsiteX7" fmla="*/ 0 w 1178349"/>
                      <a:gd name="connsiteY7" fmla="*/ 246126 h 273473"/>
                      <a:gd name="connsiteX8" fmla="*/ 0 w 1178349"/>
                      <a:gd name="connsiteY8" fmla="*/ 27347 h 273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8349" h="273473">
                        <a:moveTo>
                          <a:pt x="0" y="27347"/>
                        </a:moveTo>
                        <a:cubicBezTo>
                          <a:pt x="0" y="12244"/>
                          <a:pt x="12244" y="0"/>
                          <a:pt x="27347" y="0"/>
                        </a:cubicBezTo>
                        <a:lnTo>
                          <a:pt x="1151002" y="0"/>
                        </a:lnTo>
                        <a:cubicBezTo>
                          <a:pt x="1166105" y="0"/>
                          <a:pt x="1178349" y="12244"/>
                          <a:pt x="1178349" y="27347"/>
                        </a:cubicBezTo>
                        <a:lnTo>
                          <a:pt x="1178349" y="246126"/>
                        </a:lnTo>
                        <a:cubicBezTo>
                          <a:pt x="1178349" y="261229"/>
                          <a:pt x="1166105" y="273473"/>
                          <a:pt x="1151002" y="273473"/>
                        </a:cubicBezTo>
                        <a:lnTo>
                          <a:pt x="27347" y="273473"/>
                        </a:lnTo>
                        <a:cubicBezTo>
                          <a:pt x="12244" y="273473"/>
                          <a:pt x="0" y="261229"/>
                          <a:pt x="0" y="246126"/>
                        </a:cubicBezTo>
                        <a:lnTo>
                          <a:pt x="0" y="27347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3870" tIns="19333" rIns="23870" bIns="19333" numCol="1" spcCol="1270" anchor="ctr" anchorCtr="0">
                    <a:noAutofit/>
                  </a:bodyPr>
                  <a:lstStyle/>
                  <a:p>
                    <a:pPr algn="ctr" defTabSz="317595">
                      <a:lnSpc>
                        <a:spcPct val="90000"/>
                      </a:lnSpc>
                      <a:spcAft>
                        <a:spcPct val="35000"/>
                      </a:spcAft>
                    </a:pPr>
                    <a:r>
                      <a:rPr lang="en-IN" sz="1000" b="1" dirty="0">
                        <a:solidFill>
                          <a:schemeClr val="bg1"/>
                        </a:solidFill>
                      </a:rPr>
                      <a:t>Topography/DEM</a:t>
                    </a:r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D07BC6C0-0A98-4581-9DE5-70697DD6C7AC}"/>
                      </a:ext>
                    </a:extLst>
                  </p:cNvPr>
                  <p:cNvSpPr/>
                  <p:nvPr/>
                </p:nvSpPr>
                <p:spPr>
                  <a:xfrm>
                    <a:off x="7036640" y="2867579"/>
                    <a:ext cx="1178349" cy="273473"/>
                  </a:xfrm>
                  <a:custGeom>
                    <a:avLst/>
                    <a:gdLst>
                      <a:gd name="connsiteX0" fmla="*/ 0 w 1178349"/>
                      <a:gd name="connsiteY0" fmla="*/ 27347 h 273473"/>
                      <a:gd name="connsiteX1" fmla="*/ 27347 w 1178349"/>
                      <a:gd name="connsiteY1" fmla="*/ 0 h 273473"/>
                      <a:gd name="connsiteX2" fmla="*/ 1151002 w 1178349"/>
                      <a:gd name="connsiteY2" fmla="*/ 0 h 273473"/>
                      <a:gd name="connsiteX3" fmla="*/ 1178349 w 1178349"/>
                      <a:gd name="connsiteY3" fmla="*/ 27347 h 273473"/>
                      <a:gd name="connsiteX4" fmla="*/ 1178349 w 1178349"/>
                      <a:gd name="connsiteY4" fmla="*/ 246126 h 273473"/>
                      <a:gd name="connsiteX5" fmla="*/ 1151002 w 1178349"/>
                      <a:gd name="connsiteY5" fmla="*/ 273473 h 273473"/>
                      <a:gd name="connsiteX6" fmla="*/ 27347 w 1178349"/>
                      <a:gd name="connsiteY6" fmla="*/ 273473 h 273473"/>
                      <a:gd name="connsiteX7" fmla="*/ 0 w 1178349"/>
                      <a:gd name="connsiteY7" fmla="*/ 246126 h 273473"/>
                      <a:gd name="connsiteX8" fmla="*/ 0 w 1178349"/>
                      <a:gd name="connsiteY8" fmla="*/ 27347 h 273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8349" h="273473">
                        <a:moveTo>
                          <a:pt x="0" y="27347"/>
                        </a:moveTo>
                        <a:cubicBezTo>
                          <a:pt x="0" y="12244"/>
                          <a:pt x="12244" y="0"/>
                          <a:pt x="27347" y="0"/>
                        </a:cubicBezTo>
                        <a:lnTo>
                          <a:pt x="1151002" y="0"/>
                        </a:lnTo>
                        <a:cubicBezTo>
                          <a:pt x="1166105" y="0"/>
                          <a:pt x="1178349" y="12244"/>
                          <a:pt x="1178349" y="27347"/>
                        </a:cubicBezTo>
                        <a:lnTo>
                          <a:pt x="1178349" y="246126"/>
                        </a:lnTo>
                        <a:cubicBezTo>
                          <a:pt x="1178349" y="261229"/>
                          <a:pt x="1166105" y="273473"/>
                          <a:pt x="1151002" y="273473"/>
                        </a:cubicBezTo>
                        <a:lnTo>
                          <a:pt x="27347" y="273473"/>
                        </a:lnTo>
                        <a:cubicBezTo>
                          <a:pt x="12244" y="273473"/>
                          <a:pt x="0" y="261229"/>
                          <a:pt x="0" y="246126"/>
                        </a:cubicBezTo>
                        <a:lnTo>
                          <a:pt x="0" y="27347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3870" tIns="19333" rIns="23870" bIns="19333" numCol="1" spcCol="1270" anchor="ctr" anchorCtr="0">
                    <a:noAutofit/>
                  </a:bodyPr>
                  <a:lstStyle/>
                  <a:p>
                    <a:pPr algn="ctr" defTabSz="317595">
                      <a:lnSpc>
                        <a:spcPct val="90000"/>
                      </a:lnSpc>
                      <a:spcAft>
                        <a:spcPct val="35000"/>
                      </a:spcAft>
                    </a:pPr>
                    <a:r>
                      <a:rPr lang="en-IN" sz="1000" b="1" dirty="0">
                        <a:solidFill>
                          <a:schemeClr val="bg1"/>
                        </a:solidFill>
                      </a:rPr>
                      <a:t>Landuse/land cover</a:t>
                    </a:r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D92EF7F4-739B-4619-9DBD-622DE7091A6A}"/>
                      </a:ext>
                    </a:extLst>
                  </p:cNvPr>
                  <p:cNvSpPr/>
                  <p:nvPr/>
                </p:nvSpPr>
                <p:spPr>
                  <a:xfrm>
                    <a:off x="7036640" y="3183125"/>
                    <a:ext cx="1178349" cy="273473"/>
                  </a:xfrm>
                  <a:custGeom>
                    <a:avLst/>
                    <a:gdLst>
                      <a:gd name="connsiteX0" fmla="*/ 0 w 1178349"/>
                      <a:gd name="connsiteY0" fmla="*/ 27347 h 273473"/>
                      <a:gd name="connsiteX1" fmla="*/ 27347 w 1178349"/>
                      <a:gd name="connsiteY1" fmla="*/ 0 h 273473"/>
                      <a:gd name="connsiteX2" fmla="*/ 1151002 w 1178349"/>
                      <a:gd name="connsiteY2" fmla="*/ 0 h 273473"/>
                      <a:gd name="connsiteX3" fmla="*/ 1178349 w 1178349"/>
                      <a:gd name="connsiteY3" fmla="*/ 27347 h 273473"/>
                      <a:gd name="connsiteX4" fmla="*/ 1178349 w 1178349"/>
                      <a:gd name="connsiteY4" fmla="*/ 246126 h 273473"/>
                      <a:gd name="connsiteX5" fmla="*/ 1151002 w 1178349"/>
                      <a:gd name="connsiteY5" fmla="*/ 273473 h 273473"/>
                      <a:gd name="connsiteX6" fmla="*/ 27347 w 1178349"/>
                      <a:gd name="connsiteY6" fmla="*/ 273473 h 273473"/>
                      <a:gd name="connsiteX7" fmla="*/ 0 w 1178349"/>
                      <a:gd name="connsiteY7" fmla="*/ 246126 h 273473"/>
                      <a:gd name="connsiteX8" fmla="*/ 0 w 1178349"/>
                      <a:gd name="connsiteY8" fmla="*/ 27347 h 273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8349" h="273473">
                        <a:moveTo>
                          <a:pt x="0" y="27347"/>
                        </a:moveTo>
                        <a:cubicBezTo>
                          <a:pt x="0" y="12244"/>
                          <a:pt x="12244" y="0"/>
                          <a:pt x="27347" y="0"/>
                        </a:cubicBezTo>
                        <a:lnTo>
                          <a:pt x="1151002" y="0"/>
                        </a:lnTo>
                        <a:cubicBezTo>
                          <a:pt x="1166105" y="0"/>
                          <a:pt x="1178349" y="12244"/>
                          <a:pt x="1178349" y="27347"/>
                        </a:cubicBezTo>
                        <a:lnTo>
                          <a:pt x="1178349" y="246126"/>
                        </a:lnTo>
                        <a:cubicBezTo>
                          <a:pt x="1178349" y="261229"/>
                          <a:pt x="1166105" y="273473"/>
                          <a:pt x="1151002" y="273473"/>
                        </a:cubicBezTo>
                        <a:lnTo>
                          <a:pt x="27347" y="273473"/>
                        </a:lnTo>
                        <a:cubicBezTo>
                          <a:pt x="12244" y="273473"/>
                          <a:pt x="0" y="261229"/>
                          <a:pt x="0" y="246126"/>
                        </a:cubicBezTo>
                        <a:lnTo>
                          <a:pt x="0" y="27347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3870" tIns="19333" rIns="23870" bIns="19333" numCol="1" spcCol="1270" anchor="ctr" anchorCtr="0">
                    <a:noAutofit/>
                  </a:bodyPr>
                  <a:lstStyle/>
                  <a:p>
                    <a:pPr algn="ctr" defTabSz="317595">
                      <a:lnSpc>
                        <a:spcPct val="90000"/>
                      </a:lnSpc>
                      <a:spcAft>
                        <a:spcPct val="35000"/>
                      </a:spcAft>
                    </a:pPr>
                    <a:r>
                      <a:rPr lang="en-IN" sz="1000" b="1" dirty="0">
                        <a:solidFill>
                          <a:schemeClr val="bg1"/>
                        </a:solidFill>
                      </a:rPr>
                      <a:t>Soil type</a:t>
                    </a:r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88C54953-D867-472F-9C7E-CA0CB09E0352}"/>
                      </a:ext>
                    </a:extLst>
                  </p:cNvPr>
                  <p:cNvSpPr/>
                  <p:nvPr/>
                </p:nvSpPr>
                <p:spPr>
                  <a:xfrm>
                    <a:off x="7036640" y="3498671"/>
                    <a:ext cx="1178349" cy="273473"/>
                  </a:xfrm>
                  <a:custGeom>
                    <a:avLst/>
                    <a:gdLst>
                      <a:gd name="connsiteX0" fmla="*/ 0 w 1178349"/>
                      <a:gd name="connsiteY0" fmla="*/ 27347 h 273473"/>
                      <a:gd name="connsiteX1" fmla="*/ 27347 w 1178349"/>
                      <a:gd name="connsiteY1" fmla="*/ 0 h 273473"/>
                      <a:gd name="connsiteX2" fmla="*/ 1151002 w 1178349"/>
                      <a:gd name="connsiteY2" fmla="*/ 0 h 273473"/>
                      <a:gd name="connsiteX3" fmla="*/ 1178349 w 1178349"/>
                      <a:gd name="connsiteY3" fmla="*/ 27347 h 273473"/>
                      <a:gd name="connsiteX4" fmla="*/ 1178349 w 1178349"/>
                      <a:gd name="connsiteY4" fmla="*/ 246126 h 273473"/>
                      <a:gd name="connsiteX5" fmla="*/ 1151002 w 1178349"/>
                      <a:gd name="connsiteY5" fmla="*/ 273473 h 273473"/>
                      <a:gd name="connsiteX6" fmla="*/ 27347 w 1178349"/>
                      <a:gd name="connsiteY6" fmla="*/ 273473 h 273473"/>
                      <a:gd name="connsiteX7" fmla="*/ 0 w 1178349"/>
                      <a:gd name="connsiteY7" fmla="*/ 246126 h 273473"/>
                      <a:gd name="connsiteX8" fmla="*/ 0 w 1178349"/>
                      <a:gd name="connsiteY8" fmla="*/ 27347 h 273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8349" h="273473">
                        <a:moveTo>
                          <a:pt x="0" y="27347"/>
                        </a:moveTo>
                        <a:cubicBezTo>
                          <a:pt x="0" y="12244"/>
                          <a:pt x="12244" y="0"/>
                          <a:pt x="27347" y="0"/>
                        </a:cubicBezTo>
                        <a:lnTo>
                          <a:pt x="1151002" y="0"/>
                        </a:lnTo>
                        <a:cubicBezTo>
                          <a:pt x="1166105" y="0"/>
                          <a:pt x="1178349" y="12244"/>
                          <a:pt x="1178349" y="27347"/>
                        </a:cubicBezTo>
                        <a:lnTo>
                          <a:pt x="1178349" y="246126"/>
                        </a:lnTo>
                        <a:cubicBezTo>
                          <a:pt x="1178349" y="261229"/>
                          <a:pt x="1166105" y="273473"/>
                          <a:pt x="1151002" y="273473"/>
                        </a:cubicBezTo>
                        <a:lnTo>
                          <a:pt x="27347" y="273473"/>
                        </a:lnTo>
                        <a:cubicBezTo>
                          <a:pt x="12244" y="273473"/>
                          <a:pt x="0" y="261229"/>
                          <a:pt x="0" y="246126"/>
                        </a:cubicBezTo>
                        <a:lnTo>
                          <a:pt x="0" y="27347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3870" tIns="19333" rIns="23870" bIns="19333" numCol="1" spcCol="1270" anchor="ctr" anchorCtr="0">
                    <a:noAutofit/>
                  </a:bodyPr>
                  <a:lstStyle/>
                  <a:p>
                    <a:pPr algn="ctr" defTabSz="317595">
                      <a:lnSpc>
                        <a:spcPct val="90000"/>
                      </a:lnSpc>
                      <a:spcAft>
                        <a:spcPct val="35000"/>
                      </a:spcAft>
                    </a:pPr>
                    <a:r>
                      <a:rPr lang="en-IN" sz="1000" b="1" dirty="0">
                        <a:solidFill>
                          <a:schemeClr val="bg1"/>
                        </a:solidFill>
                      </a:rPr>
                      <a:t>Soil Moisture</a:t>
                    </a:r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A73A2F9-2E6E-44B5-BC9E-E8B1621B0CE8}"/>
                  </a:ext>
                </a:extLst>
              </p:cNvPr>
              <p:cNvGrpSpPr/>
              <p:nvPr/>
            </p:nvGrpSpPr>
            <p:grpSpPr>
              <a:xfrm>
                <a:off x="10287644" y="287287"/>
                <a:ext cx="2256249" cy="2088232"/>
                <a:chOff x="5458599" y="1968075"/>
                <a:chExt cx="1477445" cy="1924640"/>
              </a:xfrm>
              <a:grpFill/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AF297180-F97F-450F-84F0-0B5EE731FC25}"/>
                    </a:ext>
                  </a:extLst>
                </p:cNvPr>
                <p:cNvSpPr/>
                <p:nvPr/>
              </p:nvSpPr>
              <p:spPr>
                <a:xfrm>
                  <a:off x="5458599" y="1968075"/>
                  <a:ext cx="1477445" cy="1924640"/>
                </a:xfrm>
                <a:custGeom>
                  <a:avLst/>
                  <a:gdLst>
                    <a:gd name="connsiteX0" fmla="*/ 0 w 1472936"/>
                    <a:gd name="connsiteY0" fmla="*/ 147294 h 1877235"/>
                    <a:gd name="connsiteX1" fmla="*/ 147294 w 1472936"/>
                    <a:gd name="connsiteY1" fmla="*/ 0 h 1877235"/>
                    <a:gd name="connsiteX2" fmla="*/ 1325642 w 1472936"/>
                    <a:gd name="connsiteY2" fmla="*/ 0 h 1877235"/>
                    <a:gd name="connsiteX3" fmla="*/ 1472936 w 1472936"/>
                    <a:gd name="connsiteY3" fmla="*/ 147294 h 1877235"/>
                    <a:gd name="connsiteX4" fmla="*/ 1472936 w 1472936"/>
                    <a:gd name="connsiteY4" fmla="*/ 1729941 h 1877235"/>
                    <a:gd name="connsiteX5" fmla="*/ 1325642 w 1472936"/>
                    <a:gd name="connsiteY5" fmla="*/ 1877235 h 1877235"/>
                    <a:gd name="connsiteX6" fmla="*/ 147294 w 1472936"/>
                    <a:gd name="connsiteY6" fmla="*/ 1877235 h 1877235"/>
                    <a:gd name="connsiteX7" fmla="*/ 0 w 1472936"/>
                    <a:gd name="connsiteY7" fmla="*/ 1729941 h 1877235"/>
                    <a:gd name="connsiteX8" fmla="*/ 0 w 1472936"/>
                    <a:gd name="connsiteY8" fmla="*/ 147294 h 1877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2936" h="1877235">
                      <a:moveTo>
                        <a:pt x="0" y="147294"/>
                      </a:moveTo>
                      <a:cubicBezTo>
                        <a:pt x="0" y="65946"/>
                        <a:pt x="65946" y="0"/>
                        <a:pt x="147294" y="0"/>
                      </a:cubicBezTo>
                      <a:lnTo>
                        <a:pt x="1325642" y="0"/>
                      </a:lnTo>
                      <a:cubicBezTo>
                        <a:pt x="1406990" y="0"/>
                        <a:pt x="1472936" y="65946"/>
                        <a:pt x="1472936" y="147294"/>
                      </a:cubicBezTo>
                      <a:lnTo>
                        <a:pt x="1472936" y="1729941"/>
                      </a:lnTo>
                      <a:cubicBezTo>
                        <a:pt x="1472936" y="1811289"/>
                        <a:pt x="1406990" y="1877235"/>
                        <a:pt x="1325642" y="1877235"/>
                      </a:cubicBezTo>
                      <a:lnTo>
                        <a:pt x="147294" y="1877235"/>
                      </a:lnTo>
                      <a:cubicBezTo>
                        <a:pt x="65946" y="1877235"/>
                        <a:pt x="0" y="1811289"/>
                        <a:pt x="0" y="1729941"/>
                      </a:cubicBezTo>
                      <a:lnTo>
                        <a:pt x="0" y="147294"/>
                      </a:lnTo>
                      <a:close/>
                    </a:path>
                  </a:pathLst>
                </a:custGeom>
                <a:grpFill/>
              </p:spPr>
              <p:style>
                <a:lnRef idx="0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2665" tIns="32665" rIns="32665" bIns="971516" numCol="1" spcCol="1270" anchor="ctr" anchorCtr="0">
                  <a:noAutofit/>
                </a:bodyPr>
                <a:lstStyle/>
                <a:p>
                  <a:pPr algn="ctr" defTabSz="381114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en-IN" sz="1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Hydrological Data</a:t>
                  </a:r>
                </a:p>
                <a:p>
                  <a:pPr algn="ctr" defTabSz="381114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IN" sz="1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3BEC6FF3-2B91-4834-B8A1-B4FFA4F27EA1}"/>
                    </a:ext>
                  </a:extLst>
                </p:cNvPr>
                <p:cNvSpPr/>
                <p:nvPr/>
              </p:nvSpPr>
              <p:spPr>
                <a:xfrm>
                  <a:off x="5586911" y="2369973"/>
                  <a:ext cx="1195778" cy="312093"/>
                </a:xfrm>
                <a:custGeom>
                  <a:avLst/>
                  <a:gdLst>
                    <a:gd name="connsiteX0" fmla="*/ 0 w 1178349"/>
                    <a:gd name="connsiteY0" fmla="*/ 27347 h 273473"/>
                    <a:gd name="connsiteX1" fmla="*/ 27347 w 1178349"/>
                    <a:gd name="connsiteY1" fmla="*/ 0 h 273473"/>
                    <a:gd name="connsiteX2" fmla="*/ 1151002 w 1178349"/>
                    <a:gd name="connsiteY2" fmla="*/ 0 h 273473"/>
                    <a:gd name="connsiteX3" fmla="*/ 1178349 w 1178349"/>
                    <a:gd name="connsiteY3" fmla="*/ 27347 h 273473"/>
                    <a:gd name="connsiteX4" fmla="*/ 1178349 w 1178349"/>
                    <a:gd name="connsiteY4" fmla="*/ 246126 h 273473"/>
                    <a:gd name="connsiteX5" fmla="*/ 1151002 w 1178349"/>
                    <a:gd name="connsiteY5" fmla="*/ 273473 h 273473"/>
                    <a:gd name="connsiteX6" fmla="*/ 27347 w 1178349"/>
                    <a:gd name="connsiteY6" fmla="*/ 273473 h 273473"/>
                    <a:gd name="connsiteX7" fmla="*/ 0 w 1178349"/>
                    <a:gd name="connsiteY7" fmla="*/ 246126 h 273473"/>
                    <a:gd name="connsiteX8" fmla="*/ 0 w 1178349"/>
                    <a:gd name="connsiteY8" fmla="*/ 27347 h 27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8349" h="273473">
                      <a:moveTo>
                        <a:pt x="0" y="27347"/>
                      </a:moveTo>
                      <a:cubicBezTo>
                        <a:pt x="0" y="12244"/>
                        <a:pt x="12244" y="0"/>
                        <a:pt x="27347" y="0"/>
                      </a:cubicBezTo>
                      <a:lnTo>
                        <a:pt x="1151002" y="0"/>
                      </a:lnTo>
                      <a:cubicBezTo>
                        <a:pt x="1166105" y="0"/>
                        <a:pt x="1178349" y="12244"/>
                        <a:pt x="1178349" y="27347"/>
                      </a:cubicBezTo>
                      <a:lnTo>
                        <a:pt x="1178349" y="246126"/>
                      </a:lnTo>
                      <a:cubicBezTo>
                        <a:pt x="1178349" y="261229"/>
                        <a:pt x="1166105" y="273473"/>
                        <a:pt x="1151002" y="273473"/>
                      </a:cubicBezTo>
                      <a:lnTo>
                        <a:pt x="27347" y="273473"/>
                      </a:lnTo>
                      <a:cubicBezTo>
                        <a:pt x="12244" y="273473"/>
                        <a:pt x="0" y="261229"/>
                        <a:pt x="0" y="246126"/>
                      </a:cubicBezTo>
                      <a:lnTo>
                        <a:pt x="0" y="27347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3870" tIns="19333" rIns="23870" bIns="19333" numCol="1" spcCol="1270" anchor="ctr" anchorCtr="0">
                  <a:noAutofit/>
                </a:bodyPr>
                <a:lstStyle/>
                <a:p>
                  <a:pPr algn="ctr" defTabSz="317595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en-IN" sz="1000" b="1" dirty="0">
                      <a:solidFill>
                        <a:schemeClr val="bg1"/>
                      </a:solidFill>
                    </a:rPr>
                    <a:t>River/ Waterbodies</a:t>
                  </a: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2E81BF3B-F745-466B-9ABD-C4E1E8ADB159}"/>
                    </a:ext>
                  </a:extLst>
                </p:cNvPr>
                <p:cNvSpPr/>
                <p:nvPr/>
              </p:nvSpPr>
              <p:spPr>
                <a:xfrm>
                  <a:off x="5583859" y="2736654"/>
                  <a:ext cx="1195778" cy="312093"/>
                </a:xfrm>
                <a:custGeom>
                  <a:avLst/>
                  <a:gdLst>
                    <a:gd name="connsiteX0" fmla="*/ 0 w 1178349"/>
                    <a:gd name="connsiteY0" fmla="*/ 27347 h 273473"/>
                    <a:gd name="connsiteX1" fmla="*/ 27347 w 1178349"/>
                    <a:gd name="connsiteY1" fmla="*/ 0 h 273473"/>
                    <a:gd name="connsiteX2" fmla="*/ 1151002 w 1178349"/>
                    <a:gd name="connsiteY2" fmla="*/ 0 h 273473"/>
                    <a:gd name="connsiteX3" fmla="*/ 1178349 w 1178349"/>
                    <a:gd name="connsiteY3" fmla="*/ 27347 h 273473"/>
                    <a:gd name="connsiteX4" fmla="*/ 1178349 w 1178349"/>
                    <a:gd name="connsiteY4" fmla="*/ 246126 h 273473"/>
                    <a:gd name="connsiteX5" fmla="*/ 1151002 w 1178349"/>
                    <a:gd name="connsiteY5" fmla="*/ 273473 h 273473"/>
                    <a:gd name="connsiteX6" fmla="*/ 27347 w 1178349"/>
                    <a:gd name="connsiteY6" fmla="*/ 273473 h 273473"/>
                    <a:gd name="connsiteX7" fmla="*/ 0 w 1178349"/>
                    <a:gd name="connsiteY7" fmla="*/ 246126 h 273473"/>
                    <a:gd name="connsiteX8" fmla="*/ 0 w 1178349"/>
                    <a:gd name="connsiteY8" fmla="*/ 27347 h 27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8349" h="273473">
                      <a:moveTo>
                        <a:pt x="0" y="27347"/>
                      </a:moveTo>
                      <a:cubicBezTo>
                        <a:pt x="0" y="12244"/>
                        <a:pt x="12244" y="0"/>
                        <a:pt x="27347" y="0"/>
                      </a:cubicBezTo>
                      <a:lnTo>
                        <a:pt x="1151002" y="0"/>
                      </a:lnTo>
                      <a:cubicBezTo>
                        <a:pt x="1166105" y="0"/>
                        <a:pt x="1178349" y="12244"/>
                        <a:pt x="1178349" y="27347"/>
                      </a:cubicBezTo>
                      <a:lnTo>
                        <a:pt x="1178349" y="246126"/>
                      </a:lnTo>
                      <a:cubicBezTo>
                        <a:pt x="1178349" y="261229"/>
                        <a:pt x="1166105" y="273473"/>
                        <a:pt x="1151002" y="273473"/>
                      </a:cubicBezTo>
                      <a:lnTo>
                        <a:pt x="27347" y="273473"/>
                      </a:lnTo>
                      <a:cubicBezTo>
                        <a:pt x="12244" y="273473"/>
                        <a:pt x="0" y="261229"/>
                        <a:pt x="0" y="246126"/>
                      </a:cubicBezTo>
                      <a:lnTo>
                        <a:pt x="0" y="27347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3870" tIns="19333" rIns="23870" bIns="19333" numCol="1" spcCol="1270" anchor="ctr" anchorCtr="0">
                  <a:noAutofit/>
                </a:bodyPr>
                <a:lstStyle/>
                <a:p>
                  <a:pPr algn="ctr" defTabSz="317595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en-IN" sz="1000" b="1" dirty="0">
                      <a:solidFill>
                        <a:schemeClr val="bg1"/>
                      </a:solidFill>
                    </a:rPr>
                    <a:t>Discharge</a:t>
                  </a:r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371CD69C-F104-4E61-8486-473D47971E7B}"/>
                    </a:ext>
                  </a:extLst>
                </p:cNvPr>
                <p:cNvSpPr/>
                <p:nvPr/>
              </p:nvSpPr>
              <p:spPr>
                <a:xfrm>
                  <a:off x="5583859" y="3103334"/>
                  <a:ext cx="1195778" cy="312093"/>
                </a:xfrm>
                <a:custGeom>
                  <a:avLst/>
                  <a:gdLst>
                    <a:gd name="connsiteX0" fmla="*/ 0 w 1178349"/>
                    <a:gd name="connsiteY0" fmla="*/ 27347 h 273473"/>
                    <a:gd name="connsiteX1" fmla="*/ 27347 w 1178349"/>
                    <a:gd name="connsiteY1" fmla="*/ 0 h 273473"/>
                    <a:gd name="connsiteX2" fmla="*/ 1151002 w 1178349"/>
                    <a:gd name="connsiteY2" fmla="*/ 0 h 273473"/>
                    <a:gd name="connsiteX3" fmla="*/ 1178349 w 1178349"/>
                    <a:gd name="connsiteY3" fmla="*/ 27347 h 273473"/>
                    <a:gd name="connsiteX4" fmla="*/ 1178349 w 1178349"/>
                    <a:gd name="connsiteY4" fmla="*/ 246126 h 273473"/>
                    <a:gd name="connsiteX5" fmla="*/ 1151002 w 1178349"/>
                    <a:gd name="connsiteY5" fmla="*/ 273473 h 273473"/>
                    <a:gd name="connsiteX6" fmla="*/ 27347 w 1178349"/>
                    <a:gd name="connsiteY6" fmla="*/ 273473 h 273473"/>
                    <a:gd name="connsiteX7" fmla="*/ 0 w 1178349"/>
                    <a:gd name="connsiteY7" fmla="*/ 246126 h 273473"/>
                    <a:gd name="connsiteX8" fmla="*/ 0 w 1178349"/>
                    <a:gd name="connsiteY8" fmla="*/ 27347 h 27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8349" h="273473">
                      <a:moveTo>
                        <a:pt x="0" y="27347"/>
                      </a:moveTo>
                      <a:cubicBezTo>
                        <a:pt x="0" y="12244"/>
                        <a:pt x="12244" y="0"/>
                        <a:pt x="27347" y="0"/>
                      </a:cubicBezTo>
                      <a:lnTo>
                        <a:pt x="1151002" y="0"/>
                      </a:lnTo>
                      <a:cubicBezTo>
                        <a:pt x="1166105" y="0"/>
                        <a:pt x="1178349" y="12244"/>
                        <a:pt x="1178349" y="27347"/>
                      </a:cubicBezTo>
                      <a:lnTo>
                        <a:pt x="1178349" y="246126"/>
                      </a:lnTo>
                      <a:cubicBezTo>
                        <a:pt x="1178349" y="261229"/>
                        <a:pt x="1166105" y="273473"/>
                        <a:pt x="1151002" y="273473"/>
                      </a:cubicBezTo>
                      <a:lnTo>
                        <a:pt x="27347" y="273473"/>
                      </a:lnTo>
                      <a:cubicBezTo>
                        <a:pt x="12244" y="273473"/>
                        <a:pt x="0" y="261229"/>
                        <a:pt x="0" y="246126"/>
                      </a:cubicBezTo>
                      <a:lnTo>
                        <a:pt x="0" y="27347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3870" tIns="19333" rIns="23870" bIns="19333" numCol="1" spcCol="1270" anchor="ctr" anchorCtr="0">
                  <a:noAutofit/>
                </a:bodyPr>
                <a:lstStyle/>
                <a:p>
                  <a:pPr algn="ctr" defTabSz="317595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en-IN" sz="1000" b="1" dirty="0">
                      <a:solidFill>
                        <a:schemeClr val="bg1"/>
                      </a:solidFill>
                    </a:rPr>
                    <a:t>Flow level</a:t>
                  </a:r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8966C662-683E-437A-A343-F66E911C2A86}"/>
                    </a:ext>
                  </a:extLst>
                </p:cNvPr>
                <p:cNvSpPr/>
                <p:nvPr/>
              </p:nvSpPr>
              <p:spPr>
                <a:xfrm>
                  <a:off x="5576288" y="3481356"/>
                  <a:ext cx="1195778" cy="312093"/>
                </a:xfrm>
                <a:custGeom>
                  <a:avLst/>
                  <a:gdLst>
                    <a:gd name="connsiteX0" fmla="*/ 0 w 1178349"/>
                    <a:gd name="connsiteY0" fmla="*/ 27347 h 273473"/>
                    <a:gd name="connsiteX1" fmla="*/ 27347 w 1178349"/>
                    <a:gd name="connsiteY1" fmla="*/ 0 h 273473"/>
                    <a:gd name="connsiteX2" fmla="*/ 1151002 w 1178349"/>
                    <a:gd name="connsiteY2" fmla="*/ 0 h 273473"/>
                    <a:gd name="connsiteX3" fmla="*/ 1178349 w 1178349"/>
                    <a:gd name="connsiteY3" fmla="*/ 27347 h 273473"/>
                    <a:gd name="connsiteX4" fmla="*/ 1178349 w 1178349"/>
                    <a:gd name="connsiteY4" fmla="*/ 246126 h 273473"/>
                    <a:gd name="connsiteX5" fmla="*/ 1151002 w 1178349"/>
                    <a:gd name="connsiteY5" fmla="*/ 273473 h 273473"/>
                    <a:gd name="connsiteX6" fmla="*/ 27347 w 1178349"/>
                    <a:gd name="connsiteY6" fmla="*/ 273473 h 273473"/>
                    <a:gd name="connsiteX7" fmla="*/ 0 w 1178349"/>
                    <a:gd name="connsiteY7" fmla="*/ 246126 h 273473"/>
                    <a:gd name="connsiteX8" fmla="*/ 0 w 1178349"/>
                    <a:gd name="connsiteY8" fmla="*/ 27347 h 27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8349" h="273473">
                      <a:moveTo>
                        <a:pt x="0" y="27347"/>
                      </a:moveTo>
                      <a:cubicBezTo>
                        <a:pt x="0" y="12244"/>
                        <a:pt x="12244" y="0"/>
                        <a:pt x="27347" y="0"/>
                      </a:cubicBezTo>
                      <a:lnTo>
                        <a:pt x="1151002" y="0"/>
                      </a:lnTo>
                      <a:cubicBezTo>
                        <a:pt x="1166105" y="0"/>
                        <a:pt x="1178349" y="12244"/>
                        <a:pt x="1178349" y="27347"/>
                      </a:cubicBezTo>
                      <a:lnTo>
                        <a:pt x="1178349" y="246126"/>
                      </a:lnTo>
                      <a:cubicBezTo>
                        <a:pt x="1178349" y="261229"/>
                        <a:pt x="1166105" y="273473"/>
                        <a:pt x="1151002" y="273473"/>
                      </a:cubicBezTo>
                      <a:lnTo>
                        <a:pt x="27347" y="273473"/>
                      </a:lnTo>
                      <a:cubicBezTo>
                        <a:pt x="12244" y="273473"/>
                        <a:pt x="0" y="261229"/>
                        <a:pt x="0" y="246126"/>
                      </a:cubicBezTo>
                      <a:lnTo>
                        <a:pt x="0" y="27347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3870" tIns="19333" rIns="23870" bIns="19333" numCol="1" spcCol="1270" anchor="ctr" anchorCtr="0">
                  <a:noAutofit/>
                </a:bodyPr>
                <a:lstStyle/>
                <a:p>
                  <a:pPr algn="ctr" defTabSz="317595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en-IN" sz="1000" b="1" dirty="0">
                      <a:solidFill>
                        <a:schemeClr val="bg1"/>
                      </a:solidFill>
                    </a:rPr>
                    <a:t>Reservoir Level</a:t>
                  </a: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C7B34B0-EAA4-466F-BEA6-F295F41001BF}"/>
                </a:ext>
              </a:extLst>
            </p:cNvPr>
            <p:cNvGrpSpPr/>
            <p:nvPr/>
          </p:nvGrpSpPr>
          <p:grpSpPr>
            <a:xfrm>
              <a:off x="356988" y="359296"/>
              <a:ext cx="4602064" cy="2088232"/>
              <a:chOff x="356988" y="359296"/>
              <a:chExt cx="4602064" cy="208823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A0DCF4E-1E44-4CD9-9FE3-28BC442B03AD}"/>
                  </a:ext>
                </a:extLst>
              </p:cNvPr>
              <p:cNvGrpSpPr/>
              <p:nvPr/>
            </p:nvGrpSpPr>
            <p:grpSpPr>
              <a:xfrm>
                <a:off x="356988" y="359296"/>
                <a:ext cx="4602064" cy="2088232"/>
                <a:chOff x="730108" y="359296"/>
                <a:chExt cx="3256828" cy="1872208"/>
              </a:xfrm>
              <a:solidFill>
                <a:schemeClr val="bg1"/>
              </a:solidFill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3566C16F-C06F-4134-B056-478C222E00B2}"/>
                    </a:ext>
                  </a:extLst>
                </p:cNvPr>
                <p:cNvGrpSpPr/>
                <p:nvPr/>
              </p:nvGrpSpPr>
              <p:grpSpPr>
                <a:xfrm>
                  <a:off x="730108" y="359296"/>
                  <a:ext cx="1575173" cy="1872208"/>
                  <a:chOff x="3754444" y="71264"/>
                  <a:chExt cx="1575173" cy="1872208"/>
                </a:xfrm>
                <a:grpFill/>
              </p:grpSpPr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0067EE23-F35F-47B3-898B-4D0E6C5717A2}"/>
                      </a:ext>
                    </a:extLst>
                  </p:cNvPr>
                  <p:cNvSpPr/>
                  <p:nvPr/>
                </p:nvSpPr>
                <p:spPr>
                  <a:xfrm>
                    <a:off x="3754444" y="71264"/>
                    <a:ext cx="1575173" cy="1872208"/>
                  </a:xfrm>
                  <a:custGeom>
                    <a:avLst/>
                    <a:gdLst>
                      <a:gd name="connsiteX0" fmla="*/ 0 w 1472936"/>
                      <a:gd name="connsiteY0" fmla="*/ 147294 h 1877235"/>
                      <a:gd name="connsiteX1" fmla="*/ 147294 w 1472936"/>
                      <a:gd name="connsiteY1" fmla="*/ 0 h 1877235"/>
                      <a:gd name="connsiteX2" fmla="*/ 1325642 w 1472936"/>
                      <a:gd name="connsiteY2" fmla="*/ 0 h 1877235"/>
                      <a:gd name="connsiteX3" fmla="*/ 1472936 w 1472936"/>
                      <a:gd name="connsiteY3" fmla="*/ 147294 h 1877235"/>
                      <a:gd name="connsiteX4" fmla="*/ 1472936 w 1472936"/>
                      <a:gd name="connsiteY4" fmla="*/ 1729941 h 1877235"/>
                      <a:gd name="connsiteX5" fmla="*/ 1325642 w 1472936"/>
                      <a:gd name="connsiteY5" fmla="*/ 1877235 h 1877235"/>
                      <a:gd name="connsiteX6" fmla="*/ 147294 w 1472936"/>
                      <a:gd name="connsiteY6" fmla="*/ 1877235 h 1877235"/>
                      <a:gd name="connsiteX7" fmla="*/ 0 w 1472936"/>
                      <a:gd name="connsiteY7" fmla="*/ 1729941 h 1877235"/>
                      <a:gd name="connsiteX8" fmla="*/ 0 w 1472936"/>
                      <a:gd name="connsiteY8" fmla="*/ 147294 h 1877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72936" h="1877235">
                        <a:moveTo>
                          <a:pt x="0" y="147294"/>
                        </a:moveTo>
                        <a:cubicBezTo>
                          <a:pt x="0" y="65946"/>
                          <a:pt x="65946" y="0"/>
                          <a:pt x="147294" y="0"/>
                        </a:cubicBezTo>
                        <a:lnTo>
                          <a:pt x="1325642" y="0"/>
                        </a:lnTo>
                        <a:cubicBezTo>
                          <a:pt x="1406990" y="0"/>
                          <a:pt x="1472936" y="65946"/>
                          <a:pt x="1472936" y="147294"/>
                        </a:cubicBezTo>
                        <a:lnTo>
                          <a:pt x="1472936" y="1729941"/>
                        </a:lnTo>
                        <a:cubicBezTo>
                          <a:pt x="1472936" y="1811289"/>
                          <a:pt x="1406990" y="1877235"/>
                          <a:pt x="1325642" y="1877235"/>
                        </a:cubicBezTo>
                        <a:lnTo>
                          <a:pt x="147294" y="1877235"/>
                        </a:lnTo>
                        <a:cubicBezTo>
                          <a:pt x="65946" y="1877235"/>
                          <a:pt x="0" y="1811289"/>
                          <a:pt x="0" y="1729941"/>
                        </a:cubicBezTo>
                        <a:lnTo>
                          <a:pt x="0" y="147294"/>
                        </a:lnTo>
                        <a:close/>
                      </a:path>
                    </a:pathLst>
                  </a:custGeom>
                  <a:grpFill/>
                </p:spPr>
                <p:style>
                  <a:ln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2665" tIns="32665" rIns="32665" bIns="971516" numCol="1" spcCol="1270" anchor="ctr" anchorCtr="0">
                    <a:noAutofit/>
                  </a:bodyPr>
                  <a:lstStyle/>
                  <a:p>
                    <a:pPr algn="ctr" defTabSz="381114">
                      <a:lnSpc>
                        <a:spcPct val="90000"/>
                      </a:lnSpc>
                      <a:spcAft>
                        <a:spcPct val="35000"/>
                      </a:spcAft>
                    </a:pPr>
                    <a:r>
                      <a:rPr lang="en-IN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Hydro-Climatic Data</a:t>
                    </a:r>
                  </a:p>
                  <a:p>
                    <a:pPr algn="ctr" defTabSz="381114">
                      <a:lnSpc>
                        <a:spcPct val="90000"/>
                      </a:lnSpc>
                      <a:spcAft>
                        <a:spcPct val="35000"/>
                      </a:spcAft>
                    </a:pPr>
                    <a:endParaRPr lang="en-IN" sz="1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CB79969A-11E7-47D1-87CD-289C2658C487}"/>
                      </a:ext>
                    </a:extLst>
                  </p:cNvPr>
                  <p:cNvSpPr/>
                  <p:nvPr/>
                </p:nvSpPr>
                <p:spPr>
                  <a:xfrm>
                    <a:off x="3889562" y="512937"/>
                    <a:ext cx="1327596" cy="299146"/>
                  </a:xfrm>
                  <a:custGeom>
                    <a:avLst/>
                    <a:gdLst>
                      <a:gd name="connsiteX0" fmla="*/ 0 w 1178349"/>
                      <a:gd name="connsiteY0" fmla="*/ 21717 h 217169"/>
                      <a:gd name="connsiteX1" fmla="*/ 21717 w 1178349"/>
                      <a:gd name="connsiteY1" fmla="*/ 0 h 217169"/>
                      <a:gd name="connsiteX2" fmla="*/ 1156632 w 1178349"/>
                      <a:gd name="connsiteY2" fmla="*/ 0 h 217169"/>
                      <a:gd name="connsiteX3" fmla="*/ 1178349 w 1178349"/>
                      <a:gd name="connsiteY3" fmla="*/ 21717 h 217169"/>
                      <a:gd name="connsiteX4" fmla="*/ 1178349 w 1178349"/>
                      <a:gd name="connsiteY4" fmla="*/ 195452 h 217169"/>
                      <a:gd name="connsiteX5" fmla="*/ 1156632 w 1178349"/>
                      <a:gd name="connsiteY5" fmla="*/ 217169 h 217169"/>
                      <a:gd name="connsiteX6" fmla="*/ 21717 w 1178349"/>
                      <a:gd name="connsiteY6" fmla="*/ 217169 h 217169"/>
                      <a:gd name="connsiteX7" fmla="*/ 0 w 1178349"/>
                      <a:gd name="connsiteY7" fmla="*/ 195452 h 217169"/>
                      <a:gd name="connsiteX8" fmla="*/ 0 w 1178349"/>
                      <a:gd name="connsiteY8" fmla="*/ 21717 h 21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8349" h="217169">
                        <a:moveTo>
                          <a:pt x="0" y="21717"/>
                        </a:moveTo>
                        <a:cubicBezTo>
                          <a:pt x="0" y="9723"/>
                          <a:pt x="9723" y="0"/>
                          <a:pt x="21717" y="0"/>
                        </a:cubicBezTo>
                        <a:lnTo>
                          <a:pt x="1156632" y="0"/>
                        </a:lnTo>
                        <a:cubicBezTo>
                          <a:pt x="1168626" y="0"/>
                          <a:pt x="1178349" y="9723"/>
                          <a:pt x="1178349" y="21717"/>
                        </a:cubicBezTo>
                        <a:lnTo>
                          <a:pt x="1178349" y="195452"/>
                        </a:lnTo>
                        <a:cubicBezTo>
                          <a:pt x="1178349" y="207446"/>
                          <a:pt x="1168626" y="217169"/>
                          <a:pt x="1156632" y="217169"/>
                        </a:cubicBezTo>
                        <a:lnTo>
                          <a:pt x="21717" y="217169"/>
                        </a:lnTo>
                        <a:cubicBezTo>
                          <a:pt x="9723" y="217169"/>
                          <a:pt x="0" y="207446"/>
                          <a:pt x="0" y="195452"/>
                        </a:cubicBezTo>
                        <a:lnTo>
                          <a:pt x="0" y="21717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2692" tIns="18155" rIns="22692" bIns="18155" numCol="1" spcCol="1270" anchor="ctr" anchorCtr="0">
                    <a:noAutofit/>
                  </a:bodyPr>
                  <a:lstStyle/>
                  <a:p>
                    <a:pPr algn="ctr" defTabSz="317595">
                      <a:lnSpc>
                        <a:spcPct val="90000"/>
                      </a:lnSpc>
                      <a:spcAft>
                        <a:spcPct val="35000"/>
                      </a:spcAft>
                    </a:pPr>
                    <a:r>
                      <a:rPr lang="en-IN" sz="1000" b="1" dirty="0">
                        <a:solidFill>
                          <a:schemeClr val="bg1"/>
                        </a:solidFill>
                      </a:rPr>
                      <a:t>Precipitation</a:t>
                    </a:r>
                  </a:p>
                </p:txBody>
              </p:sp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C7DED0D4-BE10-4A89-9A71-42FBF8DB788E}"/>
                      </a:ext>
                    </a:extLst>
                  </p:cNvPr>
                  <p:cNvSpPr/>
                  <p:nvPr/>
                </p:nvSpPr>
                <p:spPr>
                  <a:xfrm>
                    <a:off x="3889562" y="763518"/>
                    <a:ext cx="1327596" cy="299146"/>
                  </a:xfrm>
                  <a:custGeom>
                    <a:avLst/>
                    <a:gdLst>
                      <a:gd name="connsiteX0" fmla="*/ 0 w 1178349"/>
                      <a:gd name="connsiteY0" fmla="*/ 21717 h 217169"/>
                      <a:gd name="connsiteX1" fmla="*/ 21717 w 1178349"/>
                      <a:gd name="connsiteY1" fmla="*/ 0 h 217169"/>
                      <a:gd name="connsiteX2" fmla="*/ 1156632 w 1178349"/>
                      <a:gd name="connsiteY2" fmla="*/ 0 h 217169"/>
                      <a:gd name="connsiteX3" fmla="*/ 1178349 w 1178349"/>
                      <a:gd name="connsiteY3" fmla="*/ 21717 h 217169"/>
                      <a:gd name="connsiteX4" fmla="*/ 1178349 w 1178349"/>
                      <a:gd name="connsiteY4" fmla="*/ 195452 h 217169"/>
                      <a:gd name="connsiteX5" fmla="*/ 1156632 w 1178349"/>
                      <a:gd name="connsiteY5" fmla="*/ 217169 h 217169"/>
                      <a:gd name="connsiteX6" fmla="*/ 21717 w 1178349"/>
                      <a:gd name="connsiteY6" fmla="*/ 217169 h 217169"/>
                      <a:gd name="connsiteX7" fmla="*/ 0 w 1178349"/>
                      <a:gd name="connsiteY7" fmla="*/ 195452 h 217169"/>
                      <a:gd name="connsiteX8" fmla="*/ 0 w 1178349"/>
                      <a:gd name="connsiteY8" fmla="*/ 21717 h 21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8349" h="217169">
                        <a:moveTo>
                          <a:pt x="0" y="21717"/>
                        </a:moveTo>
                        <a:cubicBezTo>
                          <a:pt x="0" y="9723"/>
                          <a:pt x="9723" y="0"/>
                          <a:pt x="21717" y="0"/>
                        </a:cubicBezTo>
                        <a:lnTo>
                          <a:pt x="1156632" y="0"/>
                        </a:lnTo>
                        <a:cubicBezTo>
                          <a:pt x="1168626" y="0"/>
                          <a:pt x="1178349" y="9723"/>
                          <a:pt x="1178349" y="21717"/>
                        </a:cubicBezTo>
                        <a:lnTo>
                          <a:pt x="1178349" y="195452"/>
                        </a:lnTo>
                        <a:cubicBezTo>
                          <a:pt x="1178349" y="207446"/>
                          <a:pt x="1168626" y="217169"/>
                          <a:pt x="1156632" y="217169"/>
                        </a:cubicBezTo>
                        <a:lnTo>
                          <a:pt x="21717" y="217169"/>
                        </a:lnTo>
                        <a:cubicBezTo>
                          <a:pt x="9723" y="217169"/>
                          <a:pt x="0" y="207446"/>
                          <a:pt x="0" y="195452"/>
                        </a:cubicBezTo>
                        <a:lnTo>
                          <a:pt x="0" y="21717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2692" tIns="18155" rIns="22692" bIns="18155" numCol="1" spcCol="1270" anchor="ctr" anchorCtr="0">
                    <a:noAutofit/>
                  </a:bodyPr>
                  <a:lstStyle/>
                  <a:p>
                    <a:pPr algn="ctr" defTabSz="317595">
                      <a:lnSpc>
                        <a:spcPct val="90000"/>
                      </a:lnSpc>
                      <a:spcAft>
                        <a:spcPct val="35000"/>
                      </a:spcAft>
                    </a:pPr>
                    <a:r>
                      <a:rPr lang="en-IN" sz="1000" b="1" dirty="0">
                        <a:solidFill>
                          <a:schemeClr val="bg1"/>
                        </a:solidFill>
                      </a:rPr>
                      <a:t>Temperature</a:t>
                    </a:r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6642F955-A56F-49F8-8B2F-AAA521B2662C}"/>
                      </a:ext>
                    </a:extLst>
                  </p:cNvPr>
                  <p:cNvSpPr/>
                  <p:nvPr/>
                </p:nvSpPr>
                <p:spPr>
                  <a:xfrm>
                    <a:off x="3889562" y="1014099"/>
                    <a:ext cx="1327596" cy="299146"/>
                  </a:xfrm>
                  <a:custGeom>
                    <a:avLst/>
                    <a:gdLst>
                      <a:gd name="connsiteX0" fmla="*/ 0 w 1178349"/>
                      <a:gd name="connsiteY0" fmla="*/ 21717 h 217169"/>
                      <a:gd name="connsiteX1" fmla="*/ 21717 w 1178349"/>
                      <a:gd name="connsiteY1" fmla="*/ 0 h 217169"/>
                      <a:gd name="connsiteX2" fmla="*/ 1156632 w 1178349"/>
                      <a:gd name="connsiteY2" fmla="*/ 0 h 217169"/>
                      <a:gd name="connsiteX3" fmla="*/ 1178349 w 1178349"/>
                      <a:gd name="connsiteY3" fmla="*/ 21717 h 217169"/>
                      <a:gd name="connsiteX4" fmla="*/ 1178349 w 1178349"/>
                      <a:gd name="connsiteY4" fmla="*/ 195452 h 217169"/>
                      <a:gd name="connsiteX5" fmla="*/ 1156632 w 1178349"/>
                      <a:gd name="connsiteY5" fmla="*/ 217169 h 217169"/>
                      <a:gd name="connsiteX6" fmla="*/ 21717 w 1178349"/>
                      <a:gd name="connsiteY6" fmla="*/ 217169 h 217169"/>
                      <a:gd name="connsiteX7" fmla="*/ 0 w 1178349"/>
                      <a:gd name="connsiteY7" fmla="*/ 195452 h 217169"/>
                      <a:gd name="connsiteX8" fmla="*/ 0 w 1178349"/>
                      <a:gd name="connsiteY8" fmla="*/ 21717 h 21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8349" h="217169">
                        <a:moveTo>
                          <a:pt x="0" y="21717"/>
                        </a:moveTo>
                        <a:cubicBezTo>
                          <a:pt x="0" y="9723"/>
                          <a:pt x="9723" y="0"/>
                          <a:pt x="21717" y="0"/>
                        </a:cubicBezTo>
                        <a:lnTo>
                          <a:pt x="1156632" y="0"/>
                        </a:lnTo>
                        <a:cubicBezTo>
                          <a:pt x="1168626" y="0"/>
                          <a:pt x="1178349" y="9723"/>
                          <a:pt x="1178349" y="21717"/>
                        </a:cubicBezTo>
                        <a:lnTo>
                          <a:pt x="1178349" y="195452"/>
                        </a:lnTo>
                        <a:cubicBezTo>
                          <a:pt x="1178349" y="207446"/>
                          <a:pt x="1168626" y="217169"/>
                          <a:pt x="1156632" y="217169"/>
                        </a:cubicBezTo>
                        <a:lnTo>
                          <a:pt x="21717" y="217169"/>
                        </a:lnTo>
                        <a:cubicBezTo>
                          <a:pt x="9723" y="217169"/>
                          <a:pt x="0" y="207446"/>
                          <a:pt x="0" y="195452"/>
                        </a:cubicBezTo>
                        <a:lnTo>
                          <a:pt x="0" y="21717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2692" tIns="18155" rIns="22692" bIns="18155" numCol="1" spcCol="1270" anchor="ctr" anchorCtr="0">
                    <a:noAutofit/>
                  </a:bodyPr>
                  <a:lstStyle/>
                  <a:p>
                    <a:pPr algn="ctr" defTabSz="317595">
                      <a:lnSpc>
                        <a:spcPct val="90000"/>
                      </a:lnSpc>
                      <a:spcAft>
                        <a:spcPct val="35000"/>
                      </a:spcAft>
                    </a:pPr>
                    <a:r>
                      <a:rPr lang="en-IN" sz="1000" b="1" dirty="0">
                        <a:solidFill>
                          <a:schemeClr val="bg1"/>
                        </a:solidFill>
                      </a:rPr>
                      <a:t>Evapotranspiration</a:t>
                    </a:r>
                  </a:p>
                </p:txBody>
              </p:sp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0272B3DF-B25A-45A4-B9DC-AD669672ABC4}"/>
                      </a:ext>
                    </a:extLst>
                  </p:cNvPr>
                  <p:cNvSpPr/>
                  <p:nvPr/>
                </p:nvSpPr>
                <p:spPr>
                  <a:xfrm>
                    <a:off x="3889562" y="1264679"/>
                    <a:ext cx="1327596" cy="299146"/>
                  </a:xfrm>
                  <a:custGeom>
                    <a:avLst/>
                    <a:gdLst>
                      <a:gd name="connsiteX0" fmla="*/ 0 w 1178349"/>
                      <a:gd name="connsiteY0" fmla="*/ 21717 h 217169"/>
                      <a:gd name="connsiteX1" fmla="*/ 21717 w 1178349"/>
                      <a:gd name="connsiteY1" fmla="*/ 0 h 217169"/>
                      <a:gd name="connsiteX2" fmla="*/ 1156632 w 1178349"/>
                      <a:gd name="connsiteY2" fmla="*/ 0 h 217169"/>
                      <a:gd name="connsiteX3" fmla="*/ 1178349 w 1178349"/>
                      <a:gd name="connsiteY3" fmla="*/ 21717 h 217169"/>
                      <a:gd name="connsiteX4" fmla="*/ 1178349 w 1178349"/>
                      <a:gd name="connsiteY4" fmla="*/ 195452 h 217169"/>
                      <a:gd name="connsiteX5" fmla="*/ 1156632 w 1178349"/>
                      <a:gd name="connsiteY5" fmla="*/ 217169 h 217169"/>
                      <a:gd name="connsiteX6" fmla="*/ 21717 w 1178349"/>
                      <a:gd name="connsiteY6" fmla="*/ 217169 h 217169"/>
                      <a:gd name="connsiteX7" fmla="*/ 0 w 1178349"/>
                      <a:gd name="connsiteY7" fmla="*/ 195452 h 217169"/>
                      <a:gd name="connsiteX8" fmla="*/ 0 w 1178349"/>
                      <a:gd name="connsiteY8" fmla="*/ 21717 h 21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8349" h="217169">
                        <a:moveTo>
                          <a:pt x="0" y="21717"/>
                        </a:moveTo>
                        <a:cubicBezTo>
                          <a:pt x="0" y="9723"/>
                          <a:pt x="9723" y="0"/>
                          <a:pt x="21717" y="0"/>
                        </a:cubicBezTo>
                        <a:lnTo>
                          <a:pt x="1156632" y="0"/>
                        </a:lnTo>
                        <a:cubicBezTo>
                          <a:pt x="1168626" y="0"/>
                          <a:pt x="1178349" y="9723"/>
                          <a:pt x="1178349" y="21717"/>
                        </a:cubicBezTo>
                        <a:lnTo>
                          <a:pt x="1178349" y="195452"/>
                        </a:lnTo>
                        <a:cubicBezTo>
                          <a:pt x="1178349" y="207446"/>
                          <a:pt x="1168626" y="217169"/>
                          <a:pt x="1156632" y="217169"/>
                        </a:cubicBezTo>
                        <a:lnTo>
                          <a:pt x="21717" y="217169"/>
                        </a:lnTo>
                        <a:cubicBezTo>
                          <a:pt x="9723" y="217169"/>
                          <a:pt x="0" y="207446"/>
                          <a:pt x="0" y="195452"/>
                        </a:cubicBezTo>
                        <a:lnTo>
                          <a:pt x="0" y="21717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2692" tIns="18155" rIns="22692" bIns="18155" numCol="1" spcCol="1270" anchor="ctr" anchorCtr="0">
                    <a:noAutofit/>
                  </a:bodyPr>
                  <a:lstStyle/>
                  <a:p>
                    <a:pPr algn="ctr" defTabSz="317595">
                      <a:lnSpc>
                        <a:spcPct val="90000"/>
                      </a:lnSpc>
                      <a:spcAft>
                        <a:spcPct val="35000"/>
                      </a:spcAft>
                    </a:pPr>
                    <a:r>
                      <a:rPr lang="en-IN" sz="1000" b="1" dirty="0">
                        <a:solidFill>
                          <a:schemeClr val="bg1"/>
                        </a:solidFill>
                      </a:rPr>
                      <a:t>Relative humidity</a:t>
                    </a:r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347594A2-5B73-45C4-AD9B-0F0E58919ED8}"/>
                      </a:ext>
                    </a:extLst>
                  </p:cNvPr>
                  <p:cNvSpPr/>
                  <p:nvPr/>
                </p:nvSpPr>
                <p:spPr>
                  <a:xfrm>
                    <a:off x="3889562" y="1515259"/>
                    <a:ext cx="1327596" cy="299146"/>
                  </a:xfrm>
                  <a:custGeom>
                    <a:avLst/>
                    <a:gdLst>
                      <a:gd name="connsiteX0" fmla="*/ 0 w 1178349"/>
                      <a:gd name="connsiteY0" fmla="*/ 21717 h 217169"/>
                      <a:gd name="connsiteX1" fmla="*/ 21717 w 1178349"/>
                      <a:gd name="connsiteY1" fmla="*/ 0 h 217169"/>
                      <a:gd name="connsiteX2" fmla="*/ 1156632 w 1178349"/>
                      <a:gd name="connsiteY2" fmla="*/ 0 h 217169"/>
                      <a:gd name="connsiteX3" fmla="*/ 1178349 w 1178349"/>
                      <a:gd name="connsiteY3" fmla="*/ 21717 h 217169"/>
                      <a:gd name="connsiteX4" fmla="*/ 1178349 w 1178349"/>
                      <a:gd name="connsiteY4" fmla="*/ 195452 h 217169"/>
                      <a:gd name="connsiteX5" fmla="*/ 1156632 w 1178349"/>
                      <a:gd name="connsiteY5" fmla="*/ 217169 h 217169"/>
                      <a:gd name="connsiteX6" fmla="*/ 21717 w 1178349"/>
                      <a:gd name="connsiteY6" fmla="*/ 217169 h 217169"/>
                      <a:gd name="connsiteX7" fmla="*/ 0 w 1178349"/>
                      <a:gd name="connsiteY7" fmla="*/ 195452 h 217169"/>
                      <a:gd name="connsiteX8" fmla="*/ 0 w 1178349"/>
                      <a:gd name="connsiteY8" fmla="*/ 21717 h 21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8349" h="217169">
                        <a:moveTo>
                          <a:pt x="0" y="21717"/>
                        </a:moveTo>
                        <a:cubicBezTo>
                          <a:pt x="0" y="9723"/>
                          <a:pt x="9723" y="0"/>
                          <a:pt x="21717" y="0"/>
                        </a:cubicBezTo>
                        <a:lnTo>
                          <a:pt x="1156632" y="0"/>
                        </a:lnTo>
                        <a:cubicBezTo>
                          <a:pt x="1168626" y="0"/>
                          <a:pt x="1178349" y="9723"/>
                          <a:pt x="1178349" y="21717"/>
                        </a:cubicBezTo>
                        <a:lnTo>
                          <a:pt x="1178349" y="195452"/>
                        </a:lnTo>
                        <a:cubicBezTo>
                          <a:pt x="1178349" y="207446"/>
                          <a:pt x="1168626" y="217169"/>
                          <a:pt x="1156632" y="217169"/>
                        </a:cubicBezTo>
                        <a:lnTo>
                          <a:pt x="21717" y="217169"/>
                        </a:lnTo>
                        <a:cubicBezTo>
                          <a:pt x="9723" y="217169"/>
                          <a:pt x="0" y="207446"/>
                          <a:pt x="0" y="195452"/>
                        </a:cubicBezTo>
                        <a:lnTo>
                          <a:pt x="0" y="21717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2692" tIns="18155" rIns="22692" bIns="18155" numCol="1" spcCol="1270" anchor="ctr" anchorCtr="0">
                    <a:noAutofit/>
                  </a:bodyPr>
                  <a:lstStyle/>
                  <a:p>
                    <a:pPr algn="ctr" defTabSz="317595">
                      <a:lnSpc>
                        <a:spcPct val="90000"/>
                      </a:lnSpc>
                      <a:spcAft>
                        <a:spcPct val="35000"/>
                      </a:spcAft>
                    </a:pPr>
                    <a:r>
                      <a:rPr lang="en-IN" sz="1000" b="1" dirty="0">
                        <a:solidFill>
                          <a:schemeClr val="bg1"/>
                        </a:solidFill>
                      </a:rPr>
                      <a:t>Wind Speed</a:t>
                    </a:r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7A17E58D-5908-4309-ABDE-AC0333E31585}"/>
                    </a:ext>
                  </a:extLst>
                </p:cNvPr>
                <p:cNvGrpSpPr/>
                <p:nvPr/>
              </p:nvGrpSpPr>
              <p:grpSpPr>
                <a:xfrm>
                  <a:off x="2407200" y="359296"/>
                  <a:ext cx="1579736" cy="1872208"/>
                  <a:chOff x="5431536" y="143272"/>
                  <a:chExt cx="1579736" cy="1872208"/>
                </a:xfrm>
                <a:grpFill/>
              </p:grpSpPr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FA08950A-5291-4E6A-818C-50CAE4BA979F}"/>
                      </a:ext>
                    </a:extLst>
                  </p:cNvPr>
                  <p:cNvSpPr/>
                  <p:nvPr/>
                </p:nvSpPr>
                <p:spPr>
                  <a:xfrm>
                    <a:off x="5431536" y="143272"/>
                    <a:ext cx="1579736" cy="1872208"/>
                  </a:xfrm>
                  <a:custGeom>
                    <a:avLst/>
                    <a:gdLst>
                      <a:gd name="connsiteX0" fmla="*/ 0 w 1472936"/>
                      <a:gd name="connsiteY0" fmla="*/ 147294 h 1877235"/>
                      <a:gd name="connsiteX1" fmla="*/ 147294 w 1472936"/>
                      <a:gd name="connsiteY1" fmla="*/ 0 h 1877235"/>
                      <a:gd name="connsiteX2" fmla="*/ 1325642 w 1472936"/>
                      <a:gd name="connsiteY2" fmla="*/ 0 h 1877235"/>
                      <a:gd name="connsiteX3" fmla="*/ 1472936 w 1472936"/>
                      <a:gd name="connsiteY3" fmla="*/ 147294 h 1877235"/>
                      <a:gd name="connsiteX4" fmla="*/ 1472936 w 1472936"/>
                      <a:gd name="connsiteY4" fmla="*/ 1729941 h 1877235"/>
                      <a:gd name="connsiteX5" fmla="*/ 1325642 w 1472936"/>
                      <a:gd name="connsiteY5" fmla="*/ 1877235 h 1877235"/>
                      <a:gd name="connsiteX6" fmla="*/ 147294 w 1472936"/>
                      <a:gd name="connsiteY6" fmla="*/ 1877235 h 1877235"/>
                      <a:gd name="connsiteX7" fmla="*/ 0 w 1472936"/>
                      <a:gd name="connsiteY7" fmla="*/ 1729941 h 1877235"/>
                      <a:gd name="connsiteX8" fmla="*/ 0 w 1472936"/>
                      <a:gd name="connsiteY8" fmla="*/ 147294 h 1877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72936" h="1877235">
                        <a:moveTo>
                          <a:pt x="0" y="147294"/>
                        </a:moveTo>
                        <a:cubicBezTo>
                          <a:pt x="0" y="65946"/>
                          <a:pt x="65946" y="0"/>
                          <a:pt x="147294" y="0"/>
                        </a:cubicBezTo>
                        <a:lnTo>
                          <a:pt x="1325642" y="0"/>
                        </a:lnTo>
                        <a:cubicBezTo>
                          <a:pt x="1406990" y="0"/>
                          <a:pt x="1472936" y="65946"/>
                          <a:pt x="1472936" y="147294"/>
                        </a:cubicBezTo>
                        <a:lnTo>
                          <a:pt x="1472936" y="1729941"/>
                        </a:lnTo>
                        <a:cubicBezTo>
                          <a:pt x="1472936" y="1811289"/>
                          <a:pt x="1406990" y="1877235"/>
                          <a:pt x="1325642" y="1877235"/>
                        </a:cubicBezTo>
                        <a:lnTo>
                          <a:pt x="147294" y="1877235"/>
                        </a:lnTo>
                        <a:cubicBezTo>
                          <a:pt x="65946" y="1877235"/>
                          <a:pt x="0" y="1811289"/>
                          <a:pt x="0" y="1729941"/>
                        </a:cubicBezTo>
                        <a:lnTo>
                          <a:pt x="0" y="147294"/>
                        </a:lnTo>
                        <a:close/>
                      </a:path>
                    </a:pathLst>
                  </a:custGeom>
                  <a:grpFill/>
                </p:spPr>
                <p:style>
                  <a:ln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2665" tIns="32665" rIns="32665" bIns="971516" numCol="1" spcCol="1270" anchor="ctr" anchorCtr="0">
                    <a:noAutofit/>
                  </a:bodyPr>
                  <a:lstStyle/>
                  <a:p>
                    <a:pPr algn="ctr" defTabSz="381114">
                      <a:lnSpc>
                        <a:spcPct val="90000"/>
                      </a:lnSpc>
                      <a:spcAft>
                        <a:spcPct val="35000"/>
                      </a:spcAft>
                    </a:pPr>
                    <a:r>
                      <a:rPr lang="en-IN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Simulated GCM/RCM/Projected Data</a:t>
                    </a:r>
                  </a:p>
                  <a:p>
                    <a:pPr algn="ctr" defTabSz="381114">
                      <a:lnSpc>
                        <a:spcPct val="90000"/>
                      </a:lnSpc>
                      <a:spcAft>
                        <a:spcPct val="35000"/>
                      </a:spcAft>
                    </a:pPr>
                    <a:endParaRPr lang="en-IN" sz="1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C2E10E39-6CD4-40AF-A994-A29DBAF1D986}"/>
                      </a:ext>
                    </a:extLst>
                  </p:cNvPr>
                  <p:cNvSpPr/>
                  <p:nvPr/>
                </p:nvSpPr>
                <p:spPr>
                  <a:xfrm>
                    <a:off x="5582254" y="1012943"/>
                    <a:ext cx="1273981" cy="258236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000" b="1" dirty="0">
                        <a:solidFill>
                          <a:schemeClr val="bg1"/>
                        </a:solidFill>
                      </a:rPr>
                      <a:t>CMIP</a:t>
                    </a: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14B8B5E6-29D0-42CD-B222-189E2A448316}"/>
                      </a:ext>
                    </a:extLst>
                  </p:cNvPr>
                  <p:cNvSpPr/>
                  <p:nvPr/>
                </p:nvSpPr>
                <p:spPr>
                  <a:xfrm>
                    <a:off x="5582939" y="1634220"/>
                    <a:ext cx="1273981" cy="258236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000" b="1" dirty="0">
                        <a:solidFill>
                          <a:schemeClr val="bg1"/>
                        </a:solidFill>
                      </a:rPr>
                      <a:t>WRF</a:t>
                    </a: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207D827F-B758-4197-BABF-C2ABB3CAF4CE}"/>
                      </a:ext>
                    </a:extLst>
                  </p:cNvPr>
                  <p:cNvSpPr/>
                  <p:nvPr/>
                </p:nvSpPr>
                <p:spPr>
                  <a:xfrm>
                    <a:off x="5582254" y="1321795"/>
                    <a:ext cx="1273981" cy="258236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000" b="1" dirty="0">
                        <a:solidFill>
                          <a:schemeClr val="bg1"/>
                        </a:solidFill>
                      </a:rPr>
                      <a:t>NCEP/NOAA</a:t>
                    </a:r>
                  </a:p>
                </p:txBody>
              </p:sp>
            </p:grp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32BCC5B-E8EF-4CD5-B13D-83AA199D69FD}"/>
                  </a:ext>
                </a:extLst>
              </p:cNvPr>
              <p:cNvSpPr/>
              <p:nvPr/>
            </p:nvSpPr>
            <p:spPr>
              <a:xfrm>
                <a:off x="2939776" y="968961"/>
                <a:ext cx="1800201" cy="28803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000" b="1" dirty="0">
                    <a:solidFill>
                      <a:schemeClr val="bg1"/>
                    </a:solidFill>
                  </a:rPr>
                  <a:t>CORDEX</a:t>
                </a:r>
              </a:p>
            </p:txBody>
          </p:sp>
        </p:grpSp>
      </p:grpSp>
      <p:pic>
        <p:nvPicPr>
          <p:cNvPr id="64" name="Picture 4">
            <a:extLst>
              <a:ext uri="{FF2B5EF4-FFF2-40B4-BE49-F238E27FC236}">
                <a16:creationId xmlns:a16="http://schemas.microsoft.com/office/drawing/2014/main" id="{4F5DBBAE-2445-4F46-A6B2-221A550F1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663"/>
            <a:ext cx="1236707" cy="4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7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F0119321-6E30-4C9A-AFCB-8AF9FAB143CA}"/>
              </a:ext>
            </a:extLst>
          </p:cNvPr>
          <p:cNvGrpSpPr/>
          <p:nvPr/>
        </p:nvGrpSpPr>
        <p:grpSpPr>
          <a:xfrm>
            <a:off x="178777" y="1159902"/>
            <a:ext cx="8762023" cy="5063098"/>
            <a:chOff x="35699" y="132928"/>
            <a:chExt cx="12628209" cy="6728623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7A684480-C087-47A6-B44D-04A4A008DD7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41045490"/>
                </p:ext>
              </p:extLst>
            </p:nvPr>
          </p:nvGraphicFramePr>
          <p:xfrm>
            <a:off x="1823579" y="2353695"/>
            <a:ext cx="9087649" cy="26688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CC209E0-786C-4737-A20A-DD611F86DADF}"/>
                </a:ext>
              </a:extLst>
            </p:cNvPr>
            <p:cNvGrpSpPr/>
            <p:nvPr/>
          </p:nvGrpSpPr>
          <p:grpSpPr>
            <a:xfrm>
              <a:off x="134517" y="5282186"/>
              <a:ext cx="5976664" cy="1579365"/>
              <a:chOff x="494556" y="5288659"/>
              <a:chExt cx="2075722" cy="1636143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DBEA2D0-0EEB-47CD-8938-F1475E7932AC}"/>
                  </a:ext>
                </a:extLst>
              </p:cNvPr>
              <p:cNvSpPr/>
              <p:nvPr/>
            </p:nvSpPr>
            <p:spPr>
              <a:xfrm>
                <a:off x="494556" y="5288659"/>
                <a:ext cx="2075722" cy="44721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b="1" dirty="0"/>
                  <a:t>Waterbodies/ River extraction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6DB4E25-F7D3-4BB4-8959-AF25AC588E5C}"/>
                  </a:ext>
                </a:extLst>
              </p:cNvPr>
              <p:cNvSpPr/>
              <p:nvPr/>
            </p:nvSpPr>
            <p:spPr>
              <a:xfrm>
                <a:off x="494556" y="5826606"/>
                <a:ext cx="2075722" cy="3141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b="1" dirty="0"/>
                  <a:t>Discharge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1607F4-55F4-4359-BACF-65A98D6BF9C4}"/>
                  </a:ext>
                </a:extLst>
              </p:cNvPr>
              <p:cNvSpPr/>
              <p:nvPr/>
            </p:nvSpPr>
            <p:spPr>
              <a:xfrm>
                <a:off x="494556" y="6231455"/>
                <a:ext cx="2075722" cy="3141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b="1" dirty="0"/>
                  <a:t>Flow Level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066918E-3793-4F72-88B6-2272DF3581DD}"/>
                  </a:ext>
                </a:extLst>
              </p:cNvPr>
              <p:cNvSpPr/>
              <p:nvPr/>
            </p:nvSpPr>
            <p:spPr>
              <a:xfrm>
                <a:off x="494556" y="6610682"/>
                <a:ext cx="2075722" cy="3141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b="1" dirty="0"/>
                  <a:t>Reservoir level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05AAF1E-25DB-405A-BC25-9BD863575AB5}"/>
                </a:ext>
              </a:extLst>
            </p:cNvPr>
            <p:cNvGrpSpPr/>
            <p:nvPr/>
          </p:nvGrpSpPr>
          <p:grpSpPr>
            <a:xfrm>
              <a:off x="6687245" y="5282185"/>
              <a:ext cx="5976663" cy="1579366"/>
              <a:chOff x="9711580" y="4895074"/>
              <a:chExt cx="2075722" cy="1491782"/>
            </a:xfrm>
            <a:solidFill>
              <a:schemeClr val="accent6">
                <a:lumMod val="75000"/>
              </a:schemeClr>
            </a:solidFill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39E95A1-7621-499B-81A3-D43ED1F90BBB}"/>
                  </a:ext>
                </a:extLst>
              </p:cNvPr>
              <p:cNvGrpSpPr/>
              <p:nvPr/>
            </p:nvGrpSpPr>
            <p:grpSpPr>
              <a:xfrm>
                <a:off x="9711580" y="5288660"/>
                <a:ext cx="2075722" cy="1098196"/>
                <a:chOff x="9999612" y="2447586"/>
                <a:chExt cx="2075722" cy="1098196"/>
              </a:xfrm>
              <a:grpFill/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08FE284-F66F-4547-AA08-E0D1DCD86E6B}"/>
                    </a:ext>
                  </a:extLst>
                </p:cNvPr>
                <p:cNvSpPr/>
                <p:nvPr/>
              </p:nvSpPr>
              <p:spPr>
                <a:xfrm>
                  <a:off x="9999612" y="2447586"/>
                  <a:ext cx="2075722" cy="31412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200" b="1" dirty="0">
                      <a:solidFill>
                        <a:schemeClr val="bg1"/>
                      </a:solidFill>
                    </a:rPr>
                    <a:t>CORDEX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67F08DD-338A-41C7-98FF-05B79CF1C453}"/>
                    </a:ext>
                  </a:extLst>
                </p:cNvPr>
                <p:cNvSpPr/>
                <p:nvPr/>
              </p:nvSpPr>
              <p:spPr>
                <a:xfrm>
                  <a:off x="9999612" y="2826813"/>
                  <a:ext cx="2075722" cy="31412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200" b="1" dirty="0">
                      <a:solidFill>
                        <a:schemeClr val="bg1"/>
                      </a:solidFill>
                    </a:rPr>
                    <a:t>NCEP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E27992F-2256-411E-83D8-E6E1648245E8}"/>
                    </a:ext>
                  </a:extLst>
                </p:cNvPr>
                <p:cNvSpPr/>
                <p:nvPr/>
              </p:nvSpPr>
              <p:spPr>
                <a:xfrm>
                  <a:off x="9999612" y="3231662"/>
                  <a:ext cx="2075722" cy="31412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200" b="1" dirty="0">
                      <a:solidFill>
                        <a:schemeClr val="bg1"/>
                      </a:solidFill>
                    </a:rPr>
                    <a:t>WRF</a:t>
                  </a:r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9BAF6BF-EF19-4CDD-89E2-BFD7C02F5386}"/>
                  </a:ext>
                </a:extLst>
              </p:cNvPr>
              <p:cNvSpPr/>
              <p:nvPr/>
            </p:nvSpPr>
            <p:spPr>
              <a:xfrm>
                <a:off x="9711580" y="4895074"/>
                <a:ext cx="2075722" cy="3141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b="1" dirty="0">
                    <a:solidFill>
                      <a:schemeClr val="bg1"/>
                    </a:solidFill>
                  </a:rPr>
                  <a:t>CMIP5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B959B51-685A-4D23-8C2B-5A1060816616}"/>
                </a:ext>
              </a:extLst>
            </p:cNvPr>
            <p:cNvGrpSpPr/>
            <p:nvPr/>
          </p:nvGrpSpPr>
          <p:grpSpPr>
            <a:xfrm>
              <a:off x="35699" y="132929"/>
              <a:ext cx="6074715" cy="1965468"/>
              <a:chOff x="-17735" y="208669"/>
              <a:chExt cx="6310704" cy="1979158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956DB6E-A375-42A7-9348-330727C10D57}"/>
                  </a:ext>
                </a:extLst>
              </p:cNvPr>
              <p:cNvSpPr/>
              <p:nvPr/>
            </p:nvSpPr>
            <p:spPr>
              <a:xfrm>
                <a:off x="2862" y="208669"/>
                <a:ext cx="6290107" cy="35084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b="1" dirty="0"/>
                  <a:t>Precipitation – IMD, CRU, TRMM, GPM, PERSIANN, MERRA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633B419-175E-4597-8D56-D7A4094EC96D}"/>
                  </a:ext>
                </a:extLst>
              </p:cNvPr>
              <p:cNvSpPr/>
              <p:nvPr/>
            </p:nvSpPr>
            <p:spPr>
              <a:xfrm>
                <a:off x="-3665" y="651266"/>
                <a:ext cx="6293768" cy="35004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b="1" dirty="0"/>
                  <a:t>Temperature -  TM, MODIS Terra &amp; Aqua, AVHRR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8774FF0-7509-4F36-BEFD-9562CA54A84E}"/>
                  </a:ext>
                </a:extLst>
              </p:cNvPr>
              <p:cNvSpPr/>
              <p:nvPr/>
            </p:nvSpPr>
            <p:spPr>
              <a:xfrm>
                <a:off x="-17735" y="1064596"/>
                <a:ext cx="6290741" cy="35004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b="1" dirty="0"/>
                  <a:t>Evapotranspiration-  MODIS ET, MERRA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F91B05E-81C8-4FEC-B556-3E2CA615E268}"/>
                  </a:ext>
                </a:extLst>
              </p:cNvPr>
              <p:cNvSpPr/>
              <p:nvPr/>
            </p:nvSpPr>
            <p:spPr>
              <a:xfrm>
                <a:off x="-1834" y="1502830"/>
                <a:ext cx="6290106" cy="68499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b="1" dirty="0"/>
                  <a:t>Wind Speed -  GEOS, Meteosat, Quick SCAT, Kalpana (GEO), </a:t>
                </a:r>
              </a:p>
              <a:p>
                <a:r>
                  <a:rPr lang="en-IN" sz="1200" b="1" dirty="0"/>
                  <a:t>			INSAT-3D (GEO) 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5141A01-E183-4BDC-8A9F-752623476212}"/>
                </a:ext>
              </a:extLst>
            </p:cNvPr>
            <p:cNvGrpSpPr/>
            <p:nvPr/>
          </p:nvGrpSpPr>
          <p:grpSpPr>
            <a:xfrm>
              <a:off x="6687245" y="132928"/>
              <a:ext cx="5976662" cy="1969828"/>
              <a:chOff x="7110637" y="255642"/>
              <a:chExt cx="5571903" cy="1784199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734573E-8CF2-4C53-B89E-7E01D624D6E2}"/>
                  </a:ext>
                </a:extLst>
              </p:cNvPr>
              <p:cNvSpPr/>
              <p:nvPr/>
            </p:nvSpPr>
            <p:spPr>
              <a:xfrm>
                <a:off x="7119292" y="255642"/>
                <a:ext cx="5553274" cy="31486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b="1" dirty="0"/>
                  <a:t>Topography / DEM – SRTM, ASTER, Cartosat, ALOSPalSAR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C6632F0-A341-45B2-AC53-7A54B476BE3C}"/>
                  </a:ext>
                </a:extLst>
              </p:cNvPr>
              <p:cNvSpPr/>
              <p:nvPr/>
            </p:nvSpPr>
            <p:spPr>
              <a:xfrm>
                <a:off x="7110637" y="653948"/>
                <a:ext cx="5553274" cy="31486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b="1" dirty="0"/>
                  <a:t>LULC – Landsat, Sentinel, IRS, MODIS Terra, AWiFS 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E97680B-2E22-4290-9600-B9AB978A0E66}"/>
                  </a:ext>
                </a:extLst>
              </p:cNvPr>
              <p:cNvSpPr/>
              <p:nvPr/>
            </p:nvSpPr>
            <p:spPr>
              <a:xfrm>
                <a:off x="7119292" y="1423687"/>
                <a:ext cx="5553274" cy="61615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b="1" dirty="0"/>
                  <a:t>Soil Moisture – Landsat, Sentinel, IRS, MODIS Terra, AWiFS, SMAP, RISAT, 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DAC634D-298D-45E3-8198-38303495068A}"/>
                  </a:ext>
                </a:extLst>
              </p:cNvPr>
              <p:cNvSpPr/>
              <p:nvPr/>
            </p:nvSpPr>
            <p:spPr>
              <a:xfrm>
                <a:off x="7129266" y="1030024"/>
                <a:ext cx="5553274" cy="31486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b="1" dirty="0"/>
                  <a:t>Soil – Landsat, MODIS</a:t>
                </a:r>
              </a:p>
            </p:txBody>
          </p:sp>
        </p:grp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F0A8DE9D-6CCD-489D-BD99-370E545AF9A7}"/>
              </a:ext>
            </a:extLst>
          </p:cNvPr>
          <p:cNvSpPr txBox="1">
            <a:spLocks/>
          </p:cNvSpPr>
          <p:nvPr/>
        </p:nvSpPr>
        <p:spPr>
          <a:xfrm>
            <a:off x="180654" y="202990"/>
            <a:ext cx="7042080" cy="55458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 dirty="0"/>
              <a:t>Data Component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D057D2B6-E325-43DF-BF34-925F6D7FC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663"/>
            <a:ext cx="1236707" cy="4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0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>
            <a:extLst>
              <a:ext uri="{FF2B5EF4-FFF2-40B4-BE49-F238E27FC236}">
                <a16:creationId xmlns:a16="http://schemas.microsoft.com/office/drawing/2014/main" id="{4390D93C-3F6B-4EB6-AEC8-CF84C45FAFCA}"/>
              </a:ext>
            </a:extLst>
          </p:cNvPr>
          <p:cNvSpPr txBox="1">
            <a:spLocks/>
          </p:cNvSpPr>
          <p:nvPr/>
        </p:nvSpPr>
        <p:spPr>
          <a:xfrm>
            <a:off x="180654" y="202990"/>
            <a:ext cx="8229250" cy="55458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 dirty="0"/>
              <a:t>Process Component - Atmospheric Process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B036A5-6C04-48F3-82BE-DA6F81DA7F3C}"/>
              </a:ext>
            </a:extLst>
          </p:cNvPr>
          <p:cNvGrpSpPr/>
          <p:nvPr/>
        </p:nvGrpSpPr>
        <p:grpSpPr>
          <a:xfrm>
            <a:off x="165100" y="1094704"/>
            <a:ext cx="8813800" cy="5295540"/>
            <a:chOff x="165100" y="1094704"/>
            <a:chExt cx="8813800" cy="5295540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2662540A-AD80-47D4-94BD-D62EA04F223F}"/>
                </a:ext>
              </a:extLst>
            </p:cNvPr>
            <p:cNvGrpSpPr/>
            <p:nvPr/>
          </p:nvGrpSpPr>
          <p:grpSpPr>
            <a:xfrm>
              <a:off x="165100" y="1094704"/>
              <a:ext cx="8813800" cy="5295540"/>
              <a:chOff x="165100" y="1119349"/>
              <a:chExt cx="8813800" cy="5103470"/>
            </a:xfrm>
          </p:grpSpPr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E954EB8E-3AF2-473E-A938-5D1186729885}"/>
                  </a:ext>
                </a:extLst>
              </p:cNvPr>
              <p:cNvGrpSpPr/>
              <p:nvPr/>
            </p:nvGrpSpPr>
            <p:grpSpPr>
              <a:xfrm>
                <a:off x="165100" y="1119349"/>
                <a:ext cx="8813800" cy="5103470"/>
                <a:chOff x="692659" y="478615"/>
                <a:chExt cx="11413105" cy="6147721"/>
              </a:xfrm>
            </p:grpSpPr>
            <p:grpSp>
              <p:nvGrpSpPr>
                <p:cNvPr id="361" name="Group 360">
                  <a:extLst>
                    <a:ext uri="{FF2B5EF4-FFF2-40B4-BE49-F238E27FC236}">
                      <a16:creationId xmlns:a16="http://schemas.microsoft.com/office/drawing/2014/main" id="{68EDFD38-A5C2-4C88-B9BE-022B2CF1B1CD}"/>
                    </a:ext>
                  </a:extLst>
                </p:cNvPr>
                <p:cNvGrpSpPr/>
                <p:nvPr/>
              </p:nvGrpSpPr>
              <p:grpSpPr>
                <a:xfrm>
                  <a:off x="723537" y="3154441"/>
                  <a:ext cx="11382227" cy="3471895"/>
                  <a:chOff x="84507" y="3296822"/>
                  <a:chExt cx="12633298" cy="3836049"/>
                </a:xfrm>
              </p:grpSpPr>
              <p:cxnSp>
                <p:nvCxnSpPr>
                  <p:cNvPr id="290" name="Straight Arrow Connector 289">
                    <a:extLst>
                      <a:ext uri="{FF2B5EF4-FFF2-40B4-BE49-F238E27FC236}">
                        <a16:creationId xmlns:a16="http://schemas.microsoft.com/office/drawing/2014/main" id="{4A891E52-3F2D-48C7-877D-4C339918BDCB}"/>
                      </a:ext>
                    </a:extLst>
                  </p:cNvPr>
                  <p:cNvCxnSpPr>
                    <a:cxnSpLocks/>
                    <a:stCxn id="98" idx="0"/>
                  </p:cNvCxnSpPr>
                  <p:nvPr/>
                </p:nvCxnSpPr>
                <p:spPr>
                  <a:xfrm flipH="1" flipV="1">
                    <a:off x="5886153" y="5197456"/>
                    <a:ext cx="25678" cy="37443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31E2DD6D-F0EA-4CEE-9C41-B524784AEEA8}"/>
                      </a:ext>
                    </a:extLst>
                  </p:cNvPr>
                  <p:cNvSpPr/>
                  <p:nvPr/>
                </p:nvSpPr>
                <p:spPr>
                  <a:xfrm>
                    <a:off x="84507" y="3299967"/>
                    <a:ext cx="12633298" cy="383290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200"/>
                  </a:p>
                </p:txBody>
              </p:sp>
              <p:sp>
                <p:nvSpPr>
                  <p:cNvPr id="228" name="TextBox 227">
                    <a:extLst>
                      <a:ext uri="{FF2B5EF4-FFF2-40B4-BE49-F238E27FC236}">
                        <a16:creationId xmlns:a16="http://schemas.microsoft.com/office/drawing/2014/main" id="{B88FAC49-74EC-49AE-9C6A-4D6B369648AE}"/>
                      </a:ext>
                    </a:extLst>
                  </p:cNvPr>
                  <p:cNvSpPr txBox="1"/>
                  <p:nvPr/>
                </p:nvSpPr>
                <p:spPr>
                  <a:xfrm>
                    <a:off x="206147" y="3296822"/>
                    <a:ext cx="3880136" cy="3553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sz="1200" b="1" u="sng" dirty="0"/>
                      <a:t>Process - II</a:t>
                    </a:r>
                  </a:p>
                </p:txBody>
              </p:sp>
              <p:grpSp>
                <p:nvGrpSpPr>
                  <p:cNvPr id="297" name="Group 296">
                    <a:extLst>
                      <a:ext uri="{FF2B5EF4-FFF2-40B4-BE49-F238E27FC236}">
                        <a16:creationId xmlns:a16="http://schemas.microsoft.com/office/drawing/2014/main" id="{FB2D3307-6CC5-4FD8-899D-8A83BBC2E1B8}"/>
                      </a:ext>
                    </a:extLst>
                  </p:cNvPr>
                  <p:cNvGrpSpPr/>
                  <p:nvPr/>
                </p:nvGrpSpPr>
                <p:grpSpPr>
                  <a:xfrm>
                    <a:off x="1027474" y="3805096"/>
                    <a:ext cx="2664295" cy="3165416"/>
                    <a:chOff x="1027474" y="3805096"/>
                    <a:chExt cx="2664295" cy="3165416"/>
                  </a:xfrm>
                </p:grpSpPr>
                <p:sp>
                  <p:nvSpPr>
                    <p:cNvPr id="107" name="Flowchart: Data 106">
                      <a:extLst>
                        <a:ext uri="{FF2B5EF4-FFF2-40B4-BE49-F238E27FC236}">
                          <a16:creationId xmlns:a16="http://schemas.microsoft.com/office/drawing/2014/main" id="{9B71B38D-BC58-49A5-9FA9-21CFDB213A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1362" y="4603203"/>
                      <a:ext cx="2551285" cy="988809"/>
                    </a:xfrm>
                    <a:prstGeom prst="flowChartInputOutput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IN" sz="1200" dirty="0">
                          <a:solidFill>
                            <a:schemeClr val="bg1"/>
                          </a:solidFill>
                        </a:rPr>
                        <a:t>Initial Boundary Conditions</a:t>
                      </a:r>
                    </a:p>
                    <a:p>
                      <a:pPr algn="ctr"/>
                      <a:r>
                        <a:rPr lang="en-IN" sz="1200" dirty="0">
                          <a:solidFill>
                            <a:schemeClr val="bg1"/>
                          </a:solidFill>
                        </a:rPr>
                        <a:t>PBL-SST,  CC</a:t>
                      </a:r>
                    </a:p>
                  </p:txBody>
                </p:sp>
                <p:sp>
                  <p:nvSpPr>
                    <p:cNvPr id="109" name="Flowchart: Data 108">
                      <a:extLst>
                        <a:ext uri="{FF2B5EF4-FFF2-40B4-BE49-F238E27FC236}">
                          <a16:creationId xmlns:a16="http://schemas.microsoft.com/office/drawing/2014/main" id="{42113C89-AC57-46A2-901B-BBA3601C1D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4308" y="5714530"/>
                      <a:ext cx="2591500" cy="1201470"/>
                    </a:xfrm>
                    <a:prstGeom prst="flowChartInputOutput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IN" sz="1200" dirty="0">
                          <a:solidFill>
                            <a:schemeClr val="bg1"/>
                          </a:solidFill>
                        </a:rPr>
                        <a:t>Topography, Landuse/</a:t>
                      </a:r>
                    </a:p>
                    <a:p>
                      <a:pPr algn="ctr"/>
                      <a:r>
                        <a:rPr lang="en-IN" sz="1200" dirty="0">
                          <a:solidFill>
                            <a:schemeClr val="bg1"/>
                          </a:solidFill>
                        </a:rPr>
                        <a:t>land cover data, Soil Moisture</a:t>
                      </a:r>
                    </a:p>
                  </p:txBody>
                </p:sp>
                <p:sp>
                  <p:nvSpPr>
                    <p:cNvPr id="110" name="Flowchart: Data 109">
                      <a:extLst>
                        <a:ext uri="{FF2B5EF4-FFF2-40B4-BE49-F238E27FC236}">
                          <a16:creationId xmlns:a16="http://schemas.microsoft.com/office/drawing/2014/main" id="{8381DD46-F20F-4AC7-9073-7EEB0CD922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4530" y="3932589"/>
                      <a:ext cx="2591500" cy="523715"/>
                    </a:xfrm>
                    <a:prstGeom prst="flowChartInputOutput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IN" sz="1200" dirty="0">
                          <a:solidFill>
                            <a:schemeClr val="bg1"/>
                          </a:solidFill>
                        </a:rPr>
                        <a:t>GCM’s </a:t>
                      </a:r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45D7884F-E03A-4DF3-99E4-04BFA7035D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474" y="3805096"/>
                      <a:ext cx="2664295" cy="3165416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200"/>
                    </a:p>
                  </p:txBody>
                </p:sp>
              </p:grpSp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32CC0841-2997-49AD-AEB6-6AD587FA2989}"/>
                      </a:ext>
                    </a:extLst>
                  </p:cNvPr>
                  <p:cNvSpPr/>
                  <p:nvPr/>
                </p:nvSpPr>
                <p:spPr>
                  <a:xfrm>
                    <a:off x="4953446" y="3493358"/>
                    <a:ext cx="4614118" cy="3477154"/>
                  </a:xfrm>
                  <a:prstGeom prst="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200"/>
                  </a:p>
                </p:txBody>
              </p: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3C3DF5C7-FEE2-4EF0-A9EF-CE4A14644638}"/>
                      </a:ext>
                    </a:extLst>
                  </p:cNvPr>
                  <p:cNvSpPr/>
                  <p:nvPr/>
                </p:nvSpPr>
                <p:spPr>
                  <a:xfrm>
                    <a:off x="5232292" y="3697721"/>
                    <a:ext cx="3010345" cy="435507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200" dirty="0">
                        <a:solidFill>
                          <a:schemeClr val="bg1"/>
                        </a:solidFill>
                      </a:rPr>
                      <a:t>Statistical Downscaling</a:t>
                    </a:r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6FC56D29-7854-4933-923B-7ABB3E50D8D9}"/>
                      </a:ext>
                    </a:extLst>
                  </p:cNvPr>
                  <p:cNvSpPr/>
                  <p:nvPr/>
                </p:nvSpPr>
                <p:spPr>
                  <a:xfrm>
                    <a:off x="6684540" y="6238486"/>
                    <a:ext cx="2706933" cy="469236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200" dirty="0">
                        <a:solidFill>
                          <a:schemeClr val="bg1"/>
                        </a:solidFill>
                      </a:rPr>
                      <a:t>Dynamical Downscaling</a:t>
                    </a:r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8838C350-0CFF-4FAF-BFE6-DB6064FD24A0}"/>
                      </a:ext>
                    </a:extLst>
                  </p:cNvPr>
                  <p:cNvSpPr/>
                  <p:nvPr/>
                </p:nvSpPr>
                <p:spPr>
                  <a:xfrm>
                    <a:off x="5044793" y="5571890"/>
                    <a:ext cx="1734077" cy="435507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200" dirty="0">
                        <a:solidFill>
                          <a:schemeClr val="bg1"/>
                        </a:solidFill>
                      </a:rPr>
                      <a:t>Data Assimilation</a:t>
                    </a:r>
                  </a:p>
                </p:txBody>
              </p:sp>
              <p:sp>
                <p:nvSpPr>
                  <p:cNvPr id="9" name="Flowchart: Decision 8">
                    <a:extLst>
                      <a:ext uri="{FF2B5EF4-FFF2-40B4-BE49-F238E27FC236}">
                        <a16:creationId xmlns:a16="http://schemas.microsoft.com/office/drawing/2014/main" id="{43B58C88-DA06-48D2-8E91-44A277D2740D}"/>
                      </a:ext>
                    </a:extLst>
                  </p:cNvPr>
                  <p:cNvSpPr/>
                  <p:nvPr/>
                </p:nvSpPr>
                <p:spPr>
                  <a:xfrm>
                    <a:off x="6372357" y="4547654"/>
                    <a:ext cx="2976711" cy="1168475"/>
                  </a:xfrm>
                  <a:prstGeom prst="flowChartDecision">
                    <a:avLst/>
                  </a:prstGeom>
                  <a:solidFill>
                    <a:schemeClr val="accent2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200" dirty="0">
                        <a:solidFill>
                          <a:schemeClr val="bg1"/>
                        </a:solidFill>
                      </a:rPr>
                      <a:t>Atmospheric Model</a:t>
                    </a:r>
                  </a:p>
                </p:txBody>
              </p:sp>
              <p:cxnSp>
                <p:nvCxnSpPr>
                  <p:cNvPr id="173" name="Straight Arrow Connector 172">
                    <a:extLst>
                      <a:ext uri="{FF2B5EF4-FFF2-40B4-BE49-F238E27FC236}">
                        <a16:creationId xmlns:a16="http://schemas.microsoft.com/office/drawing/2014/main" id="{E4049E4B-42EC-4471-8AAC-6DD45F8ED7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58024" y="4141761"/>
                    <a:ext cx="0" cy="40589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Arrow Connector 173">
                    <a:extLst>
                      <a:ext uri="{FF2B5EF4-FFF2-40B4-BE49-F238E27FC236}">
                        <a16:creationId xmlns:a16="http://schemas.microsoft.com/office/drawing/2014/main" id="{939E6CEA-37A5-4DD2-8F15-7F27AA39CF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7857970" y="5724664"/>
                    <a:ext cx="8343" cy="46060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Arrow Connector 219">
                    <a:extLst>
                      <a:ext uri="{FF2B5EF4-FFF2-40B4-BE49-F238E27FC236}">
                        <a16:creationId xmlns:a16="http://schemas.microsoft.com/office/drawing/2014/main" id="{FCDAD633-3649-4350-A36E-9551B9A65F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221782" y="5116067"/>
                    <a:ext cx="739227" cy="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6B95C718-EF2D-4A52-81E3-219AA6ACD0B9}"/>
                      </a:ext>
                    </a:extLst>
                  </p:cNvPr>
                  <p:cNvSpPr/>
                  <p:nvPr/>
                </p:nvSpPr>
                <p:spPr>
                  <a:xfrm>
                    <a:off x="10000245" y="4706481"/>
                    <a:ext cx="2620587" cy="819177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200" dirty="0">
                        <a:solidFill>
                          <a:schemeClr val="bg1"/>
                        </a:solidFill>
                      </a:rPr>
                      <a:t>Desired weather data parameters at a higher spatial resolution</a:t>
                    </a:r>
                  </a:p>
                </p:txBody>
              </p:sp>
              <p:cxnSp>
                <p:nvCxnSpPr>
                  <p:cNvPr id="310" name="Straight Arrow Connector 309">
                    <a:extLst>
                      <a:ext uri="{FF2B5EF4-FFF2-40B4-BE49-F238E27FC236}">
                        <a16:creationId xmlns:a16="http://schemas.microsoft.com/office/drawing/2014/main" id="{065201C2-097E-4C64-B3CD-FD0AD8EEA443}"/>
                      </a:ext>
                    </a:extLst>
                  </p:cNvPr>
                  <p:cNvCxnSpPr>
                    <a:cxnSpLocks/>
                    <a:stCxn id="98" idx="0"/>
                  </p:cNvCxnSpPr>
                  <p:nvPr/>
                </p:nvCxnSpPr>
                <p:spPr>
                  <a:xfrm flipV="1">
                    <a:off x="5911831" y="5140893"/>
                    <a:ext cx="10742" cy="43099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Connector: Elbow 331">
                    <a:extLst>
                      <a:ext uri="{FF2B5EF4-FFF2-40B4-BE49-F238E27FC236}">
                        <a16:creationId xmlns:a16="http://schemas.microsoft.com/office/drawing/2014/main" id="{91218A64-A8F1-405A-878C-6F0E199A895A}"/>
                      </a:ext>
                    </a:extLst>
                  </p:cNvPr>
                  <p:cNvCxnSpPr>
                    <a:cxnSpLocks/>
                    <a:stCxn id="110" idx="5"/>
                    <a:endCxn id="10" idx="1"/>
                  </p:cNvCxnSpPr>
                  <p:nvPr/>
                </p:nvCxnSpPr>
                <p:spPr>
                  <a:xfrm flipV="1">
                    <a:off x="3416879" y="3915474"/>
                    <a:ext cx="1815413" cy="278973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5" name="Connector: Elbow 334">
                    <a:extLst>
                      <a:ext uri="{FF2B5EF4-FFF2-40B4-BE49-F238E27FC236}">
                        <a16:creationId xmlns:a16="http://schemas.microsoft.com/office/drawing/2014/main" id="{C84216C5-A26F-465C-B8B6-D933EC96C8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5836" y="4194447"/>
                    <a:ext cx="2375494" cy="2274404"/>
                  </a:xfrm>
                  <a:prstGeom prst="bentConnector3">
                    <a:avLst>
                      <a:gd name="adj1" fmla="val 779"/>
                    </a:avLst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Arrow Connector 157">
                    <a:extLst>
                      <a:ext uri="{FF2B5EF4-FFF2-40B4-BE49-F238E27FC236}">
                        <a16:creationId xmlns:a16="http://schemas.microsoft.com/office/drawing/2014/main" id="{B94A039F-2292-4002-92E8-A1EF44E8A8E5}"/>
                      </a:ext>
                    </a:extLst>
                  </p:cNvPr>
                  <p:cNvCxnSpPr>
                    <a:cxnSpLocks/>
                    <a:endCxn id="9" idx="1"/>
                  </p:cNvCxnSpPr>
                  <p:nvPr/>
                </p:nvCxnSpPr>
                <p:spPr>
                  <a:xfrm flipV="1">
                    <a:off x="3691768" y="5131893"/>
                    <a:ext cx="2680589" cy="900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9DE2B026-5E3F-4E43-8BA0-C352FBAD83E7}"/>
                      </a:ext>
                    </a:extLst>
                  </p:cNvPr>
                  <p:cNvGrpSpPr/>
                  <p:nvPr/>
                </p:nvGrpSpPr>
                <p:grpSpPr>
                  <a:xfrm>
                    <a:off x="4269713" y="4899585"/>
                    <a:ext cx="254204" cy="396044"/>
                    <a:chOff x="4262458" y="4901629"/>
                    <a:chExt cx="254204" cy="396044"/>
                  </a:xfrm>
                </p:grpSpPr>
                <p:sp>
                  <p:nvSpPr>
                    <p:cNvPr id="339" name="Flowchart: Connector 338">
                      <a:extLst>
                        <a:ext uri="{FF2B5EF4-FFF2-40B4-BE49-F238E27FC236}">
                          <a16:creationId xmlns:a16="http://schemas.microsoft.com/office/drawing/2014/main" id="{94AA6E30-514B-448C-9466-B9123AE5C9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2458" y="5036402"/>
                      <a:ext cx="130709" cy="163426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200"/>
                    </a:p>
                  </p:txBody>
                </p:sp>
                <p:sp>
                  <p:nvSpPr>
                    <p:cNvPr id="340" name="Rectangle 339">
                      <a:extLst>
                        <a:ext uri="{FF2B5EF4-FFF2-40B4-BE49-F238E27FC236}">
                          <a16:creationId xmlns:a16="http://schemas.microsoft.com/office/drawing/2014/main" id="{4F4746D2-8160-417E-A921-91447A535BE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353391" y="4901629"/>
                      <a:ext cx="152442" cy="3960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200" dirty="0"/>
                    </a:p>
                  </p:txBody>
                </p:sp>
                <p:cxnSp>
                  <p:nvCxnSpPr>
                    <p:cNvPr id="342" name="Straight Connector 341">
                      <a:extLst>
                        <a:ext uri="{FF2B5EF4-FFF2-40B4-BE49-F238E27FC236}">
                          <a16:creationId xmlns:a16="http://schemas.microsoft.com/office/drawing/2014/main" id="{0AF4BFEF-5751-4B86-997B-C25F4C5C08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80766" y="5128318"/>
                      <a:ext cx="235896" cy="204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id="{6E7A69FB-FAAB-41F6-82DD-D317ED042CDC}"/>
                    </a:ext>
                  </a:extLst>
                </p:cNvPr>
                <p:cNvGrpSpPr/>
                <p:nvPr/>
              </p:nvGrpSpPr>
              <p:grpSpPr>
                <a:xfrm>
                  <a:off x="692659" y="478615"/>
                  <a:ext cx="11413105" cy="2567630"/>
                  <a:chOff x="117608" y="-27893"/>
                  <a:chExt cx="12138572" cy="2789291"/>
                </a:xfrm>
              </p:grpSpPr>
              <p:grpSp>
                <p:nvGrpSpPr>
                  <p:cNvPr id="359" name="Group 358">
                    <a:extLst>
                      <a:ext uri="{FF2B5EF4-FFF2-40B4-BE49-F238E27FC236}">
                        <a16:creationId xmlns:a16="http://schemas.microsoft.com/office/drawing/2014/main" id="{7CD9C80E-A79C-4FA1-8702-111C3955421E}"/>
                      </a:ext>
                    </a:extLst>
                  </p:cNvPr>
                  <p:cNvGrpSpPr/>
                  <p:nvPr/>
                </p:nvGrpSpPr>
                <p:grpSpPr>
                  <a:xfrm>
                    <a:off x="117608" y="-27893"/>
                    <a:ext cx="12138572" cy="2789291"/>
                    <a:chOff x="74600" y="29140"/>
                    <a:chExt cx="12643205" cy="2707251"/>
                  </a:xfrm>
                </p:grpSpPr>
                <p:sp>
                  <p:nvSpPr>
                    <p:cNvPr id="298" name="Rectangle 297">
                      <a:extLst>
                        <a:ext uri="{FF2B5EF4-FFF2-40B4-BE49-F238E27FC236}">
                          <a16:creationId xmlns:a16="http://schemas.microsoft.com/office/drawing/2014/main" id="{0F7B6C98-D66C-48AF-8998-0C6DD69F40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00" y="29140"/>
                      <a:ext cx="12643205" cy="270725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200"/>
                    </a:p>
                  </p:txBody>
                </p:sp>
                <p:grpSp>
                  <p:nvGrpSpPr>
                    <p:cNvPr id="272" name="Group 271">
                      <a:extLst>
                        <a:ext uri="{FF2B5EF4-FFF2-40B4-BE49-F238E27FC236}">
                          <a16:creationId xmlns:a16="http://schemas.microsoft.com/office/drawing/2014/main" id="{DDA0E37A-B254-4409-BC3C-A848514817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6067" y="496786"/>
                      <a:ext cx="10444039" cy="2078732"/>
                      <a:chOff x="195124" y="352219"/>
                      <a:chExt cx="10444039" cy="2078732"/>
                    </a:xfrm>
                  </p:grpSpPr>
                  <p:grpSp>
                    <p:nvGrpSpPr>
                      <p:cNvPr id="235" name="Group 234">
                        <a:extLst>
                          <a:ext uri="{FF2B5EF4-FFF2-40B4-BE49-F238E27FC236}">
                            <a16:creationId xmlns:a16="http://schemas.microsoft.com/office/drawing/2014/main" id="{B26EDCFD-4AC1-43D7-B8BE-4739DE7B56B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8929" y="352219"/>
                        <a:ext cx="10400234" cy="2078732"/>
                        <a:chOff x="254781" y="304529"/>
                        <a:chExt cx="10400234" cy="2078732"/>
                      </a:xfrm>
                    </p:grpSpPr>
                    <p:grpSp>
                      <p:nvGrpSpPr>
                        <p:cNvPr id="108" name="Group 107">
                          <a:extLst>
                            <a:ext uri="{FF2B5EF4-FFF2-40B4-BE49-F238E27FC236}">
                              <a16:creationId xmlns:a16="http://schemas.microsoft.com/office/drawing/2014/main" id="{B8DF0372-B81E-40DE-A448-CC7EB8CAD27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95121" y="304529"/>
                          <a:ext cx="10359894" cy="2078732"/>
                          <a:chOff x="240501" y="318783"/>
                          <a:chExt cx="10359894" cy="2078732"/>
                        </a:xfrm>
                      </p:grpSpPr>
                      <p:grpSp>
                        <p:nvGrpSpPr>
                          <p:cNvPr id="96" name="Group 95">
                            <a:extLst>
                              <a:ext uri="{FF2B5EF4-FFF2-40B4-BE49-F238E27FC236}">
                                <a16:creationId xmlns:a16="http://schemas.microsoft.com/office/drawing/2014/main" id="{37C42565-F39A-4477-8BA2-1BC71EE865B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640590" y="318783"/>
                            <a:ext cx="7959805" cy="2078732"/>
                            <a:chOff x="2507963" y="462214"/>
                            <a:chExt cx="7692799" cy="2235452"/>
                          </a:xfrm>
                        </p:grpSpPr>
                        <p:sp>
                          <p:nvSpPr>
                            <p:cNvPr id="12" name="Diamond 11">
                              <a:extLst>
                                <a:ext uri="{FF2B5EF4-FFF2-40B4-BE49-F238E27FC236}">
                                  <a16:creationId xmlns:a16="http://schemas.microsoft.com/office/drawing/2014/main" id="{E9064C31-7E35-46D1-9FBA-68358BEDDBB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176269" y="462214"/>
                              <a:ext cx="2244286" cy="1218835"/>
                            </a:xfrm>
                            <a:prstGeom prst="diamond">
                              <a:avLst/>
                            </a:prstGeom>
                            <a:solidFill>
                              <a:schemeClr val="accent1">
                                <a:lumMod val="75000"/>
                              </a:schemeClr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IN" sz="1200" dirty="0"/>
                                <a:t>Trend analysis </a:t>
                              </a:r>
                            </a:p>
                          </p:txBody>
                        </p:sp>
                        <p:cxnSp>
                          <p:nvCxnSpPr>
                            <p:cNvPr id="17" name="Straight Arrow Connector 16">
                              <a:extLst>
                                <a:ext uri="{FF2B5EF4-FFF2-40B4-BE49-F238E27FC236}">
                                  <a16:creationId xmlns:a16="http://schemas.microsoft.com/office/drawing/2014/main" id="{DC6C94F5-3121-4CC5-8226-2092DBF72D41}"/>
                                </a:ext>
                              </a:extLst>
                            </p:cNvPr>
                            <p:cNvCxnSpPr>
                              <a:cxnSpLocks/>
                              <a:stCxn id="12" idx="3"/>
                              <a:endCxn id="34" idx="1"/>
                            </p:cNvCxnSpPr>
                            <p:nvPr/>
                          </p:nvCxnSpPr>
                          <p:spPr>
                            <a:xfrm>
                              <a:off x="7420555" y="1071631"/>
                              <a:ext cx="566116" cy="8150"/>
                            </a:xfrm>
                            <a:prstGeom prst="straightConnector1">
                              <a:avLst/>
                            </a:prstGeom>
                            <a:ln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20" name="Rectangle 19">
                              <a:extLst>
                                <a:ext uri="{FF2B5EF4-FFF2-40B4-BE49-F238E27FC236}">
                                  <a16:creationId xmlns:a16="http://schemas.microsoft.com/office/drawing/2014/main" id="{1E103677-C66D-4E18-8BD0-EC4EE03F312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133595" y="674301"/>
                              <a:ext cx="1281527" cy="796622"/>
                            </a:xfrm>
                            <a:prstGeom prst="rect">
                              <a:avLst/>
                            </a:prstGeom>
                            <a:solidFill>
                              <a:schemeClr val="accent1">
                                <a:lumMod val="75000"/>
                              </a:schemeClr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IN" sz="1200" dirty="0"/>
                                <a:t>Seasonality Exist ?</a:t>
                              </a:r>
                            </a:p>
                          </p:txBody>
                        </p:sp>
                        <p:cxnSp>
                          <p:nvCxnSpPr>
                            <p:cNvPr id="24" name="Straight Arrow Connector 23">
                              <a:extLst>
                                <a:ext uri="{FF2B5EF4-FFF2-40B4-BE49-F238E27FC236}">
                                  <a16:creationId xmlns:a16="http://schemas.microsoft.com/office/drawing/2014/main" id="{159CAF90-649B-495B-A723-C34695C51BF8}"/>
                                </a:ext>
                              </a:extLst>
                            </p:cNvPr>
                            <p:cNvCxnSpPr>
                              <a:cxnSpLocks/>
                              <a:stCxn id="6" idx="3"/>
                              <a:endCxn id="20" idx="1"/>
                            </p:cNvCxnSpPr>
                            <p:nvPr/>
                          </p:nvCxnSpPr>
                          <p:spPr>
                            <a:xfrm>
                              <a:off x="2507963" y="1071631"/>
                              <a:ext cx="625632" cy="982"/>
                            </a:xfrm>
                            <a:prstGeom prst="straightConnector1">
                              <a:avLst/>
                            </a:prstGeom>
                            <a:ln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6" name="Straight Arrow Connector 25">
                              <a:extLst>
                                <a:ext uri="{FF2B5EF4-FFF2-40B4-BE49-F238E27FC236}">
                                  <a16:creationId xmlns:a16="http://schemas.microsoft.com/office/drawing/2014/main" id="{F2FB61C9-2D1E-421C-BE56-0A77A3B0AADE}"/>
                                </a:ext>
                              </a:extLst>
                            </p:cNvPr>
                            <p:cNvCxnSpPr>
                              <a:cxnSpLocks/>
                              <a:stCxn id="20" idx="3"/>
                              <a:endCxn id="12" idx="1"/>
                            </p:cNvCxnSpPr>
                            <p:nvPr/>
                          </p:nvCxnSpPr>
                          <p:spPr>
                            <a:xfrm flipV="1">
                              <a:off x="4415123" y="1071631"/>
                              <a:ext cx="761146" cy="981"/>
                            </a:xfrm>
                            <a:prstGeom prst="straightConnector1">
                              <a:avLst/>
                            </a:prstGeom>
                            <a:ln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28" name="TextBox 27">
                              <a:extLst>
                                <a:ext uri="{FF2B5EF4-FFF2-40B4-BE49-F238E27FC236}">
                                  <a16:creationId xmlns:a16="http://schemas.microsoft.com/office/drawing/2014/main" id="{03A89597-3EBE-4B25-9B40-3ADDFED8FC94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4445132" y="776124"/>
                              <a:ext cx="786309" cy="37834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IN" sz="1200" dirty="0"/>
                                <a:t>If Yes</a:t>
                              </a:r>
                            </a:p>
                          </p:txBody>
                        </p:sp>
                        <p:sp>
                          <p:nvSpPr>
                            <p:cNvPr id="29" name="TextBox 28">
                              <a:extLst>
                                <a:ext uri="{FF2B5EF4-FFF2-40B4-BE49-F238E27FC236}">
                                  <a16:creationId xmlns:a16="http://schemas.microsoft.com/office/drawing/2014/main" id="{78845D97-A70D-4FB6-89CF-59AA492021DA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7330849" y="752548"/>
                              <a:ext cx="609507" cy="364624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IN" sz="1200" dirty="0"/>
                                <a:t>Yes</a:t>
                              </a:r>
                            </a:p>
                          </p:txBody>
                        </p:sp>
                        <p:sp>
                          <p:nvSpPr>
                            <p:cNvPr id="30" name="TextBox 29">
                              <a:extLst>
                                <a:ext uri="{FF2B5EF4-FFF2-40B4-BE49-F238E27FC236}">
                                  <a16:creationId xmlns:a16="http://schemas.microsoft.com/office/drawing/2014/main" id="{73705B91-E905-42A8-A0E6-36738C9BC159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981313" y="2215848"/>
                              <a:ext cx="587994" cy="364624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IN" sz="1200" dirty="0"/>
                                <a:t>No</a:t>
                              </a:r>
                            </a:p>
                          </p:txBody>
                        </p:sp>
                        <p:sp>
                          <p:nvSpPr>
                            <p:cNvPr id="34" name="Rectangle 33">
                              <a:extLst>
                                <a:ext uri="{FF2B5EF4-FFF2-40B4-BE49-F238E27FC236}">
                                  <a16:creationId xmlns:a16="http://schemas.microsoft.com/office/drawing/2014/main" id="{5E9342C0-FA9C-489C-B8BD-D7DD12C41FB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986671" y="626330"/>
                              <a:ext cx="2203243" cy="906903"/>
                            </a:xfrm>
                            <a:prstGeom prst="rect">
                              <a:avLst/>
                            </a:prstGeom>
                            <a:solidFill>
                              <a:schemeClr val="accent1">
                                <a:lumMod val="75000"/>
                              </a:schemeClr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IN" sz="1200" dirty="0"/>
                                <a:t>Climate Change detection</a:t>
                              </a:r>
                            </a:p>
                            <a:p>
                              <a:pPr algn="ctr"/>
                              <a:r>
                                <a:rPr lang="en-IN" sz="1200" dirty="0"/>
                                <a:t>Trend exists</a:t>
                              </a:r>
                            </a:p>
                          </p:txBody>
                        </p:sp>
                        <p:sp>
                          <p:nvSpPr>
                            <p:cNvPr id="35" name="Rectangle 34">
                              <a:extLst>
                                <a:ext uri="{FF2B5EF4-FFF2-40B4-BE49-F238E27FC236}">
                                  <a16:creationId xmlns:a16="http://schemas.microsoft.com/office/drawing/2014/main" id="{45DAFA04-F3A9-4B67-A151-800FFEBE5BB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986671" y="1704389"/>
                              <a:ext cx="2214091" cy="993277"/>
                            </a:xfrm>
                            <a:prstGeom prst="rect">
                              <a:avLst/>
                            </a:prstGeom>
                            <a:solidFill>
                              <a:schemeClr val="accent1">
                                <a:lumMod val="75000"/>
                              </a:schemeClr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IN" sz="1200" dirty="0"/>
                                <a:t>Highly dynamic to detect trend and </a:t>
                              </a:r>
                            </a:p>
                            <a:p>
                              <a:pPr algn="ctr"/>
                              <a:r>
                                <a:rPr lang="en-IN" sz="1200" dirty="0"/>
                                <a:t>Hence assumed as trend does not exists</a:t>
                              </a:r>
                            </a:p>
                          </p:txBody>
                        </p:sp>
                        <p:cxnSp>
                          <p:nvCxnSpPr>
                            <p:cNvPr id="46" name="Connector: Elbow 45">
                              <a:extLst>
                                <a:ext uri="{FF2B5EF4-FFF2-40B4-BE49-F238E27FC236}">
                                  <a16:creationId xmlns:a16="http://schemas.microsoft.com/office/drawing/2014/main" id="{A0BB260F-7C6E-46C6-8C00-2BE57209C9DA}"/>
                                </a:ext>
                              </a:extLst>
                            </p:cNvPr>
                            <p:cNvCxnSpPr>
                              <a:cxnSpLocks/>
                              <a:stCxn id="20" idx="2"/>
                              <a:endCxn id="35" idx="1"/>
                            </p:cNvCxnSpPr>
                            <p:nvPr/>
                          </p:nvCxnSpPr>
                          <p:spPr>
                            <a:xfrm rot="16200000" flipH="1">
                              <a:off x="5515462" y="-270181"/>
                              <a:ext cx="730106" cy="4212311"/>
                            </a:xfrm>
                            <a:prstGeom prst="bentConnector2">
                              <a:avLst/>
                            </a:prstGeom>
                            <a:ln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9" name="Straight Arrow Connector 48">
                              <a:extLst>
                                <a:ext uri="{FF2B5EF4-FFF2-40B4-BE49-F238E27FC236}">
                                  <a16:creationId xmlns:a16="http://schemas.microsoft.com/office/drawing/2014/main" id="{735F74E0-0CA5-4216-AF27-7D8CD96FE7C2}"/>
                                </a:ext>
                              </a:extLst>
                            </p:cNvPr>
                            <p:cNvCxnSpPr>
                              <a:cxnSpLocks/>
                              <a:stCxn id="12" idx="2"/>
                            </p:cNvCxnSpPr>
                            <p:nvPr/>
                          </p:nvCxnSpPr>
                          <p:spPr>
                            <a:xfrm>
                              <a:off x="6298412" y="1681049"/>
                              <a:ext cx="0" cy="478729"/>
                            </a:xfrm>
                            <a:prstGeom prst="straightConnector1">
                              <a:avLst/>
                            </a:prstGeom>
                            <a:ln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99" name="Flowchart: Data 98">
                            <a:extLst>
                              <a:ext uri="{FF2B5EF4-FFF2-40B4-BE49-F238E27FC236}">
                                <a16:creationId xmlns:a16="http://schemas.microsoft.com/office/drawing/2014/main" id="{FA243D1F-0222-47C9-B6FE-1F3ACAF69D2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40501" y="398689"/>
                            <a:ext cx="2384234" cy="411412"/>
                          </a:xfrm>
                          <a:prstGeom prst="flowChartInputOutput">
                            <a:avLst/>
                          </a:prstGeom>
                          <a:solidFill>
                            <a:schemeClr val="accent1">
                              <a:lumMod val="75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IN" sz="1200" dirty="0"/>
                              <a:t>Precipitation</a:t>
                            </a:r>
                          </a:p>
                        </p:txBody>
                      </p:sp>
                    </p:grpSp>
                    <p:sp>
                      <p:nvSpPr>
                        <p:cNvPr id="111" name="Flowchart: Data 110">
                          <a:extLst>
                            <a:ext uri="{FF2B5EF4-FFF2-40B4-BE49-F238E27FC236}">
                              <a16:creationId xmlns:a16="http://schemas.microsoft.com/office/drawing/2014/main" id="{4C84A199-846A-4ECD-AB85-5BD0669AA4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4781" y="907621"/>
                          <a:ext cx="2384234" cy="405434"/>
                        </a:xfrm>
                        <a:prstGeom prst="flowChartInputOutput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IN" sz="1200" dirty="0"/>
                            <a:t>Temperature</a:t>
                          </a:r>
                        </a:p>
                      </p:txBody>
                    </p:sp>
                  </p:grpSp>
                  <p:sp>
                    <p:nvSpPr>
                      <p:cNvPr id="237" name="Rectangle 236">
                        <a:extLst>
                          <a:ext uri="{FF2B5EF4-FFF2-40B4-BE49-F238E27FC236}">
                            <a16:creationId xmlns:a16="http://schemas.microsoft.com/office/drawing/2014/main" id="{CB26CAB7-1749-45CD-B25B-71D8BC984F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39473" y="1730798"/>
                        <a:ext cx="1471516" cy="50423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IN" sz="1200" dirty="0"/>
                          <a:t>Short term Data</a:t>
                        </a:r>
                      </a:p>
                    </p:txBody>
                  </p:sp>
                  <p:sp>
                    <p:nvSpPr>
                      <p:cNvPr id="6" name="Rectangle 5">
                        <a:extLst>
                          <a:ext uri="{FF2B5EF4-FFF2-40B4-BE49-F238E27FC236}">
                            <a16:creationId xmlns:a16="http://schemas.microsoft.com/office/drawing/2014/main" id="{055ECFE0-E147-4757-BA89-9A9A4C193A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1799" y="375215"/>
                        <a:ext cx="2447558" cy="1087395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IN" sz="1200" dirty="0"/>
                      </a:p>
                    </p:txBody>
                  </p:sp>
                  <p:sp>
                    <p:nvSpPr>
                      <p:cNvPr id="236" name="Rectangle 235">
                        <a:extLst>
                          <a:ext uri="{FF2B5EF4-FFF2-40B4-BE49-F238E27FC236}">
                            <a16:creationId xmlns:a16="http://schemas.microsoft.com/office/drawing/2014/main" id="{87737DC5-2135-4186-89AE-FEFA181312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5124" y="1730798"/>
                        <a:ext cx="1471516" cy="50423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IN" sz="1200" dirty="0"/>
                          <a:t>Long Term Data</a:t>
                        </a:r>
                      </a:p>
                    </p:txBody>
                  </p:sp>
                </p:grpSp>
                <p:sp>
                  <p:nvSpPr>
                    <p:cNvPr id="330" name="TextBox 329">
                      <a:extLst>
                        <a:ext uri="{FF2B5EF4-FFF2-40B4-BE49-F238E27FC236}">
                          <a16:creationId xmlns:a16="http://schemas.microsoft.com/office/drawing/2014/main" id="{E210D5BB-92BC-45FC-9FFF-C03E66E87E3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2742" y="29140"/>
                      <a:ext cx="4909386" cy="3390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IN" sz="1200" b="1" u="sng" dirty="0"/>
                        <a:t>Process - I</a:t>
                      </a:r>
                    </a:p>
                  </p:txBody>
                </p:sp>
              </p:grpSp>
              <p:cxnSp>
                <p:nvCxnSpPr>
                  <p:cNvPr id="349" name="Straight Arrow Connector 348">
                    <a:extLst>
                      <a:ext uri="{FF2B5EF4-FFF2-40B4-BE49-F238E27FC236}">
                        <a16:creationId xmlns:a16="http://schemas.microsoft.com/office/drawing/2014/main" id="{19617D38-0A37-4E44-B45F-0CE7205EC3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43726" y="1607177"/>
                    <a:ext cx="0" cy="30065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0" name="Straight Arrow Connector 349">
                    <a:extLst>
                      <a:ext uri="{FF2B5EF4-FFF2-40B4-BE49-F238E27FC236}">
                        <a16:creationId xmlns:a16="http://schemas.microsoft.com/office/drawing/2014/main" id="{BA62E7BE-8533-4271-A783-0B79247582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046653" y="1607177"/>
                    <a:ext cx="0" cy="26428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F2D47E7-E305-41E7-A8AE-45B8D59583D7}"/>
                  </a:ext>
                </a:extLst>
              </p:cNvPr>
              <p:cNvSpPr/>
              <p:nvPr/>
            </p:nvSpPr>
            <p:spPr>
              <a:xfrm>
                <a:off x="7927465" y="1931725"/>
                <a:ext cx="963251" cy="83970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dirty="0"/>
                  <a:t>Spatial Analysis on Climatic Trends</a:t>
                </a:r>
              </a:p>
            </p:txBody>
          </p:sp>
          <p:cxnSp>
            <p:nvCxnSpPr>
              <p:cNvPr id="252" name="Connector: Elbow 251">
                <a:extLst>
                  <a:ext uri="{FF2B5EF4-FFF2-40B4-BE49-F238E27FC236}">
                    <a16:creationId xmlns:a16="http://schemas.microsoft.com/office/drawing/2014/main" id="{DEED8ED8-F398-477E-89D0-BCE442A3C2E9}"/>
                  </a:ext>
                </a:extLst>
              </p:cNvPr>
              <p:cNvCxnSpPr>
                <a:cxnSpLocks/>
                <a:stCxn id="34" idx="3"/>
                <a:endCxn id="35" idx="3"/>
              </p:cNvCxnSpPr>
              <p:nvPr/>
            </p:nvCxnSpPr>
            <p:spPr>
              <a:xfrm>
                <a:off x="7487819" y="1939679"/>
                <a:ext cx="7825" cy="820899"/>
              </a:xfrm>
              <a:prstGeom prst="bentConnector3">
                <a:avLst>
                  <a:gd name="adj1" fmla="val 302140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Arrow Connector 253">
                <a:extLst>
                  <a:ext uri="{FF2B5EF4-FFF2-40B4-BE49-F238E27FC236}">
                    <a16:creationId xmlns:a16="http://schemas.microsoft.com/office/drawing/2014/main" id="{7F4D2456-0338-4CE6-BA0C-E01C73AAC545}"/>
                  </a:ext>
                </a:extLst>
              </p:cNvPr>
              <p:cNvCxnSpPr>
                <a:cxnSpLocks/>
                <a:endCxn id="100" idx="1"/>
              </p:cNvCxnSpPr>
              <p:nvPr/>
            </p:nvCxnSpPr>
            <p:spPr>
              <a:xfrm>
                <a:off x="7727048" y="2351577"/>
                <a:ext cx="20041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Flowchart: Process 1">
              <a:extLst>
                <a:ext uri="{FF2B5EF4-FFF2-40B4-BE49-F238E27FC236}">
                  <a16:creationId xmlns:a16="http://schemas.microsoft.com/office/drawing/2014/main" id="{9B4D24C0-E869-4108-91AC-2304873D6980}"/>
                </a:ext>
              </a:extLst>
            </p:cNvPr>
            <p:cNvSpPr/>
            <p:nvPr/>
          </p:nvSpPr>
          <p:spPr>
            <a:xfrm>
              <a:off x="1017482" y="5872566"/>
              <a:ext cx="367294" cy="301463"/>
            </a:xfrm>
            <a:prstGeom prst="flowChartProcess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b="1" dirty="0">
                  <a:solidFill>
                    <a:schemeClr val="tx1"/>
                  </a:solidFill>
                </a:rPr>
                <a:t>LSM</a:t>
              </a:r>
            </a:p>
          </p:txBody>
        </p:sp>
      </p:grpSp>
      <p:pic>
        <p:nvPicPr>
          <p:cNvPr id="63" name="Picture 4">
            <a:extLst>
              <a:ext uri="{FF2B5EF4-FFF2-40B4-BE49-F238E27FC236}">
                <a16:creationId xmlns:a16="http://schemas.microsoft.com/office/drawing/2014/main" id="{2707E99A-6453-4949-B2FC-305058B45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663"/>
            <a:ext cx="1236707" cy="4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68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F7B10068-E3CF-4C43-84FD-9A979DD323AE}"/>
              </a:ext>
            </a:extLst>
          </p:cNvPr>
          <p:cNvSpPr txBox="1">
            <a:spLocks/>
          </p:cNvSpPr>
          <p:nvPr/>
        </p:nvSpPr>
        <p:spPr>
          <a:xfrm>
            <a:off x="180654" y="202990"/>
            <a:ext cx="7907278" cy="55458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 dirty="0"/>
              <a:t>Process Component - Hydrological Process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643FAF-6F8F-43CC-B368-222BFFC06470}"/>
              </a:ext>
            </a:extLst>
          </p:cNvPr>
          <p:cNvGrpSpPr/>
          <p:nvPr/>
        </p:nvGrpSpPr>
        <p:grpSpPr>
          <a:xfrm>
            <a:off x="-77557" y="1118885"/>
            <a:ext cx="9028374" cy="5320552"/>
            <a:chOff x="-77557" y="1118885"/>
            <a:chExt cx="9028374" cy="532055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F4FCEFC-264B-4954-A8CB-D0FCE428A409}"/>
                </a:ext>
              </a:extLst>
            </p:cNvPr>
            <p:cNvGrpSpPr/>
            <p:nvPr/>
          </p:nvGrpSpPr>
          <p:grpSpPr>
            <a:xfrm>
              <a:off x="3087678" y="3172339"/>
              <a:ext cx="2890410" cy="3267098"/>
              <a:chOff x="7747756" y="617557"/>
              <a:chExt cx="4113811" cy="4185282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05D224F-51CB-4E6F-805E-FD64636AB84F}"/>
                  </a:ext>
                </a:extLst>
              </p:cNvPr>
              <p:cNvSpPr/>
              <p:nvPr/>
            </p:nvSpPr>
            <p:spPr bwMode="auto">
              <a:xfrm>
                <a:off x="7747756" y="2115567"/>
                <a:ext cx="4104287" cy="681178"/>
              </a:xfrm>
              <a:prstGeom prst="roundRect">
                <a:avLst/>
              </a:prstGeom>
              <a:grpFill/>
              <a:ln w="9525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07000"/>
                  </a:lnSpc>
                  <a:spcAft>
                    <a:spcPts val="572"/>
                  </a:spcAft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Simulated Hydrological response</a:t>
                </a:r>
                <a:endParaRPr lang="en-IN" sz="12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572"/>
                  </a:spcAft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(Runoff Q</a:t>
                </a:r>
                <a:r>
                  <a:rPr lang="en-US" sz="1200" b="1" baseline="-25000" dirty="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Sim</a:t>
                </a:r>
                <a:r>
                  <a:rPr lang="en-US" sz="1200" b="1" dirty="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Sediment Discharge S</a:t>
                </a:r>
                <a:r>
                  <a:rPr lang="en-US" sz="1200" b="1" baseline="-25000" dirty="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Sim</a:t>
                </a:r>
                <a:r>
                  <a:rPr lang="en-US" sz="1200" b="1" dirty="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IN" sz="12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Rounded Rectangle 18">
                <a:extLst>
                  <a:ext uri="{FF2B5EF4-FFF2-40B4-BE49-F238E27FC236}">
                    <a16:creationId xmlns:a16="http://schemas.microsoft.com/office/drawing/2014/main" id="{2D44D95B-3B16-42F5-9950-328CA1C6D078}"/>
                  </a:ext>
                </a:extLst>
              </p:cNvPr>
              <p:cNvSpPr/>
              <p:nvPr/>
            </p:nvSpPr>
            <p:spPr bwMode="auto">
              <a:xfrm>
                <a:off x="7757280" y="617557"/>
                <a:ext cx="4104287" cy="1287131"/>
              </a:xfrm>
              <a:prstGeom prst="flowChartDecision">
                <a:avLst/>
              </a:prstGeom>
              <a:grpFill/>
              <a:ln w="9525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07000"/>
                  </a:lnSpc>
                  <a:spcAft>
                    <a:spcPts val="572"/>
                  </a:spcAft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Physically based distributed Hydrological Model</a:t>
                </a:r>
                <a:endParaRPr lang="en-IN" sz="12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ounded Rectangle 21">
                <a:extLst>
                  <a:ext uri="{FF2B5EF4-FFF2-40B4-BE49-F238E27FC236}">
                    <a16:creationId xmlns:a16="http://schemas.microsoft.com/office/drawing/2014/main" id="{4E4081AC-90C1-4D5B-AFA9-1871B636AA73}"/>
                  </a:ext>
                </a:extLst>
              </p:cNvPr>
              <p:cNvSpPr/>
              <p:nvPr/>
            </p:nvSpPr>
            <p:spPr bwMode="auto">
              <a:xfrm>
                <a:off x="7766806" y="3039014"/>
                <a:ext cx="4085237" cy="763587"/>
              </a:xfrm>
              <a:prstGeom prst="roundRect">
                <a:avLst/>
              </a:prstGeom>
              <a:grpFill/>
              <a:ln w="9525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07000"/>
                  </a:lnSpc>
                  <a:spcAft>
                    <a:spcPts val="572"/>
                  </a:spcAft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Calibration and Validation of Hydrological Model</a:t>
                </a:r>
                <a:endParaRPr lang="en-IN" sz="12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Straight Arrow Connector 31">
                <a:extLst>
                  <a:ext uri="{FF2B5EF4-FFF2-40B4-BE49-F238E27FC236}">
                    <a16:creationId xmlns:a16="http://schemas.microsoft.com/office/drawing/2014/main" id="{0DE2E5D6-A641-4E4D-8900-2CF2C0F8EFE3}"/>
                  </a:ext>
                </a:extLst>
              </p:cNvPr>
              <p:cNvCxnSpPr>
                <a:cxnSpLocks noChangeShapeType="1"/>
                <a:stCxn id="5" idx="2"/>
                <a:endCxn id="4" idx="0"/>
              </p:cNvCxnSpPr>
              <p:nvPr/>
            </p:nvCxnSpPr>
            <p:spPr bwMode="auto">
              <a:xfrm flipH="1">
                <a:off x="9799900" y="1904688"/>
                <a:ext cx="9524" cy="210880"/>
              </a:xfrm>
              <a:prstGeom prst="straightConnector1">
                <a:avLst/>
              </a:prstGeom>
              <a:grpFill/>
              <a:ln w="9525" algn="ctr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" name="Straight Arrow Connector 32">
                <a:extLst>
                  <a:ext uri="{FF2B5EF4-FFF2-40B4-BE49-F238E27FC236}">
                    <a16:creationId xmlns:a16="http://schemas.microsoft.com/office/drawing/2014/main" id="{AEDD8440-BAF4-4707-AA02-E7B92A1EA669}"/>
                  </a:ext>
                </a:extLst>
              </p:cNvPr>
              <p:cNvCxnSpPr>
                <a:cxnSpLocks noChangeShapeType="1"/>
                <a:stCxn id="4" idx="2"/>
                <a:endCxn id="6" idx="0"/>
              </p:cNvCxnSpPr>
              <p:nvPr/>
            </p:nvCxnSpPr>
            <p:spPr bwMode="auto">
              <a:xfrm>
                <a:off x="9799900" y="2796745"/>
                <a:ext cx="9524" cy="242269"/>
              </a:xfrm>
              <a:prstGeom prst="straightConnector1">
                <a:avLst/>
              </a:prstGeom>
              <a:grpFill/>
              <a:ln w="9525" algn="ctr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9" name="Straight Arrow Connector 33">
                <a:extLst>
                  <a:ext uri="{FF2B5EF4-FFF2-40B4-BE49-F238E27FC236}">
                    <a16:creationId xmlns:a16="http://schemas.microsoft.com/office/drawing/2014/main" id="{72E68918-E36B-4DC9-93EF-DF8F83721D5E}"/>
                  </a:ext>
                </a:extLst>
              </p:cNvPr>
              <p:cNvCxnSpPr>
                <a:cxnSpLocks noChangeShapeType="1"/>
                <a:stCxn id="6" idx="2"/>
                <a:endCxn id="10" idx="0"/>
              </p:cNvCxnSpPr>
              <p:nvPr/>
            </p:nvCxnSpPr>
            <p:spPr bwMode="auto">
              <a:xfrm>
                <a:off x="9809425" y="3802601"/>
                <a:ext cx="0" cy="236652"/>
              </a:xfrm>
              <a:prstGeom prst="straightConnector1">
                <a:avLst/>
              </a:prstGeom>
              <a:grpFill/>
              <a:ln w="9525" algn="ctr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0" name="Rounded Rectangle 43">
                <a:extLst>
                  <a:ext uri="{FF2B5EF4-FFF2-40B4-BE49-F238E27FC236}">
                    <a16:creationId xmlns:a16="http://schemas.microsoft.com/office/drawing/2014/main" id="{88BC3E4E-43B2-4DEB-811E-74C11779D363}"/>
                  </a:ext>
                </a:extLst>
              </p:cNvPr>
              <p:cNvSpPr/>
              <p:nvPr/>
            </p:nvSpPr>
            <p:spPr bwMode="auto">
              <a:xfrm>
                <a:off x="7766806" y="4039252"/>
                <a:ext cx="4085237" cy="763587"/>
              </a:xfrm>
              <a:prstGeom prst="roundRect">
                <a:avLst/>
              </a:prstGeom>
              <a:grpFill/>
              <a:ln w="9525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07000"/>
                  </a:lnSpc>
                  <a:spcAft>
                    <a:spcPts val="572"/>
                  </a:spcAft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Future hydrological response from the hydrological model run scenarios </a:t>
                </a:r>
                <a:endParaRPr lang="en-IN" sz="12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1" name="Flowchart: Data 70">
              <a:extLst>
                <a:ext uri="{FF2B5EF4-FFF2-40B4-BE49-F238E27FC236}">
                  <a16:creationId xmlns:a16="http://schemas.microsoft.com/office/drawing/2014/main" id="{2986AFB0-E18E-4F65-B911-DF68206D722A}"/>
                </a:ext>
              </a:extLst>
            </p:cNvPr>
            <p:cNvSpPr/>
            <p:nvPr/>
          </p:nvSpPr>
          <p:spPr>
            <a:xfrm>
              <a:off x="3235715" y="1122088"/>
              <a:ext cx="3248584" cy="1741513"/>
            </a:xfrm>
            <a:prstGeom prst="flowChartInputOutpu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 b="1" dirty="0">
                <a:solidFill>
                  <a:schemeClr val="tx1"/>
                </a:solidFill>
              </a:endParaRPr>
            </a:p>
            <a:p>
              <a:pPr algn="ctr"/>
              <a:endParaRPr lang="en-IN" sz="1200" b="1" dirty="0">
                <a:solidFill>
                  <a:schemeClr val="tx1"/>
                </a:solidFill>
              </a:endParaRPr>
            </a:p>
            <a:p>
              <a:pPr algn="ctr"/>
              <a:endParaRPr lang="en-IN" sz="1200" b="1" dirty="0">
                <a:solidFill>
                  <a:schemeClr val="tx1"/>
                </a:solidFill>
              </a:endParaRPr>
            </a:p>
            <a:p>
              <a:pPr algn="ctr"/>
              <a:endParaRPr lang="en-IN" sz="1200" b="1" dirty="0">
                <a:solidFill>
                  <a:schemeClr val="tx1"/>
                </a:solidFill>
              </a:endParaRPr>
            </a:p>
            <a:p>
              <a:pPr algn="ctr"/>
              <a:endParaRPr lang="en-IN" sz="1200" b="1" dirty="0">
                <a:solidFill>
                  <a:schemeClr val="tx1"/>
                </a:solidFill>
              </a:endParaRPr>
            </a:p>
            <a:p>
              <a:pPr algn="ctr"/>
              <a:endParaRPr lang="en-IN" sz="1200" b="1" dirty="0">
                <a:solidFill>
                  <a:schemeClr val="tx1"/>
                </a:solidFill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  <a:defRPr/>
              </a:pPr>
              <a:endParaRPr lang="en-US" sz="1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  <a:defRPr/>
              </a:pPr>
              <a:endParaRPr lang="en-IN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AF5215B5-699D-4C06-9640-8C0FFF6E114D}"/>
                </a:ext>
              </a:extLst>
            </p:cNvPr>
            <p:cNvCxnSpPr>
              <a:cxnSpLocks/>
              <a:stCxn id="71" idx="3"/>
              <a:endCxn id="5" idx="0"/>
            </p:cNvCxnSpPr>
            <p:nvPr/>
          </p:nvCxnSpPr>
          <p:spPr>
            <a:xfrm>
              <a:off x="4535149" y="2863601"/>
              <a:ext cx="1080" cy="30873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3">
              <a:extLst>
                <a:ext uri="{FF2B5EF4-FFF2-40B4-BE49-F238E27FC236}">
                  <a16:creationId xmlns:a16="http://schemas.microsoft.com/office/drawing/2014/main" id="{4F5F8A08-D4EB-48B2-8075-1218E465F883}"/>
                </a:ext>
              </a:extLst>
            </p:cNvPr>
            <p:cNvSpPr/>
            <p:nvPr/>
          </p:nvSpPr>
          <p:spPr bwMode="auto">
            <a:xfrm>
              <a:off x="6567321" y="5094731"/>
              <a:ext cx="1678485" cy="53173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572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Observed Sediment Discharge S</a:t>
              </a:r>
              <a:r>
                <a:rPr lang="en-US" sz="1200" b="1" baseline="-250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Sim</a:t>
              </a:r>
              <a:r>
                <a:rPr lang="en-US" sz="12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IN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Rounded Rectangle 3">
              <a:extLst>
                <a:ext uri="{FF2B5EF4-FFF2-40B4-BE49-F238E27FC236}">
                  <a16:creationId xmlns:a16="http://schemas.microsoft.com/office/drawing/2014/main" id="{4611A051-FBB3-41BC-AA24-82DC7828227F}"/>
                </a:ext>
              </a:extLst>
            </p:cNvPr>
            <p:cNvSpPr/>
            <p:nvPr/>
          </p:nvSpPr>
          <p:spPr bwMode="auto">
            <a:xfrm>
              <a:off x="661434" y="5094730"/>
              <a:ext cx="1738635" cy="53173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572"/>
                </a:spcAft>
                <a:defRPr/>
              </a:pPr>
              <a:r>
                <a:rPr lang="en-US" sz="1200" b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Observed Runoff (Q</a:t>
              </a:r>
              <a:r>
                <a:rPr lang="en-US" sz="1200" b="1" baseline="-2500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Obs</a:t>
              </a:r>
              <a:r>
                <a:rPr lang="en-US" sz="1200" b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IN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29B28F44-8C91-433D-BD37-77B5D542C4AD}"/>
                </a:ext>
              </a:extLst>
            </p:cNvPr>
            <p:cNvCxnSpPr>
              <a:stCxn id="92" idx="3"/>
              <a:endCxn id="6" idx="1"/>
            </p:cNvCxnSpPr>
            <p:nvPr/>
          </p:nvCxnSpPr>
          <p:spPr>
            <a:xfrm>
              <a:off x="2400069" y="5360600"/>
              <a:ext cx="700994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C938CD0F-48A2-4310-89BD-95A301C85138}"/>
                </a:ext>
              </a:extLst>
            </p:cNvPr>
            <p:cNvCxnSpPr>
              <a:cxnSpLocks/>
              <a:stCxn id="91" idx="1"/>
              <a:endCxn id="6" idx="3"/>
            </p:cNvCxnSpPr>
            <p:nvPr/>
          </p:nvCxnSpPr>
          <p:spPr>
            <a:xfrm flipH="1">
              <a:off x="5971397" y="5360601"/>
              <a:ext cx="595924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8CEECEA6-0D90-495B-9A04-60E1E84FFCA3}"/>
                </a:ext>
              </a:extLst>
            </p:cNvPr>
            <p:cNvGrpSpPr/>
            <p:nvPr/>
          </p:nvGrpSpPr>
          <p:grpSpPr>
            <a:xfrm>
              <a:off x="6175441" y="1125086"/>
              <a:ext cx="2775376" cy="1704296"/>
              <a:chOff x="8528573" y="669869"/>
              <a:chExt cx="4004996" cy="1689643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6" name="Flowchart: Data 15">
                <a:extLst>
                  <a:ext uri="{FF2B5EF4-FFF2-40B4-BE49-F238E27FC236}">
                    <a16:creationId xmlns:a16="http://schemas.microsoft.com/office/drawing/2014/main" id="{825FCD21-639E-4829-BEFE-176E0D6BF306}"/>
                  </a:ext>
                </a:extLst>
              </p:cNvPr>
              <p:cNvSpPr/>
              <p:nvPr/>
            </p:nvSpPr>
            <p:spPr>
              <a:xfrm>
                <a:off x="8528573" y="669869"/>
                <a:ext cx="4004996" cy="1689643"/>
              </a:xfrm>
              <a:prstGeom prst="flowChartInputOutput">
                <a:avLst/>
              </a:prstGeom>
              <a:grp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FD60BFAF-093A-4C7F-BBD7-CA2C8133C425}"/>
                  </a:ext>
                </a:extLst>
              </p:cNvPr>
              <p:cNvGrpSpPr/>
              <p:nvPr/>
            </p:nvGrpSpPr>
            <p:grpSpPr>
              <a:xfrm>
                <a:off x="8902256" y="705078"/>
                <a:ext cx="3225735" cy="1447994"/>
                <a:chOff x="3140725" y="2528529"/>
                <a:chExt cx="3225735" cy="1447994"/>
              </a:xfrm>
              <a:grpFill/>
            </p:grpSpPr>
            <p:sp>
              <p:nvSpPr>
                <p:cNvPr id="15" name="Rectangle 50">
                  <a:extLst>
                    <a:ext uri="{FF2B5EF4-FFF2-40B4-BE49-F238E27FC236}">
                      <a16:creationId xmlns:a16="http://schemas.microsoft.com/office/drawing/2014/main" id="{4B37874B-09ED-4706-A996-78683CF757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5086" y="2528529"/>
                  <a:ext cx="2551450" cy="31562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en-US" altLang="en-US" sz="1200" b="1" dirty="0">
                      <a:solidFill>
                        <a:schemeClr val="tx1"/>
                      </a:solidFill>
                      <a:latin typeface="+mn-lt"/>
                    </a:rPr>
                    <a:t>Land Surface Data</a:t>
                  </a:r>
                  <a:endParaRPr lang="en-IN" altLang="en-US" sz="1200" b="1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A7E1203C-E9A1-47D2-A7DC-D2F6A26DC16C}"/>
                    </a:ext>
                  </a:extLst>
                </p:cNvPr>
                <p:cNvSpPr/>
                <p:nvPr/>
              </p:nvSpPr>
              <p:spPr bwMode="auto">
                <a:xfrm>
                  <a:off x="3665991" y="2895131"/>
                  <a:ext cx="2700469" cy="271586"/>
                </a:xfrm>
                <a:prstGeom prst="round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en-IN" sz="1200" b="1" dirty="0">
                      <a:solidFill>
                        <a:schemeClr val="tx1"/>
                      </a:solidFill>
                    </a:rPr>
                    <a:t>Topography – DEM</a:t>
                  </a:r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297FFC5D-5C54-4778-9BF3-20C28F1A56F6}"/>
                    </a:ext>
                  </a:extLst>
                </p:cNvPr>
                <p:cNvSpPr/>
                <p:nvPr/>
              </p:nvSpPr>
              <p:spPr bwMode="auto">
                <a:xfrm>
                  <a:off x="3419305" y="3303996"/>
                  <a:ext cx="2700469" cy="271586"/>
                </a:xfrm>
                <a:prstGeom prst="round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en-IN" sz="1200" b="1" dirty="0">
                      <a:solidFill>
                        <a:schemeClr val="tx1"/>
                      </a:solidFill>
                    </a:rPr>
                    <a:t>LULC Scenarios</a:t>
                  </a:r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3A0098A5-9F96-401E-8686-83431E74D0D2}"/>
                    </a:ext>
                  </a:extLst>
                </p:cNvPr>
                <p:cNvSpPr/>
                <p:nvPr/>
              </p:nvSpPr>
              <p:spPr bwMode="auto">
                <a:xfrm>
                  <a:off x="3140725" y="3711177"/>
                  <a:ext cx="2700470" cy="265346"/>
                </a:xfrm>
                <a:prstGeom prst="round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Soil moisture </a:t>
                  </a:r>
                  <a:endParaRPr lang="en-IN" sz="1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440E5FED-2D2C-434A-B546-1847E0C27160}"/>
                </a:ext>
              </a:extLst>
            </p:cNvPr>
            <p:cNvSpPr/>
            <p:nvPr/>
          </p:nvSpPr>
          <p:spPr bwMode="auto">
            <a:xfrm>
              <a:off x="4054908" y="1426468"/>
              <a:ext cx="2009518" cy="562364"/>
            </a:xfrm>
            <a:prstGeom prst="roundRect">
              <a:avLst/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Meteorological Data</a:t>
              </a: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(P, Tmax, Tmin, RH, W, SLR)</a:t>
              </a:r>
              <a:endParaRPr lang="en-IN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60" name="Connector: Elbow 159">
              <a:extLst>
                <a:ext uri="{FF2B5EF4-FFF2-40B4-BE49-F238E27FC236}">
                  <a16:creationId xmlns:a16="http://schemas.microsoft.com/office/drawing/2014/main" id="{F1B3720B-2A9B-405B-A253-A4D422693660}"/>
                </a:ext>
              </a:extLst>
            </p:cNvPr>
            <p:cNvCxnSpPr>
              <a:cxnSpLocks/>
              <a:stCxn id="150" idx="3"/>
              <a:endCxn id="16" idx="4"/>
            </p:cNvCxnSpPr>
            <p:nvPr/>
          </p:nvCxnSpPr>
          <p:spPr>
            <a:xfrm rot="16200000" flipH="1">
              <a:off x="4649870" y="-83878"/>
              <a:ext cx="6201" cy="5820317"/>
            </a:xfrm>
            <a:prstGeom prst="bentConnector3">
              <a:avLst>
                <a:gd name="adj1" fmla="val 3786502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770A84C-8D5D-4CB5-B9E4-3A965AE3A9FF}"/>
                </a:ext>
              </a:extLst>
            </p:cNvPr>
            <p:cNvGrpSpPr/>
            <p:nvPr/>
          </p:nvGrpSpPr>
          <p:grpSpPr>
            <a:xfrm>
              <a:off x="3621856" y="2153010"/>
              <a:ext cx="2146314" cy="562784"/>
              <a:chOff x="3737638" y="2051649"/>
              <a:chExt cx="2146314" cy="562784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E9DA4D8C-A966-48D6-AF14-C93CD7F1FC4A}"/>
                  </a:ext>
                </a:extLst>
              </p:cNvPr>
              <p:cNvSpPr/>
              <p:nvPr/>
            </p:nvSpPr>
            <p:spPr bwMode="auto">
              <a:xfrm>
                <a:off x="3737638" y="2051649"/>
                <a:ext cx="832864" cy="562784"/>
              </a:xfrm>
              <a:prstGeom prst="round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IN" sz="1200" b="1" dirty="0">
                    <a:solidFill>
                      <a:schemeClr val="tx1"/>
                    </a:solidFill>
                  </a:rPr>
                  <a:t>GCM’s</a:t>
                </a:r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09FD3B1C-4CF5-49F6-A548-C9CC151F95C8}"/>
                  </a:ext>
                </a:extLst>
              </p:cNvPr>
              <p:cNvSpPr/>
              <p:nvPr/>
            </p:nvSpPr>
            <p:spPr bwMode="auto">
              <a:xfrm>
                <a:off x="4713648" y="2051649"/>
                <a:ext cx="1170304" cy="562784"/>
              </a:xfrm>
              <a:prstGeom prst="round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IN" sz="1200" b="1" dirty="0">
                    <a:solidFill>
                      <a:schemeClr val="tx1"/>
                    </a:solidFill>
                  </a:rPr>
                  <a:t>RCP Scenarios 4.5 &amp; 8.5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B8A73FA-5B3C-4586-B18B-61C01A079268}"/>
                </a:ext>
              </a:extLst>
            </p:cNvPr>
            <p:cNvGrpSpPr/>
            <p:nvPr/>
          </p:nvGrpSpPr>
          <p:grpSpPr>
            <a:xfrm>
              <a:off x="611328" y="1118885"/>
              <a:ext cx="2828711" cy="1704296"/>
              <a:chOff x="265659" y="1088922"/>
              <a:chExt cx="2828711" cy="1704296"/>
            </a:xfrm>
            <a:solidFill>
              <a:schemeClr val="accent3">
                <a:lumMod val="60000"/>
                <a:lumOff val="40000"/>
              </a:schemeClr>
            </a:solidFill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FC13F2C1-030D-4BE5-8FFE-61728F0E6FB7}"/>
                  </a:ext>
                </a:extLst>
              </p:cNvPr>
              <p:cNvGrpSpPr/>
              <p:nvPr/>
            </p:nvGrpSpPr>
            <p:grpSpPr>
              <a:xfrm>
                <a:off x="265659" y="1088922"/>
                <a:ext cx="2828711" cy="1704296"/>
                <a:chOff x="8569178" y="617655"/>
                <a:chExt cx="4081961" cy="1755298"/>
              </a:xfrm>
              <a:grpFill/>
            </p:grpSpPr>
            <p:sp>
              <p:nvSpPr>
                <p:cNvPr id="150" name="Flowchart: Data 149">
                  <a:extLst>
                    <a:ext uri="{FF2B5EF4-FFF2-40B4-BE49-F238E27FC236}">
                      <a16:creationId xmlns:a16="http://schemas.microsoft.com/office/drawing/2014/main" id="{E7E923B0-5A1E-4CD0-AC61-E5F2127C7BE5}"/>
                    </a:ext>
                  </a:extLst>
                </p:cNvPr>
                <p:cNvSpPr/>
                <p:nvPr/>
              </p:nvSpPr>
              <p:spPr>
                <a:xfrm>
                  <a:off x="8569178" y="617655"/>
                  <a:ext cx="4081961" cy="1755298"/>
                </a:xfrm>
                <a:prstGeom prst="flowChartInputOutput">
                  <a:avLst/>
                </a:prstGeom>
                <a:grp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200" dirty="0"/>
                </a:p>
              </p:txBody>
            </p: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30D2A949-3241-4E6A-9557-D35CEED4FCFB}"/>
                    </a:ext>
                  </a:extLst>
                </p:cNvPr>
                <p:cNvGrpSpPr/>
                <p:nvPr/>
              </p:nvGrpSpPr>
              <p:grpSpPr>
                <a:xfrm>
                  <a:off x="9202569" y="644928"/>
                  <a:ext cx="3049628" cy="1223217"/>
                  <a:chOff x="3441038" y="2468379"/>
                  <a:chExt cx="3049628" cy="1223217"/>
                </a:xfrm>
                <a:grpFill/>
              </p:grpSpPr>
              <p:sp>
                <p:nvSpPr>
                  <p:cNvPr id="152" name="Rectangle 50">
                    <a:extLst>
                      <a:ext uri="{FF2B5EF4-FFF2-40B4-BE49-F238E27FC236}">
                        <a16:creationId xmlns:a16="http://schemas.microsoft.com/office/drawing/2014/main" id="{A24F0ED2-4E35-4F3F-B1B1-4E3472B41B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39216" y="2468379"/>
                    <a:ext cx="2551450" cy="260643"/>
                  </a:xfrm>
                  <a:prstGeom prst="rect">
                    <a:avLst/>
                  </a:prstGeom>
                  <a:grpFill/>
                  <a:ln w="12700" algn="ctr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lnSpc>
                        <a:spcPct val="107000"/>
                      </a:lnSpc>
                      <a:spcBef>
                        <a:spcPct val="0"/>
                      </a:spcBef>
                      <a:spcAft>
                        <a:spcPts val="572"/>
                      </a:spcAft>
                      <a:buNone/>
                    </a:pPr>
                    <a:r>
                      <a:rPr lang="en-US" altLang="en-US" sz="1200" b="1" dirty="0">
                        <a:solidFill>
                          <a:srgbClr val="000000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Basin Characteristics</a:t>
                    </a:r>
                    <a:endParaRPr lang="en-IN" altLang="en-US" sz="1200" dirty="0"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3" name="Rectangle: Rounded Corners 152">
                    <a:extLst>
                      <a:ext uri="{FF2B5EF4-FFF2-40B4-BE49-F238E27FC236}">
                        <a16:creationId xmlns:a16="http://schemas.microsoft.com/office/drawing/2014/main" id="{3A4EE129-746D-43C7-A445-124032FA26A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47048" y="2801145"/>
                    <a:ext cx="2700469" cy="277712"/>
                  </a:xfrm>
                  <a:prstGeom prst="roundRect">
                    <a:avLst/>
                  </a:prstGeom>
                  <a:grpFill/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IN" sz="1200" b="1" dirty="0">
                        <a:solidFill>
                          <a:schemeClr val="tx1"/>
                        </a:solidFill>
                      </a:rPr>
                      <a:t>Basin Delineation</a:t>
                    </a:r>
                  </a:p>
                </p:txBody>
              </p:sp>
              <p:sp>
                <p:nvSpPr>
                  <p:cNvPr id="154" name="Rectangle: Rounded Corners 153">
                    <a:extLst>
                      <a:ext uri="{FF2B5EF4-FFF2-40B4-BE49-F238E27FC236}">
                        <a16:creationId xmlns:a16="http://schemas.microsoft.com/office/drawing/2014/main" id="{4B4C79C2-171D-4869-AC65-CEF2223718C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484353" y="3140503"/>
                    <a:ext cx="2700469" cy="251823"/>
                  </a:xfrm>
                  <a:prstGeom prst="roundRect">
                    <a:avLst/>
                  </a:prstGeom>
                  <a:grpFill/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IN" sz="1200" b="1" dirty="0">
                        <a:solidFill>
                          <a:schemeClr val="tx1"/>
                        </a:solidFill>
                      </a:rPr>
                      <a:t>River Network Geometry</a:t>
                    </a:r>
                  </a:p>
                </p:txBody>
              </p:sp>
              <p:sp>
                <p:nvSpPr>
                  <p:cNvPr id="155" name="Rectangle: Rounded Corners 154">
                    <a:extLst>
                      <a:ext uri="{FF2B5EF4-FFF2-40B4-BE49-F238E27FC236}">
                        <a16:creationId xmlns:a16="http://schemas.microsoft.com/office/drawing/2014/main" id="{81ADEF94-8824-4194-BB43-B03E4D38743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441038" y="3457154"/>
                    <a:ext cx="2700469" cy="234442"/>
                  </a:xfrm>
                  <a:prstGeom prst="roundRect">
                    <a:avLst/>
                  </a:prstGeom>
                  <a:grpFill/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572"/>
                      </a:spcAft>
                      <a:defRPr/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Basin Morphometry</a:t>
                    </a:r>
                    <a:endParaRPr lang="en-IN" sz="1200" b="1" dirty="0">
                      <a:solidFill>
                        <a:prstClr val="black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B1723DCA-69E2-418B-AA02-FA63866BAE63}"/>
                  </a:ext>
                </a:extLst>
              </p:cNvPr>
              <p:cNvSpPr/>
              <p:nvPr/>
            </p:nvSpPr>
            <p:spPr bwMode="auto">
              <a:xfrm>
                <a:off x="587389" y="2381617"/>
                <a:ext cx="1871367" cy="325690"/>
              </a:xfrm>
              <a:prstGeom prst="round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07000"/>
                  </a:lnSpc>
                  <a:spcAft>
                    <a:spcPts val="572"/>
                  </a:spcAft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Gauge/Discharge Stations </a:t>
                </a:r>
                <a:endParaRPr lang="en-IN" sz="1200" b="1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" name="Rectangle 50">
              <a:extLst>
                <a:ext uri="{FF2B5EF4-FFF2-40B4-BE49-F238E27FC236}">
                  <a16:creationId xmlns:a16="http://schemas.microsoft.com/office/drawing/2014/main" id="{98729746-4249-45D2-BCC5-7745DBC32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995" y="1133936"/>
              <a:ext cx="2155633" cy="21755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572"/>
                </a:spcAft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Atmospheric Data/ Process  </a:t>
              </a:r>
              <a:endParaRPr lang="en-IN" altLang="en-US" sz="12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Flowchart: Process 2">
              <a:extLst>
                <a:ext uri="{FF2B5EF4-FFF2-40B4-BE49-F238E27FC236}">
                  <a16:creationId xmlns:a16="http://schemas.microsoft.com/office/drawing/2014/main" id="{8C1FDE39-3C22-4EF2-9AB2-4939649C455C}"/>
                </a:ext>
              </a:extLst>
            </p:cNvPr>
            <p:cNvSpPr/>
            <p:nvPr/>
          </p:nvSpPr>
          <p:spPr>
            <a:xfrm>
              <a:off x="-77557" y="1287235"/>
              <a:ext cx="1086828" cy="554587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schemeClr val="tx1"/>
                  </a:solidFill>
                </a:rPr>
                <a:t>Input Data</a:t>
              </a:r>
            </a:p>
          </p:txBody>
        </p:sp>
      </p:grpSp>
      <p:pic>
        <p:nvPicPr>
          <p:cNvPr id="41" name="Picture 4">
            <a:extLst>
              <a:ext uri="{FF2B5EF4-FFF2-40B4-BE49-F238E27FC236}">
                <a16:creationId xmlns:a16="http://schemas.microsoft.com/office/drawing/2014/main" id="{BF8F5886-9C07-4E89-9D9A-DF83C7D31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663"/>
            <a:ext cx="1236707" cy="4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0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2BCD-82B1-4BEC-A23C-D885F0DE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202990"/>
            <a:ext cx="7269410" cy="554587"/>
          </a:xfrm>
        </p:spPr>
        <p:txBody>
          <a:bodyPr/>
          <a:lstStyle/>
          <a:p>
            <a:r>
              <a:rPr lang="en-IN" dirty="0"/>
              <a:t>Impact Component within a River Basin</a:t>
            </a:r>
          </a:p>
        </p:txBody>
      </p:sp>
      <p:pic>
        <p:nvPicPr>
          <p:cNvPr id="60" name="Picture 4">
            <a:extLst>
              <a:ext uri="{FF2B5EF4-FFF2-40B4-BE49-F238E27FC236}">
                <a16:creationId xmlns:a16="http://schemas.microsoft.com/office/drawing/2014/main" id="{D543185C-1616-4DBD-B077-EA6F5CAB4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663"/>
            <a:ext cx="1236707" cy="4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0B350D2-9739-4BC1-A417-8989A2DABAF2}"/>
              </a:ext>
            </a:extLst>
          </p:cNvPr>
          <p:cNvGrpSpPr/>
          <p:nvPr/>
        </p:nvGrpSpPr>
        <p:grpSpPr>
          <a:xfrm>
            <a:off x="29638" y="1112691"/>
            <a:ext cx="9067874" cy="5165418"/>
            <a:chOff x="29638" y="1112691"/>
            <a:chExt cx="9067874" cy="5165418"/>
          </a:xfrm>
        </p:grpSpPr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AF7755B6-2D9F-4696-A348-8B071934F707}"/>
                </a:ext>
              </a:extLst>
            </p:cNvPr>
            <p:cNvGrpSpPr/>
            <p:nvPr/>
          </p:nvGrpSpPr>
          <p:grpSpPr>
            <a:xfrm>
              <a:off x="29638" y="1112691"/>
              <a:ext cx="9067874" cy="5165418"/>
              <a:chOff x="29638" y="1112691"/>
              <a:chExt cx="9067874" cy="5165418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DA2C4872-F662-40F9-8CCF-E5638E9468A6}"/>
                  </a:ext>
                </a:extLst>
              </p:cNvPr>
              <p:cNvSpPr/>
              <p:nvPr/>
            </p:nvSpPr>
            <p:spPr>
              <a:xfrm>
                <a:off x="29638" y="2912391"/>
                <a:ext cx="1142473" cy="115951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130C854F-8B35-4F7D-9246-D720367F1A04}"/>
                  </a:ext>
                </a:extLst>
              </p:cNvPr>
              <p:cNvSpPr/>
              <p:nvPr/>
            </p:nvSpPr>
            <p:spPr>
              <a:xfrm>
                <a:off x="1232925" y="2938468"/>
                <a:ext cx="3398359" cy="77456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/>
              </a:p>
            </p:txBody>
          </p:sp>
          <p:sp>
            <p:nvSpPr>
              <p:cNvPr id="203" name="Flowchart: Process 202">
                <a:extLst>
                  <a:ext uri="{FF2B5EF4-FFF2-40B4-BE49-F238E27FC236}">
                    <a16:creationId xmlns:a16="http://schemas.microsoft.com/office/drawing/2014/main" id="{9CCF0161-FC16-4B36-A40A-4FD9B175E27D}"/>
                  </a:ext>
                </a:extLst>
              </p:cNvPr>
              <p:cNvSpPr/>
              <p:nvPr/>
            </p:nvSpPr>
            <p:spPr>
              <a:xfrm>
                <a:off x="29638" y="5542529"/>
                <a:ext cx="9067874" cy="735580"/>
              </a:xfrm>
              <a:prstGeom prst="flowChartProcess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/>
              </a:p>
            </p:txBody>
          </p: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37E20D7F-266C-47B8-B1E2-0F413A02B879}"/>
                  </a:ext>
                </a:extLst>
              </p:cNvPr>
              <p:cNvGrpSpPr/>
              <p:nvPr/>
            </p:nvGrpSpPr>
            <p:grpSpPr>
              <a:xfrm>
                <a:off x="67526" y="1112691"/>
                <a:ext cx="9029986" cy="5023089"/>
                <a:chOff x="67526" y="1112691"/>
                <a:chExt cx="9029986" cy="5023089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2D013FA-6C8F-44A8-926D-BF3BEF872782}"/>
                    </a:ext>
                  </a:extLst>
                </p:cNvPr>
                <p:cNvSpPr/>
                <p:nvPr/>
              </p:nvSpPr>
              <p:spPr>
                <a:xfrm>
                  <a:off x="79723" y="5714484"/>
                  <a:ext cx="1039739" cy="42129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200" dirty="0"/>
                    <a:t>Habitation</a:t>
                  </a:r>
                </a:p>
              </p:txBody>
            </p: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04FE3855-4C47-488C-B1B5-F1D1D0FE56A4}"/>
                    </a:ext>
                  </a:extLst>
                </p:cNvPr>
                <p:cNvGrpSpPr/>
                <p:nvPr/>
              </p:nvGrpSpPr>
              <p:grpSpPr>
                <a:xfrm>
                  <a:off x="67526" y="1112691"/>
                  <a:ext cx="9029986" cy="5023089"/>
                  <a:chOff x="41871" y="1388009"/>
                  <a:chExt cx="9097337" cy="5023089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9BE2D284-9385-4300-AD35-2D2D62F6A75F}"/>
                      </a:ext>
                    </a:extLst>
                  </p:cNvPr>
                  <p:cNvSpPr/>
                  <p:nvPr/>
                </p:nvSpPr>
                <p:spPr>
                  <a:xfrm>
                    <a:off x="2822863" y="5978798"/>
                    <a:ext cx="1720742" cy="43229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200" dirty="0"/>
                      <a:t>Environment and Ecosystem</a:t>
                    </a: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B0464246-6926-49B5-A0F0-629B76DF332F}"/>
                      </a:ext>
                    </a:extLst>
                  </p:cNvPr>
                  <p:cNvSpPr/>
                  <p:nvPr/>
                </p:nvSpPr>
                <p:spPr>
                  <a:xfrm>
                    <a:off x="6202694" y="5978798"/>
                    <a:ext cx="1398446" cy="42129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200" dirty="0"/>
                      <a:t>Food Security</a:t>
                    </a:r>
                  </a:p>
                </p:txBody>
              </p:sp>
              <p:cxnSp>
                <p:nvCxnSpPr>
                  <p:cNvPr id="80" name="Straight Arrow Connector 79">
                    <a:extLst>
                      <a:ext uri="{FF2B5EF4-FFF2-40B4-BE49-F238E27FC236}">
                        <a16:creationId xmlns:a16="http://schemas.microsoft.com/office/drawing/2014/main" id="{025F546C-F75B-4F77-B461-EDD491A8A1F4}"/>
                      </a:ext>
                    </a:extLst>
                  </p:cNvPr>
                  <p:cNvCxnSpPr>
                    <a:cxnSpLocks/>
                    <a:stCxn id="119" idx="2"/>
                    <a:endCxn id="159" idx="0"/>
                  </p:cNvCxnSpPr>
                  <p:nvPr/>
                </p:nvCxnSpPr>
                <p:spPr>
                  <a:xfrm>
                    <a:off x="6756098" y="3937895"/>
                    <a:ext cx="0" cy="27847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73B36094-0935-422F-9779-A860C191B92D}"/>
                      </a:ext>
                    </a:extLst>
                  </p:cNvPr>
                  <p:cNvSpPr/>
                  <p:nvPr/>
                </p:nvSpPr>
                <p:spPr>
                  <a:xfrm>
                    <a:off x="4616302" y="5979312"/>
                    <a:ext cx="1515256" cy="40861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200" dirty="0"/>
                      <a:t>Land Degradation &amp; Desertification</a:t>
                    </a:r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3A7D737A-4E32-42A4-9C4F-9E6A5431FDAD}"/>
                      </a:ext>
                    </a:extLst>
                  </p:cNvPr>
                  <p:cNvSpPr/>
                  <p:nvPr/>
                </p:nvSpPr>
                <p:spPr>
                  <a:xfrm>
                    <a:off x="1215789" y="5989802"/>
                    <a:ext cx="1523527" cy="42129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200" dirty="0"/>
                      <a:t>Socio-Economic Conditions</a:t>
                    </a:r>
                  </a:p>
                </p:txBody>
              </p:sp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A6F05068-96A2-40AF-9A86-EE6D6090AEBB}"/>
                      </a:ext>
                    </a:extLst>
                  </p:cNvPr>
                  <p:cNvGrpSpPr/>
                  <p:nvPr/>
                </p:nvGrpSpPr>
                <p:grpSpPr>
                  <a:xfrm>
                    <a:off x="41871" y="1388009"/>
                    <a:ext cx="9097337" cy="3437596"/>
                    <a:chOff x="48686" y="1091205"/>
                    <a:chExt cx="9097336" cy="3437596"/>
                  </a:xfrm>
                </p:grpSpPr>
                <p:cxnSp>
                  <p:nvCxnSpPr>
                    <p:cNvPr id="26" name="Straight Arrow Connector 25">
                      <a:extLst>
                        <a:ext uri="{FF2B5EF4-FFF2-40B4-BE49-F238E27FC236}">
                          <a16:creationId xmlns:a16="http://schemas.microsoft.com/office/drawing/2014/main" id="{EE48B05F-E9CB-4F76-B76C-C42DCB83D2A8}"/>
                        </a:ext>
                      </a:extLst>
                    </p:cNvPr>
                    <p:cNvCxnSpPr>
                      <a:cxnSpLocks/>
                      <a:stCxn id="118" idx="2"/>
                    </p:cNvCxnSpPr>
                    <p:nvPr/>
                  </p:nvCxnSpPr>
                  <p:spPr>
                    <a:xfrm>
                      <a:off x="8252133" y="3637309"/>
                      <a:ext cx="0" cy="184085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27" name="Group 126">
                      <a:extLst>
                        <a:ext uri="{FF2B5EF4-FFF2-40B4-BE49-F238E27FC236}">
                          <a16:creationId xmlns:a16="http://schemas.microsoft.com/office/drawing/2014/main" id="{7825F178-E73C-496C-A966-CCD629BC05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8861" y="1091205"/>
                      <a:ext cx="6954202" cy="1501063"/>
                      <a:chOff x="2422508" y="1060926"/>
                      <a:chExt cx="6954202" cy="1501063"/>
                    </a:xfrm>
                  </p:grpSpPr>
                  <p:sp>
                    <p:nvSpPr>
                      <p:cNvPr id="100" name="Flowchart: Predefined Process 99">
                        <a:extLst>
                          <a:ext uri="{FF2B5EF4-FFF2-40B4-BE49-F238E27FC236}">
                            <a16:creationId xmlns:a16="http://schemas.microsoft.com/office/drawing/2014/main" id="{F0B6E8F4-DBCD-4FFD-91B4-F12BAEFA90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75656" y="1060926"/>
                        <a:ext cx="2249567" cy="479096"/>
                      </a:xfrm>
                      <a:prstGeom prst="flowChartPredefinedProcess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IN" sz="1200" dirty="0"/>
                          <a:t>Impact within a River Basin</a:t>
                        </a:r>
                      </a:p>
                    </p:txBody>
                  </p:sp>
                  <p:grpSp>
                    <p:nvGrpSpPr>
                      <p:cNvPr id="110" name="Group 109">
                        <a:extLst>
                          <a:ext uri="{FF2B5EF4-FFF2-40B4-BE49-F238E27FC236}">
                            <a16:creationId xmlns:a16="http://schemas.microsoft.com/office/drawing/2014/main" id="{D5314BE4-9F46-4C79-A2FD-9D7EC91CE6D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422508" y="1926387"/>
                        <a:ext cx="6954202" cy="635602"/>
                        <a:chOff x="2593378" y="1953548"/>
                        <a:chExt cx="6954202" cy="635602"/>
                      </a:xfrm>
                    </p:grpSpPr>
                    <p:sp>
                      <p:nvSpPr>
                        <p:cNvPr id="8" name="Rectangle 7">
                          <a:extLst>
                            <a:ext uri="{FF2B5EF4-FFF2-40B4-BE49-F238E27FC236}">
                              <a16:creationId xmlns:a16="http://schemas.microsoft.com/office/drawing/2014/main" id="{3FE24A40-9AD2-4FD1-BF0D-46BB3E8188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93378" y="2016859"/>
                          <a:ext cx="1411594" cy="554587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IN" sz="1200" dirty="0"/>
                            <a:t>Impact on LULC</a:t>
                          </a:r>
                        </a:p>
                      </p:txBody>
                    </p:sp>
                    <p:sp>
                      <p:nvSpPr>
                        <p:cNvPr id="107" name="Rectangle 106">
                          <a:extLst>
                            <a:ext uri="{FF2B5EF4-FFF2-40B4-BE49-F238E27FC236}">
                              <a16:creationId xmlns:a16="http://schemas.microsoft.com/office/drawing/2014/main" id="{843C9399-5C05-48D7-869B-E48C4002EA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45572" y="1953548"/>
                          <a:ext cx="1402008" cy="63560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IN" sz="1200" dirty="0"/>
                            <a:t>Impact on Water Resources</a:t>
                          </a:r>
                        </a:p>
                      </p:txBody>
                    </p:sp>
                    <p:sp>
                      <p:nvSpPr>
                        <p:cNvPr id="109" name="Rectangle 108">
                          <a:extLst>
                            <a:ext uri="{FF2B5EF4-FFF2-40B4-BE49-F238E27FC236}">
                              <a16:creationId xmlns:a16="http://schemas.microsoft.com/office/drawing/2014/main" id="{FD1EAE53-2CD3-4808-9451-017DC165C8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65513" y="2016860"/>
                          <a:ext cx="1411594" cy="554587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IN" sz="1200" dirty="0"/>
                            <a:t>Impact on Soil Moisture</a:t>
                          </a:r>
                        </a:p>
                      </p:txBody>
                    </p:sp>
                  </p:grpSp>
                  <p:cxnSp>
                    <p:nvCxnSpPr>
                      <p:cNvPr id="112" name="Connector: Elbow 111">
                        <a:extLst>
                          <a:ext uri="{FF2B5EF4-FFF2-40B4-BE49-F238E27FC236}">
                            <a16:creationId xmlns:a16="http://schemas.microsoft.com/office/drawing/2014/main" id="{0E9F7207-0CDA-4FBF-BF6A-6A9677A8ACBE}"/>
                          </a:ext>
                        </a:extLst>
                      </p:cNvPr>
                      <p:cNvCxnSpPr>
                        <a:cxnSpLocks/>
                        <a:stCxn id="8" idx="0"/>
                        <a:endCxn id="107" idx="0"/>
                      </p:cNvCxnSpPr>
                      <p:nvPr/>
                    </p:nvCxnSpPr>
                    <p:spPr>
                      <a:xfrm rot="5400000" flipH="1" flipV="1">
                        <a:off x="5870351" y="-815658"/>
                        <a:ext cx="63311" cy="5547401"/>
                      </a:xfrm>
                      <a:prstGeom prst="bentConnector3">
                        <a:avLst>
                          <a:gd name="adj1" fmla="val 461075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" name="Straight Connector 113">
                        <a:extLst>
                          <a:ext uri="{FF2B5EF4-FFF2-40B4-BE49-F238E27FC236}">
                            <a16:creationId xmlns:a16="http://schemas.microsoft.com/office/drawing/2014/main" id="{33EB436D-2095-4A2E-ADFF-0F92F19F6A0E}"/>
                          </a:ext>
                        </a:extLst>
                      </p:cNvPr>
                      <p:cNvCxnSpPr>
                        <a:stCxn id="100" idx="2"/>
                        <a:endCxn id="109" idx="0"/>
                      </p:cNvCxnSpPr>
                      <p:nvPr/>
                    </p:nvCxnSpPr>
                    <p:spPr>
                      <a:xfrm>
                        <a:off x="5900440" y="1540022"/>
                        <a:ext cx="0" cy="44967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18" name="Rectangle 117">
                      <a:extLst>
                        <a:ext uri="{FF2B5EF4-FFF2-40B4-BE49-F238E27FC236}">
                          <a16:creationId xmlns:a16="http://schemas.microsoft.com/office/drawing/2014/main" id="{89C37DF4-ADB4-490A-B8EC-0AA9F3F860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6336" y="2946752"/>
                      <a:ext cx="1411594" cy="690557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IN" sz="1200" dirty="0"/>
                        <a:t>Changes in Hydrological response</a:t>
                      </a:r>
                    </a:p>
                  </p:txBody>
                </p:sp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646FFAB5-726C-41B2-A824-E35474952F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7115" y="2950534"/>
                      <a:ext cx="1411594" cy="690557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IN" sz="1200" dirty="0"/>
                        <a:t>Changes in Surface area of Waterbodies</a:t>
                      </a:r>
                    </a:p>
                  </p:txBody>
                </p:sp>
                <p:grpSp>
                  <p:nvGrpSpPr>
                    <p:cNvPr id="136" name="Group 135">
                      <a:extLst>
                        <a:ext uri="{FF2B5EF4-FFF2-40B4-BE49-F238E27FC236}">
                          <a16:creationId xmlns:a16="http://schemas.microsoft.com/office/drawing/2014/main" id="{0CD51A5A-44FD-48B0-B3A9-F5E143D080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86" y="2998724"/>
                      <a:ext cx="3339129" cy="598904"/>
                      <a:chOff x="1710197" y="2812234"/>
                      <a:chExt cx="3339129" cy="598904"/>
                    </a:xfrm>
                  </p:grpSpPr>
                  <p:sp>
                    <p:nvSpPr>
                      <p:cNvPr id="117" name="Rectangle 116">
                        <a:extLst>
                          <a:ext uri="{FF2B5EF4-FFF2-40B4-BE49-F238E27FC236}">
                            <a16:creationId xmlns:a16="http://schemas.microsoft.com/office/drawing/2014/main" id="{81575ADD-A43D-404D-8B06-EBEDBA7AD6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10197" y="2851430"/>
                        <a:ext cx="1059782" cy="55458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IN" sz="1200" dirty="0"/>
                          <a:t>Snow Cover Dynamics</a:t>
                        </a:r>
                      </a:p>
                    </p:txBody>
                  </p:sp>
                  <p:sp>
                    <p:nvSpPr>
                      <p:cNvPr id="120" name="Rectangle 119">
                        <a:extLst>
                          <a:ext uri="{FF2B5EF4-FFF2-40B4-BE49-F238E27FC236}">
                            <a16:creationId xmlns:a16="http://schemas.microsoft.com/office/drawing/2014/main" id="{CDB0A949-86EE-42BA-800A-0C0111CE56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31585" y="2812234"/>
                        <a:ext cx="966743" cy="59890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IN" sz="1200" dirty="0"/>
                          <a:t>Forest cover Changes</a:t>
                        </a:r>
                      </a:p>
                    </p:txBody>
                  </p:sp>
                  <p:sp>
                    <p:nvSpPr>
                      <p:cNvPr id="128" name="Rectangle 127">
                        <a:extLst>
                          <a:ext uri="{FF2B5EF4-FFF2-40B4-BE49-F238E27FC236}">
                            <a16:creationId xmlns:a16="http://schemas.microsoft.com/office/drawing/2014/main" id="{9B1C7AA7-DE46-42A7-8DF3-411D013C06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67647" y="2853204"/>
                        <a:ext cx="1081679" cy="55458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IN" sz="1200" dirty="0"/>
                          <a:t>Agricultural land</a:t>
                        </a:r>
                      </a:p>
                    </p:txBody>
                  </p:sp>
                </p:grpSp>
                <p:cxnSp>
                  <p:nvCxnSpPr>
                    <p:cNvPr id="158" name="Straight Arrow Connector 157">
                      <a:extLst>
                        <a:ext uri="{FF2B5EF4-FFF2-40B4-BE49-F238E27FC236}">
                          <a16:creationId xmlns:a16="http://schemas.microsoft.com/office/drawing/2014/main" id="{C97C19A7-47B2-4185-BFFF-950D27C1AC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778368" y="2567100"/>
                      <a:ext cx="0" cy="45950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Connector: Elbow 159">
                      <a:extLst>
                        <a:ext uri="{FF2B5EF4-FFF2-40B4-BE49-F238E27FC236}">
                          <a16:creationId xmlns:a16="http://schemas.microsoft.com/office/drawing/2014/main" id="{AA3F782E-6C80-4E28-9F12-5F3214BA0BF1}"/>
                        </a:ext>
                      </a:extLst>
                    </p:cNvPr>
                    <p:cNvCxnSpPr>
                      <a:cxnSpLocks/>
                      <a:stCxn id="117" idx="0"/>
                      <a:endCxn id="128" idx="0"/>
                    </p:cNvCxnSpPr>
                    <p:nvPr/>
                  </p:nvCxnSpPr>
                  <p:spPr>
                    <a:xfrm rot="16200000" flipH="1">
                      <a:off x="1711889" y="1904608"/>
                      <a:ext cx="1774" cy="2268399"/>
                    </a:xfrm>
                    <a:prstGeom prst="bentConnector3">
                      <a:avLst>
                        <a:gd name="adj1" fmla="val -12886133"/>
                      </a:avLst>
                    </a:prstGeom>
                    <a:ln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69" name="Group 168">
                      <a:extLst>
                        <a:ext uri="{FF2B5EF4-FFF2-40B4-BE49-F238E27FC236}">
                          <a16:creationId xmlns:a16="http://schemas.microsoft.com/office/drawing/2014/main" id="{79613F45-CEF6-4054-BB16-47C1547659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58749" y="3026600"/>
                      <a:ext cx="2520739" cy="565034"/>
                      <a:chOff x="3520669" y="2950534"/>
                      <a:chExt cx="2520739" cy="565034"/>
                    </a:xfrm>
                  </p:grpSpPr>
                  <p:sp>
                    <p:nvSpPr>
                      <p:cNvPr id="166" name="Rectangle 165">
                        <a:extLst>
                          <a:ext uri="{FF2B5EF4-FFF2-40B4-BE49-F238E27FC236}">
                            <a16:creationId xmlns:a16="http://schemas.microsoft.com/office/drawing/2014/main" id="{FC7DD26F-DF55-48D8-AB3F-DA562DD3A2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0669" y="2950535"/>
                        <a:ext cx="1136517" cy="56326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IN" sz="1200" dirty="0"/>
                          <a:t>Changes in Crop Yield</a:t>
                        </a:r>
                      </a:p>
                    </p:txBody>
                  </p:sp>
                  <p:sp>
                    <p:nvSpPr>
                      <p:cNvPr id="167" name="Rectangle 166">
                        <a:extLst>
                          <a:ext uri="{FF2B5EF4-FFF2-40B4-BE49-F238E27FC236}">
                            <a16:creationId xmlns:a16="http://schemas.microsoft.com/office/drawing/2014/main" id="{382974EC-98FA-49C4-853C-DBF47358E8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7632" y="2950534"/>
                        <a:ext cx="1253776" cy="56503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IN" sz="1200" dirty="0"/>
                          <a:t>Soil Erosion</a:t>
                        </a:r>
                      </a:p>
                    </p:txBody>
                  </p:sp>
                </p:grpSp>
                <p:grpSp>
                  <p:nvGrpSpPr>
                    <p:cNvPr id="37" name="Group 36">
                      <a:extLst>
                        <a:ext uri="{FF2B5EF4-FFF2-40B4-BE49-F238E27FC236}">
                          <a16:creationId xmlns:a16="http://schemas.microsoft.com/office/drawing/2014/main" id="{9BDAD7E9-5230-46FA-8079-10830A5A60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65422" y="4050423"/>
                      <a:ext cx="1680600" cy="478378"/>
                      <a:chOff x="6234221" y="3843586"/>
                      <a:chExt cx="2887787" cy="478378"/>
                    </a:xfrm>
                  </p:grpSpPr>
                  <p:sp>
                    <p:nvSpPr>
                      <p:cNvPr id="30" name="Rectangle 29">
                        <a:extLst>
                          <a:ext uri="{FF2B5EF4-FFF2-40B4-BE49-F238E27FC236}">
                            <a16:creationId xmlns:a16="http://schemas.microsoft.com/office/drawing/2014/main" id="{82C29AE2-8A24-4A4D-94DF-E24B546426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221" y="3849936"/>
                        <a:ext cx="1568628" cy="47202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IN" sz="1200" dirty="0"/>
                          <a:t>Sediment Yield</a:t>
                        </a:r>
                      </a:p>
                    </p:txBody>
                  </p:sp>
                  <p:sp>
                    <p:nvSpPr>
                      <p:cNvPr id="66" name="Rectangle 65">
                        <a:extLst>
                          <a:ext uri="{FF2B5EF4-FFF2-40B4-BE49-F238E27FC236}">
                            <a16:creationId xmlns:a16="http://schemas.microsoft.com/office/drawing/2014/main" id="{F3CB3B8F-F011-438D-B9DB-56FFA3561D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77962" y="3849936"/>
                        <a:ext cx="1244046" cy="47202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IN" sz="1200" dirty="0"/>
                          <a:t>Runoff</a:t>
                        </a:r>
                      </a:p>
                    </p:txBody>
                  </p:sp>
                  <p:cxnSp>
                    <p:nvCxnSpPr>
                      <p:cNvPr id="35" name="Connector: Elbow 34">
                        <a:extLst>
                          <a:ext uri="{FF2B5EF4-FFF2-40B4-BE49-F238E27FC236}">
                            <a16:creationId xmlns:a16="http://schemas.microsoft.com/office/drawing/2014/main" id="{5F113CF7-1C98-40B2-A064-2869438BBEA6}"/>
                          </a:ext>
                        </a:extLst>
                      </p:cNvPr>
                      <p:cNvCxnSpPr>
                        <a:cxnSpLocks/>
                        <a:stCxn id="66" idx="0"/>
                        <a:endCxn id="30" idx="0"/>
                      </p:cNvCxnSpPr>
                      <p:nvPr/>
                    </p:nvCxnSpPr>
                    <p:spPr>
                      <a:xfrm rot="16200000" flipV="1">
                        <a:off x="7763904" y="3109211"/>
                        <a:ext cx="12700" cy="1481450"/>
                      </a:xfrm>
                      <a:prstGeom prst="bentConnector3">
                        <a:avLst>
                          <a:gd name="adj1" fmla="val 180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9" name="Rectangle: Rounded Corners 88">
                      <a:extLst>
                        <a:ext uri="{FF2B5EF4-FFF2-40B4-BE49-F238E27FC236}">
                          <a16:creationId xmlns:a16="http://schemas.microsoft.com/office/drawing/2014/main" id="{4F179E12-F6FF-4669-9624-39FEB81404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2442" y="3733078"/>
                      <a:ext cx="846528" cy="243637"/>
                    </a:xfrm>
                    <a:prstGeom prst="round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IN" sz="1200" dirty="0"/>
                        <a:t>Aerosols</a:t>
                      </a:r>
                    </a:p>
                  </p:txBody>
                </p:sp>
                <p:grpSp>
                  <p:nvGrpSpPr>
                    <p:cNvPr id="96" name="Group 95">
                      <a:extLst>
                        <a:ext uri="{FF2B5EF4-FFF2-40B4-BE49-F238E27FC236}">
                          <a16:creationId xmlns:a16="http://schemas.microsoft.com/office/drawing/2014/main" id="{08853473-3857-4C5F-BA44-FD31CE9BBB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27009" y="2587606"/>
                      <a:ext cx="1325592" cy="438999"/>
                      <a:chOff x="4625633" y="2619496"/>
                      <a:chExt cx="740640" cy="361481"/>
                    </a:xfrm>
                  </p:grpSpPr>
                  <p:cxnSp>
                    <p:nvCxnSpPr>
                      <p:cNvPr id="77" name="Connector: Elbow 76">
                        <a:extLst>
                          <a:ext uri="{FF2B5EF4-FFF2-40B4-BE49-F238E27FC236}">
                            <a16:creationId xmlns:a16="http://schemas.microsoft.com/office/drawing/2014/main" id="{4FFC933F-0C30-4D4F-97FC-507080084B04}"/>
                          </a:ext>
                        </a:extLst>
                      </p:cNvPr>
                      <p:cNvCxnSpPr>
                        <a:cxnSpLocks/>
                        <a:stCxn id="166" idx="0"/>
                        <a:endCxn id="167" idx="0"/>
                      </p:cNvCxnSpPr>
                      <p:nvPr/>
                    </p:nvCxnSpPr>
                    <p:spPr>
                      <a:xfrm rot="5400000" flipH="1" flipV="1">
                        <a:off x="4995952" y="2610657"/>
                        <a:ext cx="1" cy="740640"/>
                      </a:xfrm>
                      <a:prstGeom prst="bentConnector3">
                        <a:avLst>
                          <a:gd name="adj1" fmla="val 22860100000"/>
                        </a:avLst>
                      </a:prstGeom>
                      <a:ln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" name="Straight Connector 78">
                        <a:extLst>
                          <a:ext uri="{FF2B5EF4-FFF2-40B4-BE49-F238E27FC236}">
                            <a16:creationId xmlns:a16="http://schemas.microsoft.com/office/drawing/2014/main" id="{D7C31617-8366-4838-87D7-5823A542AFB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926125" y="2619496"/>
                        <a:ext cx="0" cy="14907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4" name="Group 123">
                      <a:extLst>
                        <a:ext uri="{FF2B5EF4-FFF2-40B4-BE49-F238E27FC236}">
                          <a16:creationId xmlns:a16="http://schemas.microsoft.com/office/drawing/2014/main" id="{FB0E4CF9-45D9-48EA-B575-98876C0E6B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75592" y="2556923"/>
                      <a:ext cx="1287966" cy="374722"/>
                      <a:chOff x="4070984" y="2582162"/>
                      <a:chExt cx="1287966" cy="374722"/>
                    </a:xfrm>
                  </p:grpSpPr>
                  <p:cxnSp>
                    <p:nvCxnSpPr>
                      <p:cNvPr id="125" name="Connector: Elbow 124">
                        <a:extLst>
                          <a:ext uri="{FF2B5EF4-FFF2-40B4-BE49-F238E27FC236}">
                            <a16:creationId xmlns:a16="http://schemas.microsoft.com/office/drawing/2014/main" id="{7BFF7120-C7B4-496A-A72C-786D4013382C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 flipV="1">
                        <a:off x="4708617" y="2306551"/>
                        <a:ext cx="12700" cy="1287966"/>
                      </a:xfrm>
                      <a:prstGeom prst="bentConnector3">
                        <a:avLst>
                          <a:gd name="adj1" fmla="val 1800000"/>
                        </a:avLst>
                      </a:prstGeom>
                      <a:ln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Straight Connector 125">
                        <a:extLst>
                          <a:ext uri="{FF2B5EF4-FFF2-40B4-BE49-F238E27FC236}">
                            <a16:creationId xmlns:a16="http://schemas.microsoft.com/office/drawing/2014/main" id="{00CDCB56-457B-41C3-8AC4-0934025F602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691813" y="2582162"/>
                        <a:ext cx="0" cy="14907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A65ADE8E-58B0-4C3A-BA09-3D6523E948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3652" y="3784316"/>
                      <a:ext cx="1136516" cy="447480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IN" sz="1200" dirty="0"/>
                        <a:t>Changes in Wetlands</a:t>
                      </a:r>
                    </a:p>
                  </p:txBody>
                </p:sp>
              </p:grp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1817BC88-4FB3-4232-9899-30876A55C331}"/>
                      </a:ext>
                    </a:extLst>
                  </p:cNvPr>
                  <p:cNvSpPr/>
                  <p:nvPr/>
                </p:nvSpPr>
                <p:spPr>
                  <a:xfrm>
                    <a:off x="7672276" y="5966165"/>
                    <a:ext cx="1398444" cy="4339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200" dirty="0"/>
                      <a:t>Water Scarcity &amp; Availability</a:t>
                    </a:r>
                  </a:p>
                </p:txBody>
              </p:sp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CE382853-4286-49D1-935F-9BC5B13F2DF8}"/>
                      </a:ext>
                    </a:extLst>
                  </p:cNvPr>
                  <p:cNvGrpSpPr/>
                  <p:nvPr/>
                </p:nvGrpSpPr>
                <p:grpSpPr>
                  <a:xfrm>
                    <a:off x="2327907" y="4631454"/>
                    <a:ext cx="3262283" cy="910077"/>
                    <a:chOff x="2934994" y="4659151"/>
                    <a:chExt cx="3626614" cy="910077"/>
                  </a:xfrm>
                </p:grpSpPr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81C1C0C2-78E6-4B20-ADB8-0D3CA0D1D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34994" y="4674172"/>
                      <a:ext cx="3626614" cy="895056"/>
                    </a:xfrm>
                    <a:prstGeom prst="rect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200" dirty="0"/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E19860A3-817C-4C45-A97B-A87494DEEF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0240" y="5010122"/>
                      <a:ext cx="1264680" cy="4523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IN" sz="1200" dirty="0"/>
                        <a:t>Floods</a:t>
                      </a:r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4700838F-28DD-4552-9E9C-AFCD6EC30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3809" y="5019017"/>
                      <a:ext cx="1264680" cy="4523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IN" sz="1200" dirty="0"/>
                        <a:t>Droughts</a:t>
                      </a:r>
                    </a:p>
                  </p:txBody>
                </p:sp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BDE222FF-F247-4730-8767-615B840D3E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42858" y="4659151"/>
                      <a:ext cx="2966511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IN" sz="1200" dirty="0"/>
                        <a:t>Increasing frequency of Extreme events</a:t>
                      </a:r>
                    </a:p>
                  </p:txBody>
                </p:sp>
              </p:grpSp>
            </p:grpSp>
          </p:grp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E75D5121-E347-42B0-B158-7E02C64473FE}"/>
                  </a:ext>
                </a:extLst>
              </p:cNvPr>
              <p:cNvSpPr/>
              <p:nvPr/>
            </p:nvSpPr>
            <p:spPr>
              <a:xfrm>
                <a:off x="6094285" y="3941048"/>
                <a:ext cx="1275519" cy="60923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dirty="0"/>
                  <a:t>Changes in Water Storage levels</a:t>
                </a:r>
              </a:p>
            </p:txBody>
          </p:sp>
          <p:cxnSp>
            <p:nvCxnSpPr>
              <p:cNvPr id="168" name="Connector: Elbow 167">
                <a:extLst>
                  <a:ext uri="{FF2B5EF4-FFF2-40B4-BE49-F238E27FC236}">
                    <a16:creationId xmlns:a16="http://schemas.microsoft.com/office/drawing/2014/main" id="{2FBF71D0-0179-4636-B40A-5F12CC47B33C}"/>
                  </a:ext>
                </a:extLst>
              </p:cNvPr>
              <p:cNvCxnSpPr>
                <a:cxnSpLocks/>
                <a:stCxn id="66" idx="2"/>
                <a:endCxn id="12" idx="3"/>
              </p:cNvCxnSpPr>
              <p:nvPr/>
            </p:nvCxnSpPr>
            <p:spPr>
              <a:xfrm rot="5400000">
                <a:off x="6787884" y="2982978"/>
                <a:ext cx="383002" cy="3517621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Connector: Elbow 171">
                <a:extLst>
                  <a:ext uri="{FF2B5EF4-FFF2-40B4-BE49-F238E27FC236}">
                    <a16:creationId xmlns:a16="http://schemas.microsoft.com/office/drawing/2014/main" id="{9D962906-688D-4AB0-9DB3-6D5B8CC916D9}"/>
                  </a:ext>
                </a:extLst>
              </p:cNvPr>
              <p:cNvCxnSpPr>
                <a:cxnSpLocks/>
                <a:endCxn id="13" idx="1"/>
              </p:cNvCxnSpPr>
              <p:nvPr/>
            </p:nvCxnSpPr>
            <p:spPr>
              <a:xfrm rot="16200000" flipH="1">
                <a:off x="1719481" y="3933218"/>
                <a:ext cx="1226210" cy="791722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nector: Elbow 199">
                <a:extLst>
                  <a:ext uri="{FF2B5EF4-FFF2-40B4-BE49-F238E27FC236}">
                    <a16:creationId xmlns:a16="http://schemas.microsoft.com/office/drawing/2014/main" id="{12180870-CECA-4951-B5DA-AD1C215233A5}"/>
                  </a:ext>
                </a:extLst>
              </p:cNvPr>
              <p:cNvCxnSpPr>
                <a:endCxn id="30" idx="2"/>
              </p:cNvCxnSpPr>
              <p:nvPr/>
            </p:nvCxnSpPr>
            <p:spPr>
              <a:xfrm>
                <a:off x="5678566" y="3611347"/>
                <a:ext cx="2203855" cy="938940"/>
              </a:xfrm>
              <a:prstGeom prst="bentConnector4">
                <a:avLst>
                  <a:gd name="adj1" fmla="val 568"/>
                  <a:gd name="adj2" fmla="val 124347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Arrow: Down 203">
                <a:extLst>
                  <a:ext uri="{FF2B5EF4-FFF2-40B4-BE49-F238E27FC236}">
                    <a16:creationId xmlns:a16="http://schemas.microsoft.com/office/drawing/2014/main" id="{2533D3F3-9069-44C8-80AC-1FCF66834477}"/>
                  </a:ext>
                </a:extLst>
              </p:cNvPr>
              <p:cNvSpPr/>
              <p:nvPr/>
            </p:nvSpPr>
            <p:spPr>
              <a:xfrm>
                <a:off x="762000" y="5159470"/>
                <a:ext cx="469943" cy="37950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/>
              </a:p>
            </p:txBody>
          </p:sp>
          <p:sp>
            <p:nvSpPr>
              <p:cNvPr id="205" name="Arrow: Down 204">
                <a:extLst>
                  <a:ext uri="{FF2B5EF4-FFF2-40B4-BE49-F238E27FC236}">
                    <a16:creationId xmlns:a16="http://schemas.microsoft.com/office/drawing/2014/main" id="{E7940D6D-331A-4FAC-BF1F-050AA0BB47A5}"/>
                  </a:ext>
                </a:extLst>
              </p:cNvPr>
              <p:cNvSpPr/>
              <p:nvPr/>
            </p:nvSpPr>
            <p:spPr>
              <a:xfrm>
                <a:off x="7039726" y="5134861"/>
                <a:ext cx="469943" cy="37950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/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E926879-AF58-432A-AF01-953E93CAEF93}"/>
                </a:ext>
              </a:extLst>
            </p:cNvPr>
            <p:cNvCxnSpPr>
              <a:cxnSpLocks/>
              <a:endCxn id="131" idx="0"/>
            </p:cNvCxnSpPr>
            <p:nvPr/>
          </p:nvCxnSpPr>
          <p:spPr>
            <a:xfrm>
              <a:off x="4656523" y="2827835"/>
              <a:ext cx="0" cy="9779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137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B3B09776-0206-42C2-A5E3-CF3A375B142A}"/>
              </a:ext>
            </a:extLst>
          </p:cNvPr>
          <p:cNvSpPr txBox="1">
            <a:spLocks/>
          </p:cNvSpPr>
          <p:nvPr/>
        </p:nvSpPr>
        <p:spPr>
          <a:xfrm>
            <a:off x="61157" y="165334"/>
            <a:ext cx="7042080" cy="55458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 dirty="0"/>
              <a:t>Uncertainty Component</a:t>
            </a: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72E2ADC-5E8F-40F9-A360-E39025AAE46A}"/>
              </a:ext>
            </a:extLst>
          </p:cNvPr>
          <p:cNvGrpSpPr/>
          <p:nvPr/>
        </p:nvGrpSpPr>
        <p:grpSpPr>
          <a:xfrm>
            <a:off x="151235" y="1140856"/>
            <a:ext cx="8891686" cy="5406512"/>
            <a:chOff x="151235" y="1140856"/>
            <a:chExt cx="8891686" cy="540651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1C011D-5B1E-4B5F-98F4-3D0B6CC7DE0C}"/>
                </a:ext>
              </a:extLst>
            </p:cNvPr>
            <p:cNvSpPr/>
            <p:nvPr/>
          </p:nvSpPr>
          <p:spPr>
            <a:xfrm>
              <a:off x="2471500" y="4288648"/>
              <a:ext cx="1767810" cy="485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/>
                <a:t>Ensemble of GCM’s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5A18B8A-E004-48DA-9138-E22BA81A116B}"/>
                </a:ext>
              </a:extLst>
            </p:cNvPr>
            <p:cNvSpPr/>
            <p:nvPr/>
          </p:nvSpPr>
          <p:spPr>
            <a:xfrm>
              <a:off x="3484120" y="6061668"/>
              <a:ext cx="2666998" cy="485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/>
                <a:t>Identification of the Uncertainty Range of different variables</a:t>
              </a: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76F9D6B9-ABB3-4DCC-8559-2C3D22D6D98B}"/>
                </a:ext>
              </a:extLst>
            </p:cNvPr>
            <p:cNvSpPr/>
            <p:nvPr/>
          </p:nvSpPr>
          <p:spPr>
            <a:xfrm>
              <a:off x="2468089" y="3484221"/>
              <a:ext cx="1742404" cy="476703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/>
                <a:t>GCM Data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3EA2C3-0BAD-4A5D-B057-DDDB9BCED335}"/>
                </a:ext>
              </a:extLst>
            </p:cNvPr>
            <p:cNvSpPr/>
            <p:nvPr/>
          </p:nvSpPr>
          <p:spPr>
            <a:xfrm>
              <a:off x="5330684" y="4288648"/>
              <a:ext cx="2201932" cy="48799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/>
                <a:t>Ensemble of Hydrological Models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B6B02F3-9BE8-4E56-8B3D-3107801888A5}"/>
                </a:ext>
              </a:extLst>
            </p:cNvPr>
            <p:cNvSpPr/>
            <p:nvPr/>
          </p:nvSpPr>
          <p:spPr>
            <a:xfrm>
              <a:off x="4462045" y="3478882"/>
              <a:ext cx="1344837" cy="485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/>
                <a:t>Parametric Uncertainty</a:t>
              </a: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968114DC-42AE-4F86-988F-3B23C6FE5215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>
              <a:off x="3355405" y="3942455"/>
              <a:ext cx="0" cy="3461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ED85190-63E2-4CA9-BD83-E3D5CDFB6C5D}"/>
                </a:ext>
              </a:extLst>
            </p:cNvPr>
            <p:cNvSpPr/>
            <p:nvPr/>
          </p:nvSpPr>
          <p:spPr>
            <a:xfrm>
              <a:off x="3484119" y="5242348"/>
              <a:ext cx="2666999" cy="5837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/>
                <a:t>Probabilistic analysis to identify the range values of different variables 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48F6342-2CE8-4725-9FD1-9177E14FC94B}"/>
                </a:ext>
              </a:extLst>
            </p:cNvPr>
            <p:cNvGrpSpPr/>
            <p:nvPr/>
          </p:nvGrpSpPr>
          <p:grpSpPr>
            <a:xfrm>
              <a:off x="7300517" y="1231121"/>
              <a:ext cx="1742404" cy="2431484"/>
              <a:chOff x="-2472499" y="2462356"/>
              <a:chExt cx="1742404" cy="2431484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5C05E74E-F5AB-4323-99BC-F696AC9077BB}"/>
                  </a:ext>
                </a:extLst>
              </p:cNvPr>
              <p:cNvSpPr/>
              <p:nvPr/>
            </p:nvSpPr>
            <p:spPr>
              <a:xfrm>
                <a:off x="-2472499" y="2462356"/>
                <a:ext cx="1742404" cy="24314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97ED5BC-5965-4BAA-9E8A-DB1AEE11ACC0}"/>
                  </a:ext>
                </a:extLst>
              </p:cNvPr>
              <p:cNvSpPr/>
              <p:nvPr/>
            </p:nvSpPr>
            <p:spPr>
              <a:xfrm>
                <a:off x="-2334249" y="2550071"/>
                <a:ext cx="1445201" cy="5361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>
                    <a:solidFill>
                      <a:schemeClr val="tx1"/>
                    </a:solidFill>
                  </a:rPr>
                  <a:t>Lumped Uncertainty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0D94D83-D630-41D0-A859-7CC4F365D558}"/>
                  </a:ext>
                </a:extLst>
              </p:cNvPr>
              <p:cNvSpPr/>
              <p:nvPr/>
            </p:nvSpPr>
            <p:spPr>
              <a:xfrm>
                <a:off x="-2265557" y="3074778"/>
                <a:ext cx="1331178" cy="72547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/>
                  <a:t>Meteorological Data Uncertainty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7854B3-E14B-421E-B664-ED2BC5DEEA70}"/>
                  </a:ext>
                </a:extLst>
              </p:cNvPr>
              <p:cNvSpPr/>
              <p:nvPr/>
            </p:nvSpPr>
            <p:spPr>
              <a:xfrm>
                <a:off x="-2265557" y="4170578"/>
                <a:ext cx="1331178" cy="64162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/>
                  <a:t>Hydrological Data Uncertainty</a:t>
                </a:r>
              </a:p>
            </p:txBody>
          </p:sp>
          <p:sp>
            <p:nvSpPr>
              <p:cNvPr id="20" name="Flowchart: Process 19">
                <a:extLst>
                  <a:ext uri="{FF2B5EF4-FFF2-40B4-BE49-F238E27FC236}">
                    <a16:creationId xmlns:a16="http://schemas.microsoft.com/office/drawing/2014/main" id="{D0061DAD-C39D-457C-9E71-C02B755CB0D5}"/>
                  </a:ext>
                </a:extLst>
              </p:cNvPr>
              <p:cNvSpPr/>
              <p:nvPr/>
            </p:nvSpPr>
            <p:spPr>
              <a:xfrm>
                <a:off x="-1902879" y="3811388"/>
                <a:ext cx="582462" cy="359190"/>
              </a:xfrm>
              <a:prstGeom prst="flowChartProcess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>
                    <a:solidFill>
                      <a:schemeClr val="tx1"/>
                    </a:solidFill>
                  </a:rPr>
                  <a:t>AND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F92A05B-F7B0-45C1-8781-04B65592AD56}"/>
                </a:ext>
              </a:extLst>
            </p:cNvPr>
            <p:cNvGrpSpPr/>
            <p:nvPr/>
          </p:nvGrpSpPr>
          <p:grpSpPr>
            <a:xfrm>
              <a:off x="151235" y="1140856"/>
              <a:ext cx="1580392" cy="2641095"/>
              <a:chOff x="-2472499" y="2462356"/>
              <a:chExt cx="1742404" cy="2431484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88D5095-C14B-455E-A586-26CD6C28ACD1}"/>
                  </a:ext>
                </a:extLst>
              </p:cNvPr>
              <p:cNvSpPr/>
              <p:nvPr/>
            </p:nvSpPr>
            <p:spPr>
              <a:xfrm>
                <a:off x="-2472499" y="2462356"/>
                <a:ext cx="1742404" cy="24314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7CA2AEE-69AC-4C2D-BD02-06A16D5E1EBD}"/>
                  </a:ext>
                </a:extLst>
              </p:cNvPr>
              <p:cNvSpPr/>
              <p:nvPr/>
            </p:nvSpPr>
            <p:spPr>
              <a:xfrm>
                <a:off x="-2334249" y="2550071"/>
                <a:ext cx="1445201" cy="5361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>
                    <a:solidFill>
                      <a:schemeClr val="tx1"/>
                    </a:solidFill>
                  </a:rPr>
                  <a:t>Source Specific Uncertainty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9934F11-D501-4C3B-ADFC-0487B01D4473}"/>
                  </a:ext>
                </a:extLst>
              </p:cNvPr>
              <p:cNvSpPr/>
              <p:nvPr/>
            </p:nvSpPr>
            <p:spPr>
              <a:xfrm>
                <a:off x="-2265557" y="3074778"/>
                <a:ext cx="1445200" cy="72547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/>
                  <a:t>Meteorological Data Uncertainty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903347A-7D13-4D3F-B212-C206D809F171}"/>
                  </a:ext>
                </a:extLst>
              </p:cNvPr>
              <p:cNvSpPr/>
              <p:nvPr/>
            </p:nvSpPr>
            <p:spPr>
              <a:xfrm>
                <a:off x="-2265557" y="4170578"/>
                <a:ext cx="1331178" cy="64162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/>
                  <a:t>Hydrological Data Uncertainty</a:t>
                </a:r>
              </a:p>
            </p:txBody>
          </p:sp>
          <p:sp>
            <p:nvSpPr>
              <p:cNvPr id="57" name="Flowchart: Process 56">
                <a:extLst>
                  <a:ext uri="{FF2B5EF4-FFF2-40B4-BE49-F238E27FC236}">
                    <a16:creationId xmlns:a16="http://schemas.microsoft.com/office/drawing/2014/main" id="{6E1DAF59-9F6F-4D0A-9043-51562F4C2C70}"/>
                  </a:ext>
                </a:extLst>
              </p:cNvPr>
              <p:cNvSpPr/>
              <p:nvPr/>
            </p:nvSpPr>
            <p:spPr>
              <a:xfrm>
                <a:off x="-1902879" y="3811388"/>
                <a:ext cx="582462" cy="359190"/>
              </a:xfrm>
              <a:prstGeom prst="flowChartProcess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>
                    <a:solidFill>
                      <a:schemeClr val="tx1"/>
                    </a:solidFill>
                  </a:rPr>
                  <a:t>OR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9A42EE9C-A892-4B40-82B6-2C7BB7EEC57C}"/>
                </a:ext>
              </a:extLst>
            </p:cNvPr>
            <p:cNvGrpSpPr/>
            <p:nvPr/>
          </p:nvGrpSpPr>
          <p:grpSpPr>
            <a:xfrm>
              <a:off x="1937573" y="1152726"/>
              <a:ext cx="5268854" cy="2044267"/>
              <a:chOff x="2317271" y="1005673"/>
              <a:chExt cx="5268854" cy="2044267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9CFF002-86C9-4CD0-8ABE-1D4DAF3554C1}"/>
                  </a:ext>
                </a:extLst>
              </p:cNvPr>
              <p:cNvSpPr/>
              <p:nvPr/>
            </p:nvSpPr>
            <p:spPr>
              <a:xfrm>
                <a:off x="4841743" y="1005673"/>
                <a:ext cx="949646" cy="33760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/>
                  <a:t>Input Data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C45C90F-47C8-42A9-ACCC-B73DAB902F8D}"/>
                  </a:ext>
                </a:extLst>
              </p:cNvPr>
              <p:cNvSpPr/>
              <p:nvPr/>
            </p:nvSpPr>
            <p:spPr>
              <a:xfrm>
                <a:off x="2317271" y="1219033"/>
                <a:ext cx="1546546" cy="9237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/>
                  <a:t>Statistical parameters based Bias Correction (Mean and SD)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21CF71CC-0932-4A9E-8AC8-70A8B02CA64C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>
              <a:xfrm>
                <a:off x="5316566" y="1343280"/>
                <a:ext cx="0" cy="9710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36334ACF-F9CE-4999-80BA-4C1DF6D66316}"/>
                  </a:ext>
                </a:extLst>
              </p:cNvPr>
              <p:cNvSpPr/>
              <p:nvPr/>
            </p:nvSpPr>
            <p:spPr>
              <a:xfrm>
                <a:off x="5987757" y="2552831"/>
                <a:ext cx="1598368" cy="485700"/>
              </a:xfrm>
              <a:prstGeom prst="parallelogram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/>
                  <a:t>Hydrological Data</a:t>
                </a:r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086FB546-C28C-4AD3-ADBE-B0036CA77E23}"/>
                  </a:ext>
                </a:extLst>
              </p:cNvPr>
              <p:cNvSpPr/>
              <p:nvPr/>
            </p:nvSpPr>
            <p:spPr>
              <a:xfrm>
                <a:off x="2932577" y="2564240"/>
                <a:ext cx="1742412" cy="485700"/>
              </a:xfrm>
              <a:prstGeom prst="parallelogram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/>
                  <a:t>Meteorological Data</a:t>
                </a:r>
              </a:p>
            </p:txBody>
          </p:sp>
          <p:cxnSp>
            <p:nvCxnSpPr>
              <p:cNvPr id="58" name="Connector: Elbow 57">
                <a:extLst>
                  <a:ext uri="{FF2B5EF4-FFF2-40B4-BE49-F238E27FC236}">
                    <a16:creationId xmlns:a16="http://schemas.microsoft.com/office/drawing/2014/main" id="{D8FAC9B7-C446-4E15-822B-0B3687C6CDA2}"/>
                  </a:ext>
                </a:extLst>
              </p:cNvPr>
              <p:cNvCxnSpPr>
                <a:cxnSpLocks/>
                <a:stCxn id="25" idx="1"/>
                <a:endCxn id="19" idx="1"/>
              </p:cNvCxnSpPr>
              <p:nvPr/>
            </p:nvCxnSpPr>
            <p:spPr>
              <a:xfrm rot="5400000" flipH="1" flipV="1">
                <a:off x="5350371" y="1066957"/>
                <a:ext cx="11409" cy="2983158"/>
              </a:xfrm>
              <a:prstGeom prst="bentConnector3">
                <a:avLst>
                  <a:gd name="adj1" fmla="val 2103681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F7F74D90-EDCB-4285-A70C-15BFE00C1981}"/>
                  </a:ext>
                </a:extLst>
              </p:cNvPr>
              <p:cNvCxnSpPr>
                <a:cxnSpLocks/>
                <a:stCxn id="13" idx="3"/>
              </p:cNvCxnSpPr>
              <p:nvPr/>
            </p:nvCxnSpPr>
            <p:spPr>
              <a:xfrm>
                <a:off x="3863817" y="1680887"/>
                <a:ext cx="145274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F7C356D2-D562-4CDC-B1E2-39EC432C5CFC}"/>
                </a:ext>
              </a:extLst>
            </p:cNvPr>
            <p:cNvCxnSpPr/>
            <p:nvPr/>
          </p:nvCxnSpPr>
          <p:spPr>
            <a:xfrm>
              <a:off x="3424085" y="3196993"/>
              <a:ext cx="0" cy="2872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70D411EB-6E6F-49B3-86F3-DC89E18D12A2}"/>
                </a:ext>
              </a:extLst>
            </p:cNvPr>
            <p:cNvCxnSpPr>
              <a:cxnSpLocks/>
              <a:stCxn id="19" idx="4"/>
              <a:endCxn id="29" idx="0"/>
            </p:cNvCxnSpPr>
            <p:nvPr/>
          </p:nvCxnSpPr>
          <p:spPr>
            <a:xfrm>
              <a:off x="6407243" y="3185584"/>
              <a:ext cx="24407" cy="1103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E45F5003-FC2C-4270-B711-357DF500DD03}"/>
                </a:ext>
              </a:extLst>
            </p:cNvPr>
            <p:cNvCxnSpPr>
              <a:cxnSpLocks/>
              <a:stCxn id="30" idx="1"/>
              <a:endCxn id="26" idx="2"/>
            </p:cNvCxnSpPr>
            <p:nvPr/>
          </p:nvCxnSpPr>
          <p:spPr>
            <a:xfrm flipH="1">
              <a:off x="4150905" y="3721732"/>
              <a:ext cx="311140" cy="8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621C932D-EF9C-418F-8B67-847162A0E097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5806882" y="3721732"/>
              <a:ext cx="6209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EE3525C9-8D1A-4EE6-850A-9F56DBC5AD43}"/>
                </a:ext>
              </a:extLst>
            </p:cNvPr>
            <p:cNvGrpSpPr/>
            <p:nvPr/>
          </p:nvGrpSpPr>
          <p:grpSpPr>
            <a:xfrm>
              <a:off x="266898" y="4886174"/>
              <a:ext cx="1349066" cy="1296119"/>
              <a:chOff x="262317" y="4635500"/>
              <a:chExt cx="1349066" cy="1296119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2651466-FE48-4234-BB5A-C758B27472DE}"/>
                  </a:ext>
                </a:extLst>
              </p:cNvPr>
              <p:cNvSpPr/>
              <p:nvPr/>
            </p:nvSpPr>
            <p:spPr>
              <a:xfrm>
                <a:off x="262317" y="4635500"/>
                <a:ext cx="1349066" cy="129611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E23EBCB-76AE-4BE6-B8E1-2D67F1A998F7}"/>
                  </a:ext>
                </a:extLst>
              </p:cNvPr>
              <p:cNvSpPr/>
              <p:nvPr/>
            </p:nvSpPr>
            <p:spPr>
              <a:xfrm>
                <a:off x="384662" y="4763951"/>
                <a:ext cx="1113271" cy="4857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/>
                  <a:t>Precipitation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BDB0EAC-B005-429C-B5EA-9A60BDCCDBC7}"/>
                  </a:ext>
                </a:extLst>
              </p:cNvPr>
              <p:cNvSpPr/>
              <p:nvPr/>
            </p:nvSpPr>
            <p:spPr>
              <a:xfrm>
                <a:off x="384661" y="5379017"/>
                <a:ext cx="1113271" cy="4857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/>
                  <a:t>Temperature</a:t>
                </a: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36D89D2C-5CE7-47EA-A743-B1D75E6CB818}"/>
                </a:ext>
              </a:extLst>
            </p:cNvPr>
            <p:cNvGrpSpPr/>
            <p:nvPr/>
          </p:nvGrpSpPr>
          <p:grpSpPr>
            <a:xfrm>
              <a:off x="7693856" y="4842083"/>
              <a:ext cx="1349065" cy="1384300"/>
              <a:chOff x="7693856" y="4679602"/>
              <a:chExt cx="1349065" cy="1384300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EF0FD19-BA79-4D33-89FD-DA79BC1B6D33}"/>
                  </a:ext>
                </a:extLst>
              </p:cNvPr>
              <p:cNvSpPr/>
              <p:nvPr/>
            </p:nvSpPr>
            <p:spPr>
              <a:xfrm>
                <a:off x="7693856" y="4679602"/>
                <a:ext cx="1349065" cy="13843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50C4E77-D044-4544-84DA-9361A377010E}"/>
                  </a:ext>
                </a:extLst>
              </p:cNvPr>
              <p:cNvSpPr/>
              <p:nvPr/>
            </p:nvSpPr>
            <p:spPr>
              <a:xfrm>
                <a:off x="7798383" y="4774348"/>
                <a:ext cx="1113271" cy="4857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/>
                  <a:t>Streamflow generation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EAC4A7-56CF-4796-909C-B78B8ACE2290}"/>
                  </a:ext>
                </a:extLst>
              </p:cNvPr>
              <p:cNvSpPr/>
              <p:nvPr/>
            </p:nvSpPr>
            <p:spPr>
              <a:xfrm>
                <a:off x="7822183" y="5446638"/>
                <a:ext cx="1101481" cy="4857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/>
                  <a:t>Routing Process</a:t>
                </a:r>
              </a:p>
            </p:txBody>
          </p:sp>
        </p:grpSp>
        <p:cxnSp>
          <p:nvCxnSpPr>
            <p:cNvPr id="167" name="Connector: Elbow 166">
              <a:extLst>
                <a:ext uri="{FF2B5EF4-FFF2-40B4-BE49-F238E27FC236}">
                  <a16:creationId xmlns:a16="http://schemas.microsoft.com/office/drawing/2014/main" id="{75D0518D-7301-483C-9A83-DA45FBB342F6}"/>
                </a:ext>
              </a:extLst>
            </p:cNvPr>
            <p:cNvCxnSpPr>
              <a:stCxn id="38" idx="2"/>
              <a:endCxn id="29" idx="2"/>
            </p:cNvCxnSpPr>
            <p:nvPr/>
          </p:nvCxnSpPr>
          <p:spPr>
            <a:xfrm rot="16200000" flipH="1">
              <a:off x="4892381" y="3237371"/>
              <a:ext cx="2293" cy="3076245"/>
            </a:xfrm>
            <a:prstGeom prst="bentConnector3">
              <a:avLst>
                <a:gd name="adj1" fmla="val 1006947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9445D638-C2D0-4D8B-A9E0-34C69C421362}"/>
                </a:ext>
              </a:extLst>
            </p:cNvPr>
            <p:cNvCxnSpPr>
              <a:endCxn id="105" idx="0"/>
            </p:cNvCxnSpPr>
            <p:nvPr/>
          </p:nvCxnSpPr>
          <p:spPr>
            <a:xfrm>
              <a:off x="4817618" y="5006801"/>
              <a:ext cx="1" cy="2355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1868BCDC-973D-4C41-AE99-4DCF86A0A14F}"/>
                </a:ext>
              </a:extLst>
            </p:cNvPr>
            <p:cNvCxnSpPr>
              <a:cxnSpLocks/>
              <a:stCxn id="105" idx="2"/>
              <a:endCxn id="41" idx="0"/>
            </p:cNvCxnSpPr>
            <p:nvPr/>
          </p:nvCxnSpPr>
          <p:spPr>
            <a:xfrm>
              <a:off x="4817619" y="5826121"/>
              <a:ext cx="0" cy="2355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03C578FE-C9EA-48B7-BD6C-A1506093006A}"/>
                </a:ext>
              </a:extLst>
            </p:cNvPr>
            <p:cNvCxnSpPr>
              <a:stCxn id="164" idx="3"/>
              <a:endCxn id="105" idx="1"/>
            </p:cNvCxnSpPr>
            <p:nvPr/>
          </p:nvCxnSpPr>
          <p:spPr>
            <a:xfrm>
              <a:off x="1615964" y="5534234"/>
              <a:ext cx="186815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36D112E5-407C-4D8B-9BE6-9A10E461E97A}"/>
                </a:ext>
              </a:extLst>
            </p:cNvPr>
            <p:cNvCxnSpPr>
              <a:stCxn id="165" idx="1"/>
              <a:endCxn id="105" idx="3"/>
            </p:cNvCxnSpPr>
            <p:nvPr/>
          </p:nvCxnSpPr>
          <p:spPr>
            <a:xfrm flipH="1">
              <a:off x="6151118" y="5534233"/>
              <a:ext cx="1542738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414A6ABB-E19F-4BA2-86AB-A5BF5A7AEF6E}"/>
                </a:ext>
              </a:extLst>
            </p:cNvPr>
            <p:cNvSpPr/>
            <p:nvPr/>
          </p:nvSpPr>
          <p:spPr>
            <a:xfrm>
              <a:off x="401743" y="3877228"/>
              <a:ext cx="1588904" cy="485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/>
                <a:t>Downscaling techniques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3298F5C5-7F4A-43F8-86F5-02959FE71FE6}"/>
                </a:ext>
              </a:extLst>
            </p:cNvPr>
            <p:cNvCxnSpPr>
              <a:cxnSpLocks/>
              <a:stCxn id="184" idx="3"/>
            </p:cNvCxnSpPr>
            <p:nvPr/>
          </p:nvCxnSpPr>
          <p:spPr>
            <a:xfrm>
              <a:off x="1990647" y="4120078"/>
              <a:ext cx="13647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4">
            <a:extLst>
              <a:ext uri="{FF2B5EF4-FFF2-40B4-BE49-F238E27FC236}">
                <a16:creationId xmlns:a16="http://schemas.microsoft.com/office/drawing/2014/main" id="{8A62BEED-C0F8-41CF-BFDE-F1D13D977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663"/>
            <a:ext cx="1236707" cy="4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09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ITR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TR_template_sudiproy.pptx" id="{E7BE3218-A97E-4E6F-BE9F-92D6192B2CD5}" vid="{3EDE8FBA-E8F1-4B0B-AEA8-7DC234A91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IITR_template_sudiproy</Template>
  <TotalTime>2252</TotalTime>
  <Words>994</Words>
  <Application>Microsoft Office PowerPoint</Application>
  <PresentationFormat>On-screen Show (4:3)</PresentationFormat>
  <Paragraphs>249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Franklin Gothic Demi</vt:lpstr>
      <vt:lpstr>IITR_PPT_Template</vt:lpstr>
      <vt:lpstr>A Conceptual Framework for Modelling the Climate Change and its Impacts within a River basin Using Remote Sensing Data</vt:lpstr>
      <vt:lpstr>Overview</vt:lpstr>
      <vt:lpstr>Introduction</vt:lpstr>
      <vt:lpstr>General Conceptual Framework </vt:lpstr>
      <vt:lpstr>PowerPoint Presentation</vt:lpstr>
      <vt:lpstr>PowerPoint Presentation</vt:lpstr>
      <vt:lpstr>PowerPoint Presentation</vt:lpstr>
      <vt:lpstr>Impact Component within a River Basin</vt:lpstr>
      <vt:lpstr>PowerPoint Presentation</vt:lpstr>
      <vt:lpstr>Feedback Component</vt:lpstr>
      <vt:lpstr>Conclusion</vt:lpstr>
      <vt:lpstr>Thanks..</vt:lpstr>
    </vt:vector>
  </TitlesOfParts>
  <Manager>Dr. Sudip Roy</Manager>
  <Company>IIT Roorkee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IITR PPT Template</dc:subject>
  <dc:creator>Dr. Sudip Roy</dc:creator>
  <cp:lastModifiedBy>SATHYA</cp:lastModifiedBy>
  <cp:revision>192</cp:revision>
  <dcterms:created xsi:type="dcterms:W3CDTF">2015-07-18T13:17:54Z</dcterms:created>
  <dcterms:modified xsi:type="dcterms:W3CDTF">2020-05-06T18:00:07Z</dcterms:modified>
  <cp:version>v1</cp:version>
</cp:coreProperties>
</file>