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75" r:id="rId5"/>
    <p:sldId id="258" r:id="rId6"/>
    <p:sldId id="257" r:id="rId7"/>
    <p:sldId id="259" r:id="rId8"/>
    <p:sldId id="274" r:id="rId9"/>
    <p:sldId id="261" r:id="rId10"/>
    <p:sldId id="265" r:id="rId11"/>
    <p:sldId id="273" r:id="rId12"/>
    <p:sldId id="269" r:id="rId13"/>
    <p:sldId id="267" r:id="rId14"/>
    <p:sldId id="264" r:id="rId15"/>
    <p:sldId id="270" r:id="rId16"/>
    <p:sldId id="271" r:id="rId17"/>
    <p:sldId id="268" r:id="rId18"/>
    <p:sldId id="26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63" d="100"/>
          <a:sy n="63" d="100"/>
        </p:scale>
        <p:origin x="76"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44948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18174A-AC69-466E-AE3D-5D0437CA371F}"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425466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1304050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2105867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3311301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1295758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2455498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2599331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130755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15136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18174A-AC69-466E-AE3D-5D0437CA371F}"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342434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18174A-AC69-466E-AE3D-5D0437CA371F}"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92833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18174A-AC69-466E-AE3D-5D0437CA371F}"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55576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18174A-AC69-466E-AE3D-5D0437CA371F}"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3045819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8174A-AC69-466E-AE3D-5D0437CA371F}"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365569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18174A-AC69-466E-AE3D-5D0437CA371F}"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448056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18174A-AC69-466E-AE3D-5D0437CA371F}"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BDD1DA-FFCB-42B5-A648-E67BF5B72E9A}" type="slidenum">
              <a:rPr lang="en-GB" smtClean="0"/>
              <a:t>‹#›</a:t>
            </a:fld>
            <a:endParaRPr lang="en-GB"/>
          </a:p>
        </p:txBody>
      </p:sp>
    </p:spTree>
    <p:extLst>
      <p:ext uri="{BB962C8B-B14F-4D97-AF65-F5344CB8AC3E}">
        <p14:creationId xmlns:p14="http://schemas.microsoft.com/office/powerpoint/2010/main" val="310870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318174A-AC69-466E-AE3D-5D0437CA371F}" type="datetimeFigureOut">
              <a:rPr lang="en-GB" smtClean="0"/>
              <a:t>27/04/2020</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8BDD1DA-FFCB-42B5-A648-E67BF5B72E9A}" type="slidenum">
              <a:rPr lang="en-GB" smtClean="0"/>
              <a:t>‹#›</a:t>
            </a:fld>
            <a:endParaRPr lang="en-GB"/>
          </a:p>
        </p:txBody>
      </p:sp>
    </p:spTree>
    <p:extLst>
      <p:ext uri="{BB962C8B-B14F-4D97-AF65-F5344CB8AC3E}">
        <p14:creationId xmlns:p14="http://schemas.microsoft.com/office/powerpoint/2010/main" val="1848380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462A1-8284-4A1B-ACA7-C5170B6C90EC}"/>
              </a:ext>
            </a:extLst>
          </p:cNvPr>
          <p:cNvSpPr>
            <a:spLocks noGrp="1"/>
          </p:cNvSpPr>
          <p:nvPr>
            <p:ph type="ctrTitle"/>
          </p:nvPr>
        </p:nvSpPr>
        <p:spPr>
          <a:xfrm>
            <a:off x="1936375" y="1164500"/>
            <a:ext cx="10139381" cy="1740065"/>
          </a:xfrm>
        </p:spPr>
        <p:txBody>
          <a:bodyPr>
            <a:normAutofit fontScale="90000"/>
          </a:bodyPr>
          <a:lstStyle/>
          <a:p>
            <a:pPr algn="ctr"/>
            <a:r>
              <a:rPr lang="en-GB" b="1" dirty="0">
                <a:solidFill>
                  <a:schemeClr val="accent2">
                    <a:lumMod val="50000"/>
                  </a:schemeClr>
                </a:solidFill>
              </a:rPr>
              <a:t>The use of Environmental Science for decision making in Insurance </a:t>
            </a:r>
            <a:endParaRPr lang="en-GB" dirty="0">
              <a:solidFill>
                <a:schemeClr val="accent2">
                  <a:lumMod val="50000"/>
                </a:schemeClr>
              </a:solidFill>
            </a:endParaRPr>
          </a:p>
        </p:txBody>
      </p:sp>
      <p:sp>
        <p:nvSpPr>
          <p:cNvPr id="3" name="Subtitle 2">
            <a:extLst>
              <a:ext uri="{FF2B5EF4-FFF2-40B4-BE49-F238E27FC236}">
                <a16:creationId xmlns:a16="http://schemas.microsoft.com/office/drawing/2014/main" id="{F694C072-33DA-4546-B47C-5082929329A7}"/>
              </a:ext>
            </a:extLst>
          </p:cNvPr>
          <p:cNvSpPr>
            <a:spLocks noGrp="1"/>
          </p:cNvSpPr>
          <p:nvPr>
            <p:ph type="subTitle" idx="1"/>
          </p:nvPr>
        </p:nvSpPr>
        <p:spPr>
          <a:xfrm>
            <a:off x="6096000" y="6273500"/>
            <a:ext cx="5796280" cy="545934"/>
          </a:xfrm>
        </p:spPr>
        <p:txBody>
          <a:bodyPr anchor="ctr">
            <a:normAutofit fontScale="40000" lnSpcReduction="20000"/>
          </a:bodyPr>
          <a:lstStyle/>
          <a:p>
            <a:pPr algn="ctr">
              <a:lnSpc>
                <a:spcPct val="120000"/>
              </a:lnSpc>
              <a:spcBef>
                <a:spcPts val="0"/>
              </a:spcBef>
              <a:spcAft>
                <a:spcPts val="0"/>
              </a:spcAft>
            </a:pPr>
            <a:r>
              <a:rPr lang="en-GB" sz="5600" b="1" dirty="0">
                <a:solidFill>
                  <a:schemeClr val="accent2">
                    <a:lumMod val="50000"/>
                  </a:schemeClr>
                </a:solidFill>
              </a:rPr>
              <a:t>Presenter : </a:t>
            </a:r>
            <a:r>
              <a:rPr lang="en-GB" sz="5600" dirty="0" err="1">
                <a:solidFill>
                  <a:schemeClr val="accent2">
                    <a:lumMod val="50000"/>
                  </a:schemeClr>
                </a:solidFill>
              </a:rPr>
              <a:t>K.Glapiak</a:t>
            </a:r>
            <a:r>
              <a:rPr lang="en-GB" sz="5600" dirty="0">
                <a:solidFill>
                  <a:schemeClr val="accent2">
                    <a:lumMod val="50000"/>
                  </a:schemeClr>
                </a:solidFill>
              </a:rPr>
              <a:t>, </a:t>
            </a:r>
            <a:r>
              <a:rPr lang="en-GB" sz="5600" dirty="0" err="1">
                <a:solidFill>
                  <a:schemeClr val="accent2">
                    <a:lumMod val="50000"/>
                  </a:schemeClr>
                </a:solidFill>
              </a:rPr>
              <a:t>k.glapiak@lboro.ac.uk</a:t>
            </a:r>
            <a:endParaRPr lang="en-GB" sz="2000" dirty="0"/>
          </a:p>
        </p:txBody>
      </p:sp>
      <p:sp>
        <p:nvSpPr>
          <p:cNvPr id="4" name="TextBox 3">
            <a:extLst>
              <a:ext uri="{FF2B5EF4-FFF2-40B4-BE49-F238E27FC236}">
                <a16:creationId xmlns:a16="http://schemas.microsoft.com/office/drawing/2014/main" id="{377B62A2-2D76-47ED-8DB8-F99947658B5E}"/>
              </a:ext>
            </a:extLst>
          </p:cNvPr>
          <p:cNvSpPr txBox="1"/>
          <p:nvPr/>
        </p:nvSpPr>
        <p:spPr>
          <a:xfrm>
            <a:off x="5438775" y="2889667"/>
            <a:ext cx="6753225" cy="923330"/>
          </a:xfrm>
          <a:prstGeom prst="rect">
            <a:avLst/>
          </a:prstGeom>
          <a:noFill/>
        </p:spPr>
        <p:txBody>
          <a:bodyPr wrap="square" rtlCol="0">
            <a:spAutoFit/>
          </a:bodyPr>
          <a:lstStyle/>
          <a:p>
            <a:pPr algn="ctr"/>
            <a:r>
              <a:rPr lang="en-GB" dirty="0"/>
              <a:t> </a:t>
            </a:r>
            <a:r>
              <a:rPr lang="en-GB" dirty="0" err="1">
                <a:solidFill>
                  <a:schemeClr val="accent2">
                    <a:lumMod val="50000"/>
                  </a:schemeClr>
                </a:solidFill>
              </a:rPr>
              <a:t>Krescencja</a:t>
            </a:r>
            <a:r>
              <a:rPr lang="en-GB" dirty="0">
                <a:solidFill>
                  <a:schemeClr val="accent2">
                    <a:lumMod val="50000"/>
                  </a:schemeClr>
                </a:solidFill>
              </a:rPr>
              <a:t> Glapiak, John Hillier, Andreas Tsanakas, Melanie King,  Boyka Simeonova, Alistair Milne</a:t>
            </a:r>
          </a:p>
          <a:p>
            <a:endParaRPr lang="en-GB" dirty="0"/>
          </a:p>
        </p:txBody>
      </p:sp>
      <p:pic>
        <p:nvPicPr>
          <p:cNvPr id="5" name="Picture 4">
            <a:extLst>
              <a:ext uri="{FF2B5EF4-FFF2-40B4-BE49-F238E27FC236}">
                <a16:creationId xmlns:a16="http://schemas.microsoft.com/office/drawing/2014/main" id="{E3E1CFFA-C552-4ECE-9CD9-D333BE50AD82}"/>
              </a:ext>
            </a:extLst>
          </p:cNvPr>
          <p:cNvPicPr>
            <a:picLocks noChangeAspect="1"/>
          </p:cNvPicPr>
          <p:nvPr/>
        </p:nvPicPr>
        <p:blipFill rotWithShape="1">
          <a:blip r:embed="rId2"/>
          <a:srcRect l="34286" t="35344" r="22619" b="45185"/>
          <a:stretch/>
        </p:blipFill>
        <p:spPr>
          <a:xfrm>
            <a:off x="8417859" y="256068"/>
            <a:ext cx="3574484" cy="908432"/>
          </a:xfrm>
          <a:prstGeom prst="rect">
            <a:avLst/>
          </a:prstGeom>
        </p:spPr>
      </p:pic>
      <p:sp>
        <p:nvSpPr>
          <p:cNvPr id="7" name="Title 1">
            <a:extLst>
              <a:ext uri="{FF2B5EF4-FFF2-40B4-BE49-F238E27FC236}">
                <a16:creationId xmlns:a16="http://schemas.microsoft.com/office/drawing/2014/main" id="{D83AA2B8-A5FF-2548-98DB-B03579D70F4D}"/>
              </a:ext>
            </a:extLst>
          </p:cNvPr>
          <p:cNvSpPr txBox="1">
            <a:spLocks/>
          </p:cNvSpPr>
          <p:nvPr/>
        </p:nvSpPr>
        <p:spPr>
          <a:xfrm>
            <a:off x="5916295" y="4168067"/>
            <a:ext cx="6073590" cy="923330"/>
          </a:xfrm>
          <a:prstGeom prst="rect">
            <a:avLst/>
          </a:prstGeom>
          <a:effectLst/>
        </p:spPr>
        <p:txBody>
          <a:bodyPr vert="horz" lIns="91440" tIns="45720" rIns="91440" bIns="45720" rtlCol="0" anchor="b">
            <a:normAutofit fontScale="52500" lnSpcReduction="2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b="1" dirty="0">
                <a:solidFill>
                  <a:schemeClr val="accent2">
                    <a:lumMod val="50000"/>
                  </a:schemeClr>
                </a:solidFill>
                <a:latin typeface="Calibri" panose="020F0502020204030204" pitchFamily="34" charset="0"/>
                <a:cs typeface="Calibri" panose="020F0502020204030204" pitchFamily="34" charset="0"/>
              </a:rPr>
              <a:t>2-PAGE SUMMARY</a:t>
            </a:r>
            <a:endParaRPr lang="en-GB" dirty="0">
              <a:solidFill>
                <a:schemeClr val="accent2">
                  <a:lumMod val="50000"/>
                </a:schemeClr>
              </a:solidFill>
              <a:latin typeface="Calibri" panose="020F0502020204030204" pitchFamily="34" charset="0"/>
              <a:cs typeface="Calibri" panose="020F0502020204030204" pitchFamily="34" charset="0"/>
            </a:endParaRPr>
          </a:p>
          <a:p>
            <a:pPr algn="ctr"/>
            <a:r>
              <a:rPr lang="en-GB" b="1" dirty="0">
                <a:solidFill>
                  <a:schemeClr val="accent2">
                    <a:lumMod val="50000"/>
                  </a:schemeClr>
                </a:solidFill>
              </a:rPr>
              <a:t>(followed by full presentation)</a:t>
            </a:r>
            <a:endParaRPr lang="en-GB" dirty="0">
              <a:solidFill>
                <a:schemeClr val="accent2">
                  <a:lumMod val="50000"/>
                </a:schemeClr>
              </a:solidFill>
            </a:endParaRPr>
          </a:p>
        </p:txBody>
      </p:sp>
    </p:spTree>
    <p:extLst>
      <p:ext uri="{BB962C8B-B14F-4D97-AF65-F5344CB8AC3E}">
        <p14:creationId xmlns:p14="http://schemas.microsoft.com/office/powerpoint/2010/main" val="2777746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031405" y="0"/>
            <a:ext cx="3141344" cy="1048083"/>
          </a:xfrm>
        </p:spPr>
        <p:txBody>
          <a:bodyPr/>
          <a:lstStyle/>
          <a:p>
            <a:r>
              <a:rPr lang="en-GB" b="1" dirty="0">
                <a:solidFill>
                  <a:srgbClr val="7030A0"/>
                </a:solidFill>
              </a:rPr>
              <a:t>Results </a:t>
            </a:r>
          </a:p>
        </p:txBody>
      </p:sp>
      <p:sp>
        <p:nvSpPr>
          <p:cNvPr id="6" name="TextBox 5">
            <a:extLst>
              <a:ext uri="{FF2B5EF4-FFF2-40B4-BE49-F238E27FC236}">
                <a16:creationId xmlns:a16="http://schemas.microsoft.com/office/drawing/2014/main" id="{F07AF83C-2BF2-4FC8-BC26-B7252CB14B0E}"/>
              </a:ext>
            </a:extLst>
          </p:cNvPr>
          <p:cNvSpPr txBox="1"/>
          <p:nvPr/>
        </p:nvSpPr>
        <p:spPr>
          <a:xfrm>
            <a:off x="1694046" y="884263"/>
            <a:ext cx="10202779" cy="923330"/>
          </a:xfrm>
          <a:prstGeom prst="rect">
            <a:avLst/>
          </a:prstGeom>
          <a:noFill/>
        </p:spPr>
        <p:txBody>
          <a:bodyPr wrap="square" rtlCol="0">
            <a:spAutoFit/>
          </a:bodyPr>
          <a:lstStyle/>
          <a:p>
            <a:pPr algn="just"/>
            <a:r>
              <a:rPr lang="en-US" dirty="0">
                <a:solidFill>
                  <a:schemeClr val="tx2"/>
                </a:solidFill>
              </a:rPr>
              <a:t>28  participants with 440 years collective insurance sector experience, ranging from 4-41 years, contributed data. The main risk-holding </a:t>
            </a:r>
            <a:r>
              <a:rPr lang="en-US" dirty="0" err="1">
                <a:solidFill>
                  <a:schemeClr val="tx2"/>
                </a:solidFill>
              </a:rPr>
              <a:t>organisations</a:t>
            </a:r>
            <a:r>
              <a:rPr lang="en-US" dirty="0">
                <a:solidFill>
                  <a:schemeClr val="tx2"/>
                </a:solidFill>
              </a:rPr>
              <a:t> (i.e. primary insurers and reinsurers) were well represented (Fig. 1a).</a:t>
            </a:r>
            <a:endParaRPr lang="en-GB" dirty="0">
              <a:solidFill>
                <a:schemeClr val="accent2">
                  <a:lumMod val="50000"/>
                </a:schemeClr>
              </a:solidFill>
            </a:endParaRPr>
          </a:p>
        </p:txBody>
      </p:sp>
      <p:sp>
        <p:nvSpPr>
          <p:cNvPr id="5" name="Content Placeholder 4">
            <a:extLst>
              <a:ext uri="{FF2B5EF4-FFF2-40B4-BE49-F238E27FC236}">
                <a16:creationId xmlns:a16="http://schemas.microsoft.com/office/drawing/2014/main" id="{969716F5-84E4-48B4-8F63-D0EFBFDBD5A2}"/>
              </a:ext>
            </a:extLst>
          </p:cNvPr>
          <p:cNvSpPr>
            <a:spLocks noGrp="1"/>
          </p:cNvSpPr>
          <p:nvPr>
            <p:ph idx="1"/>
          </p:nvPr>
        </p:nvSpPr>
        <p:spPr>
          <a:xfrm>
            <a:off x="2839401" y="6363000"/>
            <a:ext cx="8639175" cy="465367"/>
          </a:xfrm>
        </p:spPr>
        <p:txBody>
          <a:bodyPr>
            <a:normAutofit/>
          </a:bodyPr>
          <a:lstStyle/>
          <a:p>
            <a:pPr marL="0" indent="0">
              <a:buNone/>
            </a:pPr>
            <a:r>
              <a:rPr lang="en-GB" sz="1600" b="1" dirty="0">
                <a:solidFill>
                  <a:schemeClr val="accent2">
                    <a:lumMod val="50000"/>
                  </a:schemeClr>
                </a:solidFill>
              </a:rPr>
              <a:t>Fig. 1</a:t>
            </a:r>
            <a:r>
              <a:rPr lang="en-GB" sz="1600" dirty="0">
                <a:solidFill>
                  <a:schemeClr val="accent2">
                    <a:lumMod val="50000"/>
                  </a:schemeClr>
                </a:solidFill>
              </a:rPr>
              <a:t> </a:t>
            </a:r>
            <a:r>
              <a:rPr lang="en-GB" sz="1600" b="1" dirty="0">
                <a:solidFill>
                  <a:schemeClr val="accent2">
                    <a:lumMod val="50000"/>
                  </a:schemeClr>
                </a:solidFill>
              </a:rPr>
              <a:t>:</a:t>
            </a:r>
            <a:r>
              <a:rPr lang="en-GB" sz="1600" dirty="0">
                <a:solidFill>
                  <a:schemeClr val="accent2">
                    <a:lumMod val="50000"/>
                  </a:schemeClr>
                </a:solidFill>
              </a:rPr>
              <a:t> Participants’ past and current experience</a:t>
            </a:r>
            <a:r>
              <a:rPr lang="en-GB" dirty="0">
                <a:solidFill>
                  <a:schemeClr val="accent2">
                    <a:lumMod val="50000"/>
                  </a:schemeClr>
                </a:solidFill>
              </a:rPr>
              <a:t>.</a:t>
            </a:r>
            <a:endParaRPr lang="en-GB" dirty="0"/>
          </a:p>
        </p:txBody>
      </p:sp>
      <p:grpSp>
        <p:nvGrpSpPr>
          <p:cNvPr id="15" name="Group 14">
            <a:extLst>
              <a:ext uri="{FF2B5EF4-FFF2-40B4-BE49-F238E27FC236}">
                <a16:creationId xmlns:a16="http://schemas.microsoft.com/office/drawing/2014/main" id="{F6D2DE8C-95AF-4852-AF01-F974CD577B91}"/>
              </a:ext>
            </a:extLst>
          </p:cNvPr>
          <p:cNvGrpSpPr/>
          <p:nvPr/>
        </p:nvGrpSpPr>
        <p:grpSpPr>
          <a:xfrm>
            <a:off x="2789303" y="2387148"/>
            <a:ext cx="8909354" cy="4109547"/>
            <a:chOff x="1785669" y="2709951"/>
            <a:chExt cx="8909354" cy="4109547"/>
          </a:xfrm>
        </p:grpSpPr>
        <p:pic>
          <p:nvPicPr>
            <p:cNvPr id="7" name="Picture 6">
              <a:extLst>
                <a:ext uri="{FF2B5EF4-FFF2-40B4-BE49-F238E27FC236}">
                  <a16:creationId xmlns:a16="http://schemas.microsoft.com/office/drawing/2014/main" id="{9418C997-F5BF-483D-BBE0-44B2D67FEE3B}"/>
                </a:ext>
              </a:extLst>
            </p:cNvPr>
            <p:cNvPicPr/>
            <p:nvPr/>
          </p:nvPicPr>
          <p:blipFill rotWithShape="1">
            <a:blip r:embed="rId2">
              <a:extLst>
                <a:ext uri="{28A0092B-C50C-407E-A947-70E740481C1C}">
                  <a14:useLocalDpi xmlns:a14="http://schemas.microsoft.com/office/drawing/2010/main" val="0"/>
                </a:ext>
              </a:extLst>
            </a:blip>
            <a:srcRect t="3745" b="48165"/>
            <a:stretch/>
          </p:blipFill>
          <p:spPr>
            <a:xfrm>
              <a:off x="3116981" y="3503596"/>
              <a:ext cx="3672406" cy="3152274"/>
            </a:xfrm>
            <a:prstGeom prst="rect">
              <a:avLst/>
            </a:prstGeom>
          </p:spPr>
        </p:pic>
        <p:pic>
          <p:nvPicPr>
            <p:cNvPr id="8" name="Picture 7">
              <a:extLst>
                <a:ext uri="{FF2B5EF4-FFF2-40B4-BE49-F238E27FC236}">
                  <a16:creationId xmlns:a16="http://schemas.microsoft.com/office/drawing/2014/main" id="{4A013CD9-C073-4C4E-92B0-F4854B79F8CE}"/>
                </a:ext>
              </a:extLst>
            </p:cNvPr>
            <p:cNvPicPr/>
            <p:nvPr/>
          </p:nvPicPr>
          <p:blipFill rotWithShape="1">
            <a:blip r:embed="rId2">
              <a:extLst>
                <a:ext uri="{28A0092B-C50C-407E-A947-70E740481C1C}">
                  <a14:useLocalDpi xmlns:a14="http://schemas.microsoft.com/office/drawing/2010/main" val="0"/>
                </a:ext>
              </a:extLst>
            </a:blip>
            <a:srcRect t="50294"/>
            <a:stretch/>
          </p:blipFill>
          <p:spPr>
            <a:xfrm>
              <a:off x="7022617" y="3561346"/>
              <a:ext cx="3672406" cy="3258152"/>
            </a:xfrm>
            <a:prstGeom prst="rect">
              <a:avLst/>
            </a:prstGeom>
          </p:spPr>
        </p:pic>
        <p:sp>
          <p:nvSpPr>
            <p:cNvPr id="10" name="TextBox 9">
              <a:extLst>
                <a:ext uri="{FF2B5EF4-FFF2-40B4-BE49-F238E27FC236}">
                  <a16:creationId xmlns:a16="http://schemas.microsoft.com/office/drawing/2014/main" id="{5B5D8E19-CFF3-4288-A1AE-FDD15CE12E7F}"/>
                </a:ext>
              </a:extLst>
            </p:cNvPr>
            <p:cNvSpPr txBox="1"/>
            <p:nvPr/>
          </p:nvSpPr>
          <p:spPr>
            <a:xfrm>
              <a:off x="3161898" y="2709951"/>
              <a:ext cx="2993457" cy="400110"/>
            </a:xfrm>
            <a:prstGeom prst="rect">
              <a:avLst/>
            </a:prstGeom>
            <a:noFill/>
          </p:spPr>
          <p:txBody>
            <a:bodyPr wrap="square" rtlCol="0">
              <a:spAutoFit/>
            </a:bodyPr>
            <a:lstStyle/>
            <a:p>
              <a:r>
                <a:rPr lang="en-GB" dirty="0">
                  <a:solidFill>
                    <a:schemeClr val="accent2">
                      <a:lumMod val="50000"/>
                    </a:schemeClr>
                  </a:solidFill>
                </a:rPr>
                <a:t>a) </a:t>
              </a:r>
              <a:r>
                <a:rPr lang="en-GB" sz="2000" dirty="0">
                  <a:solidFill>
                    <a:schemeClr val="accent2">
                      <a:lumMod val="50000"/>
                    </a:schemeClr>
                  </a:solidFill>
                </a:rPr>
                <a:t>Organisation</a:t>
              </a:r>
              <a:r>
                <a:rPr lang="en-GB" dirty="0">
                  <a:solidFill>
                    <a:schemeClr val="accent2">
                      <a:lumMod val="50000"/>
                    </a:schemeClr>
                  </a:solidFill>
                </a:rPr>
                <a:t> Type</a:t>
              </a:r>
            </a:p>
          </p:txBody>
        </p:sp>
        <p:sp>
          <p:nvSpPr>
            <p:cNvPr id="11" name="TextBox 10">
              <a:extLst>
                <a:ext uri="{FF2B5EF4-FFF2-40B4-BE49-F238E27FC236}">
                  <a16:creationId xmlns:a16="http://schemas.microsoft.com/office/drawing/2014/main" id="{101EB338-6B4F-4388-AFC7-D1EDAAC24046}"/>
                </a:ext>
              </a:extLst>
            </p:cNvPr>
            <p:cNvSpPr txBox="1"/>
            <p:nvPr/>
          </p:nvSpPr>
          <p:spPr>
            <a:xfrm>
              <a:off x="7241775" y="2753705"/>
              <a:ext cx="2290813" cy="400110"/>
            </a:xfrm>
            <a:prstGeom prst="rect">
              <a:avLst/>
            </a:prstGeom>
            <a:noFill/>
          </p:spPr>
          <p:txBody>
            <a:bodyPr wrap="square" rtlCol="0">
              <a:spAutoFit/>
            </a:bodyPr>
            <a:lstStyle/>
            <a:p>
              <a:r>
                <a:rPr lang="en-GB" sz="2000" dirty="0">
                  <a:solidFill>
                    <a:schemeClr val="accent2">
                      <a:lumMod val="50000"/>
                    </a:schemeClr>
                  </a:solidFill>
                </a:rPr>
                <a:t>b) Job Role </a:t>
              </a:r>
            </a:p>
          </p:txBody>
        </p:sp>
        <p:pic>
          <p:nvPicPr>
            <p:cNvPr id="12" name="Picture 11">
              <a:extLst>
                <a:ext uri="{FF2B5EF4-FFF2-40B4-BE49-F238E27FC236}">
                  <a16:creationId xmlns:a16="http://schemas.microsoft.com/office/drawing/2014/main" id="{98DF5949-606D-4765-B67E-47584FC7D3BC}"/>
                </a:ext>
              </a:extLst>
            </p:cNvPr>
            <p:cNvPicPr/>
            <p:nvPr/>
          </p:nvPicPr>
          <p:blipFill rotWithShape="1">
            <a:blip r:embed="rId2">
              <a:extLst>
                <a:ext uri="{28A0092B-C50C-407E-A947-70E740481C1C}">
                  <a14:useLocalDpi xmlns:a14="http://schemas.microsoft.com/office/drawing/2010/main" val="0"/>
                </a:ext>
              </a:extLst>
            </a:blip>
            <a:srcRect l="11367" t="4552" r="58732" b="84156"/>
            <a:stretch/>
          </p:blipFill>
          <p:spPr>
            <a:xfrm>
              <a:off x="1785669" y="4267820"/>
              <a:ext cx="1098082" cy="740160"/>
            </a:xfrm>
            <a:prstGeom prst="rect">
              <a:avLst/>
            </a:prstGeom>
          </p:spPr>
        </p:pic>
        <p:sp useBgFill="1">
          <p:nvSpPr>
            <p:cNvPr id="13" name="TextBox 12">
              <a:extLst>
                <a:ext uri="{FF2B5EF4-FFF2-40B4-BE49-F238E27FC236}">
                  <a16:creationId xmlns:a16="http://schemas.microsoft.com/office/drawing/2014/main" id="{B9E883F4-6FA0-4E23-8348-CB9E42B4492D}"/>
                </a:ext>
              </a:extLst>
            </p:cNvPr>
            <p:cNvSpPr txBox="1"/>
            <p:nvPr/>
          </p:nvSpPr>
          <p:spPr>
            <a:xfrm>
              <a:off x="3657600" y="3112532"/>
              <a:ext cx="1001027" cy="1170710"/>
            </a:xfrm>
            <a:prstGeom prst="rect">
              <a:avLst/>
            </a:prstGeom>
          </p:spPr>
          <p:txBody>
            <a:bodyPr wrap="square" rtlCol="0">
              <a:spAutoFit/>
            </a:bodyPr>
            <a:lstStyle/>
            <a:p>
              <a:endParaRPr lang="en-GB" dirty="0"/>
            </a:p>
          </p:txBody>
        </p:sp>
        <p:sp useBgFill="1">
          <p:nvSpPr>
            <p:cNvPr id="14" name="TextBox 13">
              <a:extLst>
                <a:ext uri="{FF2B5EF4-FFF2-40B4-BE49-F238E27FC236}">
                  <a16:creationId xmlns:a16="http://schemas.microsoft.com/office/drawing/2014/main" id="{2B2A97D0-BAE4-42F2-A9AB-0EC4952AFCA8}"/>
                </a:ext>
              </a:extLst>
            </p:cNvPr>
            <p:cNvSpPr txBox="1"/>
            <p:nvPr/>
          </p:nvSpPr>
          <p:spPr>
            <a:xfrm>
              <a:off x="7022617" y="3722389"/>
              <a:ext cx="1413311" cy="377970"/>
            </a:xfrm>
            <a:prstGeom prst="rect">
              <a:avLst/>
            </a:prstGeom>
          </p:spPr>
          <p:txBody>
            <a:bodyPr wrap="square" rtlCol="0">
              <a:spAutoFit/>
            </a:bodyPr>
            <a:lstStyle/>
            <a:p>
              <a:endParaRPr lang="en-GB" dirty="0"/>
            </a:p>
          </p:txBody>
        </p:sp>
      </p:grpSp>
    </p:spTree>
    <p:extLst>
      <p:ext uri="{BB962C8B-B14F-4D97-AF65-F5344CB8AC3E}">
        <p14:creationId xmlns:p14="http://schemas.microsoft.com/office/powerpoint/2010/main" val="1339944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031405" y="0"/>
            <a:ext cx="3141344" cy="1048083"/>
          </a:xfrm>
        </p:spPr>
        <p:txBody>
          <a:bodyPr/>
          <a:lstStyle/>
          <a:p>
            <a:r>
              <a:rPr lang="en-GB" b="1" dirty="0">
                <a:solidFill>
                  <a:srgbClr val="7030A0"/>
                </a:solidFill>
              </a:rPr>
              <a:t>Results </a:t>
            </a:r>
          </a:p>
        </p:txBody>
      </p:sp>
      <p:sp>
        <p:nvSpPr>
          <p:cNvPr id="6" name="TextBox 5">
            <a:extLst>
              <a:ext uri="{FF2B5EF4-FFF2-40B4-BE49-F238E27FC236}">
                <a16:creationId xmlns:a16="http://schemas.microsoft.com/office/drawing/2014/main" id="{F07AF83C-2BF2-4FC8-BC26-B7252CB14B0E}"/>
              </a:ext>
            </a:extLst>
          </p:cNvPr>
          <p:cNvSpPr txBox="1"/>
          <p:nvPr/>
        </p:nvSpPr>
        <p:spPr>
          <a:xfrm>
            <a:off x="1694046" y="884263"/>
            <a:ext cx="10202779" cy="369332"/>
          </a:xfrm>
          <a:prstGeom prst="rect">
            <a:avLst/>
          </a:prstGeom>
          <a:noFill/>
        </p:spPr>
        <p:txBody>
          <a:bodyPr wrap="square" rtlCol="0">
            <a:spAutoFit/>
          </a:bodyPr>
          <a:lstStyle/>
          <a:p>
            <a:pPr algn="just"/>
            <a:r>
              <a:rPr lang="en-GB" dirty="0">
                <a:solidFill>
                  <a:schemeClr val="accent2">
                    <a:lumMod val="50000"/>
                  </a:schemeClr>
                </a:solidFill>
              </a:rPr>
              <a:t>.</a:t>
            </a:r>
          </a:p>
        </p:txBody>
      </p:sp>
      <p:sp>
        <p:nvSpPr>
          <p:cNvPr id="5" name="Content Placeholder 4">
            <a:extLst>
              <a:ext uri="{FF2B5EF4-FFF2-40B4-BE49-F238E27FC236}">
                <a16:creationId xmlns:a16="http://schemas.microsoft.com/office/drawing/2014/main" id="{969716F5-84E4-48B4-8F63-D0EFBFDBD5A2}"/>
              </a:ext>
            </a:extLst>
          </p:cNvPr>
          <p:cNvSpPr>
            <a:spLocks noGrp="1"/>
          </p:cNvSpPr>
          <p:nvPr>
            <p:ph idx="1"/>
          </p:nvPr>
        </p:nvSpPr>
        <p:spPr>
          <a:xfrm>
            <a:off x="1492852" y="793498"/>
            <a:ext cx="7262629" cy="1192732"/>
          </a:xfrm>
        </p:spPr>
        <p:txBody>
          <a:bodyPr>
            <a:normAutofit/>
          </a:bodyPr>
          <a:lstStyle/>
          <a:p>
            <a:pPr marL="0" indent="0">
              <a:buNone/>
            </a:pPr>
            <a:r>
              <a:rPr lang="en-GB" dirty="0">
                <a:solidFill>
                  <a:schemeClr val="accent2">
                    <a:lumMod val="50000"/>
                  </a:schemeClr>
                </a:solidFill>
              </a:rPr>
              <a:t> </a:t>
            </a:r>
            <a:r>
              <a:rPr lang="en-GB" b="1" dirty="0">
                <a:solidFill>
                  <a:schemeClr val="accent2">
                    <a:lumMod val="50000"/>
                  </a:schemeClr>
                </a:solidFill>
              </a:rPr>
              <a:t>Participants’ past and current experience:</a:t>
            </a:r>
            <a:endParaRPr lang="en-GB" b="1" dirty="0"/>
          </a:p>
        </p:txBody>
      </p:sp>
      <p:sp>
        <p:nvSpPr>
          <p:cNvPr id="3" name="Rectangle 2">
            <a:extLst>
              <a:ext uri="{FF2B5EF4-FFF2-40B4-BE49-F238E27FC236}">
                <a16:creationId xmlns:a16="http://schemas.microsoft.com/office/drawing/2014/main" id="{AF09F3CD-D1F4-493B-9496-84D60358DC67}"/>
              </a:ext>
            </a:extLst>
          </p:cNvPr>
          <p:cNvSpPr/>
          <p:nvPr/>
        </p:nvSpPr>
        <p:spPr>
          <a:xfrm>
            <a:off x="1510498" y="1909518"/>
            <a:ext cx="10525125" cy="4154984"/>
          </a:xfrm>
          <a:prstGeom prst="rect">
            <a:avLst/>
          </a:prstGeom>
        </p:spPr>
        <p:txBody>
          <a:bodyPr wrap="square">
            <a:spAutoFit/>
          </a:bodyPr>
          <a:lstStyle/>
          <a:p>
            <a:pPr marL="342900" indent="-342900" algn="just">
              <a:buFont typeface="Arial" panose="020B0604020202020204" pitchFamily="34" charset="0"/>
              <a:buChar char="•"/>
            </a:pPr>
            <a:r>
              <a:rPr lang="en-US" sz="2200" dirty="0">
                <a:solidFill>
                  <a:schemeClr val="tx2"/>
                </a:solidFill>
              </a:rPr>
              <a:t>Past experience of research science and working at companies who </a:t>
            </a:r>
            <a:r>
              <a:rPr lang="en-GB" sz="2200" dirty="0">
                <a:solidFill>
                  <a:schemeClr val="tx2"/>
                </a:solidFill>
              </a:rPr>
              <a:t>specialise</a:t>
            </a:r>
            <a:r>
              <a:rPr lang="en-US" sz="2200" dirty="0">
                <a:solidFill>
                  <a:schemeClr val="tx2"/>
                </a:solidFill>
              </a:rPr>
              <a:t> in making catastrophe models was common.</a:t>
            </a:r>
          </a:p>
          <a:p>
            <a:pPr marL="342900" indent="-342900" algn="just">
              <a:buFont typeface="Arial" panose="020B0604020202020204" pitchFamily="34" charset="0"/>
              <a:buChar char="•"/>
            </a:pPr>
            <a:endParaRPr lang="en-US" sz="2200" dirty="0">
              <a:solidFill>
                <a:schemeClr val="tx2"/>
              </a:solidFill>
            </a:endParaRPr>
          </a:p>
          <a:p>
            <a:pPr marL="342900" indent="-342900" algn="just">
              <a:buFont typeface="Arial" panose="020B0604020202020204" pitchFamily="34" charset="0"/>
              <a:buChar char="•"/>
            </a:pPr>
            <a:r>
              <a:rPr lang="en-US" sz="2200" dirty="0">
                <a:solidFill>
                  <a:schemeClr val="tx2"/>
                </a:solidFill>
              </a:rPr>
              <a:t>The main functional areas within a (re)insurer (see Figs. 1b and 3) are well represented, although Underwriting &amp; Pricing is the least so in current roles.</a:t>
            </a:r>
          </a:p>
          <a:p>
            <a:pPr marL="342900" indent="-342900" algn="just">
              <a:buFont typeface="Arial" panose="020B0604020202020204" pitchFamily="34" charset="0"/>
              <a:buChar char="•"/>
            </a:pPr>
            <a:endParaRPr lang="en-US" sz="2200" dirty="0">
              <a:solidFill>
                <a:schemeClr val="tx2"/>
              </a:solidFill>
            </a:endParaRPr>
          </a:p>
          <a:p>
            <a:pPr marL="342900" indent="-342900" algn="just">
              <a:buFont typeface="Arial" panose="020B0604020202020204" pitchFamily="34" charset="0"/>
              <a:buChar char="•"/>
            </a:pPr>
            <a:r>
              <a:rPr lang="en-US" sz="2200" dirty="0">
                <a:solidFill>
                  <a:schemeClr val="tx2"/>
                </a:solidFill>
              </a:rPr>
              <a:t> Participants’ seniorities span from new risk analysts to board level, excepting board-level representation for (re)insurers, with scientists being statistically indistinguishable from other participants in seniority.</a:t>
            </a:r>
          </a:p>
          <a:p>
            <a:pPr algn="just"/>
            <a:endParaRPr lang="en-US" sz="2200" dirty="0">
              <a:solidFill>
                <a:schemeClr val="tx2"/>
              </a:solidFill>
            </a:endParaRPr>
          </a:p>
          <a:p>
            <a:pPr marL="342900" indent="-342900" algn="just">
              <a:buFont typeface="Arial" panose="020B0604020202020204" pitchFamily="34" charset="0"/>
              <a:buChar char="•"/>
            </a:pPr>
            <a:r>
              <a:rPr lang="en-US" sz="2200" dirty="0">
                <a:solidFill>
                  <a:schemeClr val="tx2"/>
                </a:solidFill>
              </a:rPr>
              <a:t> Participants were scientifically literate technical specialists, including scientists, broadly spanning the range of seniorities in the </a:t>
            </a:r>
            <a:r>
              <a:rPr lang="en-GB" sz="2200" dirty="0">
                <a:solidFill>
                  <a:schemeClr val="tx2"/>
                </a:solidFill>
              </a:rPr>
              <a:t>organisations</a:t>
            </a:r>
            <a:r>
              <a:rPr lang="en-US" sz="2200" dirty="0">
                <a:solidFill>
                  <a:schemeClr val="tx2"/>
                </a:solidFill>
              </a:rPr>
              <a:t> they represent. </a:t>
            </a:r>
          </a:p>
        </p:txBody>
      </p:sp>
    </p:spTree>
    <p:extLst>
      <p:ext uri="{BB962C8B-B14F-4D97-AF65-F5344CB8AC3E}">
        <p14:creationId xmlns:p14="http://schemas.microsoft.com/office/powerpoint/2010/main" val="1146393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888655" y="20846"/>
            <a:ext cx="2303345" cy="1048083"/>
          </a:xfrm>
        </p:spPr>
        <p:txBody>
          <a:bodyPr/>
          <a:lstStyle/>
          <a:p>
            <a:r>
              <a:rPr lang="en-GB" b="1" dirty="0">
                <a:solidFill>
                  <a:srgbClr val="7030A0"/>
                </a:solidFill>
              </a:rPr>
              <a:t>Results </a:t>
            </a:r>
          </a:p>
        </p:txBody>
      </p:sp>
      <p:sp>
        <p:nvSpPr>
          <p:cNvPr id="6" name="TextBox 5">
            <a:extLst>
              <a:ext uri="{FF2B5EF4-FFF2-40B4-BE49-F238E27FC236}">
                <a16:creationId xmlns:a16="http://schemas.microsoft.com/office/drawing/2014/main" id="{F07AF83C-2BF2-4FC8-BC26-B7252CB14B0E}"/>
              </a:ext>
            </a:extLst>
          </p:cNvPr>
          <p:cNvSpPr txBox="1"/>
          <p:nvPr/>
        </p:nvSpPr>
        <p:spPr>
          <a:xfrm>
            <a:off x="1694046" y="884263"/>
            <a:ext cx="10202779" cy="369332"/>
          </a:xfrm>
          <a:prstGeom prst="rect">
            <a:avLst/>
          </a:prstGeom>
          <a:noFill/>
        </p:spPr>
        <p:txBody>
          <a:bodyPr wrap="square" rtlCol="0">
            <a:spAutoFit/>
          </a:bodyPr>
          <a:lstStyle/>
          <a:p>
            <a:pPr algn="just"/>
            <a:r>
              <a:rPr lang="en-GB" dirty="0">
                <a:solidFill>
                  <a:schemeClr val="accent2">
                    <a:lumMod val="50000"/>
                  </a:schemeClr>
                </a:solidFill>
              </a:rPr>
              <a:t>.</a:t>
            </a:r>
          </a:p>
        </p:txBody>
      </p:sp>
      <p:sp>
        <p:nvSpPr>
          <p:cNvPr id="5" name="Content Placeholder 4">
            <a:extLst>
              <a:ext uri="{FF2B5EF4-FFF2-40B4-BE49-F238E27FC236}">
                <a16:creationId xmlns:a16="http://schemas.microsoft.com/office/drawing/2014/main" id="{969716F5-84E4-48B4-8F63-D0EFBFDBD5A2}"/>
              </a:ext>
            </a:extLst>
          </p:cNvPr>
          <p:cNvSpPr>
            <a:spLocks noGrp="1"/>
          </p:cNvSpPr>
          <p:nvPr>
            <p:ph idx="1"/>
          </p:nvPr>
        </p:nvSpPr>
        <p:spPr>
          <a:xfrm>
            <a:off x="1694045" y="1253595"/>
            <a:ext cx="3131887" cy="3928005"/>
          </a:xfrm>
        </p:spPr>
        <p:txBody>
          <a:bodyPr>
            <a:normAutofit/>
          </a:bodyPr>
          <a:lstStyle/>
          <a:p>
            <a:pPr marL="0" indent="0">
              <a:buNone/>
            </a:pPr>
            <a:r>
              <a:rPr lang="en-GB" sz="2000" dirty="0">
                <a:solidFill>
                  <a:schemeClr val="tx2"/>
                </a:solidFill>
              </a:rPr>
              <a:t> </a:t>
            </a:r>
            <a:r>
              <a:rPr lang="en-GB" dirty="0">
                <a:solidFill>
                  <a:schemeClr val="tx2"/>
                </a:solidFill>
              </a:rPr>
              <a:t>Fig. 2 confirms that large and heavily exposed  companies have both the incentive and capability to be most engaged with scientific research funded by UKRI, facilitating real-world impact. </a:t>
            </a:r>
          </a:p>
        </p:txBody>
      </p:sp>
      <p:pic>
        <p:nvPicPr>
          <p:cNvPr id="7" name="Content Placeholder 3">
            <a:extLst>
              <a:ext uri="{FF2B5EF4-FFF2-40B4-BE49-F238E27FC236}">
                <a16:creationId xmlns:a16="http://schemas.microsoft.com/office/drawing/2014/main" id="{DF716526-882B-4E74-A9F0-965869369BE4}"/>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4973521" y="971938"/>
            <a:ext cx="7070892" cy="4505393"/>
          </a:xfrm>
          <a:prstGeom prst="rect">
            <a:avLst/>
          </a:prstGeom>
          <a:noFill/>
          <a:ln>
            <a:noFill/>
          </a:ln>
        </p:spPr>
      </p:pic>
      <p:sp>
        <p:nvSpPr>
          <p:cNvPr id="3" name="TextBox 2">
            <a:extLst>
              <a:ext uri="{FF2B5EF4-FFF2-40B4-BE49-F238E27FC236}">
                <a16:creationId xmlns:a16="http://schemas.microsoft.com/office/drawing/2014/main" id="{3E97FCA6-C000-4188-B819-A12D07943809}"/>
              </a:ext>
            </a:extLst>
          </p:cNvPr>
          <p:cNvSpPr txBox="1"/>
          <p:nvPr/>
        </p:nvSpPr>
        <p:spPr>
          <a:xfrm>
            <a:off x="5110479" y="5695557"/>
            <a:ext cx="6933933" cy="1015663"/>
          </a:xfrm>
          <a:prstGeom prst="rect">
            <a:avLst/>
          </a:prstGeom>
          <a:noFill/>
        </p:spPr>
        <p:txBody>
          <a:bodyPr wrap="square" rtlCol="0">
            <a:spAutoFit/>
          </a:bodyPr>
          <a:lstStyle/>
          <a:p>
            <a:r>
              <a:rPr lang="en-GB" sz="1400" b="1" dirty="0">
                <a:solidFill>
                  <a:schemeClr val="accent2">
                    <a:lumMod val="50000"/>
                  </a:schemeClr>
                </a:solidFill>
              </a:rPr>
              <a:t>Fig. 2:</a:t>
            </a:r>
            <a:r>
              <a:rPr lang="en-GB" sz="1400" dirty="0">
                <a:solidFill>
                  <a:schemeClr val="accent2">
                    <a:lumMod val="50000"/>
                  </a:schemeClr>
                </a:solidFill>
              </a:rPr>
              <a:t> Organisational view of making key decisions within (re)insurance by risk holders using environmental science. Dots are votes for the most material (i.e. important) areas, and colour coding relates to type of input to decision-making. Activity 2.</a:t>
            </a:r>
          </a:p>
          <a:p>
            <a:endParaRPr lang="en-GB" dirty="0"/>
          </a:p>
        </p:txBody>
      </p:sp>
    </p:spTree>
    <p:extLst>
      <p:ext uri="{BB962C8B-B14F-4D97-AF65-F5344CB8AC3E}">
        <p14:creationId xmlns:p14="http://schemas.microsoft.com/office/powerpoint/2010/main" val="1509611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031405" y="0"/>
            <a:ext cx="3141344" cy="1048083"/>
          </a:xfrm>
        </p:spPr>
        <p:txBody>
          <a:bodyPr/>
          <a:lstStyle/>
          <a:p>
            <a:r>
              <a:rPr lang="en-GB" b="1" dirty="0">
                <a:solidFill>
                  <a:srgbClr val="7030A0"/>
                </a:solidFill>
              </a:rPr>
              <a:t>Results </a:t>
            </a:r>
          </a:p>
        </p:txBody>
      </p:sp>
      <p:sp>
        <p:nvSpPr>
          <p:cNvPr id="6" name="TextBox 5">
            <a:extLst>
              <a:ext uri="{FF2B5EF4-FFF2-40B4-BE49-F238E27FC236}">
                <a16:creationId xmlns:a16="http://schemas.microsoft.com/office/drawing/2014/main" id="{F07AF83C-2BF2-4FC8-BC26-B7252CB14B0E}"/>
              </a:ext>
            </a:extLst>
          </p:cNvPr>
          <p:cNvSpPr txBox="1"/>
          <p:nvPr/>
        </p:nvSpPr>
        <p:spPr>
          <a:xfrm>
            <a:off x="1694046" y="884263"/>
            <a:ext cx="10202779" cy="369332"/>
          </a:xfrm>
          <a:prstGeom prst="rect">
            <a:avLst/>
          </a:prstGeom>
          <a:noFill/>
        </p:spPr>
        <p:txBody>
          <a:bodyPr wrap="square" rtlCol="0">
            <a:spAutoFit/>
          </a:bodyPr>
          <a:lstStyle/>
          <a:p>
            <a:pPr algn="just"/>
            <a:r>
              <a:rPr lang="en-GB" dirty="0">
                <a:solidFill>
                  <a:schemeClr val="accent2">
                    <a:lumMod val="50000"/>
                  </a:schemeClr>
                </a:solidFill>
              </a:rPr>
              <a:t>.</a:t>
            </a:r>
          </a:p>
        </p:txBody>
      </p:sp>
      <p:sp>
        <p:nvSpPr>
          <p:cNvPr id="5" name="Content Placeholder 4">
            <a:extLst>
              <a:ext uri="{FF2B5EF4-FFF2-40B4-BE49-F238E27FC236}">
                <a16:creationId xmlns:a16="http://schemas.microsoft.com/office/drawing/2014/main" id="{969716F5-84E4-48B4-8F63-D0EFBFDBD5A2}"/>
              </a:ext>
            </a:extLst>
          </p:cNvPr>
          <p:cNvSpPr>
            <a:spLocks noGrp="1"/>
          </p:cNvSpPr>
          <p:nvPr>
            <p:ph idx="1"/>
          </p:nvPr>
        </p:nvSpPr>
        <p:spPr>
          <a:xfrm>
            <a:off x="1514476" y="1253595"/>
            <a:ext cx="10382350" cy="5462165"/>
          </a:xfrm>
        </p:spPr>
        <p:txBody>
          <a:bodyPr>
            <a:normAutofit/>
          </a:bodyPr>
          <a:lstStyle/>
          <a:p>
            <a:pPr algn="just"/>
            <a:r>
              <a:rPr lang="en-GB" dirty="0">
                <a:solidFill>
                  <a:schemeClr val="tx2"/>
                </a:solidFill>
              </a:rPr>
              <a:t>Within participants’  teams, despite the variety of individual circumstances, environmental science is used positively in decision-making;  namely, use as a ‘driver’/’reassurance’ was ranked above ‘shield’/’regulation’ (</a:t>
            </a:r>
            <a:r>
              <a:rPr lang="en-GB" i="1" dirty="0">
                <a:solidFill>
                  <a:schemeClr val="tx2"/>
                </a:solidFill>
              </a:rPr>
              <a:t>p </a:t>
            </a:r>
            <a:r>
              <a:rPr lang="en-GB" dirty="0">
                <a:solidFill>
                  <a:schemeClr val="tx2"/>
                </a:solidFill>
              </a:rPr>
              <a:t>= 0.02, Wilcoxon, unpaired, 1-tailed). However, it was ranked as less important (</a:t>
            </a:r>
            <a:r>
              <a:rPr lang="en-GB" i="1" dirty="0">
                <a:solidFill>
                  <a:schemeClr val="tx2"/>
                </a:solidFill>
              </a:rPr>
              <a:t>p </a:t>
            </a:r>
            <a:r>
              <a:rPr lang="en-GB" dirty="0">
                <a:solidFill>
                  <a:schemeClr val="tx2"/>
                </a:solidFill>
              </a:rPr>
              <a:t>&lt; 0.01) than ‘Business Factors’ for both operational (i.e. day-to-day) and strategic decision-making.</a:t>
            </a:r>
          </a:p>
          <a:p>
            <a:pPr algn="just"/>
            <a:r>
              <a:rPr lang="en-GB" dirty="0">
                <a:solidFill>
                  <a:schemeClr val="tx2"/>
                </a:solidFill>
              </a:rPr>
              <a:t>Indirect science is perceived as the dominant input into decision-making in organizations holding (re)insurance risk (Figs. 2 &amp; 3) . </a:t>
            </a:r>
          </a:p>
          <a:p>
            <a:endParaRPr lang="en-GB" dirty="0">
              <a:solidFill>
                <a:schemeClr val="tx2"/>
              </a:solidFill>
            </a:endParaRPr>
          </a:p>
        </p:txBody>
      </p:sp>
    </p:spTree>
    <p:extLst>
      <p:ext uri="{BB962C8B-B14F-4D97-AF65-F5344CB8AC3E}">
        <p14:creationId xmlns:p14="http://schemas.microsoft.com/office/powerpoint/2010/main" val="1828480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050656" y="0"/>
            <a:ext cx="3141344" cy="1115460"/>
          </a:xfrm>
        </p:spPr>
        <p:txBody>
          <a:bodyPr/>
          <a:lstStyle/>
          <a:p>
            <a:r>
              <a:rPr lang="en-GB" b="1" dirty="0">
                <a:solidFill>
                  <a:srgbClr val="7030A0"/>
                </a:solidFill>
              </a:rPr>
              <a:t>Results </a:t>
            </a:r>
          </a:p>
        </p:txBody>
      </p:sp>
      <p:sp>
        <p:nvSpPr>
          <p:cNvPr id="5" name="Content Placeholder 4">
            <a:extLst>
              <a:ext uri="{FF2B5EF4-FFF2-40B4-BE49-F238E27FC236}">
                <a16:creationId xmlns:a16="http://schemas.microsoft.com/office/drawing/2014/main" id="{D2967BF0-1D69-4877-AE9C-586707A733B7}"/>
              </a:ext>
            </a:extLst>
          </p:cNvPr>
          <p:cNvSpPr>
            <a:spLocks noGrp="1"/>
          </p:cNvSpPr>
          <p:nvPr>
            <p:ph idx="1"/>
          </p:nvPr>
        </p:nvSpPr>
        <p:spPr>
          <a:xfrm>
            <a:off x="4419600" y="6077820"/>
            <a:ext cx="7680189" cy="696771"/>
          </a:xfrm>
        </p:spPr>
        <p:txBody>
          <a:bodyPr>
            <a:normAutofit lnSpcReduction="10000"/>
          </a:bodyPr>
          <a:lstStyle/>
          <a:p>
            <a:pPr marL="0" indent="0" algn="just">
              <a:buNone/>
            </a:pPr>
            <a:r>
              <a:rPr lang="en-GB" sz="1100" b="1" dirty="0">
                <a:solidFill>
                  <a:schemeClr val="accent2">
                    <a:lumMod val="50000"/>
                  </a:schemeClr>
                </a:solidFill>
              </a:rPr>
              <a:t>Fig. 3:</a:t>
            </a:r>
            <a:r>
              <a:rPr lang="en-GB" sz="1100" dirty="0">
                <a:solidFill>
                  <a:schemeClr val="accent2">
                    <a:lumMod val="50000"/>
                  </a:schemeClr>
                </a:solidFill>
              </a:rPr>
              <a:t> Functional view of making key decisions within (re)insurance by risk holders using environmental science. The inputs and functions in Fig. 3 are interpretive simplifications derived from chapters 2 and 5 of </a:t>
            </a:r>
            <a:r>
              <a:rPr lang="en-GB" sz="1100" i="1" dirty="0">
                <a:solidFill>
                  <a:schemeClr val="accent2">
                    <a:lumMod val="50000"/>
                  </a:schemeClr>
                </a:solidFill>
              </a:rPr>
              <a:t>Natural Catastrophe Risk Management and Modelling</a:t>
            </a:r>
            <a:r>
              <a:rPr lang="en-GB" sz="1100" baseline="30000" dirty="0">
                <a:solidFill>
                  <a:schemeClr val="accent2">
                    <a:lumMod val="50000"/>
                  </a:schemeClr>
                </a:solidFill>
              </a:rPr>
              <a:t>2</a:t>
            </a:r>
            <a:r>
              <a:rPr lang="en-GB" sz="1100" dirty="0">
                <a:solidFill>
                  <a:schemeClr val="accent2">
                    <a:lumMod val="50000"/>
                  </a:schemeClr>
                </a:solidFill>
              </a:rPr>
              <a:t>. Dots are votes for the most material (i.e. important areas), and colour coding relates to type of input to decision making. Activity 3.</a:t>
            </a:r>
          </a:p>
        </p:txBody>
      </p:sp>
      <p:pic>
        <p:nvPicPr>
          <p:cNvPr id="6" name="Picture 5">
            <a:extLst>
              <a:ext uri="{FF2B5EF4-FFF2-40B4-BE49-F238E27FC236}">
                <a16:creationId xmlns:a16="http://schemas.microsoft.com/office/drawing/2014/main" id="{51BF2DB3-BA85-404E-87BB-CD85B3C6657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25722" y="1115460"/>
            <a:ext cx="7680189" cy="4824392"/>
          </a:xfrm>
          <a:prstGeom prst="rect">
            <a:avLst/>
          </a:prstGeom>
          <a:noFill/>
          <a:ln>
            <a:noFill/>
          </a:ln>
        </p:spPr>
      </p:pic>
      <p:sp>
        <p:nvSpPr>
          <p:cNvPr id="3" name="TextBox 2">
            <a:extLst>
              <a:ext uri="{FF2B5EF4-FFF2-40B4-BE49-F238E27FC236}">
                <a16:creationId xmlns:a16="http://schemas.microsoft.com/office/drawing/2014/main" id="{D6F63142-3CF8-473A-8F84-992C2AB4D0F7}"/>
              </a:ext>
            </a:extLst>
          </p:cNvPr>
          <p:cNvSpPr txBox="1"/>
          <p:nvPr/>
        </p:nvSpPr>
        <p:spPr>
          <a:xfrm>
            <a:off x="1308202" y="1707393"/>
            <a:ext cx="3017520" cy="4370427"/>
          </a:xfrm>
          <a:prstGeom prst="rect">
            <a:avLst/>
          </a:prstGeom>
          <a:noFill/>
        </p:spPr>
        <p:txBody>
          <a:bodyPr wrap="square" rtlCol="0">
            <a:spAutoFit/>
          </a:bodyPr>
          <a:lstStyle/>
          <a:p>
            <a:r>
              <a:rPr lang="en-GB" sz="2000" dirty="0">
                <a:solidFill>
                  <a:schemeClr val="tx2"/>
                </a:solidFill>
              </a:rPr>
              <a:t>The black dots on the right-hand side of Fig. 3 show that its influence (i.e. via in-house use of catastrophe models or external translators) is thought to exceed a combination of in-house science or inputs from external (i.e. mainly university-based) scientific experts, even in this peer-group. </a:t>
            </a:r>
          </a:p>
          <a:p>
            <a:endParaRPr lang="en-GB" dirty="0">
              <a:solidFill>
                <a:schemeClr val="tx2"/>
              </a:solidFill>
            </a:endParaRPr>
          </a:p>
        </p:txBody>
      </p:sp>
    </p:spTree>
    <p:extLst>
      <p:ext uri="{BB962C8B-B14F-4D97-AF65-F5344CB8AC3E}">
        <p14:creationId xmlns:p14="http://schemas.microsoft.com/office/powerpoint/2010/main" val="230852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050656" y="0"/>
            <a:ext cx="3141344" cy="1115460"/>
          </a:xfrm>
        </p:spPr>
        <p:txBody>
          <a:bodyPr/>
          <a:lstStyle/>
          <a:p>
            <a:r>
              <a:rPr lang="en-GB" b="1" dirty="0">
                <a:solidFill>
                  <a:srgbClr val="7030A0"/>
                </a:solidFill>
              </a:rPr>
              <a:t>Results </a:t>
            </a:r>
          </a:p>
        </p:txBody>
      </p:sp>
      <p:sp>
        <p:nvSpPr>
          <p:cNvPr id="5" name="Content Placeholder 4">
            <a:extLst>
              <a:ext uri="{FF2B5EF4-FFF2-40B4-BE49-F238E27FC236}">
                <a16:creationId xmlns:a16="http://schemas.microsoft.com/office/drawing/2014/main" id="{D2967BF0-1D69-4877-AE9C-586707A733B7}"/>
              </a:ext>
            </a:extLst>
          </p:cNvPr>
          <p:cNvSpPr>
            <a:spLocks noGrp="1"/>
          </p:cNvSpPr>
          <p:nvPr>
            <p:ph idx="1"/>
          </p:nvPr>
        </p:nvSpPr>
        <p:spPr>
          <a:xfrm>
            <a:off x="5090160" y="5986380"/>
            <a:ext cx="7009629" cy="696771"/>
          </a:xfrm>
        </p:spPr>
        <p:txBody>
          <a:bodyPr>
            <a:normAutofit lnSpcReduction="10000"/>
          </a:bodyPr>
          <a:lstStyle/>
          <a:p>
            <a:pPr marL="0" indent="0" algn="just">
              <a:buNone/>
            </a:pPr>
            <a:r>
              <a:rPr lang="en-GB" sz="1100" b="1" dirty="0">
                <a:solidFill>
                  <a:schemeClr val="accent2">
                    <a:lumMod val="50000"/>
                  </a:schemeClr>
                </a:solidFill>
              </a:rPr>
              <a:t>Fig. 3:</a:t>
            </a:r>
            <a:r>
              <a:rPr lang="en-GB" sz="1100" dirty="0">
                <a:solidFill>
                  <a:schemeClr val="accent2">
                    <a:lumMod val="50000"/>
                  </a:schemeClr>
                </a:solidFill>
              </a:rPr>
              <a:t> Functional view of making key decisions within (re)insurance by risk holders using environmental science. The inputs and functions in Fig. 3 are interpretive simplifications derived from chapters 2 and 5 of </a:t>
            </a:r>
            <a:r>
              <a:rPr lang="en-GB" sz="1100" i="1" dirty="0">
                <a:solidFill>
                  <a:schemeClr val="accent2">
                    <a:lumMod val="50000"/>
                  </a:schemeClr>
                </a:solidFill>
              </a:rPr>
              <a:t>Natural Catastrophe Risk Management and Modelling</a:t>
            </a:r>
            <a:r>
              <a:rPr lang="en-GB" sz="1100" baseline="30000" dirty="0">
                <a:solidFill>
                  <a:schemeClr val="accent2">
                    <a:lumMod val="50000"/>
                  </a:schemeClr>
                </a:solidFill>
              </a:rPr>
              <a:t>2</a:t>
            </a:r>
            <a:r>
              <a:rPr lang="en-GB" sz="1100" dirty="0">
                <a:solidFill>
                  <a:schemeClr val="accent2">
                    <a:lumMod val="50000"/>
                  </a:schemeClr>
                </a:solidFill>
              </a:rPr>
              <a:t>. Dots are votes for the most material (i.e. important areas), and colour coding relates to type of input to decision making. Activity 3.</a:t>
            </a:r>
          </a:p>
        </p:txBody>
      </p:sp>
      <p:pic>
        <p:nvPicPr>
          <p:cNvPr id="6" name="Picture 5">
            <a:extLst>
              <a:ext uri="{FF2B5EF4-FFF2-40B4-BE49-F238E27FC236}">
                <a16:creationId xmlns:a16="http://schemas.microsoft.com/office/drawing/2014/main" id="{51BF2DB3-BA85-404E-87BB-CD85B3C6657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90160" y="1569920"/>
            <a:ext cx="6915751" cy="4320140"/>
          </a:xfrm>
          <a:prstGeom prst="rect">
            <a:avLst/>
          </a:prstGeom>
          <a:noFill/>
          <a:ln>
            <a:noFill/>
          </a:ln>
        </p:spPr>
      </p:pic>
      <p:sp>
        <p:nvSpPr>
          <p:cNvPr id="4" name="TextBox 3">
            <a:extLst>
              <a:ext uri="{FF2B5EF4-FFF2-40B4-BE49-F238E27FC236}">
                <a16:creationId xmlns:a16="http://schemas.microsoft.com/office/drawing/2014/main" id="{BD30562E-EC1F-4C66-AB41-CCAFF67E9E32}"/>
              </a:ext>
            </a:extLst>
          </p:cNvPr>
          <p:cNvSpPr txBox="1"/>
          <p:nvPr/>
        </p:nvSpPr>
        <p:spPr>
          <a:xfrm>
            <a:off x="1341505" y="2193028"/>
            <a:ext cx="3748655" cy="3447098"/>
          </a:xfrm>
          <a:prstGeom prst="rect">
            <a:avLst/>
          </a:prstGeom>
          <a:noFill/>
        </p:spPr>
        <p:txBody>
          <a:bodyPr wrap="square" rtlCol="0">
            <a:spAutoFit/>
          </a:bodyPr>
          <a:lstStyle/>
          <a:p>
            <a:r>
              <a:rPr lang="en-GB" sz="2000" dirty="0">
                <a:solidFill>
                  <a:schemeClr val="tx2"/>
                </a:solidFill>
              </a:rPr>
              <a:t>Fig. 3 demonstrates that the strongest direct interaction that exists is with the ‘Model Adjustment’ function , which then propagates science internally. University-based scientists should be aware that these industry colleagues are likely the key conduit through which (re)insurers can be engaged. </a:t>
            </a:r>
          </a:p>
          <a:p>
            <a:pPr algn="just"/>
            <a:endParaRPr lang="en-GB" dirty="0"/>
          </a:p>
        </p:txBody>
      </p:sp>
    </p:spTree>
    <p:extLst>
      <p:ext uri="{BB962C8B-B14F-4D97-AF65-F5344CB8AC3E}">
        <p14:creationId xmlns:p14="http://schemas.microsoft.com/office/powerpoint/2010/main" val="211966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050656" y="0"/>
            <a:ext cx="3141344" cy="1115460"/>
          </a:xfrm>
        </p:spPr>
        <p:txBody>
          <a:bodyPr/>
          <a:lstStyle/>
          <a:p>
            <a:r>
              <a:rPr lang="en-GB" b="1" dirty="0">
                <a:solidFill>
                  <a:srgbClr val="7030A0"/>
                </a:solidFill>
              </a:rPr>
              <a:t>Results </a:t>
            </a:r>
          </a:p>
        </p:txBody>
      </p:sp>
      <p:sp>
        <p:nvSpPr>
          <p:cNvPr id="5" name="Content Placeholder 4">
            <a:extLst>
              <a:ext uri="{FF2B5EF4-FFF2-40B4-BE49-F238E27FC236}">
                <a16:creationId xmlns:a16="http://schemas.microsoft.com/office/drawing/2014/main" id="{D2967BF0-1D69-4877-AE9C-586707A733B7}"/>
              </a:ext>
            </a:extLst>
          </p:cNvPr>
          <p:cNvSpPr>
            <a:spLocks noGrp="1"/>
          </p:cNvSpPr>
          <p:nvPr>
            <p:ph idx="1"/>
          </p:nvPr>
        </p:nvSpPr>
        <p:spPr>
          <a:xfrm>
            <a:off x="5090160" y="5986380"/>
            <a:ext cx="7009629" cy="696771"/>
          </a:xfrm>
        </p:spPr>
        <p:txBody>
          <a:bodyPr>
            <a:normAutofit lnSpcReduction="10000"/>
          </a:bodyPr>
          <a:lstStyle/>
          <a:p>
            <a:pPr marL="0" indent="0" algn="just">
              <a:buNone/>
            </a:pPr>
            <a:r>
              <a:rPr lang="en-GB" sz="1100" b="1" dirty="0">
                <a:solidFill>
                  <a:schemeClr val="accent2">
                    <a:lumMod val="50000"/>
                  </a:schemeClr>
                </a:solidFill>
              </a:rPr>
              <a:t>Fig. 3:</a:t>
            </a:r>
            <a:r>
              <a:rPr lang="en-GB" sz="1100" dirty="0">
                <a:solidFill>
                  <a:schemeClr val="accent2">
                    <a:lumMod val="50000"/>
                  </a:schemeClr>
                </a:solidFill>
              </a:rPr>
              <a:t> Functional view of making key decisions within (re)insurance by risk holders using environmental science. The inputs and functions in Fig. 3 are interpretive simplifications derived from chapters 2 and 5 of </a:t>
            </a:r>
            <a:r>
              <a:rPr lang="en-GB" sz="1100" i="1" dirty="0">
                <a:solidFill>
                  <a:schemeClr val="accent2">
                    <a:lumMod val="50000"/>
                  </a:schemeClr>
                </a:solidFill>
              </a:rPr>
              <a:t>Natural Catastrophe Risk Management and Modelling</a:t>
            </a:r>
            <a:r>
              <a:rPr lang="en-GB" sz="1100" baseline="30000" dirty="0">
                <a:solidFill>
                  <a:schemeClr val="accent2">
                    <a:lumMod val="50000"/>
                  </a:schemeClr>
                </a:solidFill>
              </a:rPr>
              <a:t>2</a:t>
            </a:r>
            <a:r>
              <a:rPr lang="en-GB" sz="1100" dirty="0">
                <a:solidFill>
                  <a:schemeClr val="accent2">
                    <a:lumMod val="50000"/>
                  </a:schemeClr>
                </a:solidFill>
              </a:rPr>
              <a:t>. Dots are votes for the most material (i.e. important areas), and colour coding relates to type of input to decision making. Activity 3.</a:t>
            </a:r>
          </a:p>
        </p:txBody>
      </p:sp>
      <p:pic>
        <p:nvPicPr>
          <p:cNvPr id="6" name="Picture 5">
            <a:extLst>
              <a:ext uri="{FF2B5EF4-FFF2-40B4-BE49-F238E27FC236}">
                <a16:creationId xmlns:a16="http://schemas.microsoft.com/office/drawing/2014/main" id="{51BF2DB3-BA85-404E-87BB-CD85B3C6657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090160" y="1579445"/>
            <a:ext cx="6915751" cy="4320140"/>
          </a:xfrm>
          <a:prstGeom prst="rect">
            <a:avLst/>
          </a:prstGeom>
          <a:noFill/>
          <a:ln>
            <a:noFill/>
          </a:ln>
        </p:spPr>
      </p:pic>
      <p:sp>
        <p:nvSpPr>
          <p:cNvPr id="4" name="TextBox 3">
            <a:extLst>
              <a:ext uri="{FF2B5EF4-FFF2-40B4-BE49-F238E27FC236}">
                <a16:creationId xmlns:a16="http://schemas.microsoft.com/office/drawing/2014/main" id="{BD30562E-EC1F-4C66-AB41-CCAFF67E9E32}"/>
              </a:ext>
            </a:extLst>
          </p:cNvPr>
          <p:cNvSpPr txBox="1"/>
          <p:nvPr/>
        </p:nvSpPr>
        <p:spPr>
          <a:xfrm>
            <a:off x="1189105" y="2001082"/>
            <a:ext cx="3748655" cy="4062651"/>
          </a:xfrm>
          <a:prstGeom prst="rect">
            <a:avLst/>
          </a:prstGeom>
          <a:noFill/>
        </p:spPr>
        <p:txBody>
          <a:bodyPr wrap="square" rtlCol="0">
            <a:spAutoFit/>
          </a:bodyPr>
          <a:lstStyle/>
          <a:p>
            <a:pPr algn="just"/>
            <a:r>
              <a:rPr lang="en-GB" sz="2000" dirty="0">
                <a:solidFill>
                  <a:schemeClr val="tx2"/>
                </a:solidFill>
              </a:rPr>
              <a:t> The Black dots on the left hand side of Fig. 3 show that participants clearly judged the ‘Underwriting &amp; Pricing’ to be where the most material decisions were made, and here direct science appears less important in decision-making (coloured bars). Thus, there is a second step to reach decision-makers.  A disconnect is also observed. </a:t>
            </a:r>
          </a:p>
          <a:p>
            <a:pPr algn="just"/>
            <a:endParaRPr lang="en-GB" dirty="0"/>
          </a:p>
        </p:txBody>
      </p:sp>
    </p:spTree>
    <p:extLst>
      <p:ext uri="{BB962C8B-B14F-4D97-AF65-F5344CB8AC3E}">
        <p14:creationId xmlns:p14="http://schemas.microsoft.com/office/powerpoint/2010/main" val="3240619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031405" y="0"/>
            <a:ext cx="3141344" cy="1048083"/>
          </a:xfrm>
        </p:spPr>
        <p:txBody>
          <a:bodyPr/>
          <a:lstStyle/>
          <a:p>
            <a:r>
              <a:rPr lang="en-GB" b="1" dirty="0">
                <a:solidFill>
                  <a:srgbClr val="7030A0"/>
                </a:solidFill>
              </a:rPr>
              <a:t>Results </a:t>
            </a:r>
          </a:p>
        </p:txBody>
      </p:sp>
      <p:sp>
        <p:nvSpPr>
          <p:cNvPr id="6" name="TextBox 5">
            <a:extLst>
              <a:ext uri="{FF2B5EF4-FFF2-40B4-BE49-F238E27FC236}">
                <a16:creationId xmlns:a16="http://schemas.microsoft.com/office/drawing/2014/main" id="{F07AF83C-2BF2-4FC8-BC26-B7252CB14B0E}"/>
              </a:ext>
            </a:extLst>
          </p:cNvPr>
          <p:cNvSpPr txBox="1"/>
          <p:nvPr/>
        </p:nvSpPr>
        <p:spPr>
          <a:xfrm>
            <a:off x="1694046" y="884263"/>
            <a:ext cx="10202779" cy="369332"/>
          </a:xfrm>
          <a:prstGeom prst="rect">
            <a:avLst/>
          </a:prstGeom>
          <a:noFill/>
        </p:spPr>
        <p:txBody>
          <a:bodyPr wrap="square" rtlCol="0">
            <a:spAutoFit/>
          </a:bodyPr>
          <a:lstStyle/>
          <a:p>
            <a:pPr algn="just"/>
            <a:r>
              <a:rPr lang="en-GB" dirty="0">
                <a:solidFill>
                  <a:schemeClr val="accent2">
                    <a:lumMod val="50000"/>
                  </a:schemeClr>
                </a:solidFill>
              </a:rPr>
              <a:t>.</a:t>
            </a:r>
          </a:p>
        </p:txBody>
      </p:sp>
      <p:sp>
        <p:nvSpPr>
          <p:cNvPr id="5" name="Content Placeholder 4">
            <a:extLst>
              <a:ext uri="{FF2B5EF4-FFF2-40B4-BE49-F238E27FC236}">
                <a16:creationId xmlns:a16="http://schemas.microsoft.com/office/drawing/2014/main" id="{969716F5-84E4-48B4-8F63-D0EFBFDBD5A2}"/>
              </a:ext>
            </a:extLst>
          </p:cNvPr>
          <p:cNvSpPr>
            <a:spLocks noGrp="1"/>
          </p:cNvSpPr>
          <p:nvPr>
            <p:ph idx="1"/>
          </p:nvPr>
        </p:nvSpPr>
        <p:spPr>
          <a:xfrm>
            <a:off x="1851710" y="885866"/>
            <a:ext cx="9887450" cy="6073734"/>
          </a:xfrm>
        </p:spPr>
        <p:txBody>
          <a:bodyPr>
            <a:normAutofit fontScale="92500" lnSpcReduction="10000"/>
          </a:bodyPr>
          <a:lstStyle/>
          <a:p>
            <a:endParaRPr lang="en-GB" sz="2500" dirty="0"/>
          </a:p>
          <a:p>
            <a:pPr algn="just"/>
            <a:r>
              <a:rPr lang="en-GB" sz="2500" dirty="0">
                <a:solidFill>
                  <a:schemeClr val="tx2"/>
                </a:solidFill>
              </a:rPr>
              <a:t>Although direct input from university-based science is evidently desirable if resources allow (Fig. 2), in-house scientific research is used at least twice as often as engagement with external scientists (Fig. 3 right-hand side, black dots). </a:t>
            </a:r>
          </a:p>
          <a:p>
            <a:pPr algn="just"/>
            <a:r>
              <a:rPr lang="en-GB" sz="2500" dirty="0">
                <a:solidFill>
                  <a:schemeClr val="tx2"/>
                </a:solidFill>
              </a:rPr>
              <a:t>Notably, direct scientific input into ‘Strategic Planning’, which participants associated with ‘senior management’ or ‘board-level’, is limited. Likely this is because direct science is just one of many considerations in decision-making at this senior level and may need translation before it can be considered since a limited number of the individuals at this level have scientific experience.</a:t>
            </a:r>
          </a:p>
          <a:p>
            <a:pPr algn="just"/>
            <a:r>
              <a:rPr lang="en-GB" sz="2500" dirty="0">
                <a:solidFill>
                  <a:schemeClr val="tx2"/>
                </a:solidFill>
              </a:rPr>
              <a:t>Direct scientific input is most dominant in larger and more exposed (re)insurance companies</a:t>
            </a:r>
            <a:r>
              <a:rPr lang="en-GB" sz="2500" b="1" dirty="0">
                <a:solidFill>
                  <a:schemeClr val="tx2"/>
                </a:solidFill>
              </a:rPr>
              <a:t> </a:t>
            </a:r>
            <a:r>
              <a:rPr lang="en-GB" sz="2500" dirty="0">
                <a:solidFill>
                  <a:schemeClr val="tx2"/>
                </a:solidFill>
              </a:rPr>
              <a:t> (Fig. 2, multivariate linear models, </a:t>
            </a:r>
            <a:r>
              <a:rPr lang="en-GB" sz="2500" i="1" dirty="0">
                <a:solidFill>
                  <a:schemeClr val="tx2"/>
                </a:solidFill>
              </a:rPr>
              <a:t>p </a:t>
            </a:r>
            <a:r>
              <a:rPr lang="en-GB" sz="2500" dirty="0">
                <a:solidFill>
                  <a:schemeClr val="tx2"/>
                </a:solidFill>
              </a:rPr>
              <a:t>&lt; 0.05), however, it is still used as a support to two main inputs (i.e. claims data, in-house catastrophe model use – Fig. 3). Larger organisations are more likely to have in-house teams including people with PhD experience to engage with science (e.g. academics), whilst smaller companies tend to look to modelling companies to provide accessible science.  </a:t>
            </a:r>
            <a:endParaRPr lang="en-GB" dirty="0">
              <a:solidFill>
                <a:schemeClr val="tx2"/>
              </a:solidFill>
            </a:endParaRPr>
          </a:p>
          <a:p>
            <a:endParaRPr lang="en-GB" dirty="0"/>
          </a:p>
        </p:txBody>
      </p:sp>
    </p:spTree>
    <p:extLst>
      <p:ext uri="{BB962C8B-B14F-4D97-AF65-F5344CB8AC3E}">
        <p14:creationId xmlns:p14="http://schemas.microsoft.com/office/powerpoint/2010/main" val="2416346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04FE-8C70-4B54-8434-E7A9A6FBB569}"/>
              </a:ext>
            </a:extLst>
          </p:cNvPr>
          <p:cNvSpPr>
            <a:spLocks noGrp="1"/>
          </p:cNvSpPr>
          <p:nvPr>
            <p:ph type="title"/>
          </p:nvPr>
        </p:nvSpPr>
        <p:spPr>
          <a:xfrm>
            <a:off x="9721216" y="0"/>
            <a:ext cx="2470784" cy="1463039"/>
          </a:xfrm>
        </p:spPr>
        <p:txBody>
          <a:bodyPr/>
          <a:lstStyle/>
          <a:p>
            <a:r>
              <a:rPr lang="en-GB" b="1" dirty="0">
                <a:solidFill>
                  <a:srgbClr val="7030A0"/>
                </a:solidFill>
              </a:rPr>
              <a:t>Questions</a:t>
            </a:r>
            <a:r>
              <a:rPr lang="en-GB" dirty="0"/>
              <a:t> </a:t>
            </a:r>
          </a:p>
        </p:txBody>
      </p:sp>
    </p:spTree>
    <p:extLst>
      <p:ext uri="{BB962C8B-B14F-4D97-AF65-F5344CB8AC3E}">
        <p14:creationId xmlns:p14="http://schemas.microsoft.com/office/powerpoint/2010/main" val="3046316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031405" y="0"/>
            <a:ext cx="3141344" cy="1048083"/>
          </a:xfrm>
        </p:spPr>
        <p:txBody>
          <a:bodyPr/>
          <a:lstStyle/>
          <a:p>
            <a:r>
              <a:rPr lang="en-GB" b="1" dirty="0">
                <a:solidFill>
                  <a:srgbClr val="7030A0"/>
                </a:solidFill>
              </a:rPr>
              <a:t>Results </a:t>
            </a:r>
          </a:p>
        </p:txBody>
      </p:sp>
      <p:sp>
        <p:nvSpPr>
          <p:cNvPr id="3" name="Rectangle 2">
            <a:extLst>
              <a:ext uri="{FF2B5EF4-FFF2-40B4-BE49-F238E27FC236}">
                <a16:creationId xmlns:a16="http://schemas.microsoft.com/office/drawing/2014/main" id="{AF09F3CD-D1F4-493B-9496-84D60358DC67}"/>
              </a:ext>
            </a:extLst>
          </p:cNvPr>
          <p:cNvSpPr/>
          <p:nvPr/>
        </p:nvSpPr>
        <p:spPr>
          <a:xfrm>
            <a:off x="1717040" y="682322"/>
            <a:ext cx="10267783" cy="6247864"/>
          </a:xfrm>
          <a:prstGeom prst="rect">
            <a:avLst/>
          </a:prstGeom>
        </p:spPr>
        <p:txBody>
          <a:bodyPr wrap="square">
            <a:spAutoFit/>
          </a:bodyPr>
          <a:lstStyle/>
          <a:p>
            <a:pPr algn="just"/>
            <a:endParaRPr lang="en-US" sz="2000" dirty="0">
              <a:solidFill>
                <a:schemeClr val="tx2"/>
              </a:solidFill>
            </a:endParaRPr>
          </a:p>
          <a:p>
            <a:pPr marL="342900" indent="-342900" algn="just">
              <a:buFont typeface="Arial" panose="020B0604020202020204" pitchFamily="34" charset="0"/>
              <a:buChar char="•"/>
            </a:pPr>
            <a:r>
              <a:rPr lang="en-GB" sz="2000" dirty="0">
                <a:solidFill>
                  <a:schemeClr val="accent2">
                    <a:lumMod val="50000"/>
                  </a:schemeClr>
                </a:solidFill>
              </a:rPr>
              <a:t>Key decisions are seen as being taken in the ‘Underwriting &amp; Pricing’ function or by senior management</a:t>
            </a:r>
          </a:p>
          <a:p>
            <a:pPr marL="342900" indent="-342900" algn="just">
              <a:buFont typeface="Arial" panose="020B0604020202020204" pitchFamily="34" charset="0"/>
              <a:buChar char="•"/>
            </a:pPr>
            <a:endParaRPr lang="en-GB" sz="2000" dirty="0">
              <a:solidFill>
                <a:schemeClr val="tx2"/>
              </a:solidFill>
            </a:endParaRPr>
          </a:p>
          <a:p>
            <a:pPr marL="342900" indent="-342900" algn="just">
              <a:buFont typeface="Arial" panose="020B0604020202020204" pitchFamily="34" charset="0"/>
              <a:buChar char="•"/>
            </a:pPr>
            <a:r>
              <a:rPr lang="en-GB" sz="2000" dirty="0">
                <a:solidFill>
                  <a:schemeClr val="tx2"/>
                </a:solidFill>
              </a:rPr>
              <a:t>Indirect science is perceived as the dominant input into decision-making in organizations holding (re)insurance risk</a:t>
            </a:r>
          </a:p>
          <a:p>
            <a:pPr algn="just"/>
            <a:endParaRPr lang="en-GB" sz="2000" dirty="0">
              <a:solidFill>
                <a:schemeClr val="tx2"/>
              </a:solidFill>
            </a:endParaRPr>
          </a:p>
          <a:p>
            <a:pPr marL="342900" indent="-342900" algn="just">
              <a:buFont typeface="Arial" panose="020B0604020202020204" pitchFamily="34" charset="0"/>
              <a:buChar char="•"/>
            </a:pPr>
            <a:r>
              <a:rPr lang="en-GB" sz="2000" dirty="0">
                <a:solidFill>
                  <a:schemeClr val="tx2"/>
                </a:solidFill>
              </a:rPr>
              <a:t>Direct scientific input is most dominant in larger and more exposed (re)insurance companies</a:t>
            </a:r>
            <a:r>
              <a:rPr lang="en-GB" sz="2000" b="1" dirty="0">
                <a:solidFill>
                  <a:schemeClr val="tx2"/>
                </a:solidFill>
              </a:rPr>
              <a:t> </a:t>
            </a:r>
            <a:r>
              <a:rPr lang="en-GB" sz="2000" dirty="0">
                <a:solidFill>
                  <a:schemeClr val="tx2"/>
                </a:solidFill>
              </a:rPr>
              <a:t> (Fig. 2, multivariate linear models, </a:t>
            </a:r>
            <a:r>
              <a:rPr lang="en-GB" sz="2000" i="1" dirty="0">
                <a:solidFill>
                  <a:schemeClr val="tx2"/>
                </a:solidFill>
              </a:rPr>
              <a:t>p </a:t>
            </a:r>
            <a:r>
              <a:rPr lang="en-GB" sz="2000" dirty="0">
                <a:solidFill>
                  <a:schemeClr val="tx2"/>
                </a:solidFill>
              </a:rPr>
              <a:t>&lt; 0.05), however, it is still used as a support to two main inputs (i.e. claims data, in-house catastrophe model use – Fig. 3).</a:t>
            </a:r>
          </a:p>
          <a:p>
            <a:pPr marL="342900" indent="-342900" algn="just">
              <a:buFont typeface="Arial" panose="020B0604020202020204" pitchFamily="34" charset="0"/>
              <a:buChar char="•"/>
            </a:pPr>
            <a:endParaRPr lang="en-GB" sz="2000" dirty="0">
              <a:solidFill>
                <a:schemeClr val="tx2"/>
              </a:solidFill>
            </a:endParaRPr>
          </a:p>
          <a:p>
            <a:pPr marL="342900" indent="-342900" algn="just">
              <a:buFont typeface="Arial" panose="020B0604020202020204" pitchFamily="34" charset="0"/>
              <a:buChar char="•"/>
            </a:pPr>
            <a:r>
              <a:rPr lang="en-GB" sz="2000" dirty="0">
                <a:solidFill>
                  <a:schemeClr val="tx2"/>
                </a:solidFill>
              </a:rPr>
              <a:t> Larger organisations are more likely to have in-house teams including people with PhD experience to engage with science (e.g. academics) , whilst smaller companies tend to look to modelling companies to provide accessible science.</a:t>
            </a:r>
          </a:p>
          <a:p>
            <a:pPr marL="342900" indent="-342900" algn="just">
              <a:buFont typeface="Arial" panose="020B0604020202020204" pitchFamily="34" charset="0"/>
              <a:buChar char="•"/>
            </a:pPr>
            <a:endParaRPr lang="en-GB" sz="2000" dirty="0">
              <a:solidFill>
                <a:schemeClr val="tx2"/>
              </a:solidFill>
            </a:endParaRPr>
          </a:p>
          <a:p>
            <a:pPr marL="342900" indent="-342900" algn="just">
              <a:buFont typeface="Arial" panose="020B0604020202020204" pitchFamily="34" charset="0"/>
              <a:buChar char="•"/>
            </a:pPr>
            <a:r>
              <a:rPr lang="en-GB" sz="2000" dirty="0">
                <a:solidFill>
                  <a:schemeClr val="tx2"/>
                </a:solidFill>
              </a:rPr>
              <a:t>In-house scientific research is used at least twice as often as engagement with external scientists</a:t>
            </a:r>
          </a:p>
          <a:p>
            <a:pPr marL="342900" indent="-342900" algn="just">
              <a:buFont typeface="Arial" panose="020B0604020202020204" pitchFamily="34" charset="0"/>
              <a:buChar char="•"/>
            </a:pPr>
            <a:endParaRPr lang="en-GB" sz="2000" dirty="0">
              <a:solidFill>
                <a:schemeClr val="tx2"/>
              </a:solidFill>
            </a:endParaRPr>
          </a:p>
          <a:p>
            <a:pPr marL="342900" indent="-342900" algn="just">
              <a:buFont typeface="Arial" panose="020B0604020202020204" pitchFamily="34" charset="0"/>
              <a:buChar char="•"/>
            </a:pPr>
            <a:endParaRPr lang="en-GB" sz="2000" dirty="0">
              <a:solidFill>
                <a:schemeClr val="tx2"/>
              </a:solidFill>
            </a:endParaRPr>
          </a:p>
          <a:p>
            <a:pPr marL="342900" indent="-342900" algn="just">
              <a:buFont typeface="Arial" panose="020B0604020202020204" pitchFamily="34" charset="0"/>
              <a:buChar char="•"/>
            </a:pPr>
            <a:endParaRPr lang="en-US" sz="2000" dirty="0">
              <a:solidFill>
                <a:schemeClr val="tx2"/>
              </a:solidFill>
            </a:endParaRPr>
          </a:p>
        </p:txBody>
      </p:sp>
    </p:spTree>
    <p:extLst>
      <p:ext uri="{BB962C8B-B14F-4D97-AF65-F5344CB8AC3E}">
        <p14:creationId xmlns:p14="http://schemas.microsoft.com/office/powerpoint/2010/main" val="106941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FDB5C-4053-4942-88B5-D56DA03616E2}"/>
              </a:ext>
            </a:extLst>
          </p:cNvPr>
          <p:cNvSpPr>
            <a:spLocks noGrp="1"/>
          </p:cNvSpPr>
          <p:nvPr>
            <p:ph type="title"/>
          </p:nvPr>
        </p:nvSpPr>
        <p:spPr>
          <a:xfrm>
            <a:off x="9888655" y="22757"/>
            <a:ext cx="2303345" cy="784449"/>
          </a:xfrm>
        </p:spPr>
        <p:txBody>
          <a:bodyPr/>
          <a:lstStyle/>
          <a:p>
            <a:r>
              <a:rPr lang="en-GB" b="1" dirty="0">
                <a:solidFill>
                  <a:srgbClr val="7030A0"/>
                </a:solidFill>
              </a:rPr>
              <a:t>Results </a:t>
            </a:r>
          </a:p>
        </p:txBody>
      </p:sp>
      <p:sp>
        <p:nvSpPr>
          <p:cNvPr id="6" name="TextBox 5">
            <a:extLst>
              <a:ext uri="{FF2B5EF4-FFF2-40B4-BE49-F238E27FC236}">
                <a16:creationId xmlns:a16="http://schemas.microsoft.com/office/drawing/2014/main" id="{F07AF83C-2BF2-4FC8-BC26-B7252CB14B0E}"/>
              </a:ext>
            </a:extLst>
          </p:cNvPr>
          <p:cNvSpPr txBox="1"/>
          <p:nvPr/>
        </p:nvSpPr>
        <p:spPr>
          <a:xfrm>
            <a:off x="1694046" y="884263"/>
            <a:ext cx="10202779" cy="369332"/>
          </a:xfrm>
          <a:prstGeom prst="rect">
            <a:avLst/>
          </a:prstGeom>
          <a:noFill/>
        </p:spPr>
        <p:txBody>
          <a:bodyPr wrap="square" rtlCol="0">
            <a:spAutoFit/>
          </a:bodyPr>
          <a:lstStyle/>
          <a:p>
            <a:pPr algn="just"/>
            <a:r>
              <a:rPr lang="en-GB" dirty="0">
                <a:solidFill>
                  <a:schemeClr val="accent2">
                    <a:lumMod val="50000"/>
                  </a:schemeClr>
                </a:solidFill>
              </a:rPr>
              <a:t>.</a:t>
            </a:r>
          </a:p>
        </p:txBody>
      </p:sp>
      <p:sp>
        <p:nvSpPr>
          <p:cNvPr id="5" name="Content Placeholder 4">
            <a:extLst>
              <a:ext uri="{FF2B5EF4-FFF2-40B4-BE49-F238E27FC236}">
                <a16:creationId xmlns:a16="http://schemas.microsoft.com/office/drawing/2014/main" id="{969716F5-84E4-48B4-8F63-D0EFBFDBD5A2}"/>
              </a:ext>
            </a:extLst>
          </p:cNvPr>
          <p:cNvSpPr>
            <a:spLocks noGrp="1"/>
          </p:cNvSpPr>
          <p:nvPr>
            <p:ph idx="1"/>
          </p:nvPr>
        </p:nvSpPr>
        <p:spPr>
          <a:xfrm>
            <a:off x="1694045" y="1253595"/>
            <a:ext cx="3131887" cy="3928005"/>
          </a:xfrm>
        </p:spPr>
        <p:txBody>
          <a:bodyPr>
            <a:normAutofit/>
          </a:bodyPr>
          <a:lstStyle/>
          <a:p>
            <a:pPr marL="0" indent="0">
              <a:buNone/>
            </a:pPr>
            <a:r>
              <a:rPr lang="en-GB" sz="2000" dirty="0">
                <a:solidFill>
                  <a:schemeClr val="tx2"/>
                </a:solidFill>
              </a:rPr>
              <a:t> </a:t>
            </a:r>
            <a:endParaRPr lang="en-GB" dirty="0">
              <a:solidFill>
                <a:schemeClr val="tx2"/>
              </a:solidFill>
            </a:endParaRPr>
          </a:p>
        </p:txBody>
      </p:sp>
      <p:pic>
        <p:nvPicPr>
          <p:cNvPr id="8" name="Picture 7">
            <a:extLst>
              <a:ext uri="{FF2B5EF4-FFF2-40B4-BE49-F238E27FC236}">
                <a16:creationId xmlns:a16="http://schemas.microsoft.com/office/drawing/2014/main" id="{F34A2E84-E39E-4921-9261-2A7E2DCE8C7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316480" y="750285"/>
            <a:ext cx="9656694" cy="5353977"/>
          </a:xfrm>
          <a:prstGeom prst="rect">
            <a:avLst/>
          </a:prstGeom>
          <a:noFill/>
          <a:ln>
            <a:noFill/>
          </a:ln>
        </p:spPr>
      </p:pic>
      <p:sp>
        <p:nvSpPr>
          <p:cNvPr id="9" name="Content Placeholder 4">
            <a:extLst>
              <a:ext uri="{FF2B5EF4-FFF2-40B4-BE49-F238E27FC236}">
                <a16:creationId xmlns:a16="http://schemas.microsoft.com/office/drawing/2014/main" id="{6DA79B29-DF32-4319-8E12-D420DE7D21F2}"/>
              </a:ext>
            </a:extLst>
          </p:cNvPr>
          <p:cNvSpPr txBox="1">
            <a:spLocks/>
          </p:cNvSpPr>
          <p:nvPr/>
        </p:nvSpPr>
        <p:spPr>
          <a:xfrm>
            <a:off x="2316480" y="6087980"/>
            <a:ext cx="9783309" cy="95290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just">
              <a:buNone/>
            </a:pPr>
            <a:r>
              <a:rPr lang="en-GB" sz="1100" b="1" dirty="0">
                <a:solidFill>
                  <a:schemeClr val="accent2">
                    <a:lumMod val="50000"/>
                  </a:schemeClr>
                </a:solidFill>
              </a:rPr>
              <a:t>Fig. 3:</a:t>
            </a:r>
            <a:r>
              <a:rPr lang="en-GB" sz="1100" dirty="0">
                <a:solidFill>
                  <a:schemeClr val="accent2">
                    <a:lumMod val="50000"/>
                  </a:schemeClr>
                </a:solidFill>
              </a:rPr>
              <a:t> Functional view of making key decisions within (re)insurance by risk holders using environmental science. The inputs and functions in Fig. 3 are interpretive simplifications derived from chapters 2 and 5 of </a:t>
            </a:r>
            <a:r>
              <a:rPr lang="en-GB" sz="1100" i="1" dirty="0">
                <a:solidFill>
                  <a:schemeClr val="accent2">
                    <a:lumMod val="50000"/>
                  </a:schemeClr>
                </a:solidFill>
              </a:rPr>
              <a:t>Natural Catastrophe Risk Management and Modelling (</a:t>
            </a:r>
            <a:r>
              <a:rPr lang="en-US" sz="1100" dirty="0">
                <a:solidFill>
                  <a:schemeClr val="accent2">
                    <a:lumMod val="50000"/>
                  </a:schemeClr>
                </a:solidFill>
              </a:rPr>
              <a:t>Mitchell-Wallace et al.,</a:t>
            </a:r>
            <a:r>
              <a:rPr lang="en-GB" sz="1100" i="1" dirty="0">
                <a:solidFill>
                  <a:schemeClr val="accent2">
                    <a:lumMod val="50000"/>
                  </a:schemeClr>
                </a:solidFill>
              </a:rPr>
              <a:t>2017)</a:t>
            </a:r>
            <a:r>
              <a:rPr lang="en-GB" sz="1100" dirty="0">
                <a:solidFill>
                  <a:schemeClr val="accent2">
                    <a:lumMod val="50000"/>
                  </a:schemeClr>
                </a:solidFill>
              </a:rPr>
              <a:t>. Dots are votes for the most material (i.e. important areas), and colour coding relates to type of input to decision making. Activity 3. </a:t>
            </a:r>
          </a:p>
          <a:p>
            <a:pPr marL="0" indent="0" algn="just">
              <a:buFont typeface="Arial"/>
              <a:buNone/>
            </a:pPr>
            <a:endParaRPr lang="en-GB" sz="1100" dirty="0">
              <a:solidFill>
                <a:schemeClr val="accent2">
                  <a:lumMod val="50000"/>
                </a:schemeClr>
              </a:solidFill>
            </a:endParaRPr>
          </a:p>
        </p:txBody>
      </p:sp>
    </p:spTree>
    <p:extLst>
      <p:ext uri="{BB962C8B-B14F-4D97-AF65-F5344CB8AC3E}">
        <p14:creationId xmlns:p14="http://schemas.microsoft.com/office/powerpoint/2010/main" val="330810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462A1-8284-4A1B-ACA7-C5170B6C90EC}"/>
              </a:ext>
            </a:extLst>
          </p:cNvPr>
          <p:cNvSpPr>
            <a:spLocks noGrp="1"/>
          </p:cNvSpPr>
          <p:nvPr>
            <p:ph type="ctrTitle"/>
          </p:nvPr>
        </p:nvSpPr>
        <p:spPr>
          <a:xfrm>
            <a:off x="2555240" y="1778001"/>
            <a:ext cx="9144000" cy="2467614"/>
          </a:xfrm>
        </p:spPr>
        <p:txBody>
          <a:bodyPr>
            <a:normAutofit fontScale="90000"/>
          </a:bodyPr>
          <a:lstStyle/>
          <a:p>
            <a:pPr algn="ctr"/>
            <a:r>
              <a:rPr lang="en-GB" b="1" dirty="0">
                <a:solidFill>
                  <a:schemeClr val="accent2">
                    <a:lumMod val="50000"/>
                  </a:schemeClr>
                </a:solidFill>
              </a:rPr>
              <a:t>The use of Environmental Science for decision making in Insurance </a:t>
            </a:r>
            <a:endParaRPr lang="en-GB" dirty="0">
              <a:solidFill>
                <a:schemeClr val="accent2">
                  <a:lumMod val="50000"/>
                </a:schemeClr>
              </a:solidFill>
            </a:endParaRPr>
          </a:p>
        </p:txBody>
      </p:sp>
      <p:sp>
        <p:nvSpPr>
          <p:cNvPr id="3" name="Subtitle 2">
            <a:extLst>
              <a:ext uri="{FF2B5EF4-FFF2-40B4-BE49-F238E27FC236}">
                <a16:creationId xmlns:a16="http://schemas.microsoft.com/office/drawing/2014/main" id="{F694C072-33DA-4546-B47C-5082929329A7}"/>
              </a:ext>
            </a:extLst>
          </p:cNvPr>
          <p:cNvSpPr>
            <a:spLocks noGrp="1"/>
          </p:cNvSpPr>
          <p:nvPr>
            <p:ph type="subTitle" idx="1"/>
          </p:nvPr>
        </p:nvSpPr>
        <p:spPr>
          <a:xfrm>
            <a:off x="5552440" y="5908654"/>
            <a:ext cx="6228080" cy="812800"/>
          </a:xfrm>
        </p:spPr>
        <p:txBody>
          <a:bodyPr anchor="ctr">
            <a:normAutofit fontScale="25000" lnSpcReduction="20000"/>
          </a:bodyPr>
          <a:lstStyle/>
          <a:p>
            <a:pPr algn="ctr">
              <a:lnSpc>
                <a:spcPct val="120000"/>
              </a:lnSpc>
              <a:spcBef>
                <a:spcPts val="0"/>
              </a:spcBef>
              <a:spcAft>
                <a:spcPts val="0"/>
              </a:spcAft>
            </a:pPr>
            <a:r>
              <a:rPr lang="en-GB" sz="5600" b="1" dirty="0">
                <a:solidFill>
                  <a:schemeClr val="accent2">
                    <a:lumMod val="50000"/>
                  </a:schemeClr>
                </a:solidFill>
              </a:rPr>
              <a:t>Presenter : </a:t>
            </a:r>
            <a:r>
              <a:rPr lang="en-GB" sz="5600" dirty="0" err="1">
                <a:solidFill>
                  <a:schemeClr val="accent2">
                    <a:lumMod val="50000"/>
                  </a:schemeClr>
                </a:solidFill>
              </a:rPr>
              <a:t>K.Glapiak</a:t>
            </a:r>
            <a:r>
              <a:rPr lang="en-GB" sz="5600" dirty="0">
                <a:solidFill>
                  <a:schemeClr val="accent2">
                    <a:lumMod val="50000"/>
                  </a:schemeClr>
                </a:solidFill>
              </a:rPr>
              <a:t>, Doctoral Researcher, Geography and Environment,</a:t>
            </a:r>
          </a:p>
          <a:p>
            <a:pPr algn="ctr">
              <a:lnSpc>
                <a:spcPct val="120000"/>
              </a:lnSpc>
              <a:spcBef>
                <a:spcPts val="0"/>
              </a:spcBef>
              <a:spcAft>
                <a:spcPts val="0"/>
              </a:spcAft>
            </a:pPr>
            <a:r>
              <a:rPr lang="en-GB" sz="5600" dirty="0">
                <a:solidFill>
                  <a:schemeClr val="accent2">
                    <a:lumMod val="50000"/>
                  </a:schemeClr>
                </a:solidFill>
              </a:rPr>
              <a:t> School of Social Sciences,</a:t>
            </a:r>
          </a:p>
          <a:p>
            <a:pPr algn="ctr">
              <a:lnSpc>
                <a:spcPct val="120000"/>
              </a:lnSpc>
              <a:spcBef>
                <a:spcPts val="0"/>
              </a:spcBef>
              <a:spcAft>
                <a:spcPts val="0"/>
              </a:spcAft>
            </a:pPr>
            <a:r>
              <a:rPr lang="en-GB" sz="5600" dirty="0">
                <a:solidFill>
                  <a:schemeClr val="accent2">
                    <a:lumMod val="50000"/>
                  </a:schemeClr>
                </a:solidFill>
              </a:rPr>
              <a:t> Loughborough University</a:t>
            </a:r>
            <a:r>
              <a:rPr lang="en-GB" sz="2000" dirty="0"/>
              <a:t> </a:t>
            </a:r>
          </a:p>
        </p:txBody>
      </p:sp>
      <p:sp>
        <p:nvSpPr>
          <p:cNvPr id="4" name="TextBox 3">
            <a:extLst>
              <a:ext uri="{FF2B5EF4-FFF2-40B4-BE49-F238E27FC236}">
                <a16:creationId xmlns:a16="http://schemas.microsoft.com/office/drawing/2014/main" id="{377B62A2-2D76-47ED-8DB8-F99947658B5E}"/>
              </a:ext>
            </a:extLst>
          </p:cNvPr>
          <p:cNvSpPr txBox="1"/>
          <p:nvPr/>
        </p:nvSpPr>
        <p:spPr>
          <a:xfrm>
            <a:off x="4673600" y="4589066"/>
            <a:ext cx="6675120" cy="923330"/>
          </a:xfrm>
          <a:prstGeom prst="rect">
            <a:avLst/>
          </a:prstGeom>
          <a:noFill/>
        </p:spPr>
        <p:txBody>
          <a:bodyPr wrap="square" rtlCol="0">
            <a:spAutoFit/>
          </a:bodyPr>
          <a:lstStyle/>
          <a:p>
            <a:pPr algn="ctr"/>
            <a:r>
              <a:rPr lang="en-GB" dirty="0"/>
              <a:t> </a:t>
            </a:r>
            <a:r>
              <a:rPr lang="en-GB" dirty="0">
                <a:solidFill>
                  <a:schemeClr val="accent2">
                    <a:lumMod val="50000"/>
                  </a:schemeClr>
                </a:solidFill>
              </a:rPr>
              <a:t>PhD </a:t>
            </a:r>
            <a:r>
              <a:rPr lang="en-GB" dirty="0" err="1">
                <a:solidFill>
                  <a:schemeClr val="accent2">
                    <a:lumMod val="50000"/>
                  </a:schemeClr>
                </a:solidFill>
              </a:rPr>
              <a:t>Cand</a:t>
            </a:r>
            <a:r>
              <a:rPr lang="en-GB" dirty="0">
                <a:solidFill>
                  <a:schemeClr val="accent2">
                    <a:lumMod val="50000"/>
                  </a:schemeClr>
                </a:solidFill>
              </a:rPr>
              <a:t>. Krescencja Glapiak, Dr John K. Hillier, Dr Andreas Tsanakas, Dr Melanie King, Dr Boyka Simeonova, Prof. Alistair Milne</a:t>
            </a:r>
          </a:p>
          <a:p>
            <a:endParaRPr lang="en-GB" dirty="0"/>
          </a:p>
        </p:txBody>
      </p:sp>
      <p:pic>
        <p:nvPicPr>
          <p:cNvPr id="5" name="Picture 4">
            <a:extLst>
              <a:ext uri="{FF2B5EF4-FFF2-40B4-BE49-F238E27FC236}">
                <a16:creationId xmlns:a16="http://schemas.microsoft.com/office/drawing/2014/main" id="{E3E1CFFA-C552-4ECE-9CD9-D333BE50AD82}"/>
              </a:ext>
            </a:extLst>
          </p:cNvPr>
          <p:cNvPicPr>
            <a:picLocks noChangeAspect="1"/>
          </p:cNvPicPr>
          <p:nvPr/>
        </p:nvPicPr>
        <p:blipFill rotWithShape="1">
          <a:blip r:embed="rId2"/>
          <a:srcRect l="34286" t="35344" r="22619" b="45185"/>
          <a:stretch/>
        </p:blipFill>
        <p:spPr>
          <a:xfrm>
            <a:off x="7386320" y="136546"/>
            <a:ext cx="4659811" cy="1184261"/>
          </a:xfrm>
          <a:prstGeom prst="rect">
            <a:avLst/>
          </a:prstGeom>
        </p:spPr>
      </p:pic>
    </p:spTree>
    <p:extLst>
      <p:ext uri="{BB962C8B-B14F-4D97-AF65-F5344CB8AC3E}">
        <p14:creationId xmlns:p14="http://schemas.microsoft.com/office/powerpoint/2010/main" val="2220089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06394-5C0C-4740-ADAC-F33C437E0751}"/>
              </a:ext>
            </a:extLst>
          </p:cNvPr>
          <p:cNvSpPr>
            <a:spLocks noGrp="1"/>
          </p:cNvSpPr>
          <p:nvPr>
            <p:ph type="title"/>
          </p:nvPr>
        </p:nvSpPr>
        <p:spPr>
          <a:xfrm>
            <a:off x="9570720" y="0"/>
            <a:ext cx="2621280" cy="1193800"/>
          </a:xfrm>
        </p:spPr>
        <p:txBody>
          <a:bodyPr/>
          <a:lstStyle/>
          <a:p>
            <a:r>
              <a:rPr lang="en-GB" b="1" dirty="0">
                <a:solidFill>
                  <a:srgbClr val="7030A0"/>
                </a:solidFill>
              </a:rPr>
              <a:t>Authors</a:t>
            </a:r>
            <a:r>
              <a:rPr lang="en-GB" dirty="0">
                <a:solidFill>
                  <a:srgbClr val="7030A0"/>
                </a:solidFill>
              </a:rPr>
              <a:t> </a:t>
            </a:r>
          </a:p>
        </p:txBody>
      </p:sp>
      <p:sp>
        <p:nvSpPr>
          <p:cNvPr id="3" name="Content Placeholder 2">
            <a:extLst>
              <a:ext uri="{FF2B5EF4-FFF2-40B4-BE49-F238E27FC236}">
                <a16:creationId xmlns:a16="http://schemas.microsoft.com/office/drawing/2014/main" id="{752FCF89-6507-4964-AB03-612241FC6F27}"/>
              </a:ext>
            </a:extLst>
          </p:cNvPr>
          <p:cNvSpPr>
            <a:spLocks noGrp="1"/>
          </p:cNvSpPr>
          <p:nvPr>
            <p:ph idx="1"/>
          </p:nvPr>
        </p:nvSpPr>
        <p:spPr>
          <a:xfrm>
            <a:off x="1971041" y="1046480"/>
            <a:ext cx="10068560" cy="5466079"/>
          </a:xfrm>
        </p:spPr>
        <p:txBody>
          <a:bodyPr>
            <a:normAutofit/>
          </a:bodyPr>
          <a:lstStyle/>
          <a:p>
            <a:pPr marL="0" indent="0" algn="just">
              <a:buNone/>
            </a:pPr>
            <a:r>
              <a:rPr lang="en-GB" sz="2000" b="1" dirty="0">
                <a:solidFill>
                  <a:schemeClr val="accent2">
                    <a:lumMod val="50000"/>
                  </a:schemeClr>
                </a:solidFill>
              </a:rPr>
              <a:t>MSc Krescencja Podgorska (Glapiak) </a:t>
            </a:r>
            <a:r>
              <a:rPr lang="en-GB" sz="2000" dirty="0">
                <a:solidFill>
                  <a:schemeClr val="accent2">
                    <a:lumMod val="50000"/>
                  </a:schemeClr>
                </a:solidFill>
              </a:rPr>
              <a:t>- </a:t>
            </a:r>
            <a:r>
              <a:rPr lang="en-GB" sz="2000" i="1" dirty="0">
                <a:solidFill>
                  <a:schemeClr val="accent2">
                    <a:lumMod val="50000"/>
                  </a:schemeClr>
                </a:solidFill>
              </a:rPr>
              <a:t>Doctoral Researcher, Geography and Environment, School of Social Sciences, Loughborough University</a:t>
            </a:r>
            <a:endParaRPr lang="en-GB" sz="2000" b="1" dirty="0">
              <a:solidFill>
                <a:schemeClr val="accent2">
                  <a:lumMod val="50000"/>
                </a:schemeClr>
              </a:solidFill>
            </a:endParaRPr>
          </a:p>
          <a:p>
            <a:pPr marL="0" indent="0" algn="just">
              <a:buNone/>
            </a:pPr>
            <a:r>
              <a:rPr lang="en-GB" sz="2000" b="1" dirty="0">
                <a:solidFill>
                  <a:schemeClr val="accent2">
                    <a:lumMod val="50000"/>
                  </a:schemeClr>
                </a:solidFill>
              </a:rPr>
              <a:t> Dr John K. Hillier </a:t>
            </a:r>
            <a:r>
              <a:rPr lang="en-GB" sz="2000" dirty="0">
                <a:solidFill>
                  <a:schemeClr val="accent2">
                    <a:lumMod val="50000"/>
                  </a:schemeClr>
                </a:solidFill>
              </a:rPr>
              <a:t>- </a:t>
            </a:r>
            <a:r>
              <a:rPr lang="en-GB" sz="2000" i="1" dirty="0">
                <a:solidFill>
                  <a:schemeClr val="accent2">
                    <a:lumMod val="50000"/>
                  </a:schemeClr>
                </a:solidFill>
              </a:rPr>
              <a:t>Senior Lecturer in Physical Geography, Geography and Environment, School of Social Sciences, Loughborough University</a:t>
            </a:r>
            <a:endParaRPr lang="en-GB" sz="2000" dirty="0">
              <a:solidFill>
                <a:schemeClr val="accent2">
                  <a:lumMod val="50000"/>
                </a:schemeClr>
              </a:solidFill>
            </a:endParaRPr>
          </a:p>
          <a:p>
            <a:pPr marL="0" indent="0" algn="just">
              <a:buNone/>
            </a:pPr>
            <a:r>
              <a:rPr lang="en-GB" sz="2000" dirty="0">
                <a:solidFill>
                  <a:schemeClr val="accent2">
                    <a:lumMod val="50000"/>
                  </a:schemeClr>
                </a:solidFill>
              </a:rPr>
              <a:t> </a:t>
            </a:r>
            <a:r>
              <a:rPr lang="en-GB" sz="2000" b="1" dirty="0">
                <a:solidFill>
                  <a:schemeClr val="accent2">
                    <a:lumMod val="50000"/>
                  </a:schemeClr>
                </a:solidFill>
              </a:rPr>
              <a:t>Dr Andreas Tsanakas </a:t>
            </a:r>
            <a:r>
              <a:rPr lang="en-GB" sz="2000" dirty="0">
                <a:solidFill>
                  <a:schemeClr val="accent2">
                    <a:lumMod val="50000"/>
                  </a:schemeClr>
                </a:solidFill>
              </a:rPr>
              <a:t>-  </a:t>
            </a:r>
            <a:r>
              <a:rPr lang="en-GB" sz="2000" i="1" dirty="0">
                <a:solidFill>
                  <a:schemeClr val="accent2">
                    <a:lumMod val="50000"/>
                  </a:schemeClr>
                </a:solidFill>
              </a:rPr>
              <a:t>Reader in Actuarial Science, Cass Business School, Faculty of Actuarial Science and Insurance, CASS Business School, City, University of London</a:t>
            </a:r>
            <a:endParaRPr lang="en-GB" sz="2000" dirty="0">
              <a:solidFill>
                <a:schemeClr val="accent2">
                  <a:lumMod val="50000"/>
                </a:schemeClr>
              </a:solidFill>
            </a:endParaRPr>
          </a:p>
          <a:p>
            <a:pPr marL="0" indent="0" algn="just">
              <a:buNone/>
            </a:pPr>
            <a:r>
              <a:rPr lang="en-GB" sz="2000" b="1" dirty="0">
                <a:solidFill>
                  <a:schemeClr val="accent2">
                    <a:lumMod val="50000"/>
                  </a:schemeClr>
                </a:solidFill>
              </a:rPr>
              <a:t>Dr Melanie King </a:t>
            </a:r>
            <a:r>
              <a:rPr lang="en-GB" sz="2000" dirty="0">
                <a:solidFill>
                  <a:schemeClr val="accent2">
                    <a:lumMod val="50000"/>
                  </a:schemeClr>
                </a:solidFill>
              </a:rPr>
              <a:t>- </a:t>
            </a:r>
            <a:r>
              <a:rPr lang="en-GB" sz="2000" i="1" dirty="0">
                <a:solidFill>
                  <a:schemeClr val="accent2">
                    <a:lumMod val="50000"/>
                  </a:schemeClr>
                </a:solidFill>
              </a:rPr>
              <a:t>Lecturer in Systems Engineering, School of Mechanical, Electrical and Manufacturing Engineering, Loughborough University</a:t>
            </a:r>
            <a:endParaRPr lang="en-GB" sz="2000" b="1" dirty="0">
              <a:solidFill>
                <a:schemeClr val="accent2">
                  <a:lumMod val="50000"/>
                </a:schemeClr>
              </a:solidFill>
            </a:endParaRPr>
          </a:p>
          <a:p>
            <a:pPr marL="0" indent="0" algn="just">
              <a:buNone/>
            </a:pPr>
            <a:r>
              <a:rPr lang="en-GB" sz="2000" b="1" dirty="0">
                <a:solidFill>
                  <a:schemeClr val="accent2">
                    <a:lumMod val="50000"/>
                  </a:schemeClr>
                </a:solidFill>
              </a:rPr>
              <a:t> Dr Boyka Simeonova - </a:t>
            </a:r>
            <a:r>
              <a:rPr lang="en-GB" sz="2000" i="1" dirty="0">
                <a:solidFill>
                  <a:schemeClr val="accent2">
                    <a:lumMod val="50000"/>
                  </a:schemeClr>
                </a:solidFill>
              </a:rPr>
              <a:t>Lecturer in Information Management, Deputy Director, Centre for Information Management Leader, KDE-RIG, Information Management at the School of Business and Economics, Loughborough University</a:t>
            </a:r>
            <a:endParaRPr lang="en-GB" sz="2000" dirty="0">
              <a:solidFill>
                <a:schemeClr val="accent2">
                  <a:lumMod val="50000"/>
                </a:schemeClr>
              </a:solidFill>
            </a:endParaRPr>
          </a:p>
          <a:p>
            <a:pPr marL="0" indent="0" algn="just">
              <a:buNone/>
            </a:pPr>
            <a:r>
              <a:rPr lang="en-GB" sz="2000" dirty="0">
                <a:solidFill>
                  <a:schemeClr val="accent2">
                    <a:lumMod val="50000"/>
                  </a:schemeClr>
                </a:solidFill>
              </a:rPr>
              <a:t> </a:t>
            </a:r>
            <a:r>
              <a:rPr lang="en-GB" sz="2000" b="1" dirty="0">
                <a:solidFill>
                  <a:schemeClr val="accent2">
                    <a:lumMod val="50000"/>
                  </a:schemeClr>
                </a:solidFill>
              </a:rPr>
              <a:t>Prof Alistair Milne -  </a:t>
            </a:r>
            <a:r>
              <a:rPr lang="en-GB" sz="2000" i="1" dirty="0">
                <a:solidFill>
                  <a:schemeClr val="accent2">
                    <a:lumMod val="50000"/>
                  </a:schemeClr>
                </a:solidFill>
              </a:rPr>
              <a:t>Professor of Financial Economics, School of Business and Economics, Loughborough University</a:t>
            </a:r>
            <a:endParaRPr lang="en-GB" sz="1800" dirty="0">
              <a:solidFill>
                <a:schemeClr val="accent2">
                  <a:lumMod val="50000"/>
                </a:schemeClr>
              </a:solidFill>
            </a:endParaRPr>
          </a:p>
        </p:txBody>
      </p:sp>
    </p:spTree>
    <p:extLst>
      <p:ext uri="{BB962C8B-B14F-4D97-AF65-F5344CB8AC3E}">
        <p14:creationId xmlns:p14="http://schemas.microsoft.com/office/powerpoint/2010/main" val="337579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138AB-224B-4A6C-BF83-3E383E315D4C}"/>
              </a:ext>
            </a:extLst>
          </p:cNvPr>
          <p:cNvSpPr>
            <a:spLocks noGrp="1"/>
          </p:cNvSpPr>
          <p:nvPr>
            <p:ph type="title"/>
          </p:nvPr>
        </p:nvSpPr>
        <p:spPr>
          <a:xfrm>
            <a:off x="9288378" y="157480"/>
            <a:ext cx="2903621" cy="909320"/>
          </a:xfrm>
        </p:spPr>
        <p:txBody>
          <a:bodyPr/>
          <a:lstStyle/>
          <a:p>
            <a:r>
              <a:rPr lang="en-GB" b="1" dirty="0">
                <a:solidFill>
                  <a:srgbClr val="7030A0"/>
                </a:solidFill>
              </a:rPr>
              <a:t>Abstract </a:t>
            </a:r>
          </a:p>
        </p:txBody>
      </p:sp>
      <p:sp>
        <p:nvSpPr>
          <p:cNvPr id="3" name="Content Placeholder 2">
            <a:extLst>
              <a:ext uri="{FF2B5EF4-FFF2-40B4-BE49-F238E27FC236}">
                <a16:creationId xmlns:a16="http://schemas.microsoft.com/office/drawing/2014/main" id="{4FBAD9C2-5164-4F88-89BE-3101525EEDE6}"/>
              </a:ext>
            </a:extLst>
          </p:cNvPr>
          <p:cNvSpPr>
            <a:spLocks noGrp="1"/>
          </p:cNvSpPr>
          <p:nvPr>
            <p:ph idx="1"/>
          </p:nvPr>
        </p:nvSpPr>
        <p:spPr>
          <a:xfrm>
            <a:off x="1504630" y="904240"/>
            <a:ext cx="10514650" cy="5608319"/>
          </a:xfrm>
        </p:spPr>
        <p:txBody>
          <a:bodyPr>
            <a:normAutofit fontScale="62500" lnSpcReduction="20000"/>
          </a:bodyPr>
          <a:lstStyle/>
          <a:p>
            <a:pPr marL="0" indent="0" algn="just">
              <a:lnSpc>
                <a:spcPct val="120000"/>
              </a:lnSpc>
              <a:buNone/>
            </a:pPr>
            <a:r>
              <a:rPr lang="en-GB" dirty="0">
                <a:solidFill>
                  <a:schemeClr val="accent2">
                    <a:lumMod val="50000"/>
                  </a:schemeClr>
                </a:solidFill>
              </a:rPr>
              <a:t>There is considerable global interest in evidence-based decision making. An example of this is the use of geoscience within (re)insurance for natural hazards (e.g. geophysical, meteorological). These cause economic losses averaging 120 billion USD per year.</a:t>
            </a:r>
            <a:r>
              <a:rPr lang="en-GB" baseline="30000" dirty="0">
                <a:solidFill>
                  <a:schemeClr val="accent2">
                    <a:lumMod val="50000"/>
                  </a:schemeClr>
                </a:solidFill>
              </a:rPr>
              <a:t> </a:t>
            </a:r>
            <a:r>
              <a:rPr lang="en-GB" dirty="0">
                <a:solidFill>
                  <a:schemeClr val="accent2">
                    <a:lumMod val="50000"/>
                  </a:schemeClr>
                </a:solidFill>
              </a:rPr>
              <a:t> Modelling the risk of natural perils plays a vital part in the global (re)insurance sector decision-making. Thus, a 'model' comprising of a decision-making agenda/practices or software tools to form a 'view of risk' is a vital part of the (re)insurance sector’s decision-making strategy. Hence, the (re)insurance sector is of particular interest to environmental scientists seeking to engage with business, and it is relevant to ‘Operational Research’ studies as an example of a sophisticated user of complex models. Much is not understood about how such models shape organisational decision-making behaviour and their performance. Furthermore, the drivers for knowledge flow are distinct for each organization’s business model. Therefore, it is crucial to understand how environmental science propagates into key decision-making in the (re)insurance sector. Specifically, the relative strength of the various routes by which science flows into decision-making processes are not yet explicitly recorded. This study determines how geoscience is used in decision-making in (re)insurance (i.e. to form a ‘view of risk’), with the practical aim of providing evidence that academic geoscientists can use when commencing or developing their collaboration with this sector. Data include the views from 28 insurance practitioners collected at a dedicated session in the Oasis LMF conference 2018, a desk-based study of the scientific background of ‘C’-level decision makers, and insights gained through co-writing a briefing note of the observations  with  industry co-authors and a representative of the UK funding body UKRI. We show that catastrophe models are a significant and dominant means of scientific input into decision-making in organizations holding (re)insurance risk but that larger organisations often augment this with in-house teams that include PhD-level scientists.  Also, the strongest route that exists for academic scientists to directly input is via the ‘Model Adjustment’ function and technical specialists there (e.g. Catastrophe Risk Manager’), but a disconnect is observed in that key decisions are seen as being taken in the ‘Underwriting &amp; Pricing’ function or by senior management which require a further step to propagate the environmental science internally. </a:t>
            </a:r>
          </a:p>
          <a:p>
            <a:pPr algn="just"/>
            <a:endParaRPr lang="en-GB" dirty="0"/>
          </a:p>
        </p:txBody>
      </p:sp>
    </p:spTree>
    <p:extLst>
      <p:ext uri="{BB962C8B-B14F-4D97-AF65-F5344CB8AC3E}">
        <p14:creationId xmlns:p14="http://schemas.microsoft.com/office/powerpoint/2010/main" val="364734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64644-11B4-4176-A2A4-D63FBA28F29B}"/>
              </a:ext>
            </a:extLst>
          </p:cNvPr>
          <p:cNvSpPr>
            <a:spLocks noGrp="1"/>
          </p:cNvSpPr>
          <p:nvPr>
            <p:ph type="title"/>
          </p:nvPr>
        </p:nvSpPr>
        <p:spPr>
          <a:xfrm>
            <a:off x="8791575" y="47024"/>
            <a:ext cx="3400425" cy="1190624"/>
          </a:xfrm>
        </p:spPr>
        <p:txBody>
          <a:bodyPr/>
          <a:lstStyle/>
          <a:p>
            <a:r>
              <a:rPr lang="en-GB" b="1" dirty="0">
                <a:solidFill>
                  <a:srgbClr val="7030A0"/>
                </a:solidFill>
              </a:rPr>
              <a:t>Case Study</a:t>
            </a:r>
          </a:p>
        </p:txBody>
      </p:sp>
      <p:sp>
        <p:nvSpPr>
          <p:cNvPr id="3" name="Content Placeholder 2">
            <a:extLst>
              <a:ext uri="{FF2B5EF4-FFF2-40B4-BE49-F238E27FC236}">
                <a16:creationId xmlns:a16="http://schemas.microsoft.com/office/drawing/2014/main" id="{CB8C1CE8-B64B-46EA-A19A-D38199804681}"/>
              </a:ext>
            </a:extLst>
          </p:cNvPr>
          <p:cNvSpPr>
            <a:spLocks noGrp="1"/>
          </p:cNvSpPr>
          <p:nvPr>
            <p:ph idx="1"/>
          </p:nvPr>
        </p:nvSpPr>
        <p:spPr>
          <a:xfrm>
            <a:off x="1473080" y="1323373"/>
            <a:ext cx="10595395" cy="5100588"/>
          </a:xfrm>
        </p:spPr>
        <p:txBody>
          <a:bodyPr>
            <a:normAutofit/>
          </a:bodyPr>
          <a:lstStyle/>
          <a:p>
            <a:pPr marL="0" indent="0" algn="just">
              <a:buNone/>
            </a:pPr>
            <a:r>
              <a:rPr lang="en-GB" dirty="0">
                <a:solidFill>
                  <a:schemeClr val="accent2">
                    <a:lumMod val="50000"/>
                  </a:schemeClr>
                </a:solidFill>
              </a:rPr>
              <a:t>In this  study, the (re)insurance sector is used  as a case study to examine the use of environmental science within institutional decision making. </a:t>
            </a:r>
          </a:p>
          <a:p>
            <a:pPr marL="0" indent="0" algn="just">
              <a:buNone/>
            </a:pPr>
            <a:r>
              <a:rPr lang="en-US" dirty="0">
                <a:solidFill>
                  <a:schemeClr val="accent1"/>
                </a:solidFill>
              </a:rPr>
              <a:t>This study used a session at the Oasis Loss Modelling Framework (LMF) 12 conference on 14th Sept 2018 to collect data objectively documenting how views of natural hazard risk are formed and used in the (re)insurance community.</a:t>
            </a:r>
            <a:endParaRPr lang="en-GB" dirty="0">
              <a:solidFill>
                <a:schemeClr val="accent2">
                  <a:lumMod val="50000"/>
                </a:schemeClr>
              </a:solidFill>
            </a:endParaRPr>
          </a:p>
          <a:p>
            <a:pPr marL="0" indent="0" algn="just">
              <a:buNone/>
            </a:pPr>
            <a:r>
              <a:rPr lang="en-GB" dirty="0">
                <a:solidFill>
                  <a:schemeClr val="accent2">
                    <a:lumMod val="50000"/>
                  </a:schemeClr>
                </a:solidFill>
              </a:rPr>
              <a:t>To provide  both breadth of data and depth of understanding, a mixture of methods were employed. For effective engagement, these were tailored to the drivers and behaviours of (re)insurance practitioners. Specifically, these practitioners have little time to spare, so approaches were selected either (</a:t>
            </a:r>
            <a:r>
              <a:rPr lang="en-GB" dirty="0" err="1">
                <a:solidFill>
                  <a:schemeClr val="accent2">
                    <a:lumMod val="50000"/>
                  </a:schemeClr>
                </a:solidFill>
              </a:rPr>
              <a:t>i</a:t>
            </a:r>
            <a:r>
              <a:rPr lang="en-GB" dirty="0">
                <a:solidFill>
                  <a:schemeClr val="accent2">
                    <a:lumMod val="50000"/>
                  </a:schemeClr>
                </a:solidFill>
              </a:rPr>
              <a:t>) focussed (i.e. time-limited) and aligned to practitioners' existing plans or (ii) had a reportable output to justify time spent.  </a:t>
            </a:r>
          </a:p>
          <a:p>
            <a:pPr marL="0" indent="0" algn="just">
              <a:buNone/>
            </a:pPr>
            <a:endParaRPr lang="en-GB" dirty="0">
              <a:solidFill>
                <a:schemeClr val="accent2">
                  <a:lumMod val="50000"/>
                </a:schemeClr>
              </a:solidFill>
            </a:endParaRPr>
          </a:p>
        </p:txBody>
      </p:sp>
    </p:spTree>
    <p:extLst>
      <p:ext uri="{BB962C8B-B14F-4D97-AF65-F5344CB8AC3E}">
        <p14:creationId xmlns:p14="http://schemas.microsoft.com/office/powerpoint/2010/main" val="341645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AA5A-7B90-4D96-875D-33479F70F2EB}"/>
              </a:ext>
            </a:extLst>
          </p:cNvPr>
          <p:cNvSpPr>
            <a:spLocks noGrp="1"/>
          </p:cNvSpPr>
          <p:nvPr>
            <p:ph type="title"/>
          </p:nvPr>
        </p:nvSpPr>
        <p:spPr>
          <a:xfrm>
            <a:off x="7661276" y="0"/>
            <a:ext cx="4530724" cy="1371599"/>
          </a:xfrm>
        </p:spPr>
        <p:txBody>
          <a:bodyPr/>
          <a:lstStyle/>
          <a:p>
            <a:r>
              <a:rPr lang="en-GB" dirty="0">
                <a:solidFill>
                  <a:schemeClr val="accent1"/>
                </a:solidFill>
              </a:rPr>
              <a:t>Research questions </a:t>
            </a:r>
          </a:p>
        </p:txBody>
      </p:sp>
      <p:sp>
        <p:nvSpPr>
          <p:cNvPr id="3" name="Content Placeholder 2">
            <a:extLst>
              <a:ext uri="{FF2B5EF4-FFF2-40B4-BE49-F238E27FC236}">
                <a16:creationId xmlns:a16="http://schemas.microsoft.com/office/drawing/2014/main" id="{9AB955F9-7FF9-4FB4-8611-CCCFB21445E2}"/>
              </a:ext>
            </a:extLst>
          </p:cNvPr>
          <p:cNvSpPr>
            <a:spLocks noGrp="1"/>
          </p:cNvSpPr>
          <p:nvPr>
            <p:ph idx="1"/>
          </p:nvPr>
        </p:nvSpPr>
        <p:spPr>
          <a:xfrm>
            <a:off x="1493835" y="2057399"/>
            <a:ext cx="10574340" cy="3438526"/>
          </a:xfrm>
        </p:spPr>
        <p:txBody>
          <a:bodyPr>
            <a:noAutofit/>
          </a:bodyPr>
          <a:lstStyle/>
          <a:p>
            <a:pPr algn="just">
              <a:buFont typeface="Arial" panose="020B0604020202020204" pitchFamily="34" charset="0"/>
              <a:buChar char="•"/>
            </a:pPr>
            <a:r>
              <a:rPr lang="en-US" dirty="0">
                <a:solidFill>
                  <a:schemeClr val="accent1"/>
                </a:solidFill>
              </a:rPr>
              <a:t>Why is science used in the insurance industry? And, what is its relationship to other factors when making key decisions? </a:t>
            </a:r>
          </a:p>
          <a:p>
            <a:pPr algn="just">
              <a:buFont typeface="Arial" panose="020B0604020202020204" pitchFamily="34" charset="0"/>
              <a:buChar char="•"/>
            </a:pPr>
            <a:r>
              <a:rPr lang="en-US" dirty="0">
                <a:solidFill>
                  <a:schemeClr val="accent1"/>
                </a:solidFill>
              </a:rPr>
              <a:t> How does science propagate into decision-making? </a:t>
            </a:r>
          </a:p>
          <a:p>
            <a:pPr algn="just">
              <a:buFont typeface="Arial" panose="020B0604020202020204" pitchFamily="34" charset="0"/>
              <a:buChar char="•"/>
            </a:pPr>
            <a:r>
              <a:rPr lang="en-US" dirty="0">
                <a:solidFill>
                  <a:schemeClr val="accent1"/>
                </a:solidFill>
              </a:rPr>
              <a:t>What are the potential barriers to better engagement? </a:t>
            </a:r>
          </a:p>
          <a:p>
            <a:pPr algn="just">
              <a:buFont typeface="Arial" panose="020B0604020202020204" pitchFamily="34" charset="0"/>
              <a:buChar char="•"/>
            </a:pPr>
            <a:r>
              <a:rPr lang="en-US" dirty="0">
                <a:solidFill>
                  <a:schemeClr val="accent1"/>
                </a:solidFill>
              </a:rPr>
              <a:t>Where lies the greatest opportunity for UKRI funding to facilitate impact,  i.e. real world change?</a:t>
            </a:r>
            <a:endParaRPr lang="en-GB" dirty="0">
              <a:solidFill>
                <a:schemeClr val="accent1"/>
              </a:solidFill>
            </a:endParaRPr>
          </a:p>
        </p:txBody>
      </p:sp>
    </p:spTree>
    <p:extLst>
      <p:ext uri="{BB962C8B-B14F-4D97-AF65-F5344CB8AC3E}">
        <p14:creationId xmlns:p14="http://schemas.microsoft.com/office/powerpoint/2010/main" val="40075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56EED-2920-4A27-8F43-46DC675F347D}"/>
              </a:ext>
            </a:extLst>
          </p:cNvPr>
          <p:cNvSpPr>
            <a:spLocks noGrp="1"/>
          </p:cNvSpPr>
          <p:nvPr>
            <p:ph type="title"/>
          </p:nvPr>
        </p:nvSpPr>
        <p:spPr>
          <a:xfrm>
            <a:off x="8725536" y="0"/>
            <a:ext cx="3466464" cy="1752599"/>
          </a:xfrm>
        </p:spPr>
        <p:txBody>
          <a:bodyPr/>
          <a:lstStyle/>
          <a:p>
            <a:r>
              <a:rPr lang="en-GB" b="1" dirty="0">
                <a:solidFill>
                  <a:srgbClr val="7030A0"/>
                </a:solidFill>
              </a:rPr>
              <a:t>Methods</a:t>
            </a:r>
          </a:p>
        </p:txBody>
      </p:sp>
      <p:sp>
        <p:nvSpPr>
          <p:cNvPr id="3" name="Content Placeholder 2">
            <a:extLst>
              <a:ext uri="{FF2B5EF4-FFF2-40B4-BE49-F238E27FC236}">
                <a16:creationId xmlns:a16="http://schemas.microsoft.com/office/drawing/2014/main" id="{ED82D9DF-DDEA-4968-AE2F-9D3E480B54B2}"/>
              </a:ext>
            </a:extLst>
          </p:cNvPr>
          <p:cNvSpPr>
            <a:spLocks noGrp="1"/>
          </p:cNvSpPr>
          <p:nvPr>
            <p:ph idx="1"/>
          </p:nvPr>
        </p:nvSpPr>
        <p:spPr>
          <a:xfrm>
            <a:off x="1513186" y="1463041"/>
            <a:ext cx="10018713" cy="4703545"/>
          </a:xfrm>
        </p:spPr>
        <p:txBody>
          <a:bodyPr>
            <a:normAutofit/>
          </a:bodyPr>
          <a:lstStyle/>
          <a:p>
            <a:pPr marL="0" indent="0" algn="just">
              <a:buNone/>
            </a:pPr>
            <a:r>
              <a:rPr lang="en-GB" dirty="0">
                <a:solidFill>
                  <a:schemeClr val="accent2">
                    <a:lumMod val="50000"/>
                  </a:schemeClr>
                </a:solidFill>
              </a:rPr>
              <a:t>Workshop in a session at the </a:t>
            </a:r>
            <a:r>
              <a:rPr lang="en-GB" b="1" dirty="0">
                <a:solidFill>
                  <a:schemeClr val="accent2">
                    <a:lumMod val="50000"/>
                  </a:schemeClr>
                </a:solidFill>
              </a:rPr>
              <a:t>Oasis Loss Modelling Framework </a:t>
            </a:r>
            <a:r>
              <a:rPr lang="en-GB" dirty="0">
                <a:solidFill>
                  <a:schemeClr val="accent2">
                    <a:lumMod val="50000"/>
                  </a:schemeClr>
                </a:solidFill>
              </a:rPr>
              <a:t>conference held on the14th of September 2018 - time-block in a (re)insurance conference.</a:t>
            </a:r>
          </a:p>
          <a:p>
            <a:r>
              <a:rPr lang="en-GB" b="1" dirty="0">
                <a:solidFill>
                  <a:schemeClr val="accent1"/>
                </a:solidFill>
              </a:rPr>
              <a:t>Questionnaire -  </a:t>
            </a:r>
            <a:r>
              <a:rPr lang="en-GB" dirty="0">
                <a:solidFill>
                  <a:schemeClr val="accent1"/>
                </a:solidFill>
              </a:rPr>
              <a:t>Participants' experience </a:t>
            </a:r>
          </a:p>
          <a:p>
            <a:pPr algn="just">
              <a:buFont typeface="Arial" panose="020B0604020202020204" pitchFamily="34" charset="0"/>
              <a:buChar char="•"/>
            </a:pPr>
            <a:r>
              <a:rPr lang="en-GB" b="1" dirty="0">
                <a:solidFill>
                  <a:schemeClr val="accent1"/>
                </a:solidFill>
              </a:rPr>
              <a:t>Activity 1  - </a:t>
            </a:r>
            <a:r>
              <a:rPr lang="en-GB" dirty="0">
                <a:solidFill>
                  <a:schemeClr val="accent1"/>
                </a:solidFill>
              </a:rPr>
              <a:t>Participants' decision making </a:t>
            </a:r>
          </a:p>
          <a:p>
            <a:pPr marL="457200" lvl="1" indent="0" algn="just">
              <a:buNone/>
            </a:pPr>
            <a:r>
              <a:rPr lang="en-US" sz="1800" dirty="0"/>
              <a:t>Q1:  Why is science used? </a:t>
            </a:r>
          </a:p>
          <a:p>
            <a:pPr marL="457200" lvl="1" indent="0" algn="just">
              <a:buNone/>
            </a:pPr>
            <a:r>
              <a:rPr lang="en-US" sz="1800" dirty="0"/>
              <a:t>Q2: What are everyday/ operational decisions typically based upon? </a:t>
            </a:r>
          </a:p>
          <a:p>
            <a:pPr marL="457200" lvl="1" indent="0" algn="just">
              <a:buNone/>
            </a:pPr>
            <a:r>
              <a:rPr lang="en-US" sz="1800" dirty="0"/>
              <a:t>Q3: What are major/strategic decisions typically based upon? </a:t>
            </a:r>
            <a:endParaRPr lang="en-GB" sz="1800" dirty="0"/>
          </a:p>
          <a:p>
            <a:r>
              <a:rPr lang="en-GB" b="1" dirty="0">
                <a:solidFill>
                  <a:schemeClr val="accent1"/>
                </a:solidFill>
              </a:rPr>
              <a:t> Activity 2 - </a:t>
            </a:r>
            <a:r>
              <a:rPr lang="en-GB" dirty="0">
                <a:solidFill>
                  <a:schemeClr val="accent1"/>
                </a:solidFill>
              </a:rPr>
              <a:t>Organisational Landscape  </a:t>
            </a:r>
          </a:p>
          <a:p>
            <a:r>
              <a:rPr lang="en-GB" b="1" dirty="0">
                <a:solidFill>
                  <a:schemeClr val="accent1"/>
                </a:solidFill>
              </a:rPr>
              <a:t> Activity 3 - </a:t>
            </a:r>
            <a:r>
              <a:rPr lang="en-GB" dirty="0">
                <a:solidFill>
                  <a:schemeClr val="accent1"/>
                </a:solidFill>
              </a:rPr>
              <a:t>Functional View </a:t>
            </a:r>
          </a:p>
          <a:p>
            <a:pPr algn="just">
              <a:buFont typeface="Arial" panose="020B0604020202020204" pitchFamily="34" charset="0"/>
              <a:buChar char="•"/>
            </a:pPr>
            <a:r>
              <a:rPr lang="en-GB" b="1" dirty="0">
                <a:solidFill>
                  <a:schemeClr val="accent1"/>
                </a:solidFill>
              </a:rPr>
              <a:t>Briefing note</a:t>
            </a:r>
          </a:p>
        </p:txBody>
      </p:sp>
    </p:spTree>
    <p:extLst>
      <p:ext uri="{BB962C8B-B14F-4D97-AF65-F5344CB8AC3E}">
        <p14:creationId xmlns:p14="http://schemas.microsoft.com/office/powerpoint/2010/main" val="2898247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6">
      <a:dk1>
        <a:srgbClr val="FF3399"/>
      </a:dk1>
      <a:lt1>
        <a:sysClr val="window" lastClr="FFFFFF"/>
      </a:lt1>
      <a:dk2>
        <a:srgbClr val="421963"/>
      </a:dk2>
      <a:lt2>
        <a:srgbClr val="EAE5EB"/>
      </a:lt2>
      <a:accent1>
        <a:srgbClr val="501F77"/>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Facet</Template>
  <TotalTime>898</TotalTime>
  <Words>1368</Words>
  <Application>Microsoft Office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Corbel</vt:lpstr>
      <vt:lpstr>Parallax</vt:lpstr>
      <vt:lpstr>The use of Environmental Science for decision making in Insurance </vt:lpstr>
      <vt:lpstr>Results </vt:lpstr>
      <vt:lpstr>Results </vt:lpstr>
      <vt:lpstr>The use of Environmental Science for decision making in Insurance </vt:lpstr>
      <vt:lpstr>Authors </vt:lpstr>
      <vt:lpstr>Abstract </vt:lpstr>
      <vt:lpstr>Case Study</vt:lpstr>
      <vt:lpstr>Research questions </vt:lpstr>
      <vt:lpstr>Methods</vt:lpstr>
      <vt:lpstr>Results </vt:lpstr>
      <vt:lpstr>Results </vt:lpstr>
      <vt:lpstr>Results </vt:lpstr>
      <vt:lpstr>Results </vt:lpstr>
      <vt:lpstr>Results </vt:lpstr>
      <vt:lpstr>Results </vt:lpstr>
      <vt:lpstr>Results </vt:lpstr>
      <vt:lpstr>Results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Environmental Science for decision making in Insurance</dc:title>
  <dc:creator>Krescencja Podgorska</dc:creator>
  <cp:lastModifiedBy>Krescencja Podgorska</cp:lastModifiedBy>
  <cp:revision>50</cp:revision>
  <dcterms:created xsi:type="dcterms:W3CDTF">2020-04-23T10:10:12Z</dcterms:created>
  <dcterms:modified xsi:type="dcterms:W3CDTF">2020-04-27T11:56:01Z</dcterms:modified>
</cp:coreProperties>
</file>