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62" r:id="rId6"/>
    <p:sldId id="264" r:id="rId7"/>
    <p:sldId id="266" r:id="rId8"/>
    <p:sldId id="265" r:id="rId9"/>
    <p:sldId id="267" r:id="rId10"/>
    <p:sldId id="268" r:id="rId11"/>
    <p:sldId id="272" r:id="rId12"/>
    <p:sldId id="274"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40"/>
    <p:restoredTop sz="94674"/>
  </p:normalViewPr>
  <p:slideViewPr>
    <p:cSldViewPr snapToGrid="0" snapToObjects="1">
      <p:cViewPr varScale="1">
        <p:scale>
          <a:sx n="143" d="100"/>
          <a:sy n="143" d="100"/>
        </p:scale>
        <p:origin x="690"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F35719-9CC2-CA41-B2F4-2B236113BA60}" type="datetimeFigureOut">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386363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35719-9CC2-CA41-B2F4-2B236113BA60}" type="datetimeFigureOut">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211328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35719-9CC2-CA41-B2F4-2B236113BA60}" type="datetimeFigureOut">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164639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F35719-9CC2-CA41-B2F4-2B236113BA60}" type="datetimeFigureOut">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36259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F35719-9CC2-CA41-B2F4-2B236113BA60}" type="datetimeFigureOut">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218081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F35719-9CC2-CA41-B2F4-2B236113BA60}" type="datetimeFigureOut">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153119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F35719-9CC2-CA41-B2F4-2B236113BA60}" type="datetimeFigureOut">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141598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F35719-9CC2-CA41-B2F4-2B236113BA60}" type="datetimeFigureOut">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298501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35719-9CC2-CA41-B2F4-2B236113BA60}" type="datetimeFigureOut">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208882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35719-9CC2-CA41-B2F4-2B236113BA60}" type="datetimeFigureOut">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84715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F35719-9CC2-CA41-B2F4-2B236113BA60}" type="datetimeFigureOut">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E9E6D9-EBCD-AB46-88A9-17431A106994}" type="slidenum">
              <a:t>‹#›</a:t>
            </a:fld>
            <a:endParaRPr lang="en-US"/>
          </a:p>
        </p:txBody>
      </p:sp>
    </p:spTree>
    <p:extLst>
      <p:ext uri="{BB962C8B-B14F-4D97-AF65-F5344CB8AC3E}">
        <p14:creationId xmlns:p14="http://schemas.microsoft.com/office/powerpoint/2010/main" val="1565430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35719-9CC2-CA41-B2F4-2B236113BA60}" type="datetimeFigureOut">
              <a:t>4/30/2020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9E6D9-EBCD-AB46-88A9-17431A106994}" type="slidenum">
              <a:t>‹#›</a:t>
            </a:fld>
            <a:endParaRPr lang="en-US"/>
          </a:p>
        </p:txBody>
      </p:sp>
    </p:spTree>
    <p:extLst>
      <p:ext uri="{BB962C8B-B14F-4D97-AF65-F5344CB8AC3E}">
        <p14:creationId xmlns:p14="http://schemas.microsoft.com/office/powerpoint/2010/main" val="936459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3571802" y="887197"/>
            <a:ext cx="4404091" cy="369332"/>
          </a:xfrm>
          <a:prstGeom prst="rect">
            <a:avLst/>
          </a:prstGeom>
        </p:spPr>
        <p:txBody>
          <a:bodyPr wrap="none">
            <a:spAutoFit/>
          </a:bodyPr>
          <a:lstStyle/>
          <a:p>
            <a:r>
              <a:rPr lang="en-SG" dirty="0"/>
              <a:t>CL4.5, Sea level rise: past, present and future</a:t>
            </a:r>
          </a:p>
        </p:txBody>
      </p:sp>
      <p:sp>
        <p:nvSpPr>
          <p:cNvPr id="4" name="Rectangle 3"/>
          <p:cNvSpPr/>
          <p:nvPr/>
        </p:nvSpPr>
        <p:spPr>
          <a:xfrm>
            <a:off x="9358470" y="5817984"/>
            <a:ext cx="2773260" cy="307777"/>
          </a:xfrm>
          <a:prstGeom prst="rect">
            <a:avLst/>
          </a:prstGeom>
        </p:spPr>
        <p:txBody>
          <a:bodyPr wrap="none">
            <a:spAutoFit/>
          </a:bodyPr>
          <a:lstStyle/>
          <a:p>
            <a:r>
              <a:rPr lang="en-SG" sz="1400" dirty="0">
                <a:latin typeface="Calibri" panose="020F0502020204030204" pitchFamily="34" charset="0"/>
                <a:ea typeface="DengXian" panose="02010600030101010101" pitchFamily="2" charset="-122"/>
                <a:cs typeface="Times New Roman" panose="02020603050405020304" pitchFamily="18" charset="0"/>
              </a:rPr>
              <a:t>Monday, 04 May 2020, 08:30-10:15</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GU 2020 | SG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3161" y="457705"/>
            <a:ext cx="3416560" cy="1006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8325" y="2210132"/>
            <a:ext cx="11726017" cy="954107"/>
          </a:xfrm>
          <a:prstGeom prst="rect">
            <a:avLst/>
          </a:prstGeom>
        </p:spPr>
        <p:txBody>
          <a:bodyPr wrap="square">
            <a:spAutoFit/>
          </a:bodyPr>
          <a:lstStyle/>
          <a:p>
            <a:pPr algn="ctr"/>
            <a:r>
              <a:rPr lang="en-SG" sz="2800" b="1"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2800" b="1" dirty="0"/>
          </a:p>
        </p:txBody>
      </p:sp>
      <p:sp>
        <p:nvSpPr>
          <p:cNvPr id="6" name="Rectangle 5"/>
          <p:cNvSpPr/>
          <p:nvPr/>
        </p:nvSpPr>
        <p:spPr>
          <a:xfrm>
            <a:off x="4403088" y="1259912"/>
            <a:ext cx="2741520" cy="369332"/>
          </a:xfrm>
          <a:prstGeom prst="rect">
            <a:avLst/>
          </a:prstGeom>
        </p:spPr>
        <p:txBody>
          <a:bodyPr wrap="none">
            <a:spAutoFit/>
          </a:bodyPr>
          <a:lstStyle/>
          <a:p>
            <a:r>
              <a:rPr lang="en-SG" dirty="0">
                <a:latin typeface="Calibri" panose="020F0502020204030204" pitchFamily="34" charset="0"/>
                <a:ea typeface="DengXian" panose="02010600030101010101" pitchFamily="2" charset="-122"/>
                <a:cs typeface="Times New Roman" panose="02020603050405020304" pitchFamily="18" charset="0"/>
              </a:rPr>
              <a:t>Abstract ID: EGU2020-7302</a:t>
            </a:r>
            <a:endParaRPr lang="en-SG"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142741" y="3697550"/>
            <a:ext cx="9646145" cy="1200329"/>
          </a:xfrm>
          <a:prstGeom prst="rect">
            <a:avLst/>
          </a:prstGeom>
        </p:spPr>
        <p:txBody>
          <a:bodyPr wrap="square">
            <a:spAutoFit/>
          </a:bodyPr>
          <a:lstStyle/>
          <a:p>
            <a:pPr algn="ctr"/>
            <a:r>
              <a:rPr lang="en-SG" sz="2400" b="1" dirty="0"/>
              <a:t>Benjamin Horton</a:t>
            </a:r>
          </a:p>
          <a:p>
            <a:pPr algn="ctr"/>
            <a:r>
              <a:rPr lang="en-SG" sz="2400" dirty="0"/>
              <a:t>Nicole Khan, Niamh Cahill, Janice Lee, Timothy Shaw, Andra Garner, Andrew Kemp, Simon Engelhart, and Stefan Rahmstorf</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173" y="124022"/>
            <a:ext cx="1620531" cy="1550361"/>
          </a:xfrm>
          <a:prstGeom prst="rect">
            <a:avLst/>
          </a:prstGeom>
        </p:spPr>
      </p:pic>
    </p:spTree>
    <p:extLst>
      <p:ext uri="{BB962C8B-B14F-4D97-AF65-F5344CB8AC3E}">
        <p14:creationId xmlns:p14="http://schemas.microsoft.com/office/powerpoint/2010/main" val="254564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sp>
        <p:nvSpPr>
          <p:cNvPr id="2" name="Rectangle 1"/>
          <p:cNvSpPr/>
          <p:nvPr/>
        </p:nvSpPr>
        <p:spPr>
          <a:xfrm>
            <a:off x="965257" y="1762962"/>
            <a:ext cx="10085838" cy="1200329"/>
          </a:xfrm>
          <a:prstGeom prst="rect">
            <a:avLst/>
          </a:prstGeom>
        </p:spPr>
        <p:txBody>
          <a:bodyPr wrap="none">
            <a:spAutoFit/>
          </a:bodyPr>
          <a:lstStyle/>
          <a:p>
            <a:r>
              <a:rPr lang="en-SG" sz="2400" b="1" dirty="0">
                <a:solidFill>
                  <a:srgbClr val="111111"/>
                </a:solidFill>
              </a:rPr>
              <a:t>We are very grateful to everyone who took the time to take part in the survey</a:t>
            </a:r>
          </a:p>
          <a:p>
            <a:endParaRPr lang="en-US" sz="2400" b="1" dirty="0">
              <a:solidFill>
                <a:srgbClr val="111111"/>
              </a:solidFill>
            </a:endParaRPr>
          </a:p>
          <a:p>
            <a:pPr algn="ctr"/>
            <a:r>
              <a:rPr lang="en-US" sz="2400" b="1" dirty="0">
                <a:solidFill>
                  <a:srgbClr val="111111"/>
                </a:solidFill>
              </a:rPr>
              <a:t>Thank you</a:t>
            </a:r>
            <a:endParaRPr lang="en-SG" sz="2400" b="1" dirty="0"/>
          </a:p>
        </p:txBody>
      </p:sp>
      <p:sp>
        <p:nvSpPr>
          <p:cNvPr id="12" name="Rectangle 11"/>
          <p:cNvSpPr/>
          <p:nvPr/>
        </p:nvSpPr>
        <p:spPr>
          <a:xfrm>
            <a:off x="2857500" y="3583861"/>
            <a:ext cx="6116782" cy="369332"/>
          </a:xfrm>
          <a:prstGeom prst="rect">
            <a:avLst/>
          </a:prstGeom>
        </p:spPr>
        <p:txBody>
          <a:bodyPr wrap="square">
            <a:spAutoFit/>
          </a:bodyPr>
          <a:lstStyle/>
          <a:p>
            <a:pPr algn="ctr"/>
            <a:r>
              <a:rPr lang="en-US" dirty="0"/>
              <a:t>Accepted in </a:t>
            </a:r>
            <a:r>
              <a:rPr lang="en-US" i="1" dirty="0"/>
              <a:t>NPJ Climate and Atmospheric Science</a:t>
            </a:r>
            <a:r>
              <a:rPr lang="en-US" dirty="0"/>
              <a:t>. Out soon…</a:t>
            </a:r>
            <a:endParaRPr lang="en-SG" dirty="0"/>
          </a:p>
        </p:txBody>
      </p:sp>
    </p:spTree>
    <p:extLst>
      <p:ext uri="{BB962C8B-B14F-4D97-AF65-F5344CB8AC3E}">
        <p14:creationId xmlns:p14="http://schemas.microsoft.com/office/powerpoint/2010/main" val="344924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sp>
        <p:nvSpPr>
          <p:cNvPr id="13" name="Rectangle 12"/>
          <p:cNvSpPr/>
          <p:nvPr/>
        </p:nvSpPr>
        <p:spPr>
          <a:xfrm>
            <a:off x="6255256" y="3129856"/>
            <a:ext cx="5301672" cy="646331"/>
          </a:xfrm>
          <a:prstGeom prst="rect">
            <a:avLst/>
          </a:prstGeom>
        </p:spPr>
        <p:txBody>
          <a:bodyPr wrap="square">
            <a:spAutoFit/>
          </a:bodyPr>
          <a:lstStyle/>
          <a:p>
            <a:pPr marL="285750" indent="-285750" algn="just">
              <a:buFont typeface="Arial" panose="020B0604020202020204" pitchFamily="34" charset="0"/>
              <a:buChar char="•"/>
            </a:pPr>
            <a:endParaRPr lang="en-US" dirty="0">
              <a:solidFill>
                <a:srgbClr val="111111"/>
              </a:solidFill>
            </a:endParaRPr>
          </a:p>
          <a:p>
            <a:pPr marL="285750" indent="-285750" algn="just">
              <a:buFont typeface="Arial" panose="020B0604020202020204" pitchFamily="34" charset="0"/>
              <a:buChar char="•"/>
            </a:pPr>
            <a:endParaRPr lang="en-SG" dirty="0"/>
          </a:p>
        </p:txBody>
      </p:sp>
      <p:sp>
        <p:nvSpPr>
          <p:cNvPr id="16" name="TextBox 15"/>
          <p:cNvSpPr txBox="1"/>
          <p:nvPr/>
        </p:nvSpPr>
        <p:spPr>
          <a:xfrm>
            <a:off x="84283" y="-21040"/>
            <a:ext cx="11756075" cy="3416320"/>
          </a:xfrm>
          <a:prstGeom prst="rect">
            <a:avLst/>
          </a:prstGeom>
          <a:noFill/>
        </p:spPr>
        <p:txBody>
          <a:bodyPr wrap="square" rtlCol="0">
            <a:spAutoFit/>
          </a:bodyPr>
          <a:lstStyle/>
          <a:p>
            <a:pPr marL="285750" indent="-285750" algn="just">
              <a:buFont typeface="Arial" panose="020B0604020202020204" pitchFamily="34" charset="0"/>
              <a:buChar char="•"/>
            </a:pPr>
            <a:r>
              <a:rPr lang="en-SG" dirty="0"/>
              <a:t>Variability of global mean sea-level (GMSL) projections among studies, even when using the same emissions scenarios, has led to confusion among decision making communities and the public (e.g. </a:t>
            </a:r>
            <a:r>
              <a:rPr lang="en-SG" b="1" dirty="0"/>
              <a:t>Fig. 1</a:t>
            </a:r>
            <a:r>
              <a:rPr lang="en-SG"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SG" dirty="0">
                <a:solidFill>
                  <a:srgbClr val="111111"/>
                </a:solidFill>
              </a:rPr>
              <a:t>As an alternative to models, GMSL rise may be projected by surveying (e.g. </a:t>
            </a:r>
            <a:r>
              <a:rPr lang="en-SG" dirty="0" err="1">
                <a:solidFill>
                  <a:srgbClr val="111111"/>
                </a:solidFill>
              </a:rPr>
              <a:t>Bamber</a:t>
            </a:r>
            <a:r>
              <a:rPr lang="en-SG" dirty="0">
                <a:solidFill>
                  <a:srgbClr val="111111"/>
                </a:solidFill>
              </a:rPr>
              <a:t> et al., 2019). We previously surveyed experts (Horton et al., 2014 QSR; hereafter H14) to provide a probabilistic assessment of sea-level rise by 2100 and 2300 under two temperature scenarios. </a:t>
            </a:r>
            <a:r>
              <a:rPr lang="en-SG" dirty="0"/>
              <a:t>Now is an appropriate time to repeat the survey of H14 because during the past 5 years, progress has been made in better understanding several processes expected to influence GMSL rise (e.g., MICI) and in advancing the methodologies for projecting GMSL rise. </a:t>
            </a:r>
          </a:p>
          <a:p>
            <a:pPr marL="285750" indent="-285750" algn="just">
              <a:buFont typeface="Arial" panose="020B0604020202020204" pitchFamily="34" charset="0"/>
              <a:buChar char="•"/>
            </a:pPr>
            <a:endParaRPr lang="en-SG" dirty="0">
              <a:solidFill>
                <a:srgbClr val="111111"/>
              </a:solidFill>
            </a:endParaRPr>
          </a:p>
          <a:p>
            <a:pPr marL="285750" indent="-285750" algn="just">
              <a:buFont typeface="Arial" panose="020B0604020202020204" pitchFamily="34" charset="0"/>
              <a:buChar char="•"/>
            </a:pPr>
            <a:r>
              <a:rPr lang="en-SG" dirty="0">
                <a:solidFill>
                  <a:srgbClr val="111111"/>
                </a:solidFill>
              </a:rPr>
              <a:t>The results of this survey (hereafter H20) are compared with the H14 survey results and published literature to assess how and why the sea-level community’s projections evolved during the past 5 years and if there is movement toward a consensus of GMSL rise for 2100 and 2300 under different emission scenarios.</a:t>
            </a:r>
            <a:endParaRPr lang="en-SG" dirty="0"/>
          </a:p>
        </p:txBody>
      </p:sp>
      <p:pic>
        <p:nvPicPr>
          <p:cNvPr id="17" name="Picture 16"/>
          <p:cNvPicPr>
            <a:picLocks noChangeAspect="1"/>
          </p:cNvPicPr>
          <p:nvPr/>
        </p:nvPicPr>
        <p:blipFill rotWithShape="1">
          <a:blip r:embed="rId5"/>
          <a:srcRect t="5749" b="2829"/>
          <a:stretch/>
        </p:blipFill>
        <p:spPr>
          <a:xfrm>
            <a:off x="429490" y="3460870"/>
            <a:ext cx="7633855" cy="2700681"/>
          </a:xfrm>
          <a:prstGeom prst="rect">
            <a:avLst/>
          </a:prstGeom>
        </p:spPr>
      </p:pic>
      <p:sp>
        <p:nvSpPr>
          <p:cNvPr id="18" name="Rectangle 17"/>
          <p:cNvSpPr/>
          <p:nvPr/>
        </p:nvSpPr>
        <p:spPr>
          <a:xfrm>
            <a:off x="8115300" y="3870911"/>
            <a:ext cx="3560618" cy="1754326"/>
          </a:xfrm>
          <a:prstGeom prst="rect">
            <a:avLst/>
          </a:prstGeom>
        </p:spPr>
        <p:txBody>
          <a:bodyPr wrap="square">
            <a:spAutoFit/>
          </a:bodyPr>
          <a:lstStyle/>
          <a:p>
            <a:pPr algn="just">
              <a:lnSpc>
                <a:spcPct val="150000"/>
              </a:lnSpc>
            </a:pPr>
            <a:r>
              <a:rPr lang="en-SG" sz="1200" b="1" dirty="0"/>
              <a:t>Fig 1: </a:t>
            </a:r>
            <a:r>
              <a:rPr lang="en-SG" sz="1200" dirty="0"/>
              <a:t>Comparison of upper estimates for high emissions scenarios from individual studies to IPCC projected ranges of sea level rise (SLR). Shown are the upper estimates of sea level rise for high emissions scenarios from 1983-2018 (purple), and the IPCC projected SLR ranges (blue) (Garner et al., 2018).</a:t>
            </a:r>
          </a:p>
        </p:txBody>
      </p:sp>
    </p:spTree>
    <p:extLst>
      <p:ext uri="{BB962C8B-B14F-4D97-AF65-F5344CB8AC3E}">
        <p14:creationId xmlns:p14="http://schemas.microsoft.com/office/powerpoint/2010/main" val="1581137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024" y="251109"/>
            <a:ext cx="7740886" cy="4908095"/>
          </a:xfrm>
          <a:prstGeom prst="rect">
            <a:avLst/>
          </a:prstGeom>
        </p:spPr>
      </p:pic>
      <p:sp>
        <p:nvSpPr>
          <p:cNvPr id="5" name="Rectangle 4"/>
          <p:cNvSpPr/>
          <p:nvPr/>
        </p:nvSpPr>
        <p:spPr>
          <a:xfrm>
            <a:off x="4562701" y="5202431"/>
            <a:ext cx="7475684" cy="923330"/>
          </a:xfrm>
          <a:prstGeom prst="rect">
            <a:avLst/>
          </a:prstGeom>
        </p:spPr>
        <p:txBody>
          <a:bodyPr wrap="square">
            <a:spAutoFit/>
          </a:bodyPr>
          <a:lstStyle/>
          <a:p>
            <a:pPr algn="just">
              <a:lnSpc>
                <a:spcPct val="150000"/>
              </a:lnSpc>
              <a:spcAft>
                <a:spcPts val="0"/>
              </a:spcAft>
            </a:pPr>
            <a:r>
              <a:rPr lang="en-US" sz="1200" b="1" dirty="0">
                <a:ea typeface="Times New Roman" panose="02020603050405020304" pitchFamily="18" charset="0"/>
              </a:rPr>
              <a:t>Fig. 2:</a:t>
            </a:r>
            <a:r>
              <a:rPr lang="en-US" sz="1200" dirty="0">
                <a:ea typeface="Times New Roman" panose="02020603050405020304" pitchFamily="18" charset="0"/>
              </a:rPr>
              <a:t> Time series of global annual mean surface air temperature anomalies (relative to 1986-2005) from CMIP5 concentration-driven experiments, modified from IPCC AR5. These temperature projections correspond to the lower (RCP 2.6; blue) and upper (RCP 8.5; red) greenhouse gas scenarios. </a:t>
            </a:r>
            <a:endParaRPr lang="en-SG" sz="1200" dirty="0">
              <a:ea typeface="Times New Roman" panose="02020603050405020304" pitchFamily="18" charset="0"/>
            </a:endParaRPr>
          </a:p>
        </p:txBody>
      </p:sp>
      <p:sp>
        <p:nvSpPr>
          <p:cNvPr id="6" name="Rectangle 5"/>
          <p:cNvSpPr/>
          <p:nvPr/>
        </p:nvSpPr>
        <p:spPr>
          <a:xfrm>
            <a:off x="0" y="311583"/>
            <a:ext cx="4090515" cy="5078313"/>
          </a:xfrm>
          <a:prstGeom prst="rect">
            <a:avLst/>
          </a:prstGeom>
        </p:spPr>
        <p:txBody>
          <a:bodyPr wrap="square">
            <a:spAutoFit/>
          </a:bodyPr>
          <a:lstStyle/>
          <a:p>
            <a:pPr marL="285750" indent="-285750" algn="just">
              <a:buFont typeface="Arial" panose="020B0604020202020204" pitchFamily="34" charset="0"/>
              <a:buChar char="•"/>
            </a:pPr>
            <a:r>
              <a:rPr lang="en-SG" dirty="0">
                <a:solidFill>
                  <a:srgbClr val="111111"/>
                </a:solidFill>
              </a:rPr>
              <a:t>We obtained a sample of 878 experts who published at least six papers on “sea level” since 2014. We found e-mail addresses for 817 of these experts and invited them to participate in the survey. A total of 106 (13%) sea-level experts provided their probabilistic assessment of GMSL rise.</a:t>
            </a:r>
            <a:endParaRPr lang="en-SG" dirty="0"/>
          </a:p>
          <a:p>
            <a:pPr marL="285750" indent="-285750" algn="just">
              <a:buFont typeface="Arial" panose="020B0604020202020204" pitchFamily="34" charset="0"/>
              <a:buChar char="•"/>
            </a:pPr>
            <a:endParaRPr lang="en-SG" dirty="0"/>
          </a:p>
          <a:p>
            <a:pPr marL="285750" indent="-285750" algn="just">
              <a:buFont typeface="Arial" panose="020B0604020202020204" pitchFamily="34" charset="0"/>
              <a:buChar char="•"/>
            </a:pPr>
            <a:r>
              <a:rPr lang="en-SG" dirty="0"/>
              <a:t>We retain the same aim as the original H14 study: to survey experts in the scientific community about how much GMSL change they anticipate for two time periods (2000–2100 and 2000–2300) under two temperature scenarios (derived from the upper and lower extremes of the </a:t>
            </a:r>
            <a:r>
              <a:rPr lang="en-SG" b="1" dirty="0">
                <a:solidFill>
                  <a:srgbClr val="00B0F0"/>
                </a:solidFill>
              </a:rPr>
              <a:t>RCP 2.6 </a:t>
            </a:r>
            <a:r>
              <a:rPr lang="en-SG" dirty="0"/>
              <a:t>and </a:t>
            </a:r>
            <a:r>
              <a:rPr lang="en-SG" b="1" dirty="0">
                <a:solidFill>
                  <a:srgbClr val="FF0000"/>
                </a:solidFill>
              </a:rPr>
              <a:t>RCP 8.5 </a:t>
            </a:r>
            <a:r>
              <a:rPr lang="en-SG" dirty="0"/>
              <a:t>scenarios; </a:t>
            </a:r>
            <a:r>
              <a:rPr lang="en-SG" b="1" dirty="0"/>
              <a:t>Fig. 2</a:t>
            </a:r>
            <a:r>
              <a:rPr lang="en-SG" dirty="0"/>
              <a:t>).</a:t>
            </a:r>
          </a:p>
        </p:txBody>
      </p:sp>
    </p:spTree>
    <p:extLst>
      <p:ext uri="{BB962C8B-B14F-4D97-AF65-F5344CB8AC3E}">
        <p14:creationId xmlns:p14="http://schemas.microsoft.com/office/powerpoint/2010/main" val="372362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859" y="71895"/>
            <a:ext cx="5772618" cy="5464703"/>
          </a:xfrm>
          <a:prstGeom prst="rect">
            <a:avLst/>
          </a:prstGeom>
        </p:spPr>
      </p:pic>
      <p:sp>
        <p:nvSpPr>
          <p:cNvPr id="5" name="Rectangle 4"/>
          <p:cNvSpPr/>
          <p:nvPr/>
        </p:nvSpPr>
        <p:spPr>
          <a:xfrm>
            <a:off x="181955" y="5477580"/>
            <a:ext cx="5913475" cy="646331"/>
          </a:xfrm>
          <a:prstGeom prst="rect">
            <a:avLst/>
          </a:prstGeom>
        </p:spPr>
        <p:txBody>
          <a:bodyPr wrap="square">
            <a:spAutoFit/>
          </a:bodyPr>
          <a:lstStyle/>
          <a:p>
            <a:pPr algn="just">
              <a:lnSpc>
                <a:spcPct val="150000"/>
              </a:lnSpc>
              <a:spcAft>
                <a:spcPts val="0"/>
              </a:spcAft>
            </a:pPr>
            <a:r>
              <a:rPr lang="en-US" sz="1200" b="1" dirty="0">
                <a:ea typeface="Times New Roman" panose="02020603050405020304" pitchFamily="18" charset="0"/>
              </a:rPr>
              <a:t>Fig. 3:</a:t>
            </a:r>
            <a:r>
              <a:rPr lang="en-US" sz="1200" dirty="0">
                <a:ea typeface="Times New Roman" panose="02020603050405020304" pitchFamily="18" charset="0"/>
              </a:rPr>
              <a:t> (A) Total number of papers published where “sea level” appears in title (blue squares). (B) Number of (co)authors on sea-level publications (grey circles) between 2009 and 2018. </a:t>
            </a:r>
            <a:endParaRPr lang="en-SG" sz="1200" dirty="0">
              <a:ea typeface="Times New Roman" panose="02020603050405020304" pitchFamily="18" charset="0"/>
            </a:endParaRPr>
          </a:p>
        </p:txBody>
      </p:sp>
      <p:sp>
        <p:nvSpPr>
          <p:cNvPr id="6" name="Rectangle 5"/>
          <p:cNvSpPr/>
          <p:nvPr/>
        </p:nvSpPr>
        <p:spPr>
          <a:xfrm>
            <a:off x="6061334" y="659006"/>
            <a:ext cx="5748421" cy="4247317"/>
          </a:xfrm>
          <a:prstGeom prst="rect">
            <a:avLst/>
          </a:prstGeom>
        </p:spPr>
        <p:txBody>
          <a:bodyPr wrap="square">
            <a:spAutoFit/>
          </a:bodyPr>
          <a:lstStyle/>
          <a:p>
            <a:pPr algn="just"/>
            <a:endParaRPr lang="en-SG" dirty="0">
              <a:solidFill>
                <a:srgbClr val="111111"/>
              </a:solidFill>
            </a:endParaRPr>
          </a:p>
          <a:p>
            <a:pPr marL="285750" indent="-285750" algn="just">
              <a:buFont typeface="Arial" panose="020B0604020202020204" pitchFamily="34" charset="0"/>
              <a:buChar char="•"/>
            </a:pPr>
            <a:r>
              <a:rPr lang="en-SG" dirty="0">
                <a:solidFill>
                  <a:srgbClr val="111111"/>
                </a:solidFill>
              </a:rPr>
              <a:t>The number of papers published annually on the topic of “sea level” (term appearing in the title or listed as a keyword) more than doubled between 2009 and 2018 from 869 to 2012 (</a:t>
            </a:r>
            <a:r>
              <a:rPr lang="en-SG" b="1" dirty="0">
                <a:solidFill>
                  <a:srgbClr val="111111"/>
                </a:solidFill>
              </a:rPr>
              <a:t>Fig. 3a)</a:t>
            </a:r>
            <a:r>
              <a:rPr lang="en-SG" dirty="0">
                <a:solidFill>
                  <a:srgbClr val="111111"/>
                </a:solidFill>
              </a:rPr>
              <a:t>.</a:t>
            </a:r>
          </a:p>
          <a:p>
            <a:pPr marL="285750" indent="-285750" algn="just">
              <a:buFont typeface="Arial" panose="020B0604020202020204" pitchFamily="34" charset="0"/>
              <a:buChar char="•"/>
            </a:pPr>
            <a:endParaRPr lang="en-US" dirty="0">
              <a:solidFill>
                <a:srgbClr val="111111"/>
              </a:solidFill>
            </a:endParaRPr>
          </a:p>
          <a:p>
            <a:pPr marL="285750" indent="-285750" algn="just">
              <a:buFont typeface="Arial" panose="020B0604020202020204" pitchFamily="34" charset="0"/>
              <a:buChar char="•"/>
            </a:pPr>
            <a:r>
              <a:rPr lang="en-SG" dirty="0"/>
              <a:t>Spike in the number of papers published in 2013 that we attribute to authors completing publications in time for them to be incorporated in IPCC AR5.</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SG" dirty="0"/>
              <a:t>The number of authors on sea-level papers is highly variable among publications, but shows a modest increase through time (</a:t>
            </a:r>
            <a:r>
              <a:rPr lang="en-SG" b="1" dirty="0"/>
              <a:t>Fig. 3b</a:t>
            </a:r>
            <a:r>
              <a:rPr lang="en-SG" dirty="0"/>
              <a:t>). Between 2009 and 2013, the mean number of authors by year was 4.1 to 4.5, compared to 4.7 to 5.2 between 2014 and 2018.</a:t>
            </a:r>
          </a:p>
        </p:txBody>
      </p:sp>
    </p:spTree>
    <p:extLst>
      <p:ext uri="{BB962C8B-B14F-4D97-AF65-F5344CB8AC3E}">
        <p14:creationId xmlns:p14="http://schemas.microsoft.com/office/powerpoint/2010/main" val="1759286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9896" y="172753"/>
            <a:ext cx="7818376" cy="5302613"/>
          </a:xfrm>
          <a:prstGeom prst="rect">
            <a:avLst/>
          </a:prstGeom>
        </p:spPr>
      </p:pic>
      <p:sp>
        <p:nvSpPr>
          <p:cNvPr id="9" name="Rectangle 8"/>
          <p:cNvSpPr/>
          <p:nvPr/>
        </p:nvSpPr>
        <p:spPr>
          <a:xfrm>
            <a:off x="4319896" y="5425771"/>
            <a:ext cx="7872104" cy="646331"/>
          </a:xfrm>
          <a:prstGeom prst="rect">
            <a:avLst/>
          </a:prstGeom>
        </p:spPr>
        <p:txBody>
          <a:bodyPr wrap="square">
            <a:spAutoFit/>
          </a:bodyPr>
          <a:lstStyle/>
          <a:p>
            <a:pPr algn="just">
              <a:lnSpc>
                <a:spcPct val="150000"/>
              </a:lnSpc>
              <a:spcAft>
                <a:spcPts val="0"/>
              </a:spcAft>
            </a:pPr>
            <a:r>
              <a:rPr lang="en-US" sz="1200" b="1" dirty="0">
                <a:ea typeface="Times New Roman" panose="02020603050405020304" pitchFamily="18" charset="0"/>
              </a:rPr>
              <a:t>Fig. 4:</a:t>
            </a:r>
            <a:r>
              <a:rPr lang="en-US" sz="1200" dirty="0">
                <a:ea typeface="Times New Roman" panose="02020603050405020304" pitchFamily="18" charset="0"/>
              </a:rPr>
              <a:t> Box plots of H14 and H20 surveys asked to estimate likely (17</a:t>
            </a:r>
            <a:r>
              <a:rPr lang="en-US" sz="1200" baseline="30000" dirty="0">
                <a:ea typeface="Times New Roman" panose="02020603050405020304" pitchFamily="18" charset="0"/>
              </a:rPr>
              <a:t>th</a:t>
            </a:r>
            <a:r>
              <a:rPr lang="en-US" sz="1200" dirty="0">
                <a:ea typeface="Times New Roman" panose="02020603050405020304" pitchFamily="18" charset="0"/>
              </a:rPr>
              <a:t> to 83</a:t>
            </a:r>
            <a:r>
              <a:rPr lang="en-US" sz="1200" baseline="30000" dirty="0">
                <a:ea typeface="Times New Roman" panose="02020603050405020304" pitchFamily="18" charset="0"/>
              </a:rPr>
              <a:t>rd</a:t>
            </a:r>
            <a:r>
              <a:rPr lang="en-US" sz="1200" dirty="0">
                <a:ea typeface="Times New Roman" panose="02020603050405020304" pitchFamily="18" charset="0"/>
              </a:rPr>
              <a:t> percentiles) and very likely (5</a:t>
            </a:r>
            <a:r>
              <a:rPr lang="en-US" sz="1200" baseline="30000" dirty="0">
                <a:ea typeface="Times New Roman" panose="02020603050405020304" pitchFamily="18" charset="0"/>
              </a:rPr>
              <a:t>th</a:t>
            </a:r>
            <a:r>
              <a:rPr lang="en-US" sz="1200" dirty="0">
                <a:ea typeface="Times New Roman" panose="02020603050405020304" pitchFamily="18" charset="0"/>
              </a:rPr>
              <a:t>-95</a:t>
            </a:r>
            <a:r>
              <a:rPr lang="en-US" sz="1200" baseline="30000" dirty="0">
                <a:ea typeface="Times New Roman" panose="02020603050405020304" pitchFamily="18" charset="0"/>
              </a:rPr>
              <a:t>th</a:t>
            </a:r>
            <a:r>
              <a:rPr lang="en-US" sz="1200" dirty="0">
                <a:ea typeface="Times New Roman" panose="02020603050405020304" pitchFamily="18" charset="0"/>
              </a:rPr>
              <a:t> percentiles) sea-level rise under RCP 2.6 and RCP 8.5 temperature scenarios and at two time points (2100 and 2300). </a:t>
            </a:r>
            <a:endParaRPr lang="en-SG" sz="1200" dirty="0">
              <a:ea typeface="Times New Roman" panose="02020603050405020304" pitchFamily="18" charset="0"/>
            </a:endParaRPr>
          </a:p>
        </p:txBody>
      </p:sp>
      <p:sp>
        <p:nvSpPr>
          <p:cNvPr id="5" name="Rectangle 4"/>
          <p:cNvSpPr/>
          <p:nvPr/>
        </p:nvSpPr>
        <p:spPr>
          <a:xfrm>
            <a:off x="116979" y="162792"/>
            <a:ext cx="4076054" cy="5909310"/>
          </a:xfrm>
          <a:prstGeom prst="rect">
            <a:avLst/>
          </a:prstGeom>
        </p:spPr>
        <p:txBody>
          <a:bodyPr wrap="square">
            <a:spAutoFit/>
          </a:bodyPr>
          <a:lstStyle/>
          <a:p>
            <a:pPr marL="285750" indent="-285750" algn="just">
              <a:buFont typeface="Arial" panose="020B0604020202020204" pitchFamily="34" charset="0"/>
              <a:buChar char="•"/>
            </a:pPr>
            <a:r>
              <a:rPr lang="en-SG" dirty="0">
                <a:solidFill>
                  <a:srgbClr val="111111"/>
                </a:solidFill>
              </a:rPr>
              <a:t>For GMSL projections, the experts provided two uncertainty ranges and a median estimate for </a:t>
            </a:r>
            <a:r>
              <a:rPr lang="en-SG" b="1" dirty="0">
                <a:solidFill>
                  <a:srgbClr val="00B0F0"/>
                </a:solidFill>
              </a:rPr>
              <a:t>RCP 2.6</a:t>
            </a:r>
            <a:r>
              <a:rPr lang="en-SG" dirty="0">
                <a:solidFill>
                  <a:srgbClr val="111111"/>
                </a:solidFill>
              </a:rPr>
              <a:t> and </a:t>
            </a:r>
            <a:r>
              <a:rPr lang="en-SG" b="1" dirty="0">
                <a:solidFill>
                  <a:srgbClr val="FF0000"/>
                </a:solidFill>
              </a:rPr>
              <a:t>RCP 8.5</a:t>
            </a:r>
            <a:r>
              <a:rPr lang="en-SG" dirty="0">
                <a:solidFill>
                  <a:srgbClr val="111111"/>
                </a:solidFill>
              </a:rPr>
              <a:t>. The inner GMSL projection uncertainty range (17 to 83 percentiles) defines the central 66% probability range of GMSL, which corresponds to the “likely” ranges of GMSL rise provided in IPCC AR5. The outer range (5</a:t>
            </a:r>
            <a:r>
              <a:rPr lang="en-SG" baseline="30000" dirty="0">
                <a:solidFill>
                  <a:srgbClr val="111111"/>
                </a:solidFill>
              </a:rPr>
              <a:t>th</a:t>
            </a:r>
            <a:r>
              <a:rPr lang="en-SG" dirty="0">
                <a:solidFill>
                  <a:srgbClr val="111111"/>
                </a:solidFill>
              </a:rPr>
              <a:t> to 95</a:t>
            </a:r>
            <a:r>
              <a:rPr lang="en-SG" baseline="30000" dirty="0">
                <a:solidFill>
                  <a:srgbClr val="111111"/>
                </a:solidFill>
              </a:rPr>
              <a:t>th</a:t>
            </a:r>
            <a:r>
              <a:rPr lang="en-SG" dirty="0">
                <a:solidFill>
                  <a:srgbClr val="111111"/>
                </a:solidFill>
              </a:rPr>
              <a:t> percentiles) defines the central 90% probability range of GMSL, which corresponds to the “very likely” ranges of GMSL rise provided in IPCC AR5. </a:t>
            </a:r>
          </a:p>
          <a:p>
            <a:pPr marL="285750" indent="-285750" algn="just">
              <a:buFont typeface="Arial" panose="020B0604020202020204" pitchFamily="34" charset="0"/>
              <a:buChar char="•"/>
            </a:pPr>
            <a:endParaRPr lang="en-SG" dirty="0">
              <a:solidFill>
                <a:srgbClr val="111111"/>
              </a:solidFill>
            </a:endParaRPr>
          </a:p>
          <a:p>
            <a:pPr marL="285750" indent="-285750" algn="just">
              <a:buFont typeface="Arial" panose="020B0604020202020204" pitchFamily="34" charset="0"/>
              <a:buChar char="•"/>
            </a:pPr>
            <a:r>
              <a:rPr lang="en-SG" dirty="0"/>
              <a:t>Box plots of the survey results for the 5</a:t>
            </a:r>
            <a:r>
              <a:rPr lang="en-SG" baseline="30000" dirty="0"/>
              <a:t>th</a:t>
            </a:r>
            <a:r>
              <a:rPr lang="en-SG" dirty="0"/>
              <a:t>, 17</a:t>
            </a:r>
            <a:r>
              <a:rPr lang="en-SG" baseline="30000" dirty="0"/>
              <a:t>th</a:t>
            </a:r>
            <a:r>
              <a:rPr lang="en-SG" dirty="0"/>
              <a:t>, 83</a:t>
            </a:r>
            <a:r>
              <a:rPr lang="en-SG" baseline="30000" dirty="0"/>
              <a:t>rd</a:t>
            </a:r>
            <a:r>
              <a:rPr lang="en-SG" dirty="0"/>
              <a:t>, and 95</a:t>
            </a:r>
            <a:r>
              <a:rPr lang="en-SG" baseline="30000" dirty="0"/>
              <a:t>th</a:t>
            </a:r>
            <a:r>
              <a:rPr lang="en-SG" dirty="0"/>
              <a:t> percentiles across all respondents (</a:t>
            </a:r>
            <a:r>
              <a:rPr lang="en-SG" i="1" dirty="0"/>
              <a:t>n </a:t>
            </a:r>
            <a:r>
              <a:rPr lang="en-SG" dirty="0"/>
              <a:t>= 106) to provide an overview of the variability in the quantitative information provided by the survey (</a:t>
            </a:r>
            <a:r>
              <a:rPr lang="en-SG" b="1" dirty="0"/>
              <a:t>Fig. 4</a:t>
            </a:r>
            <a:r>
              <a:rPr lang="en-SG" dirty="0"/>
              <a:t>).</a:t>
            </a:r>
          </a:p>
        </p:txBody>
      </p:sp>
    </p:spTree>
    <p:extLst>
      <p:ext uri="{BB962C8B-B14F-4D97-AF65-F5344CB8AC3E}">
        <p14:creationId xmlns:p14="http://schemas.microsoft.com/office/powerpoint/2010/main" val="413775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72" y="108656"/>
            <a:ext cx="5883398" cy="5934389"/>
          </a:xfrm>
          <a:prstGeom prst="rect">
            <a:avLst/>
          </a:prstGeom>
        </p:spPr>
      </p:pic>
      <p:sp>
        <p:nvSpPr>
          <p:cNvPr id="6" name="Rectangle 5"/>
          <p:cNvSpPr/>
          <p:nvPr/>
        </p:nvSpPr>
        <p:spPr>
          <a:xfrm>
            <a:off x="6116664" y="5359276"/>
            <a:ext cx="5949618" cy="646331"/>
          </a:xfrm>
          <a:prstGeom prst="rect">
            <a:avLst/>
          </a:prstGeom>
        </p:spPr>
        <p:txBody>
          <a:bodyPr wrap="square">
            <a:spAutoFit/>
          </a:bodyPr>
          <a:lstStyle/>
          <a:p>
            <a:pPr algn="just">
              <a:lnSpc>
                <a:spcPct val="150000"/>
              </a:lnSpc>
              <a:spcAft>
                <a:spcPts val="0"/>
              </a:spcAft>
            </a:pPr>
            <a:r>
              <a:rPr lang="en-US" sz="1200" b="1" dirty="0">
                <a:ea typeface="Times New Roman" panose="02020603050405020304" pitchFamily="18" charset="0"/>
              </a:rPr>
              <a:t>Fig. 5:</a:t>
            </a:r>
            <a:r>
              <a:rPr lang="en-US" sz="1200" dirty="0">
                <a:ea typeface="Times New Roman" panose="02020603050405020304" pitchFamily="18" charset="0"/>
              </a:rPr>
              <a:t> PDFs of H14 (dashed) and H20 (solid) surveys for RCP 2.6 (blue) and RCP 8.5 (red). The horizontal bars show the fifth, 17</a:t>
            </a:r>
            <a:r>
              <a:rPr lang="en-US" sz="1200" baseline="30000" dirty="0">
                <a:ea typeface="Times New Roman" panose="02020603050405020304" pitchFamily="18" charset="0"/>
              </a:rPr>
              <a:t>th</a:t>
            </a:r>
            <a:r>
              <a:rPr lang="en-US" sz="1200" dirty="0">
                <a:ea typeface="Times New Roman" panose="02020603050405020304" pitchFamily="18" charset="0"/>
              </a:rPr>
              <a:t>, 83</a:t>
            </a:r>
            <a:r>
              <a:rPr lang="en-US" sz="1200" baseline="30000" dirty="0">
                <a:ea typeface="Times New Roman" panose="02020603050405020304" pitchFamily="18" charset="0"/>
              </a:rPr>
              <a:t>rd</a:t>
            </a:r>
            <a:r>
              <a:rPr lang="en-US" sz="1200" dirty="0">
                <a:ea typeface="Times New Roman" panose="02020603050405020304" pitchFamily="18" charset="0"/>
              </a:rPr>
              <a:t>, and 95</a:t>
            </a:r>
            <a:r>
              <a:rPr lang="en-US" sz="1200" baseline="30000" dirty="0">
                <a:ea typeface="Times New Roman" panose="02020603050405020304" pitchFamily="18" charset="0"/>
              </a:rPr>
              <a:t>th</a:t>
            </a:r>
            <a:r>
              <a:rPr lang="en-US" sz="1200" dirty="0">
                <a:ea typeface="Times New Roman" panose="02020603050405020304" pitchFamily="18" charset="0"/>
              </a:rPr>
              <a:t> percentile values.</a:t>
            </a:r>
            <a:endParaRPr lang="en-SG" sz="1200" dirty="0">
              <a:ea typeface="Times New Roman" panose="02020603050405020304" pitchFamily="18" charset="0"/>
            </a:endParaRPr>
          </a:p>
        </p:txBody>
      </p:sp>
      <p:sp>
        <p:nvSpPr>
          <p:cNvPr id="9" name="Rectangle 8"/>
          <p:cNvSpPr/>
          <p:nvPr/>
        </p:nvSpPr>
        <p:spPr>
          <a:xfrm>
            <a:off x="5957547" y="726274"/>
            <a:ext cx="6080838" cy="3970318"/>
          </a:xfrm>
          <a:prstGeom prst="rect">
            <a:avLst/>
          </a:prstGeom>
        </p:spPr>
        <p:txBody>
          <a:bodyPr wrap="square">
            <a:spAutoFit/>
          </a:bodyPr>
          <a:lstStyle/>
          <a:p>
            <a:pPr marL="285750" indent="-285750" algn="just">
              <a:buFont typeface="Arial" panose="020B0604020202020204" pitchFamily="34" charset="0"/>
              <a:buChar char="•"/>
            </a:pPr>
            <a:r>
              <a:rPr lang="en-SG" dirty="0">
                <a:solidFill>
                  <a:srgbClr val="111111"/>
                </a:solidFill>
              </a:rPr>
              <a:t>Expert projections also informed probability density functions (PDFs) providing the relative likelihood of GMSL under RCP 2.6 and RCP 8.5 by 2100 and 2300 (</a:t>
            </a:r>
            <a:r>
              <a:rPr lang="en-SG" b="1" dirty="0">
                <a:solidFill>
                  <a:srgbClr val="111111"/>
                </a:solidFill>
              </a:rPr>
              <a:t>Fig. 5</a:t>
            </a:r>
            <a:r>
              <a:rPr lang="en-SG" dirty="0">
                <a:solidFill>
                  <a:srgbClr val="111111"/>
                </a:solidFill>
              </a:rPr>
              <a:t>).</a:t>
            </a:r>
          </a:p>
          <a:p>
            <a:pPr marL="285750" indent="-285750" algn="just">
              <a:buFont typeface="Arial" panose="020B0604020202020204" pitchFamily="34" charset="0"/>
              <a:buChar char="•"/>
            </a:pPr>
            <a:endParaRPr lang="en-US" dirty="0">
              <a:solidFill>
                <a:srgbClr val="111111"/>
              </a:solidFill>
            </a:endParaRPr>
          </a:p>
          <a:p>
            <a:pPr marL="285750" indent="-285750" algn="just">
              <a:buFont typeface="Arial" panose="020B0604020202020204" pitchFamily="34" charset="0"/>
              <a:buChar char="•"/>
            </a:pPr>
            <a:r>
              <a:rPr lang="en-SG" b="1" dirty="0">
                <a:solidFill>
                  <a:srgbClr val="0070C0"/>
                </a:solidFill>
              </a:rPr>
              <a:t>Under RCP 2.6</a:t>
            </a:r>
            <a:r>
              <a:rPr lang="en-SG" dirty="0"/>
              <a:t>, the PDFs suggest a likely range of GMSL rise of 0.30–0.65 m, a very likely range of 0.21–0.82 m, and a median of 0.45 m by 2100. By 2300, the PDFs suggest a likely range of GMSL rise of 0.54–2.15 m, a very likely range of 0.24–3.11 m, and a median of 1.18 m.</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SG" b="1" dirty="0">
                <a:solidFill>
                  <a:srgbClr val="FF0000"/>
                </a:solidFill>
              </a:rPr>
              <a:t>Under RCP 8.5</a:t>
            </a:r>
            <a:r>
              <a:rPr lang="en-SG" dirty="0"/>
              <a:t>, the likely range of GMSL rise is 0.63–1.32 m, the very likely range is 0.45–1.65 m, and the median is 0.93 m by 2100. By 2300, the likely range is 1.67–5.61 m, the very likely range is 0.88–7.83 m, and the median is 3.29 m.</a:t>
            </a:r>
          </a:p>
        </p:txBody>
      </p:sp>
    </p:spTree>
    <p:extLst>
      <p:ext uri="{BB962C8B-B14F-4D97-AF65-F5344CB8AC3E}">
        <p14:creationId xmlns:p14="http://schemas.microsoft.com/office/powerpoint/2010/main" val="412073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 r="50019"/>
          <a:stretch/>
        </p:blipFill>
        <p:spPr>
          <a:xfrm>
            <a:off x="6589879" y="57987"/>
            <a:ext cx="5448506" cy="2750623"/>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9946"/>
          <a:stretch/>
        </p:blipFill>
        <p:spPr>
          <a:xfrm>
            <a:off x="6581828" y="2782270"/>
            <a:ext cx="5456557" cy="2750623"/>
          </a:xfrm>
          <a:prstGeom prst="rect">
            <a:avLst/>
          </a:prstGeom>
        </p:spPr>
      </p:pic>
      <p:sp>
        <p:nvSpPr>
          <p:cNvPr id="9" name="Rectangle 8"/>
          <p:cNvSpPr/>
          <p:nvPr/>
        </p:nvSpPr>
        <p:spPr>
          <a:xfrm>
            <a:off x="6490690" y="5458191"/>
            <a:ext cx="5613872" cy="646331"/>
          </a:xfrm>
          <a:prstGeom prst="rect">
            <a:avLst/>
          </a:prstGeom>
        </p:spPr>
        <p:txBody>
          <a:bodyPr wrap="square">
            <a:spAutoFit/>
          </a:bodyPr>
          <a:lstStyle/>
          <a:p>
            <a:pPr algn="just">
              <a:lnSpc>
                <a:spcPct val="150000"/>
              </a:lnSpc>
              <a:spcAft>
                <a:spcPts val="0"/>
              </a:spcAft>
            </a:pPr>
            <a:r>
              <a:rPr lang="en-US" sz="1200" b="1" dirty="0">
                <a:ea typeface="Times New Roman" panose="02020603050405020304" pitchFamily="18" charset="0"/>
              </a:rPr>
              <a:t>Fig. 6:</a:t>
            </a:r>
            <a:r>
              <a:rPr lang="en-US" sz="1200" dirty="0">
                <a:ea typeface="Times New Roman" panose="02020603050405020304" pitchFamily="18" charset="0"/>
              </a:rPr>
              <a:t> Bar chart of specific resources that were most influential to the expert projections of future global mean sea-level rise and its uncertainties for 2100 and 2300.</a:t>
            </a:r>
            <a:endParaRPr lang="en-SG" sz="1200" dirty="0">
              <a:ea typeface="Times New Roman" panose="02020603050405020304" pitchFamily="18" charset="0"/>
            </a:endParaRPr>
          </a:p>
        </p:txBody>
      </p:sp>
      <p:sp>
        <p:nvSpPr>
          <p:cNvPr id="12" name="Rectangle 11"/>
          <p:cNvSpPr/>
          <p:nvPr/>
        </p:nvSpPr>
        <p:spPr>
          <a:xfrm>
            <a:off x="229756" y="736407"/>
            <a:ext cx="6173492" cy="4247317"/>
          </a:xfrm>
          <a:prstGeom prst="rect">
            <a:avLst/>
          </a:prstGeom>
        </p:spPr>
        <p:txBody>
          <a:bodyPr wrap="square">
            <a:spAutoFit/>
          </a:bodyPr>
          <a:lstStyle/>
          <a:p>
            <a:pPr marL="285750" indent="-285750" algn="just">
              <a:buFont typeface="Arial" panose="020B0604020202020204" pitchFamily="34" charset="0"/>
              <a:buChar char="•"/>
            </a:pPr>
            <a:r>
              <a:rPr lang="en-SG" dirty="0">
                <a:solidFill>
                  <a:srgbClr val="111111"/>
                </a:solidFill>
              </a:rPr>
              <a:t>We also invited the experts to answer open-ended questions including what </a:t>
            </a:r>
            <a:r>
              <a:rPr lang="en-SG" dirty="0"/>
              <a:t>specific resource(s) (e.g., academic literature, government reports, etc.) were most influential to their responses </a:t>
            </a:r>
            <a:r>
              <a:rPr lang="en-SG" dirty="0">
                <a:solidFill>
                  <a:srgbClr val="111111"/>
                </a:solidFill>
              </a:rPr>
              <a:t>for 2100 and 2300 under both RCP 2.6 and RCP 8.5 scenarios (</a:t>
            </a:r>
            <a:r>
              <a:rPr lang="en-SG" b="1" dirty="0">
                <a:solidFill>
                  <a:srgbClr val="111111"/>
                </a:solidFill>
              </a:rPr>
              <a:t>Fig. 6</a:t>
            </a:r>
            <a:r>
              <a:rPr lang="en-SG" dirty="0">
                <a:solidFill>
                  <a:srgbClr val="111111"/>
                </a:solidFill>
              </a:rPr>
              <a:t>).</a:t>
            </a:r>
            <a:endParaRPr lang="en-SG" dirty="0"/>
          </a:p>
          <a:p>
            <a:pPr algn="just"/>
            <a:endParaRPr lang="en-SG" dirty="0">
              <a:solidFill>
                <a:srgbClr val="111111"/>
              </a:solidFill>
            </a:endParaRPr>
          </a:p>
          <a:p>
            <a:pPr marL="285750" indent="-285750" algn="just">
              <a:buFont typeface="Arial" panose="020B0604020202020204" pitchFamily="34" charset="0"/>
              <a:buChar char="•"/>
            </a:pPr>
            <a:r>
              <a:rPr lang="en-SG" dirty="0">
                <a:solidFill>
                  <a:srgbClr val="111111"/>
                </a:solidFill>
              </a:rPr>
              <a:t>In total, respondents listed 79 references that influenced their estimates, of which 67 were reported for the 2100 scenario.</a:t>
            </a:r>
          </a:p>
          <a:p>
            <a:pPr marL="285750" indent="-285750" algn="just">
              <a:buFont typeface="Arial" panose="020B0604020202020204" pitchFamily="34" charset="0"/>
              <a:buChar char="•"/>
            </a:pPr>
            <a:endParaRPr lang="en-US" dirty="0">
              <a:solidFill>
                <a:srgbClr val="111111"/>
              </a:solidFill>
            </a:endParaRPr>
          </a:p>
          <a:p>
            <a:pPr marL="285750" indent="-285750" algn="just">
              <a:buFont typeface="Arial" panose="020B0604020202020204" pitchFamily="34" charset="0"/>
              <a:buChar char="•"/>
            </a:pPr>
            <a:r>
              <a:rPr lang="en-SG" dirty="0"/>
              <a:t>While the role of the IPCC is prominent in societal and policy debates, we have no clear understanding of its impact on the field of climate science itself, or on other scientific fields. Here, the AR5 was the second most cited source, with 12% for 2100 and 10% in 2300.</a:t>
            </a:r>
          </a:p>
        </p:txBody>
      </p:sp>
    </p:spTree>
    <p:extLst>
      <p:ext uri="{BB962C8B-B14F-4D97-AF65-F5344CB8AC3E}">
        <p14:creationId xmlns:p14="http://schemas.microsoft.com/office/powerpoint/2010/main" val="2604910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sp>
        <p:nvSpPr>
          <p:cNvPr id="9" name="Rectangle 8"/>
          <p:cNvSpPr/>
          <p:nvPr/>
        </p:nvSpPr>
        <p:spPr>
          <a:xfrm>
            <a:off x="6755870" y="1231567"/>
            <a:ext cx="5077691" cy="3693319"/>
          </a:xfrm>
          <a:prstGeom prst="rect">
            <a:avLst/>
          </a:prstGeom>
        </p:spPr>
        <p:txBody>
          <a:bodyPr wrap="square">
            <a:spAutoFit/>
          </a:bodyPr>
          <a:lstStyle/>
          <a:p>
            <a:pPr marL="285750" indent="-285750" algn="just">
              <a:buFont typeface="Arial" panose="020B0604020202020204" pitchFamily="34" charset="0"/>
              <a:buChar char="•"/>
            </a:pPr>
            <a:endParaRPr lang="en-SG" dirty="0">
              <a:solidFill>
                <a:srgbClr val="111111"/>
              </a:solidFill>
            </a:endParaRPr>
          </a:p>
          <a:p>
            <a:pPr marL="285750" indent="-285750" algn="just">
              <a:buFont typeface="Arial" panose="020B0604020202020204" pitchFamily="34" charset="0"/>
              <a:buChar char="•"/>
            </a:pPr>
            <a:r>
              <a:rPr lang="en-SG" dirty="0"/>
              <a:t>We also asked what they considered to be the</a:t>
            </a:r>
            <a:r>
              <a:rPr lang="en-SG" dirty="0">
                <a:solidFill>
                  <a:srgbClr val="111111"/>
                </a:solidFill>
              </a:rPr>
              <a:t> greatest source of uncertainty for their estimates for 2100 and 2300 (</a:t>
            </a:r>
            <a:r>
              <a:rPr lang="en-SG" b="1" dirty="0">
                <a:solidFill>
                  <a:srgbClr val="111111"/>
                </a:solidFill>
              </a:rPr>
              <a:t>Fig. 7</a:t>
            </a:r>
            <a:r>
              <a:rPr lang="en-SG" dirty="0">
                <a:solidFill>
                  <a:srgbClr val="111111"/>
                </a:solidFill>
              </a:rPr>
              <a:t>).</a:t>
            </a:r>
          </a:p>
          <a:p>
            <a:pPr marL="285750" indent="-285750" algn="just">
              <a:buFont typeface="Arial" panose="020B0604020202020204" pitchFamily="34" charset="0"/>
              <a:buChar char="•"/>
            </a:pPr>
            <a:endParaRPr lang="en-SG" dirty="0">
              <a:solidFill>
                <a:srgbClr val="111111"/>
              </a:solidFill>
            </a:endParaRPr>
          </a:p>
          <a:p>
            <a:pPr marL="285750" indent="-285750" algn="just">
              <a:buFont typeface="Arial" panose="020B0604020202020204" pitchFamily="34" charset="0"/>
              <a:buChar char="•"/>
            </a:pPr>
            <a:r>
              <a:rPr lang="en-SG" dirty="0">
                <a:solidFill>
                  <a:srgbClr val="111111"/>
                </a:solidFill>
              </a:rPr>
              <a:t>We placed the responses for sources of uncertainty into four main categories: (1) ice-sheet uncertainty, (2) anthropogenic uncertainty, (3) model/data limitations, and (4) ocean-atmosphere uncertainty. In many cases, experts provided more than one source of uncertainty for their sea-level rise estimates. Some respondents were unable to cite a specific source.</a:t>
            </a:r>
            <a:endParaRPr lang="en-SG" dirty="0"/>
          </a:p>
        </p:txBody>
      </p:sp>
      <p:grpSp>
        <p:nvGrpSpPr>
          <p:cNvPr id="15" name="Group 14"/>
          <p:cNvGrpSpPr/>
          <p:nvPr/>
        </p:nvGrpSpPr>
        <p:grpSpPr>
          <a:xfrm>
            <a:off x="74516" y="51550"/>
            <a:ext cx="6553200" cy="5680536"/>
            <a:chOff x="5514109" y="240224"/>
            <a:chExt cx="6553200" cy="5680536"/>
          </a:xfrm>
        </p:grpSpPr>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7565" b="14251"/>
            <a:stretch/>
          </p:blipFill>
          <p:spPr>
            <a:xfrm>
              <a:off x="5514109" y="240224"/>
              <a:ext cx="6553200" cy="339400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75524" b="91032"/>
            <a:stretch/>
          </p:blipFill>
          <p:spPr>
            <a:xfrm>
              <a:off x="7506316" y="3585654"/>
              <a:ext cx="2289215" cy="366951"/>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19345" r="72488" b="26025"/>
            <a:stretch/>
          </p:blipFill>
          <p:spPr>
            <a:xfrm>
              <a:off x="7734660" y="4073237"/>
              <a:ext cx="2126686" cy="1847523"/>
            </a:xfrm>
            <a:prstGeom prst="rect">
              <a:avLst/>
            </a:prstGeom>
          </p:spPr>
        </p:pic>
      </p:grpSp>
      <p:sp>
        <p:nvSpPr>
          <p:cNvPr id="13" name="Rectangle 12"/>
          <p:cNvSpPr/>
          <p:nvPr/>
        </p:nvSpPr>
        <p:spPr>
          <a:xfrm>
            <a:off x="504007" y="5792219"/>
            <a:ext cx="5947064" cy="369332"/>
          </a:xfrm>
          <a:prstGeom prst="rect">
            <a:avLst/>
          </a:prstGeom>
        </p:spPr>
        <p:txBody>
          <a:bodyPr wrap="square">
            <a:spAutoFit/>
          </a:bodyPr>
          <a:lstStyle/>
          <a:p>
            <a:pPr algn="just">
              <a:lnSpc>
                <a:spcPct val="150000"/>
              </a:lnSpc>
            </a:pPr>
            <a:r>
              <a:rPr lang="en-SG" sz="1200" b="1" dirty="0"/>
              <a:t>Fig. 7</a:t>
            </a:r>
            <a:r>
              <a:rPr lang="en-SG" sz="1200" dirty="0"/>
              <a:t>: Pie chart of sources of uncertainty (%) that were most influential for 2100 and 2300.</a:t>
            </a:r>
          </a:p>
        </p:txBody>
      </p:sp>
    </p:spTree>
    <p:extLst>
      <p:ext uri="{BB962C8B-B14F-4D97-AF65-F5344CB8AC3E}">
        <p14:creationId xmlns:p14="http://schemas.microsoft.com/office/powerpoint/2010/main" val="138233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5006" y="6366512"/>
            <a:ext cx="7706340" cy="307777"/>
          </a:xfrm>
          <a:prstGeom prst="rect">
            <a:avLst/>
          </a:prstGeom>
        </p:spPr>
        <p:txBody>
          <a:bodyPr wrap="none">
            <a:spAutoFit/>
          </a:bodyPr>
          <a:lstStyle/>
          <a:p>
            <a:pPr algn="ctr"/>
            <a:r>
              <a:rPr lang="en-SG" sz="1400" dirty="0">
                <a:latin typeface="Calibri" panose="020F0502020204030204" pitchFamily="34" charset="0"/>
                <a:ea typeface="DengXian" panose="02010600030101010101" pitchFamily="2" charset="-122"/>
                <a:cs typeface="Times New Roman" panose="02020603050405020304" pitchFamily="18" charset="0"/>
              </a:rPr>
              <a:t>Estimating global mean sea-level rise and its uncertainties by 2100 and 2300 from expert assessment </a:t>
            </a:r>
            <a:endParaRPr lang="en-SG" sz="1400" dirty="0"/>
          </a:p>
        </p:txBody>
      </p:sp>
      <p:pic>
        <p:nvPicPr>
          <p:cNvPr id="1026" name="Picture 2" descr="https://egu2020.eu/cc_by_logo_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83" y="6299556"/>
            <a:ext cx="1409754" cy="4932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7822"/>
          <a:stretch/>
        </p:blipFill>
        <p:spPr>
          <a:xfrm>
            <a:off x="10701773" y="6248006"/>
            <a:ext cx="1262920" cy="544790"/>
          </a:xfrm>
          <a:prstGeom prst="rect">
            <a:avLst/>
          </a:prstGeom>
        </p:spPr>
      </p:pic>
      <p:cxnSp>
        <p:nvCxnSpPr>
          <p:cNvPr id="10" name="Straight Connector 9"/>
          <p:cNvCxnSpPr/>
          <p:nvPr/>
        </p:nvCxnSpPr>
        <p:spPr>
          <a:xfrm>
            <a:off x="84283" y="6204778"/>
            <a:ext cx="11954102" cy="0"/>
          </a:xfrm>
          <a:prstGeom prst="line">
            <a:avLst/>
          </a:prstGeom>
          <a:ln w="12700" cmpd="sng">
            <a:solidFill>
              <a:schemeClr val="bg1">
                <a:lumMod val="75000"/>
              </a:schemeClr>
            </a:solidFill>
          </a:ln>
          <a:effectLst>
            <a:outerShdw blurRad="40000" dist="12700" dir="5400000" rotWithShape="0">
              <a:srgbClr val="000000">
                <a:alpha val="50000"/>
              </a:srgbClr>
            </a:outerShdw>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307" y="6283796"/>
            <a:ext cx="549544" cy="525748"/>
          </a:xfrm>
          <a:prstGeom prst="rect">
            <a:avLst/>
          </a:prstGeom>
        </p:spPr>
      </p:pic>
      <p:sp>
        <p:nvSpPr>
          <p:cNvPr id="12" name="Rectangle 11"/>
          <p:cNvSpPr/>
          <p:nvPr/>
        </p:nvSpPr>
        <p:spPr>
          <a:xfrm>
            <a:off x="1139506" y="5316149"/>
            <a:ext cx="9843655" cy="646331"/>
          </a:xfrm>
          <a:prstGeom prst="rect">
            <a:avLst/>
          </a:prstGeom>
        </p:spPr>
        <p:txBody>
          <a:bodyPr wrap="square">
            <a:spAutoFit/>
          </a:bodyPr>
          <a:lstStyle/>
          <a:p>
            <a:pPr algn="just">
              <a:lnSpc>
                <a:spcPct val="150000"/>
              </a:lnSpc>
              <a:spcAft>
                <a:spcPts val="0"/>
              </a:spcAft>
            </a:pPr>
            <a:r>
              <a:rPr lang="en-US" sz="1200" b="1" dirty="0">
                <a:ea typeface="Times New Roman" panose="02020603050405020304" pitchFamily="18" charset="0"/>
              </a:rPr>
              <a:t>Fig. 8:</a:t>
            </a:r>
            <a:r>
              <a:rPr lang="en-US" sz="1200" dirty="0">
                <a:ea typeface="Times New Roman" panose="02020603050405020304" pitchFamily="18" charset="0"/>
              </a:rPr>
              <a:t> Box plots of likely (17</a:t>
            </a:r>
            <a:r>
              <a:rPr lang="en-US" sz="1200" baseline="30000" dirty="0">
                <a:ea typeface="Times New Roman" panose="02020603050405020304" pitchFamily="18" charset="0"/>
              </a:rPr>
              <a:t>th</a:t>
            </a:r>
            <a:r>
              <a:rPr lang="en-US" sz="1200" dirty="0">
                <a:ea typeface="Times New Roman" panose="02020603050405020304" pitchFamily="18" charset="0"/>
              </a:rPr>
              <a:t> to 83</a:t>
            </a:r>
            <a:r>
              <a:rPr lang="en-US" sz="1200" baseline="30000" dirty="0">
                <a:ea typeface="Times New Roman" panose="02020603050405020304" pitchFamily="18" charset="0"/>
              </a:rPr>
              <a:t>rd</a:t>
            </a:r>
            <a:r>
              <a:rPr lang="en-US" sz="1200" dirty="0">
                <a:ea typeface="Times New Roman" panose="02020603050405020304" pitchFamily="18" charset="0"/>
              </a:rPr>
              <a:t> percentiles) and very likely (5</a:t>
            </a:r>
            <a:r>
              <a:rPr lang="en-US" sz="1200" baseline="30000" dirty="0">
                <a:ea typeface="Times New Roman" panose="02020603050405020304" pitchFamily="18" charset="0"/>
              </a:rPr>
              <a:t>th</a:t>
            </a:r>
            <a:r>
              <a:rPr lang="en-US" sz="1200" dirty="0">
                <a:ea typeface="Times New Roman" panose="02020603050405020304" pitchFamily="18" charset="0"/>
              </a:rPr>
              <a:t>-95</a:t>
            </a:r>
            <a:r>
              <a:rPr lang="en-US" sz="1200" baseline="30000" dirty="0">
                <a:ea typeface="Times New Roman" panose="02020603050405020304" pitchFamily="18" charset="0"/>
              </a:rPr>
              <a:t>th</a:t>
            </a:r>
            <a:r>
              <a:rPr lang="en-US" sz="1200" dirty="0">
                <a:ea typeface="Times New Roman" panose="02020603050405020304" pitchFamily="18" charset="0"/>
              </a:rPr>
              <a:t> percentiles) sea-level rise for RCP 2.6 (blue) and RCP 8.5 (red) scenarios for 2100 from projections studies: H14 and H20 surveys; IPCC AR5 and SROCC. </a:t>
            </a:r>
            <a:endParaRPr lang="en-SG" sz="1200" dirty="0">
              <a:ea typeface="Times New Roman" panose="02020603050405020304" pitchFamily="18" charset="0"/>
            </a:endParaRPr>
          </a:p>
        </p:txBody>
      </p:sp>
      <p:sp>
        <p:nvSpPr>
          <p:cNvPr id="4" name="Rectangle 3"/>
          <p:cNvSpPr/>
          <p:nvPr/>
        </p:nvSpPr>
        <p:spPr>
          <a:xfrm>
            <a:off x="395516" y="338090"/>
            <a:ext cx="11082311" cy="1477328"/>
          </a:xfrm>
          <a:prstGeom prst="rect">
            <a:avLst/>
          </a:prstGeom>
        </p:spPr>
        <p:txBody>
          <a:bodyPr wrap="square">
            <a:spAutoFit/>
          </a:bodyPr>
          <a:lstStyle/>
          <a:p>
            <a:pPr marL="285750" indent="-285750" algn="just">
              <a:buFont typeface="Arial" panose="020B0604020202020204" pitchFamily="34" charset="0"/>
              <a:buChar char="•"/>
            </a:pPr>
            <a:r>
              <a:rPr lang="en-SG" dirty="0"/>
              <a:t>The expert projections for 2100 and 2300 generally illustrate that substantial uncertainty still remains in projecting GMSL rise, with a considerable proportion of experts projecting a greater rise by 2100 than the IPCC AR5 (</a:t>
            </a:r>
            <a:r>
              <a:rPr lang="en-SG" b="1" dirty="0"/>
              <a:t>Fig. 8</a:t>
            </a:r>
            <a:r>
              <a:rPr lang="en-SG" dirty="0"/>
              <a:t>). Our survey suggests that the high upper-end estimates and uncertainties arise from the expected response of the Antarctic Ice Sheet to warming. The </a:t>
            </a:r>
            <a:r>
              <a:rPr lang="en-SG" dirty="0" err="1"/>
              <a:t>multimeter</a:t>
            </a:r>
            <a:r>
              <a:rPr lang="en-SG" dirty="0"/>
              <a:t> GMSL rise projected by some experts under RCP 8.5 would expose up to hundreds of millions of people to coastal flooding and devastate coastal ecosystems.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13" y="1970191"/>
            <a:ext cx="10069656" cy="3227001"/>
          </a:xfrm>
          <a:prstGeom prst="rect">
            <a:avLst/>
          </a:prstGeom>
        </p:spPr>
      </p:pic>
    </p:spTree>
    <p:extLst>
      <p:ext uri="{BB962C8B-B14F-4D97-AF65-F5344CB8AC3E}">
        <p14:creationId xmlns:p14="http://schemas.microsoft.com/office/powerpoint/2010/main" val="3910387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09D43697DCCC4BBC22C90A22655EEC" ma:contentTypeVersion="13" ma:contentTypeDescription="Create a new document." ma:contentTypeScope="" ma:versionID="4530489cb62ca79b8dd2741814e796b6">
  <xsd:schema xmlns:xsd="http://www.w3.org/2001/XMLSchema" xmlns:xs="http://www.w3.org/2001/XMLSchema" xmlns:p="http://schemas.microsoft.com/office/2006/metadata/properties" xmlns:ns3="4760a9cf-7ef9-4359-8222-66c31ac420d1" xmlns:ns4="db48ce23-7a95-43fe-9129-416f13f9a794" targetNamespace="http://schemas.microsoft.com/office/2006/metadata/properties" ma:root="true" ma:fieldsID="df67695c2fc900393d462a61aeffb1cf" ns3:_="" ns4:_="">
    <xsd:import namespace="4760a9cf-7ef9-4359-8222-66c31ac420d1"/>
    <xsd:import namespace="db48ce23-7a95-43fe-9129-416f13f9a79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60a9cf-7ef9-4359-8222-66c31ac42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48ce23-7a95-43fe-9129-416f13f9a79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2D6FED-103D-4C68-B3B9-9E76B840C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60a9cf-7ef9-4359-8222-66c31ac420d1"/>
    <ds:schemaRef ds:uri="db48ce23-7a95-43fe-9129-416f13f9a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56BEBC0-0260-40A5-A13A-3D0B22266123}">
  <ds:schemaRefs>
    <ds:schemaRef ds:uri="http://schemas.microsoft.com/sharepoint/v3/contenttype/forms"/>
  </ds:schemaRefs>
</ds:datastoreItem>
</file>

<file path=customXml/itemProps3.xml><?xml version="1.0" encoding="utf-8"?>
<ds:datastoreItem xmlns:ds="http://schemas.openxmlformats.org/officeDocument/2006/customXml" ds:itemID="{375414C1-F195-46AF-B572-2DFF7FABA6C4}">
  <ds:schemaRefs>
    <ds:schemaRef ds:uri="http://purl.org/dc/elements/1.1/"/>
    <ds:schemaRef ds:uri="db48ce23-7a95-43fe-9129-416f13f9a794"/>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 ds:uri="4760a9cf-7ef9-4359-8222-66c31ac420d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2539</TotalTime>
  <Words>1623</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Earth Observatory of Singapore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soon</dc:creator>
  <cp:lastModifiedBy>Benjamin P. Horton (Prof)</cp:lastModifiedBy>
  <cp:revision>87</cp:revision>
  <dcterms:created xsi:type="dcterms:W3CDTF">2015-05-07T02:30:57Z</dcterms:created>
  <dcterms:modified xsi:type="dcterms:W3CDTF">2020-04-30T09:42:39Z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0x010100FF09D43697DCCC4BBC22C90A22655EEC</vt:lpwstr>
  </property>
</Properties>
</file>