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69" r:id="rId4"/>
    <p:sldId id="270" r:id="rId5"/>
    <p:sldId id="280" r:id="rId6"/>
    <p:sldId id="263" r:id="rId7"/>
    <p:sldId id="264" r:id="rId8"/>
    <p:sldId id="259" r:id="rId9"/>
    <p:sldId id="273" r:id="rId10"/>
    <p:sldId id="274" r:id="rId11"/>
    <p:sldId id="271" r:id="rId12"/>
    <p:sldId id="275" r:id="rId13"/>
    <p:sldId id="276" r:id="rId14"/>
    <p:sldId id="257" r:id="rId15"/>
    <p:sldId id="282" r:id="rId16"/>
    <p:sldId id="277" r:id="rId17"/>
    <p:sldId id="279" r:id="rId18"/>
    <p:sldId id="281" r:id="rId19"/>
    <p:sldId id="283" r:id="rId20"/>
    <p:sldId id="284" r:id="rId21"/>
    <p:sldId id="286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 Schleussner" initials="CS" lastIdx="2" clrIdx="0">
    <p:extLst>
      <p:ext uri="{19B8F6BF-5375-455C-9EA6-DF929625EA0E}">
        <p15:presenceInfo xmlns:p15="http://schemas.microsoft.com/office/powerpoint/2012/main" userId="aANcokuUpWMAUvvHJG3fHBnxs3J3DeZ5cIRzwYRJ6Ug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3"/>
    <a:srgbClr val="A4A4A5"/>
    <a:srgbClr val="D597D0"/>
    <a:srgbClr val="C54F9B"/>
    <a:srgbClr val="73FB79"/>
    <a:srgbClr val="009051"/>
    <a:srgbClr val="EEDD00"/>
    <a:srgbClr val="4E3BD8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18"/>
    <p:restoredTop sz="96291"/>
  </p:normalViewPr>
  <p:slideViewPr>
    <p:cSldViewPr snapToGrid="0" snapToObjects="1">
      <p:cViewPr varScale="1">
        <p:scale>
          <a:sx n="138" d="100"/>
          <a:sy n="138" d="100"/>
        </p:scale>
        <p:origin x="18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B61E9-A881-824A-9B8C-399761463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08CC18-1B42-C24F-8DB1-F9D53EE1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8A7B8-F0A5-6C44-BBCB-9BCAD642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7EA85-3ED5-A54F-9943-EBDF00CDA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1AE70-880A-5B4E-B58A-583A8D04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0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F548-8139-7347-9C96-4C2DF0CD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D9BB-0521-8447-B155-A8B658BB2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3B3B9-5A64-DF40-9CA9-58F6943AC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BC0C-0D03-C942-987A-4DF22CDE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Peter.Pfleiderer@climateanalytics.org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33E53-3F20-2A49-ADD5-55446F8D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0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54BF-53D4-0040-9C91-0B0C5309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6DF15-4A4D-524A-9BBD-8A9C0B405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057160-CB36-0342-8B35-DAB729ED3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Peter.Pfleiderer@climateanalytics.org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86629-A1D1-DB4F-A97C-624981EB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12750-48AD-0D44-92BC-E92FAD6D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610F9-2E4E-024D-8C63-0044FA11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Peter.Pfleiderer@climateanalytics.org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E55FE-7652-6044-8988-35047696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3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A4DB-D0A2-FE40-9407-EB77A15D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E64A1-01B7-ED4D-8A54-00C791393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13DA6-63F3-8842-B4B1-6979F2A31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13A49-B5DF-A446-8DE1-F2260E337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97B44-F6F7-644C-BDDB-12EAF8821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E9A5A-A69C-E346-A4F7-320D5823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D2B0B-BA82-5C47-BAE4-7765EB83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43DD7-3CF7-7F40-822C-3C471A344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EC71B-69CD-8942-A74C-8B383B05B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EE80C-8F59-1548-8207-C5AC8F9F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ECDEF-F101-B647-AC50-EA770E1F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A5EED-BC9A-AD4B-BBE9-4AB90366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1CD0-CACC-A742-BB6E-ACC5B9016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E1946-8F6A-2D43-A437-8725D2046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07F0-7BE8-7E4C-BF25-2F6C31EB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EE1E4-A48B-624E-AB55-81E8E3B1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79AFF-F6EB-7745-9C24-05CFA165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5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18AD7-2AE2-5649-9329-B1FF0AD30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DBD421-505E-8D45-AB1E-65BAA0B42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DD807-FA3C-8D46-BA3D-D0238D697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D45A-96B6-654A-A4AE-C0FEC55B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0E3B4-43D1-7746-95B7-0CB54447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9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024575-557B-254B-AEA6-6F597E92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A8C97-A1EF-554B-A0CF-B422E31E4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64C3E-C3D2-7A4B-9F94-CA279BC73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AEC7-CD5C-F241-9E9B-1BADF810270B}" type="datetimeFigureOut">
              <a:rPr lang="en-US" smtClean="0"/>
              <a:t>5/2/20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5159B-516C-694B-A6EC-DC733B9BE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F2401-7390-F64F-98DC-1388F746D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23BB7-8774-6C48-AE54-92E5FFA264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5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ue.ceda.ac.uk/uuid/0b42715a7a804290afa9b7e31f5d775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0A870B-69D6-EF4E-A5D7-A3E83134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0496"/>
            <a:ext cx="12192000" cy="8351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1524A1-FB03-1B4D-AD18-E1A8CC851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27" y="1173574"/>
            <a:ext cx="11314545" cy="2387600"/>
          </a:xfrm>
        </p:spPr>
        <p:txBody>
          <a:bodyPr>
            <a:normAutofit fontScale="90000"/>
          </a:bodyPr>
          <a:lstStyle/>
          <a:p>
            <a:r>
              <a:rPr lang="de-DE" b="1" dirty="0" err="1">
                <a:latin typeface="+mn-lt"/>
              </a:rPr>
              <a:t>Assessing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future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hurricane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risk</a:t>
            </a:r>
            <a:r>
              <a:rPr lang="de-DE" b="1" dirty="0">
                <a:latin typeface="+mn-lt"/>
              </a:rPr>
              <a:t> in </a:t>
            </a:r>
            <a:r>
              <a:rPr lang="de-DE" b="1" dirty="0" err="1">
                <a:latin typeface="+mn-lt"/>
              </a:rPr>
              <a:t>the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Caribbean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based</a:t>
            </a:r>
            <a:r>
              <a:rPr lang="de-DE" b="1" dirty="0">
                <a:latin typeface="+mn-lt"/>
              </a:rPr>
              <a:t> on large-</a:t>
            </a:r>
            <a:r>
              <a:rPr lang="de-DE" b="1" dirty="0" err="1">
                <a:latin typeface="+mn-lt"/>
              </a:rPr>
              <a:t>scale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predictor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fields</a:t>
            </a:r>
            <a:r>
              <a:rPr lang="de-DE" b="1" dirty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83091-DD2D-8C4E-A80C-C11A91383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8586"/>
            <a:ext cx="9144000" cy="2946544"/>
          </a:xfrm>
        </p:spPr>
        <p:txBody>
          <a:bodyPr>
            <a:noAutofit/>
          </a:bodyPr>
          <a:lstStyle/>
          <a:p>
            <a:r>
              <a:rPr lang="de-DE" b="1" dirty="0"/>
              <a:t>Peter Pfleiderer</a:t>
            </a:r>
            <a:r>
              <a:rPr lang="de-DE" b="1" baseline="30000" dirty="0"/>
              <a:t>1,2,3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Carl-Friedrich Schleußner</a:t>
            </a:r>
            <a:r>
              <a:rPr lang="de-DE" b="1" baseline="30000" dirty="0"/>
              <a:t>1,2,3</a:t>
            </a:r>
            <a:br>
              <a:rPr lang="de-DE" b="1" dirty="0"/>
            </a:br>
            <a:endParaRPr lang="de-DE" b="1" dirty="0"/>
          </a:p>
          <a:p>
            <a:r>
              <a:rPr lang="de-DE" b="1" dirty="0" err="1">
                <a:solidFill>
                  <a:schemeClr val="bg1"/>
                </a:solidFill>
              </a:rPr>
              <a:t>peter.pfleiderer@climateanalytics.org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baseline="30000" dirty="0">
                <a:solidFill>
                  <a:schemeClr val="bg1"/>
                </a:solidFill>
              </a:rPr>
              <a:t>1</a:t>
            </a:r>
            <a:r>
              <a:rPr lang="de-DE" dirty="0">
                <a:solidFill>
                  <a:schemeClr val="bg1"/>
                </a:solidFill>
              </a:rPr>
              <a:t>Humboldt-Universität zu Berlin, IRI </a:t>
            </a:r>
            <a:r>
              <a:rPr lang="de-DE" dirty="0" err="1">
                <a:solidFill>
                  <a:schemeClr val="bg1"/>
                </a:solidFill>
              </a:rPr>
              <a:t>THESys</a:t>
            </a:r>
            <a:r>
              <a:rPr lang="de-DE" dirty="0">
                <a:solidFill>
                  <a:schemeClr val="bg1"/>
                </a:solidFill>
              </a:rPr>
              <a:t>, Geographie, Berlin, Germany </a:t>
            </a:r>
            <a:r>
              <a:rPr lang="de-DE" baseline="30000" dirty="0">
                <a:solidFill>
                  <a:schemeClr val="bg1"/>
                </a:solidFill>
              </a:rPr>
              <a:t>2</a:t>
            </a:r>
            <a:r>
              <a:rPr lang="de-DE" dirty="0">
                <a:solidFill>
                  <a:schemeClr val="bg1"/>
                </a:solidFill>
              </a:rPr>
              <a:t>Climate Analytics, Berlin, Germany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aseline="30000" dirty="0">
                <a:solidFill>
                  <a:schemeClr val="bg1"/>
                </a:solidFill>
              </a:rPr>
              <a:t>3</a:t>
            </a:r>
            <a:r>
              <a:rPr lang="de-DE" dirty="0">
                <a:solidFill>
                  <a:schemeClr val="bg1"/>
                </a:solidFill>
              </a:rPr>
              <a:t>Potsdam Institute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Climate</a:t>
            </a:r>
            <a:r>
              <a:rPr lang="de-DE" dirty="0">
                <a:solidFill>
                  <a:schemeClr val="bg1"/>
                </a:solidFill>
              </a:rPr>
              <a:t> Impact Research, Potsdam, Germany </a:t>
            </a:r>
          </a:p>
          <a:p>
            <a:endParaRPr lang="de-DE" b="1" dirty="0"/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036A1-EB42-5048-878B-20704D8723EC}"/>
              </a:ext>
            </a:extLst>
          </p:cNvPr>
          <p:cNvSpPr txBox="1"/>
          <p:nvPr/>
        </p:nvSpPr>
        <p:spPr>
          <a:xfrm>
            <a:off x="2765562" y="6488668"/>
            <a:ext cx="6429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https://www.4freephotos.com/Horizon-line-over-ocean-7092.html</a:t>
            </a:r>
          </a:p>
        </p:txBody>
      </p:sp>
      <p:pic>
        <p:nvPicPr>
          <p:cNvPr id="1025" name="Picture 1" descr="page1image25977168">
            <a:extLst>
              <a:ext uri="{FF2B5EF4-FFF2-40B4-BE49-F238E27FC236}">
                <a16:creationId xmlns:a16="http://schemas.microsoft.com/office/drawing/2014/main" id="{EBF4C9DA-8C98-5D4B-917D-98276543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056" y="295332"/>
            <a:ext cx="2509536" cy="65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45583D-952C-6944-85BF-6966346DA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87" y="78456"/>
            <a:ext cx="2260995" cy="876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28A70-0B1C-4E43-B463-C59436C72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12" y="199748"/>
            <a:ext cx="939088" cy="850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00FC32-668B-9E41-B8CC-750038035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416" y="145757"/>
            <a:ext cx="2204978" cy="958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5465D-05AF-D449-9C74-5B27AE82A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27" y="3255264"/>
            <a:ext cx="1473777" cy="1968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9E064-F2B8-CB44-AFB0-60230EDA2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7163" y="3984940"/>
            <a:ext cx="1454728" cy="5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00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A448E9-1D92-6F48-9768-BB33960D0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73" y="2399149"/>
            <a:ext cx="10035053" cy="2514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FE3F9-DD9E-F144-97E1-C7A48777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25 weather flavors: relative Humidity (600mbar)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F7117-B4C4-EF4B-84D0-6B54789B75CE}"/>
              </a:ext>
            </a:extLst>
          </p:cNvPr>
          <p:cNvSpPr txBox="1"/>
          <p:nvPr/>
        </p:nvSpPr>
        <p:spPr>
          <a:xfrm>
            <a:off x="1090073" y="497155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Humid in the Caribbean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9C291-762F-E24B-9B76-D32E1C315645}"/>
              </a:ext>
            </a:extLst>
          </p:cNvPr>
          <p:cNvSpPr txBox="1"/>
          <p:nvPr/>
        </p:nvSpPr>
        <p:spPr>
          <a:xfrm>
            <a:off x="8649630" y="4971552"/>
            <a:ext cx="247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Dry in the main development region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4A7D7-5E6D-9E45-A051-3F04E6538109}"/>
              </a:ext>
            </a:extLst>
          </p:cNvPr>
          <p:cNvSpPr txBox="1"/>
          <p:nvPr/>
        </p:nvSpPr>
        <p:spPr>
          <a:xfrm>
            <a:off x="1776747" y="2026845"/>
            <a:ext cx="3692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Humid in the eastern tropical Atlantic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C49687-9B57-A443-AD37-B0E0B5DC23B6}"/>
              </a:ext>
            </a:extLst>
          </p:cNvPr>
          <p:cNvGrpSpPr/>
          <p:nvPr/>
        </p:nvGrpSpPr>
        <p:grpSpPr>
          <a:xfrm>
            <a:off x="563541" y="5949696"/>
            <a:ext cx="7899702" cy="646331"/>
            <a:chOff x="563541" y="5949696"/>
            <a:chExt cx="7899702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2C9F70-D8AB-F743-9DAA-AAB0E0686F8B}"/>
                </a:ext>
              </a:extLst>
            </p:cNvPr>
            <p:cNvSpPr txBox="1"/>
            <p:nvPr/>
          </p:nvSpPr>
          <p:spPr>
            <a:xfrm>
              <a:off x="719328" y="5949696"/>
              <a:ext cx="7743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Locations with a tropical storm the week after</a:t>
              </a:r>
            </a:p>
            <a:p>
              <a:r>
                <a:rPr lang="en-US" dirty="0"/>
                <a:t>Locations with a tropical storm the week after that are close (&lt;2deg) to as island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E6B087B-6C7D-4B4C-8EFB-960CC34B569A}"/>
                </a:ext>
              </a:extLst>
            </p:cNvPr>
            <p:cNvSpPr/>
            <p:nvPr/>
          </p:nvSpPr>
          <p:spPr>
            <a:xfrm>
              <a:off x="563541" y="6037488"/>
              <a:ext cx="155787" cy="168580"/>
            </a:xfrm>
            <a:prstGeom prst="ellipse">
              <a:avLst/>
            </a:prstGeom>
            <a:solidFill>
              <a:srgbClr val="D2D2D3"/>
            </a:solidFill>
            <a:ln>
              <a:solidFill>
                <a:srgbClr val="A4A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FC1D38D-031B-7549-80F4-D1026A49886F}"/>
                </a:ext>
              </a:extLst>
            </p:cNvPr>
            <p:cNvSpPr/>
            <p:nvPr/>
          </p:nvSpPr>
          <p:spPr>
            <a:xfrm>
              <a:off x="563541" y="6332751"/>
              <a:ext cx="155787" cy="168580"/>
            </a:xfrm>
            <a:prstGeom prst="ellipse">
              <a:avLst/>
            </a:prstGeom>
            <a:solidFill>
              <a:srgbClr val="D597D0"/>
            </a:solidFill>
            <a:ln>
              <a:solidFill>
                <a:srgbClr val="C54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72521E-58F2-CD40-B047-215EA6F79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03674" y="3189288"/>
            <a:ext cx="3835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9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1564-D67E-884E-A327-BD5AE37F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Tropical cyclone risk for the Caribbean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4FC49-4E1C-EC42-B945-B3D54E1B9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690688"/>
            <a:ext cx="5397190" cy="4710111"/>
          </a:xfrm>
        </p:spPr>
        <p:txBody>
          <a:bodyPr/>
          <a:lstStyle/>
          <a:p>
            <a:r>
              <a:rPr lang="en-US" dirty="0"/>
              <a:t>The number of TCs or the Accumulated Cyclone Energy (ACE) in the basin is only a first order indicator for TC risk in the Caribbean</a:t>
            </a:r>
          </a:p>
          <a:p>
            <a:r>
              <a:rPr lang="en-US" dirty="0"/>
              <a:t>Additional information on the proximity of TC tracks to islands (indicated by orange and yellow markers) helps to better estimate risks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C6632-002B-8C4E-A1A4-DDBFCD93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62" y="1359694"/>
            <a:ext cx="5842000" cy="264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0170B-DA21-034C-9B93-3095C3705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2" y="4001294"/>
            <a:ext cx="5842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5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DF8E-F791-3D4A-8240-D584D5C7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Potential for TC risk in the next week</a:t>
            </a:r>
            <a:br>
              <a:rPr lang="en-US" sz="4000" dirty="0"/>
            </a:br>
            <a:r>
              <a:rPr lang="en-US" sz="4000" dirty="0"/>
              <a:t>-&gt; only events closer than 2° from an island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19181-FDB0-A243-9F9F-4B0722D2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2138711"/>
            <a:ext cx="10807700" cy="278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18AFC3-4A2F-2546-A8C2-59CB500A51A4}"/>
              </a:ext>
            </a:extLst>
          </p:cNvPr>
          <p:cNvSpPr/>
          <p:nvPr/>
        </p:nvSpPr>
        <p:spPr>
          <a:xfrm>
            <a:off x="693234" y="2138711"/>
            <a:ext cx="289931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A60E27-7CC4-5C48-B4EF-705C4764834E}"/>
              </a:ext>
            </a:extLst>
          </p:cNvPr>
          <p:cNvSpPr/>
          <p:nvPr/>
        </p:nvSpPr>
        <p:spPr>
          <a:xfrm>
            <a:off x="2919760" y="2138710"/>
            <a:ext cx="289931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43B79A-9503-7E40-8D58-B647118EDC73}"/>
              </a:ext>
            </a:extLst>
          </p:cNvPr>
          <p:cNvSpPr/>
          <p:nvPr/>
        </p:nvSpPr>
        <p:spPr>
          <a:xfrm>
            <a:off x="5160379" y="2136386"/>
            <a:ext cx="289931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84F75-0E83-4D42-A1E3-846272952B61}"/>
              </a:ext>
            </a:extLst>
          </p:cNvPr>
          <p:cNvSpPr/>
          <p:nvPr/>
        </p:nvSpPr>
        <p:spPr>
          <a:xfrm>
            <a:off x="7386905" y="2136386"/>
            <a:ext cx="289931" cy="267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A1CAC-FAC8-ED47-A5E0-0D80F5CFA052}"/>
              </a:ext>
            </a:extLst>
          </p:cNvPr>
          <p:cNvSpPr/>
          <p:nvPr/>
        </p:nvSpPr>
        <p:spPr>
          <a:xfrm>
            <a:off x="9482558" y="2131738"/>
            <a:ext cx="2426944" cy="2997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A881D-457F-3742-BBA8-99D13E4AA1FF}"/>
              </a:ext>
            </a:extLst>
          </p:cNvPr>
          <p:cNvSpPr txBox="1"/>
          <p:nvPr/>
        </p:nvSpPr>
        <p:spPr>
          <a:xfrm>
            <a:off x="678660" y="5570611"/>
            <a:ext cx="9253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risk for TCs close to an island is higher for the nodes on the left side</a:t>
            </a:r>
          </a:p>
          <a:p>
            <a:r>
              <a:rPr lang="en-US" dirty="0"/>
              <a:t>As expected the weather of these nodes is characterized by low VWS, and high relative humidity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96C79-548A-A24D-9F4A-3DDAF4C8FB50}"/>
              </a:ext>
            </a:extLst>
          </p:cNvPr>
          <p:cNvSpPr txBox="1"/>
          <p:nvPr/>
        </p:nvSpPr>
        <p:spPr>
          <a:xfrm>
            <a:off x="983165" y="4637992"/>
            <a:ext cx="11012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Average 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A16A3-E130-9A42-9076-941ED3D6CA67}"/>
              </a:ext>
            </a:extLst>
          </p:cNvPr>
          <p:cNvSpPr txBox="1"/>
          <p:nvPr/>
        </p:nvSpPr>
        <p:spPr>
          <a:xfrm>
            <a:off x="3087709" y="4637992"/>
            <a:ext cx="17926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Average max. wind speed [knots]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D7DEF-4D7C-354B-AC91-35BDD8199C55}"/>
              </a:ext>
            </a:extLst>
          </p:cNvPr>
          <p:cNvSpPr txBox="1"/>
          <p:nvPr/>
        </p:nvSpPr>
        <p:spPr>
          <a:xfrm>
            <a:off x="5199682" y="4659258"/>
            <a:ext cx="19666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Average number of days with tropical storms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55A89-45D8-9A41-B483-00EC206CD0FB}"/>
              </a:ext>
            </a:extLst>
          </p:cNvPr>
          <p:cNvSpPr txBox="1"/>
          <p:nvPr/>
        </p:nvSpPr>
        <p:spPr>
          <a:xfrm>
            <a:off x="7341120" y="4665374"/>
            <a:ext cx="22175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Average number of days with tropical cyclones (TCS)</a:t>
            </a:r>
          </a:p>
        </p:txBody>
      </p:sp>
    </p:spTree>
    <p:extLst>
      <p:ext uri="{BB962C8B-B14F-4D97-AF65-F5344CB8AC3E}">
        <p14:creationId xmlns:p14="http://schemas.microsoft.com/office/powerpoint/2010/main" val="104727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7991E-EA5D-7044-818C-DE8411982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step 1&amp;2: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19887-7850-CC4D-8924-6D2B65426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classified weekly weather in 25 weather flavors using self organizing maps</a:t>
            </a:r>
          </a:p>
          <a:p>
            <a:r>
              <a:rPr lang="en-US" dirty="0"/>
              <a:t>The risk of having TCs close to Caribbean islands in the following week is heterogeneously distributed amongst the weather types:</a:t>
            </a:r>
          </a:p>
          <a:p>
            <a:pPr lvl="1"/>
            <a:r>
              <a:rPr lang="en-US" dirty="0"/>
              <a:t>After weeks with strong VWS, the risk of TCs is reduced</a:t>
            </a:r>
          </a:p>
          <a:p>
            <a:pPr lvl="1"/>
            <a:r>
              <a:rPr lang="en-US" dirty="0"/>
              <a:t>After weeks with low relative humidity as well</a:t>
            </a:r>
          </a:p>
          <a:p>
            <a:pPr lvl="1"/>
            <a:r>
              <a:rPr lang="en-US" dirty="0"/>
              <a:t>The risk is also lower after weeks with high pressure anomalies over the tropical Atlantic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-&gt; Are these relationships represented in global circulation models (GCMs) and do they hold outside of the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2085320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D1FCC-E000-ED4D-9FC4-048A2432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 world: TCs in CMIP6 - PRIMAVERA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0C3443-4DF3-FA4B-BC82-C1B5696297B5}"/>
              </a:ext>
            </a:extLst>
          </p:cNvPr>
          <p:cNvGrpSpPr/>
          <p:nvPr/>
        </p:nvGrpSpPr>
        <p:grpSpPr>
          <a:xfrm>
            <a:off x="4566105" y="1384310"/>
            <a:ext cx="7508354" cy="5131370"/>
            <a:chOff x="752782" y="1568976"/>
            <a:chExt cx="7508354" cy="5131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6EF2F1-0081-4C4C-A023-420C20240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782" y="1568976"/>
              <a:ext cx="7508354" cy="513137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F6DD97-8C5D-C247-9969-2F669BF2B35A}"/>
                </a:ext>
              </a:extLst>
            </p:cNvPr>
            <p:cNvSpPr/>
            <p:nvPr/>
          </p:nvSpPr>
          <p:spPr>
            <a:xfrm>
              <a:off x="6894786" y="4540469"/>
              <a:ext cx="1261242" cy="1313793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36DF178-1F5B-4B46-BE55-FE59E41E050A}"/>
              </a:ext>
            </a:extLst>
          </p:cNvPr>
          <p:cNvSpPr txBox="1"/>
          <p:nvPr/>
        </p:nvSpPr>
        <p:spPr>
          <a:xfrm>
            <a:off x="9816661" y="633101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M. Roberts et al.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8F13C-96EE-3249-BB6A-80763B31CF1D}"/>
              </a:ext>
            </a:extLst>
          </p:cNvPr>
          <p:cNvSpPr txBox="1"/>
          <p:nvPr/>
        </p:nvSpPr>
        <p:spPr>
          <a:xfrm>
            <a:off x="345686" y="1690688"/>
            <a:ext cx="38694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test whether the relationships between the identified weather types and TC risk hold under different climate states we analyze TC occurrences in high resolution GCMs from the </a:t>
            </a:r>
            <a:r>
              <a:rPr lang="en-US" dirty="0" err="1"/>
              <a:t>HighresMIP</a:t>
            </a:r>
            <a:r>
              <a:rPr lang="en-US" dirty="0"/>
              <a:t> ensemble</a:t>
            </a:r>
          </a:p>
          <a:p>
            <a:endParaRPr lang="en-US" dirty="0"/>
          </a:p>
          <a:p>
            <a:r>
              <a:rPr lang="en-US" dirty="0"/>
              <a:t>Here we use TC tracks published under the </a:t>
            </a:r>
            <a:r>
              <a:rPr lang="en-US" dirty="0">
                <a:hlinkClick r:id="rId3"/>
              </a:rPr>
              <a:t>PRIMAVERA project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Roberts et al. (2020) find that most of the high resolution GCMs simulate TC frequencies that are close to the observations (bottom right)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2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65F15-CA69-7942-A338-E53813D5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for CMIP6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56E21-0DFD-964F-A2EB-DA835BE5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preprocessing as for ERA5</a:t>
            </a:r>
          </a:p>
          <a:p>
            <a:pPr lvl="1"/>
            <a:r>
              <a:rPr lang="en-US" dirty="0"/>
              <a:t>At each time step where a TC was tracked:</a:t>
            </a:r>
            <a:br>
              <a:rPr lang="en-US" dirty="0"/>
            </a:br>
            <a:r>
              <a:rPr lang="en-US" dirty="0"/>
              <a:t>replace the 9 grid-cells around the center of the TC with the mean of the surrounding grid-cells</a:t>
            </a:r>
          </a:p>
          <a:p>
            <a:pPr lvl="1"/>
            <a:r>
              <a:rPr lang="en-US" dirty="0"/>
              <a:t>Same grid as ERA5 (2.5x2.5 grid 10N-30N and 90W-10W)</a:t>
            </a:r>
          </a:p>
          <a:p>
            <a:pPr lvl="1"/>
            <a:r>
              <a:rPr lang="en-US" dirty="0"/>
              <a:t>Weekly standardized anomalies to 1981-2010</a:t>
            </a:r>
          </a:p>
          <a:p>
            <a:endParaRPr lang="en-US" dirty="0"/>
          </a:p>
          <a:p>
            <a:r>
              <a:rPr lang="en-US" dirty="0"/>
              <a:t>Simulated weeks are classified using the self organizing map trained on ERA5 1981-2010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16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A9CE-F607-6841-86B7-9599115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results: 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7B092-1CBF-0349-9148-72026ABC2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0" y="1513840"/>
            <a:ext cx="8686917" cy="52295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A7FCFF-F516-BE43-BC22-A3B675198CED}"/>
              </a:ext>
            </a:extLst>
          </p:cNvPr>
          <p:cNvCxnSpPr/>
          <p:nvPr/>
        </p:nvCxnSpPr>
        <p:spPr>
          <a:xfrm flipH="1" flipV="1">
            <a:off x="2498756" y="2154725"/>
            <a:ext cx="5703684" cy="3675707"/>
          </a:xfrm>
          <a:prstGeom prst="straightConnector1">
            <a:avLst/>
          </a:prstGeom>
          <a:ln w="76200">
            <a:solidFill>
              <a:srgbClr val="73FB79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E0308B8-E647-D94D-9185-BE618DC3CF5A}"/>
              </a:ext>
            </a:extLst>
          </p:cNvPr>
          <p:cNvSpPr txBox="1"/>
          <p:nvPr/>
        </p:nvSpPr>
        <p:spPr>
          <a:xfrm rot="1998658">
            <a:off x="4943194" y="371737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Higher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3BC56-5CC9-4D4E-B655-C9B03DAFF412}"/>
              </a:ext>
            </a:extLst>
          </p:cNvPr>
          <p:cNvSpPr txBox="1"/>
          <p:nvPr/>
        </p:nvSpPr>
        <p:spPr>
          <a:xfrm>
            <a:off x="9415606" y="926440"/>
            <a:ext cx="2598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overall tendency of higher ACE (one week after) weather types associated to nodes on the left and on the top is reproduced by the two tested GCMs</a:t>
            </a:r>
          </a:p>
          <a:p>
            <a:endParaRPr lang="en-US" dirty="0"/>
          </a:p>
          <a:p>
            <a:r>
              <a:rPr lang="en-US" dirty="0"/>
              <a:t>These weather types are characterized by low VWS, low pressure anomalies (especially in the MDR) and rather humid conditions</a:t>
            </a:r>
          </a:p>
          <a:p>
            <a:endParaRPr lang="en-US" dirty="0"/>
          </a:p>
          <a:p>
            <a:r>
              <a:rPr lang="en-US" dirty="0"/>
              <a:t>Within the nodes with higher ACE potential (top left corner), differences between ERA5 and the models are considerable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F6E2B-6354-7D47-8A0F-2F2204F28AF0}"/>
              </a:ext>
            </a:extLst>
          </p:cNvPr>
          <p:cNvSpPr txBox="1"/>
          <p:nvPr/>
        </p:nvSpPr>
        <p:spPr>
          <a:xfrm>
            <a:off x="6705600" y="69662"/>
            <a:ext cx="22541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These bars show the average ACE generated by TCs close to islands on weeks following samples that have been associated to </a:t>
            </a:r>
            <a:r>
              <a:rPr lang="en-US" sz="1400" dirty="0">
                <a:solidFill>
                  <a:srgbClr val="00B050"/>
                </a:solidFill>
              </a:rPr>
              <a:t>this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>
                <a:solidFill>
                  <a:srgbClr val="00B050"/>
                </a:solidFill>
              </a:rPr>
              <a:t>node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887C6D-6445-744E-8760-5050554FEFA0}"/>
              </a:ext>
            </a:extLst>
          </p:cNvPr>
          <p:cNvSpPr/>
          <p:nvPr/>
        </p:nvSpPr>
        <p:spPr>
          <a:xfrm>
            <a:off x="6280298" y="1513840"/>
            <a:ext cx="1360967" cy="9529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73F7583-478F-3643-A893-7F5D24302F9E}"/>
              </a:ext>
            </a:extLst>
          </p:cNvPr>
          <p:cNvSpPr/>
          <p:nvPr/>
        </p:nvSpPr>
        <p:spPr>
          <a:xfrm>
            <a:off x="7705060" y="1290084"/>
            <a:ext cx="210612" cy="297711"/>
          </a:xfrm>
          <a:custGeom>
            <a:avLst/>
            <a:gdLst>
              <a:gd name="connsiteX0" fmla="*/ 0 w 210612"/>
              <a:gd name="connsiteY0" fmla="*/ 0 h 474921"/>
              <a:gd name="connsiteX1" fmla="*/ 184298 w 210612"/>
              <a:gd name="connsiteY1" fmla="*/ 113414 h 474921"/>
              <a:gd name="connsiteX2" fmla="*/ 191387 w 210612"/>
              <a:gd name="connsiteY2" fmla="*/ 297711 h 474921"/>
              <a:gd name="connsiteX3" fmla="*/ 14177 w 210612"/>
              <a:gd name="connsiteY3" fmla="*/ 474921 h 47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12" h="474921">
                <a:moveTo>
                  <a:pt x="0" y="0"/>
                </a:moveTo>
                <a:cubicBezTo>
                  <a:pt x="76200" y="31898"/>
                  <a:pt x="152400" y="63796"/>
                  <a:pt x="184298" y="113414"/>
                </a:cubicBezTo>
                <a:cubicBezTo>
                  <a:pt x="216196" y="163032"/>
                  <a:pt x="219741" y="237460"/>
                  <a:pt x="191387" y="297711"/>
                </a:cubicBezTo>
                <a:cubicBezTo>
                  <a:pt x="163034" y="357962"/>
                  <a:pt x="34261" y="463107"/>
                  <a:pt x="14177" y="474921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1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BF6EE-86FE-6A41-844A-8AF60419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0" y="1513841"/>
            <a:ext cx="8686918" cy="5229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DA9CE-F607-6841-86B7-9599115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results: number of TCs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3014C1-0755-E44C-B3FA-0DB1DA2AB711}"/>
              </a:ext>
            </a:extLst>
          </p:cNvPr>
          <p:cNvCxnSpPr/>
          <p:nvPr/>
        </p:nvCxnSpPr>
        <p:spPr>
          <a:xfrm flipH="1" flipV="1">
            <a:off x="2498756" y="2154725"/>
            <a:ext cx="5703684" cy="3675707"/>
          </a:xfrm>
          <a:prstGeom prst="straightConnector1">
            <a:avLst/>
          </a:prstGeom>
          <a:ln w="76200">
            <a:solidFill>
              <a:srgbClr val="73FB79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C0B492-F506-3743-9FFF-33AD08AD0003}"/>
              </a:ext>
            </a:extLst>
          </p:cNvPr>
          <p:cNvSpPr txBox="1"/>
          <p:nvPr/>
        </p:nvSpPr>
        <p:spPr>
          <a:xfrm rot="1998658">
            <a:off x="4943194" y="371737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Higher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38CEA-536A-1140-80BA-27DA5F149F55}"/>
              </a:ext>
            </a:extLst>
          </p:cNvPr>
          <p:cNvSpPr txBox="1"/>
          <p:nvPr/>
        </p:nvSpPr>
        <p:spPr>
          <a:xfrm>
            <a:off x="9415606" y="926440"/>
            <a:ext cx="2598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number of TCs, the same remarks are valid as for ACE (previous slide)</a:t>
            </a:r>
          </a:p>
          <a:p>
            <a:endParaRPr lang="en-US" dirty="0"/>
          </a:p>
          <a:p>
            <a:r>
              <a:rPr lang="en-US" dirty="0"/>
              <a:t>Here the differences between different data products for the high risk nodes (top right) are even larger</a:t>
            </a:r>
          </a:p>
        </p:txBody>
      </p:sp>
    </p:spTree>
    <p:extLst>
      <p:ext uri="{BB962C8B-B14F-4D97-AF65-F5344CB8AC3E}">
        <p14:creationId xmlns:p14="http://schemas.microsoft.com/office/powerpoint/2010/main" val="143533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3F26D-6AB6-3241-8054-08027A1C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5199F-0511-DD4F-BA70-BD5D06C42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classified tropical Atlantic weekly weather patterns into 25 weather types</a:t>
            </a:r>
          </a:p>
          <a:p>
            <a:r>
              <a:rPr lang="en-US" dirty="0"/>
              <a:t>For each weather type we assessed the observed risk of TCs close to Caribbean islands one week later</a:t>
            </a:r>
          </a:p>
          <a:p>
            <a:r>
              <a:rPr lang="en-US" dirty="0"/>
              <a:t>As expected this risk is higher when vertical wind shear is low and the air is humid</a:t>
            </a:r>
          </a:p>
          <a:p>
            <a:r>
              <a:rPr lang="en-US" dirty="0"/>
              <a:t>Preliminary results suggest, that the observed relationship between weather types and TC risk are generally represented by (the 2 tested) high resolution global circulation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8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36FA-C75D-0347-93CB-C5326476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56F9A-F8D4-C349-8B69-1EA3B4AA9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Evaluate whether the identified relationship between weather patterns and TC risks is robust under global warming</a:t>
            </a:r>
          </a:p>
          <a:p>
            <a:pPr lvl="1"/>
            <a:r>
              <a:rPr lang="en-US" dirty="0"/>
              <a:t>Perform the same analysis for more high resolution GCMs</a:t>
            </a:r>
          </a:p>
          <a:p>
            <a:r>
              <a:rPr lang="en-US" dirty="0"/>
              <a:t>Build a risk model based on the classified weather types</a:t>
            </a:r>
          </a:p>
          <a:p>
            <a:r>
              <a:rPr lang="en-US" dirty="0"/>
              <a:t>Assess the impact of global warming on hurricane risk in the Caribbean by applying this risk model to climate projections of the entire CMIP6 (and CMIP5) ensemble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8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2EDB-463B-9645-AD4C-688A2968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D590-0B0E-FD4C-A021-67E68E555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Introduction:</a:t>
            </a:r>
          </a:p>
          <a:p>
            <a:pPr lvl="1"/>
            <a:r>
              <a:rPr lang="en-US" dirty="0"/>
              <a:t>Research question</a:t>
            </a:r>
          </a:p>
          <a:p>
            <a:pPr lvl="1"/>
            <a:r>
              <a:rPr lang="en-US" dirty="0"/>
              <a:t>Motivation</a:t>
            </a:r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Self organizing maps</a:t>
            </a:r>
          </a:p>
          <a:p>
            <a:pPr lvl="1"/>
            <a:r>
              <a:rPr lang="en-US" dirty="0"/>
              <a:t>Data &amp; preprocessing</a:t>
            </a:r>
          </a:p>
          <a:p>
            <a:pPr lvl="1"/>
            <a:r>
              <a:rPr lang="en-US" dirty="0"/>
              <a:t>Construction of the self organizing map</a:t>
            </a:r>
          </a:p>
          <a:p>
            <a:r>
              <a:rPr lang="en-US" dirty="0"/>
              <a:t>Preliminary results:</a:t>
            </a:r>
          </a:p>
          <a:p>
            <a:pPr lvl="1"/>
            <a:r>
              <a:rPr lang="en-US" dirty="0"/>
              <a:t>25 types of tropical Atlantic weather</a:t>
            </a:r>
          </a:p>
          <a:p>
            <a:pPr lvl="1"/>
            <a:r>
              <a:rPr lang="en-US" dirty="0"/>
              <a:t>Observed tropical cyclone risk for the different weather types</a:t>
            </a:r>
          </a:p>
          <a:p>
            <a:pPr lvl="1"/>
            <a:r>
              <a:rPr lang="en-US" dirty="0"/>
              <a:t>tropical cyclone risk for the different weather types in 2 high-res CMIP6 models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Questions for discussion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84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C39A-336B-C14F-A245-AF4B4AE9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92D36-E69E-9442-8C95-FB5F19009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it is reasonable to apply self organizing maps on a combination of vertical wind shear, mean sea level pressure and relative humidity?</a:t>
            </a:r>
          </a:p>
          <a:p>
            <a:r>
              <a:rPr lang="en-US" dirty="0"/>
              <a:t>Do you think “weekly” is the right time scale for such an analysis?</a:t>
            </a:r>
          </a:p>
          <a:p>
            <a:r>
              <a:rPr lang="en-US" dirty="0"/>
              <a:t>Do you think it would be interesting to construct SOMs with training data from ERA5 and high resolution CMIP6 present runs to have more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165119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8862-ABAA-F440-9BDB-4D287CEF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interest!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F34A-1383-6844-BA76-1F161A97B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would be nice if we could discuss these preliminary results and your thoughts on it in a poster session.</a:t>
            </a:r>
            <a:br>
              <a:rPr lang="en-US" dirty="0"/>
            </a:br>
            <a:r>
              <a:rPr lang="en-US" dirty="0"/>
              <a:t>But I think it’s also nice, that you read the presentation until here. As a reward I would invite you for a drink the next time we can meet in person on a conference!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69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953D-13D2-D649-BAE6-C7890D70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E416D-3898-DF4D-9410-23224C81A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Jaye</a:t>
            </a:r>
            <a:r>
              <a:rPr lang="de-DE" dirty="0"/>
              <a:t>, A. B., </a:t>
            </a:r>
            <a:r>
              <a:rPr lang="de-DE" dirty="0" err="1"/>
              <a:t>Bruyère</a:t>
            </a:r>
            <a:r>
              <a:rPr lang="de-DE" dirty="0"/>
              <a:t>, C. L. &amp; </a:t>
            </a:r>
            <a:r>
              <a:rPr lang="de-DE" dirty="0" err="1"/>
              <a:t>Done</a:t>
            </a:r>
            <a:r>
              <a:rPr lang="de-DE" dirty="0"/>
              <a:t>, J. M. y. </a:t>
            </a:r>
            <a:r>
              <a:rPr lang="de-DE" i="1" dirty="0" err="1"/>
              <a:t>Weather</a:t>
            </a:r>
            <a:r>
              <a:rPr lang="de-DE" i="1" dirty="0"/>
              <a:t> </a:t>
            </a:r>
            <a:r>
              <a:rPr lang="de-DE" i="1" dirty="0" err="1"/>
              <a:t>Clim</a:t>
            </a:r>
            <a:r>
              <a:rPr lang="de-DE" i="1" dirty="0"/>
              <a:t>. Extrem.</a:t>
            </a:r>
            <a:r>
              <a:rPr lang="de-DE" dirty="0"/>
              <a:t> </a:t>
            </a:r>
            <a:r>
              <a:rPr lang="de-DE" b="1" dirty="0"/>
              <a:t>26</a:t>
            </a:r>
            <a:r>
              <a:rPr lang="de-DE" dirty="0"/>
              <a:t>, (2019).</a:t>
            </a:r>
          </a:p>
          <a:p>
            <a:pPr marL="0" indent="0">
              <a:buNone/>
            </a:pPr>
            <a:r>
              <a:rPr lang="de-DE" dirty="0"/>
              <a:t>Roberts, M. J. </a:t>
            </a:r>
            <a:r>
              <a:rPr lang="de-DE" i="1" dirty="0"/>
              <a:t>et al.</a:t>
            </a:r>
            <a:r>
              <a:rPr lang="de-DE" dirty="0"/>
              <a:t> Impact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on </a:t>
            </a:r>
            <a:r>
              <a:rPr lang="de-DE" dirty="0" err="1"/>
              <a:t>tropical</a:t>
            </a:r>
            <a:r>
              <a:rPr lang="de-DE" dirty="0"/>
              <a:t> </a:t>
            </a:r>
            <a:r>
              <a:rPr lang="de-DE" dirty="0" err="1"/>
              <a:t>cyclone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HighResMIP</a:t>
            </a:r>
            <a:r>
              <a:rPr lang="de-DE" dirty="0"/>
              <a:t>-PRIMAVERA </a:t>
            </a:r>
            <a:r>
              <a:rPr lang="de-DE" dirty="0" err="1"/>
              <a:t>multimodel</a:t>
            </a:r>
            <a:r>
              <a:rPr lang="de-DE" dirty="0"/>
              <a:t> </a:t>
            </a:r>
            <a:r>
              <a:rPr lang="de-DE" dirty="0" err="1"/>
              <a:t>ensemble</a:t>
            </a:r>
            <a:r>
              <a:rPr lang="de-DE" dirty="0"/>
              <a:t>. </a:t>
            </a:r>
            <a:r>
              <a:rPr lang="de-DE" i="1" dirty="0"/>
              <a:t>J. </a:t>
            </a:r>
            <a:r>
              <a:rPr lang="de-DE" i="1" dirty="0" err="1"/>
              <a:t>Clim</a:t>
            </a:r>
            <a:r>
              <a:rPr lang="de-DE" i="1" dirty="0"/>
              <a:t>.</a:t>
            </a:r>
            <a:r>
              <a:rPr lang="de-DE" dirty="0"/>
              <a:t> </a:t>
            </a:r>
            <a:r>
              <a:rPr lang="de-DE" b="1" dirty="0"/>
              <a:t>33</a:t>
            </a:r>
            <a:r>
              <a:rPr lang="de-DE" dirty="0"/>
              <a:t>, 2557–2583 (2020).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924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4728D-697F-3443-93C9-0CB73B430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1" y="1513841"/>
            <a:ext cx="8686918" cy="5229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DA9CE-F607-6841-86B7-9599115F8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3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Preliminary results: frequency of weather types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38CEA-536A-1140-80BA-27DA5F149F55}"/>
              </a:ext>
            </a:extLst>
          </p:cNvPr>
          <p:cNvSpPr txBox="1"/>
          <p:nvPr/>
        </p:nvSpPr>
        <p:spPr>
          <a:xfrm>
            <a:off x="9415606" y="1399206"/>
            <a:ext cx="2598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weather types are (nearly) equally frequent in reanalysis and CNRM-CM6-1-HR and HadGEM3-GC31-HM</a:t>
            </a:r>
          </a:p>
        </p:txBody>
      </p:sp>
    </p:spTree>
    <p:extLst>
      <p:ext uri="{BB962C8B-B14F-4D97-AF65-F5344CB8AC3E}">
        <p14:creationId xmlns:p14="http://schemas.microsoft.com/office/powerpoint/2010/main" val="3304234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E0A64-2718-EF43-B2AC-ABA2EFEA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1" y="1513841"/>
            <a:ext cx="8686918" cy="5229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DA9CE-F607-6841-86B7-9599115F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results: number of TSs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3014C1-0755-E44C-B3FA-0DB1DA2AB711}"/>
              </a:ext>
            </a:extLst>
          </p:cNvPr>
          <p:cNvCxnSpPr/>
          <p:nvPr/>
        </p:nvCxnSpPr>
        <p:spPr>
          <a:xfrm flipH="1" flipV="1">
            <a:off x="2498756" y="2154725"/>
            <a:ext cx="5703684" cy="3675707"/>
          </a:xfrm>
          <a:prstGeom prst="straightConnector1">
            <a:avLst/>
          </a:prstGeom>
          <a:ln w="76200">
            <a:solidFill>
              <a:srgbClr val="73FB79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C0B492-F506-3743-9FFF-33AD08AD0003}"/>
              </a:ext>
            </a:extLst>
          </p:cNvPr>
          <p:cNvSpPr txBox="1"/>
          <p:nvPr/>
        </p:nvSpPr>
        <p:spPr>
          <a:xfrm rot="1998658">
            <a:off x="4943194" y="371737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051"/>
                </a:solidFill>
              </a:rPr>
              <a:t>Higher Risk</a:t>
            </a:r>
          </a:p>
        </p:txBody>
      </p:sp>
    </p:spTree>
    <p:extLst>
      <p:ext uri="{BB962C8B-B14F-4D97-AF65-F5344CB8AC3E}">
        <p14:creationId xmlns:p14="http://schemas.microsoft.com/office/powerpoint/2010/main" val="87941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8D7E2-94D2-C94C-A1E7-FC4CAD20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462B5-977A-F140-9828-ABB118653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What is the impact of global warming on the tropical cyclone risk for the Caribbean?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Challenges:</a:t>
            </a:r>
          </a:p>
          <a:p>
            <a:r>
              <a:rPr lang="en-US" dirty="0"/>
              <a:t>Observational time series are too short to answer the question</a:t>
            </a:r>
          </a:p>
          <a:p>
            <a:r>
              <a:rPr lang="en-US" dirty="0"/>
              <a:t>The representation of tropical cyclones (TCs) is weak in most global circulation models (GCMs)</a:t>
            </a:r>
          </a:p>
          <a:p>
            <a:r>
              <a:rPr lang="en-US" dirty="0"/>
              <a:t>An analysis based on only very few GCMs that produce reasonable TCs wouldn’t capture the whole range of large scale responses to global warming (simulated by the ensemble of all GCMs)</a:t>
            </a:r>
          </a:p>
        </p:txBody>
      </p:sp>
    </p:spTree>
    <p:extLst>
      <p:ext uri="{BB962C8B-B14F-4D97-AF65-F5344CB8AC3E}">
        <p14:creationId xmlns:p14="http://schemas.microsoft.com/office/powerpoint/2010/main" val="3956622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809E-9295-1648-9DC1-EDB289C8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C895E-6873-4A42-B1AC-BD46F760F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motivation of this study is to bypass the difficulties of most GCMs to simulate reasonable TCs by only analyzing how changes in </a:t>
            </a:r>
            <a:r>
              <a:rPr lang="en-US" b="1" dirty="0"/>
              <a:t>large scale weather patterns</a:t>
            </a:r>
            <a:r>
              <a:rPr lang="en-US" dirty="0"/>
              <a:t> (under global warming) might affect TC risk in the Caribbean</a:t>
            </a:r>
          </a:p>
          <a:p>
            <a:pPr marL="0" indent="0">
              <a:buNone/>
            </a:pPr>
            <a:r>
              <a:rPr lang="en-US" b="1" dirty="0"/>
              <a:t>Approach: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Classify weather types using Self Organizing Maps (SOM) in reanalysis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Map the potential for TC risk to the weather types using observations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Check whether the observed relationship between TC risk and weather types is also found in high resolution GCMs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Assess future TC risk by applying the relationship between weather types and TC risk to the full GCM ensemble</a:t>
            </a:r>
          </a:p>
        </p:txBody>
      </p:sp>
    </p:spTree>
    <p:extLst>
      <p:ext uri="{BB962C8B-B14F-4D97-AF65-F5344CB8AC3E}">
        <p14:creationId xmlns:p14="http://schemas.microsoft.com/office/powerpoint/2010/main" val="358882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2EE8B-BE0D-B44B-BB9A-21AD0642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Method: Self Organizing Maps (SOM)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DC58F-9945-7B49-818C-458B9D2E2990}"/>
              </a:ext>
            </a:extLst>
          </p:cNvPr>
          <p:cNvSpPr txBox="1"/>
          <p:nvPr/>
        </p:nvSpPr>
        <p:spPr>
          <a:xfrm>
            <a:off x="838200" y="1561630"/>
            <a:ext cx="92654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Dimensionality reduction: </a:t>
            </a:r>
            <a:br>
              <a:rPr lang="en-US" dirty="0"/>
            </a:br>
            <a:r>
              <a:rPr lang="en-US" dirty="0"/>
              <a:t>map high-dimensional data (</a:t>
            </a:r>
            <a:r>
              <a:rPr lang="en-US" dirty="0" err="1"/>
              <a:t>lat-lon</a:t>
            </a:r>
            <a:r>
              <a:rPr lang="en-US" dirty="0"/>
              <a:t> grid of several climate variables) onto a 2-dimensional map</a:t>
            </a:r>
          </a:p>
          <a:p>
            <a:endParaRPr lang="en-US" dirty="0"/>
          </a:p>
          <a:p>
            <a:r>
              <a:rPr lang="en-US" dirty="0"/>
              <a:t>Advantages over (other) clustering algorithm: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number of members in each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Clusters are arranged in a meaningful manner (neighboring nodes are similar to each other)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Jaye et al. (2019) for a SOM application to cyclogenesis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71CDC9-E73A-A14C-AB5F-7446ECD73352}"/>
              </a:ext>
            </a:extLst>
          </p:cNvPr>
          <p:cNvGrpSpPr/>
          <p:nvPr/>
        </p:nvGrpSpPr>
        <p:grpSpPr>
          <a:xfrm>
            <a:off x="1618998" y="3677252"/>
            <a:ext cx="8000034" cy="3019826"/>
            <a:chOff x="3691215" y="3514916"/>
            <a:chExt cx="8000034" cy="30198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AF524F-12E2-F642-A869-0A75D01E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9266" y="3965416"/>
              <a:ext cx="7581983" cy="20376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3656E7-C617-5A4C-A45B-478CD92971AA}"/>
                </a:ext>
              </a:extLst>
            </p:cNvPr>
            <p:cNvSpPr txBox="1"/>
            <p:nvPr/>
          </p:nvSpPr>
          <p:spPr>
            <a:xfrm>
              <a:off x="5404919" y="6165410"/>
              <a:ext cx="2159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4E3BD8"/>
                  </a:solidFill>
                </a:rPr>
                <a:t>Potential input space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CBCFBD-E62B-DE4C-B35F-322EE91345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1667" y="5712737"/>
              <a:ext cx="334979" cy="525101"/>
            </a:xfrm>
            <a:prstGeom prst="straightConnector1">
              <a:avLst/>
            </a:prstGeom>
            <a:ln>
              <a:solidFill>
                <a:srgbClr val="4E3B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0D4BC08-1CEE-F944-8433-5AFA14F5E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954" y="5776739"/>
              <a:ext cx="629915" cy="461099"/>
            </a:xfrm>
            <a:prstGeom prst="straightConnector1">
              <a:avLst/>
            </a:prstGeom>
            <a:ln>
              <a:solidFill>
                <a:srgbClr val="4E3BD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2AF0F5-8D8F-5342-B927-2F5E215C3403}"/>
                </a:ext>
              </a:extLst>
            </p:cNvPr>
            <p:cNvSpPr txBox="1"/>
            <p:nvPr/>
          </p:nvSpPr>
          <p:spPr>
            <a:xfrm>
              <a:off x="4911116" y="3514916"/>
              <a:ext cx="2046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EDD00"/>
                  </a:solidFill>
                </a:rPr>
                <a:t>Best matching node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9DC2CF-54DC-6C46-8E4F-40581D8EF213}"/>
                </a:ext>
              </a:extLst>
            </p:cNvPr>
            <p:cNvSpPr txBox="1"/>
            <p:nvPr/>
          </p:nvSpPr>
          <p:spPr>
            <a:xfrm>
              <a:off x="3691215" y="5585228"/>
              <a:ext cx="1516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training sample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8451CD-E309-524A-A244-9489E9D4C2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8214" y="5395865"/>
              <a:ext cx="995881" cy="3808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A3A141D-26D1-F945-94CD-DBEA09862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9118" y="3803080"/>
              <a:ext cx="135801" cy="1181165"/>
            </a:xfrm>
            <a:prstGeom prst="straightConnector1">
              <a:avLst/>
            </a:prstGeom>
            <a:ln>
              <a:solidFill>
                <a:srgbClr val="EEDD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F7F380-D4BE-1140-8C33-BC2FB3F8C68A}"/>
                </a:ext>
              </a:extLst>
            </p:cNvPr>
            <p:cNvSpPr txBox="1"/>
            <p:nvPr/>
          </p:nvSpPr>
          <p:spPr>
            <a:xfrm>
              <a:off x="8030424" y="3699582"/>
              <a:ext cx="33255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Adjustment of best matching unit</a:t>
              </a:r>
              <a:br>
                <a:rPr lang="en-US" dirty="0"/>
              </a:br>
              <a:r>
                <a:rPr lang="en-US" dirty="0"/>
                <a:t>(and the units close to it)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7DAFA8C-9725-8F48-AF61-24F0E9E45299}"/>
                </a:ext>
              </a:extLst>
            </p:cNvPr>
            <p:cNvCxnSpPr/>
            <p:nvPr/>
          </p:nvCxnSpPr>
          <p:spPr>
            <a:xfrm flipH="1">
              <a:off x="8117234" y="4318503"/>
              <a:ext cx="320518" cy="9234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BBA203-A794-E245-8CAE-4226A4326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1999" y="4345913"/>
              <a:ext cx="541268" cy="638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A8BD1DE-8241-E14E-981C-816AF83AEF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2388" y="4349446"/>
              <a:ext cx="665480" cy="8250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BDA1645-3BD2-3443-BF59-C35179304E2F}"/>
              </a:ext>
            </a:extLst>
          </p:cNvPr>
          <p:cNvSpPr txBox="1"/>
          <p:nvPr/>
        </p:nvSpPr>
        <p:spPr>
          <a:xfrm>
            <a:off x="7270203" y="6512412"/>
            <a:ext cx="492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</a:rPr>
              <a:t>en.wikipedia.org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/wiki/Self-</a:t>
            </a:r>
            <a:r>
              <a:rPr lang="en-US" i="1" dirty="0" err="1">
                <a:solidFill>
                  <a:schemeClr val="bg2">
                    <a:lumMod val="50000"/>
                  </a:schemeClr>
                </a:solidFill>
              </a:rPr>
              <a:t>organizing_map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5768F1-6131-E145-834F-F7BA4CAE5794}"/>
              </a:ext>
            </a:extLst>
          </p:cNvPr>
          <p:cNvSpPr txBox="1"/>
          <p:nvPr/>
        </p:nvSpPr>
        <p:spPr>
          <a:xfrm>
            <a:off x="325939" y="3754431"/>
            <a:ext cx="205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step in the training algorithm:</a:t>
            </a:r>
          </a:p>
        </p:txBody>
      </p:sp>
    </p:spTree>
    <p:extLst>
      <p:ext uri="{BB962C8B-B14F-4D97-AF65-F5344CB8AC3E}">
        <p14:creationId xmlns:p14="http://schemas.microsoft.com/office/powerpoint/2010/main" val="413260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65F15-CA69-7942-A338-E53813D5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56E21-0DFD-964F-A2EB-DA835BE5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ERA5 on a 2.5x2.5 grid 10N-30N and 90W-10W</a:t>
            </a:r>
          </a:p>
          <a:p>
            <a:r>
              <a:rPr lang="en-US" dirty="0"/>
              <a:t>“Remove” TC’s from reanalysis:</a:t>
            </a:r>
          </a:p>
          <a:p>
            <a:pPr lvl="1"/>
            <a:r>
              <a:rPr lang="en-US" dirty="0"/>
              <a:t>At each time step where a TC was observed:</a:t>
            </a:r>
            <a:br>
              <a:rPr lang="en-US" dirty="0"/>
            </a:br>
            <a:r>
              <a:rPr lang="en-US" dirty="0"/>
              <a:t>replace the 9 grid-cells around the center of the TC with the mean of the surrounding grid-cells</a:t>
            </a:r>
          </a:p>
          <a:p>
            <a:r>
              <a:rPr lang="en-US" dirty="0"/>
              <a:t>Weekly averages</a:t>
            </a:r>
          </a:p>
          <a:p>
            <a:r>
              <a:rPr lang="en-US" dirty="0"/>
              <a:t>Standardized Anomalies to 1981-2010</a:t>
            </a:r>
          </a:p>
          <a:p>
            <a:pPr marL="457200" lvl="1" indent="0">
              <a:buNone/>
            </a:pPr>
            <a:r>
              <a:rPr lang="en-US" dirty="0"/>
              <a:t>X = (X – </a:t>
            </a:r>
            <a:r>
              <a:rPr lang="en-US" dirty="0" err="1"/>
              <a:t>X.mean</a:t>
            </a:r>
            <a:r>
              <a:rPr lang="en-US" dirty="0"/>
              <a:t>(1981:2010)) / </a:t>
            </a:r>
            <a:r>
              <a:rPr lang="en-US" dirty="0" err="1"/>
              <a:t>X.std</a:t>
            </a:r>
            <a:r>
              <a:rPr lang="en-US" dirty="0"/>
              <a:t>(1981-2010)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=&gt; assure that the self organizing maps aren’t directly influenced by TCs and that a risk model based on these SOMs is applicable to GCMs that don’t produce TCs</a:t>
            </a: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7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338E-3C46-6243-9B0F-E39FAF26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Self Organizing Map (SOM)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701712-9F7F-4E40-97E1-71C6AE50C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94634"/>
              </p:ext>
            </p:extLst>
          </p:nvPr>
        </p:nvGraphicFramePr>
        <p:xfrm>
          <a:off x="1152755" y="4893957"/>
          <a:ext cx="7694912" cy="1575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1864">
                  <a:extLst>
                    <a:ext uri="{9D8B030D-6E8A-4147-A177-3AD203B41FA5}">
                      <a16:colId xmlns:a16="http://schemas.microsoft.com/office/drawing/2014/main" val="1489069506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2489396061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803247829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1813187701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55330727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3240385891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677029636"/>
                    </a:ext>
                  </a:extLst>
                </a:gridCol>
                <a:gridCol w="961864">
                  <a:extLst>
                    <a:ext uri="{9D8B030D-6E8A-4147-A177-3AD203B41FA5}">
                      <a16:colId xmlns:a16="http://schemas.microsoft.com/office/drawing/2014/main" val="823365355"/>
                    </a:ext>
                  </a:extLst>
                </a:gridCol>
              </a:tblGrid>
              <a:tr h="35649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VWS</a:t>
                      </a:r>
                      <a:r>
                        <a:rPr lang="en-US" sz="1400" baseline="-25000" dirty="0"/>
                        <a:t>lon1,lat1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VWS</a:t>
                      </a:r>
                      <a:r>
                        <a:rPr lang="en-US" sz="1400" baseline="-25000" dirty="0"/>
                        <a:t>lon1,lat2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VWS</a:t>
                      </a:r>
                      <a:r>
                        <a:rPr lang="en-US" sz="1400" baseline="-25000" dirty="0"/>
                        <a:t>lon1,lat3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MSP</a:t>
                      </a:r>
                      <a:r>
                        <a:rPr lang="en-US" sz="1400" baseline="-25000" dirty="0"/>
                        <a:t>lon1,lat1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MSP</a:t>
                      </a:r>
                      <a:r>
                        <a:rPr lang="en-US" sz="1400" baseline="-25000" dirty="0"/>
                        <a:t>lon1,lat2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29977"/>
                  </a:ext>
                </a:extLst>
              </a:tr>
              <a:tr h="236788">
                <a:tc>
                  <a:txBody>
                    <a:bodyPr/>
                    <a:lstStyle/>
                    <a:p>
                      <a:r>
                        <a:rPr lang="en-US" sz="1400" dirty="0"/>
                        <a:t>T1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599389"/>
                  </a:ext>
                </a:extLst>
              </a:tr>
              <a:tr h="236788">
                <a:tc>
                  <a:txBody>
                    <a:bodyPr/>
                    <a:lstStyle/>
                    <a:p>
                      <a:r>
                        <a:rPr lang="en-US" sz="1400" dirty="0"/>
                        <a:t>T2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156577"/>
                  </a:ext>
                </a:extLst>
              </a:tr>
              <a:tr h="236788">
                <a:tc>
                  <a:txBody>
                    <a:bodyPr/>
                    <a:lstStyle/>
                    <a:p>
                      <a:r>
                        <a:rPr lang="en-US" sz="1400" dirty="0"/>
                        <a:t>T3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674593"/>
                  </a:ext>
                </a:extLst>
              </a:tr>
              <a:tr h="236788"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9896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11AC33-04EC-E245-BB84-033D44D37AC6}"/>
              </a:ext>
            </a:extLst>
          </p:cNvPr>
          <p:cNvSpPr txBox="1"/>
          <p:nvPr/>
        </p:nvSpPr>
        <p:spPr>
          <a:xfrm>
            <a:off x="838200" y="1690688"/>
            <a:ext cx="6781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period: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ERA5 1981-2010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Input variables: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Wind Shear (VWS): eastward wind 850mbar – 200mbar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 Sea Level Pressure (MSLP)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Relative Humidity at 600mbar (RH)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SOM algorithm: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JustGlowing</a:t>
            </a:r>
            <a:r>
              <a:rPr lang="en-US" dirty="0"/>
              <a:t>/</a:t>
            </a:r>
            <a:r>
              <a:rPr lang="en-US" dirty="0" err="1"/>
              <a:t>minisom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Input array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4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FE3F9-DD9E-F144-97E1-C7A48777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25 weather flavors: Mean Sea Level Pressure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FE0757-CC33-F84E-966F-D7718F3B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51" y="2413706"/>
            <a:ext cx="10036098" cy="25149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CF7117-B4C4-EF4B-84D0-6B54789B75CE}"/>
              </a:ext>
            </a:extLst>
          </p:cNvPr>
          <p:cNvSpPr txBox="1"/>
          <p:nvPr/>
        </p:nvSpPr>
        <p:spPr>
          <a:xfrm>
            <a:off x="2319455" y="5062653"/>
            <a:ext cx="17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Low pressure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9C291-762F-E24B-9B76-D32E1C315645}"/>
              </a:ext>
            </a:extLst>
          </p:cNvPr>
          <p:cNvSpPr txBox="1"/>
          <p:nvPr/>
        </p:nvSpPr>
        <p:spPr>
          <a:xfrm>
            <a:off x="8995319" y="4931649"/>
            <a:ext cx="203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High pressure anomaly in the east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9C2C2-03E3-9D4F-AC41-9D3BD89B1505}"/>
              </a:ext>
            </a:extLst>
          </p:cNvPr>
          <p:cNvSpPr txBox="1"/>
          <p:nvPr/>
        </p:nvSpPr>
        <p:spPr>
          <a:xfrm>
            <a:off x="5902714" y="1727544"/>
            <a:ext cx="223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High pressure anomaly in the west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DBEC26-D00E-A24C-A061-E15D504C30DA}"/>
              </a:ext>
            </a:extLst>
          </p:cNvPr>
          <p:cNvGrpSpPr/>
          <p:nvPr/>
        </p:nvGrpSpPr>
        <p:grpSpPr>
          <a:xfrm>
            <a:off x="563541" y="5949696"/>
            <a:ext cx="7899702" cy="646331"/>
            <a:chOff x="563541" y="5949696"/>
            <a:chExt cx="7899702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4B5900-4042-E840-9D2D-74ED7E91C35D}"/>
                </a:ext>
              </a:extLst>
            </p:cNvPr>
            <p:cNvSpPr txBox="1"/>
            <p:nvPr/>
          </p:nvSpPr>
          <p:spPr>
            <a:xfrm>
              <a:off x="719328" y="5949696"/>
              <a:ext cx="7743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Locations with a tropical storm the week after</a:t>
              </a:r>
            </a:p>
            <a:p>
              <a:r>
                <a:rPr lang="en-US" dirty="0"/>
                <a:t>Locations with a tropical storm the week after that are close (&lt;2deg) to as island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24F3655-65C2-7D48-ABFC-6FE505EA8110}"/>
                </a:ext>
              </a:extLst>
            </p:cNvPr>
            <p:cNvSpPr/>
            <p:nvPr/>
          </p:nvSpPr>
          <p:spPr>
            <a:xfrm>
              <a:off x="563541" y="6037488"/>
              <a:ext cx="155787" cy="168580"/>
            </a:xfrm>
            <a:prstGeom prst="ellipse">
              <a:avLst/>
            </a:prstGeom>
            <a:solidFill>
              <a:srgbClr val="D2D2D3"/>
            </a:solidFill>
            <a:ln>
              <a:solidFill>
                <a:srgbClr val="A4A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55072F-DB8E-FE43-B708-12B641BD5FF6}"/>
                </a:ext>
              </a:extLst>
            </p:cNvPr>
            <p:cNvSpPr/>
            <p:nvPr/>
          </p:nvSpPr>
          <p:spPr>
            <a:xfrm>
              <a:off x="563541" y="6332751"/>
              <a:ext cx="155787" cy="168580"/>
            </a:xfrm>
            <a:prstGeom prst="ellipse">
              <a:avLst/>
            </a:prstGeom>
            <a:solidFill>
              <a:srgbClr val="D597D0"/>
            </a:solidFill>
            <a:ln>
              <a:solidFill>
                <a:srgbClr val="C54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44D08B5-0C1B-C04F-BCF4-DD5348BA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00795" y="3226144"/>
            <a:ext cx="3835400" cy="83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7D02CE-A0D8-5D43-8DD3-6ED1A5BCE07D}"/>
              </a:ext>
            </a:extLst>
          </p:cNvPr>
          <p:cNvSpPr txBox="1"/>
          <p:nvPr/>
        </p:nvSpPr>
        <p:spPr>
          <a:xfrm>
            <a:off x="366258" y="1392686"/>
            <a:ext cx="4225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This is one </a:t>
            </a:r>
            <a:r>
              <a:rPr lang="en-US" sz="1400" b="1" dirty="0">
                <a:solidFill>
                  <a:srgbClr val="00B050"/>
                </a:solidFill>
              </a:rPr>
              <a:t>node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of the SOM. The pattern shows the MSLP-“weight” of the node. New samples can be classified by evaluating the (Euclidean) difference between the sample and the weights of all nodes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379601B-A8E4-5540-9462-FF6DF18A224D}"/>
              </a:ext>
            </a:extLst>
          </p:cNvPr>
          <p:cNvSpPr/>
          <p:nvPr/>
        </p:nvSpPr>
        <p:spPr>
          <a:xfrm>
            <a:off x="133435" y="1540042"/>
            <a:ext cx="865186" cy="1068149"/>
          </a:xfrm>
          <a:custGeom>
            <a:avLst/>
            <a:gdLst>
              <a:gd name="connsiteX0" fmla="*/ 263607 w 865186"/>
              <a:gd name="connsiteY0" fmla="*/ 0 h 1068149"/>
              <a:gd name="connsiteX1" fmla="*/ 47039 w 865186"/>
              <a:gd name="connsiteY1" fmla="*/ 12032 h 1068149"/>
              <a:gd name="connsiteX2" fmla="*/ 22976 w 865186"/>
              <a:gd name="connsiteY2" fmla="*/ 132347 h 1068149"/>
              <a:gd name="connsiteX3" fmla="*/ 10944 w 865186"/>
              <a:gd name="connsiteY3" fmla="*/ 397042 h 1068149"/>
              <a:gd name="connsiteX4" fmla="*/ 191418 w 865186"/>
              <a:gd name="connsiteY4" fmla="*/ 1022684 h 1068149"/>
              <a:gd name="connsiteX5" fmla="*/ 456112 w 865186"/>
              <a:gd name="connsiteY5" fmla="*/ 1022684 h 1068149"/>
              <a:gd name="connsiteX6" fmla="*/ 865186 w 865186"/>
              <a:gd name="connsiteY6" fmla="*/ 1046747 h 106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186" h="1068149">
                <a:moveTo>
                  <a:pt x="263607" y="0"/>
                </a:moveTo>
                <a:lnTo>
                  <a:pt x="47039" y="12032"/>
                </a:lnTo>
                <a:cubicBezTo>
                  <a:pt x="6934" y="34090"/>
                  <a:pt x="28992" y="68179"/>
                  <a:pt x="22976" y="132347"/>
                </a:cubicBezTo>
                <a:cubicBezTo>
                  <a:pt x="16960" y="196515"/>
                  <a:pt x="-17130" y="248653"/>
                  <a:pt x="10944" y="397042"/>
                </a:cubicBezTo>
                <a:cubicBezTo>
                  <a:pt x="39018" y="545431"/>
                  <a:pt x="117223" y="918410"/>
                  <a:pt x="191418" y="1022684"/>
                </a:cubicBezTo>
                <a:cubicBezTo>
                  <a:pt x="265613" y="1126958"/>
                  <a:pt x="343818" y="1018674"/>
                  <a:pt x="456112" y="1022684"/>
                </a:cubicBezTo>
                <a:cubicBezTo>
                  <a:pt x="568406" y="1026694"/>
                  <a:pt x="716796" y="1036720"/>
                  <a:pt x="865186" y="1046747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B73744-9A1F-4346-B991-57A74CFE3BDF}"/>
              </a:ext>
            </a:extLst>
          </p:cNvPr>
          <p:cNvSpPr/>
          <p:nvPr/>
        </p:nvSpPr>
        <p:spPr>
          <a:xfrm>
            <a:off x="1077951" y="2425738"/>
            <a:ext cx="1789822" cy="4507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8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77E85E-07A1-0547-AE7D-F7932C690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73" y="2416747"/>
            <a:ext cx="10023976" cy="2511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AFE3F9-DD9E-F144-97E1-C7A48777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25 weather flavors: Vertical Wind Shear (</a:t>
            </a:r>
            <a:r>
              <a:rPr lang="en-US" sz="4000" dirty="0" err="1"/>
              <a:t>vws</a:t>
            </a:r>
            <a:r>
              <a:rPr lang="en-US" sz="40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F7117-B4C4-EF4B-84D0-6B54789B75CE}"/>
              </a:ext>
            </a:extLst>
          </p:cNvPr>
          <p:cNvSpPr txBox="1"/>
          <p:nvPr/>
        </p:nvSpPr>
        <p:spPr>
          <a:xfrm>
            <a:off x="1090073" y="4971552"/>
            <a:ext cx="266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Low VWS in the Caribbean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F9C291-762F-E24B-9B76-D32E1C315645}"/>
              </a:ext>
            </a:extLst>
          </p:cNvPr>
          <p:cNvSpPr txBox="1"/>
          <p:nvPr/>
        </p:nvSpPr>
        <p:spPr>
          <a:xfrm>
            <a:off x="8649631" y="4971552"/>
            <a:ext cx="203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Strong VWS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4A7D7-5E6D-9E45-A051-3F04E6538109}"/>
              </a:ext>
            </a:extLst>
          </p:cNvPr>
          <p:cNvSpPr txBox="1"/>
          <p:nvPr/>
        </p:nvSpPr>
        <p:spPr>
          <a:xfrm>
            <a:off x="3427128" y="2004543"/>
            <a:ext cx="41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Low VWS in the Main development region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8E3589-57B6-8B46-8F03-13DBB79987C4}"/>
              </a:ext>
            </a:extLst>
          </p:cNvPr>
          <p:cNvGrpSpPr/>
          <p:nvPr/>
        </p:nvGrpSpPr>
        <p:grpSpPr>
          <a:xfrm>
            <a:off x="563541" y="5949696"/>
            <a:ext cx="7899702" cy="646331"/>
            <a:chOff x="563541" y="5949696"/>
            <a:chExt cx="7899702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003997-7A49-7D4E-938A-0B4E5EE5BD4F}"/>
                </a:ext>
              </a:extLst>
            </p:cNvPr>
            <p:cNvSpPr txBox="1"/>
            <p:nvPr/>
          </p:nvSpPr>
          <p:spPr>
            <a:xfrm>
              <a:off x="719328" y="5949696"/>
              <a:ext cx="7743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Locations with a tropical storm the week after</a:t>
              </a:r>
            </a:p>
            <a:p>
              <a:r>
                <a:rPr lang="en-US" dirty="0"/>
                <a:t>Locations with a tropical storm the week after that are close (&lt;2deg) to as island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4003F3-D7A8-0947-8B26-60D7F7029788}"/>
                </a:ext>
              </a:extLst>
            </p:cNvPr>
            <p:cNvSpPr/>
            <p:nvPr/>
          </p:nvSpPr>
          <p:spPr>
            <a:xfrm>
              <a:off x="563541" y="6037488"/>
              <a:ext cx="155787" cy="168580"/>
            </a:xfrm>
            <a:prstGeom prst="ellipse">
              <a:avLst/>
            </a:prstGeom>
            <a:solidFill>
              <a:srgbClr val="D2D2D3"/>
            </a:solidFill>
            <a:ln>
              <a:solidFill>
                <a:srgbClr val="A4A4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F509AA8-8E79-6946-A480-1AA934EC7FCC}"/>
                </a:ext>
              </a:extLst>
            </p:cNvPr>
            <p:cNvSpPr/>
            <p:nvPr/>
          </p:nvSpPr>
          <p:spPr>
            <a:xfrm>
              <a:off x="563541" y="6332751"/>
              <a:ext cx="155787" cy="168580"/>
            </a:xfrm>
            <a:prstGeom prst="ellipse">
              <a:avLst/>
            </a:prstGeom>
            <a:solidFill>
              <a:srgbClr val="D597D0"/>
            </a:solidFill>
            <a:ln>
              <a:solidFill>
                <a:srgbClr val="C54F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5FE319-27E8-F04B-9A73-6979D337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632373" y="3328798"/>
            <a:ext cx="3835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4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7797</TotalTime>
  <Words>1412</Words>
  <Application>Microsoft Macintosh PowerPoint</Application>
  <PresentationFormat>Widescreen</PresentationFormat>
  <Paragraphs>167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Assessing future hurricane risk in the Caribbean based on large-scale predictor fields </vt:lpstr>
      <vt:lpstr>Outline</vt:lpstr>
      <vt:lpstr>Research Question</vt:lpstr>
      <vt:lpstr>Motivation </vt:lpstr>
      <vt:lpstr>Method: Self Organizing Maps (SOM)</vt:lpstr>
      <vt:lpstr>Data &amp; Preprocessing</vt:lpstr>
      <vt:lpstr>Training the Self Organizing Map (SOM)</vt:lpstr>
      <vt:lpstr>25 weather flavors: Mean Sea Level Pressure</vt:lpstr>
      <vt:lpstr>25 weather flavors: Vertical Wind Shear (vws)</vt:lpstr>
      <vt:lpstr>25 weather flavors: relative Humidity (600mbar)</vt:lpstr>
      <vt:lpstr>Step 2: Tropical cyclone risk for the Caribbean</vt:lpstr>
      <vt:lpstr>Potential for TC risk in the next week -&gt; only events closer than 2° from an island</vt:lpstr>
      <vt:lpstr>Summary of step 1&amp;2:</vt:lpstr>
      <vt:lpstr>The model world: TCs in CMIP6 - PRIMAVERA</vt:lpstr>
      <vt:lpstr>Application for CMIP6</vt:lpstr>
      <vt:lpstr>Preliminary results: ACE</vt:lpstr>
      <vt:lpstr>Preliminary results: number of TCs</vt:lpstr>
      <vt:lpstr>Summary</vt:lpstr>
      <vt:lpstr>Next steps</vt:lpstr>
      <vt:lpstr>Questions for discussion</vt:lpstr>
      <vt:lpstr>Thank you for your interest!</vt:lpstr>
      <vt:lpstr>References</vt:lpstr>
      <vt:lpstr>Preliminary results: frequency of weather types</vt:lpstr>
      <vt:lpstr>Preliminary results: number of TSs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Pfleiderer</dc:creator>
  <cp:lastModifiedBy>Peter Pfleiderer</cp:lastModifiedBy>
  <cp:revision>71</cp:revision>
  <dcterms:created xsi:type="dcterms:W3CDTF">2020-04-24T07:28:00Z</dcterms:created>
  <dcterms:modified xsi:type="dcterms:W3CDTF">2020-05-02T16:43:17Z</dcterms:modified>
</cp:coreProperties>
</file>