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layfair Display"/>
      <p:regular r:id="rId20"/>
      <p:bold r:id="rId21"/>
      <p:italic r:id="rId22"/>
      <p:boldItalic r:id="rId23"/>
    </p:embeddedFont>
    <p:embeddedFont>
      <p:font typeface="Nuni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66">
          <p15:clr>
            <a:srgbClr val="9AA0A6"/>
          </p15:clr>
        </p15:guide>
        <p15:guide id="2" pos="5624">
          <p15:clr>
            <a:srgbClr val="9AA0A6"/>
          </p15:clr>
        </p15:guide>
        <p15:guide id="3" pos="107">
          <p15:clr>
            <a:srgbClr val="9AA0A6"/>
          </p15:clr>
        </p15:guide>
        <p15:guide id="4" orient="horz" pos="2951">
          <p15:clr>
            <a:srgbClr val="9AA0A6"/>
          </p15:clr>
        </p15:guide>
        <p15:guide id="5" orient="horz" pos="670">
          <p15:clr>
            <a:srgbClr val="9AA0A6"/>
          </p15:clr>
        </p15:guide>
        <p15:guide id="6" orient="horz" pos="1620">
          <p15:clr>
            <a:srgbClr val="9AA0A6"/>
          </p15:clr>
        </p15:guide>
        <p15:guide id="7" orient="horz" pos="3091">
          <p15:clr>
            <a:srgbClr val="9AA0A6"/>
          </p15:clr>
        </p15:guide>
        <p15:guide id="8" pos="298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66"/>
        <p:guide pos="5624"/>
        <p:guide pos="107"/>
        <p:guide pos="2951" orient="horz"/>
        <p:guide pos="670" orient="horz"/>
        <p:guide pos="1620" orient="horz"/>
        <p:guide pos="3091" orient="horz"/>
        <p:guide pos="298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regular.fntdata"/><Relationship Id="rId22" Type="http://schemas.openxmlformats.org/officeDocument/2006/relationships/font" Target="fonts/PlayfairDisplay-italic.fntdata"/><Relationship Id="rId21" Type="http://schemas.openxmlformats.org/officeDocument/2006/relationships/font" Target="fonts/PlayfairDisplay-bold.fntdata"/><Relationship Id="rId24" Type="http://schemas.openxmlformats.org/officeDocument/2006/relationships/font" Target="fonts/Nunito-regular.fntdata"/><Relationship Id="rId23" Type="http://schemas.openxmlformats.org/officeDocument/2006/relationships/font" Target="fonts/PlayfairDispl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italic.fntdata"/><Relationship Id="rId25" Type="http://schemas.openxmlformats.org/officeDocument/2006/relationships/font" Target="fonts/Nunito-bold.fntdata"/><Relationship Id="rId27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4657b54b5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4657b54b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4657b54b5_0_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4657b54b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4657b54b5_0_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4657b54b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3d7a6f73b_0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3d7a6f73b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6ed82798c_3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6ed82798c_3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479978cbf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479978cb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fdac8ace1_0_1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fdac8ace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4657b54b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4657b54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0030657ba_0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0030657b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4657b54b5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4657b54b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0030657ba_0_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0030657b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800" y="2391863"/>
            <a:ext cx="4126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b="1" sz="4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25" y="3912619"/>
            <a:ext cx="9144000" cy="12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color">
  <p:cSld name="BLANK_1">
    <p:bg>
      <p:bgPr>
        <a:solidFill>
          <a:schemeClr val="accen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oogle Shape;57;p11"/>
          <p:cNvCxnSpPr/>
          <p:nvPr/>
        </p:nvCxnSpPr>
        <p:spPr>
          <a:xfrm>
            <a:off x="734700" y="4732556"/>
            <a:ext cx="7674600" cy="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11"/>
          <p:cNvCxnSpPr/>
          <p:nvPr/>
        </p:nvCxnSpPr>
        <p:spPr>
          <a:xfrm>
            <a:off x="734700" y="410944"/>
            <a:ext cx="7674600" cy="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1D1D1B"/>
                </a:solidFill>
              </a:defRPr>
            </a:lvl1pPr>
            <a:lvl2pPr lvl="1">
              <a:buNone/>
              <a:defRPr>
                <a:solidFill>
                  <a:srgbClr val="1D1D1B"/>
                </a:solidFill>
              </a:defRPr>
            </a:lvl2pPr>
            <a:lvl3pPr lvl="2">
              <a:buNone/>
              <a:defRPr>
                <a:solidFill>
                  <a:srgbClr val="1D1D1B"/>
                </a:solidFill>
              </a:defRPr>
            </a:lvl3pPr>
            <a:lvl4pPr lvl="3">
              <a:buNone/>
              <a:defRPr>
                <a:solidFill>
                  <a:srgbClr val="1D1D1B"/>
                </a:solidFill>
              </a:defRPr>
            </a:lvl4pPr>
            <a:lvl5pPr lvl="4">
              <a:buNone/>
              <a:defRPr>
                <a:solidFill>
                  <a:srgbClr val="1D1D1B"/>
                </a:solidFill>
              </a:defRPr>
            </a:lvl5pPr>
            <a:lvl6pPr lvl="5">
              <a:buNone/>
              <a:defRPr>
                <a:solidFill>
                  <a:srgbClr val="1D1D1B"/>
                </a:solidFill>
              </a:defRPr>
            </a:lvl6pPr>
            <a:lvl7pPr lvl="6">
              <a:buNone/>
              <a:defRPr>
                <a:solidFill>
                  <a:srgbClr val="1D1D1B"/>
                </a:solidFill>
              </a:defRPr>
            </a:lvl7pPr>
            <a:lvl8pPr lvl="7">
              <a:buNone/>
              <a:defRPr>
                <a:solidFill>
                  <a:srgbClr val="1D1D1B"/>
                </a:solidFill>
              </a:defRPr>
            </a:lvl8pPr>
            <a:lvl9pPr lvl="8">
              <a:buNone/>
              <a:defRPr>
                <a:solidFill>
                  <a:srgbClr val="1D1D1B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circle">
  <p:cSld name="BLANK_1_1">
    <p:bg>
      <p:bgPr>
        <a:solidFill>
          <a:schemeClr val="accen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rk_wood.jpg" id="61" name="Google Shape;61;p12"/>
          <p:cNvPicPr preferRelativeResize="0"/>
          <p:nvPr/>
        </p:nvPicPr>
        <p:blipFill rotWithShape="1">
          <a:blip r:embed="rId2">
            <a:alphaModFix/>
          </a:blip>
          <a:srcRect b="0" l="0" r="24998" t="0"/>
          <a:stretch/>
        </p:blipFill>
        <p:spPr>
          <a:xfrm>
            <a:off x="2285700" y="285413"/>
            <a:ext cx="4572600" cy="4572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4297650" y="4858089"/>
            <a:ext cx="5487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1D1D1B"/>
                </a:solidFill>
              </a:defRPr>
            </a:lvl1pPr>
            <a:lvl2pPr lvl="1">
              <a:buNone/>
              <a:defRPr>
                <a:solidFill>
                  <a:srgbClr val="1D1D1B"/>
                </a:solidFill>
              </a:defRPr>
            </a:lvl2pPr>
            <a:lvl3pPr lvl="2">
              <a:buNone/>
              <a:defRPr>
                <a:solidFill>
                  <a:srgbClr val="1D1D1B"/>
                </a:solidFill>
              </a:defRPr>
            </a:lvl3pPr>
            <a:lvl4pPr lvl="3">
              <a:buNone/>
              <a:defRPr>
                <a:solidFill>
                  <a:srgbClr val="1D1D1B"/>
                </a:solidFill>
              </a:defRPr>
            </a:lvl4pPr>
            <a:lvl5pPr lvl="4">
              <a:buNone/>
              <a:defRPr>
                <a:solidFill>
                  <a:srgbClr val="1D1D1B"/>
                </a:solidFill>
              </a:defRPr>
            </a:lvl5pPr>
            <a:lvl6pPr lvl="5">
              <a:buNone/>
              <a:defRPr>
                <a:solidFill>
                  <a:srgbClr val="1D1D1B"/>
                </a:solidFill>
              </a:defRPr>
            </a:lvl6pPr>
            <a:lvl7pPr lvl="6">
              <a:buNone/>
              <a:defRPr>
                <a:solidFill>
                  <a:srgbClr val="1D1D1B"/>
                </a:solidFill>
              </a:defRPr>
            </a:lvl7pPr>
            <a:lvl8pPr lvl="7">
              <a:buNone/>
              <a:defRPr>
                <a:solidFill>
                  <a:srgbClr val="1D1D1B"/>
                </a:solidFill>
              </a:defRPr>
            </a:lvl8pPr>
            <a:lvl9pPr lvl="8">
              <a:buNone/>
              <a:defRPr>
                <a:solidFill>
                  <a:srgbClr val="1D1D1B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685800" y="3811625"/>
            <a:ext cx="46950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i="1" sz="18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type="ctrTitle"/>
          </p:nvPr>
        </p:nvSpPr>
        <p:spPr>
          <a:xfrm>
            <a:off x="685800" y="2334725"/>
            <a:ext cx="4695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cxnSp>
        <p:nvCxnSpPr>
          <p:cNvPr id="15" name="Google Shape;15;p3"/>
          <p:cNvCxnSpPr/>
          <p:nvPr/>
        </p:nvCxnSpPr>
        <p:spPr>
          <a:xfrm>
            <a:off x="806100" y="3623569"/>
            <a:ext cx="75318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261500" y="2161800"/>
            <a:ext cx="66210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Font typeface="Playfair Display"/>
              <a:buChar char="◈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9" name="Google Shape;19;p4"/>
          <p:cNvSpPr txBox="1"/>
          <p:nvPr/>
        </p:nvSpPr>
        <p:spPr>
          <a:xfrm>
            <a:off x="3593400" y="759351"/>
            <a:ext cx="19572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endParaRPr sz="9600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0" name="Google Shape;20;p4"/>
          <p:cNvCxnSpPr/>
          <p:nvPr/>
        </p:nvCxnSpPr>
        <p:spPr>
          <a:xfrm>
            <a:off x="3028650" y="4155549"/>
            <a:ext cx="3086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25" y="4977000"/>
            <a:ext cx="9144000" cy="16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b="0" sz="2400">
                <a:solidFill>
                  <a:srgbClr val="F3F3F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b="0" sz="2400">
                <a:solidFill>
                  <a:srgbClr val="99999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b="0" sz="2400">
                <a:solidFill>
                  <a:srgbClr val="99999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b="0" sz="2400">
                <a:solidFill>
                  <a:srgbClr val="99999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b="0" sz="2400">
                <a:solidFill>
                  <a:srgbClr val="99999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b="0" sz="2400">
                <a:solidFill>
                  <a:srgbClr val="99999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b="0" sz="2400">
                <a:solidFill>
                  <a:srgbClr val="99999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b="0" sz="2400">
                <a:solidFill>
                  <a:srgbClr val="99999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b="0" sz="2400">
                <a:solidFill>
                  <a:srgbClr val="999999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1005600" y="1200150"/>
            <a:ext cx="7132800" cy="36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◈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cxnSp>
        <p:nvCxnSpPr>
          <p:cNvPr id="26" name="Google Shape;26;p5"/>
          <p:cNvCxnSpPr/>
          <p:nvPr/>
        </p:nvCxnSpPr>
        <p:spPr>
          <a:xfrm>
            <a:off x="3028650" y="971556"/>
            <a:ext cx="3086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880026" y="1200150"/>
            <a:ext cx="3584100" cy="3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◈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679875" y="1200150"/>
            <a:ext cx="3584100" cy="3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◈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cxnSp>
        <p:nvCxnSpPr>
          <p:cNvPr id="32" name="Google Shape;32;p6"/>
          <p:cNvCxnSpPr/>
          <p:nvPr/>
        </p:nvCxnSpPr>
        <p:spPr>
          <a:xfrm>
            <a:off x="3028650" y="971556"/>
            <a:ext cx="3086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6"/>
          <p:cNvSpPr/>
          <p:nvPr/>
        </p:nvSpPr>
        <p:spPr>
          <a:xfrm>
            <a:off x="25" y="4977000"/>
            <a:ext cx="9144000" cy="16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457200" y="1200150"/>
            <a:ext cx="2631900" cy="3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◈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3223964" y="1200150"/>
            <a:ext cx="2631900" cy="3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◈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3" type="body"/>
          </p:nvPr>
        </p:nvSpPr>
        <p:spPr>
          <a:xfrm>
            <a:off x="5990727" y="1200150"/>
            <a:ext cx="2631900" cy="3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◈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cxnSp>
        <p:nvCxnSpPr>
          <p:cNvPr id="40" name="Google Shape;40;p7"/>
          <p:cNvCxnSpPr/>
          <p:nvPr/>
        </p:nvCxnSpPr>
        <p:spPr>
          <a:xfrm>
            <a:off x="3028650" y="971556"/>
            <a:ext cx="3086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Google Shape;41;p7"/>
          <p:cNvSpPr/>
          <p:nvPr/>
        </p:nvSpPr>
        <p:spPr>
          <a:xfrm>
            <a:off x="25" y="4977000"/>
            <a:ext cx="9144000" cy="16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cxnSp>
        <p:nvCxnSpPr>
          <p:cNvPr id="45" name="Google Shape;45;p8"/>
          <p:cNvCxnSpPr/>
          <p:nvPr/>
        </p:nvCxnSpPr>
        <p:spPr>
          <a:xfrm>
            <a:off x="3028650" y="971556"/>
            <a:ext cx="3086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Google Shape;46;p8"/>
          <p:cNvSpPr/>
          <p:nvPr/>
        </p:nvSpPr>
        <p:spPr>
          <a:xfrm>
            <a:off x="25" y="4977000"/>
            <a:ext cx="9144000" cy="16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idx="1" type="body"/>
          </p:nvPr>
        </p:nvSpPr>
        <p:spPr>
          <a:xfrm>
            <a:off x="457200" y="4406305"/>
            <a:ext cx="8229600" cy="73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600"/>
              <a:buFont typeface="Playfair Display"/>
              <a:buNone/>
              <a:defRPr i="1" sz="1600"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/>
        </p:txBody>
      </p:sp>
      <p:cxnSp>
        <p:nvCxnSpPr>
          <p:cNvPr id="50" name="Google Shape;50;p9"/>
          <p:cNvCxnSpPr/>
          <p:nvPr/>
        </p:nvCxnSpPr>
        <p:spPr>
          <a:xfrm>
            <a:off x="3028650" y="4406312"/>
            <a:ext cx="3086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4297650" y="4866152"/>
            <a:ext cx="548700" cy="2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oogle Shape;53;p10"/>
          <p:cNvCxnSpPr/>
          <p:nvPr/>
        </p:nvCxnSpPr>
        <p:spPr>
          <a:xfrm>
            <a:off x="734700" y="4732556"/>
            <a:ext cx="76746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10"/>
          <p:cNvCxnSpPr/>
          <p:nvPr/>
        </p:nvCxnSpPr>
        <p:spPr>
          <a:xfrm>
            <a:off x="734700" y="410944"/>
            <a:ext cx="76746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b="1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b="1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b="1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b="1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b="1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b="1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b="1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b="1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◈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○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■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●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○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■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●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○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■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gif"/><Relationship Id="rId4" Type="http://schemas.openxmlformats.org/officeDocument/2006/relationships/image" Target="../media/image22.gif"/><Relationship Id="rId5" Type="http://schemas.openxmlformats.org/officeDocument/2006/relationships/image" Target="../media/image2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29.png"/><Relationship Id="rId8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gif"/><Relationship Id="rId4" Type="http://schemas.openxmlformats.org/officeDocument/2006/relationships/image" Target="../media/image25.gif"/><Relationship Id="rId5" Type="http://schemas.openxmlformats.org/officeDocument/2006/relationships/image" Target="../media/image1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gif"/><Relationship Id="rId4" Type="http://schemas.openxmlformats.org/officeDocument/2006/relationships/image" Target="../media/image28.gif"/><Relationship Id="rId5" Type="http://schemas.openxmlformats.org/officeDocument/2006/relationships/image" Target="../media/image2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452675" y="1444150"/>
            <a:ext cx="8192700" cy="184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9EDEE"/>
                </a:solidFill>
              </a:rPr>
              <a:t>Evaluation of the presence of a weak layer in numerical simulation of </a:t>
            </a:r>
            <a:endParaRPr sz="3400">
              <a:solidFill>
                <a:srgbClr val="E9ED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9EDEE"/>
                </a:solidFill>
              </a:rPr>
              <a:t>lithospheric subduction</a:t>
            </a:r>
            <a:endParaRPr sz="3400">
              <a:solidFill>
                <a:srgbClr val="E9EDEE"/>
              </a:solidFill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783350" y="3446050"/>
            <a:ext cx="40935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Agustina Pesce</a:t>
            </a:r>
            <a:r>
              <a:rPr baseline="30000" lang="en" sz="18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1, 2</a:t>
            </a:r>
            <a:r>
              <a:rPr lang="en" sz="18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             Victor Sacek</a:t>
            </a:r>
            <a:r>
              <a:rPr baseline="30000" lang="en" sz="18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3</a:t>
            </a:r>
            <a:endParaRPr baseline="30000" sz="1800">
              <a:solidFill>
                <a:srgbClr val="FFFFF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7550" y="4317313"/>
            <a:ext cx="10858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4675" y="4020150"/>
            <a:ext cx="671864" cy="10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075" y="4020150"/>
            <a:ext cx="626467" cy="10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200" y="152400"/>
            <a:ext cx="2838675" cy="12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8350" y="0"/>
            <a:ext cx="1465650" cy="5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465500" y="4072150"/>
            <a:ext cx="4474800" cy="9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1</a:t>
            </a:r>
            <a:r>
              <a:rPr lang="en" sz="12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n" sz="12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CONICET, Argentina</a:t>
            </a:r>
            <a:endParaRPr sz="1200"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2</a:t>
            </a:r>
            <a:r>
              <a:rPr lang="en" sz="12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 Instituto Geofísico Sismológico Volponi, UNSJ, Argentina</a:t>
            </a:r>
            <a:endParaRPr sz="1200"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3 </a:t>
            </a:r>
            <a:r>
              <a:rPr lang="en" sz="12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Instituto de Astronomia, Geofísica e Ciências Atmosféricas, Universidade de São Paulo, São Paulo, Brazil</a:t>
            </a:r>
            <a:endParaRPr sz="1200"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D1D1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D1D1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Combining a lubrication layer and a continuous weak layer</a:t>
            </a:r>
            <a:endParaRPr/>
          </a:p>
        </p:txBody>
      </p:sp>
      <p:sp>
        <p:nvSpPr>
          <p:cNvPr id="182" name="Google Shape;182;p22"/>
          <p:cNvSpPr txBox="1"/>
          <p:nvPr/>
        </p:nvSpPr>
        <p:spPr>
          <a:xfrm>
            <a:off x="170575" y="1008825"/>
            <a:ext cx="43785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Lubrication thickness is 30 km.</a:t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Continuous weak layer:  2 km and ρ = 2.5 g/cm</a:t>
            </a:r>
            <a:r>
              <a:rPr baseline="30000"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3</a:t>
            </a: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 (G); </a:t>
            </a: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2 km and ρ = 3 g/cm</a:t>
            </a:r>
            <a:r>
              <a:rPr baseline="30000"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3</a:t>
            </a: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 (H); 5 km and ρ = 3 g/cm</a:t>
            </a:r>
            <a:r>
              <a:rPr baseline="30000"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3</a:t>
            </a: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 (I);</a:t>
            </a: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50" y="2965725"/>
            <a:ext cx="4190726" cy="19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576" y="2319517"/>
            <a:ext cx="4378500" cy="236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6750" y="1063775"/>
            <a:ext cx="4190726" cy="1901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4549025" y="719625"/>
            <a:ext cx="3874800" cy="3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9EDEE"/>
              </a:buClr>
              <a:buSzPts val="1400"/>
              <a:buChar char="●"/>
            </a:pPr>
            <a:r>
              <a:rPr lang="en">
                <a:solidFill>
                  <a:srgbClr val="E9EDEE"/>
                </a:solidFill>
              </a:rPr>
              <a:t>The lubrication zone is still dragged by the subducting plate, but the additional weak layer keeps between the plates, preventing the coupling of the two lithospheric plates.</a:t>
            </a:r>
            <a:endParaRPr>
              <a:solidFill>
                <a:srgbClr val="E9ED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E9EDEE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275" y="719638"/>
            <a:ext cx="3761749" cy="37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1600925" y="2085900"/>
            <a:ext cx="58962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E9EDEE"/>
                </a:solidFill>
                <a:latin typeface="Arial"/>
                <a:ea typeface="Arial"/>
                <a:cs typeface="Arial"/>
                <a:sym typeface="Arial"/>
              </a:rPr>
              <a:t>Use t</a:t>
            </a:r>
            <a:r>
              <a:rPr lang="en" sz="1400">
                <a:solidFill>
                  <a:srgbClr val="E9EDEE"/>
                </a:solidFill>
                <a:latin typeface="Arial"/>
                <a:ea typeface="Arial"/>
                <a:cs typeface="Arial"/>
                <a:sym typeface="Arial"/>
              </a:rPr>
              <a:t>hese numerical scenario to analyse the subduction pattern of the Nazca plate observed in the southeastern portion of South America.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500" y="2266950"/>
            <a:ext cx="2307048" cy="48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/>
          <p:nvPr/>
        </p:nvSpPr>
        <p:spPr>
          <a:xfrm>
            <a:off x="903300" y="438025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Acknowledgements</a:t>
            </a:r>
            <a:endParaRPr sz="2800"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150" y="3172287"/>
            <a:ext cx="1903751" cy="7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/>
        </p:nvSpPr>
        <p:spPr>
          <a:xfrm>
            <a:off x="1740950" y="4193413"/>
            <a:ext cx="32259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All content under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Creative Commons Attribution 4.0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700" y="4192288"/>
            <a:ext cx="969264" cy="48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1951" y="2803622"/>
            <a:ext cx="1903750" cy="107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5"/>
          <p:cNvGrpSpPr/>
          <p:nvPr/>
        </p:nvGrpSpPr>
        <p:grpSpPr>
          <a:xfrm>
            <a:off x="718697" y="1372680"/>
            <a:ext cx="4547295" cy="949384"/>
            <a:chOff x="5" y="2456108"/>
            <a:chExt cx="5177383" cy="1040079"/>
          </a:xfrm>
        </p:grpSpPr>
        <p:sp>
          <p:nvSpPr>
            <p:cNvPr id="209" name="Google Shape;209;p25"/>
            <p:cNvSpPr txBox="1"/>
            <p:nvPr/>
          </p:nvSpPr>
          <p:spPr>
            <a:xfrm>
              <a:off x="909888" y="2456108"/>
              <a:ext cx="4267500" cy="10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latin typeface="Droid Sans"/>
                  <a:ea typeface="Droid Sans"/>
                  <a:cs typeface="Droid Sans"/>
                  <a:sym typeface="Droid Sans"/>
                </a:rPr>
                <a:t>MANDYOC</a:t>
              </a:r>
              <a:endParaRPr b="1" sz="1500">
                <a:latin typeface="Droid Sans"/>
                <a:ea typeface="Droid Sans"/>
                <a:cs typeface="Droid Sans"/>
                <a:sym typeface="Droid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latin typeface="Droid Sans"/>
                  <a:ea typeface="Droid Sans"/>
                  <a:cs typeface="Droid Sans"/>
                  <a:sym typeface="Droid Sans"/>
                </a:rPr>
                <a:t>MANtle DYnamics simulatOr Code</a:t>
              </a:r>
              <a:endParaRPr i="1">
                <a:latin typeface="Droid Sans"/>
                <a:ea typeface="Droid Sans"/>
                <a:cs typeface="Droid Sans"/>
                <a:sym typeface="Droid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Droid Sans"/>
                  <a:ea typeface="Droid Sans"/>
                  <a:cs typeface="Droid Sans"/>
                  <a:sym typeface="Droid Sans"/>
                </a:rPr>
                <a:t>Geophysics Department IAG/USP</a:t>
              </a:r>
              <a:endParaRPr>
                <a:latin typeface="Droid Sans"/>
                <a:ea typeface="Droid Sans"/>
                <a:cs typeface="Droid Sans"/>
                <a:sym typeface="Droid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Droid Sans"/>
                  <a:ea typeface="Droid Sans"/>
                  <a:cs typeface="Droid Sans"/>
                  <a:sym typeface="Droid Sans"/>
                </a:rPr>
                <a:t>https://bitbucket.org/victorsacek/mandyoc/</a:t>
              </a:r>
              <a:endParaRPr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pic>
          <p:nvPicPr>
            <p:cNvPr id="210" name="Google Shape;210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" y="2782262"/>
              <a:ext cx="879270" cy="7139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1" name="Google Shape;21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8483" y="1293925"/>
            <a:ext cx="2459079" cy="7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/>
          <p:nvPr/>
        </p:nvSpPr>
        <p:spPr>
          <a:xfrm>
            <a:off x="880325" y="2049450"/>
            <a:ext cx="7337400" cy="10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Slides are available for download:</a:t>
            </a:r>
            <a:endParaRPr sz="1800"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D1D1B"/>
                </a:solidFill>
                <a:latin typeface="Droid Sans"/>
                <a:ea typeface="Droid Sans"/>
                <a:cs typeface="Droid Sans"/>
                <a:sym typeface="Droid Sans"/>
              </a:rPr>
              <a:t>https://doi.org/10.6084/m9.figshare.12235367</a:t>
            </a:r>
            <a:endParaRPr sz="1800"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D1D1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/>
        </p:nvSpPr>
        <p:spPr>
          <a:xfrm>
            <a:off x="735275" y="984225"/>
            <a:ext cx="838800" cy="39360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ans"/>
                <a:ea typeface="Droid Sans"/>
                <a:cs typeface="Droid Sans"/>
                <a:sym typeface="Droid Sans"/>
              </a:rPr>
              <a:t>GOAL</a:t>
            </a:r>
            <a:endParaRPr sz="15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2059563" y="780225"/>
            <a:ext cx="1873200" cy="801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FFD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Preservation of the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Decoupling in a 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subduction scenario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687113" y="984225"/>
            <a:ext cx="729900" cy="39360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ans"/>
                <a:ea typeface="Droid Sans"/>
                <a:cs typeface="Droid Sans"/>
                <a:sym typeface="Droid Sans"/>
              </a:rPr>
              <a:t>HOW</a:t>
            </a:r>
            <a:endParaRPr sz="15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6102925" y="780225"/>
            <a:ext cx="2051100" cy="801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FFD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Weak layer</a:t>
            </a:r>
            <a:endParaRPr b="1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Represent a lubrication</a:t>
            </a:r>
            <a:endParaRPr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between both plates</a:t>
            </a:r>
            <a:endParaRPr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804625" y="3315575"/>
            <a:ext cx="2799000" cy="12327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FFD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Variations on the thickness and rheological structure of this weak layer affect the geodynamic evolution of the subducting plate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1642825" y="2070150"/>
            <a:ext cx="1112400" cy="39360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PROBLEMS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cxnSp>
        <p:nvCxnSpPr>
          <p:cNvPr id="85" name="Google Shape;85;p14"/>
          <p:cNvCxnSpPr>
            <a:stCxn id="79" idx="3"/>
            <a:endCxn id="80" idx="1"/>
          </p:cNvCxnSpPr>
          <p:nvPr/>
        </p:nvCxnSpPr>
        <p:spPr>
          <a:xfrm>
            <a:off x="1574075" y="1181025"/>
            <a:ext cx="4854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" name="Google Shape;86;p14"/>
          <p:cNvCxnSpPr>
            <a:stCxn id="80" idx="3"/>
            <a:endCxn id="81" idx="1"/>
          </p:cNvCxnSpPr>
          <p:nvPr/>
        </p:nvCxnSpPr>
        <p:spPr>
          <a:xfrm>
            <a:off x="3932763" y="1181025"/>
            <a:ext cx="7545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" name="Google Shape;87;p14"/>
          <p:cNvCxnSpPr>
            <a:stCxn id="84" idx="2"/>
            <a:endCxn id="83" idx="0"/>
          </p:cNvCxnSpPr>
          <p:nvPr/>
        </p:nvCxnSpPr>
        <p:spPr>
          <a:xfrm>
            <a:off x="2199025" y="2463750"/>
            <a:ext cx="5100" cy="8517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" name="Google Shape;88;p14"/>
          <p:cNvCxnSpPr>
            <a:stCxn id="82" idx="3"/>
            <a:endCxn id="89" idx="3"/>
          </p:cNvCxnSpPr>
          <p:nvPr/>
        </p:nvCxnSpPr>
        <p:spPr>
          <a:xfrm flipH="1">
            <a:off x="8120425" y="1181025"/>
            <a:ext cx="33600" cy="1086000"/>
          </a:xfrm>
          <a:prstGeom prst="bentConnector3">
            <a:avLst>
              <a:gd fmla="val -70870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4"/>
          <p:cNvCxnSpPr>
            <a:stCxn id="82" idx="3"/>
            <a:endCxn id="91" idx="3"/>
          </p:cNvCxnSpPr>
          <p:nvPr/>
        </p:nvCxnSpPr>
        <p:spPr>
          <a:xfrm flipH="1">
            <a:off x="8120425" y="1181025"/>
            <a:ext cx="33600" cy="1758300"/>
          </a:xfrm>
          <a:prstGeom prst="bentConnector3">
            <a:avLst>
              <a:gd fmla="val -70870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4"/>
          <p:cNvCxnSpPr>
            <a:endCxn id="84" idx="3"/>
          </p:cNvCxnSpPr>
          <p:nvPr/>
        </p:nvCxnSpPr>
        <p:spPr>
          <a:xfrm rot="10800000">
            <a:off x="2755225" y="2266950"/>
            <a:ext cx="2660700" cy="318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953" y="3403448"/>
            <a:ext cx="3876821" cy="123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4"/>
          <p:cNvGrpSpPr/>
          <p:nvPr/>
        </p:nvGrpSpPr>
        <p:grpSpPr>
          <a:xfrm>
            <a:off x="5720725" y="2742450"/>
            <a:ext cx="2399700" cy="393600"/>
            <a:chOff x="5720725" y="2742450"/>
            <a:chExt cx="2399700" cy="393600"/>
          </a:xfrm>
        </p:grpSpPr>
        <p:sp>
          <p:nvSpPr>
            <p:cNvPr id="91" name="Google Shape;91;p14"/>
            <p:cNvSpPr txBox="1"/>
            <p:nvPr/>
          </p:nvSpPr>
          <p:spPr>
            <a:xfrm>
              <a:off x="5720725" y="2742450"/>
              <a:ext cx="2399700" cy="3936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rgbClr val="FFD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Droid Sans"/>
                  <a:ea typeface="Droid Sans"/>
                  <a:cs typeface="Droid Sans"/>
                  <a:sym typeface="Droid Sans"/>
                </a:rPr>
                <a:t>Lubrication layer</a:t>
              </a:r>
              <a:endParaRPr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7802700" y="2846450"/>
              <a:ext cx="223200" cy="227100"/>
            </a:xfrm>
            <a:prstGeom prst="ellipse">
              <a:avLst/>
            </a:prstGeom>
            <a:solidFill>
              <a:srgbClr val="FF995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14"/>
          <p:cNvSpPr txBox="1"/>
          <p:nvPr/>
        </p:nvSpPr>
        <p:spPr>
          <a:xfrm>
            <a:off x="5720725" y="1959750"/>
            <a:ext cx="2399700" cy="614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FFD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Continuous entrainement of a weak layer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7818350" y="2331225"/>
            <a:ext cx="223200" cy="227100"/>
          </a:xfrm>
          <a:prstGeom prst="ellipse">
            <a:avLst/>
          </a:prstGeom>
          <a:solidFill>
            <a:srgbClr val="FF66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" name="Google Shape;97;p14"/>
          <p:cNvCxnSpPr>
            <a:stCxn id="81" idx="3"/>
            <a:endCxn id="82" idx="1"/>
          </p:cNvCxnSpPr>
          <p:nvPr/>
        </p:nvCxnSpPr>
        <p:spPr>
          <a:xfrm>
            <a:off x="5417013" y="1181025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2D Numerical Code</a:t>
            </a:r>
            <a:endParaRPr/>
          </a:p>
        </p:txBody>
      </p:sp>
      <p:sp>
        <p:nvSpPr>
          <p:cNvPr id="103" name="Google Shape;103;p15"/>
          <p:cNvSpPr txBox="1"/>
          <p:nvPr/>
        </p:nvSpPr>
        <p:spPr>
          <a:xfrm>
            <a:off x="3920975" y="2371950"/>
            <a:ext cx="1256100" cy="393600"/>
          </a:xfrm>
          <a:prstGeom prst="rect">
            <a:avLst/>
          </a:prstGeom>
          <a:solidFill>
            <a:srgbClr val="FFD900"/>
          </a:solidFill>
          <a:ln cap="flat" cmpd="sng" w="19050">
            <a:solidFill>
              <a:srgbClr val="FFD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roid Sans"/>
                <a:ea typeface="Droid Sans"/>
                <a:cs typeface="Droid Sans"/>
                <a:sym typeface="Droid Sans"/>
              </a:rPr>
              <a:t>MANDYOC</a:t>
            </a:r>
            <a:endParaRPr sz="16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3256925" y="3691499"/>
            <a:ext cx="25842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A finite element code to simulate the thermochemical convection</a:t>
            </a:r>
            <a:endParaRPr>
              <a:solidFill>
                <a:srgbClr val="FFFFF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6407925" y="1889100"/>
            <a:ext cx="1955700" cy="13962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FFD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Solves the Stokes flow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for a fluid using the Boussinesq approximation in a Cartesian coordinate system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762825" y="1630650"/>
            <a:ext cx="2274300" cy="18822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FFD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Inputs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: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roid Sans"/>
              <a:buChar char="●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Initial 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temperature distribution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roid Sans"/>
              <a:buChar char="●"/>
            </a:pPr>
            <a:r>
              <a:rPr lang="en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Layer model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roid Sans"/>
              <a:buChar char="●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Rheology model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roid Sans"/>
              <a:buChar char="●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Velocity field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roid Sans"/>
              <a:buChar char="●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Boundary conditions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cxnSp>
        <p:nvCxnSpPr>
          <p:cNvPr id="107" name="Google Shape;107;p15"/>
          <p:cNvCxnSpPr/>
          <p:nvPr/>
        </p:nvCxnSpPr>
        <p:spPr>
          <a:xfrm>
            <a:off x="5204275" y="2555400"/>
            <a:ext cx="764400" cy="55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" name="Google Shape;108;p15"/>
          <p:cNvCxnSpPr>
            <a:endCxn id="103" idx="1"/>
          </p:cNvCxnSpPr>
          <p:nvPr/>
        </p:nvCxnSpPr>
        <p:spPr>
          <a:xfrm>
            <a:off x="2622275" y="2562750"/>
            <a:ext cx="1298700" cy="6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" name="Google Shape;109;p15"/>
          <p:cNvCxnSpPr>
            <a:endCxn id="104" idx="0"/>
          </p:cNvCxnSpPr>
          <p:nvPr/>
        </p:nvCxnSpPr>
        <p:spPr>
          <a:xfrm flipH="1">
            <a:off x="4549025" y="2815499"/>
            <a:ext cx="15000" cy="876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5"/>
          <p:cNvCxnSpPr>
            <a:endCxn id="105" idx="1"/>
          </p:cNvCxnSpPr>
          <p:nvPr/>
        </p:nvCxnSpPr>
        <p:spPr>
          <a:xfrm flipH="1" rot="10800000">
            <a:off x="5381325" y="2587200"/>
            <a:ext cx="1026600" cy="42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7475" y="1703625"/>
            <a:ext cx="1749300" cy="56610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Initial temperature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distribution           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697475" y="3873813"/>
            <a:ext cx="1197900" cy="39360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Layer model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grpSp>
        <p:nvGrpSpPr>
          <p:cNvPr id="117" name="Google Shape;117;p16"/>
          <p:cNvGrpSpPr/>
          <p:nvPr/>
        </p:nvGrpSpPr>
        <p:grpSpPr>
          <a:xfrm>
            <a:off x="2928825" y="1066335"/>
            <a:ext cx="5454629" cy="1840692"/>
            <a:chOff x="4163200" y="3187825"/>
            <a:chExt cx="4769700" cy="1580400"/>
          </a:xfrm>
        </p:grpSpPr>
        <p:sp>
          <p:nvSpPr>
            <p:cNvPr id="118" name="Google Shape;118;p16"/>
            <p:cNvSpPr/>
            <p:nvPr/>
          </p:nvSpPr>
          <p:spPr>
            <a:xfrm>
              <a:off x="4163200" y="3187825"/>
              <a:ext cx="4769700" cy="1580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9" name="Google Shape;11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47309" y="3246438"/>
              <a:ext cx="4601481" cy="1463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0" name="Google Shape;120;p16"/>
          <p:cNvCxnSpPr>
            <a:stCxn id="118" idx="1"/>
            <a:endCxn id="115" idx="3"/>
          </p:cNvCxnSpPr>
          <p:nvPr/>
        </p:nvCxnSpPr>
        <p:spPr>
          <a:xfrm flipH="1">
            <a:off x="2446725" y="1986680"/>
            <a:ext cx="482100" cy="600"/>
          </a:xfrm>
          <a:prstGeom prst="bentConnector3">
            <a:avLst>
              <a:gd fmla="val 49995" name="adj1"/>
            </a:avLst>
          </a:prstGeom>
          <a:noFill/>
          <a:ln cap="flat" cmpd="sng" w="28575">
            <a:solidFill>
              <a:srgbClr val="FFD9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21" name="Google Shape;121;p16"/>
          <p:cNvCxnSpPr>
            <a:stCxn id="122" idx="1"/>
            <a:endCxn id="116" idx="3"/>
          </p:cNvCxnSpPr>
          <p:nvPr/>
        </p:nvCxnSpPr>
        <p:spPr>
          <a:xfrm flipH="1">
            <a:off x="1895300" y="4070613"/>
            <a:ext cx="660600" cy="600"/>
          </a:xfrm>
          <a:prstGeom prst="bentConnector3">
            <a:avLst>
              <a:gd fmla="val 49994" name="adj1"/>
            </a:avLst>
          </a:prstGeom>
          <a:noFill/>
          <a:ln cap="flat" cmpd="sng" w="28575">
            <a:solidFill>
              <a:srgbClr val="FFD9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23" name="Google Shape;123;p16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Inputs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3385525" y="1658025"/>
            <a:ext cx="1197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Droid Sans"/>
                <a:ea typeface="Droid Sans"/>
                <a:cs typeface="Droid Sans"/>
                <a:sym typeface="Droid Sans"/>
              </a:rPr>
              <a:t>T varies linearly</a:t>
            </a:r>
            <a:endParaRPr sz="1000"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Droid Sans"/>
                <a:ea typeface="Droid Sans"/>
                <a:cs typeface="Droid Sans"/>
                <a:sym typeface="Droid Sans"/>
              </a:rPr>
              <a:t> with depth</a:t>
            </a:r>
            <a:endParaRPr sz="10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7140150" y="1658025"/>
            <a:ext cx="1075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Droid Sans"/>
                <a:ea typeface="Droid Sans"/>
                <a:cs typeface="Droid Sans"/>
                <a:sym typeface="Droid Sans"/>
              </a:rPr>
              <a:t>Adiabatic heat</a:t>
            </a:r>
            <a:endParaRPr sz="1000"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latin typeface="Droid Sans"/>
                <a:ea typeface="Droid Sans"/>
                <a:cs typeface="Droid Sans"/>
                <a:sym typeface="Droid Sans"/>
              </a:rPr>
              <a:t>distribution</a:t>
            </a:r>
            <a:endParaRPr sz="1000"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Droid Sans"/>
              <a:ea typeface="Droid Sans"/>
              <a:cs typeface="Droid Sans"/>
              <a:sym typeface="Droid Sans"/>
            </a:endParaRPr>
          </a:p>
        </p:txBody>
      </p:sp>
      <p:cxnSp>
        <p:nvCxnSpPr>
          <p:cNvPr id="126" name="Google Shape;126;p16"/>
          <p:cNvCxnSpPr>
            <a:stCxn id="125" idx="1"/>
          </p:cNvCxnSpPr>
          <p:nvPr/>
        </p:nvCxnSpPr>
        <p:spPr>
          <a:xfrm flipH="1">
            <a:off x="6583650" y="1854825"/>
            <a:ext cx="556500" cy="8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16"/>
          <p:cNvCxnSpPr>
            <a:stCxn id="124" idx="3"/>
          </p:cNvCxnSpPr>
          <p:nvPr/>
        </p:nvCxnSpPr>
        <p:spPr>
          <a:xfrm flipH="1" rot="10800000">
            <a:off x="4583425" y="1439925"/>
            <a:ext cx="548100" cy="41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2" name="Google Shape;12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5900" y="3312776"/>
            <a:ext cx="5860298" cy="151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/>
        </p:nvSpPr>
        <p:spPr>
          <a:xfrm>
            <a:off x="701600" y="1311500"/>
            <a:ext cx="1386600" cy="56610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Rheology model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697475" y="3770350"/>
            <a:ext cx="1278000" cy="39360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Velocity field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2769800" y="1268449"/>
            <a:ext cx="1988400" cy="646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D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Visco-plastic approach </a:t>
            </a:r>
            <a:r>
              <a:rPr lang="en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η 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= min(</a:t>
            </a:r>
            <a:r>
              <a:rPr lang="en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η</a:t>
            </a:r>
            <a:r>
              <a:rPr baseline="-25000" lang="en">
                <a:latin typeface="Droid Sans"/>
                <a:ea typeface="Droid Sans"/>
                <a:cs typeface="Droid Sans"/>
                <a:sym typeface="Droid Sans"/>
              </a:rPr>
              <a:t>visc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 , </a:t>
            </a:r>
            <a:r>
              <a:rPr lang="en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η</a:t>
            </a:r>
            <a:r>
              <a:rPr baseline="-25000" lang="en">
                <a:latin typeface="Droid Sans"/>
                <a:ea typeface="Droid Sans"/>
                <a:cs typeface="Droid Sans"/>
                <a:sym typeface="Droid Sans"/>
              </a:rPr>
              <a:t>plast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)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4069050" y="2468500"/>
            <a:ext cx="21288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Droid Sans"/>
                <a:ea typeface="Droid Sans"/>
                <a:cs typeface="Droid Sans"/>
                <a:sym typeface="Droid Sans"/>
              </a:rPr>
              <a:t>Frank-Kamenetskii rheology</a:t>
            </a:r>
            <a:endParaRPr>
              <a:solidFill>
                <a:schemeClr val="lt2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4073575" y="2180750"/>
            <a:ext cx="16215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Byerlee's friction law</a:t>
            </a:r>
            <a:endParaRPr>
              <a:solidFill>
                <a:srgbClr val="FFFFF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cxnSp>
        <p:nvCxnSpPr>
          <p:cNvPr id="137" name="Google Shape;137;p17"/>
          <p:cNvCxnSpPr>
            <a:endCxn id="136" idx="0"/>
          </p:cNvCxnSpPr>
          <p:nvPr/>
        </p:nvCxnSpPr>
        <p:spPr>
          <a:xfrm>
            <a:off x="4343125" y="1968050"/>
            <a:ext cx="541200" cy="212700"/>
          </a:xfrm>
          <a:prstGeom prst="bentConnector2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38" name="Google Shape;138;p17"/>
          <p:cNvCxnSpPr>
            <a:stCxn id="135" idx="1"/>
            <a:endCxn id="134" idx="2"/>
          </p:cNvCxnSpPr>
          <p:nvPr/>
        </p:nvCxnSpPr>
        <p:spPr>
          <a:xfrm rot="10800000">
            <a:off x="3763950" y="1914850"/>
            <a:ext cx="305100" cy="712800"/>
          </a:xfrm>
          <a:prstGeom prst="bentConnector2">
            <a:avLst/>
          </a:prstGeom>
          <a:noFill/>
          <a:ln cap="flat" cmpd="sng" w="28575">
            <a:solidFill>
              <a:srgbClr val="FFD9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39" name="Google Shape;139;p17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Inputs</a:t>
            </a:r>
            <a:endParaRPr/>
          </a:p>
        </p:txBody>
      </p:sp>
      <p:sp>
        <p:nvSpPr>
          <p:cNvPr id="140" name="Google Shape;140;p17"/>
          <p:cNvSpPr txBox="1"/>
          <p:nvPr/>
        </p:nvSpPr>
        <p:spPr>
          <a:xfrm>
            <a:off x="2801925" y="3558100"/>
            <a:ext cx="28077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Droid Sans"/>
                <a:ea typeface="Droid Sans"/>
                <a:cs typeface="Droid Sans"/>
                <a:sym typeface="Droid Sans"/>
              </a:rPr>
              <a:t>Considers the speed of the lower mantle with respect to the continent</a:t>
            </a:r>
            <a:endParaRPr>
              <a:solidFill>
                <a:schemeClr val="lt2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pSp>
        <p:nvGrpSpPr>
          <p:cNvPr id="141" name="Google Shape;141;p17"/>
          <p:cNvGrpSpPr/>
          <p:nvPr/>
        </p:nvGrpSpPr>
        <p:grpSpPr>
          <a:xfrm>
            <a:off x="6345134" y="1797587"/>
            <a:ext cx="2060438" cy="3024692"/>
            <a:chOff x="7273525" y="1089200"/>
            <a:chExt cx="1779000" cy="2819700"/>
          </a:xfrm>
        </p:grpSpPr>
        <p:sp>
          <p:nvSpPr>
            <p:cNvPr id="142" name="Google Shape;142;p17"/>
            <p:cNvSpPr/>
            <p:nvPr/>
          </p:nvSpPr>
          <p:spPr>
            <a:xfrm>
              <a:off x="7273525" y="1089200"/>
              <a:ext cx="1779000" cy="2819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3" name="Google Shape;143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40850" y="1124100"/>
              <a:ext cx="1650750" cy="273139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4" name="Google Shape;144;p17"/>
          <p:cNvCxnSpPr>
            <a:stCxn id="132" idx="3"/>
            <a:endCxn id="134" idx="1"/>
          </p:cNvCxnSpPr>
          <p:nvPr/>
        </p:nvCxnSpPr>
        <p:spPr>
          <a:xfrm flipH="1" rot="10800000">
            <a:off x="2088200" y="1591550"/>
            <a:ext cx="681600" cy="3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" name="Google Shape;145;p17"/>
          <p:cNvCxnSpPr>
            <a:stCxn id="133" idx="3"/>
            <a:endCxn id="140" idx="1"/>
          </p:cNvCxnSpPr>
          <p:nvPr/>
        </p:nvCxnSpPr>
        <p:spPr>
          <a:xfrm flipH="1" rot="10800000">
            <a:off x="1975475" y="3964750"/>
            <a:ext cx="826500" cy="24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17"/>
          <p:cNvCxnSpPr>
            <a:stCxn id="140" idx="3"/>
            <a:endCxn id="142" idx="1"/>
          </p:cNvCxnSpPr>
          <p:nvPr/>
        </p:nvCxnSpPr>
        <p:spPr>
          <a:xfrm flipH="1" rot="10800000">
            <a:off x="5609625" y="3309850"/>
            <a:ext cx="735600" cy="654900"/>
          </a:xfrm>
          <a:prstGeom prst="bentConnector3">
            <a:avLst>
              <a:gd fmla="val 49994" name="adj1"/>
            </a:avLst>
          </a:prstGeom>
          <a:noFill/>
          <a:ln cap="flat" cmpd="sng" w="28575">
            <a:solidFill>
              <a:srgbClr val="FFD9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only a lubrication layer</a:t>
            </a: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170575" y="1008825"/>
            <a:ext cx="43785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A</a:t>
            </a: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 weak zone is imposed in the region between the two plates. This zone presents low viscosity and density relative to the surrounding lithosphere.</a:t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Thickness: 10 km (A); 30 km (B); 60 km (C) </a:t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53" name="Google Shape;15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50" y="2965725"/>
            <a:ext cx="4189750" cy="19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575" y="2319514"/>
            <a:ext cx="4378500" cy="236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6750" y="1063775"/>
            <a:ext cx="4189750" cy="19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/>
          <p:nvPr/>
        </p:nvSpPr>
        <p:spPr>
          <a:xfrm>
            <a:off x="4549025" y="612000"/>
            <a:ext cx="3861900" cy="3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9EDEE"/>
              </a:buClr>
              <a:buSzPts val="1400"/>
              <a:buFont typeface="Droid Sans"/>
              <a:buChar char="●"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The backward movement of the slab in C is induced by the high speed of the plate in subduction relative to the horizontal velocity of the asthenosphere imposed on the lateral boundaries.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9EDEE"/>
              </a:buClr>
              <a:buSzPts val="1400"/>
              <a:buFont typeface="Droid Sans"/>
              <a:buChar char="●"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The decoupling depends on layer thickness.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9EDEE"/>
              </a:buClr>
              <a:buSzPts val="1400"/>
              <a:buFont typeface="Droid Sans"/>
              <a:buChar char="●"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The thickness affect the subduction velocity.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9EDEE"/>
              </a:buClr>
              <a:buSzPts val="1400"/>
              <a:buFont typeface="Droid Sans"/>
              <a:buChar char="●"/>
            </a:pPr>
            <a:r>
              <a:rPr lang="en">
                <a:solidFill>
                  <a:schemeClr val="lt2"/>
                </a:solidFill>
              </a:rPr>
              <a:t>The lubrication layer is deformed and dragged with the subducted</a:t>
            </a:r>
            <a:r>
              <a:rPr lang="en">
                <a:solidFill>
                  <a:schemeClr val="lt2"/>
                </a:solidFill>
              </a:rPr>
              <a:t> slab.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9EDEE"/>
              </a:buClr>
              <a:buSzPts val="1400"/>
              <a:buFont typeface="Droid Sans"/>
              <a:buChar char="●"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The coupling of the lithospheric plate generates the thickening of the continental lithosphere below the trench region.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85" y="765750"/>
            <a:ext cx="3741541" cy="36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Using only continuous weak layer </a:t>
            </a:r>
            <a:endParaRPr/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51" y="2969213"/>
            <a:ext cx="4190724" cy="193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575" y="2322025"/>
            <a:ext cx="4388053" cy="23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6750" y="1063775"/>
            <a:ext cx="4190722" cy="190257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170575" y="1008825"/>
            <a:ext cx="43785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A continuous weak zone is imposed </a:t>
            </a: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on top of the oceanic plate is added with low density and viscosity.</a:t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Thickness: 2 km (D); 5 km (E); 10 km (F) </a:t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/>
          <p:nvPr/>
        </p:nvSpPr>
        <p:spPr>
          <a:xfrm>
            <a:off x="4563250" y="777450"/>
            <a:ext cx="3826800" cy="3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E9EDEE"/>
              </a:buClr>
              <a:buSzPts val="1400"/>
              <a:buFont typeface="Droid Sans"/>
              <a:buChar char="●"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The layer thickness affect the velocity subduction.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E9EDEE"/>
              </a:buClr>
              <a:buSzPts val="1400"/>
              <a:buFont typeface="Droid Sans"/>
              <a:buChar char="●"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A thick layer is required to generate decoupling of the plates, more than</a:t>
            </a: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 10 km.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E9EDEE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endParaRPr>
              <a:solidFill>
                <a:srgbClr val="E9EDEE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87" y="777450"/>
            <a:ext cx="3734938" cy="35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ospero template">
  <a:themeElements>
    <a:clrScheme name="Custom 347">
      <a:dk1>
        <a:srgbClr val="000000"/>
      </a:dk1>
      <a:lt1>
        <a:srgbClr val="FFFFFF"/>
      </a:lt1>
      <a:dk2>
        <a:srgbClr val="1D1D1B"/>
      </a:dk2>
      <a:lt2>
        <a:srgbClr val="F3F3F3"/>
      </a:lt2>
      <a:accent1>
        <a:srgbClr val="FFD900"/>
      </a:accent1>
      <a:accent2>
        <a:srgbClr val="D89F39"/>
      </a:accent2>
      <a:accent3>
        <a:srgbClr val="434343"/>
      </a:accent3>
      <a:accent4>
        <a:srgbClr val="666666"/>
      </a:accent4>
      <a:accent5>
        <a:srgbClr val="999999"/>
      </a:accent5>
      <a:accent6>
        <a:srgbClr val="B7B7B7"/>
      </a:accent6>
      <a:hlink>
        <a:srgbClr val="FF99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