
<file path=[Content_Types].xml><?xml version="1.0" encoding="utf-8"?>
<Types xmlns="http://schemas.openxmlformats.org/package/2006/content-types">
  <Default Extension="mp4" ContentType="video/unknown"/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theme/theme1.xml" ContentType="application/vnd.openxmlformats-officedocument.them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elfoli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91145" y="3294606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000E5B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Untertitel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85987" y="48174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6" name="Rechteck 4" hidden="0"/>
          <p:cNvSpPr/>
          <p:nvPr isPhoto="0" userDrawn="1"/>
        </p:nvSpPr>
        <p:spPr bwMode="auto">
          <a:xfrm>
            <a:off x="0" y="95322"/>
            <a:ext cx="1897470" cy="648072"/>
          </a:xfrm>
          <a:prstGeom prst="rect">
            <a:avLst/>
          </a:prstGeom>
          <a:solidFill>
            <a:srgbClr val="000E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pic>
        <p:nvPicPr>
          <p:cNvPr id="7" name="Picture 2" descr="Bildergebnis für uni oldenburg logo" hidden="0"/>
          <p:cNvPicPr>
            <a:picLocks noChangeAspect="1" noChangeArrowheads="1"/>
          </p:cNvPicPr>
          <p:nvPr isPhoto="0" userDrawn="1"/>
        </p:nvPicPr>
        <p:blipFill>
          <a:blip r:embed="rId2">
            <a:lum bright="70000" contrast="-70000"/>
          </a:blip>
          <a:stretch/>
        </p:blipFill>
        <p:spPr bwMode="auto">
          <a:xfrm>
            <a:off x="388953" y="250956"/>
            <a:ext cx="849959" cy="508559"/>
          </a:xfrm>
          <a:prstGeom prst="rect">
            <a:avLst/>
          </a:prstGeom>
          <a:noFill/>
        </p:spPr>
      </p:pic>
      <p:pic>
        <p:nvPicPr>
          <p:cNvPr id="8" name="Picture 3" hidden="0"/>
          <p:cNvPicPr>
            <a:picLocks noChangeAspect="1" noChangeArrowheads="1"/>
          </p:cNvPicPr>
          <p:nvPr isPhoto="0" userDrawn="1"/>
        </p:nvPicPr>
        <p:blipFill>
          <a:blip r:embed="rId3"/>
          <a:stretch/>
        </p:blipFill>
        <p:spPr bwMode="auto">
          <a:xfrm>
            <a:off x="-19150" y="1772816"/>
            <a:ext cx="9153526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Theresa\Desktop\blau.png" hidden="0"/>
          <p:cNvPicPr>
            <a:picLocks noChangeAspect="1" noChangeArrowheads="1"/>
          </p:cNvPicPr>
          <p:nvPr isPhoto="0" userDrawn="1"/>
        </p:nvPicPr>
        <p:blipFill>
          <a:blip r:embed="rId4"/>
          <a:stretch/>
        </p:blipFill>
        <p:spPr bwMode="auto">
          <a:xfrm>
            <a:off x="0" y="-27384"/>
            <a:ext cx="9172774" cy="1849214"/>
          </a:xfrm>
          <a:prstGeom prst="rect">
            <a:avLst/>
          </a:prstGeom>
          <a:noFill/>
        </p:spPr>
      </p:pic>
      <p:sp>
        <p:nvSpPr>
          <p:cNvPr id="10" name="Rectangle 5" hidden="0"/>
          <p:cNvSpPr/>
          <p:nvPr isPhoto="0" userDrawn="1"/>
        </p:nvSpPr>
        <p:spPr bwMode="auto">
          <a:xfrm>
            <a:off x="0" y="1679776"/>
            <a:ext cx="2051720" cy="903108"/>
          </a:xfrm>
          <a:prstGeom prst="rect">
            <a:avLst/>
          </a:prstGeom>
          <a:solidFill>
            <a:srgbClr val="000E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pic>
        <p:nvPicPr>
          <p:cNvPr id="11" name="Picture 8" descr="Bildergebnis für uni oldenburg log0" hidden="0"/>
          <p:cNvPicPr>
            <a:picLocks noChangeAspect="1" noChangeArrowheads="1"/>
          </p:cNvPicPr>
          <p:nvPr isPhoto="0"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2955" y="475735"/>
            <a:ext cx="3799677" cy="1125654"/>
          </a:xfrm>
          <a:prstGeom prst="rect">
            <a:avLst/>
          </a:prstGeom>
          <a:noFill/>
        </p:spPr>
      </p:pic>
      <p:pic>
        <p:nvPicPr>
          <p:cNvPr id="12" name="Picture 18" descr="ESA-BIC Logo" hidden="0"/>
          <p:cNvPicPr>
            <a:picLocks noChangeAspect="1" noChangeArrowheads="1"/>
          </p:cNvPicPr>
          <p:nvPr isPhoto="0" userDrawn="1"/>
        </p:nvPicPr>
        <p:blipFill>
          <a:blip r:embed="rId6"/>
          <a:srcRect l="0" t="-360" r="10104" b="62500"/>
          <a:stretch/>
        </p:blipFill>
        <p:spPr bwMode="auto">
          <a:xfrm>
            <a:off x="5868144" y="423158"/>
            <a:ext cx="2641645" cy="1018299"/>
          </a:xfrm>
          <a:prstGeom prst="rect">
            <a:avLst/>
          </a:prstGeom>
          <a:noFill/>
        </p:spPr>
      </p:pic>
      <p:pic>
        <p:nvPicPr>
          <p:cNvPr id="13" name="Picture 7" hidden="0"/>
          <p:cNvPicPr>
            <a:picLocks noChangeAspect="1"/>
          </p:cNvPicPr>
          <p:nvPr isPhoto="0" userDrawn="1"/>
        </p:nvPicPr>
        <p:blipFill>
          <a:blip r:embed="rId7"/>
          <a:stretch/>
        </p:blipFill>
        <p:spPr bwMode="auto">
          <a:xfrm>
            <a:off x="3096539" y="176595"/>
            <a:ext cx="2184181" cy="745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el und Inhal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203847" y="404813"/>
            <a:ext cx="5570265" cy="1141412"/>
          </a:xfrm>
        </p:spPr>
        <p:txBody>
          <a:bodyPr/>
          <a:lstStyle>
            <a:lvl1pPr>
              <a:defRPr sz="2800">
                <a:solidFill>
                  <a:srgbClr val="000E5B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>
            <a:lvl1pPr>
              <a:defRPr>
                <a:solidFill>
                  <a:srgbClr val="000E5B"/>
                </a:solidFill>
              </a:defRPr>
            </a:lvl1pPr>
            <a:lvl2pPr marL="739775" indent="-282575">
              <a:buClr>
                <a:schemeClr val="bg2">
                  <a:lumMod val="75000"/>
                </a:schemeClr>
              </a:buClr>
              <a:buFont typeface="Arial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 marL="1143000" indent="-228600">
              <a:buClr>
                <a:schemeClr val="bg2">
                  <a:lumMod val="75000"/>
                </a:schemeClr>
              </a:buClr>
              <a:buFont typeface="Arial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 marL="1714500" indent="-342900">
              <a:buClr>
                <a:schemeClr val="bg2">
                  <a:lumMod val="75000"/>
                </a:schemeClr>
              </a:buClr>
              <a:buFont typeface="Arial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Rectangle 3" hidden="0"/>
          <p:cNvSpPr/>
          <p:nvPr isPhoto="0" userDrawn="1"/>
        </p:nvSpPr>
        <p:spPr bwMode="auto">
          <a:xfrm>
            <a:off x="179512" y="188640"/>
            <a:ext cx="1152128" cy="648072"/>
          </a:xfrm>
          <a:prstGeom prst="rect">
            <a:avLst/>
          </a:prstGeom>
          <a:solidFill>
            <a:srgbClr val="000E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pic>
        <p:nvPicPr>
          <p:cNvPr id="7" name="Picture 4" descr="Bildergebnis für uni oldenburg log0" hidden="0"/>
          <p:cNvPicPr>
            <a:picLocks noChangeAspect="1" noChangeArrowheads="1"/>
          </p:cNvPicPr>
          <p:nvPr isPhoto="0" userDrawn="1"/>
        </p:nvPicPr>
        <p:blipFill>
          <a:blip r:embed="rId2">
            <a:lum bright="70000" contrast="-70000"/>
          </a:blip>
          <a:stretch/>
        </p:blipFill>
        <p:spPr bwMode="auto">
          <a:xfrm>
            <a:off x="160039" y="110517"/>
            <a:ext cx="1191073" cy="712659"/>
          </a:xfrm>
          <a:prstGeom prst="rect">
            <a:avLst/>
          </a:prstGeom>
          <a:noFill/>
        </p:spPr>
      </p:pic>
      <p:pic>
        <p:nvPicPr>
          <p:cNvPr id="8" name="Picture 18" descr="ESA-BIC Logo" hidden="0"/>
          <p:cNvPicPr>
            <a:picLocks noChangeAspect="1" noChangeArrowheads="1"/>
          </p:cNvPicPr>
          <p:nvPr isPhoto="0" userDrawn="1"/>
        </p:nvPicPr>
        <p:blipFill>
          <a:blip r:embed="rId3"/>
          <a:srcRect l="0" t="-360" r="10104" b="62500"/>
          <a:stretch/>
        </p:blipFill>
        <p:spPr bwMode="auto">
          <a:xfrm>
            <a:off x="1475656" y="110518"/>
            <a:ext cx="1485756" cy="572728"/>
          </a:xfrm>
          <a:prstGeom prst="rect">
            <a:avLst/>
          </a:prstGeom>
          <a:noFill/>
        </p:spPr>
      </p:pic>
      <p:pic>
        <p:nvPicPr>
          <p:cNvPr id="9" name="Picture 7" hidden="0"/>
          <p:cNvPicPr>
            <a:picLocks noChangeAspect="1"/>
          </p:cNvPicPr>
          <p:nvPr isPhoto="0" userDrawn="1"/>
        </p:nvPicPr>
        <p:blipFill>
          <a:blip r:embed="rId4"/>
          <a:stretch/>
        </p:blipFill>
        <p:spPr bwMode="auto">
          <a:xfrm>
            <a:off x="2961412" y="58964"/>
            <a:ext cx="927528" cy="316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76200" y="228600"/>
            <a:ext cx="1828800" cy="5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6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2987675" y="404813"/>
            <a:ext cx="5786438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en-GB"/>
              <a:t>Klicken Sie, um das Format des Titeltextes zu bearbeiten</a:t>
            </a:r>
            <a:endParaRPr/>
          </a:p>
        </p:txBody>
      </p:sp>
      <p:sp>
        <p:nvSpPr>
          <p:cNvPr id="7" name="Rectangle 7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en-GB"/>
              <a:t>Klicken</a:t>
            </a:r>
            <a:r>
              <a:rPr lang="en-GB"/>
              <a:t> Sie, um die </a:t>
            </a:r>
            <a:r>
              <a:rPr lang="en-GB"/>
              <a:t>Formate</a:t>
            </a:r>
            <a:r>
              <a:rPr lang="en-GB"/>
              <a:t> des </a:t>
            </a:r>
            <a:r>
              <a:rPr lang="en-GB"/>
              <a:t>Gliederungstextes</a:t>
            </a:r>
            <a:r>
              <a:rPr lang="en-GB"/>
              <a:t> </a:t>
            </a:r>
            <a:r>
              <a:rPr lang="en-GB"/>
              <a:t>zu</a:t>
            </a:r>
            <a:r>
              <a:rPr lang="en-GB"/>
              <a:t> </a:t>
            </a:r>
            <a:r>
              <a:rPr lang="en-GB"/>
              <a:t>bearbeiten</a:t>
            </a:r>
            <a:endParaRPr lang="en-GB"/>
          </a:p>
          <a:p>
            <a:pPr lvl="1">
              <a:defRPr/>
            </a:pPr>
            <a:r>
              <a:rPr lang="en-GB"/>
              <a:t>Zweite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2">
              <a:defRPr/>
            </a:pPr>
            <a:r>
              <a:rPr lang="en-GB"/>
              <a:t>Dritte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3">
              <a:defRPr/>
            </a:pPr>
            <a:r>
              <a:rPr lang="en-GB"/>
              <a:t>Vierte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4">
              <a:defRPr/>
            </a:pPr>
            <a:r>
              <a:rPr lang="en-GB"/>
              <a:t>Fünfte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4">
              <a:defRPr/>
            </a:pPr>
            <a:r>
              <a:rPr lang="en-GB"/>
              <a:t>Sechste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4">
              <a:defRPr/>
            </a:pPr>
            <a:r>
              <a:rPr lang="en-GB"/>
              <a:t>Siebente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4">
              <a:defRPr/>
            </a:pPr>
            <a:r>
              <a:rPr lang="en-GB"/>
              <a:t>Achte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  <a:p>
            <a:pPr lvl="4">
              <a:defRPr/>
            </a:pPr>
            <a:r>
              <a:rPr lang="en-GB"/>
              <a:t>Neunte</a:t>
            </a:r>
            <a:r>
              <a:rPr lang="en-GB"/>
              <a:t> </a:t>
            </a:r>
            <a:r>
              <a:rPr lang="en-GB"/>
              <a:t>Gliederungsebene</a:t>
            </a:r>
            <a:endParaRPr lang="en-GB"/>
          </a:p>
        </p:txBody>
      </p:sp>
      <p:sp>
        <p:nvSpPr>
          <p:cNvPr id="8" name="Rechteck 5" hidden="0"/>
          <p:cNvSpPr/>
          <p:nvPr isPhoto="0" userDrawn="1"/>
        </p:nvSpPr>
        <p:spPr bwMode="auto">
          <a:xfrm>
            <a:off x="7530" y="187139"/>
            <a:ext cx="1897470" cy="648072"/>
          </a:xfrm>
          <a:prstGeom prst="rect">
            <a:avLst/>
          </a:prstGeom>
          <a:solidFill>
            <a:srgbClr val="000E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pic>
        <p:nvPicPr>
          <p:cNvPr id="9" name="Picture 2" descr="Bildergebnis für uni oldenburg logo" hidden="0"/>
          <p:cNvPicPr>
            <a:picLocks noChangeAspect="1" noChangeArrowheads="1"/>
          </p:cNvPicPr>
          <p:nvPr isPhoto="0" userDrawn="1"/>
        </p:nvPicPr>
        <p:blipFill>
          <a:blip r:embed="rId6">
            <a:lum bright="70000" contrast="-70000"/>
          </a:blip>
          <a:stretch/>
        </p:blipFill>
        <p:spPr bwMode="auto">
          <a:xfrm>
            <a:off x="395536" y="241527"/>
            <a:ext cx="849959" cy="508559"/>
          </a:xfrm>
          <a:prstGeom prst="rect">
            <a:avLst/>
          </a:prstGeom>
          <a:noFill/>
        </p:spPr>
      </p:pic>
      <p:sp>
        <p:nvSpPr>
          <p:cNvPr id="10" name="Rectangle 5" hidden="0"/>
          <p:cNvSpPr/>
          <p:nvPr isPhoto="0" userDrawn="1"/>
        </p:nvSpPr>
        <p:spPr bwMode="auto">
          <a:xfrm>
            <a:off x="0" y="6624000"/>
            <a:ext cx="9144000" cy="252000"/>
          </a:xfrm>
          <a:prstGeom prst="rect">
            <a:avLst/>
          </a:prstGeom>
          <a:solidFill>
            <a:srgbClr val="000E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1" name="Rectangle 3" hidden="0"/>
          <p:cNvSpPr>
            <a:spLocks noAdjustHandles="1" noChangeArrowheads="0"/>
          </p:cNvSpPr>
          <p:nvPr isPhoto="0" userDrawn="1"/>
        </p:nvSpPr>
        <p:spPr bwMode="auto">
          <a:xfrm>
            <a:off x="288000" y="6588000"/>
            <a:ext cx="1901825" cy="256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/>
          </a:bodyPr>
          <a:lstStyle>
            <a:defPPr>
              <a:defRPr lang="en-US"/>
            </a:defPPr>
            <a:lvl1pPr marL="0" algn="r" defTabSz="914400">
              <a:lnSpc>
                <a:spcPct val="100000"/>
              </a:lnSpc>
              <a:buClr>
                <a:srgbClr val="000066"/>
              </a:buClr>
              <a:buFont typeface="Arial"/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  <a:tabLst>
                <a:tab pos="723900" algn="l"/>
                <a:tab pos="1447800" algn="l"/>
              </a:tabLst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>
                <a:solidFill>
                  <a:schemeClr val="bg1"/>
                </a:solidFill>
              </a:rPr>
              <a:t>4 May 2020</a:t>
            </a:r>
            <a:endParaRPr/>
          </a:p>
        </p:txBody>
      </p:sp>
      <p:sp>
        <p:nvSpPr>
          <p:cNvPr id="12" name="Rectangle 3" hidden="0"/>
          <p:cNvSpPr>
            <a:spLocks noAdjustHandles="1" noChangeArrowheads="0"/>
          </p:cNvSpPr>
          <p:nvPr isPhoto="0" userDrawn="1"/>
        </p:nvSpPr>
        <p:spPr bwMode="auto">
          <a:xfrm>
            <a:off x="6990655" y="6588000"/>
            <a:ext cx="1901825" cy="256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/>
          </a:bodyPr>
          <a:lstStyle>
            <a:defPPr>
              <a:defRPr lang="en-US"/>
            </a:defPPr>
            <a:lvl1pPr marL="0" algn="r" defTabSz="914400">
              <a:lnSpc>
                <a:spcPct val="100000"/>
              </a:lnSpc>
              <a:buClr>
                <a:srgbClr val="000066"/>
              </a:buClr>
              <a:buFont typeface="Arial"/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  <a:tabLst>
                <a:tab pos="723900" algn="l"/>
                <a:tab pos="1447800" algn="l"/>
              </a:tabLst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059D637-0E2C-4EDB-8D31-10E8889C9843}" type="slidenum">
              <a:rPr lang="en-GB">
                <a:solidFill>
                  <a:schemeClr val="bg1"/>
                </a:solidFill>
              </a:rPr>
              <a:t/>
            </a:fld>
            <a:r>
              <a:rPr lang="en-GB">
                <a:solidFill>
                  <a:schemeClr val="bg1"/>
                </a:solidFill>
              </a:rPr>
              <a:t> / 34 </a:t>
            </a:r>
            <a:endParaRPr/>
          </a:p>
        </p:txBody>
      </p:sp>
      <p:sp>
        <p:nvSpPr>
          <p:cNvPr id="13" name="Rectangle 2" hidden="0"/>
          <p:cNvSpPr>
            <a:spLocks noAdjustHandles="1" noChangeArrowheads="0"/>
          </p:cNvSpPr>
          <p:nvPr isPhoto="0" userDrawn="1"/>
        </p:nvSpPr>
        <p:spPr bwMode="auto">
          <a:xfrm>
            <a:off x="1165026" y="6588000"/>
            <a:ext cx="6624638" cy="28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/>
          </a:bodyPr>
          <a:lstStyle>
            <a:defPPr>
              <a:defRPr lang="en-US"/>
            </a:defPPr>
            <a:lvl1pPr marL="0" algn="ctr" defTabSz="914400">
              <a:lnSpc>
                <a:spcPct val="100000"/>
              </a:lnSpc>
              <a:buClr>
                <a:srgbClr val="000066"/>
              </a:buClr>
              <a:buFont typeface="Arial"/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  <a:tabLst>
                <a:tab pos="723900" algn="l"/>
                <a:tab pos="1447800" algn="l"/>
                <a:tab pos="2171700" algn="l"/>
              </a:tabLst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>
                <a:solidFill>
                  <a:schemeClr val="bg1"/>
                </a:solidFill>
              </a:rPr>
              <a:t>Theresa</a:t>
            </a:r>
            <a:r>
              <a:rPr lang="da-DK">
                <a:solidFill>
                  <a:schemeClr val="bg1"/>
                </a:solidFill>
              </a:rPr>
              <a:t> Ott  &amp; Esther</a:t>
            </a:r>
            <a:r>
              <a:rPr lang="da-DK">
                <a:solidFill>
                  <a:schemeClr val="bg1"/>
                </a:solidFill>
              </a:rPr>
              <a:t> </a:t>
            </a:r>
            <a:r>
              <a:rPr lang="da-DK">
                <a:solidFill>
                  <a:schemeClr val="bg1"/>
                </a:solidFill>
              </a:rPr>
              <a:t>Drolshagen</a:t>
            </a:r>
            <a:r>
              <a:rPr lang="da-DK">
                <a:solidFill>
                  <a:schemeClr val="bg1"/>
                </a:solidFill>
              </a:rPr>
              <a:t> </a:t>
            </a:r>
            <a:r>
              <a:rPr lang="da-DK">
                <a:solidFill>
                  <a:schemeClr val="bg1"/>
                </a:solidFill>
              </a:rPr>
              <a:t>–</a:t>
            </a:r>
            <a:r>
              <a:rPr lang="da-DK">
                <a:solidFill>
                  <a:schemeClr val="bg1"/>
                </a:solidFill>
              </a:rPr>
              <a:t> NEMO – EGU 2020</a:t>
            </a:r>
            <a:endParaRPr lang="de-DE">
              <a:solidFill>
                <a:schemeClr val="bg1"/>
              </a:solidFill>
            </a:endParaRP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</p:sldLayoutIdLst>
  <p:hf dt="1" ftr="1" hdr="0" sldNum="1"/>
  <p:txStyles>
    <p:titleStyle>
      <a:lvl1pPr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+mj-lt"/>
          <a:ea typeface="+mj-ea"/>
          <a:cs typeface="+mj-cs"/>
        </a:defRPr>
      </a:lvl1pPr>
      <a:lvl2pPr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2pPr>
      <a:lvl3pPr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3pPr>
      <a:lvl4pPr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4pPr>
      <a:lvl5pPr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5pPr>
      <a:lvl6pPr marL="457200"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6pPr>
      <a:lvl7pPr marL="914400"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7pPr>
      <a:lvl8pPr marL="1371600"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8pPr>
      <a:lvl9pPr marL="1828800" algn="r" defTabSz="449263">
        <a:lnSpc>
          <a:spcPct val="87000"/>
        </a:lnSpc>
        <a:spcBef>
          <a:spcPts val="0"/>
        </a:spcBef>
        <a:spcAft>
          <a:spcPts val="0"/>
        </a:spcAft>
        <a:buClr>
          <a:srgbClr val="003399"/>
        </a:buClr>
        <a:buSzPct val="100000"/>
        <a:buFont typeface="Arial"/>
        <a:defRPr sz="2400" b="1">
          <a:solidFill>
            <a:srgbClr val="003399"/>
          </a:solidFill>
          <a:latin typeface="Arial"/>
          <a:ea typeface="Arial Unicode MS"/>
          <a:cs typeface="Arial Unicode MS"/>
        </a:defRPr>
      </a:lvl9pPr>
    </p:titleStyle>
    <p:bodyStyle>
      <a:lvl1pPr marL="339725" indent="-339725" algn="l" defTabSz="449263">
        <a:lnSpc>
          <a:spcPct val="87000"/>
        </a:lnSpc>
        <a:spcBef>
          <a:spcPts val="500"/>
        </a:spcBef>
        <a:spcAft>
          <a:spcPts val="500"/>
        </a:spcAft>
        <a:buClr>
          <a:srgbClr val="003399"/>
        </a:buClr>
        <a:buSzPct val="100000"/>
        <a:buFont typeface="Wingdings"/>
        <a:buChar char=""/>
        <a:defRPr sz="2000">
          <a:solidFill>
            <a:srgbClr val="003399"/>
          </a:solidFill>
          <a:latin typeface="+mn-lt"/>
          <a:ea typeface="+mn-ea"/>
          <a:cs typeface="+mn-cs"/>
        </a:defRPr>
      </a:lvl1pPr>
      <a:lvl2pPr marL="739775" indent="-282575" algn="l" defTabSz="449263">
        <a:lnSpc>
          <a:spcPct val="87000"/>
        </a:lnSpc>
        <a:spcBef>
          <a:spcPts val="475"/>
        </a:spcBef>
        <a:spcAft>
          <a:spcPts val="475"/>
        </a:spcAft>
        <a:buClr>
          <a:srgbClr val="003399"/>
        </a:buClr>
        <a:buSzPct val="100000"/>
        <a:buFont typeface="Arial"/>
        <a:buChar char="•"/>
        <a:defRPr sz="1900">
          <a:solidFill>
            <a:srgbClr val="003399"/>
          </a:solidFill>
          <a:latin typeface="+mn-lt"/>
          <a:ea typeface="+mn-ea"/>
          <a:cs typeface="+mn-cs"/>
        </a:defRPr>
      </a:lvl2pPr>
      <a:lvl3pPr marL="1143000" indent="-228600" algn="l" defTabSz="449263">
        <a:lnSpc>
          <a:spcPct val="87000"/>
        </a:lnSpc>
        <a:spcBef>
          <a:spcPts val="400"/>
        </a:spcBef>
        <a:spcAft>
          <a:spcPts val="400"/>
        </a:spcAft>
        <a:buClr>
          <a:srgbClr val="003399"/>
        </a:buClr>
        <a:buSzPct val="100000"/>
        <a:buFont typeface="Arial"/>
        <a:buChar char="-"/>
        <a:defRPr sz="1600">
          <a:solidFill>
            <a:srgbClr val="003399"/>
          </a:solidFill>
          <a:latin typeface="+mn-lt"/>
          <a:ea typeface="+mn-ea"/>
          <a:cs typeface="+mn-cs"/>
        </a:defRPr>
      </a:lvl3pPr>
      <a:lvl4pPr marL="16002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defRPr sz="2000">
          <a:solidFill>
            <a:srgbClr val="003399"/>
          </a:solidFill>
          <a:latin typeface="+mn-lt"/>
          <a:ea typeface="+mn-ea"/>
          <a:cs typeface="+mn-cs"/>
        </a:defRPr>
      </a:lvl4pPr>
      <a:lvl5pPr marL="20574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buChar char="»"/>
        <a:defRPr sz="2000">
          <a:solidFill>
            <a:srgbClr val="003399"/>
          </a:solidFill>
          <a:latin typeface="+mn-lt"/>
          <a:ea typeface="+mn-ea"/>
          <a:cs typeface="+mn-cs"/>
        </a:defRPr>
      </a:lvl5pPr>
      <a:lvl6pPr marL="25146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buChar char="»"/>
        <a:defRPr sz="2000">
          <a:solidFill>
            <a:srgbClr val="003399"/>
          </a:solidFill>
          <a:latin typeface="+mn-lt"/>
          <a:ea typeface="+mn-ea"/>
          <a:cs typeface="+mn-cs"/>
        </a:defRPr>
      </a:lvl6pPr>
      <a:lvl7pPr marL="29718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buChar char="»"/>
        <a:defRPr sz="2000">
          <a:solidFill>
            <a:srgbClr val="003399"/>
          </a:solidFill>
          <a:latin typeface="+mn-lt"/>
          <a:ea typeface="+mn-ea"/>
          <a:cs typeface="+mn-cs"/>
        </a:defRPr>
      </a:lvl7pPr>
      <a:lvl8pPr marL="34290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buChar char="»"/>
        <a:defRPr sz="2000">
          <a:solidFill>
            <a:srgbClr val="003399"/>
          </a:solidFill>
          <a:latin typeface="+mn-lt"/>
          <a:ea typeface="+mn-ea"/>
          <a:cs typeface="+mn-cs"/>
        </a:defRPr>
      </a:lvl8pPr>
      <a:lvl9pPr marL="3886200" indent="-228600" algn="l" defTabSz="449263">
        <a:lnSpc>
          <a:spcPct val="87000"/>
        </a:lnSpc>
        <a:spcBef>
          <a:spcPts val="500"/>
        </a:spcBef>
        <a:spcAft>
          <a:spcPts val="0"/>
        </a:spcAft>
        <a:buClr>
          <a:srgbClr val="003399"/>
        </a:buClr>
        <a:buSzPct val="100000"/>
        <a:buFont typeface="Arial"/>
        <a:buChar char="»"/>
        <a:defRPr sz="2000">
          <a:solidFill>
            <a:srgbClr val="003399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microsoft.com/office/2007/relationships/media" Target="../media/media3.mp4"/><Relationship Id="rId4" Type="http://schemas.openxmlformats.org/officeDocument/2006/relationships/video" Target="../media/media3.mp4" /><Relationship Id="rId5" Type="http://schemas.openxmlformats.org/officeDocument/2006/relationships/image" Target="../media/image43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microsoft.com/office/2007/relationships/media" Target="../media/media4.mp4"/><Relationship Id="rId4" Type="http://schemas.openxmlformats.org/officeDocument/2006/relationships/video" Target="../media/media4.mp4" 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media" Target="../media/media2.mp4"/><Relationship Id="rId4" Type="http://schemas.openxmlformats.org/officeDocument/2006/relationships/video" Target="../media/media2.mp4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-396552" y="2852936"/>
            <a:ext cx="9790856" cy="1470025"/>
          </a:xfrm>
        </p:spPr>
        <p:txBody>
          <a:bodyPr/>
          <a:lstStyle/>
          <a:p>
            <a:pPr>
              <a:defRPr/>
            </a:pPr>
            <a:r>
              <a:rPr lang="en-US" sz="3200"/>
              <a:t>NEMO</a:t>
            </a:r>
            <a:br>
              <a:rPr lang="en-US" sz="3200"/>
            </a:br>
            <a:r>
              <a:rPr lang="en-US" sz="3200"/>
              <a:t> </a:t>
            </a:r>
            <a:r>
              <a:rPr lang="en-GB" sz="2800"/>
              <a:t>The </a:t>
            </a:r>
            <a:r>
              <a:rPr lang="en-GB" sz="2800"/>
              <a:t>NEar</a:t>
            </a:r>
            <a:r>
              <a:rPr lang="en-GB" sz="2800"/>
              <a:t> real-time </a:t>
            </a:r>
            <a:r>
              <a:rPr lang="en-GB" sz="2800"/>
              <a:t>MOnitoring</a:t>
            </a:r>
            <a:r>
              <a:rPr lang="en-GB" sz="2800"/>
              <a:t> system for bright fireballs</a:t>
            </a:r>
            <a:endParaRPr lang="de-DE" sz="3200"/>
          </a:p>
        </p:txBody>
      </p:sp>
      <p:sp>
        <p:nvSpPr>
          <p:cNvPr id="5" name="Subtitle 2" hidden="0"/>
          <p:cNvSpPr>
            <a:spLocks noAdjustHandles="0" noChangeArrowheads="0"/>
          </p:cNvSpPr>
          <p:nvPr isPhoto="0" userDrawn="0"/>
        </p:nvSpPr>
        <p:spPr bwMode="auto">
          <a:xfrm>
            <a:off x="395536" y="4005064"/>
            <a:ext cx="8496944" cy="20882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0" indent="0" algn="ctr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rgbClr val="003399"/>
              </a:buClr>
              <a:buSzPct val="100000"/>
              <a:buFont typeface="Arial"/>
              <a:buNone/>
              <a:defRPr sz="19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SzPct val="100000"/>
              <a:buFont typeface="Arial"/>
              <a:buNone/>
              <a:defRPr sz="16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Theresa Ott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Esther Drolshagen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Detlef Koschny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Gerhard Drolshagen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</a:t>
            </a:r>
            <a:br>
              <a:rPr lang="de-DE" sz="1600" b="1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Christoph Pilger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</a:rPr>
              <a:t>Pierrick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</a:rPr>
              <a:t>Mialle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Jeremie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Vaubaillon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de-DE" sz="1600" b="1">
                <a:solidFill>
                  <a:schemeClr val="bg2">
                    <a:lumMod val="50000"/>
                  </a:schemeClr>
                </a:solidFill>
              </a:rPr>
              <a:t> Björn Poppe</a:t>
            </a: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de-DE" sz="1600" b="1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University 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 Oldenburg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ESA, SSA-NEO Segment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BGR, Hannover, Germany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CTBTO PTS/IDC, Vienna International Center</a:t>
            </a:r>
            <a:r>
              <a:rPr lang="de-DE" sz="160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de-DE" sz="160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1600" b="1" baseline="3000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Observatoire</a:t>
            </a:r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 de Paris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987675" y="404813"/>
            <a:ext cx="5786438" cy="1141412"/>
          </a:xfrm>
        </p:spPr>
        <p:txBody>
          <a:bodyPr/>
          <a:lstStyle/>
          <a:p>
            <a:pPr>
              <a:defRPr/>
            </a:pPr>
            <a:r>
              <a:rPr lang="de-DE"/>
              <a:t>Coordination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FIS</a:t>
            </a:r>
            <a:endParaRPr/>
          </a:p>
        </p:txBody>
      </p:sp>
      <p:sp>
        <p:nvSpPr>
          <p:cNvPr id="5" name="Rectangle 1" hidden="0"/>
          <p:cNvSpPr/>
          <p:nvPr isPhoto="0" userDrawn="0"/>
        </p:nvSpPr>
        <p:spPr bwMode="auto">
          <a:xfrm>
            <a:off x="178875" y="1575951"/>
            <a:ext cx="3890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E5B"/>
                </a:solidFill>
              </a:rPr>
              <a:t>Events </a:t>
            </a:r>
            <a:r>
              <a:rPr lang="en-US" sz="2400" b="1" i="0">
                <a:solidFill>
                  <a:srgbClr val="000E5B"/>
                </a:solidFill>
                <a:latin typeface="+mj-lt"/>
              </a:rPr>
              <a:t>b</a:t>
            </a:r>
            <a:r>
              <a:rPr lang="de-DE" sz="2400" b="1" i="0">
                <a:solidFill>
                  <a:srgbClr val="000E5B"/>
                </a:solidFill>
                <a:latin typeface="+mj-lt"/>
              </a:rPr>
              <a:t>righter</a:t>
            </a:r>
            <a:r>
              <a:rPr lang="de-DE" sz="2400" b="1" i="0">
                <a:solidFill>
                  <a:srgbClr val="000E5B"/>
                </a:solidFill>
                <a:latin typeface="+mj-lt"/>
              </a:rPr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2400" b="1">
                          <a:solidFill>
                            <a:srgbClr val="000E5B"/>
                          </a:solidFill>
                          <a:latin typeface="Cambria Math"/>
                        </a:rPr>
                        <m:t>−</m:t>
                      </m:r>
                      <m:r>
                        <m:rPr/>
                        <a:rPr lang="en-US" sz="2400" b="1">
                          <a:solidFill>
                            <a:srgbClr val="000E5B"/>
                          </a:solidFill>
                          <a:latin typeface="Cambria Math"/>
                        </a:rPr>
                        <m:t>𝟏𝟎</m:t>
                      </m:r>
                      <m:r>
                        <m:rPr/>
                        <a:rPr lang="en-US" sz="2400" b="1">
                          <a:solidFill>
                            <a:srgbClr val="000E5B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</mc:Choice>
              <mc:Fallback/>
            </mc:AlternateContent>
            <a:r>
              <a:rPr lang="en-US" sz="2400" b="1">
                <a:solidFill>
                  <a:srgbClr val="000E5B"/>
                </a:solidFill>
              </a:rPr>
              <a:t>mag </a:t>
            </a:r>
            <a:endParaRPr/>
          </a:p>
        </p:txBody>
      </p:sp>
      <p:cxnSp>
        <p:nvCxnSpPr>
          <p:cNvPr id="6" name="Straight Arrow Connector 9" hidden="0"/>
          <p:cNvCxnSpPr>
            <a:cxnSpLocks/>
          </p:cNvCxnSpPr>
          <p:nvPr isPhoto="0" userDrawn="0"/>
        </p:nvCxnSpPr>
        <p:spPr bwMode="auto">
          <a:xfrm>
            <a:off x="3635896" y="3068960"/>
            <a:ext cx="71770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7" name="Content Placeholder 4" hidden="0"/>
          <p:cNvPicPr>
            <a:picLocks noChangeAspect="1"/>
          </p:cNvPicPr>
          <p:nvPr isPhoto="0" userDrawn="0"/>
        </p:nvPicPr>
        <p:blipFill>
          <a:blip r:embed="rId2"/>
          <a:srcRect l="2724" t="0" r="41477" b="0"/>
          <a:stretch/>
        </p:blipFill>
        <p:spPr bwMode="auto">
          <a:xfrm>
            <a:off x="794579" y="2102225"/>
            <a:ext cx="2193096" cy="2193096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8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812164" y="3987411"/>
            <a:ext cx="115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>
                <a:solidFill>
                  <a:schemeClr val="bg1"/>
                </a:solidFill>
              </a:rPr>
              <a:t>SMART</a:t>
            </a:r>
            <a:endParaRPr/>
          </a:p>
        </p:txBody>
      </p:sp>
      <p:sp>
        <p:nvSpPr>
          <p:cNvPr id="9" name="Rechteck 1" hidden="0"/>
          <p:cNvSpPr/>
          <p:nvPr isPhoto="0" userDrawn="0"/>
        </p:nvSpPr>
        <p:spPr bwMode="auto">
          <a:xfrm>
            <a:off x="609183" y="4569729"/>
            <a:ext cx="7488832" cy="203132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defRPr/>
            </a:pPr>
            <a:r>
              <a:rPr lang="en-GB" b="1">
                <a:solidFill>
                  <a:srgbClr val="000E5B"/>
                </a:solidFill>
              </a:rPr>
              <a:t>Who is interested in the data?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>
                <a:solidFill>
                  <a:srgbClr val="000E5B"/>
                </a:solidFill>
              </a:rPr>
              <a:t>Planetary Defence Office (ESA)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>
                <a:solidFill>
                  <a:srgbClr val="000E5B"/>
                </a:solidFill>
              </a:rPr>
              <a:t>Planetary </a:t>
            </a:r>
            <a:r>
              <a:rPr lang="en-GB">
                <a:solidFill>
                  <a:srgbClr val="000E5B"/>
                </a:solidFill>
              </a:rPr>
              <a:t>Defense</a:t>
            </a:r>
            <a:r>
              <a:rPr lang="en-GB">
                <a:solidFill>
                  <a:srgbClr val="000E5B"/>
                </a:solidFill>
              </a:rPr>
              <a:t> Coordination Office (NASA)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>
                <a:solidFill>
                  <a:srgbClr val="000E5B"/>
                </a:solidFill>
              </a:rPr>
              <a:t>IAWN (International Asteroid Warning Network)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GB">
              <a:solidFill>
                <a:srgbClr val="000E5B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endParaRPr lang="en-GB">
              <a:solidFill>
                <a:srgbClr val="000E5B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>
                <a:solidFill>
                  <a:srgbClr val="000E5B"/>
                </a:solidFill>
              </a:rPr>
              <a:t>BGR (Federal Institute for Geosciences and Natural Resources)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>
                <a:solidFill>
                  <a:srgbClr val="000E5B"/>
                </a:solidFill>
              </a:rPr>
              <a:t>The public e.g. IMO (International Meteor Organisation)</a:t>
            </a:r>
            <a:endParaRPr lang="en-US">
              <a:solidFill>
                <a:srgbClr val="000E5B"/>
              </a:solidFill>
            </a:endParaRPr>
          </a:p>
        </p:txBody>
      </p:sp>
      <p:sp>
        <p:nvSpPr>
          <p:cNvPr id="10" name="Rechteck 3" hidden="0"/>
          <p:cNvSpPr/>
          <p:nvPr isPhoto="0" userDrawn="0"/>
        </p:nvSpPr>
        <p:spPr bwMode="auto">
          <a:xfrm>
            <a:off x="4557557" y="22835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E5B"/>
                </a:solidFill>
              </a:rPr>
              <a:t>F</a:t>
            </a:r>
            <a:r>
              <a:rPr lang="en-US" sz="2400">
                <a:solidFill>
                  <a:srgbClr val="000E5B"/>
                </a:solidFill>
              </a:rPr>
              <a:t>ireball </a:t>
            </a:r>
            <a:r>
              <a:rPr lang="en-US" sz="2400" b="1">
                <a:solidFill>
                  <a:srgbClr val="000E5B"/>
                </a:solidFill>
              </a:rPr>
              <a:t>I</a:t>
            </a:r>
            <a:r>
              <a:rPr lang="en-US" sz="2400">
                <a:solidFill>
                  <a:srgbClr val="000E5B"/>
                </a:solidFill>
              </a:rPr>
              <a:t>nformation </a:t>
            </a:r>
            <a:r>
              <a:rPr lang="en-US" sz="2400" b="1">
                <a:solidFill>
                  <a:srgbClr val="000E5B"/>
                </a:solidFill>
              </a:rPr>
              <a:t>S</a:t>
            </a:r>
            <a:r>
              <a:rPr lang="en-US" sz="2400">
                <a:solidFill>
                  <a:srgbClr val="000E5B"/>
                </a:solidFill>
              </a:rPr>
              <a:t>ystem </a:t>
            </a:r>
            <a:br>
              <a:rPr lang="en-US" sz="2400">
                <a:solidFill>
                  <a:srgbClr val="000E5B"/>
                </a:solidFill>
              </a:rPr>
            </a:br>
            <a:r>
              <a:rPr lang="en-US" sz="2400">
                <a:solidFill>
                  <a:srgbClr val="000E5B"/>
                </a:solidFill>
              </a:rPr>
              <a:t>from Space Situational Awareness </a:t>
            </a:r>
            <a:br>
              <a:rPr lang="en-US" sz="2400">
                <a:solidFill>
                  <a:srgbClr val="000E5B"/>
                </a:solidFill>
              </a:rPr>
            </a:br>
            <a:r>
              <a:rPr lang="en-US" sz="2400">
                <a:solidFill>
                  <a:srgbClr val="000E5B"/>
                </a:solidFill>
              </a:rPr>
              <a:t>– near-Earth object (NEO)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val 13" hidden="0"/>
          <p:cNvSpPr/>
          <p:nvPr isPhoto="0" userDrawn="0"/>
        </p:nvSpPr>
        <p:spPr bwMode="auto">
          <a:xfrm>
            <a:off x="3200866" y="2336484"/>
            <a:ext cx="2880000" cy="288000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cxnSp>
        <p:nvCxnSpPr>
          <p:cNvPr id="5" name="Straight Arrow Connector 35" hidden="0"/>
          <p:cNvCxnSpPr>
            <a:cxnSpLocks/>
          </p:cNvCxnSpPr>
          <p:nvPr isPhoto="0" userDrawn="0"/>
        </p:nvCxnSpPr>
        <p:spPr bwMode="auto">
          <a:xfrm>
            <a:off x="2168953" y="4016868"/>
            <a:ext cx="1990087" cy="71552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6" name="Straight Arrow Connector 29" hidden="0"/>
          <p:cNvCxnSpPr>
            <a:cxnSpLocks/>
          </p:cNvCxnSpPr>
          <p:nvPr isPhoto="0" userDrawn="0"/>
        </p:nvCxnSpPr>
        <p:spPr bwMode="auto">
          <a:xfrm flipV="1">
            <a:off x="2190095" y="3639146"/>
            <a:ext cx="2237889" cy="18547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7" name="Picture 2" descr="Bildergebnis für international meteor organisation" hidden="0"/>
          <p:cNvPicPr>
            <a:picLocks noChangeAspect="1" noChangeArrowheads="1"/>
          </p:cNvPicPr>
          <p:nvPr isPhoto="0" userDrawn="0"/>
        </p:nvPicPr>
        <p:blipFill>
          <a:blip r:embed="rId2"/>
          <a:srcRect l="27806" t="16970" r="29617" b="41192"/>
          <a:stretch/>
        </p:blipFill>
        <p:spPr bwMode="auto">
          <a:xfrm>
            <a:off x="3518371" y="2608527"/>
            <a:ext cx="1008167" cy="534909"/>
          </a:xfrm>
          <a:prstGeom prst="rect">
            <a:avLst/>
          </a:prstGeom>
          <a:noFill/>
        </p:spPr>
      </p:pic>
      <p:pic>
        <p:nvPicPr>
          <p:cNvPr id="8" name="Picture 14" descr="Bildergebnis für twitter logo transparent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237251" y="4037864"/>
            <a:ext cx="1049881" cy="1049881"/>
          </a:xfrm>
          <a:prstGeom prst="rect">
            <a:avLst/>
          </a:prstGeom>
          <a:noFill/>
        </p:spPr>
      </p:pic>
      <p:sp>
        <p:nvSpPr>
          <p:cNvPr id="9" name="Rectangle 11" hidden="0"/>
          <p:cNvSpPr/>
          <p:nvPr isPhoto="0" userDrawn="0"/>
        </p:nvSpPr>
        <p:spPr bwMode="auto">
          <a:xfrm>
            <a:off x="3518371" y="3792425"/>
            <a:ext cx="2214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/>
              <a:t>+ additional fireball systems</a:t>
            </a:r>
            <a:endParaRPr lang="de-DE"/>
          </a:p>
        </p:txBody>
      </p:sp>
      <p:pic>
        <p:nvPicPr>
          <p:cNvPr id="10" name="Picture 4" descr="Bildergebnis für FRIPON" hidden="0"/>
          <p:cNvPicPr>
            <a:picLocks noChangeAspect="1" noChangeArrowheads="1"/>
          </p:cNvPicPr>
          <p:nvPr isPhoto="0" userDrawn="0"/>
        </p:nvPicPr>
        <p:blipFill>
          <a:blip r:embed="rId4"/>
          <a:srcRect l="11628" t="0" r="10917" b="0"/>
          <a:stretch/>
        </p:blipFill>
        <p:spPr bwMode="auto">
          <a:xfrm>
            <a:off x="4727257" y="2361352"/>
            <a:ext cx="990050" cy="965051"/>
          </a:xfrm>
          <a:prstGeom prst="ellipse">
            <a:avLst/>
          </a:prstGeom>
          <a:noFill/>
        </p:spPr>
      </p:pic>
      <p:pic>
        <p:nvPicPr>
          <p:cNvPr id="11" name="Picture 3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552328" y="3351270"/>
            <a:ext cx="1601559" cy="395814"/>
          </a:xfrm>
          <a:prstGeom prst="rect">
            <a:avLst/>
          </a:prstGeom>
        </p:spPr>
      </p:pic>
      <p:pic>
        <p:nvPicPr>
          <p:cNvPr id="12" name="Picture 4" descr="Bildergebnis fÃ¼r CTBTO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5085919" y="4083747"/>
            <a:ext cx="1115616" cy="697260"/>
          </a:xfrm>
          <a:prstGeom prst="rect">
            <a:avLst/>
          </a:prstGeom>
          <a:noFill/>
        </p:spPr>
      </p:pic>
      <p:pic>
        <p:nvPicPr>
          <p:cNvPr id="13" name="Picture 4" descr="Bildergebnis fÃ¼r GoogleAlert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4202691" y="4584520"/>
            <a:ext cx="1154628" cy="604338"/>
          </a:xfrm>
          <a:prstGeom prst="rect">
            <a:avLst/>
          </a:prstGeom>
          <a:noFill/>
        </p:spPr>
      </p:pic>
      <p:pic>
        <p:nvPicPr>
          <p:cNvPr id="14" name="Picture 2" descr="CNEOS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2908452" y="3145305"/>
            <a:ext cx="1250588" cy="851850"/>
          </a:xfrm>
          <a:prstGeom prst="rect">
            <a:avLst/>
          </a:prstGeom>
          <a:noFill/>
        </p:spPr>
      </p:pic>
      <p:pic>
        <p:nvPicPr>
          <p:cNvPr id="15" name="Picture 2" descr="https://www.sott.net/image/s20/419251/full/992957.jpg" hidden="0"/>
          <p:cNvPicPr>
            <a:picLocks noChangeAspect="1" noChangeArrowheads="1"/>
          </p:cNvPicPr>
          <p:nvPr isPhoto="0" userDrawn="0"/>
        </p:nvPicPr>
        <p:blipFill>
          <a:blip r:embed="rId9"/>
          <a:srcRect l="16000" t="0" r="18894" b="3896"/>
          <a:stretch/>
        </p:blipFill>
        <p:spPr bwMode="auto">
          <a:xfrm>
            <a:off x="928936" y="3257751"/>
            <a:ext cx="1074315" cy="1074315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16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3995935" y="404813"/>
            <a:ext cx="4778177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en-US"/>
              <a:t>Main Objective</a:t>
            </a:r>
            <a:endParaRPr lang="de-DE"/>
          </a:p>
        </p:txBody>
      </p:sp>
      <p:sp>
        <p:nvSpPr>
          <p:cNvPr id="17" name="Rechteck 11" hidden="0"/>
          <p:cNvSpPr/>
          <p:nvPr isPhoto="0" userDrawn="0"/>
        </p:nvSpPr>
        <p:spPr bwMode="auto">
          <a:xfrm>
            <a:off x="1382838" y="4047455"/>
            <a:ext cx="695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Twitter</a:t>
            </a:r>
            <a:br>
              <a:rPr lang="de-DE" sz="1200">
                <a:solidFill>
                  <a:schemeClr val="accent3">
                    <a:lumMod val="85000"/>
                  </a:schemeClr>
                </a:solidFill>
              </a:rPr>
            </a:br>
            <a:endParaRPr lang="de-DE" sz="1200">
              <a:solidFill>
                <a:schemeClr val="accent3">
                  <a:lumMod val="85000"/>
                </a:schemeClr>
              </a:solidFill>
            </a:endParaRPr>
          </a:p>
        </p:txBody>
      </p:sp>
      <p:sp>
        <p:nvSpPr>
          <p:cNvPr id="18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784252" y="1781877"/>
            <a:ext cx="1197171" cy="670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b="1"/>
              <a:t>Fireball Sighting</a:t>
            </a:r>
            <a:endParaRPr lang="en-US"/>
          </a:p>
        </p:txBody>
      </p:sp>
      <p:sp>
        <p:nvSpPr>
          <p:cNvPr id="19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4056035" y="1678866"/>
            <a:ext cx="1197171" cy="670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b="1"/>
              <a:t>Current Situation</a:t>
            </a:r>
            <a:endParaRPr lang="en-US"/>
          </a:p>
        </p:txBody>
      </p:sp>
      <p:cxnSp>
        <p:nvCxnSpPr>
          <p:cNvPr id="20" name="Straight Arrow Connector 20" hidden="0"/>
          <p:cNvCxnSpPr>
            <a:cxnSpLocks/>
          </p:cNvCxnSpPr>
          <p:nvPr isPhoto="0" userDrawn="0"/>
        </p:nvCxnSpPr>
        <p:spPr bwMode="auto">
          <a:xfrm flipV="1">
            <a:off x="2178705" y="3044192"/>
            <a:ext cx="1302956" cy="58674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" name="Straight Arrow Connector 26" hidden="0"/>
          <p:cNvCxnSpPr>
            <a:cxnSpLocks/>
          </p:cNvCxnSpPr>
          <p:nvPr isPhoto="0" userDrawn="0"/>
        </p:nvCxnSpPr>
        <p:spPr bwMode="auto">
          <a:xfrm flipV="1">
            <a:off x="2190095" y="3607410"/>
            <a:ext cx="633238" cy="11083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" name="Straight Arrow Connector 32" hidden="0"/>
          <p:cNvCxnSpPr>
            <a:cxnSpLocks/>
          </p:cNvCxnSpPr>
          <p:nvPr isPhoto="0" userDrawn="0"/>
        </p:nvCxnSpPr>
        <p:spPr bwMode="auto">
          <a:xfrm>
            <a:off x="2178705" y="3924578"/>
            <a:ext cx="1347323" cy="1910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3" name="Right Brace 30" hidden="0"/>
          <p:cNvSpPr/>
          <p:nvPr isPhoto="0" userDrawn="0"/>
        </p:nvSpPr>
        <p:spPr bwMode="auto">
          <a:xfrm>
            <a:off x="6084788" y="2303048"/>
            <a:ext cx="853731" cy="2895726"/>
          </a:xfrm>
          <a:prstGeom prst="rightBrace">
            <a:avLst>
              <a:gd name="adj1" fmla="val 54026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4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6975229" y="3649628"/>
            <a:ext cx="1197171" cy="67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b="1"/>
              <a:t>NEMO</a:t>
            </a:r>
            <a:endParaRPr lang="en-US"/>
          </a:p>
        </p:txBody>
      </p:sp>
      <p:sp>
        <p:nvSpPr>
          <p:cNvPr id="25" name="TextBox 2047" hidden="0"/>
          <p:cNvSpPr>
            <a:spLocks noAdjustHandles="0" noChangeArrowheads="0"/>
          </p:cNvSpPr>
          <p:nvPr isPhoto="0" userDrawn="0"/>
        </p:nvSpPr>
        <p:spPr bwMode="auto">
          <a:xfrm>
            <a:off x="747045" y="4415110"/>
            <a:ext cx="140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Brighter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i="1">
                          <a:latin typeface="Cambria Math"/>
                        </a:rPr>
                        <m:t>−10 </m:t>
                      </m:r>
                    </m:oMath>
                  </m:oMathPara>
                </a14:m>
              </mc:Choice>
              <mc:Fallback/>
            </mc:AlternateContent>
            <a:r>
              <a:rPr lang="de-DE"/>
              <a:t>mag</a:t>
            </a:r>
            <a:endParaRPr/>
          </a:p>
        </p:txBody>
      </p:sp>
      <p:sp>
        <p:nvSpPr>
          <p:cNvPr id="26" name="Textfeld 2" hidden="0"/>
          <p:cNvSpPr>
            <a:spLocks noAdjustHandles="0" noChangeArrowheads="0"/>
          </p:cNvSpPr>
          <p:nvPr isPhoto="0" userDrawn="0"/>
        </p:nvSpPr>
        <p:spPr bwMode="auto">
          <a:xfrm>
            <a:off x="939605" y="4065726"/>
            <a:ext cx="1044000" cy="253916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/>
                </a:solidFill>
              </a:rPr>
              <a:t>P. </a:t>
            </a:r>
            <a:r>
              <a:rPr lang="en-US" sz="1050">
                <a:solidFill>
                  <a:schemeClr val="bg1"/>
                </a:solidFill>
              </a:rPr>
              <a:t>Pszeniecka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27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740890" y="4489031"/>
            <a:ext cx="14058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Brighter</a:t>
            </a:r>
            <a:r>
              <a:rPr lang="de-DE"/>
              <a:t> </a:t>
            </a:r>
            <a:br>
              <a:rPr lang="de-DE"/>
            </a:br>
            <a:r>
              <a:rPr lang="de-DE"/>
              <a:t>-10 mag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val 13" hidden="0"/>
          <p:cNvSpPr/>
          <p:nvPr isPhoto="0" userDrawn="0"/>
        </p:nvSpPr>
        <p:spPr bwMode="auto">
          <a:xfrm>
            <a:off x="5878872" y="2204864"/>
            <a:ext cx="2880000" cy="288000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5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34073" y="1890155"/>
            <a:ext cx="4834880" cy="4500538"/>
          </a:xfrm>
        </p:spPr>
        <p:txBody>
          <a:bodyPr/>
          <a:lstStyle/>
          <a:p>
            <a:pPr>
              <a:defRPr/>
            </a:pPr>
            <a:r>
              <a:rPr lang="en-GB"/>
              <a:t>Data from infrasound stations of the CTBTO –Comprehensive Nuclear-Test-Ban Treaty Organisation using </a:t>
            </a:r>
            <a:r>
              <a:rPr lang="en-GB"/>
              <a:t>vDEC</a:t>
            </a:r>
            <a:endParaRPr lang="en-GB"/>
          </a:p>
          <a:p>
            <a:pPr>
              <a:defRPr/>
            </a:pPr>
            <a:r>
              <a:rPr lang="de-DE"/>
              <a:t>Publicly</a:t>
            </a:r>
            <a:r>
              <a:rPr lang="de-DE"/>
              <a:t> </a:t>
            </a:r>
            <a:r>
              <a:rPr lang="de-DE"/>
              <a:t>available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US Government </a:t>
            </a:r>
            <a:r>
              <a:rPr lang="de-DE"/>
              <a:t>sensors</a:t>
            </a:r>
            <a:endParaRPr lang="de-DE"/>
          </a:p>
          <a:p>
            <a:pPr>
              <a:defRPr/>
            </a:pPr>
            <a:r>
              <a:rPr lang="de-DE"/>
              <a:t>Re-</a:t>
            </a:r>
            <a:r>
              <a:rPr lang="de-DE"/>
              <a:t>entry</a:t>
            </a:r>
            <a:r>
              <a:rPr lang="de-DE"/>
              <a:t> </a:t>
            </a:r>
            <a:r>
              <a:rPr lang="de-DE"/>
              <a:t>predictions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satellites</a:t>
            </a:r>
            <a:r>
              <a:rPr lang="de-DE"/>
              <a:t>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space</a:t>
            </a:r>
            <a:r>
              <a:rPr lang="de-DE"/>
              <a:t> </a:t>
            </a:r>
            <a:r>
              <a:rPr lang="de-DE"/>
              <a:t>debris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Internet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social</a:t>
            </a:r>
            <a:r>
              <a:rPr lang="de-DE"/>
              <a:t> </a:t>
            </a:r>
            <a:r>
              <a:rPr lang="de-DE"/>
              <a:t>media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Meteor </a:t>
            </a:r>
            <a:r>
              <a:rPr lang="de-DE"/>
              <a:t>networks</a:t>
            </a: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4860031" y="404813"/>
            <a:ext cx="3914081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Data </a:t>
            </a:r>
            <a:r>
              <a:rPr lang="de-DE"/>
              <a:t>sources</a:t>
            </a:r>
            <a:r>
              <a:rPr lang="de-DE"/>
              <a:t> </a:t>
            </a:r>
            <a:endParaRPr lang="de-DE"/>
          </a:p>
        </p:txBody>
      </p:sp>
      <p:pic>
        <p:nvPicPr>
          <p:cNvPr id="7" name="Picture 2" descr="Bildergebnis für international meteor organisation" hidden="0"/>
          <p:cNvPicPr>
            <a:picLocks noChangeAspect="1" noChangeArrowheads="1"/>
          </p:cNvPicPr>
          <p:nvPr isPhoto="0" userDrawn="0"/>
        </p:nvPicPr>
        <p:blipFill>
          <a:blip r:embed="rId2"/>
          <a:srcRect l="27806" t="16970" r="29617" b="41192"/>
          <a:stretch/>
        </p:blipFill>
        <p:spPr bwMode="auto">
          <a:xfrm>
            <a:off x="6196376" y="2476907"/>
            <a:ext cx="1008167" cy="534909"/>
          </a:xfrm>
          <a:prstGeom prst="rect">
            <a:avLst/>
          </a:prstGeom>
          <a:noFill/>
        </p:spPr>
      </p:pic>
      <p:pic>
        <p:nvPicPr>
          <p:cNvPr id="8" name="Picture 14" descr="Bildergebnis für twitter logo transparent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915257" y="3906244"/>
            <a:ext cx="1049881" cy="1049881"/>
          </a:xfrm>
          <a:prstGeom prst="rect">
            <a:avLst/>
          </a:prstGeom>
          <a:noFill/>
        </p:spPr>
      </p:pic>
      <p:sp>
        <p:nvSpPr>
          <p:cNvPr id="9" name="Rectangle 11" hidden="0"/>
          <p:cNvSpPr/>
          <p:nvPr isPhoto="0" userDrawn="0"/>
        </p:nvSpPr>
        <p:spPr bwMode="auto">
          <a:xfrm>
            <a:off x="6196376" y="3660805"/>
            <a:ext cx="2214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/>
              <a:t>+ additional fireball systems</a:t>
            </a:r>
            <a:endParaRPr lang="de-DE"/>
          </a:p>
        </p:txBody>
      </p:sp>
      <p:pic>
        <p:nvPicPr>
          <p:cNvPr id="10" name="Picture 4" descr="Bildergebnis für FRIPON" hidden="0"/>
          <p:cNvPicPr>
            <a:picLocks noChangeAspect="1" noChangeArrowheads="1"/>
          </p:cNvPicPr>
          <p:nvPr isPhoto="0" userDrawn="0"/>
        </p:nvPicPr>
        <p:blipFill>
          <a:blip r:embed="rId4"/>
          <a:srcRect l="11628" t="0" r="10917" b="0"/>
          <a:stretch/>
        </p:blipFill>
        <p:spPr bwMode="auto">
          <a:xfrm>
            <a:off x="7405263" y="2229732"/>
            <a:ext cx="990050" cy="965051"/>
          </a:xfrm>
          <a:prstGeom prst="ellipse">
            <a:avLst/>
          </a:prstGeom>
          <a:noFill/>
        </p:spPr>
      </p:pic>
      <p:pic>
        <p:nvPicPr>
          <p:cNvPr id="11" name="Picture 14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7230333" y="3219650"/>
            <a:ext cx="1601559" cy="395814"/>
          </a:xfrm>
          <a:prstGeom prst="rect">
            <a:avLst/>
          </a:prstGeom>
        </p:spPr>
      </p:pic>
      <p:pic>
        <p:nvPicPr>
          <p:cNvPr id="12" name="Picture 4" descr="Bildergebnis fÃ¼r CTBTO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7763926" y="3952127"/>
            <a:ext cx="1115616" cy="697260"/>
          </a:xfrm>
          <a:prstGeom prst="rect">
            <a:avLst/>
          </a:prstGeom>
          <a:noFill/>
        </p:spPr>
      </p:pic>
      <p:pic>
        <p:nvPicPr>
          <p:cNvPr id="13" name="Picture 4" descr="Bildergebnis fÃ¼r GoogleAlert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6880697" y="4452900"/>
            <a:ext cx="1154628" cy="604338"/>
          </a:xfrm>
          <a:prstGeom prst="rect">
            <a:avLst/>
          </a:prstGeom>
          <a:noFill/>
        </p:spPr>
      </p:pic>
      <p:pic>
        <p:nvPicPr>
          <p:cNvPr id="14" name="Picture 2" descr="CNEOS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5586458" y="3013685"/>
            <a:ext cx="1250588" cy="851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76540" y="1575635"/>
            <a:ext cx="7590920" cy="333620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/>
              <a:t>Europe: Objects &gt; 10 cm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5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4211959" y="404813"/>
            <a:ext cx="4562153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Some</a:t>
            </a:r>
            <a:r>
              <a:rPr lang="de-DE"/>
              <a:t> </a:t>
            </a:r>
            <a:r>
              <a:rPr lang="de-DE"/>
              <a:t>specific</a:t>
            </a:r>
            <a:r>
              <a:rPr lang="de-DE"/>
              <a:t> </a:t>
            </a:r>
            <a:r>
              <a:rPr lang="de-DE"/>
              <a:t>goals</a:t>
            </a:r>
            <a:r>
              <a:rPr lang="de-DE"/>
              <a:t> </a:t>
            </a:r>
            <a:endParaRPr lang="de-DE"/>
          </a:p>
        </p:txBody>
      </p:sp>
      <p:pic>
        <p:nvPicPr>
          <p:cNvPr id="6" name="Picture 6" descr="Bildergebnis fÃ¼r europe map blue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123728" y="2060848"/>
            <a:ext cx="5543897" cy="4170716"/>
          </a:xfrm>
          <a:prstGeom prst="rect">
            <a:avLst/>
          </a:prstGeom>
          <a:noFill/>
        </p:spPr>
      </p:pic>
      <p:sp>
        <p:nvSpPr>
          <p:cNvPr id="7" name="Textfeld 2" hidden="0"/>
          <p:cNvSpPr>
            <a:spLocks noAdjustHandles="0" noChangeArrowheads="0"/>
          </p:cNvSpPr>
          <p:nvPr isPhoto="0" userDrawn="0"/>
        </p:nvSpPr>
        <p:spPr bwMode="auto">
          <a:xfrm>
            <a:off x="2303748" y="5310092"/>
            <a:ext cx="4536504" cy="523220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Achieved by e.g.: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Local</a:t>
            </a:r>
            <a:r>
              <a:rPr lang="de-DE"/>
              <a:t> Meteor </a:t>
            </a:r>
            <a:r>
              <a:rPr lang="de-DE"/>
              <a:t>Detections</a:t>
            </a:r>
            <a:endParaRPr lang="de-DE" sz="2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6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242025" y="5248607"/>
            <a:ext cx="8226425" cy="45243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15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February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2019 –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Netherlands</a:t>
            </a:r>
            <a:endParaRPr lang="en-US"/>
          </a:p>
        </p:txBody>
      </p:sp>
      <p:pic>
        <p:nvPicPr>
          <p:cNvPr id="7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16917" y="1340768"/>
            <a:ext cx="6839113" cy="3826576"/>
          </a:xfrm>
          <a:prstGeom prst="rect">
            <a:avLst/>
          </a:prstGeom>
          <a:noFill/>
        </p:spPr>
      </p:pic>
      <p:sp>
        <p:nvSpPr>
          <p:cNvPr id="8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116917" y="16906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Public </a:t>
            </a:r>
            <a:r>
              <a:rPr lang="de-DE" b="1"/>
              <a:t>outreach</a:t>
            </a:r>
            <a:endParaRPr lang="de-DE" b="1"/>
          </a:p>
        </p:txBody>
      </p:sp>
      <p:pic>
        <p:nvPicPr>
          <p:cNvPr id="9" name="Picture 6" hidden="0"/>
          <p:cNvPicPr>
            <a:picLocks noChangeAspect="1"/>
          </p:cNvPicPr>
          <p:nvPr isPhoto="0" userDrawn="0"/>
        </p:nvPicPr>
        <p:blipFill>
          <a:blip r:embed="rId3"/>
          <a:srcRect l="27538" t="17636" r="25364" b="4908"/>
          <a:stretch/>
        </p:blipFill>
        <p:spPr bwMode="auto">
          <a:xfrm>
            <a:off x="5436096" y="3284984"/>
            <a:ext cx="3456384" cy="3078975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10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5426683" y="328498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/>
              <a:t>Local</a:t>
            </a:r>
            <a:r>
              <a:rPr lang="de-DE" b="1"/>
              <a:t> </a:t>
            </a:r>
            <a:r>
              <a:rPr lang="de-DE" b="1"/>
              <a:t>networks</a:t>
            </a:r>
            <a:endParaRPr lang="de-DE" b="1"/>
          </a:p>
        </p:txBody>
      </p:sp>
      <p:sp>
        <p:nvSpPr>
          <p:cNvPr id="11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6708738" y="59773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tx1">
                    <a:lumMod val="75000"/>
                    <a:lumOff val="25000"/>
                  </a:schemeClr>
                </a:solidFill>
              </a:rPr>
              <a:t>FRIPON.org</a:t>
            </a:r>
            <a:endParaRPr/>
          </a:p>
        </p:txBody>
      </p:sp>
      <p:pic>
        <p:nvPicPr>
          <p:cNvPr id="12" name="Picture 2" descr="FRIPON | satellite Missions" hidden="0"/>
          <p:cNvPicPr>
            <a:picLocks noChangeAspect="1" noChangeArrowheads="1"/>
          </p:cNvPicPr>
          <p:nvPr isPhoto="0" userDrawn="0"/>
        </p:nvPicPr>
        <p:blipFill>
          <a:blip r:embed="rId4"/>
          <a:srcRect l="21896" t="17659" r="54772" b="31250"/>
          <a:stretch/>
        </p:blipFill>
        <p:spPr bwMode="auto">
          <a:xfrm>
            <a:off x="5930404" y="5269609"/>
            <a:ext cx="691723" cy="1052993"/>
          </a:xfrm>
          <a:prstGeom prst="rect">
            <a:avLst/>
          </a:prstGeom>
          <a:noFill/>
        </p:spPr>
      </p:pic>
      <p:sp>
        <p:nvSpPr>
          <p:cNvPr id="13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5882297" y="5860937"/>
            <a:ext cx="783136" cy="646331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Fisheye </a:t>
            </a: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cameras</a:t>
            </a:r>
            <a:endParaRPr lang="en-GB" sz="12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3943798" y="4362806"/>
            <a:ext cx="1256403" cy="461665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Eye-</a:t>
            </a: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witness</a:t>
            </a: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reports</a:t>
            </a:r>
            <a:endParaRPr lang="en-GB" sz="12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187625" y="1988840"/>
            <a:ext cx="6624736" cy="333620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/>
              <a:t>Global: Objects &gt; </a:t>
            </a:r>
            <a:r>
              <a:rPr lang="de-DE"/>
              <a:t>ca</a:t>
            </a:r>
            <a:r>
              <a:rPr lang="de-DE"/>
              <a:t> 1 m</a:t>
            </a:r>
            <a:endParaRPr/>
          </a:p>
          <a:p>
            <a:pPr marL="0" indent="0" algn="ctr">
              <a:buNone/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5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4211959" y="404813"/>
            <a:ext cx="4562153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Some</a:t>
            </a:r>
            <a:r>
              <a:rPr lang="de-DE"/>
              <a:t> </a:t>
            </a:r>
            <a:r>
              <a:rPr lang="de-DE"/>
              <a:t>specific</a:t>
            </a:r>
            <a:r>
              <a:rPr lang="de-DE"/>
              <a:t> </a:t>
            </a:r>
            <a:r>
              <a:rPr lang="de-DE"/>
              <a:t>goals</a:t>
            </a:r>
            <a:r>
              <a:rPr lang="de-DE"/>
              <a:t> </a:t>
            </a:r>
            <a:endParaRPr lang="de-DE"/>
          </a:p>
        </p:txBody>
      </p:sp>
      <p:pic>
        <p:nvPicPr>
          <p:cNvPr id="6" name="Picture 2" descr="Bildergebnis fÃ¼r world map blue" hidden="0"/>
          <p:cNvPicPr>
            <a:picLocks noChangeAspect="1" noChangeArrowheads="1"/>
          </p:cNvPicPr>
          <p:nvPr isPhoto="0" userDrawn="0"/>
        </p:nvPicPr>
        <p:blipFill>
          <a:blip r:embed="rId2"/>
          <a:srcRect l="4109" t="29470" r="4108" b="23430"/>
          <a:stretch/>
        </p:blipFill>
        <p:spPr bwMode="auto">
          <a:xfrm>
            <a:off x="418717" y="2264508"/>
            <a:ext cx="8162552" cy="4188679"/>
          </a:xfrm>
          <a:prstGeom prst="rect">
            <a:avLst/>
          </a:prstGeom>
          <a:noFill/>
        </p:spPr>
      </p:pic>
      <p:sp>
        <p:nvSpPr>
          <p:cNvPr id="7" name="Textfeld 2" hidden="0"/>
          <p:cNvSpPr>
            <a:spLocks noAdjustHandles="0" noChangeArrowheads="0"/>
          </p:cNvSpPr>
          <p:nvPr isPhoto="0" userDrawn="0"/>
        </p:nvSpPr>
        <p:spPr bwMode="auto">
          <a:xfrm>
            <a:off x="2303748" y="5310092"/>
            <a:ext cx="4536504" cy="523220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Achieved by e.g.: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NASA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US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Govt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Satellite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Data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8171" r="0" b="0"/>
          <a:stretch/>
        </p:blipFill>
        <p:spPr bwMode="auto">
          <a:xfrm>
            <a:off x="323528" y="1772816"/>
            <a:ext cx="8541339" cy="3882920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6" name="TextBox 2" hidden="0"/>
          <p:cNvSpPr>
            <a:spLocks noAdjustHandles="0" noChangeArrowheads="0"/>
          </p:cNvSpPr>
          <p:nvPr isPhoto="0" userDrawn="0"/>
        </p:nvSpPr>
        <p:spPr bwMode="auto">
          <a:xfrm>
            <a:off x="539551" y="5799752"/>
            <a:ext cx="814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From</a:t>
            </a:r>
            <a:r>
              <a:rPr lang="de-DE"/>
              <a:t> CNEOS (Center </a:t>
            </a:r>
            <a:r>
              <a:rPr lang="de-DE"/>
              <a:t>for</a:t>
            </a:r>
            <a:r>
              <a:rPr lang="de-DE"/>
              <a:t> NEO Studies) at JPL (Jet Propulsion Laboratory) </a:t>
            </a:r>
            <a:endParaRPr/>
          </a:p>
        </p:txBody>
      </p:sp>
      <p:sp>
        <p:nvSpPr>
          <p:cNvPr id="7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4067944" y="1896398"/>
            <a:ext cx="1200955" cy="461665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Chelyabinsk</a:t>
            </a:r>
            <a:r>
              <a:rPr lang="de-DE" sz="12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Asteroid</a:t>
            </a:r>
            <a:endParaRPr lang="en-GB" sz="12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Arrow Connector 6" hidden="0"/>
          <p:cNvCxnSpPr>
            <a:cxnSpLocks/>
          </p:cNvCxnSpPr>
          <p:nvPr isPhoto="0" userDrawn="0"/>
        </p:nvCxnSpPr>
        <p:spPr bwMode="auto">
          <a:xfrm>
            <a:off x="4788024" y="2378497"/>
            <a:ext cx="216024" cy="1143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CTBTO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IMS (International Monitoring System) - Infrasound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504596" y="2422583"/>
            <a:ext cx="5291540" cy="3526697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6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80527" y="5506960"/>
            <a:ext cx="179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7" name="Rechteck 2" hidden="0"/>
          <p:cNvSpPr/>
          <p:nvPr isPhoto="0" userDrawn="0"/>
        </p:nvSpPr>
        <p:spPr bwMode="auto">
          <a:xfrm>
            <a:off x="6012159" y="2924944"/>
            <a:ext cx="2880320" cy="328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000E5B"/>
                </a:solidFill>
              </a:rPr>
              <a:t>Bright fireball reported</a:t>
            </a:r>
            <a:endParaRPr/>
          </a:p>
          <a:p>
            <a:pPr marL="339725" indent="-339725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"/>
              <a:defRPr/>
            </a:pPr>
            <a:r>
              <a:rPr lang="en-GB" sz="2000">
                <a:solidFill>
                  <a:srgbClr val="000E5B"/>
                </a:solidFill>
              </a:rPr>
              <a:t>Infrasound data is requested from BGR</a:t>
            </a:r>
            <a:endParaRPr/>
          </a:p>
          <a:p>
            <a:pPr marL="339725" indent="-339725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"/>
              <a:defRPr/>
            </a:pPr>
            <a:endParaRPr lang="en-GB" sz="2000">
              <a:solidFill>
                <a:srgbClr val="000E5B"/>
              </a:solidFill>
            </a:endParaRPr>
          </a:p>
          <a:p>
            <a:pPr algn="r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defRPr/>
            </a:pPr>
            <a:r>
              <a:rPr lang="en-GB" sz="1600">
                <a:solidFill>
                  <a:srgbClr val="000E5B"/>
                </a:solidFill>
              </a:rPr>
              <a:t>BGR: </a:t>
            </a:r>
            <a:endParaRPr/>
          </a:p>
          <a:p>
            <a:pPr algn="r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defRPr/>
            </a:pPr>
            <a:r>
              <a:rPr lang="en-US" sz="1600">
                <a:solidFill>
                  <a:srgbClr val="000E5B"/>
                </a:solidFill>
              </a:rPr>
              <a:t>Federal Institute for Geosciences and Natural Resources</a:t>
            </a:r>
            <a:endParaRPr/>
          </a:p>
          <a:p>
            <a:pPr algn="r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defRPr/>
            </a:pPr>
            <a:r>
              <a:rPr lang="en-US" sz="1600">
                <a:solidFill>
                  <a:srgbClr val="000E5B"/>
                </a:solidFill>
              </a:rPr>
              <a:t>German National Data Center for the verification of the CTBT </a:t>
            </a:r>
            <a:endParaRPr lang="en-GB" sz="1600">
              <a:solidFill>
                <a:srgbClr val="000E5B"/>
              </a:solidFill>
            </a:endParaRPr>
          </a:p>
        </p:txBody>
      </p:sp>
      <p:sp>
        <p:nvSpPr>
          <p:cNvPr id="8" name="Textfeld 2" hidden="0"/>
          <p:cNvSpPr>
            <a:spLocks noAdjustHandles="0" noChangeArrowheads="0"/>
          </p:cNvSpPr>
          <p:nvPr isPhoto="0" userDrawn="0"/>
        </p:nvSpPr>
        <p:spPr bwMode="auto">
          <a:xfrm>
            <a:off x="864365" y="5168405"/>
            <a:ext cx="4572036" cy="701075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For further collaboration details see Pilger </a:t>
            </a:r>
            <a:r>
              <a:rPr lang="en-GB" sz="2000" b="1" i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et al.</a:t>
            </a:r>
            <a:r>
              <a:rPr lang="en-GB" sz="20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- EGU2020-3290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CTBTO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IMS (International Monitoring System) - Infrasound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80527" y="5506960"/>
            <a:ext cx="179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Picture 4" descr="https://www.ctbto.org/typo3temp/pics/e91af5028a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06016" y="1595603"/>
            <a:ext cx="7338392" cy="4485592"/>
          </a:xfrm>
          <a:prstGeom prst="rect">
            <a:avLst/>
          </a:prstGeom>
          <a:noFill/>
        </p:spPr>
      </p:pic>
      <p:sp>
        <p:nvSpPr>
          <p:cNvPr id="7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6372200" y="5678215"/>
            <a:ext cx="179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CTBTO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IMS (International Monitoring System) - Infrasound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180527" y="5506960"/>
            <a:ext cx="179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Picture 2" descr="A schematic of a meteoroids passage through the atmosphere. (a) Generation of hypersonic shockwaves perpendicular to the meteor trail. (b) An explosive fragmentation event generating a point source of infrasonic waves. (c) Occasionally an impact with the Earth occurs. 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028700" y="1844824"/>
            <a:ext cx="7086600" cy="4048125"/>
          </a:xfrm>
          <a:prstGeom prst="rect">
            <a:avLst/>
          </a:prstGeom>
          <a:noFill/>
        </p:spPr>
      </p:pic>
      <p:sp>
        <p:nvSpPr>
          <p:cNvPr id="7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5796136" y="6110539"/>
            <a:ext cx="256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Image </a:t>
            </a:r>
            <a:r>
              <a:rPr lang="de-DE"/>
              <a:t>credit</a:t>
            </a:r>
            <a:r>
              <a:rPr lang="de-DE"/>
              <a:t>: E. Silber </a:t>
            </a:r>
            <a:endParaRPr/>
          </a:p>
        </p:txBody>
      </p:sp>
      <p:sp>
        <p:nvSpPr>
          <p:cNvPr id="8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369887" y="1546225"/>
            <a:ext cx="3038014" cy="1815882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Asteroid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impacts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into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atmosphere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can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detected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by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infrasound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arrays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similar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to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explosions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atmosphere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.</a:t>
            </a:r>
            <a:endParaRPr/>
          </a:p>
          <a:p>
            <a:pPr algn="ctr">
              <a:defRPr/>
            </a:pP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Fragmentation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shows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very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well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data</a:t>
            </a:r>
            <a:r>
              <a:rPr lang="de-DE" sz="16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.</a:t>
            </a:r>
            <a:endParaRPr lang="en-GB" sz="16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Shooting Stars</a:t>
            </a:r>
            <a:endParaRPr/>
          </a:p>
        </p:txBody>
      </p:sp>
      <p:pic>
        <p:nvPicPr>
          <p:cNvPr id="5" name="Content Placeholder 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0" r="0" b="10676"/>
          <a:stretch/>
        </p:blipFill>
        <p:spPr bwMode="auto"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7020272" y="63093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Foto-webcam.eu</a:t>
            </a:r>
            <a:endParaRPr/>
          </a:p>
        </p:txBody>
      </p:sp>
      <p:sp>
        <p:nvSpPr>
          <p:cNvPr id="7" name="Textfeld 6" hidden="0"/>
          <p:cNvSpPr>
            <a:spLocks noAdjustHandles="0" noChangeArrowheads="0"/>
          </p:cNvSpPr>
          <p:nvPr isPhoto="0" userDrawn="0"/>
        </p:nvSpPr>
        <p:spPr bwMode="auto">
          <a:xfrm>
            <a:off x="233772" y="5229200"/>
            <a:ext cx="6552728" cy="1384995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Bright fireballs cause a lot of public attention. They can scare, frighten, astound, surprise, or amaze people.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CTBTO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IMS (International Monitoring System) - Infrasound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Content Placeholder 4" hidden="0"/>
          <p:cNvPicPr>
            <a:picLocks noChangeAspect="1"/>
          </p:cNvPicPr>
          <p:nvPr isPhoto="0" userDrawn="0"/>
        </p:nvPicPr>
        <p:blipFill>
          <a:blip r:embed="rId2"/>
          <a:srcRect l="0" t="7039" r="7347" b="0"/>
          <a:stretch/>
        </p:blipFill>
        <p:spPr bwMode="auto">
          <a:xfrm>
            <a:off x="344976" y="2492896"/>
            <a:ext cx="5235136" cy="39394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7" name="Rectangle 4" hidden="0"/>
          <p:cNvSpPr/>
          <p:nvPr isPhoto="0" userDrawn="0"/>
        </p:nvSpPr>
        <p:spPr bwMode="auto">
          <a:xfrm>
            <a:off x="4211960" y="1772816"/>
            <a:ext cx="4680520" cy="180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E5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342900" marR="0" indent="-342900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de-DE" sz="2000">
                <a:solidFill>
                  <a:srgbClr val="000E5B"/>
                </a:solidFill>
              </a:rPr>
              <a:t>Meteor </a:t>
            </a:r>
            <a:r>
              <a:rPr lang="de-DE" sz="2000">
                <a:solidFill>
                  <a:srgbClr val="000E5B"/>
                </a:solidFill>
              </a:rPr>
              <a:t>signal</a:t>
            </a:r>
            <a:r>
              <a:rPr lang="de-DE" sz="2000">
                <a:solidFill>
                  <a:srgbClr val="000E5B"/>
                </a:solidFill>
              </a:rPr>
              <a:t> in </a:t>
            </a:r>
            <a:r>
              <a:rPr lang="de-DE" sz="2000">
                <a:solidFill>
                  <a:srgbClr val="000E5B"/>
                </a:solidFill>
              </a:rPr>
              <a:t>waveform</a:t>
            </a:r>
            <a:endParaRPr lang="de-DE" sz="2000">
              <a:solidFill>
                <a:srgbClr val="000E5B"/>
              </a:solidFill>
            </a:endParaRPr>
          </a:p>
          <a:p>
            <a:pPr marL="342900" marR="0" indent="-342900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de-DE" sz="2000">
                <a:solidFill>
                  <a:srgbClr val="000E5B"/>
                </a:solidFill>
              </a:rPr>
              <a:t>Energy </a:t>
            </a:r>
            <a:r>
              <a:rPr lang="de-DE" sz="2000">
                <a:solidFill>
                  <a:srgbClr val="000E5B"/>
                </a:solidFill>
              </a:rPr>
              <a:t>determination</a:t>
            </a:r>
            <a:r>
              <a:rPr lang="de-DE" sz="2000">
                <a:solidFill>
                  <a:srgbClr val="000E5B"/>
                </a:solidFill>
              </a:rPr>
              <a:t> </a:t>
            </a:r>
            <a:br>
              <a:rPr lang="de-DE" sz="2000">
                <a:solidFill>
                  <a:srgbClr val="000E5B"/>
                </a:solidFill>
              </a:rPr>
            </a:br>
            <a:r>
              <a:rPr lang="de-DE" sz="2000">
                <a:solidFill>
                  <a:srgbClr val="000E5B"/>
                </a:solidFill>
              </a:rPr>
              <a:t>u</a:t>
            </a:r>
            <a:r>
              <a:rPr lang="en-US" sz="2000">
                <a:solidFill>
                  <a:srgbClr val="000E5B"/>
                </a:solidFill>
              </a:rPr>
              <a:t>sing period at maximum amplitude</a:t>
            </a:r>
            <a:endParaRPr/>
          </a:p>
          <a:p>
            <a:pPr marL="342900" indent="-342900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ReVelle</a:t>
            </a:r>
            <a:r>
              <a:rPr lang="en-US" sz="2000">
                <a:solidFill>
                  <a:srgbClr val="000E5B"/>
                </a:solidFill>
              </a:rPr>
              <a:t> (1997): period-energy-relation  based on nuclear explosions</a:t>
            </a:r>
            <a:endParaRPr/>
          </a:p>
          <a:p>
            <a:pPr algn="ctr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sz="2400"/>
          </a:p>
          <a:p>
            <a:pPr marL="0" marR="0" indent="0" algn="ctr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/>
          </a:p>
          <a:p>
            <a:pPr marL="0" marR="0" indent="0" algn="ctr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CTBTO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Asteroid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Detection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Example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6" hidden="0"/>
          <p:cNvSpPr>
            <a:spLocks noAdjustHandles="0" noChangeArrowheads="0"/>
          </p:cNvSpPr>
          <p:nvPr isPhoto="0" userDrawn="0"/>
        </p:nvSpPr>
        <p:spPr bwMode="auto">
          <a:xfrm>
            <a:off x="6057817" y="5506710"/>
            <a:ext cx="218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</a:t>
            </a:r>
            <a:endParaRPr/>
          </a:p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W. Randy Bell</a:t>
            </a:r>
            <a:endParaRPr/>
          </a:p>
        </p:txBody>
      </p:sp>
      <p:pic>
        <p:nvPicPr>
          <p:cNvPr id="6" name="Picture 2" descr="event-location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080121" y="1653713"/>
            <a:ext cx="7020271" cy="4799623"/>
          </a:xfrm>
          <a:prstGeom prst="rect">
            <a:avLst/>
          </a:prstGeom>
          <a:noFill/>
        </p:spPr>
      </p:pic>
      <p:sp>
        <p:nvSpPr>
          <p:cNvPr id="7" name="Rectangle 2" hidden="0"/>
          <p:cNvSpPr/>
          <p:nvPr isPhoto="0" userDrawn="0"/>
        </p:nvSpPr>
        <p:spPr bwMode="auto">
          <a:xfrm>
            <a:off x="5351167" y="5583904"/>
            <a:ext cx="2749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Lato"/>
              </a:rPr>
              <a:t>Pierrick </a:t>
            </a: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Lato"/>
              </a:rPr>
              <a:t>Mialle</a:t>
            </a:r>
            <a:endParaRPr lang="en-US" sz="1600">
              <a:solidFill>
                <a:schemeClr val="bg1">
                  <a:lumMod val="95000"/>
                </a:schemeClr>
              </a:solidFill>
              <a:latin typeface="Lato"/>
            </a:endParaRPr>
          </a:p>
          <a:p>
            <a:pPr algn="r">
              <a:defRPr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Lato"/>
              </a:rPr>
              <a:t>IDC, CTBTO</a:t>
            </a:r>
            <a:endParaRPr 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2322004" y="3429000"/>
            <a:ext cx="4536504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Asteroid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entry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detected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10 IMS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stations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6253952" y="1673226"/>
            <a:ext cx="17943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>
                <a:solidFill>
                  <a:schemeClr val="bg1">
                    <a:lumMod val="95000"/>
                  </a:schemeClr>
                </a:solidFill>
                <a:latin typeface="Lato"/>
              </a:rPr>
              <a:t>Russia</a:t>
            </a:r>
            <a:br>
              <a:rPr lang="de-DE" sz="1600">
                <a:solidFill>
                  <a:schemeClr val="bg1">
                    <a:lumMod val="95000"/>
                  </a:schemeClr>
                </a:solidFill>
                <a:latin typeface="Lato"/>
              </a:rPr>
            </a:br>
            <a:r>
              <a:rPr lang="de-DE" sz="1600">
                <a:solidFill>
                  <a:schemeClr val="bg1">
                    <a:lumMod val="95000"/>
                  </a:schemeClr>
                </a:solidFill>
                <a:latin typeface="Lato"/>
              </a:rPr>
              <a:t>21 June 2018  01:15 UT</a:t>
            </a: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/>
          </p:cNvPicPr>
          <p:nvPr isPhoto="0" userDrawn="0"/>
        </p:nvPicPr>
        <p:blipFill>
          <a:blip r:embed="rId2"/>
          <a:srcRect l="0" t="0" r="2846" b="4105"/>
          <a:stretch/>
        </p:blipFill>
        <p:spPr bwMode="auto">
          <a:xfrm>
            <a:off x="21295" y="1604830"/>
            <a:ext cx="4406689" cy="3858845"/>
          </a:xfrm>
          <a:prstGeom prst="rect">
            <a:avLst/>
          </a:prstGeom>
        </p:spPr>
      </p:pic>
      <p:sp>
        <p:nvSpPr>
          <p:cNvPr id="5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NEMO Event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bright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fireball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7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1216527" y="5679699"/>
            <a:ext cx="20162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sz="2400" b="1"/>
              <a:t>NEMO</a:t>
            </a:r>
            <a:endParaRPr lang="en-US" sz="2400"/>
          </a:p>
        </p:txBody>
      </p:sp>
      <p:sp>
        <p:nvSpPr>
          <p:cNvPr id="8" name="Rechteck 6" hidden="0"/>
          <p:cNvSpPr/>
          <p:nvPr isPhoto="0" userDrawn="0"/>
        </p:nvSpPr>
        <p:spPr bwMode="auto">
          <a:xfrm>
            <a:off x="531137" y="4177365"/>
            <a:ext cx="1368152" cy="936104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9" name="Rechteck 11" hidden="0"/>
          <p:cNvSpPr/>
          <p:nvPr isPhoto="0" userDrawn="0"/>
        </p:nvSpPr>
        <p:spPr bwMode="auto">
          <a:xfrm>
            <a:off x="5220072" y="1700808"/>
            <a:ext cx="3384376" cy="266429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cxnSp>
        <p:nvCxnSpPr>
          <p:cNvPr id="10" name="Gerader Verbinder 12" hidden="0"/>
          <p:cNvCxnSpPr>
            <a:cxnSpLocks/>
          </p:cNvCxnSpPr>
          <p:nvPr isPhoto="0" userDrawn="0"/>
        </p:nvCxnSpPr>
        <p:spPr bwMode="auto">
          <a:xfrm flipH="1">
            <a:off x="531137" y="1700808"/>
            <a:ext cx="4688936" cy="2476557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erader Verbinder 14" hidden="0"/>
          <p:cNvCxnSpPr>
            <a:cxnSpLocks/>
          </p:cNvCxnSpPr>
          <p:nvPr isPhoto="0" userDrawn="0"/>
        </p:nvCxnSpPr>
        <p:spPr bwMode="auto">
          <a:xfrm flipH="1">
            <a:off x="1899289" y="4365104"/>
            <a:ext cx="6705159" cy="74657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4" descr="Bildergebnis für twitter logo transparent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220072" y="1448823"/>
            <a:ext cx="3312649" cy="3312649"/>
          </a:xfrm>
          <a:prstGeom prst="rect">
            <a:avLst/>
          </a:prstGeom>
          <a:noFill/>
        </p:spPr>
      </p:pic>
      <p:sp>
        <p:nvSpPr>
          <p:cNvPr id="13" name="Textfeld 13" hidden="0"/>
          <p:cNvSpPr>
            <a:spLocks noAdjustHandles="0" noChangeArrowheads="0"/>
          </p:cNvSpPr>
          <p:nvPr isPhoto="0" userDrawn="0"/>
        </p:nvSpPr>
        <p:spPr bwMode="auto">
          <a:xfrm>
            <a:off x="4592181" y="4519687"/>
            <a:ext cx="4536504" cy="1384995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First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information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NEMO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usually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from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Twitter -&gt;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starting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point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NEMO Event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bright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fireball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Picture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652513" y="1175788"/>
            <a:ext cx="5838974" cy="5078228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7" name="TextBox 2" hidden="0"/>
          <p:cNvSpPr>
            <a:spLocks noAdjustHandles="0" noChangeArrowheads="0"/>
          </p:cNvSpPr>
          <p:nvPr isPhoto="0" userDrawn="0"/>
        </p:nvSpPr>
        <p:spPr bwMode="auto">
          <a:xfrm>
            <a:off x="606388" y="2204864"/>
            <a:ext cx="793122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0E5B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000"/>
              <a:t>Residents</a:t>
            </a:r>
            <a:r>
              <a:rPr lang="de-DE" sz="2000"/>
              <a:t> </a:t>
            </a:r>
            <a:r>
              <a:rPr lang="de-DE" sz="2000"/>
              <a:t>of</a:t>
            </a:r>
            <a:r>
              <a:rPr lang="de-DE" sz="2000"/>
              <a:t> </a:t>
            </a:r>
            <a:r>
              <a:rPr lang="de-DE" sz="2000"/>
              <a:t>the</a:t>
            </a:r>
            <a:r>
              <a:rPr lang="de-DE" sz="2000"/>
              <a:t> European </a:t>
            </a:r>
            <a:r>
              <a:rPr lang="de-DE" sz="2000"/>
              <a:t>part</a:t>
            </a:r>
            <a:r>
              <a:rPr lang="de-DE" sz="2000"/>
              <a:t> </a:t>
            </a:r>
            <a:r>
              <a:rPr lang="de-DE" sz="2000"/>
              <a:t>of</a:t>
            </a:r>
            <a:r>
              <a:rPr lang="de-DE" sz="2000"/>
              <a:t> Russia </a:t>
            </a:r>
            <a:r>
              <a:rPr lang="de-DE" sz="2000"/>
              <a:t>have</a:t>
            </a:r>
            <a:r>
              <a:rPr lang="de-DE" sz="2000"/>
              <a:t> </a:t>
            </a:r>
            <a:r>
              <a:rPr lang="de-DE" sz="2000"/>
              <a:t>reported</a:t>
            </a:r>
            <a:r>
              <a:rPr lang="de-DE" sz="2000"/>
              <a:t> a </a:t>
            </a:r>
            <a:r>
              <a:rPr lang="de-DE" sz="2000"/>
              <a:t>bright</a:t>
            </a:r>
            <a:r>
              <a:rPr lang="de-DE" sz="2000"/>
              <a:t> </a:t>
            </a:r>
            <a:r>
              <a:rPr lang="de-DE" sz="2000"/>
              <a:t>fireball</a:t>
            </a:r>
            <a:r>
              <a:rPr lang="de-DE" sz="2000"/>
              <a:t> </a:t>
            </a:r>
            <a:r>
              <a:rPr lang="de-DE" sz="2000"/>
              <a:t>lighting</a:t>
            </a:r>
            <a:r>
              <a:rPr lang="de-DE" sz="2000"/>
              <a:t> </a:t>
            </a:r>
            <a:r>
              <a:rPr lang="de-DE" sz="2000"/>
              <a:t>up</a:t>
            </a:r>
            <a:r>
              <a:rPr lang="de-DE" sz="2000"/>
              <a:t> </a:t>
            </a:r>
            <a:r>
              <a:rPr lang="de-DE" sz="2000"/>
              <a:t>the</a:t>
            </a:r>
            <a:r>
              <a:rPr lang="de-DE" sz="2000"/>
              <a:t> </a:t>
            </a:r>
            <a:r>
              <a:rPr lang="de-DE" sz="2000"/>
              <a:t>sky</a:t>
            </a:r>
            <a:r>
              <a:rPr lang="de-DE" sz="2000"/>
              <a:t>, </a:t>
            </a:r>
            <a:r>
              <a:rPr lang="de-DE" sz="2000"/>
              <a:t>which</a:t>
            </a:r>
            <a:r>
              <a:rPr lang="de-DE" sz="2000"/>
              <a:t> was </a:t>
            </a:r>
            <a:r>
              <a:rPr lang="de-DE" sz="2000"/>
              <a:t>emitting</a:t>
            </a:r>
            <a:r>
              <a:rPr lang="de-DE" sz="2000"/>
              <a:t> a </a:t>
            </a:r>
            <a:r>
              <a:rPr lang="de-DE" sz="2000"/>
              <a:t>blinding</a:t>
            </a:r>
            <a:r>
              <a:rPr lang="de-DE" sz="2000"/>
              <a:t> light. </a:t>
            </a:r>
            <a:r>
              <a:rPr lang="de-DE" sz="2000">
                <a:highlight>
                  <a:srgbClr val="FFFF00"/>
                </a:highlight>
              </a:rPr>
              <a:t>Theories</a:t>
            </a:r>
            <a:r>
              <a:rPr lang="de-DE" sz="2000">
                <a:highlight>
                  <a:srgbClr val="FFFF00"/>
                </a:highlight>
              </a:rPr>
              <a:t> on social </a:t>
            </a:r>
            <a:r>
              <a:rPr lang="de-DE" sz="2000">
                <a:highlight>
                  <a:srgbClr val="FFFF00"/>
                </a:highlight>
              </a:rPr>
              <a:t>media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varied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from</a:t>
            </a:r>
            <a:r>
              <a:rPr lang="de-DE" sz="2000">
                <a:highlight>
                  <a:srgbClr val="FFFF00"/>
                </a:highlight>
              </a:rPr>
              <a:t> a simple </a:t>
            </a:r>
            <a:r>
              <a:rPr lang="de-DE" sz="2000">
                <a:highlight>
                  <a:srgbClr val="FFFF00"/>
                </a:highlight>
              </a:rPr>
              <a:t>meteor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to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aliens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arriving</a:t>
            </a:r>
            <a:r>
              <a:rPr lang="de-DE" sz="2000">
                <a:highlight>
                  <a:srgbClr val="FFFF00"/>
                </a:highlight>
              </a:rPr>
              <a:t> </a:t>
            </a:r>
            <a:r>
              <a:rPr lang="de-DE" sz="2000">
                <a:highlight>
                  <a:srgbClr val="FFFF00"/>
                </a:highlight>
              </a:rPr>
              <a:t>for</a:t>
            </a:r>
            <a:r>
              <a:rPr lang="de-DE" sz="2000">
                <a:highlight>
                  <a:srgbClr val="FFFF00"/>
                </a:highlight>
              </a:rPr>
              <a:t> World Cup 2018</a:t>
            </a:r>
            <a:r>
              <a:rPr lang="de-DE" sz="2000"/>
              <a:t>.</a:t>
            </a:r>
            <a:endParaRPr/>
          </a:p>
        </p:txBody>
      </p:sp>
      <p:sp>
        <p:nvSpPr>
          <p:cNvPr id="8" name="Textfeld 7" hidden="0"/>
          <p:cNvSpPr>
            <a:spLocks noAdjustHandles="0" noChangeArrowheads="0"/>
          </p:cNvSpPr>
          <p:nvPr isPhoto="0" userDrawn="0"/>
        </p:nvSpPr>
        <p:spPr bwMode="auto">
          <a:xfrm>
            <a:off x="2555776" y="3645024"/>
            <a:ext cx="4536504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Tweet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triggers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alert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system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В НЕБЕ НАД ЦЕНТРАЛЬНОЙ РОССИЕЙ ВЗОРВАЛСЯ МЕТЕОРИТ, 21 ИЮНЯ 2018 - METEORITE IN RUSSIA" hidden="0">
            <a:hlinkClick r:id="" action="ppaction://media"/>
          </p:cNvPr>
          <p:cNvPicPr>
            <a:picLocks noChangeAspect="1" noGrp="1"/>
          </p:cNvPicPr>
          <p:nvPr isPhoto="0" userDrawn="0">
            <p:ph idx="1" hasCustomPrompt="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547688" y="1604963"/>
            <a:ext cx="8043862" cy="4524375"/>
          </a:xfrm>
          <a:prstGeom prst="rect">
            <a:avLst/>
          </a:prstGeom>
        </p:spPr>
      </p:pic>
      <p:sp>
        <p:nvSpPr>
          <p:cNvPr id="5" name="Rechteck 7" hidden="0"/>
          <p:cNvSpPr/>
          <p:nvPr isPhoto="0" userDrawn="0"/>
        </p:nvSpPr>
        <p:spPr bwMode="auto">
          <a:xfrm>
            <a:off x="4668493" y="5805264"/>
            <a:ext cx="3914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Apostol875/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Youtube</a:t>
            </a:r>
            <a:br>
              <a:rPr lang="de-DE" sz="1200">
                <a:solidFill>
                  <a:schemeClr val="accent3">
                    <a:lumMod val="85000"/>
                  </a:schemeClr>
                </a:solidFill>
              </a:rPr>
            </a:br>
            <a:endParaRPr lang="de-DE" sz="1200">
              <a:solidFill>
                <a:schemeClr val="accent3">
                  <a:lumMod val="85000"/>
                </a:schemeClr>
              </a:solidFill>
            </a:endParaRPr>
          </a:p>
        </p:txBody>
      </p:sp>
      <p:pic>
        <p:nvPicPr>
          <p:cNvPr id="6" name="Grafik 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7703940" y="1599763"/>
            <a:ext cx="887610" cy="749118"/>
          </a:xfrm>
          <a:prstGeom prst="rect">
            <a:avLst/>
          </a:prstGeom>
        </p:spPr>
      </p:pic>
      <p:sp>
        <p:nvSpPr>
          <p:cNvPr id="7" name="Textfeld 5" hidden="0"/>
          <p:cNvSpPr>
            <a:spLocks noAdjustHandles="0" noChangeArrowheads="0"/>
          </p:cNvSpPr>
          <p:nvPr isPhoto="0" userDrawn="0"/>
        </p:nvSpPr>
        <p:spPr bwMode="auto">
          <a:xfrm>
            <a:off x="827584" y="4875112"/>
            <a:ext cx="3276365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Sometimes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video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is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available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4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2123729" y="404813"/>
            <a:ext cx="6650384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NEMO Event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A bright fireball 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Daytime</a:t>
            </a:r>
            <a:r>
              <a:rPr lang="de-DE"/>
              <a:t> </a:t>
            </a:r>
            <a:r>
              <a:rPr lang="de-DE"/>
              <a:t>fireball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6" name="Rechteck 6" hidden="0"/>
          <p:cNvSpPr/>
          <p:nvPr isPhoto="0" userDrawn="0"/>
        </p:nvSpPr>
        <p:spPr bwMode="auto">
          <a:xfrm>
            <a:off x="4499992" y="5877273"/>
            <a:ext cx="864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accent3">
                    <a:lumMod val="85000"/>
                  </a:schemeClr>
                </a:solidFill>
              </a:rPr>
              <a:t>Twitter</a:t>
            </a:r>
            <a:br>
              <a:rPr lang="de-DE" sz="1200">
                <a:solidFill>
                  <a:schemeClr val="accent3">
                    <a:lumMod val="85000"/>
                  </a:schemeClr>
                </a:solidFill>
              </a:rPr>
            </a:br>
            <a:endParaRPr lang="de-DE" sz="1200">
              <a:solidFill>
                <a:schemeClr val="accent3">
                  <a:lumMod val="85000"/>
                </a:schemeClr>
              </a:solidFill>
            </a:endParaRPr>
          </a:p>
        </p:txBody>
      </p:sp>
      <p:pic>
        <p:nvPicPr>
          <p:cNvPr id="7" name="Grafik 4" hidden="0"/>
          <p:cNvPicPr>
            <a:picLocks noChangeAspect="1"/>
          </p:cNvPicPr>
          <p:nvPr isPhoto="0" userDrawn="0"/>
        </p:nvPicPr>
        <p:blipFill>
          <a:blip r:embed="rId2"/>
          <a:srcRect l="0" t="0" r="808" b="48551"/>
          <a:stretch/>
        </p:blipFill>
        <p:spPr bwMode="auto">
          <a:xfrm>
            <a:off x="4194278" y="1492090"/>
            <a:ext cx="4562153" cy="4139731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8" name="Grafik 7" hidden="0"/>
          <p:cNvPicPr>
            <a:picLocks noChangeAspect="1"/>
          </p:cNvPicPr>
          <p:nvPr isPhoto="0" userDrawn="0"/>
        </p:nvPicPr>
        <p:blipFill>
          <a:blip r:embed="rId2"/>
          <a:srcRect l="4880" t="62552" r="0" b="698"/>
          <a:stretch/>
        </p:blipFill>
        <p:spPr bwMode="auto">
          <a:xfrm>
            <a:off x="874818" y="3429000"/>
            <a:ext cx="4744764" cy="3206890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9" name="Picture 2" hidden="0"/>
          <p:cNvPicPr>
            <a:picLocks noChangeAspect="1"/>
          </p:cNvPicPr>
          <p:nvPr isPhoto="0" userDrawn="0"/>
        </p:nvPicPr>
        <p:blipFill>
          <a:blip r:embed="rId3"/>
          <a:srcRect l="2401" t="0" r="0" b="0"/>
          <a:stretch/>
        </p:blipFill>
        <p:spPr bwMode="auto">
          <a:xfrm>
            <a:off x="-234749" y="1739370"/>
            <a:ext cx="4449367" cy="3892451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0" name="Picture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724804" y="2606961"/>
            <a:ext cx="5543550" cy="2400300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1" name="Picture 1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2123729" y="2985274"/>
            <a:ext cx="3851567" cy="3650616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2" name="Grafik 8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75213" y="1356355"/>
            <a:ext cx="4656167" cy="4476652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3" name="Grafik 9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4859470" y="4368300"/>
            <a:ext cx="3990975" cy="2190750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4" name="Grafik 3" hidden="0"/>
          <p:cNvPicPr>
            <a:picLocks noChangeAspect="1"/>
          </p:cNvPicPr>
          <p:nvPr isPhoto="0" userDrawn="0"/>
        </p:nvPicPr>
        <p:blipFill>
          <a:blip r:embed="rId8"/>
          <a:srcRect l="1458" t="2342" r="0" b="18658"/>
          <a:stretch/>
        </p:blipFill>
        <p:spPr bwMode="auto">
          <a:xfrm>
            <a:off x="2093924" y="1492090"/>
            <a:ext cx="4639381" cy="4968552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15" name="Textfeld 12" hidden="0"/>
          <p:cNvSpPr>
            <a:spLocks noAdjustHandles="0" noChangeArrowheads="0"/>
          </p:cNvSpPr>
          <p:nvPr isPhoto="0" userDrawn="0"/>
        </p:nvSpPr>
        <p:spPr bwMode="auto">
          <a:xfrm>
            <a:off x="2470053" y="5051527"/>
            <a:ext cx="3844844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Followed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many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more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Tweets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9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2123729" y="404813"/>
            <a:ext cx="6650384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Daytime fireball over 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13" hidden="0"/>
          <p:cNvPicPr>
            <a:picLocks noChangeAspect="1"/>
          </p:cNvPicPr>
          <p:nvPr isPhoto="0" userDrawn="0"/>
        </p:nvPicPr>
        <p:blipFill>
          <a:blip r:embed="rId2"/>
          <a:srcRect l="0" t="0" r="2846" b="4105"/>
          <a:stretch/>
        </p:blipFill>
        <p:spPr bwMode="auto">
          <a:xfrm>
            <a:off x="21295" y="1604830"/>
            <a:ext cx="4406689" cy="3858845"/>
          </a:xfrm>
          <a:prstGeom prst="rect">
            <a:avLst/>
          </a:prstGeom>
        </p:spPr>
      </p:pic>
      <p:sp>
        <p:nvSpPr>
          <p:cNvPr id="7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1216527" y="5679699"/>
            <a:ext cx="20162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sz="2400" b="1"/>
              <a:t>NEMO</a:t>
            </a:r>
            <a:endParaRPr lang="en-US" sz="2400"/>
          </a:p>
        </p:txBody>
      </p:sp>
      <p:sp>
        <p:nvSpPr>
          <p:cNvPr id="8" name="Rechteck 6" hidden="0"/>
          <p:cNvSpPr/>
          <p:nvPr isPhoto="0" userDrawn="0"/>
        </p:nvSpPr>
        <p:spPr bwMode="auto">
          <a:xfrm>
            <a:off x="2843807" y="4077072"/>
            <a:ext cx="1399949" cy="864096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9" name="Rechteck 11" hidden="0"/>
          <p:cNvSpPr/>
          <p:nvPr isPhoto="0" userDrawn="0"/>
        </p:nvSpPr>
        <p:spPr bwMode="auto">
          <a:xfrm>
            <a:off x="5220072" y="1700808"/>
            <a:ext cx="3384376" cy="266429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cxnSp>
        <p:nvCxnSpPr>
          <p:cNvPr id="10" name="Gerader Verbinder 12" hidden="0"/>
          <p:cNvCxnSpPr>
            <a:cxnSpLocks/>
          </p:cNvCxnSpPr>
          <p:nvPr isPhoto="0" userDrawn="0"/>
        </p:nvCxnSpPr>
        <p:spPr bwMode="auto">
          <a:xfrm flipH="1">
            <a:off x="2843807" y="1700808"/>
            <a:ext cx="2376265" cy="23762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erader Verbinder 14" hidden="0"/>
          <p:cNvCxnSpPr>
            <a:cxnSpLocks/>
          </p:cNvCxnSpPr>
          <p:nvPr isPhoto="0" userDrawn="0"/>
        </p:nvCxnSpPr>
        <p:spPr bwMode="auto">
          <a:xfrm flipH="1">
            <a:off x="4243757" y="4365104"/>
            <a:ext cx="4360692" cy="5760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4" descr="Bildergebnis fÃ¼r CTBTO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448921" y="2127618"/>
            <a:ext cx="3017030" cy="1885644"/>
          </a:xfrm>
          <a:prstGeom prst="rect">
            <a:avLst/>
          </a:prstGeom>
          <a:noFill/>
        </p:spPr>
      </p:pic>
      <p:sp>
        <p:nvSpPr>
          <p:cNvPr id="13" name="Textfeld 10" hidden="0"/>
          <p:cNvSpPr>
            <a:spLocks noAdjustHandles="0" noChangeArrowheads="0"/>
          </p:cNvSpPr>
          <p:nvPr isPhoto="0" userDrawn="0"/>
        </p:nvSpPr>
        <p:spPr bwMode="auto">
          <a:xfrm>
            <a:off x="4590256" y="4511284"/>
            <a:ext cx="4644008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Was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fireball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detected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by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infrasound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stations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?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Daytime</a:t>
            </a:r>
            <a:r>
              <a:rPr lang="de-DE"/>
              <a:t> </a:t>
            </a:r>
            <a:r>
              <a:rPr lang="de-DE"/>
              <a:t>fireball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6" name="Rechteck 2" hidden="0"/>
          <p:cNvSpPr/>
          <p:nvPr isPhoto="0" userDrawn="0"/>
        </p:nvSpPr>
        <p:spPr bwMode="auto">
          <a:xfrm>
            <a:off x="396314" y="2233820"/>
            <a:ext cx="3319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000E5B"/>
                </a:solidFill>
              </a:rPr>
              <a:t>Automatic detection: </a:t>
            </a:r>
            <a:br>
              <a:rPr lang="en-GB" sz="2000">
                <a:solidFill>
                  <a:srgbClr val="000E5B"/>
                </a:solidFill>
              </a:rPr>
            </a:br>
            <a:r>
              <a:rPr lang="en-GB" sz="2000">
                <a:solidFill>
                  <a:srgbClr val="000E5B"/>
                </a:solidFill>
              </a:rPr>
              <a:t>4 IMS infrasound stations</a:t>
            </a:r>
            <a:endParaRPr lang="en-US" sz="2000" b="1">
              <a:solidFill>
                <a:srgbClr val="000E5B"/>
              </a:solidFill>
            </a:endParaRPr>
          </a:p>
        </p:txBody>
      </p:sp>
      <p:sp>
        <p:nvSpPr>
          <p:cNvPr id="7" name="Rechteck 4" hidden="0"/>
          <p:cNvSpPr/>
          <p:nvPr isPhoto="0" userDrawn="0"/>
        </p:nvSpPr>
        <p:spPr bwMode="auto">
          <a:xfrm>
            <a:off x="410704" y="3212976"/>
            <a:ext cx="2890664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E5B"/>
                </a:solidFill>
              </a:rPr>
              <a:t>Refined investigation:</a:t>
            </a:r>
            <a:br>
              <a:rPr lang="en-US" sz="2000">
                <a:solidFill>
                  <a:srgbClr val="000E5B"/>
                </a:solidFill>
              </a:rPr>
            </a:br>
            <a:r>
              <a:rPr lang="en-US" sz="2000">
                <a:solidFill>
                  <a:srgbClr val="000E5B"/>
                </a:solidFill>
              </a:rPr>
              <a:t>10 infrasound stations</a:t>
            </a:r>
            <a:endParaRPr/>
          </a:p>
          <a:p>
            <a:pPr>
              <a:defRPr/>
            </a:pPr>
            <a:r>
              <a:rPr lang="en-US" sz="2000">
                <a:solidFill>
                  <a:srgbClr val="000E5B"/>
                </a:solidFill>
              </a:rPr>
              <a:t>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Mean period at maximum amplitude: </a:t>
            </a:r>
            <a:r>
              <a:rPr lang="en-US" sz="2000" b="1">
                <a:solidFill>
                  <a:srgbClr val="000E5B"/>
                </a:solidFill>
              </a:rPr>
              <a:t>6.28 s</a:t>
            </a:r>
            <a:r>
              <a:rPr lang="en-US" sz="2000">
                <a:solidFill>
                  <a:srgbClr val="000E5B"/>
                </a:solidFill>
              </a:rPr>
              <a:t>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Source energy of:</a:t>
            </a:r>
            <a:br>
              <a:rPr lang="en-US" sz="2000">
                <a:solidFill>
                  <a:srgbClr val="000E5B"/>
                </a:solidFill>
              </a:rPr>
            </a:br>
            <a:r>
              <a:rPr lang="en-US" sz="2000" b="1">
                <a:solidFill>
                  <a:srgbClr val="000E5B"/>
                </a:solidFill>
              </a:rPr>
              <a:t>2.4 </a:t>
            </a:r>
            <a:r>
              <a:rPr lang="en-US" sz="2000" b="1">
                <a:solidFill>
                  <a:srgbClr val="000E5B"/>
                </a:solidFill>
              </a:rPr>
              <a:t>kt</a:t>
            </a:r>
            <a:r>
              <a:rPr lang="en-US" sz="2000" b="1">
                <a:solidFill>
                  <a:srgbClr val="000E5B"/>
                </a:solidFill>
              </a:rPr>
              <a:t> TNT.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>
              <a:solidFill>
                <a:srgbClr val="000E5B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000">
              <a:solidFill>
                <a:srgbClr val="000E5B"/>
              </a:solidFill>
            </a:endParaRPr>
          </a:p>
        </p:txBody>
      </p:sp>
      <p:pic>
        <p:nvPicPr>
          <p:cNvPr id="8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715648" y="2276872"/>
            <a:ext cx="5086584" cy="3474835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9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-689710" y="1546961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rgbClr val="000E5B"/>
                </a:solidFill>
              </a:rPr>
              <a:t>Infrasound</a:t>
            </a:r>
            <a:endParaRPr lang="de-DE" sz="2800">
              <a:solidFill>
                <a:srgbClr val="000E5B"/>
              </a:solidFill>
            </a:endParaRPr>
          </a:p>
        </p:txBody>
      </p:sp>
      <p:sp>
        <p:nvSpPr>
          <p:cNvPr id="10" name="Rechteck 9" hidden="0"/>
          <p:cNvSpPr/>
          <p:nvPr isPhoto="0" userDrawn="0"/>
        </p:nvSpPr>
        <p:spPr bwMode="auto">
          <a:xfrm>
            <a:off x="554997" y="5474707"/>
            <a:ext cx="3914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P. 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Mialle</a:t>
            </a:r>
            <a:endParaRPr lang="de-DE" sz="1200">
              <a:solidFill>
                <a:schemeClr val="accent3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Daytime</a:t>
            </a:r>
            <a:r>
              <a:rPr lang="de-DE"/>
              <a:t> </a:t>
            </a:r>
            <a:r>
              <a:rPr lang="de-DE"/>
              <a:t>fireball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6" name="Rechteck 2" hidden="0"/>
          <p:cNvSpPr/>
          <p:nvPr isPhoto="0" userDrawn="0"/>
        </p:nvSpPr>
        <p:spPr bwMode="auto">
          <a:xfrm>
            <a:off x="457200" y="2276872"/>
            <a:ext cx="784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E5B"/>
                </a:solidFill>
              </a:rPr>
              <a:t>Analysis of the IMS </a:t>
            </a:r>
            <a:r>
              <a:rPr lang="en-GB" sz="2000">
                <a:solidFill>
                  <a:srgbClr val="000E5B"/>
                </a:solidFill>
              </a:rPr>
              <a:t>infrasound data</a:t>
            </a:r>
            <a:endParaRPr lang="en-US" sz="2000" b="1">
              <a:solidFill>
                <a:srgbClr val="000E5B"/>
              </a:solidFill>
            </a:endParaRPr>
          </a:p>
        </p:txBody>
      </p:sp>
      <p:sp>
        <p:nvSpPr>
          <p:cNvPr id="7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-689710" y="1546961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rgbClr val="000E5B"/>
                </a:solidFill>
              </a:rPr>
              <a:t>Infrasound</a:t>
            </a:r>
            <a:endParaRPr lang="de-DE" sz="2800">
              <a:solidFill>
                <a:srgbClr val="000E5B"/>
              </a:solidFill>
            </a:endParaRPr>
          </a:p>
        </p:txBody>
      </p:sp>
      <p:sp>
        <p:nvSpPr>
          <p:cNvPr id="8" name="Rechteck 9" hidden="0"/>
          <p:cNvSpPr/>
          <p:nvPr isPhoto="0" userDrawn="0"/>
        </p:nvSpPr>
        <p:spPr bwMode="auto">
          <a:xfrm>
            <a:off x="5148064" y="5509712"/>
            <a:ext cx="3914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200">
                <a:solidFill>
                  <a:schemeClr val="tx2">
                    <a:lumMod val="65000"/>
                    <a:lumOff val="35000"/>
                  </a:schemeClr>
                </a:solidFill>
              </a:rPr>
              <a:t>Ott </a:t>
            </a:r>
            <a:r>
              <a:rPr lang="de-DE" sz="1200" i="1">
                <a:solidFill>
                  <a:schemeClr val="tx2">
                    <a:lumMod val="65000"/>
                    <a:lumOff val="35000"/>
                  </a:schemeClr>
                </a:solidFill>
              </a:rPr>
              <a:t>et al. </a:t>
            </a:r>
            <a:r>
              <a:rPr lang="de-DE" sz="1200">
                <a:solidFill>
                  <a:schemeClr val="tx2">
                    <a:lumMod val="65000"/>
                    <a:lumOff val="35000"/>
                  </a:schemeClr>
                </a:solidFill>
              </a:rPr>
              <a:t>(2019)</a:t>
            </a:r>
            <a:endParaRPr lang="de-DE" sz="120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3" hidden="0"/>
          <p:cNvPicPr>
            <a:picLocks noChangeAspect="1"/>
          </p:cNvPicPr>
          <p:nvPr isPhoto="0" userDrawn="0"/>
        </p:nvPicPr>
        <p:blipFill>
          <a:blip r:embed="rId2"/>
          <a:srcRect l="0" t="887" r="0" b="1"/>
          <a:stretch/>
        </p:blipFill>
        <p:spPr bwMode="auto">
          <a:xfrm>
            <a:off x="0" y="2996951"/>
            <a:ext cx="9144000" cy="2469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Daytime</a:t>
            </a:r>
            <a:r>
              <a:rPr lang="de-DE"/>
              <a:t> </a:t>
            </a:r>
            <a:r>
              <a:rPr lang="de-DE"/>
              <a:t>fireball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sp>
        <p:nvSpPr>
          <p:cNvPr id="6" name="Rechteck 2" hidden="0"/>
          <p:cNvSpPr/>
          <p:nvPr isPhoto="0" userDrawn="0"/>
        </p:nvSpPr>
        <p:spPr bwMode="auto">
          <a:xfrm>
            <a:off x="452074" y="4014289"/>
            <a:ext cx="3034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E5B"/>
                </a:solidFill>
              </a:rPr>
              <a:t>CNEOS/JPL found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a source energy of </a:t>
            </a:r>
            <a:r>
              <a:rPr lang="en-US" sz="2000" b="1">
                <a:solidFill>
                  <a:srgbClr val="000E5B"/>
                </a:solidFill>
              </a:rPr>
              <a:t>2.8 </a:t>
            </a:r>
            <a:r>
              <a:rPr lang="en-US" sz="2000" b="1">
                <a:solidFill>
                  <a:srgbClr val="000E5B"/>
                </a:solidFill>
              </a:rPr>
              <a:t>kt</a:t>
            </a:r>
            <a:r>
              <a:rPr lang="en-US" sz="2000" b="1">
                <a:solidFill>
                  <a:srgbClr val="000E5B"/>
                </a:solidFill>
              </a:rPr>
              <a:t> TNT.</a:t>
            </a:r>
            <a:endParaRPr/>
          </a:p>
        </p:txBody>
      </p:sp>
      <p:sp>
        <p:nvSpPr>
          <p:cNvPr id="7" name="Rechteck 4" hidden="0"/>
          <p:cNvSpPr/>
          <p:nvPr isPhoto="0" userDrawn="0"/>
        </p:nvSpPr>
        <p:spPr bwMode="auto">
          <a:xfrm>
            <a:off x="452074" y="2327553"/>
            <a:ext cx="2890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E5B"/>
                </a:solidFill>
              </a:rPr>
              <a:t>10 Infrasound stations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a source energy of </a:t>
            </a:r>
            <a:r>
              <a:rPr lang="en-US" sz="2000" b="1">
                <a:solidFill>
                  <a:srgbClr val="000E5B"/>
                </a:solidFill>
              </a:rPr>
              <a:t>2.4 </a:t>
            </a:r>
            <a:r>
              <a:rPr lang="en-US" sz="2000" b="1">
                <a:solidFill>
                  <a:srgbClr val="000E5B"/>
                </a:solidFill>
              </a:rPr>
              <a:t>kt</a:t>
            </a:r>
            <a:r>
              <a:rPr lang="en-US" sz="2000" b="1">
                <a:solidFill>
                  <a:srgbClr val="000E5B"/>
                </a:solidFill>
              </a:rPr>
              <a:t> TNT.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US" sz="2000">
                <a:solidFill>
                  <a:srgbClr val="000E5B"/>
                </a:solidFill>
              </a:rPr>
              <a:t>a size of about </a:t>
            </a:r>
            <a:r>
              <a:rPr lang="en-US" sz="2000" b="1">
                <a:solidFill>
                  <a:srgbClr val="000E5B"/>
                </a:solidFill>
              </a:rPr>
              <a:t>4 m</a:t>
            </a:r>
            <a:r>
              <a:rPr lang="en-US" sz="2000">
                <a:solidFill>
                  <a:srgbClr val="000E5B"/>
                </a:solidFill>
              </a:rPr>
              <a:t>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lang="en-US" sz="2000">
              <a:solidFill>
                <a:srgbClr val="000E5B"/>
              </a:solidFill>
            </a:endParaRPr>
          </a:p>
        </p:txBody>
      </p:sp>
      <p:sp>
        <p:nvSpPr>
          <p:cNvPr id="8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-565395" y="16078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rgbClr val="000E5B"/>
                </a:solidFill>
              </a:rPr>
              <a:t>Infrasound</a:t>
            </a:r>
            <a:endParaRPr lang="de-DE" sz="2800">
              <a:solidFill>
                <a:srgbClr val="000E5B"/>
              </a:solidFill>
            </a:endParaRPr>
          </a:p>
        </p:txBody>
      </p:sp>
      <p:sp>
        <p:nvSpPr>
          <p:cNvPr id="9" name="Rechteck 9" hidden="0"/>
          <p:cNvSpPr/>
          <p:nvPr isPhoto="0" userDrawn="0"/>
        </p:nvSpPr>
        <p:spPr bwMode="auto">
          <a:xfrm>
            <a:off x="3611069" y="5109732"/>
            <a:ext cx="5282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>
                <a:solidFill>
                  <a:srgbClr val="000E5B"/>
                </a:solidFill>
              </a:rPr>
              <a:t>Infrasound signal received with station I56US processed with PMCC.</a:t>
            </a:r>
            <a:endParaRPr lang="de-DE" sz="2000">
              <a:solidFill>
                <a:srgbClr val="000E5B"/>
              </a:solidFill>
            </a:endParaRPr>
          </a:p>
        </p:txBody>
      </p:sp>
      <p:pic>
        <p:nvPicPr>
          <p:cNvPr id="10" name="Picture 3" hidden="0"/>
          <p:cNvPicPr/>
          <p:nvPr isPhoto="0" userDrawn="0"/>
        </p:nvPicPr>
        <p:blipFill>
          <a:blip r:embed="rId2"/>
          <a:srcRect l="-1" t="28732" r="33561" b="8831"/>
          <a:stretch/>
        </p:blipFill>
        <p:spPr bwMode="auto">
          <a:xfrm>
            <a:off x="3342738" y="1754100"/>
            <a:ext cx="5628897" cy="316835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Meteor Research</a:t>
            </a:r>
            <a:endParaRPr/>
          </a:p>
        </p:txBody>
      </p:sp>
      <p:pic>
        <p:nvPicPr>
          <p:cNvPr id="5" name="Content Placeholder 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971599" y="1412776"/>
            <a:ext cx="7121152" cy="4890430"/>
          </a:xfrm>
          <a:prstGeom prst="rect">
            <a:avLst/>
          </a:prstGeom>
          <a:noFill/>
        </p:spPr>
      </p:pic>
      <p:sp>
        <p:nvSpPr>
          <p:cNvPr id="6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6228184" y="5877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UpCosmos.com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9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2123729" y="404813"/>
            <a:ext cx="6650384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Daytime fireball over 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13" hidden="0"/>
          <p:cNvPicPr>
            <a:picLocks noChangeAspect="1"/>
          </p:cNvPicPr>
          <p:nvPr isPhoto="0" userDrawn="0"/>
        </p:nvPicPr>
        <p:blipFill>
          <a:blip r:embed="rId2"/>
          <a:srcRect l="0" t="0" r="2846" b="4105"/>
          <a:stretch/>
        </p:blipFill>
        <p:spPr bwMode="auto">
          <a:xfrm>
            <a:off x="21295" y="1604830"/>
            <a:ext cx="4406689" cy="3858845"/>
          </a:xfrm>
          <a:prstGeom prst="rect">
            <a:avLst/>
          </a:prstGeom>
        </p:spPr>
      </p:pic>
      <p:sp>
        <p:nvSpPr>
          <p:cNvPr id="7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1216527" y="5679699"/>
            <a:ext cx="20162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n-US" sz="2400" b="1"/>
              <a:t>NEMO</a:t>
            </a:r>
            <a:endParaRPr lang="en-US" sz="2400"/>
          </a:p>
        </p:txBody>
      </p:sp>
      <p:sp>
        <p:nvSpPr>
          <p:cNvPr id="8" name="Rechteck 6" hidden="0"/>
          <p:cNvSpPr/>
          <p:nvPr isPhoto="0" userDrawn="0"/>
        </p:nvSpPr>
        <p:spPr bwMode="auto">
          <a:xfrm>
            <a:off x="1691680" y="4668081"/>
            <a:ext cx="1541071" cy="85419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9" name="Rechteck 11" hidden="0"/>
          <p:cNvSpPr/>
          <p:nvPr isPhoto="0" userDrawn="0"/>
        </p:nvSpPr>
        <p:spPr bwMode="auto">
          <a:xfrm>
            <a:off x="5220072" y="2287990"/>
            <a:ext cx="3384376" cy="197085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cxnSp>
        <p:nvCxnSpPr>
          <p:cNvPr id="10" name="Gerader Verbinder 12" hidden="0"/>
          <p:cNvCxnSpPr>
            <a:cxnSpLocks/>
          </p:cNvCxnSpPr>
          <p:nvPr isPhoto="0" userDrawn="0"/>
        </p:nvCxnSpPr>
        <p:spPr bwMode="auto">
          <a:xfrm flipH="1">
            <a:off x="1691681" y="2287990"/>
            <a:ext cx="3528390" cy="238009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erader Verbinder 14" hidden="0"/>
          <p:cNvCxnSpPr>
            <a:cxnSpLocks/>
          </p:cNvCxnSpPr>
          <p:nvPr isPhoto="0" userDrawn="0"/>
        </p:nvCxnSpPr>
        <p:spPr bwMode="auto">
          <a:xfrm flipH="1">
            <a:off x="3232751" y="4258845"/>
            <a:ext cx="5371698" cy="1263435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4" descr="Bildergebnis fÃ¼r GoogleAlert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448921" y="2420888"/>
            <a:ext cx="3063375" cy="1603384"/>
          </a:xfrm>
          <a:prstGeom prst="rect">
            <a:avLst/>
          </a:prstGeom>
          <a:noFill/>
        </p:spPr>
      </p:pic>
      <p:sp>
        <p:nvSpPr>
          <p:cNvPr id="13" name="Textfeld 11" hidden="0"/>
          <p:cNvSpPr>
            <a:spLocks noAdjustHandles="0" noChangeArrowheads="0"/>
          </p:cNvSpPr>
          <p:nvPr isPhoto="0" userDrawn="0"/>
        </p:nvSpPr>
        <p:spPr bwMode="auto">
          <a:xfrm>
            <a:off x="4954416" y="4427139"/>
            <a:ext cx="3904800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Collect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add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further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information</a:t>
            </a:r>
            <a:endParaRPr lang="en-GB" sz="2800" b="1">
              <a:solidFill>
                <a:srgbClr val="000E5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Daytime</a:t>
            </a:r>
            <a:r>
              <a:rPr lang="de-DE"/>
              <a:t> </a:t>
            </a:r>
            <a:r>
              <a:rPr lang="de-DE"/>
              <a:t>fireball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Russia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21 June 2018 - 01:15 UT (04:15 LT)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81620" y="1530252"/>
            <a:ext cx="4046364" cy="352839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/>
              <a:t>Scientists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Ural Federal University</a:t>
            </a:r>
            <a:endParaRPr/>
          </a:p>
          <a:p>
            <a:pPr>
              <a:defRPr/>
            </a:pPr>
            <a:r>
              <a:rPr lang="de-DE"/>
              <a:t>Found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 b="1"/>
              <a:t>5 kg </a:t>
            </a:r>
            <a:r>
              <a:rPr lang="de-DE" b="1"/>
              <a:t>of</a:t>
            </a:r>
            <a:r>
              <a:rPr lang="de-DE" b="1"/>
              <a:t> </a:t>
            </a:r>
            <a:r>
              <a:rPr lang="de-DE" b="1"/>
              <a:t>meteorites</a:t>
            </a:r>
            <a:endParaRPr lang="de-DE" b="1"/>
          </a:p>
          <a:p>
            <a:pPr>
              <a:defRPr/>
            </a:pPr>
            <a:r>
              <a:rPr lang="de-DE"/>
              <a:t>Largest</a:t>
            </a:r>
            <a:r>
              <a:rPr lang="de-DE"/>
              <a:t>: 0.55 kg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6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7" name="Grafik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076056" y="1621318"/>
            <a:ext cx="3528392" cy="4704523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8" name="Picture 2" hidden="0"/>
          <p:cNvPicPr>
            <a:picLocks noChangeAspect="1"/>
          </p:cNvPicPr>
          <p:nvPr isPhoto="0" userDrawn="0"/>
        </p:nvPicPr>
        <p:blipFill>
          <a:blip r:embed="rId3"/>
          <a:srcRect l="0" t="15886" r="10351" b="0"/>
          <a:stretch/>
        </p:blipFill>
        <p:spPr bwMode="auto">
          <a:xfrm>
            <a:off x="424768" y="3113947"/>
            <a:ext cx="3960440" cy="2534394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9" name="TextBox 8" hidden="0"/>
          <p:cNvSpPr>
            <a:spLocks noAdjustHandles="0" noChangeArrowheads="0"/>
          </p:cNvSpPr>
          <p:nvPr isPhoto="0" userDrawn="0"/>
        </p:nvSpPr>
        <p:spPr bwMode="auto">
          <a:xfrm>
            <a:off x="467545" y="5709986"/>
            <a:ext cx="4608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2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→ </m:t>
                      </m:r>
                    </m:oMath>
                  </m:oMathPara>
                </a14:m>
              </mc:Choice>
              <mc:Fallback/>
            </mc:AlternateContent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Density 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constraint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mass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>
                <a:solidFill>
                  <a:schemeClr val="accent6">
                    <a:lumMod val="50000"/>
                  </a:schemeClr>
                </a:solidFill>
              </a:rPr>
              <a:t>computations</a:t>
            </a:r>
            <a:endParaRPr lang="de-DE" sz="2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6840252" y="5979266"/>
            <a:ext cx="211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UrFU</a:t>
            </a:r>
            <a:r>
              <a:rPr lang="de-DE"/>
              <a:t> University</a:t>
            </a:r>
            <a:endParaRPr/>
          </a:p>
        </p:txBody>
      </p:sp>
    </p:spTree>
  </p:cSld>
  <p:clrMapOvr>
    <a:overrideClrMapping accent1="accent1" accent2="accent2" accent3="accent3" accent4="accent4" accent5="accent5" accent6="accent6" bg1="lt1" bg2="lt2" folHlink="folHlink" hlink="hlink" tx1="dk1" tx2="dk2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NEMO Events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Grafik 6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843807" y="1546225"/>
            <a:ext cx="5830932" cy="47630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416025" y="1916832"/>
            <a:ext cx="2160240" cy="44690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First NEMO Event in August 2017</a:t>
            </a:r>
            <a:endParaRPr/>
          </a:p>
          <a:p>
            <a:pPr>
              <a:defRPr/>
            </a:pPr>
            <a:r>
              <a:rPr lang="en-US"/>
              <a:t>About 29 months of test-operation</a:t>
            </a:r>
            <a:endParaRPr/>
          </a:p>
          <a:p>
            <a:pPr>
              <a:defRPr/>
            </a:pPr>
            <a:r>
              <a:rPr lang="en-US"/>
              <a:t>Since Jan 2020 in operation at ESA</a:t>
            </a:r>
            <a:endParaRPr/>
          </a:p>
          <a:p>
            <a:pPr>
              <a:defRPr/>
            </a:pPr>
            <a:r>
              <a:rPr lang="en-US" b="1"/>
              <a:t>Over 800 events </a:t>
            </a:r>
            <a:endParaRPr/>
          </a:p>
        </p:txBody>
      </p:sp>
      <p:sp>
        <p:nvSpPr>
          <p:cNvPr id="8" name="TextBox 2" hidden="0"/>
          <p:cNvSpPr>
            <a:spLocks noAdjustHandles="0" noChangeArrowheads="0"/>
          </p:cNvSpPr>
          <p:nvPr isPhoto="0" userDrawn="0"/>
        </p:nvSpPr>
        <p:spPr bwMode="auto">
          <a:xfrm>
            <a:off x="5153968" y="6124307"/>
            <a:ext cx="347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Increased activity due to meteor showers with a large quantity of fireballs</a:t>
            </a:r>
            <a:endParaRPr/>
          </a:p>
        </p:txBody>
      </p:sp>
      <p:cxnSp>
        <p:nvCxnSpPr>
          <p:cNvPr id="9" name="Straight Arrow Connector 4" hidden="0"/>
          <p:cNvCxnSpPr>
            <a:cxnSpLocks/>
          </p:cNvCxnSpPr>
          <p:nvPr isPhoto="0" userDrawn="0"/>
        </p:nvCxnSpPr>
        <p:spPr bwMode="auto">
          <a:xfrm flipV="1">
            <a:off x="7380312" y="5311775"/>
            <a:ext cx="216024" cy="7815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0" name="Straight Arrow Connector 9" hidden="0"/>
          <p:cNvCxnSpPr>
            <a:cxnSpLocks/>
          </p:cNvCxnSpPr>
          <p:nvPr isPhoto="0" userDrawn="0"/>
        </p:nvCxnSpPr>
        <p:spPr bwMode="auto">
          <a:xfrm flipV="1">
            <a:off x="7452320" y="5311775"/>
            <a:ext cx="720080" cy="8125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123729" y="404813"/>
            <a:ext cx="6650384" cy="1141412"/>
          </a:xfrm>
        </p:spPr>
        <p:txBody>
          <a:bodyPr/>
          <a:lstStyle/>
          <a:p>
            <a:pPr>
              <a:defRPr/>
            </a:pPr>
            <a:r>
              <a:rPr lang="de-DE"/>
              <a:t>NEMO Events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5" hidden="0"/>
          <p:cNvSpPr>
            <a:spLocks noAdjustHandles="0" noChangeArrowheads="0"/>
          </p:cNvSpPr>
          <p:nvPr isPhoto="0" userDrawn="0"/>
        </p:nvSpPr>
        <p:spPr bwMode="auto">
          <a:xfrm>
            <a:off x="-622920" y="546367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ctbto.org</a:t>
            </a:r>
            <a:endParaRPr/>
          </a:p>
        </p:txBody>
      </p:sp>
      <p:pic>
        <p:nvPicPr>
          <p:cNvPr id="6" name="Grafik 6" hidden="0"/>
          <p:cNvPicPr/>
          <p:nvPr isPhoto="0" userDrawn="0"/>
        </p:nvPicPr>
        <p:blipFill>
          <a:blip r:embed="rId2"/>
          <a:srcRect l="1460" t="0" r="1796" b="2212"/>
          <a:stretch/>
        </p:blipFill>
        <p:spPr bwMode="auto">
          <a:xfrm>
            <a:off x="1043608" y="1412776"/>
            <a:ext cx="7056783" cy="48965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Outlook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9552" y="1916832"/>
            <a:ext cx="7922582" cy="4704357"/>
          </a:xfrm>
        </p:spPr>
        <p:txBody>
          <a:bodyPr/>
          <a:lstStyle/>
          <a:p>
            <a:pPr>
              <a:defRPr/>
            </a:pPr>
            <a:r>
              <a:rPr lang="en-GB" sz="2400"/>
              <a:t>Since the beginning of this year (2020) NEMO is in operation at the European Space Agency as part of its Space Safety Programme</a:t>
            </a:r>
            <a:endParaRPr/>
          </a:p>
          <a:p>
            <a:pPr>
              <a:defRPr/>
            </a:pPr>
            <a:endParaRPr lang="de-DE" sz="2400"/>
          </a:p>
          <a:p>
            <a:pPr marL="0" indent="0">
              <a:buNone/>
              <a:defRPr/>
            </a:pPr>
            <a:r>
              <a:rPr lang="de-DE" sz="2400"/>
              <a:t>Next </a:t>
            </a:r>
            <a:r>
              <a:rPr lang="de-DE" sz="2400"/>
              <a:t>Steps</a:t>
            </a:r>
            <a:endParaRPr lang="de-DE" sz="2400"/>
          </a:p>
          <a:p>
            <a:pPr>
              <a:lnSpc>
                <a:spcPct val="100000"/>
              </a:lnSpc>
              <a:defRPr/>
            </a:pPr>
            <a:r>
              <a:rPr lang="de-DE" sz="2400"/>
              <a:t>Adding</a:t>
            </a:r>
            <a:r>
              <a:rPr lang="de-DE" sz="2400"/>
              <a:t> social </a:t>
            </a:r>
            <a:r>
              <a:rPr lang="de-DE" sz="2400"/>
              <a:t>media</a:t>
            </a:r>
            <a:r>
              <a:rPr lang="de-DE" sz="2400"/>
              <a:t> </a:t>
            </a:r>
            <a:r>
              <a:rPr lang="de-DE" sz="2400"/>
              <a:t>services</a:t>
            </a:r>
            <a:r>
              <a:rPr lang="de-DE" sz="2400"/>
              <a:t> </a:t>
            </a:r>
            <a:r>
              <a:rPr lang="de-DE" sz="2400"/>
              <a:t>to</a:t>
            </a:r>
            <a:r>
              <a:rPr lang="de-DE" sz="2400"/>
              <a:t> </a:t>
            </a:r>
            <a:r>
              <a:rPr lang="de-DE" sz="2400"/>
              <a:t>reduce</a:t>
            </a:r>
            <a:r>
              <a:rPr lang="de-DE" sz="2400"/>
              <a:t> </a:t>
            </a:r>
            <a:r>
              <a:rPr lang="de-DE" sz="2400"/>
              <a:t>biases</a:t>
            </a:r>
            <a:r>
              <a:rPr lang="de-DE" sz="2400"/>
              <a:t> </a:t>
            </a:r>
            <a:r>
              <a:rPr lang="de-DE" sz="2400"/>
              <a:t>based</a:t>
            </a:r>
            <a:r>
              <a:rPr lang="de-DE" sz="2400"/>
              <a:t> on </a:t>
            </a:r>
            <a:r>
              <a:rPr lang="de-DE" sz="2400"/>
              <a:t>location</a:t>
            </a:r>
            <a:endParaRPr lang="de-DE" sz="2400"/>
          </a:p>
          <a:p>
            <a:pPr>
              <a:lnSpc>
                <a:spcPct val="100000"/>
              </a:lnSpc>
              <a:defRPr/>
            </a:pPr>
            <a:r>
              <a:rPr lang="de-DE" sz="2400"/>
              <a:t>More </a:t>
            </a:r>
            <a:r>
              <a:rPr lang="de-DE" sz="2400"/>
              <a:t>data</a:t>
            </a:r>
            <a:r>
              <a:rPr lang="de-DE" sz="2400"/>
              <a:t> </a:t>
            </a:r>
            <a:r>
              <a:rPr lang="de-DE" sz="2400"/>
              <a:t>from</a:t>
            </a:r>
            <a:r>
              <a:rPr lang="de-DE" sz="2400"/>
              <a:t> </a:t>
            </a:r>
            <a:r>
              <a:rPr lang="de-DE" sz="2400"/>
              <a:t>existing</a:t>
            </a:r>
            <a:r>
              <a:rPr lang="de-DE" sz="2400"/>
              <a:t> </a:t>
            </a:r>
            <a:r>
              <a:rPr lang="de-DE" sz="2400"/>
              <a:t>fireball</a:t>
            </a:r>
            <a:r>
              <a:rPr lang="de-DE" sz="2400"/>
              <a:t> </a:t>
            </a:r>
            <a:r>
              <a:rPr lang="de-DE" sz="2400"/>
              <a:t>networks</a:t>
            </a:r>
            <a:r>
              <a:rPr lang="de-DE" sz="2400"/>
              <a:t> and </a:t>
            </a:r>
            <a:r>
              <a:rPr lang="de-DE" sz="2400"/>
              <a:t>other</a:t>
            </a:r>
            <a:r>
              <a:rPr lang="de-DE" sz="2400"/>
              <a:t> </a:t>
            </a:r>
            <a:r>
              <a:rPr lang="de-DE" sz="2400"/>
              <a:t>sources</a:t>
            </a:r>
            <a:endParaRPr lang="de-DE" sz="2400"/>
          </a:p>
          <a:p>
            <a:pPr marL="0" indent="0">
              <a:buNone/>
              <a:defRPr/>
            </a:pPr>
            <a:r>
              <a:rPr lang="de-DE" sz="2400"/>
              <a:t>		Access, </a:t>
            </a:r>
            <a:r>
              <a:rPr lang="de-DE" sz="2400"/>
              <a:t>analyze</a:t>
            </a:r>
            <a:r>
              <a:rPr lang="de-DE" sz="2400"/>
              <a:t>, and </a:t>
            </a:r>
            <a:r>
              <a:rPr lang="de-DE" sz="2400"/>
              <a:t>combine</a:t>
            </a:r>
            <a:endParaRPr lang="de-DE" sz="2400"/>
          </a:p>
          <a:p>
            <a:pPr marL="0" indent="0">
              <a:buNone/>
              <a:defRPr/>
            </a:pPr>
            <a:endParaRPr lang="de-DE" sz="2400"/>
          </a:p>
        </p:txBody>
      </p:sp>
      <p:sp>
        <p:nvSpPr>
          <p:cNvPr id="6" name="Pfeil nach rechts 6" hidden="0"/>
          <p:cNvSpPr/>
          <p:nvPr isPhoto="0" userDrawn="0"/>
        </p:nvSpPr>
        <p:spPr bwMode="auto">
          <a:xfrm flipV="1">
            <a:off x="539552" y="4832962"/>
            <a:ext cx="216024" cy="2522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References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23528" y="1556436"/>
            <a:ext cx="8226425" cy="4524375"/>
          </a:xfrm>
        </p:spPr>
        <p:txBody>
          <a:bodyPr/>
          <a:lstStyle/>
          <a:p>
            <a:pPr marL="342900" indent="-342900">
              <a:buFont typeface="Wingdings"/>
              <a:buChar char="§"/>
              <a:defRPr/>
            </a:pPr>
            <a:r>
              <a:rPr lang="en-US" sz="1400"/>
              <a:t>https://www.fripon.org/?lang=en</a:t>
            </a:r>
            <a:endParaRPr/>
          </a:p>
          <a:p>
            <a:pPr marL="342900" indent="-342900">
              <a:buFont typeface="Wingdings"/>
              <a:buChar char="§"/>
              <a:defRPr/>
            </a:pPr>
            <a:r>
              <a:rPr lang="en-US" sz="1400"/>
              <a:t>https://cneos.jpl.nasa.gov/fireballs/</a:t>
            </a:r>
            <a:endParaRPr/>
          </a:p>
          <a:p>
            <a:pPr>
              <a:defRPr/>
            </a:pPr>
            <a:r>
              <a:rPr lang="en-GB" sz="1400"/>
              <a:t>https://ghrc.nsstc.nasa.gov/lightning/overview_glm.html</a:t>
            </a:r>
            <a:endParaRPr/>
          </a:p>
          <a:p>
            <a:pPr>
              <a:defRPr/>
            </a:pPr>
            <a:r>
              <a:rPr lang="en-GB" sz="1400"/>
              <a:t>https://www.ctbto.org/verification-regime/monitoring-technologies-how-they-work/infrasound-monitoring/</a:t>
            </a:r>
            <a:endParaRPr/>
          </a:p>
          <a:p>
            <a:pPr>
              <a:defRPr/>
            </a:pPr>
            <a:r>
              <a:rPr lang="en-GB" sz="1400"/>
              <a:t>https://atlas.fallingstar.com/home.php</a:t>
            </a:r>
            <a:endParaRPr/>
          </a:p>
          <a:p>
            <a:pPr>
              <a:defRPr/>
            </a:pPr>
            <a:r>
              <a:rPr lang="en-GB" sz="1400"/>
              <a:t>https://panstarrs.stsci.edu/</a:t>
            </a:r>
            <a:endParaRPr/>
          </a:p>
          <a:p>
            <a:pPr>
              <a:defRPr/>
            </a:pPr>
            <a:r>
              <a:rPr lang="en-GB" sz="1400"/>
              <a:t>https://ares.jsc.nasa.gov/meteorite-falls/</a:t>
            </a:r>
            <a:endParaRPr/>
          </a:p>
          <a:p>
            <a:pPr>
              <a:defRPr/>
            </a:pPr>
            <a:r>
              <a:rPr lang="en-GB" sz="1400"/>
              <a:t>http://www.ifa.hawaii.edu/info/press-releases/ATLAS_2019MO/</a:t>
            </a:r>
            <a:endParaRPr/>
          </a:p>
          <a:p>
            <a:pPr>
              <a:defRPr/>
            </a:pPr>
            <a:r>
              <a:rPr lang="en-GB" sz="1400"/>
              <a:t>https://minorplanetcenter.net/mpec/K19/K19M72.html</a:t>
            </a:r>
            <a:endParaRPr/>
          </a:p>
          <a:p>
            <a:pPr>
              <a:defRPr/>
            </a:pPr>
            <a:r>
              <a:rPr lang="en-GB" sz="1400"/>
              <a:t>https://remanzacco.blogspot.com/2019/06/small-asteroid-neocp-a10eom1-impacted.html</a:t>
            </a:r>
            <a:endParaRPr/>
          </a:p>
          <a:p>
            <a:pPr>
              <a:defRPr/>
            </a:pPr>
            <a:r>
              <a:rPr lang="en-GB" sz="1400"/>
              <a:t>https://www.imo.net/new-year-italian-meteorite-recovered/</a:t>
            </a:r>
            <a:endParaRPr/>
          </a:p>
          <a:p>
            <a:pPr>
              <a:defRPr/>
            </a:pPr>
            <a:r>
              <a:rPr lang="en-GB" sz="1400"/>
              <a:t>Ott</a:t>
            </a:r>
            <a:r>
              <a:rPr lang="en-GB" sz="1400"/>
              <a:t>, T., Drolshagen, E., </a:t>
            </a:r>
            <a:r>
              <a:rPr lang="en-GB" sz="1400"/>
              <a:t>Koschny</a:t>
            </a:r>
            <a:r>
              <a:rPr lang="en-GB" sz="1400"/>
              <a:t>, D., </a:t>
            </a:r>
            <a:r>
              <a:rPr lang="en-GB" sz="1400"/>
              <a:t>Mialle</a:t>
            </a:r>
            <a:r>
              <a:rPr lang="en-GB" sz="1400"/>
              <a:t>, P., </a:t>
            </a:r>
            <a:r>
              <a:rPr lang="en-GB" sz="1400"/>
              <a:t>Pilger</a:t>
            </a:r>
            <a:r>
              <a:rPr lang="en-GB" sz="1400"/>
              <a:t>, C., </a:t>
            </a:r>
            <a:r>
              <a:rPr lang="en-GB" sz="1400"/>
              <a:t>Vaubaillon</a:t>
            </a:r>
            <a:r>
              <a:rPr lang="en-GB" sz="1400"/>
              <a:t>, J., Drolshagen, G., </a:t>
            </a:r>
            <a:r>
              <a:rPr lang="en-GB" sz="1400"/>
              <a:t>Poppe</a:t>
            </a:r>
            <a:r>
              <a:rPr lang="en-GB" sz="1400"/>
              <a:t>, B. (2019), Combination of infrasound signals and complementary data for the analysis of bright fireballs, Planetary and Space Science, Volume 179, https://doi.org/10.1016/j.pss.2019.104715 </a:t>
            </a:r>
            <a:endParaRPr/>
          </a:p>
          <a:p>
            <a:pPr>
              <a:defRPr/>
            </a:pPr>
            <a:r>
              <a:rPr lang="en-GB" sz="1400"/>
              <a:t>https://www.imo.net/bright-fireball-over-alberta/</a:t>
            </a:r>
            <a:endParaRPr/>
          </a:p>
          <a:p>
            <a:pPr>
              <a:defRPr/>
            </a:pPr>
            <a:r>
              <a:rPr lang="en-GB" sz="1400"/>
              <a:t>https://www.imo.net/fireball-over-the-caribbean-detected-before-it-entered/</a:t>
            </a:r>
            <a:endParaRPr/>
          </a:p>
          <a:p>
            <a:pPr>
              <a:defRPr/>
            </a:pPr>
            <a:endParaRPr lang="en-GB" sz="1400"/>
          </a:p>
          <a:p>
            <a:pPr marL="0" indent="0">
              <a:buNone/>
              <a:defRPr/>
            </a:pPr>
            <a:endParaRPr lang="en-GB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В НЕБЕ НАД ЦЕНТРАЛЬНОЙ РОССИЕЙ ВЗОРВАЛСЯ МЕТЕОРИТ, 21 ИЮНЯ 2018 - METEORITE IN RUSSIA" hidden="0">
            <a:hlinkClick r:id="" action="ppaction://media"/>
          </p:cNvPr>
          <p:cNvPicPr>
            <a:picLocks noChangeAspect="1" noGrp="1"/>
          </p:cNvPicPr>
          <p:nvPr isPhoto="0" userDrawn="0">
            <p:ph idx="1" hasCustomPrompt="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547688" y="1604963"/>
            <a:ext cx="8043862" cy="4524375"/>
          </a:xfrm>
          <a:prstGeom prst="rect">
            <a:avLst/>
          </a:prstGeom>
        </p:spPr>
      </p:pic>
      <p:sp>
        <p:nvSpPr>
          <p:cNvPr id="5" name="Inhaltsplatzhalter 2" hidden="0"/>
          <p:cNvSpPr>
            <a:spLocks noAdjustHandles="0" noChangeArrowheads="0"/>
          </p:cNvSpPr>
          <p:nvPr isPhoto="0" userDrawn="0"/>
        </p:nvSpPr>
        <p:spPr bwMode="auto">
          <a:xfrm>
            <a:off x="755576" y="3717032"/>
            <a:ext cx="7920880" cy="1512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339725" indent="-339725" algn="l" defTabSz="449263">
              <a:lnSpc>
                <a:spcPct val="87000"/>
              </a:lnSpc>
              <a:spcBef>
                <a:spcPts val="500"/>
              </a:spcBef>
              <a:spcAft>
                <a:spcPts val="500"/>
              </a:spcAft>
              <a:buClr>
                <a:srgbClr val="003399"/>
              </a:buClr>
              <a:buSzPct val="100000"/>
              <a:buFont typeface="Wingdings"/>
              <a:buChar char=""/>
              <a:defRPr sz="2000">
                <a:solidFill>
                  <a:srgbClr val="000E5B"/>
                </a:solidFill>
                <a:latin typeface="+mn-lt"/>
                <a:ea typeface="+mn-ea"/>
                <a:cs typeface="+mn-cs"/>
              </a:defRPr>
            </a:lvl1pPr>
            <a:lvl2pPr marL="739775" indent="-282575" algn="l" defTabSz="449263">
              <a:lnSpc>
                <a:spcPct val="87000"/>
              </a:lnSpc>
              <a:spcBef>
                <a:spcPts val="475"/>
              </a:spcBef>
              <a:spcAft>
                <a:spcPts val="475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9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>
              <a:lnSpc>
                <a:spcPct val="87000"/>
              </a:lnSpc>
              <a:spcBef>
                <a:spcPts val="4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00000"/>
              <a:buFont typeface="Arial"/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>
              <a:lnSpc>
                <a:spcPct val="87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Char char="»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endParaRPr lang="de-DE" sz="3200">
              <a:solidFill>
                <a:schemeClr val="bg1"/>
              </a:solidFill>
            </a:endParaRPr>
          </a:p>
          <a:p>
            <a:pPr marL="0" indent="0" algn="ctr">
              <a:buFont typeface="Wingdings"/>
              <a:buNone/>
              <a:defRPr/>
            </a:pPr>
            <a:r>
              <a:rPr lang="de-DE" sz="3600" b="1">
                <a:solidFill>
                  <a:schemeClr val="bg1"/>
                </a:solidFill>
              </a:rPr>
              <a:t>Thank you for your interest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6" name="Titel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eecosexuals.sites.ucsc.edu/wp-content/uploads/sites/94/2015/01/Planet_Earth.jpg" hidden="0"/>
          <p:cNvPicPr>
            <a:picLocks noChangeAspect="1" noChangeArrowheads="1"/>
          </p:cNvPicPr>
          <p:nvPr isPhoto="0" userDrawn="0"/>
        </p:nvPicPr>
        <p:blipFill>
          <a:blip r:embed="rId2"/>
          <a:srcRect l="2547" t="3394" r="3234" b="3236"/>
          <a:stretch/>
        </p:blipFill>
        <p:spPr bwMode="auto">
          <a:xfrm>
            <a:off x="539552" y="3068960"/>
            <a:ext cx="7992888" cy="7920880"/>
          </a:xfrm>
          <a:prstGeom prst="ellipse">
            <a:avLst/>
          </a:prstGeom>
          <a:noFill/>
        </p:spPr>
      </p:pic>
      <p:sp>
        <p:nvSpPr>
          <p:cNvPr id="5" name="Stern mit 8 Zacken 51" hidden="0"/>
          <p:cNvSpPr/>
          <p:nvPr isPhoto="0" userDrawn="0"/>
        </p:nvSpPr>
        <p:spPr bwMode="auto">
          <a:xfrm>
            <a:off x="1979712" y="4581128"/>
            <a:ext cx="216024" cy="216024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6" name="Stern mit 8 Zacken 52" hidden="0"/>
          <p:cNvSpPr/>
          <p:nvPr isPhoto="0" userDrawn="0"/>
        </p:nvSpPr>
        <p:spPr bwMode="auto">
          <a:xfrm>
            <a:off x="3779912" y="350100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7" name="Stern mit 8 Zacken 53" hidden="0"/>
          <p:cNvSpPr/>
          <p:nvPr isPhoto="0" userDrawn="0"/>
        </p:nvSpPr>
        <p:spPr bwMode="auto">
          <a:xfrm>
            <a:off x="2195736" y="4149079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8" name="Stern mit 8 Zacken 54" hidden="0"/>
          <p:cNvSpPr/>
          <p:nvPr isPhoto="0" userDrawn="0"/>
        </p:nvSpPr>
        <p:spPr bwMode="auto">
          <a:xfrm>
            <a:off x="2051720" y="5085184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9" name="Stern mit 8 Zacken 55" hidden="0"/>
          <p:cNvSpPr/>
          <p:nvPr isPhoto="0" userDrawn="0"/>
        </p:nvSpPr>
        <p:spPr bwMode="auto">
          <a:xfrm>
            <a:off x="5796136" y="422108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0" name="Stern mit 8 Zacken 56" hidden="0"/>
          <p:cNvSpPr/>
          <p:nvPr isPhoto="0" userDrawn="0"/>
        </p:nvSpPr>
        <p:spPr bwMode="auto">
          <a:xfrm>
            <a:off x="5076056" y="3717032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1" name="Stern mit 8 Zacken 57" hidden="0"/>
          <p:cNvSpPr/>
          <p:nvPr isPhoto="0" userDrawn="0"/>
        </p:nvSpPr>
        <p:spPr bwMode="auto">
          <a:xfrm>
            <a:off x="3779912" y="465313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2" name="Stern mit 8 Zacken 58" hidden="0"/>
          <p:cNvSpPr/>
          <p:nvPr isPhoto="0" userDrawn="0"/>
        </p:nvSpPr>
        <p:spPr bwMode="auto">
          <a:xfrm>
            <a:off x="4788024" y="4653136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3" name="Stern mit 8 Zacken 59" hidden="0"/>
          <p:cNvSpPr/>
          <p:nvPr isPhoto="0" userDrawn="0"/>
        </p:nvSpPr>
        <p:spPr bwMode="auto">
          <a:xfrm>
            <a:off x="3131840" y="515719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4" name="Stern mit 8 Zacken 60" hidden="0"/>
          <p:cNvSpPr/>
          <p:nvPr isPhoto="0" userDrawn="0"/>
        </p:nvSpPr>
        <p:spPr bwMode="auto">
          <a:xfrm>
            <a:off x="4287416" y="544867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5" name="Stern mit 8 Zacken 61" hidden="0"/>
          <p:cNvSpPr/>
          <p:nvPr isPhoto="0" userDrawn="0"/>
        </p:nvSpPr>
        <p:spPr bwMode="auto">
          <a:xfrm>
            <a:off x="5292080" y="515719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6" name="Stern mit 8 Zacken 62" hidden="0"/>
          <p:cNvSpPr/>
          <p:nvPr isPhoto="0" userDrawn="0"/>
        </p:nvSpPr>
        <p:spPr bwMode="auto">
          <a:xfrm>
            <a:off x="6876256" y="443711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7" name="Stern mit 8 Zacken 63" hidden="0"/>
          <p:cNvSpPr/>
          <p:nvPr isPhoto="0" userDrawn="0"/>
        </p:nvSpPr>
        <p:spPr bwMode="auto">
          <a:xfrm>
            <a:off x="3131840" y="3284984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8" name="Stern mit 8 Zacken 64" hidden="0"/>
          <p:cNvSpPr/>
          <p:nvPr isPhoto="0" userDrawn="0"/>
        </p:nvSpPr>
        <p:spPr bwMode="auto">
          <a:xfrm>
            <a:off x="971599" y="573325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9" name="Stern mit 8 Zacken 65" hidden="0"/>
          <p:cNvSpPr/>
          <p:nvPr isPhoto="0" userDrawn="0"/>
        </p:nvSpPr>
        <p:spPr bwMode="auto">
          <a:xfrm>
            <a:off x="6372200" y="6021288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0" name="Stern mit 8 Zacken 66" hidden="0"/>
          <p:cNvSpPr/>
          <p:nvPr isPhoto="0" userDrawn="0"/>
        </p:nvSpPr>
        <p:spPr bwMode="auto">
          <a:xfrm>
            <a:off x="6660232" y="494116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1" name="Stern mit 8 Zacken 67" hidden="0"/>
          <p:cNvSpPr/>
          <p:nvPr isPhoto="0" userDrawn="0"/>
        </p:nvSpPr>
        <p:spPr bwMode="auto">
          <a:xfrm>
            <a:off x="7524328" y="5445224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2" name="Stern mit 8 Zacken 68" hidden="0"/>
          <p:cNvSpPr/>
          <p:nvPr isPhoto="0" userDrawn="0"/>
        </p:nvSpPr>
        <p:spPr bwMode="auto">
          <a:xfrm>
            <a:off x="1907704" y="573325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3" name="Stern mit 8 Zacken 69" hidden="0"/>
          <p:cNvSpPr/>
          <p:nvPr isPhoto="0" userDrawn="0"/>
        </p:nvSpPr>
        <p:spPr bwMode="auto">
          <a:xfrm>
            <a:off x="3347863" y="4005064"/>
            <a:ext cx="216024" cy="216024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4" name="Stern mit 8 Zacken 70" hidden="0"/>
          <p:cNvSpPr/>
          <p:nvPr isPhoto="0" userDrawn="0"/>
        </p:nvSpPr>
        <p:spPr bwMode="auto">
          <a:xfrm>
            <a:off x="4211960" y="393305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5" name="Stern mit 8 Zacken 71" hidden="0"/>
          <p:cNvSpPr/>
          <p:nvPr isPhoto="0" userDrawn="0"/>
        </p:nvSpPr>
        <p:spPr bwMode="auto">
          <a:xfrm>
            <a:off x="2627784" y="393305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6" name="Stern mit 8 Zacken 72" hidden="0"/>
          <p:cNvSpPr/>
          <p:nvPr isPhoto="0" userDrawn="0"/>
        </p:nvSpPr>
        <p:spPr bwMode="auto">
          <a:xfrm>
            <a:off x="2843807" y="4797152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7" name="Stern mit 8 Zacken 73" hidden="0"/>
          <p:cNvSpPr/>
          <p:nvPr isPhoto="0" userDrawn="0"/>
        </p:nvSpPr>
        <p:spPr bwMode="auto">
          <a:xfrm>
            <a:off x="6012159" y="3645024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8" name="Stern mit 8 Zacken 74" hidden="0"/>
          <p:cNvSpPr/>
          <p:nvPr isPhoto="0" userDrawn="0"/>
        </p:nvSpPr>
        <p:spPr bwMode="auto">
          <a:xfrm>
            <a:off x="5364088" y="3284984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29" name="Stern mit 8 Zacken 75" hidden="0"/>
          <p:cNvSpPr/>
          <p:nvPr isPhoto="0" userDrawn="0"/>
        </p:nvSpPr>
        <p:spPr bwMode="auto">
          <a:xfrm>
            <a:off x="4211960" y="443711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0" name="Stern mit 8 Zacken 76" hidden="0"/>
          <p:cNvSpPr/>
          <p:nvPr isPhoto="0" userDrawn="0"/>
        </p:nvSpPr>
        <p:spPr bwMode="auto">
          <a:xfrm>
            <a:off x="4932040" y="4293096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1" name="Stern mit 8 Zacken 77" hidden="0"/>
          <p:cNvSpPr/>
          <p:nvPr isPhoto="0" userDrawn="0"/>
        </p:nvSpPr>
        <p:spPr bwMode="auto">
          <a:xfrm>
            <a:off x="3491880" y="566124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2" name="Stern mit 8 Zacken 78" hidden="0"/>
          <p:cNvSpPr/>
          <p:nvPr isPhoto="0" userDrawn="0"/>
        </p:nvSpPr>
        <p:spPr bwMode="auto">
          <a:xfrm>
            <a:off x="4719464" y="523264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3" name="Stern mit 8 Zacken 79" hidden="0"/>
          <p:cNvSpPr/>
          <p:nvPr isPhoto="0" userDrawn="0"/>
        </p:nvSpPr>
        <p:spPr bwMode="auto">
          <a:xfrm>
            <a:off x="5868144" y="4797152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4" name="Stern mit 8 Zacken 80" hidden="0"/>
          <p:cNvSpPr/>
          <p:nvPr isPhoto="0" userDrawn="0"/>
        </p:nvSpPr>
        <p:spPr bwMode="auto">
          <a:xfrm>
            <a:off x="7164288" y="4941168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5" name="Stern mit 8 Zacken 81" hidden="0"/>
          <p:cNvSpPr/>
          <p:nvPr isPhoto="0" userDrawn="0"/>
        </p:nvSpPr>
        <p:spPr bwMode="auto">
          <a:xfrm>
            <a:off x="3995936" y="3068960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6" name="Stern mit 8 Zacken 82" hidden="0"/>
          <p:cNvSpPr/>
          <p:nvPr isPhoto="0" userDrawn="0"/>
        </p:nvSpPr>
        <p:spPr bwMode="auto">
          <a:xfrm>
            <a:off x="1331640" y="4869159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7" name="Stern mit 8 Zacken 83" hidden="0"/>
          <p:cNvSpPr/>
          <p:nvPr isPhoto="0" userDrawn="0"/>
        </p:nvSpPr>
        <p:spPr bwMode="auto">
          <a:xfrm>
            <a:off x="6804248" y="5805264"/>
            <a:ext cx="288032" cy="288032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8" name="Stern mit 8 Zacken 84" hidden="0"/>
          <p:cNvSpPr/>
          <p:nvPr isPhoto="0" userDrawn="0"/>
        </p:nvSpPr>
        <p:spPr bwMode="auto">
          <a:xfrm>
            <a:off x="5292080" y="5805264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39" name="Stern mit 8 Zacken 85" hidden="0"/>
          <p:cNvSpPr/>
          <p:nvPr isPhoto="0" userDrawn="0"/>
        </p:nvSpPr>
        <p:spPr bwMode="auto">
          <a:xfrm>
            <a:off x="6012159" y="5373216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40" name="Stern mit 8 Zacken 86" hidden="0"/>
          <p:cNvSpPr/>
          <p:nvPr isPhoto="0" userDrawn="0"/>
        </p:nvSpPr>
        <p:spPr bwMode="auto">
          <a:xfrm>
            <a:off x="2699792" y="5589240"/>
            <a:ext cx="360040" cy="360040"/>
          </a:xfrm>
          <a:prstGeom prst="star8">
            <a:avLst>
              <a:gd name="adj" fmla="val 37500"/>
            </a:avLst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/>
          </a:bodyPr>
          <a:lstStyle/>
          <a:p>
            <a:pPr marL="0" marR="0" indent="0" algn="l" defTabSz="44926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de-DE" sz="2400" b="0" i="0" u="none" strike="noStrike" cap="none">
              <a:ln>
                <a:noFill/>
              </a:ln>
              <a:solidFill>
                <a:schemeClr val="bg1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41" name="Textfeld 88" hidden="0"/>
          <p:cNvSpPr>
            <a:spLocks noAdjustHandles="0" noChangeArrowheads="0"/>
          </p:cNvSpPr>
          <p:nvPr isPhoto="0" userDrawn="0"/>
        </p:nvSpPr>
        <p:spPr bwMode="auto">
          <a:xfrm>
            <a:off x="251520" y="1484784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800" b="1">
                <a:solidFill>
                  <a:schemeClr val="bg2">
                    <a:lumMod val="75000"/>
                  </a:schemeClr>
                </a:solidFill>
              </a:rPr>
              <a:t>54 t material</a:t>
            </a:r>
            <a:endParaRPr lang="de-DE" sz="24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" name="Title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Meteoroid Impacts</a:t>
            </a:r>
            <a:br>
              <a:rPr lang="de-DE"/>
            </a:br>
            <a:r>
              <a:rPr lang="de-DE">
                <a:solidFill>
                  <a:schemeClr val="bg2">
                    <a:lumMod val="50000"/>
                  </a:schemeClr>
                </a:solidFill>
              </a:rPr>
              <a:t>Daily Impact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Mass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Rechteck 40" hidden="0"/>
          <p:cNvSpPr/>
          <p:nvPr isPhoto="0" userDrawn="0"/>
        </p:nvSpPr>
        <p:spPr bwMode="auto">
          <a:xfrm>
            <a:off x="5796136" y="639811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Drolshagen et al. (2015)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50" hidden="0"/>
          <p:cNvSpPr>
            <a:spLocks noAdjustHandles="0" noChangeArrowheads="0"/>
          </p:cNvSpPr>
          <p:nvPr isPhoto="0" userDrawn="0"/>
        </p:nvSpPr>
        <p:spPr bwMode="auto">
          <a:xfrm>
            <a:off x="251520" y="1484784"/>
            <a:ext cx="4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800" b="1">
                <a:solidFill>
                  <a:schemeClr val="bg2">
                    <a:lumMod val="75000"/>
                  </a:schemeClr>
                </a:solidFill>
              </a:rPr>
              <a:t>54 t</a:t>
            </a:r>
            <a:endParaRPr/>
          </a:p>
        </p:txBody>
      </p:sp>
      <p:pic>
        <p:nvPicPr>
          <p:cNvPr id="5" name="Picture 2" descr="https://theecosexuals.sites.ucsc.edu/wp-content/uploads/sites/94/2015/01/Planet_Earth.jpg" hidden="0"/>
          <p:cNvPicPr>
            <a:picLocks noChangeAspect="1" noChangeArrowheads="1"/>
          </p:cNvPicPr>
          <p:nvPr isPhoto="0" userDrawn="0"/>
        </p:nvPicPr>
        <p:blipFill>
          <a:blip r:embed="rId2"/>
          <a:srcRect l="2547" t="3394" r="3234" b="3236"/>
          <a:stretch/>
        </p:blipFill>
        <p:spPr bwMode="auto">
          <a:xfrm>
            <a:off x="539552" y="3068960"/>
            <a:ext cx="7992888" cy="7920880"/>
          </a:xfrm>
          <a:prstGeom prst="ellipse">
            <a:avLst/>
          </a:prstGeom>
          <a:noFill/>
        </p:spPr>
      </p:pic>
      <p:pic>
        <p:nvPicPr>
          <p:cNvPr id="6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139952" y="2539757"/>
            <a:ext cx="1296144" cy="914389"/>
          </a:xfrm>
          <a:prstGeom prst="rect">
            <a:avLst/>
          </a:prstGeom>
          <a:noFill/>
        </p:spPr>
      </p:pic>
      <p:pic>
        <p:nvPicPr>
          <p:cNvPr id="7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3347863" y="2467749"/>
            <a:ext cx="1296144" cy="914389"/>
          </a:xfrm>
          <a:prstGeom prst="rect">
            <a:avLst/>
          </a:prstGeom>
          <a:noFill/>
        </p:spPr>
      </p:pic>
      <p:pic>
        <p:nvPicPr>
          <p:cNvPr id="8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220072" y="2755781"/>
            <a:ext cx="1296144" cy="914389"/>
          </a:xfrm>
          <a:prstGeom prst="rect">
            <a:avLst/>
          </a:prstGeom>
          <a:noFill/>
        </p:spPr>
      </p:pic>
      <p:pic>
        <p:nvPicPr>
          <p:cNvPr id="9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4644008" y="2827789"/>
            <a:ext cx="1296144" cy="914389"/>
          </a:xfrm>
          <a:prstGeom prst="rect">
            <a:avLst/>
          </a:prstGeom>
          <a:noFill/>
        </p:spPr>
      </p:pic>
      <p:pic>
        <p:nvPicPr>
          <p:cNvPr id="10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779912" y="2899797"/>
            <a:ext cx="1296144" cy="914389"/>
          </a:xfrm>
          <a:prstGeom prst="rect">
            <a:avLst/>
          </a:prstGeom>
          <a:noFill/>
        </p:spPr>
      </p:pic>
      <p:pic>
        <p:nvPicPr>
          <p:cNvPr id="11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771800" y="2755781"/>
            <a:ext cx="1296144" cy="914389"/>
          </a:xfrm>
          <a:prstGeom prst="rect">
            <a:avLst/>
          </a:prstGeom>
          <a:noFill/>
        </p:spPr>
      </p:pic>
      <p:pic>
        <p:nvPicPr>
          <p:cNvPr id="12" name="Picture 4" hidden="0"/>
          <p:cNvPicPr>
            <a:picLocks noChangeAspect="1" noChangeArrowheads="1"/>
          </p:cNvPicPr>
          <p:nvPr isPhoto="0" userDrawn="0"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1979712" y="2971805"/>
            <a:ext cx="1296144" cy="914389"/>
          </a:xfrm>
          <a:prstGeom prst="rect">
            <a:avLst/>
          </a:prstGeom>
          <a:noFill/>
        </p:spPr>
      </p:pic>
      <p:pic>
        <p:nvPicPr>
          <p:cNvPr id="13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940152" y="3115821"/>
            <a:ext cx="1296144" cy="914389"/>
          </a:xfrm>
          <a:prstGeom prst="rect">
            <a:avLst/>
          </a:prstGeom>
          <a:noFill/>
        </p:spPr>
      </p:pic>
      <p:pic>
        <p:nvPicPr>
          <p:cNvPr id="14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5220072" y="3187829"/>
            <a:ext cx="1296144" cy="914389"/>
          </a:xfrm>
          <a:prstGeom prst="rect">
            <a:avLst/>
          </a:prstGeom>
          <a:noFill/>
        </p:spPr>
      </p:pic>
      <p:pic>
        <p:nvPicPr>
          <p:cNvPr id="15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355976" y="3259837"/>
            <a:ext cx="1296144" cy="914389"/>
          </a:xfrm>
          <a:prstGeom prst="rect">
            <a:avLst/>
          </a:prstGeom>
          <a:noFill/>
        </p:spPr>
      </p:pic>
      <p:pic>
        <p:nvPicPr>
          <p:cNvPr id="16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419872" y="3187829"/>
            <a:ext cx="1296144" cy="914389"/>
          </a:xfrm>
          <a:prstGeom prst="rect">
            <a:avLst/>
          </a:prstGeom>
          <a:noFill/>
        </p:spPr>
      </p:pic>
      <p:pic>
        <p:nvPicPr>
          <p:cNvPr id="17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555776" y="3403853"/>
            <a:ext cx="1296144" cy="914389"/>
          </a:xfrm>
          <a:prstGeom prst="rect">
            <a:avLst/>
          </a:prstGeom>
          <a:noFill/>
        </p:spPr>
      </p:pic>
      <p:pic>
        <p:nvPicPr>
          <p:cNvPr id="18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475656" y="3259837"/>
            <a:ext cx="1296144" cy="914389"/>
          </a:xfrm>
          <a:prstGeom prst="rect">
            <a:avLst/>
          </a:prstGeom>
          <a:noFill/>
        </p:spPr>
      </p:pic>
      <p:pic>
        <p:nvPicPr>
          <p:cNvPr id="19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6660232" y="3475861"/>
            <a:ext cx="1296144" cy="914389"/>
          </a:xfrm>
          <a:prstGeom prst="rect">
            <a:avLst/>
          </a:prstGeom>
          <a:noFill/>
        </p:spPr>
      </p:pic>
      <p:pic>
        <p:nvPicPr>
          <p:cNvPr id="20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796136" y="3619877"/>
            <a:ext cx="1296144" cy="914389"/>
          </a:xfrm>
          <a:prstGeom prst="rect">
            <a:avLst/>
          </a:prstGeom>
          <a:noFill/>
        </p:spPr>
      </p:pic>
      <p:pic>
        <p:nvPicPr>
          <p:cNvPr id="21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004048" y="3475861"/>
            <a:ext cx="1296144" cy="914389"/>
          </a:xfrm>
          <a:prstGeom prst="rect">
            <a:avLst/>
          </a:prstGeom>
          <a:noFill/>
        </p:spPr>
      </p:pic>
      <p:pic>
        <p:nvPicPr>
          <p:cNvPr id="22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139952" y="3763893"/>
            <a:ext cx="1296144" cy="914389"/>
          </a:xfrm>
          <a:prstGeom prst="rect">
            <a:avLst/>
          </a:prstGeom>
          <a:noFill/>
        </p:spPr>
      </p:pic>
      <p:pic>
        <p:nvPicPr>
          <p:cNvPr id="23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3203848" y="3547869"/>
            <a:ext cx="1296144" cy="914389"/>
          </a:xfrm>
          <a:prstGeom prst="rect">
            <a:avLst/>
          </a:prstGeom>
          <a:noFill/>
        </p:spPr>
      </p:pic>
      <p:pic>
        <p:nvPicPr>
          <p:cNvPr id="24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411760" y="3907908"/>
            <a:ext cx="1296144" cy="914389"/>
          </a:xfrm>
          <a:prstGeom prst="rect">
            <a:avLst/>
          </a:prstGeom>
          <a:noFill/>
        </p:spPr>
      </p:pic>
      <p:pic>
        <p:nvPicPr>
          <p:cNvPr id="25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547664" y="3835901"/>
            <a:ext cx="1296144" cy="914389"/>
          </a:xfrm>
          <a:prstGeom prst="rect">
            <a:avLst/>
          </a:prstGeom>
          <a:noFill/>
        </p:spPr>
      </p:pic>
      <p:pic>
        <p:nvPicPr>
          <p:cNvPr id="26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971599" y="3835901"/>
            <a:ext cx="1296144" cy="914389"/>
          </a:xfrm>
          <a:prstGeom prst="rect">
            <a:avLst/>
          </a:prstGeom>
          <a:noFill/>
        </p:spPr>
      </p:pic>
      <p:pic>
        <p:nvPicPr>
          <p:cNvPr id="27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7092280" y="3979917"/>
            <a:ext cx="1296144" cy="914389"/>
          </a:xfrm>
          <a:prstGeom prst="rect">
            <a:avLst/>
          </a:prstGeom>
          <a:noFill/>
        </p:spPr>
      </p:pic>
      <p:pic>
        <p:nvPicPr>
          <p:cNvPr id="28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6372200" y="4123933"/>
            <a:ext cx="1296144" cy="914389"/>
          </a:xfrm>
          <a:prstGeom prst="rect">
            <a:avLst/>
          </a:prstGeom>
          <a:noFill/>
        </p:spPr>
      </p:pic>
      <p:pic>
        <p:nvPicPr>
          <p:cNvPr id="29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5436096" y="4051925"/>
            <a:ext cx="1296144" cy="914389"/>
          </a:xfrm>
          <a:prstGeom prst="rect">
            <a:avLst/>
          </a:prstGeom>
          <a:noFill/>
        </p:spPr>
      </p:pic>
      <p:pic>
        <p:nvPicPr>
          <p:cNvPr id="30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4716016" y="4195941"/>
            <a:ext cx="1296144" cy="914389"/>
          </a:xfrm>
          <a:prstGeom prst="rect">
            <a:avLst/>
          </a:prstGeom>
          <a:noFill/>
        </p:spPr>
      </p:pic>
      <p:pic>
        <p:nvPicPr>
          <p:cNvPr id="31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3707904" y="4123933"/>
            <a:ext cx="1296144" cy="914389"/>
          </a:xfrm>
          <a:prstGeom prst="rect">
            <a:avLst/>
          </a:prstGeom>
          <a:noFill/>
        </p:spPr>
      </p:pic>
      <p:pic>
        <p:nvPicPr>
          <p:cNvPr id="32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915816" y="4339957"/>
            <a:ext cx="1296144" cy="914389"/>
          </a:xfrm>
          <a:prstGeom prst="rect">
            <a:avLst/>
          </a:prstGeom>
          <a:noFill/>
        </p:spPr>
      </p:pic>
      <p:pic>
        <p:nvPicPr>
          <p:cNvPr id="33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2051720" y="4267949"/>
            <a:ext cx="1296144" cy="914389"/>
          </a:xfrm>
          <a:prstGeom prst="rect">
            <a:avLst/>
          </a:prstGeom>
          <a:noFill/>
        </p:spPr>
      </p:pic>
      <p:pic>
        <p:nvPicPr>
          <p:cNvPr id="34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187624" y="4411965"/>
            <a:ext cx="1296144" cy="914389"/>
          </a:xfrm>
          <a:prstGeom prst="rect">
            <a:avLst/>
          </a:prstGeom>
          <a:noFill/>
        </p:spPr>
      </p:pic>
      <p:pic>
        <p:nvPicPr>
          <p:cNvPr id="35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611560" y="4267949"/>
            <a:ext cx="1296144" cy="914389"/>
          </a:xfrm>
          <a:prstGeom prst="rect">
            <a:avLst/>
          </a:prstGeom>
          <a:noFill/>
        </p:spPr>
      </p:pic>
      <p:pic>
        <p:nvPicPr>
          <p:cNvPr id="36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7164288" y="4411965"/>
            <a:ext cx="1296144" cy="914389"/>
          </a:xfrm>
          <a:prstGeom prst="rect">
            <a:avLst/>
          </a:prstGeom>
          <a:noFill/>
        </p:spPr>
      </p:pic>
      <p:pic>
        <p:nvPicPr>
          <p:cNvPr id="37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6300192" y="4627989"/>
            <a:ext cx="1296144" cy="914389"/>
          </a:xfrm>
          <a:prstGeom prst="rect">
            <a:avLst/>
          </a:prstGeom>
          <a:noFill/>
        </p:spPr>
      </p:pic>
      <p:pic>
        <p:nvPicPr>
          <p:cNvPr id="38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436096" y="4627989"/>
            <a:ext cx="1296144" cy="914389"/>
          </a:xfrm>
          <a:prstGeom prst="rect">
            <a:avLst/>
          </a:prstGeom>
          <a:noFill/>
        </p:spPr>
      </p:pic>
      <p:pic>
        <p:nvPicPr>
          <p:cNvPr id="39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4499992" y="4555981"/>
            <a:ext cx="1296144" cy="914389"/>
          </a:xfrm>
          <a:prstGeom prst="rect">
            <a:avLst/>
          </a:prstGeom>
          <a:noFill/>
        </p:spPr>
      </p:pic>
      <p:pic>
        <p:nvPicPr>
          <p:cNvPr id="40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3707904" y="4483973"/>
            <a:ext cx="1296144" cy="914389"/>
          </a:xfrm>
          <a:prstGeom prst="rect">
            <a:avLst/>
          </a:prstGeom>
          <a:noFill/>
        </p:spPr>
      </p:pic>
      <p:pic>
        <p:nvPicPr>
          <p:cNvPr id="41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987824" y="4555981"/>
            <a:ext cx="1296144" cy="914389"/>
          </a:xfrm>
          <a:prstGeom prst="rect">
            <a:avLst/>
          </a:prstGeom>
          <a:noFill/>
        </p:spPr>
      </p:pic>
      <p:pic>
        <p:nvPicPr>
          <p:cNvPr id="42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051720" y="4699997"/>
            <a:ext cx="1296144" cy="914389"/>
          </a:xfrm>
          <a:prstGeom prst="rect">
            <a:avLst/>
          </a:prstGeom>
          <a:noFill/>
        </p:spPr>
      </p:pic>
      <p:pic>
        <p:nvPicPr>
          <p:cNvPr id="43" name="Picture 4" hidden="0"/>
          <p:cNvPicPr>
            <a:picLocks noChangeAspect="1" noChangeArrowheads="1"/>
          </p:cNvPicPr>
          <p:nvPr isPhoto="0" userDrawn="0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1115616" y="4699997"/>
            <a:ext cx="1296144" cy="914389"/>
          </a:xfrm>
          <a:prstGeom prst="rect">
            <a:avLst/>
          </a:prstGeom>
          <a:noFill/>
        </p:spPr>
      </p:pic>
      <p:pic>
        <p:nvPicPr>
          <p:cNvPr id="44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39552" y="4916021"/>
            <a:ext cx="1296144" cy="914389"/>
          </a:xfrm>
          <a:prstGeom prst="rect">
            <a:avLst/>
          </a:prstGeom>
          <a:noFill/>
        </p:spPr>
      </p:pic>
      <p:sp>
        <p:nvSpPr>
          <p:cNvPr id="45" name="Textfeld 51" hidden="0"/>
          <p:cNvSpPr>
            <a:spLocks noAdjustHandles="0" noChangeArrowheads="0"/>
          </p:cNvSpPr>
          <p:nvPr isPhoto="0" userDrawn="0"/>
        </p:nvSpPr>
        <p:spPr bwMode="auto">
          <a:xfrm>
            <a:off x="1547664" y="1455429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800" b="1">
                <a:solidFill>
                  <a:schemeClr val="bg2">
                    <a:lumMod val="75000"/>
                  </a:schemeClr>
                </a:solidFill>
              </a:rPr>
              <a:t>= 72 milk </a:t>
            </a:r>
            <a:r>
              <a:rPr lang="de-DE" sz="4800" b="1">
                <a:solidFill>
                  <a:schemeClr val="bg2">
                    <a:lumMod val="75000"/>
                  </a:schemeClr>
                </a:solidFill>
              </a:rPr>
              <a:t>cows</a:t>
            </a:r>
            <a:endParaRPr lang="de-DE" sz="48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" name="Title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203847" y="404813"/>
            <a:ext cx="5570265" cy="1141412"/>
          </a:xfrm>
        </p:spPr>
        <p:txBody>
          <a:bodyPr/>
          <a:lstStyle/>
          <a:p>
            <a:pPr>
              <a:defRPr/>
            </a:pPr>
            <a:r>
              <a:rPr lang="de-DE"/>
              <a:t>Meteoroid Impacts</a:t>
            </a:r>
            <a:br>
              <a:rPr lang="de-DE"/>
            </a:br>
            <a:r>
              <a:rPr lang="de-DE">
                <a:solidFill>
                  <a:schemeClr val="bg2">
                    <a:lumMod val="50000"/>
                  </a:schemeClr>
                </a:solidFill>
              </a:rPr>
              <a:t>Daily Impact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Mass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7" name="Rechteck 52" hidden="0"/>
          <p:cNvSpPr/>
          <p:nvPr isPhoto="0" userDrawn="0"/>
        </p:nvSpPr>
        <p:spPr bwMode="auto">
          <a:xfrm>
            <a:off x="5796136" y="639811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Drolshagen et al. (2015)</a:t>
            </a:r>
            <a:endParaRPr/>
          </a:p>
        </p:txBody>
      </p:sp>
      <p:sp>
        <p:nvSpPr>
          <p:cNvPr id="48" name="Textfeld 6" hidden="0"/>
          <p:cNvSpPr>
            <a:spLocks noAdjustHandles="0" noChangeArrowheads="0"/>
          </p:cNvSpPr>
          <p:nvPr isPhoto="0" userDrawn="0"/>
        </p:nvSpPr>
        <p:spPr bwMode="auto">
          <a:xfrm>
            <a:off x="2508376" y="5914430"/>
            <a:ext cx="6138428" cy="523220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But mostly from small particles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Impact Risk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Interval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Effect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Estimation</a:t>
            </a:r>
            <a:endParaRPr lang="de-DE" sz="24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6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804536" y="1604963"/>
            <a:ext cx="7531753" cy="4524375"/>
          </a:xfrm>
          <a:prstGeom prst="rect">
            <a:avLst/>
          </a:prstGeom>
        </p:spPr>
      </p:pic>
      <p:sp>
        <p:nvSpPr>
          <p:cNvPr id="6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5796136" y="6129338"/>
            <a:ext cx="276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Drolshagen et al. (2017)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Impact Risk</a:t>
            </a:r>
            <a:br>
              <a:rPr lang="de-DE"/>
            </a:br>
            <a:r>
              <a:rPr lang="de-DE" sz="2400">
                <a:solidFill>
                  <a:schemeClr val="bg2">
                    <a:lumMod val="75000"/>
                  </a:schemeClr>
                </a:solidFill>
              </a:rPr>
              <a:t>Chelyabinsk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2400" b="1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</a:rPr>
                        <m:t>≈</m:t>
                      </m:r>
                    </m:oMath>
                  </m:oMathPara>
                </a14:m>
              </mc:Choice>
              <mc:Fallback/>
            </mc:AlternateContent>
            <a:r>
              <a:rPr lang="de-DE" sz="2400">
                <a:solidFill>
                  <a:schemeClr val="bg2">
                    <a:lumMod val="75000"/>
                  </a:schemeClr>
                </a:solidFill>
              </a:rPr>
              <a:t> 20 m Asteroid</a:t>
            </a:r>
            <a:endParaRPr lang="de-DE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helyabinsk_02_wmv2" hidden="0">
            <a:hlinkClick r:id="" action="ppaction://media"/>
          </p:cNvPr>
          <p:cNvPicPr>
            <a:picLocks noChangeAspect="1" noGrp="1"/>
          </p:cNvPicPr>
          <p:nvPr isPhoto="0" userDrawn="0">
            <p:ph idx="1" hasCustomPrompt="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1177131" y="1604963"/>
            <a:ext cx="6786562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Impact Risk</a:t>
            </a:r>
            <a:br>
              <a:rPr lang="de-DE"/>
            </a:br>
            <a:r>
              <a:rPr lang="de-DE" sz="2400">
                <a:solidFill>
                  <a:schemeClr val="bg2">
                    <a:lumMod val="75000"/>
                  </a:schemeClr>
                </a:solidFill>
              </a:rPr>
              <a:t>Chelyabinsk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24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/>
                        </a:rPr>
                        <m:t>≈</m:t>
                      </m:r>
                    </m:oMath>
                  </m:oMathPara>
                </a14:m>
              </mc:Choice>
              <mc:Fallback/>
            </mc:AlternateContent>
            <a:r>
              <a:rPr lang="de-DE" sz="2400">
                <a:solidFill>
                  <a:schemeClr val="bg2">
                    <a:lumMod val="75000"/>
                  </a:schemeClr>
                </a:solidFill>
              </a:rPr>
              <a:t> 20 m Asteroid</a:t>
            </a:r>
            <a:endParaRPr lang="de-DE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0197-short blast of door" hidden="0">
            <a:hlinkClick r:id="" action="ppaction://media"/>
          </p:cNvPr>
          <p:cNvPicPr>
            <a:picLocks noChangeAspect="1" noGrp="1"/>
          </p:cNvPicPr>
          <p:nvPr isPhoto="0" userDrawn="0">
            <p:ph idx="1" hasCustomPrompt="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1805517" y="1604963"/>
            <a:ext cx="5529791" cy="4524375"/>
          </a:xfrm>
          <a:prstGeom prst="rect">
            <a:avLst/>
          </a:prstGeom>
        </p:spPr>
      </p:pic>
      <p:sp>
        <p:nvSpPr>
          <p:cNvPr id="6" name="Textfeld 2" hidden="0"/>
          <p:cNvSpPr>
            <a:spLocks noAdjustHandles="0" noChangeArrowheads="0"/>
          </p:cNvSpPr>
          <p:nvPr isPhoto="0" userDrawn="0"/>
        </p:nvSpPr>
        <p:spPr bwMode="auto">
          <a:xfrm>
            <a:off x="2411760" y="5175231"/>
            <a:ext cx="4536504" cy="954107"/>
          </a:xfrm>
          <a:prstGeom prst="rect">
            <a:avLst/>
          </a:prstGeom>
          <a:solidFill>
            <a:srgbClr val="FFFFFF">
              <a:alpha val="58999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Fortunately, no deaths </a:t>
            </a:r>
            <a:endParaRPr/>
          </a:p>
          <a:p>
            <a:pPr algn="ctr">
              <a:defRPr/>
            </a:pPr>
            <a:r>
              <a:rPr lang="en-GB" sz="2800" b="1">
                <a:solidFill>
                  <a:srgbClr val="000E5B"/>
                </a:solidFill>
                <a:latin typeface="+mj-lt"/>
                <a:ea typeface="+mj-ea"/>
                <a:cs typeface="+mj-cs"/>
              </a:rPr>
              <a:t>Over a thousand injured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96839" y="1844824"/>
            <a:ext cx="4898898" cy="45243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b="1"/>
              <a:t>Interested</a:t>
            </a:r>
            <a:r>
              <a:rPr lang="de-DE" b="1"/>
              <a:t> in </a:t>
            </a:r>
            <a:r>
              <a:rPr lang="de-DE" b="1"/>
              <a:t>objects</a:t>
            </a:r>
            <a:r>
              <a:rPr lang="de-DE" b="1"/>
              <a:t> </a:t>
            </a:r>
            <a:r>
              <a:rPr lang="de-DE" b="1"/>
              <a:t>that</a:t>
            </a:r>
            <a:endParaRPr lang="de-DE"/>
          </a:p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regularly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impact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Earth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atmosphere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are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too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small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to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detected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by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NEO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surveys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endParaRPr/>
          </a:p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cause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bright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>
                <a:solidFill>
                  <a:schemeClr val="bg2">
                    <a:lumMod val="50000"/>
                  </a:schemeClr>
                </a:solidFill>
              </a:rPr>
              <a:t>fireballs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de-DE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Wingdings"/>
              <a:buChar char=""/>
              <a:defRPr/>
            </a:pPr>
            <a:r>
              <a:rPr lang="de-DE"/>
              <a:t>Validate</a:t>
            </a:r>
            <a:r>
              <a:rPr lang="de-DE"/>
              <a:t> </a:t>
            </a:r>
            <a:r>
              <a:rPr lang="de-DE"/>
              <a:t>models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meteoroid</a:t>
            </a:r>
            <a:r>
              <a:rPr lang="de-DE"/>
              <a:t> </a:t>
            </a:r>
            <a:r>
              <a:rPr lang="de-DE"/>
              <a:t>fluxes</a:t>
            </a:r>
            <a:r>
              <a:rPr lang="de-DE"/>
              <a:t> and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near</a:t>
            </a:r>
            <a:r>
              <a:rPr lang="de-DE"/>
              <a:t>-Earth </a:t>
            </a:r>
            <a:r>
              <a:rPr lang="de-DE"/>
              <a:t>asteroid</a:t>
            </a:r>
            <a:r>
              <a:rPr lang="de-DE"/>
              <a:t> </a:t>
            </a:r>
            <a:r>
              <a:rPr lang="de-DE"/>
              <a:t>population</a:t>
            </a:r>
            <a:endParaRPr lang="de-DE"/>
          </a:p>
          <a:p>
            <a:pPr>
              <a:buFont typeface="Wingdings"/>
              <a:buChar char=""/>
              <a:defRPr/>
            </a:pPr>
            <a:r>
              <a:rPr lang="de-DE"/>
              <a:t>Close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gap</a:t>
            </a:r>
            <a:r>
              <a:rPr lang="de-DE"/>
              <a:t> </a:t>
            </a:r>
            <a:r>
              <a:rPr lang="de-DE"/>
              <a:t>between</a:t>
            </a:r>
            <a:r>
              <a:rPr lang="de-DE"/>
              <a:t> large </a:t>
            </a:r>
            <a:r>
              <a:rPr lang="de-DE"/>
              <a:t>meteoroids</a:t>
            </a:r>
            <a:r>
              <a:rPr lang="de-DE"/>
              <a:t> and </a:t>
            </a:r>
            <a:r>
              <a:rPr lang="de-DE"/>
              <a:t>small</a:t>
            </a:r>
            <a:r>
              <a:rPr lang="de-DE"/>
              <a:t> </a:t>
            </a:r>
            <a:r>
              <a:rPr lang="de-DE"/>
              <a:t>asteroids</a:t>
            </a: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pic>
        <p:nvPicPr>
          <p:cNvPr id="5" name="Picture 2" descr="Image result for fireball meteor" hidden="0"/>
          <p:cNvPicPr>
            <a:picLocks noChangeAspect="1" noChangeArrowheads="1"/>
          </p:cNvPicPr>
          <p:nvPr isPhoto="0" userDrawn="0"/>
        </p:nvPicPr>
        <p:blipFill>
          <a:blip r:embed="rId2"/>
          <a:srcRect l="34941" t="0" r="0" b="0"/>
          <a:stretch/>
        </p:blipFill>
        <p:spPr bwMode="auto">
          <a:xfrm>
            <a:off x="5724128" y="1628799"/>
            <a:ext cx="3026690" cy="2618743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6" name="Rechteck 6" hidden="0"/>
          <p:cNvSpPr/>
          <p:nvPr isPhoto="0" userDrawn="0"/>
        </p:nvSpPr>
        <p:spPr bwMode="auto">
          <a:xfrm>
            <a:off x="4867346" y="3933056"/>
            <a:ext cx="3914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Youtube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 / 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Nasha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 </a:t>
            </a:r>
            <a:r>
              <a:rPr lang="de-DE" sz="1200">
                <a:solidFill>
                  <a:schemeClr val="accent3">
                    <a:lumMod val="85000"/>
                  </a:schemeClr>
                </a:solidFill>
              </a:rPr>
              <a:t>gazeta</a:t>
            </a:r>
            <a:br>
              <a:rPr lang="de-DE" sz="1200">
                <a:solidFill>
                  <a:schemeClr val="accent3">
                    <a:lumMod val="85000"/>
                  </a:schemeClr>
                </a:solidFill>
              </a:rPr>
            </a:br>
            <a:endParaRPr lang="de-DE" sz="1200">
              <a:solidFill>
                <a:schemeClr val="accent3">
                  <a:lumMod val="85000"/>
                </a:schemeClr>
              </a:solidFill>
            </a:endParaRPr>
          </a:p>
        </p:txBody>
      </p:sp>
      <p:sp>
        <p:nvSpPr>
          <p:cNvPr id="7" name="Title 1" hidden="0"/>
          <p:cNvSpPr>
            <a:spLocks noAdjustHandles="0" noChangeArrowheads="0"/>
          </p:cNvSpPr>
          <p:nvPr isPhoto="0" userDrawn="0"/>
        </p:nvSpPr>
        <p:spPr bwMode="auto">
          <a:xfrm>
            <a:off x="3203848" y="404813"/>
            <a:ext cx="5570264" cy="11414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ctr" anchorCtr="0" compatLnSpc="1">
            <a:prstTxWarp prst="textNoShape"/>
          </a:bodyPr>
          <a:lstStyle>
            <a:lvl1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800" b="1">
                <a:solidFill>
                  <a:srgbClr val="000E5B"/>
                </a:solidFill>
                <a:latin typeface="+mj-lt"/>
                <a:ea typeface="+mj-ea"/>
                <a:cs typeface="+mj-cs"/>
              </a:defRPr>
            </a:lvl1pPr>
            <a:lvl2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2pPr>
            <a:lvl3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3pPr>
            <a:lvl4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4pPr>
            <a:lvl5pPr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5pPr>
            <a:lvl6pPr marL="4572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6pPr>
            <a:lvl7pPr marL="9144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7pPr>
            <a:lvl8pPr marL="13716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8pPr>
            <a:lvl9pPr marL="1828800" algn="r" defTabSz="449263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defRPr sz="2400" b="1">
                <a:solidFill>
                  <a:srgbClr val="003399"/>
                </a:solidFill>
                <a:latin typeface="Arial"/>
                <a:ea typeface="Arial Unicode MS"/>
                <a:cs typeface="Arial Unicode MS"/>
              </a:defRPr>
            </a:lvl9pPr>
          </a:lstStyle>
          <a:p>
            <a:pPr>
              <a:defRPr/>
            </a:pPr>
            <a:r>
              <a:rPr lang="de-DE"/>
              <a:t>NEMO</a:t>
            </a:r>
            <a:br>
              <a:rPr lang="de-DE"/>
            </a:b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Near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real-time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MOnitoring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>
                <a:solidFill>
                  <a:schemeClr val="bg2">
                    <a:lumMod val="50000"/>
                  </a:schemeClr>
                </a:solidFill>
              </a:rPr>
              <a:t>system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hteck 1" hidden="0"/>
          <p:cNvSpPr/>
          <p:nvPr isPhoto="0" userDrawn="0"/>
        </p:nvSpPr>
        <p:spPr bwMode="auto">
          <a:xfrm>
            <a:off x="6156176" y="4330116"/>
            <a:ext cx="2261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/>
              <a:t>Chelyabinsk fireball 15. Feb. 2013</a:t>
            </a:r>
            <a:endParaRPr lang="de-DE" sz="16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xfrm>
          <a:off x="0" y="0"/>
          <a:ext cx="1" cy="1"/>
        </a:xfrm>
        <a:prstGeom prst="rect">
          <a:avLst/>
        </a:pr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prstGeom prst="rect">
          <a:avLst/>
        </a:pr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ONLYOFFICE/5.5.1.76</Application>
  <DocSecurity>0</DocSecurity>
  <PresentationFormat>On-screen Show (4:3)</PresentationFormat>
  <Paragraphs>0</Paragraphs>
  <Slides>36</Slides>
  <Notes>36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Theresa</dc:creator>
  <cp:keywords/>
  <dc:description/>
  <dc:identifier/>
  <dc:language/>
  <cp:lastModifiedBy>theresa.ott@uni-oldenburg.de</cp:lastModifiedBy>
  <cp:revision>1041</cp:revision>
  <dcterms:created xsi:type="dcterms:W3CDTF">2014-01-22T09:49:23Z</dcterms:created>
  <dcterms:modified xsi:type="dcterms:W3CDTF">2020-04-27T14:11:49Z</dcterms:modified>
  <cp:category/>
  <cp:contentStatus/>
  <cp:version/>
</cp:coreProperties>
</file>