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56" r:id="rId3"/>
    <p:sldId id="357" r:id="rId4"/>
    <p:sldId id="358" r:id="rId5"/>
    <p:sldId id="359" r:id="rId6"/>
    <p:sldId id="360" r:id="rId7"/>
    <p:sldId id="367" r:id="rId8"/>
    <p:sldId id="368" r:id="rId9"/>
    <p:sldId id="369" r:id="rId10"/>
    <p:sldId id="371" r:id="rId11"/>
    <p:sldId id="373" r:id="rId12"/>
    <p:sldId id="374" r:id="rId13"/>
    <p:sldId id="375" r:id="rId14"/>
    <p:sldId id="376" r:id="rId15"/>
    <p:sldId id="378" r:id="rId16"/>
    <p:sldId id="377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5CE76-8EB3-42D3-A800-A42173A2AF29}" type="doc">
      <dgm:prSet loTypeId="urn:microsoft.com/office/officeart/2005/8/layout/vList3" loCatId="picture" qsTypeId="urn:microsoft.com/office/officeart/2005/8/quickstyle/simple3" qsCatId="simple" csTypeId="urn:microsoft.com/office/officeart/2005/8/colors/accent3_5" csCatId="accent3" phldr="1"/>
      <dgm:spPr/>
    </dgm:pt>
    <dgm:pt modelId="{3629A6C9-0694-4B62-8FE1-579C8647DFD1}">
      <dgm:prSet phldrT="[Text]" custT="1"/>
      <dgm:spPr/>
      <dgm:t>
        <a:bodyPr/>
        <a:lstStyle/>
        <a:p>
          <a:r>
            <a:rPr lang="en-US" sz="3000" dirty="0">
              <a:solidFill>
                <a:schemeClr val="accent5">
                  <a:lumMod val="75000"/>
                </a:schemeClr>
              </a:solidFill>
            </a:rPr>
            <a:t>Tipping point</a:t>
          </a:r>
          <a:endParaRPr lang="en-SE" sz="3000" dirty="0">
            <a:solidFill>
              <a:schemeClr val="accent5">
                <a:lumMod val="75000"/>
              </a:schemeClr>
            </a:solidFill>
          </a:endParaRPr>
        </a:p>
      </dgm:t>
    </dgm:pt>
    <dgm:pt modelId="{E0328DB7-A51A-4D65-AF97-E1861B18674F}" type="parTrans" cxnId="{24B8C5FA-AE17-4C45-93DD-8A7035D044D5}">
      <dgm:prSet/>
      <dgm:spPr/>
      <dgm:t>
        <a:bodyPr/>
        <a:lstStyle/>
        <a:p>
          <a:endParaRPr lang="en-SE"/>
        </a:p>
      </dgm:t>
    </dgm:pt>
    <dgm:pt modelId="{406B6640-C06A-4E4D-9D0E-6626B62458F7}" type="sibTrans" cxnId="{24B8C5FA-AE17-4C45-93DD-8A7035D044D5}">
      <dgm:prSet/>
      <dgm:spPr/>
      <dgm:t>
        <a:bodyPr/>
        <a:lstStyle/>
        <a:p>
          <a:endParaRPr lang="en-SE"/>
        </a:p>
      </dgm:t>
    </dgm:pt>
    <dgm:pt modelId="{C39BAE9A-A9D3-46A3-82C7-8A7E34866028}">
      <dgm:prSet phldrT="[Text]" custT="1"/>
      <dgm:spPr/>
      <dgm:t>
        <a:bodyPr/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Top down repression</a:t>
          </a:r>
          <a:endParaRPr lang="en-SE" sz="3000" kern="1200" dirty="0">
            <a:solidFill>
              <a:schemeClr val="accent5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D6D23BAF-5A94-40C7-BFAB-92E35811C847}" type="parTrans" cxnId="{C68F8E48-A767-4C7C-937D-F46E6AFDC8CA}">
      <dgm:prSet/>
      <dgm:spPr/>
      <dgm:t>
        <a:bodyPr/>
        <a:lstStyle/>
        <a:p>
          <a:endParaRPr lang="en-SE"/>
        </a:p>
      </dgm:t>
    </dgm:pt>
    <dgm:pt modelId="{3105715E-9CCF-4C7F-AFFD-4767AAF9909A}" type="sibTrans" cxnId="{C68F8E48-A767-4C7C-937D-F46E6AFDC8CA}">
      <dgm:prSet/>
      <dgm:spPr/>
      <dgm:t>
        <a:bodyPr/>
        <a:lstStyle/>
        <a:p>
          <a:endParaRPr lang="en-SE"/>
        </a:p>
      </dgm:t>
    </dgm:pt>
    <dgm:pt modelId="{AE6217E5-3DF6-4BCB-854E-D265FFF6F421}" type="pres">
      <dgm:prSet presAssocID="{A075CE76-8EB3-42D3-A800-A42173A2AF29}" presName="linearFlow" presStyleCnt="0">
        <dgm:presLayoutVars>
          <dgm:dir/>
          <dgm:resizeHandles val="exact"/>
        </dgm:presLayoutVars>
      </dgm:prSet>
      <dgm:spPr/>
    </dgm:pt>
    <dgm:pt modelId="{71EC7563-529E-4AF6-8BDF-1DE947F0BD37}" type="pres">
      <dgm:prSet presAssocID="{3629A6C9-0694-4B62-8FE1-579C8647DFD1}" presName="composite" presStyleCnt="0"/>
      <dgm:spPr/>
    </dgm:pt>
    <dgm:pt modelId="{794BDE1E-EEE5-495B-BA10-C041E12AF1FE}" type="pres">
      <dgm:prSet presAssocID="{3629A6C9-0694-4B62-8FE1-579C8647DFD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0C560C6-4E13-4941-8429-9580B1D3E10A}" type="pres">
      <dgm:prSet presAssocID="{3629A6C9-0694-4B62-8FE1-579C8647DFD1}" presName="txShp" presStyleLbl="node1" presStyleIdx="0" presStyleCnt="2">
        <dgm:presLayoutVars>
          <dgm:bulletEnabled val="1"/>
        </dgm:presLayoutVars>
      </dgm:prSet>
      <dgm:spPr/>
    </dgm:pt>
    <dgm:pt modelId="{C08B8E7F-5AAB-4F28-99A7-71C3ECC5F4D3}" type="pres">
      <dgm:prSet presAssocID="{406B6640-C06A-4E4D-9D0E-6626B62458F7}" presName="spacing" presStyleCnt="0"/>
      <dgm:spPr/>
    </dgm:pt>
    <dgm:pt modelId="{817E1491-DFEE-408A-98A1-7E7E53D2EA07}" type="pres">
      <dgm:prSet presAssocID="{C39BAE9A-A9D3-46A3-82C7-8A7E34866028}" presName="composite" presStyleCnt="0"/>
      <dgm:spPr/>
    </dgm:pt>
    <dgm:pt modelId="{8D9D56E7-7ADC-43D0-ABE0-AA5629F32AED}" type="pres">
      <dgm:prSet presAssocID="{C39BAE9A-A9D3-46A3-82C7-8A7E34866028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0FCCA00-3E34-4C72-A047-951250A2EC91}" type="pres">
      <dgm:prSet presAssocID="{C39BAE9A-A9D3-46A3-82C7-8A7E34866028}" presName="txShp" presStyleLbl="node1" presStyleIdx="1" presStyleCnt="2">
        <dgm:presLayoutVars>
          <dgm:bulletEnabled val="1"/>
        </dgm:presLayoutVars>
      </dgm:prSet>
      <dgm:spPr/>
    </dgm:pt>
  </dgm:ptLst>
  <dgm:cxnLst>
    <dgm:cxn modelId="{1783BD38-FFD5-41F3-967C-E48CB9D1080C}" type="presOf" srcId="{3629A6C9-0694-4B62-8FE1-579C8647DFD1}" destId="{90C560C6-4E13-4941-8429-9580B1D3E10A}" srcOrd="0" destOrd="0" presId="urn:microsoft.com/office/officeart/2005/8/layout/vList3"/>
    <dgm:cxn modelId="{C68F8E48-A767-4C7C-937D-F46E6AFDC8CA}" srcId="{A075CE76-8EB3-42D3-A800-A42173A2AF29}" destId="{C39BAE9A-A9D3-46A3-82C7-8A7E34866028}" srcOrd="1" destOrd="0" parTransId="{D6D23BAF-5A94-40C7-BFAB-92E35811C847}" sibTransId="{3105715E-9CCF-4C7F-AFFD-4767AAF9909A}"/>
    <dgm:cxn modelId="{8C1D84C7-5F78-48E1-BB4F-7C28A13DFDB4}" type="presOf" srcId="{C39BAE9A-A9D3-46A3-82C7-8A7E34866028}" destId="{30FCCA00-3E34-4C72-A047-951250A2EC91}" srcOrd="0" destOrd="0" presId="urn:microsoft.com/office/officeart/2005/8/layout/vList3"/>
    <dgm:cxn modelId="{0C779FE1-1AD1-424D-BDD4-C400464A54D1}" type="presOf" srcId="{A075CE76-8EB3-42D3-A800-A42173A2AF29}" destId="{AE6217E5-3DF6-4BCB-854E-D265FFF6F421}" srcOrd="0" destOrd="0" presId="urn:microsoft.com/office/officeart/2005/8/layout/vList3"/>
    <dgm:cxn modelId="{24B8C5FA-AE17-4C45-93DD-8A7035D044D5}" srcId="{A075CE76-8EB3-42D3-A800-A42173A2AF29}" destId="{3629A6C9-0694-4B62-8FE1-579C8647DFD1}" srcOrd="0" destOrd="0" parTransId="{E0328DB7-A51A-4D65-AF97-E1861B18674F}" sibTransId="{406B6640-C06A-4E4D-9D0E-6626B62458F7}"/>
    <dgm:cxn modelId="{B3F5BB7F-6C49-4B7F-863A-3F3D5D1266C6}" type="presParOf" srcId="{AE6217E5-3DF6-4BCB-854E-D265FFF6F421}" destId="{71EC7563-529E-4AF6-8BDF-1DE947F0BD37}" srcOrd="0" destOrd="0" presId="urn:microsoft.com/office/officeart/2005/8/layout/vList3"/>
    <dgm:cxn modelId="{D6A1B5CD-8782-4011-850B-9BB00315BE43}" type="presParOf" srcId="{71EC7563-529E-4AF6-8BDF-1DE947F0BD37}" destId="{794BDE1E-EEE5-495B-BA10-C041E12AF1FE}" srcOrd="0" destOrd="0" presId="urn:microsoft.com/office/officeart/2005/8/layout/vList3"/>
    <dgm:cxn modelId="{4D1FCBFB-2D71-4AFE-AD47-366B3FC5BD0C}" type="presParOf" srcId="{71EC7563-529E-4AF6-8BDF-1DE947F0BD37}" destId="{90C560C6-4E13-4941-8429-9580B1D3E10A}" srcOrd="1" destOrd="0" presId="urn:microsoft.com/office/officeart/2005/8/layout/vList3"/>
    <dgm:cxn modelId="{C54EB78C-6B5B-475B-8867-1B3995D57D35}" type="presParOf" srcId="{AE6217E5-3DF6-4BCB-854E-D265FFF6F421}" destId="{C08B8E7F-5AAB-4F28-99A7-71C3ECC5F4D3}" srcOrd="1" destOrd="0" presId="urn:microsoft.com/office/officeart/2005/8/layout/vList3"/>
    <dgm:cxn modelId="{95B669DA-7538-4DCD-A22C-8A52E789F770}" type="presParOf" srcId="{AE6217E5-3DF6-4BCB-854E-D265FFF6F421}" destId="{817E1491-DFEE-408A-98A1-7E7E53D2EA07}" srcOrd="2" destOrd="0" presId="urn:microsoft.com/office/officeart/2005/8/layout/vList3"/>
    <dgm:cxn modelId="{C8F40FBF-365A-429F-993E-747500963618}" type="presParOf" srcId="{817E1491-DFEE-408A-98A1-7E7E53D2EA07}" destId="{8D9D56E7-7ADC-43D0-ABE0-AA5629F32AED}" srcOrd="0" destOrd="0" presId="urn:microsoft.com/office/officeart/2005/8/layout/vList3"/>
    <dgm:cxn modelId="{F6DD0793-C9D0-4C56-BEC7-1D5CA2064102}" type="presParOf" srcId="{817E1491-DFEE-408A-98A1-7E7E53D2EA07}" destId="{30FCCA00-3E34-4C72-A047-951250A2EC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560C6-4E13-4941-8429-9580B1D3E10A}">
      <dsp:nvSpPr>
        <dsp:cNvPr id="0" name=""/>
        <dsp:cNvSpPr/>
      </dsp:nvSpPr>
      <dsp:spPr>
        <a:xfrm rot="10800000">
          <a:off x="1614152" y="785"/>
          <a:ext cx="4364634" cy="205915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803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5">
                  <a:lumMod val="75000"/>
                </a:schemeClr>
              </a:solidFill>
            </a:rPr>
            <a:t>Tipping point</a:t>
          </a:r>
          <a:endParaRPr lang="en-SE" sz="3000" kern="1200" dirty="0">
            <a:solidFill>
              <a:schemeClr val="accent5">
                <a:lumMod val="75000"/>
              </a:schemeClr>
            </a:solidFill>
          </a:endParaRPr>
        </a:p>
      </dsp:txBody>
      <dsp:txXfrm rot="10800000">
        <a:off x="2128941" y="785"/>
        <a:ext cx="3849845" cy="2059158"/>
      </dsp:txXfrm>
    </dsp:sp>
    <dsp:sp modelId="{794BDE1E-EEE5-495B-BA10-C041E12AF1FE}">
      <dsp:nvSpPr>
        <dsp:cNvPr id="0" name=""/>
        <dsp:cNvSpPr/>
      </dsp:nvSpPr>
      <dsp:spPr>
        <a:xfrm>
          <a:off x="584573" y="785"/>
          <a:ext cx="2059158" cy="20591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FCCA00-3E34-4C72-A047-951250A2EC91}">
      <dsp:nvSpPr>
        <dsp:cNvPr id="0" name=""/>
        <dsp:cNvSpPr/>
      </dsp:nvSpPr>
      <dsp:spPr>
        <a:xfrm rot="10800000">
          <a:off x="1614152" y="2674617"/>
          <a:ext cx="4364634" cy="205915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8032" tIns="114300" rIns="213360" bIns="1143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Top down repression</a:t>
          </a:r>
          <a:endParaRPr lang="en-SE" sz="3000" kern="1200" dirty="0">
            <a:solidFill>
              <a:schemeClr val="accent5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128941" y="2674617"/>
        <a:ext cx="3849845" cy="2059158"/>
      </dsp:txXfrm>
    </dsp:sp>
    <dsp:sp modelId="{8D9D56E7-7ADC-43D0-ABE0-AA5629F32AED}">
      <dsp:nvSpPr>
        <dsp:cNvPr id="0" name=""/>
        <dsp:cNvSpPr/>
      </dsp:nvSpPr>
      <dsp:spPr>
        <a:xfrm>
          <a:off x="584573" y="2674617"/>
          <a:ext cx="2059158" cy="2059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3F63-C09E-48B9-B425-87C9E93F37F5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A2B4-C013-4453-9B95-ACEE1BC93AE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547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651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04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0647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396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885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5344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9885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3540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8110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3624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63A10-2102-488C-9853-37167E9AFCEC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3633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4868-CCE5-4956-B012-082EA78AB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E5B76-B781-483D-9205-E4AEF9B40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76101-12AC-444C-BF35-F5433B88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2D32-A3C0-431A-924C-02D6B163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D2547-2B4B-4838-A44D-F1558CE5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11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5C9B-FC65-4AF8-AE7A-A4557618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3FD64-30A3-4529-A77B-54F8ACCE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0DB9-917E-4B4C-B456-BDCEF7E0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026F-1C8C-4D32-8932-81AEBFE4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CEEF-9A6F-45D8-8558-D7D32F81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9085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E5997-98A1-47F2-8A0E-7A22FC836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CF706-6378-4B0F-B395-432B847C2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2D7D-F2F7-4435-A567-95888789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932EA-81C6-4186-A671-CE9F0336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35C6-A4C5-4F14-949D-B12A44A9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964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FA38-A481-4ADD-A570-F3B5AE3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ED84-25B2-44A7-BCE4-4779D8B41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A7C38-6D82-4A3B-9BD7-972A0466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22278-56DE-4025-96F4-31BCC50D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9AA21-CB8D-47C4-9563-4DC6B430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05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2AD9-4168-40D7-AD1F-8921B245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E7C04-45D9-4E04-93AD-CAD52AE3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801AC-1271-48E6-8098-50A18F5B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3724D-A452-4E3C-8D11-F4870ECC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E9C8-8955-4127-B55B-C59A1A42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3828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8853-82E8-4AB2-B4C5-69969CE3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D195-9A10-43A4-99E1-FF2D0529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A4C09-7AFE-4FB7-9391-D1B06375A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4A610-5B4C-4DA3-A779-9C3BF99C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039B1-34AF-4963-83B4-C568BFA8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52246-A0CF-4DF8-B5FA-FB36A603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071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44EB-9A46-420B-B8F2-C21BCCD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3C51-FF66-4B30-A38A-76ACAAEA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76C5D-708D-47F7-9B69-9948C2271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2D995-ACB5-4F41-A6DA-CE7206BB4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7FE5F-E1BA-4219-B766-3A1B24A6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18AD-733E-458A-9FAE-7450B239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87DC8-3193-42B6-A0C6-53DFF861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E9169-22D0-4C45-A513-54364EF6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925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0921-BCCC-4FA4-94A0-14ED6380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763DB-C98F-4948-87AE-3D28770A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C75CE-B5BD-4C77-9EFB-EDA90A12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53DE-63ED-4DF4-8518-75032B6B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4952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6DAF5-4D38-4C24-B72B-A8E0E8F1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0C462-48D2-48D0-B7F3-D568DE7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630B7-B2AD-404D-AF0E-59766DB7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830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1D04-B80A-46E4-95CE-9260137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185A-7358-4F4D-A9EA-D79060EE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980A8-5B04-43F5-94B3-D3E58F696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56724-814E-4C10-80DA-AD3ED19C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542B-DC35-4AD3-8762-80C4B436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326E-A5CA-420F-AC0F-5A03E607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2588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028D-F670-4B96-A2D5-4943B26B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2F94D-9F0F-40FD-89A5-C2E866B73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9E56E-558A-40E9-B344-162CF2F0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0C03C-215B-4594-87D4-56B97874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79CF2-54C3-4FC5-B944-02D4F12C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81815-C66F-4B91-A3EF-8938FFF2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67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741F2-1151-4E36-B4BA-5536A639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752D-4CB0-4349-A8C1-4A4E6EE15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1C81-DEF8-4578-9010-FB04E8D94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2E7C2-2B1E-4591-909F-BD3D9D799BFD}" type="datetimeFigureOut">
              <a:rPr lang="en-SE" smtClean="0"/>
              <a:t>2020-04-30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631E-55D3-47A9-B6B1-87ACC95DD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E8040-4C6B-4500-93E5-75C987F4D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F696-BBAB-4C02-8790-AE39D37A54A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73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C9715-FEFF-4A6B-B081-AF1C2322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0"/>
          <a:stretch/>
        </p:blipFill>
        <p:spPr>
          <a:xfrm>
            <a:off x="-198784" y="-2051801"/>
            <a:ext cx="12390784" cy="98399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6CA8D0-F793-4987-ACEC-4D8310F29281}"/>
              </a:ext>
            </a:extLst>
          </p:cNvPr>
          <p:cNvSpPr txBox="1">
            <a:spLocks/>
          </p:cNvSpPr>
          <p:nvPr/>
        </p:nvSpPr>
        <p:spPr>
          <a:xfrm>
            <a:off x="1408386" y="1985168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>
                <a:solidFill>
                  <a:schemeClr val="bg1"/>
                </a:solidFill>
              </a:rPr>
              <a:t>Unsolved </a:t>
            </a:r>
            <a:r>
              <a:rPr lang="en-US" sz="5000" b="1" dirty="0">
                <a:solidFill>
                  <a:schemeClr val="bg1"/>
                </a:solidFill>
              </a:rPr>
              <a:t>problems in hydrology: societal responses to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</a:rPr>
              <a:t>unprecedented extreme events </a:t>
            </a:r>
            <a:endParaRPr lang="en-SE" sz="5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AF29B-AFF7-468F-AB43-FEBD4263784E}"/>
              </a:ext>
            </a:extLst>
          </p:cNvPr>
          <p:cNvSpPr/>
          <p:nvPr/>
        </p:nvSpPr>
        <p:spPr>
          <a:xfrm>
            <a:off x="-231227" y="5661765"/>
            <a:ext cx="12423227" cy="105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CB661A-30A2-446D-ACCA-C1FDF4855DE6}"/>
              </a:ext>
            </a:extLst>
          </p:cNvPr>
          <p:cNvSpPr txBox="1">
            <a:spLocks/>
          </p:cNvSpPr>
          <p:nvPr/>
        </p:nvSpPr>
        <p:spPr>
          <a:xfrm>
            <a:off x="4854045" y="5661765"/>
            <a:ext cx="725213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Maria Rusca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Gabriele Messori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Giuliano Di Baldassarre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573F4-5C81-4623-A305-D4D451925C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17" y="5772554"/>
            <a:ext cx="1106389" cy="91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34D13-9A63-489D-82E4-8385CAC3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48" y="5852160"/>
            <a:ext cx="1735905" cy="622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EB3AC-96EE-4CA6-AB34-39681117F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0" y="5721680"/>
            <a:ext cx="1497400" cy="9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8977E-9041-445B-A294-4DA409B2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71" y="834530"/>
            <a:ext cx="7769647" cy="4658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980748-9DB9-4F6C-96DE-B4F138EA746B}"/>
              </a:ext>
            </a:extLst>
          </p:cNvPr>
          <p:cNvSpPr/>
          <p:nvPr/>
        </p:nvSpPr>
        <p:spPr>
          <a:xfrm>
            <a:off x="1081726" y="5227578"/>
            <a:ext cx="4754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Income, vulnerability and recovery trajectory, Savelli et al. (under review)</a:t>
            </a:r>
            <a:endParaRPr lang="en-S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F10D4C4-FBE4-4059-805F-F987789B1462}"/>
              </a:ext>
            </a:extLst>
          </p:cNvPr>
          <p:cNvSpPr/>
          <p:nvPr/>
        </p:nvSpPr>
        <p:spPr bwMode="auto">
          <a:xfrm>
            <a:off x="2965564" y="1291193"/>
            <a:ext cx="432048" cy="56693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EAEAEA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0C4A4-B95F-4683-BB8E-4EE93AF6BD62}"/>
              </a:ext>
            </a:extLst>
          </p:cNvPr>
          <p:cNvSpPr txBox="1"/>
          <p:nvPr/>
        </p:nvSpPr>
        <p:spPr>
          <a:xfrm>
            <a:off x="2416314" y="921861"/>
            <a:ext cx="15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Drought onset</a:t>
            </a:r>
            <a:endParaRPr lang="en-S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2351CE-605E-4C1D-BEF1-FFD1B997C1E5}"/>
              </a:ext>
            </a:extLst>
          </p:cNvPr>
          <p:cNvGrpSpPr/>
          <p:nvPr/>
        </p:nvGrpSpPr>
        <p:grpSpPr>
          <a:xfrm>
            <a:off x="-7630" y="6067808"/>
            <a:ext cx="12163604" cy="689392"/>
            <a:chOff x="-7630" y="6067808"/>
            <a:chExt cx="12163604" cy="689392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8735A0B-5496-4AFF-8593-CEDFD8403006}"/>
                </a:ext>
              </a:extLst>
            </p:cNvPr>
            <p:cNvSpPr/>
            <p:nvPr/>
          </p:nvSpPr>
          <p:spPr>
            <a:xfrm>
              <a:off x="5134870" y="6067808"/>
              <a:ext cx="2499416" cy="68939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Disaster Onset</a:t>
              </a:r>
              <a:endParaRPr lang="en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FB9C5D-B394-42AA-B72A-7D33326BB050}"/>
                </a:ext>
              </a:extLst>
            </p:cNvPr>
            <p:cNvSpPr/>
            <p:nvPr/>
          </p:nvSpPr>
          <p:spPr>
            <a:xfrm>
              <a:off x="7651343" y="6097797"/>
              <a:ext cx="450463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Recovery trajectory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4993D7-F2B5-4096-AFBA-7C78B56CBEF4}"/>
                </a:ext>
              </a:extLst>
            </p:cNvPr>
            <p:cNvSpPr/>
            <p:nvPr/>
          </p:nvSpPr>
          <p:spPr>
            <a:xfrm>
              <a:off x="-7630" y="6095528"/>
              <a:ext cx="51501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development</a:t>
              </a:r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trajectory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98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2BF8C5-76DA-468F-87C1-40F42291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6368" b="28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EA2450-2EB4-45D0-A4AF-88096CFB8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5" y="466896"/>
            <a:ext cx="3954881" cy="2224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A72D44-39E4-4DFC-A765-35B069E4A774}"/>
              </a:ext>
            </a:extLst>
          </p:cNvPr>
          <p:cNvSpPr/>
          <p:nvPr/>
        </p:nvSpPr>
        <p:spPr>
          <a:xfrm>
            <a:off x="5525283" y="2633917"/>
            <a:ext cx="3709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- 200000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homes devastated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 USD million damages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Over 1800 people died  </a:t>
            </a:r>
          </a:p>
          <a:p>
            <a:pPr algn="r"/>
            <a:endParaRPr lang="en-S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3736D-B70F-4FEE-8CFA-E7B0A3DE0FD6}"/>
              </a:ext>
            </a:extLst>
          </p:cNvPr>
          <p:cNvSpPr/>
          <p:nvPr/>
        </p:nvSpPr>
        <p:spPr>
          <a:xfrm>
            <a:off x="4513159" y="485151"/>
            <a:ext cx="572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Precedents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forecast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ravis, 2005; </a:t>
            </a:r>
            <a:r>
              <a:rPr lang="en-US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Fischettti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2001)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86FEC8-1D24-499F-8239-C5AA47F5C71E}"/>
              </a:ext>
            </a:extLst>
          </p:cNvPr>
          <p:cNvCxnSpPr>
            <a:cxnSpLocks/>
          </p:cNvCxnSpPr>
          <p:nvPr/>
        </p:nvCxnSpPr>
        <p:spPr>
          <a:xfrm>
            <a:off x="5485005" y="2139940"/>
            <a:ext cx="58826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4AD5872-8EE4-46D4-89C6-81158011DC57}"/>
              </a:ext>
            </a:extLst>
          </p:cNvPr>
          <p:cNvSpPr/>
          <p:nvPr/>
        </p:nvSpPr>
        <p:spPr>
          <a:xfrm>
            <a:off x="4989788" y="935555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Hurricane Betsy (1965) 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282209-A616-4A70-9394-59F05279203D}"/>
              </a:ext>
            </a:extLst>
          </p:cNvPr>
          <p:cNvSpPr/>
          <p:nvPr/>
        </p:nvSpPr>
        <p:spPr>
          <a:xfrm>
            <a:off x="4985819" y="1255068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Hurricane Andrew (1992)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BC7B99-1F92-4F69-9917-54CF6E46A1B6}"/>
              </a:ext>
            </a:extLst>
          </p:cNvPr>
          <p:cNvSpPr/>
          <p:nvPr/>
        </p:nvSpPr>
        <p:spPr>
          <a:xfrm>
            <a:off x="4985819" y="160783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Hurricane George (1998) 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309A49-995B-42F1-A8CD-322444151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2" y="2922657"/>
            <a:ext cx="4025723" cy="2872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B03A3F-81A8-419E-ADC4-4A72A3AB5532}"/>
              </a:ext>
            </a:extLst>
          </p:cNvPr>
          <p:cNvSpPr/>
          <p:nvPr/>
        </p:nvSpPr>
        <p:spPr>
          <a:xfrm>
            <a:off x="5247483" y="5358050"/>
            <a:ext cx="672341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 vulnerabilities can lead to catastrophic results </a:t>
            </a:r>
            <a:endParaRPr lang="en-S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45216C-4418-4B95-ABFC-1518F2A9CAAB}"/>
              </a:ext>
            </a:extLst>
          </p:cNvPr>
          <p:cNvSpPr/>
          <p:nvPr/>
        </p:nvSpPr>
        <p:spPr>
          <a:xfrm>
            <a:off x="5465167" y="3793305"/>
            <a:ext cx="619919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Uneven exposure and vulnerability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- Gender, race, class and physical vulnerability intersect</a:t>
            </a:r>
          </a:p>
          <a:p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9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 and Lake Pontchartrain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Type of housing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Lack of transport for mandatory evacuation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5E2FC-29C6-422D-ABBC-484F880E0423}"/>
              </a:ext>
            </a:extLst>
          </p:cNvPr>
          <p:cNvSpPr/>
          <p:nvPr/>
        </p:nvSpPr>
        <p:spPr>
          <a:xfrm>
            <a:off x="5240656" y="2270319"/>
            <a:ext cx="2167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Costliest storm</a:t>
            </a:r>
            <a:endParaRPr lang="en-US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A522F0-18F3-40C8-81CC-0844DC51E1C3}"/>
              </a:ext>
            </a:extLst>
          </p:cNvPr>
          <p:cNvCxnSpPr/>
          <p:nvPr/>
        </p:nvCxnSpPr>
        <p:spPr>
          <a:xfrm>
            <a:off x="5866005" y="3618220"/>
            <a:ext cx="58826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04EBCEE-43FC-432A-81F4-CC96F919B878}"/>
              </a:ext>
            </a:extLst>
          </p:cNvPr>
          <p:cNvSpPr/>
          <p:nvPr/>
        </p:nvSpPr>
        <p:spPr>
          <a:xfrm>
            <a:off x="8894230" y="931199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NOAA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69970A-FDB5-449A-88D3-9227D54F970B}"/>
              </a:ext>
            </a:extLst>
          </p:cNvPr>
          <p:cNvSpPr/>
          <p:nvPr/>
        </p:nvSpPr>
        <p:spPr>
          <a:xfrm>
            <a:off x="8894230" y="125892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Universities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AC7F86-4819-46E5-B5C2-78A9B0E99F4B}"/>
              </a:ext>
            </a:extLst>
          </p:cNvPr>
          <p:cNvSpPr/>
          <p:nvPr/>
        </p:nvSpPr>
        <p:spPr>
          <a:xfrm>
            <a:off x="8894230" y="160783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Environmental agency</a:t>
            </a:r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F1ADD3-F991-4D6A-841E-47AEDD5404D8}"/>
              </a:ext>
            </a:extLst>
          </p:cNvPr>
          <p:cNvGrpSpPr/>
          <p:nvPr/>
        </p:nvGrpSpPr>
        <p:grpSpPr>
          <a:xfrm>
            <a:off x="-7630" y="6067808"/>
            <a:ext cx="12127569" cy="689392"/>
            <a:chOff x="-7630" y="6067808"/>
            <a:chExt cx="12127569" cy="689392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EBE16F5F-C282-4127-B5F8-335F2C0B2749}"/>
                </a:ext>
              </a:extLst>
            </p:cNvPr>
            <p:cNvSpPr/>
            <p:nvPr/>
          </p:nvSpPr>
          <p:spPr>
            <a:xfrm>
              <a:off x="5134870" y="6067808"/>
              <a:ext cx="2499416" cy="68939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Disaster Onset</a:t>
              </a:r>
              <a:endParaRPr lang="en-S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95A491-EB07-466E-9D7A-4A8B2A7E15E4}"/>
                </a:ext>
              </a:extLst>
            </p:cNvPr>
            <p:cNvSpPr/>
            <p:nvPr/>
          </p:nvSpPr>
          <p:spPr>
            <a:xfrm>
              <a:off x="7687379" y="6097797"/>
              <a:ext cx="443256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recovery trajectory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926315-8818-4C68-B634-3456CB89A195}"/>
                </a:ext>
              </a:extLst>
            </p:cNvPr>
            <p:cNvSpPr/>
            <p:nvPr/>
          </p:nvSpPr>
          <p:spPr>
            <a:xfrm>
              <a:off x="-7630" y="6095528"/>
              <a:ext cx="51501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development</a:t>
              </a:r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trajectory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97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2BF8C5-76DA-468F-87C1-40F42291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6368" b="28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EA2450-2EB4-45D0-A4AF-88096CFB8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5" y="438616"/>
            <a:ext cx="3954881" cy="2224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23736D-B70F-4FEE-8CFA-E7B0A3DE0FD6}"/>
              </a:ext>
            </a:extLst>
          </p:cNvPr>
          <p:cNvSpPr/>
          <p:nvPr/>
        </p:nvSpPr>
        <p:spPr>
          <a:xfrm>
            <a:off x="4884135" y="809060"/>
            <a:ext cx="6924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Differentiated vulnerability and displacement period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(Cutter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Emrich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2006)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Entrenchment: “Katrina ghettos”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Sovacool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2019)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86FEC8-1D24-499F-8239-C5AA47F5C71E}"/>
              </a:ext>
            </a:extLst>
          </p:cNvPr>
          <p:cNvCxnSpPr/>
          <p:nvPr/>
        </p:nvCxnSpPr>
        <p:spPr>
          <a:xfrm>
            <a:off x="5485005" y="1911340"/>
            <a:ext cx="58826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A309A49-995B-42F1-A8CD-322444151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2" y="2922657"/>
            <a:ext cx="4025723" cy="2872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B03A3F-81A8-419E-ADC4-4A72A3AB5532}"/>
              </a:ext>
            </a:extLst>
          </p:cNvPr>
          <p:cNvSpPr/>
          <p:nvPr/>
        </p:nvSpPr>
        <p:spPr>
          <a:xfrm>
            <a:off x="5247483" y="5358050"/>
            <a:ext cx="672341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 are reproduced in recovery trajectories</a:t>
            </a:r>
            <a:endParaRPr lang="en-S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5E2FC-29C6-422D-ABBC-484F880E0423}"/>
              </a:ext>
            </a:extLst>
          </p:cNvPr>
          <p:cNvSpPr/>
          <p:nvPr/>
        </p:nvSpPr>
        <p:spPr>
          <a:xfrm>
            <a:off x="5375675" y="1953643"/>
            <a:ext cx="61975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 are not reduced </a:t>
            </a:r>
            <a:r>
              <a:rPr lang="en-US" sz="14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(Chuang et al., 2019)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Less vulnerable groups return and recover 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quicker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(Weil et al., 2018)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Encroachment: waiving of policies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Sovacool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2019)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A522F0-18F3-40C8-81CC-0844DC51E1C3}"/>
              </a:ext>
            </a:extLst>
          </p:cNvPr>
          <p:cNvCxnSpPr/>
          <p:nvPr/>
        </p:nvCxnSpPr>
        <p:spPr>
          <a:xfrm>
            <a:off x="5866005" y="3450580"/>
            <a:ext cx="58826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ECB0036-E624-4449-AD04-7CE91CF22E1F}"/>
              </a:ext>
            </a:extLst>
          </p:cNvPr>
          <p:cNvSpPr/>
          <p:nvPr/>
        </p:nvSpPr>
        <p:spPr>
          <a:xfrm>
            <a:off x="5609828" y="3541920"/>
            <a:ext cx="61975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Re-employment: white almost 4 time more likely to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return to their jobs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(Elliott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2006)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Subjugation of black labor </a:t>
            </a:r>
            <a:r>
              <a:rPr lang="en-US" sz="1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(Keegan, 2020)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Gentrification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(Van Holm et al, 2019)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Raker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2019; Galea et al., 2008)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4DF77-9FAF-41D5-BBA0-9FA424F9C31A}"/>
              </a:ext>
            </a:extLst>
          </p:cNvPr>
          <p:cNvGrpSpPr/>
          <p:nvPr/>
        </p:nvGrpSpPr>
        <p:grpSpPr>
          <a:xfrm>
            <a:off x="-7630" y="6067808"/>
            <a:ext cx="12163604" cy="689392"/>
            <a:chOff x="-7630" y="6067808"/>
            <a:chExt cx="12163604" cy="689392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5F6D256-C1FD-4921-BB97-67381ECC9C79}"/>
                </a:ext>
              </a:extLst>
            </p:cNvPr>
            <p:cNvSpPr/>
            <p:nvPr/>
          </p:nvSpPr>
          <p:spPr>
            <a:xfrm>
              <a:off x="5134870" y="6067808"/>
              <a:ext cx="2499416" cy="68939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Disaster Onset</a:t>
              </a:r>
              <a:endParaRPr lang="en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75CC4-53CD-48E2-A7AB-F0A92192C26A}"/>
                </a:ext>
              </a:extLst>
            </p:cNvPr>
            <p:cNvSpPr/>
            <p:nvPr/>
          </p:nvSpPr>
          <p:spPr>
            <a:xfrm>
              <a:off x="7651343" y="6097797"/>
              <a:ext cx="450463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Recovery trajectory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60338C-1596-4271-A64D-B70526D7CA49}"/>
                </a:ext>
              </a:extLst>
            </p:cNvPr>
            <p:cNvSpPr/>
            <p:nvPr/>
          </p:nvSpPr>
          <p:spPr>
            <a:xfrm>
              <a:off x="-7630" y="6095528"/>
              <a:ext cx="51501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development</a:t>
              </a:r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trajectory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30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4CB21D-13E9-4600-963B-C8586969D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6368" b="28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8236C-494F-4EFE-803A-4E93334AE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364" y="206205"/>
            <a:ext cx="6705710" cy="539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BD9FA-5B08-4E0A-AB00-6629E16B6446}"/>
              </a:ext>
            </a:extLst>
          </p:cNvPr>
          <p:cNvSpPr txBox="1"/>
          <p:nvPr/>
        </p:nvSpPr>
        <p:spPr>
          <a:xfrm>
            <a:off x="1973951" y="5263835"/>
            <a:ext cx="610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Alternative (uneven) recovery trajectory (Di Baldassarre et al., Earth’s Future, 2017)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5E4C3E-807C-4A93-865D-5232C2B41E68}"/>
              </a:ext>
            </a:extLst>
          </p:cNvPr>
          <p:cNvGrpSpPr/>
          <p:nvPr/>
        </p:nvGrpSpPr>
        <p:grpSpPr>
          <a:xfrm>
            <a:off x="-7630" y="6067808"/>
            <a:ext cx="12163604" cy="689392"/>
            <a:chOff x="-7630" y="6067808"/>
            <a:chExt cx="12163604" cy="689392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6F6BE15-49F4-497C-8D20-10FE5F1908E1}"/>
                </a:ext>
              </a:extLst>
            </p:cNvPr>
            <p:cNvSpPr/>
            <p:nvPr/>
          </p:nvSpPr>
          <p:spPr>
            <a:xfrm>
              <a:off x="5134870" y="6067808"/>
              <a:ext cx="2499416" cy="68939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Disaster Onset</a:t>
              </a:r>
              <a:endParaRPr lang="en-S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1E194F-53F7-43CA-9E06-F0B0B6D789E4}"/>
                </a:ext>
              </a:extLst>
            </p:cNvPr>
            <p:cNvSpPr/>
            <p:nvPr/>
          </p:nvSpPr>
          <p:spPr>
            <a:xfrm>
              <a:off x="7651343" y="6097797"/>
              <a:ext cx="450463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Recovery trajectory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56CCC-B088-4207-8162-E57859C7477D}"/>
                </a:ext>
              </a:extLst>
            </p:cNvPr>
            <p:cNvSpPr/>
            <p:nvPr/>
          </p:nvSpPr>
          <p:spPr>
            <a:xfrm>
              <a:off x="-7630" y="6095528"/>
              <a:ext cx="51501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Uneven development</a:t>
              </a:r>
              <a:r>
                <a:rPr lang="en-US" sz="3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trajectory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2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90A8C39-B0EA-47E8-B192-74D6FB202BD8}"/>
              </a:ext>
            </a:extLst>
          </p:cNvPr>
          <p:cNvCxnSpPr>
            <a:cxnSpLocks/>
          </p:cNvCxnSpPr>
          <p:nvPr/>
        </p:nvCxnSpPr>
        <p:spPr>
          <a:xfrm>
            <a:off x="810158" y="3683068"/>
            <a:ext cx="49099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BC5245A-A706-4452-8A7D-C77A7D8339F6}"/>
              </a:ext>
            </a:extLst>
          </p:cNvPr>
          <p:cNvSpPr/>
          <p:nvPr/>
        </p:nvSpPr>
        <p:spPr>
          <a:xfrm>
            <a:off x="720350" y="3683068"/>
            <a:ext cx="47457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nprecedented hydroclimatic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6CF1E-71AE-447A-8FE8-FD1246FBF489}"/>
              </a:ext>
            </a:extLst>
          </p:cNvPr>
          <p:cNvSpPr/>
          <p:nvPr/>
        </p:nvSpPr>
        <p:spPr>
          <a:xfrm>
            <a:off x="5809888" y="3174932"/>
            <a:ext cx="51733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Political response:</a:t>
            </a: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Transformative potential of disasters?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A3C05-0F6F-493E-BF1D-AE6F5E897B5E}"/>
              </a:ext>
            </a:extLst>
          </p:cNvPr>
          <p:cNvSpPr/>
          <p:nvPr/>
        </p:nvSpPr>
        <p:spPr>
          <a:xfrm>
            <a:off x="1686267" y="3174932"/>
            <a:ext cx="2813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Societal responses to</a:t>
            </a:r>
          </a:p>
        </p:txBody>
      </p:sp>
    </p:spTree>
    <p:extLst>
      <p:ext uri="{BB962C8B-B14F-4D97-AF65-F5344CB8AC3E}">
        <p14:creationId xmlns:p14="http://schemas.microsoft.com/office/powerpoint/2010/main" val="368137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CDE94A-709C-4613-B617-04809D2EA2F6}"/>
              </a:ext>
            </a:extLst>
          </p:cNvPr>
          <p:cNvSpPr/>
          <p:nvPr/>
        </p:nvSpPr>
        <p:spPr>
          <a:xfrm>
            <a:off x="731520" y="2828835"/>
            <a:ext cx="4734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and severity of the impacts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regimes in place before the disaster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Discursive capture of the event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inequalities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capital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(Gawronski and Olson, 2013;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Pellign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and Dill, 2010; Drury and Olson, 1998;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Albala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-Bertrand, 1993; Williamson, 2018;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Ullberg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2013; Steinberg, 2000)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endParaRPr lang="en-SE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C67769-E8B2-4DFB-9283-B2B818A7EA95}"/>
              </a:ext>
            </a:extLst>
          </p:cNvPr>
          <p:cNvSpPr/>
          <p:nvPr/>
        </p:nvSpPr>
        <p:spPr>
          <a:xfrm>
            <a:off x="812800" y="1955754"/>
            <a:ext cx="86417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SE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9552DF-6026-451B-A8D0-D3278E3AA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893451"/>
              </p:ext>
            </p:extLst>
          </p:nvPr>
        </p:nvGraphicFramePr>
        <p:xfrm>
          <a:off x="5466080" y="1473199"/>
          <a:ext cx="6563360" cy="473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C300C8-E49E-47F4-B056-D910530DF7FC}"/>
              </a:ext>
            </a:extLst>
          </p:cNvPr>
          <p:cNvSpPr/>
          <p:nvPr/>
        </p:nvSpPr>
        <p:spPr>
          <a:xfrm>
            <a:off x="1068574" y="2078864"/>
            <a:ext cx="4851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Reactionary and progressive transformations</a:t>
            </a:r>
            <a:endParaRPr lang="en-US" sz="20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75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C9715-FEFF-4A6B-B081-AF1C2322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0"/>
          <a:stretch/>
        </p:blipFill>
        <p:spPr>
          <a:xfrm>
            <a:off x="-198784" y="-2051801"/>
            <a:ext cx="12390784" cy="98399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6CA8D0-F793-4987-ACEC-4D8310F29281}"/>
              </a:ext>
            </a:extLst>
          </p:cNvPr>
          <p:cNvSpPr txBox="1">
            <a:spLocks/>
          </p:cNvSpPr>
          <p:nvPr/>
        </p:nvSpPr>
        <p:spPr>
          <a:xfrm>
            <a:off x="1408386" y="1985168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</a:rPr>
              <a:t>Societal responses to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</a:rPr>
              <a:t>unprecedented extreme events </a:t>
            </a:r>
            <a:endParaRPr lang="en-SE" sz="5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AF29B-AFF7-468F-AB43-FEBD4263784E}"/>
              </a:ext>
            </a:extLst>
          </p:cNvPr>
          <p:cNvSpPr/>
          <p:nvPr/>
        </p:nvSpPr>
        <p:spPr>
          <a:xfrm>
            <a:off x="-231227" y="5661765"/>
            <a:ext cx="12423227" cy="105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CB661A-30A2-446D-ACCA-C1FDF4855DE6}"/>
              </a:ext>
            </a:extLst>
          </p:cNvPr>
          <p:cNvSpPr txBox="1">
            <a:spLocks/>
          </p:cNvSpPr>
          <p:nvPr/>
        </p:nvSpPr>
        <p:spPr>
          <a:xfrm>
            <a:off x="4854045" y="5661765"/>
            <a:ext cx="725213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Maria Rusca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Gabriele Messori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Giuliano Di Baldassarre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573F4-5C81-4623-A305-D4D451925C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17" y="5772554"/>
            <a:ext cx="1106389" cy="91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34D13-9A63-489D-82E4-8385CAC3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48" y="5852160"/>
            <a:ext cx="1735905" cy="622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EB3AC-96EE-4CA6-AB34-39681117F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0" y="5721680"/>
            <a:ext cx="1497400" cy="9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2BF8C5-76DA-468F-87C1-40F42291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4" y="-2051802"/>
            <a:ext cx="12390784" cy="12535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41D98C-C4F5-4DB2-A7F6-169EE62DAC2A}"/>
              </a:ext>
            </a:extLst>
          </p:cNvPr>
          <p:cNvSpPr/>
          <p:nvPr/>
        </p:nvSpPr>
        <p:spPr>
          <a:xfrm>
            <a:off x="1675067" y="1820018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Most destructive tropical cyclone recorded at the time </a:t>
            </a:r>
            <a:endParaRPr lang="en-SE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D819CE-A188-4154-88F1-6A6819BC10C5}"/>
              </a:ext>
            </a:extLst>
          </p:cNvPr>
          <p:cNvCxnSpPr/>
          <p:nvPr/>
        </p:nvCxnSpPr>
        <p:spPr>
          <a:xfrm>
            <a:off x="1183820" y="2004684"/>
            <a:ext cx="46313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5888F75-E463-47DE-BE3E-CDBB9CD3A653}"/>
              </a:ext>
            </a:extLst>
          </p:cNvPr>
          <p:cNvSpPr/>
          <p:nvPr/>
        </p:nvSpPr>
        <p:spPr>
          <a:xfrm>
            <a:off x="950003" y="1904775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C1984-6D70-4102-870D-08FB0902FF03}"/>
              </a:ext>
            </a:extLst>
          </p:cNvPr>
          <p:cNvSpPr/>
          <p:nvPr/>
        </p:nvSpPr>
        <p:spPr>
          <a:xfrm>
            <a:off x="1675067" y="2261978"/>
            <a:ext cx="252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Claimed over 1,800 lives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SE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23D334-D351-42D9-9FAA-D084DC390358}"/>
              </a:ext>
            </a:extLst>
          </p:cNvPr>
          <p:cNvCxnSpPr/>
          <p:nvPr/>
        </p:nvCxnSpPr>
        <p:spPr>
          <a:xfrm>
            <a:off x="1183820" y="2446644"/>
            <a:ext cx="46313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34E72CC-8F8F-4482-B43A-771E87D6F78B}"/>
              </a:ext>
            </a:extLst>
          </p:cNvPr>
          <p:cNvSpPr/>
          <p:nvPr/>
        </p:nvSpPr>
        <p:spPr>
          <a:xfrm>
            <a:off x="950003" y="2346735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796F2-C061-4C64-974B-539D2863D6A0}"/>
              </a:ext>
            </a:extLst>
          </p:cNvPr>
          <p:cNvSpPr/>
          <p:nvPr/>
        </p:nvSpPr>
        <p:spPr>
          <a:xfrm>
            <a:off x="1675067" y="2673458"/>
            <a:ext cx="419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Costliest disaster in U.S. history at the time</a:t>
            </a:r>
            <a:endParaRPr lang="en-SE" dirty="0">
              <a:solidFill>
                <a:srgbClr val="00206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0F0C6F-2DFC-4419-80FD-3575162BC2FE}"/>
              </a:ext>
            </a:extLst>
          </p:cNvPr>
          <p:cNvCxnSpPr/>
          <p:nvPr/>
        </p:nvCxnSpPr>
        <p:spPr>
          <a:xfrm>
            <a:off x="1183820" y="2858124"/>
            <a:ext cx="46313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B37E7CC-CBBB-4BAE-86A2-15159FA616F2}"/>
              </a:ext>
            </a:extLst>
          </p:cNvPr>
          <p:cNvSpPr/>
          <p:nvPr/>
        </p:nvSpPr>
        <p:spPr>
          <a:xfrm>
            <a:off x="950003" y="2758215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0268C7-F532-49BF-8D2F-98D68C698AD6}"/>
              </a:ext>
            </a:extLst>
          </p:cNvPr>
          <p:cNvSpPr/>
          <p:nvPr/>
        </p:nvSpPr>
        <p:spPr>
          <a:xfrm>
            <a:off x="687404" y="1037464"/>
            <a:ext cx="95190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Hurricane Katrina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approaches </a:t>
            </a:r>
            <a:r>
              <a:rPr lang="en-US" sz="3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Orleans, August 29 2005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39EF36-44FE-42D0-807B-8FA9A82E8BF1}"/>
              </a:ext>
            </a:extLst>
          </p:cNvPr>
          <p:cNvSpPr/>
          <p:nvPr/>
        </p:nvSpPr>
        <p:spPr>
          <a:xfrm>
            <a:off x="1676640" y="3042675"/>
            <a:ext cx="436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Uneven vulnerability and recovery trajectory</a:t>
            </a:r>
            <a:endParaRPr lang="en-SE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F43143-D3AE-4416-AA6D-FF52BD133445}"/>
              </a:ext>
            </a:extLst>
          </p:cNvPr>
          <p:cNvCxnSpPr/>
          <p:nvPr/>
        </p:nvCxnSpPr>
        <p:spPr>
          <a:xfrm>
            <a:off x="1185393" y="3227341"/>
            <a:ext cx="46313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DDFD9E40-638B-43E6-AF27-2C397283FD97}"/>
              </a:ext>
            </a:extLst>
          </p:cNvPr>
          <p:cNvSpPr/>
          <p:nvPr/>
        </p:nvSpPr>
        <p:spPr>
          <a:xfrm>
            <a:off x="951576" y="3127432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9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2" t="22909" r="7185" b="10612"/>
          <a:stretch/>
        </p:blipFill>
        <p:spPr>
          <a:xfrm>
            <a:off x="-1385145" y="-266438"/>
            <a:ext cx="16792702" cy="7136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3BAC2A-E8F1-47BD-AA78-F0E615E53BAE}"/>
              </a:ext>
            </a:extLst>
          </p:cNvPr>
          <p:cNvSpPr/>
          <p:nvPr/>
        </p:nvSpPr>
        <p:spPr>
          <a:xfrm>
            <a:off x="8765899" y="3092596"/>
            <a:ext cx="32212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Theewaterskloof Dam, July 2014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91FE2-A581-4836-BDBB-27865951972A}"/>
              </a:ext>
            </a:extLst>
          </p:cNvPr>
          <p:cNvSpPr/>
          <p:nvPr/>
        </p:nvSpPr>
        <p:spPr>
          <a:xfrm>
            <a:off x="8417801" y="5451530"/>
            <a:ext cx="35927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Theewaterskloof Dam, January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7480CE-B978-44E3-9CA3-AD864FC82A01}"/>
              </a:ext>
            </a:extLst>
          </p:cNvPr>
          <p:cNvSpPr/>
          <p:nvPr/>
        </p:nvSpPr>
        <p:spPr>
          <a:xfrm>
            <a:off x="613100" y="5812987"/>
            <a:ext cx="1145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</a:rPr>
              <a:t>Reservoirs water level: 22.8%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</a:rPr>
              <a:t>Usable water: 12.3%</a:t>
            </a:r>
            <a:endParaRPr lang="en-GB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17E54-2310-4DB8-B4F1-7A633691B8EE}"/>
              </a:ext>
            </a:extLst>
          </p:cNvPr>
          <p:cNvSpPr txBox="1"/>
          <p:nvPr/>
        </p:nvSpPr>
        <p:spPr>
          <a:xfrm>
            <a:off x="9407047" y="6525710"/>
            <a:ext cx="264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/>
                </a:solidFill>
                <a:latin typeface="Gill Sans Nova" panose="020B0602020104020203" pitchFamily="34" charset="0"/>
                <a:cs typeface="Times New Roman" panose="02020603050405020304" pitchFamily="18" charset="0"/>
              </a:rPr>
              <a:t>Wolski P.,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78ABE-B930-44D8-9922-A62EE41A6550}"/>
              </a:ext>
            </a:extLst>
          </p:cNvPr>
          <p:cNvSpPr/>
          <p:nvPr/>
        </p:nvSpPr>
        <p:spPr>
          <a:xfrm>
            <a:off x="450691" y="3429000"/>
            <a:ext cx="3750963" cy="553998"/>
          </a:xfrm>
          <a:prstGeom prst="rect">
            <a:avLst/>
          </a:prstGeom>
          <a:solidFill>
            <a:srgbClr val="F2F2F2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Cape Town, 2015-2018</a:t>
            </a:r>
          </a:p>
        </p:txBody>
      </p:sp>
    </p:spTree>
    <p:extLst>
      <p:ext uri="{BB962C8B-B14F-4D97-AF65-F5344CB8AC3E}">
        <p14:creationId xmlns:p14="http://schemas.microsoft.com/office/powerpoint/2010/main" val="254972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-12083"/>
            <a:ext cx="12192000" cy="6870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2CA7F-1D0C-48FF-BDDC-BAA9747B4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91" y="241800"/>
            <a:ext cx="4621170" cy="637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A1D217-FE0E-4DDA-B419-3968E6DFD092}"/>
              </a:ext>
            </a:extLst>
          </p:cNvPr>
          <p:cNvSpPr/>
          <p:nvPr/>
        </p:nvSpPr>
        <p:spPr>
          <a:xfrm>
            <a:off x="378453" y="0"/>
            <a:ext cx="64940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 Zero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0E452-0C90-4C31-9FB1-9613F3332D0B}"/>
              </a:ext>
            </a:extLst>
          </p:cNvPr>
          <p:cNvSpPr/>
          <p:nvPr/>
        </p:nvSpPr>
        <p:spPr>
          <a:xfrm>
            <a:off x="607114" y="4933739"/>
            <a:ext cx="6795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From increasing water consumption to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‘water-wise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City’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COCT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</a:rPr>
              <a:t> 2018)</a:t>
            </a:r>
            <a:endParaRPr lang="en-SE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SE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4B46E-8DE1-4258-8609-A91C59C88099}"/>
              </a:ext>
            </a:extLst>
          </p:cNvPr>
          <p:cNvCxnSpPr>
            <a:cxnSpLocks/>
          </p:cNvCxnSpPr>
          <p:nvPr/>
        </p:nvCxnSpPr>
        <p:spPr>
          <a:xfrm>
            <a:off x="408104" y="5108978"/>
            <a:ext cx="2315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C518E6-F100-4E16-A868-2C4B69C0E9AB}"/>
              </a:ext>
            </a:extLst>
          </p:cNvPr>
          <p:cNvSpPr/>
          <p:nvPr/>
        </p:nvSpPr>
        <p:spPr>
          <a:xfrm>
            <a:off x="174287" y="5009069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EDB00-743F-4B72-A77A-2DDA04D90EAB}"/>
              </a:ext>
            </a:extLst>
          </p:cNvPr>
          <p:cNvSpPr/>
          <p:nvPr/>
        </p:nvSpPr>
        <p:spPr>
          <a:xfrm>
            <a:off x="645814" y="4143103"/>
            <a:ext cx="595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Drop in rainfall </a:t>
            </a:r>
            <a:r>
              <a:rPr lang="en-GB" altLang="en-SE" sz="1200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en-GB" altLang="en-SE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Conradie</a:t>
            </a:r>
            <a:r>
              <a:rPr lang="en-GB" altLang="en-SE" sz="1200" dirty="0">
                <a:solidFill>
                  <a:srgbClr val="002060"/>
                </a:solidFill>
                <a:latin typeface="Arial" panose="020B0604020202020204" pitchFamily="34" charset="0"/>
              </a:rPr>
              <a:t> 2018; Wolski 2018; Winter 2018; </a:t>
            </a:r>
            <a:r>
              <a:rPr lang="en-GB" altLang="en-SE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Botai</a:t>
            </a:r>
            <a:r>
              <a:rPr lang="en-GB" altLang="en-SE" sz="1200" dirty="0">
                <a:solidFill>
                  <a:srgbClr val="002060"/>
                </a:solidFill>
                <a:latin typeface="Arial" panose="020B0604020202020204" pitchFamily="34" charset="0"/>
              </a:rPr>
              <a:t> et al. 2017). </a:t>
            </a:r>
            <a:endParaRPr lang="en-SE" sz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352132-59FF-403C-A907-175B85BFB824}"/>
              </a:ext>
            </a:extLst>
          </p:cNvPr>
          <p:cNvCxnSpPr>
            <a:cxnSpLocks/>
          </p:cNvCxnSpPr>
          <p:nvPr/>
        </p:nvCxnSpPr>
        <p:spPr>
          <a:xfrm>
            <a:off x="386136" y="4331657"/>
            <a:ext cx="2315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5F6B4E2-259B-4079-8E64-361160DA59D8}"/>
              </a:ext>
            </a:extLst>
          </p:cNvPr>
          <p:cNvSpPr/>
          <p:nvPr/>
        </p:nvSpPr>
        <p:spPr>
          <a:xfrm>
            <a:off x="152319" y="4231748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7B8E8-AEA0-4214-85F3-14932669480C}"/>
              </a:ext>
            </a:extLst>
          </p:cNvPr>
          <p:cNvSpPr/>
          <p:nvPr/>
        </p:nvSpPr>
        <p:spPr>
          <a:xfrm>
            <a:off x="597515" y="5421828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Uneven vulnerability and recovery trajectories</a:t>
            </a:r>
            <a:endParaRPr lang="en-S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1B02BD-F4AF-4DD8-A9DB-A9D37EE9B6CA}"/>
              </a:ext>
            </a:extLst>
          </p:cNvPr>
          <p:cNvCxnSpPr>
            <a:cxnSpLocks/>
          </p:cNvCxnSpPr>
          <p:nvPr/>
        </p:nvCxnSpPr>
        <p:spPr>
          <a:xfrm flipV="1">
            <a:off x="408104" y="5609737"/>
            <a:ext cx="199010" cy="38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8ECC3EC-C0BE-4FFC-8EA9-1EE14FBE177E}"/>
              </a:ext>
            </a:extLst>
          </p:cNvPr>
          <p:cNvSpPr/>
          <p:nvPr/>
        </p:nvSpPr>
        <p:spPr>
          <a:xfrm>
            <a:off x="174287" y="5513716"/>
            <a:ext cx="205708" cy="192042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C20C0-3AFC-4B76-A97D-F4BB202D28BF}"/>
              </a:ext>
            </a:extLst>
          </p:cNvPr>
          <p:cNvSpPr txBox="1"/>
          <p:nvPr/>
        </p:nvSpPr>
        <p:spPr>
          <a:xfrm>
            <a:off x="716109" y="6398901"/>
            <a:ext cx="2652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Savelli et al., forthcoming </a:t>
            </a:r>
            <a:endParaRPr lang="en-SE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00D1-8E20-46B5-B77A-C37DA2C35249}"/>
              </a:ext>
            </a:extLst>
          </p:cNvPr>
          <p:cNvSpPr/>
          <p:nvPr/>
        </p:nvSpPr>
        <p:spPr>
          <a:xfrm>
            <a:off x="450691" y="3429000"/>
            <a:ext cx="3750963" cy="553998"/>
          </a:xfrm>
          <a:prstGeom prst="rect">
            <a:avLst/>
          </a:prstGeom>
          <a:solidFill>
            <a:srgbClr val="F2F2F2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Cape Town, 2015-2018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479C7-C0F5-419A-85B6-6C89C0F4A9E5}"/>
              </a:ext>
            </a:extLst>
          </p:cNvPr>
          <p:cNvSpPr/>
          <p:nvPr/>
        </p:nvSpPr>
        <p:spPr>
          <a:xfrm>
            <a:off x="645814" y="4505579"/>
            <a:ext cx="6235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SE" sz="1400" dirty="0">
                <a:solidFill>
                  <a:srgbClr val="002060"/>
                </a:solidFill>
                <a:latin typeface="Arial" panose="020B0604020202020204" pitchFamily="34" charset="0"/>
              </a:rPr>
              <a:t>From 780 to  325 mm/year (2015), 221 mm/year (2016), 157 mm/year (2017)</a:t>
            </a:r>
            <a:endParaRPr lang="en-SE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9C4FD4-5449-4EEA-A8CD-023D5ECCBE1A}"/>
              </a:ext>
            </a:extLst>
          </p:cNvPr>
          <p:cNvGrpSpPr/>
          <p:nvPr/>
        </p:nvGrpSpPr>
        <p:grpSpPr>
          <a:xfrm>
            <a:off x="702718" y="3683068"/>
            <a:ext cx="5017362" cy="461665"/>
            <a:chOff x="702718" y="3683068"/>
            <a:chExt cx="5017362" cy="4616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E3F6A11-F3E4-461E-8869-0EC3A8D2F978}"/>
                </a:ext>
              </a:extLst>
            </p:cNvPr>
            <p:cNvCxnSpPr>
              <a:cxnSpLocks/>
            </p:cNvCxnSpPr>
            <p:nvPr/>
          </p:nvCxnSpPr>
          <p:spPr>
            <a:xfrm>
              <a:off x="810158" y="3683068"/>
              <a:ext cx="490992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F2356-5420-4CAE-97EE-B71D49E76BAA}"/>
                </a:ext>
              </a:extLst>
            </p:cNvPr>
            <p:cNvSpPr/>
            <p:nvPr/>
          </p:nvSpPr>
          <p:spPr>
            <a:xfrm>
              <a:off x="702718" y="3683068"/>
              <a:ext cx="47809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Unprecedented hydroclimatic events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4B52A6-F949-4F1B-B80E-270E6EA4D489}"/>
              </a:ext>
            </a:extLst>
          </p:cNvPr>
          <p:cNvSpPr/>
          <p:nvPr/>
        </p:nvSpPr>
        <p:spPr>
          <a:xfrm>
            <a:off x="5252723" y="3120417"/>
            <a:ext cx="285495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endParaRPr lang="en-US" sz="3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C5AC1-160A-424B-BC47-E907160B931E}"/>
              </a:ext>
            </a:extLst>
          </p:cNvPr>
          <p:cNvSpPr/>
          <p:nvPr/>
        </p:nvSpPr>
        <p:spPr>
          <a:xfrm>
            <a:off x="836714" y="1776445"/>
            <a:ext cx="756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Increasing global trends </a:t>
            </a:r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 floods and drought related disasters</a:t>
            </a:r>
            <a:endParaRPr lang="en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100C0-1534-452A-A9C8-DD0D77525D73}"/>
              </a:ext>
            </a:extLst>
          </p:cNvPr>
          <p:cNvSpPr/>
          <p:nvPr/>
        </p:nvSpPr>
        <p:spPr>
          <a:xfrm>
            <a:off x="836714" y="1084006"/>
            <a:ext cx="773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Floods and droughts have impacted humanity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throughout history</a:t>
            </a:r>
            <a:endParaRPr lang="en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D512E-E8CC-4E70-AF76-F05CCBF80305}"/>
              </a:ext>
            </a:extLst>
          </p:cNvPr>
          <p:cNvSpPr/>
          <p:nvPr/>
        </p:nvSpPr>
        <p:spPr>
          <a:xfrm>
            <a:off x="836714" y="2468884"/>
            <a:ext cx="8204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Floods and drought related disasters </a:t>
            </a:r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exacerbated by climate change</a:t>
            </a:r>
            <a:endParaRPr lang="en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3F6A11-F3E4-461E-8869-0EC3A8D2F978}"/>
              </a:ext>
            </a:extLst>
          </p:cNvPr>
          <p:cNvCxnSpPr>
            <a:cxnSpLocks/>
          </p:cNvCxnSpPr>
          <p:nvPr/>
        </p:nvCxnSpPr>
        <p:spPr>
          <a:xfrm>
            <a:off x="810158" y="3683068"/>
            <a:ext cx="49099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0BF2356-5420-4CAE-97EE-B71D49E76BAA}"/>
              </a:ext>
            </a:extLst>
          </p:cNvPr>
          <p:cNvSpPr/>
          <p:nvPr/>
        </p:nvSpPr>
        <p:spPr>
          <a:xfrm>
            <a:off x="702718" y="3683068"/>
            <a:ext cx="4780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Unprecedented hydroclimatic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4B52A6-F949-4F1B-B80E-270E6EA4D489}"/>
              </a:ext>
            </a:extLst>
          </p:cNvPr>
          <p:cNvSpPr/>
          <p:nvPr/>
        </p:nvSpPr>
        <p:spPr>
          <a:xfrm>
            <a:off x="5252723" y="3120417"/>
            <a:ext cx="285495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endParaRPr lang="en-US" sz="3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AEEBF-0BFC-447A-A3BA-42367B5145BC}"/>
              </a:ext>
            </a:extLst>
          </p:cNvPr>
          <p:cNvSpPr/>
          <p:nvPr/>
        </p:nvSpPr>
        <p:spPr>
          <a:xfrm>
            <a:off x="775754" y="5266405"/>
            <a:ext cx="911820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What </a:t>
            </a:r>
            <a:r>
              <a:rPr lang="en-US" sz="20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possible 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societal responses </a:t>
            </a:r>
            <a:r>
              <a:rPr lang="en-US" sz="20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will these extreme occurrences engender?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0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Immediate response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Recovery trajectory</a:t>
            </a:r>
            <a:endParaRPr lang="it-IT" sz="200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S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29C993-E0C6-425A-868A-03269455645E}"/>
              </a:ext>
            </a:extLst>
          </p:cNvPr>
          <p:cNvSpPr/>
          <p:nvPr/>
        </p:nvSpPr>
        <p:spPr>
          <a:xfrm>
            <a:off x="775754" y="4573966"/>
            <a:ext cx="6038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will these unprecedented </a:t>
            </a:r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extremes</a:t>
            </a:r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unfold</a:t>
            </a:r>
            <a:r>
              <a:rPr lang="it-IT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   </a:t>
            </a:r>
            <a:endParaRPr lang="en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27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9C4FD4-5449-4EEA-A8CD-023D5ECCBE1A}"/>
              </a:ext>
            </a:extLst>
          </p:cNvPr>
          <p:cNvGrpSpPr/>
          <p:nvPr/>
        </p:nvGrpSpPr>
        <p:grpSpPr>
          <a:xfrm>
            <a:off x="702718" y="3683068"/>
            <a:ext cx="5017362" cy="461665"/>
            <a:chOff x="702718" y="3683068"/>
            <a:chExt cx="5017362" cy="4616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E3F6A11-F3E4-461E-8869-0EC3A8D2F978}"/>
                </a:ext>
              </a:extLst>
            </p:cNvPr>
            <p:cNvCxnSpPr>
              <a:cxnSpLocks/>
            </p:cNvCxnSpPr>
            <p:nvPr/>
          </p:nvCxnSpPr>
          <p:spPr>
            <a:xfrm>
              <a:off x="810158" y="3683068"/>
              <a:ext cx="4909922" cy="0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F2356-5420-4CAE-97EE-B71D49E76BAA}"/>
                </a:ext>
              </a:extLst>
            </p:cNvPr>
            <p:cNvSpPr/>
            <p:nvPr/>
          </p:nvSpPr>
          <p:spPr>
            <a:xfrm>
              <a:off x="702718" y="3683068"/>
              <a:ext cx="47809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Unprecedented hydroclimatic events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4B52A6-F949-4F1B-B80E-270E6EA4D489}"/>
              </a:ext>
            </a:extLst>
          </p:cNvPr>
          <p:cNvSpPr/>
          <p:nvPr/>
        </p:nvSpPr>
        <p:spPr>
          <a:xfrm>
            <a:off x="5252723" y="3120417"/>
            <a:ext cx="285495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endParaRPr lang="en-US" sz="3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C5AC1-160A-424B-BC47-E907160B931E}"/>
              </a:ext>
            </a:extLst>
          </p:cNvPr>
          <p:cNvSpPr/>
          <p:nvPr/>
        </p:nvSpPr>
        <p:spPr>
          <a:xfrm>
            <a:off x="800731" y="5025210"/>
            <a:ext cx="698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of the past should serve as a lesson for the future</a:t>
            </a:r>
            <a:endParaRPr lang="en-SE" sz="20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100C0-1534-452A-A9C8-DD0D77525D73}"/>
              </a:ext>
            </a:extLst>
          </p:cNvPr>
          <p:cNvSpPr/>
          <p:nvPr/>
        </p:nvSpPr>
        <p:spPr>
          <a:xfrm>
            <a:off x="800731" y="4625100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 a "teacher of life". </a:t>
            </a:r>
            <a:endParaRPr lang="en-SE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7B75C-88B2-417F-8E7B-6BA8C79714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r="4317" b="14466"/>
          <a:stretch/>
        </p:blipFill>
        <p:spPr>
          <a:xfrm>
            <a:off x="1537640" y="538536"/>
            <a:ext cx="8364880" cy="2427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55239D-5B29-47AF-9B45-2A59793D3992}"/>
              </a:ext>
            </a:extLst>
          </p:cNvPr>
          <p:cNvSpPr/>
          <p:nvPr/>
        </p:nvSpPr>
        <p:spPr>
          <a:xfrm>
            <a:off x="6096000" y="2528461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Cicero, 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Oratore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II, 36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579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9C4FD4-5449-4EEA-A8CD-023D5ECCBE1A}"/>
              </a:ext>
            </a:extLst>
          </p:cNvPr>
          <p:cNvGrpSpPr/>
          <p:nvPr/>
        </p:nvGrpSpPr>
        <p:grpSpPr>
          <a:xfrm>
            <a:off x="702718" y="3683068"/>
            <a:ext cx="5017362" cy="461665"/>
            <a:chOff x="702718" y="3683068"/>
            <a:chExt cx="5017362" cy="4616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E3F6A11-F3E4-461E-8869-0EC3A8D2F978}"/>
                </a:ext>
              </a:extLst>
            </p:cNvPr>
            <p:cNvCxnSpPr>
              <a:cxnSpLocks/>
            </p:cNvCxnSpPr>
            <p:nvPr/>
          </p:nvCxnSpPr>
          <p:spPr>
            <a:xfrm>
              <a:off x="810158" y="3683068"/>
              <a:ext cx="4909922" cy="0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F2356-5420-4CAE-97EE-B71D49E76BAA}"/>
                </a:ext>
              </a:extLst>
            </p:cNvPr>
            <p:cNvSpPr/>
            <p:nvPr/>
          </p:nvSpPr>
          <p:spPr>
            <a:xfrm>
              <a:off x="702718" y="3683068"/>
              <a:ext cx="47809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Unprecedented hydroclimatic events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4B52A6-F949-4F1B-B80E-270E6EA4D489}"/>
              </a:ext>
            </a:extLst>
          </p:cNvPr>
          <p:cNvSpPr/>
          <p:nvPr/>
        </p:nvSpPr>
        <p:spPr>
          <a:xfrm>
            <a:off x="5252723" y="3120417"/>
            <a:ext cx="285495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</a:t>
            </a:r>
            <a:endParaRPr lang="en-US" sz="3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100C0-1534-452A-A9C8-DD0D77525D73}"/>
              </a:ext>
            </a:extLst>
          </p:cNvPr>
          <p:cNvSpPr/>
          <p:nvPr/>
        </p:nvSpPr>
        <p:spPr>
          <a:xfrm>
            <a:off x="800731" y="4625100"/>
            <a:ext cx="9858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develop plausible scenarios of societal responses to unprecedented events</a:t>
            </a:r>
            <a:endParaRPr lang="en-SE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7B75C-88B2-417F-8E7B-6BA8C79714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r="4317" b="14466"/>
          <a:stretch/>
        </p:blipFill>
        <p:spPr>
          <a:xfrm>
            <a:off x="1537640" y="538536"/>
            <a:ext cx="8364880" cy="2427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55239D-5B29-47AF-9B45-2A59793D3992}"/>
              </a:ext>
            </a:extLst>
          </p:cNvPr>
          <p:cNvSpPr/>
          <p:nvPr/>
        </p:nvSpPr>
        <p:spPr>
          <a:xfrm>
            <a:off x="6096000" y="2528461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Cicero, 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Oratore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II, 36</a:t>
            </a:r>
            <a:endParaRPr lang="en-S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52D229-2C61-4A6D-A9AE-DA288DD98BA9}"/>
              </a:ext>
            </a:extLst>
          </p:cNvPr>
          <p:cNvGrpSpPr/>
          <p:nvPr/>
        </p:nvGrpSpPr>
        <p:grpSpPr>
          <a:xfrm>
            <a:off x="800731" y="5025210"/>
            <a:ext cx="6697667" cy="704464"/>
            <a:chOff x="800731" y="5025210"/>
            <a:chExt cx="6697667" cy="7044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1B8818-846B-41D0-9C87-7AA78B3A9E31}"/>
                </a:ext>
              </a:extLst>
            </p:cNvPr>
            <p:cNvSpPr/>
            <p:nvPr/>
          </p:nvSpPr>
          <p:spPr>
            <a:xfrm>
              <a:off x="800731" y="5025210"/>
              <a:ext cx="66976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science theories on vulnerability to and recovery from disasters   </a:t>
              </a:r>
              <a:endParaRPr lang="en-SE" sz="16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B52A58-A996-470D-AAB2-285BAE57AAB6}"/>
                </a:ext>
              </a:extLst>
            </p:cNvPr>
            <p:cNvSpPr/>
            <p:nvPr/>
          </p:nvSpPr>
          <p:spPr>
            <a:xfrm>
              <a:off x="810158" y="5391120"/>
              <a:ext cx="2076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 study analyses</a:t>
              </a:r>
              <a:endParaRPr lang="en-SE" sz="16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1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D9B73-ABA6-45F4-9EE9-F590AF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079" t="25391" r="24035" b="10612"/>
          <a:stretch/>
        </p:blipFill>
        <p:spPr>
          <a:xfrm>
            <a:off x="0" y="0"/>
            <a:ext cx="12192000" cy="68700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3F6A11-F3E4-461E-8869-0EC3A8D2F978}"/>
              </a:ext>
            </a:extLst>
          </p:cNvPr>
          <p:cNvCxnSpPr>
            <a:cxnSpLocks/>
          </p:cNvCxnSpPr>
          <p:nvPr/>
        </p:nvCxnSpPr>
        <p:spPr>
          <a:xfrm>
            <a:off x="810158" y="3683068"/>
            <a:ext cx="49099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0BF2356-5420-4CAE-97EE-B71D49E76BAA}"/>
              </a:ext>
            </a:extLst>
          </p:cNvPr>
          <p:cNvSpPr/>
          <p:nvPr/>
        </p:nvSpPr>
        <p:spPr>
          <a:xfrm>
            <a:off x="720350" y="3683068"/>
            <a:ext cx="47457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nprecedented hydroclimatic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4B52A6-F949-4F1B-B80E-270E6EA4D489}"/>
              </a:ext>
            </a:extLst>
          </p:cNvPr>
          <p:cNvSpPr/>
          <p:nvPr/>
        </p:nvSpPr>
        <p:spPr>
          <a:xfrm>
            <a:off x="5105163" y="3113681"/>
            <a:ext cx="517332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 findings</a:t>
            </a:r>
          </a:p>
          <a:p>
            <a:pPr algn="ctr"/>
            <a:r>
              <a:rPr lang="en-US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Household responses</a:t>
            </a:r>
            <a:endParaRPr lang="en-US" sz="3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DD750-A740-4479-B944-094DACA841C5}"/>
              </a:ext>
            </a:extLst>
          </p:cNvPr>
          <p:cNvSpPr/>
          <p:nvPr/>
        </p:nvSpPr>
        <p:spPr>
          <a:xfrm>
            <a:off x="1686267" y="3174932"/>
            <a:ext cx="2813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Societal responses to</a:t>
            </a:r>
          </a:p>
        </p:txBody>
      </p:sp>
    </p:spTree>
    <p:extLst>
      <p:ext uri="{BB962C8B-B14F-4D97-AF65-F5344CB8AC3E}">
        <p14:creationId xmlns:p14="http://schemas.microsoft.com/office/powerpoint/2010/main" val="20583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696</Words>
  <Application>Microsoft Office PowerPoint</Application>
  <PresentationFormat>Widescreen</PresentationFormat>
  <Paragraphs>130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Courier New</vt:lpstr>
      <vt:lpstr>Gill Sans Nova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Rusca</dc:creator>
  <cp:lastModifiedBy>Maria Rusca</cp:lastModifiedBy>
  <cp:revision>25</cp:revision>
  <dcterms:created xsi:type="dcterms:W3CDTF">2020-04-27T18:01:25Z</dcterms:created>
  <dcterms:modified xsi:type="dcterms:W3CDTF">2020-04-30T16:03:08Z</dcterms:modified>
</cp:coreProperties>
</file>