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9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35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1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2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1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3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0875-0C95-48CB-918B-7936468A2678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A030B-C802-4D05-A933-3BD9F75C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5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Global Methane Emissions Through An Isotopic Lens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49601"/>
            <a:ext cx="9144000" cy="29209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(3D </a:t>
            </a:r>
            <a:r>
              <a:rPr lang="en-GB" dirty="0"/>
              <a:t>Modelling of Atmospheric Methane </a:t>
            </a:r>
            <a:r>
              <a:rPr lang="en-GB" dirty="0" smtClean="0"/>
              <a:t>Isotopologues)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Alice </a:t>
            </a:r>
            <a:r>
              <a:rPr lang="en-GB" b="1" dirty="0" smtClean="0"/>
              <a:t>Drinkwater</a:t>
            </a:r>
            <a:r>
              <a:rPr lang="en-GB" b="1" baseline="30000" dirty="0" smtClean="0"/>
              <a:t>1,2</a:t>
            </a:r>
            <a:r>
              <a:rPr lang="en-GB" b="1" dirty="0" smtClean="0"/>
              <a:t> </a:t>
            </a:r>
            <a:r>
              <a:rPr lang="en-GB" dirty="0" smtClean="0"/>
              <a:t>Tim Arnold</a:t>
            </a:r>
            <a:r>
              <a:rPr lang="en-GB" baseline="30000" dirty="0" smtClean="0"/>
              <a:t>1,2</a:t>
            </a:r>
            <a:r>
              <a:rPr lang="en-GB" dirty="0" smtClean="0"/>
              <a:t>, </a:t>
            </a:r>
            <a:r>
              <a:rPr lang="en-GB" dirty="0" smtClean="0"/>
              <a:t>Paul Palmer</a:t>
            </a:r>
            <a:r>
              <a:rPr lang="en-GB" baseline="30000" dirty="0" smtClean="0"/>
              <a:t>1</a:t>
            </a:r>
            <a:endParaRPr lang="en-GB" dirty="0" smtClean="0"/>
          </a:p>
          <a:p>
            <a:r>
              <a:rPr lang="en-GB" baseline="30000" dirty="0" smtClean="0"/>
              <a:t>1</a:t>
            </a:r>
            <a:r>
              <a:rPr lang="en-GB" dirty="0" smtClean="0"/>
              <a:t>University </a:t>
            </a:r>
            <a:r>
              <a:rPr lang="en-GB" dirty="0" smtClean="0"/>
              <a:t>of </a:t>
            </a:r>
            <a:r>
              <a:rPr lang="en-GB" dirty="0" smtClean="0"/>
              <a:t>Edinburgh</a:t>
            </a:r>
            <a:r>
              <a:rPr lang="en-GB" dirty="0" smtClean="0"/>
              <a:t> School of GeoSciences</a:t>
            </a:r>
            <a:r>
              <a:rPr lang="en-GB" dirty="0" smtClean="0"/>
              <a:t> </a:t>
            </a:r>
          </a:p>
          <a:p>
            <a:r>
              <a:rPr lang="en-GB" baseline="30000" dirty="0" smtClean="0"/>
              <a:t>2</a:t>
            </a:r>
            <a:r>
              <a:rPr lang="en-GB" dirty="0" smtClean="0"/>
              <a:t>National Physical Laboratory 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lice.drinkwater@ed.ac.uk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173" y="6222133"/>
            <a:ext cx="1641931" cy="574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08" y="3012354"/>
            <a:ext cx="1470384" cy="1470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84" y="5534025"/>
            <a:ext cx="2252416" cy="1179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32" y="4615095"/>
            <a:ext cx="2132919" cy="7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48" y="1306880"/>
            <a:ext cx="6014648" cy="5816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Stable isotopic replacements (</a:t>
            </a:r>
            <a:r>
              <a:rPr lang="en-GB" sz="2400" baseline="30000" dirty="0" smtClean="0"/>
              <a:t>13</a:t>
            </a:r>
            <a:r>
              <a:rPr lang="en-GB" sz="2400" dirty="0" smtClean="0"/>
              <a:t>C and D) represented as ‘delta values’. Shown are mean values from Sherwood et al. (2017)*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Ratio of emitted singly-substituted isotopologues can be used as source signatures</a:t>
            </a:r>
          </a:p>
          <a:p>
            <a:endParaRPr lang="en-GB" sz="2400" dirty="0"/>
          </a:p>
          <a:p>
            <a:r>
              <a:rPr lang="en-GB" sz="2400" dirty="0" smtClean="0"/>
              <a:t>World regions have signatures depending on which emissions sources are dominant.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1" t="73594" r="73120" b="6359"/>
          <a:stretch/>
        </p:blipFill>
        <p:spPr>
          <a:xfrm>
            <a:off x="7334655" y="492148"/>
            <a:ext cx="4416357" cy="2062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217" t="76523" r="48528" b="6359"/>
          <a:stretch/>
        </p:blipFill>
        <p:spPr>
          <a:xfrm>
            <a:off x="7315199" y="2602690"/>
            <a:ext cx="4435813" cy="1760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2624" t="74254" r="22553" b="6359"/>
          <a:stretch/>
        </p:blipFill>
        <p:spPr>
          <a:xfrm>
            <a:off x="7263228" y="4363618"/>
            <a:ext cx="4539754" cy="1994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96" y="6177605"/>
            <a:ext cx="6544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*Owen </a:t>
            </a:r>
            <a:r>
              <a:rPr lang="en-GB" sz="1400" dirty="0"/>
              <a:t>A Sherwood, Stefan </a:t>
            </a:r>
            <a:r>
              <a:rPr lang="en-GB" sz="1400" dirty="0" err="1"/>
              <a:t>Schwietzke</a:t>
            </a:r>
            <a:r>
              <a:rPr lang="en-GB" sz="1400" dirty="0"/>
              <a:t>, Victoria A </a:t>
            </a:r>
            <a:r>
              <a:rPr lang="en-GB" sz="1400" dirty="0" err="1"/>
              <a:t>Arling</a:t>
            </a:r>
            <a:r>
              <a:rPr lang="en-GB" sz="1400" dirty="0"/>
              <a:t>, and Giuseppe </a:t>
            </a:r>
            <a:r>
              <a:rPr lang="en-GB" sz="1400" dirty="0" err="1"/>
              <a:t>Etiope</a:t>
            </a:r>
            <a:r>
              <a:rPr lang="en-GB" sz="1400" dirty="0" smtClean="0"/>
              <a:t>. Global </a:t>
            </a:r>
            <a:r>
              <a:rPr lang="en-GB" sz="1400" dirty="0"/>
              <a:t>inventory of gas geochemistry data from fossil fuel, microbial and </a:t>
            </a:r>
            <a:r>
              <a:rPr lang="en-GB" sz="1400" dirty="0" smtClean="0"/>
              <a:t>burning sources</a:t>
            </a:r>
            <a:r>
              <a:rPr lang="en-GB" sz="1400" dirty="0"/>
              <a:t>, version 2017</a:t>
            </a:r>
            <a:r>
              <a:rPr lang="en-GB" sz="1400" dirty="0" smtClean="0"/>
              <a:t>. </a:t>
            </a:r>
            <a:r>
              <a:rPr lang="en-GB" sz="1400" i="1" dirty="0" smtClean="0"/>
              <a:t>Earth </a:t>
            </a:r>
            <a:r>
              <a:rPr lang="en-GB" sz="1400" i="1" dirty="0"/>
              <a:t>System Science Data</a:t>
            </a:r>
            <a:r>
              <a:rPr lang="en-GB" sz="1400" dirty="0"/>
              <a:t>, 9(2):639–656, 2017</a:t>
            </a:r>
          </a:p>
        </p:txBody>
      </p:sp>
    </p:spTree>
    <p:extLst>
      <p:ext uri="{BB962C8B-B14F-4D97-AF65-F5344CB8AC3E}">
        <p14:creationId xmlns:p14="http://schemas.microsoft.com/office/powerpoint/2010/main" val="27341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4871" y="541770"/>
            <a:ext cx="3401291" cy="591906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Global inversion to solve for regional source signatures 2004-17</a:t>
            </a:r>
          </a:p>
          <a:p>
            <a:endParaRPr lang="en-GB" dirty="0"/>
          </a:p>
          <a:p>
            <a:r>
              <a:rPr lang="en-GB" dirty="0" smtClean="0"/>
              <a:t>11 NOAA sites</a:t>
            </a:r>
          </a:p>
          <a:p>
            <a:endParaRPr lang="en-GB" dirty="0"/>
          </a:p>
          <a:p>
            <a:r>
              <a:rPr lang="en-GB" dirty="0" smtClean="0"/>
              <a:t>Separate 12 global regions</a:t>
            </a:r>
          </a:p>
          <a:p>
            <a:endParaRPr lang="en-GB" dirty="0"/>
          </a:p>
          <a:p>
            <a:r>
              <a:rPr lang="en-GB" dirty="0" smtClean="0"/>
              <a:t>GEOS-Chem Model</a:t>
            </a:r>
          </a:p>
          <a:p>
            <a:endParaRPr lang="en-GB" dirty="0"/>
          </a:p>
          <a:p>
            <a:r>
              <a:rPr lang="en-GB" dirty="0" smtClean="0"/>
              <a:t>Maximum A-Posteriori Solution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59" y="1733261"/>
            <a:ext cx="6515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423080" y="1743006"/>
            <a:ext cx="3548418" cy="1532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Repeated inversions for 2004 to create initial conditions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999931" y="1743006"/>
            <a:ext cx="3215185" cy="1532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Forward run of GEOS-Chem 2005-2017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7268570" y="1743006"/>
            <a:ext cx="3215185" cy="153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MAP inversion</a:t>
            </a:r>
            <a:endParaRPr lang="en-GB" dirty="0"/>
          </a:p>
        </p:txBody>
      </p:sp>
      <p:sp>
        <p:nvSpPr>
          <p:cNvPr id="7" name="Curved Left Arrow 6"/>
          <p:cNvSpPr/>
          <p:nvPr/>
        </p:nvSpPr>
        <p:spPr>
          <a:xfrm>
            <a:off x="10590663" y="2674959"/>
            <a:ext cx="1091821" cy="23747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161662" y="4194411"/>
            <a:ext cx="3322093" cy="12692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Forward run with posterior regional signatures</a:t>
            </a:r>
            <a:endParaRPr lang="en-GB" dirty="0"/>
          </a:p>
        </p:txBody>
      </p:sp>
      <p:sp>
        <p:nvSpPr>
          <p:cNvPr id="9" name="Left Arrow 8"/>
          <p:cNvSpPr/>
          <p:nvPr/>
        </p:nvSpPr>
        <p:spPr>
          <a:xfrm>
            <a:off x="384411" y="4246728"/>
            <a:ext cx="3322093" cy="12692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Repeat inversion</a:t>
            </a:r>
            <a:endParaRPr lang="en-GB" dirty="0"/>
          </a:p>
        </p:txBody>
      </p:sp>
      <p:sp>
        <p:nvSpPr>
          <p:cNvPr id="10" name="Left Arrow 9"/>
          <p:cNvSpPr/>
          <p:nvPr/>
        </p:nvSpPr>
        <p:spPr>
          <a:xfrm>
            <a:off x="3786115" y="4246728"/>
            <a:ext cx="3322093" cy="12692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Check improved estimates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87" y="1228124"/>
            <a:ext cx="3714404" cy="618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Prior is based upon forward runs of GEOS-Chem, with emissions datasets scaled depending on source typical d13C value.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Shown is the work-in-progress prior for 2004.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288"/>
          <a:stretch/>
        </p:blipFill>
        <p:spPr>
          <a:xfrm>
            <a:off x="4710546" y="1489661"/>
            <a:ext cx="6841020" cy="40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136" y="1769744"/>
            <a:ext cx="3483864" cy="5745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Result will be improved estimates of regional </a:t>
            </a:r>
            <a:r>
              <a:rPr lang="el-GR" dirty="0" smtClean="0"/>
              <a:t>δ</a:t>
            </a:r>
            <a:r>
              <a:rPr lang="en-GB" baseline="30000" dirty="0" smtClean="0"/>
              <a:t>13</a:t>
            </a:r>
            <a:r>
              <a:rPr lang="en-GB" dirty="0" smtClean="0"/>
              <a:t>C signatures, from which emissions types can be determined.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Preliminary result </a:t>
            </a:r>
            <a:r>
              <a:rPr lang="en-GB" dirty="0" smtClean="0"/>
              <a:t>shown (separated by region, orange is prior and blue posterior </a:t>
            </a:r>
            <a:r>
              <a:rPr lang="el-GR" dirty="0"/>
              <a:t>δ</a:t>
            </a:r>
            <a:r>
              <a:rPr lang="en-GB" baseline="30000" dirty="0"/>
              <a:t>13</a:t>
            </a:r>
            <a:r>
              <a:rPr lang="en-GB" dirty="0"/>
              <a:t>C </a:t>
            </a:r>
            <a:r>
              <a:rPr lang="en-GB" dirty="0" smtClean="0"/>
              <a:t>estimate).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6" y="1198362"/>
            <a:ext cx="8482589" cy="48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11" y="622570"/>
            <a:ext cx="3624364" cy="6035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Results can be fed into an inversion for total CH</a:t>
            </a:r>
            <a:r>
              <a:rPr lang="en-GB" baseline="-25000" dirty="0" smtClean="0"/>
              <a:t>4</a:t>
            </a:r>
            <a:r>
              <a:rPr lang="en-GB" dirty="0" smtClean="0"/>
              <a:t> emissions.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was previously completed without isotope data, solving for regional emissions.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Next </a:t>
            </a:r>
            <a:r>
              <a:rPr lang="en-GB" dirty="0"/>
              <a:t>steps: </a:t>
            </a:r>
          </a:p>
          <a:p>
            <a:pPr marL="0" indent="0">
              <a:buNone/>
            </a:pPr>
            <a:r>
              <a:rPr lang="en-GB" dirty="0"/>
              <a:t>-refine </a:t>
            </a:r>
            <a:r>
              <a:rPr lang="el-GR" dirty="0"/>
              <a:t>δ</a:t>
            </a:r>
            <a:r>
              <a:rPr lang="en-GB" baseline="30000" dirty="0"/>
              <a:t>13</a:t>
            </a:r>
            <a:r>
              <a:rPr lang="en-GB" dirty="0"/>
              <a:t>C inversion </a:t>
            </a:r>
          </a:p>
          <a:p>
            <a:pPr marL="0" indent="0">
              <a:buNone/>
            </a:pPr>
            <a:r>
              <a:rPr lang="en-GB" dirty="0"/>
              <a:t>-incorporate </a:t>
            </a:r>
            <a:r>
              <a:rPr lang="el-GR" dirty="0"/>
              <a:t>δ</a:t>
            </a:r>
            <a:r>
              <a:rPr lang="en-GB" dirty="0"/>
              <a:t>D into global modelling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3164" y="609870"/>
            <a:ext cx="10043809" cy="57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281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Global Methane Emissions Through An Isotopic Lens </vt:lpstr>
      <vt:lpstr>PowerPoint Presentation</vt:lpstr>
      <vt:lpstr>PowerPoint Presentation</vt:lpstr>
      <vt:lpstr>Process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Modelling of Atmospheric Methane Isotopologues</dc:title>
  <dc:creator>DRINKWATER Alice</dc:creator>
  <cp:lastModifiedBy>DRINKWATER Alice</cp:lastModifiedBy>
  <cp:revision>15</cp:revision>
  <dcterms:created xsi:type="dcterms:W3CDTF">2020-04-24T15:19:01Z</dcterms:created>
  <dcterms:modified xsi:type="dcterms:W3CDTF">2020-05-04T14:29:10Z</dcterms:modified>
</cp:coreProperties>
</file>