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69"/>
  </p:notesMasterIdLst>
  <p:sldIdLst>
    <p:sldId id="256" r:id="rId2"/>
    <p:sldId id="298" r:id="rId3"/>
    <p:sldId id="335" r:id="rId4"/>
    <p:sldId id="336" r:id="rId5"/>
    <p:sldId id="337" r:id="rId6"/>
    <p:sldId id="338" r:id="rId7"/>
    <p:sldId id="339" r:id="rId8"/>
    <p:sldId id="340" r:id="rId9"/>
    <p:sldId id="341" r:id="rId10"/>
    <p:sldId id="342" r:id="rId11"/>
    <p:sldId id="344" r:id="rId12"/>
    <p:sldId id="343" r:id="rId13"/>
    <p:sldId id="334" r:id="rId14"/>
    <p:sldId id="301" r:id="rId15"/>
    <p:sldId id="300" r:id="rId16"/>
    <p:sldId id="305" r:id="rId17"/>
    <p:sldId id="317" r:id="rId18"/>
    <p:sldId id="318" r:id="rId19"/>
    <p:sldId id="319" r:id="rId20"/>
    <p:sldId id="281" r:id="rId21"/>
    <p:sldId id="320" r:id="rId22"/>
    <p:sldId id="282" r:id="rId23"/>
    <p:sldId id="283" r:id="rId24"/>
    <p:sldId id="284" r:id="rId25"/>
    <p:sldId id="285" r:id="rId26"/>
    <p:sldId id="286" r:id="rId27"/>
    <p:sldId id="287" r:id="rId28"/>
    <p:sldId id="288" r:id="rId29"/>
    <p:sldId id="321" r:id="rId30"/>
    <p:sldId id="258" r:id="rId31"/>
    <p:sldId id="260" r:id="rId32"/>
    <p:sldId id="261" r:id="rId33"/>
    <p:sldId id="262" r:id="rId34"/>
    <p:sldId id="259" r:id="rId35"/>
    <p:sldId id="263" r:id="rId36"/>
    <p:sldId id="265" r:id="rId37"/>
    <p:sldId id="264" r:id="rId38"/>
    <p:sldId id="267" r:id="rId39"/>
    <p:sldId id="280" r:id="rId40"/>
    <p:sldId id="294" r:id="rId41"/>
    <p:sldId id="266" r:id="rId42"/>
    <p:sldId id="289" r:id="rId43"/>
    <p:sldId id="271" r:id="rId44"/>
    <p:sldId id="290" r:id="rId45"/>
    <p:sldId id="291" r:id="rId46"/>
    <p:sldId id="292" r:id="rId47"/>
    <p:sldId id="293" r:id="rId48"/>
    <p:sldId id="268" r:id="rId49"/>
    <p:sldId id="295" r:id="rId50"/>
    <p:sldId id="302" r:id="rId51"/>
    <p:sldId id="322" r:id="rId52"/>
    <p:sldId id="269" r:id="rId53"/>
    <p:sldId id="272" r:id="rId54"/>
    <p:sldId id="307" r:id="rId55"/>
    <p:sldId id="308" r:id="rId56"/>
    <p:sldId id="303" r:id="rId57"/>
    <p:sldId id="323" r:id="rId58"/>
    <p:sldId id="324" r:id="rId59"/>
    <p:sldId id="315" r:id="rId60"/>
    <p:sldId id="325" r:id="rId61"/>
    <p:sldId id="326" r:id="rId62"/>
    <p:sldId id="327" r:id="rId63"/>
    <p:sldId id="328" r:id="rId64"/>
    <p:sldId id="329" r:id="rId65"/>
    <p:sldId id="330" r:id="rId66"/>
    <p:sldId id="331" r:id="rId67"/>
    <p:sldId id="333" r:id="rId6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6" autoAdjust="0"/>
    <p:restoredTop sz="94660"/>
  </p:normalViewPr>
  <p:slideViewPr>
    <p:cSldViewPr snapToGrid="0" showGuides="1">
      <p:cViewPr>
        <p:scale>
          <a:sx n="95" d="100"/>
          <a:sy n="95" d="100"/>
        </p:scale>
        <p:origin x="360" y="27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0FD4E-83B9-4CD6-9057-C8BDE18CFAFC}" type="datetimeFigureOut">
              <a:rPr lang="ru-RU" smtClean="0"/>
              <a:t>05.05.2020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68D28-5A1A-4373-B061-1013831964CA}" type="slidenum">
              <a:rPr lang="ru-RU" smtClean="0"/>
              <a:t>‹#›</a:t>
            </a:fld>
            <a:endParaRPr lang="ru-RU"/>
          </a:p>
        </p:txBody>
      </p:sp>
    </p:spTree>
    <p:extLst>
      <p:ext uri="{BB962C8B-B14F-4D97-AF65-F5344CB8AC3E}">
        <p14:creationId xmlns:p14="http://schemas.microsoft.com/office/powerpoint/2010/main" val="186734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385684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1425336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82646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173828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391540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1EE2750-04A3-496D-9529-6785F78D17FA}" type="datetimeFigureOut">
              <a:rPr lang="ru-RU" smtClean="0"/>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5294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1EE2750-04A3-496D-9529-6785F78D17FA}" type="datetimeFigureOut">
              <a:rPr lang="ru-RU" smtClean="0"/>
              <a:t>05.05.2020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144022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1EE2750-04A3-496D-9529-6785F78D17FA}" type="datetimeFigureOut">
              <a:rPr lang="ru-RU" smtClean="0"/>
              <a:t>05.05.2020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257014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1EE2750-04A3-496D-9529-6785F78D17FA}" type="datetimeFigureOut">
              <a:rPr lang="ru-RU" smtClean="0"/>
              <a:t>05.05.2020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87982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EE2750-04A3-496D-9529-6785F78D17FA}" type="datetimeFigureOut">
              <a:rPr lang="ru-RU" smtClean="0"/>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4362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EE2750-04A3-496D-9529-6785F78D17FA}" type="datetimeFigureOut">
              <a:rPr lang="ru-RU" smtClean="0"/>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94EC4-19D0-460B-8950-5088003CEE56}" type="slidenum">
              <a:rPr lang="ru-RU" smtClean="0"/>
              <a:t>‹#›</a:t>
            </a:fld>
            <a:endParaRPr lang="ru-RU"/>
          </a:p>
        </p:txBody>
      </p:sp>
    </p:spTree>
    <p:extLst>
      <p:ext uri="{BB962C8B-B14F-4D97-AF65-F5344CB8AC3E}">
        <p14:creationId xmlns:p14="http://schemas.microsoft.com/office/powerpoint/2010/main" val="156356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E2750-04A3-496D-9529-6785F78D17FA}" type="datetimeFigureOut">
              <a:rPr lang="ru-RU" smtClean="0"/>
              <a:t>05.05.2020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94EC4-19D0-460B-8950-5088003CEE56}" type="slidenum">
              <a:rPr lang="ru-RU" smtClean="0"/>
              <a:t>‹#›</a:t>
            </a:fld>
            <a:endParaRPr lang="ru-RU"/>
          </a:p>
        </p:txBody>
      </p:sp>
    </p:spTree>
    <p:extLst>
      <p:ext uri="{BB962C8B-B14F-4D97-AF65-F5344CB8AC3E}">
        <p14:creationId xmlns:p14="http://schemas.microsoft.com/office/powerpoint/2010/main" val="289826959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26.png"/><Relationship Id="rId7" Type="http://schemas.openxmlformats.org/officeDocument/2006/relationships/image" Target="../media/image16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40.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0.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70.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8.wmf"/></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0726" y="1041400"/>
            <a:ext cx="9730548" cy="2387600"/>
          </a:xfrm>
        </p:spPr>
        <p:txBody>
          <a:bodyPr>
            <a:noAutofit/>
          </a:bodyPr>
          <a:lstStyle/>
          <a:p>
            <a:r>
              <a:rPr lang="en-US" sz="5000" dirty="0">
                <a:latin typeface="Cambria" panose="02040503050406030204" pitchFamily="18" charset="0"/>
                <a:ea typeface="Cambria" panose="02040503050406030204" pitchFamily="18" charset="0"/>
              </a:rPr>
              <a:t>Classification of seismic events in Kamchatka (Russia) with different</a:t>
            </a:r>
            <a:br>
              <a:rPr lang="en-US" sz="5000" dirty="0">
                <a:latin typeface="Cambria" panose="02040503050406030204" pitchFamily="18" charset="0"/>
                <a:ea typeface="Cambria" panose="02040503050406030204" pitchFamily="18" charset="0"/>
              </a:rPr>
            </a:br>
            <a:r>
              <a:rPr lang="en-US" sz="5000" dirty="0">
                <a:latin typeface="Cambria" panose="02040503050406030204" pitchFamily="18" charset="0"/>
                <a:ea typeface="Cambria" panose="02040503050406030204" pitchFamily="18" charset="0"/>
              </a:rPr>
              <a:t>machine learning </a:t>
            </a:r>
            <a:r>
              <a:rPr lang="en-US" sz="5000" dirty="0" smtClean="0">
                <a:latin typeface="Cambria" panose="02040503050406030204" pitchFamily="18" charset="0"/>
                <a:ea typeface="Cambria" panose="02040503050406030204" pitchFamily="18" charset="0"/>
              </a:rPr>
              <a:t>techniques</a:t>
            </a:r>
            <a:endParaRPr lang="ru-RU" sz="5000" dirty="0">
              <a:latin typeface="Cambria" panose="02040503050406030204" pitchFamily="18" charset="0"/>
              <a:ea typeface="Cambria" panose="02040503050406030204" pitchFamily="18" charset="0"/>
            </a:endParaRPr>
          </a:p>
        </p:txBody>
      </p:sp>
      <p:sp>
        <p:nvSpPr>
          <p:cNvPr id="3" name="Подзаголовок 2"/>
          <p:cNvSpPr>
            <a:spLocks noGrp="1"/>
          </p:cNvSpPr>
          <p:nvPr>
            <p:ph type="subTitle" idx="1"/>
          </p:nvPr>
        </p:nvSpPr>
        <p:spPr>
          <a:xfrm>
            <a:off x="1524000" y="3602038"/>
            <a:ext cx="9144000" cy="719239"/>
          </a:xfrm>
        </p:spPr>
        <p:txBody>
          <a:bodyPr>
            <a:normAutofit/>
          </a:bodyPr>
          <a:lstStyle/>
          <a:p>
            <a:r>
              <a:rPr lang="en-US" dirty="0" smtClean="0">
                <a:latin typeface="Cambria" panose="02040503050406030204" pitchFamily="18" charset="0"/>
                <a:ea typeface="Cambria" panose="02040503050406030204" pitchFamily="18" charset="0"/>
              </a:rPr>
              <a:t>Natalia Galina, Nikolai Shapiro, Dmitriy Droznin, Leonard Seydoux</a:t>
            </a:r>
          </a:p>
          <a:p>
            <a:endParaRPr lang="en-US" dirty="0">
              <a:latin typeface="Cambria" panose="02040503050406030204" pitchFamily="18" charset="0"/>
              <a:ea typeface="Cambria" panose="02040503050406030204" pitchFamily="18" charset="0"/>
            </a:endParaRPr>
          </a:p>
        </p:txBody>
      </p:sp>
      <p:pic>
        <p:nvPicPr>
          <p:cNvPr id="4" name="Picture 2" descr="digital-water.city - Leading urban water management to its digital ..."/>
          <p:cNvPicPr>
            <a:picLocks noChangeAspect="1" noChangeArrowheads="1"/>
          </p:cNvPicPr>
          <p:nvPr/>
        </p:nvPicPr>
        <p:blipFill rotWithShape="1">
          <a:blip r:embed="rId2">
            <a:extLst>
              <a:ext uri="{28A0092B-C50C-407E-A947-70E740481C1C}">
                <a14:useLocalDpi xmlns:a14="http://schemas.microsoft.com/office/drawing/2010/main" val="0"/>
              </a:ext>
            </a:extLst>
          </a:blip>
          <a:srcRect l="17968" t="34506" r="18892" b="42708"/>
          <a:stretch/>
        </p:blipFill>
        <p:spPr bwMode="auto">
          <a:xfrm>
            <a:off x="307975" y="221756"/>
            <a:ext cx="3192098" cy="8648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https://zimbra.univ-grenoble-alpes.fr/service/home/~/?auth=co&amp;loc=fr&amp;id=377&amp;part=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4" name="Группа 13"/>
          <p:cNvGrpSpPr/>
          <p:nvPr/>
        </p:nvGrpSpPr>
        <p:grpSpPr>
          <a:xfrm>
            <a:off x="3500073" y="5461986"/>
            <a:ext cx="5564748" cy="1056968"/>
            <a:chOff x="5898061" y="5656772"/>
            <a:chExt cx="5564748" cy="1056968"/>
          </a:xfrm>
        </p:grpSpPr>
        <p:pic>
          <p:nvPicPr>
            <p:cNvPr id="5" name="Imagen 84"/>
            <p:cNvPicPr>
              <a:picLocks noChangeAspect="1"/>
            </p:cNvPicPr>
            <p:nvPr/>
          </p:nvPicPr>
          <p:blipFill rotWithShape="1">
            <a:blip r:embed="rId3"/>
            <a:srcRect t="46143" b="5174"/>
            <a:stretch/>
          </p:blipFill>
          <p:spPr>
            <a:xfrm>
              <a:off x="10290765" y="5656772"/>
              <a:ext cx="1172044" cy="1022059"/>
            </a:xfrm>
            <a:prstGeom prst="rect">
              <a:avLst/>
            </a:prstGeom>
            <a:ln>
              <a:noFill/>
            </a:ln>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073" y="5672386"/>
              <a:ext cx="858665" cy="858665"/>
            </a:xfrm>
            <a:prstGeom prst="rect">
              <a:avLst/>
            </a:prstGeom>
          </p:spPr>
        </p:pic>
        <p:pic>
          <p:nvPicPr>
            <p:cNvPr id="10" name="Picture 4" descr="Картинки по запросу ISTer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2" t="12255" r="10239" b="8410"/>
            <a:stretch/>
          </p:blipFill>
          <p:spPr bwMode="auto">
            <a:xfrm>
              <a:off x="6865052" y="5656772"/>
              <a:ext cx="1474839" cy="1056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Картинки по запросу ифз ран"/>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667" b="96556" l="3778" r="98222">
                          <a14:foregroundMark x1="48778" y1="74333" x2="48778" y2="74333"/>
                          <a14:foregroundMark x1="61333" y1="70111" x2="24889" y2="64333"/>
                          <a14:foregroundMark x1="24889" y1="64333" x2="28222" y2="11889"/>
                          <a14:foregroundMark x1="24889" y1="38667" x2="72778" y2="37556"/>
                          <a14:foregroundMark x1="65333" y1="10556" x2="77333" y2="73778"/>
                          <a14:foregroundMark x1="47889" y1="14444" x2="53333" y2="70333"/>
                          <a14:foregroundMark x1="61667" y1="17111" x2="21111" y2="64111"/>
                          <a14:foregroundMark x1="10000" y1="92556" x2="10000" y2="92556"/>
                          <a14:foregroundMark x1="93000" y1="90556" x2="93000" y2="90556"/>
                          <a14:foregroundMark x1="93222" y1="7667" x2="93222" y2="7667"/>
                          <a14:foregroundMark x1="8333" y1="10778" x2="8333" y2="10778"/>
                          <a14:foregroundMark x1="9222" y1="90889" x2="9222" y2="90889"/>
                          <a14:foregroundMark x1="10333" y1="93111" x2="10333" y2="93111"/>
                          <a14:foregroundMark x1="10333" y1="93111" x2="10333" y2="93111"/>
                          <a14:foregroundMark x1="52778" y1="48111" x2="52778" y2="48111"/>
                          <a14:foregroundMark x1="73889" y1="73222" x2="73889" y2="73222"/>
                          <a14:foregroundMark x1="58222" y1="90333" x2="58222" y2="90333"/>
                          <a14:foregroundMark x1="50222" y1="85778" x2="50222" y2="85778"/>
                          <a14:foregroundMark x1="28556" y1="75222" x2="28556" y2="75222"/>
                          <a14:foregroundMark x1="71000" y1="79778" x2="71000" y2="79778"/>
                          <a14:foregroundMark x1="59667" y1="85778" x2="59667" y2="85778"/>
                          <a14:foregroundMark x1="50556" y1="78667" x2="50556" y2="78667"/>
                          <a14:foregroundMark x1="67556" y1="52444" x2="67556" y2="52444"/>
                          <a14:foregroundMark x1="59000" y1="50667" x2="59000" y2="50667"/>
                          <a14:foregroundMark x1="45333" y1="19667" x2="45333" y2="19667"/>
                          <a14:foregroundMark x1="45667" y1="12222" x2="45667" y2="12222"/>
                          <a14:foregroundMark x1="11222" y1="37000" x2="11222" y2="37000"/>
                          <a14:foregroundMark x1="45333" y1="24778" x2="45333" y2="24778"/>
                          <a14:foregroundMark x1="86444" y1="35000" x2="86444" y2="35000"/>
                          <a14:foregroundMark x1="85556" y1="32778" x2="85556" y2="32778"/>
                          <a14:foregroundMark x1="88667" y1="50111" x2="88667" y2="50111"/>
                          <a14:foregroundMark x1="86667" y1="55778" x2="86667" y2="55778"/>
                          <a14:foregroundMark x1="83889" y1="51556" x2="83889" y2="51556"/>
                          <a14:foregroundMark x1="84444" y1="61000" x2="84444" y2="61000"/>
                          <a14:foregroundMark x1="15444" y1="61556" x2="15444" y2="61556"/>
                          <a14:foregroundMark x1="11222" y1="53778" x2="11222" y2="53778"/>
                          <a14:foregroundMark x1="5444" y1="58333" x2="5444" y2="58333"/>
                          <a14:foregroundMark x1="7444" y1="64667" x2="7444" y2="64667"/>
                          <a14:foregroundMark x1="22889" y1="48111" x2="22889" y2="48111"/>
                          <a14:foregroundMark x1="20889" y1="32111" x2="20889" y2="32111"/>
                          <a14:foregroundMark x1="13778" y1="30222" x2="13778" y2="30222"/>
                          <a14:foregroundMark x1="35667" y1="31000" x2="35667" y2="31000"/>
                          <a14:foregroundMark x1="57889" y1="33556" x2="57889" y2="33556"/>
                          <a14:foregroundMark x1="75556" y1="35000" x2="75556" y2="35000"/>
                          <a14:foregroundMark x1="82111" y1="27000" x2="82111" y2="27000"/>
                          <a14:foregroundMark x1="80667" y1="20778" x2="80667" y2="20778"/>
                          <a14:foregroundMark x1="53889" y1="15111" x2="53889" y2="15111"/>
                          <a14:foregroundMark x1="53333" y1="13667" x2="53333" y2="13667"/>
                          <a14:foregroundMark x1="89889" y1="36111" x2="89889" y2="36111"/>
                          <a14:foregroundMark x1="88444" y1="43000" x2="88444" y2="43000"/>
                          <a14:foregroundMark x1="81000" y1="49556" x2="81000" y2="49556"/>
                          <a14:foregroundMark x1="20556" y1="48444" x2="20556" y2="48444"/>
                          <a14:foregroundMark x1="14556" y1="54111" x2="14556" y2="54111"/>
                          <a14:foregroundMark x1="7778" y1="58111" x2="7778" y2="58111"/>
                          <a14:foregroundMark x1="22000" y1="38111" x2="22000" y2="38111"/>
                          <a14:foregroundMark x1="10889" y1="46444" x2="10889" y2="46444"/>
                          <a14:foregroundMark x1="13111" y1="34444" x2="13111" y2="34444"/>
                          <a14:foregroundMark x1="53333" y1="33556" x2="53333" y2="33556"/>
                          <a14:foregroundMark x1="79889" y1="36778" x2="79889" y2="36778"/>
                          <a14:foregroundMark x1="79889" y1="36778" x2="79889" y2="36778"/>
                          <a14:foregroundMark x1="77556" y1="29889" x2="77556" y2="29889"/>
                        </a14:backgroundRemoval>
                      </a14:imgEffect>
                      <a14:imgEffect>
                        <a14:sharpenSoften amount="25000"/>
                      </a14:imgEffect>
                    </a14:imgLayer>
                  </a14:imgProps>
                </a:ext>
                <a:ext uri="{28A0092B-C50C-407E-A947-70E740481C1C}">
                  <a14:useLocalDpi xmlns:a14="http://schemas.microsoft.com/office/drawing/2010/main" val="0"/>
                </a:ext>
              </a:extLst>
            </a:blip>
            <a:srcRect l="1804" t="3449" r="-1804" b="236"/>
            <a:stretch/>
          </p:blipFill>
          <p:spPr bwMode="auto">
            <a:xfrm>
              <a:off x="5898061" y="5692078"/>
              <a:ext cx="890964" cy="85812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val="0"/>
                </a:ext>
              </a:extLst>
            </a:blip>
            <a:srcRect l="-19367" t="-16594" r="-13970" b="-16743"/>
            <a:stretch/>
          </p:blipFill>
          <p:spPr>
            <a:xfrm>
              <a:off x="8415918" y="5675990"/>
              <a:ext cx="864128" cy="864128"/>
            </a:xfrm>
            <a:prstGeom prst="ellipse">
              <a:avLst/>
            </a:prstGeom>
            <a:solidFill>
              <a:srgbClr val="0070C0"/>
            </a:solidFill>
            <a:ln>
              <a:noFill/>
            </a:ln>
          </p:spPr>
        </p:pic>
      </p:grpSp>
    </p:spTree>
    <p:extLst>
      <p:ext uri="{BB962C8B-B14F-4D97-AF65-F5344CB8AC3E}">
        <p14:creationId xmlns:p14="http://schemas.microsoft.com/office/powerpoint/2010/main" val="1811108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215732"/>
            <a:ext cx="10515600" cy="2963690"/>
          </a:xfrm>
        </p:spPr>
        <p:txBody>
          <a:bodyPr>
            <a:normAutofit/>
          </a:bodyPr>
          <a:lstStyle/>
          <a:p>
            <a:pPr algn="just"/>
            <a:r>
              <a:rPr lang="en-US" sz="2600" dirty="0">
                <a:latin typeface="Cambria" panose="02040503050406030204" pitchFamily="18" charset="0"/>
                <a:ea typeface="Cambria" panose="02040503050406030204" pitchFamily="18" charset="0"/>
              </a:rPr>
              <a:t>The results </a:t>
            </a:r>
            <a:r>
              <a:rPr lang="en-US" sz="2600" dirty="0" smtClean="0">
                <a:latin typeface="Cambria" panose="02040503050406030204" pitchFamily="18" charset="0"/>
                <a:ea typeface="Cambria" panose="02040503050406030204" pitchFamily="18" charset="0"/>
              </a:rPr>
              <a:t>of manual processing showed </a:t>
            </a:r>
            <a:r>
              <a:rPr lang="en-US" sz="2600" dirty="0">
                <a:latin typeface="Cambria" panose="02040503050406030204" pitchFamily="18" charset="0"/>
                <a:ea typeface="Cambria" panose="02040503050406030204" pitchFamily="18" charset="0"/>
              </a:rPr>
              <a:t>that, regardless of the signal </a:t>
            </a:r>
            <a:r>
              <a:rPr lang="en-US" sz="2600" dirty="0" smtClean="0">
                <a:latin typeface="Cambria" panose="02040503050406030204" pitchFamily="18" charset="0"/>
                <a:ea typeface="Cambria" panose="02040503050406030204" pitchFamily="18" charset="0"/>
              </a:rPr>
              <a:t>representations </a:t>
            </a:r>
            <a:r>
              <a:rPr lang="en-US" sz="2600" dirty="0">
                <a:latin typeface="Cambria" panose="02040503050406030204" pitchFamily="18" charset="0"/>
                <a:ea typeface="Cambria" panose="02040503050406030204" pitchFamily="18" charset="0"/>
              </a:rPr>
              <a:t>used, </a:t>
            </a:r>
            <a:r>
              <a:rPr lang="en-US" sz="2600" dirty="0" smtClean="0">
                <a:latin typeface="Cambria" panose="02040503050406030204" pitchFamily="18" charset="0"/>
                <a:ea typeface="Cambria" panose="02040503050406030204" pitchFamily="18" charset="0"/>
              </a:rPr>
              <a:t>supervised algorithms provide better </a:t>
            </a:r>
            <a:r>
              <a:rPr lang="en-US" sz="2600" dirty="0">
                <a:latin typeface="Cambria" panose="02040503050406030204" pitchFamily="18" charset="0"/>
                <a:ea typeface="Cambria" panose="02040503050406030204" pitchFamily="18" charset="0"/>
              </a:rPr>
              <a:t>results: tectonic earthquakes are less often classified as volcanic.</a:t>
            </a:r>
          </a:p>
          <a:p>
            <a:pPr algn="just"/>
            <a:r>
              <a:rPr lang="en-US" sz="2600" dirty="0" smtClean="0">
                <a:latin typeface="Cambria" panose="02040503050406030204" pitchFamily="18" charset="0"/>
                <a:ea typeface="Cambria" panose="02040503050406030204" pitchFamily="18" charset="0"/>
              </a:rPr>
              <a:t>Results </a:t>
            </a:r>
            <a:r>
              <a:rPr lang="en-US" sz="2600" dirty="0">
                <a:latin typeface="Cambria" panose="02040503050406030204" pitchFamily="18" charset="0"/>
                <a:ea typeface="Cambria" panose="02040503050406030204" pitchFamily="18" charset="0"/>
              </a:rPr>
              <a:t>are </a:t>
            </a:r>
            <a:r>
              <a:rPr lang="en-US" sz="2600" dirty="0" smtClean="0">
                <a:latin typeface="Cambria" panose="02040503050406030204" pitchFamily="18" charset="0"/>
                <a:ea typeface="Cambria" panose="02040503050406030204" pitchFamily="18" charset="0"/>
              </a:rPr>
              <a:t>quite stable </a:t>
            </a:r>
            <a:r>
              <a:rPr lang="en-US" sz="2600" dirty="0">
                <a:latin typeface="Cambria" panose="02040503050406030204" pitchFamily="18" charset="0"/>
                <a:ea typeface="Cambria" panose="02040503050406030204" pitchFamily="18" charset="0"/>
              </a:rPr>
              <a:t>relatively different classifiers and their main parameters</a:t>
            </a:r>
          </a:p>
          <a:p>
            <a:r>
              <a:rPr lang="en-US" sz="2600" dirty="0" smtClean="0">
                <a:latin typeface="Cambria" panose="02040503050406030204" pitchFamily="18" charset="0"/>
                <a:ea typeface="Cambria" panose="02040503050406030204" pitchFamily="18" charset="0"/>
              </a:rPr>
              <a:t>Deviation </a:t>
            </a:r>
            <a:r>
              <a:rPr lang="en-US" sz="2600" dirty="0">
                <a:latin typeface="Cambria" panose="02040503050406030204" pitchFamily="18" charset="0"/>
                <a:ea typeface="Cambria" panose="02040503050406030204" pitchFamily="18" charset="0"/>
              </a:rPr>
              <a:t>of the aftershocks distribution from the Omori law cannot be explained only by volcanic </a:t>
            </a:r>
            <a:r>
              <a:rPr lang="en-US" sz="2600" dirty="0" smtClean="0">
                <a:latin typeface="Cambria" panose="02040503050406030204" pitchFamily="18" charset="0"/>
                <a:ea typeface="Cambria" panose="02040503050406030204" pitchFamily="18" charset="0"/>
              </a:rPr>
              <a:t>activity</a:t>
            </a:r>
            <a:endParaRPr lang="ru-RU" sz="2600" dirty="0">
              <a:latin typeface="Cambria" panose="02040503050406030204" pitchFamily="18" charset="0"/>
              <a:ea typeface="Cambria" panose="02040503050406030204" pitchFamily="18" charset="0"/>
            </a:endParaRPr>
          </a:p>
        </p:txBody>
      </p:sp>
      <p:sp>
        <p:nvSpPr>
          <p:cNvPr id="5" name="Заголовок 1"/>
          <p:cNvSpPr>
            <a:spLocks noGrp="1"/>
          </p:cNvSpPr>
          <p:nvPr>
            <p:ph type="title"/>
          </p:nvPr>
        </p:nvSpPr>
        <p:spPr>
          <a:xfrm>
            <a:off x="2429666" y="400703"/>
            <a:ext cx="7184785" cy="796127"/>
          </a:xfrm>
        </p:spPr>
        <p:txBody>
          <a:bodyPr>
            <a:normAutofit/>
          </a:bodyPr>
          <a:lstStyle/>
          <a:p>
            <a:pPr algn="ctr"/>
            <a:r>
              <a:rPr lang="en-US" sz="4000" dirty="0" smtClean="0">
                <a:latin typeface="Cambria" panose="02040503050406030204" pitchFamily="18" charset="0"/>
                <a:ea typeface="Cambria" panose="02040503050406030204" pitchFamily="18" charset="0"/>
              </a:rPr>
              <a:t>Conclusions</a:t>
            </a:r>
            <a:endParaRPr lang="ru-RU" sz="4000" dirty="0"/>
          </a:p>
        </p:txBody>
      </p:sp>
    </p:spTree>
    <p:extLst>
      <p:ext uri="{BB962C8B-B14F-4D97-AF65-F5344CB8AC3E}">
        <p14:creationId xmlns:p14="http://schemas.microsoft.com/office/powerpoint/2010/main" val="2353871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83539"/>
            <a:ext cx="10515600" cy="1325563"/>
          </a:xfrm>
        </p:spPr>
        <p:txBody>
          <a:bodyPr/>
          <a:lstStyle/>
          <a:p>
            <a:pPr algn="ctr"/>
            <a:r>
              <a:rPr lang="en-US" dirty="0" smtClean="0">
                <a:latin typeface="Cambria" panose="02040503050406030204" pitchFamily="18" charset="0"/>
                <a:ea typeface="Cambria" panose="02040503050406030204" pitchFamily="18" charset="0"/>
              </a:rPr>
              <a:t>Thank you for your attention!</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5590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p:txBody>
          <a:bodyPr>
            <a:normAutofit/>
          </a:bodyPr>
          <a:lstStyle/>
          <a:p>
            <a:pPr marL="0" indent="0" algn="ctr">
              <a:buNone/>
            </a:pPr>
            <a:r>
              <a:rPr lang="en-US" sz="4000" dirty="0" smtClean="0">
                <a:latin typeface="Cambria" panose="02040503050406030204" pitchFamily="18" charset="0"/>
                <a:ea typeface="Cambria" panose="02040503050406030204" pitchFamily="18" charset="0"/>
              </a:rPr>
              <a:t>Appendix:</a:t>
            </a:r>
          </a:p>
          <a:p>
            <a:pPr marL="0" indent="0" algn="ctr">
              <a:buNone/>
            </a:pPr>
            <a:r>
              <a:rPr lang="en-US" sz="4000" dirty="0" smtClean="0">
                <a:latin typeface="Cambria" panose="02040503050406030204" pitchFamily="18" charset="0"/>
                <a:ea typeface="Cambria" panose="02040503050406030204" pitchFamily="18" charset="0"/>
              </a:rPr>
              <a:t>Detailed explanations</a:t>
            </a:r>
            <a:endParaRPr lang="ru-RU" sz="4000" dirty="0"/>
          </a:p>
        </p:txBody>
      </p:sp>
    </p:spTree>
    <p:extLst>
      <p:ext uri="{BB962C8B-B14F-4D97-AF65-F5344CB8AC3E}">
        <p14:creationId xmlns:p14="http://schemas.microsoft.com/office/powerpoint/2010/main" val="541724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199" y="163078"/>
            <a:ext cx="8229600" cy="614362"/>
          </a:xfrm>
        </p:spPr>
        <p:txBody>
          <a:bodyPr>
            <a:noAutofit/>
          </a:bodyPr>
          <a:lstStyle/>
          <a:p>
            <a:pPr algn="ctr" eaLnBrk="1" hangingPunct="1"/>
            <a:r>
              <a:rPr lang="en-US" altLang="ru-RU" sz="4000" dirty="0">
                <a:latin typeface="Cambria" panose="02040503050406030204" pitchFamily="18" charset="0"/>
                <a:ea typeface="Cambria" panose="02040503050406030204" pitchFamily="18" charset="0"/>
              </a:rPr>
              <a:t>Kamchatka: present day tectonics</a:t>
            </a:r>
          </a:p>
        </p:txBody>
      </p:sp>
      <p:pic>
        <p:nvPicPr>
          <p:cNvPr id="14339" name="Picture 3" descr="Kamchatka_plat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3820" y="848360"/>
            <a:ext cx="7324359"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29529" y="6292968"/>
            <a:ext cx="8732940" cy="477054"/>
          </a:xfrm>
          <a:prstGeom prst="rect">
            <a:avLst/>
          </a:prstGeom>
          <a:noFill/>
        </p:spPr>
        <p:txBody>
          <a:bodyPr wrap="square" rtlCol="0">
            <a:spAutoFit/>
          </a:bodyPr>
          <a:lstStyle/>
          <a:p>
            <a:pPr algn="ctr"/>
            <a:r>
              <a:rPr lang="en-US" sz="2500" b="1" dirty="0" smtClean="0">
                <a:solidFill>
                  <a:srgbClr val="C00000"/>
                </a:solidFill>
                <a:latin typeface="Cambria" panose="02040503050406030204" pitchFamily="18" charset="0"/>
                <a:ea typeface="Cambria" panose="02040503050406030204" pitchFamily="18" charset="0"/>
              </a:rPr>
              <a:t>Kamchatka has a unique tectonic setting</a:t>
            </a:r>
            <a:endParaRPr lang="ru-RU" sz="25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724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696720" y="7564"/>
            <a:ext cx="8990330" cy="6872026"/>
            <a:chOff x="1696720" y="7564"/>
            <a:chExt cx="8990330" cy="6872026"/>
          </a:xfrm>
        </p:grpSpPr>
        <p:pic>
          <p:nvPicPr>
            <p:cNvPr id="35842" name="Picture 4" descr="kamchatka_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6720" y="7564"/>
              <a:ext cx="8990330" cy="68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20760000">
              <a:off x="3566914" y="4973208"/>
              <a:ext cx="2384070" cy="646331"/>
            </a:xfrm>
            <a:prstGeom prst="rect">
              <a:avLst/>
            </a:prstGeom>
            <a:noFill/>
            <a:scene3d>
              <a:camera prst="orthographicFront">
                <a:rot lat="0" lon="0" rev="222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Kuril-Kamchatka trench</a:t>
              </a:r>
            </a:p>
          </p:txBody>
        </p:sp>
        <p:sp>
          <p:nvSpPr>
            <p:cNvPr id="7" name="TextBox 6"/>
            <p:cNvSpPr txBox="1"/>
            <p:nvPr/>
          </p:nvSpPr>
          <p:spPr>
            <a:xfrm>
              <a:off x="8163560" y="4050344"/>
              <a:ext cx="1635067" cy="646331"/>
            </a:xfrm>
            <a:prstGeom prst="rect">
              <a:avLst/>
            </a:prstGeom>
            <a:noFill/>
            <a:scene3d>
              <a:camera prst="orthographicFront">
                <a:rot lat="0" lon="0" rev="1998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Aleutian trench</a:t>
              </a:r>
            </a:p>
          </p:txBody>
        </p:sp>
        <p:sp>
          <p:nvSpPr>
            <p:cNvPr id="9" name="TextBox 8"/>
            <p:cNvSpPr txBox="1"/>
            <p:nvPr/>
          </p:nvSpPr>
          <p:spPr>
            <a:xfrm rot="20901942">
              <a:off x="7473644" y="5403742"/>
              <a:ext cx="2074648" cy="646331"/>
            </a:xfrm>
            <a:prstGeom prst="rect">
              <a:avLst/>
            </a:prstGeom>
            <a:noFill/>
            <a:scene3d>
              <a:camera prst="orthographicFront">
                <a:rot lat="0" lon="0" rev="1740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Emperor seamounts</a:t>
              </a:r>
            </a:p>
          </p:txBody>
        </p:sp>
        <p:sp>
          <p:nvSpPr>
            <p:cNvPr id="13" name="Freeform 12"/>
            <p:cNvSpPr>
              <a:spLocks noChangeArrowheads="1"/>
            </p:cNvSpPr>
            <p:nvPr/>
          </p:nvSpPr>
          <p:spPr bwMode="auto">
            <a:xfrm>
              <a:off x="3124607" y="1279478"/>
              <a:ext cx="2334807" cy="2485438"/>
            </a:xfrm>
            <a:custGeom>
              <a:avLst/>
              <a:gdLst>
                <a:gd name="T0" fmla="*/ 0 w 2379671"/>
                <a:gd name="T1" fmla="*/ 2619375 h 2620199"/>
                <a:gd name="T2" fmla="*/ 491949 w 2379671"/>
                <a:gd name="T3" fmla="*/ 1795816 h 2620199"/>
                <a:gd name="T4" fmla="*/ 869492 w 2379671"/>
                <a:gd name="T5" fmla="*/ 1315406 h 2620199"/>
                <a:gd name="T6" fmla="*/ 1498730 w 2379671"/>
                <a:gd name="T7" fmla="*/ 915065 h 2620199"/>
                <a:gd name="T8" fmla="*/ 1922036 w 2379671"/>
                <a:gd name="T9" fmla="*/ 526162 h 2620199"/>
                <a:gd name="T10" fmla="*/ 2379663 w 2379671"/>
                <a:gd name="T11" fmla="*/ 0 h 2620199"/>
                <a:gd name="T12" fmla="*/ 0 60000 65536"/>
                <a:gd name="T13" fmla="*/ 0 60000 65536"/>
                <a:gd name="T14" fmla="*/ 0 60000 65536"/>
                <a:gd name="T15" fmla="*/ 0 60000 65536"/>
                <a:gd name="T16" fmla="*/ 0 60000 65536"/>
                <a:gd name="T17" fmla="*/ 0 60000 65536"/>
                <a:gd name="T18" fmla="*/ 0 w 2379671"/>
                <a:gd name="T19" fmla="*/ 0 h 2620199"/>
                <a:gd name="T20" fmla="*/ 2379671 w 2379671"/>
                <a:gd name="T21" fmla="*/ 2620199 h 2620199"/>
              </a:gdLst>
              <a:ahLst/>
              <a:cxnLst>
                <a:cxn ang="T12">
                  <a:pos x="T0" y="T1"/>
                </a:cxn>
                <a:cxn ang="T13">
                  <a:pos x="T2" y="T3"/>
                </a:cxn>
                <a:cxn ang="T14">
                  <a:pos x="T4" y="T5"/>
                </a:cxn>
                <a:cxn ang="T15">
                  <a:pos x="T6" y="T7"/>
                </a:cxn>
                <a:cxn ang="T16">
                  <a:pos x="T8" y="T9"/>
                </a:cxn>
                <a:cxn ang="T17">
                  <a:pos x="T10" y="T11"/>
                </a:cxn>
              </a:cxnLst>
              <a:rect l="T18" t="T19" r="T20" b="T21"/>
              <a:pathLst>
                <a:path w="2379671" h="2620199">
                  <a:moveTo>
                    <a:pt x="0" y="2620199"/>
                  </a:moveTo>
                  <a:cubicBezTo>
                    <a:pt x="173517" y="2316988"/>
                    <a:pt x="347035" y="2013777"/>
                    <a:pt x="491951" y="1796381"/>
                  </a:cubicBezTo>
                  <a:cubicBezTo>
                    <a:pt x="636867" y="1578985"/>
                    <a:pt x="701698" y="1462658"/>
                    <a:pt x="869495" y="1315820"/>
                  </a:cubicBezTo>
                  <a:cubicBezTo>
                    <a:pt x="1037292" y="1168982"/>
                    <a:pt x="1323311" y="1046935"/>
                    <a:pt x="1498735" y="915353"/>
                  </a:cubicBezTo>
                  <a:cubicBezTo>
                    <a:pt x="1674159" y="783771"/>
                    <a:pt x="1775219" y="678887"/>
                    <a:pt x="1922042" y="526328"/>
                  </a:cubicBezTo>
                  <a:cubicBezTo>
                    <a:pt x="2068865" y="373769"/>
                    <a:pt x="2379671" y="0"/>
                    <a:pt x="2379671" y="0"/>
                  </a:cubicBezTo>
                </a:path>
              </a:pathLst>
            </a:custGeom>
            <a:noFill/>
            <a:ln w="19050">
              <a:solidFill>
                <a:srgbClr val="FFFF00"/>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ru-RU" altLang="ru-RU" sz="1800">
                <a:latin typeface="Calibri" panose="020F0502020204030204" pitchFamily="34" charset="0"/>
              </a:endParaRPr>
            </a:p>
          </p:txBody>
        </p:sp>
        <p:sp>
          <p:nvSpPr>
            <p:cNvPr id="14" name="Freeform 13"/>
            <p:cNvSpPr>
              <a:spLocks noChangeArrowheads="1"/>
            </p:cNvSpPr>
            <p:nvPr/>
          </p:nvSpPr>
          <p:spPr bwMode="auto">
            <a:xfrm>
              <a:off x="2403541" y="2163693"/>
              <a:ext cx="2895534" cy="3398271"/>
            </a:xfrm>
            <a:custGeom>
              <a:avLst/>
              <a:gdLst>
                <a:gd name="T0" fmla="*/ 0 w 2951707"/>
                <a:gd name="T1" fmla="*/ 3581400 h 3581320"/>
                <a:gd name="T2" fmla="*/ 652001 w 2951707"/>
                <a:gd name="T3" fmla="*/ 2997849 h 3581320"/>
                <a:gd name="T4" fmla="*/ 1098106 w 2951707"/>
                <a:gd name="T5" fmla="*/ 2425740 h 3581320"/>
                <a:gd name="T6" fmla="*/ 1692914 w 2951707"/>
                <a:gd name="T7" fmla="*/ 1762094 h 3581320"/>
                <a:gd name="T8" fmla="*/ 2127582 w 2951707"/>
                <a:gd name="T9" fmla="*/ 1281524 h 3581320"/>
                <a:gd name="T10" fmla="*/ 2470741 w 2951707"/>
                <a:gd name="T11" fmla="*/ 972585 h 3581320"/>
                <a:gd name="T12" fmla="*/ 2573688 w 2951707"/>
                <a:gd name="T13" fmla="*/ 640761 h 3581320"/>
                <a:gd name="T14" fmla="*/ 2596565 w 2951707"/>
                <a:gd name="T15" fmla="*/ 354707 h 3581320"/>
                <a:gd name="T16" fmla="*/ 2951162 w 2951707"/>
                <a:gd name="T17" fmla="*/ 0 h 3581320"/>
                <a:gd name="T18" fmla="*/ 2951162 w 2951707"/>
                <a:gd name="T19" fmla="*/ 0 h 358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1707"/>
                <a:gd name="T31" fmla="*/ 0 h 3581320"/>
                <a:gd name="T32" fmla="*/ 2951707 w 2951707"/>
                <a:gd name="T33" fmla="*/ 3581320 h 35813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1707" h="3581320">
                  <a:moveTo>
                    <a:pt x="0" y="3581320"/>
                  </a:moveTo>
                  <a:cubicBezTo>
                    <a:pt x="234535" y="3385854"/>
                    <a:pt x="469070" y="3190388"/>
                    <a:pt x="652121" y="2997782"/>
                  </a:cubicBezTo>
                  <a:cubicBezTo>
                    <a:pt x="835173" y="2805176"/>
                    <a:pt x="924791" y="2631640"/>
                    <a:pt x="1098309" y="2425686"/>
                  </a:cubicBezTo>
                  <a:cubicBezTo>
                    <a:pt x="1271827" y="2219732"/>
                    <a:pt x="1693227" y="1762055"/>
                    <a:pt x="1693227" y="1762055"/>
                  </a:cubicBezTo>
                  <a:cubicBezTo>
                    <a:pt x="1864838" y="1571357"/>
                    <a:pt x="1998313" y="1413077"/>
                    <a:pt x="2127975" y="1281495"/>
                  </a:cubicBezTo>
                  <a:cubicBezTo>
                    <a:pt x="2257637" y="1149913"/>
                    <a:pt x="2396832" y="1079354"/>
                    <a:pt x="2471197" y="972563"/>
                  </a:cubicBezTo>
                  <a:cubicBezTo>
                    <a:pt x="2545562" y="865772"/>
                    <a:pt x="2553188" y="743724"/>
                    <a:pt x="2574163" y="640747"/>
                  </a:cubicBezTo>
                  <a:cubicBezTo>
                    <a:pt x="2595138" y="537770"/>
                    <a:pt x="2534121" y="461490"/>
                    <a:pt x="2597045" y="354699"/>
                  </a:cubicBezTo>
                  <a:cubicBezTo>
                    <a:pt x="2659969" y="247908"/>
                    <a:pt x="2951707" y="0"/>
                    <a:pt x="2951707" y="0"/>
                  </a:cubicBezTo>
                </a:path>
              </a:pathLst>
            </a:custGeom>
            <a:noFill/>
            <a:ln w="19050">
              <a:solidFill>
                <a:srgbClr val="FF0000"/>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ru-RU" altLang="ru-RU" sz="1800">
                <a:latin typeface="Calibri" panose="020F0502020204030204" pitchFamily="34" charset="0"/>
              </a:endParaRPr>
            </a:p>
          </p:txBody>
        </p:sp>
        <p:sp>
          <p:nvSpPr>
            <p:cNvPr id="18" name="Oval 17"/>
            <p:cNvSpPr/>
            <p:nvPr/>
          </p:nvSpPr>
          <p:spPr>
            <a:xfrm rot="2002705">
              <a:off x="4603587" y="2019630"/>
              <a:ext cx="683775" cy="717011"/>
            </a:xfrm>
            <a:prstGeom prst="ellipse">
              <a:avLst/>
            </a:prstGeom>
            <a:noFill/>
            <a:ln w="2857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ru-RU" altLang="ru-RU" sz="1800">
                <a:solidFill>
                  <a:srgbClr val="FFFFFF"/>
                </a:solidFill>
                <a:latin typeface="Calibri" panose="020F0502020204030204" pitchFamily="34" charset="0"/>
              </a:endParaRPr>
            </a:p>
          </p:txBody>
        </p:sp>
        <p:sp>
          <p:nvSpPr>
            <p:cNvPr id="35849" name="TextBox 18"/>
            <p:cNvSpPr txBox="1">
              <a:spLocks noChangeArrowheads="1"/>
            </p:cNvSpPr>
            <p:nvPr/>
          </p:nvSpPr>
          <p:spPr bwMode="auto">
            <a:xfrm>
              <a:off x="4919171" y="1494529"/>
              <a:ext cx="1477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ru-RU" sz="1600" b="1" dirty="0" err="1" smtClean="0">
                  <a:solidFill>
                    <a:srgbClr val="FF0000"/>
                  </a:solidFill>
                  <a:latin typeface="Cambria" panose="02040503050406030204" pitchFamily="18" charset="0"/>
                  <a:ea typeface="Cambria" panose="02040503050406030204" pitchFamily="18" charset="0"/>
                </a:rPr>
                <a:t>Klyuchevskoy</a:t>
              </a:r>
              <a:endParaRPr lang="en-US" altLang="ru-RU" sz="1600" b="1" dirty="0">
                <a:solidFill>
                  <a:srgbClr val="FF0000"/>
                </a:solidFill>
                <a:latin typeface="Cambria" panose="02040503050406030204" pitchFamily="18" charset="0"/>
                <a:ea typeface="Cambria" panose="02040503050406030204" pitchFamily="18" charset="0"/>
              </a:endParaRPr>
            </a:p>
            <a:p>
              <a:pPr algn="ctr" eaLnBrk="1" hangingPunct="1"/>
              <a:r>
                <a:rPr lang="en-US" altLang="ru-RU" sz="1600" b="1" dirty="0">
                  <a:solidFill>
                    <a:srgbClr val="FF0000"/>
                  </a:solidFill>
                  <a:latin typeface="Cambria" panose="02040503050406030204" pitchFamily="18" charset="0"/>
                  <a:ea typeface="Cambria" panose="02040503050406030204" pitchFamily="18" charset="0"/>
                </a:rPr>
                <a:t>v</a:t>
              </a:r>
              <a:r>
                <a:rPr lang="en-US" altLang="ru-RU" sz="1600" b="1" dirty="0" smtClean="0">
                  <a:solidFill>
                    <a:srgbClr val="FF0000"/>
                  </a:solidFill>
                  <a:latin typeface="Cambria" panose="02040503050406030204" pitchFamily="18" charset="0"/>
                  <a:ea typeface="Cambria" panose="02040503050406030204" pitchFamily="18" charset="0"/>
                </a:rPr>
                <a:t>olcanic </a:t>
              </a:r>
              <a:r>
                <a:rPr lang="en-US" altLang="ru-RU" sz="1600" b="1" dirty="0">
                  <a:solidFill>
                    <a:srgbClr val="FF0000"/>
                  </a:solidFill>
                  <a:latin typeface="Cambria" panose="02040503050406030204" pitchFamily="18" charset="0"/>
                  <a:ea typeface="Cambria" panose="02040503050406030204" pitchFamily="18" charset="0"/>
                </a:rPr>
                <a:t>group</a:t>
              </a:r>
            </a:p>
          </p:txBody>
        </p:sp>
        <p:sp>
          <p:nvSpPr>
            <p:cNvPr id="2" name="Прямоугольник 1"/>
            <p:cNvSpPr/>
            <p:nvPr/>
          </p:nvSpPr>
          <p:spPr>
            <a:xfrm>
              <a:off x="6396333" y="1598867"/>
              <a:ext cx="4106897" cy="923330"/>
            </a:xfrm>
            <a:prstGeom prst="rect">
              <a:avLst/>
            </a:prstGeom>
          </p:spPr>
          <p:txBody>
            <a:bodyPr wrap="square">
              <a:spAutoFit/>
            </a:bodyPr>
            <a:lstStyle/>
            <a:p>
              <a:pPr algn="r"/>
              <a:r>
                <a:rPr lang="en-US" b="1" dirty="0">
                  <a:solidFill>
                    <a:srgbClr val="FFFF00"/>
                  </a:solidFill>
                  <a:latin typeface="Cambria" panose="02040503050406030204" pitchFamily="18" charset="0"/>
                  <a:ea typeface="Cambria" panose="02040503050406030204" pitchFamily="18" charset="0"/>
                </a:rPr>
                <a:t>Kamchatka is an active subduction zone that exhibits intense </a:t>
              </a:r>
              <a:r>
                <a:rPr lang="en-US" b="1" dirty="0" smtClean="0">
                  <a:solidFill>
                    <a:srgbClr val="FFFF00"/>
                  </a:solidFill>
                  <a:latin typeface="Cambria" panose="02040503050406030204" pitchFamily="18" charset="0"/>
                  <a:ea typeface="Cambria" panose="02040503050406030204" pitchFamily="18" charset="0"/>
                </a:rPr>
                <a:t>seismic</a:t>
              </a:r>
              <a:br>
                <a:rPr lang="en-US" b="1" dirty="0" smtClean="0">
                  <a:solidFill>
                    <a:srgbClr val="FFFF00"/>
                  </a:solidFill>
                  <a:latin typeface="Cambria" panose="02040503050406030204" pitchFamily="18" charset="0"/>
                  <a:ea typeface="Cambria" panose="02040503050406030204" pitchFamily="18" charset="0"/>
                </a:rPr>
              </a:br>
              <a:r>
                <a:rPr lang="en-US" b="1" dirty="0" smtClean="0">
                  <a:solidFill>
                    <a:srgbClr val="FFFF00"/>
                  </a:solidFill>
                  <a:latin typeface="Cambria" panose="02040503050406030204" pitchFamily="18" charset="0"/>
                  <a:ea typeface="Cambria" panose="02040503050406030204" pitchFamily="18" charset="0"/>
                </a:rPr>
                <a:t>and </a:t>
              </a:r>
              <a:r>
                <a:rPr lang="en-US" b="1" dirty="0">
                  <a:solidFill>
                    <a:srgbClr val="FFFF00"/>
                  </a:solidFill>
                  <a:latin typeface="Cambria" panose="02040503050406030204" pitchFamily="18" charset="0"/>
                  <a:ea typeface="Cambria" panose="02040503050406030204" pitchFamily="18" charset="0"/>
                </a:rPr>
                <a:t>volcanic activities.</a:t>
              </a:r>
              <a:endParaRPr lang="ru-RU" b="1" dirty="0">
                <a:solidFill>
                  <a:srgbClr val="FFFF00"/>
                </a:solidFill>
                <a:latin typeface="Cambria" panose="02040503050406030204" pitchFamily="18" charset="0"/>
                <a:ea typeface="Cambria" panose="02040503050406030204" pitchFamily="18" charset="0"/>
              </a:endParaRPr>
            </a:p>
          </p:txBody>
        </p:sp>
        <p:sp>
          <p:nvSpPr>
            <p:cNvPr id="11" name="TextBox 10"/>
            <p:cNvSpPr txBox="1"/>
            <p:nvPr/>
          </p:nvSpPr>
          <p:spPr>
            <a:xfrm rot="20760000">
              <a:off x="2138492" y="3395253"/>
              <a:ext cx="3243701" cy="369332"/>
            </a:xfrm>
            <a:prstGeom prst="rect">
              <a:avLst/>
            </a:prstGeom>
            <a:noFill/>
            <a:scene3d>
              <a:camera prst="orthographicFront">
                <a:rot lat="0" lon="0" rev="2220000"/>
              </a:camera>
              <a:lightRig rig="threePt" dir="t"/>
            </a:scene3d>
          </p:spPr>
          <p:txBody>
            <a:bodyPr wrap="square">
              <a:spAutoFit/>
            </a:bodyPr>
            <a:lstStyle/>
            <a:p>
              <a:pPr>
                <a:defRPr/>
              </a:pPr>
              <a:r>
                <a:rPr lang="en-US" b="1" dirty="0" smtClean="0">
                  <a:solidFill>
                    <a:srgbClr val="FF6600"/>
                  </a:solidFill>
                  <a:latin typeface="Cambria" panose="02040503050406030204" pitchFamily="18" charset="0"/>
                  <a:ea typeface="Cambria" panose="02040503050406030204" pitchFamily="18" charset="0"/>
                </a:rPr>
                <a:t>Two trenches of volcanos</a:t>
              </a:r>
              <a:endParaRPr lang="en-US" b="1" dirty="0">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6947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KISS_EOS_intro_im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427" y="2381"/>
            <a:ext cx="9722066" cy="685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a:xfrm>
            <a:off x="1783080" y="2381"/>
            <a:ext cx="8625840" cy="889000"/>
          </a:xfrm>
        </p:spPr>
        <p:txBody>
          <a:bodyPr>
            <a:noAutofit/>
          </a:bodyPr>
          <a:lstStyle/>
          <a:p>
            <a:pPr algn="ctr" eaLnBrk="1" hangingPunct="1"/>
            <a:r>
              <a:rPr lang="en-US" altLang="ru-RU" sz="4000" dirty="0" err="1">
                <a:solidFill>
                  <a:srgbClr val="FFFF00"/>
                </a:solidFill>
                <a:latin typeface="Cambria" panose="02040503050406030204" pitchFamily="18" charset="0"/>
                <a:ea typeface="Cambria" panose="02040503050406030204" pitchFamily="18" charset="0"/>
              </a:rPr>
              <a:t>Klyuchevskoy</a:t>
            </a:r>
            <a:r>
              <a:rPr lang="en-US" altLang="ru-RU" sz="4000" dirty="0">
                <a:solidFill>
                  <a:srgbClr val="FFFF00"/>
                </a:solidFill>
                <a:latin typeface="Cambria" panose="02040503050406030204" pitchFamily="18" charset="0"/>
                <a:ea typeface="Cambria" panose="02040503050406030204" pitchFamily="18" charset="0"/>
              </a:rPr>
              <a:t> volcanic </a:t>
            </a:r>
            <a:r>
              <a:rPr lang="en-US" altLang="ru-RU" sz="4000" dirty="0" smtClean="0">
                <a:solidFill>
                  <a:srgbClr val="FFFF00"/>
                </a:solidFill>
                <a:latin typeface="Cambria" panose="02040503050406030204" pitchFamily="18" charset="0"/>
                <a:ea typeface="Cambria" panose="02040503050406030204" pitchFamily="18" charset="0"/>
              </a:rPr>
              <a:t>group (KVG)</a:t>
            </a:r>
            <a:endParaRPr lang="en-US" altLang="ru-RU" sz="4000" dirty="0">
              <a:solidFill>
                <a:srgbClr val="FFFF00"/>
              </a:solidFill>
              <a:ea typeface="ＭＳ Ｐゴシック" panose="020B0600070205080204" pitchFamily="34" charset="-128"/>
            </a:endParaRPr>
          </a:p>
        </p:txBody>
      </p:sp>
      <p:sp>
        <p:nvSpPr>
          <p:cNvPr id="18436" name="TextBox 13"/>
          <p:cNvSpPr txBox="1">
            <a:spLocks noChangeArrowheads="1"/>
          </p:cNvSpPr>
          <p:nvPr/>
        </p:nvSpPr>
        <p:spPr bwMode="auto">
          <a:xfrm>
            <a:off x="1524001" y="3629026"/>
            <a:ext cx="34655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1200"/>
              </a:spcAft>
              <a:buFont typeface="Arial" panose="020B0604020202020204" pitchFamily="34" charset="0"/>
              <a:buChar char="•"/>
            </a:pPr>
            <a:r>
              <a:rPr lang="en-US" altLang="ru-RU" sz="1600" dirty="0">
                <a:solidFill>
                  <a:srgbClr val="FFFF00"/>
                </a:solidFill>
                <a:latin typeface="Cambria" panose="02040503050406030204" pitchFamily="18" charset="0"/>
                <a:ea typeface="Cambria" panose="02040503050406030204" pitchFamily="18" charset="0"/>
              </a:rPr>
              <a:t>Largest  cluster of subduction volcanoes in the w</a:t>
            </a:r>
            <a:r>
              <a:rPr lang="en-US" altLang="ru-RU" sz="1600" dirty="0" smtClean="0">
                <a:solidFill>
                  <a:srgbClr val="FFFF00"/>
                </a:solidFill>
                <a:latin typeface="Cambria" panose="02040503050406030204" pitchFamily="18" charset="0"/>
                <a:ea typeface="Cambria" panose="02040503050406030204" pitchFamily="18" charset="0"/>
              </a:rPr>
              <a:t>orld</a:t>
            </a:r>
            <a:endParaRPr lang="en-US" altLang="ru-RU" sz="1600" dirty="0">
              <a:solidFill>
                <a:srgbClr val="FFFF00"/>
              </a:solidFill>
              <a:latin typeface="Cambria" panose="02040503050406030204" pitchFamily="18" charset="0"/>
              <a:ea typeface="Cambria" panose="02040503050406030204" pitchFamily="18" charset="0"/>
            </a:endParaRPr>
          </a:p>
          <a:p>
            <a:pPr eaLnBrk="1" hangingPunct="1">
              <a:spcAft>
                <a:spcPts val="1200"/>
              </a:spcAft>
              <a:buFont typeface="Arial" panose="020B0604020202020204" pitchFamily="34" charset="0"/>
              <a:buChar char="•"/>
            </a:pPr>
            <a:r>
              <a:rPr lang="en-US" altLang="ru-RU" sz="1600" dirty="0">
                <a:solidFill>
                  <a:srgbClr val="FFFF00"/>
                </a:solidFill>
                <a:latin typeface="Cambria" panose="02040503050406030204" pitchFamily="18" charset="0"/>
                <a:ea typeface="Cambria" panose="02040503050406030204" pitchFamily="18" charset="0"/>
              </a:rPr>
              <a:t>13 </a:t>
            </a:r>
            <a:r>
              <a:rPr lang="en-US" altLang="ru-RU" sz="1600" dirty="0" err="1">
                <a:solidFill>
                  <a:srgbClr val="FFFF00"/>
                </a:solidFill>
                <a:latin typeface="Cambria" panose="02040503050406030204" pitchFamily="18" charset="0"/>
                <a:ea typeface="Cambria" panose="02040503050406030204" pitchFamily="18" charset="0"/>
              </a:rPr>
              <a:t>strato</a:t>
            </a:r>
            <a:r>
              <a:rPr lang="en-US" altLang="ru-RU" sz="1600" dirty="0">
                <a:solidFill>
                  <a:srgbClr val="FFFF00"/>
                </a:solidFill>
                <a:latin typeface="Cambria" panose="02040503050406030204" pitchFamily="18" charset="0"/>
                <a:ea typeface="Cambria" panose="02040503050406030204" pitchFamily="18" charset="0"/>
              </a:rPr>
              <a:t>-volcanoes with different compositions and eruption styles</a:t>
            </a:r>
          </a:p>
          <a:p>
            <a:pPr eaLnBrk="1" hangingPunct="1">
              <a:spcAft>
                <a:spcPts val="1200"/>
              </a:spcAft>
              <a:buFont typeface="Arial" panose="020B0604020202020204" pitchFamily="34" charset="0"/>
              <a:buChar char="•"/>
            </a:pPr>
            <a:r>
              <a:rPr lang="en-US" altLang="ru-RU" sz="1600" dirty="0">
                <a:solidFill>
                  <a:srgbClr val="FFFF00"/>
                </a:solidFill>
                <a:latin typeface="Cambria" panose="02040503050406030204" pitchFamily="18" charset="0"/>
                <a:ea typeface="Cambria" panose="02040503050406030204" pitchFamily="18" charset="0"/>
              </a:rPr>
              <a:t>3 volcanoes active at present</a:t>
            </a:r>
          </a:p>
          <a:p>
            <a:pPr eaLnBrk="1" hangingPunct="1">
              <a:spcAft>
                <a:spcPts val="1200"/>
              </a:spcAft>
              <a:buFont typeface="Arial" panose="020B0604020202020204" pitchFamily="34" charset="0"/>
              <a:buChar char="•"/>
            </a:pPr>
            <a:r>
              <a:rPr lang="en-US" altLang="ru-RU" sz="1600" dirty="0">
                <a:solidFill>
                  <a:srgbClr val="FFFF00"/>
                </a:solidFill>
                <a:latin typeface="Cambria" panose="02040503050406030204" pitchFamily="18" charset="0"/>
                <a:ea typeface="Cambria" panose="02040503050406030204" pitchFamily="18" charset="0"/>
              </a:rPr>
              <a:t>Magma production rate ~1m</a:t>
            </a:r>
            <a:r>
              <a:rPr lang="en-US" altLang="ru-RU" sz="1600" baseline="30000" dirty="0">
                <a:solidFill>
                  <a:srgbClr val="FFFF00"/>
                </a:solidFill>
                <a:latin typeface="Cambria" panose="02040503050406030204" pitchFamily="18" charset="0"/>
                <a:ea typeface="Cambria" panose="02040503050406030204" pitchFamily="18" charset="0"/>
              </a:rPr>
              <a:t>3</a:t>
            </a:r>
            <a:r>
              <a:rPr lang="en-US" altLang="ru-RU" sz="1600" dirty="0">
                <a:solidFill>
                  <a:srgbClr val="FFFF00"/>
                </a:solidFill>
                <a:latin typeface="Cambria" panose="02040503050406030204" pitchFamily="18" charset="0"/>
                <a:ea typeface="Cambria" panose="02040503050406030204" pitchFamily="18" charset="0"/>
              </a:rPr>
              <a:t>/sec (comparable to Hawaii)</a:t>
            </a:r>
          </a:p>
          <a:p>
            <a:pPr eaLnBrk="1" hangingPunct="1">
              <a:spcAft>
                <a:spcPts val="1200"/>
              </a:spcAft>
              <a:buFont typeface="Arial" panose="020B0604020202020204" pitchFamily="34" charset="0"/>
              <a:buChar char="•"/>
            </a:pPr>
            <a:r>
              <a:rPr lang="en-US" altLang="ru-RU" sz="1600" dirty="0">
                <a:solidFill>
                  <a:srgbClr val="FFFF00"/>
                </a:solidFill>
                <a:latin typeface="Cambria" panose="02040503050406030204" pitchFamily="18" charset="0"/>
                <a:ea typeface="Cambria" panose="02040503050406030204" pitchFamily="18" charset="0"/>
              </a:rPr>
              <a:t>Possible connection with Hawaii-Emperor seamounts</a:t>
            </a:r>
          </a:p>
        </p:txBody>
      </p:sp>
      <p:pic>
        <p:nvPicPr>
          <p:cNvPr id="1028" name="Picture 4" descr="Картинки по запросу Шивелу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134" y="1845411"/>
            <a:ext cx="4686866" cy="31202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4054933" y="2382251"/>
            <a:ext cx="4271203" cy="1348086"/>
            <a:chOff x="4054933" y="2382251"/>
            <a:chExt cx="4271203" cy="1348086"/>
          </a:xfrm>
        </p:grpSpPr>
        <p:sp>
          <p:nvSpPr>
            <p:cNvPr id="3" name="5-конечная звезда 2"/>
            <p:cNvSpPr/>
            <p:nvPr/>
          </p:nvSpPr>
          <p:spPr>
            <a:xfrm>
              <a:off x="7263247" y="2701637"/>
              <a:ext cx="187154" cy="20262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5-конечная звезда 13"/>
            <p:cNvSpPr/>
            <p:nvPr/>
          </p:nvSpPr>
          <p:spPr>
            <a:xfrm>
              <a:off x="6714261" y="3202907"/>
              <a:ext cx="187154" cy="20262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5-конечная звезда 14"/>
            <p:cNvSpPr/>
            <p:nvPr/>
          </p:nvSpPr>
          <p:spPr>
            <a:xfrm>
              <a:off x="5250333" y="3527714"/>
              <a:ext cx="202623" cy="20262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4054933" y="3323557"/>
              <a:ext cx="1254822" cy="379268"/>
            </a:xfrm>
            <a:prstGeom prst="rect">
              <a:avLst/>
            </a:prstGeom>
            <a:noFill/>
          </p:spPr>
          <p:txBody>
            <a:bodyPr wrap="square" rtlCol="0">
              <a:spAutoFit/>
            </a:bodyPr>
            <a:lstStyle/>
            <a:p>
              <a:r>
                <a:rPr lang="en-US" b="1" dirty="0" smtClean="0">
                  <a:solidFill>
                    <a:srgbClr val="FF0000"/>
                  </a:solidFill>
                  <a:latin typeface="Cambria" panose="02040503050406030204" pitchFamily="18" charset="0"/>
                  <a:ea typeface="Cambria" panose="02040503050406030204" pitchFamily="18" charset="0"/>
                </a:rPr>
                <a:t>Tolbachik</a:t>
              </a:r>
              <a:endParaRPr lang="ru-RU" b="1" dirty="0">
                <a:solidFill>
                  <a:srgbClr val="FF0000"/>
                </a:solidFill>
                <a:latin typeface="Cambria" panose="02040503050406030204" pitchFamily="18" charset="0"/>
                <a:ea typeface="Cambria" panose="02040503050406030204" pitchFamily="18" charset="0"/>
              </a:endParaRPr>
            </a:p>
          </p:txBody>
        </p:sp>
        <p:sp>
          <p:nvSpPr>
            <p:cNvPr id="18" name="TextBox 17"/>
            <p:cNvSpPr txBox="1"/>
            <p:nvPr/>
          </p:nvSpPr>
          <p:spPr>
            <a:xfrm>
              <a:off x="6536182" y="2382251"/>
              <a:ext cx="1789954" cy="379268"/>
            </a:xfrm>
            <a:prstGeom prst="rect">
              <a:avLst/>
            </a:prstGeom>
            <a:noFill/>
          </p:spPr>
          <p:txBody>
            <a:bodyPr wrap="square" rtlCol="0">
              <a:spAutoFit/>
            </a:bodyPr>
            <a:lstStyle/>
            <a:p>
              <a:r>
                <a:rPr lang="en-US" b="1" dirty="0" err="1" smtClean="0">
                  <a:solidFill>
                    <a:srgbClr val="FF0000"/>
                  </a:solidFill>
                  <a:latin typeface="Cambria" panose="02040503050406030204" pitchFamily="18" charset="0"/>
                  <a:ea typeface="Cambria" panose="02040503050406030204" pitchFamily="18" charset="0"/>
                </a:rPr>
                <a:t>Klyuchevskoy</a:t>
              </a:r>
              <a:endParaRPr lang="ru-RU" b="1" dirty="0">
                <a:solidFill>
                  <a:srgbClr val="FF0000"/>
                </a:solidFill>
                <a:latin typeface="Cambria" panose="02040503050406030204" pitchFamily="18" charset="0"/>
                <a:ea typeface="Cambria" panose="02040503050406030204" pitchFamily="18" charset="0"/>
              </a:endParaRPr>
            </a:p>
          </p:txBody>
        </p:sp>
        <p:sp>
          <p:nvSpPr>
            <p:cNvPr id="20" name="TextBox 19"/>
            <p:cNvSpPr txBox="1"/>
            <p:nvPr/>
          </p:nvSpPr>
          <p:spPr>
            <a:xfrm>
              <a:off x="5271415" y="2971800"/>
              <a:ext cx="1789954" cy="379268"/>
            </a:xfrm>
            <a:prstGeom prst="rect">
              <a:avLst/>
            </a:prstGeom>
            <a:noFill/>
          </p:spPr>
          <p:txBody>
            <a:bodyPr wrap="square" rtlCol="0">
              <a:spAutoFit/>
            </a:bodyPr>
            <a:lstStyle/>
            <a:p>
              <a:r>
                <a:rPr lang="en-US" b="1" dirty="0" err="1" smtClean="0">
                  <a:solidFill>
                    <a:srgbClr val="FF0000"/>
                  </a:solidFill>
                  <a:latin typeface="Cambria" panose="02040503050406030204" pitchFamily="18" charset="0"/>
                  <a:ea typeface="Cambria" panose="02040503050406030204" pitchFamily="18" charset="0"/>
                </a:rPr>
                <a:t>Bezymyanny</a:t>
              </a:r>
              <a:endParaRPr lang="ru-RU" b="1" dirty="0">
                <a:solidFill>
                  <a:srgbClr val="FF0000"/>
                </a:solidFill>
                <a:latin typeface="Cambria" panose="02040503050406030204" pitchFamily="18" charset="0"/>
                <a:ea typeface="Cambria" panose="02040503050406030204" pitchFamily="18" charset="0"/>
              </a:endParaRPr>
            </a:p>
          </p:txBody>
        </p:sp>
      </p:grpSp>
      <p:grpSp>
        <p:nvGrpSpPr>
          <p:cNvPr id="9" name="Группа 8"/>
          <p:cNvGrpSpPr/>
          <p:nvPr/>
        </p:nvGrpSpPr>
        <p:grpSpPr>
          <a:xfrm>
            <a:off x="9272539" y="902890"/>
            <a:ext cx="1789954" cy="1293394"/>
            <a:chOff x="9272539" y="902890"/>
            <a:chExt cx="1789954" cy="1293394"/>
          </a:xfrm>
        </p:grpSpPr>
        <p:sp>
          <p:nvSpPr>
            <p:cNvPr id="23" name="TextBox 22"/>
            <p:cNvSpPr txBox="1"/>
            <p:nvPr/>
          </p:nvSpPr>
          <p:spPr>
            <a:xfrm>
              <a:off x="9272539" y="1817016"/>
              <a:ext cx="1789954" cy="379268"/>
            </a:xfrm>
            <a:prstGeom prst="rect">
              <a:avLst/>
            </a:prstGeom>
            <a:noFill/>
          </p:spPr>
          <p:txBody>
            <a:bodyPr wrap="square" rtlCol="0">
              <a:spAutoFit/>
            </a:bodyPr>
            <a:lstStyle/>
            <a:p>
              <a:r>
                <a:rPr lang="en-US" b="1" dirty="0" smtClean="0">
                  <a:solidFill>
                    <a:srgbClr val="FF0000"/>
                  </a:solidFill>
                  <a:latin typeface="Cambria" panose="02040503050406030204" pitchFamily="18" charset="0"/>
                  <a:ea typeface="Cambria" panose="02040503050406030204" pitchFamily="18" charset="0"/>
                </a:rPr>
                <a:t>Shiveluch</a:t>
              </a:r>
              <a:endParaRPr lang="ru-RU" b="1" dirty="0">
                <a:solidFill>
                  <a:srgbClr val="FF0000"/>
                </a:solidFill>
                <a:latin typeface="Cambria" panose="02040503050406030204" pitchFamily="18" charset="0"/>
                <a:ea typeface="Cambria" panose="02040503050406030204" pitchFamily="18" charset="0"/>
              </a:endParaRPr>
            </a:p>
          </p:txBody>
        </p:sp>
        <p:cxnSp>
          <p:nvCxnSpPr>
            <p:cNvPr id="7" name="Прямая со стрелкой 6"/>
            <p:cNvCxnSpPr/>
            <p:nvPr/>
          </p:nvCxnSpPr>
          <p:spPr>
            <a:xfrm flipV="1">
              <a:off x="9346622" y="902890"/>
              <a:ext cx="748146"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7401861" y="4424244"/>
            <a:ext cx="4790140" cy="584775"/>
          </a:xfrm>
          <a:prstGeom prst="rect">
            <a:avLst/>
          </a:prstGeom>
          <a:noFill/>
        </p:spPr>
        <p:txBody>
          <a:bodyPr wrap="square" rtlCol="0">
            <a:spAutoFit/>
          </a:bodyPr>
          <a:lstStyle/>
          <a:p>
            <a:pPr algn="ctr"/>
            <a:r>
              <a:rPr lang="en-US" sz="1600" dirty="0" smtClean="0">
                <a:solidFill>
                  <a:srgbClr val="FFFF00"/>
                </a:solidFill>
                <a:latin typeface="Cambria" panose="02040503050406030204" pitchFamily="18" charset="0"/>
                <a:ea typeface="Cambria" panose="02040503050406030204" pitchFamily="18" charset="0"/>
              </a:rPr>
              <a:t>In current work we investigate earthquakes from</a:t>
            </a:r>
            <a:br>
              <a:rPr lang="en-US" sz="1600" dirty="0" smtClean="0">
                <a:solidFill>
                  <a:srgbClr val="FFFF00"/>
                </a:solidFill>
                <a:latin typeface="Cambria" panose="02040503050406030204" pitchFamily="18" charset="0"/>
                <a:ea typeface="Cambria" panose="02040503050406030204" pitchFamily="18" charset="0"/>
              </a:rPr>
            </a:br>
            <a:r>
              <a:rPr lang="en-US" sz="1600" dirty="0" smtClean="0">
                <a:solidFill>
                  <a:srgbClr val="FFFF00"/>
                </a:solidFill>
                <a:latin typeface="Cambria" panose="02040503050406030204" pitchFamily="18" charset="0"/>
                <a:ea typeface="Cambria" panose="02040503050406030204" pitchFamily="18" charset="0"/>
              </a:rPr>
              <a:t>this volcano that located to the North from KVG</a:t>
            </a:r>
            <a:endParaRPr lang="ru-RU" sz="160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35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6751"/>
            <a:ext cx="9144000" cy="768221"/>
          </a:xfrm>
        </p:spPr>
        <p:txBody>
          <a:bodyPr>
            <a:normAutofit/>
          </a:bodyPr>
          <a:lstStyle/>
          <a:p>
            <a:r>
              <a:rPr lang="en-US" sz="4000" dirty="0" smtClean="0">
                <a:latin typeface="Cambria" panose="02040503050406030204" pitchFamily="18" charset="0"/>
                <a:ea typeface="Cambria" panose="02040503050406030204" pitchFamily="18" charset="0"/>
              </a:rPr>
              <a:t>Kamchatka seismicity and catalogs</a:t>
            </a:r>
            <a:endParaRPr lang="en-US" sz="4000" dirty="0">
              <a:latin typeface="Cambria" panose="02040503050406030204" pitchFamily="18" charset="0"/>
              <a:ea typeface="Cambria" panose="02040503050406030204" pitchFamily="18" charset="0"/>
            </a:endParaRPr>
          </a:p>
        </p:txBody>
      </p:sp>
      <p:sp>
        <p:nvSpPr>
          <p:cNvPr id="4" name="TextBox 3"/>
          <p:cNvSpPr txBox="1"/>
          <p:nvPr/>
        </p:nvSpPr>
        <p:spPr>
          <a:xfrm>
            <a:off x="1633152" y="1930375"/>
            <a:ext cx="9203724" cy="3584379"/>
          </a:xfrm>
          <a:prstGeom prst="rect">
            <a:avLst/>
          </a:prstGeom>
          <a:noFill/>
        </p:spPr>
        <p:txBody>
          <a:bodyPr wrap="square" rtlCol="0" anchor="t">
            <a:spAutoFit/>
          </a:bodyPr>
          <a:lstStyle/>
          <a:p>
            <a:pPr algn="ctr">
              <a:lnSpc>
                <a:spcPct val="150000"/>
              </a:lnSpc>
            </a:pPr>
            <a:r>
              <a:rPr lang="en-US" sz="2200" b="1" dirty="0" smtClean="0">
                <a:latin typeface="Cambria" panose="02040503050406030204" pitchFamily="18" charset="0"/>
                <a:ea typeface="Cambria" panose="02040503050406030204" pitchFamily="18" charset="0"/>
              </a:rPr>
              <a:t>01.01.2018 </a:t>
            </a:r>
            <a:r>
              <a:rPr lang="mr-IN" sz="2200" b="1" dirty="0" smtClean="0">
                <a:latin typeface="Cambria" panose="02040503050406030204" pitchFamily="18" charset="0"/>
                <a:ea typeface="Cambria" panose="02040503050406030204" pitchFamily="18" charset="0"/>
              </a:rPr>
              <a:t>–</a:t>
            </a:r>
            <a:r>
              <a:rPr lang="en-US" sz="2200" b="1" dirty="0" smtClean="0">
                <a:latin typeface="Cambria" panose="02040503050406030204" pitchFamily="18" charset="0"/>
                <a:ea typeface="Cambria" panose="02040503050406030204" pitchFamily="18" charset="0"/>
              </a:rPr>
              <a:t> 01.04.2019 (~450 days)</a:t>
            </a:r>
          </a:p>
          <a:p>
            <a:pPr>
              <a:lnSpc>
                <a:spcPct val="150000"/>
              </a:lnSpc>
            </a:pPr>
            <a:r>
              <a:rPr lang="en-US" sz="2200" dirty="0" smtClean="0">
                <a:latin typeface="Cambria" panose="02040503050406030204" pitchFamily="18" charset="0"/>
                <a:ea typeface="Cambria" panose="02040503050406030204" pitchFamily="18" charset="0"/>
              </a:rPr>
              <a:t>9603	  catalogued regional earthquakes (locations + magnitudes)</a:t>
            </a:r>
          </a:p>
          <a:p>
            <a:pPr>
              <a:lnSpc>
                <a:spcPct val="150000"/>
              </a:lnSpc>
            </a:pPr>
            <a:r>
              <a:rPr lang="en-US" sz="2200" dirty="0" smtClean="0">
                <a:latin typeface="Cambria" panose="02040503050406030204" pitchFamily="18" charset="0"/>
                <a:ea typeface="Cambria" panose="02040503050406030204" pitchFamily="18" charset="0"/>
              </a:rPr>
              <a:t>14574 	  catalogued volcanic earthquakes (locations + magnitudes)</a:t>
            </a:r>
          </a:p>
          <a:p>
            <a:pPr>
              <a:lnSpc>
                <a:spcPct val="150000"/>
              </a:lnSpc>
            </a:pPr>
            <a:r>
              <a:rPr lang="en-US" sz="2200" dirty="0" smtClean="0">
                <a:latin typeface="Cambria" panose="02040503050406030204" pitchFamily="18" charset="0"/>
                <a:ea typeface="Cambria" panose="02040503050406030204" pitchFamily="18" charset="0"/>
              </a:rPr>
              <a:t>24768 	  volcanic earthquakes on Shiveluch</a:t>
            </a:r>
          </a:p>
          <a:p>
            <a:pPr>
              <a:lnSpc>
                <a:spcPct val="150000"/>
              </a:lnSpc>
            </a:pPr>
            <a:r>
              <a:rPr lang="cs-CZ" sz="2200" dirty="0" smtClean="0">
                <a:latin typeface="Cambria" panose="02040503050406030204" pitchFamily="18" charset="0"/>
                <a:ea typeface="Cambria" panose="02040503050406030204" pitchFamily="18" charset="0"/>
              </a:rPr>
              <a:t>9890 	</a:t>
            </a:r>
            <a:r>
              <a:rPr lang="en-US" sz="2200" dirty="0" smtClean="0">
                <a:latin typeface="Cambria" panose="02040503050406030204" pitchFamily="18" charset="0"/>
                <a:ea typeface="Cambria" panose="02040503050406030204" pitchFamily="18" charset="0"/>
              </a:rPr>
              <a:t>  volcanic earthquakes on </a:t>
            </a:r>
            <a:r>
              <a:rPr lang="en-US" sz="2200" dirty="0" err="1" smtClean="0">
                <a:latin typeface="Cambria" panose="02040503050406030204" pitchFamily="18" charset="0"/>
                <a:ea typeface="Cambria" panose="02040503050406030204" pitchFamily="18" charset="0"/>
              </a:rPr>
              <a:t>Klyuchevskoy</a:t>
            </a:r>
            <a:endParaRPr lang="en-US" sz="2200" dirty="0" smtClean="0">
              <a:latin typeface="Cambria" panose="02040503050406030204" pitchFamily="18" charset="0"/>
              <a:ea typeface="Cambria" panose="02040503050406030204" pitchFamily="18" charset="0"/>
            </a:endParaRPr>
          </a:p>
          <a:p>
            <a:pPr>
              <a:lnSpc>
                <a:spcPct val="150000"/>
              </a:lnSpc>
            </a:pPr>
            <a:r>
              <a:rPr lang="en-US" sz="2200" dirty="0" smtClean="0">
                <a:latin typeface="Cambria" panose="02040503050406030204" pitchFamily="18" charset="0"/>
                <a:ea typeface="Cambria" panose="02040503050406030204" pitchFamily="18" charset="0"/>
              </a:rPr>
              <a:t>5683 	  volcanic earthquakes on Tolbachik</a:t>
            </a:r>
          </a:p>
          <a:p>
            <a:pPr>
              <a:lnSpc>
                <a:spcPct val="150000"/>
              </a:lnSpc>
            </a:pPr>
            <a:r>
              <a:rPr lang="en-US" sz="2200" dirty="0" smtClean="0">
                <a:latin typeface="Cambria" panose="02040503050406030204" pitchFamily="18" charset="0"/>
                <a:ea typeface="Cambria" panose="02040503050406030204" pitchFamily="18" charset="0"/>
              </a:rPr>
              <a:t>603 	  volcanic earthquakes on </a:t>
            </a:r>
            <a:r>
              <a:rPr lang="en-US" sz="2200" dirty="0" err="1" smtClean="0">
                <a:latin typeface="Cambria" panose="02040503050406030204" pitchFamily="18" charset="0"/>
                <a:ea typeface="Cambria" panose="02040503050406030204" pitchFamily="18" charset="0"/>
              </a:rPr>
              <a:t>Bezymianny</a:t>
            </a:r>
            <a:endParaRPr lang="en-US" sz="22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9292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6751"/>
            <a:ext cx="9144000" cy="768221"/>
          </a:xfrm>
        </p:spPr>
        <p:txBody>
          <a:bodyPr>
            <a:normAutofit/>
          </a:bodyPr>
          <a:lstStyle/>
          <a:p>
            <a:r>
              <a:rPr lang="en-US" sz="4000" dirty="0" smtClean="0">
                <a:latin typeface="Cambria" panose="02040503050406030204" pitchFamily="18" charset="0"/>
                <a:ea typeface="Cambria" panose="02040503050406030204" pitchFamily="18" charset="0"/>
              </a:rPr>
              <a:t>Kamchatka seismicity and catalogs</a:t>
            </a:r>
            <a:endParaRPr lang="en-US" sz="4000" dirty="0">
              <a:latin typeface="Cambria" panose="02040503050406030204" pitchFamily="18" charset="0"/>
              <a:ea typeface="Cambria" panose="02040503050406030204" pitchFamily="18" charset="0"/>
            </a:endParaRPr>
          </a:p>
        </p:txBody>
      </p:sp>
      <p:sp>
        <p:nvSpPr>
          <p:cNvPr id="3" name="TextBox 2"/>
          <p:cNvSpPr txBox="1"/>
          <p:nvPr/>
        </p:nvSpPr>
        <p:spPr>
          <a:xfrm>
            <a:off x="553674" y="1433631"/>
            <a:ext cx="11065078" cy="1615827"/>
          </a:xfrm>
          <a:prstGeom prst="rect">
            <a:avLst/>
          </a:prstGeom>
          <a:noFill/>
        </p:spPr>
        <p:txBody>
          <a:bodyPr wrap="square" rtlCol="0">
            <a:spAutoFit/>
          </a:bodyPr>
          <a:lstStyle/>
          <a:p>
            <a:pPr algn="ctr">
              <a:lnSpc>
                <a:spcPct val="150000"/>
              </a:lnSpc>
            </a:pPr>
            <a:r>
              <a:rPr lang="en-US" sz="2200" b="1" dirty="0" smtClean="0">
                <a:latin typeface="Cambria" panose="02040503050406030204" pitchFamily="18" charset="0"/>
                <a:ea typeface="Cambria" panose="02040503050406030204" pitchFamily="18" charset="0"/>
              </a:rPr>
              <a:t>On average: </a:t>
            </a:r>
            <a:r>
              <a:rPr lang="en-US" sz="2200" b="1" dirty="0" smtClean="0">
                <a:solidFill>
                  <a:srgbClr val="C00000"/>
                </a:solidFill>
                <a:latin typeface="Cambria" panose="02040503050406030204" pitchFamily="18" charset="0"/>
                <a:ea typeface="Cambria" panose="02040503050406030204" pitchFamily="18" charset="0"/>
              </a:rPr>
              <a:t>20 regional and </a:t>
            </a:r>
            <a:r>
              <a:rPr lang="en-US" sz="2200" b="1" dirty="0">
                <a:solidFill>
                  <a:srgbClr val="C00000"/>
                </a:solidFill>
                <a:latin typeface="Cambria" panose="02040503050406030204" pitchFamily="18" charset="0"/>
                <a:ea typeface="Cambria" panose="02040503050406030204" pitchFamily="18" charset="0"/>
              </a:rPr>
              <a:t>9</a:t>
            </a:r>
            <a:r>
              <a:rPr lang="en-US" sz="2200" b="1" dirty="0" smtClean="0">
                <a:solidFill>
                  <a:srgbClr val="C00000"/>
                </a:solidFill>
                <a:latin typeface="Cambria" panose="02040503050406030204" pitchFamily="18" charset="0"/>
                <a:ea typeface="Cambria" panose="02040503050406030204" pitchFamily="18" charset="0"/>
              </a:rPr>
              <a:t>0 volcanic (30 located) earthquakes per day</a:t>
            </a:r>
          </a:p>
          <a:p>
            <a:pPr algn="ctr">
              <a:lnSpc>
                <a:spcPct val="150000"/>
              </a:lnSpc>
            </a:pPr>
            <a:r>
              <a:rPr lang="en-US" sz="2200" dirty="0" smtClean="0">
                <a:latin typeface="Cambria" panose="02040503050406030204" pitchFamily="18" charset="0"/>
                <a:ea typeface="Cambria" panose="02040503050406030204" pitchFamily="18" charset="0"/>
              </a:rPr>
              <a:t>This activity strongly increases during eruptions and aftershock sequences </a:t>
            </a:r>
            <a:br>
              <a:rPr lang="en-US" sz="2200" dirty="0" smtClean="0">
                <a:latin typeface="Cambria" panose="02040503050406030204" pitchFamily="18" charset="0"/>
                <a:ea typeface="Cambria" panose="02040503050406030204" pitchFamily="18" charset="0"/>
              </a:rPr>
            </a:br>
            <a:r>
              <a:rPr lang="en-US" sz="2200" b="1" dirty="0" smtClean="0">
                <a:solidFill>
                  <a:srgbClr val="C00000"/>
                </a:solidFill>
                <a:latin typeface="Cambria" panose="02040503050406030204" pitchFamily="18" charset="0"/>
                <a:ea typeface="Cambria" panose="02040503050406030204" pitchFamily="18" charset="0"/>
              </a:rPr>
              <a:t>(100-ds events per day)</a:t>
            </a:r>
          </a:p>
        </p:txBody>
      </p:sp>
      <p:sp>
        <p:nvSpPr>
          <p:cNvPr id="5" name="Прямоугольник 4"/>
          <p:cNvSpPr/>
          <p:nvPr/>
        </p:nvSpPr>
        <p:spPr>
          <a:xfrm>
            <a:off x="318781" y="3618117"/>
            <a:ext cx="11392249" cy="3139321"/>
          </a:xfrm>
          <a:prstGeom prst="rect">
            <a:avLst/>
          </a:prstGeom>
        </p:spPr>
        <p:txBody>
          <a:bodyPr wrap="square">
            <a:spAutoFit/>
          </a:bodyPr>
          <a:lstStyle/>
          <a:p>
            <a:pPr marL="457200" indent="-457200" algn="ctr">
              <a:lnSpc>
                <a:spcPct val="150000"/>
              </a:lnSpc>
              <a:buFont typeface="+mj-lt"/>
              <a:buAutoNum type="arabicPeriod"/>
            </a:pPr>
            <a:r>
              <a:rPr lang="en-US" sz="2200" dirty="0">
                <a:latin typeface="Cambria" panose="02040503050406030204" pitchFamily="18" charset="0"/>
                <a:ea typeface="Cambria" panose="02040503050406030204" pitchFamily="18" charset="0"/>
              </a:rPr>
              <a:t>A</a:t>
            </a:r>
            <a:r>
              <a:rPr lang="en-US" sz="2200" dirty="0" smtClean="0">
                <a:latin typeface="Cambria" panose="02040503050406030204" pitchFamily="18" charset="0"/>
                <a:ea typeface="Cambria" panose="02040503050406030204" pitchFamily="18" charset="0"/>
              </a:rPr>
              <a:t>mount </a:t>
            </a:r>
            <a:r>
              <a:rPr lang="en-US" sz="2200" dirty="0">
                <a:latin typeface="Cambria" panose="02040503050406030204" pitchFamily="18" charset="0"/>
                <a:ea typeface="Cambria" panose="02040503050406030204" pitchFamily="18" charset="0"/>
              </a:rPr>
              <a:t>of data is too big for manual processing </a:t>
            </a:r>
          </a:p>
          <a:p>
            <a:pPr marL="457200" indent="-457200" algn="ctr">
              <a:lnSpc>
                <a:spcPct val="150000"/>
              </a:lnSpc>
              <a:buFont typeface="+mj-lt"/>
              <a:buAutoNum type="arabicPeriod"/>
            </a:pPr>
            <a:r>
              <a:rPr lang="en-US" sz="2200" dirty="0" smtClean="0">
                <a:latin typeface="Cambria" panose="02040503050406030204" pitchFamily="18" charset="0"/>
                <a:ea typeface="Cambria" panose="02040503050406030204" pitchFamily="18" charset="0"/>
              </a:rPr>
              <a:t>The </a:t>
            </a:r>
            <a:r>
              <a:rPr lang="en-US" sz="2200" dirty="0">
                <a:latin typeface="Cambria" panose="02040503050406030204" pitchFamily="18" charset="0"/>
                <a:ea typeface="Cambria" panose="02040503050406030204" pitchFamily="18" charset="0"/>
              </a:rPr>
              <a:t>situation with volcanic events is complicated due to their low-amplitudes of wave arrivals (so it is impossible to locate them)</a:t>
            </a:r>
          </a:p>
          <a:p>
            <a:pPr algn="ctr">
              <a:lnSpc>
                <a:spcPct val="150000"/>
              </a:lnSpc>
            </a:pPr>
            <a:r>
              <a:rPr lang="en-US" sz="2200" b="1" dirty="0">
                <a:solidFill>
                  <a:srgbClr val="C00000"/>
                </a:solidFill>
                <a:latin typeface="Cambria" panose="02040503050406030204" pitchFamily="18" charset="0"/>
                <a:ea typeface="Cambria" panose="02040503050406030204" pitchFamily="18" charset="0"/>
              </a:rPr>
              <a:t>These reasons led us to investigating of the automatic seismograms processing algorithm with detection of events and their further classification (seismic or volcanic class at first stage)</a:t>
            </a:r>
          </a:p>
        </p:txBody>
      </p:sp>
    </p:spTree>
    <p:extLst>
      <p:ext uri="{BB962C8B-B14F-4D97-AF65-F5344CB8AC3E}">
        <p14:creationId xmlns:p14="http://schemas.microsoft.com/office/powerpoint/2010/main" val="26947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378824" y="263453"/>
            <a:ext cx="6541862" cy="4486719"/>
            <a:chOff x="487463" y="1424214"/>
            <a:chExt cx="5861304" cy="3983736"/>
          </a:xfrm>
        </p:grpSpPr>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7" name="TextBox 6"/>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8" name="TextBox 7"/>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9" name="TextBox 8"/>
            <p:cNvSpPr txBox="1"/>
            <p:nvPr/>
          </p:nvSpPr>
          <p:spPr>
            <a:xfrm>
              <a:off x="2608183" y="2067696"/>
              <a:ext cx="510076" cy="338554"/>
            </a:xfrm>
            <a:prstGeom prst="rect">
              <a:avLst/>
            </a:prstGeom>
            <a:noFill/>
          </p:spPr>
          <p:txBody>
            <a:bodyPr wrap="none" rtlCol="0">
              <a:spAutoFit/>
            </a:bodyPr>
            <a:lstStyle/>
            <a:p>
              <a:r>
                <a:rPr lang="en-US" sz="1600" b="1" dirty="0" smtClean="0">
                  <a:solidFill>
                    <a:schemeClr val="accent4">
                      <a:lumMod val="20000"/>
                      <a:lumOff val="80000"/>
                    </a:schemeClr>
                  </a:solidFill>
                </a:rPr>
                <a:t>SRK</a:t>
              </a:r>
              <a:endParaRPr lang="en-US" sz="1600" b="1" dirty="0">
                <a:solidFill>
                  <a:schemeClr val="accent4">
                    <a:lumMod val="20000"/>
                    <a:lumOff val="80000"/>
                  </a:schemeClr>
                </a:solidFill>
              </a:endParaRPr>
            </a:p>
          </p:txBody>
        </p:sp>
        <p:sp>
          <p:nvSpPr>
            <p:cNvPr id="10" name="TextBox 9"/>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1" name="TextBox 10"/>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dirty="0" smtClean="0">
                  <a:solidFill>
                    <a:schemeClr val="accent2">
                      <a:lumMod val="75000"/>
                    </a:schemeClr>
                  </a:solidFill>
                </a:rPr>
                <a:t>M = 6.1</a:t>
              </a:r>
              <a:endParaRPr lang="en-US" sz="1400" b="1" dirty="0">
                <a:solidFill>
                  <a:schemeClr val="accent2">
                    <a:lumMod val="75000"/>
                  </a:schemeClr>
                </a:solidFill>
              </a:endParaRPr>
            </a:p>
          </p:txBody>
        </p:sp>
      </p:grpSp>
      <p:sp>
        <p:nvSpPr>
          <p:cNvPr id="3" name="Объект 2"/>
          <p:cNvSpPr>
            <a:spLocks noGrp="1"/>
          </p:cNvSpPr>
          <p:nvPr>
            <p:ph idx="1"/>
          </p:nvPr>
        </p:nvSpPr>
        <p:spPr>
          <a:xfrm>
            <a:off x="361489" y="1600262"/>
            <a:ext cx="4947877" cy="1907543"/>
          </a:xfrm>
        </p:spPr>
        <p:txBody>
          <a:bodyPr>
            <a:normAutofit/>
          </a:bodyPr>
          <a:lstStyle/>
          <a:p>
            <a:pPr marL="0" indent="0" algn="r">
              <a:buNone/>
            </a:pPr>
            <a:r>
              <a:rPr lang="en-US" dirty="0" smtClean="0">
                <a:latin typeface="Cambria" panose="02040503050406030204" pitchFamily="18" charset="0"/>
                <a:ea typeface="Cambria" panose="02040503050406030204" pitchFamily="18" charset="0"/>
              </a:rPr>
              <a:t>Tectonic </a:t>
            </a:r>
            <a:r>
              <a:rPr lang="en-US" dirty="0">
                <a:latin typeface="Cambria" panose="02040503050406030204" pitchFamily="18" charset="0"/>
                <a:ea typeface="Cambria" panose="02040503050406030204" pitchFamily="18" charset="0"/>
              </a:rPr>
              <a:t>and volcanic earthquakes are often nearly simultaneously recorded at the same </a:t>
            </a:r>
            <a:r>
              <a:rPr lang="en-US" dirty="0" smtClean="0">
                <a:latin typeface="Cambria" panose="02040503050406030204" pitchFamily="18" charset="0"/>
                <a:ea typeface="Cambria" panose="02040503050406030204" pitchFamily="18" charset="0"/>
              </a:rPr>
              <a:t>station</a:t>
            </a:r>
          </a:p>
        </p:txBody>
      </p:sp>
      <p:sp>
        <p:nvSpPr>
          <p:cNvPr id="15" name="Прямоугольник 14"/>
          <p:cNvSpPr/>
          <p:nvPr/>
        </p:nvSpPr>
        <p:spPr>
          <a:xfrm>
            <a:off x="327171" y="4750172"/>
            <a:ext cx="11501306" cy="1692771"/>
          </a:xfrm>
          <a:prstGeom prst="rect">
            <a:avLst/>
          </a:prstGeom>
        </p:spPr>
        <p:txBody>
          <a:bodyPr wrap="square">
            <a:spAutoFit/>
          </a:bodyPr>
          <a:lstStyle/>
          <a:p>
            <a:pPr algn="just"/>
            <a:r>
              <a:rPr lang="en-US" sz="2600" dirty="0" smtClean="0">
                <a:latin typeface="Cambria" panose="02040503050406030204" pitchFamily="18" charset="0"/>
                <a:ea typeface="Cambria" panose="02040503050406030204" pitchFamily="18" charset="0"/>
              </a:rPr>
              <a:t>Here, we </a:t>
            </a:r>
            <a:r>
              <a:rPr lang="en-US" sz="2600" dirty="0">
                <a:latin typeface="Cambria" panose="02040503050406030204" pitchFamily="18" charset="0"/>
                <a:ea typeface="Cambria" panose="02040503050406030204" pitchFamily="18" charset="0"/>
              </a:rPr>
              <a:t>consider seismograms recorded between December 2018 and April 2019. During this time period when a M=7.3 earthquake followed by an aftershock sequence occurred nearly simultaneously with a strong eruption of Shiveluch volcano</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16" name="TextBox 15"/>
          <p:cNvSpPr txBox="1"/>
          <p:nvPr/>
        </p:nvSpPr>
        <p:spPr>
          <a:xfrm>
            <a:off x="8113509" y="1223164"/>
            <a:ext cx="1928935" cy="338554"/>
          </a:xfrm>
          <a:prstGeom prst="rect">
            <a:avLst/>
          </a:prstGeom>
          <a:noFill/>
        </p:spPr>
        <p:txBody>
          <a:bodyPr wrap="square" rtlCol="0">
            <a:spAutoFit/>
          </a:bodyPr>
          <a:lstStyle/>
          <a:p>
            <a:r>
              <a:rPr lang="en-US" sz="1600" b="1" dirty="0" smtClean="0">
                <a:latin typeface="Cambria" panose="02040503050406030204" pitchFamily="18" charset="0"/>
                <a:ea typeface="Cambria" panose="02040503050406030204" pitchFamily="18" charset="0"/>
              </a:rPr>
              <a:t>Shiveluch volcano</a:t>
            </a:r>
            <a:endParaRPr lang="ru-RU" sz="1600" b="1" dirty="0">
              <a:latin typeface="Cambria" panose="02040503050406030204" pitchFamily="18" charset="0"/>
              <a:ea typeface="Cambria" panose="02040503050406030204" pitchFamily="18" charset="0"/>
            </a:endParaRPr>
          </a:p>
        </p:txBody>
      </p:sp>
      <p:sp>
        <p:nvSpPr>
          <p:cNvPr id="17" name="Прямоугольник 16"/>
          <p:cNvSpPr/>
          <p:nvPr/>
        </p:nvSpPr>
        <p:spPr>
          <a:xfrm>
            <a:off x="6860167" y="1834211"/>
            <a:ext cx="712578" cy="369332"/>
          </a:xfrm>
          <a:prstGeom prst="rect">
            <a:avLst/>
          </a:prstGeom>
        </p:spPr>
        <p:txBody>
          <a:bodyPr wrap="square">
            <a:spAutoFit/>
          </a:bodyPr>
          <a:lstStyle/>
          <a:p>
            <a:r>
              <a:rPr lang="en-US" b="1" dirty="0" smtClean="0">
                <a:latin typeface="Cambria" panose="02040503050406030204" pitchFamily="18" charset="0"/>
                <a:ea typeface="Cambria" panose="02040503050406030204" pitchFamily="18" charset="0"/>
              </a:rPr>
              <a:t>KVG</a:t>
            </a:r>
            <a:endParaRPr lang="ru-RU"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8586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4500" y="994414"/>
            <a:ext cx="11348997" cy="5151477"/>
          </a:xfrm>
        </p:spPr>
        <p:txBody>
          <a:bodyPr>
            <a:normAutofit/>
          </a:bodyPr>
          <a:lstStyle/>
          <a:p>
            <a:pPr marL="0" indent="0" algn="ctr">
              <a:buNone/>
            </a:pPr>
            <a:r>
              <a:rPr lang="en-US" sz="2600" dirty="0" smtClean="0">
                <a:latin typeface="Cambria" panose="02040503050406030204" pitchFamily="18" charset="0"/>
                <a:ea typeface="Cambria" panose="02040503050406030204" pitchFamily="18" charset="0"/>
              </a:rPr>
              <a:t>Let us consider the </a:t>
            </a:r>
            <a:r>
              <a:rPr lang="en-US" sz="2600" dirty="0" smtClean="0">
                <a:solidFill>
                  <a:srgbClr val="C00000"/>
                </a:solidFill>
                <a:latin typeface="Cambria" panose="02040503050406030204" pitchFamily="18" charset="0"/>
                <a:ea typeface="Cambria" panose="02040503050406030204" pitchFamily="18" charset="0"/>
              </a:rPr>
              <a:t>cumulative</a:t>
            </a:r>
            <a:r>
              <a:rPr lang="en-US" sz="2600" dirty="0" smtClean="0">
                <a:latin typeface="Cambria" panose="02040503050406030204" pitchFamily="18" charset="0"/>
                <a:ea typeface="Cambria" panose="02040503050406030204" pitchFamily="18" charset="0"/>
              </a:rPr>
              <a:t> number of events detected on different stations</a:t>
            </a:r>
          </a:p>
          <a:p>
            <a:pPr marL="0" indent="0" algn="ctr">
              <a:buNone/>
            </a:pPr>
            <a:endParaRPr lang="en-US" sz="2600" dirty="0" smtClean="0">
              <a:latin typeface="Cambria" panose="02040503050406030204" pitchFamily="18" charset="0"/>
              <a:ea typeface="Cambria" panose="02040503050406030204" pitchFamily="18" charset="0"/>
            </a:endParaRPr>
          </a:p>
          <a:p>
            <a:pPr marL="0" indent="0" algn="ctr">
              <a:buNone/>
            </a:pPr>
            <a:endParaRPr lang="en-US" sz="2600" dirty="0">
              <a:latin typeface="Cambria" panose="02040503050406030204" pitchFamily="18" charset="0"/>
              <a:ea typeface="Cambria" panose="02040503050406030204" pitchFamily="18" charset="0"/>
            </a:endParaRPr>
          </a:p>
          <a:p>
            <a:pPr marL="0" indent="0" algn="ctr">
              <a:buNone/>
            </a:pPr>
            <a:r>
              <a:rPr lang="en-US" sz="2600" dirty="0" smtClean="0">
                <a:latin typeface="Cambria" panose="02040503050406030204" pitchFamily="18" charset="0"/>
                <a:ea typeface="Cambria" panose="02040503050406030204" pitchFamily="18" charset="0"/>
              </a:rPr>
              <a:t>Information on stations location:</a:t>
            </a:r>
          </a:p>
          <a:p>
            <a:pPr marL="0" indent="0" algn="ctr">
              <a:buNone/>
            </a:pPr>
            <a:r>
              <a:rPr lang="en-US" sz="2600" dirty="0">
                <a:solidFill>
                  <a:srgbClr val="C00000"/>
                </a:solidFill>
                <a:latin typeface="Cambria" panose="02040503050406030204" pitchFamily="18" charset="0"/>
                <a:ea typeface="Cambria" panose="02040503050406030204" pitchFamily="18" charset="0"/>
              </a:rPr>
              <a:t>BKI</a:t>
            </a:r>
            <a:r>
              <a:rPr lang="en-US" sz="2600" dirty="0">
                <a:latin typeface="Cambria" panose="02040503050406030204" pitchFamily="18" charset="0"/>
                <a:ea typeface="Cambria" panose="02040503050406030204" pitchFamily="18" charset="0"/>
              </a:rPr>
              <a:t> is far from the coast but close to main tectonic events in the observed period of </a:t>
            </a:r>
            <a:r>
              <a:rPr lang="en-US" sz="2600" dirty="0" smtClean="0">
                <a:latin typeface="Cambria" panose="02040503050406030204" pitchFamily="18" charset="0"/>
                <a:ea typeface="Cambria" panose="02040503050406030204" pitchFamily="18" charset="0"/>
              </a:rPr>
              <a:t>time</a:t>
            </a:r>
          </a:p>
          <a:p>
            <a:pPr marL="0" indent="0" algn="ctr">
              <a:buNone/>
            </a:pPr>
            <a:r>
              <a:rPr lang="en-US" sz="2600" dirty="0" smtClean="0">
                <a:solidFill>
                  <a:srgbClr val="C00000"/>
                </a:solidFill>
                <a:latin typeface="Cambria" panose="02040503050406030204" pitchFamily="18" charset="0"/>
                <a:ea typeface="Cambria" panose="02040503050406030204" pitchFamily="18" charset="0"/>
              </a:rPr>
              <a:t>SRK</a:t>
            </a:r>
            <a:r>
              <a:rPr lang="en-US" sz="2600" dirty="0" smtClean="0">
                <a:latin typeface="Cambria" panose="02040503050406030204" pitchFamily="18" charset="0"/>
                <a:ea typeface="Cambria" panose="02040503050406030204" pitchFamily="18" charset="0"/>
              </a:rPr>
              <a:t> is located on the slope of Shiveluch</a:t>
            </a:r>
          </a:p>
          <a:p>
            <a:pPr marL="0" indent="0" algn="ctr">
              <a:buNone/>
            </a:pPr>
            <a:r>
              <a:rPr lang="en-US" sz="2600" dirty="0" smtClean="0">
                <a:solidFill>
                  <a:srgbClr val="C00000"/>
                </a:solidFill>
                <a:latin typeface="Cambria" panose="02040503050406030204" pitchFamily="18" charset="0"/>
                <a:ea typeface="Cambria" panose="02040503050406030204" pitchFamily="18" charset="0"/>
              </a:rPr>
              <a:t>KBT</a:t>
            </a:r>
            <a:r>
              <a:rPr lang="en-US" sz="2600" dirty="0" smtClean="0">
                <a:latin typeface="Cambria" panose="02040503050406030204" pitchFamily="18" charset="0"/>
                <a:ea typeface="Cambria" panose="02040503050406030204" pitchFamily="18" charset="0"/>
              </a:rPr>
              <a:t> is just on the coastline and equal distanced from location of tectonic events and Shiveluch</a:t>
            </a:r>
          </a:p>
          <a:p>
            <a:pPr marL="0" indent="0" algn="ctr">
              <a:buNone/>
            </a:pPr>
            <a:r>
              <a:rPr lang="en-US" sz="2600" dirty="0" smtClean="0">
                <a:solidFill>
                  <a:srgbClr val="C00000"/>
                </a:solidFill>
                <a:latin typeface="Cambria" panose="02040503050406030204" pitchFamily="18" charset="0"/>
                <a:ea typeface="Cambria" panose="02040503050406030204" pitchFamily="18" charset="0"/>
              </a:rPr>
              <a:t>KRS</a:t>
            </a:r>
            <a:r>
              <a:rPr lang="en-US" sz="2600" dirty="0" smtClean="0">
                <a:latin typeface="Cambria" panose="02040503050406030204" pitchFamily="18" charset="0"/>
                <a:ea typeface="Cambria" panose="02040503050406030204" pitchFamily="18" charset="0"/>
              </a:rPr>
              <a:t> and </a:t>
            </a:r>
            <a:r>
              <a:rPr lang="en-US" sz="2600" dirty="0" smtClean="0">
                <a:solidFill>
                  <a:srgbClr val="C00000"/>
                </a:solidFill>
                <a:latin typeface="Cambria" panose="02040503050406030204" pitchFamily="18" charset="0"/>
                <a:ea typeface="Cambria" panose="02040503050406030204" pitchFamily="18" charset="0"/>
              </a:rPr>
              <a:t>BZW</a:t>
            </a:r>
            <a:r>
              <a:rPr lang="en-US" sz="2600" dirty="0" smtClean="0">
                <a:latin typeface="Cambria" panose="02040503050406030204" pitchFamily="18" charset="0"/>
                <a:ea typeface="Cambria" panose="02040503050406030204" pitchFamily="18" charset="0"/>
              </a:rPr>
              <a:t> are stations in the KVG</a:t>
            </a:r>
            <a:endParaRPr lang="ru-RU"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1169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81199" y="163078"/>
            <a:ext cx="8229600" cy="614362"/>
          </a:xfrm>
        </p:spPr>
        <p:txBody>
          <a:bodyPr>
            <a:noAutofit/>
          </a:bodyPr>
          <a:lstStyle/>
          <a:p>
            <a:pPr algn="ctr" eaLnBrk="1" hangingPunct="1"/>
            <a:r>
              <a:rPr lang="en-US" altLang="ru-RU" sz="4000" dirty="0">
                <a:latin typeface="Cambria" panose="02040503050406030204" pitchFamily="18" charset="0"/>
                <a:ea typeface="Cambria" panose="02040503050406030204" pitchFamily="18" charset="0"/>
              </a:rPr>
              <a:t>Kamchatka: present day tectonics</a:t>
            </a:r>
          </a:p>
        </p:txBody>
      </p:sp>
      <p:pic>
        <p:nvPicPr>
          <p:cNvPr id="14339" name="Picture 3" descr="Kamchatka_plat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01" y="1026160"/>
            <a:ext cx="4313690" cy="316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910" y="4848946"/>
            <a:ext cx="4559511" cy="1200329"/>
          </a:xfrm>
          <a:prstGeom prst="rect">
            <a:avLst/>
          </a:prstGeom>
          <a:noFill/>
        </p:spPr>
        <p:txBody>
          <a:bodyPr wrap="square" rtlCol="0">
            <a:spAutoFit/>
          </a:bodyPr>
          <a:lstStyle/>
          <a:p>
            <a:pPr algn="ctr"/>
            <a:r>
              <a:rPr lang="en-US" b="1" dirty="0" smtClean="0">
                <a:latin typeface="Cambria" panose="02040503050406030204" pitchFamily="18" charset="0"/>
                <a:ea typeface="Cambria" panose="02040503050406030204" pitchFamily="18" charset="0"/>
              </a:rPr>
              <a:t>Kamchatka has a unique tectonic </a:t>
            </a:r>
            <a:r>
              <a:rPr lang="en-US" b="1" dirty="0" smtClean="0">
                <a:latin typeface="Cambria" panose="02040503050406030204" pitchFamily="18" charset="0"/>
                <a:ea typeface="Cambria" panose="02040503050406030204" pitchFamily="18" charset="0"/>
              </a:rPr>
              <a:t>setting</a:t>
            </a:r>
            <a:r>
              <a:rPr lang="ru-RU" b="1" dirty="0" smtClean="0">
                <a:latin typeface="Cambria" panose="02040503050406030204" pitchFamily="18" charset="0"/>
                <a:ea typeface="Cambria" panose="02040503050406030204" pitchFamily="18" charset="0"/>
              </a:rPr>
              <a:t>,</a:t>
            </a:r>
          </a:p>
          <a:p>
            <a:pPr algn="ctr"/>
            <a:r>
              <a:rPr lang="en-US" b="1" dirty="0" smtClean="0">
                <a:latin typeface="Cambria" panose="02040503050406030204" pitchFamily="18" charset="0"/>
                <a:ea typeface="Cambria" panose="02040503050406030204" pitchFamily="18" charset="0"/>
              </a:rPr>
              <a:t>it </a:t>
            </a:r>
            <a:r>
              <a:rPr lang="en-US" b="1" dirty="0">
                <a:latin typeface="Cambria" panose="02040503050406030204" pitchFamily="18" charset="0"/>
                <a:ea typeface="Cambria" panose="02040503050406030204" pitchFamily="18" charset="0"/>
              </a:rPr>
              <a:t>is an active subduction zone that exhibits intense seismic</a:t>
            </a:r>
            <a:br>
              <a:rPr lang="en-US" b="1" dirty="0">
                <a:latin typeface="Cambria" panose="02040503050406030204" pitchFamily="18" charset="0"/>
                <a:ea typeface="Cambria" panose="02040503050406030204" pitchFamily="18" charset="0"/>
              </a:rPr>
            </a:br>
            <a:r>
              <a:rPr lang="en-US" b="1" dirty="0">
                <a:latin typeface="Cambria" panose="02040503050406030204" pitchFamily="18" charset="0"/>
                <a:ea typeface="Cambria" panose="02040503050406030204" pitchFamily="18" charset="0"/>
              </a:rPr>
              <a:t>and volcanic activities</a:t>
            </a:r>
            <a:r>
              <a:rPr lang="en-US" b="1" dirty="0" smtClean="0">
                <a:latin typeface="Cambria" panose="02040503050406030204" pitchFamily="18" charset="0"/>
                <a:ea typeface="Cambria" panose="02040503050406030204" pitchFamily="18" charset="0"/>
              </a:rPr>
              <a:t>.</a:t>
            </a:r>
            <a:endParaRPr lang="ru-RU" b="1" dirty="0">
              <a:latin typeface="Cambria" panose="02040503050406030204" pitchFamily="18" charset="0"/>
              <a:ea typeface="Cambria" panose="02040503050406030204" pitchFamily="18" charset="0"/>
            </a:endParaRPr>
          </a:p>
        </p:txBody>
      </p:sp>
      <p:pic>
        <p:nvPicPr>
          <p:cNvPr id="5" name="Picture 4" descr="kamchatka_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360" y="1396253"/>
            <a:ext cx="6819565" cy="52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20760000">
            <a:off x="6437488" y="5215197"/>
            <a:ext cx="1601220" cy="923330"/>
          </a:xfrm>
          <a:prstGeom prst="rect">
            <a:avLst/>
          </a:prstGeom>
          <a:noFill/>
          <a:scene3d>
            <a:camera prst="orthographicFront">
              <a:rot lat="0" lon="0" rev="222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Kuril-Kamchatka trench</a:t>
            </a:r>
          </a:p>
        </p:txBody>
      </p:sp>
      <p:sp>
        <p:nvSpPr>
          <p:cNvPr id="7" name="TextBox 6"/>
          <p:cNvSpPr txBox="1"/>
          <p:nvPr/>
        </p:nvSpPr>
        <p:spPr>
          <a:xfrm>
            <a:off x="10595301" y="4074974"/>
            <a:ext cx="1098166" cy="646331"/>
          </a:xfrm>
          <a:prstGeom prst="rect">
            <a:avLst/>
          </a:prstGeom>
          <a:noFill/>
          <a:scene3d>
            <a:camera prst="orthographicFront">
              <a:rot lat="0" lon="0" rev="1998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Aleutian trench</a:t>
            </a:r>
          </a:p>
        </p:txBody>
      </p:sp>
      <p:sp>
        <p:nvSpPr>
          <p:cNvPr id="8" name="TextBox 7"/>
          <p:cNvSpPr txBox="1"/>
          <p:nvPr/>
        </p:nvSpPr>
        <p:spPr>
          <a:xfrm rot="20348237">
            <a:off x="9151041" y="5404251"/>
            <a:ext cx="1393403" cy="646331"/>
          </a:xfrm>
          <a:prstGeom prst="rect">
            <a:avLst/>
          </a:prstGeom>
          <a:noFill/>
          <a:scene3d>
            <a:camera prst="orthographicFront">
              <a:rot lat="0" lon="0" rev="17400000"/>
            </a:camera>
            <a:lightRig rig="threePt" dir="t"/>
          </a:scene3d>
        </p:spPr>
        <p:txBody>
          <a:bodyPr wrap="square">
            <a:spAutoFit/>
          </a:bodyPr>
          <a:lstStyle/>
          <a:p>
            <a:pPr>
              <a:defRPr/>
            </a:pPr>
            <a:r>
              <a:rPr lang="en-US" b="1" dirty="0">
                <a:solidFill>
                  <a:srgbClr val="FF6600"/>
                </a:solidFill>
                <a:latin typeface="Cambria" panose="02040503050406030204" pitchFamily="18" charset="0"/>
                <a:ea typeface="Cambria" panose="02040503050406030204" pitchFamily="18" charset="0"/>
              </a:rPr>
              <a:t>Emperor seamounts</a:t>
            </a:r>
          </a:p>
        </p:txBody>
      </p:sp>
      <p:sp>
        <p:nvSpPr>
          <p:cNvPr id="11" name="Oval 17"/>
          <p:cNvSpPr/>
          <p:nvPr/>
        </p:nvSpPr>
        <p:spPr>
          <a:xfrm rot="2002705">
            <a:off x="7629788" y="2970789"/>
            <a:ext cx="459245" cy="543885"/>
          </a:xfrm>
          <a:prstGeom prst="ellipse">
            <a:avLst/>
          </a:prstGeom>
          <a:noFill/>
          <a:ln w="2857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ru-RU" altLang="ru-RU" sz="1800">
              <a:solidFill>
                <a:srgbClr val="FFFFFF"/>
              </a:solidFill>
              <a:latin typeface="Calibri" panose="020F0502020204030204" pitchFamily="34" charset="0"/>
            </a:endParaRPr>
          </a:p>
        </p:txBody>
      </p:sp>
      <p:sp>
        <p:nvSpPr>
          <p:cNvPr id="12" name="TextBox 18"/>
          <p:cNvSpPr txBox="1">
            <a:spLocks noChangeArrowheads="1"/>
          </p:cNvSpPr>
          <p:nvPr/>
        </p:nvSpPr>
        <p:spPr bwMode="auto">
          <a:xfrm>
            <a:off x="7015683" y="2338577"/>
            <a:ext cx="16874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ru-RU" sz="1600" b="1" dirty="0" err="1" smtClean="0">
                <a:solidFill>
                  <a:srgbClr val="FFFF00"/>
                </a:solidFill>
                <a:latin typeface="Cambria" panose="02040503050406030204" pitchFamily="18" charset="0"/>
                <a:ea typeface="Cambria" panose="02040503050406030204" pitchFamily="18" charset="0"/>
              </a:rPr>
              <a:t>Klyuchevskoy</a:t>
            </a:r>
            <a:endParaRPr lang="en-US" altLang="ru-RU" sz="1600" b="1" dirty="0">
              <a:solidFill>
                <a:srgbClr val="FFFF00"/>
              </a:solidFill>
              <a:latin typeface="Cambria" panose="02040503050406030204" pitchFamily="18" charset="0"/>
              <a:ea typeface="Cambria" panose="02040503050406030204" pitchFamily="18" charset="0"/>
            </a:endParaRPr>
          </a:p>
          <a:p>
            <a:pPr algn="ctr" eaLnBrk="1" hangingPunct="1"/>
            <a:r>
              <a:rPr lang="en-US" altLang="ru-RU" sz="1600" b="1" dirty="0" smtClean="0">
                <a:solidFill>
                  <a:srgbClr val="FFFF00"/>
                </a:solidFill>
                <a:latin typeface="Cambria" panose="02040503050406030204" pitchFamily="18" charset="0"/>
                <a:ea typeface="Cambria" panose="02040503050406030204" pitchFamily="18" charset="0"/>
              </a:rPr>
              <a:t>volcano </a:t>
            </a:r>
            <a:r>
              <a:rPr lang="en-US" altLang="ru-RU" sz="1600" b="1" dirty="0">
                <a:solidFill>
                  <a:srgbClr val="FFFF00"/>
                </a:solidFill>
                <a:latin typeface="Cambria" panose="02040503050406030204" pitchFamily="18" charset="0"/>
                <a:ea typeface="Cambria" panose="02040503050406030204" pitchFamily="18" charset="0"/>
              </a:rPr>
              <a:t>group</a:t>
            </a:r>
          </a:p>
        </p:txBody>
      </p:sp>
    </p:spTree>
    <p:extLst>
      <p:ext uri="{BB962C8B-B14F-4D97-AF65-F5344CB8AC3E}">
        <p14:creationId xmlns:p14="http://schemas.microsoft.com/office/powerpoint/2010/main" val="3967887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smtClean="0">
                <a:latin typeface="Cambria" panose="02040503050406030204" pitchFamily="18" charset="0"/>
                <a:ea typeface="Cambria" panose="02040503050406030204" pitchFamily="18" charset="0"/>
              </a:rPr>
              <a:t>July 2018 – April 2019</a:t>
            </a:r>
            <a:endParaRPr lang="en-US" sz="27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2208" y="0"/>
            <a:ext cx="5116790" cy="6858000"/>
          </a:xfrm>
          <a:prstGeom prst="rect">
            <a:avLst/>
          </a:prstGeom>
        </p:spPr>
      </p:pic>
      <p:grpSp>
        <p:nvGrpSpPr>
          <p:cNvPr id="3" name="Группа 2"/>
          <p:cNvGrpSpPr/>
          <p:nvPr/>
        </p:nvGrpSpPr>
        <p:grpSpPr>
          <a:xfrm>
            <a:off x="487463" y="1424214"/>
            <a:ext cx="5861304" cy="3983736"/>
            <a:chOff x="487463" y="1424214"/>
            <a:chExt cx="5861304" cy="398373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dirty="0" smtClean="0">
                  <a:solidFill>
                    <a:schemeClr val="accent4">
                      <a:lumMod val="20000"/>
                      <a:lumOff val="80000"/>
                    </a:schemeClr>
                  </a:solidFill>
                </a:rPr>
                <a:t>SRK</a:t>
              </a:r>
              <a:endParaRPr lang="en-US" sz="1600" b="1" dirty="0">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dirty="0" smtClean="0">
                  <a:solidFill>
                    <a:schemeClr val="accent2">
                      <a:lumMod val="75000"/>
                    </a:schemeClr>
                  </a:solidFill>
                </a:rPr>
                <a:t>M = 6.1</a:t>
              </a:r>
              <a:endParaRPr lang="en-US" sz="1400" b="1" dirty="0">
                <a:solidFill>
                  <a:schemeClr val="accent2">
                    <a:lumMod val="75000"/>
                  </a:schemeClr>
                </a:solidFill>
              </a:endParaRPr>
            </a:p>
          </p:txBody>
        </p:sp>
      </p:grpSp>
      <p:sp>
        <p:nvSpPr>
          <p:cNvPr id="15" name="TextBox 14"/>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6" name="TextBox 15"/>
          <p:cNvSpPr txBox="1"/>
          <p:nvPr/>
        </p:nvSpPr>
        <p:spPr>
          <a:xfrm>
            <a:off x="203200" y="6480507"/>
            <a:ext cx="3111500" cy="307777"/>
          </a:xfrm>
          <a:prstGeom prst="rect">
            <a:avLst/>
          </a:prstGeom>
          <a:noFill/>
        </p:spPr>
        <p:txBody>
          <a:bodyPr wrap="square" rtlCol="0">
            <a:spAutoFit/>
          </a:bodyPr>
          <a:lstStyle/>
          <a:p>
            <a:r>
              <a:rPr lang="en-US" sz="1400" dirty="0" smtClean="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4994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7350" y="1825625"/>
            <a:ext cx="11334750" cy="4351338"/>
          </a:xfrm>
        </p:spPr>
        <p:txBody>
          <a:bodyPr/>
          <a:lstStyle/>
          <a:p>
            <a:pPr marL="0" indent="0" algn="ctr">
              <a:buNone/>
            </a:pPr>
            <a:r>
              <a:rPr lang="en-US" dirty="0" smtClean="0">
                <a:latin typeface="Cambria" panose="02040503050406030204" pitchFamily="18" charset="0"/>
                <a:ea typeface="Cambria" panose="02040503050406030204" pitchFamily="18" charset="0"/>
              </a:rPr>
              <a:t>Well, cumulative plots look pretty similar with a leap at the same time.</a:t>
            </a:r>
          </a:p>
          <a:p>
            <a:pPr marL="0" indent="0" algn="ctr">
              <a:buNone/>
            </a:pPr>
            <a:r>
              <a:rPr lang="en-US" dirty="0" smtClean="0">
                <a:latin typeface="Cambria" panose="02040503050406030204" pitchFamily="18" charset="0"/>
                <a:ea typeface="Cambria" panose="02040503050406030204" pitchFamily="18" charset="0"/>
              </a:rPr>
              <a:t>But is the reason of this leap same at all stations?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smtClean="0">
                <a:latin typeface="Cambria" panose="02040503050406030204" pitchFamily="18" charset="0"/>
                <a:ea typeface="Cambria" panose="02040503050406030204" pitchFamily="18" charset="0"/>
              </a:rPr>
              <a:t>Let us have a look at </a:t>
            </a:r>
            <a:r>
              <a:rPr lang="en-US" dirty="0" smtClean="0">
                <a:solidFill>
                  <a:srgbClr val="C00000"/>
                </a:solidFill>
                <a:latin typeface="Cambria" panose="02040503050406030204" pitchFamily="18" charset="0"/>
                <a:ea typeface="Cambria" panose="02040503050406030204" pitchFamily="18" charset="0"/>
              </a:rPr>
              <a:t>noncumulative</a:t>
            </a:r>
            <a:r>
              <a:rPr lang="en-US" dirty="0" smtClean="0">
                <a:latin typeface="Cambria" panose="02040503050406030204" pitchFamily="18" charset="0"/>
                <a:ea typeface="Cambria" panose="02040503050406030204" pitchFamily="18" charset="0"/>
              </a:rPr>
              <a:t> plots…</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3528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dirty="0" smtClean="0">
                <a:solidFill>
                  <a:srgbClr val="FFC000"/>
                </a:solidFill>
              </a:rPr>
              <a:t>M = 7.3</a:t>
            </a:r>
            <a:endParaRPr lang="en-US" b="1" dirty="0">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sp>
        <p:nvSpPr>
          <p:cNvPr id="5" name="Rectangle 4"/>
          <p:cNvSpPr/>
          <p:nvPr/>
        </p:nvSpPr>
        <p:spPr>
          <a:xfrm>
            <a:off x="6697362" y="1297459"/>
            <a:ext cx="4955060" cy="5560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11858" y="17972"/>
            <a:ext cx="944489" cy="369332"/>
          </a:xfrm>
          <a:prstGeom prst="rect">
            <a:avLst/>
          </a:prstGeom>
          <a:noFill/>
        </p:spPr>
        <p:txBody>
          <a:bodyPr wrap="none" rtlCol="0">
            <a:spAutoFit/>
          </a:bodyPr>
          <a:lstStyle/>
          <a:p>
            <a:r>
              <a:rPr lang="en-US" b="1" dirty="0" smtClean="0">
                <a:solidFill>
                  <a:srgbClr val="FFC000"/>
                </a:solidFill>
                <a:latin typeface="Cambria" panose="02040503050406030204" pitchFamily="18" charset="0"/>
                <a:ea typeface="Cambria" panose="02040503050406030204" pitchFamily="18" charset="0"/>
              </a:rPr>
              <a:t>M = 7.3</a:t>
            </a:r>
            <a:endParaRPr lang="en-US" b="1" dirty="0">
              <a:solidFill>
                <a:srgbClr val="FFC000"/>
              </a:solidFill>
              <a:latin typeface="Cambria" panose="02040503050406030204" pitchFamily="18" charset="0"/>
              <a:ea typeface="Cambria" panose="02040503050406030204" pitchFamily="18" charset="0"/>
            </a:endParaRPr>
          </a:p>
        </p:txBody>
      </p:sp>
      <p:sp>
        <p:nvSpPr>
          <p:cNvPr id="16" name="TextBox 15"/>
          <p:cNvSpPr txBox="1"/>
          <p:nvPr/>
        </p:nvSpPr>
        <p:spPr>
          <a:xfrm>
            <a:off x="9982364" y="79527"/>
            <a:ext cx="776175" cy="307777"/>
          </a:xfrm>
          <a:prstGeom prst="rect">
            <a:avLst/>
          </a:prstGeom>
          <a:noFill/>
        </p:spPr>
        <p:txBody>
          <a:bodyPr wrap="none" rtlCol="0">
            <a:spAutoFit/>
          </a:bodyPr>
          <a:lstStyle/>
          <a:p>
            <a:r>
              <a:rPr lang="en-US" sz="1400" b="1" dirty="0" smtClean="0">
                <a:solidFill>
                  <a:schemeClr val="accent2">
                    <a:lumMod val="75000"/>
                  </a:schemeClr>
                </a:solidFill>
                <a:latin typeface="Cambria" panose="02040503050406030204" pitchFamily="18" charset="0"/>
                <a:ea typeface="Cambria" panose="02040503050406030204" pitchFamily="18" charset="0"/>
              </a:rPr>
              <a:t>M = 6.1</a:t>
            </a:r>
            <a:endParaRPr lang="en-US" sz="1400" b="1" dirty="0">
              <a:solidFill>
                <a:schemeClr val="accent2">
                  <a:lumMod val="75000"/>
                </a:schemeClr>
              </a:solidFill>
              <a:latin typeface="Cambria" panose="02040503050406030204" pitchFamily="18" charset="0"/>
              <a:ea typeface="Cambria" panose="02040503050406030204" pitchFamily="18" charset="0"/>
            </a:endParaRPr>
          </a:p>
        </p:txBody>
      </p:sp>
      <p:sp>
        <p:nvSpPr>
          <p:cNvPr id="17" name="TextBox 16"/>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8" name="TextBox 17"/>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52556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sp>
        <p:nvSpPr>
          <p:cNvPr id="5" name="Rectangle 4"/>
          <p:cNvSpPr/>
          <p:nvPr/>
        </p:nvSpPr>
        <p:spPr>
          <a:xfrm>
            <a:off x="6697362" y="2706130"/>
            <a:ext cx="4955060" cy="4151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54551" y="1796990"/>
            <a:ext cx="776175" cy="307777"/>
          </a:xfrm>
          <a:prstGeom prst="rect">
            <a:avLst/>
          </a:prstGeom>
          <a:noFill/>
        </p:spPr>
        <p:txBody>
          <a:bodyPr wrap="none" rtlCol="0">
            <a:spAutoFit/>
          </a:bodyPr>
          <a:lstStyle/>
          <a:p>
            <a:r>
              <a:rPr lang="en-US" sz="1400" b="1" dirty="0" smtClean="0">
                <a:solidFill>
                  <a:schemeClr val="accent2">
                    <a:lumMod val="75000"/>
                  </a:schemeClr>
                </a:solidFill>
                <a:latin typeface="Cambria" panose="02040503050406030204" pitchFamily="18" charset="0"/>
                <a:ea typeface="Cambria" panose="02040503050406030204" pitchFamily="18" charset="0"/>
              </a:rPr>
              <a:t>M = 6.1</a:t>
            </a:r>
            <a:endParaRPr lang="en-US" sz="1400" b="1" dirty="0">
              <a:solidFill>
                <a:schemeClr val="accent2">
                  <a:lumMod val="75000"/>
                </a:schemeClr>
              </a:solidFill>
              <a:latin typeface="Cambria" panose="02040503050406030204" pitchFamily="18" charset="0"/>
              <a:ea typeface="Cambria" panose="02040503050406030204" pitchFamily="18" charset="0"/>
            </a:endParaRPr>
          </a:p>
        </p:txBody>
      </p:sp>
      <p:sp>
        <p:nvSpPr>
          <p:cNvPr id="11" name="TextBox 10"/>
          <p:cNvSpPr txBox="1"/>
          <p:nvPr/>
        </p:nvSpPr>
        <p:spPr>
          <a:xfrm>
            <a:off x="8018325" y="1759622"/>
            <a:ext cx="1093121" cy="523220"/>
          </a:xfrm>
          <a:prstGeom prst="rect">
            <a:avLst/>
          </a:prstGeom>
          <a:noFill/>
        </p:spPr>
        <p:txBody>
          <a:bodyPr wrap="none" rtlCol="0">
            <a:spAutoFit/>
          </a:bodyPr>
          <a:lstStyle/>
          <a:p>
            <a:pPr algn="ctr"/>
            <a:r>
              <a:rPr lang="en-US" sz="1400" dirty="0" smtClean="0">
                <a:latin typeface="Cambria" panose="02040503050406030204" pitchFamily="18" charset="0"/>
                <a:ea typeface="Cambria" panose="02040503050406030204" pitchFamily="18" charset="0"/>
              </a:rPr>
              <a:t>North Kuril </a:t>
            </a:r>
          </a:p>
          <a:p>
            <a:pPr algn="ctr"/>
            <a:r>
              <a:rPr lang="en-US" sz="1400" dirty="0" smtClean="0">
                <a:latin typeface="Cambria" panose="02040503050406030204" pitchFamily="18" charset="0"/>
                <a:ea typeface="Cambria" panose="02040503050406030204" pitchFamily="18" charset="0"/>
              </a:rPr>
              <a:t>swarm</a:t>
            </a:r>
            <a:endParaRPr lang="en-US" sz="1400" dirty="0">
              <a:latin typeface="Cambria" panose="02040503050406030204" pitchFamily="18" charset="0"/>
              <a:ea typeface="Cambria" panose="02040503050406030204" pitchFamily="18" charset="0"/>
            </a:endParaRPr>
          </a:p>
        </p:txBody>
      </p:sp>
      <p:sp>
        <p:nvSpPr>
          <p:cNvPr id="16" name="TextBox 15"/>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00128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sp>
        <p:nvSpPr>
          <p:cNvPr id="5" name="Rectangle 4"/>
          <p:cNvSpPr/>
          <p:nvPr/>
        </p:nvSpPr>
        <p:spPr>
          <a:xfrm>
            <a:off x="6697362" y="4012226"/>
            <a:ext cx="4955060" cy="2845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148720" y="2657331"/>
            <a:ext cx="1420903" cy="461665"/>
          </a:xfrm>
          <a:prstGeom prst="rect">
            <a:avLst/>
          </a:prstGeom>
          <a:noFill/>
        </p:spPr>
        <p:txBody>
          <a:bodyPr wrap="none" rtlCol="0">
            <a:spAutoFit/>
          </a:bodyPr>
          <a:lstStyle/>
          <a:p>
            <a:pPr algn="ctr"/>
            <a:r>
              <a:rPr lang="en-US" sz="1200" dirty="0" smtClean="0">
                <a:solidFill>
                  <a:srgbClr val="FF0000"/>
                </a:solidFill>
                <a:latin typeface="Cambria" panose="02040503050406030204" pitchFamily="18" charset="0"/>
                <a:ea typeface="Cambria" panose="02040503050406030204" pitchFamily="18" charset="0"/>
              </a:rPr>
              <a:t>Shiveluch eruption</a:t>
            </a:r>
          </a:p>
          <a:p>
            <a:pPr algn="ctr"/>
            <a:r>
              <a:rPr lang="en-US" sz="1200" dirty="0" smtClean="0">
                <a:solidFill>
                  <a:srgbClr val="FF0000"/>
                </a:solidFill>
                <a:latin typeface="Cambria" panose="02040503050406030204" pitchFamily="18" charset="0"/>
                <a:ea typeface="Cambria" panose="02040503050406030204" pitchFamily="18" charset="0"/>
              </a:rPr>
              <a:t>(ongoing)</a:t>
            </a:r>
            <a:endParaRPr lang="en-US" sz="1200"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6" name="TextBox 15"/>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49605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dirty="0" smtClean="0">
                <a:solidFill>
                  <a:schemeClr val="accent2">
                    <a:lumMod val="75000"/>
                  </a:schemeClr>
                </a:solidFill>
              </a:rPr>
              <a:t>M = 6.1</a:t>
            </a:r>
            <a:endParaRPr lang="en-US" sz="1400" b="1" dirty="0">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sp>
        <p:nvSpPr>
          <p:cNvPr id="11" name="TextBox 10"/>
          <p:cNvSpPr txBox="1"/>
          <p:nvPr/>
        </p:nvSpPr>
        <p:spPr>
          <a:xfrm rot="20827044">
            <a:off x="10216304" y="6240162"/>
            <a:ext cx="1332096" cy="276999"/>
          </a:xfrm>
          <a:prstGeom prst="rect">
            <a:avLst/>
          </a:prstGeom>
          <a:noFill/>
        </p:spPr>
        <p:txBody>
          <a:bodyPr wrap="none" rtlCol="0">
            <a:spAutoFit/>
          </a:bodyPr>
          <a:lstStyle/>
          <a:p>
            <a:r>
              <a:rPr lang="en-US" sz="1200" dirty="0" smtClean="0">
                <a:solidFill>
                  <a:schemeClr val="accent2"/>
                </a:solidFill>
                <a:latin typeface="Cambria" panose="02040503050406030204" pitchFamily="18" charset="0"/>
                <a:ea typeface="Cambria" panose="02040503050406030204" pitchFamily="18" charset="0"/>
              </a:rPr>
              <a:t>KVG re-activation</a:t>
            </a:r>
            <a:endParaRPr lang="en-US" sz="1200" dirty="0">
              <a:solidFill>
                <a:schemeClr val="accent2"/>
              </a:solidFill>
              <a:latin typeface="Cambria" panose="02040503050406030204" pitchFamily="18" charset="0"/>
              <a:ea typeface="Cambria" panose="02040503050406030204" pitchFamily="18" charset="0"/>
            </a:endParaRPr>
          </a:p>
        </p:txBody>
      </p:sp>
      <p:sp>
        <p:nvSpPr>
          <p:cNvPr id="15" name="TextBox 14"/>
          <p:cNvSpPr txBox="1"/>
          <p:nvPr/>
        </p:nvSpPr>
        <p:spPr>
          <a:xfrm rot="20827044">
            <a:off x="10216305" y="4897394"/>
            <a:ext cx="1332096" cy="276999"/>
          </a:xfrm>
          <a:prstGeom prst="rect">
            <a:avLst/>
          </a:prstGeom>
          <a:noFill/>
        </p:spPr>
        <p:txBody>
          <a:bodyPr wrap="none" rtlCol="0">
            <a:spAutoFit/>
          </a:bodyPr>
          <a:lstStyle/>
          <a:p>
            <a:r>
              <a:rPr lang="en-US" sz="1200" dirty="0" smtClean="0">
                <a:solidFill>
                  <a:schemeClr val="accent2"/>
                </a:solidFill>
                <a:latin typeface="Cambria" panose="02040503050406030204" pitchFamily="18" charset="0"/>
                <a:ea typeface="Cambria" panose="02040503050406030204" pitchFamily="18" charset="0"/>
              </a:rPr>
              <a:t>KVG re-activation</a:t>
            </a:r>
            <a:endParaRPr lang="en-US" sz="1200" dirty="0">
              <a:solidFill>
                <a:schemeClr val="accent2"/>
              </a:solidFill>
              <a:latin typeface="Cambria" panose="02040503050406030204" pitchFamily="18" charset="0"/>
              <a:ea typeface="Cambria" panose="02040503050406030204" pitchFamily="18" charset="0"/>
            </a:endParaRPr>
          </a:p>
        </p:txBody>
      </p:sp>
      <p:cxnSp>
        <p:nvCxnSpPr>
          <p:cNvPr id="17" name="Straight Arrow Connector 16"/>
          <p:cNvCxnSpPr/>
          <p:nvPr/>
        </p:nvCxnSpPr>
        <p:spPr>
          <a:xfrm>
            <a:off x="10410772" y="4381559"/>
            <a:ext cx="0" cy="22020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1279864" y="4369201"/>
            <a:ext cx="0" cy="22020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423129" y="6102019"/>
            <a:ext cx="0" cy="220203"/>
          </a:xfrm>
          <a:prstGeom prst="straightConnector1">
            <a:avLst/>
          </a:prstGeom>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1279864" y="5881816"/>
            <a:ext cx="0" cy="220203"/>
          </a:xfrm>
          <a:prstGeom prst="straightConnector1">
            <a:avLst/>
          </a:prstGeom>
          <a:ln w="95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365759" y="4094890"/>
            <a:ext cx="995978" cy="461665"/>
          </a:xfrm>
          <a:prstGeom prst="rect">
            <a:avLst/>
          </a:prstGeom>
          <a:noFill/>
        </p:spPr>
        <p:txBody>
          <a:bodyPr wrap="none" rtlCol="0">
            <a:spAutoFit/>
          </a:bodyPr>
          <a:lstStyle/>
          <a:p>
            <a:pPr algn="ctr"/>
            <a:r>
              <a:rPr lang="en-US" sz="1200" dirty="0" err="1" smtClean="0">
                <a:solidFill>
                  <a:srgbClr val="FF0000"/>
                </a:solidFill>
                <a:latin typeface="Cambria" panose="02040503050406030204" pitchFamily="18" charset="0"/>
                <a:ea typeface="Cambria" panose="02040503050406030204" pitchFamily="18" charset="0"/>
              </a:rPr>
              <a:t>Bezymianny</a:t>
            </a:r>
            <a:endParaRPr lang="en-US" sz="1200" dirty="0" smtClean="0">
              <a:solidFill>
                <a:srgbClr val="FF0000"/>
              </a:solidFill>
              <a:latin typeface="Cambria" panose="02040503050406030204" pitchFamily="18" charset="0"/>
              <a:ea typeface="Cambria" panose="02040503050406030204" pitchFamily="18" charset="0"/>
            </a:endParaRPr>
          </a:p>
          <a:p>
            <a:pPr algn="ctr"/>
            <a:r>
              <a:rPr lang="en-US" sz="1200" dirty="0" smtClean="0">
                <a:solidFill>
                  <a:srgbClr val="FF0000"/>
                </a:solidFill>
                <a:latin typeface="Cambria" panose="02040503050406030204" pitchFamily="18" charset="0"/>
                <a:ea typeface="Cambria" panose="02040503050406030204" pitchFamily="18" charset="0"/>
              </a:rPr>
              <a:t>eruptions</a:t>
            </a:r>
            <a:endParaRPr lang="en-US" sz="1200" dirty="0">
              <a:solidFill>
                <a:srgbClr val="FF0000"/>
              </a:solidFill>
              <a:latin typeface="Cambria" panose="02040503050406030204" pitchFamily="18" charset="0"/>
              <a:ea typeface="Cambria" panose="02040503050406030204" pitchFamily="18" charset="0"/>
            </a:endParaRPr>
          </a:p>
        </p:txBody>
      </p:sp>
      <p:sp>
        <p:nvSpPr>
          <p:cNvPr id="20" name="TextBox 19"/>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92601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sp>
        <p:nvSpPr>
          <p:cNvPr id="16" name="TextBox 15"/>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8" name="TextBox 17"/>
              <p:cNvSpPr txBox="1"/>
              <p:nvPr/>
            </p:nvSpPr>
            <p:spPr>
              <a:xfrm>
                <a:off x="10082069" y="147412"/>
                <a:ext cx="1435521" cy="755015"/>
              </a:xfrm>
              <a:prstGeom prst="rect">
                <a:avLst/>
              </a:prstGeom>
              <a:noFill/>
            </p:spPr>
            <p:txBody>
              <a:bodyPr wrap="none" rtlCol="0">
                <a:spAutoFit/>
              </a:bodyPr>
              <a:lstStyle/>
              <a:p>
                <a:pPr algn="ctr"/>
                <a:r>
                  <a:rPr lang="en-US" sz="1400" b="1" dirty="0" smtClean="0">
                    <a:solidFill>
                      <a:schemeClr val="accent2"/>
                    </a:solidFill>
                    <a:latin typeface="Cambria" panose="02040503050406030204" pitchFamily="18" charset="0"/>
                    <a:ea typeface="Cambria" panose="02040503050406030204" pitchFamily="18" charset="0"/>
                  </a:rPr>
                  <a:t>Omori law fit</a:t>
                </a:r>
              </a:p>
              <a:p>
                <a:pPr algn="ctr"/>
                <a14:m>
                  <m:oMathPara xmlns:m="http://schemas.openxmlformats.org/officeDocument/2006/math">
                    <m:oMathParaPr>
                      <m:jc m:val="centerGroup"/>
                    </m:oMathParaPr>
                    <m:oMath xmlns:m="http://schemas.openxmlformats.org/officeDocument/2006/math">
                      <m:r>
                        <a:rPr lang="en-US" sz="1400" b="1" i="1" smtClean="0">
                          <a:solidFill>
                            <a:schemeClr val="accent2"/>
                          </a:solidFill>
                          <a:latin typeface="Cambria Math" panose="02040503050406030204" pitchFamily="18" charset="0"/>
                          <a:ea typeface="Cambria" panose="02040503050406030204" pitchFamily="18" charset="0"/>
                        </a:rPr>
                        <m:t>𝑵</m:t>
                      </m:r>
                      <m:d>
                        <m:dPr>
                          <m:ctrlPr>
                            <a:rPr lang="en-US" sz="1400" b="1" i="1" smtClean="0">
                              <a:solidFill>
                                <a:schemeClr val="accent2"/>
                              </a:solidFill>
                              <a:latin typeface="Cambria Math" panose="02040503050406030204" pitchFamily="18" charset="0"/>
                              <a:ea typeface="Cambria" panose="02040503050406030204" pitchFamily="18" charset="0"/>
                            </a:rPr>
                          </m:ctrlPr>
                        </m:dPr>
                        <m:e>
                          <m:r>
                            <a:rPr lang="en-US" sz="1400" b="1" i="1" smtClean="0">
                              <a:solidFill>
                                <a:schemeClr val="accent2"/>
                              </a:solidFill>
                              <a:latin typeface="Cambria Math" panose="02040503050406030204" pitchFamily="18" charset="0"/>
                              <a:ea typeface="Cambria" panose="02040503050406030204" pitchFamily="18" charset="0"/>
                            </a:rPr>
                            <m:t>𝒕</m:t>
                          </m:r>
                        </m:e>
                      </m:d>
                      <m:r>
                        <a:rPr lang="en-US" sz="1400" b="1" i="1" smtClean="0">
                          <a:solidFill>
                            <a:schemeClr val="accent2"/>
                          </a:solidFill>
                          <a:latin typeface="Cambria Math" panose="02040503050406030204" pitchFamily="18" charset="0"/>
                          <a:ea typeface="Cambria" panose="02040503050406030204" pitchFamily="18" charset="0"/>
                        </a:rPr>
                        <m:t>=</m:t>
                      </m:r>
                      <m:f>
                        <m:fPr>
                          <m:ctrlPr>
                            <a:rPr lang="en-US" sz="1400" b="1" i="1" smtClean="0">
                              <a:solidFill>
                                <a:schemeClr val="accent2"/>
                              </a:solidFill>
                              <a:latin typeface="Cambria Math" panose="02040503050406030204" pitchFamily="18" charset="0"/>
                              <a:ea typeface="Cambria" panose="02040503050406030204" pitchFamily="18" charset="0"/>
                            </a:rPr>
                          </m:ctrlPr>
                        </m:fPr>
                        <m:num>
                          <m:r>
                            <a:rPr lang="en-US" sz="1400" b="1" i="1" smtClean="0">
                              <a:solidFill>
                                <a:schemeClr val="accent2"/>
                              </a:solidFill>
                              <a:latin typeface="Cambria Math" panose="02040503050406030204" pitchFamily="18" charset="0"/>
                              <a:ea typeface="Cambria" panose="02040503050406030204" pitchFamily="18" charset="0"/>
                            </a:rPr>
                            <m:t>𝒌</m:t>
                          </m:r>
                        </m:num>
                        <m:den>
                          <m:sSup>
                            <m:sSupPr>
                              <m:ctrlPr>
                                <a:rPr lang="en-US" sz="1400" b="1" i="1" smtClean="0">
                                  <a:solidFill>
                                    <a:schemeClr val="accent2"/>
                                  </a:solidFill>
                                  <a:latin typeface="Cambria Math" panose="02040503050406030204" pitchFamily="18" charset="0"/>
                                  <a:ea typeface="Cambria" panose="02040503050406030204" pitchFamily="18" charset="0"/>
                                </a:rPr>
                              </m:ctrlPr>
                            </m:sSupPr>
                            <m:e>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𝒄</m:t>
                              </m:r>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𝒕</m:t>
                              </m:r>
                              <m:r>
                                <a:rPr lang="en-US" sz="1400" b="1" i="1" smtClean="0">
                                  <a:solidFill>
                                    <a:schemeClr val="accent2"/>
                                  </a:solidFill>
                                  <a:latin typeface="Cambria Math" panose="02040503050406030204" pitchFamily="18" charset="0"/>
                                  <a:ea typeface="Cambria" panose="02040503050406030204" pitchFamily="18" charset="0"/>
                                </a:rPr>
                                <m:t>)</m:t>
                              </m:r>
                            </m:e>
                            <m:sup>
                              <m:r>
                                <a:rPr lang="en-US" sz="1400" b="1" i="1" smtClean="0">
                                  <a:solidFill>
                                    <a:schemeClr val="accent2"/>
                                  </a:solidFill>
                                  <a:latin typeface="Cambria Math" panose="02040503050406030204" pitchFamily="18" charset="0"/>
                                  <a:ea typeface="Cambria" panose="02040503050406030204" pitchFamily="18" charset="0"/>
                                </a:rPr>
                                <m:t>𝒑</m:t>
                              </m:r>
                            </m:sup>
                          </m:sSup>
                        </m:den>
                      </m:f>
                    </m:oMath>
                  </m:oMathPara>
                </a14:m>
                <a:endParaRPr lang="en-US" sz="1400" b="1" dirty="0">
                  <a:solidFill>
                    <a:schemeClr val="accent2"/>
                  </a:solidFill>
                  <a:latin typeface="Cambria" panose="02040503050406030204" pitchFamily="18" charset="0"/>
                  <a:ea typeface="Cambria" panose="020405030504060302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082069" y="147412"/>
                <a:ext cx="1435521" cy="755015"/>
              </a:xfrm>
              <a:prstGeom prst="rect">
                <a:avLst/>
              </a:prstGeom>
              <a:blipFill>
                <a:blip r:embed="rId4"/>
                <a:stretch>
                  <a:fillRect t="-2419" b="-3226"/>
                </a:stretch>
              </a:blipFill>
            </p:spPr>
            <p:txBody>
              <a:bodyPr/>
              <a:lstStyle/>
              <a:p>
                <a:r>
                  <a:rPr lang="ru-RU">
                    <a:noFill/>
                  </a:rPr>
                  <a:t> </a:t>
                </a:r>
              </a:p>
            </p:txBody>
          </p:sp>
        </mc:Fallback>
      </mc:AlternateContent>
      <p:sp>
        <p:nvSpPr>
          <p:cNvPr id="15" name="TextBox 14"/>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63044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10082069" y="147412"/>
                <a:ext cx="1435521" cy="755015"/>
              </a:xfrm>
              <a:prstGeom prst="rect">
                <a:avLst/>
              </a:prstGeom>
              <a:noFill/>
            </p:spPr>
            <p:txBody>
              <a:bodyPr wrap="none" rtlCol="0">
                <a:spAutoFit/>
              </a:bodyPr>
              <a:lstStyle/>
              <a:p>
                <a:pPr algn="ctr"/>
                <a:r>
                  <a:rPr lang="en-US" sz="1400" b="1" dirty="0" smtClean="0">
                    <a:solidFill>
                      <a:schemeClr val="accent2"/>
                    </a:solidFill>
                    <a:latin typeface="Cambria" panose="02040503050406030204" pitchFamily="18" charset="0"/>
                    <a:ea typeface="Cambria" panose="02040503050406030204" pitchFamily="18" charset="0"/>
                  </a:rPr>
                  <a:t>Omori law fit</a:t>
                </a:r>
              </a:p>
              <a:p>
                <a:pPr algn="ctr"/>
                <a14:m>
                  <m:oMathPara xmlns:m="http://schemas.openxmlformats.org/officeDocument/2006/math">
                    <m:oMathParaPr>
                      <m:jc m:val="centerGroup"/>
                    </m:oMathParaPr>
                    <m:oMath xmlns:m="http://schemas.openxmlformats.org/officeDocument/2006/math">
                      <m:r>
                        <a:rPr lang="en-US" sz="1400" b="1" i="1" smtClean="0">
                          <a:solidFill>
                            <a:schemeClr val="accent2"/>
                          </a:solidFill>
                          <a:latin typeface="Cambria Math" panose="02040503050406030204" pitchFamily="18" charset="0"/>
                          <a:ea typeface="Cambria" panose="02040503050406030204" pitchFamily="18" charset="0"/>
                        </a:rPr>
                        <m:t>𝑵</m:t>
                      </m:r>
                      <m:d>
                        <m:dPr>
                          <m:ctrlPr>
                            <a:rPr lang="en-US" sz="1400" b="1" i="1" smtClean="0">
                              <a:solidFill>
                                <a:schemeClr val="accent2"/>
                              </a:solidFill>
                              <a:latin typeface="Cambria Math" panose="02040503050406030204" pitchFamily="18" charset="0"/>
                              <a:ea typeface="Cambria" panose="02040503050406030204" pitchFamily="18" charset="0"/>
                            </a:rPr>
                          </m:ctrlPr>
                        </m:dPr>
                        <m:e>
                          <m:r>
                            <a:rPr lang="en-US" sz="1400" b="1" i="1" smtClean="0">
                              <a:solidFill>
                                <a:schemeClr val="accent2"/>
                              </a:solidFill>
                              <a:latin typeface="Cambria Math" panose="02040503050406030204" pitchFamily="18" charset="0"/>
                              <a:ea typeface="Cambria" panose="02040503050406030204" pitchFamily="18" charset="0"/>
                            </a:rPr>
                            <m:t>𝒕</m:t>
                          </m:r>
                        </m:e>
                      </m:d>
                      <m:r>
                        <a:rPr lang="en-US" sz="1400" b="1" i="1" smtClean="0">
                          <a:solidFill>
                            <a:schemeClr val="accent2"/>
                          </a:solidFill>
                          <a:latin typeface="Cambria Math" panose="02040503050406030204" pitchFamily="18" charset="0"/>
                          <a:ea typeface="Cambria" panose="02040503050406030204" pitchFamily="18" charset="0"/>
                        </a:rPr>
                        <m:t>=</m:t>
                      </m:r>
                      <m:f>
                        <m:fPr>
                          <m:ctrlPr>
                            <a:rPr lang="en-US" sz="1400" b="1" i="1" smtClean="0">
                              <a:solidFill>
                                <a:schemeClr val="accent2"/>
                              </a:solidFill>
                              <a:latin typeface="Cambria Math" panose="02040503050406030204" pitchFamily="18" charset="0"/>
                              <a:ea typeface="Cambria" panose="02040503050406030204" pitchFamily="18" charset="0"/>
                            </a:rPr>
                          </m:ctrlPr>
                        </m:fPr>
                        <m:num>
                          <m:r>
                            <a:rPr lang="en-US" sz="1400" b="1" i="1" smtClean="0">
                              <a:solidFill>
                                <a:schemeClr val="accent2"/>
                              </a:solidFill>
                              <a:latin typeface="Cambria Math" panose="02040503050406030204" pitchFamily="18" charset="0"/>
                              <a:ea typeface="Cambria" panose="02040503050406030204" pitchFamily="18" charset="0"/>
                            </a:rPr>
                            <m:t>𝒌</m:t>
                          </m:r>
                        </m:num>
                        <m:den>
                          <m:sSup>
                            <m:sSupPr>
                              <m:ctrlPr>
                                <a:rPr lang="en-US" sz="1400" b="1" i="1" smtClean="0">
                                  <a:solidFill>
                                    <a:schemeClr val="accent2"/>
                                  </a:solidFill>
                                  <a:latin typeface="Cambria Math" panose="02040503050406030204" pitchFamily="18" charset="0"/>
                                  <a:ea typeface="Cambria" panose="02040503050406030204" pitchFamily="18" charset="0"/>
                                </a:rPr>
                              </m:ctrlPr>
                            </m:sSupPr>
                            <m:e>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𝒄</m:t>
                              </m:r>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𝒕</m:t>
                              </m:r>
                              <m:r>
                                <a:rPr lang="en-US" sz="1400" b="1" i="1" smtClean="0">
                                  <a:solidFill>
                                    <a:schemeClr val="accent2"/>
                                  </a:solidFill>
                                  <a:latin typeface="Cambria Math" panose="02040503050406030204" pitchFamily="18" charset="0"/>
                                  <a:ea typeface="Cambria" panose="02040503050406030204" pitchFamily="18" charset="0"/>
                                </a:rPr>
                                <m:t>)</m:t>
                              </m:r>
                            </m:e>
                            <m:sup>
                              <m:r>
                                <a:rPr lang="en-US" sz="1400" b="1" i="1" smtClean="0">
                                  <a:solidFill>
                                    <a:schemeClr val="accent2"/>
                                  </a:solidFill>
                                  <a:latin typeface="Cambria Math" panose="02040503050406030204" pitchFamily="18" charset="0"/>
                                  <a:ea typeface="Cambria" panose="02040503050406030204" pitchFamily="18" charset="0"/>
                                </a:rPr>
                                <m:t>𝒑</m:t>
                              </m:r>
                            </m:sup>
                          </m:sSup>
                        </m:den>
                      </m:f>
                    </m:oMath>
                  </m:oMathPara>
                </a14:m>
                <a:endParaRPr lang="en-US" sz="1400" b="1" dirty="0">
                  <a:solidFill>
                    <a:schemeClr val="accent2"/>
                  </a:solidFill>
                  <a:latin typeface="Cambria" panose="02040503050406030204" pitchFamily="18" charset="0"/>
                  <a:ea typeface="Cambria"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082069" y="147412"/>
                <a:ext cx="1435521" cy="755015"/>
              </a:xfrm>
              <a:prstGeom prst="rect">
                <a:avLst/>
              </a:prstGeom>
              <a:blipFill>
                <a:blip r:embed="rId4"/>
                <a:stretch>
                  <a:fillRect t="-2419" b="-3226"/>
                </a:stretch>
              </a:blipFill>
            </p:spPr>
            <p:txBody>
              <a:bodyPr/>
              <a:lstStyle/>
              <a:p>
                <a:r>
                  <a:rPr lang="ru-RU">
                    <a:noFill/>
                  </a:rPr>
                  <a:t> </a:t>
                </a:r>
              </a:p>
            </p:txBody>
          </p:sp>
        </mc:Fallback>
      </mc:AlternateContent>
      <p:cxnSp>
        <p:nvCxnSpPr>
          <p:cNvPr id="16" name="Straight Connector 15"/>
          <p:cNvCxnSpPr/>
          <p:nvPr/>
        </p:nvCxnSpPr>
        <p:spPr>
          <a:xfrm flipV="1">
            <a:off x="10560050" y="2298700"/>
            <a:ext cx="883398" cy="107551"/>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8" name="TextBox 17"/>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7194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0"/>
            <a:ext cx="5116790" cy="6858000"/>
          </a:xfrm>
          <a:prstGeom prst="rect">
            <a:avLst/>
          </a:prstGeom>
        </p:spPr>
      </p:pic>
      <p:cxnSp>
        <p:nvCxnSpPr>
          <p:cNvPr id="16" name="Straight Connector 15"/>
          <p:cNvCxnSpPr/>
          <p:nvPr/>
        </p:nvCxnSpPr>
        <p:spPr>
          <a:xfrm flipV="1">
            <a:off x="10560050" y="2298700"/>
            <a:ext cx="883398" cy="107551"/>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414000" y="4813300"/>
            <a:ext cx="984250" cy="12025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07192" y="6076950"/>
            <a:ext cx="936256" cy="244276"/>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1" name="TextBox 20"/>
              <p:cNvSpPr txBox="1"/>
              <p:nvPr/>
            </p:nvSpPr>
            <p:spPr>
              <a:xfrm>
                <a:off x="10082069" y="147412"/>
                <a:ext cx="1435521" cy="755015"/>
              </a:xfrm>
              <a:prstGeom prst="rect">
                <a:avLst/>
              </a:prstGeom>
              <a:noFill/>
            </p:spPr>
            <p:txBody>
              <a:bodyPr wrap="none" rtlCol="0">
                <a:spAutoFit/>
              </a:bodyPr>
              <a:lstStyle/>
              <a:p>
                <a:pPr algn="ctr"/>
                <a:r>
                  <a:rPr lang="en-US" sz="1400" b="1" dirty="0" smtClean="0">
                    <a:solidFill>
                      <a:schemeClr val="accent2"/>
                    </a:solidFill>
                    <a:latin typeface="Cambria" panose="02040503050406030204" pitchFamily="18" charset="0"/>
                    <a:ea typeface="Cambria" panose="02040503050406030204" pitchFamily="18" charset="0"/>
                  </a:rPr>
                  <a:t>Omori law fit</a:t>
                </a:r>
              </a:p>
              <a:p>
                <a:pPr algn="ctr"/>
                <a14:m>
                  <m:oMathPara xmlns:m="http://schemas.openxmlformats.org/officeDocument/2006/math">
                    <m:oMathParaPr>
                      <m:jc m:val="centerGroup"/>
                    </m:oMathParaPr>
                    <m:oMath xmlns:m="http://schemas.openxmlformats.org/officeDocument/2006/math">
                      <m:r>
                        <a:rPr lang="en-US" sz="1400" b="1" i="1" smtClean="0">
                          <a:solidFill>
                            <a:schemeClr val="accent2"/>
                          </a:solidFill>
                          <a:latin typeface="Cambria Math" panose="02040503050406030204" pitchFamily="18" charset="0"/>
                          <a:ea typeface="Cambria" panose="02040503050406030204" pitchFamily="18" charset="0"/>
                        </a:rPr>
                        <m:t>𝑵</m:t>
                      </m:r>
                      <m:d>
                        <m:dPr>
                          <m:ctrlPr>
                            <a:rPr lang="en-US" sz="1400" b="1" i="1" smtClean="0">
                              <a:solidFill>
                                <a:schemeClr val="accent2"/>
                              </a:solidFill>
                              <a:latin typeface="Cambria Math" panose="02040503050406030204" pitchFamily="18" charset="0"/>
                              <a:ea typeface="Cambria" panose="02040503050406030204" pitchFamily="18" charset="0"/>
                            </a:rPr>
                          </m:ctrlPr>
                        </m:dPr>
                        <m:e>
                          <m:r>
                            <a:rPr lang="en-US" sz="1400" b="1" i="1" smtClean="0">
                              <a:solidFill>
                                <a:schemeClr val="accent2"/>
                              </a:solidFill>
                              <a:latin typeface="Cambria Math" panose="02040503050406030204" pitchFamily="18" charset="0"/>
                              <a:ea typeface="Cambria" panose="02040503050406030204" pitchFamily="18" charset="0"/>
                            </a:rPr>
                            <m:t>𝒕</m:t>
                          </m:r>
                        </m:e>
                      </m:d>
                      <m:r>
                        <a:rPr lang="en-US" sz="1400" b="1" i="1" smtClean="0">
                          <a:solidFill>
                            <a:schemeClr val="accent2"/>
                          </a:solidFill>
                          <a:latin typeface="Cambria Math" panose="02040503050406030204" pitchFamily="18" charset="0"/>
                          <a:ea typeface="Cambria" panose="02040503050406030204" pitchFamily="18" charset="0"/>
                        </a:rPr>
                        <m:t>=</m:t>
                      </m:r>
                      <m:f>
                        <m:fPr>
                          <m:ctrlPr>
                            <a:rPr lang="en-US" sz="1400" b="1" i="1" smtClean="0">
                              <a:solidFill>
                                <a:schemeClr val="accent2"/>
                              </a:solidFill>
                              <a:latin typeface="Cambria Math" panose="02040503050406030204" pitchFamily="18" charset="0"/>
                              <a:ea typeface="Cambria" panose="02040503050406030204" pitchFamily="18" charset="0"/>
                            </a:rPr>
                          </m:ctrlPr>
                        </m:fPr>
                        <m:num>
                          <m:r>
                            <a:rPr lang="en-US" sz="1400" b="1" i="1" smtClean="0">
                              <a:solidFill>
                                <a:schemeClr val="accent2"/>
                              </a:solidFill>
                              <a:latin typeface="Cambria Math" panose="02040503050406030204" pitchFamily="18" charset="0"/>
                              <a:ea typeface="Cambria" panose="02040503050406030204" pitchFamily="18" charset="0"/>
                            </a:rPr>
                            <m:t>𝒌</m:t>
                          </m:r>
                        </m:num>
                        <m:den>
                          <m:sSup>
                            <m:sSupPr>
                              <m:ctrlPr>
                                <a:rPr lang="en-US" sz="1400" b="1" i="1" smtClean="0">
                                  <a:solidFill>
                                    <a:schemeClr val="accent2"/>
                                  </a:solidFill>
                                  <a:latin typeface="Cambria Math" panose="02040503050406030204" pitchFamily="18" charset="0"/>
                                  <a:ea typeface="Cambria" panose="02040503050406030204" pitchFamily="18" charset="0"/>
                                </a:rPr>
                              </m:ctrlPr>
                            </m:sSupPr>
                            <m:e>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𝒄</m:t>
                              </m:r>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𝒕</m:t>
                              </m:r>
                              <m:r>
                                <a:rPr lang="en-US" sz="1400" b="1" i="1" smtClean="0">
                                  <a:solidFill>
                                    <a:schemeClr val="accent2"/>
                                  </a:solidFill>
                                  <a:latin typeface="Cambria Math" panose="02040503050406030204" pitchFamily="18" charset="0"/>
                                  <a:ea typeface="Cambria" panose="02040503050406030204" pitchFamily="18" charset="0"/>
                                </a:rPr>
                                <m:t>)</m:t>
                              </m:r>
                            </m:e>
                            <m:sup>
                              <m:r>
                                <a:rPr lang="en-US" sz="1400" b="1" i="1" smtClean="0">
                                  <a:solidFill>
                                    <a:schemeClr val="accent2"/>
                                  </a:solidFill>
                                  <a:latin typeface="Cambria Math" panose="02040503050406030204" pitchFamily="18" charset="0"/>
                                  <a:ea typeface="Cambria" panose="02040503050406030204" pitchFamily="18" charset="0"/>
                                </a:rPr>
                                <m:t>𝒑</m:t>
                              </m:r>
                            </m:sup>
                          </m:sSup>
                        </m:den>
                      </m:f>
                    </m:oMath>
                  </m:oMathPara>
                </a14:m>
                <a:endParaRPr lang="en-US" sz="1400" b="1" dirty="0">
                  <a:solidFill>
                    <a:schemeClr val="accent2"/>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082069" y="147412"/>
                <a:ext cx="1435521" cy="755015"/>
              </a:xfrm>
              <a:prstGeom prst="rect">
                <a:avLst/>
              </a:prstGeom>
              <a:blipFill>
                <a:blip r:embed="rId4"/>
                <a:stretch>
                  <a:fillRect t="-2419" b="-3226"/>
                </a:stretch>
              </a:blipFill>
            </p:spPr>
            <p:txBody>
              <a:bodyPr/>
              <a:lstStyle/>
              <a:p>
                <a:r>
                  <a:rPr lang="ru-RU">
                    <a:noFill/>
                  </a:rPr>
                  <a:t> </a:t>
                </a:r>
              </a:p>
            </p:txBody>
          </p:sp>
        </mc:Fallback>
      </mc:AlternateContent>
      <p:sp>
        <p:nvSpPr>
          <p:cNvPr id="20" name="TextBox 19"/>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
        <p:nvSpPr>
          <p:cNvPr id="3" name="TextBox 2"/>
          <p:cNvSpPr txBox="1"/>
          <p:nvPr/>
        </p:nvSpPr>
        <p:spPr>
          <a:xfrm>
            <a:off x="10082069" y="1405976"/>
            <a:ext cx="1490703" cy="830997"/>
          </a:xfrm>
          <a:prstGeom prst="rect">
            <a:avLst/>
          </a:prstGeom>
          <a:noFill/>
        </p:spPr>
        <p:txBody>
          <a:bodyPr wrap="square" rtlCol="0">
            <a:spAutoFit/>
          </a:bodyPr>
          <a:lstStyle/>
          <a:p>
            <a:pPr algn="ctr"/>
            <a:r>
              <a:rPr lang="en-US" sz="1600" b="1" dirty="0" smtClean="0">
                <a:solidFill>
                  <a:srgbClr val="C00000"/>
                </a:solidFill>
                <a:latin typeface="Cambria" panose="02040503050406030204" pitchFamily="18" charset="0"/>
                <a:ea typeface="Cambria" panose="02040503050406030204" pitchFamily="18" charset="0"/>
              </a:rPr>
              <a:t>What is the origin of this increment?</a:t>
            </a:r>
            <a:endParaRPr lang="ru-RU" sz="1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825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Cambria" panose="02040503050406030204" pitchFamily="18" charset="0"/>
                <a:ea typeface="Cambria" panose="02040503050406030204" pitchFamily="18" charset="0"/>
              </a:rPr>
              <a:t>So, in this work we will study data from </a:t>
            </a:r>
            <a:r>
              <a:rPr lang="en-US" dirty="0" smtClean="0">
                <a:solidFill>
                  <a:srgbClr val="C00000"/>
                </a:solidFill>
                <a:latin typeface="Cambria" panose="02040503050406030204" pitchFamily="18" charset="0"/>
                <a:ea typeface="Cambria" panose="02040503050406030204" pitchFamily="18" charset="0"/>
              </a:rPr>
              <a:t>KBT</a:t>
            </a:r>
            <a:r>
              <a:rPr lang="en-US" dirty="0" smtClean="0">
                <a:latin typeface="Cambria" panose="02040503050406030204" pitchFamily="18" charset="0"/>
                <a:ea typeface="Cambria" panose="02040503050406030204" pitchFamily="18" charset="0"/>
              </a:rPr>
              <a:t> station that recorded both tectonic and volcanic events and try to find a reason of increment in earthquakes number, i.e. was it connected to volcanic unrests or other tectonic activity</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571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378824" y="263453"/>
            <a:ext cx="6541862" cy="4486719"/>
            <a:chOff x="487463" y="1424214"/>
            <a:chExt cx="5861304" cy="3983736"/>
          </a:xfrm>
        </p:grpSpPr>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7" name="TextBox 6"/>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8" name="TextBox 7"/>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9" name="TextBox 8"/>
            <p:cNvSpPr txBox="1"/>
            <p:nvPr/>
          </p:nvSpPr>
          <p:spPr>
            <a:xfrm>
              <a:off x="2608183" y="2067696"/>
              <a:ext cx="510076" cy="338554"/>
            </a:xfrm>
            <a:prstGeom prst="rect">
              <a:avLst/>
            </a:prstGeom>
            <a:noFill/>
          </p:spPr>
          <p:txBody>
            <a:bodyPr wrap="none" rtlCol="0">
              <a:spAutoFit/>
            </a:bodyPr>
            <a:lstStyle/>
            <a:p>
              <a:r>
                <a:rPr lang="en-US" sz="1600" b="1" dirty="0" smtClean="0">
                  <a:solidFill>
                    <a:schemeClr val="accent4">
                      <a:lumMod val="20000"/>
                      <a:lumOff val="80000"/>
                    </a:schemeClr>
                  </a:solidFill>
                </a:rPr>
                <a:t>SRK</a:t>
              </a:r>
              <a:endParaRPr lang="en-US" sz="1600" b="1" dirty="0">
                <a:solidFill>
                  <a:schemeClr val="accent4">
                    <a:lumMod val="20000"/>
                    <a:lumOff val="80000"/>
                  </a:schemeClr>
                </a:solidFill>
              </a:endParaRPr>
            </a:p>
          </p:txBody>
        </p:sp>
        <p:sp>
          <p:nvSpPr>
            <p:cNvPr id="10" name="TextBox 9"/>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1" name="TextBox 10"/>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dirty="0" smtClean="0">
                  <a:solidFill>
                    <a:schemeClr val="accent2">
                      <a:lumMod val="75000"/>
                    </a:schemeClr>
                  </a:solidFill>
                </a:rPr>
                <a:t>M = 6.1</a:t>
              </a:r>
              <a:endParaRPr lang="en-US" sz="1400" b="1" dirty="0">
                <a:solidFill>
                  <a:schemeClr val="accent2">
                    <a:lumMod val="75000"/>
                  </a:schemeClr>
                </a:solidFill>
              </a:endParaRPr>
            </a:p>
          </p:txBody>
        </p:sp>
      </p:grpSp>
      <p:sp>
        <p:nvSpPr>
          <p:cNvPr id="3" name="Объект 2"/>
          <p:cNvSpPr>
            <a:spLocks noGrp="1"/>
          </p:cNvSpPr>
          <p:nvPr>
            <p:ph idx="1"/>
          </p:nvPr>
        </p:nvSpPr>
        <p:spPr>
          <a:xfrm>
            <a:off x="361489" y="1600262"/>
            <a:ext cx="4947877" cy="1907543"/>
          </a:xfrm>
        </p:spPr>
        <p:txBody>
          <a:bodyPr>
            <a:normAutofit/>
          </a:bodyPr>
          <a:lstStyle/>
          <a:p>
            <a:pPr marL="0" indent="0" algn="r">
              <a:buNone/>
            </a:pPr>
            <a:r>
              <a:rPr lang="en-US" dirty="0" smtClean="0">
                <a:latin typeface="Cambria" panose="02040503050406030204" pitchFamily="18" charset="0"/>
                <a:ea typeface="Cambria" panose="02040503050406030204" pitchFamily="18" charset="0"/>
              </a:rPr>
              <a:t>Tectonic </a:t>
            </a:r>
            <a:r>
              <a:rPr lang="en-US" dirty="0">
                <a:latin typeface="Cambria" panose="02040503050406030204" pitchFamily="18" charset="0"/>
                <a:ea typeface="Cambria" panose="02040503050406030204" pitchFamily="18" charset="0"/>
              </a:rPr>
              <a:t>and volcanic earthquakes are often nearly simultaneously recorded at the same </a:t>
            </a:r>
            <a:r>
              <a:rPr lang="en-US" dirty="0" smtClean="0">
                <a:latin typeface="Cambria" panose="02040503050406030204" pitchFamily="18" charset="0"/>
                <a:ea typeface="Cambria" panose="02040503050406030204" pitchFamily="18" charset="0"/>
              </a:rPr>
              <a:t>station</a:t>
            </a:r>
          </a:p>
        </p:txBody>
      </p:sp>
      <p:sp>
        <p:nvSpPr>
          <p:cNvPr id="15" name="Прямоугольник 14"/>
          <p:cNvSpPr/>
          <p:nvPr/>
        </p:nvSpPr>
        <p:spPr>
          <a:xfrm>
            <a:off x="327171" y="4750172"/>
            <a:ext cx="11501306" cy="1692771"/>
          </a:xfrm>
          <a:prstGeom prst="rect">
            <a:avLst/>
          </a:prstGeom>
        </p:spPr>
        <p:txBody>
          <a:bodyPr wrap="square">
            <a:spAutoFit/>
          </a:bodyPr>
          <a:lstStyle/>
          <a:p>
            <a:pPr algn="just"/>
            <a:r>
              <a:rPr lang="en-US" sz="2600" dirty="0" smtClean="0">
                <a:latin typeface="Cambria" panose="02040503050406030204" pitchFamily="18" charset="0"/>
                <a:ea typeface="Cambria" panose="02040503050406030204" pitchFamily="18" charset="0"/>
              </a:rPr>
              <a:t>Here, we </a:t>
            </a:r>
            <a:r>
              <a:rPr lang="en-US" sz="2600" dirty="0">
                <a:latin typeface="Cambria" panose="02040503050406030204" pitchFamily="18" charset="0"/>
                <a:ea typeface="Cambria" panose="02040503050406030204" pitchFamily="18" charset="0"/>
              </a:rPr>
              <a:t>consider seismograms recorded between December 2018 and April 2019. During this time period when a M=7.3 earthquake followed by an aftershock sequence occurred nearly simultaneously with a strong eruption of Shiveluch volcano</a:t>
            </a:r>
            <a:r>
              <a:rPr lang="en-US" sz="2600" dirty="0" smtClean="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p:txBody>
      </p:sp>
      <p:sp>
        <p:nvSpPr>
          <p:cNvPr id="16" name="TextBox 15"/>
          <p:cNvSpPr txBox="1"/>
          <p:nvPr/>
        </p:nvSpPr>
        <p:spPr>
          <a:xfrm>
            <a:off x="8113509" y="1223164"/>
            <a:ext cx="1928935" cy="338554"/>
          </a:xfrm>
          <a:prstGeom prst="rect">
            <a:avLst/>
          </a:prstGeom>
          <a:noFill/>
        </p:spPr>
        <p:txBody>
          <a:bodyPr wrap="square" rtlCol="0">
            <a:spAutoFit/>
          </a:bodyPr>
          <a:lstStyle/>
          <a:p>
            <a:r>
              <a:rPr lang="en-US" sz="1600" b="1" dirty="0" smtClean="0">
                <a:latin typeface="Cambria" panose="02040503050406030204" pitchFamily="18" charset="0"/>
                <a:ea typeface="Cambria" panose="02040503050406030204" pitchFamily="18" charset="0"/>
              </a:rPr>
              <a:t>Shiveluch volcano</a:t>
            </a:r>
            <a:endParaRPr lang="ru-RU" sz="1600" b="1" dirty="0">
              <a:latin typeface="Cambria" panose="02040503050406030204" pitchFamily="18" charset="0"/>
              <a:ea typeface="Cambria" panose="02040503050406030204" pitchFamily="18" charset="0"/>
            </a:endParaRPr>
          </a:p>
        </p:txBody>
      </p:sp>
      <p:sp>
        <p:nvSpPr>
          <p:cNvPr id="17" name="Прямоугольник 16"/>
          <p:cNvSpPr/>
          <p:nvPr/>
        </p:nvSpPr>
        <p:spPr>
          <a:xfrm>
            <a:off x="6860167" y="1834211"/>
            <a:ext cx="712578" cy="369332"/>
          </a:xfrm>
          <a:prstGeom prst="rect">
            <a:avLst/>
          </a:prstGeom>
        </p:spPr>
        <p:txBody>
          <a:bodyPr wrap="square">
            <a:spAutoFit/>
          </a:bodyPr>
          <a:lstStyle/>
          <a:p>
            <a:r>
              <a:rPr lang="en-US" b="1" dirty="0" smtClean="0">
                <a:latin typeface="Cambria" panose="02040503050406030204" pitchFamily="18" charset="0"/>
                <a:ea typeface="Cambria" panose="02040503050406030204" pitchFamily="18" charset="0"/>
              </a:rPr>
              <a:t>KVG</a:t>
            </a:r>
            <a:endParaRPr lang="ru-RU"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0553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92486"/>
            <a:ext cx="10515600" cy="1325563"/>
          </a:xfrm>
        </p:spPr>
        <p:txBody>
          <a:bodyPr>
            <a:normAutofit/>
          </a:bodyPr>
          <a:lstStyle/>
          <a:p>
            <a:pPr algn="ctr"/>
            <a:r>
              <a:rPr lang="en-US" sz="4000" dirty="0" smtClean="0">
                <a:latin typeface="Cambria" panose="02040503050406030204" pitchFamily="18" charset="0"/>
                <a:ea typeface="Cambria" panose="02040503050406030204" pitchFamily="18" charset="0"/>
              </a:rPr>
              <a:t>Outline</a:t>
            </a:r>
            <a:endParaRPr lang="ru-RU" sz="4000"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p:txBody>
          <a:bodyPr/>
          <a:lstStyle/>
          <a:p>
            <a:r>
              <a:rPr lang="en-US" dirty="0" smtClean="0">
                <a:latin typeface="Cambria" panose="02040503050406030204" pitchFamily="18" charset="0"/>
                <a:ea typeface="Cambria" panose="02040503050406030204" pitchFamily="18" charset="0"/>
              </a:rPr>
              <a:t>Seismogram processing and earthquake detection</a:t>
            </a:r>
          </a:p>
          <a:p>
            <a:r>
              <a:rPr lang="en-US" dirty="0" smtClean="0">
                <a:latin typeface="Cambria" panose="02040503050406030204" pitchFamily="18" charset="0"/>
                <a:ea typeface="Cambria" panose="02040503050406030204" pitchFamily="18" charset="0"/>
              </a:rPr>
              <a:t>Feature extraction</a:t>
            </a:r>
            <a:endParaRPr lang="ru-RU"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Creating labeled set for supervised learning</a:t>
            </a:r>
            <a:endParaRPr lang="ru-RU" dirty="0" smtClean="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Spectra </a:t>
            </a:r>
            <a:r>
              <a:rPr lang="en-US" dirty="0" smtClean="0">
                <a:latin typeface="Cambria" panose="02040503050406030204" pitchFamily="18" charset="0"/>
                <a:ea typeface="Cambria" panose="02040503050406030204" pitchFamily="18" charset="0"/>
              </a:rPr>
              <a:t>smoothing</a:t>
            </a:r>
          </a:p>
          <a:p>
            <a:r>
              <a:rPr lang="en-US" dirty="0" smtClean="0">
                <a:latin typeface="Cambria" panose="02040503050406030204" pitchFamily="18" charset="0"/>
                <a:ea typeface="Cambria" panose="02040503050406030204" pitchFamily="18" charset="0"/>
              </a:rPr>
              <a:t>Results of clustering and classification</a:t>
            </a:r>
          </a:p>
          <a:p>
            <a:r>
              <a:rPr lang="en-US" dirty="0" smtClean="0">
                <a:latin typeface="Cambria" panose="02040503050406030204" pitchFamily="18" charset="0"/>
                <a:ea typeface="Cambria" panose="02040503050406030204" pitchFamily="18" charset="0"/>
              </a:rPr>
              <a:t>Conclusions and further directions</a:t>
            </a:r>
            <a:endParaRPr lang="ru-RU" dirty="0"/>
          </a:p>
        </p:txBody>
      </p:sp>
    </p:spTree>
    <p:extLst>
      <p:ext uri="{BB962C8B-B14F-4D97-AF65-F5344CB8AC3E}">
        <p14:creationId xmlns:p14="http://schemas.microsoft.com/office/powerpoint/2010/main" val="2140248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Seismogram processing</a:t>
            </a:r>
            <a:endParaRPr lang="ru-RU" sz="4000"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630091" y="1825625"/>
            <a:ext cx="11310897" cy="4351338"/>
          </a:xfrm>
        </p:spPr>
        <p:txBody>
          <a:bodyPr/>
          <a:lstStyle/>
          <a:p>
            <a:r>
              <a:rPr lang="en-US" dirty="0" err="1" smtClean="0">
                <a:latin typeface="Cambria" panose="02040503050406030204" pitchFamily="18" charset="0"/>
                <a:ea typeface="Cambria" panose="02040503050406030204" pitchFamily="18" charset="0"/>
              </a:rPr>
              <a:t>Bandpass</a:t>
            </a:r>
            <a:r>
              <a:rPr lang="en-US" dirty="0" smtClean="0">
                <a:latin typeface="Cambria" panose="02040503050406030204" pitchFamily="18" charset="0"/>
                <a:ea typeface="Cambria" panose="02040503050406030204" pitchFamily="18" charset="0"/>
              </a:rPr>
              <a:t> filtering (0.5 – 10 Hz) and decimating (Fs from 200 to 20 Hz)</a:t>
            </a:r>
            <a:endParaRPr lang="en-US" dirty="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Seismogram smoothing with time window of 30 s</a:t>
            </a:r>
          </a:p>
          <a:p>
            <a:endParaRPr lang="ru-RU"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0039"/>
            <a:ext cx="12194467" cy="3898858"/>
          </a:xfrm>
          <a:prstGeom prst="rect">
            <a:avLst/>
          </a:prstGeom>
        </p:spPr>
      </p:pic>
      <p:sp>
        <p:nvSpPr>
          <p:cNvPr id="9" name="Прямоугольник 8"/>
          <p:cNvSpPr/>
          <p:nvPr/>
        </p:nvSpPr>
        <p:spPr>
          <a:xfrm>
            <a:off x="7883819" y="4556631"/>
            <a:ext cx="430306" cy="3534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20" t="11115"/>
          <a:stretch/>
        </p:blipFill>
        <p:spPr>
          <a:xfrm>
            <a:off x="0" y="3273398"/>
            <a:ext cx="12192000" cy="3465499"/>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1" t="11097" r="-1"/>
          <a:stretch/>
        </p:blipFill>
        <p:spPr>
          <a:xfrm>
            <a:off x="0" y="3273398"/>
            <a:ext cx="12192000" cy="3465499"/>
          </a:xfrm>
          <a:prstGeom prst="rect">
            <a:avLst/>
          </a:prstGeom>
        </p:spPr>
      </p:pic>
    </p:spTree>
    <p:extLst>
      <p:ext uri="{BB962C8B-B14F-4D97-AF65-F5344CB8AC3E}">
        <p14:creationId xmlns:p14="http://schemas.microsoft.com/office/powerpoint/2010/main" val="332267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Earthquake detection</a:t>
            </a:r>
            <a:endParaRPr lang="ru-RU" sz="4000" dirty="0">
              <a:latin typeface="Cambria" panose="02040503050406030204" pitchFamily="18" charset="0"/>
              <a:ea typeface="Cambria" panose="020405030504060302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0039"/>
            <a:ext cx="12194467" cy="3898858"/>
          </a:xfrm>
          <a:prstGeom prst="rect">
            <a:avLst/>
          </a:prstGeom>
        </p:spPr>
      </p:pic>
      <p:sp>
        <p:nvSpPr>
          <p:cNvPr id="9" name="Прямоугольник 8"/>
          <p:cNvSpPr/>
          <p:nvPr/>
        </p:nvSpPr>
        <p:spPr>
          <a:xfrm>
            <a:off x="7883819" y="4556631"/>
            <a:ext cx="430306" cy="3534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20" t="11115"/>
          <a:stretch/>
        </p:blipFill>
        <p:spPr>
          <a:xfrm>
            <a:off x="0" y="3273398"/>
            <a:ext cx="12192000" cy="3465499"/>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11" t="11097" r="2"/>
          <a:stretch/>
        </p:blipFill>
        <p:spPr>
          <a:xfrm>
            <a:off x="0" y="3273398"/>
            <a:ext cx="12193234" cy="3465499"/>
          </a:xfrm>
          <a:prstGeom prst="rect">
            <a:avLst/>
          </a:prstGeom>
        </p:spPr>
      </p:pic>
      <mc:AlternateContent xmlns:mc="http://schemas.openxmlformats.org/markup-compatibility/2006" xmlns:a14="http://schemas.microsoft.com/office/drawing/2010/main">
        <mc:Choice Requires="a14">
          <p:sp>
            <p:nvSpPr>
              <p:cNvPr id="4" name="Объект 3"/>
              <p:cNvSpPr>
                <a:spLocks noGrp="1"/>
              </p:cNvSpPr>
              <p:nvPr>
                <p:ph idx="1"/>
              </p:nvPr>
            </p:nvSpPr>
            <p:spPr>
              <a:xfrm>
                <a:off x="838200" y="1594044"/>
                <a:ext cx="10515600" cy="1060005"/>
              </a:xfrm>
            </p:spPr>
            <p:txBody>
              <a:bodyPr>
                <a:normAutofit/>
              </a:bodyPr>
              <a:lstStyle/>
              <a:p>
                <a:pPr marL="0" indent="0" algn="ctr">
                  <a:buNone/>
                </a:pPr>
                <a:r>
                  <a:rPr lang="en-US" dirty="0" smtClean="0">
                    <a:latin typeface="Cambria" panose="02040503050406030204" pitchFamily="18" charset="0"/>
                    <a:ea typeface="Cambria" panose="02040503050406030204" pitchFamily="18" charset="0"/>
                  </a:rPr>
                  <a:t>Signal-to-noise ratio:    </a:t>
                </a:r>
                <a14:m>
                  <m:oMath xmlns:m="http://schemas.openxmlformats.org/officeDocument/2006/math">
                    <m:r>
                      <a:rPr lang="en-US" i="1">
                        <a:latin typeface="Cambria Math" panose="02040503050406030204" pitchFamily="18" charset="0"/>
                      </a:rPr>
                      <m:t>𝑆𝑁𝑅</m:t>
                    </m:r>
                    <m:r>
                      <a:rPr lang="en-US" i="1">
                        <a:latin typeface="Cambria Math" panose="02040503050406030204" pitchFamily="18" charset="0"/>
                      </a:rPr>
                      <m:t>= </m:t>
                    </m:r>
                    <m:f>
                      <m:fPr>
                        <m:type m:val="lin"/>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num>
                      <m:den>
                        <m:sSub>
                          <m:sSubPr>
                            <m:ctrlPr>
                              <a:rPr lang="ru-RU"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𝑚𝑖𝑛</m:t>
                            </m:r>
                          </m:sub>
                        </m:sSub>
                      </m:den>
                    </m:f>
                  </m:oMath>
                </a14:m>
                <a:endParaRPr lang="en-US" dirty="0" smtClean="0">
                  <a:latin typeface="Cambria" panose="02040503050406030204" pitchFamily="18" charset="0"/>
                  <a:ea typeface="Cambria" panose="02040503050406030204" pitchFamily="18" charset="0"/>
                </a:endParaRPr>
              </a:p>
              <a:p>
                <a:pPr marL="0" indent="0" algn="ctr">
                  <a:buNone/>
                </a:pPr>
                <a:r>
                  <a:rPr lang="en-US" dirty="0" smtClean="0">
                    <a:latin typeface="Cambria" panose="02040503050406030204" pitchFamily="18" charset="0"/>
                    <a:ea typeface="Cambria" panose="02040503050406030204" pitchFamily="18" charset="0"/>
                  </a:rPr>
                  <a:t>where </a:t>
                </a:r>
                <a14:m>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𝑚𝑖𝑛</m:t>
                        </m:r>
                      </m:sub>
                    </m:sSub>
                    <m:r>
                      <a:rPr lang="en-US" i="1">
                        <a:latin typeface="Cambria Math" panose="02040503050406030204" pitchFamily="18" charset="0"/>
                      </a:rPr>
                      <m:t>=</m:t>
                    </m:r>
                    <m:r>
                      <m:rPr>
                        <m:sty m:val="p"/>
                      </m:rPr>
                      <a:rPr lang="en-US">
                        <a:latin typeface="Cambria Math" panose="02040503050406030204" pitchFamily="18" charset="0"/>
                      </a:rPr>
                      <m:t>max</m:t>
                    </m:r>
                    <m:r>
                      <a:rPr lang="en-US" i="1">
                        <a:latin typeface="Cambria Math" panose="02040503050406030204" pitchFamily="18" charset="0"/>
                      </a:rPr>
                      <m:t>(</m:t>
                    </m:r>
                    <m:sSubSup>
                      <m:sSubSupPr>
                        <m:ctrlPr>
                          <a:rPr lang="ru-RU"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𝑚𝑖𝑛</m:t>
                        </m:r>
                      </m:sub>
                      <m:sup>
                        <m:r>
                          <a:rPr lang="en-US" i="1">
                            <a:latin typeface="Cambria Math" panose="02040503050406030204" pitchFamily="18" charset="0"/>
                          </a:rPr>
                          <m:t>1</m:t>
                        </m:r>
                      </m:sup>
                    </m:sSubSup>
                    <m:r>
                      <a:rPr lang="en-US" i="1">
                        <a:latin typeface="Cambria Math" panose="02040503050406030204" pitchFamily="18" charset="0"/>
                      </a:rPr>
                      <m:t>,</m:t>
                    </m:r>
                    <m:sSubSup>
                      <m:sSubSupPr>
                        <m:ctrlPr>
                          <a:rPr lang="ru-RU"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𝑚𝑖𝑛</m:t>
                        </m:r>
                      </m:sub>
                      <m:sup>
                        <m:r>
                          <a:rPr lang="en-US" i="1">
                            <a:latin typeface="Cambria Math" panose="02040503050406030204" pitchFamily="18" charset="0"/>
                          </a:rPr>
                          <m:t>2</m:t>
                        </m:r>
                      </m:sup>
                    </m:sSubSup>
                    <m:r>
                      <a:rPr lang="en-US" i="1">
                        <a:latin typeface="Cambria Math" panose="02040503050406030204" pitchFamily="18" charset="0"/>
                      </a:rPr>
                      <m:t>)</m:t>
                    </m:r>
                  </m:oMath>
                </a14:m>
                <a:endParaRPr lang="ru-RU" dirty="0">
                  <a:latin typeface="Cambria" panose="02040503050406030204" pitchFamily="18" charset="0"/>
                  <a:ea typeface="Cambria" panose="02040503050406030204" pitchFamily="18" charset="0"/>
                </a:endParaRPr>
              </a:p>
            </p:txBody>
          </p:sp>
        </mc:Choice>
        <mc:Fallback xmlns="">
          <p:sp>
            <p:nvSpPr>
              <p:cNvPr id="4" name="Объект 3"/>
              <p:cNvSpPr>
                <a:spLocks noGrp="1" noRot="1" noChangeAspect="1" noMove="1" noResize="1" noEditPoints="1" noAdjustHandles="1" noChangeArrowheads="1" noChangeShapeType="1" noTextEdit="1"/>
              </p:cNvSpPr>
              <p:nvPr>
                <p:ph idx="1"/>
              </p:nvPr>
            </p:nvSpPr>
            <p:spPr>
              <a:xfrm>
                <a:off x="838200" y="1594044"/>
                <a:ext cx="10515600" cy="1060005"/>
              </a:xfrm>
              <a:blipFill>
                <a:blip r:embed="rId5"/>
                <a:stretch>
                  <a:fillRect t="-9770" b="-10345"/>
                </a:stretch>
              </a:blipFill>
            </p:spPr>
            <p:txBody>
              <a:bodyPr/>
              <a:lstStyle/>
              <a:p>
                <a:r>
                  <a:rPr lang="ru-RU">
                    <a:noFill/>
                  </a:rPr>
                  <a:t> </a:t>
                </a:r>
              </a:p>
            </p:txBody>
          </p:sp>
        </mc:Fallback>
      </mc:AlternateContent>
      <p:grpSp>
        <p:nvGrpSpPr>
          <p:cNvPr id="15" name="Группа 14"/>
          <p:cNvGrpSpPr/>
          <p:nvPr/>
        </p:nvGrpSpPr>
        <p:grpSpPr>
          <a:xfrm>
            <a:off x="5381808" y="3554925"/>
            <a:ext cx="1912630" cy="1057715"/>
            <a:chOff x="5381808" y="3554925"/>
            <a:chExt cx="1912630" cy="1057715"/>
          </a:xfrm>
        </p:grpSpPr>
        <p:grpSp>
          <p:nvGrpSpPr>
            <p:cNvPr id="3" name="Группа 2"/>
            <p:cNvGrpSpPr/>
            <p:nvPr/>
          </p:nvGrpSpPr>
          <p:grpSpPr>
            <a:xfrm>
              <a:off x="6158448" y="4043680"/>
              <a:ext cx="360680" cy="568960"/>
              <a:chOff x="6146800" y="4043680"/>
              <a:chExt cx="360680" cy="568960"/>
            </a:xfrm>
          </p:grpSpPr>
          <p:cxnSp>
            <p:nvCxnSpPr>
              <p:cNvPr id="7" name="Прямая со стрелкой 6"/>
              <p:cNvCxnSpPr/>
              <p:nvPr/>
            </p:nvCxnSpPr>
            <p:spPr>
              <a:xfrm>
                <a:off x="6299200" y="4043680"/>
                <a:ext cx="0" cy="431800"/>
              </a:xfrm>
              <a:prstGeom prst="straightConnector1">
                <a:avLst/>
              </a:prstGeom>
              <a:ln w="28575">
                <a:tailEnd type="triangle"/>
              </a:ln>
            </p:spPr>
            <p:style>
              <a:lnRef idx="3">
                <a:schemeClr val="accent4"/>
              </a:lnRef>
              <a:fillRef idx="0">
                <a:schemeClr val="accent4"/>
              </a:fillRef>
              <a:effectRef idx="2">
                <a:schemeClr val="accent4"/>
              </a:effectRef>
              <a:fontRef idx="minor">
                <a:schemeClr val="tx1"/>
              </a:fontRef>
            </p:style>
          </p:cxnSp>
          <p:cxnSp>
            <p:nvCxnSpPr>
              <p:cNvPr id="12" name="Прямая со стрелкой 11"/>
              <p:cNvCxnSpPr/>
              <p:nvPr/>
            </p:nvCxnSpPr>
            <p:spPr>
              <a:xfrm>
                <a:off x="6507480" y="4180840"/>
                <a:ext cx="0" cy="431800"/>
              </a:xfrm>
              <a:prstGeom prst="straightConnector1">
                <a:avLst/>
              </a:prstGeom>
              <a:ln w="28575">
                <a:solidFill>
                  <a:srgbClr val="00B050"/>
                </a:solidFill>
                <a:tailEnd type="triangle"/>
              </a:ln>
            </p:spPr>
            <p:style>
              <a:lnRef idx="3">
                <a:schemeClr val="accent6"/>
              </a:lnRef>
              <a:fillRef idx="0">
                <a:schemeClr val="accent6"/>
              </a:fillRef>
              <a:effectRef idx="2">
                <a:schemeClr val="accent6"/>
              </a:effectRef>
              <a:fontRef idx="minor">
                <a:schemeClr val="tx1"/>
              </a:fontRef>
            </p:style>
          </p:cxnSp>
          <p:cxnSp>
            <p:nvCxnSpPr>
              <p:cNvPr id="13" name="Прямая со стрелкой 12"/>
              <p:cNvCxnSpPr/>
              <p:nvPr/>
            </p:nvCxnSpPr>
            <p:spPr>
              <a:xfrm>
                <a:off x="6146800" y="4180840"/>
                <a:ext cx="0" cy="431800"/>
              </a:xfrm>
              <a:prstGeom prst="straightConnector1">
                <a:avLst/>
              </a:prstGeom>
              <a:ln w="28575">
                <a:solidFill>
                  <a:srgbClr val="00B050"/>
                </a:solidFill>
                <a:tailEnd type="triangle"/>
              </a:ln>
            </p:spPr>
            <p:style>
              <a:lnRef idx="3">
                <a:schemeClr val="accent6"/>
              </a:lnRef>
              <a:fillRef idx="0">
                <a:schemeClr val="accent6"/>
              </a:fillRef>
              <a:effectRef idx="2">
                <a:schemeClr val="accent6"/>
              </a:effectRef>
              <a:fontRef idx="minor">
                <a:schemeClr val="tx1"/>
              </a:fontRef>
            </p:style>
          </p:cxnSp>
        </p:grpSp>
        <mc:AlternateContent xmlns:mc="http://schemas.openxmlformats.org/markup-compatibility/2006" xmlns:a14="http://schemas.microsoft.com/office/drawing/2010/main">
          <mc:Choice Requires="a14">
            <p:sp>
              <p:nvSpPr>
                <p:cNvPr id="5" name="Прямоугольник 4"/>
                <p:cNvSpPr/>
                <p:nvPr/>
              </p:nvSpPr>
              <p:spPr>
                <a:xfrm>
                  <a:off x="5727480" y="3554925"/>
                  <a:ext cx="868058"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200" b="1" i="1" smtClean="0">
                                <a:solidFill>
                                  <a:schemeClr val="accent4"/>
                                </a:solidFill>
                                <a:latin typeface="Cambria Math" panose="02040503050406030204" pitchFamily="18" charset="0"/>
                              </a:rPr>
                            </m:ctrlPr>
                          </m:sSubPr>
                          <m:e>
                            <m:r>
                              <a:rPr lang="en-US" sz="2200" b="1" i="1">
                                <a:solidFill>
                                  <a:schemeClr val="accent4"/>
                                </a:solidFill>
                                <a:latin typeface="Cambria Math" panose="02040503050406030204" pitchFamily="18" charset="0"/>
                              </a:rPr>
                              <m:t>𝒗</m:t>
                            </m:r>
                          </m:e>
                          <m:sub>
                            <m:r>
                              <a:rPr lang="en-US" sz="2200" b="1" i="1">
                                <a:solidFill>
                                  <a:schemeClr val="accent4"/>
                                </a:solidFill>
                                <a:latin typeface="Cambria Math" panose="02040503050406030204" pitchFamily="18" charset="0"/>
                              </a:rPr>
                              <m:t>𝒎𝒂𝒙</m:t>
                            </m:r>
                          </m:sub>
                        </m:sSub>
                      </m:oMath>
                    </m:oMathPara>
                  </a14:m>
                  <a:endParaRPr lang="ru-RU" sz="2200" b="1" dirty="0">
                    <a:solidFill>
                      <a:schemeClr val="accent4"/>
                    </a:solidFill>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5727480" y="3554925"/>
                  <a:ext cx="868058" cy="430887"/>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5381808" y="3869920"/>
                  <a:ext cx="831190" cy="4554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u-RU" sz="2200" b="1" i="1" smtClean="0">
                                <a:solidFill>
                                  <a:srgbClr val="00B050"/>
                                </a:solidFill>
                                <a:latin typeface="Cambria Math" panose="02040503050406030204" pitchFamily="18" charset="0"/>
                              </a:rPr>
                            </m:ctrlPr>
                          </m:sSubSupPr>
                          <m:e>
                            <m:r>
                              <a:rPr lang="en-US" sz="2200" b="1" i="1">
                                <a:solidFill>
                                  <a:srgbClr val="00B050"/>
                                </a:solidFill>
                                <a:latin typeface="Cambria Math" panose="02040503050406030204" pitchFamily="18" charset="0"/>
                              </a:rPr>
                              <m:t>𝒗</m:t>
                            </m:r>
                          </m:e>
                          <m:sub>
                            <m:r>
                              <a:rPr lang="en-US" sz="2200" b="1" i="1">
                                <a:solidFill>
                                  <a:srgbClr val="00B050"/>
                                </a:solidFill>
                                <a:latin typeface="Cambria Math" panose="02040503050406030204" pitchFamily="18" charset="0"/>
                              </a:rPr>
                              <m:t>𝒎𝒊𝒏</m:t>
                            </m:r>
                          </m:sub>
                          <m:sup>
                            <m:r>
                              <a:rPr lang="en-US" sz="2200" b="1" i="1">
                                <a:solidFill>
                                  <a:srgbClr val="00B050"/>
                                </a:solidFill>
                                <a:latin typeface="Cambria Math" panose="02040503050406030204" pitchFamily="18" charset="0"/>
                              </a:rPr>
                              <m:t>𝟏</m:t>
                            </m:r>
                          </m:sup>
                        </m:sSubSup>
                      </m:oMath>
                    </m:oMathPara>
                  </a14:m>
                  <a:endParaRPr lang="ru-RU" sz="2200" b="1" dirty="0">
                    <a:solidFill>
                      <a:srgbClr val="00B050"/>
                    </a:solidFill>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5381808" y="3869920"/>
                  <a:ext cx="831190" cy="455446"/>
                </a:xfrm>
                <a:prstGeom prst="rect">
                  <a:avLst/>
                </a:prstGeom>
                <a:blipFill>
                  <a:blip r:embed="rId7"/>
                  <a:stretch>
                    <a:fillRect b="-2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6463248" y="3869920"/>
                  <a:ext cx="831190" cy="4554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u-RU" sz="2200" b="1" i="1" smtClean="0">
                                <a:solidFill>
                                  <a:srgbClr val="00B050"/>
                                </a:solidFill>
                                <a:latin typeface="Cambria Math" panose="02040503050406030204" pitchFamily="18" charset="0"/>
                              </a:rPr>
                            </m:ctrlPr>
                          </m:sSubSupPr>
                          <m:e>
                            <m:r>
                              <a:rPr lang="en-US" sz="2200" b="1" i="1">
                                <a:solidFill>
                                  <a:srgbClr val="00B050"/>
                                </a:solidFill>
                                <a:latin typeface="Cambria Math" panose="02040503050406030204" pitchFamily="18" charset="0"/>
                              </a:rPr>
                              <m:t>𝒗</m:t>
                            </m:r>
                          </m:e>
                          <m:sub>
                            <m:r>
                              <a:rPr lang="en-US" sz="2200" b="1" i="1">
                                <a:solidFill>
                                  <a:srgbClr val="00B050"/>
                                </a:solidFill>
                                <a:latin typeface="Cambria Math" panose="02040503050406030204" pitchFamily="18" charset="0"/>
                              </a:rPr>
                              <m:t>𝒎𝒊𝒏</m:t>
                            </m:r>
                          </m:sub>
                          <m:sup>
                            <m:r>
                              <a:rPr lang="en-US" sz="2200" b="1" i="1" smtClean="0">
                                <a:solidFill>
                                  <a:srgbClr val="00B050"/>
                                </a:solidFill>
                                <a:latin typeface="Cambria Math" panose="02040503050406030204" pitchFamily="18" charset="0"/>
                              </a:rPr>
                              <m:t>𝟐</m:t>
                            </m:r>
                          </m:sup>
                        </m:sSubSup>
                      </m:oMath>
                    </m:oMathPara>
                  </a14:m>
                  <a:endParaRPr lang="ru-RU" sz="2200" b="1" dirty="0">
                    <a:solidFill>
                      <a:srgbClr val="00B050"/>
                    </a:solidFill>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6463248" y="3869920"/>
                  <a:ext cx="831190" cy="455446"/>
                </a:xfrm>
                <a:prstGeom prst="rect">
                  <a:avLst/>
                </a:prstGeom>
                <a:blipFill>
                  <a:blip r:embed="rId8"/>
                  <a:stretch>
                    <a:fillRect b="-2667"/>
                  </a:stretch>
                </a:blipFill>
              </p:spPr>
              <p:txBody>
                <a:bodyPr/>
                <a:lstStyle/>
                <a:p>
                  <a:r>
                    <a:rPr lang="ru-RU">
                      <a:noFill/>
                    </a:rPr>
                    <a:t> </a:t>
                  </a:r>
                </a:p>
              </p:txBody>
            </p:sp>
          </mc:Fallback>
        </mc:AlternateContent>
      </p:grpSp>
    </p:spTree>
    <p:extLst>
      <p:ext uri="{BB962C8B-B14F-4D97-AF65-F5344CB8AC3E}">
        <p14:creationId xmlns:p14="http://schemas.microsoft.com/office/powerpoint/2010/main" val="39135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Earthquake detection</a:t>
            </a:r>
            <a:endParaRPr lang="ru-RU" sz="4000" dirty="0">
              <a:latin typeface="Cambria" panose="02040503050406030204" pitchFamily="18" charset="0"/>
              <a:ea typeface="Cambria" panose="020405030504060302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0039"/>
            <a:ext cx="12194467" cy="3898858"/>
          </a:xfrm>
          <a:prstGeom prst="rect">
            <a:avLst/>
          </a:prstGeom>
        </p:spPr>
      </p:pic>
      <mc:AlternateContent xmlns:mc="http://schemas.openxmlformats.org/markup-compatibility/2006" xmlns:a14="http://schemas.microsoft.com/office/drawing/2010/main">
        <mc:Choice Requires="a14">
          <p:sp>
            <p:nvSpPr>
              <p:cNvPr id="4" name="Объект 3"/>
              <p:cNvSpPr>
                <a:spLocks noGrp="1"/>
              </p:cNvSpPr>
              <p:nvPr>
                <p:ph idx="1"/>
              </p:nvPr>
            </p:nvSpPr>
            <p:spPr>
              <a:xfrm>
                <a:off x="838200" y="1994536"/>
                <a:ext cx="10515600" cy="541655"/>
              </a:xfrm>
            </p:spPr>
            <p:txBody>
              <a:bodyPr/>
              <a:lstStyle/>
              <a:p>
                <a:pPr marL="0" indent="0" algn="ctr">
                  <a:buNone/>
                </a:pPr>
                <a:r>
                  <a:rPr lang="en-US" dirty="0">
                    <a:latin typeface="Cambria" panose="02040503050406030204" pitchFamily="18" charset="0"/>
                    <a:ea typeface="Cambria" panose="02040503050406030204" pitchFamily="18" charset="0"/>
                  </a:rPr>
                  <a:t>A</a:t>
                </a:r>
                <a:r>
                  <a:rPr lang="en-US" dirty="0" smtClean="0">
                    <a:latin typeface="Cambria" panose="02040503050406030204" pitchFamily="18" charset="0"/>
                    <a:ea typeface="Cambria" panose="02040503050406030204" pitchFamily="18" charset="0"/>
                  </a:rPr>
                  <a:t>ll detections with </a:t>
                </a:r>
                <a14:m>
                  <m:oMath xmlns:m="http://schemas.openxmlformats.org/officeDocument/2006/math">
                    <m:r>
                      <a:rPr lang="en-US" b="1" i="1" smtClean="0">
                        <a:solidFill>
                          <a:schemeClr val="accent6">
                            <a:lumMod val="75000"/>
                          </a:schemeClr>
                        </a:solidFill>
                        <a:latin typeface="Cambria Math" panose="02040503050406030204" pitchFamily="18" charset="0"/>
                      </a:rPr>
                      <m:t>𝑺𝑵𝑹</m:t>
                    </m:r>
                    <m:r>
                      <a:rPr lang="en-US" b="1" i="1" smtClean="0">
                        <a:solidFill>
                          <a:schemeClr val="accent6">
                            <a:lumMod val="75000"/>
                          </a:schemeClr>
                        </a:solidFill>
                        <a:latin typeface="Cambria Math" panose="02040503050406030204" pitchFamily="18" charset="0"/>
                        <a:ea typeface="Cambria Math" panose="02040503050406030204" pitchFamily="18" charset="0"/>
                      </a:rPr>
                      <m:t>≥</m:t>
                    </m:r>
                    <m:r>
                      <a:rPr lang="en-US" b="1" i="1" smtClean="0">
                        <a:solidFill>
                          <a:schemeClr val="accent6">
                            <a:lumMod val="75000"/>
                          </a:schemeClr>
                        </a:solidFill>
                        <a:latin typeface="Cambria Math" panose="02040503050406030204" pitchFamily="18" charset="0"/>
                        <a:ea typeface="Cambria Math" panose="02040503050406030204" pitchFamily="18" charset="0"/>
                      </a:rPr>
                      <m:t>𝟏</m:t>
                    </m:r>
                    <m:r>
                      <a:rPr lang="en-US" b="1" i="1" smtClean="0">
                        <a:solidFill>
                          <a:schemeClr val="accent6">
                            <a:lumMod val="75000"/>
                          </a:schemeClr>
                        </a:solidFill>
                        <a:latin typeface="Cambria Math" panose="02040503050406030204" pitchFamily="18" charset="0"/>
                        <a:ea typeface="Cambria Math" panose="02040503050406030204" pitchFamily="18" charset="0"/>
                      </a:rPr>
                      <m:t>.</m:t>
                    </m:r>
                    <m:r>
                      <a:rPr lang="en-US" b="1" i="1" smtClean="0">
                        <a:solidFill>
                          <a:schemeClr val="accent6">
                            <a:lumMod val="75000"/>
                          </a:schemeClr>
                        </a:solidFill>
                        <a:latin typeface="Cambria Math" panose="02040503050406030204" pitchFamily="18" charset="0"/>
                        <a:ea typeface="Cambria Math" panose="02040503050406030204" pitchFamily="18" charset="0"/>
                      </a:rPr>
                      <m:t>𝟑𝟓</m:t>
                    </m:r>
                  </m:oMath>
                </a14:m>
                <a:r>
                  <a:rPr lang="en-US" b="1" dirty="0" smtClean="0">
                    <a:solidFill>
                      <a:schemeClr val="accent6">
                        <a:lumMod val="75000"/>
                      </a:schemeClr>
                    </a:solidFill>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have been selected</a:t>
                </a:r>
                <a:endParaRPr lang="ru-RU" dirty="0">
                  <a:latin typeface="Cambria" panose="02040503050406030204" pitchFamily="18" charset="0"/>
                  <a:ea typeface="Cambria" panose="02040503050406030204" pitchFamily="18" charset="0"/>
                </a:endParaRPr>
              </a:p>
            </p:txBody>
          </p:sp>
        </mc:Choice>
        <mc:Fallback xmlns="">
          <p:sp>
            <p:nvSpPr>
              <p:cNvPr id="4" name="Объект 3"/>
              <p:cNvSpPr>
                <a:spLocks noGrp="1" noRot="1" noChangeAspect="1" noMove="1" noResize="1" noEditPoints="1" noAdjustHandles="1" noChangeArrowheads="1" noChangeShapeType="1" noTextEdit="1"/>
              </p:cNvSpPr>
              <p:nvPr>
                <p:ph idx="1"/>
              </p:nvPr>
            </p:nvSpPr>
            <p:spPr>
              <a:xfrm>
                <a:off x="838200" y="1994536"/>
                <a:ext cx="10515600" cy="541655"/>
              </a:xfrm>
              <a:blipFill>
                <a:blip r:embed="rId3"/>
                <a:stretch>
                  <a:fillRect t="-19101" b="-19101"/>
                </a:stretch>
              </a:blipFill>
            </p:spPr>
            <p:txBody>
              <a:bodyPr/>
              <a:lstStyle/>
              <a:p>
                <a:r>
                  <a:rPr lang="ru-RU">
                    <a:noFill/>
                  </a:rPr>
                  <a:t> </a:t>
                </a:r>
              </a:p>
            </p:txBody>
          </p:sp>
        </mc:Fallback>
      </mc:AlternateContent>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11129"/>
          <a:stretch/>
        </p:blipFill>
        <p:spPr>
          <a:xfrm>
            <a:off x="0" y="3273941"/>
            <a:ext cx="12194467" cy="3464956"/>
          </a:xfrm>
          <a:prstGeom prst="rect">
            <a:avLst/>
          </a:prstGeom>
        </p:spPr>
      </p:pic>
    </p:spTree>
    <p:extLst>
      <p:ext uri="{BB962C8B-B14F-4D97-AF65-F5344CB8AC3E}">
        <p14:creationId xmlns:p14="http://schemas.microsoft.com/office/powerpoint/2010/main" val="2216400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smtClean="0">
                <a:latin typeface="Cambria" panose="02040503050406030204" pitchFamily="18" charset="0"/>
                <a:ea typeface="Cambria" panose="02040503050406030204" pitchFamily="18" charset="0"/>
              </a:rPr>
              <a:t>Feature extraction</a:t>
            </a:r>
            <a:endParaRPr lang="ru-RU" sz="40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838200" y="1413862"/>
                <a:ext cx="10515600" cy="5194407"/>
              </a:xfrm>
            </p:spPr>
            <p:txBody>
              <a:bodyPr>
                <a:normAutofit/>
              </a:bodyPr>
              <a:lstStyle/>
              <a:p>
                <a:pPr marL="0" indent="0">
                  <a:buNone/>
                </a:pPr>
                <a:r>
                  <a:rPr lang="en-US" dirty="0" smtClean="0">
                    <a:latin typeface="Cambria" panose="02040503050406030204" pitchFamily="18" charset="0"/>
                    <a:ea typeface="Cambria" panose="02040503050406030204" pitchFamily="18" charset="0"/>
                  </a:rPr>
                  <a:t>For each detection next </a:t>
                </a:r>
                <a:br>
                  <a:rPr lang="en-US" dirty="0" smtClean="0">
                    <a:latin typeface="Cambria" panose="02040503050406030204" pitchFamily="18" charset="0"/>
                    <a:ea typeface="Cambria" panose="02040503050406030204" pitchFamily="18" charset="0"/>
                  </a:rPr>
                </a:br>
                <a:r>
                  <a:rPr lang="en-US" dirty="0" smtClean="0">
                    <a:latin typeface="Cambria" panose="02040503050406030204" pitchFamily="18" charset="0"/>
                    <a:ea typeface="Cambria" panose="02040503050406030204" pitchFamily="18" charset="0"/>
                  </a:rPr>
                  <a:t>parameters were estimated</a:t>
                </a:r>
              </a:p>
              <a:p>
                <a:pPr marL="0" indent="0">
                  <a:buNone/>
                </a:pPr>
                <a:endParaRPr lang="en-US"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Peak frequency </a:t>
                </a:r>
                <a14:m>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𝑚𝑎𝑥</m:t>
                        </m:r>
                      </m:sub>
                    </m:sSub>
                  </m:oMath>
                </a14:m>
                <a:endParaRPr lang="en-US" dirty="0" smtClean="0">
                  <a:latin typeface="Cambria" panose="02040503050406030204" pitchFamily="18" charset="0"/>
                  <a:ea typeface="Cambria" panose="02040503050406030204" pitchFamily="18" charset="0"/>
                </a:endParaRPr>
              </a:p>
              <a:p>
                <a:pPr lvl="0"/>
                <a:r>
                  <a:rPr lang="en-US" dirty="0" smtClean="0">
                    <a:latin typeface="Cambria" panose="02040503050406030204" pitchFamily="18" charset="0"/>
                    <a:ea typeface="Cambria" panose="02040503050406030204" pitchFamily="18" charset="0"/>
                  </a:rPr>
                  <a:t>Mean frequency </a:t>
                </a:r>
                <a:r>
                  <a:rPr lang="en-US" dirty="0">
                    <a:latin typeface="Cambria" panose="02040503050406030204" pitchFamily="18" charset="0"/>
                    <a:ea typeface="Cambria" panose="02040503050406030204" pitchFamily="18" charset="0"/>
                  </a:rPr>
                  <a:t>is defined as</a:t>
                </a:r>
                <a:endParaRPr lang="ru-RU" dirty="0">
                  <a:latin typeface="Cambria" panose="02040503050406030204" pitchFamily="18" charset="0"/>
                  <a:ea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𝑚𝑒𝑎𝑛</m:t>
                          </m:r>
                        </m:sub>
                      </m:sSub>
                      <m:r>
                        <a:rPr lang="en-US" i="1">
                          <a:latin typeface="Cambria Math" panose="02040503050406030204" pitchFamily="18" charset="0"/>
                        </a:rPr>
                        <m:t>=</m:t>
                      </m:r>
                      <m:f>
                        <m:fPr>
                          <m:ctrlPr>
                            <a:rPr lang="ru-RU" i="1">
                              <a:latin typeface="Cambria Math" panose="02040503050406030204" pitchFamily="18" charset="0"/>
                            </a:rPr>
                          </m:ctrlPr>
                        </m:fPr>
                        <m:num>
                          <m:nary>
                            <m:naryPr>
                              <m:chr m:val="∑"/>
                              <m:limLoc m:val="subSup"/>
                              <m:supHide m:val="on"/>
                              <m:ctrlPr>
                                <a:rPr lang="ru-RU" i="1">
                                  <a:latin typeface="Cambria Math" panose="02040503050406030204" pitchFamily="18" charset="0"/>
                                </a:rPr>
                              </m:ctrlPr>
                            </m:naryPr>
                            <m:sub>
                              <m:r>
                                <a:rPr lang="en-US" i="1">
                                  <a:latin typeface="Cambria Math" panose="02040503050406030204" pitchFamily="18" charset="0"/>
                                </a:rPr>
                                <m:t>𝑖</m:t>
                              </m:r>
                            </m:sub>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ru-RU" i="1" smtClean="0">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ru-RU"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e>
                          </m:nary>
                        </m:num>
                        <m:den>
                          <m:nary>
                            <m:naryPr>
                              <m:chr m:val="∑"/>
                              <m:limLoc m:val="subSup"/>
                              <m:supHide m:val="on"/>
                              <m:ctrlPr>
                                <a:rPr lang="ru-RU" i="1">
                                  <a:latin typeface="Cambria Math" panose="02040503050406030204" pitchFamily="18" charset="0"/>
                                </a:rPr>
                              </m:ctrlPr>
                            </m:naryPr>
                            <m:sub>
                              <m:r>
                                <a:rPr lang="en-US" i="1">
                                  <a:latin typeface="Cambria Math" panose="02040503050406030204" pitchFamily="18" charset="0"/>
                                </a:rPr>
                                <m:t>𝑖</m:t>
                              </m:r>
                            </m:sub>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ru-RU" i="1" smtClean="0">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r>
                                <a:rPr lang="en-US" b="0" i="1" smtClean="0">
                                  <a:latin typeface="Cambria Math" panose="02040503050406030204" pitchFamily="18" charset="0"/>
                                </a:rPr>
                                <m:t>)</m:t>
                              </m:r>
                            </m:e>
                          </m:nary>
                        </m:den>
                      </m:f>
                    </m:oMath>
                  </m:oMathPara>
                </a14:m>
                <a:endParaRPr lang="ru-RU" dirty="0">
                  <a:latin typeface="Cambria" panose="02040503050406030204" pitchFamily="18" charset="0"/>
                  <a:ea typeface="Cambria" panose="02040503050406030204" pitchFamily="18" charset="0"/>
                </a:endParaRPr>
              </a:p>
              <a:p>
                <a:pPr lvl="0"/>
                <a:r>
                  <a:rPr lang="en-US" dirty="0" smtClean="0">
                    <a:latin typeface="Cambria" panose="02040503050406030204" pitchFamily="18" charset="0"/>
                    <a:ea typeface="Cambria" panose="02040503050406030204" pitchFamily="18" charset="0"/>
                  </a:rPr>
                  <a:t>Median frequency </a:t>
                </a:r>
                <a:r>
                  <a:rPr lang="en-US" dirty="0">
                    <a:latin typeface="Cambria" panose="02040503050406030204" pitchFamily="18" charset="0"/>
                    <a:ea typeface="Cambria" panose="02040503050406030204" pitchFamily="18" charset="0"/>
                  </a:rPr>
                  <a:t>can be found from the condition</a:t>
                </a:r>
                <a:endParaRPr lang="ru-RU" dirty="0">
                  <a:latin typeface="Cambria" panose="02040503050406030204" pitchFamily="18" charset="0"/>
                  <a:ea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nary>
                        <m:naryPr>
                          <m:chr m:val="∑"/>
                          <m:limLoc m:val="undOvr"/>
                          <m:ctrlPr>
                            <a:rPr lang="ru-RU"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sSub>
                            <m:sSubPr>
                              <m:ctrlPr>
                                <a:rPr lang="ru-RU" i="1">
                                  <a:latin typeface="Cambria Math" panose="02040503050406030204" pitchFamily="18" charset="0"/>
                                </a:rPr>
                              </m:ctrlPr>
                            </m:sSubPr>
                            <m:e>
                              <m:r>
                                <a:rPr lang="en-US" i="1">
                                  <a:latin typeface="Cambria Math" panose="02040503050406030204" pitchFamily="18" charset="0"/>
                                </a:rPr>
                                <m:t>𝑗</m:t>
                              </m:r>
                            </m:e>
                            <m:sub>
                              <m:r>
                                <a:rPr lang="en-US" i="1">
                                  <a:latin typeface="Cambria Math" panose="02040503050406030204" pitchFamily="18" charset="0"/>
                                </a:rPr>
                                <m:t>𝑀𝐷𝐹</m:t>
                              </m:r>
                            </m:sub>
                          </m:sSub>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ru-RU"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r>
                        <a:rPr lang="en-US" i="1">
                          <a:latin typeface="Cambria Math" panose="02040503050406030204" pitchFamily="18" charset="0"/>
                        </a:rPr>
                        <m:t>=</m:t>
                      </m:r>
                      <m:nary>
                        <m:naryPr>
                          <m:chr m:val="∑"/>
                          <m:limLoc m:val="undOvr"/>
                          <m:ctrlPr>
                            <a:rPr lang="ru-RU"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m:t>
                          </m:r>
                          <m:sSub>
                            <m:sSubPr>
                              <m:ctrlPr>
                                <a:rPr lang="ru-RU" i="1">
                                  <a:latin typeface="Cambria Math" panose="02040503050406030204" pitchFamily="18" charset="0"/>
                                </a:rPr>
                              </m:ctrlPr>
                            </m:sSubPr>
                            <m:e>
                              <m:r>
                                <a:rPr lang="en-US" i="1">
                                  <a:latin typeface="Cambria Math" panose="02040503050406030204" pitchFamily="18" charset="0"/>
                                </a:rPr>
                                <m:t>𝑗</m:t>
                              </m:r>
                            </m:e>
                            <m:sub>
                              <m:r>
                                <a:rPr lang="en-US" i="1">
                                  <a:latin typeface="Cambria Math" panose="02040503050406030204" pitchFamily="18" charset="0"/>
                                </a:rPr>
                                <m:t>𝑀𝐷𝐹</m:t>
                              </m:r>
                            </m:sub>
                          </m:sSub>
                        </m:sub>
                        <m:sup>
                          <m:r>
                            <a:rPr lang="en-US" i="1">
                              <a:latin typeface="Cambria Math" panose="02040503050406030204" pitchFamily="18" charset="0"/>
                            </a:rPr>
                            <m:t>𝑀</m:t>
                          </m:r>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ru-RU"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r>
                        <a:rPr lang="en-US" i="1">
                          <a:latin typeface="Cambria Math" panose="02040503050406030204" pitchFamily="18" charset="0"/>
                        </a:rPr>
                        <m:t>=</m:t>
                      </m:r>
                      <m:f>
                        <m:fPr>
                          <m:ctrlPr>
                            <a:rPr lang="ru-RU"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nary>
                        <m:naryPr>
                          <m:chr m:val="∑"/>
                          <m:limLoc m:val="undOvr"/>
                          <m:ctrlPr>
                            <a:rPr lang="ru-RU"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𝑀</m:t>
                          </m:r>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ru-RU"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oMath>
                  </m:oMathPara>
                </a14:m>
                <a:endParaRPr lang="ru-RU" dirty="0">
                  <a:latin typeface="Cambria" panose="02040503050406030204" pitchFamily="18" charset="0"/>
                  <a:ea typeface="Cambria" panose="02040503050406030204" pitchFamily="18" charset="0"/>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838200" y="1413862"/>
                <a:ext cx="10515600" cy="5194407"/>
              </a:xfrm>
              <a:blipFill>
                <a:blip r:embed="rId2"/>
                <a:stretch>
                  <a:fillRect l="-1217" t="-2113"/>
                </a:stretch>
              </a:blipFill>
            </p:spPr>
            <p:txBody>
              <a:bodyPr/>
              <a:lstStyle/>
              <a:p>
                <a:r>
                  <a:rPr lang="ru-RU">
                    <a:noFill/>
                  </a:rPr>
                  <a:t> </a:t>
                </a:r>
              </a:p>
            </p:txBody>
          </p:sp>
        </mc:Fallback>
      </mc:AlternateContent>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0" y="740659"/>
            <a:ext cx="5522987" cy="2688341"/>
          </a:xfrm>
          <a:prstGeom prst="rect">
            <a:avLst/>
          </a:prstGeom>
        </p:spPr>
      </p:pic>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100" y="740658"/>
            <a:ext cx="5522987" cy="2688341"/>
          </a:xfrm>
          <a:prstGeom prst="rect">
            <a:avLst/>
          </a:prstGeom>
        </p:spPr>
      </p:pic>
      <p:grpSp>
        <p:nvGrpSpPr>
          <p:cNvPr id="7" name="Группа 6"/>
          <p:cNvGrpSpPr/>
          <p:nvPr/>
        </p:nvGrpSpPr>
        <p:grpSpPr>
          <a:xfrm>
            <a:off x="7068286" y="442958"/>
            <a:ext cx="695447" cy="2391682"/>
            <a:chOff x="7079236" y="442958"/>
            <a:chExt cx="695447" cy="2391682"/>
          </a:xfrm>
        </p:grpSpPr>
        <p:cxnSp>
          <p:nvCxnSpPr>
            <p:cNvPr id="6" name="Прямая соединительная линия 5"/>
            <p:cNvCxnSpPr/>
            <p:nvPr/>
          </p:nvCxnSpPr>
          <p:spPr>
            <a:xfrm>
              <a:off x="7472680" y="894080"/>
              <a:ext cx="0" cy="194056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Прямоугольник 7"/>
                <p:cNvSpPr/>
                <p:nvPr/>
              </p:nvSpPr>
              <p:spPr>
                <a:xfrm>
                  <a:off x="7079236" y="442958"/>
                  <a:ext cx="6954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𝑓</m:t>
                            </m:r>
                          </m:e>
                          <m:sub>
                            <m:r>
                              <a:rPr lang="en-US" i="1">
                                <a:solidFill>
                                  <a:srgbClr val="C00000"/>
                                </a:solidFill>
                                <a:latin typeface="Cambria Math" panose="02040503050406030204" pitchFamily="18" charset="0"/>
                              </a:rPr>
                              <m:t>𝑚𝑎𝑥</m:t>
                            </m:r>
                          </m:sub>
                        </m:sSub>
                      </m:oMath>
                    </m:oMathPara>
                  </a14:m>
                  <a:endParaRPr lang="ru-RU" dirty="0">
                    <a:solidFill>
                      <a:srgbClr val="C00000"/>
                    </a:solidFill>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7079236" y="442958"/>
                  <a:ext cx="695447" cy="369332"/>
                </a:xfrm>
                <a:prstGeom prst="rect">
                  <a:avLst/>
                </a:prstGeom>
                <a:blipFill>
                  <a:blip r:embed="rId5"/>
                  <a:stretch>
                    <a:fillRect b="-13333"/>
                  </a:stretch>
                </a:blipFill>
              </p:spPr>
              <p:txBody>
                <a:bodyPr/>
                <a:lstStyle/>
                <a:p>
                  <a:r>
                    <a:rPr lang="ru-RU">
                      <a:noFill/>
                    </a:rPr>
                    <a:t> </a:t>
                  </a:r>
                </a:p>
              </p:txBody>
            </p:sp>
          </mc:Fallback>
        </mc:AlternateContent>
      </p:grpSp>
      <p:grpSp>
        <p:nvGrpSpPr>
          <p:cNvPr id="11" name="Группа 10"/>
          <p:cNvGrpSpPr/>
          <p:nvPr/>
        </p:nvGrpSpPr>
        <p:grpSpPr>
          <a:xfrm>
            <a:off x="7416009" y="740659"/>
            <a:ext cx="794833" cy="2088901"/>
            <a:chOff x="7426959" y="740659"/>
            <a:chExt cx="794833" cy="2088901"/>
          </a:xfrm>
        </p:grpSpPr>
        <mc:AlternateContent xmlns:mc="http://schemas.openxmlformats.org/markup-compatibility/2006" xmlns:a14="http://schemas.microsoft.com/office/drawing/2010/main">
          <mc:Choice Requires="a14">
            <p:sp>
              <p:nvSpPr>
                <p:cNvPr id="9" name="Прямоугольник 8"/>
                <p:cNvSpPr/>
                <p:nvPr/>
              </p:nvSpPr>
              <p:spPr>
                <a:xfrm>
                  <a:off x="7426959" y="740659"/>
                  <a:ext cx="794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𝑓</m:t>
                            </m:r>
                          </m:e>
                          <m:sub>
                            <m:r>
                              <a:rPr lang="en-US" i="1">
                                <a:solidFill>
                                  <a:srgbClr val="00B050"/>
                                </a:solidFill>
                                <a:latin typeface="Cambria Math" panose="02040503050406030204" pitchFamily="18" charset="0"/>
                              </a:rPr>
                              <m:t>𝑚</m:t>
                            </m:r>
                            <m:r>
                              <a:rPr lang="en-US" b="0" i="1" smtClean="0">
                                <a:solidFill>
                                  <a:srgbClr val="00B050"/>
                                </a:solidFill>
                                <a:latin typeface="Cambria Math" panose="02040503050406030204" pitchFamily="18" charset="0"/>
                              </a:rPr>
                              <m:t>𝑒𝑎𝑛</m:t>
                            </m:r>
                          </m:sub>
                        </m:sSub>
                      </m:oMath>
                    </m:oMathPara>
                  </a14:m>
                  <a:endParaRPr lang="ru-RU" dirty="0">
                    <a:solidFill>
                      <a:srgbClr val="00B050"/>
                    </a:solidFill>
                  </a:endParaRPr>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7426959" y="740659"/>
                  <a:ext cx="794833" cy="369332"/>
                </a:xfrm>
                <a:prstGeom prst="rect">
                  <a:avLst/>
                </a:prstGeom>
                <a:blipFill>
                  <a:blip r:embed="rId6"/>
                  <a:stretch>
                    <a:fillRect b="-13115"/>
                  </a:stretch>
                </a:blipFill>
              </p:spPr>
              <p:txBody>
                <a:bodyPr/>
                <a:lstStyle/>
                <a:p>
                  <a:r>
                    <a:rPr lang="ru-RU">
                      <a:noFill/>
                    </a:rPr>
                    <a:t> </a:t>
                  </a:r>
                </a:p>
              </p:txBody>
            </p:sp>
          </mc:Fallback>
        </mc:AlternateContent>
        <p:cxnSp>
          <p:nvCxnSpPr>
            <p:cNvPr id="10" name="Прямая соединительная линия 9"/>
            <p:cNvCxnSpPr/>
            <p:nvPr/>
          </p:nvCxnSpPr>
          <p:spPr>
            <a:xfrm>
              <a:off x="7665720" y="1115071"/>
              <a:ext cx="0" cy="17144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Группа 4"/>
          <p:cNvGrpSpPr/>
          <p:nvPr/>
        </p:nvGrpSpPr>
        <p:grpSpPr>
          <a:xfrm>
            <a:off x="7810670" y="1136691"/>
            <a:ext cx="970586" cy="1677629"/>
            <a:chOff x="7843520" y="1136691"/>
            <a:chExt cx="970586" cy="1677629"/>
          </a:xfrm>
        </p:grpSpPr>
        <p:cxnSp>
          <p:nvCxnSpPr>
            <p:cNvPr id="15" name="Прямая соединительная линия 14"/>
            <p:cNvCxnSpPr/>
            <p:nvPr/>
          </p:nvCxnSpPr>
          <p:spPr>
            <a:xfrm>
              <a:off x="7960360" y="1531631"/>
              <a:ext cx="0" cy="1282689"/>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Прямоугольник 16"/>
                <p:cNvSpPr/>
                <p:nvPr/>
              </p:nvSpPr>
              <p:spPr>
                <a:xfrm>
                  <a:off x="7843520" y="1136691"/>
                  <a:ext cx="9705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𝑓</m:t>
                            </m:r>
                          </m:e>
                          <m:sub>
                            <m:r>
                              <a:rPr lang="en-US" i="1">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𝑒𝑑𝑖𝑎𝑛</m:t>
                            </m:r>
                          </m:sub>
                        </m:sSub>
                      </m:oMath>
                    </m:oMathPara>
                  </a14:m>
                  <a:endParaRPr lang="ru-RU" dirty="0">
                    <a:solidFill>
                      <a:srgbClr val="0070C0"/>
                    </a:solidFill>
                  </a:endParaRPr>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7843520" y="1136691"/>
                  <a:ext cx="970586" cy="369332"/>
                </a:xfrm>
                <a:prstGeom prst="rect">
                  <a:avLst/>
                </a:prstGeom>
                <a:blipFill>
                  <a:blip r:embed="rId7"/>
                  <a:stretch>
                    <a:fillRect b="-13115"/>
                  </a:stretch>
                </a:blipFill>
              </p:spPr>
              <p:txBody>
                <a:bodyPr/>
                <a:lstStyle/>
                <a:p>
                  <a:r>
                    <a:rPr lang="ru-RU">
                      <a:noFill/>
                    </a:rPr>
                    <a:t> </a:t>
                  </a:r>
                </a:p>
              </p:txBody>
            </p:sp>
          </mc:Fallback>
        </mc:AlternateContent>
      </p:grpSp>
    </p:spTree>
    <p:extLst>
      <p:ext uri="{BB962C8B-B14F-4D97-AF65-F5344CB8AC3E}">
        <p14:creationId xmlns:p14="http://schemas.microsoft.com/office/powerpoint/2010/main" val="274363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smtClean="0">
                <a:latin typeface="Cambria" panose="02040503050406030204" pitchFamily="18" charset="0"/>
                <a:ea typeface="Cambria" panose="02040503050406030204" pitchFamily="18" charset="0"/>
              </a:rPr>
              <a:t>Feature extraction</a:t>
            </a:r>
            <a:endParaRPr lang="ru-RU" sz="40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963173" y="3429000"/>
                <a:ext cx="10515600" cy="3119120"/>
              </a:xfrm>
            </p:spPr>
            <p:txBody>
              <a:bodyPr/>
              <a:lstStyle/>
              <a:p>
                <a:pPr lvl="0"/>
                <a:r>
                  <a:rPr lang="en-US" dirty="0" smtClean="0">
                    <a:latin typeface="Cambria" panose="02040503050406030204" pitchFamily="18" charset="0"/>
                    <a:ea typeface="Cambria" panose="02040503050406030204" pitchFamily="18" charset="0"/>
                  </a:rPr>
                  <a:t>Bandwidth is defined as difference between first and last frequencies where</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𝑃</m:t>
                    </m:r>
                    <m:r>
                      <a:rPr lang="en-US" i="1">
                        <a:latin typeface="Cambria Math" panose="02040503050406030204" pitchFamily="18" charset="0"/>
                      </a:rPr>
                      <m:t>(</m:t>
                    </m:r>
                    <m:r>
                      <a:rPr lang="en-US" b="0" i="1" smtClean="0">
                        <a:latin typeface="Cambria Math" panose="02040503050406030204" pitchFamily="18" charset="0"/>
                      </a:rPr>
                      <m:t>𝑓</m:t>
                    </m:r>
                    <m:r>
                      <a:rPr lang="en-US" i="1">
                        <a:latin typeface="Cambria Math" panose="02040503050406030204" pitchFamily="18" charset="0"/>
                      </a:rPr>
                      <m:t>)≥0.01</m:t>
                    </m:r>
                    <m:sSub>
                      <m:sSubPr>
                        <m:ctrlPr>
                          <a:rPr lang="ru-RU"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𝑚𝑎𝑥</m:t>
                        </m:r>
                      </m:sub>
                    </m:sSub>
                  </m:oMath>
                </a14:m>
                <a:endParaRPr lang="ru-RU" dirty="0">
                  <a:latin typeface="Cambria" panose="02040503050406030204" pitchFamily="18" charset="0"/>
                  <a:ea typeface="Cambria" panose="02040503050406030204" pitchFamily="18" charset="0"/>
                </a:endParaRPr>
              </a:p>
              <a:p>
                <a:pPr lvl="0"/>
                <a:r>
                  <a:rPr lang="en-US" dirty="0" smtClean="0">
                    <a:latin typeface="Cambria" panose="02040503050406030204" pitchFamily="18" charset="0"/>
                    <a:ea typeface="Cambria" panose="02040503050406030204" pitchFamily="18" charset="0"/>
                  </a:rPr>
                  <a:t>The </a:t>
                </a:r>
                <a:r>
                  <a:rPr lang="en-US" dirty="0">
                    <a:latin typeface="Cambria" panose="02040503050406030204" pitchFamily="18" charset="0"/>
                    <a:ea typeface="Cambria" panose="02040503050406030204" pitchFamily="18" charset="0"/>
                  </a:rPr>
                  <a:t>standard deviation from the mean frequency</a:t>
                </a:r>
                <a:endParaRPr lang="ru-RU" dirty="0">
                  <a:latin typeface="Cambria" panose="02040503050406030204" pitchFamily="18" charset="0"/>
                  <a:ea typeface="Cambria" panose="02040503050406030204" pitchFamily="18" charset="0"/>
                </a:endParaRPr>
              </a:p>
              <a:p>
                <a:pPr lvl="0"/>
                <a:r>
                  <a:rPr lang="en-US" dirty="0" smtClean="0">
                    <a:latin typeface="Cambria" panose="02040503050406030204" pitchFamily="18" charset="0"/>
                    <a:ea typeface="Cambria" panose="02040503050406030204" pitchFamily="18" charset="0"/>
                  </a:rPr>
                  <a:t>Signal amplitude</a:t>
                </a:r>
                <a:endParaRPr lang="ru-RU" dirty="0">
                  <a:latin typeface="Cambria" panose="02040503050406030204" pitchFamily="18" charset="0"/>
                  <a:ea typeface="Cambria" panose="02040503050406030204" pitchFamily="18" charset="0"/>
                </a:endParaRPr>
              </a:p>
              <a:p>
                <a:pPr lvl="0"/>
                <a:r>
                  <a:rPr lang="en-US" dirty="0" smtClean="0">
                    <a:latin typeface="Cambria" panose="02040503050406030204" pitchFamily="18" charset="0"/>
                    <a:ea typeface="Cambria" panose="02040503050406030204" pitchFamily="18" charset="0"/>
                  </a:rPr>
                  <a:t>Signal duration</a:t>
                </a:r>
              </a:p>
              <a:p>
                <a:pPr lvl="0"/>
                <a:r>
                  <a:rPr lang="en-US" dirty="0" smtClean="0">
                    <a:latin typeface="Cambria" panose="02040503050406030204" pitchFamily="18" charset="0"/>
                    <a:ea typeface="Cambria" panose="02040503050406030204" pitchFamily="18" charset="0"/>
                  </a:rPr>
                  <a:t>SNR </a:t>
                </a:r>
                <a:r>
                  <a:rPr lang="en-US" dirty="0">
                    <a:latin typeface="Cambria" panose="02040503050406030204" pitchFamily="18" charset="0"/>
                    <a:ea typeface="Cambria" panose="02040503050406030204" pitchFamily="18" charset="0"/>
                  </a:rPr>
                  <a:t>of the detection</a:t>
                </a:r>
                <a:endParaRPr lang="ru-RU" dirty="0">
                  <a:latin typeface="Cambria" panose="02040503050406030204" pitchFamily="18" charset="0"/>
                  <a:ea typeface="Cambria" panose="02040503050406030204" pitchFamily="18" charset="0"/>
                </a:endParaRPr>
              </a:p>
              <a:p>
                <a:pPr marL="0" indent="0">
                  <a:buNone/>
                </a:pPr>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963173" y="3429000"/>
                <a:ext cx="10515600" cy="3119120"/>
              </a:xfrm>
              <a:blipFill>
                <a:blip r:embed="rId2"/>
                <a:stretch>
                  <a:fillRect l="-1043" t="-3523"/>
                </a:stretch>
              </a:blipFill>
            </p:spPr>
            <p:txBody>
              <a:bodyPr/>
              <a:lstStyle/>
              <a:p>
                <a:r>
                  <a:rPr lang="ru-RU">
                    <a:noFill/>
                  </a:rPr>
                  <a:t> </a:t>
                </a:r>
              </a:p>
            </p:txBody>
          </p:sp>
        </mc:Fallback>
      </mc:AlternateContent>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880" y="740659"/>
            <a:ext cx="5522987" cy="2688341"/>
          </a:xfrm>
          <a:prstGeom prst="rect">
            <a:avLst/>
          </a:prstGeom>
        </p:spPr>
      </p:pic>
      <p:grpSp>
        <p:nvGrpSpPr>
          <p:cNvPr id="11" name="Группа 10"/>
          <p:cNvGrpSpPr/>
          <p:nvPr/>
        </p:nvGrpSpPr>
        <p:grpSpPr>
          <a:xfrm>
            <a:off x="6849200" y="2052320"/>
            <a:ext cx="3805701" cy="772160"/>
            <a:chOff x="6878320" y="2052320"/>
            <a:chExt cx="3805701" cy="772160"/>
          </a:xfrm>
        </p:grpSpPr>
        <p:cxnSp>
          <p:nvCxnSpPr>
            <p:cNvPr id="6" name="Прямая соединительная линия 5"/>
            <p:cNvCxnSpPr/>
            <p:nvPr/>
          </p:nvCxnSpPr>
          <p:spPr>
            <a:xfrm>
              <a:off x="687832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1064260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878320" y="2641600"/>
              <a:ext cx="376936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71781" y="2337337"/>
              <a:ext cx="1412240" cy="307777"/>
            </a:xfrm>
            <a:prstGeom prst="rect">
              <a:avLst/>
            </a:prstGeom>
            <a:noFill/>
          </p:spPr>
          <p:txBody>
            <a:bodyPr wrap="square" rtlCol="0">
              <a:spAutoFit/>
            </a:bodyPr>
            <a:lstStyle/>
            <a:p>
              <a:pPr algn="ctr"/>
              <a:r>
                <a:rPr lang="en-US" sz="1400" b="1" dirty="0" smtClean="0">
                  <a:solidFill>
                    <a:srgbClr val="C00000"/>
                  </a:solidFill>
                  <a:latin typeface="Cambria" panose="02040503050406030204" pitchFamily="18" charset="0"/>
                  <a:ea typeface="Cambria" panose="02040503050406030204" pitchFamily="18" charset="0"/>
                </a:rPr>
                <a:t>bandwidth</a:t>
              </a:r>
              <a:endParaRPr lang="ru-RU" sz="1400" b="1" dirty="0">
                <a:solidFill>
                  <a:srgbClr val="C00000"/>
                </a:solidFill>
                <a:latin typeface="Cambria" panose="02040503050406030204" pitchFamily="18" charset="0"/>
                <a:ea typeface="Cambria" panose="02040503050406030204" pitchFamily="18" charset="0"/>
              </a:endParaRPr>
            </a:p>
          </p:txBody>
        </p:sp>
      </p:gr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26" y="722367"/>
            <a:ext cx="5120650" cy="2203708"/>
          </a:xfrm>
          <a:prstGeom prst="rect">
            <a:avLst/>
          </a:prstGeom>
        </p:spPr>
      </p:pic>
      <p:grpSp>
        <p:nvGrpSpPr>
          <p:cNvPr id="25" name="Группа 24"/>
          <p:cNvGrpSpPr/>
          <p:nvPr/>
        </p:nvGrpSpPr>
        <p:grpSpPr>
          <a:xfrm>
            <a:off x="1051287" y="1031312"/>
            <a:ext cx="4442820" cy="1508538"/>
            <a:chOff x="1056763" y="2280594"/>
            <a:chExt cx="4442820" cy="1508538"/>
          </a:xfrm>
        </p:grpSpPr>
        <p:sp>
          <p:nvSpPr>
            <p:cNvPr id="13" name="Полилиния 12"/>
            <p:cNvSpPr/>
            <p:nvPr/>
          </p:nvSpPr>
          <p:spPr>
            <a:xfrm>
              <a:off x="1954734" y="2280594"/>
              <a:ext cx="3544849" cy="814207"/>
            </a:xfrm>
            <a:custGeom>
              <a:avLst/>
              <a:gdLst>
                <a:gd name="connsiteX0" fmla="*/ 0 w 3684977"/>
                <a:gd name="connsiteY0" fmla="*/ 1080425 h 1085193"/>
                <a:gd name="connsiteX1" fmla="*/ 991056 w 3684977"/>
                <a:gd name="connsiteY1" fmla="*/ 932588 h 1085193"/>
                <a:gd name="connsiteX2" fmla="*/ 1193648 w 3684977"/>
                <a:gd name="connsiteY2" fmla="*/ 72942 h 1085193"/>
                <a:gd name="connsiteX3" fmla="*/ 1412666 w 3684977"/>
                <a:gd name="connsiteY3" fmla="*/ 51040 h 1085193"/>
                <a:gd name="connsiteX4" fmla="*/ 1440043 w 3684977"/>
                <a:gd name="connsiteY4" fmla="*/ 105795 h 1085193"/>
                <a:gd name="connsiteX5" fmla="*/ 2244934 w 3684977"/>
                <a:gd name="connsiteY5" fmla="*/ 817603 h 1085193"/>
                <a:gd name="connsiteX6" fmla="*/ 3684977 w 3684977"/>
                <a:gd name="connsiteY6" fmla="*/ 1031146 h 1085193"/>
                <a:gd name="connsiteX7" fmla="*/ 3684977 w 3684977"/>
                <a:gd name="connsiteY7" fmla="*/ 1031146 h 10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4977" h="1085193">
                  <a:moveTo>
                    <a:pt x="0" y="1080425"/>
                  </a:moveTo>
                  <a:cubicBezTo>
                    <a:pt x="396057" y="1090463"/>
                    <a:pt x="792115" y="1100502"/>
                    <a:pt x="991056" y="932588"/>
                  </a:cubicBezTo>
                  <a:cubicBezTo>
                    <a:pt x="1189997" y="764674"/>
                    <a:pt x="1123380" y="219867"/>
                    <a:pt x="1193648" y="72942"/>
                  </a:cubicBezTo>
                  <a:cubicBezTo>
                    <a:pt x="1263916" y="-73983"/>
                    <a:pt x="1371600" y="45565"/>
                    <a:pt x="1412666" y="51040"/>
                  </a:cubicBezTo>
                  <a:cubicBezTo>
                    <a:pt x="1453732" y="56515"/>
                    <a:pt x="1301332" y="-21966"/>
                    <a:pt x="1440043" y="105795"/>
                  </a:cubicBezTo>
                  <a:cubicBezTo>
                    <a:pt x="1578754" y="233556"/>
                    <a:pt x="1870778" y="663378"/>
                    <a:pt x="2244934" y="817603"/>
                  </a:cubicBezTo>
                  <a:cubicBezTo>
                    <a:pt x="2619090" y="971828"/>
                    <a:pt x="3684977" y="1031146"/>
                    <a:pt x="3684977" y="1031146"/>
                  </a:cubicBezTo>
                  <a:lnTo>
                    <a:pt x="3684977" y="1031146"/>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p:nvPr/>
          </p:nvCxnSpPr>
          <p:spPr>
            <a:xfrm>
              <a:off x="2135425" y="3016972"/>
              <a:ext cx="32797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1056763" y="2630075"/>
                  <a:ext cx="230516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rPr>
                          <m:t>𝑨</m:t>
                        </m:r>
                        <m:r>
                          <a:rPr lang="en-US" b="1" i="1" smtClean="0">
                            <a:solidFill>
                              <a:srgbClr val="C00000"/>
                            </a:solidFill>
                            <a:latin typeface="Cambria Math" panose="02040503050406030204" pitchFamily="18" charset="0"/>
                          </a:rPr>
                          <m:t>=</m:t>
                        </m:r>
                        <m:f>
                          <m:fPr>
                            <m:type m:val="lin"/>
                            <m:ctrlPr>
                              <a:rPr lang="en-US" b="1" i="1" smtClean="0">
                                <a:solidFill>
                                  <a:srgbClr val="C00000"/>
                                </a:solidFill>
                                <a:latin typeface="Cambria Math" panose="02040503050406030204" pitchFamily="18" charset="0"/>
                              </a:rPr>
                            </m:ctrlPr>
                          </m:fPr>
                          <m:num>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𝑨</m:t>
                                </m:r>
                              </m:e>
                              <m:sub>
                                <m:r>
                                  <a:rPr lang="en-US" b="1" i="1" smtClean="0">
                                    <a:solidFill>
                                      <a:srgbClr val="C00000"/>
                                    </a:solidFill>
                                    <a:latin typeface="Cambria Math" panose="02040503050406030204" pitchFamily="18" charset="0"/>
                                  </a:rPr>
                                  <m:t>𝒎𝒂𝒙</m:t>
                                </m:r>
                              </m:sub>
                            </m:sSub>
                          </m:num>
                          <m:den>
                            <m:r>
                              <a:rPr lang="en-US" b="1" i="1" smtClean="0">
                                <a:solidFill>
                                  <a:srgbClr val="C00000"/>
                                </a:solidFill>
                                <a:latin typeface="Cambria Math" panose="02040503050406030204" pitchFamily="18" charset="0"/>
                              </a:rPr>
                              <m:t>𝟓</m:t>
                            </m:r>
                          </m:den>
                        </m:f>
                      </m:oMath>
                    </m:oMathPara>
                  </a14:m>
                  <a:endParaRPr lang="ru-RU" b="1" dirty="0">
                    <a:solidFill>
                      <a:srgbClr val="C000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56763" y="2630075"/>
                  <a:ext cx="2305164" cy="369332"/>
                </a:xfrm>
                <a:prstGeom prst="rect">
                  <a:avLst/>
                </a:prstGeom>
                <a:blipFill>
                  <a:blip r:embed="rId5"/>
                  <a:stretch>
                    <a:fillRect t="-118333" r="-2111" b="-180000"/>
                  </a:stretch>
                </a:blipFill>
              </p:spPr>
              <p:txBody>
                <a:bodyPr/>
                <a:lstStyle/>
                <a:p>
                  <a:r>
                    <a:rPr lang="ru-RU">
                      <a:noFill/>
                    </a:rPr>
                    <a:t> </a:t>
                  </a:r>
                </a:p>
              </p:txBody>
            </p:sp>
          </mc:Fallback>
        </mc:AlternateContent>
        <p:grpSp>
          <p:nvGrpSpPr>
            <p:cNvPr id="20" name="Группа 19"/>
            <p:cNvGrpSpPr/>
            <p:nvPr/>
          </p:nvGrpSpPr>
          <p:grpSpPr>
            <a:xfrm>
              <a:off x="2769810" y="2927161"/>
              <a:ext cx="2645409" cy="861971"/>
              <a:chOff x="6878320" y="2052320"/>
              <a:chExt cx="4273544" cy="861971"/>
            </a:xfrm>
          </p:grpSpPr>
          <p:cxnSp>
            <p:nvCxnSpPr>
              <p:cNvPr id="21" name="Прямая соединительная линия 20"/>
              <p:cNvCxnSpPr/>
              <p:nvPr/>
            </p:nvCxnSpPr>
            <p:spPr>
              <a:xfrm>
                <a:off x="687832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064260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6878320" y="2641600"/>
                <a:ext cx="376936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337381" y="2606514"/>
                <a:ext cx="2814483" cy="307777"/>
              </a:xfrm>
              <a:prstGeom prst="rect">
                <a:avLst/>
              </a:prstGeom>
              <a:noFill/>
            </p:spPr>
            <p:txBody>
              <a:bodyPr wrap="square" rtlCol="0">
                <a:spAutoFit/>
              </a:bodyPr>
              <a:lstStyle/>
              <a:p>
                <a:pPr algn="ctr"/>
                <a:r>
                  <a:rPr lang="en-US" sz="1400" b="1" dirty="0" smtClean="0">
                    <a:solidFill>
                      <a:srgbClr val="C00000"/>
                    </a:solidFill>
                    <a:latin typeface="Cambria" panose="02040503050406030204" pitchFamily="18" charset="0"/>
                    <a:ea typeface="Cambria" panose="02040503050406030204" pitchFamily="18" charset="0"/>
                  </a:rPr>
                  <a:t>duration</a:t>
                </a:r>
                <a:endParaRPr lang="ru-RU" sz="1400" b="1" dirty="0">
                  <a:solidFill>
                    <a:srgbClr val="C00000"/>
                  </a:solidFill>
                  <a:latin typeface="Cambria" panose="02040503050406030204" pitchFamily="18" charset="0"/>
                  <a:ea typeface="Cambria" panose="02040503050406030204" pitchFamily="18" charset="0"/>
                </a:endParaRPr>
              </a:p>
            </p:txBody>
          </p:sp>
        </p:grpSp>
      </p:grpSp>
      <p:grpSp>
        <p:nvGrpSpPr>
          <p:cNvPr id="26" name="Группа 25"/>
          <p:cNvGrpSpPr/>
          <p:nvPr/>
        </p:nvGrpSpPr>
        <p:grpSpPr>
          <a:xfrm>
            <a:off x="7416009" y="740659"/>
            <a:ext cx="794833" cy="2088901"/>
            <a:chOff x="7426959" y="740659"/>
            <a:chExt cx="794833" cy="2088901"/>
          </a:xfrm>
        </p:grpSpPr>
        <mc:AlternateContent xmlns:mc="http://schemas.openxmlformats.org/markup-compatibility/2006" xmlns:a14="http://schemas.microsoft.com/office/drawing/2010/main">
          <mc:Choice Requires="a14">
            <p:sp>
              <p:nvSpPr>
                <p:cNvPr id="27" name="Прямоугольник 26"/>
                <p:cNvSpPr/>
                <p:nvPr/>
              </p:nvSpPr>
              <p:spPr>
                <a:xfrm>
                  <a:off x="7426959" y="740659"/>
                  <a:ext cx="7948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𝑓</m:t>
                            </m:r>
                          </m:e>
                          <m:sub>
                            <m:r>
                              <a:rPr lang="en-US" i="1">
                                <a:solidFill>
                                  <a:srgbClr val="00B050"/>
                                </a:solidFill>
                                <a:latin typeface="Cambria Math" panose="02040503050406030204" pitchFamily="18" charset="0"/>
                              </a:rPr>
                              <m:t>𝑚</m:t>
                            </m:r>
                            <m:r>
                              <a:rPr lang="en-US" b="0" i="1" smtClean="0">
                                <a:solidFill>
                                  <a:srgbClr val="00B050"/>
                                </a:solidFill>
                                <a:latin typeface="Cambria Math" panose="02040503050406030204" pitchFamily="18" charset="0"/>
                              </a:rPr>
                              <m:t>𝑒𝑎𝑛</m:t>
                            </m:r>
                          </m:sub>
                        </m:sSub>
                      </m:oMath>
                    </m:oMathPara>
                  </a14:m>
                  <a:endParaRPr lang="ru-RU" dirty="0">
                    <a:solidFill>
                      <a:srgbClr val="00B050"/>
                    </a:solidFill>
                  </a:endParaRPr>
                </a:p>
              </p:txBody>
            </p:sp>
          </mc:Choice>
          <mc:Fallback xmlns="">
            <p:sp>
              <p:nvSpPr>
                <p:cNvPr id="27" name="Прямоугольник 26"/>
                <p:cNvSpPr>
                  <a:spLocks noRot="1" noChangeAspect="1" noMove="1" noResize="1" noEditPoints="1" noAdjustHandles="1" noChangeArrowheads="1" noChangeShapeType="1" noTextEdit="1"/>
                </p:cNvSpPr>
                <p:nvPr/>
              </p:nvSpPr>
              <p:spPr>
                <a:xfrm>
                  <a:off x="7426959" y="740659"/>
                  <a:ext cx="794833" cy="369332"/>
                </a:xfrm>
                <a:prstGeom prst="rect">
                  <a:avLst/>
                </a:prstGeom>
                <a:blipFill>
                  <a:blip r:embed="rId6"/>
                  <a:stretch>
                    <a:fillRect b="-13115"/>
                  </a:stretch>
                </a:blipFill>
              </p:spPr>
              <p:txBody>
                <a:bodyPr/>
                <a:lstStyle/>
                <a:p>
                  <a:r>
                    <a:rPr lang="ru-RU">
                      <a:noFill/>
                    </a:rPr>
                    <a:t> </a:t>
                  </a:r>
                </a:p>
              </p:txBody>
            </p:sp>
          </mc:Fallback>
        </mc:AlternateContent>
        <p:cxnSp>
          <p:nvCxnSpPr>
            <p:cNvPr id="28" name="Прямая соединительная линия 27"/>
            <p:cNvCxnSpPr/>
            <p:nvPr/>
          </p:nvCxnSpPr>
          <p:spPr>
            <a:xfrm>
              <a:off x="7665720" y="1115071"/>
              <a:ext cx="0" cy="17144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Группа 28"/>
          <p:cNvGrpSpPr/>
          <p:nvPr/>
        </p:nvGrpSpPr>
        <p:grpSpPr>
          <a:xfrm>
            <a:off x="7166393" y="1242160"/>
            <a:ext cx="964195" cy="1540192"/>
            <a:chOff x="6878320" y="2052320"/>
            <a:chExt cx="3769360" cy="772160"/>
          </a:xfrm>
        </p:grpSpPr>
        <p:cxnSp>
          <p:nvCxnSpPr>
            <p:cNvPr id="30" name="Прямая соединительная линия 29"/>
            <p:cNvCxnSpPr/>
            <p:nvPr/>
          </p:nvCxnSpPr>
          <p:spPr>
            <a:xfrm>
              <a:off x="687832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10642600" y="2052320"/>
              <a:ext cx="0" cy="77216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6878320" y="2321893"/>
              <a:ext cx="376936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6975014" y="2145007"/>
                  <a:ext cx="2073114" cy="1851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ea typeface="Cambria" panose="02040503050406030204" pitchFamily="18" charset="0"/>
                          </a:rPr>
                          <m:t>𝟐</m:t>
                        </m:r>
                        <m:r>
                          <a:rPr lang="en-US" b="1" i="1" smtClean="0">
                            <a:solidFill>
                              <a:srgbClr val="C00000"/>
                            </a:solidFill>
                            <a:latin typeface="Cambria Math" panose="02040503050406030204" pitchFamily="18" charset="0"/>
                            <a:ea typeface="Cambria Math" panose="02040503050406030204" pitchFamily="18" charset="0"/>
                          </a:rPr>
                          <m:t>𝝈</m:t>
                        </m:r>
                      </m:oMath>
                    </m:oMathPara>
                  </a14:m>
                  <a:endParaRPr lang="ru-RU" b="1" dirty="0">
                    <a:solidFill>
                      <a:srgbClr val="C00000"/>
                    </a:solidFill>
                    <a:latin typeface="Cambria" panose="02040503050406030204" pitchFamily="18" charset="0"/>
                    <a:ea typeface="Cambria" panose="020405030504060302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975014" y="2145007"/>
                  <a:ext cx="2073114" cy="185161"/>
                </a:xfrm>
                <a:prstGeom prst="rect">
                  <a:avLst/>
                </a:prstGeom>
                <a:blipFill>
                  <a:blip r:embed="rId7"/>
                  <a:stretch>
                    <a:fillRect/>
                  </a:stretch>
                </a:blipFill>
              </p:spPr>
              <p:txBody>
                <a:bodyPr/>
                <a:lstStyle/>
                <a:p>
                  <a:r>
                    <a:rPr lang="ru-RU">
                      <a:noFill/>
                    </a:rPr>
                    <a:t> </a:t>
                  </a:r>
                </a:p>
              </p:txBody>
            </p:sp>
          </mc:Fallback>
        </mc:AlternateContent>
      </p:grpSp>
    </p:spTree>
    <p:extLst>
      <p:ext uri="{BB962C8B-B14F-4D97-AF65-F5344CB8AC3E}">
        <p14:creationId xmlns:p14="http://schemas.microsoft.com/office/powerpoint/2010/main" val="15949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9192" t="6903" r="7171" b="6228"/>
          <a:stretch/>
        </p:blipFill>
        <p:spPr>
          <a:xfrm>
            <a:off x="842925" y="155345"/>
            <a:ext cx="10506149" cy="6547310"/>
          </a:xfrm>
          <a:prstGeom prst="rect">
            <a:avLst/>
          </a:prstGeom>
        </p:spPr>
      </p:pic>
    </p:spTree>
    <p:extLst>
      <p:ext uri="{BB962C8B-B14F-4D97-AF65-F5344CB8AC3E}">
        <p14:creationId xmlns:p14="http://schemas.microsoft.com/office/powerpoint/2010/main" val="3019452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80274" cy="1325563"/>
          </a:xfrm>
        </p:spPr>
        <p:txBody>
          <a:bodyPr>
            <a:normAutofit/>
          </a:bodyPr>
          <a:lstStyle/>
          <a:p>
            <a:pPr algn="ctr"/>
            <a:r>
              <a:rPr lang="en-US" sz="4000" dirty="0" smtClean="0">
                <a:latin typeface="Cambria" panose="02040503050406030204" pitchFamily="18" charset="0"/>
                <a:ea typeface="Cambria" panose="02040503050406030204" pitchFamily="18" charset="0"/>
              </a:rPr>
              <a:t>Creating labeled set</a:t>
            </a:r>
            <a:endParaRPr lang="ru-RU" sz="4000" dirty="0">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115" y="3077837"/>
            <a:ext cx="2874682" cy="369601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0" y="3066470"/>
            <a:ext cx="2874680" cy="369601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665" y="3066470"/>
            <a:ext cx="2874681" cy="369601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439" y="3052639"/>
            <a:ext cx="2875844" cy="3697514"/>
          </a:xfrm>
          <a:prstGeom prst="rect">
            <a:avLst/>
          </a:prstGeom>
        </p:spPr>
      </p:pic>
      <p:sp>
        <p:nvSpPr>
          <p:cNvPr id="3" name="Объект 2"/>
          <p:cNvSpPr>
            <a:spLocks noGrp="1"/>
          </p:cNvSpPr>
          <p:nvPr>
            <p:ph idx="1"/>
          </p:nvPr>
        </p:nvSpPr>
        <p:spPr>
          <a:xfrm>
            <a:off x="334357" y="2686661"/>
            <a:ext cx="11760200" cy="369232"/>
          </a:xfrm>
          <a:solidFill>
            <a:schemeClr val="bg1"/>
          </a:solidFill>
        </p:spPr>
        <p:txBody>
          <a:bodyPr>
            <a:normAutofit/>
          </a:bodyPr>
          <a:lstStyle/>
          <a:p>
            <a:pPr marL="0" indent="0" algn="ctr">
              <a:buNone/>
            </a:pPr>
            <a:r>
              <a:rPr lang="en-US" sz="2000" dirty="0" smtClean="0">
                <a:latin typeface="Cambria" panose="02040503050406030204" pitchFamily="18" charset="0"/>
                <a:ea typeface="Cambria" panose="02040503050406030204" pitchFamily="18" charset="0"/>
              </a:rPr>
              <a:t>BKI </a:t>
            </a:r>
            <a:r>
              <a:rPr lang="ru-RU"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“pure” tectonic events			SRK </a:t>
            </a:r>
            <a:r>
              <a:rPr lang="ru-RU" sz="2000" dirty="0" smtClean="0">
                <a:latin typeface="Cambria" panose="02040503050406030204" pitchFamily="18" charset="0"/>
                <a:ea typeface="Cambria" panose="02040503050406030204" pitchFamily="18" charset="0"/>
              </a:rPr>
              <a:t>⟶</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“pure” </a:t>
            </a:r>
            <a:r>
              <a:rPr lang="en-US" sz="2000" dirty="0" smtClean="0">
                <a:latin typeface="Cambria" panose="02040503050406030204" pitchFamily="18" charset="0"/>
                <a:ea typeface="Cambria" panose="02040503050406030204" pitchFamily="18" charset="0"/>
              </a:rPr>
              <a:t>volcanic </a:t>
            </a:r>
            <a:r>
              <a:rPr lang="en-US" sz="2000" dirty="0">
                <a:latin typeface="Cambria" panose="02040503050406030204" pitchFamily="18" charset="0"/>
                <a:ea typeface="Cambria" panose="02040503050406030204" pitchFamily="18" charset="0"/>
              </a:rPr>
              <a:t>events</a:t>
            </a:r>
            <a:endParaRPr lang="ru-RU" sz="2000" dirty="0">
              <a:latin typeface="Cambria" panose="02040503050406030204" pitchFamily="18" charset="0"/>
              <a:ea typeface="Cambria" panose="02040503050406030204" pitchFamily="18" charset="0"/>
            </a:endParaRPr>
          </a:p>
        </p:txBody>
      </p:sp>
      <p:sp>
        <p:nvSpPr>
          <p:cNvPr id="19" name="TextBox 18"/>
          <p:cNvSpPr txBox="1"/>
          <p:nvPr/>
        </p:nvSpPr>
        <p:spPr>
          <a:xfrm rot="16200000">
            <a:off x="-1521199" y="4633140"/>
            <a:ext cx="3479938" cy="369332"/>
          </a:xfrm>
          <a:prstGeom prst="rect">
            <a:avLst/>
          </a:prstGeom>
          <a:solidFill>
            <a:schemeClr val="bg1"/>
          </a:solidFill>
        </p:spPr>
        <p:txBody>
          <a:bodyPr wrap="square" rtlCol="0">
            <a:spAutoFit/>
          </a:bodyPr>
          <a:lstStyle/>
          <a:p>
            <a:pPr algn="ctr"/>
            <a:r>
              <a:rPr lang="en-US" dirty="0" smtClean="0"/>
              <a:t>KBT		BKI</a:t>
            </a:r>
            <a:endParaRPr lang="ru-RU" dirty="0"/>
          </a:p>
        </p:txBody>
      </p:sp>
      <p:sp>
        <p:nvSpPr>
          <p:cNvPr id="20" name="TextBox 19"/>
          <p:cNvSpPr txBox="1"/>
          <p:nvPr/>
        </p:nvSpPr>
        <p:spPr>
          <a:xfrm rot="16200000">
            <a:off x="1442189" y="4646649"/>
            <a:ext cx="3479938" cy="369332"/>
          </a:xfrm>
          <a:prstGeom prst="rect">
            <a:avLst/>
          </a:prstGeom>
          <a:solidFill>
            <a:schemeClr val="bg1"/>
          </a:solidFill>
        </p:spPr>
        <p:txBody>
          <a:bodyPr wrap="square" rtlCol="0">
            <a:spAutoFit/>
          </a:bodyPr>
          <a:lstStyle/>
          <a:p>
            <a:pPr algn="ctr"/>
            <a:r>
              <a:rPr lang="en-US" dirty="0" smtClean="0"/>
              <a:t>KBT		BKI</a:t>
            </a:r>
          </a:p>
        </p:txBody>
      </p:sp>
      <p:sp>
        <p:nvSpPr>
          <p:cNvPr id="21" name="TextBox 20"/>
          <p:cNvSpPr txBox="1"/>
          <p:nvPr/>
        </p:nvSpPr>
        <p:spPr>
          <a:xfrm rot="16200000">
            <a:off x="4659154" y="4698844"/>
            <a:ext cx="3479938" cy="369332"/>
          </a:xfrm>
          <a:prstGeom prst="rect">
            <a:avLst/>
          </a:prstGeom>
          <a:solidFill>
            <a:schemeClr val="bg1"/>
          </a:solidFill>
        </p:spPr>
        <p:txBody>
          <a:bodyPr wrap="square" rtlCol="0">
            <a:spAutoFit/>
          </a:bodyPr>
          <a:lstStyle/>
          <a:p>
            <a:pPr algn="ctr"/>
            <a:r>
              <a:rPr lang="en-US" dirty="0" smtClean="0"/>
              <a:t>KBT		SRK</a:t>
            </a:r>
            <a:endParaRPr lang="ru-RU" dirty="0"/>
          </a:p>
        </p:txBody>
      </p:sp>
      <p:sp>
        <p:nvSpPr>
          <p:cNvPr id="22" name="TextBox 21"/>
          <p:cNvSpPr txBox="1"/>
          <p:nvPr/>
        </p:nvSpPr>
        <p:spPr>
          <a:xfrm rot="16200000">
            <a:off x="7579336" y="4646649"/>
            <a:ext cx="3479938" cy="369332"/>
          </a:xfrm>
          <a:prstGeom prst="rect">
            <a:avLst/>
          </a:prstGeom>
          <a:solidFill>
            <a:schemeClr val="bg1"/>
          </a:solidFill>
        </p:spPr>
        <p:txBody>
          <a:bodyPr wrap="square" rtlCol="0">
            <a:spAutoFit/>
          </a:bodyPr>
          <a:lstStyle/>
          <a:p>
            <a:pPr algn="ctr"/>
            <a:r>
              <a:rPr lang="en-US" dirty="0" smtClean="0"/>
              <a:t>KBT		SRK</a:t>
            </a:r>
            <a:endParaRPr lang="ru-RU" dirty="0"/>
          </a:p>
        </p:txBody>
      </p:sp>
      <p:sp>
        <p:nvSpPr>
          <p:cNvPr id="8" name="Прямоугольник 7"/>
          <p:cNvSpPr/>
          <p:nvPr/>
        </p:nvSpPr>
        <p:spPr>
          <a:xfrm>
            <a:off x="334358" y="1673341"/>
            <a:ext cx="11508976" cy="769441"/>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To create the labeled set, i.e. set of events which class is known (tectonic or volcanic), we took </a:t>
            </a:r>
            <a:br>
              <a:rPr lang="en-US" sz="2200" dirty="0" smtClean="0">
                <a:latin typeface="Cambria" panose="02040503050406030204" pitchFamily="18" charset="0"/>
                <a:ea typeface="Cambria" panose="02040503050406030204" pitchFamily="18" charset="0"/>
              </a:rPr>
            </a:br>
            <a:r>
              <a:rPr lang="en-US" sz="2200" dirty="0" smtClean="0">
                <a:latin typeface="Cambria" panose="02040503050406030204" pitchFamily="18" charset="0"/>
                <a:ea typeface="Cambria" panose="02040503050406030204" pitchFamily="18" charset="0"/>
              </a:rPr>
              <a:t>two reference stations to be more confident about detections on KBT station</a:t>
            </a:r>
            <a:endParaRPr lang="ru-RU" sz="2200" dirty="0"/>
          </a:p>
        </p:txBody>
      </p:sp>
    </p:spTree>
    <p:extLst>
      <p:ext uri="{BB962C8B-B14F-4D97-AF65-F5344CB8AC3E}">
        <p14:creationId xmlns:p14="http://schemas.microsoft.com/office/powerpoint/2010/main" val="3975983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2902" t="11263" r="6821" b="6200"/>
          <a:stretch/>
        </p:blipFill>
        <p:spPr>
          <a:xfrm>
            <a:off x="114852" y="2728819"/>
            <a:ext cx="2990994" cy="3906520"/>
          </a:xfrm>
          <a:prstGeom prst="rect">
            <a:avLst/>
          </a:prstGeom>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4384" t="11520" r="6620" b="5739"/>
          <a:stretch/>
        </p:blipFill>
        <p:spPr>
          <a:xfrm>
            <a:off x="9107648" y="2728819"/>
            <a:ext cx="2948551" cy="3916209"/>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4012" t="10706" r="5886" b="6109"/>
          <a:stretch/>
        </p:blipFill>
        <p:spPr>
          <a:xfrm>
            <a:off x="6093056" y="2692988"/>
            <a:ext cx="3014592" cy="3976002"/>
          </a:xfrm>
          <a:prstGeom prst="rect">
            <a:avLst/>
          </a:prstGeom>
        </p:spPr>
      </p:pic>
      <p:sp>
        <p:nvSpPr>
          <p:cNvPr id="13" name="Объект 2"/>
          <p:cNvSpPr>
            <a:spLocks noGrp="1"/>
          </p:cNvSpPr>
          <p:nvPr>
            <p:ph idx="1"/>
          </p:nvPr>
        </p:nvSpPr>
        <p:spPr>
          <a:xfrm>
            <a:off x="260439" y="1947933"/>
            <a:ext cx="11140440" cy="582295"/>
          </a:xfrm>
        </p:spPr>
        <p:txBody>
          <a:bodyPr/>
          <a:lstStyle/>
          <a:p>
            <a:pPr marL="0" indent="0" algn="ctr">
              <a:buNone/>
            </a:pPr>
            <a:r>
              <a:rPr lang="en-US" dirty="0" smtClean="0">
                <a:latin typeface="Cambria" panose="02040503050406030204" pitchFamily="18" charset="0"/>
                <a:ea typeface="Cambria" panose="02040503050406030204" pitchFamily="18" charset="0"/>
              </a:rPr>
              <a:t>M=7.3		M=6.1			moderate events</a:t>
            </a:r>
            <a:endParaRPr lang="ru-RU" dirty="0">
              <a:latin typeface="Cambria" panose="02040503050406030204" pitchFamily="18" charset="0"/>
              <a:ea typeface="Cambria" panose="02040503050406030204" pitchFamily="18" charset="0"/>
            </a:endParaRPr>
          </a:p>
        </p:txBody>
      </p:sp>
      <p:pic>
        <p:nvPicPr>
          <p:cNvPr id="14" name="Рисунок 13"/>
          <p:cNvPicPr>
            <a:picLocks noChangeAspect="1"/>
          </p:cNvPicPr>
          <p:nvPr/>
        </p:nvPicPr>
        <p:blipFill rotWithShape="1">
          <a:blip r:embed="rId5">
            <a:extLst>
              <a:ext uri="{28A0092B-C50C-407E-A947-70E740481C1C}">
                <a14:useLocalDpi xmlns:a14="http://schemas.microsoft.com/office/drawing/2010/main" val="0"/>
              </a:ext>
            </a:extLst>
          </a:blip>
          <a:srcRect l="3015" t="11482" r="7779" b="5630"/>
          <a:stretch/>
        </p:blipFill>
        <p:spPr>
          <a:xfrm>
            <a:off x="3105846" y="2738508"/>
            <a:ext cx="2961033" cy="3930482"/>
          </a:xfrm>
          <a:prstGeom prst="rect">
            <a:avLst/>
          </a:prstGeom>
        </p:spPr>
      </p:pic>
      <p:grpSp>
        <p:nvGrpSpPr>
          <p:cNvPr id="17" name="Группа 16"/>
          <p:cNvGrpSpPr/>
          <p:nvPr/>
        </p:nvGrpSpPr>
        <p:grpSpPr>
          <a:xfrm>
            <a:off x="180893" y="1947933"/>
            <a:ext cx="5937653" cy="4808143"/>
            <a:chOff x="210014" y="1825625"/>
            <a:chExt cx="5937653" cy="4808143"/>
          </a:xfrm>
          <a:effectLst>
            <a:outerShdw blurRad="50800" dist="38100" dir="2700000" algn="tl" rotWithShape="0">
              <a:prstClr val="black">
                <a:alpha val="40000"/>
              </a:prstClr>
            </a:outerShdw>
          </a:effectLst>
        </p:grpSpPr>
        <p:cxnSp>
          <p:nvCxnSpPr>
            <p:cNvPr id="4" name="Прямая соединительная линия 3"/>
            <p:cNvCxnSpPr/>
            <p:nvPr/>
          </p:nvCxnSpPr>
          <p:spPr>
            <a:xfrm>
              <a:off x="289560" y="1887042"/>
              <a:ext cx="5858107" cy="47467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210014" y="1825625"/>
              <a:ext cx="5873504" cy="48081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Прямоугольник 14"/>
          <p:cNvSpPr/>
          <p:nvPr/>
        </p:nvSpPr>
        <p:spPr>
          <a:xfrm>
            <a:off x="299909" y="541620"/>
            <a:ext cx="11508976" cy="1107996"/>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We had to remove strong tectonic events from the labeled set, because later it was found that they are accompanied with saturation effect on the stations that lead to frequency content similar to volcanic events</a:t>
            </a:r>
            <a:endParaRPr lang="ru-RU" sz="2200" dirty="0"/>
          </a:p>
        </p:txBody>
      </p:sp>
    </p:spTree>
    <p:extLst>
      <p:ext uri="{BB962C8B-B14F-4D97-AF65-F5344CB8AC3E}">
        <p14:creationId xmlns:p14="http://schemas.microsoft.com/office/powerpoint/2010/main" val="250368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Clustering</a:t>
            </a:r>
            <a:endParaRPr lang="ru-RU" sz="4000" dirty="0">
              <a:latin typeface="Cambria" panose="02040503050406030204" pitchFamily="18" charset="0"/>
              <a:ea typeface="Cambria" panose="02040503050406030204" pitchFamily="18" charset="0"/>
            </a:endParaRPr>
          </a:p>
        </p:txBody>
      </p:sp>
      <p:grpSp>
        <p:nvGrpSpPr>
          <p:cNvPr id="3" name="Группа 2"/>
          <p:cNvGrpSpPr/>
          <p:nvPr/>
        </p:nvGrpSpPr>
        <p:grpSpPr>
          <a:xfrm>
            <a:off x="706745" y="3472759"/>
            <a:ext cx="10918209" cy="3385241"/>
            <a:chOff x="636895" y="2268181"/>
            <a:chExt cx="10918209" cy="3385241"/>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1850" t="-277" r="9416"/>
            <a:stretch/>
          </p:blipFill>
          <p:spPr>
            <a:xfrm>
              <a:off x="636895" y="2268181"/>
              <a:ext cx="10918209" cy="3385241"/>
            </a:xfrm>
            <a:prstGeom prst="rect">
              <a:avLst/>
            </a:prstGeom>
          </p:spPr>
        </p:pic>
        <p:sp>
          <p:nvSpPr>
            <p:cNvPr id="6" name="TextBox 5"/>
            <p:cNvSpPr txBox="1"/>
            <p:nvPr/>
          </p:nvSpPr>
          <p:spPr>
            <a:xfrm>
              <a:off x="7842894" y="5345645"/>
              <a:ext cx="3712210" cy="307777"/>
            </a:xfrm>
            <a:prstGeom prst="rect">
              <a:avLst/>
            </a:prstGeom>
            <a:noFill/>
          </p:spPr>
          <p:txBody>
            <a:bodyPr wrap="square" rtlCol="0">
              <a:spAutoFit/>
            </a:bodyPr>
            <a:lstStyle/>
            <a:p>
              <a:pPr algn="r"/>
              <a:r>
                <a:rPr lang="en-US" sz="1400" dirty="0" smtClean="0">
                  <a:latin typeface="Courier New" panose="02070309020205020404" pitchFamily="49" charset="0"/>
                  <a:cs typeface="Courier New" panose="02070309020205020404" pitchFamily="49" charset="0"/>
                </a:rPr>
                <a:t>from scikit-learn.org</a:t>
              </a:r>
              <a:endParaRPr lang="ru-RU" sz="1400" dirty="0">
                <a:latin typeface="Courier New" panose="02070309020205020404" pitchFamily="49" charset="0"/>
                <a:cs typeface="Courier New" panose="02070309020205020404" pitchFamily="49" charset="0"/>
              </a:endParaRPr>
            </a:p>
          </p:txBody>
        </p:sp>
      </p:grpSp>
      <p:sp>
        <p:nvSpPr>
          <p:cNvPr id="8" name="Прямоугольник 7"/>
          <p:cNvSpPr/>
          <p:nvPr/>
        </p:nvSpPr>
        <p:spPr>
          <a:xfrm>
            <a:off x="651296" y="1739047"/>
            <a:ext cx="11029110" cy="1785104"/>
          </a:xfrm>
          <a:prstGeom prst="rect">
            <a:avLst/>
          </a:prstGeom>
        </p:spPr>
        <p:txBody>
          <a:bodyPr wrap="none">
            <a:spAutoFit/>
          </a:bodyPr>
          <a:lstStyle/>
          <a:p>
            <a:pPr algn="ctr"/>
            <a:r>
              <a:rPr lang="en-US" sz="2200" dirty="0" smtClean="0">
                <a:solidFill>
                  <a:srgbClr val="1D1F22"/>
                </a:solidFill>
                <a:latin typeface="Cambria" panose="02040503050406030204" pitchFamily="18" charset="0"/>
                <a:ea typeface="Cambria" panose="02040503050406030204" pitchFamily="18" charset="0"/>
              </a:rPr>
              <a:t>is automatic </a:t>
            </a:r>
            <a:r>
              <a:rPr lang="en-US" sz="2200" dirty="0">
                <a:solidFill>
                  <a:srgbClr val="1D1F22"/>
                </a:solidFill>
                <a:latin typeface="Cambria" panose="02040503050406030204" pitchFamily="18" charset="0"/>
                <a:ea typeface="Cambria" panose="02040503050406030204" pitchFamily="18" charset="0"/>
              </a:rPr>
              <a:t>grouping of similar objects into </a:t>
            </a:r>
            <a:r>
              <a:rPr lang="en-US" sz="2200" dirty="0" smtClean="0">
                <a:solidFill>
                  <a:srgbClr val="1D1F22"/>
                </a:solidFill>
                <a:latin typeface="Cambria" panose="02040503050406030204" pitchFamily="18" charset="0"/>
                <a:ea typeface="Cambria" panose="02040503050406030204" pitchFamily="18" charset="0"/>
              </a:rPr>
              <a:t>sets</a:t>
            </a:r>
            <a:br>
              <a:rPr lang="en-US" sz="2200" dirty="0" smtClean="0">
                <a:solidFill>
                  <a:srgbClr val="1D1F22"/>
                </a:solidFill>
                <a:latin typeface="Cambria" panose="02040503050406030204" pitchFamily="18" charset="0"/>
                <a:ea typeface="Cambria" panose="02040503050406030204" pitchFamily="18" charset="0"/>
              </a:rPr>
            </a:br>
            <a:r>
              <a:rPr lang="en-US" sz="2200" dirty="0" smtClean="0">
                <a:solidFill>
                  <a:srgbClr val="1D1F22"/>
                </a:solidFill>
                <a:latin typeface="Cambria" panose="02040503050406030204" pitchFamily="18" charset="0"/>
                <a:ea typeface="Cambria" panose="02040503050406030204" pitchFamily="18" charset="0"/>
              </a:rPr>
              <a:t>and is the class of </a:t>
            </a:r>
            <a:r>
              <a:rPr lang="en-US" sz="2200" u="sng" dirty="0" smtClean="0">
                <a:solidFill>
                  <a:srgbClr val="1D1F22"/>
                </a:solidFill>
                <a:latin typeface="Cambria" panose="02040503050406030204" pitchFamily="18" charset="0"/>
                <a:ea typeface="Cambria" panose="02040503050406030204" pitchFamily="18" charset="0"/>
              </a:rPr>
              <a:t>unsupervised</a:t>
            </a:r>
            <a:r>
              <a:rPr lang="en-US" sz="2200" dirty="0" smtClean="0">
                <a:solidFill>
                  <a:srgbClr val="1D1F22"/>
                </a:solidFill>
                <a:latin typeface="Cambria" panose="02040503050406030204" pitchFamily="18" charset="0"/>
                <a:ea typeface="Cambria" panose="02040503050406030204" pitchFamily="18" charset="0"/>
              </a:rPr>
              <a:t> machine learning methods</a:t>
            </a:r>
          </a:p>
          <a:p>
            <a:pPr algn="ctr"/>
            <a:endParaRPr lang="en-US" sz="2200" dirty="0">
              <a:solidFill>
                <a:srgbClr val="1D1F22"/>
              </a:solidFill>
              <a:latin typeface="Cambria" panose="02040503050406030204" pitchFamily="18" charset="0"/>
              <a:ea typeface="Cambria" panose="02040503050406030204" pitchFamily="18" charset="0"/>
            </a:endParaRPr>
          </a:p>
          <a:p>
            <a:pPr algn="ctr"/>
            <a:endParaRPr lang="en-US" sz="2200" dirty="0" smtClean="0">
              <a:solidFill>
                <a:srgbClr val="1D1F22"/>
              </a:solidFill>
              <a:latin typeface="Cambria" panose="02040503050406030204" pitchFamily="18" charset="0"/>
              <a:ea typeface="Cambria" panose="02040503050406030204" pitchFamily="18" charset="0"/>
            </a:endParaRPr>
          </a:p>
          <a:p>
            <a:pPr algn="ctr"/>
            <a:r>
              <a:rPr lang="en-US" sz="2200" dirty="0" smtClean="0">
                <a:solidFill>
                  <a:srgbClr val="1D1F22"/>
                </a:solidFill>
                <a:latin typeface="Cambria" panose="02040503050406030204" pitchFamily="18" charset="0"/>
                <a:ea typeface="Cambria" panose="02040503050406030204" pitchFamily="18" charset="0"/>
              </a:rPr>
              <a:t>One can see that it is an ambiguous problem, and the result varies with the chosen method</a:t>
            </a:r>
            <a:endParaRPr lang="ru-RU"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1261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767" y="1668461"/>
            <a:ext cx="5524430" cy="3061812"/>
          </a:xfrm>
          <a:prstGeom prst="rect">
            <a:avLst/>
          </a:prstGeom>
        </p:spPr>
      </p:pic>
      <p:sp>
        <p:nvSpPr>
          <p:cNvPr id="2" name="Title 1"/>
          <p:cNvSpPr>
            <a:spLocks noGrp="1"/>
          </p:cNvSpPr>
          <p:nvPr>
            <p:ph type="title"/>
          </p:nvPr>
        </p:nvSpPr>
        <p:spPr>
          <a:xfrm>
            <a:off x="1034143" y="147412"/>
            <a:ext cx="4561114" cy="854074"/>
          </a:xfrm>
        </p:spPr>
        <p:txBody>
          <a:bodyPr>
            <a:normAutofit fontScale="90000"/>
          </a:bodyPr>
          <a:lstStyle/>
          <a:p>
            <a:pPr algn="ctr"/>
            <a:r>
              <a:rPr lang="en-US" sz="3600" b="1" dirty="0" smtClean="0">
                <a:latin typeface="Cambria" panose="02040503050406030204" pitchFamily="18" charset="0"/>
                <a:ea typeface="Cambria" panose="02040503050406030204" pitchFamily="18" charset="0"/>
              </a:rPr>
              <a:t>Detected earthquakes</a:t>
            </a:r>
            <a:br>
              <a:rPr lang="en-US" sz="3600" b="1" dirty="0" smtClean="0">
                <a:latin typeface="Cambria" panose="02040503050406030204" pitchFamily="18" charset="0"/>
                <a:ea typeface="Cambria" panose="02040503050406030204" pitchFamily="18" charset="0"/>
              </a:rPr>
            </a:br>
            <a:r>
              <a:rPr lang="en-US" sz="2700" dirty="0">
                <a:latin typeface="Cambria" panose="02040503050406030204" pitchFamily="18" charset="0"/>
                <a:ea typeface="Cambria" panose="02040503050406030204" pitchFamily="18" charset="0"/>
              </a:rPr>
              <a:t>July 2018 – April 2019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463" y="1424214"/>
            <a:ext cx="5861304" cy="3983736"/>
          </a:xfrm>
          <a:prstGeom prst="rect">
            <a:avLst/>
          </a:prstGeom>
        </p:spPr>
      </p:pic>
      <p:sp>
        <p:nvSpPr>
          <p:cNvPr id="6" name="TextBox 5"/>
          <p:cNvSpPr txBox="1"/>
          <p:nvPr/>
        </p:nvSpPr>
        <p:spPr>
          <a:xfrm>
            <a:off x="5285481" y="3842950"/>
            <a:ext cx="466794" cy="338554"/>
          </a:xfrm>
          <a:prstGeom prst="rect">
            <a:avLst/>
          </a:prstGeom>
          <a:noFill/>
        </p:spPr>
        <p:txBody>
          <a:bodyPr wrap="none" rtlCol="0">
            <a:spAutoFit/>
          </a:bodyPr>
          <a:lstStyle/>
          <a:p>
            <a:r>
              <a:rPr lang="en-US" sz="1600" b="1" smtClean="0">
                <a:solidFill>
                  <a:schemeClr val="accent4">
                    <a:lumMod val="20000"/>
                    <a:lumOff val="80000"/>
                  </a:schemeClr>
                </a:solidFill>
              </a:rPr>
              <a:t>BKI</a:t>
            </a:r>
            <a:endParaRPr lang="en-US" sz="1600" b="1">
              <a:solidFill>
                <a:schemeClr val="accent4">
                  <a:lumMod val="20000"/>
                  <a:lumOff val="80000"/>
                </a:schemeClr>
              </a:solidFill>
            </a:endParaRPr>
          </a:p>
        </p:txBody>
      </p:sp>
      <p:sp>
        <p:nvSpPr>
          <p:cNvPr id="7" name="TextBox 6"/>
          <p:cNvSpPr txBox="1"/>
          <p:nvPr/>
        </p:nvSpPr>
        <p:spPr>
          <a:xfrm>
            <a:off x="3547297" y="2549610"/>
            <a:ext cx="508985" cy="338554"/>
          </a:xfrm>
          <a:prstGeom prst="rect">
            <a:avLst/>
          </a:prstGeom>
          <a:noFill/>
        </p:spPr>
        <p:txBody>
          <a:bodyPr wrap="none" rtlCol="0">
            <a:spAutoFit/>
          </a:bodyPr>
          <a:lstStyle/>
          <a:p>
            <a:r>
              <a:rPr lang="en-US" sz="1600" b="1" smtClean="0">
                <a:solidFill>
                  <a:schemeClr val="accent4">
                    <a:lumMod val="20000"/>
                    <a:lumOff val="80000"/>
                  </a:schemeClr>
                </a:solidFill>
              </a:rPr>
              <a:t>KBT</a:t>
            </a:r>
            <a:endParaRPr lang="en-US" sz="1600" b="1">
              <a:solidFill>
                <a:schemeClr val="accent4">
                  <a:lumMod val="20000"/>
                  <a:lumOff val="80000"/>
                </a:schemeClr>
              </a:solidFill>
            </a:endParaRPr>
          </a:p>
        </p:txBody>
      </p:sp>
      <p:sp>
        <p:nvSpPr>
          <p:cNvPr id="8" name="TextBox 7"/>
          <p:cNvSpPr txBox="1"/>
          <p:nvPr/>
        </p:nvSpPr>
        <p:spPr>
          <a:xfrm>
            <a:off x="2608183" y="2067696"/>
            <a:ext cx="510076" cy="338554"/>
          </a:xfrm>
          <a:prstGeom prst="rect">
            <a:avLst/>
          </a:prstGeom>
          <a:noFill/>
        </p:spPr>
        <p:txBody>
          <a:bodyPr wrap="none" rtlCol="0">
            <a:spAutoFit/>
          </a:bodyPr>
          <a:lstStyle/>
          <a:p>
            <a:r>
              <a:rPr lang="en-US" sz="1600" b="1" smtClean="0">
                <a:solidFill>
                  <a:schemeClr val="accent4">
                    <a:lumMod val="20000"/>
                    <a:lumOff val="80000"/>
                  </a:schemeClr>
                </a:solidFill>
              </a:rPr>
              <a:t>SRK</a:t>
            </a:r>
            <a:endParaRPr lang="en-US" sz="1600" b="1">
              <a:solidFill>
                <a:schemeClr val="accent4">
                  <a:lumMod val="20000"/>
                  <a:lumOff val="80000"/>
                </a:schemeClr>
              </a:solidFill>
            </a:endParaRPr>
          </a:p>
        </p:txBody>
      </p:sp>
      <p:sp>
        <p:nvSpPr>
          <p:cNvPr id="9" name="TextBox 8"/>
          <p:cNvSpPr txBox="1"/>
          <p:nvPr/>
        </p:nvSpPr>
        <p:spPr>
          <a:xfrm>
            <a:off x="2052130" y="2549610"/>
            <a:ext cx="508216" cy="338554"/>
          </a:xfrm>
          <a:prstGeom prst="rect">
            <a:avLst/>
          </a:prstGeom>
          <a:noFill/>
        </p:spPr>
        <p:txBody>
          <a:bodyPr wrap="none" rtlCol="0">
            <a:spAutoFit/>
          </a:bodyPr>
          <a:lstStyle/>
          <a:p>
            <a:r>
              <a:rPr lang="en-US" sz="1600" b="1" smtClean="0">
                <a:solidFill>
                  <a:schemeClr val="accent4">
                    <a:lumMod val="20000"/>
                    <a:lumOff val="80000"/>
                  </a:schemeClr>
                </a:solidFill>
              </a:rPr>
              <a:t>KRS</a:t>
            </a:r>
            <a:endParaRPr lang="en-US" sz="1600" b="1">
              <a:solidFill>
                <a:schemeClr val="accent4">
                  <a:lumMod val="20000"/>
                  <a:lumOff val="80000"/>
                </a:schemeClr>
              </a:solidFill>
            </a:endParaRPr>
          </a:p>
        </p:txBody>
      </p:sp>
      <p:sp>
        <p:nvSpPr>
          <p:cNvPr id="10" name="TextBox 9"/>
          <p:cNvSpPr txBox="1"/>
          <p:nvPr/>
        </p:nvSpPr>
        <p:spPr>
          <a:xfrm>
            <a:off x="2033800" y="3077528"/>
            <a:ext cx="580928" cy="338554"/>
          </a:xfrm>
          <a:prstGeom prst="rect">
            <a:avLst/>
          </a:prstGeom>
          <a:noFill/>
        </p:spPr>
        <p:txBody>
          <a:bodyPr wrap="none" rtlCol="0">
            <a:spAutoFit/>
          </a:bodyPr>
          <a:lstStyle/>
          <a:p>
            <a:r>
              <a:rPr lang="en-US" sz="1600" b="1" smtClean="0">
                <a:solidFill>
                  <a:schemeClr val="accent4">
                    <a:lumMod val="20000"/>
                    <a:lumOff val="80000"/>
                  </a:schemeClr>
                </a:solidFill>
              </a:rPr>
              <a:t>BZW</a:t>
            </a:r>
            <a:endParaRPr lang="en-US" sz="1600" b="1">
              <a:solidFill>
                <a:schemeClr val="accent4">
                  <a:lumMod val="20000"/>
                  <a:lumOff val="80000"/>
                </a:schemeClr>
              </a:solidFill>
            </a:endParaRPr>
          </a:p>
        </p:txBody>
      </p:sp>
      <p:sp>
        <p:nvSpPr>
          <p:cNvPr id="12" name="TextBox 11"/>
          <p:cNvSpPr txBox="1"/>
          <p:nvPr/>
        </p:nvSpPr>
        <p:spPr>
          <a:xfrm>
            <a:off x="4421951" y="4012227"/>
            <a:ext cx="902811" cy="369332"/>
          </a:xfrm>
          <a:prstGeom prst="rect">
            <a:avLst/>
          </a:prstGeom>
          <a:noFill/>
        </p:spPr>
        <p:txBody>
          <a:bodyPr wrap="none" rtlCol="0">
            <a:spAutoFit/>
          </a:bodyPr>
          <a:lstStyle/>
          <a:p>
            <a:r>
              <a:rPr lang="en-US" b="1" smtClean="0">
                <a:solidFill>
                  <a:srgbClr val="FFC000"/>
                </a:solidFill>
              </a:rPr>
              <a:t>M = 7.3</a:t>
            </a:r>
            <a:endParaRPr lang="en-US" b="1">
              <a:solidFill>
                <a:srgbClr val="FFC000"/>
              </a:solidFill>
            </a:endParaRPr>
          </a:p>
        </p:txBody>
      </p:sp>
      <p:sp>
        <p:nvSpPr>
          <p:cNvPr id="13" name="TextBox 12"/>
          <p:cNvSpPr txBox="1"/>
          <p:nvPr/>
        </p:nvSpPr>
        <p:spPr>
          <a:xfrm>
            <a:off x="4157157"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p:sp>
        <p:nvSpPr>
          <p:cNvPr id="14" name="TextBox 13"/>
          <p:cNvSpPr txBox="1"/>
          <p:nvPr/>
        </p:nvSpPr>
        <p:spPr>
          <a:xfrm>
            <a:off x="3082589" y="3458010"/>
            <a:ext cx="742511" cy="307777"/>
          </a:xfrm>
          <a:prstGeom prst="rect">
            <a:avLst/>
          </a:prstGeom>
          <a:noFill/>
        </p:spPr>
        <p:txBody>
          <a:bodyPr wrap="none" rtlCol="0">
            <a:spAutoFit/>
          </a:bodyPr>
          <a:lstStyle/>
          <a:p>
            <a:r>
              <a:rPr lang="en-US" sz="1400" b="1" smtClean="0">
                <a:solidFill>
                  <a:schemeClr val="accent2">
                    <a:lumMod val="75000"/>
                  </a:schemeClr>
                </a:solidFill>
              </a:rPr>
              <a:t>M = 6.1</a:t>
            </a:r>
            <a:endParaRPr lang="en-US" sz="1400" b="1">
              <a:solidFill>
                <a:schemeClr val="accent2">
                  <a:lumMod val="75000"/>
                </a:schemeClr>
              </a:solidFill>
            </a:endParaRPr>
          </a:p>
        </p:txBody>
      </p:sp>
      <mc:AlternateContent xmlns:mc="http://schemas.openxmlformats.org/markup-compatibility/2006">
        <mc:Choice xmlns:a14="http://schemas.microsoft.com/office/drawing/2010/main" Requires="a14">
          <p:sp>
            <p:nvSpPr>
              <p:cNvPr id="15" name="TextBox 14"/>
              <p:cNvSpPr txBox="1"/>
              <p:nvPr/>
            </p:nvSpPr>
            <p:spPr>
              <a:xfrm>
                <a:off x="10256162" y="1963680"/>
                <a:ext cx="1452318" cy="755207"/>
              </a:xfrm>
              <a:prstGeom prst="rect">
                <a:avLst/>
              </a:prstGeom>
              <a:noFill/>
            </p:spPr>
            <p:txBody>
              <a:bodyPr wrap="square" rtlCol="0">
                <a:spAutoFit/>
              </a:bodyPr>
              <a:lstStyle/>
              <a:p>
                <a:pPr algn="ctr"/>
                <a:r>
                  <a:rPr lang="en-US" sz="1400" b="1" dirty="0" smtClean="0">
                    <a:solidFill>
                      <a:schemeClr val="accent2"/>
                    </a:solidFill>
                    <a:latin typeface="Cambria" panose="02040503050406030204" pitchFamily="18" charset="0"/>
                    <a:ea typeface="Cambria" panose="02040503050406030204" pitchFamily="18" charset="0"/>
                  </a:rPr>
                  <a:t>Omori law fit</a:t>
                </a:r>
              </a:p>
              <a:p>
                <a:pPr algn="ctr"/>
                <a14:m>
                  <m:oMathPara xmlns:m="http://schemas.openxmlformats.org/officeDocument/2006/math">
                    <m:oMathParaPr>
                      <m:jc m:val="centerGroup"/>
                    </m:oMathParaPr>
                    <m:oMath xmlns:m="http://schemas.openxmlformats.org/officeDocument/2006/math">
                      <m:r>
                        <a:rPr lang="en-US" sz="1400" b="1" i="1" smtClean="0">
                          <a:solidFill>
                            <a:schemeClr val="accent2"/>
                          </a:solidFill>
                          <a:latin typeface="Cambria Math" panose="02040503050406030204" pitchFamily="18" charset="0"/>
                          <a:ea typeface="Cambria" panose="02040503050406030204" pitchFamily="18" charset="0"/>
                        </a:rPr>
                        <m:t>𝑵</m:t>
                      </m:r>
                      <m:d>
                        <m:dPr>
                          <m:ctrlPr>
                            <a:rPr lang="en-US" sz="1400" b="1" i="1" smtClean="0">
                              <a:solidFill>
                                <a:schemeClr val="accent2"/>
                              </a:solidFill>
                              <a:latin typeface="Cambria Math" panose="02040503050406030204" pitchFamily="18" charset="0"/>
                              <a:ea typeface="Cambria" panose="02040503050406030204" pitchFamily="18" charset="0"/>
                            </a:rPr>
                          </m:ctrlPr>
                        </m:dPr>
                        <m:e>
                          <m:r>
                            <a:rPr lang="en-US" sz="1400" b="1" i="1" smtClean="0">
                              <a:solidFill>
                                <a:schemeClr val="accent2"/>
                              </a:solidFill>
                              <a:latin typeface="Cambria Math" panose="02040503050406030204" pitchFamily="18" charset="0"/>
                              <a:ea typeface="Cambria" panose="02040503050406030204" pitchFamily="18" charset="0"/>
                            </a:rPr>
                            <m:t>𝒕</m:t>
                          </m:r>
                        </m:e>
                      </m:d>
                      <m:r>
                        <a:rPr lang="en-US" sz="1400" b="1" i="1" smtClean="0">
                          <a:solidFill>
                            <a:schemeClr val="accent2"/>
                          </a:solidFill>
                          <a:latin typeface="Cambria Math" panose="02040503050406030204" pitchFamily="18" charset="0"/>
                          <a:ea typeface="Cambria" panose="02040503050406030204" pitchFamily="18" charset="0"/>
                        </a:rPr>
                        <m:t>=</m:t>
                      </m:r>
                      <m:f>
                        <m:fPr>
                          <m:ctrlPr>
                            <a:rPr lang="en-US" sz="1400" b="1" i="1" smtClean="0">
                              <a:solidFill>
                                <a:schemeClr val="accent2"/>
                              </a:solidFill>
                              <a:latin typeface="Cambria Math" panose="02040503050406030204" pitchFamily="18" charset="0"/>
                              <a:ea typeface="Cambria" panose="02040503050406030204" pitchFamily="18" charset="0"/>
                            </a:rPr>
                          </m:ctrlPr>
                        </m:fPr>
                        <m:num>
                          <m:r>
                            <a:rPr lang="en-US" sz="1400" b="1" i="1" smtClean="0">
                              <a:solidFill>
                                <a:schemeClr val="accent2"/>
                              </a:solidFill>
                              <a:latin typeface="Cambria Math" panose="02040503050406030204" pitchFamily="18" charset="0"/>
                              <a:ea typeface="Cambria" panose="02040503050406030204" pitchFamily="18" charset="0"/>
                            </a:rPr>
                            <m:t>𝒌</m:t>
                          </m:r>
                        </m:num>
                        <m:den>
                          <m:sSup>
                            <m:sSupPr>
                              <m:ctrlPr>
                                <a:rPr lang="en-US" sz="1400" b="1" i="1" smtClean="0">
                                  <a:solidFill>
                                    <a:schemeClr val="accent2"/>
                                  </a:solidFill>
                                  <a:latin typeface="Cambria Math" panose="02040503050406030204" pitchFamily="18" charset="0"/>
                                  <a:ea typeface="Cambria" panose="02040503050406030204" pitchFamily="18" charset="0"/>
                                </a:rPr>
                              </m:ctrlPr>
                            </m:sSupPr>
                            <m:e>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𝒄</m:t>
                              </m:r>
                              <m:r>
                                <a:rPr lang="en-US" sz="1400" b="1" i="1" smtClean="0">
                                  <a:solidFill>
                                    <a:schemeClr val="accent2"/>
                                  </a:solidFill>
                                  <a:latin typeface="Cambria Math" panose="02040503050406030204" pitchFamily="18" charset="0"/>
                                  <a:ea typeface="Cambria" panose="02040503050406030204" pitchFamily="18" charset="0"/>
                                </a:rPr>
                                <m:t>+</m:t>
                              </m:r>
                              <m:r>
                                <a:rPr lang="en-US" sz="1400" b="1" i="1" smtClean="0">
                                  <a:solidFill>
                                    <a:schemeClr val="accent2"/>
                                  </a:solidFill>
                                  <a:latin typeface="Cambria Math" panose="02040503050406030204" pitchFamily="18" charset="0"/>
                                  <a:ea typeface="Cambria" panose="02040503050406030204" pitchFamily="18" charset="0"/>
                                </a:rPr>
                                <m:t>𝒕</m:t>
                              </m:r>
                              <m:r>
                                <a:rPr lang="en-US" sz="1400" b="1" i="1" smtClean="0">
                                  <a:solidFill>
                                    <a:schemeClr val="accent2"/>
                                  </a:solidFill>
                                  <a:latin typeface="Cambria Math" panose="02040503050406030204" pitchFamily="18" charset="0"/>
                                  <a:ea typeface="Cambria" panose="02040503050406030204" pitchFamily="18" charset="0"/>
                                </a:rPr>
                                <m:t>)</m:t>
                              </m:r>
                            </m:e>
                            <m:sup>
                              <m:r>
                                <a:rPr lang="en-US" sz="1400" b="1" i="1" smtClean="0">
                                  <a:solidFill>
                                    <a:schemeClr val="accent2"/>
                                  </a:solidFill>
                                  <a:latin typeface="Cambria Math" panose="02040503050406030204" pitchFamily="18" charset="0"/>
                                  <a:ea typeface="Cambria" panose="02040503050406030204" pitchFamily="18" charset="0"/>
                                </a:rPr>
                                <m:t>𝒑</m:t>
                              </m:r>
                            </m:sup>
                          </m:sSup>
                        </m:den>
                      </m:f>
                    </m:oMath>
                  </m:oMathPara>
                </a14:m>
                <a:endParaRPr lang="en-US" sz="1400" b="1" dirty="0">
                  <a:solidFill>
                    <a:schemeClr val="accent2"/>
                  </a:solidFill>
                  <a:latin typeface="Cambria" panose="02040503050406030204" pitchFamily="18" charset="0"/>
                  <a:ea typeface="Cambria" panose="020405030504060302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10256162" y="1963680"/>
                <a:ext cx="1452318" cy="755207"/>
              </a:xfrm>
              <a:prstGeom prst="rect">
                <a:avLst/>
              </a:prstGeom>
              <a:blipFill>
                <a:blip r:embed="rId4"/>
                <a:stretch>
                  <a:fillRect t="-2419" b="-3226"/>
                </a:stretch>
              </a:blipFill>
            </p:spPr>
            <p:txBody>
              <a:bodyPr/>
              <a:lstStyle/>
              <a:p>
                <a:r>
                  <a:rPr lang="ru-RU">
                    <a:noFill/>
                  </a:rPr>
                  <a:t> </a:t>
                </a:r>
              </a:p>
            </p:txBody>
          </p:sp>
        </mc:Fallback>
      </mc:AlternateContent>
      <p:cxnSp>
        <p:nvCxnSpPr>
          <p:cNvPr id="16" name="Straight Connector 15"/>
          <p:cNvCxnSpPr/>
          <p:nvPr/>
        </p:nvCxnSpPr>
        <p:spPr>
          <a:xfrm flipV="1">
            <a:off x="10747995" y="4114800"/>
            <a:ext cx="1038721" cy="16480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86401" y="5407950"/>
            <a:ext cx="4925644" cy="923330"/>
          </a:xfrm>
          <a:prstGeom prst="rect">
            <a:avLst/>
          </a:prstGeom>
          <a:noFill/>
        </p:spPr>
        <p:txBody>
          <a:bodyPr wrap="none" rtlCol="0">
            <a:spAutoFit/>
          </a:bodyPr>
          <a:lstStyle/>
          <a:p>
            <a:r>
              <a:rPr lang="en-US" dirty="0" smtClean="0">
                <a:solidFill>
                  <a:srgbClr val="FF0000"/>
                </a:solidFill>
                <a:latin typeface="Cambria" panose="02040503050406030204" pitchFamily="18" charset="0"/>
                <a:ea typeface="Cambria" panose="02040503050406030204" pitchFamily="18" charset="0"/>
              </a:rPr>
              <a:t>M=7.3 Earthquake : 2018-12-20 17:01:55 (UTC)</a:t>
            </a:r>
          </a:p>
          <a:p>
            <a:endParaRPr lang="en-US" dirty="0" smtClean="0">
              <a:solidFill>
                <a:srgbClr val="FF0000"/>
              </a:solidFill>
              <a:latin typeface="Cambria" panose="02040503050406030204" pitchFamily="18" charset="0"/>
              <a:ea typeface="Cambria" panose="02040503050406030204" pitchFamily="18" charset="0"/>
            </a:endParaRPr>
          </a:p>
          <a:p>
            <a:r>
              <a:rPr lang="en-US" dirty="0" err="1" smtClean="0">
                <a:solidFill>
                  <a:srgbClr val="FF0000"/>
                </a:solidFill>
                <a:latin typeface="Cambria" panose="02040503050406030204" pitchFamily="18" charset="0"/>
                <a:ea typeface="Cambria" panose="02040503050406030204" pitchFamily="18" charset="0"/>
              </a:rPr>
              <a:t>Shiveluch</a:t>
            </a:r>
            <a:r>
              <a:rPr lang="en-US" dirty="0" smtClean="0">
                <a:solidFill>
                  <a:srgbClr val="FF0000"/>
                </a:solidFill>
                <a:latin typeface="Cambria" panose="02040503050406030204" pitchFamily="18" charset="0"/>
                <a:ea typeface="Cambria" panose="02040503050406030204" pitchFamily="18" charset="0"/>
              </a:rPr>
              <a:t> eruption : started on 2018-12-22 ???</a:t>
            </a:r>
            <a:endParaRPr lang="en-US" dirty="0">
              <a:solidFill>
                <a:srgbClr val="FF0000"/>
              </a:solidFill>
              <a:latin typeface="Cambria" panose="02040503050406030204" pitchFamily="18" charset="0"/>
              <a:ea typeface="Cambria" panose="02040503050406030204" pitchFamily="18" charset="0"/>
            </a:endParaRPr>
          </a:p>
        </p:txBody>
      </p:sp>
      <p:sp>
        <p:nvSpPr>
          <p:cNvPr id="18" name="TextBox 17"/>
          <p:cNvSpPr txBox="1"/>
          <p:nvPr/>
        </p:nvSpPr>
        <p:spPr>
          <a:xfrm>
            <a:off x="203200" y="6480507"/>
            <a:ext cx="3111500" cy="307777"/>
          </a:xfrm>
          <a:prstGeom prst="rect">
            <a:avLst/>
          </a:prstGeom>
          <a:noFill/>
        </p:spPr>
        <p:txBody>
          <a:bodyPr wrap="square" rtlCol="0">
            <a:spAutoFit/>
          </a:bodyPr>
          <a:lstStyle/>
          <a:p>
            <a:r>
              <a:rPr lang="en-US" sz="1400" dirty="0">
                <a:latin typeface="Courier New" panose="02070309020205020404" pitchFamily="49" charset="0"/>
                <a:cs typeface="Courier New" panose="02070309020205020404" pitchFamily="49" charset="0"/>
              </a:rPr>
              <a:t>Plots by Droznin D.</a:t>
            </a:r>
            <a:endParaRPr lang="ru-RU" sz="1400" dirty="0">
              <a:latin typeface="Courier New" panose="02070309020205020404" pitchFamily="49" charset="0"/>
              <a:cs typeface="Courier New" panose="02070309020205020404" pitchFamily="49" charset="0"/>
            </a:endParaRPr>
          </a:p>
        </p:txBody>
      </p:sp>
      <p:sp>
        <p:nvSpPr>
          <p:cNvPr id="22" name="TextBox 21"/>
          <p:cNvSpPr txBox="1"/>
          <p:nvPr/>
        </p:nvSpPr>
        <p:spPr>
          <a:xfrm>
            <a:off x="10343327" y="3248628"/>
            <a:ext cx="1490703" cy="830997"/>
          </a:xfrm>
          <a:prstGeom prst="rect">
            <a:avLst/>
          </a:prstGeom>
          <a:noFill/>
        </p:spPr>
        <p:txBody>
          <a:bodyPr wrap="square" rtlCol="0">
            <a:spAutoFit/>
          </a:bodyPr>
          <a:lstStyle/>
          <a:p>
            <a:pPr algn="ctr"/>
            <a:r>
              <a:rPr lang="en-US" sz="1600" b="1" dirty="0" smtClean="0">
                <a:solidFill>
                  <a:srgbClr val="C00000"/>
                </a:solidFill>
                <a:latin typeface="Cambria" panose="02040503050406030204" pitchFamily="18" charset="0"/>
                <a:ea typeface="Cambria" panose="02040503050406030204" pitchFamily="18" charset="0"/>
              </a:rPr>
              <a:t>What is the origin of this increment?</a:t>
            </a:r>
            <a:endParaRPr lang="ru-RU" sz="1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95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Clustering</a:t>
            </a:r>
            <a:endParaRPr lang="ru-RU" sz="40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567690" y="2987675"/>
                <a:ext cx="5308600" cy="3190875"/>
              </a:xfrm>
            </p:spPr>
            <p:txBody>
              <a:bodyPr/>
              <a:lstStyle/>
              <a:p>
                <a:pPr marL="0" indent="0" algn="ctr">
                  <a:buNone/>
                </a:pPr>
                <a:r>
                  <a:rPr lang="en-US" dirty="0" smtClean="0">
                    <a:latin typeface="Cambria" panose="02040503050406030204" pitchFamily="18" charset="0"/>
                    <a:ea typeface="Cambria" panose="02040503050406030204" pitchFamily="18" charset="0"/>
                  </a:rPr>
                  <a:t>K-means</a:t>
                </a:r>
              </a:p>
              <a:p>
                <a:pPr algn="just"/>
                <a:r>
                  <a:rPr lang="en-US" sz="1800" dirty="0" smtClean="0">
                    <a:latin typeface="Cambria" panose="02040503050406030204" pitchFamily="18" charset="0"/>
                    <a:ea typeface="Cambria" panose="02040503050406030204" pitchFamily="18" charset="0"/>
                  </a:rPr>
                  <a:t>set </a:t>
                </a:r>
                <a:r>
                  <a:rPr lang="en-US" sz="1800" dirty="0">
                    <a:latin typeface="Cambria" panose="02040503050406030204" pitchFamily="18" charset="0"/>
                    <a:ea typeface="Cambria" panose="02040503050406030204" pitchFamily="18" charset="0"/>
                  </a:rPr>
                  <a:t>of </a:t>
                </a:r>
                <a:r>
                  <a:rPr lang="en-US" sz="1800" i="1" dirty="0">
                    <a:latin typeface="Cambria" panose="02040503050406030204" pitchFamily="18" charset="0"/>
                    <a:ea typeface="Cambria" panose="02040503050406030204" pitchFamily="18" charset="0"/>
                  </a:rPr>
                  <a:t>N</a:t>
                </a:r>
                <a:r>
                  <a:rPr lang="en-US" sz="1800" dirty="0">
                    <a:latin typeface="Cambria" panose="02040503050406030204" pitchFamily="18" charset="0"/>
                    <a:ea typeface="Cambria" panose="02040503050406030204" pitchFamily="18" charset="0"/>
                  </a:rPr>
                  <a:t> samples </a:t>
                </a:r>
                <a:r>
                  <a:rPr lang="en-US" sz="1800" i="1" dirty="0" smtClean="0">
                    <a:latin typeface="Cambria" panose="02040503050406030204" pitchFamily="18" charset="0"/>
                    <a:ea typeface="Cambria" panose="02040503050406030204" pitchFamily="18" charset="0"/>
                  </a:rPr>
                  <a:t>X</a:t>
                </a:r>
                <a:r>
                  <a:rPr lang="ru-RU" sz="1800" dirty="0" smtClean="0">
                    <a:latin typeface="Cambria" panose="02040503050406030204" pitchFamily="18" charset="0"/>
                    <a:ea typeface="Cambria" panose="02040503050406030204" pitchFamily="18" charset="0"/>
                  </a:rPr>
                  <a:t> </a:t>
                </a:r>
                <a:r>
                  <a:rPr lang="ru-RU" sz="1800" dirty="0">
                    <a:latin typeface="Cambria" panose="02040503050406030204" pitchFamily="18" charset="0"/>
                    <a:ea typeface="Cambria" panose="02040503050406030204" pitchFamily="18" charset="0"/>
                  </a:rPr>
                  <a:t>⟶ </a:t>
                </a:r>
                <a:r>
                  <a:rPr lang="en-US" sz="1800" i="1" dirty="0" smtClean="0">
                    <a:latin typeface="Cambria" panose="02040503050406030204" pitchFamily="18" charset="0"/>
                    <a:ea typeface="Cambria" panose="02040503050406030204" pitchFamily="18" charset="0"/>
                  </a:rPr>
                  <a:t>K</a:t>
                </a:r>
                <a:r>
                  <a:rPr lang="en-US" sz="1800" dirty="0">
                    <a:latin typeface="Cambria" panose="02040503050406030204" pitchFamily="18" charset="0"/>
                    <a:ea typeface="Cambria" panose="02040503050406030204" pitchFamily="18" charset="0"/>
                  </a:rPr>
                  <a:t> disjoint clusters </a:t>
                </a:r>
                <a:r>
                  <a:rPr lang="en-US" sz="1800" i="1" dirty="0" smtClean="0">
                    <a:latin typeface="Cambria" panose="02040503050406030204" pitchFamily="18" charset="0"/>
                    <a:ea typeface="Cambria" panose="02040503050406030204" pitchFamily="18" charset="0"/>
                  </a:rPr>
                  <a:t>C</a:t>
                </a:r>
              </a:p>
              <a:p>
                <a:pPr algn="just"/>
                <a:r>
                  <a:rPr lang="en-US" sz="1800" dirty="0">
                    <a:latin typeface="Cambria" panose="02040503050406030204" pitchFamily="18" charset="0"/>
                    <a:ea typeface="Cambria" panose="02040503050406030204" pitchFamily="18" charset="0"/>
                  </a:rPr>
                  <a:t>e</a:t>
                </a:r>
                <a:r>
                  <a:rPr lang="en-US" sz="1800" dirty="0" smtClean="0">
                    <a:latin typeface="Cambria" panose="02040503050406030204" pitchFamily="18" charset="0"/>
                    <a:ea typeface="Cambria" panose="02040503050406030204" pitchFamily="18" charset="0"/>
                  </a:rPr>
                  <a:t>ach cluster is described </a:t>
                </a:r>
                <a:r>
                  <a:rPr lang="en-US" sz="1800" dirty="0">
                    <a:latin typeface="Cambria" panose="02040503050406030204" pitchFamily="18" charset="0"/>
                    <a:ea typeface="Cambria" panose="02040503050406030204" pitchFamily="18" charset="0"/>
                  </a:rPr>
                  <a:t>by the </a:t>
                </a:r>
                <a:r>
                  <a:rPr lang="en-US" sz="1800" dirty="0" smtClean="0">
                    <a:latin typeface="Cambria" panose="02040503050406030204" pitchFamily="18" charset="0"/>
                    <a:ea typeface="Cambria" panose="02040503050406030204" pitchFamily="18" charset="0"/>
                  </a:rPr>
                  <a:t>mean</a:t>
                </a:r>
                <a:r>
                  <a:rPr lang="en-US" sz="1800" dirty="0">
                    <a:latin typeface="Cambria" panose="02040503050406030204" pitchFamily="18" charset="0"/>
                    <a:ea typeface="Cambria" panose="02040503050406030204" pitchFamily="18" charset="0"/>
                  </a:rPr>
                  <a:t> of </a:t>
                </a:r>
                <a14:m>
                  <m:oMath xmlns:m="http://schemas.openxmlformats.org/officeDocument/2006/math">
                    <m:sSub>
                      <m:sSubPr>
                        <m:ctrlPr>
                          <a:rPr lang="en-US" sz="1800" i="1" smtClean="0">
                            <a:latin typeface="Cambria Math" panose="02040503050406030204" pitchFamily="18" charset="0"/>
                            <a:ea typeface="Cambria" panose="02040503050406030204" pitchFamily="18" charset="0"/>
                          </a:rPr>
                        </m:ctrlPr>
                      </m:sSubPr>
                      <m:e>
                        <m:r>
                          <a:rPr lang="en-US" sz="1800" i="1" smtClean="0">
                            <a:latin typeface="Cambria Math" panose="02040503050406030204" pitchFamily="18" charset="0"/>
                            <a:ea typeface="Cambria Math" panose="02040503050406030204" pitchFamily="18" charset="0"/>
                          </a:rPr>
                          <m:t>𝜇</m:t>
                        </m:r>
                      </m:e>
                      <m:sub>
                        <m:r>
                          <a:rPr lang="en-US" sz="1800" b="0" i="1" smtClean="0">
                            <a:latin typeface="Cambria Math" panose="02040503050406030204" pitchFamily="18" charset="0"/>
                            <a:ea typeface="Cambria" panose="02040503050406030204" pitchFamily="18" charset="0"/>
                          </a:rPr>
                          <m:t>𝑗</m:t>
                        </m:r>
                      </m:sub>
                    </m:sSub>
                  </m:oMath>
                </a14:m>
                <a:r>
                  <a:rPr lang="en-US" sz="1800" dirty="0" smtClean="0">
                    <a:latin typeface="Cambria" panose="02040503050406030204" pitchFamily="18" charset="0"/>
                    <a:ea typeface="Cambria" panose="02040503050406030204" pitchFamily="18" charset="0"/>
                  </a:rPr>
                  <a:t> of the </a:t>
                </a:r>
                <a:r>
                  <a:rPr lang="en-US" sz="1800" dirty="0">
                    <a:latin typeface="Cambria" panose="02040503050406030204" pitchFamily="18" charset="0"/>
                    <a:ea typeface="Cambria" panose="02040503050406030204" pitchFamily="18" charset="0"/>
                  </a:rPr>
                  <a:t>samples in the </a:t>
                </a:r>
                <a:r>
                  <a:rPr lang="en-US" sz="1800" dirty="0" smtClean="0">
                    <a:latin typeface="Cambria" panose="02040503050406030204" pitchFamily="18" charset="0"/>
                    <a:ea typeface="Cambria" panose="02040503050406030204" pitchFamily="18" charset="0"/>
                  </a:rPr>
                  <a:t>cluster – </a:t>
                </a:r>
                <a:r>
                  <a:rPr lang="en-US" sz="1800" b="1" dirty="0" smtClean="0">
                    <a:solidFill>
                      <a:srgbClr val="C00000"/>
                    </a:solidFill>
                    <a:latin typeface="Cambria" panose="02040503050406030204" pitchFamily="18" charset="0"/>
                    <a:ea typeface="Cambria" panose="02040503050406030204" pitchFamily="18" charset="0"/>
                  </a:rPr>
                  <a:t>centroids</a:t>
                </a:r>
                <a:endParaRPr lang="en-US" sz="1800" b="1" dirty="0">
                  <a:solidFill>
                    <a:srgbClr val="C00000"/>
                  </a:solidFill>
                  <a:latin typeface="Cambria" panose="02040503050406030204" pitchFamily="18" charset="0"/>
                  <a:ea typeface="Cambria" panose="02040503050406030204" pitchFamily="18" charset="0"/>
                </a:endParaRPr>
              </a:p>
              <a:p>
                <a:pPr algn="just"/>
                <a:r>
                  <a:rPr lang="en-US" sz="1800" dirty="0">
                    <a:latin typeface="Cambria" panose="02040503050406030204" pitchFamily="18" charset="0"/>
                    <a:ea typeface="Cambria" panose="02040503050406030204" pitchFamily="18" charset="0"/>
                  </a:rPr>
                  <a:t>algorithm aims to choose centroids that </a:t>
                </a:r>
                <a:r>
                  <a:rPr lang="en-US" sz="1800" dirty="0" smtClean="0">
                    <a:latin typeface="Cambria" panose="02040503050406030204" pitchFamily="18" charset="0"/>
                    <a:ea typeface="Cambria" panose="02040503050406030204" pitchFamily="18" charset="0"/>
                  </a:rPr>
                  <a:t>minimize </a:t>
                </a:r>
                <a:r>
                  <a:rPr lang="en-US" sz="1800" dirty="0">
                    <a:latin typeface="Cambria" panose="02040503050406030204" pitchFamily="18" charset="0"/>
                    <a:ea typeface="Cambria" panose="02040503050406030204" pitchFamily="18" charset="0"/>
                  </a:rPr>
                  <a:t>the inertia, or within-cluster sum-of-squares </a:t>
                </a:r>
                <a:r>
                  <a:rPr lang="en-US" sz="1800" dirty="0" smtClean="0">
                    <a:latin typeface="Cambria" panose="02040503050406030204" pitchFamily="18" charset="0"/>
                    <a:ea typeface="Cambria" panose="02040503050406030204" pitchFamily="18" charset="0"/>
                  </a:rPr>
                  <a:t>criterion</a:t>
                </a:r>
              </a:p>
              <a:p>
                <a:pPr marL="0" indent="0" algn="just">
                  <a:buNone/>
                </a:pPr>
                <a14:m>
                  <m:oMathPara xmlns:m="http://schemas.openxmlformats.org/officeDocument/2006/math">
                    <m:oMathParaPr>
                      <m:jc m:val="centerGroup"/>
                    </m:oMathParaPr>
                    <m:oMath xmlns:m="http://schemas.openxmlformats.org/officeDocument/2006/math">
                      <m:nary>
                        <m:naryPr>
                          <m:chr m:val="∑"/>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𝑁</m:t>
                          </m:r>
                        </m:sup>
                        <m:e>
                          <m:func>
                            <m:funcPr>
                              <m:ctrlPr>
                                <a:rPr lang="en-US" sz="1800" i="1" smtClean="0">
                                  <a:latin typeface="Cambria Math" panose="02040503050406030204" pitchFamily="18" charset="0"/>
                                </a:rPr>
                              </m:ctrlPr>
                            </m:funcPr>
                            <m:fName>
                              <m:limLow>
                                <m:limLowPr>
                                  <m:ctrlPr>
                                    <a:rPr lang="en-US" sz="1800" i="1" smtClean="0">
                                      <a:latin typeface="Cambria Math" panose="02040503050406030204" pitchFamily="18" charset="0"/>
                                    </a:rPr>
                                  </m:ctrlPr>
                                </m:limLowPr>
                                <m:e>
                                  <m:r>
                                    <m:rPr>
                                      <m:sty m:val="p"/>
                                    </m:rPr>
                                    <a:rPr lang="en-US" sz="1800" b="0" i="0" smtClean="0">
                                      <a:latin typeface="Cambria Math" panose="02040503050406030204" pitchFamily="18" charset="0"/>
                                    </a:rPr>
                                    <m:t>min</m:t>
                                  </m:r>
                                </m:e>
                                <m:lim>
                                  <m:sSub>
                                    <m:sSubPr>
                                      <m:ctrlPr>
                                        <a:rPr lang="en-US" sz="1800" i="1">
                                          <a:latin typeface="Cambria Math" panose="02040503050406030204" pitchFamily="18" charset="0"/>
                                          <a:ea typeface="Cambria" panose="02040503050406030204" pitchFamily="18" charset="0"/>
                                        </a:rPr>
                                      </m:ctrlPr>
                                    </m:sSubPr>
                                    <m:e>
                                      <m:r>
                                        <a:rPr lang="en-US" sz="1800" b="0" i="1">
                                          <a:latin typeface="Cambria Math" panose="02040503050406030204" pitchFamily="18" charset="0"/>
                                          <a:ea typeface="Cambria Math" panose="02040503050406030204" pitchFamily="18" charset="0"/>
                                        </a:rPr>
                                        <m:t>𝜇</m:t>
                                      </m:r>
                                    </m:e>
                                    <m:sub>
                                      <m:r>
                                        <a:rPr lang="en-US" sz="1800" b="0" i="1">
                                          <a:latin typeface="Cambria Math" panose="02040503050406030204" pitchFamily="18" charset="0"/>
                                          <a:ea typeface="Cambria" panose="02040503050406030204" pitchFamily="18" charset="0"/>
                                        </a:rPr>
                                        <m:t>𝑗</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𝐶</m:t>
                                  </m:r>
                                </m:lim>
                              </m:limLow>
                            </m:fName>
                            <m:e>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d>
                                        <m:dPr>
                                          <m:begChr m:val="‖"/>
                                          <m:endChr m:val="‖"/>
                                          <m:ctrlPr>
                                            <a:rPr lang="en-US" sz="1800" i="1" smtClean="0">
                                              <a:latin typeface="Cambria Math" panose="02040503050406030204" pitchFamily="18" charset="0"/>
                                            </a:rPr>
                                          </m:ctrlPr>
                                        </m:dPr>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i="1">
                                                  <a:latin typeface="Cambria Math" panose="02040503050406030204" pitchFamily="18" charset="0"/>
                                                  <a:ea typeface="Cambria" panose="02040503050406030204" pitchFamily="18" charset="0"/>
                                                </a:rPr>
                                              </m:ctrlPr>
                                            </m:sSubPr>
                                            <m:e>
                                              <m:r>
                                                <a:rPr lang="en-US" sz="1800" b="0" i="1">
                                                  <a:latin typeface="Cambria Math" panose="02040503050406030204" pitchFamily="18" charset="0"/>
                                                  <a:ea typeface="Cambria Math" panose="02040503050406030204" pitchFamily="18" charset="0"/>
                                                </a:rPr>
                                                <m:t>𝜇</m:t>
                                              </m:r>
                                            </m:e>
                                            <m:sub>
                                              <m:r>
                                                <a:rPr lang="en-US" sz="1800" b="0" i="1">
                                                  <a:latin typeface="Cambria Math" panose="02040503050406030204" pitchFamily="18" charset="0"/>
                                                  <a:ea typeface="Cambria" panose="02040503050406030204" pitchFamily="18" charset="0"/>
                                                </a:rPr>
                                                <m:t>𝑗</m:t>
                                              </m:r>
                                            </m:sub>
                                          </m:sSub>
                                        </m:e>
                                      </m:d>
                                    </m:e>
                                    <m:sup>
                                      <m:r>
                                        <a:rPr lang="en-US" sz="1800" b="0" i="1" smtClean="0">
                                          <a:latin typeface="Cambria Math" panose="02040503050406030204" pitchFamily="18" charset="0"/>
                                        </a:rPr>
                                        <m:t>2</m:t>
                                      </m:r>
                                    </m:sup>
                                  </m:sSup>
                                </m:e>
                              </m:d>
                            </m:e>
                          </m:func>
                        </m:e>
                      </m:nary>
                    </m:oMath>
                  </m:oMathPara>
                </a14:m>
                <a:endParaRPr lang="en-US" sz="1800" dirty="0" smtClean="0">
                  <a:latin typeface="Cambria" panose="02040503050406030204" pitchFamily="18" charset="0"/>
                  <a:ea typeface="Cambria" panose="02040503050406030204" pitchFamily="18" charset="0"/>
                </a:endParaRPr>
              </a:p>
              <a:p>
                <a:pPr algn="just"/>
                <a:endParaRPr lang="ru-RU" sz="1800" b="1" dirty="0">
                  <a:latin typeface="Cambria" panose="02040503050406030204" pitchFamily="18" charset="0"/>
                  <a:ea typeface="Cambria" panose="02040503050406030204"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67690" y="2987675"/>
                <a:ext cx="5308600" cy="3190875"/>
              </a:xfrm>
              <a:blipFill>
                <a:blip r:embed="rId2"/>
                <a:stretch>
                  <a:fillRect l="-689" t="-3244" r="-1033"/>
                </a:stretch>
              </a:blipFill>
            </p:spPr>
            <p:txBody>
              <a:bodyPr/>
              <a:lstStyle/>
              <a:p>
                <a:r>
                  <a:rPr lang="ru-RU">
                    <a:noFill/>
                  </a:rPr>
                  <a:t> </a:t>
                </a:r>
              </a:p>
            </p:txBody>
          </p:sp>
        </mc:Fallback>
      </mc:AlternateContent>
      <p:sp>
        <p:nvSpPr>
          <p:cNvPr id="5" name="Объект 2"/>
          <p:cNvSpPr txBox="1">
            <a:spLocks/>
          </p:cNvSpPr>
          <p:nvPr/>
        </p:nvSpPr>
        <p:spPr>
          <a:xfrm>
            <a:off x="6389370" y="2987675"/>
            <a:ext cx="5308600" cy="25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Cambria" panose="02040503050406030204" pitchFamily="18" charset="0"/>
                <a:ea typeface="Cambria" panose="02040503050406030204" pitchFamily="18" charset="0"/>
              </a:rPr>
              <a:t>Agglomerative clustering</a:t>
            </a:r>
          </a:p>
          <a:p>
            <a:pPr algn="just"/>
            <a:r>
              <a:rPr lang="en-US" sz="1800" dirty="0" smtClean="0">
                <a:latin typeface="Cambria" panose="02040503050406030204" pitchFamily="18" charset="0"/>
                <a:ea typeface="Cambria" panose="02040503050406030204" pitchFamily="18" charset="0"/>
              </a:rPr>
              <a:t>is a </a:t>
            </a:r>
            <a:r>
              <a:rPr lang="en-US" sz="1800" dirty="0">
                <a:latin typeface="Cambria" panose="02040503050406030204" pitchFamily="18" charset="0"/>
                <a:ea typeface="Cambria" panose="02040503050406030204" pitchFamily="18" charset="0"/>
              </a:rPr>
              <a:t>hierarchical clustering using a bottom up approach: each observation starts in its own cluster, and clusters are successively merged </a:t>
            </a:r>
            <a:r>
              <a:rPr lang="en-US" sz="1800" dirty="0" smtClean="0">
                <a:latin typeface="Cambria" panose="02040503050406030204" pitchFamily="18" charset="0"/>
                <a:ea typeface="Cambria" panose="02040503050406030204" pitchFamily="18" charset="0"/>
              </a:rPr>
              <a:t>together</a:t>
            </a:r>
          </a:p>
          <a:p>
            <a:pPr algn="just"/>
            <a:r>
              <a:rPr lang="en-US" sz="1800" dirty="0">
                <a:latin typeface="Cambria" panose="02040503050406030204" pitchFamily="18" charset="0"/>
                <a:ea typeface="Cambria" panose="02040503050406030204" pitchFamily="18" charset="0"/>
              </a:rPr>
              <a:t>linkage criteria determines the metric used for the merge </a:t>
            </a:r>
            <a:r>
              <a:rPr lang="en-US" sz="1800" dirty="0" smtClean="0">
                <a:latin typeface="Cambria" panose="02040503050406030204" pitchFamily="18" charset="0"/>
                <a:ea typeface="Cambria" panose="02040503050406030204" pitchFamily="18" charset="0"/>
              </a:rPr>
              <a:t>strategy</a:t>
            </a:r>
          </a:p>
          <a:p>
            <a:pPr algn="just"/>
            <a:endParaRPr lang="ru-RU" sz="1800" b="1" dirty="0">
              <a:latin typeface="Cambria" panose="02040503050406030204" pitchFamily="18" charset="0"/>
              <a:ea typeface="Cambria" panose="02040503050406030204" pitchFamily="18" charset="0"/>
            </a:endParaRPr>
          </a:p>
        </p:txBody>
      </p:sp>
      <p:sp>
        <p:nvSpPr>
          <p:cNvPr id="6" name="Прямоугольник 5"/>
          <p:cNvSpPr/>
          <p:nvPr/>
        </p:nvSpPr>
        <p:spPr>
          <a:xfrm>
            <a:off x="341512" y="1690688"/>
            <a:ext cx="11508976" cy="430887"/>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We chose a couple of quite simple methods</a:t>
            </a:r>
            <a:endParaRPr lang="ru-RU" sz="2200" dirty="0"/>
          </a:p>
        </p:txBody>
      </p:sp>
    </p:spTree>
    <p:extLst>
      <p:ext uri="{BB962C8B-B14F-4D97-AF65-F5344CB8AC3E}">
        <p14:creationId xmlns:p14="http://schemas.microsoft.com/office/powerpoint/2010/main" val="2386377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838200" y="1"/>
            <a:ext cx="10515600" cy="543560"/>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K-means 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features</a:t>
            </a:r>
            <a:endParaRPr lang="ru-RU" sz="4000" dirty="0">
              <a:latin typeface="Cambria" panose="02040503050406030204" pitchFamily="18" charset="0"/>
              <a:ea typeface="Cambria" panose="02040503050406030204" pitchFamily="18" charset="0"/>
            </a:endParaRPr>
          </a:p>
        </p:txBody>
      </p:sp>
      <p:grpSp>
        <p:nvGrpSpPr>
          <p:cNvPr id="3" name="Группа 2"/>
          <p:cNvGrpSpPr/>
          <p:nvPr/>
        </p:nvGrpSpPr>
        <p:grpSpPr>
          <a:xfrm>
            <a:off x="4241800" y="543560"/>
            <a:ext cx="6228943" cy="6302911"/>
            <a:chOff x="2981528" y="555089"/>
            <a:chExt cx="6228943" cy="6302911"/>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7153" t="9098" r="9521" b="6587"/>
            <a:stretch/>
          </p:blipFill>
          <p:spPr>
            <a:xfrm>
              <a:off x="2981528" y="555089"/>
              <a:ext cx="6228943" cy="6302911"/>
            </a:xfrm>
            <a:prstGeom prst="rect">
              <a:avLst/>
            </a:prstGeom>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23165" t="37368" r="20392" b="36474"/>
            <a:stretch/>
          </p:blipFill>
          <p:spPr>
            <a:xfrm>
              <a:off x="4495345" y="2881866"/>
              <a:ext cx="1456469" cy="441731"/>
            </a:xfrm>
            <a:prstGeom prst="rect">
              <a:avLst/>
            </a:prstGeom>
          </p:spPr>
        </p:pic>
      </p:grpSp>
      <p:sp>
        <p:nvSpPr>
          <p:cNvPr id="7" name="Прямоугольник 6"/>
          <p:cNvSpPr/>
          <p:nvPr/>
        </p:nvSpPr>
        <p:spPr>
          <a:xfrm>
            <a:off x="366108" y="2971741"/>
            <a:ext cx="3875692" cy="1446550"/>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Performance of clustering algorithms on labeled set is poor and the result is inadequate </a:t>
            </a:r>
            <a:endParaRPr lang="ru-RU" sz="2200" dirty="0"/>
          </a:p>
        </p:txBody>
      </p:sp>
    </p:spTree>
    <p:extLst>
      <p:ext uri="{BB962C8B-B14F-4D97-AF65-F5344CB8AC3E}">
        <p14:creationId xmlns:p14="http://schemas.microsoft.com/office/powerpoint/2010/main" val="21053755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543560"/>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Agglomerative 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features</a:t>
            </a:r>
            <a:endParaRPr lang="ru-RU" sz="4000" dirty="0">
              <a:latin typeface="Cambria" panose="02040503050406030204" pitchFamily="18" charset="0"/>
              <a:ea typeface="Cambria" panose="02040503050406030204" pitchFamily="18" charset="0"/>
            </a:endParaRPr>
          </a:p>
        </p:txBody>
      </p:sp>
      <p:grpSp>
        <p:nvGrpSpPr>
          <p:cNvPr id="3" name="Группа 2"/>
          <p:cNvGrpSpPr/>
          <p:nvPr/>
        </p:nvGrpSpPr>
        <p:grpSpPr>
          <a:xfrm>
            <a:off x="4231876" y="543561"/>
            <a:ext cx="6233415" cy="6314439"/>
            <a:chOff x="2968226" y="543560"/>
            <a:chExt cx="6233415" cy="6314439"/>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7046" t="9101" r="9564" b="6427"/>
            <a:stretch/>
          </p:blipFill>
          <p:spPr>
            <a:xfrm>
              <a:off x="2968226" y="543560"/>
              <a:ext cx="6233415" cy="6314439"/>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3165" t="37368" r="20392" b="36474"/>
            <a:stretch/>
          </p:blipFill>
          <p:spPr>
            <a:xfrm>
              <a:off x="4495345" y="2881866"/>
              <a:ext cx="1456469" cy="441731"/>
            </a:xfrm>
            <a:prstGeom prst="rect">
              <a:avLst/>
            </a:prstGeom>
          </p:spPr>
        </p:pic>
      </p:grpSp>
      <p:sp>
        <p:nvSpPr>
          <p:cNvPr id="6" name="Прямоугольник 5"/>
          <p:cNvSpPr/>
          <p:nvPr/>
        </p:nvSpPr>
        <p:spPr>
          <a:xfrm>
            <a:off x="366108" y="2971741"/>
            <a:ext cx="3875692" cy="2800767"/>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Performance of clustering algorithms on labeled set is poor and the result is inadequate</a:t>
            </a:r>
            <a:endParaRPr lang="ru-RU" sz="2200" dirty="0" smtClean="0">
              <a:latin typeface="Cambria" panose="02040503050406030204" pitchFamily="18" charset="0"/>
              <a:ea typeface="Cambria" panose="02040503050406030204" pitchFamily="18" charset="0"/>
            </a:endParaRPr>
          </a:p>
          <a:p>
            <a:pPr algn="ctr"/>
            <a:endParaRPr lang="ru-RU" sz="2200" dirty="0">
              <a:latin typeface="Cambria" panose="02040503050406030204" pitchFamily="18" charset="0"/>
              <a:ea typeface="Cambria" panose="02040503050406030204" pitchFamily="18" charset="0"/>
            </a:endParaRPr>
          </a:p>
          <a:p>
            <a:pPr algn="ctr"/>
            <a:r>
              <a:rPr lang="en-US" sz="2200" dirty="0" smtClean="0">
                <a:latin typeface="Cambria" panose="02040503050406030204" pitchFamily="18" charset="0"/>
                <a:ea typeface="Cambria" panose="02040503050406030204" pitchFamily="18" charset="0"/>
              </a:rPr>
              <a:t>So we decided to use spectral representations of signals instead of features  </a:t>
            </a:r>
            <a:endParaRPr lang="ru-RU" sz="2200" dirty="0"/>
          </a:p>
        </p:txBody>
      </p:sp>
    </p:spTree>
    <p:extLst>
      <p:ext uri="{BB962C8B-B14F-4D97-AF65-F5344CB8AC3E}">
        <p14:creationId xmlns:p14="http://schemas.microsoft.com/office/powerpoint/2010/main" val="748267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50695" y="632582"/>
            <a:ext cx="6145979" cy="646331"/>
          </a:xfrm>
          <a:prstGeom prst="rect">
            <a:avLst/>
          </a:prstGeom>
          <a:noFill/>
        </p:spPr>
        <p:txBody>
          <a:bodyPr wrap="square" rtlCol="0">
            <a:spAutoFit/>
          </a:bodyPr>
          <a:lstStyle/>
          <a:p>
            <a:pPr algn="ctr"/>
            <a:r>
              <a:rPr lang="en-US" dirty="0" smtClean="0">
                <a:latin typeface="Cambria" panose="02040503050406030204" pitchFamily="18" charset="0"/>
                <a:ea typeface="Cambria" panose="02040503050406030204" pitchFamily="18" charset="0"/>
              </a:rPr>
              <a:t>Sliding window of 50 points, high-frequencies are cut off</a:t>
            </a:r>
          </a:p>
          <a:p>
            <a:pPr algn="ctr"/>
            <a:r>
              <a:rPr lang="en-US" dirty="0" smtClean="0">
                <a:latin typeface="Cambria" panose="02040503050406030204" pitchFamily="18" charset="0"/>
                <a:ea typeface="Cambria" panose="02040503050406030204" pitchFamily="18" charset="0"/>
              </a:rPr>
              <a:t>8 features </a:t>
            </a:r>
            <a:r>
              <a:rPr lang="ru-RU" dirty="0" smtClean="0">
                <a:latin typeface="Cambria" panose="02040503050406030204" pitchFamily="18" charset="0"/>
                <a:ea typeface="Cambria" panose="02040503050406030204" pitchFamily="18" charset="0"/>
              </a:rPr>
              <a:t>⟶</a:t>
            </a:r>
            <a:r>
              <a:rPr lang="en-US" dirty="0" smtClean="0">
                <a:latin typeface="Cambria" panose="02040503050406030204" pitchFamily="18" charset="0"/>
                <a:ea typeface="Cambria" panose="02040503050406030204" pitchFamily="18" charset="0"/>
              </a:rPr>
              <a:t> set of 85 frequencies</a:t>
            </a:r>
          </a:p>
        </p:txBody>
      </p:sp>
      <p:grpSp>
        <p:nvGrpSpPr>
          <p:cNvPr id="11" name="Группа 10"/>
          <p:cNvGrpSpPr/>
          <p:nvPr/>
        </p:nvGrpSpPr>
        <p:grpSpPr>
          <a:xfrm>
            <a:off x="2364006" y="1441884"/>
            <a:ext cx="3578236" cy="5303360"/>
            <a:chOff x="2382520" y="2277071"/>
            <a:chExt cx="3054996" cy="4527858"/>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6962" t="7481" r="8171" b="5698"/>
            <a:stretch/>
          </p:blipFill>
          <p:spPr>
            <a:xfrm>
              <a:off x="2382520" y="2340208"/>
              <a:ext cx="3054996" cy="4464721"/>
            </a:xfrm>
            <a:prstGeom prst="rect">
              <a:avLst/>
            </a:prstGeom>
          </p:spPr>
        </p:pic>
        <p:sp>
          <p:nvSpPr>
            <p:cNvPr id="6" name="TextBox 5"/>
            <p:cNvSpPr txBox="1"/>
            <p:nvPr/>
          </p:nvSpPr>
          <p:spPr>
            <a:xfrm>
              <a:off x="2588259" y="2277071"/>
              <a:ext cx="2804160" cy="338554"/>
            </a:xfrm>
            <a:prstGeom prst="rect">
              <a:avLst/>
            </a:prstGeom>
            <a:noFill/>
          </p:spPr>
          <p:txBody>
            <a:bodyPr wrap="square" rtlCol="0">
              <a:spAutoFit/>
            </a:bodyPr>
            <a:lstStyle/>
            <a:p>
              <a:pPr algn="ctr"/>
              <a:r>
                <a:rPr lang="en-US" sz="1600" dirty="0" smtClean="0">
                  <a:latin typeface="Cambria" panose="02040503050406030204" pitchFamily="18" charset="0"/>
                  <a:ea typeface="Cambria" panose="02040503050406030204" pitchFamily="18" charset="0"/>
                </a:rPr>
                <a:t>Volcanic event</a:t>
              </a:r>
              <a:endParaRPr lang="ru-RU" sz="1600" dirty="0">
                <a:latin typeface="Cambria" panose="02040503050406030204" pitchFamily="18" charset="0"/>
                <a:ea typeface="Cambria" panose="02040503050406030204" pitchFamily="18" charset="0"/>
              </a:endParaRPr>
            </a:p>
          </p:txBody>
        </p:sp>
      </p:grpSp>
      <p:grpSp>
        <p:nvGrpSpPr>
          <p:cNvPr id="12" name="Группа 11"/>
          <p:cNvGrpSpPr/>
          <p:nvPr/>
        </p:nvGrpSpPr>
        <p:grpSpPr>
          <a:xfrm>
            <a:off x="6146800" y="1441884"/>
            <a:ext cx="3679492" cy="5303360"/>
            <a:chOff x="6096000" y="2257601"/>
            <a:chExt cx="3154954" cy="4547328"/>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4340" t="9812" r="8635" b="6028"/>
            <a:stretch/>
          </p:blipFill>
          <p:spPr>
            <a:xfrm>
              <a:off x="6096000" y="2446348"/>
              <a:ext cx="3154954" cy="4358581"/>
            </a:xfrm>
            <a:prstGeom prst="rect">
              <a:avLst/>
            </a:prstGeom>
          </p:spPr>
        </p:pic>
        <p:sp>
          <p:nvSpPr>
            <p:cNvPr id="8" name="TextBox 7"/>
            <p:cNvSpPr txBox="1"/>
            <p:nvPr/>
          </p:nvSpPr>
          <p:spPr>
            <a:xfrm>
              <a:off x="6347585" y="2257601"/>
              <a:ext cx="2903369" cy="290291"/>
            </a:xfrm>
            <a:prstGeom prst="rect">
              <a:avLst/>
            </a:prstGeom>
            <a:noFill/>
          </p:spPr>
          <p:txBody>
            <a:bodyPr wrap="square" rtlCol="0">
              <a:spAutoFit/>
            </a:bodyPr>
            <a:lstStyle/>
            <a:p>
              <a:pPr algn="ctr"/>
              <a:r>
                <a:rPr lang="en-US" sz="1600" dirty="0" smtClean="0">
                  <a:latin typeface="Cambria" panose="02040503050406030204" pitchFamily="18" charset="0"/>
                  <a:ea typeface="Cambria" panose="02040503050406030204" pitchFamily="18" charset="0"/>
                </a:rPr>
                <a:t>Tectonic event</a:t>
              </a:r>
              <a:endParaRPr lang="ru-RU" sz="1600" dirty="0">
                <a:latin typeface="Cambria" panose="02040503050406030204" pitchFamily="18" charset="0"/>
                <a:ea typeface="Cambria" panose="02040503050406030204" pitchFamily="18" charset="0"/>
              </a:endParaRPr>
            </a:p>
          </p:txBody>
        </p:sp>
      </p:grpSp>
      <p:sp>
        <p:nvSpPr>
          <p:cNvPr id="10"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64241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87" t="9728" r="9022" b="8048"/>
          <a:stretch/>
        </p:blipFill>
        <p:spPr>
          <a:xfrm>
            <a:off x="4079247" y="543561"/>
            <a:ext cx="6421106" cy="6263639"/>
          </a:xfrm>
          <a:prstGeom prst="rect">
            <a:avLst/>
          </a:prstGeom>
        </p:spPr>
      </p:pic>
      <p:sp>
        <p:nvSpPr>
          <p:cNvPr id="5"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K-means 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3165" t="37368" r="20392" b="36474"/>
          <a:stretch/>
        </p:blipFill>
        <p:spPr>
          <a:xfrm>
            <a:off x="5708195" y="791994"/>
            <a:ext cx="1456469" cy="441731"/>
          </a:xfrm>
          <a:prstGeom prst="rect">
            <a:avLst/>
          </a:prstGeom>
        </p:spPr>
      </p:pic>
      <p:sp>
        <p:nvSpPr>
          <p:cNvPr id="7" name="Прямоугольник 6"/>
          <p:cNvSpPr/>
          <p:nvPr/>
        </p:nvSpPr>
        <p:spPr>
          <a:xfrm>
            <a:off x="137508" y="2330391"/>
            <a:ext cx="3875692" cy="2800767"/>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It can be seen that even one of the simplest clustering algorithms have not so bad performance on the labeled set</a:t>
            </a:r>
          </a:p>
          <a:p>
            <a:pPr algn="ctr"/>
            <a:endParaRPr lang="en-US" sz="2200" dirty="0">
              <a:latin typeface="Cambria" panose="02040503050406030204" pitchFamily="18" charset="0"/>
              <a:ea typeface="Cambria" panose="02040503050406030204" pitchFamily="18" charset="0"/>
            </a:endParaRPr>
          </a:p>
          <a:p>
            <a:pPr algn="ctr"/>
            <a:r>
              <a:rPr lang="en-US" sz="2200" dirty="0">
                <a:latin typeface="Cambria" panose="02040503050406030204" pitchFamily="18" charset="0"/>
                <a:ea typeface="Cambria" panose="02040503050406030204" pitchFamily="18" charset="0"/>
              </a:rPr>
              <a:t>What if we present the entire data set to the algorithm?</a:t>
            </a:r>
            <a:endParaRPr lang="ru-RU" sz="2200" dirty="0"/>
          </a:p>
        </p:txBody>
      </p:sp>
    </p:spTree>
    <p:extLst>
      <p:ext uri="{BB962C8B-B14F-4D97-AF65-F5344CB8AC3E}">
        <p14:creationId xmlns:p14="http://schemas.microsoft.com/office/powerpoint/2010/main" val="1324041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grpSp>
        <p:nvGrpSpPr>
          <p:cNvPr id="16" name="Группа 15"/>
          <p:cNvGrpSpPr/>
          <p:nvPr/>
        </p:nvGrpSpPr>
        <p:grpSpPr>
          <a:xfrm>
            <a:off x="469090" y="467360"/>
            <a:ext cx="11253819" cy="5816600"/>
            <a:chOff x="511461" y="1041400"/>
            <a:chExt cx="11253819" cy="5816600"/>
          </a:xfrm>
        </p:grpSpPr>
        <p:grpSp>
          <p:nvGrpSpPr>
            <p:cNvPr id="7" name="Группа 6"/>
            <p:cNvGrpSpPr/>
            <p:nvPr/>
          </p:nvGrpSpPr>
          <p:grpSpPr>
            <a:xfrm>
              <a:off x="511461" y="1351280"/>
              <a:ext cx="11253819" cy="5506720"/>
              <a:chOff x="511461" y="1351280"/>
              <a:chExt cx="11253819" cy="550672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7803" t="11359" r="6949"/>
              <a:stretch/>
            </p:blipFill>
            <p:spPr>
              <a:xfrm>
                <a:off x="511461" y="1351280"/>
                <a:ext cx="11253819" cy="5506720"/>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7578" b="12323"/>
              <a:stretch/>
            </p:blipFill>
            <p:spPr>
              <a:xfrm>
                <a:off x="9046076" y="1503680"/>
                <a:ext cx="2196059" cy="660400"/>
              </a:xfrm>
              <a:prstGeom prst="rect">
                <a:avLst/>
              </a:prstGeom>
            </p:spPr>
          </p:pic>
        </p:grpSp>
        <p:sp>
          <p:nvSpPr>
            <p:cNvPr id="8" name="TextBox 7"/>
            <p:cNvSpPr txBox="1"/>
            <p:nvPr/>
          </p:nvSpPr>
          <p:spPr>
            <a:xfrm>
              <a:off x="4037790" y="1041400"/>
              <a:ext cx="4201160" cy="369332"/>
            </a:xfrm>
            <a:prstGeom prst="rect">
              <a:avLst/>
            </a:prstGeom>
            <a:noFill/>
          </p:spPr>
          <p:txBody>
            <a:bodyPr wrap="square" rtlCol="0">
              <a:spAutoFit/>
            </a:bodyPr>
            <a:lstStyle/>
            <a:p>
              <a:pPr algn="ctr"/>
              <a:r>
                <a:rPr lang="en-US" dirty="0" smtClean="0"/>
                <a:t>K-means clustering</a:t>
              </a:r>
              <a:endParaRPr lang="ru-RU" dirty="0"/>
            </a:p>
          </p:txBody>
        </p:sp>
      </p:grpSp>
      <p:sp>
        <p:nvSpPr>
          <p:cNvPr id="2" name="TextBox 1"/>
          <p:cNvSpPr txBox="1"/>
          <p:nvPr/>
        </p:nvSpPr>
        <p:spPr>
          <a:xfrm>
            <a:off x="1175848" y="1633913"/>
            <a:ext cx="929987" cy="374073"/>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M=7.3</a:t>
            </a:r>
            <a:endParaRPr lang="ru-RU"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267184" y="1259840"/>
            <a:ext cx="929987" cy="374073"/>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M=6.1</a:t>
            </a:r>
            <a:endParaRPr lang="ru-RU"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2584509" y="2620863"/>
            <a:ext cx="2398971" cy="646331"/>
          </a:xfrm>
          <a:prstGeom prst="rect">
            <a:avLst/>
          </a:prstGeom>
          <a:noFill/>
        </p:spPr>
        <p:txBody>
          <a:bodyPr wrap="square" rtlCol="0">
            <a:spAutoFit/>
          </a:bodyPr>
          <a:lstStyle/>
          <a:p>
            <a:pPr algn="ctr"/>
            <a:r>
              <a:rPr lang="en-US" b="1" dirty="0" smtClean="0">
                <a:solidFill>
                  <a:srgbClr val="C00000"/>
                </a:solidFill>
                <a:latin typeface="Cambria" panose="02040503050406030204" pitchFamily="18" charset="0"/>
                <a:ea typeface="Cambria" panose="02040503050406030204" pitchFamily="18" charset="0"/>
              </a:rPr>
              <a:t>M=5.0 and Shiveluch eruption</a:t>
            </a:r>
            <a:endParaRPr lang="ru-RU" b="1" dirty="0">
              <a:solidFill>
                <a:srgbClr val="C00000"/>
              </a:solidFill>
              <a:latin typeface="Cambria" panose="02040503050406030204" pitchFamily="18" charset="0"/>
              <a:ea typeface="Cambria" panose="02040503050406030204" pitchFamily="18" charset="0"/>
            </a:endParaRPr>
          </a:p>
        </p:txBody>
      </p:sp>
      <p:grpSp>
        <p:nvGrpSpPr>
          <p:cNvPr id="22" name="Группа 21"/>
          <p:cNvGrpSpPr/>
          <p:nvPr/>
        </p:nvGrpSpPr>
        <p:grpSpPr>
          <a:xfrm>
            <a:off x="838200" y="3986860"/>
            <a:ext cx="2613313" cy="2225279"/>
            <a:chOff x="838200" y="3986860"/>
            <a:chExt cx="2613313" cy="2225279"/>
          </a:xfrm>
        </p:grpSpPr>
        <p:sp>
          <p:nvSpPr>
            <p:cNvPr id="12" name="Овал 11"/>
            <p:cNvSpPr/>
            <p:nvPr/>
          </p:nvSpPr>
          <p:spPr>
            <a:xfrm>
              <a:off x="1431176" y="3986860"/>
              <a:ext cx="1349318" cy="1349318"/>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838200" y="5842807"/>
              <a:ext cx="2613313" cy="369332"/>
            </a:xfrm>
            <a:prstGeom prst="rect">
              <a:avLst/>
            </a:prstGeom>
            <a:noFill/>
          </p:spPr>
          <p:txBody>
            <a:bodyPr wrap="square" rtlCol="0">
              <a:spAutoFit/>
            </a:bodyPr>
            <a:lstStyle/>
            <a:p>
              <a:pPr algn="ctr"/>
              <a:r>
                <a:rPr lang="en-US" b="1" dirty="0" smtClean="0">
                  <a:solidFill>
                    <a:srgbClr val="C00000"/>
                  </a:solidFill>
                  <a:latin typeface="Cambria" panose="02040503050406030204" pitchFamily="18" charset="0"/>
                  <a:ea typeface="Cambria" panose="02040503050406030204" pitchFamily="18" charset="0"/>
                </a:rPr>
                <a:t>Shiveluch activation</a:t>
              </a:r>
              <a:endParaRPr lang="ru-RU" b="1" dirty="0">
                <a:solidFill>
                  <a:srgbClr val="C00000"/>
                </a:solidFill>
                <a:latin typeface="Cambria" panose="02040503050406030204" pitchFamily="18" charset="0"/>
                <a:ea typeface="Cambria" panose="02040503050406030204" pitchFamily="18" charset="0"/>
              </a:endParaRPr>
            </a:p>
          </p:txBody>
        </p:sp>
      </p:grpSp>
      <p:grpSp>
        <p:nvGrpSpPr>
          <p:cNvPr id="20" name="Группа 19"/>
          <p:cNvGrpSpPr/>
          <p:nvPr/>
        </p:nvGrpSpPr>
        <p:grpSpPr>
          <a:xfrm>
            <a:off x="175212" y="6178866"/>
            <a:ext cx="7859712" cy="523290"/>
            <a:chOff x="175212" y="6178866"/>
            <a:chExt cx="7859712" cy="523290"/>
          </a:xfrm>
        </p:grpSpPr>
        <p:pic>
          <p:nvPicPr>
            <p:cNvPr id="18" name="Рисунок 17"/>
            <p:cNvPicPr>
              <a:picLocks noChangeAspect="1"/>
            </p:cNvPicPr>
            <p:nvPr/>
          </p:nvPicPr>
          <p:blipFill>
            <a:blip r:embed="rId4"/>
            <a:stretch>
              <a:fillRect/>
            </a:stretch>
          </p:blipFill>
          <p:spPr>
            <a:xfrm>
              <a:off x="175212" y="6178866"/>
              <a:ext cx="7859712" cy="523290"/>
            </a:xfrm>
            <a:prstGeom prst="rect">
              <a:avLst/>
            </a:prstGeom>
          </p:spPr>
        </p:pic>
        <p:sp>
          <p:nvSpPr>
            <p:cNvPr id="19" name="TextBox 18"/>
            <p:cNvSpPr txBox="1"/>
            <p:nvPr/>
          </p:nvSpPr>
          <p:spPr>
            <a:xfrm>
              <a:off x="198501" y="6188540"/>
              <a:ext cx="985520" cy="292388"/>
            </a:xfrm>
            <a:prstGeom prst="rect">
              <a:avLst/>
            </a:prstGeom>
            <a:noFill/>
          </p:spPr>
          <p:txBody>
            <a:bodyPr wrap="square" rtlCol="0">
              <a:spAutoFit/>
            </a:bodyPr>
            <a:lstStyle/>
            <a:p>
              <a:r>
                <a:rPr lang="en-US" sz="1300" dirty="0" smtClean="0">
                  <a:latin typeface="Times New Roman" panose="02020603050405020304" pitchFamily="18" charset="0"/>
                  <a:cs typeface="Times New Roman" panose="02020603050405020304" pitchFamily="18" charset="0"/>
                </a:rPr>
                <a:t>December</a:t>
              </a:r>
              <a:endParaRPr lang="ru-RU" sz="1300" dirty="0">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8242300" y="6174750"/>
            <a:ext cx="3111500" cy="523220"/>
          </a:xfrm>
          <a:prstGeom prst="rect">
            <a:avLst/>
          </a:prstGeom>
          <a:noFill/>
        </p:spPr>
        <p:txBody>
          <a:bodyPr wrap="square" rtlCol="0">
            <a:spAutoFit/>
          </a:bodyPr>
          <a:lstStyle/>
          <a:p>
            <a:r>
              <a:rPr lang="en-US" sz="1400" dirty="0" smtClean="0">
                <a:latin typeface="Courier New" panose="02070309020205020404" pitchFamily="49" charset="0"/>
                <a:cs typeface="Courier New" panose="02070309020205020404" pitchFamily="49" charset="0"/>
              </a:rPr>
              <a:t>Data on the volcanic activity from emsd.ru</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8854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Agglomerative 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grpSp>
        <p:nvGrpSpPr>
          <p:cNvPr id="2" name="Группа 1"/>
          <p:cNvGrpSpPr/>
          <p:nvPr/>
        </p:nvGrpSpPr>
        <p:grpSpPr>
          <a:xfrm>
            <a:off x="2299055" y="543561"/>
            <a:ext cx="7593890" cy="6238240"/>
            <a:chOff x="2299055" y="543561"/>
            <a:chExt cx="7593890" cy="623824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9630" b="8222"/>
            <a:stretch/>
          </p:blipFill>
          <p:spPr>
            <a:xfrm>
              <a:off x="2299055" y="543561"/>
              <a:ext cx="7593890" cy="623824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3165" t="37368" r="20392" b="36474"/>
            <a:stretch/>
          </p:blipFill>
          <p:spPr>
            <a:xfrm>
              <a:off x="4391312" y="768343"/>
              <a:ext cx="1456469" cy="441731"/>
            </a:xfrm>
            <a:prstGeom prst="rect">
              <a:avLst/>
            </a:prstGeom>
          </p:spPr>
        </p:pic>
      </p:grpSp>
    </p:spTree>
    <p:extLst>
      <p:ext uri="{BB962C8B-B14F-4D97-AF65-F5344CB8AC3E}">
        <p14:creationId xmlns:p14="http://schemas.microsoft.com/office/powerpoint/2010/main" val="42022951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grpSp>
        <p:nvGrpSpPr>
          <p:cNvPr id="6" name="Группа 5"/>
          <p:cNvGrpSpPr/>
          <p:nvPr/>
        </p:nvGrpSpPr>
        <p:grpSpPr>
          <a:xfrm>
            <a:off x="447040" y="683260"/>
            <a:ext cx="11419660" cy="5491479"/>
            <a:chOff x="411480" y="1041400"/>
            <a:chExt cx="11419660" cy="5491479"/>
          </a:xfrm>
        </p:grpSpPr>
        <p:grpSp>
          <p:nvGrpSpPr>
            <p:cNvPr id="4" name="Группа 3"/>
            <p:cNvGrpSpPr/>
            <p:nvPr/>
          </p:nvGrpSpPr>
          <p:grpSpPr>
            <a:xfrm>
              <a:off x="411480" y="1410732"/>
              <a:ext cx="11419660" cy="5122147"/>
              <a:chOff x="360859" y="1346200"/>
              <a:chExt cx="11470281" cy="5186679"/>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7878" t="11730" r="6566" b="6061"/>
              <a:stretch/>
            </p:blipFill>
            <p:spPr>
              <a:xfrm>
                <a:off x="360859" y="1346200"/>
                <a:ext cx="11470281" cy="5186679"/>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7578" b="12323"/>
              <a:stretch/>
            </p:blipFill>
            <p:spPr>
              <a:xfrm>
                <a:off x="9046076" y="1503680"/>
                <a:ext cx="2196059" cy="660400"/>
              </a:xfrm>
              <a:prstGeom prst="rect">
                <a:avLst/>
              </a:prstGeom>
            </p:spPr>
          </p:pic>
        </p:grpSp>
        <p:sp>
          <p:nvSpPr>
            <p:cNvPr id="8" name="TextBox 7"/>
            <p:cNvSpPr txBox="1"/>
            <p:nvPr/>
          </p:nvSpPr>
          <p:spPr>
            <a:xfrm>
              <a:off x="4037790" y="1041400"/>
              <a:ext cx="4201160" cy="369332"/>
            </a:xfrm>
            <a:prstGeom prst="rect">
              <a:avLst/>
            </a:prstGeom>
            <a:noFill/>
          </p:spPr>
          <p:txBody>
            <a:bodyPr wrap="square" rtlCol="0">
              <a:spAutoFit/>
            </a:bodyPr>
            <a:lstStyle/>
            <a:p>
              <a:pPr algn="ctr"/>
              <a:r>
                <a:rPr lang="en-US" dirty="0" smtClean="0"/>
                <a:t>Agglomerative clustering</a:t>
              </a:r>
              <a:endParaRPr lang="ru-RU" dirty="0"/>
            </a:p>
          </p:txBody>
        </p:sp>
      </p:grpSp>
    </p:spTree>
    <p:extLst>
      <p:ext uri="{BB962C8B-B14F-4D97-AF65-F5344CB8AC3E}">
        <p14:creationId xmlns:p14="http://schemas.microsoft.com/office/powerpoint/2010/main" val="10831034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Classification</a:t>
            </a:r>
            <a:endParaRPr lang="ru-RU" sz="4000" dirty="0"/>
          </a:p>
        </p:txBody>
      </p:sp>
      <p:grpSp>
        <p:nvGrpSpPr>
          <p:cNvPr id="29" name="Группа 28"/>
          <p:cNvGrpSpPr/>
          <p:nvPr/>
        </p:nvGrpSpPr>
        <p:grpSpPr>
          <a:xfrm>
            <a:off x="1269950" y="2464118"/>
            <a:ext cx="9840059" cy="4123408"/>
            <a:chOff x="634475" y="1690688"/>
            <a:chExt cx="9840059" cy="4123408"/>
          </a:xfrm>
        </p:grpSpPr>
        <p:grpSp>
          <p:nvGrpSpPr>
            <p:cNvPr id="28" name="Группа 27"/>
            <p:cNvGrpSpPr/>
            <p:nvPr/>
          </p:nvGrpSpPr>
          <p:grpSpPr>
            <a:xfrm>
              <a:off x="634475" y="1690688"/>
              <a:ext cx="9840059" cy="4041630"/>
              <a:chOff x="634475" y="1690688"/>
              <a:chExt cx="9840059" cy="4041630"/>
            </a:xfrm>
          </p:grpSpPr>
          <p:grpSp>
            <p:nvGrpSpPr>
              <p:cNvPr id="20" name="Группа 19"/>
              <p:cNvGrpSpPr/>
              <p:nvPr/>
            </p:nvGrpSpPr>
            <p:grpSpPr>
              <a:xfrm>
                <a:off x="634475" y="1690688"/>
                <a:ext cx="7345679" cy="4041630"/>
                <a:chOff x="1798321" y="1520970"/>
                <a:chExt cx="7345679" cy="4041630"/>
              </a:xfrm>
            </p:grpSpPr>
            <p:grpSp>
              <p:nvGrpSpPr>
                <p:cNvPr id="11" name="Группа 10"/>
                <p:cNvGrpSpPr/>
                <p:nvPr/>
              </p:nvGrpSpPr>
              <p:grpSpPr>
                <a:xfrm>
                  <a:off x="1798321" y="2001519"/>
                  <a:ext cx="7345679" cy="706120"/>
                  <a:chOff x="1798321" y="2001519"/>
                  <a:chExt cx="7345679" cy="706120"/>
                </a:xfrm>
              </p:grpSpPr>
              <p:sp>
                <p:nvSpPr>
                  <p:cNvPr id="4" name="Прямоугольник с двумя скругленными соседними углами 3"/>
                  <p:cNvSpPr/>
                  <p:nvPr/>
                </p:nvSpPr>
                <p:spPr>
                  <a:xfrm rot="16200000">
                    <a:off x="3594101" y="205739"/>
                    <a:ext cx="706119" cy="4297680"/>
                  </a:xfrm>
                  <a:prstGeom prst="round2SameRect">
                    <a:avLst/>
                  </a:prstGeom>
                  <a:solidFill>
                    <a:schemeClr val="accent1">
                      <a:lumMod val="40000"/>
                      <a:lumOff val="60000"/>
                    </a:schemeClr>
                  </a:solid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5" name="Прямоугольник с двумя скругленными соседними углами 4"/>
                  <p:cNvSpPr/>
                  <p:nvPr/>
                </p:nvSpPr>
                <p:spPr>
                  <a:xfrm rot="5400000">
                    <a:off x="7284720" y="848359"/>
                    <a:ext cx="706120" cy="3012440"/>
                  </a:xfrm>
                  <a:prstGeom prst="round2SameRect">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235200" y="2123746"/>
                    <a:ext cx="3423920"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Training set</a:t>
                    </a:r>
                    <a:endParaRPr lang="ru-RU" sz="2400" dirty="0">
                      <a:latin typeface="Cambria" panose="02040503050406030204" pitchFamily="18" charset="0"/>
                      <a:ea typeface="Cambria" panose="02040503050406030204" pitchFamily="18" charset="0"/>
                    </a:endParaRPr>
                  </a:p>
                </p:txBody>
              </p:sp>
              <p:sp>
                <p:nvSpPr>
                  <p:cNvPr id="7" name="TextBox 6"/>
                  <p:cNvSpPr txBox="1"/>
                  <p:nvPr/>
                </p:nvSpPr>
                <p:spPr>
                  <a:xfrm>
                    <a:off x="6267450" y="2123746"/>
                    <a:ext cx="2740660"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Test set</a:t>
                    </a:r>
                    <a:endParaRPr lang="ru-RU" sz="2400" dirty="0">
                      <a:latin typeface="Cambria" panose="02040503050406030204" pitchFamily="18" charset="0"/>
                      <a:ea typeface="Cambria" panose="02040503050406030204" pitchFamily="18" charset="0"/>
                    </a:endParaRPr>
                  </a:p>
                </p:txBody>
              </p:sp>
            </p:grpSp>
            <p:sp>
              <p:nvSpPr>
                <p:cNvPr id="8" name="Прямоугольник 7"/>
                <p:cNvSpPr/>
                <p:nvPr/>
              </p:nvSpPr>
              <p:spPr>
                <a:xfrm>
                  <a:off x="2160979" y="1520970"/>
                  <a:ext cx="6847131" cy="461665"/>
                </a:xfrm>
                <a:prstGeom prst="rect">
                  <a:avLst/>
                </a:prstGeom>
              </p:spPr>
              <p:txBody>
                <a:bodyPr wrap="none">
                  <a:spAutoFit/>
                </a:bodyPr>
                <a:lstStyle/>
                <a:p>
                  <a:pPr algn="ctr"/>
                  <a:r>
                    <a:rPr lang="en-US" sz="2400" dirty="0" smtClean="0">
                      <a:latin typeface="Cambria" panose="02040503050406030204" pitchFamily="18" charset="0"/>
                      <a:ea typeface="Cambria" panose="02040503050406030204" pitchFamily="18" charset="0"/>
                    </a:rPr>
                    <a:t>Labeled data: 902 tectonic and 273 volcanic events</a:t>
                  </a:r>
                  <a:endParaRPr lang="ru-RU" sz="2400" dirty="0">
                    <a:latin typeface="Cambria" panose="02040503050406030204" pitchFamily="18" charset="0"/>
                    <a:ea typeface="Cambria" panose="02040503050406030204" pitchFamily="18" charset="0"/>
                  </a:endParaRPr>
                </a:p>
              </p:txBody>
            </p:sp>
            <p:grpSp>
              <p:nvGrpSpPr>
                <p:cNvPr id="12" name="Группа 11"/>
                <p:cNvGrpSpPr/>
                <p:nvPr/>
              </p:nvGrpSpPr>
              <p:grpSpPr>
                <a:xfrm>
                  <a:off x="2655925" y="3429000"/>
                  <a:ext cx="5857238" cy="706119"/>
                  <a:chOff x="3114044" y="3307079"/>
                  <a:chExt cx="5857238" cy="706119"/>
                </a:xfrm>
              </p:grpSpPr>
              <p:sp>
                <p:nvSpPr>
                  <p:cNvPr id="9" name="Скругленный прямоугольник 8"/>
                  <p:cNvSpPr/>
                  <p:nvPr/>
                </p:nvSpPr>
                <p:spPr>
                  <a:xfrm rot="16200000">
                    <a:off x="5689603" y="731520"/>
                    <a:ext cx="706119" cy="5857238"/>
                  </a:xfrm>
                  <a:prstGeom prst="roundRect">
                    <a:avLst/>
                  </a:prstGeom>
                  <a:solidFill>
                    <a:schemeClr val="accent4">
                      <a:lumMod val="40000"/>
                      <a:lumOff val="6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0" name="TextBox 9"/>
                  <p:cNvSpPr txBox="1"/>
                  <p:nvPr/>
                </p:nvSpPr>
                <p:spPr>
                  <a:xfrm>
                    <a:off x="3331614" y="3448191"/>
                    <a:ext cx="5264885" cy="461665"/>
                  </a:xfrm>
                  <a:prstGeom prst="rect">
                    <a:avLst/>
                  </a:prstGeom>
                  <a:noFill/>
                </p:spPr>
                <p:txBody>
                  <a:bodyPr wrap="square" rtlCol="0">
                    <a:spAutoFit/>
                  </a:bodyPr>
                  <a:lstStyle/>
                  <a:p>
                    <a:pPr algn="ctr"/>
                    <a:r>
                      <a:rPr lang="en-US" sz="2400" dirty="0" err="1" smtClean="0">
                        <a:latin typeface="Cambria" panose="02040503050406030204" pitchFamily="18" charset="0"/>
                        <a:ea typeface="Cambria" panose="02040503050406030204" pitchFamily="18" charset="0"/>
                      </a:rPr>
                      <a:t>Classificator</a:t>
                    </a:r>
                    <a:endParaRPr lang="ru-RU" sz="2400" dirty="0">
                      <a:latin typeface="Cambria" panose="02040503050406030204" pitchFamily="18" charset="0"/>
                      <a:ea typeface="Cambria" panose="02040503050406030204" pitchFamily="18" charset="0"/>
                    </a:endParaRPr>
                  </a:p>
                </p:txBody>
              </p:sp>
            </p:grpSp>
            <p:grpSp>
              <p:nvGrpSpPr>
                <p:cNvPr id="13" name="Группа 12"/>
                <p:cNvGrpSpPr/>
                <p:nvPr/>
              </p:nvGrpSpPr>
              <p:grpSpPr>
                <a:xfrm>
                  <a:off x="2655925" y="4856481"/>
                  <a:ext cx="5857238" cy="706119"/>
                  <a:chOff x="3114044" y="3307079"/>
                  <a:chExt cx="5857238" cy="706119"/>
                </a:xfrm>
              </p:grpSpPr>
              <p:sp>
                <p:nvSpPr>
                  <p:cNvPr id="14" name="Скругленный прямоугольник 13"/>
                  <p:cNvSpPr/>
                  <p:nvPr/>
                </p:nvSpPr>
                <p:spPr>
                  <a:xfrm rot="16200000">
                    <a:off x="5689603" y="731520"/>
                    <a:ext cx="706119" cy="5857238"/>
                  </a:xfrm>
                  <a:prstGeom prst="roundRect">
                    <a:avLst/>
                  </a:prstGeom>
                  <a:solidFill>
                    <a:schemeClr val="accent3">
                      <a:lumMod val="40000"/>
                      <a:lumOff val="60000"/>
                    </a:schemeClr>
                  </a:solidFill>
                  <a:ln w="3810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accent3">
                          <a:lumMod val="40000"/>
                          <a:lumOff val="60000"/>
                        </a:schemeClr>
                      </a:solidFill>
                    </a:endParaRPr>
                  </a:p>
                </p:txBody>
              </p:sp>
              <p:sp>
                <p:nvSpPr>
                  <p:cNvPr id="15" name="TextBox 14"/>
                  <p:cNvSpPr txBox="1"/>
                  <p:nvPr/>
                </p:nvSpPr>
                <p:spPr>
                  <a:xfrm>
                    <a:off x="3331614" y="3448191"/>
                    <a:ext cx="5264885"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Entire dataset</a:t>
                    </a:r>
                    <a:endParaRPr lang="ru-RU" sz="2400" dirty="0">
                      <a:latin typeface="Cambria" panose="02040503050406030204" pitchFamily="18" charset="0"/>
                      <a:ea typeface="Cambria" panose="02040503050406030204" pitchFamily="18" charset="0"/>
                    </a:endParaRPr>
                  </a:p>
                </p:txBody>
              </p:sp>
            </p:grpSp>
          </p:grpSp>
          <p:grpSp>
            <p:nvGrpSpPr>
              <p:cNvPr id="19" name="Группа 18"/>
              <p:cNvGrpSpPr/>
              <p:nvPr/>
            </p:nvGrpSpPr>
            <p:grpSpPr>
              <a:xfrm>
                <a:off x="8382124" y="4304838"/>
                <a:ext cx="2092410" cy="706119"/>
                <a:chOff x="5496562" y="4198017"/>
                <a:chExt cx="2092410" cy="706119"/>
              </a:xfrm>
              <a:solidFill>
                <a:schemeClr val="accent2">
                  <a:lumMod val="40000"/>
                  <a:lumOff val="60000"/>
                </a:schemeClr>
              </a:solidFill>
            </p:grpSpPr>
            <p:sp>
              <p:nvSpPr>
                <p:cNvPr id="17" name="Скругленный прямоугольник 16"/>
                <p:cNvSpPr/>
                <p:nvPr/>
              </p:nvSpPr>
              <p:spPr>
                <a:xfrm rot="16200000">
                  <a:off x="6189707" y="3504872"/>
                  <a:ext cx="706119" cy="2092410"/>
                </a:xfrm>
                <a:prstGeom prst="roundRect">
                  <a:avLst/>
                </a:prstGeom>
                <a:grpFill/>
                <a:ln w="38100">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accent3">
                        <a:lumMod val="40000"/>
                        <a:lumOff val="60000"/>
                      </a:schemeClr>
                    </a:solidFill>
                  </a:endParaRPr>
                </a:p>
              </p:txBody>
            </p:sp>
            <p:sp>
              <p:nvSpPr>
                <p:cNvPr id="18" name="TextBox 17"/>
                <p:cNvSpPr txBox="1"/>
                <p:nvPr/>
              </p:nvSpPr>
              <p:spPr>
                <a:xfrm>
                  <a:off x="5574286" y="4339129"/>
                  <a:ext cx="1880801" cy="461665"/>
                </a:xfrm>
                <a:prstGeom prst="rect">
                  <a:avLst/>
                </a:prstGeom>
                <a:grpFill/>
                <a:ln>
                  <a:noFill/>
                </a:ln>
              </p:spPr>
              <p:txBody>
                <a:bodyPr wrap="square" rtlCol="0">
                  <a:spAutoFit/>
                </a:bodyPr>
                <a:lstStyle/>
                <a:p>
                  <a:pPr algn="ctr"/>
                  <a:r>
                    <a:rPr lang="en-US" sz="2400" dirty="0" smtClean="0">
                      <a:latin typeface="Cambria" panose="02040503050406030204" pitchFamily="18" charset="0"/>
                      <a:ea typeface="Cambria" panose="02040503050406030204" pitchFamily="18" charset="0"/>
                    </a:rPr>
                    <a:t>Labels</a:t>
                  </a:r>
                  <a:endParaRPr lang="ru-RU" sz="2400" dirty="0">
                    <a:latin typeface="Cambria" panose="02040503050406030204" pitchFamily="18" charset="0"/>
                    <a:ea typeface="Cambria" panose="02040503050406030204" pitchFamily="18" charset="0"/>
                  </a:endParaRPr>
                </a:p>
              </p:txBody>
            </p:sp>
          </p:grpSp>
        </p:grpSp>
        <p:cxnSp>
          <p:nvCxnSpPr>
            <p:cNvPr id="22" name="Прямая со стрелкой 21"/>
            <p:cNvCxnSpPr/>
            <p:nvPr/>
          </p:nvCxnSpPr>
          <p:spPr>
            <a:xfrm>
              <a:off x="4420697" y="2954013"/>
              <a:ext cx="0" cy="55164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25" name="Прямая со стрелкой 24"/>
            <p:cNvCxnSpPr/>
            <p:nvPr/>
          </p:nvCxnSpPr>
          <p:spPr>
            <a:xfrm>
              <a:off x="4420697" y="4397318"/>
              <a:ext cx="0" cy="55164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6" name="Левая фигурная скобка 25"/>
            <p:cNvSpPr/>
            <p:nvPr/>
          </p:nvSpPr>
          <p:spPr>
            <a:xfrm flipH="1">
              <a:off x="7638250" y="3532182"/>
              <a:ext cx="341903" cy="2281914"/>
            </a:xfrm>
            <a:prstGeom prst="leftBrace">
              <a:avLst>
                <a:gd name="adj1" fmla="val 112414"/>
                <a:gd name="adj2" fmla="val 49331"/>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grpSp>
      <p:sp>
        <p:nvSpPr>
          <p:cNvPr id="24" name="Объект 2"/>
          <p:cNvSpPr>
            <a:spLocks noGrp="1"/>
          </p:cNvSpPr>
          <p:nvPr>
            <p:ph idx="1"/>
          </p:nvPr>
        </p:nvSpPr>
        <p:spPr>
          <a:xfrm>
            <a:off x="838200" y="1400810"/>
            <a:ext cx="10515600" cy="828040"/>
          </a:xfrm>
        </p:spPr>
        <p:txBody>
          <a:bodyPr>
            <a:normAutofit/>
          </a:bodyPr>
          <a:lstStyle/>
          <a:p>
            <a:pPr marL="0" indent="0" algn="ctr">
              <a:buNone/>
            </a:pPr>
            <a:r>
              <a:rPr lang="en-US" sz="2200" dirty="0">
                <a:latin typeface="Cambria" panose="02040503050406030204" pitchFamily="18" charset="0"/>
                <a:ea typeface="Cambria" panose="02040503050406030204" pitchFamily="18" charset="0"/>
              </a:rPr>
              <a:t>i</a:t>
            </a:r>
            <a:r>
              <a:rPr lang="en-US" sz="2200" dirty="0" smtClean="0">
                <a:latin typeface="Cambria" panose="02040503050406030204" pitchFamily="18" charset="0"/>
                <a:ea typeface="Cambria" panose="02040503050406030204" pitchFamily="18" charset="0"/>
              </a:rPr>
              <a:t>s identifying </a:t>
            </a:r>
            <a:r>
              <a:rPr lang="en-US" sz="2200" dirty="0">
                <a:latin typeface="Cambria" panose="02040503050406030204" pitchFamily="18" charset="0"/>
                <a:ea typeface="Cambria" panose="02040503050406030204" pitchFamily="18" charset="0"/>
              </a:rPr>
              <a:t>to which category an object belongs </a:t>
            </a:r>
            <a:r>
              <a:rPr lang="en-US" sz="2200" dirty="0" smtClean="0">
                <a:latin typeface="Cambria" panose="02040503050406030204" pitchFamily="18" charset="0"/>
                <a:ea typeface="Cambria" panose="02040503050406030204" pitchFamily="18" charset="0"/>
              </a:rPr>
              <a:t>to</a:t>
            </a:r>
            <a:r>
              <a:rPr lang="en-US" sz="2200" dirty="0">
                <a:latin typeface="Cambria" panose="02040503050406030204" pitchFamily="18" charset="0"/>
                <a:ea typeface="Cambria" panose="02040503050406030204" pitchFamily="18" charset="0"/>
              </a:rPr>
              <a:t/>
            </a:r>
            <a:br>
              <a:rPr lang="en-US" sz="2200" dirty="0">
                <a:latin typeface="Cambria" panose="02040503050406030204" pitchFamily="18" charset="0"/>
                <a:ea typeface="Cambria" panose="02040503050406030204" pitchFamily="18" charset="0"/>
              </a:rPr>
            </a:br>
            <a:r>
              <a:rPr lang="en-US" sz="2200" dirty="0">
                <a:solidFill>
                  <a:srgbClr val="1D1F22"/>
                </a:solidFill>
                <a:latin typeface="Cambria" panose="02040503050406030204" pitchFamily="18" charset="0"/>
                <a:ea typeface="Cambria" panose="02040503050406030204" pitchFamily="18" charset="0"/>
              </a:rPr>
              <a:t>and is the class of </a:t>
            </a:r>
            <a:r>
              <a:rPr lang="en-US" sz="2200" u="sng" dirty="0">
                <a:solidFill>
                  <a:srgbClr val="1D1F22"/>
                </a:solidFill>
                <a:latin typeface="Cambria" panose="02040503050406030204" pitchFamily="18" charset="0"/>
                <a:ea typeface="Cambria" panose="02040503050406030204" pitchFamily="18" charset="0"/>
              </a:rPr>
              <a:t>supervised</a:t>
            </a:r>
            <a:r>
              <a:rPr lang="en-US" sz="2200" dirty="0">
                <a:solidFill>
                  <a:srgbClr val="1D1F22"/>
                </a:solidFill>
                <a:latin typeface="Cambria" panose="02040503050406030204" pitchFamily="18" charset="0"/>
                <a:ea typeface="Cambria" panose="02040503050406030204" pitchFamily="18" charset="0"/>
              </a:rPr>
              <a:t> machine learning methods</a:t>
            </a:r>
          </a:p>
          <a:p>
            <a:pPr marL="0" indent="0" algn="ctr">
              <a:buNone/>
            </a:pPr>
            <a:endParaRPr lang="en-US" sz="22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55653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Classification</a:t>
            </a:r>
            <a:endParaRPr lang="ru-RU" sz="4000" dirty="0">
              <a:latin typeface="Cambria" panose="02040503050406030204" pitchFamily="18" charset="0"/>
              <a:ea typeface="Cambria" panose="02040503050406030204" pitchFamily="18" charset="0"/>
            </a:endParaRPr>
          </a:p>
        </p:txBody>
      </p:sp>
      <p:sp>
        <p:nvSpPr>
          <p:cNvPr id="4" name="Объект 2"/>
          <p:cNvSpPr txBox="1">
            <a:spLocks/>
          </p:cNvSpPr>
          <p:nvPr/>
        </p:nvSpPr>
        <p:spPr>
          <a:xfrm>
            <a:off x="345440" y="1825625"/>
            <a:ext cx="113588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Cambria" panose="02040503050406030204" pitchFamily="18" charset="0"/>
                <a:ea typeface="Cambria" panose="02040503050406030204" pitchFamily="18" charset="0"/>
              </a:rPr>
              <a:t>Support vector machine (SVM)</a:t>
            </a:r>
          </a:p>
          <a:p>
            <a:pPr algn="just"/>
            <a:r>
              <a:rPr lang="en-US" sz="1800" dirty="0">
                <a:latin typeface="Cambria" panose="02040503050406030204" pitchFamily="18" charset="0"/>
                <a:ea typeface="Cambria" panose="02040503050406030204" pitchFamily="18" charset="0"/>
              </a:rPr>
              <a:t>constructs a hyper-plane or set of hyper-planes in a high or infinite dimensional </a:t>
            </a:r>
            <a:r>
              <a:rPr lang="en-US" sz="1800" dirty="0" smtClean="0">
                <a:latin typeface="Cambria" panose="02040503050406030204" pitchFamily="18" charset="0"/>
                <a:ea typeface="Cambria" panose="02040503050406030204" pitchFamily="18" charset="0"/>
              </a:rPr>
              <a:t>space</a:t>
            </a:r>
          </a:p>
          <a:p>
            <a:pPr algn="just"/>
            <a:r>
              <a:rPr lang="en-US" sz="1800" dirty="0">
                <a:latin typeface="Cambria" panose="02040503050406030204" pitchFamily="18" charset="0"/>
                <a:ea typeface="Cambria" panose="02040503050406030204" pitchFamily="18" charset="0"/>
              </a:rPr>
              <a:t>good separation is achieved by the hyperplane that has the largest distance to the nearest training-data point of any class (so-called </a:t>
            </a:r>
            <a:r>
              <a:rPr lang="en-US" sz="1800" b="1" dirty="0" smtClean="0">
                <a:solidFill>
                  <a:srgbClr val="C00000"/>
                </a:solidFill>
                <a:latin typeface="Cambria" panose="02040503050406030204" pitchFamily="18" charset="0"/>
                <a:ea typeface="Cambria" panose="02040503050406030204" pitchFamily="18" charset="0"/>
              </a:rPr>
              <a:t>margin</a:t>
            </a:r>
            <a:r>
              <a:rPr lang="en-US" sz="1800" dirty="0" smtClean="0">
                <a:latin typeface="Cambria" panose="02040503050406030204" pitchFamily="18" charset="0"/>
                <a:ea typeface="Cambria" panose="02040503050406030204" pitchFamily="18" charset="0"/>
              </a:rPr>
              <a:t>)</a:t>
            </a:r>
          </a:p>
          <a:p>
            <a:pPr algn="just"/>
            <a:r>
              <a:rPr lang="en-US" sz="1800" dirty="0">
                <a:latin typeface="Cambria" panose="02040503050406030204" pitchFamily="18" charset="0"/>
                <a:ea typeface="Cambria" panose="02040503050406030204" pitchFamily="18" charset="0"/>
              </a:rPr>
              <a:t>different Kernel functions can be specified for the decision function</a:t>
            </a:r>
            <a:endParaRPr lang="en-US" sz="1800" dirty="0" smtClean="0">
              <a:latin typeface="Cambria" panose="02040503050406030204" pitchFamily="18" charset="0"/>
              <a:ea typeface="Cambria" panose="02040503050406030204" pitchFamily="18" charset="0"/>
            </a:endParaRPr>
          </a:p>
          <a:p>
            <a:pPr algn="just"/>
            <a:endParaRPr lang="ru-RU" sz="1800" b="1" dirty="0">
              <a:latin typeface="Cambria" panose="02040503050406030204" pitchFamily="18" charset="0"/>
              <a:ea typeface="Cambria" panose="02040503050406030204" pitchFamily="18" charset="0"/>
            </a:endParaRPr>
          </a:p>
        </p:txBody>
      </p:sp>
      <p:grpSp>
        <p:nvGrpSpPr>
          <p:cNvPr id="7" name="Группа 6"/>
          <p:cNvGrpSpPr/>
          <p:nvPr/>
        </p:nvGrpSpPr>
        <p:grpSpPr>
          <a:xfrm>
            <a:off x="1732280" y="4001294"/>
            <a:ext cx="9113520" cy="2410897"/>
            <a:chOff x="1539240" y="3979387"/>
            <a:chExt cx="9113520" cy="2410897"/>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40" y="3979387"/>
              <a:ext cx="9113520" cy="2103120"/>
            </a:xfrm>
            <a:prstGeom prst="rect">
              <a:avLst/>
            </a:prstGeom>
          </p:spPr>
        </p:pic>
        <p:sp>
          <p:nvSpPr>
            <p:cNvPr id="8" name="TextBox 7"/>
            <p:cNvSpPr txBox="1"/>
            <p:nvPr/>
          </p:nvSpPr>
          <p:spPr>
            <a:xfrm>
              <a:off x="6374774" y="6082507"/>
              <a:ext cx="3712210" cy="307777"/>
            </a:xfrm>
            <a:prstGeom prst="rect">
              <a:avLst/>
            </a:prstGeom>
            <a:noFill/>
          </p:spPr>
          <p:txBody>
            <a:bodyPr wrap="square" rtlCol="0">
              <a:spAutoFit/>
            </a:bodyPr>
            <a:lstStyle/>
            <a:p>
              <a:pPr algn="r"/>
              <a:r>
                <a:rPr lang="en-US" sz="1400" dirty="0">
                  <a:latin typeface="Courier New" panose="02070309020205020404" pitchFamily="49" charset="0"/>
                  <a:cs typeface="Courier New" panose="02070309020205020404" pitchFamily="49" charset="0"/>
                </a:rPr>
                <a:t>m</a:t>
              </a:r>
              <a:r>
                <a:rPr lang="en-US" sz="1400" dirty="0" smtClean="0">
                  <a:latin typeface="Courier New" panose="02070309020205020404" pitchFamily="49" charset="0"/>
                  <a:cs typeface="Courier New" panose="02070309020205020404" pitchFamily="49" charset="0"/>
                </a:rPr>
                <a:t>odified from scikit-learn.org</a:t>
              </a:r>
              <a:endParaRPr lang="ru-RU" sz="1400" dirty="0">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2655823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990600" y="994787"/>
            <a:ext cx="10515600" cy="53345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latin typeface="Cambria" panose="02040503050406030204" pitchFamily="18" charset="0"/>
                <a:ea typeface="Cambria" panose="02040503050406030204" pitchFamily="18" charset="0"/>
              </a:rPr>
              <a:t>So, in this work we will study data from </a:t>
            </a:r>
            <a:r>
              <a:rPr lang="en-US" dirty="0" smtClean="0">
                <a:solidFill>
                  <a:srgbClr val="C00000"/>
                </a:solidFill>
                <a:latin typeface="Cambria" panose="02040503050406030204" pitchFamily="18" charset="0"/>
                <a:ea typeface="Cambria" panose="02040503050406030204" pitchFamily="18" charset="0"/>
              </a:rPr>
              <a:t>KBT</a:t>
            </a:r>
            <a:r>
              <a:rPr lang="en-US" dirty="0" smtClean="0">
                <a:latin typeface="Cambria" panose="02040503050406030204" pitchFamily="18" charset="0"/>
                <a:ea typeface="Cambria" panose="02040503050406030204" pitchFamily="18" charset="0"/>
              </a:rPr>
              <a:t> station that recorded both tectonic and volcanic events and try to find a reason of increment in earthquakes number, i.e. was it connected to volcanic unrests or other tectonic </a:t>
            </a:r>
            <a:r>
              <a:rPr lang="en-US" dirty="0" smtClean="0">
                <a:latin typeface="Cambria" panose="02040503050406030204" pitchFamily="18" charset="0"/>
                <a:ea typeface="Cambria" panose="02040503050406030204" pitchFamily="18" charset="0"/>
              </a:rPr>
              <a:t>activity</a:t>
            </a:r>
          </a:p>
          <a:p>
            <a:pPr marL="0" indent="0" algn="ctr">
              <a:buFont typeface="Arial" panose="020B0604020202020204" pitchFamily="34" charset="0"/>
              <a:buNone/>
            </a:pPr>
            <a:endParaRPr lang="en-US" dirty="0" smtClean="0">
              <a:latin typeface="Cambria" panose="02040503050406030204" pitchFamily="18" charset="0"/>
              <a:ea typeface="Cambria" panose="02040503050406030204" pitchFamily="18" charset="0"/>
            </a:endParaRPr>
          </a:p>
          <a:p>
            <a:pPr marL="0" indent="0" algn="ctr">
              <a:buFont typeface="Arial" panose="020B0604020202020204" pitchFamily="34" charset="0"/>
              <a:buNone/>
            </a:pPr>
            <a:r>
              <a:rPr lang="en-US" dirty="0" smtClean="0">
                <a:latin typeface="Cambria" panose="02040503050406030204" pitchFamily="18" charset="0"/>
                <a:ea typeface="Cambria" panose="02040503050406030204" pitchFamily="18" charset="0"/>
              </a:rPr>
              <a:t>In the problem of dividing activity into two types we used both unsupervised and supervised methods of machine learning and several representations of seismic signals: </a:t>
            </a:r>
            <a:endParaRPr lang="en-US" dirty="0" smtClean="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r</a:t>
            </a:r>
            <a:r>
              <a:rPr lang="en-US" dirty="0" smtClean="0">
                <a:latin typeface="Cambria" panose="02040503050406030204" pitchFamily="18" charset="0"/>
                <a:ea typeface="Cambria" panose="02040503050406030204" pitchFamily="18" charset="0"/>
              </a:rPr>
              <a:t>egular features (signal duration, amplitude, peak frequency, etc.)</a:t>
            </a:r>
          </a:p>
          <a:p>
            <a:pPr algn="ctr"/>
            <a:r>
              <a:rPr lang="en-US" dirty="0">
                <a:latin typeface="Cambria" panose="02040503050406030204" pitchFamily="18" charset="0"/>
                <a:ea typeface="Cambria" panose="02040503050406030204" pitchFamily="18" charset="0"/>
              </a:rPr>
              <a:t>s</a:t>
            </a:r>
            <a:r>
              <a:rPr lang="en-US" dirty="0" smtClean="0">
                <a:latin typeface="Cambria" panose="02040503050406030204" pitchFamily="18" charset="0"/>
                <a:ea typeface="Cambria" panose="02040503050406030204" pitchFamily="18" charset="0"/>
              </a:rPr>
              <a:t>moothed and unsmoothed spectra of signal</a:t>
            </a:r>
          </a:p>
          <a:p>
            <a:pPr algn="ctr"/>
            <a:r>
              <a:rPr lang="en-US" dirty="0">
                <a:latin typeface="Cambria" panose="02040503050406030204" pitchFamily="18" charset="0"/>
                <a:ea typeface="Cambria" panose="02040503050406030204" pitchFamily="18" charset="0"/>
              </a:rPr>
              <a:t>s</a:t>
            </a:r>
            <a:r>
              <a:rPr lang="en-US" dirty="0" smtClean="0">
                <a:latin typeface="Cambria" panose="02040503050406030204" pitchFamily="18" charset="0"/>
                <a:ea typeface="Cambria" panose="02040503050406030204" pitchFamily="18" charset="0"/>
              </a:rPr>
              <a:t>cattering coefficients (result of wavelet transform of a signa</a:t>
            </a:r>
            <a:r>
              <a:rPr lang="en-US" dirty="0">
                <a:latin typeface="Cambria" panose="02040503050406030204" pitchFamily="18" charset="0"/>
                <a:ea typeface="Cambria" panose="02040503050406030204" pitchFamily="18" charset="0"/>
              </a:rPr>
              <a:t>l</a:t>
            </a:r>
            <a:r>
              <a:rPr lang="en-US" dirty="0" smtClean="0">
                <a:latin typeface="Cambria" panose="02040503050406030204" pitchFamily="18" charset="0"/>
                <a:ea typeface="Cambria" panose="02040503050406030204" pitchFamily="18" charset="0"/>
              </a:rPr>
              <a:t>)</a:t>
            </a:r>
            <a:endParaRPr lang="en-US" dirty="0" smtClean="0">
              <a:latin typeface="Cambria" panose="02040503050406030204" pitchFamily="18" charset="0"/>
              <a:ea typeface="Cambria" panose="02040503050406030204" pitchFamily="18" charset="0"/>
            </a:endParaRPr>
          </a:p>
          <a:p>
            <a:pPr marL="0" indent="0" algn="ctr">
              <a:buFont typeface="Arial" panose="020B0604020202020204" pitchFamily="34" charset="0"/>
              <a:buNone/>
            </a:pP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7902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38200" y="427086"/>
            <a:ext cx="10515600" cy="741680"/>
          </a:xfrm>
        </p:spPr>
        <p:txBody>
          <a:bodyPr>
            <a:normAutofit/>
          </a:bodyPr>
          <a:lstStyle/>
          <a:p>
            <a:pPr algn="ctr"/>
            <a:r>
              <a:rPr lang="en-US" sz="4000" dirty="0" smtClean="0">
                <a:latin typeface="Cambria" panose="02040503050406030204" pitchFamily="18" charset="0"/>
                <a:ea typeface="Cambria" panose="02040503050406030204" pitchFamily="18" charset="0"/>
              </a:rPr>
              <a:t>Classification: SVM</a:t>
            </a:r>
            <a:endParaRPr lang="ru-RU" sz="4000" dirty="0">
              <a:latin typeface="Cambria" panose="02040503050406030204" pitchFamily="18" charset="0"/>
              <a:ea typeface="Cambria" panose="02040503050406030204" pitchFamily="18" charset="0"/>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2038935729"/>
              </p:ext>
            </p:extLst>
          </p:nvPr>
        </p:nvGraphicFramePr>
        <p:xfrm>
          <a:off x="1641723" y="2045782"/>
          <a:ext cx="8908553" cy="1383218"/>
        </p:xfrm>
        <a:graphic>
          <a:graphicData uri="http://schemas.openxmlformats.org/drawingml/2006/table">
            <a:tbl>
              <a:tblPr>
                <a:tableStyleId>{616DA210-FB5B-4158-B5E0-FEB733F419BA}</a:tableStyleId>
              </a:tblPr>
              <a:tblGrid>
                <a:gridCol w="1544075">
                  <a:extLst>
                    <a:ext uri="{9D8B030D-6E8A-4147-A177-3AD203B41FA5}">
                      <a16:colId xmlns:a16="http://schemas.microsoft.com/office/drawing/2014/main" val="3667995889"/>
                    </a:ext>
                  </a:extLst>
                </a:gridCol>
                <a:gridCol w="1227413">
                  <a:extLst>
                    <a:ext uri="{9D8B030D-6E8A-4147-A177-3AD203B41FA5}">
                      <a16:colId xmlns:a16="http://schemas.microsoft.com/office/drawing/2014/main" val="150278432"/>
                    </a:ext>
                  </a:extLst>
                </a:gridCol>
                <a:gridCol w="1227413">
                  <a:extLst>
                    <a:ext uri="{9D8B030D-6E8A-4147-A177-3AD203B41FA5}">
                      <a16:colId xmlns:a16="http://schemas.microsoft.com/office/drawing/2014/main" val="334771637"/>
                    </a:ext>
                  </a:extLst>
                </a:gridCol>
                <a:gridCol w="1227413">
                  <a:extLst>
                    <a:ext uri="{9D8B030D-6E8A-4147-A177-3AD203B41FA5}">
                      <a16:colId xmlns:a16="http://schemas.microsoft.com/office/drawing/2014/main" val="2739746415"/>
                    </a:ext>
                  </a:extLst>
                </a:gridCol>
                <a:gridCol w="1227413">
                  <a:extLst>
                    <a:ext uri="{9D8B030D-6E8A-4147-A177-3AD203B41FA5}">
                      <a16:colId xmlns:a16="http://schemas.microsoft.com/office/drawing/2014/main" val="1537329571"/>
                    </a:ext>
                  </a:extLst>
                </a:gridCol>
                <a:gridCol w="1227413">
                  <a:extLst>
                    <a:ext uri="{9D8B030D-6E8A-4147-A177-3AD203B41FA5}">
                      <a16:colId xmlns:a16="http://schemas.microsoft.com/office/drawing/2014/main" val="3397473245"/>
                    </a:ext>
                  </a:extLst>
                </a:gridCol>
                <a:gridCol w="1227413">
                  <a:extLst>
                    <a:ext uri="{9D8B030D-6E8A-4147-A177-3AD203B41FA5}">
                      <a16:colId xmlns:a16="http://schemas.microsoft.com/office/drawing/2014/main" val="3774355845"/>
                    </a:ext>
                  </a:extLst>
                </a:gridCol>
              </a:tblGrid>
              <a:tr h="233646">
                <a:tc>
                  <a:txBody>
                    <a:bodyPr/>
                    <a:lstStyle/>
                    <a:p>
                      <a:pPr algn="ctr" fontAlgn="b"/>
                      <a:r>
                        <a:rPr lang="ru-RU" sz="1800" b="1" u="none" strike="noStrike" dirty="0">
                          <a:effectLst/>
                          <a:latin typeface="Cambria" panose="02040503050406030204" pitchFamily="18" charset="0"/>
                          <a:ea typeface="Cambria" panose="02040503050406030204" pitchFamily="18" charset="0"/>
                        </a:rPr>
                        <a:t> </a:t>
                      </a:r>
                      <a:endParaRPr lang="ru-RU" sz="1800" b="1"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tc>
                <a:tc gridSpan="3">
                  <a:txBody>
                    <a:bodyPr/>
                    <a:lstStyle/>
                    <a:p>
                      <a:pPr algn="ctr" fontAlgn="b"/>
                      <a:r>
                        <a:rPr lang="en-US" sz="1800" b="1" u="none" strike="noStrike">
                          <a:effectLst/>
                          <a:latin typeface="Cambria" panose="02040503050406030204" pitchFamily="18" charset="0"/>
                          <a:ea typeface="Cambria" panose="02040503050406030204" pitchFamily="18" charset="0"/>
                        </a:rPr>
                        <a:t>features</a:t>
                      </a:r>
                      <a:endParaRPr lang="en-US" sz="1800" b="1" i="0" u="none" strike="noStrike">
                        <a:solidFill>
                          <a:srgbClr val="000000"/>
                        </a:solidFill>
                        <a:effectLst/>
                        <a:latin typeface="Cambria" panose="02040503050406030204" pitchFamily="18" charset="0"/>
                        <a:ea typeface="Cambria" panose="02040503050406030204" pitchFamily="18" charset="0"/>
                      </a:endParaRPr>
                    </a:p>
                  </a:txBody>
                  <a:tcPr marL="4763" marR="4763" marT="4763" marB="0"/>
                </a:tc>
                <a:tc hMerge="1">
                  <a:txBody>
                    <a:bodyPr/>
                    <a:lstStyle/>
                    <a:p>
                      <a:endParaRPr lang="ru-RU"/>
                    </a:p>
                  </a:txBody>
                  <a:tcPr/>
                </a:tc>
                <a:tc hMerge="1">
                  <a:txBody>
                    <a:bodyPr/>
                    <a:lstStyle/>
                    <a:p>
                      <a:endParaRPr lang="ru-RU"/>
                    </a:p>
                  </a:txBody>
                  <a:tcPr/>
                </a:tc>
                <a:tc gridSpan="3">
                  <a:txBody>
                    <a:bodyPr/>
                    <a:lstStyle/>
                    <a:p>
                      <a:pPr algn="ctr" fontAlgn="b"/>
                      <a:r>
                        <a:rPr lang="en-US" sz="1800" b="1" u="none" strike="noStrike" dirty="0">
                          <a:effectLst/>
                          <a:latin typeface="Cambria" panose="02040503050406030204" pitchFamily="18" charset="0"/>
                          <a:ea typeface="Cambria" panose="02040503050406030204" pitchFamily="18" charset="0"/>
                        </a:rPr>
                        <a:t>spectra</a:t>
                      </a:r>
                      <a:endParaRPr lang="en-US" sz="1800" b="1"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34509491"/>
                  </a:ext>
                </a:extLst>
              </a:tr>
              <a:tr h="368045">
                <a:tc>
                  <a:txBody>
                    <a:bodyPr/>
                    <a:lstStyle/>
                    <a:p>
                      <a:pPr algn="ctr" fontAlgn="b"/>
                      <a:r>
                        <a:rPr lang="ru-RU" sz="1800" u="none" strike="noStrike" dirty="0">
                          <a:effectLst/>
                          <a:latin typeface="Cambria" panose="02040503050406030204" pitchFamily="18" charset="0"/>
                          <a:ea typeface="Cambria" panose="02040503050406030204" pitchFamily="18" charset="0"/>
                        </a:rPr>
                        <a:t> </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a:effectLst/>
                          <a:latin typeface="Cambria" panose="02040503050406030204" pitchFamily="18" charset="0"/>
                          <a:ea typeface="Cambria" panose="02040503050406030204" pitchFamily="18" charset="0"/>
                        </a:rPr>
                        <a:t>linear</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a:effectLst/>
                          <a:latin typeface="Cambria" panose="02040503050406030204" pitchFamily="18" charset="0"/>
                          <a:ea typeface="Cambria" panose="02040503050406030204" pitchFamily="18" charset="0"/>
                        </a:rPr>
                        <a:t>polynomial</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err="1">
                          <a:effectLst/>
                          <a:latin typeface="Cambria" panose="02040503050406030204" pitchFamily="18" charset="0"/>
                          <a:ea typeface="Cambria" panose="02040503050406030204" pitchFamily="18" charset="0"/>
                        </a:rPr>
                        <a:t>rbf</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a:effectLst/>
                          <a:latin typeface="Cambria" panose="02040503050406030204" pitchFamily="18" charset="0"/>
                          <a:ea typeface="Cambria" panose="02040503050406030204" pitchFamily="18" charset="0"/>
                        </a:rPr>
                        <a:t>linear</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a:effectLst/>
                          <a:latin typeface="Cambria" panose="02040503050406030204" pitchFamily="18" charset="0"/>
                          <a:ea typeface="Cambria" panose="02040503050406030204" pitchFamily="18" charset="0"/>
                        </a:rPr>
                        <a:t>polynomial</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en-US" sz="1800" u="none" strike="noStrike" dirty="0" err="1">
                          <a:effectLst/>
                          <a:latin typeface="Cambria" panose="02040503050406030204" pitchFamily="18" charset="0"/>
                          <a:ea typeface="Cambria" panose="02040503050406030204" pitchFamily="18" charset="0"/>
                        </a:rPr>
                        <a:t>rbf</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extLst>
                  <a:ext uri="{0D108BD9-81ED-4DB2-BD59-A6C34878D82A}">
                    <a16:rowId xmlns:a16="http://schemas.microsoft.com/office/drawing/2014/main" val="3382075280"/>
                  </a:ext>
                </a:extLst>
              </a:tr>
              <a:tr h="368045">
                <a:tc>
                  <a:txBody>
                    <a:bodyPr/>
                    <a:lstStyle/>
                    <a:p>
                      <a:pPr algn="ctr" fontAlgn="b"/>
                      <a:r>
                        <a:rPr lang="en-US" sz="1800" u="none" strike="noStrike" dirty="0" smtClean="0">
                          <a:effectLst/>
                          <a:latin typeface="Cambria" panose="02040503050406030204" pitchFamily="18" charset="0"/>
                          <a:ea typeface="Cambria" panose="02040503050406030204" pitchFamily="18" charset="0"/>
                        </a:rPr>
                        <a:t>weighted*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0.974</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0.974</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0.98</a:t>
                      </a:r>
                      <a:r>
                        <a:rPr lang="en-US" sz="1800" u="none" strike="noStrike" dirty="0" smtClean="0">
                          <a:effectLst/>
                          <a:latin typeface="Cambria" panose="02040503050406030204" pitchFamily="18" charset="0"/>
                          <a:ea typeface="Cambria" panose="02040503050406030204" pitchFamily="18" charset="0"/>
                        </a:rPr>
                        <a:t>2</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0.971</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a:t>
                      </a:r>
                      <a:r>
                        <a:rPr lang="en-US" sz="1800" u="none" strike="noStrike" dirty="0" smtClean="0">
                          <a:effectLst/>
                          <a:latin typeface="Cambria" panose="02040503050406030204" pitchFamily="18" charset="0"/>
                          <a:ea typeface="Cambria" panose="02040503050406030204" pitchFamily="18" charset="0"/>
                        </a:rPr>
                        <a:t>7</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0.971</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extLst>
                  <a:ext uri="{0D108BD9-81ED-4DB2-BD59-A6C34878D82A}">
                    <a16:rowId xmlns:a16="http://schemas.microsoft.com/office/drawing/2014/main" val="2399215074"/>
                  </a:ext>
                </a:extLst>
              </a:tr>
              <a:tr h="368045">
                <a:tc>
                  <a:txBody>
                    <a:bodyPr/>
                    <a:lstStyle/>
                    <a:p>
                      <a:pPr algn="ctr" fontAlgn="b"/>
                      <a:r>
                        <a:rPr lang="en-US" sz="1800" u="none" strike="noStrike">
                          <a:effectLst/>
                          <a:latin typeface="Cambria" panose="02040503050406030204" pitchFamily="18" charset="0"/>
                          <a:ea typeface="Cambria" panose="02040503050406030204" pitchFamily="18" charset="0"/>
                        </a:rPr>
                        <a:t>unweighted</a:t>
                      </a:r>
                      <a:endParaRPr lang="en-US" sz="1800" b="0" i="0" u="none" strike="noStrike">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0.98</a:t>
                      </a:r>
                      <a:r>
                        <a:rPr lang="en-US" sz="1800" u="none" strike="noStrike" dirty="0" smtClean="0">
                          <a:effectLst/>
                          <a:latin typeface="Cambria" panose="02040503050406030204" pitchFamily="18" charset="0"/>
                          <a:ea typeface="Cambria" panose="02040503050406030204" pitchFamily="18" charset="0"/>
                        </a:rPr>
                        <a:t>2</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0.987</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0.98</a:t>
                      </a:r>
                      <a:r>
                        <a:rPr lang="en-US" sz="1800" u="none" strike="noStrike" dirty="0" smtClean="0">
                          <a:effectLst/>
                          <a:latin typeface="Cambria" panose="02040503050406030204" pitchFamily="18" charset="0"/>
                          <a:ea typeface="Cambria" panose="02040503050406030204" pitchFamily="18" charset="0"/>
                        </a:rPr>
                        <a:t>2</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a:t>
                      </a:r>
                      <a:r>
                        <a:rPr lang="en-US" sz="1800" u="none" strike="noStrike" dirty="0" smtClean="0">
                          <a:effectLst/>
                          <a:latin typeface="Cambria" panose="02040503050406030204" pitchFamily="18" charset="0"/>
                          <a:ea typeface="Cambria" panose="02040503050406030204" pitchFamily="18" charset="0"/>
                        </a:rPr>
                        <a:t>7</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0.971</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tc>
                  <a:txBody>
                    <a:bodyPr/>
                    <a:lstStyle/>
                    <a:p>
                      <a:pPr algn="ctr" fontAlgn="b"/>
                      <a:r>
                        <a:rPr lang="ru-RU" sz="1800" u="none" strike="noStrike" dirty="0" smtClean="0">
                          <a:effectLst/>
                          <a:latin typeface="Cambria" panose="02040503050406030204" pitchFamily="18" charset="0"/>
                          <a:ea typeface="Cambria" panose="02040503050406030204" pitchFamily="18" charset="0"/>
                        </a:rPr>
                        <a:t>0.97</a:t>
                      </a:r>
                      <a:r>
                        <a:rPr lang="en-US" sz="1800" u="none" strike="noStrike" dirty="0" smtClean="0">
                          <a:effectLst/>
                          <a:latin typeface="Cambria" panose="02040503050406030204" pitchFamily="18" charset="0"/>
                          <a:ea typeface="Cambria" panose="02040503050406030204" pitchFamily="18" charset="0"/>
                        </a:rPr>
                        <a:t>7</a:t>
                      </a:r>
                      <a:endParaRPr lang="ru-RU" sz="1800" b="0" i="0" u="none" strike="noStrike" dirty="0">
                        <a:solidFill>
                          <a:srgbClr val="000000"/>
                        </a:solidFill>
                        <a:effectLst/>
                        <a:latin typeface="Cambria" panose="02040503050406030204" pitchFamily="18" charset="0"/>
                        <a:ea typeface="Cambria" panose="02040503050406030204" pitchFamily="18" charset="0"/>
                      </a:endParaRPr>
                    </a:p>
                  </a:txBody>
                  <a:tcPr marL="4763" marR="4763" marT="4763" marB="0" anchor="ctr"/>
                </a:tc>
                <a:extLst>
                  <a:ext uri="{0D108BD9-81ED-4DB2-BD59-A6C34878D82A}">
                    <a16:rowId xmlns:a16="http://schemas.microsoft.com/office/drawing/2014/main" val="3064785707"/>
                  </a:ext>
                </a:extLst>
              </a:tr>
            </a:tbl>
          </a:graphicData>
        </a:graphic>
      </p:graphicFrame>
      <p:sp>
        <p:nvSpPr>
          <p:cNvPr id="6" name="Объект 2"/>
          <p:cNvSpPr txBox="1">
            <a:spLocks/>
          </p:cNvSpPr>
          <p:nvPr/>
        </p:nvSpPr>
        <p:spPr>
          <a:xfrm>
            <a:off x="1485901" y="1310698"/>
            <a:ext cx="9374980" cy="723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smtClean="0">
                <a:latin typeface="Cambria" panose="02040503050406030204" pitchFamily="18" charset="0"/>
                <a:ea typeface="Cambria" panose="02040503050406030204" pitchFamily="18" charset="0"/>
              </a:rPr>
              <a:t>Accuracy of labeling on the test set with different kernels</a:t>
            </a:r>
            <a:br>
              <a:rPr lang="en-US" sz="2200" dirty="0" smtClean="0">
                <a:latin typeface="Cambria" panose="02040503050406030204" pitchFamily="18" charset="0"/>
                <a:ea typeface="Cambria" panose="02040503050406030204" pitchFamily="18" charset="0"/>
              </a:rPr>
            </a:br>
            <a:r>
              <a:rPr lang="en-US" sz="2200" dirty="0" smtClean="0">
                <a:latin typeface="Cambria" panose="02040503050406030204" pitchFamily="18" charset="0"/>
                <a:ea typeface="Cambria" panose="02040503050406030204" pitchFamily="18" charset="0"/>
              </a:rPr>
              <a:t>using different signal representations</a:t>
            </a:r>
            <a:endParaRPr lang="ru-RU" sz="2200" dirty="0">
              <a:latin typeface="Cambria" panose="02040503050406030204" pitchFamily="18" charset="0"/>
              <a:ea typeface="Cambria" panose="02040503050406030204" pitchFamily="18" charset="0"/>
            </a:endParaRPr>
          </a:p>
        </p:txBody>
      </p:sp>
      <p:sp>
        <p:nvSpPr>
          <p:cNvPr id="8" name="TextBox 7"/>
          <p:cNvSpPr txBox="1"/>
          <p:nvPr/>
        </p:nvSpPr>
        <p:spPr>
          <a:xfrm>
            <a:off x="703225" y="4279071"/>
            <a:ext cx="3953274" cy="1323439"/>
          </a:xfrm>
          <a:prstGeom prst="rect">
            <a:avLst/>
          </a:prstGeom>
          <a:noFill/>
        </p:spPr>
        <p:txBody>
          <a:bodyPr wrap="square" rtlCol="0">
            <a:spAutoFit/>
          </a:bodyPr>
          <a:lstStyle/>
          <a:p>
            <a:pPr algn="r"/>
            <a:r>
              <a:rPr lang="en-US" sz="2000" dirty="0" smtClean="0">
                <a:latin typeface="Cambria" panose="02040503050406030204" pitchFamily="18" charset="0"/>
                <a:ea typeface="Cambria" panose="02040503050406030204" pitchFamily="18" charset="0"/>
              </a:rPr>
              <a:t>* The weighting makes classifier </a:t>
            </a:r>
            <a:r>
              <a:rPr lang="en-US" sz="2000" dirty="0">
                <a:latin typeface="Cambria" panose="02040503050406030204" pitchFamily="18" charset="0"/>
                <a:ea typeface="Cambria" panose="02040503050406030204" pitchFamily="18" charset="0"/>
              </a:rPr>
              <a:t>puts more emphasis on getting these points </a:t>
            </a:r>
            <a:r>
              <a:rPr lang="en-US" sz="2000" dirty="0" smtClean="0">
                <a:latin typeface="Cambria" panose="02040503050406030204" pitchFamily="18" charset="0"/>
                <a:ea typeface="Cambria" panose="02040503050406030204" pitchFamily="18" charset="0"/>
              </a:rPr>
              <a:t>right. So we tried to put weight to volcanic class</a:t>
            </a:r>
            <a:endParaRPr lang="ru-RU" sz="2000" dirty="0">
              <a:latin typeface="Cambria" panose="02040503050406030204" pitchFamily="18" charset="0"/>
              <a:ea typeface="Cambria" panose="02040503050406030204" pitchFamily="18" charset="0"/>
            </a:endParaRPr>
          </a:p>
        </p:txBody>
      </p:sp>
      <p:grpSp>
        <p:nvGrpSpPr>
          <p:cNvPr id="2" name="Группа 1"/>
          <p:cNvGrpSpPr/>
          <p:nvPr/>
        </p:nvGrpSpPr>
        <p:grpSpPr>
          <a:xfrm>
            <a:off x="4762044" y="3577282"/>
            <a:ext cx="6477456" cy="3187279"/>
            <a:chOff x="4876344" y="3429000"/>
            <a:chExt cx="6477456" cy="3187279"/>
          </a:xfrm>
        </p:grpSpPr>
        <p:pic>
          <p:nvPicPr>
            <p:cNvPr id="3074" name="Picture 2" descr="../../_images/sphx_glr_plot_weighted_samples_001.png"/>
            <p:cNvPicPr>
              <a:picLocks noChangeAspect="1" noChangeArrowheads="1"/>
            </p:cNvPicPr>
            <p:nvPr/>
          </p:nvPicPr>
          <p:blipFill rotWithShape="1">
            <a:blip r:embed="rId2">
              <a:extLst>
                <a:ext uri="{28A0092B-C50C-407E-A947-70E740481C1C}">
                  <a14:useLocalDpi xmlns:a14="http://schemas.microsoft.com/office/drawing/2010/main" val="0"/>
                </a:ext>
              </a:extLst>
            </a:blip>
            <a:srcRect l="11932" t="7282" r="9478" b="9940"/>
            <a:stretch/>
          </p:blipFill>
          <p:spPr bwMode="auto">
            <a:xfrm>
              <a:off x="4876344" y="3429000"/>
              <a:ext cx="6378898" cy="287950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913708" y="6308502"/>
              <a:ext cx="2440092" cy="307777"/>
            </a:xfrm>
            <a:prstGeom prst="rect">
              <a:avLst/>
            </a:prstGeom>
          </p:spPr>
          <p:txBody>
            <a:bodyPr wrap="none">
              <a:spAutoFit/>
            </a:bodyPr>
            <a:lstStyle/>
            <a:p>
              <a:r>
                <a:rPr lang="en-US" sz="1400" dirty="0">
                  <a:latin typeface="Courier New" panose="02070309020205020404" pitchFamily="49" charset="0"/>
                  <a:cs typeface="Courier New" panose="02070309020205020404" pitchFamily="49" charset="0"/>
                </a:rPr>
                <a:t>from scikit-learn.org</a:t>
              </a:r>
              <a:endParaRPr lang="ru-RU" sz="1400" dirty="0"/>
            </a:p>
          </p:txBody>
        </p:sp>
      </p:grpSp>
    </p:spTree>
    <p:extLst>
      <p:ext uri="{BB962C8B-B14F-4D97-AF65-F5344CB8AC3E}">
        <p14:creationId xmlns:p14="http://schemas.microsoft.com/office/powerpoint/2010/main" val="7607454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en-US" sz="2400" dirty="0" smtClean="0">
                <a:latin typeface="Cambria" panose="02040503050406030204" pitchFamily="18" charset="0"/>
                <a:ea typeface="Cambria" panose="02040503050406030204" pitchFamily="18" charset="0"/>
              </a:rPr>
              <a:t>It can be seen that the performance of the SVM on the test set is stable to the parameters choice</a:t>
            </a:r>
          </a:p>
          <a:p>
            <a:pPr marL="0" indent="0" algn="ctr">
              <a:buNone/>
            </a:pPr>
            <a:endParaRPr lang="en-US" sz="2400" dirty="0" smtClean="0">
              <a:latin typeface="Cambria" panose="02040503050406030204" pitchFamily="18" charset="0"/>
              <a:ea typeface="Cambria" panose="02040503050406030204" pitchFamily="18" charset="0"/>
            </a:endParaRPr>
          </a:p>
          <a:p>
            <a:pPr marL="0" indent="0" algn="ctr">
              <a:buNone/>
            </a:pPr>
            <a:r>
              <a:rPr lang="en-US" sz="2400" dirty="0" smtClean="0">
                <a:latin typeface="Cambria" panose="02040503050406030204" pitchFamily="18" charset="0"/>
                <a:ea typeface="Cambria" panose="02040503050406030204" pitchFamily="18" charset="0"/>
              </a:rPr>
              <a:t>Next slides will show the comparison of the results on the entire dataset</a:t>
            </a:r>
            <a:endParaRPr lang="ru-RU"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217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8463" r="7281"/>
          <a:stretch/>
        </p:blipFill>
        <p:spPr>
          <a:xfrm>
            <a:off x="838200" y="741681"/>
            <a:ext cx="10306604" cy="6116319"/>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097" r="6795"/>
          <a:stretch/>
        </p:blipFill>
        <p:spPr>
          <a:xfrm>
            <a:off x="547073" y="741681"/>
            <a:ext cx="10655696" cy="6116319"/>
          </a:xfrm>
          <a:prstGeom prst="rect">
            <a:avLst/>
          </a:prstGeom>
        </p:spPr>
      </p:pic>
      <p:sp>
        <p:nvSpPr>
          <p:cNvPr id="2" name="Заголовок 1"/>
          <p:cNvSpPr>
            <a:spLocks noGrp="1"/>
          </p:cNvSpPr>
          <p:nvPr>
            <p:ph type="title"/>
          </p:nvPr>
        </p:nvSpPr>
        <p:spPr>
          <a:xfrm>
            <a:off x="838200" y="427086"/>
            <a:ext cx="10515600" cy="741680"/>
          </a:xfrm>
        </p:spPr>
        <p:txBody>
          <a:bodyPr>
            <a:normAutofit/>
          </a:bodyPr>
          <a:lstStyle/>
          <a:p>
            <a:pPr algn="ctr"/>
            <a:r>
              <a:rPr lang="en-US" sz="4000" dirty="0" smtClean="0">
                <a:latin typeface="Cambria" panose="02040503050406030204" pitchFamily="18" charset="0"/>
                <a:ea typeface="Cambria" panose="02040503050406030204" pitchFamily="18" charset="0"/>
              </a:rPr>
              <a:t>Classification: features vs. spectra</a:t>
            </a:r>
            <a:endParaRPr lang="ru-RU"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7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9199" r="7186"/>
          <a:stretch/>
        </p:blipFill>
        <p:spPr>
          <a:xfrm>
            <a:off x="948621" y="635892"/>
            <a:ext cx="10405179" cy="6222108"/>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9090" r="6836"/>
          <a:stretch/>
        </p:blipFill>
        <p:spPr>
          <a:xfrm>
            <a:off x="948621" y="635892"/>
            <a:ext cx="10462215" cy="6222108"/>
          </a:xfrm>
          <a:prstGeom prst="rect">
            <a:avLst/>
          </a:prstGeom>
        </p:spPr>
      </p:pic>
      <p:sp>
        <p:nvSpPr>
          <p:cNvPr id="2" name="Заголовок 1"/>
          <p:cNvSpPr>
            <a:spLocks noGrp="1"/>
          </p:cNvSpPr>
          <p:nvPr>
            <p:ph type="title"/>
          </p:nvPr>
        </p:nvSpPr>
        <p:spPr>
          <a:xfrm>
            <a:off x="838200" y="427086"/>
            <a:ext cx="10515600" cy="741680"/>
          </a:xfrm>
        </p:spPr>
        <p:txBody>
          <a:bodyPr>
            <a:normAutofit/>
          </a:bodyPr>
          <a:lstStyle/>
          <a:p>
            <a:pPr algn="ctr"/>
            <a:r>
              <a:rPr lang="en-US" sz="4000" dirty="0" smtClean="0">
                <a:latin typeface="Cambria" panose="02040503050406030204" pitchFamily="18" charset="0"/>
                <a:ea typeface="Cambria" panose="02040503050406030204" pitchFamily="18" charset="0"/>
              </a:rPr>
              <a:t>Classification: kernel choice</a:t>
            </a:r>
            <a:endParaRPr lang="ru-RU"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689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ртинки по запросу decision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725" y="2893659"/>
            <a:ext cx="6192583" cy="344541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a:spLocks noGrp="1"/>
          </p:cNvSpPr>
          <p:nvPr>
            <p:ph type="title"/>
          </p:nvPr>
        </p:nvSpPr>
        <p:spPr>
          <a:xfrm>
            <a:off x="838200" y="427086"/>
            <a:ext cx="10515600" cy="741680"/>
          </a:xfrm>
        </p:spPr>
        <p:txBody>
          <a:bodyPr>
            <a:normAutofit/>
          </a:bodyPr>
          <a:lstStyle/>
          <a:p>
            <a:pPr algn="ctr"/>
            <a:r>
              <a:rPr lang="en-US" sz="4000" dirty="0" smtClean="0">
                <a:latin typeface="Cambria" panose="02040503050406030204" pitchFamily="18" charset="0"/>
                <a:ea typeface="Cambria" panose="02040503050406030204" pitchFamily="18" charset="0"/>
              </a:rPr>
              <a:t>Classification</a:t>
            </a:r>
            <a:endParaRPr lang="ru-RU" sz="4000" dirty="0">
              <a:latin typeface="Cambria" panose="02040503050406030204" pitchFamily="18" charset="0"/>
              <a:ea typeface="Cambria" panose="02040503050406030204" pitchFamily="18" charset="0"/>
            </a:endParaRPr>
          </a:p>
        </p:txBody>
      </p:sp>
      <p:sp>
        <p:nvSpPr>
          <p:cNvPr id="2" name="Объект 1"/>
          <p:cNvSpPr>
            <a:spLocks noGrp="1"/>
          </p:cNvSpPr>
          <p:nvPr>
            <p:ph idx="1"/>
          </p:nvPr>
        </p:nvSpPr>
        <p:spPr>
          <a:xfrm>
            <a:off x="838200" y="1323975"/>
            <a:ext cx="10515600" cy="2847975"/>
          </a:xfrm>
        </p:spPr>
        <p:txBody>
          <a:bodyPr/>
          <a:lstStyle/>
          <a:p>
            <a:pPr marL="0" indent="0" algn="ctr">
              <a:buNone/>
            </a:pPr>
            <a:r>
              <a:rPr lang="en-US" dirty="0" smtClean="0">
                <a:latin typeface="Cambria" panose="02040503050406030204" pitchFamily="18" charset="0"/>
                <a:ea typeface="Cambria" panose="02040503050406030204" pitchFamily="18" charset="0"/>
              </a:rPr>
              <a:t>Random forest</a:t>
            </a:r>
          </a:p>
          <a:p>
            <a:pPr algn="just"/>
            <a:r>
              <a:rPr lang="en-US" sz="1800" dirty="0" smtClean="0">
                <a:latin typeface="Cambria" panose="02040503050406030204" pitchFamily="18" charset="0"/>
                <a:ea typeface="Cambria" panose="02040503050406030204" pitchFamily="18" charset="0"/>
              </a:rPr>
              <a:t>is </a:t>
            </a:r>
            <a:r>
              <a:rPr lang="en-US" sz="1800" dirty="0">
                <a:latin typeface="Cambria" panose="02040503050406030204" pitchFamily="18" charset="0"/>
                <a:ea typeface="Cambria" panose="02040503050406030204" pitchFamily="18" charset="0"/>
              </a:rPr>
              <a:t>an ensemble learning </a:t>
            </a:r>
            <a:r>
              <a:rPr lang="en-US" sz="1800" dirty="0" smtClean="0">
                <a:latin typeface="Cambria" panose="02040503050406030204" pitchFamily="18" charset="0"/>
                <a:ea typeface="Cambria" panose="02040503050406030204" pitchFamily="18" charset="0"/>
              </a:rPr>
              <a:t>method that constructs </a:t>
            </a:r>
            <a:r>
              <a:rPr lang="en-US" sz="1800" dirty="0">
                <a:latin typeface="Cambria" panose="02040503050406030204" pitchFamily="18" charset="0"/>
                <a:ea typeface="Cambria" panose="02040503050406030204" pitchFamily="18" charset="0"/>
              </a:rPr>
              <a:t>a multitude of decision trees at training time and </a:t>
            </a:r>
            <a:r>
              <a:rPr lang="en-US" sz="1800" dirty="0" smtClean="0">
                <a:latin typeface="Cambria" panose="02040503050406030204" pitchFamily="18" charset="0"/>
                <a:ea typeface="Cambria" panose="02040503050406030204" pitchFamily="18" charset="0"/>
              </a:rPr>
              <a:t>outputs </a:t>
            </a:r>
            <a:r>
              <a:rPr lang="en-US" sz="1800" dirty="0">
                <a:latin typeface="Cambria" panose="02040503050406030204" pitchFamily="18" charset="0"/>
                <a:ea typeface="Cambria" panose="02040503050406030204" pitchFamily="18" charset="0"/>
              </a:rPr>
              <a:t>the class that is the mode of the classes </a:t>
            </a:r>
            <a:r>
              <a:rPr lang="en-US" sz="1800" dirty="0" smtClean="0">
                <a:latin typeface="Cambria" panose="02040503050406030204" pitchFamily="18" charset="0"/>
                <a:ea typeface="Cambria" panose="02040503050406030204" pitchFamily="18" charset="0"/>
              </a:rPr>
              <a:t>of </a:t>
            </a:r>
            <a:r>
              <a:rPr lang="en-US" sz="1800" dirty="0">
                <a:latin typeface="Cambria" panose="02040503050406030204" pitchFamily="18" charset="0"/>
                <a:ea typeface="Cambria" panose="02040503050406030204" pitchFamily="18" charset="0"/>
              </a:rPr>
              <a:t>the individual </a:t>
            </a:r>
            <a:r>
              <a:rPr lang="en-US" sz="1800" dirty="0" smtClean="0">
                <a:latin typeface="Cambria" panose="02040503050406030204" pitchFamily="18" charset="0"/>
                <a:ea typeface="Cambria" panose="02040503050406030204" pitchFamily="18" charset="0"/>
              </a:rPr>
              <a:t>trees</a:t>
            </a:r>
            <a:endParaRPr lang="en-US" sz="1800" dirty="0">
              <a:latin typeface="Cambria" panose="02040503050406030204" pitchFamily="18" charset="0"/>
              <a:ea typeface="Cambria" panose="02040503050406030204" pitchFamily="18" charset="0"/>
            </a:endParaRPr>
          </a:p>
          <a:p>
            <a:pPr algn="just"/>
            <a:r>
              <a:rPr lang="en-US" sz="1800" dirty="0">
                <a:latin typeface="Cambria" panose="02040503050406030204" pitchFamily="18" charset="0"/>
                <a:ea typeface="Cambria" panose="02040503050406030204" pitchFamily="18" charset="0"/>
              </a:rPr>
              <a:t>a</a:t>
            </a:r>
            <a:r>
              <a:rPr lang="en-US" sz="1800" dirty="0" smtClean="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decision tree is a flowchart-like </a:t>
            </a:r>
            <a:r>
              <a:rPr lang="en-US" sz="1800" dirty="0" smtClean="0">
                <a:latin typeface="Cambria" panose="02040503050406030204" pitchFamily="18" charset="0"/>
                <a:ea typeface="Cambria" panose="02040503050406030204" pitchFamily="18" charset="0"/>
              </a:rPr>
              <a:t>structure:</a:t>
            </a:r>
          </a:p>
          <a:p>
            <a:pPr lvl="1" algn="just"/>
            <a:r>
              <a:rPr lang="en-US" sz="1800" dirty="0">
                <a:latin typeface="Cambria" panose="02040503050406030204" pitchFamily="18" charset="0"/>
                <a:ea typeface="Cambria" panose="02040503050406030204" pitchFamily="18" charset="0"/>
              </a:rPr>
              <a:t>a</a:t>
            </a:r>
            <a:r>
              <a:rPr lang="en-US" sz="1800" dirty="0" smtClean="0">
                <a:latin typeface="Cambria" panose="02040503050406030204" pitchFamily="18" charset="0"/>
                <a:ea typeface="Cambria" panose="02040503050406030204" pitchFamily="18" charset="0"/>
              </a:rPr>
              <a:t>n internal </a:t>
            </a:r>
            <a:r>
              <a:rPr lang="en-US" sz="1800" dirty="0">
                <a:latin typeface="Cambria" panose="02040503050406030204" pitchFamily="18" charset="0"/>
                <a:ea typeface="Cambria" panose="02040503050406030204" pitchFamily="18" charset="0"/>
              </a:rPr>
              <a:t>node </a:t>
            </a:r>
            <a:r>
              <a:rPr lang="en-US" sz="1800" dirty="0" smtClean="0">
                <a:latin typeface="Cambria" panose="02040503050406030204" pitchFamily="18" charset="0"/>
                <a:ea typeface="Cambria" panose="02040503050406030204" pitchFamily="18" charset="0"/>
              </a:rPr>
              <a:t>is </a:t>
            </a:r>
            <a:r>
              <a:rPr lang="en-US" sz="1800" dirty="0">
                <a:latin typeface="Cambria" panose="02040503050406030204" pitchFamily="18" charset="0"/>
                <a:ea typeface="Cambria" panose="02040503050406030204" pitchFamily="18" charset="0"/>
              </a:rPr>
              <a:t>a "test" on an </a:t>
            </a:r>
            <a:r>
              <a:rPr lang="en-US" sz="1800" dirty="0" smtClean="0">
                <a:latin typeface="Cambria" panose="02040503050406030204" pitchFamily="18" charset="0"/>
                <a:ea typeface="Cambria" panose="02040503050406030204" pitchFamily="18" charset="0"/>
              </a:rPr>
              <a:t>attribute</a:t>
            </a:r>
          </a:p>
          <a:p>
            <a:pPr lvl="1" algn="just"/>
            <a:r>
              <a:rPr lang="en-US" sz="1800" dirty="0" smtClean="0">
                <a:latin typeface="Cambria" panose="02040503050406030204" pitchFamily="18" charset="0"/>
                <a:ea typeface="Cambria" panose="02040503050406030204" pitchFamily="18" charset="0"/>
              </a:rPr>
              <a:t>a branch is </a:t>
            </a:r>
            <a:r>
              <a:rPr lang="en-US" sz="1800" dirty="0">
                <a:latin typeface="Cambria" panose="02040503050406030204" pitchFamily="18" charset="0"/>
                <a:ea typeface="Cambria" panose="02040503050406030204" pitchFamily="18" charset="0"/>
              </a:rPr>
              <a:t>the outcome of the </a:t>
            </a:r>
            <a:r>
              <a:rPr lang="en-US" sz="1800" dirty="0" smtClean="0">
                <a:latin typeface="Cambria" panose="02040503050406030204" pitchFamily="18" charset="0"/>
                <a:ea typeface="Cambria" panose="02040503050406030204" pitchFamily="18" charset="0"/>
              </a:rPr>
              <a:t>test</a:t>
            </a:r>
          </a:p>
          <a:p>
            <a:pPr lvl="1" algn="just"/>
            <a:r>
              <a:rPr lang="en-US" sz="1800" dirty="0" smtClean="0">
                <a:latin typeface="Cambria" panose="02040503050406030204" pitchFamily="18" charset="0"/>
                <a:ea typeface="Cambria" panose="02040503050406030204" pitchFamily="18" charset="0"/>
              </a:rPr>
              <a:t>a leaf </a:t>
            </a:r>
            <a:r>
              <a:rPr lang="en-US" sz="1800" dirty="0">
                <a:latin typeface="Cambria" panose="02040503050406030204" pitchFamily="18" charset="0"/>
                <a:ea typeface="Cambria" panose="02040503050406030204" pitchFamily="18" charset="0"/>
              </a:rPr>
              <a:t>node </a:t>
            </a:r>
            <a:r>
              <a:rPr lang="en-US" sz="1800" dirty="0" smtClean="0">
                <a:latin typeface="Cambria" panose="02040503050406030204" pitchFamily="18" charset="0"/>
                <a:ea typeface="Cambria" panose="02040503050406030204" pitchFamily="18" charset="0"/>
              </a:rPr>
              <a:t>is a label </a:t>
            </a:r>
          </a:p>
          <a:p>
            <a:pPr lvl="1" algn="just"/>
            <a:r>
              <a:rPr lang="en-US" sz="1800" dirty="0" smtClean="0">
                <a:latin typeface="Cambria" panose="02040503050406030204" pitchFamily="18" charset="0"/>
                <a:ea typeface="Cambria" panose="02040503050406030204" pitchFamily="18" charset="0"/>
              </a:rPr>
              <a:t>the </a:t>
            </a:r>
            <a:r>
              <a:rPr lang="en-US" sz="1800" dirty="0">
                <a:latin typeface="Cambria" panose="02040503050406030204" pitchFamily="18" charset="0"/>
                <a:ea typeface="Cambria" panose="02040503050406030204" pitchFamily="18" charset="0"/>
              </a:rPr>
              <a:t>paths from root to leaf </a:t>
            </a:r>
            <a:r>
              <a:rPr lang="en-US" sz="1800" dirty="0" smtClean="0">
                <a:latin typeface="Cambria" panose="02040503050406030204" pitchFamily="18" charset="0"/>
                <a:ea typeface="Cambria" panose="02040503050406030204" pitchFamily="18" charset="0"/>
              </a:rPr>
              <a:t>are </a:t>
            </a:r>
            <a:r>
              <a:rPr lang="en-US" sz="1800" dirty="0">
                <a:latin typeface="Cambria" panose="02040503050406030204" pitchFamily="18" charset="0"/>
                <a:ea typeface="Cambria" panose="02040503050406030204" pitchFamily="18" charset="0"/>
              </a:rPr>
              <a:t>classification </a:t>
            </a:r>
            <a:r>
              <a:rPr lang="en-US" sz="1800" dirty="0" smtClean="0">
                <a:latin typeface="Cambria" panose="02040503050406030204" pitchFamily="18" charset="0"/>
                <a:ea typeface="Cambria" panose="02040503050406030204" pitchFamily="18" charset="0"/>
              </a:rPr>
              <a:t>rules</a:t>
            </a:r>
            <a:endParaRPr lang="ru-RU"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3653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147524"/>
            <a:ext cx="10515600" cy="741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Classification: RF vs. SVM</a:t>
            </a:r>
            <a:endParaRPr lang="ru-RU" sz="4000" dirty="0">
              <a:latin typeface="Cambria" panose="02040503050406030204" pitchFamily="18" charset="0"/>
              <a:ea typeface="Cambria" panose="020405030504060302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408" t="10853" r="6847" b="7623"/>
          <a:stretch/>
        </p:blipFill>
        <p:spPr>
          <a:xfrm>
            <a:off x="64067" y="889204"/>
            <a:ext cx="12127933" cy="5833545"/>
          </a:xfrm>
          <a:prstGeom prst="rect">
            <a:avLst/>
          </a:prstGeom>
        </p:spPr>
      </p:pic>
    </p:spTree>
    <p:extLst>
      <p:ext uri="{BB962C8B-B14F-4D97-AF65-F5344CB8AC3E}">
        <p14:creationId xmlns:p14="http://schemas.microsoft.com/office/powerpoint/2010/main" val="34606175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8861"/>
            <a:ext cx="10515600" cy="680685"/>
          </a:xfrm>
        </p:spPr>
        <p:txBody>
          <a:bodyPr>
            <a:normAutofit/>
          </a:bodyPr>
          <a:lstStyle/>
          <a:p>
            <a:pPr algn="ctr"/>
            <a:r>
              <a:rPr lang="en-US" sz="3400" dirty="0" smtClean="0">
                <a:latin typeface="Cambria" panose="02040503050406030204" pitchFamily="18" charset="0"/>
                <a:ea typeface="Cambria" panose="02040503050406030204" pitchFamily="18" charset="0"/>
              </a:rPr>
              <a:t>Comparison of unsupervised and supervised learning</a:t>
            </a:r>
            <a:endParaRPr lang="ru-RU" sz="3400" dirty="0">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7730" t="10288" r="6751" b="7084"/>
          <a:stretch/>
        </p:blipFill>
        <p:spPr>
          <a:xfrm>
            <a:off x="0" y="809566"/>
            <a:ext cx="12170652" cy="5879534"/>
          </a:xfrm>
          <a:prstGeom prst="rect">
            <a:avLst/>
          </a:prstGeom>
        </p:spPr>
      </p:pic>
    </p:spTree>
    <p:extLst>
      <p:ext uri="{BB962C8B-B14F-4D97-AF65-F5344CB8AC3E}">
        <p14:creationId xmlns:p14="http://schemas.microsoft.com/office/powerpoint/2010/main" val="3589104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8975" y="2236787"/>
            <a:ext cx="10814050" cy="2384426"/>
          </a:xfrm>
        </p:spPr>
        <p:txBody>
          <a:bodyPr>
            <a:normAutofit/>
          </a:bodyPr>
          <a:lstStyle/>
          <a:p>
            <a:pPr marL="0" indent="0" algn="ctr">
              <a:buNone/>
            </a:pPr>
            <a:r>
              <a:rPr lang="en-US" sz="2400" dirty="0" smtClean="0">
                <a:latin typeface="Cambria" panose="02040503050406030204" pitchFamily="18" charset="0"/>
                <a:ea typeface="Cambria" panose="02040503050406030204" pitchFamily="18" charset="0"/>
              </a:rPr>
              <a:t>Well, we have seen that regular </a:t>
            </a:r>
            <a:r>
              <a:rPr lang="en-US" sz="2400" dirty="0">
                <a:latin typeface="Cambria" panose="02040503050406030204" pitchFamily="18" charset="0"/>
                <a:ea typeface="Cambria" panose="02040503050406030204" pitchFamily="18" charset="0"/>
              </a:rPr>
              <a:t>Fourier Transform </a:t>
            </a:r>
            <a:r>
              <a:rPr lang="en-US" sz="2400" dirty="0" smtClean="0">
                <a:latin typeface="Cambria" panose="02040503050406030204" pitchFamily="18" charset="0"/>
                <a:ea typeface="Cambria" panose="02040503050406030204" pitchFamily="18" charset="0"/>
              </a:rPr>
              <a:t>(FT) worked well with seismic signals and algorithms performance was quite good.</a:t>
            </a:r>
          </a:p>
          <a:p>
            <a:pPr marL="0" indent="0" algn="ctr">
              <a:buNone/>
            </a:pPr>
            <a:r>
              <a:rPr lang="en-US" sz="2400" dirty="0" smtClean="0">
                <a:latin typeface="Cambria" panose="02040503050406030204" pitchFamily="18" charset="0"/>
                <a:ea typeface="Cambria" panose="02040503050406030204" pitchFamily="18" charset="0"/>
              </a:rPr>
              <a:t>But it is known that the FT is applicable when frequency content is </a:t>
            </a:r>
            <a:r>
              <a:rPr lang="en-US" sz="2400" dirty="0" smtClean="0">
                <a:solidFill>
                  <a:srgbClr val="C00000"/>
                </a:solidFill>
                <a:latin typeface="Cambria" panose="02040503050406030204" pitchFamily="18" charset="0"/>
                <a:ea typeface="Cambria" panose="02040503050406030204" pitchFamily="18" charset="0"/>
              </a:rPr>
              <a:t>stationary </a:t>
            </a:r>
            <a:r>
              <a:rPr lang="en-US" sz="2400" dirty="0" smtClean="0">
                <a:latin typeface="Cambria" panose="02040503050406030204" pitchFamily="18" charset="0"/>
                <a:ea typeface="Cambria" panose="02040503050406030204" pitchFamily="18" charset="0"/>
              </a:rPr>
              <a:t>, and most of the signals in nature are </a:t>
            </a:r>
            <a:r>
              <a:rPr lang="en-US" sz="2400" dirty="0" smtClean="0">
                <a:solidFill>
                  <a:srgbClr val="C00000"/>
                </a:solidFill>
                <a:latin typeface="Cambria" panose="02040503050406030204" pitchFamily="18" charset="0"/>
                <a:ea typeface="Cambria" panose="02040503050406030204" pitchFamily="18" charset="0"/>
              </a:rPr>
              <a:t>non-stationary</a:t>
            </a:r>
            <a:endParaRPr lang="en-US" sz="2400" dirty="0" smtClean="0">
              <a:latin typeface="Cambria" panose="02040503050406030204" pitchFamily="18" charset="0"/>
              <a:ea typeface="Cambria" panose="02040503050406030204" pitchFamily="18" charset="0"/>
            </a:endParaRPr>
          </a:p>
          <a:p>
            <a:pPr marL="0" indent="0" algn="ctr">
              <a:buNone/>
            </a:pPr>
            <a:r>
              <a:rPr lang="en-US" sz="2400" dirty="0" smtClean="0">
                <a:solidFill>
                  <a:srgbClr val="C00000"/>
                </a:solidFill>
                <a:latin typeface="Cambria" panose="02040503050406030204" pitchFamily="18" charset="0"/>
                <a:ea typeface="Cambria" panose="02040503050406030204" pitchFamily="18" charset="0"/>
              </a:rPr>
              <a:t>So, FT has high resolution in frequency domain, but zero resolution in time domain</a:t>
            </a:r>
          </a:p>
        </p:txBody>
      </p:sp>
      <p:sp>
        <p:nvSpPr>
          <p:cNvPr id="5" name="Заголовок 1"/>
          <p:cNvSpPr>
            <a:spLocks noGrp="1"/>
          </p:cNvSpPr>
          <p:nvPr>
            <p:ph type="title"/>
          </p:nvPr>
        </p:nvSpPr>
        <p:spPr>
          <a:xfrm>
            <a:off x="3406186" y="219327"/>
            <a:ext cx="4934447" cy="718929"/>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Scattering coefficients</a:t>
            </a:r>
            <a:endParaRPr lang="ru-RU" sz="4000" dirty="0"/>
          </a:p>
        </p:txBody>
      </p:sp>
    </p:spTree>
    <p:extLst>
      <p:ext uri="{BB962C8B-B14F-4D97-AF65-F5344CB8AC3E}">
        <p14:creationId xmlns:p14="http://schemas.microsoft.com/office/powerpoint/2010/main" val="30584788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8975" y="1125537"/>
            <a:ext cx="10814050" cy="2384426"/>
          </a:xfrm>
        </p:spPr>
        <p:txBody>
          <a:bodyPr>
            <a:normAutofit/>
          </a:bodyPr>
          <a:lstStyle/>
          <a:p>
            <a:pPr marL="0" indent="0" algn="ctr">
              <a:buNone/>
            </a:pPr>
            <a:r>
              <a:rPr lang="en-US" sz="2400" dirty="0">
                <a:latin typeface="Cambria" panose="02040503050406030204" pitchFamily="18" charset="0"/>
                <a:ea typeface="Cambria" panose="02040503050406030204" pitchFamily="18" charset="0"/>
              </a:rPr>
              <a:t>A better approach for analyzing signals with a </a:t>
            </a:r>
            <a:r>
              <a:rPr lang="en-US" sz="2400" dirty="0">
                <a:solidFill>
                  <a:srgbClr val="C00000"/>
                </a:solidFill>
                <a:latin typeface="Cambria" panose="02040503050406030204" pitchFamily="18" charset="0"/>
                <a:ea typeface="Cambria" panose="02040503050406030204" pitchFamily="18" charset="0"/>
              </a:rPr>
              <a:t>dynamical</a:t>
            </a:r>
            <a:r>
              <a:rPr lang="en-US" sz="2400" dirty="0">
                <a:latin typeface="Cambria" panose="02040503050406030204" pitchFamily="18" charset="0"/>
                <a:ea typeface="Cambria" panose="02040503050406030204" pitchFamily="18" charset="0"/>
              </a:rPr>
              <a:t> frequency spectrum is the Wavelet Transform (WT). </a:t>
            </a:r>
            <a:endParaRPr lang="en-US" sz="2400" dirty="0" smtClean="0">
              <a:latin typeface="Cambria" panose="02040503050406030204" pitchFamily="18" charset="0"/>
              <a:ea typeface="Cambria" panose="02040503050406030204" pitchFamily="18" charset="0"/>
            </a:endParaRPr>
          </a:p>
          <a:p>
            <a:pPr marL="0" indent="0" algn="ctr">
              <a:buNone/>
            </a:pPr>
            <a:r>
              <a:rPr lang="en-US" sz="2400" dirty="0" smtClean="0">
                <a:solidFill>
                  <a:srgbClr val="C00000"/>
                </a:solidFill>
                <a:latin typeface="Cambria" panose="02040503050406030204" pitchFamily="18" charset="0"/>
                <a:ea typeface="Cambria" panose="02040503050406030204" pitchFamily="18" charset="0"/>
              </a:rPr>
              <a:t>The</a:t>
            </a:r>
            <a:r>
              <a:rPr lang="en-US" sz="2400" dirty="0">
                <a:solidFill>
                  <a:srgbClr val="C00000"/>
                </a:solidFill>
                <a:latin typeface="Cambria" panose="02040503050406030204" pitchFamily="18" charset="0"/>
                <a:ea typeface="Cambria" panose="02040503050406030204" pitchFamily="18" charset="0"/>
              </a:rPr>
              <a:t> WT has a high resolution in both the frequency- and the time-domain</a:t>
            </a:r>
            <a:r>
              <a:rPr lang="en-US" sz="2400" dirty="0" smtClean="0">
                <a:solidFill>
                  <a:srgbClr val="C00000"/>
                </a:solidFill>
                <a:latin typeface="Cambria" panose="02040503050406030204" pitchFamily="18" charset="0"/>
                <a:ea typeface="Cambria" panose="02040503050406030204" pitchFamily="18" charset="0"/>
              </a:rPr>
              <a:t>.</a:t>
            </a:r>
          </a:p>
          <a:p>
            <a:pPr marL="0" indent="0" algn="ctr">
              <a:buNone/>
            </a:pPr>
            <a:endParaRPr lang="en-US" sz="2400" dirty="0">
              <a:solidFill>
                <a:srgbClr val="C00000"/>
              </a:solidFill>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How does the Wavelet Transform work</a:t>
            </a:r>
            <a:r>
              <a:rPr lang="en-US" dirty="0" smtClean="0">
                <a:latin typeface="Cambria" panose="02040503050406030204" pitchFamily="18" charset="0"/>
                <a:ea typeface="Cambria" panose="02040503050406030204" pitchFamily="18" charset="0"/>
              </a:rPr>
              <a:t>?</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endParaRPr lang="ru-RU" sz="2400" dirty="0">
              <a:solidFill>
                <a:srgbClr val="C00000"/>
              </a:solidFill>
              <a:latin typeface="Cambria" panose="02040503050406030204" pitchFamily="18" charset="0"/>
              <a:ea typeface="Cambria" panose="02040503050406030204" pitchFamily="18" charset="0"/>
            </a:endParaRPr>
          </a:p>
        </p:txBody>
      </p:sp>
      <p:sp>
        <p:nvSpPr>
          <p:cNvPr id="5" name="Заголовок 1"/>
          <p:cNvSpPr>
            <a:spLocks noGrp="1"/>
          </p:cNvSpPr>
          <p:nvPr>
            <p:ph type="title"/>
          </p:nvPr>
        </p:nvSpPr>
        <p:spPr>
          <a:xfrm>
            <a:off x="3406186" y="219327"/>
            <a:ext cx="4934447" cy="718929"/>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Scattering coefficients</a:t>
            </a:r>
            <a:endParaRPr lang="ru-RU" sz="4000" dirty="0"/>
          </a:p>
        </p:txBody>
      </p:sp>
      <p:pic>
        <p:nvPicPr>
          <p:cNvPr id="8194" name="Picture 2" descr="http://ataspinar.com/wp-content/uploads/2018/07/Wavelet-O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58" y="4517174"/>
            <a:ext cx="4791075" cy="142688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9479" y="3429000"/>
            <a:ext cx="11233041" cy="3046988"/>
          </a:xfrm>
          <a:prstGeom prst="rect">
            <a:avLst/>
          </a:prstGeom>
        </p:spPr>
        <p:txBody>
          <a:bodyPr wrap="square">
            <a:spAutoFit/>
          </a:bodyPr>
          <a:lstStyle/>
          <a:p>
            <a:pPr algn="ctr"/>
            <a:r>
              <a:rPr lang="en-US" sz="2400" dirty="0">
                <a:latin typeface="Cambria" panose="02040503050406030204" pitchFamily="18" charset="0"/>
                <a:ea typeface="Cambria" panose="02040503050406030204" pitchFamily="18" charset="0"/>
              </a:rPr>
              <a:t>The </a:t>
            </a:r>
            <a:r>
              <a:rPr lang="en-US" sz="2400" dirty="0" smtClean="0">
                <a:latin typeface="Cambria" panose="02040503050406030204" pitchFamily="18" charset="0"/>
                <a:ea typeface="Cambria" panose="02040503050406030204" pitchFamily="18" charset="0"/>
              </a:rPr>
              <a:t>FT uses </a:t>
            </a:r>
            <a:r>
              <a:rPr lang="en-US" sz="2400" dirty="0">
                <a:latin typeface="Cambria" panose="02040503050406030204" pitchFamily="18" charset="0"/>
                <a:ea typeface="Cambria" panose="02040503050406030204" pitchFamily="18" charset="0"/>
              </a:rPr>
              <a:t>a series of sine-waves with different frequencies to analyze a </a:t>
            </a:r>
            <a:r>
              <a:rPr lang="en-US" sz="2400" dirty="0" smtClean="0">
                <a:latin typeface="Cambria" panose="02040503050406030204" pitchFamily="18" charset="0"/>
                <a:ea typeface="Cambria" panose="02040503050406030204" pitchFamily="18" charset="0"/>
              </a:rPr>
              <a:t>signal. In fact, a </a:t>
            </a:r>
            <a:r>
              <a:rPr lang="en-US" sz="2400" dirty="0">
                <a:latin typeface="Cambria" panose="02040503050406030204" pitchFamily="18" charset="0"/>
                <a:ea typeface="Cambria" panose="02040503050406030204" pitchFamily="18" charset="0"/>
              </a:rPr>
              <a:t>signal is represented through a linear combination of sine-waves</a:t>
            </a:r>
            <a:r>
              <a:rPr lang="en-US" sz="2400" dirty="0" smtClean="0">
                <a:latin typeface="Cambria" panose="02040503050406030204" pitchFamily="18" charset="0"/>
                <a:ea typeface="Cambria" panose="02040503050406030204" pitchFamily="18" charset="0"/>
              </a:rPr>
              <a:t>.</a:t>
            </a:r>
          </a:p>
          <a:p>
            <a:pPr algn="ctr"/>
            <a:endParaRPr lang="en-US" sz="2400" dirty="0">
              <a:latin typeface="Cambria" panose="02040503050406030204" pitchFamily="18" charset="0"/>
              <a:ea typeface="Cambria" panose="02040503050406030204" pitchFamily="18" charset="0"/>
            </a:endParaRPr>
          </a:p>
          <a:p>
            <a:pPr algn="ctr"/>
            <a:endParaRPr lang="en-US" sz="2400" dirty="0" smtClean="0">
              <a:latin typeface="Cambria" panose="02040503050406030204" pitchFamily="18" charset="0"/>
              <a:ea typeface="Cambria" panose="02040503050406030204" pitchFamily="18" charset="0"/>
            </a:endParaRPr>
          </a:p>
          <a:p>
            <a:pPr algn="ctr"/>
            <a:endParaRPr lang="en-US" sz="2400" dirty="0">
              <a:latin typeface="Cambria" panose="02040503050406030204" pitchFamily="18" charset="0"/>
              <a:ea typeface="Cambria" panose="02040503050406030204" pitchFamily="18" charset="0"/>
            </a:endParaRPr>
          </a:p>
          <a:p>
            <a:pPr algn="ctr"/>
            <a:endParaRPr lang="en-US" sz="2400" dirty="0" smtClean="0">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r>
              <a:rPr lang="en-US" sz="2400" dirty="0">
                <a:latin typeface="Cambria" panose="02040503050406030204" pitchFamily="18" charset="0"/>
                <a:ea typeface="Cambria" panose="02040503050406030204" pitchFamily="18" charset="0"/>
              </a:rPr>
              <a:t>The </a:t>
            </a:r>
            <a:r>
              <a:rPr lang="en-US" sz="2400" dirty="0" smtClean="0">
                <a:latin typeface="Cambria" panose="02040503050406030204" pitchFamily="18" charset="0"/>
                <a:ea typeface="Cambria" panose="02040503050406030204" pitchFamily="18" charset="0"/>
              </a:rPr>
              <a:t>WT uses </a:t>
            </a:r>
            <a:r>
              <a:rPr lang="en-US" sz="2400" dirty="0">
                <a:latin typeface="Cambria" panose="02040503050406030204" pitchFamily="18" charset="0"/>
                <a:ea typeface="Cambria" panose="02040503050406030204" pitchFamily="18" charset="0"/>
              </a:rPr>
              <a:t>a series of functions called </a:t>
            </a:r>
            <a:r>
              <a:rPr lang="en-US" sz="2400" dirty="0">
                <a:solidFill>
                  <a:srgbClr val="C00000"/>
                </a:solidFill>
                <a:latin typeface="Cambria" panose="02040503050406030204" pitchFamily="18" charset="0"/>
                <a:ea typeface="Cambria" panose="02040503050406030204" pitchFamily="18" charset="0"/>
              </a:rPr>
              <a:t>wavelets</a:t>
            </a:r>
            <a:r>
              <a:rPr lang="en-US" sz="2400" dirty="0">
                <a:latin typeface="Cambria" panose="02040503050406030204" pitchFamily="18" charset="0"/>
                <a:ea typeface="Cambria" panose="02040503050406030204" pitchFamily="18" charset="0"/>
              </a:rPr>
              <a:t>, each with a different scale</a:t>
            </a:r>
            <a:r>
              <a:rPr lang="en-US" sz="2400" dirty="0" smtClean="0">
                <a:latin typeface="Cambria" panose="02040503050406030204" pitchFamily="18" charset="0"/>
                <a:ea typeface="Cambria" panose="02040503050406030204" pitchFamily="18" charset="0"/>
              </a:rPr>
              <a:t>.</a:t>
            </a:r>
            <a:endParaRPr lang="ru-RU" sz="2400" dirty="0"/>
          </a:p>
        </p:txBody>
      </p:sp>
      <p:sp>
        <p:nvSpPr>
          <p:cNvPr id="6" name="TextBox 5"/>
          <p:cNvSpPr txBox="1"/>
          <p:nvPr/>
        </p:nvSpPr>
        <p:spPr>
          <a:xfrm>
            <a:off x="9429750" y="6475988"/>
            <a:ext cx="2635793" cy="307777"/>
          </a:xfrm>
          <a:prstGeom prst="rect">
            <a:avLst/>
          </a:prstGeom>
          <a:noFill/>
        </p:spPr>
        <p:txBody>
          <a:bodyPr wrap="square" rtlCol="0">
            <a:spAutoFit/>
          </a:bodyPr>
          <a:lstStyle/>
          <a:p>
            <a:pPr algn="r"/>
            <a:r>
              <a:rPr lang="en-US" sz="1400" dirty="0">
                <a:latin typeface="Courier New" panose="02070309020205020404" pitchFamily="49" charset="0"/>
                <a:cs typeface="Courier New" panose="02070309020205020404" pitchFamily="49" charset="0"/>
              </a:rPr>
              <a:t>f</a:t>
            </a:r>
            <a:r>
              <a:rPr lang="en-US" sz="1400" dirty="0" smtClean="0">
                <a:latin typeface="Courier New" panose="02070309020205020404" pitchFamily="49" charset="0"/>
                <a:cs typeface="Courier New" panose="02070309020205020404" pitchFamily="49" charset="0"/>
              </a:rPr>
              <a:t>rom ataspinar.com</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73212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406186" y="219327"/>
            <a:ext cx="4934447" cy="718929"/>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Scattering coefficients</a:t>
            </a:r>
            <a:endParaRPr lang="ru-RU" sz="4000" dirty="0"/>
          </a:p>
        </p:txBody>
      </p:sp>
      <p:sp>
        <p:nvSpPr>
          <p:cNvPr id="9" name="Объект 2"/>
          <p:cNvSpPr>
            <a:spLocks noGrp="1"/>
          </p:cNvSpPr>
          <p:nvPr>
            <p:ph idx="1"/>
          </p:nvPr>
        </p:nvSpPr>
        <p:spPr>
          <a:xfrm>
            <a:off x="838200" y="1958123"/>
            <a:ext cx="10515600" cy="3229828"/>
          </a:xfrm>
        </p:spPr>
        <p:txBody>
          <a:bodyPr>
            <a:normAutofit/>
          </a:bodyPr>
          <a:lstStyle/>
          <a:p>
            <a:pPr marL="0" indent="0" algn="ctr">
              <a:buNone/>
            </a:pPr>
            <a:r>
              <a:rPr lang="en-US" sz="2400" dirty="0" smtClean="0">
                <a:latin typeface="Cambria" panose="02040503050406030204" pitchFamily="18" charset="0"/>
                <a:ea typeface="Cambria" panose="02040503050406030204" pitchFamily="18" charset="0"/>
              </a:rPr>
              <a:t>Original (mother) wavelet moves along the signal from its beginning to the end and at each point the </a:t>
            </a:r>
            <a:r>
              <a:rPr lang="en-US" sz="2400" b="1" dirty="0" smtClean="0">
                <a:solidFill>
                  <a:srgbClr val="C00000"/>
                </a:solidFill>
                <a:latin typeface="Cambria" panose="02040503050406030204" pitchFamily="18" charset="0"/>
                <a:ea typeface="Cambria" panose="02040503050406030204" pitchFamily="18" charset="0"/>
              </a:rPr>
              <a:t>convolution</a:t>
            </a:r>
            <a:r>
              <a:rPr lang="en-US" sz="2400" dirty="0" smtClean="0">
                <a:latin typeface="Cambria" panose="02040503050406030204" pitchFamily="18" charset="0"/>
                <a:ea typeface="Cambria" panose="02040503050406030204" pitchFamily="18" charset="0"/>
              </a:rPr>
              <a:t> of the wavelet with the signal is calculated. After that the wavelet is scaled that it becomes larger and the procedure repeats. </a:t>
            </a:r>
          </a:p>
          <a:p>
            <a:pPr marL="0" indent="0" algn="ctr">
              <a:buNone/>
            </a:pPr>
            <a:endParaRPr lang="en-US" sz="2400" dirty="0" smtClean="0">
              <a:latin typeface="Cambria" panose="02040503050406030204" pitchFamily="18" charset="0"/>
              <a:ea typeface="Cambria" panose="02040503050406030204" pitchFamily="18" charset="0"/>
            </a:endParaRPr>
          </a:p>
          <a:p>
            <a:pPr marL="0" indent="0" algn="ctr">
              <a:buNone/>
            </a:pPr>
            <a:endParaRPr lang="en-US" sz="2400" dirty="0" smtClean="0">
              <a:latin typeface="Cambria" panose="02040503050406030204" pitchFamily="18" charset="0"/>
              <a:ea typeface="Cambria" panose="02040503050406030204" pitchFamily="18" charset="0"/>
            </a:endParaRPr>
          </a:p>
          <a:p>
            <a:pPr marL="0" indent="0" algn="ctr">
              <a:buNone/>
            </a:pPr>
            <a:r>
              <a:rPr lang="en-US" sz="2400" dirty="0" smtClean="0">
                <a:latin typeface="Cambria" panose="02040503050406030204" pitchFamily="18" charset="0"/>
                <a:ea typeface="Cambria" panose="02040503050406030204" pitchFamily="18" charset="0"/>
              </a:rPr>
              <a:t>So, the </a:t>
            </a:r>
            <a:r>
              <a:rPr lang="en-US" sz="2400" b="1" dirty="0" err="1" smtClean="0">
                <a:solidFill>
                  <a:srgbClr val="C00000"/>
                </a:solidFill>
                <a:latin typeface="Cambria" panose="02040503050406030204" pitchFamily="18" charset="0"/>
                <a:ea typeface="Cambria" panose="02040503050406030204" pitchFamily="18" charset="0"/>
              </a:rPr>
              <a:t>scalogram</a:t>
            </a:r>
            <a:r>
              <a:rPr lang="en-US" sz="2400" dirty="0" smtClean="0">
                <a:latin typeface="Cambria" panose="02040503050406030204" pitchFamily="18" charset="0"/>
                <a:ea typeface="Cambria" panose="02040503050406030204" pitchFamily="18" charset="0"/>
              </a:rPr>
              <a:t> is the time-scale representation of a signal </a:t>
            </a:r>
            <a:br>
              <a:rPr lang="en-US" sz="2400" dirty="0" smtClean="0">
                <a:latin typeface="Cambria" panose="02040503050406030204" pitchFamily="18" charset="0"/>
                <a:ea typeface="Cambria" panose="02040503050406030204" pitchFamily="18" charset="0"/>
              </a:rPr>
            </a:br>
            <a:r>
              <a:rPr lang="en-US" sz="2400" dirty="0" smtClean="0">
                <a:latin typeface="Cambria" panose="02040503050406030204" pitchFamily="18" charset="0"/>
                <a:ea typeface="Cambria" panose="02040503050406030204" pitchFamily="18" charset="0"/>
              </a:rPr>
              <a:t>and the output of the WT </a:t>
            </a:r>
          </a:p>
        </p:txBody>
      </p:sp>
    </p:spTree>
    <p:extLst>
      <p:ext uri="{BB962C8B-B14F-4D97-AF65-F5344CB8AC3E}">
        <p14:creationId xmlns:p14="http://schemas.microsoft.com/office/powerpoint/2010/main" val="3333666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Clustering</a:t>
            </a:r>
            <a:endParaRPr lang="ru-RU" sz="4000" dirty="0">
              <a:latin typeface="Cambria" panose="02040503050406030204" pitchFamily="18" charset="0"/>
              <a:ea typeface="Cambria" panose="02040503050406030204" pitchFamily="18" charset="0"/>
            </a:endParaRPr>
          </a:p>
        </p:txBody>
      </p:sp>
      <p:grpSp>
        <p:nvGrpSpPr>
          <p:cNvPr id="3" name="Группа 2"/>
          <p:cNvGrpSpPr/>
          <p:nvPr/>
        </p:nvGrpSpPr>
        <p:grpSpPr>
          <a:xfrm>
            <a:off x="1914566" y="3233956"/>
            <a:ext cx="8502569" cy="2636261"/>
            <a:chOff x="636895" y="2268181"/>
            <a:chExt cx="10918209" cy="3385241"/>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1850" t="-277" r="9416"/>
            <a:stretch/>
          </p:blipFill>
          <p:spPr>
            <a:xfrm>
              <a:off x="636895" y="2268181"/>
              <a:ext cx="10918209" cy="3385241"/>
            </a:xfrm>
            <a:prstGeom prst="rect">
              <a:avLst/>
            </a:prstGeom>
          </p:spPr>
        </p:pic>
        <p:sp>
          <p:nvSpPr>
            <p:cNvPr id="6" name="TextBox 5"/>
            <p:cNvSpPr txBox="1"/>
            <p:nvPr/>
          </p:nvSpPr>
          <p:spPr>
            <a:xfrm>
              <a:off x="7842894" y="5345645"/>
              <a:ext cx="3712210" cy="307777"/>
            </a:xfrm>
            <a:prstGeom prst="rect">
              <a:avLst/>
            </a:prstGeom>
            <a:noFill/>
          </p:spPr>
          <p:txBody>
            <a:bodyPr wrap="square" rtlCol="0">
              <a:spAutoFit/>
            </a:bodyPr>
            <a:lstStyle/>
            <a:p>
              <a:pPr algn="r"/>
              <a:r>
                <a:rPr lang="en-US" sz="1400" dirty="0" smtClean="0">
                  <a:latin typeface="Courier New" panose="02070309020205020404" pitchFamily="49" charset="0"/>
                  <a:cs typeface="Courier New" panose="02070309020205020404" pitchFamily="49" charset="0"/>
                </a:rPr>
                <a:t>from scikit-learn.org</a:t>
              </a:r>
              <a:endParaRPr lang="ru-RU" sz="1400" dirty="0">
                <a:latin typeface="Courier New" panose="02070309020205020404" pitchFamily="49" charset="0"/>
                <a:cs typeface="Courier New" panose="02070309020205020404" pitchFamily="49" charset="0"/>
              </a:endParaRPr>
            </a:p>
          </p:txBody>
        </p:sp>
      </p:grpSp>
      <p:sp>
        <p:nvSpPr>
          <p:cNvPr id="8" name="Прямоугольник 7"/>
          <p:cNvSpPr/>
          <p:nvPr/>
        </p:nvSpPr>
        <p:spPr>
          <a:xfrm>
            <a:off x="651296" y="1739047"/>
            <a:ext cx="11029110" cy="1446550"/>
          </a:xfrm>
          <a:prstGeom prst="rect">
            <a:avLst/>
          </a:prstGeom>
        </p:spPr>
        <p:txBody>
          <a:bodyPr wrap="none">
            <a:spAutoFit/>
          </a:bodyPr>
          <a:lstStyle/>
          <a:p>
            <a:pPr algn="ctr"/>
            <a:r>
              <a:rPr lang="en-US" sz="2200" dirty="0" smtClean="0">
                <a:solidFill>
                  <a:srgbClr val="1D1F22"/>
                </a:solidFill>
                <a:latin typeface="Cambria" panose="02040503050406030204" pitchFamily="18" charset="0"/>
                <a:ea typeface="Cambria" panose="02040503050406030204" pitchFamily="18" charset="0"/>
              </a:rPr>
              <a:t>is automatic </a:t>
            </a:r>
            <a:r>
              <a:rPr lang="en-US" sz="2200" dirty="0">
                <a:solidFill>
                  <a:srgbClr val="1D1F22"/>
                </a:solidFill>
                <a:latin typeface="Cambria" panose="02040503050406030204" pitchFamily="18" charset="0"/>
                <a:ea typeface="Cambria" panose="02040503050406030204" pitchFamily="18" charset="0"/>
              </a:rPr>
              <a:t>grouping of similar objects into </a:t>
            </a:r>
            <a:r>
              <a:rPr lang="en-US" sz="2200" dirty="0" smtClean="0">
                <a:solidFill>
                  <a:srgbClr val="1D1F22"/>
                </a:solidFill>
                <a:latin typeface="Cambria" panose="02040503050406030204" pitchFamily="18" charset="0"/>
                <a:ea typeface="Cambria" panose="02040503050406030204" pitchFamily="18" charset="0"/>
              </a:rPr>
              <a:t>sets</a:t>
            </a:r>
            <a:br>
              <a:rPr lang="en-US" sz="2200" dirty="0" smtClean="0">
                <a:solidFill>
                  <a:srgbClr val="1D1F22"/>
                </a:solidFill>
                <a:latin typeface="Cambria" panose="02040503050406030204" pitchFamily="18" charset="0"/>
                <a:ea typeface="Cambria" panose="02040503050406030204" pitchFamily="18" charset="0"/>
              </a:rPr>
            </a:br>
            <a:r>
              <a:rPr lang="en-US" sz="2200" dirty="0" smtClean="0">
                <a:solidFill>
                  <a:srgbClr val="1D1F22"/>
                </a:solidFill>
                <a:latin typeface="Cambria" panose="02040503050406030204" pitchFamily="18" charset="0"/>
                <a:ea typeface="Cambria" panose="02040503050406030204" pitchFamily="18" charset="0"/>
              </a:rPr>
              <a:t>and is the class of </a:t>
            </a:r>
            <a:r>
              <a:rPr lang="en-US" sz="2200" u="sng" dirty="0" smtClean="0">
                <a:solidFill>
                  <a:srgbClr val="1D1F22"/>
                </a:solidFill>
                <a:latin typeface="Cambria" panose="02040503050406030204" pitchFamily="18" charset="0"/>
                <a:ea typeface="Cambria" panose="02040503050406030204" pitchFamily="18" charset="0"/>
              </a:rPr>
              <a:t>unsupervised</a:t>
            </a:r>
            <a:r>
              <a:rPr lang="en-US" sz="2200" dirty="0" smtClean="0">
                <a:solidFill>
                  <a:srgbClr val="1D1F22"/>
                </a:solidFill>
                <a:latin typeface="Cambria" panose="02040503050406030204" pitchFamily="18" charset="0"/>
                <a:ea typeface="Cambria" panose="02040503050406030204" pitchFamily="18" charset="0"/>
              </a:rPr>
              <a:t> machine learning </a:t>
            </a:r>
            <a:r>
              <a:rPr lang="en-US" sz="2200" dirty="0" smtClean="0">
                <a:solidFill>
                  <a:srgbClr val="1D1F22"/>
                </a:solidFill>
                <a:latin typeface="Cambria" panose="02040503050406030204" pitchFamily="18" charset="0"/>
                <a:ea typeface="Cambria" panose="02040503050406030204" pitchFamily="18" charset="0"/>
              </a:rPr>
              <a:t>methods</a:t>
            </a:r>
            <a:endParaRPr lang="en-US" sz="2200" dirty="0">
              <a:solidFill>
                <a:srgbClr val="1D1F22"/>
              </a:solidFill>
              <a:latin typeface="Cambria" panose="02040503050406030204" pitchFamily="18" charset="0"/>
              <a:ea typeface="Cambria" panose="02040503050406030204" pitchFamily="18" charset="0"/>
            </a:endParaRPr>
          </a:p>
          <a:p>
            <a:pPr algn="ctr"/>
            <a:endParaRPr lang="en-US" sz="2200" dirty="0" smtClean="0">
              <a:solidFill>
                <a:srgbClr val="1D1F22"/>
              </a:solidFill>
              <a:latin typeface="Cambria" panose="02040503050406030204" pitchFamily="18" charset="0"/>
              <a:ea typeface="Cambria" panose="02040503050406030204" pitchFamily="18" charset="0"/>
            </a:endParaRPr>
          </a:p>
          <a:p>
            <a:pPr algn="ctr"/>
            <a:r>
              <a:rPr lang="en-US" sz="2200" dirty="0" smtClean="0">
                <a:solidFill>
                  <a:srgbClr val="1D1F22"/>
                </a:solidFill>
                <a:latin typeface="Cambria" panose="02040503050406030204" pitchFamily="18" charset="0"/>
                <a:ea typeface="Cambria" panose="02040503050406030204" pitchFamily="18" charset="0"/>
              </a:rPr>
              <a:t>One can see that it is an ambiguous problem, and the result varies with the chosen method</a:t>
            </a:r>
            <a:endParaRPr lang="ru-RU" sz="2200" dirty="0">
              <a:latin typeface="Cambria" panose="02040503050406030204" pitchFamily="18" charset="0"/>
              <a:ea typeface="Cambria" panose="02040503050406030204" pitchFamily="18" charset="0"/>
            </a:endParaRPr>
          </a:p>
        </p:txBody>
      </p:sp>
      <p:sp>
        <p:nvSpPr>
          <p:cNvPr id="9" name="Прямоугольник 8"/>
          <p:cNvSpPr/>
          <p:nvPr/>
        </p:nvSpPr>
        <p:spPr>
          <a:xfrm>
            <a:off x="411362" y="5918576"/>
            <a:ext cx="11508976" cy="430887"/>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Here we </a:t>
            </a:r>
            <a:r>
              <a:rPr lang="en-US" sz="2200" dirty="0" smtClean="0">
                <a:latin typeface="Cambria" panose="02040503050406030204" pitchFamily="18" charset="0"/>
                <a:ea typeface="Cambria" panose="02040503050406030204" pitchFamily="18" charset="0"/>
              </a:rPr>
              <a:t>chose </a:t>
            </a:r>
            <a:r>
              <a:rPr lang="en-US" sz="2200" dirty="0" smtClean="0">
                <a:latin typeface="Cambria" panose="02040503050406030204" pitchFamily="18" charset="0"/>
                <a:ea typeface="Cambria" panose="02040503050406030204" pitchFamily="18" charset="0"/>
              </a:rPr>
              <a:t>simple methods: K-means and Agglomerative clustering</a:t>
            </a:r>
            <a:endParaRPr lang="ru-RU" sz="2200" dirty="0"/>
          </a:p>
        </p:txBody>
      </p:sp>
    </p:spTree>
    <p:extLst>
      <p:ext uri="{BB962C8B-B14F-4D97-AF65-F5344CB8AC3E}">
        <p14:creationId xmlns:p14="http://schemas.microsoft.com/office/powerpoint/2010/main" val="36316403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ChangeAspect="1"/>
          </p:cNvGraphicFramePr>
          <p:nvPr>
            <p:extLst>
              <p:ext uri="{D42A27DB-BD31-4B8C-83A1-F6EECF244321}">
                <p14:modId xmlns:p14="http://schemas.microsoft.com/office/powerpoint/2010/main" val="482308035"/>
              </p:ext>
            </p:extLst>
          </p:nvPr>
        </p:nvGraphicFramePr>
        <p:xfrm>
          <a:off x="435161" y="1708114"/>
          <a:ext cx="11321677" cy="3271391"/>
        </p:xfrm>
        <a:graphic>
          <a:graphicData uri="http://schemas.openxmlformats.org/presentationml/2006/ole">
            <mc:AlternateContent xmlns:mc="http://schemas.openxmlformats.org/markup-compatibility/2006">
              <mc:Choice xmlns:v="urn:schemas-microsoft-com:vml" Requires="v">
                <p:oleObj spid="_x0000_s10256" name="Image" r:id="rId3" imgW="27987120" imgH="8063280" progId="Photoshop.Image.13">
                  <p:embed/>
                </p:oleObj>
              </mc:Choice>
              <mc:Fallback>
                <p:oleObj name="Image" r:id="rId3" imgW="27987120" imgH="8063280" progId="Photoshop.Image.13">
                  <p:embed/>
                  <p:pic>
                    <p:nvPicPr>
                      <p:cNvPr id="0" name=""/>
                      <p:cNvPicPr/>
                      <p:nvPr/>
                    </p:nvPicPr>
                    <p:blipFill>
                      <a:blip r:embed="rId4"/>
                      <a:stretch>
                        <a:fillRect/>
                      </a:stretch>
                    </p:blipFill>
                    <p:spPr>
                      <a:xfrm>
                        <a:off x="435161" y="1708114"/>
                        <a:ext cx="11321677" cy="3271391"/>
                      </a:xfrm>
                      <a:prstGeom prst="rect">
                        <a:avLst/>
                      </a:prstGeom>
                    </p:spPr>
                  </p:pic>
                </p:oleObj>
              </mc:Fallback>
            </mc:AlternateContent>
          </a:graphicData>
        </a:graphic>
      </p:graphicFrame>
      <p:sp>
        <p:nvSpPr>
          <p:cNvPr id="5" name="Заголовок 1"/>
          <p:cNvSpPr>
            <a:spLocks noGrp="1"/>
          </p:cNvSpPr>
          <p:nvPr>
            <p:ph type="title"/>
          </p:nvPr>
        </p:nvSpPr>
        <p:spPr>
          <a:xfrm>
            <a:off x="3406186" y="219327"/>
            <a:ext cx="4934447" cy="718929"/>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Scattering coefficients</a:t>
            </a:r>
            <a:endParaRPr lang="ru-RU" sz="4000" dirty="0"/>
          </a:p>
        </p:txBody>
      </p:sp>
      <p:sp>
        <p:nvSpPr>
          <p:cNvPr id="8" name="TextBox 7"/>
          <p:cNvSpPr txBox="1"/>
          <p:nvPr/>
        </p:nvSpPr>
        <p:spPr>
          <a:xfrm>
            <a:off x="355648" y="4825616"/>
            <a:ext cx="3166524" cy="307777"/>
          </a:xfrm>
          <a:prstGeom prst="rect">
            <a:avLst/>
          </a:prstGeom>
          <a:noFill/>
        </p:spPr>
        <p:txBody>
          <a:bodyPr wrap="square" rtlCol="0">
            <a:spAutoFit/>
          </a:bodyPr>
          <a:lstStyle/>
          <a:p>
            <a:pPr algn="r"/>
            <a:r>
              <a:rPr lang="en-US" sz="1400" dirty="0" smtClean="0">
                <a:latin typeface="Courier New" panose="02070309020205020404" pitchFamily="49" charset="0"/>
                <a:cs typeface="Courier New" panose="02070309020205020404" pitchFamily="49" charset="0"/>
              </a:rPr>
              <a:t>modified from Seydoux et al.</a:t>
            </a:r>
            <a:endParaRPr lang="ru-RU" sz="1400" dirty="0">
              <a:latin typeface="Courier New" panose="02070309020205020404" pitchFamily="49" charset="0"/>
              <a:cs typeface="Courier New" panose="02070309020205020404" pitchFamily="49" charset="0"/>
            </a:endParaRPr>
          </a:p>
        </p:txBody>
      </p:sp>
      <p:grpSp>
        <p:nvGrpSpPr>
          <p:cNvPr id="12" name="Группа 11"/>
          <p:cNvGrpSpPr/>
          <p:nvPr/>
        </p:nvGrpSpPr>
        <p:grpSpPr>
          <a:xfrm>
            <a:off x="7293113" y="1944204"/>
            <a:ext cx="4543238" cy="2130840"/>
            <a:chOff x="7293113" y="1672534"/>
            <a:chExt cx="4543238" cy="2130840"/>
          </a:xfrm>
        </p:grpSpPr>
        <p:sp>
          <p:nvSpPr>
            <p:cNvPr id="3" name="TextBox 2"/>
            <p:cNvSpPr txBox="1"/>
            <p:nvPr/>
          </p:nvSpPr>
          <p:spPr>
            <a:xfrm>
              <a:off x="7293113" y="1672534"/>
              <a:ext cx="4543238" cy="923330"/>
            </a:xfrm>
            <a:prstGeom prst="rect">
              <a:avLst/>
            </a:prstGeom>
            <a:noFill/>
          </p:spPr>
          <p:txBody>
            <a:bodyPr wrap="square" rtlCol="0">
              <a:spAutoFit/>
            </a:bodyPr>
            <a:lstStyle/>
            <a:p>
              <a:pPr algn="just"/>
              <a:r>
                <a:rPr lang="en-US" b="1" dirty="0" smtClean="0">
                  <a:solidFill>
                    <a:srgbClr val="C00000"/>
                  </a:solidFill>
                  <a:latin typeface="Cambria" panose="02040503050406030204" pitchFamily="18" charset="0"/>
                  <a:ea typeface="Cambria" panose="02040503050406030204" pitchFamily="18" charset="0"/>
                </a:rPr>
                <a:t>Pooling</a:t>
              </a:r>
              <a:r>
                <a:rPr lang="en-US" dirty="0" smtClean="0">
                  <a:latin typeface="Cambria" panose="02040503050406030204" pitchFamily="18" charset="0"/>
                  <a:ea typeface="Cambria" panose="02040503050406030204" pitchFamily="18" charset="0"/>
                </a:rPr>
                <a:t> is a subsampling procedure and it can be performed in different ways (averaging, taking the maximum value, etc.) </a:t>
              </a:r>
              <a:endParaRPr lang="ru-RU" dirty="0">
                <a:latin typeface="Cambria" panose="02040503050406030204" pitchFamily="18" charset="0"/>
                <a:ea typeface="Cambria" panose="02040503050406030204" pitchFamily="18" charset="0"/>
              </a:endParaRPr>
            </a:p>
          </p:txBody>
        </p:sp>
        <p:cxnSp>
          <p:nvCxnSpPr>
            <p:cNvPr id="11" name="Прямая со стрелкой 10"/>
            <p:cNvCxnSpPr/>
            <p:nvPr/>
          </p:nvCxnSpPr>
          <p:spPr>
            <a:xfrm flipH="1">
              <a:off x="7659758" y="2688629"/>
              <a:ext cx="245165" cy="111474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Прямоугольник 12"/>
          <p:cNvSpPr/>
          <p:nvPr/>
        </p:nvSpPr>
        <p:spPr>
          <a:xfrm>
            <a:off x="516835" y="5749363"/>
            <a:ext cx="11319515" cy="769441"/>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Now one event is described by 3458 coefficients</a:t>
            </a:r>
            <a:br>
              <a:rPr lang="en-US" sz="2200" dirty="0" smtClean="0">
                <a:latin typeface="Cambria" panose="02040503050406030204" pitchFamily="18" charset="0"/>
                <a:ea typeface="Cambria" panose="02040503050406030204" pitchFamily="18" charset="0"/>
              </a:rPr>
            </a:br>
            <a:r>
              <a:rPr lang="en-US" sz="2200" dirty="0" smtClean="0">
                <a:latin typeface="Cambria" panose="02040503050406030204" pitchFamily="18" charset="0"/>
                <a:ea typeface="Cambria" panose="02040503050406030204" pitchFamily="18" charset="0"/>
              </a:rPr>
              <a:t>(vs. 8 features and 85 values of a smoothed spectrum)</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57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cstate="print">
            <a:extLst>
              <a:ext uri="{28A0092B-C50C-407E-A947-70E740481C1C}">
                <a14:useLocalDpi xmlns:a14="http://schemas.microsoft.com/office/drawing/2010/main" val="0"/>
              </a:ext>
            </a:extLst>
          </a:blip>
          <a:srcRect l="8242" t="9764" r="8696" b="8060"/>
          <a:stretch/>
        </p:blipFill>
        <p:spPr bwMode="auto">
          <a:xfrm>
            <a:off x="4134678" y="543561"/>
            <a:ext cx="6381902" cy="6314439"/>
          </a:xfrm>
          <a:prstGeom prst="rect">
            <a:avLst/>
          </a:prstGeom>
          <a:ln>
            <a:noFill/>
          </a:ln>
          <a:extLst>
            <a:ext uri="{53640926-AAD7-44D8-BBD7-CCE9431645EC}">
              <a14:shadowObscured xmlns:a14="http://schemas.microsoft.com/office/drawing/2010/main"/>
            </a:ext>
          </a:extLst>
        </p:spPr>
      </p:pic>
      <p:sp>
        <p:nvSpPr>
          <p:cNvPr id="5" name="Заголовок 1"/>
          <p:cNvSpPr>
            <a:spLocks noGrp="1"/>
          </p:cNvSpPr>
          <p:nvPr>
            <p:ph type="title"/>
          </p:nvPr>
        </p:nvSpPr>
        <p:spPr>
          <a:xfrm>
            <a:off x="838200" y="1"/>
            <a:ext cx="10515600" cy="543560"/>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scattering coefficients</a:t>
            </a:r>
            <a:endParaRPr lang="ru-RU" sz="4000" dirty="0">
              <a:latin typeface="Cambria" panose="02040503050406030204" pitchFamily="18" charset="0"/>
              <a:ea typeface="Cambria" panose="02040503050406030204" pitchFamily="18" charset="0"/>
            </a:endParaRPr>
          </a:p>
        </p:txBody>
      </p:sp>
      <p:sp>
        <p:nvSpPr>
          <p:cNvPr id="6" name="Прямоугольник 5"/>
          <p:cNvSpPr/>
          <p:nvPr/>
        </p:nvSpPr>
        <p:spPr>
          <a:xfrm>
            <a:off x="298174" y="2218396"/>
            <a:ext cx="3836504" cy="2800767"/>
          </a:xfrm>
          <a:prstGeom prst="rect">
            <a:avLst/>
          </a:prstGeom>
        </p:spPr>
        <p:txBody>
          <a:bodyPr wrap="square">
            <a:spAutoFit/>
          </a:bodyPr>
          <a:lstStyle/>
          <a:p>
            <a:pPr algn="ctr"/>
            <a:r>
              <a:rPr lang="en-US" sz="2200" dirty="0">
                <a:latin typeface="Cambria" panose="02040503050406030204" pitchFamily="18" charset="0"/>
                <a:ea typeface="Cambria" panose="02040503050406030204" pitchFamily="18" charset="0"/>
              </a:rPr>
              <a:t>Performance of clustering algorithms </a:t>
            </a:r>
            <a:r>
              <a:rPr lang="en-US" sz="2200" dirty="0" smtClean="0">
                <a:latin typeface="Cambria" panose="02040503050406030204" pitchFamily="18" charset="0"/>
                <a:ea typeface="Cambria" panose="02040503050406030204" pitchFamily="18" charset="0"/>
              </a:rPr>
              <a:t>on the </a:t>
            </a:r>
            <a:r>
              <a:rPr lang="en-US" sz="2200" dirty="0">
                <a:latin typeface="Cambria" panose="02040503050406030204" pitchFamily="18" charset="0"/>
                <a:ea typeface="Cambria" panose="02040503050406030204" pitchFamily="18" charset="0"/>
              </a:rPr>
              <a:t>labeled set is </a:t>
            </a:r>
            <a:r>
              <a:rPr lang="en-US" sz="2200" dirty="0" smtClean="0">
                <a:latin typeface="Cambria" panose="02040503050406030204" pitchFamily="18" charset="0"/>
                <a:ea typeface="Cambria" panose="02040503050406030204" pitchFamily="18" charset="0"/>
              </a:rPr>
              <a:t>very good:</a:t>
            </a:r>
          </a:p>
          <a:p>
            <a:pPr algn="ctr"/>
            <a:endParaRPr lang="en-US" sz="2200" dirty="0" smtClean="0">
              <a:latin typeface="Cambria" panose="02040503050406030204" pitchFamily="18" charset="0"/>
              <a:ea typeface="Cambria" panose="02040503050406030204" pitchFamily="18" charset="0"/>
            </a:endParaRPr>
          </a:p>
          <a:p>
            <a:pPr algn="ctr"/>
            <a:r>
              <a:rPr lang="en-US" sz="2200" dirty="0" smtClean="0">
                <a:latin typeface="Cambria" panose="02040503050406030204" pitchFamily="18" charset="0"/>
                <a:ea typeface="Cambria" panose="02040503050406030204" pitchFamily="18" charset="0"/>
              </a:rPr>
              <a:t>1000/1041 correct predictions both for K-means and agglomerative clustering algorithm</a:t>
            </a:r>
          </a:p>
        </p:txBody>
      </p:sp>
    </p:spTree>
    <p:extLst>
      <p:ext uri="{BB962C8B-B14F-4D97-AF65-F5344CB8AC3E}">
        <p14:creationId xmlns:p14="http://schemas.microsoft.com/office/powerpoint/2010/main" val="29379896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cstate="print">
            <a:extLst>
              <a:ext uri="{28A0092B-C50C-407E-A947-70E740481C1C}">
                <a14:useLocalDpi xmlns:a14="http://schemas.microsoft.com/office/drawing/2010/main" val="0"/>
              </a:ext>
            </a:extLst>
          </a:blip>
          <a:srcRect l="6880" t="5185" r="6698" b="6650"/>
          <a:stretch/>
        </p:blipFill>
        <p:spPr bwMode="auto">
          <a:xfrm>
            <a:off x="231914" y="1329967"/>
            <a:ext cx="11522764" cy="5528033"/>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901147" y="289748"/>
            <a:ext cx="10389705" cy="769441"/>
          </a:xfrm>
          <a:prstGeom prst="rect">
            <a:avLst/>
          </a:prstGeom>
        </p:spPr>
        <p:txBody>
          <a:bodyPr wrap="square">
            <a:spAutoFit/>
          </a:bodyPr>
          <a:lstStyle/>
          <a:p>
            <a:pPr algn="ctr"/>
            <a:r>
              <a:rPr lang="en-US" sz="2200" dirty="0" smtClean="0">
                <a:latin typeface="Cambria" panose="02040503050406030204" pitchFamily="18" charset="0"/>
                <a:ea typeface="Cambria" panose="02040503050406030204" pitchFamily="18" charset="0"/>
              </a:rPr>
              <a:t>If we present the entire dataset for clustering algorithms the main difference from the previous results is the higher volcanic activity according to the algorithm</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1966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1061" y="1825625"/>
            <a:ext cx="11430000" cy="4351338"/>
          </a:xfrm>
        </p:spPr>
        <p:txBody>
          <a:bodyPr>
            <a:normAutofit/>
          </a:bodyPr>
          <a:lstStyle/>
          <a:p>
            <a:pPr marL="0" indent="0" algn="ctr">
              <a:buNone/>
            </a:pPr>
            <a:r>
              <a:rPr lang="en-US" sz="2400" dirty="0" smtClean="0">
                <a:latin typeface="Cambria" panose="02040503050406030204" pitchFamily="18" charset="0"/>
                <a:ea typeface="Cambria" panose="02040503050406030204" pitchFamily="18" charset="0"/>
                <a:cs typeface="Times New Roman" panose="02020603050405020304" pitchFamily="18" charset="0"/>
              </a:rPr>
              <a:t>In fact, all activity plots have similar form and features that slightly depend on parameters chosen for this or that algorithm (kernel type for SVM, number of trees in Random Forest, etc.)</a:t>
            </a:r>
          </a:p>
          <a:p>
            <a:pPr marL="0" indent="0" algn="ctr">
              <a:buNone/>
            </a:pPr>
            <a:endParaRPr lang="en-US" sz="2400" dirty="0" smtClean="0">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r>
              <a:rPr lang="en-US" sz="2400" dirty="0" smtClean="0">
                <a:latin typeface="Cambria" panose="02040503050406030204" pitchFamily="18" charset="0"/>
                <a:ea typeface="Cambria" panose="02040503050406030204" pitchFamily="18" charset="0"/>
                <a:cs typeface="Times New Roman" panose="02020603050405020304" pitchFamily="18" charset="0"/>
              </a:rPr>
              <a:t>So, we will not show this plots further and consider main types of algorithms</a:t>
            </a:r>
            <a:br>
              <a:rPr lang="en-US" sz="2400" dirty="0" smtClean="0">
                <a:latin typeface="Cambria" panose="02040503050406030204" pitchFamily="18" charset="0"/>
                <a:ea typeface="Cambria" panose="02040503050406030204" pitchFamily="18" charset="0"/>
                <a:cs typeface="Times New Roman" panose="02020603050405020304" pitchFamily="18" charset="0"/>
              </a:rPr>
            </a:br>
            <a:r>
              <a:rPr lang="en-US" sz="2400" dirty="0" smtClean="0">
                <a:latin typeface="Cambria" panose="02040503050406030204" pitchFamily="18" charset="0"/>
                <a:ea typeface="Cambria" panose="02040503050406030204" pitchFamily="18" charset="0"/>
                <a:cs typeface="Times New Roman" panose="02020603050405020304" pitchFamily="18" charset="0"/>
              </a:rPr>
              <a:t>to assess their </a:t>
            </a:r>
            <a:r>
              <a:rPr lang="en-US" sz="2400" dirty="0" err="1" smtClean="0">
                <a:latin typeface="Cambria" panose="02040503050406030204" pitchFamily="18" charset="0"/>
                <a:ea typeface="Cambria" panose="02040503050406030204" pitchFamily="18" charset="0"/>
                <a:cs typeface="Times New Roman" panose="02020603050405020304" pitchFamily="18" charset="0"/>
              </a:rPr>
              <a:t>perfomance</a:t>
            </a:r>
            <a:r>
              <a:rPr lang="en-US" sz="2400" dirty="0" smtClean="0">
                <a:latin typeface="Cambria" panose="02040503050406030204" pitchFamily="18" charset="0"/>
                <a:ea typeface="Cambria" panose="02040503050406030204" pitchFamily="18" charset="0"/>
                <a:cs typeface="Times New Roman" panose="02020603050405020304" pitchFamily="18" charset="0"/>
              </a:rPr>
              <a:t> better</a:t>
            </a:r>
          </a:p>
        </p:txBody>
      </p:sp>
    </p:spTree>
    <p:extLst>
      <p:ext uri="{BB962C8B-B14F-4D97-AF65-F5344CB8AC3E}">
        <p14:creationId xmlns:p14="http://schemas.microsoft.com/office/powerpoint/2010/main" val="1162071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1379" y="2451649"/>
            <a:ext cx="4306956" cy="3922645"/>
          </a:xfrm>
        </p:spPr>
        <p:txBody>
          <a:bodyPr>
            <a:normAutofit/>
          </a:bodyPr>
          <a:lstStyle/>
          <a:p>
            <a:pPr marL="0" indent="0">
              <a:buNone/>
            </a:pPr>
            <a:r>
              <a:rPr lang="en-US" sz="2200" dirty="0" smtClean="0">
                <a:latin typeface="Cambria" panose="02040503050406030204" pitchFamily="18" charset="0"/>
                <a:ea typeface="Cambria" panose="02040503050406030204" pitchFamily="18" charset="0"/>
              </a:rPr>
              <a:t>Classification </a:t>
            </a:r>
            <a:r>
              <a:rPr lang="en-US" sz="2200" dirty="0">
                <a:latin typeface="Cambria" panose="02040503050406030204" pitchFamily="18" charset="0"/>
                <a:ea typeface="Cambria" panose="02040503050406030204" pitchFamily="18" charset="0"/>
              </a:rPr>
              <a:t>algorithms </a:t>
            </a:r>
            <a:r>
              <a:rPr lang="en-US" sz="2200" dirty="0" smtClean="0">
                <a:latin typeface="Cambria" panose="02040503050406030204" pitchFamily="18" charset="0"/>
                <a:ea typeface="Cambria" panose="02040503050406030204" pitchFamily="18" charset="0"/>
              </a:rPr>
              <a:t>returned </a:t>
            </a:r>
            <a:r>
              <a:rPr lang="en-US" sz="2200" dirty="0">
                <a:latin typeface="Cambria" panose="02040503050406030204" pitchFamily="18" charset="0"/>
                <a:ea typeface="Cambria" panose="02040503050406030204" pitchFamily="18" charset="0"/>
              </a:rPr>
              <a:t>two classes of </a:t>
            </a:r>
            <a:r>
              <a:rPr lang="en-US" sz="2200" dirty="0" smtClean="0">
                <a:latin typeface="Cambria" panose="02040503050406030204" pitchFamily="18" charset="0"/>
                <a:ea typeface="Cambria" panose="02040503050406030204" pitchFamily="18" charset="0"/>
              </a:rPr>
              <a:t>events:</a:t>
            </a:r>
            <a:br>
              <a:rPr lang="en-US" sz="2200" dirty="0" smtClean="0">
                <a:latin typeface="Cambria" panose="02040503050406030204" pitchFamily="18" charset="0"/>
                <a:ea typeface="Cambria" panose="02040503050406030204" pitchFamily="18" charset="0"/>
              </a:rPr>
            </a:br>
            <a:r>
              <a:rPr lang="en-US" sz="2200" dirty="0" smtClean="0">
                <a:latin typeface="Cambria" panose="02040503050406030204" pitchFamily="18" charset="0"/>
                <a:ea typeface="Cambria" panose="02040503050406030204" pitchFamily="18" charset="0"/>
              </a:rPr>
              <a:t>0 for tectonic and </a:t>
            </a:r>
            <a:r>
              <a:rPr lang="en-US" sz="2200" dirty="0">
                <a:latin typeface="Cambria" panose="02040503050406030204" pitchFamily="18" charset="0"/>
                <a:ea typeface="Cambria" panose="02040503050406030204" pitchFamily="18" charset="0"/>
              </a:rPr>
              <a:t>1 </a:t>
            </a:r>
            <a:r>
              <a:rPr lang="en-US" sz="2200" dirty="0" smtClean="0">
                <a:latin typeface="Cambria" panose="02040503050406030204" pitchFamily="18" charset="0"/>
                <a:ea typeface="Cambria" panose="02040503050406030204" pitchFamily="18" charset="0"/>
              </a:rPr>
              <a:t>for volcanic.</a:t>
            </a:r>
          </a:p>
          <a:p>
            <a:pPr marL="0" indent="0">
              <a:buNone/>
            </a:pPr>
            <a:r>
              <a:rPr lang="en-US" sz="2200" dirty="0" smtClean="0">
                <a:latin typeface="Cambria" panose="02040503050406030204" pitchFamily="18" charset="0"/>
                <a:ea typeface="Cambria" panose="02040503050406030204" pitchFamily="18" charset="0"/>
              </a:rPr>
              <a:t>During </a:t>
            </a:r>
            <a:r>
              <a:rPr lang="en-US" sz="2200" dirty="0">
                <a:latin typeface="Cambria" panose="02040503050406030204" pitchFamily="18" charset="0"/>
                <a:ea typeface="Cambria" panose="02040503050406030204" pitchFamily="18" charset="0"/>
              </a:rPr>
              <a:t>manual processing, the following types of events were introduced: </a:t>
            </a:r>
            <a:r>
              <a:rPr lang="en-US" sz="2200" dirty="0" smtClean="0">
                <a:latin typeface="Cambria" panose="02040503050406030204" pitchFamily="18" charset="0"/>
                <a:ea typeface="Cambria" panose="02040503050406030204" pitchFamily="18" charset="0"/>
              </a:rPr>
              <a:t/>
            </a:r>
            <a:br>
              <a:rPr lang="en-US" sz="2200" dirty="0" smtClean="0">
                <a:latin typeface="Cambria" panose="02040503050406030204" pitchFamily="18" charset="0"/>
                <a:ea typeface="Cambria" panose="02040503050406030204" pitchFamily="18" charset="0"/>
              </a:rPr>
            </a:br>
            <a:r>
              <a:rPr lang="en-US" sz="2200" dirty="0" smtClean="0">
                <a:latin typeface="Cambria" panose="02040503050406030204" pitchFamily="18" charset="0"/>
                <a:ea typeface="Cambria" panose="02040503050406030204" pitchFamily="18" charset="0"/>
              </a:rPr>
              <a:t>2 for noise/calibration </a:t>
            </a:r>
            <a:r>
              <a:rPr lang="en-US" sz="2200" dirty="0">
                <a:latin typeface="Cambria" panose="02040503050406030204" pitchFamily="18" charset="0"/>
                <a:ea typeface="Cambria" panose="02040503050406030204" pitchFamily="18" charset="0"/>
              </a:rPr>
              <a:t>signal, 3 </a:t>
            </a:r>
            <a:r>
              <a:rPr lang="en-US" sz="2200" dirty="0" smtClean="0">
                <a:latin typeface="Cambria" panose="02040503050406030204" pitchFamily="18" charset="0"/>
                <a:ea typeface="Cambria" panose="02040503050406030204" pitchFamily="18" charset="0"/>
              </a:rPr>
              <a:t>for </a:t>
            </a:r>
            <a:r>
              <a:rPr lang="en-US" sz="2200" b="1" dirty="0" smtClean="0">
                <a:solidFill>
                  <a:srgbClr val="C00000"/>
                </a:solidFill>
                <a:latin typeface="Cambria" panose="02040503050406030204" pitchFamily="18" charset="0"/>
                <a:ea typeface="Cambria" panose="02040503050406030204" pitchFamily="18" charset="0"/>
              </a:rPr>
              <a:t>overlap</a:t>
            </a:r>
            <a:r>
              <a:rPr lang="en-US" sz="2200" dirty="0" smtClean="0">
                <a:latin typeface="Cambria" panose="02040503050406030204" pitchFamily="18" charset="0"/>
                <a:ea typeface="Cambria" panose="02040503050406030204" pitchFamily="18" charset="0"/>
              </a:rPr>
              <a:t>, i.e. </a:t>
            </a:r>
            <a:r>
              <a:rPr lang="en-US" sz="2200" dirty="0">
                <a:latin typeface="Cambria" panose="02040503050406030204" pitchFamily="18" charset="0"/>
                <a:ea typeface="Cambria" panose="02040503050406030204" pitchFamily="18" charset="0"/>
              </a:rPr>
              <a:t>the case when </a:t>
            </a:r>
            <a:r>
              <a:rPr lang="en-US" sz="2200" dirty="0" smtClean="0">
                <a:latin typeface="Cambria" panose="02040503050406030204" pitchFamily="18" charset="0"/>
                <a:ea typeface="Cambria" panose="02040503050406030204" pitchFamily="18" charset="0"/>
              </a:rPr>
              <a:t>both a </a:t>
            </a:r>
            <a:r>
              <a:rPr lang="en-US" sz="2200" dirty="0">
                <a:latin typeface="Cambria" panose="02040503050406030204" pitchFamily="18" charset="0"/>
                <a:ea typeface="Cambria" panose="02040503050406030204" pitchFamily="18" charset="0"/>
              </a:rPr>
              <a:t>tectonic </a:t>
            </a:r>
            <a:r>
              <a:rPr lang="en-US" sz="2200" dirty="0" smtClean="0">
                <a:latin typeface="Cambria" panose="02040503050406030204" pitchFamily="18" charset="0"/>
                <a:ea typeface="Cambria" panose="02040503050406030204" pitchFamily="18" charset="0"/>
              </a:rPr>
              <a:t>earthquake and volcanic one occurred at the same time and at </a:t>
            </a:r>
            <a:r>
              <a:rPr lang="en-US" sz="2200" dirty="0">
                <a:latin typeface="Cambria" panose="02040503050406030204" pitchFamily="18" charset="0"/>
                <a:ea typeface="Cambria" panose="02040503050406030204" pitchFamily="18" charset="0"/>
              </a:rPr>
              <a:t>KBT station </a:t>
            </a:r>
            <a:r>
              <a:rPr lang="en-US" sz="2200" dirty="0" smtClean="0">
                <a:latin typeface="Cambria" panose="02040503050406030204" pitchFamily="18" charset="0"/>
                <a:ea typeface="Cambria" panose="02040503050406030204" pitchFamily="18" charset="0"/>
              </a:rPr>
              <a:t>they </a:t>
            </a:r>
            <a:r>
              <a:rPr lang="en-US" sz="2200" dirty="0">
                <a:latin typeface="Cambria" panose="02040503050406030204" pitchFamily="18" charset="0"/>
                <a:ea typeface="Cambria" panose="02040503050406030204" pitchFamily="18" charset="0"/>
              </a:rPr>
              <a:t>formed a complex signal</a:t>
            </a:r>
            <a:endParaRPr lang="ru-RU" sz="2200" dirty="0">
              <a:latin typeface="Cambria" panose="02040503050406030204" pitchFamily="18" charset="0"/>
              <a:ea typeface="Cambria" panose="02040503050406030204" pitchFamily="18" charset="0"/>
            </a:endParaRPr>
          </a:p>
        </p:txBody>
      </p:sp>
      <p:sp>
        <p:nvSpPr>
          <p:cNvPr id="4" name="Заголовок 1"/>
          <p:cNvSpPr>
            <a:spLocks noGrp="1"/>
          </p:cNvSpPr>
          <p:nvPr>
            <p:ph type="title"/>
          </p:nvPr>
        </p:nvSpPr>
        <p:spPr>
          <a:xfrm>
            <a:off x="2429666" y="400703"/>
            <a:ext cx="7184785" cy="796127"/>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Manual seismograms processing</a:t>
            </a:r>
            <a:endParaRPr lang="ru-RU" sz="4000" dirty="0"/>
          </a:p>
        </p:txBody>
      </p:sp>
      <p:grpSp>
        <p:nvGrpSpPr>
          <p:cNvPr id="9" name="Группа 8"/>
          <p:cNvGrpSpPr/>
          <p:nvPr/>
        </p:nvGrpSpPr>
        <p:grpSpPr>
          <a:xfrm>
            <a:off x="4711367" y="2087216"/>
            <a:ext cx="7480633" cy="4651513"/>
            <a:chOff x="4711367" y="2206487"/>
            <a:chExt cx="7480633" cy="4651513"/>
          </a:xfrm>
        </p:grpSpPr>
        <p:pic>
          <p:nvPicPr>
            <p:cNvPr id="11266" name="Рисунок 10"/>
            <p:cNvPicPr>
              <a:picLocks noChangeAspect="1" noChangeArrowheads="1"/>
            </p:cNvPicPr>
            <p:nvPr/>
          </p:nvPicPr>
          <p:blipFill rotWithShape="1">
            <a:blip r:embed="rId2">
              <a:extLst>
                <a:ext uri="{28A0092B-C50C-407E-A947-70E740481C1C}">
                  <a14:useLocalDpi xmlns:a14="http://schemas.microsoft.com/office/drawing/2010/main" val="0"/>
                </a:ext>
              </a:extLst>
            </a:blip>
            <a:srcRect l="5086" t="10239" r="8513" b="5734"/>
            <a:stretch/>
          </p:blipFill>
          <p:spPr bwMode="auto">
            <a:xfrm>
              <a:off x="4711367" y="2206487"/>
              <a:ext cx="7480633" cy="46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53879" y="5247862"/>
              <a:ext cx="2001078" cy="369332"/>
            </a:xfrm>
            <a:prstGeom prst="rect">
              <a:avLst/>
            </a:prstGeom>
            <a:noFill/>
          </p:spPr>
          <p:txBody>
            <a:bodyPr wrap="square" rtlCol="0">
              <a:spAutoFit/>
            </a:bodyPr>
            <a:lstStyle/>
            <a:p>
              <a:r>
                <a:rPr lang="en-US" b="1" dirty="0">
                  <a:solidFill>
                    <a:schemeClr val="accent2"/>
                  </a:solidFill>
                  <a:latin typeface="Cambria" panose="02040503050406030204" pitchFamily="18" charset="0"/>
                  <a:ea typeface="Cambria" panose="02040503050406030204" pitchFamily="18" charset="0"/>
                </a:rPr>
                <a:t>v</a:t>
              </a:r>
              <a:r>
                <a:rPr lang="en-US" b="1" dirty="0" smtClean="0">
                  <a:solidFill>
                    <a:schemeClr val="accent2"/>
                  </a:solidFill>
                  <a:latin typeface="Cambria" panose="02040503050406030204" pitchFamily="18" charset="0"/>
                  <a:ea typeface="Cambria" panose="02040503050406030204" pitchFamily="18" charset="0"/>
                </a:rPr>
                <a:t>olcanic event</a:t>
              </a:r>
              <a:endParaRPr lang="ru-RU" b="1" dirty="0">
                <a:solidFill>
                  <a:schemeClr val="accent2"/>
                </a:solidFill>
                <a:latin typeface="Cambria" panose="02040503050406030204" pitchFamily="18" charset="0"/>
                <a:ea typeface="Cambria" panose="02040503050406030204" pitchFamily="18" charset="0"/>
              </a:endParaRPr>
            </a:p>
          </p:txBody>
        </p:sp>
        <p:sp>
          <p:nvSpPr>
            <p:cNvPr id="8" name="TextBox 7"/>
            <p:cNvSpPr txBox="1"/>
            <p:nvPr/>
          </p:nvSpPr>
          <p:spPr>
            <a:xfrm>
              <a:off x="5353879" y="2284243"/>
              <a:ext cx="1716156" cy="369332"/>
            </a:xfrm>
            <a:prstGeom prst="rect">
              <a:avLst/>
            </a:prstGeom>
            <a:noFill/>
          </p:spPr>
          <p:txBody>
            <a:bodyPr wrap="square" rtlCol="0">
              <a:spAutoFit/>
            </a:bodyPr>
            <a:lstStyle/>
            <a:p>
              <a:r>
                <a:rPr lang="en-US" b="1" dirty="0" smtClean="0">
                  <a:solidFill>
                    <a:schemeClr val="accent1">
                      <a:lumMod val="75000"/>
                    </a:schemeClr>
                  </a:solidFill>
                  <a:latin typeface="Cambria" panose="02040503050406030204" pitchFamily="18" charset="0"/>
                  <a:ea typeface="Cambria" panose="02040503050406030204" pitchFamily="18" charset="0"/>
                </a:rPr>
                <a:t>tectonic event</a:t>
              </a:r>
              <a:endParaRPr lang="ru-RU"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Овал 6"/>
            <p:cNvSpPr/>
            <p:nvPr/>
          </p:nvSpPr>
          <p:spPr>
            <a:xfrm>
              <a:off x="6530009" y="3919996"/>
              <a:ext cx="1649895" cy="917047"/>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628283" y="3807352"/>
              <a:ext cx="3530048" cy="1215221"/>
            </a:xfrm>
            <a:prstGeom prst="ellipse">
              <a:avLst/>
            </a:prstGeom>
            <a:noFill/>
            <a:ln w="381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 name="Прямоугольник 11"/>
          <p:cNvSpPr/>
          <p:nvPr/>
        </p:nvSpPr>
        <p:spPr>
          <a:xfrm>
            <a:off x="1339568" y="1402008"/>
            <a:ext cx="9364980" cy="430887"/>
          </a:xfrm>
          <a:prstGeom prst="rect">
            <a:avLst/>
          </a:prstGeom>
        </p:spPr>
        <p:txBody>
          <a:bodyPr wrap="square">
            <a:spAutoFit/>
          </a:bodyPr>
          <a:lstStyle/>
          <a:p>
            <a:pPr algn="ctr"/>
            <a:r>
              <a:rPr lang="ru-RU" sz="2200" dirty="0" err="1" smtClean="0">
                <a:latin typeface="Cambria" panose="02040503050406030204" pitchFamily="18" charset="0"/>
                <a:ea typeface="Cambria" panose="02040503050406030204" pitchFamily="18" charset="0"/>
              </a:rPr>
              <a:t>The</a:t>
            </a:r>
            <a:r>
              <a:rPr lang="ru-RU" sz="2200" dirty="0" smtClean="0">
                <a:latin typeface="Cambria" panose="02040503050406030204" pitchFamily="18" charset="0"/>
                <a:ea typeface="Cambria" panose="02040503050406030204" pitchFamily="18" charset="0"/>
              </a:rPr>
              <a:t> </a:t>
            </a:r>
            <a:r>
              <a:rPr lang="ru-RU" sz="2200" dirty="0" err="1" smtClean="0">
                <a:latin typeface="Cambria" panose="02040503050406030204" pitchFamily="18" charset="0"/>
                <a:ea typeface="Cambria" panose="02040503050406030204" pitchFamily="18" charset="0"/>
              </a:rPr>
              <a:t>horizontal</a:t>
            </a:r>
            <a:r>
              <a:rPr lang="ru-RU" sz="2200" dirty="0" smtClean="0">
                <a:latin typeface="Cambria" panose="02040503050406030204" pitchFamily="18" charset="0"/>
                <a:ea typeface="Cambria" panose="02040503050406030204" pitchFamily="18" charset="0"/>
              </a:rPr>
              <a:t> (N) </a:t>
            </a:r>
            <a:r>
              <a:rPr lang="ru-RU" sz="2200" dirty="0" err="1" smtClean="0">
                <a:latin typeface="Cambria" panose="02040503050406030204" pitchFamily="18" charset="0"/>
                <a:ea typeface="Cambria" panose="02040503050406030204" pitchFamily="18" charset="0"/>
              </a:rPr>
              <a:t>components</a:t>
            </a:r>
            <a:r>
              <a:rPr lang="ru-RU" sz="2200" dirty="0" smtClean="0">
                <a:latin typeface="Cambria" panose="02040503050406030204" pitchFamily="18" charset="0"/>
                <a:ea typeface="Cambria" panose="02040503050406030204" pitchFamily="18" charset="0"/>
              </a:rPr>
              <a:t> </a:t>
            </a:r>
            <a:r>
              <a:rPr lang="ru-RU" sz="2200" dirty="0" err="1" smtClean="0">
                <a:latin typeface="Cambria" panose="02040503050406030204" pitchFamily="18" charset="0"/>
                <a:ea typeface="Cambria" panose="02040503050406030204" pitchFamily="18" charset="0"/>
              </a:rPr>
              <a:t>of</a:t>
            </a:r>
            <a:r>
              <a:rPr lang="ru-RU" sz="2200" dirty="0" smtClean="0">
                <a:latin typeface="Cambria" panose="02040503050406030204" pitchFamily="18" charset="0"/>
                <a:ea typeface="Cambria" panose="02040503050406030204" pitchFamily="18" charset="0"/>
              </a:rPr>
              <a:t> BKI</a:t>
            </a:r>
            <a:r>
              <a:rPr lang="en-US" sz="2200" dirty="0" smtClean="0">
                <a:latin typeface="Cambria" panose="02040503050406030204" pitchFamily="18" charset="0"/>
                <a:ea typeface="Cambria" panose="02040503050406030204" pitchFamily="18" charset="0"/>
              </a:rPr>
              <a:t>, </a:t>
            </a:r>
            <a:r>
              <a:rPr lang="ru-RU" sz="2200" dirty="0" smtClean="0">
                <a:latin typeface="Cambria" panose="02040503050406030204" pitchFamily="18" charset="0"/>
                <a:ea typeface="Cambria" panose="02040503050406030204" pitchFamily="18" charset="0"/>
              </a:rPr>
              <a:t>KBT </a:t>
            </a:r>
            <a:r>
              <a:rPr lang="ru-RU" sz="2200" dirty="0" err="1" smtClean="0">
                <a:latin typeface="Cambria" panose="02040503050406030204" pitchFamily="18" charset="0"/>
                <a:ea typeface="Cambria" panose="02040503050406030204" pitchFamily="18" charset="0"/>
              </a:rPr>
              <a:t>and</a:t>
            </a:r>
            <a:r>
              <a:rPr lang="ru-RU" sz="2200" dirty="0" smtClean="0">
                <a:latin typeface="Cambria" panose="02040503050406030204" pitchFamily="18" charset="0"/>
                <a:ea typeface="Cambria" panose="02040503050406030204" pitchFamily="18" charset="0"/>
              </a:rPr>
              <a:t> SRK </a:t>
            </a:r>
            <a:r>
              <a:rPr lang="ru-RU" sz="2200" dirty="0" err="1" smtClean="0">
                <a:latin typeface="Cambria" panose="02040503050406030204" pitchFamily="18" charset="0"/>
                <a:ea typeface="Cambria" panose="02040503050406030204" pitchFamily="18" charset="0"/>
              </a:rPr>
              <a:t>stations</a:t>
            </a:r>
            <a:r>
              <a:rPr lang="ru-RU" sz="2200" dirty="0" smtClean="0">
                <a:latin typeface="Cambria" panose="02040503050406030204" pitchFamily="18" charset="0"/>
                <a:ea typeface="Cambria" panose="02040503050406030204" pitchFamily="18" charset="0"/>
              </a:rPr>
              <a:t> </a:t>
            </a:r>
            <a:r>
              <a:rPr lang="ru-RU" sz="2200" dirty="0" err="1" smtClean="0">
                <a:latin typeface="Cambria" panose="02040503050406030204" pitchFamily="18" charset="0"/>
                <a:ea typeface="Cambria" panose="02040503050406030204" pitchFamily="18" charset="0"/>
              </a:rPr>
              <a:t>were</a:t>
            </a:r>
            <a:r>
              <a:rPr lang="ru-RU" sz="2200" dirty="0" smtClean="0">
                <a:latin typeface="Cambria" panose="02040503050406030204" pitchFamily="18" charset="0"/>
                <a:ea typeface="Cambria" panose="02040503050406030204" pitchFamily="18" charset="0"/>
              </a:rPr>
              <a:t> </a:t>
            </a:r>
            <a:r>
              <a:rPr lang="ru-RU" sz="2200" dirty="0" err="1" smtClean="0">
                <a:latin typeface="Cambria" panose="02040503050406030204" pitchFamily="18" charset="0"/>
                <a:ea typeface="Cambria" panose="02040503050406030204" pitchFamily="18" charset="0"/>
              </a:rPr>
              <a:t>used</a:t>
            </a:r>
            <a:r>
              <a:rPr lang="ru-RU" sz="2200" dirty="0" smtClean="0">
                <a:latin typeface="Cambria" panose="02040503050406030204" pitchFamily="18" charset="0"/>
                <a:ea typeface="Cambria" panose="02040503050406030204" pitchFamily="18" charset="0"/>
              </a:rPr>
              <a:t>.</a:t>
            </a:r>
            <a:endParaRPr lang="ru-RU"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3826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en-US" dirty="0">
                <a:latin typeface="Cambria" panose="02040503050406030204" pitchFamily="18" charset="0"/>
                <a:ea typeface="Cambria" panose="02040503050406030204" pitchFamily="18" charset="0"/>
              </a:rPr>
              <a:t>Due to high activity levels the following days were considered:</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December 22-25, 30, 2018, January 3 and February 19, </a:t>
            </a:r>
            <a:r>
              <a:rPr lang="en-US" dirty="0" smtClean="0">
                <a:latin typeface="Cambria" panose="02040503050406030204" pitchFamily="18" charset="0"/>
                <a:ea typeface="Cambria" panose="02040503050406030204" pitchFamily="18" charset="0"/>
              </a:rPr>
              <a:t>2019</a:t>
            </a:r>
            <a:br>
              <a:rPr lang="en-US" dirty="0" smtClean="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w</a:t>
            </a:r>
            <a:r>
              <a:rPr lang="en-US" dirty="0" smtClean="0">
                <a:latin typeface="Cambria" panose="02040503050406030204" pitchFamily="18" charset="0"/>
                <a:ea typeface="Cambria" panose="02040503050406030204" pitchFamily="18" charset="0"/>
              </a:rPr>
              <a:t>ith total </a:t>
            </a:r>
            <a:r>
              <a:rPr lang="en-US" dirty="0">
                <a:latin typeface="Cambria" panose="02040503050406030204" pitchFamily="18" charset="0"/>
                <a:ea typeface="Cambria" panose="02040503050406030204" pitchFamily="18" charset="0"/>
              </a:rPr>
              <a:t>number of checked detections </a:t>
            </a:r>
            <a:r>
              <a:rPr lang="en-US" dirty="0" smtClean="0">
                <a:latin typeface="Cambria" panose="02040503050406030204" pitchFamily="18" charset="0"/>
                <a:ea typeface="Cambria" panose="02040503050406030204" pitchFamily="18" charset="0"/>
              </a:rPr>
              <a:t>of </a:t>
            </a:r>
            <a:r>
              <a:rPr lang="en-US" b="1" dirty="0" smtClean="0">
                <a:latin typeface="Cambria" panose="02040503050406030204" pitchFamily="18" charset="0"/>
                <a:ea typeface="Cambria" panose="02040503050406030204" pitchFamily="18" charset="0"/>
              </a:rPr>
              <a:t>1091</a:t>
            </a:r>
          </a:p>
          <a:p>
            <a:pPr marL="0" indent="0" algn="ctr">
              <a:buNone/>
            </a:pPr>
            <a:endParaRPr lang="en-US" b="1" dirty="0">
              <a:latin typeface="Cambria" panose="02040503050406030204" pitchFamily="18" charset="0"/>
              <a:ea typeface="Cambria" panose="02040503050406030204" pitchFamily="18" charset="0"/>
            </a:endParaRPr>
          </a:p>
          <a:p>
            <a:pPr marL="0" indent="0" algn="ctr">
              <a:buNone/>
            </a:pPr>
            <a:r>
              <a:rPr lang="en-US" b="1" dirty="0">
                <a:latin typeface="Cambria" panose="02040503050406030204" pitchFamily="18" charset="0"/>
                <a:ea typeface="Cambria" panose="02040503050406030204" pitchFamily="18" charset="0"/>
              </a:rPr>
              <a:t>41</a:t>
            </a:r>
            <a:r>
              <a:rPr lang="en-US" dirty="0">
                <a:latin typeface="Cambria" panose="02040503050406030204" pitchFamily="18" charset="0"/>
                <a:ea typeface="Cambria" panose="02040503050406030204" pitchFamily="18" charset="0"/>
              </a:rPr>
              <a:t> of </a:t>
            </a:r>
            <a:r>
              <a:rPr lang="en-US" dirty="0" smtClean="0">
                <a:latin typeface="Cambria" panose="02040503050406030204" pitchFamily="18" charset="0"/>
                <a:ea typeface="Cambria" panose="02040503050406030204" pitchFamily="18" charset="0"/>
              </a:rPr>
              <a:t>them </a:t>
            </a:r>
            <a:r>
              <a:rPr lang="en-US" dirty="0">
                <a:latin typeface="Cambria" panose="02040503050406030204" pitchFamily="18" charset="0"/>
                <a:ea typeface="Cambria" panose="02040503050406030204" pitchFamily="18" charset="0"/>
              </a:rPr>
              <a:t>were defined as </a:t>
            </a:r>
            <a:r>
              <a:rPr lang="en-US" b="1" dirty="0">
                <a:latin typeface="Cambria" panose="02040503050406030204" pitchFamily="18" charset="0"/>
                <a:ea typeface="Cambria" panose="02040503050406030204" pitchFamily="18" charset="0"/>
              </a:rPr>
              <a:t>calibration </a:t>
            </a:r>
            <a:r>
              <a:rPr lang="en-US" b="1" dirty="0" smtClean="0">
                <a:latin typeface="Cambria" panose="02040503050406030204" pitchFamily="18" charset="0"/>
                <a:ea typeface="Cambria" panose="02040503050406030204" pitchFamily="18" charset="0"/>
              </a:rPr>
              <a:t>signals/noise</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and </a:t>
            </a:r>
            <a:r>
              <a:rPr lang="en-US" b="1" dirty="0">
                <a:latin typeface="Cambria" panose="02040503050406030204" pitchFamily="18" charset="0"/>
                <a:ea typeface="Cambria" panose="02040503050406030204" pitchFamily="18" charset="0"/>
              </a:rPr>
              <a:t>67</a:t>
            </a:r>
            <a:r>
              <a:rPr lang="en-US" dirty="0">
                <a:latin typeface="Cambria" panose="02040503050406030204" pitchFamily="18" charset="0"/>
                <a:ea typeface="Cambria" panose="02040503050406030204" pitchFamily="18" charset="0"/>
              </a:rPr>
              <a:t> of them are labeled as </a:t>
            </a:r>
            <a:r>
              <a:rPr lang="en-US" b="1" dirty="0">
                <a:latin typeface="Cambria" panose="02040503050406030204" pitchFamily="18" charset="0"/>
                <a:ea typeface="Cambria" panose="02040503050406030204" pitchFamily="18" charset="0"/>
              </a:rPr>
              <a:t>overlaps</a:t>
            </a:r>
            <a:r>
              <a:rPr lang="en-US" dirty="0">
                <a:latin typeface="Cambria" panose="02040503050406030204" pitchFamily="18" charset="0"/>
                <a:ea typeface="Cambria" panose="02040503050406030204" pitchFamily="18" charset="0"/>
              </a:rPr>
              <a:t> of tectonic and volcanic events</a:t>
            </a:r>
            <a:endParaRPr lang="ru-RU" dirty="0">
              <a:latin typeface="Cambria" panose="02040503050406030204" pitchFamily="18" charset="0"/>
              <a:ea typeface="Cambria" panose="02040503050406030204" pitchFamily="18" charset="0"/>
            </a:endParaRPr>
          </a:p>
        </p:txBody>
      </p:sp>
      <p:sp>
        <p:nvSpPr>
          <p:cNvPr id="5" name="Заголовок 1"/>
          <p:cNvSpPr>
            <a:spLocks noGrp="1"/>
          </p:cNvSpPr>
          <p:nvPr>
            <p:ph type="title"/>
          </p:nvPr>
        </p:nvSpPr>
        <p:spPr>
          <a:xfrm>
            <a:off x="2429666" y="400703"/>
            <a:ext cx="7184785" cy="796127"/>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Manual seismograms processing</a:t>
            </a:r>
            <a:endParaRPr lang="ru-RU" sz="4000" dirty="0"/>
          </a:p>
        </p:txBody>
      </p:sp>
    </p:spTree>
    <p:extLst>
      <p:ext uri="{BB962C8B-B14F-4D97-AF65-F5344CB8AC3E}">
        <p14:creationId xmlns:p14="http://schemas.microsoft.com/office/powerpoint/2010/main" val="1202433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2739" y="1151005"/>
            <a:ext cx="5789319" cy="1214508"/>
          </a:xfrm>
        </p:spPr>
        <p:txBody>
          <a:bodyPr>
            <a:normAutofit/>
          </a:bodyPr>
          <a:lstStyle/>
          <a:p>
            <a:pPr marL="0" indent="0" algn="ctr">
              <a:buNone/>
            </a:pPr>
            <a:r>
              <a:rPr lang="en-US" sz="2000" dirty="0">
                <a:latin typeface="Cambria" panose="02040503050406030204" pitchFamily="18" charset="0"/>
                <a:ea typeface="Cambria" panose="02040503050406030204" pitchFamily="18" charset="0"/>
              </a:rPr>
              <a:t>The main type of </a:t>
            </a:r>
            <a:r>
              <a:rPr lang="en-US" sz="2000" dirty="0" smtClean="0">
                <a:latin typeface="Cambria" panose="02040503050406030204" pitchFamily="18" charset="0"/>
                <a:ea typeface="Cambria" panose="02040503050406030204" pitchFamily="18" charset="0"/>
              </a:rPr>
              <a:t>mistakes </a:t>
            </a:r>
            <a:r>
              <a:rPr lang="en-US" sz="2000" dirty="0">
                <a:latin typeface="Cambria" panose="02040503050406030204" pitchFamily="18" charset="0"/>
                <a:ea typeface="Cambria" panose="02040503050406030204" pitchFamily="18" charset="0"/>
              </a:rPr>
              <a:t>is the false </a:t>
            </a:r>
            <a:r>
              <a:rPr lang="en-US" sz="2000" dirty="0" smtClean="0">
                <a:latin typeface="Cambria" panose="02040503050406030204" pitchFamily="18" charset="0"/>
                <a:ea typeface="Cambria" panose="02040503050406030204" pitchFamily="18" charset="0"/>
              </a:rPr>
              <a:t>classification </a:t>
            </a:r>
            <a:r>
              <a:rPr lang="en-US" sz="2000" dirty="0">
                <a:latin typeface="Cambria" panose="02040503050406030204" pitchFamily="18" charset="0"/>
                <a:ea typeface="Cambria" panose="02040503050406030204" pitchFamily="18" charset="0"/>
              </a:rPr>
              <a:t>of a weak tectonic event as a volcanic </a:t>
            </a:r>
            <a:r>
              <a:rPr lang="en-US" sz="2000" dirty="0" smtClean="0">
                <a:latin typeface="Cambria" panose="02040503050406030204" pitchFamily="18" charset="0"/>
                <a:ea typeface="Cambria" panose="02040503050406030204" pitchFamily="18" charset="0"/>
              </a:rPr>
              <a:t>one</a:t>
            </a:r>
          </a:p>
          <a:p>
            <a:pPr marL="0" indent="0" algn="ctr">
              <a:buNone/>
            </a:pPr>
            <a:r>
              <a:rPr lang="en-US" sz="2000" b="1" dirty="0" smtClean="0">
                <a:solidFill>
                  <a:schemeClr val="accent2">
                    <a:lumMod val="75000"/>
                  </a:schemeClr>
                </a:solidFill>
                <a:latin typeface="Cambria" panose="02040503050406030204" pitchFamily="18" charset="0"/>
                <a:ea typeface="Cambria" panose="02040503050406030204" pitchFamily="18" charset="0"/>
              </a:rPr>
              <a:t>false volcanic event</a:t>
            </a:r>
            <a:endParaRPr lang="ru-RU" sz="2000" b="1" dirty="0">
              <a:solidFill>
                <a:schemeClr val="accent2">
                  <a:lumMod val="75000"/>
                </a:schemeClr>
              </a:solidFill>
              <a:latin typeface="Cambria" panose="02040503050406030204" pitchFamily="18" charset="0"/>
              <a:ea typeface="Cambria" panose="02040503050406030204" pitchFamily="18" charset="0"/>
            </a:endParaRPr>
          </a:p>
        </p:txBody>
      </p:sp>
      <p:pic>
        <p:nvPicPr>
          <p:cNvPr id="12290" name="Рисунок 12"/>
          <p:cNvPicPr>
            <a:picLocks noChangeAspect="1" noChangeArrowheads="1"/>
          </p:cNvPicPr>
          <p:nvPr/>
        </p:nvPicPr>
        <p:blipFill>
          <a:blip r:embed="rId2">
            <a:extLst>
              <a:ext uri="{28A0092B-C50C-407E-A947-70E740481C1C}">
                <a14:useLocalDpi xmlns:a14="http://schemas.microsoft.com/office/drawing/2010/main" val="0"/>
              </a:ext>
            </a:extLst>
          </a:blip>
          <a:srcRect l="6158" r="9383" b="7307"/>
          <a:stretch>
            <a:fillRect/>
          </a:stretch>
        </p:blipFill>
        <p:spPr bwMode="auto">
          <a:xfrm>
            <a:off x="317990" y="2185066"/>
            <a:ext cx="5265589" cy="35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a:spLocks noGrp="1"/>
          </p:cNvSpPr>
          <p:nvPr>
            <p:ph type="title"/>
          </p:nvPr>
        </p:nvSpPr>
        <p:spPr>
          <a:xfrm>
            <a:off x="2429666" y="400703"/>
            <a:ext cx="7184785" cy="796127"/>
          </a:xfrm>
        </p:spPr>
        <p:txBody>
          <a:bodyPr>
            <a:normAutofit fontScale="90000"/>
          </a:bodyPr>
          <a:lstStyle/>
          <a:p>
            <a:pPr algn="ctr"/>
            <a:r>
              <a:rPr lang="en-US" sz="4000" dirty="0" smtClean="0">
                <a:latin typeface="Cambria" panose="02040503050406030204" pitchFamily="18" charset="0"/>
                <a:ea typeface="Cambria" panose="02040503050406030204" pitchFamily="18" charset="0"/>
              </a:rPr>
              <a:t>Manual seismograms processing</a:t>
            </a:r>
            <a:endParaRPr lang="ru-RU" sz="4000" dirty="0"/>
          </a:p>
        </p:txBody>
      </p:sp>
      <p:pic>
        <p:nvPicPr>
          <p:cNvPr id="6" name="Рисунок 13"/>
          <p:cNvPicPr>
            <a:picLocks noChangeAspect="1" noChangeArrowheads="1"/>
          </p:cNvPicPr>
          <p:nvPr/>
        </p:nvPicPr>
        <p:blipFill>
          <a:blip r:embed="rId3">
            <a:extLst>
              <a:ext uri="{28A0092B-C50C-407E-A947-70E740481C1C}">
                <a14:useLocalDpi xmlns:a14="http://schemas.microsoft.com/office/drawing/2010/main" val="0"/>
              </a:ext>
            </a:extLst>
          </a:blip>
          <a:srcRect l="5688" r="8379" b="7088"/>
          <a:stretch>
            <a:fillRect/>
          </a:stretch>
        </p:blipFill>
        <p:spPr bwMode="auto">
          <a:xfrm>
            <a:off x="6555560" y="2185067"/>
            <a:ext cx="5345221" cy="35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180170" y="1118922"/>
            <a:ext cx="6096000" cy="1015663"/>
          </a:xfrm>
          <a:prstGeom prst="rect">
            <a:avLst/>
          </a:prstGeom>
        </p:spPr>
        <p:txBody>
          <a:bodyPr>
            <a:spAutoFit/>
          </a:bodyPr>
          <a:lstStyle/>
          <a:p>
            <a:pPr algn="ctr"/>
            <a:r>
              <a:rPr lang="en-US" sz="2000" dirty="0">
                <a:latin typeface="Cambria" panose="02040503050406030204" pitchFamily="18" charset="0"/>
                <a:ea typeface="Cambria" panose="02040503050406030204" pitchFamily="18" charset="0"/>
              </a:rPr>
              <a:t>Very rarely very strong volcanic earthquakes were classified as tectonic</a:t>
            </a:r>
            <a:r>
              <a:rPr lang="ru-RU"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ones</a:t>
            </a:r>
          </a:p>
          <a:p>
            <a:pPr algn="ctr"/>
            <a:r>
              <a:rPr lang="en-US" sz="2000" b="1" dirty="0">
                <a:solidFill>
                  <a:schemeClr val="accent1">
                    <a:lumMod val="75000"/>
                  </a:schemeClr>
                </a:solidFill>
                <a:latin typeface="Cambria" panose="02040503050406030204" pitchFamily="18" charset="0"/>
                <a:ea typeface="Cambria" panose="02040503050406030204" pitchFamily="18" charset="0"/>
              </a:rPr>
              <a:t>f</a:t>
            </a:r>
            <a:r>
              <a:rPr lang="en-US" sz="2000" b="1" dirty="0" smtClean="0">
                <a:solidFill>
                  <a:schemeClr val="accent1">
                    <a:lumMod val="75000"/>
                  </a:schemeClr>
                </a:solidFill>
                <a:latin typeface="Cambria" panose="02040503050406030204" pitchFamily="18" charset="0"/>
                <a:ea typeface="Cambria" panose="02040503050406030204" pitchFamily="18" charset="0"/>
              </a:rPr>
              <a:t>alse tectonic event</a:t>
            </a:r>
            <a:endParaRPr lang="ru-RU" sz="2000"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Прямоугольник 6"/>
          <p:cNvSpPr/>
          <p:nvPr/>
        </p:nvSpPr>
        <p:spPr>
          <a:xfrm>
            <a:off x="424543" y="6038384"/>
            <a:ext cx="11619411" cy="646331"/>
          </a:xfrm>
          <a:prstGeom prst="rect">
            <a:avLst/>
          </a:prstGeom>
        </p:spPr>
        <p:txBody>
          <a:bodyPr wrap="square">
            <a:spAutoFit/>
          </a:bodyPr>
          <a:lstStyle/>
          <a:p>
            <a:pPr algn="ctr"/>
            <a:r>
              <a:rPr lang="ru-RU" dirty="0" err="1">
                <a:solidFill>
                  <a:srgbClr val="C00000"/>
                </a:solidFill>
                <a:latin typeface="Cambria" panose="02040503050406030204" pitchFamily="18" charset="0"/>
                <a:ea typeface="Cambria" panose="02040503050406030204" pitchFamily="18" charset="0"/>
              </a:rPr>
              <a:t>The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least</a:t>
            </a:r>
            <a:r>
              <a:rPr lang="ru-RU" dirty="0">
                <a:solidFill>
                  <a:srgbClr val="C00000"/>
                </a:solidFill>
                <a:latin typeface="Cambria" panose="02040503050406030204" pitchFamily="18" charset="0"/>
                <a:ea typeface="Cambria" panose="02040503050406030204" pitchFamily="18" charset="0"/>
              </a:rPr>
              <a:t> </a:t>
            </a:r>
            <a:r>
              <a:rPr lang="en-US" dirty="0" smtClean="0">
                <a:solidFill>
                  <a:srgbClr val="C00000"/>
                </a:solidFill>
                <a:latin typeface="Cambria" panose="02040503050406030204" pitchFamily="18" charset="0"/>
                <a:ea typeface="Cambria" panose="02040503050406030204" pitchFamily="18" charset="0"/>
              </a:rPr>
              <a:t>number (60) of the first type </a:t>
            </a:r>
            <a:r>
              <a:rPr lang="ru-RU" dirty="0" err="1" smtClean="0">
                <a:solidFill>
                  <a:srgbClr val="C00000"/>
                </a:solidFill>
                <a:latin typeface="Cambria" panose="02040503050406030204" pitchFamily="18" charset="0"/>
                <a:ea typeface="Cambria" panose="02040503050406030204" pitchFamily="18" charset="0"/>
              </a:rPr>
              <a:t>errors</a:t>
            </a:r>
            <a:r>
              <a:rPr lang="ru-RU" dirty="0" smtClean="0">
                <a:solidFill>
                  <a:srgbClr val="C00000"/>
                </a:solidFill>
                <a:latin typeface="Cambria" panose="02040503050406030204" pitchFamily="18" charset="0"/>
                <a:ea typeface="Cambria" panose="02040503050406030204" pitchFamily="18" charset="0"/>
              </a:rPr>
              <a:t> </a:t>
            </a:r>
            <a:r>
              <a:rPr lang="ru-RU" dirty="0" err="1" smtClean="0">
                <a:solidFill>
                  <a:srgbClr val="C00000"/>
                </a:solidFill>
                <a:latin typeface="Cambria" panose="02040503050406030204" pitchFamily="18" charset="0"/>
                <a:ea typeface="Cambria" panose="02040503050406030204" pitchFamily="18" charset="0"/>
              </a:rPr>
              <a:t>are</a:t>
            </a:r>
            <a:r>
              <a:rPr lang="ru-RU" dirty="0" smtClean="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made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by</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the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Random</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Forest</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algorithm</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when</a:t>
            </a:r>
            <a:r>
              <a:rPr lang="ru-RU" dirty="0">
                <a:solidFill>
                  <a:srgbClr val="C00000"/>
                </a:solidFill>
                <a:latin typeface="Cambria" panose="02040503050406030204" pitchFamily="18" charset="0"/>
                <a:ea typeface="Cambria" panose="02040503050406030204" pitchFamily="18" charset="0"/>
              </a:rPr>
              <a:t> </a:t>
            </a:r>
            <a:r>
              <a:rPr lang="ru-RU" dirty="0" err="1" smtClean="0">
                <a:solidFill>
                  <a:srgbClr val="C00000"/>
                </a:solidFill>
                <a:latin typeface="Cambria" panose="02040503050406030204" pitchFamily="18" charset="0"/>
                <a:ea typeface="Cambria" panose="02040503050406030204" pitchFamily="18" charset="0"/>
              </a:rPr>
              <a:t>using</a:t>
            </a:r>
            <a:r>
              <a:rPr lang="ru-RU" dirty="0" smtClean="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smoothed</a:t>
            </a:r>
            <a:r>
              <a:rPr lang="ru-RU" dirty="0">
                <a:solidFill>
                  <a:srgbClr val="C00000"/>
                </a:solidFill>
                <a:latin typeface="Cambria" panose="02040503050406030204" pitchFamily="18" charset="0"/>
                <a:ea typeface="Cambria" panose="02040503050406030204" pitchFamily="18" charset="0"/>
              </a:rPr>
              <a:t> </a:t>
            </a:r>
            <a:r>
              <a:rPr lang="ru-RU" dirty="0" err="1" smtClean="0">
                <a:solidFill>
                  <a:srgbClr val="C00000"/>
                </a:solidFill>
                <a:latin typeface="Cambria" panose="02040503050406030204" pitchFamily="18" charset="0"/>
                <a:ea typeface="Cambria" panose="02040503050406030204" pitchFamily="18" charset="0"/>
              </a:rPr>
              <a:t>spectr</a:t>
            </a:r>
            <a:r>
              <a:rPr lang="en-US" dirty="0" smtClean="0">
                <a:solidFill>
                  <a:srgbClr val="C00000"/>
                </a:solidFill>
                <a:latin typeface="Cambria" panose="02040503050406030204" pitchFamily="18" charset="0"/>
                <a:ea typeface="Cambria" panose="02040503050406030204" pitchFamily="18" charset="0"/>
              </a:rPr>
              <a:t>a</a:t>
            </a:r>
            <a:r>
              <a:rPr lang="ru-RU" dirty="0" smtClean="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but</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at</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the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same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time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it</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makes</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relatively</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many</a:t>
            </a:r>
            <a:r>
              <a:rPr lang="ru-RU" dirty="0">
                <a:solidFill>
                  <a:srgbClr val="C00000"/>
                </a:solidFill>
                <a:latin typeface="Cambria" panose="02040503050406030204" pitchFamily="18" charset="0"/>
                <a:ea typeface="Cambria" panose="02040503050406030204" pitchFamily="18" charset="0"/>
              </a:rPr>
              <a:t> </a:t>
            </a:r>
            <a:r>
              <a:rPr lang="ru-RU" dirty="0" err="1" smtClean="0">
                <a:solidFill>
                  <a:srgbClr val="C00000"/>
                </a:solidFill>
                <a:latin typeface="Cambria" panose="02040503050406030204" pitchFamily="18" charset="0"/>
                <a:ea typeface="Cambria" panose="02040503050406030204" pitchFamily="18" charset="0"/>
              </a:rPr>
              <a:t>errors</a:t>
            </a:r>
            <a:r>
              <a:rPr lang="en-US" dirty="0" smtClean="0">
                <a:solidFill>
                  <a:srgbClr val="C00000"/>
                </a:solidFill>
                <a:latin typeface="Cambria" panose="02040503050406030204" pitchFamily="18" charset="0"/>
                <a:ea typeface="Cambria" panose="02040503050406030204" pitchFamily="18" charset="0"/>
              </a:rPr>
              <a:t> </a:t>
            </a:r>
            <a:r>
              <a:rPr lang="ru-RU" dirty="0" err="1" smtClean="0">
                <a:solidFill>
                  <a:srgbClr val="C00000"/>
                </a:solidFill>
                <a:latin typeface="Cambria" panose="02040503050406030204" pitchFamily="18" charset="0"/>
                <a:ea typeface="Cambria" panose="02040503050406030204" pitchFamily="18" charset="0"/>
              </a:rPr>
              <a:t>of</a:t>
            </a:r>
            <a:r>
              <a:rPr lang="ru-RU" dirty="0" smtClean="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the</a:t>
            </a:r>
            <a:r>
              <a:rPr lang="ru-RU" dirty="0">
                <a:solidFill>
                  <a:srgbClr val="C00000"/>
                </a:solidFill>
                <a:latin typeface="Cambria" panose="02040503050406030204" pitchFamily="18" charset="0"/>
                <a:ea typeface="Cambria" panose="02040503050406030204" pitchFamily="18" charset="0"/>
              </a:rPr>
              <a:t> </a:t>
            </a:r>
            <a:r>
              <a:rPr lang="ru-RU" dirty="0" err="1">
                <a:solidFill>
                  <a:srgbClr val="C00000"/>
                </a:solidFill>
                <a:latin typeface="Cambria" panose="02040503050406030204" pitchFamily="18" charset="0"/>
                <a:ea typeface="Cambria" panose="02040503050406030204" pitchFamily="18" charset="0"/>
              </a:rPr>
              <a:t>second</a:t>
            </a:r>
            <a:r>
              <a:rPr lang="ru-RU" dirty="0">
                <a:solidFill>
                  <a:srgbClr val="C00000"/>
                </a:solidFill>
                <a:latin typeface="Cambria" panose="02040503050406030204" pitchFamily="18" charset="0"/>
                <a:ea typeface="Cambria" panose="02040503050406030204" pitchFamily="18" charset="0"/>
              </a:rPr>
              <a:t> </a:t>
            </a:r>
            <a:r>
              <a:rPr lang="en-US" dirty="0" smtClean="0">
                <a:solidFill>
                  <a:srgbClr val="C00000"/>
                </a:solidFill>
                <a:latin typeface="Cambria" panose="02040503050406030204" pitchFamily="18" charset="0"/>
                <a:ea typeface="Cambria" panose="02040503050406030204" pitchFamily="18" charset="0"/>
              </a:rPr>
              <a:t>type (9)</a:t>
            </a:r>
            <a:endParaRPr lang="ru-RU"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00963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215732"/>
            <a:ext cx="10515600" cy="2963690"/>
          </a:xfrm>
        </p:spPr>
        <p:txBody>
          <a:bodyPr>
            <a:normAutofit/>
          </a:bodyPr>
          <a:lstStyle/>
          <a:p>
            <a:pPr algn="just"/>
            <a:r>
              <a:rPr lang="en-US" sz="2400" dirty="0">
                <a:latin typeface="Cambria" panose="02040503050406030204" pitchFamily="18" charset="0"/>
                <a:ea typeface="Cambria" panose="02040503050406030204" pitchFamily="18" charset="0"/>
              </a:rPr>
              <a:t>The results </a:t>
            </a:r>
            <a:r>
              <a:rPr lang="en-US" sz="2400" dirty="0" smtClean="0">
                <a:latin typeface="Cambria" panose="02040503050406030204" pitchFamily="18" charset="0"/>
                <a:ea typeface="Cambria" panose="02040503050406030204" pitchFamily="18" charset="0"/>
              </a:rPr>
              <a:t>of manual processing showed </a:t>
            </a:r>
            <a:r>
              <a:rPr lang="en-US" sz="2400" dirty="0">
                <a:latin typeface="Cambria" panose="02040503050406030204" pitchFamily="18" charset="0"/>
                <a:ea typeface="Cambria" panose="02040503050406030204" pitchFamily="18" charset="0"/>
              </a:rPr>
              <a:t>that, regardless of the signal </a:t>
            </a:r>
            <a:r>
              <a:rPr lang="en-US" sz="2400" dirty="0" smtClean="0">
                <a:latin typeface="Cambria" panose="02040503050406030204" pitchFamily="18" charset="0"/>
                <a:ea typeface="Cambria" panose="02040503050406030204" pitchFamily="18" charset="0"/>
              </a:rPr>
              <a:t>representations </a:t>
            </a:r>
            <a:r>
              <a:rPr lang="en-US" sz="2400" dirty="0">
                <a:latin typeface="Cambria" panose="02040503050406030204" pitchFamily="18" charset="0"/>
                <a:ea typeface="Cambria" panose="02040503050406030204" pitchFamily="18" charset="0"/>
              </a:rPr>
              <a:t>used, </a:t>
            </a:r>
            <a:r>
              <a:rPr lang="en-US" sz="2400" dirty="0" smtClean="0">
                <a:latin typeface="Cambria" panose="02040503050406030204" pitchFamily="18" charset="0"/>
                <a:ea typeface="Cambria" panose="02040503050406030204" pitchFamily="18" charset="0"/>
              </a:rPr>
              <a:t>supervised algorithms provide better </a:t>
            </a:r>
            <a:r>
              <a:rPr lang="en-US" sz="2400" dirty="0">
                <a:latin typeface="Cambria" panose="02040503050406030204" pitchFamily="18" charset="0"/>
                <a:ea typeface="Cambria" panose="02040503050406030204" pitchFamily="18" charset="0"/>
              </a:rPr>
              <a:t>results: tectonic earthquakes are less often classified as volcanic.</a:t>
            </a:r>
          </a:p>
          <a:p>
            <a:pPr algn="just"/>
            <a:r>
              <a:rPr lang="en-US" sz="2400" dirty="0" smtClean="0">
                <a:latin typeface="Cambria" panose="02040503050406030204" pitchFamily="18" charset="0"/>
                <a:ea typeface="Cambria" panose="02040503050406030204" pitchFamily="18" charset="0"/>
              </a:rPr>
              <a:t>Results </a:t>
            </a:r>
            <a:r>
              <a:rPr lang="en-US" sz="2400" dirty="0">
                <a:latin typeface="Cambria" panose="02040503050406030204" pitchFamily="18" charset="0"/>
                <a:ea typeface="Cambria" panose="02040503050406030204" pitchFamily="18" charset="0"/>
              </a:rPr>
              <a:t>are </a:t>
            </a:r>
            <a:r>
              <a:rPr lang="en-US" sz="2400" dirty="0" smtClean="0">
                <a:latin typeface="Cambria" panose="02040503050406030204" pitchFamily="18" charset="0"/>
                <a:ea typeface="Cambria" panose="02040503050406030204" pitchFamily="18" charset="0"/>
              </a:rPr>
              <a:t>quite stable </a:t>
            </a:r>
            <a:r>
              <a:rPr lang="en-US" sz="2400" dirty="0">
                <a:latin typeface="Cambria" panose="02040503050406030204" pitchFamily="18" charset="0"/>
                <a:ea typeface="Cambria" panose="02040503050406030204" pitchFamily="18" charset="0"/>
              </a:rPr>
              <a:t>relatively different classifiers and their main parameters</a:t>
            </a:r>
          </a:p>
          <a:p>
            <a:r>
              <a:rPr lang="en-US" sz="2400" dirty="0" smtClean="0">
                <a:latin typeface="Cambria" panose="02040503050406030204" pitchFamily="18" charset="0"/>
                <a:ea typeface="Cambria" panose="02040503050406030204" pitchFamily="18" charset="0"/>
              </a:rPr>
              <a:t>Deviation </a:t>
            </a:r>
            <a:r>
              <a:rPr lang="en-US" sz="2400" dirty="0">
                <a:latin typeface="Cambria" panose="02040503050406030204" pitchFamily="18" charset="0"/>
                <a:ea typeface="Cambria" panose="02040503050406030204" pitchFamily="18" charset="0"/>
              </a:rPr>
              <a:t>of the aftershocks distribution from the Omori law cannot be explained only by volcanic </a:t>
            </a:r>
            <a:r>
              <a:rPr lang="en-US" sz="2400" dirty="0" smtClean="0">
                <a:latin typeface="Cambria" panose="02040503050406030204" pitchFamily="18" charset="0"/>
                <a:ea typeface="Cambria" panose="02040503050406030204" pitchFamily="18" charset="0"/>
              </a:rPr>
              <a:t>activity</a:t>
            </a:r>
            <a:endParaRPr lang="ru-RU" sz="2400" dirty="0">
              <a:latin typeface="Cambria" panose="02040503050406030204" pitchFamily="18" charset="0"/>
              <a:ea typeface="Cambria" panose="02040503050406030204" pitchFamily="18" charset="0"/>
            </a:endParaRPr>
          </a:p>
        </p:txBody>
      </p:sp>
      <p:sp>
        <p:nvSpPr>
          <p:cNvPr id="5" name="Заголовок 1"/>
          <p:cNvSpPr>
            <a:spLocks noGrp="1"/>
          </p:cNvSpPr>
          <p:nvPr>
            <p:ph type="title"/>
          </p:nvPr>
        </p:nvSpPr>
        <p:spPr>
          <a:xfrm>
            <a:off x="2429666" y="400703"/>
            <a:ext cx="7184785" cy="796127"/>
          </a:xfrm>
        </p:spPr>
        <p:txBody>
          <a:bodyPr>
            <a:normAutofit/>
          </a:bodyPr>
          <a:lstStyle/>
          <a:p>
            <a:pPr algn="ctr"/>
            <a:r>
              <a:rPr lang="en-US" sz="4000" dirty="0" smtClean="0">
                <a:latin typeface="Cambria" panose="02040503050406030204" pitchFamily="18" charset="0"/>
                <a:ea typeface="Cambria" panose="02040503050406030204" pitchFamily="18" charset="0"/>
              </a:rPr>
              <a:t>Conclusions</a:t>
            </a:r>
            <a:endParaRPr lang="ru-RU" sz="4000" dirty="0"/>
          </a:p>
        </p:txBody>
      </p:sp>
    </p:spTree>
    <p:extLst>
      <p:ext uri="{BB962C8B-B14F-4D97-AF65-F5344CB8AC3E}">
        <p14:creationId xmlns:p14="http://schemas.microsoft.com/office/powerpoint/2010/main" val="40142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838200" y="1"/>
            <a:ext cx="10515600" cy="54356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Clustering using</a:t>
            </a:r>
            <a:r>
              <a:rPr lang="ru-RU" sz="4000" dirty="0" smtClean="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smoothed spectra</a:t>
            </a:r>
            <a:endParaRPr lang="ru-RU" sz="4000" dirty="0">
              <a:latin typeface="Cambria" panose="02040503050406030204" pitchFamily="18" charset="0"/>
              <a:ea typeface="Cambria" panose="02040503050406030204" pitchFamily="18" charset="0"/>
            </a:endParaRPr>
          </a:p>
        </p:txBody>
      </p:sp>
      <p:grpSp>
        <p:nvGrpSpPr>
          <p:cNvPr id="16" name="Группа 15"/>
          <p:cNvGrpSpPr/>
          <p:nvPr/>
        </p:nvGrpSpPr>
        <p:grpSpPr>
          <a:xfrm>
            <a:off x="469090" y="467360"/>
            <a:ext cx="11253819" cy="5816600"/>
            <a:chOff x="511461" y="1041400"/>
            <a:chExt cx="11253819" cy="5816600"/>
          </a:xfrm>
        </p:grpSpPr>
        <p:grpSp>
          <p:nvGrpSpPr>
            <p:cNvPr id="7" name="Группа 6"/>
            <p:cNvGrpSpPr/>
            <p:nvPr/>
          </p:nvGrpSpPr>
          <p:grpSpPr>
            <a:xfrm>
              <a:off x="511461" y="1351280"/>
              <a:ext cx="11253819" cy="5506720"/>
              <a:chOff x="511461" y="1351280"/>
              <a:chExt cx="11253819" cy="550672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7803" t="11359" r="6949"/>
              <a:stretch/>
            </p:blipFill>
            <p:spPr>
              <a:xfrm>
                <a:off x="511461" y="1351280"/>
                <a:ext cx="11253819" cy="5506720"/>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7578" b="12323"/>
              <a:stretch/>
            </p:blipFill>
            <p:spPr>
              <a:xfrm>
                <a:off x="9046076" y="1503680"/>
                <a:ext cx="2196059" cy="660400"/>
              </a:xfrm>
              <a:prstGeom prst="rect">
                <a:avLst/>
              </a:prstGeom>
            </p:spPr>
          </p:pic>
        </p:grpSp>
        <p:sp>
          <p:nvSpPr>
            <p:cNvPr id="8" name="TextBox 7"/>
            <p:cNvSpPr txBox="1"/>
            <p:nvPr/>
          </p:nvSpPr>
          <p:spPr>
            <a:xfrm>
              <a:off x="4037790" y="1041400"/>
              <a:ext cx="4201160" cy="369332"/>
            </a:xfrm>
            <a:prstGeom prst="rect">
              <a:avLst/>
            </a:prstGeom>
            <a:noFill/>
          </p:spPr>
          <p:txBody>
            <a:bodyPr wrap="square" rtlCol="0">
              <a:spAutoFit/>
            </a:bodyPr>
            <a:lstStyle/>
            <a:p>
              <a:pPr algn="ctr"/>
              <a:r>
                <a:rPr lang="en-US" dirty="0" smtClean="0"/>
                <a:t>K-means clustering</a:t>
              </a:r>
              <a:endParaRPr lang="ru-RU" dirty="0"/>
            </a:p>
          </p:txBody>
        </p:sp>
      </p:grpSp>
      <p:sp>
        <p:nvSpPr>
          <p:cNvPr id="2" name="TextBox 1"/>
          <p:cNvSpPr txBox="1"/>
          <p:nvPr/>
        </p:nvSpPr>
        <p:spPr>
          <a:xfrm>
            <a:off x="1175848" y="1633913"/>
            <a:ext cx="929987" cy="374073"/>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M=7.3</a:t>
            </a:r>
            <a:endParaRPr lang="ru-RU"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267184" y="1259840"/>
            <a:ext cx="929987" cy="374073"/>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M=6.1</a:t>
            </a:r>
            <a:endParaRPr lang="ru-RU"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2584509" y="2620863"/>
            <a:ext cx="2398971" cy="646331"/>
          </a:xfrm>
          <a:prstGeom prst="rect">
            <a:avLst/>
          </a:prstGeom>
          <a:noFill/>
        </p:spPr>
        <p:txBody>
          <a:bodyPr wrap="square" rtlCol="0">
            <a:spAutoFit/>
          </a:bodyPr>
          <a:lstStyle/>
          <a:p>
            <a:pPr algn="ctr"/>
            <a:r>
              <a:rPr lang="en-US" b="1" dirty="0" smtClean="0">
                <a:solidFill>
                  <a:srgbClr val="C00000"/>
                </a:solidFill>
                <a:latin typeface="Cambria" panose="02040503050406030204" pitchFamily="18" charset="0"/>
                <a:ea typeface="Cambria" panose="02040503050406030204" pitchFamily="18" charset="0"/>
              </a:rPr>
              <a:t>M=5.0 and Shiveluch eruption</a:t>
            </a:r>
            <a:endParaRPr lang="ru-RU" b="1" dirty="0">
              <a:solidFill>
                <a:srgbClr val="C00000"/>
              </a:solidFill>
              <a:latin typeface="Cambria" panose="02040503050406030204" pitchFamily="18" charset="0"/>
              <a:ea typeface="Cambria" panose="02040503050406030204" pitchFamily="18" charset="0"/>
            </a:endParaRPr>
          </a:p>
        </p:txBody>
      </p:sp>
      <p:grpSp>
        <p:nvGrpSpPr>
          <p:cNvPr id="22" name="Группа 21"/>
          <p:cNvGrpSpPr/>
          <p:nvPr/>
        </p:nvGrpSpPr>
        <p:grpSpPr>
          <a:xfrm>
            <a:off x="838200" y="3986860"/>
            <a:ext cx="2613313" cy="2225279"/>
            <a:chOff x="838200" y="3986860"/>
            <a:chExt cx="2613313" cy="2225279"/>
          </a:xfrm>
        </p:grpSpPr>
        <p:sp>
          <p:nvSpPr>
            <p:cNvPr id="12" name="Овал 11"/>
            <p:cNvSpPr/>
            <p:nvPr/>
          </p:nvSpPr>
          <p:spPr>
            <a:xfrm>
              <a:off x="1431176" y="3986860"/>
              <a:ext cx="1349318" cy="1349318"/>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838200" y="5842807"/>
              <a:ext cx="2613313" cy="369332"/>
            </a:xfrm>
            <a:prstGeom prst="rect">
              <a:avLst/>
            </a:prstGeom>
            <a:noFill/>
          </p:spPr>
          <p:txBody>
            <a:bodyPr wrap="square" rtlCol="0">
              <a:spAutoFit/>
            </a:bodyPr>
            <a:lstStyle/>
            <a:p>
              <a:pPr algn="ctr"/>
              <a:r>
                <a:rPr lang="en-US" b="1" dirty="0" smtClean="0">
                  <a:solidFill>
                    <a:srgbClr val="C00000"/>
                  </a:solidFill>
                  <a:latin typeface="Cambria" panose="02040503050406030204" pitchFamily="18" charset="0"/>
                  <a:ea typeface="Cambria" panose="02040503050406030204" pitchFamily="18" charset="0"/>
                </a:rPr>
                <a:t>Shiveluch activation</a:t>
              </a:r>
              <a:endParaRPr lang="ru-RU" b="1" dirty="0">
                <a:solidFill>
                  <a:srgbClr val="C00000"/>
                </a:solidFill>
                <a:latin typeface="Cambria" panose="02040503050406030204" pitchFamily="18" charset="0"/>
                <a:ea typeface="Cambria" panose="02040503050406030204" pitchFamily="18" charset="0"/>
              </a:endParaRPr>
            </a:p>
          </p:txBody>
        </p:sp>
      </p:grpSp>
      <p:grpSp>
        <p:nvGrpSpPr>
          <p:cNvPr id="20" name="Группа 19"/>
          <p:cNvGrpSpPr/>
          <p:nvPr/>
        </p:nvGrpSpPr>
        <p:grpSpPr>
          <a:xfrm>
            <a:off x="175212" y="6178866"/>
            <a:ext cx="7859712" cy="523290"/>
            <a:chOff x="175212" y="6178866"/>
            <a:chExt cx="7859712" cy="523290"/>
          </a:xfrm>
        </p:grpSpPr>
        <p:pic>
          <p:nvPicPr>
            <p:cNvPr id="18" name="Рисунок 17"/>
            <p:cNvPicPr>
              <a:picLocks noChangeAspect="1"/>
            </p:cNvPicPr>
            <p:nvPr/>
          </p:nvPicPr>
          <p:blipFill>
            <a:blip r:embed="rId4"/>
            <a:stretch>
              <a:fillRect/>
            </a:stretch>
          </p:blipFill>
          <p:spPr>
            <a:xfrm>
              <a:off x="175212" y="6178866"/>
              <a:ext cx="7859712" cy="523290"/>
            </a:xfrm>
            <a:prstGeom prst="rect">
              <a:avLst/>
            </a:prstGeom>
          </p:spPr>
        </p:pic>
        <p:sp>
          <p:nvSpPr>
            <p:cNvPr id="19" name="TextBox 18"/>
            <p:cNvSpPr txBox="1"/>
            <p:nvPr/>
          </p:nvSpPr>
          <p:spPr>
            <a:xfrm>
              <a:off x="198501" y="6188540"/>
              <a:ext cx="985520" cy="292388"/>
            </a:xfrm>
            <a:prstGeom prst="rect">
              <a:avLst/>
            </a:prstGeom>
            <a:noFill/>
          </p:spPr>
          <p:txBody>
            <a:bodyPr wrap="square" rtlCol="0">
              <a:spAutoFit/>
            </a:bodyPr>
            <a:lstStyle/>
            <a:p>
              <a:r>
                <a:rPr lang="en-US" sz="1300" dirty="0" smtClean="0">
                  <a:latin typeface="Times New Roman" panose="02020603050405020304" pitchFamily="18" charset="0"/>
                  <a:cs typeface="Times New Roman" panose="02020603050405020304" pitchFamily="18" charset="0"/>
                </a:rPr>
                <a:t>December</a:t>
              </a:r>
              <a:endParaRPr lang="ru-RU" sz="1300" dirty="0">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8242300" y="6174750"/>
            <a:ext cx="3111500" cy="523220"/>
          </a:xfrm>
          <a:prstGeom prst="rect">
            <a:avLst/>
          </a:prstGeom>
          <a:noFill/>
        </p:spPr>
        <p:txBody>
          <a:bodyPr wrap="square" rtlCol="0">
            <a:spAutoFit/>
          </a:bodyPr>
          <a:lstStyle/>
          <a:p>
            <a:r>
              <a:rPr lang="en-US" sz="1400" dirty="0" smtClean="0">
                <a:latin typeface="Courier New" panose="02070309020205020404" pitchFamily="49" charset="0"/>
                <a:cs typeface="Courier New" panose="02070309020205020404" pitchFamily="49" charset="0"/>
              </a:rPr>
              <a:t>Data on the volcanic activity from emsd.ru</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622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Cambria" panose="02040503050406030204" pitchFamily="18" charset="0"/>
                <a:ea typeface="Cambria" panose="02040503050406030204" pitchFamily="18" charset="0"/>
              </a:rPr>
              <a:t>Classification</a:t>
            </a:r>
            <a:endParaRPr lang="ru-RU" sz="4000" dirty="0"/>
          </a:p>
        </p:txBody>
      </p:sp>
      <p:grpSp>
        <p:nvGrpSpPr>
          <p:cNvPr id="29" name="Группа 28"/>
          <p:cNvGrpSpPr/>
          <p:nvPr/>
        </p:nvGrpSpPr>
        <p:grpSpPr>
          <a:xfrm>
            <a:off x="2064936" y="3069770"/>
            <a:ext cx="9045073" cy="3517755"/>
            <a:chOff x="634475" y="1690688"/>
            <a:chExt cx="9840059" cy="4123408"/>
          </a:xfrm>
        </p:grpSpPr>
        <p:grpSp>
          <p:nvGrpSpPr>
            <p:cNvPr id="28" name="Группа 27"/>
            <p:cNvGrpSpPr/>
            <p:nvPr/>
          </p:nvGrpSpPr>
          <p:grpSpPr>
            <a:xfrm>
              <a:off x="634475" y="1690688"/>
              <a:ext cx="9840059" cy="4041630"/>
              <a:chOff x="634475" y="1690688"/>
              <a:chExt cx="9840059" cy="4041630"/>
            </a:xfrm>
          </p:grpSpPr>
          <p:grpSp>
            <p:nvGrpSpPr>
              <p:cNvPr id="20" name="Группа 19"/>
              <p:cNvGrpSpPr/>
              <p:nvPr/>
            </p:nvGrpSpPr>
            <p:grpSpPr>
              <a:xfrm>
                <a:off x="634475" y="1690688"/>
                <a:ext cx="7345679" cy="4041630"/>
                <a:chOff x="1798321" y="1520970"/>
                <a:chExt cx="7345679" cy="4041630"/>
              </a:xfrm>
            </p:grpSpPr>
            <p:grpSp>
              <p:nvGrpSpPr>
                <p:cNvPr id="11" name="Группа 10"/>
                <p:cNvGrpSpPr/>
                <p:nvPr/>
              </p:nvGrpSpPr>
              <p:grpSpPr>
                <a:xfrm>
                  <a:off x="1798321" y="2001518"/>
                  <a:ext cx="7345679" cy="706121"/>
                  <a:chOff x="1798321" y="2001518"/>
                  <a:chExt cx="7345679" cy="706121"/>
                </a:xfrm>
              </p:grpSpPr>
              <p:sp>
                <p:nvSpPr>
                  <p:cNvPr id="4" name="Прямоугольник с двумя скругленными соседними углами 3"/>
                  <p:cNvSpPr/>
                  <p:nvPr/>
                </p:nvSpPr>
                <p:spPr>
                  <a:xfrm rot="16200000">
                    <a:off x="3594101" y="205738"/>
                    <a:ext cx="706119" cy="4297680"/>
                  </a:xfrm>
                  <a:prstGeom prst="round2SameRect">
                    <a:avLst/>
                  </a:prstGeom>
                  <a:solidFill>
                    <a:schemeClr val="accent1">
                      <a:lumMod val="40000"/>
                      <a:lumOff val="60000"/>
                    </a:schemeClr>
                  </a:solid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5" name="Прямоугольник с двумя скругленными соседними углами 4"/>
                  <p:cNvSpPr/>
                  <p:nvPr/>
                </p:nvSpPr>
                <p:spPr>
                  <a:xfrm rot="5400000">
                    <a:off x="7284720" y="848359"/>
                    <a:ext cx="706120" cy="3012440"/>
                  </a:xfrm>
                  <a:prstGeom prst="round2SameRect">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235199" y="2074045"/>
                    <a:ext cx="3423920"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Training set</a:t>
                    </a:r>
                    <a:endParaRPr lang="ru-RU" sz="2400" dirty="0">
                      <a:latin typeface="Cambria" panose="02040503050406030204" pitchFamily="18" charset="0"/>
                      <a:ea typeface="Cambria" panose="02040503050406030204" pitchFamily="18" charset="0"/>
                    </a:endParaRPr>
                  </a:p>
                </p:txBody>
              </p:sp>
              <p:sp>
                <p:nvSpPr>
                  <p:cNvPr id="7" name="TextBox 6"/>
                  <p:cNvSpPr txBox="1"/>
                  <p:nvPr/>
                </p:nvSpPr>
                <p:spPr>
                  <a:xfrm>
                    <a:off x="6327574" y="2074192"/>
                    <a:ext cx="2740660"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Test set</a:t>
                    </a:r>
                    <a:endParaRPr lang="ru-RU" sz="2400" dirty="0">
                      <a:latin typeface="Cambria" panose="02040503050406030204" pitchFamily="18" charset="0"/>
                      <a:ea typeface="Cambria" panose="02040503050406030204" pitchFamily="18" charset="0"/>
                    </a:endParaRPr>
                  </a:p>
                </p:txBody>
              </p:sp>
            </p:grpSp>
            <p:sp>
              <p:nvSpPr>
                <p:cNvPr id="8" name="Прямоугольник 7"/>
                <p:cNvSpPr/>
                <p:nvPr/>
              </p:nvSpPr>
              <p:spPr>
                <a:xfrm>
                  <a:off x="2160864" y="1520970"/>
                  <a:ext cx="6847363" cy="505073"/>
                </a:xfrm>
                <a:prstGeom prst="rect">
                  <a:avLst/>
                </a:prstGeom>
              </p:spPr>
              <p:txBody>
                <a:bodyPr wrap="none">
                  <a:spAutoFit/>
                </a:bodyPr>
                <a:lstStyle/>
                <a:p>
                  <a:pPr algn="ctr"/>
                  <a:r>
                    <a:rPr lang="en-US" sz="2200" dirty="0" smtClean="0">
                      <a:latin typeface="Cambria" panose="02040503050406030204" pitchFamily="18" charset="0"/>
                      <a:ea typeface="Cambria" panose="02040503050406030204" pitchFamily="18" charset="0"/>
                    </a:rPr>
                    <a:t>Labeled data: 902 tectonic and 273 volcanic events</a:t>
                  </a:r>
                  <a:endParaRPr lang="ru-RU" sz="2200" dirty="0">
                    <a:latin typeface="Cambria" panose="02040503050406030204" pitchFamily="18" charset="0"/>
                    <a:ea typeface="Cambria" panose="02040503050406030204" pitchFamily="18" charset="0"/>
                  </a:endParaRPr>
                </a:p>
              </p:txBody>
            </p:sp>
            <p:grpSp>
              <p:nvGrpSpPr>
                <p:cNvPr id="12" name="Группа 11"/>
                <p:cNvGrpSpPr/>
                <p:nvPr/>
              </p:nvGrpSpPr>
              <p:grpSpPr>
                <a:xfrm>
                  <a:off x="2655925" y="3429000"/>
                  <a:ext cx="5857238" cy="706119"/>
                  <a:chOff x="3114044" y="3307079"/>
                  <a:chExt cx="5857238" cy="706119"/>
                </a:xfrm>
              </p:grpSpPr>
              <p:sp>
                <p:nvSpPr>
                  <p:cNvPr id="9" name="Скругленный прямоугольник 8"/>
                  <p:cNvSpPr/>
                  <p:nvPr/>
                </p:nvSpPr>
                <p:spPr>
                  <a:xfrm rot="16200000">
                    <a:off x="5689603" y="731520"/>
                    <a:ext cx="706119" cy="5857238"/>
                  </a:xfrm>
                  <a:prstGeom prst="roundRect">
                    <a:avLst/>
                  </a:prstGeom>
                  <a:solidFill>
                    <a:schemeClr val="accent4">
                      <a:lumMod val="40000"/>
                      <a:lumOff val="6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0" name="TextBox 9"/>
                  <p:cNvSpPr txBox="1"/>
                  <p:nvPr/>
                </p:nvSpPr>
                <p:spPr>
                  <a:xfrm>
                    <a:off x="3331613" y="3366941"/>
                    <a:ext cx="5264885" cy="461665"/>
                  </a:xfrm>
                  <a:prstGeom prst="rect">
                    <a:avLst/>
                  </a:prstGeom>
                  <a:noFill/>
                </p:spPr>
                <p:txBody>
                  <a:bodyPr wrap="square" rtlCol="0">
                    <a:spAutoFit/>
                  </a:bodyPr>
                  <a:lstStyle/>
                  <a:p>
                    <a:pPr algn="ctr"/>
                    <a:r>
                      <a:rPr lang="en-US" sz="2400" dirty="0" err="1" smtClean="0">
                        <a:latin typeface="Cambria" panose="02040503050406030204" pitchFamily="18" charset="0"/>
                        <a:ea typeface="Cambria" panose="02040503050406030204" pitchFamily="18" charset="0"/>
                      </a:rPr>
                      <a:t>Classificator</a:t>
                    </a:r>
                    <a:endParaRPr lang="ru-RU" sz="2400" dirty="0">
                      <a:latin typeface="Cambria" panose="02040503050406030204" pitchFamily="18" charset="0"/>
                      <a:ea typeface="Cambria" panose="02040503050406030204" pitchFamily="18" charset="0"/>
                    </a:endParaRPr>
                  </a:p>
                </p:txBody>
              </p:sp>
            </p:grpSp>
            <p:grpSp>
              <p:nvGrpSpPr>
                <p:cNvPr id="13" name="Группа 12"/>
                <p:cNvGrpSpPr/>
                <p:nvPr/>
              </p:nvGrpSpPr>
              <p:grpSpPr>
                <a:xfrm>
                  <a:off x="2655925" y="4856481"/>
                  <a:ext cx="5857238" cy="706119"/>
                  <a:chOff x="3114044" y="3307079"/>
                  <a:chExt cx="5857238" cy="706119"/>
                </a:xfrm>
              </p:grpSpPr>
              <p:sp>
                <p:nvSpPr>
                  <p:cNvPr id="14" name="Скругленный прямоугольник 13"/>
                  <p:cNvSpPr/>
                  <p:nvPr/>
                </p:nvSpPr>
                <p:spPr>
                  <a:xfrm rot="16200000">
                    <a:off x="5689603" y="731520"/>
                    <a:ext cx="706119" cy="5857238"/>
                  </a:xfrm>
                  <a:prstGeom prst="roundRect">
                    <a:avLst/>
                  </a:prstGeom>
                  <a:solidFill>
                    <a:schemeClr val="accent3">
                      <a:lumMod val="40000"/>
                      <a:lumOff val="60000"/>
                    </a:schemeClr>
                  </a:solidFill>
                  <a:ln w="3810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accent3">
                          <a:lumMod val="40000"/>
                          <a:lumOff val="60000"/>
                        </a:schemeClr>
                      </a:solidFill>
                    </a:endParaRPr>
                  </a:p>
                </p:txBody>
              </p:sp>
              <p:sp>
                <p:nvSpPr>
                  <p:cNvPr id="15" name="TextBox 14"/>
                  <p:cNvSpPr txBox="1"/>
                  <p:nvPr/>
                </p:nvSpPr>
                <p:spPr>
                  <a:xfrm>
                    <a:off x="3410218" y="3404245"/>
                    <a:ext cx="5264885" cy="461665"/>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Entire dataset</a:t>
                    </a:r>
                    <a:endParaRPr lang="ru-RU" sz="2400" dirty="0">
                      <a:latin typeface="Cambria" panose="02040503050406030204" pitchFamily="18" charset="0"/>
                      <a:ea typeface="Cambria" panose="02040503050406030204" pitchFamily="18" charset="0"/>
                    </a:endParaRPr>
                  </a:p>
                </p:txBody>
              </p:sp>
            </p:grpSp>
          </p:grpSp>
          <p:grpSp>
            <p:nvGrpSpPr>
              <p:cNvPr id="19" name="Группа 18"/>
              <p:cNvGrpSpPr/>
              <p:nvPr/>
            </p:nvGrpSpPr>
            <p:grpSpPr>
              <a:xfrm>
                <a:off x="8382124" y="4304838"/>
                <a:ext cx="2092410" cy="706119"/>
                <a:chOff x="5496562" y="4198017"/>
                <a:chExt cx="2092410" cy="706119"/>
              </a:xfrm>
              <a:solidFill>
                <a:schemeClr val="accent2">
                  <a:lumMod val="40000"/>
                  <a:lumOff val="60000"/>
                </a:schemeClr>
              </a:solidFill>
            </p:grpSpPr>
            <p:sp>
              <p:nvSpPr>
                <p:cNvPr id="17" name="Скругленный прямоугольник 16"/>
                <p:cNvSpPr/>
                <p:nvPr/>
              </p:nvSpPr>
              <p:spPr>
                <a:xfrm rot="16200000">
                  <a:off x="6189707" y="3504872"/>
                  <a:ext cx="706119" cy="2092410"/>
                </a:xfrm>
                <a:prstGeom prst="roundRect">
                  <a:avLst/>
                </a:prstGeom>
                <a:grpFill/>
                <a:ln w="38100">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accent3">
                        <a:lumMod val="40000"/>
                        <a:lumOff val="60000"/>
                      </a:schemeClr>
                    </a:solidFill>
                  </a:endParaRPr>
                </a:p>
              </p:txBody>
            </p:sp>
            <p:sp>
              <p:nvSpPr>
                <p:cNvPr id="18" name="TextBox 17"/>
                <p:cNvSpPr txBox="1"/>
                <p:nvPr/>
              </p:nvSpPr>
              <p:spPr>
                <a:xfrm>
                  <a:off x="5596149" y="4258652"/>
                  <a:ext cx="1880801" cy="461665"/>
                </a:xfrm>
                <a:prstGeom prst="rect">
                  <a:avLst/>
                </a:prstGeom>
                <a:grpFill/>
                <a:ln>
                  <a:noFill/>
                </a:ln>
              </p:spPr>
              <p:txBody>
                <a:bodyPr wrap="square" rtlCol="0">
                  <a:spAutoFit/>
                </a:bodyPr>
                <a:lstStyle/>
                <a:p>
                  <a:pPr algn="ctr"/>
                  <a:r>
                    <a:rPr lang="en-US" sz="2400" dirty="0" smtClean="0">
                      <a:latin typeface="Cambria" panose="02040503050406030204" pitchFamily="18" charset="0"/>
                      <a:ea typeface="Cambria" panose="02040503050406030204" pitchFamily="18" charset="0"/>
                    </a:rPr>
                    <a:t>Labels</a:t>
                  </a:r>
                  <a:endParaRPr lang="ru-RU" sz="2400" dirty="0">
                    <a:latin typeface="Cambria" panose="02040503050406030204" pitchFamily="18" charset="0"/>
                    <a:ea typeface="Cambria" panose="02040503050406030204" pitchFamily="18" charset="0"/>
                  </a:endParaRPr>
                </a:p>
              </p:txBody>
            </p:sp>
          </p:grpSp>
        </p:grpSp>
        <p:cxnSp>
          <p:nvCxnSpPr>
            <p:cNvPr id="22" name="Прямая со стрелкой 21"/>
            <p:cNvCxnSpPr/>
            <p:nvPr/>
          </p:nvCxnSpPr>
          <p:spPr>
            <a:xfrm>
              <a:off x="4420697" y="2954013"/>
              <a:ext cx="0" cy="55164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25" name="Прямая со стрелкой 24"/>
            <p:cNvCxnSpPr/>
            <p:nvPr/>
          </p:nvCxnSpPr>
          <p:spPr>
            <a:xfrm>
              <a:off x="4420697" y="4397318"/>
              <a:ext cx="0" cy="55164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6" name="Левая фигурная скобка 25"/>
            <p:cNvSpPr/>
            <p:nvPr/>
          </p:nvSpPr>
          <p:spPr>
            <a:xfrm flipH="1">
              <a:off x="7638250" y="3532182"/>
              <a:ext cx="341903" cy="2281914"/>
            </a:xfrm>
            <a:prstGeom prst="leftBrace">
              <a:avLst>
                <a:gd name="adj1" fmla="val 112414"/>
                <a:gd name="adj2" fmla="val 49331"/>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grpSp>
      <p:sp>
        <p:nvSpPr>
          <p:cNvPr id="24" name="Объект 2"/>
          <p:cNvSpPr>
            <a:spLocks noGrp="1"/>
          </p:cNvSpPr>
          <p:nvPr>
            <p:ph idx="1"/>
          </p:nvPr>
        </p:nvSpPr>
        <p:spPr>
          <a:xfrm>
            <a:off x="838200" y="1681401"/>
            <a:ext cx="10515600" cy="1397656"/>
          </a:xfrm>
        </p:spPr>
        <p:txBody>
          <a:bodyPr>
            <a:normAutofit/>
          </a:bodyPr>
          <a:lstStyle/>
          <a:p>
            <a:pPr marL="0" indent="0" algn="ctr">
              <a:buNone/>
            </a:pPr>
            <a:r>
              <a:rPr lang="en-US" sz="2200" dirty="0">
                <a:latin typeface="Cambria" panose="02040503050406030204" pitchFamily="18" charset="0"/>
                <a:ea typeface="Cambria" panose="02040503050406030204" pitchFamily="18" charset="0"/>
              </a:rPr>
              <a:t>i</a:t>
            </a:r>
            <a:r>
              <a:rPr lang="en-US" sz="2200" dirty="0" smtClean="0">
                <a:latin typeface="Cambria" panose="02040503050406030204" pitchFamily="18" charset="0"/>
                <a:ea typeface="Cambria" panose="02040503050406030204" pitchFamily="18" charset="0"/>
              </a:rPr>
              <a:t>s identifying </a:t>
            </a:r>
            <a:r>
              <a:rPr lang="en-US" sz="2200" dirty="0">
                <a:latin typeface="Cambria" panose="02040503050406030204" pitchFamily="18" charset="0"/>
                <a:ea typeface="Cambria" panose="02040503050406030204" pitchFamily="18" charset="0"/>
              </a:rPr>
              <a:t>to which category an object belongs </a:t>
            </a:r>
            <a:r>
              <a:rPr lang="en-US" sz="2200" dirty="0" smtClean="0">
                <a:latin typeface="Cambria" panose="02040503050406030204" pitchFamily="18" charset="0"/>
                <a:ea typeface="Cambria" panose="02040503050406030204" pitchFamily="18" charset="0"/>
              </a:rPr>
              <a:t>to</a:t>
            </a:r>
            <a:r>
              <a:rPr lang="en-US" sz="2200" dirty="0">
                <a:latin typeface="Cambria" panose="02040503050406030204" pitchFamily="18" charset="0"/>
                <a:ea typeface="Cambria" panose="02040503050406030204" pitchFamily="18" charset="0"/>
              </a:rPr>
              <a:t/>
            </a:r>
            <a:br>
              <a:rPr lang="en-US" sz="2200" dirty="0">
                <a:latin typeface="Cambria" panose="02040503050406030204" pitchFamily="18" charset="0"/>
                <a:ea typeface="Cambria" panose="02040503050406030204" pitchFamily="18" charset="0"/>
              </a:rPr>
            </a:br>
            <a:r>
              <a:rPr lang="en-US" sz="2200" dirty="0">
                <a:solidFill>
                  <a:srgbClr val="1D1F22"/>
                </a:solidFill>
                <a:latin typeface="Cambria" panose="02040503050406030204" pitchFamily="18" charset="0"/>
                <a:ea typeface="Cambria" panose="02040503050406030204" pitchFamily="18" charset="0"/>
              </a:rPr>
              <a:t>and is the class of </a:t>
            </a:r>
            <a:r>
              <a:rPr lang="en-US" sz="2200" u="sng" dirty="0">
                <a:solidFill>
                  <a:srgbClr val="1D1F22"/>
                </a:solidFill>
                <a:latin typeface="Cambria" panose="02040503050406030204" pitchFamily="18" charset="0"/>
                <a:ea typeface="Cambria" panose="02040503050406030204" pitchFamily="18" charset="0"/>
              </a:rPr>
              <a:t>supervised</a:t>
            </a:r>
            <a:r>
              <a:rPr lang="en-US" sz="2200" dirty="0">
                <a:solidFill>
                  <a:srgbClr val="1D1F22"/>
                </a:solidFill>
                <a:latin typeface="Cambria" panose="02040503050406030204" pitchFamily="18" charset="0"/>
                <a:ea typeface="Cambria" panose="02040503050406030204" pitchFamily="18" charset="0"/>
              </a:rPr>
              <a:t> machine learning </a:t>
            </a:r>
            <a:r>
              <a:rPr lang="en-US" sz="2200" dirty="0" smtClean="0">
                <a:solidFill>
                  <a:srgbClr val="1D1F22"/>
                </a:solidFill>
                <a:latin typeface="Cambria" panose="02040503050406030204" pitchFamily="18" charset="0"/>
                <a:ea typeface="Cambria" panose="02040503050406030204" pitchFamily="18" charset="0"/>
              </a:rPr>
              <a:t>methods</a:t>
            </a:r>
            <a:r>
              <a:rPr lang="ru-RU" sz="2200" dirty="0" smtClean="0">
                <a:solidFill>
                  <a:srgbClr val="1D1F22"/>
                </a:solidFill>
                <a:latin typeface="Cambria" panose="02040503050406030204" pitchFamily="18" charset="0"/>
                <a:ea typeface="Cambria" panose="02040503050406030204" pitchFamily="18" charset="0"/>
              </a:rPr>
              <a:t>.</a:t>
            </a:r>
          </a:p>
          <a:p>
            <a:pPr marL="0" indent="0" algn="ctr">
              <a:buNone/>
            </a:pPr>
            <a:r>
              <a:rPr lang="en-US" sz="2200" dirty="0" smtClean="0">
                <a:latin typeface="Cambria" panose="02040503050406030204" pitchFamily="18" charset="0"/>
                <a:ea typeface="Cambria" panose="02040503050406030204" pitchFamily="18" charset="0"/>
              </a:rPr>
              <a:t>In this work we used next algorithms: SVM and Random Forest</a:t>
            </a:r>
            <a:endParaRPr lang="en-US" sz="2200" dirty="0">
              <a:solidFill>
                <a:srgbClr val="1D1F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4503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147524"/>
            <a:ext cx="10515600" cy="741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ambria" panose="02040503050406030204" pitchFamily="18" charset="0"/>
                <a:ea typeface="Cambria" panose="02040503050406030204" pitchFamily="18" charset="0"/>
              </a:rPr>
              <a:t>Classification: RF vs. SVM</a:t>
            </a:r>
            <a:endParaRPr lang="ru-RU" sz="4000" dirty="0">
              <a:latin typeface="Cambria" panose="02040503050406030204" pitchFamily="18" charset="0"/>
              <a:ea typeface="Cambria" panose="02040503050406030204"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408" t="10853" r="6847" b="7623"/>
          <a:stretch/>
        </p:blipFill>
        <p:spPr>
          <a:xfrm>
            <a:off x="64067" y="889204"/>
            <a:ext cx="12127933" cy="5833545"/>
          </a:xfrm>
          <a:prstGeom prst="rect">
            <a:avLst/>
          </a:prstGeom>
        </p:spPr>
      </p:pic>
    </p:spTree>
    <p:extLst>
      <p:ext uri="{BB962C8B-B14F-4D97-AF65-F5344CB8AC3E}">
        <p14:creationId xmlns:p14="http://schemas.microsoft.com/office/powerpoint/2010/main" val="4225371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13309</TotalTime>
  <Words>2226</Words>
  <Application>Microsoft Office PowerPoint</Application>
  <PresentationFormat>Широкоэкранный</PresentationFormat>
  <Paragraphs>457</Paragraphs>
  <Slides>67</Slides>
  <Notes>0</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67</vt:i4>
      </vt:variant>
    </vt:vector>
  </HeadingPairs>
  <TitlesOfParts>
    <vt:vector size="78" baseType="lpstr">
      <vt:lpstr>ＭＳ Ｐゴシック</vt:lpstr>
      <vt:lpstr>Arial</vt:lpstr>
      <vt:lpstr>Calibri</vt:lpstr>
      <vt:lpstr>Calibri Light</vt:lpstr>
      <vt:lpstr>Cambria</vt:lpstr>
      <vt:lpstr>Cambria Math</vt:lpstr>
      <vt:lpstr>Courier New</vt:lpstr>
      <vt:lpstr>Mangal</vt:lpstr>
      <vt:lpstr>Times New Roman</vt:lpstr>
      <vt:lpstr>Тема Office</vt:lpstr>
      <vt:lpstr>Image</vt:lpstr>
      <vt:lpstr>Classification of seismic events in Kamchatka (Russia) with different machine learning techniques</vt:lpstr>
      <vt:lpstr>Kamchatka: present day tectonics</vt:lpstr>
      <vt:lpstr>Презентация PowerPoint</vt:lpstr>
      <vt:lpstr>Detected earthquakes July 2018 – April 2019</vt:lpstr>
      <vt:lpstr>Презентация PowerPoint</vt:lpstr>
      <vt:lpstr>Clustering</vt:lpstr>
      <vt:lpstr>Презентация PowerPoint</vt:lpstr>
      <vt:lpstr>Classification</vt:lpstr>
      <vt:lpstr>Презентация PowerPoint</vt:lpstr>
      <vt:lpstr>Conclusions</vt:lpstr>
      <vt:lpstr>Thank you for your attention!</vt:lpstr>
      <vt:lpstr>Презентация PowerPoint</vt:lpstr>
      <vt:lpstr>Kamchatka: present day tectonics</vt:lpstr>
      <vt:lpstr>Презентация PowerPoint</vt:lpstr>
      <vt:lpstr>Klyuchevskoy volcanic group (KVG)</vt:lpstr>
      <vt:lpstr>Kamchatka seismicity and catalogs</vt:lpstr>
      <vt:lpstr>Kamchatka seismicity and catalogs</vt:lpstr>
      <vt:lpstr>Презентация PowerPoint</vt:lpstr>
      <vt:lpstr>Презентация PowerPoint</vt:lpstr>
      <vt:lpstr>Detected earthquakes July 2018 – April 2019</vt:lpstr>
      <vt:lpstr>Презентация PowerPoint</vt:lpstr>
      <vt:lpstr>Detected earthquakes July 2018 – April 2019</vt:lpstr>
      <vt:lpstr>Detected earthquakes July 2018 – April 2019</vt:lpstr>
      <vt:lpstr>Detected earthquakes July 2018 – April 2019</vt:lpstr>
      <vt:lpstr>Detected earthquakes July 2018 – April 2019</vt:lpstr>
      <vt:lpstr>Detected earthquakes July 2018 – April 2019</vt:lpstr>
      <vt:lpstr>Detected earthquakes July 2018 – April 2019</vt:lpstr>
      <vt:lpstr>Detected earthquakes July 2018 – April 2019</vt:lpstr>
      <vt:lpstr>Презентация PowerPoint</vt:lpstr>
      <vt:lpstr>Outline</vt:lpstr>
      <vt:lpstr>Seismogram processing</vt:lpstr>
      <vt:lpstr>Earthquake detection</vt:lpstr>
      <vt:lpstr>Earthquake detection</vt:lpstr>
      <vt:lpstr>Feature extraction</vt:lpstr>
      <vt:lpstr>Feature extraction</vt:lpstr>
      <vt:lpstr>Презентация PowerPoint</vt:lpstr>
      <vt:lpstr>Creating labeled set</vt:lpstr>
      <vt:lpstr>Презентация PowerPoint</vt:lpstr>
      <vt:lpstr>Clustering</vt:lpstr>
      <vt:lpstr>Clustering</vt:lpstr>
      <vt:lpstr>K-means clustering using features</vt:lpstr>
      <vt:lpstr>Agglomerative clustering using features</vt:lpstr>
      <vt:lpstr>Презентация PowerPoint</vt:lpstr>
      <vt:lpstr>Презентация PowerPoint</vt:lpstr>
      <vt:lpstr>Презентация PowerPoint</vt:lpstr>
      <vt:lpstr>Презентация PowerPoint</vt:lpstr>
      <vt:lpstr>Презентация PowerPoint</vt:lpstr>
      <vt:lpstr>Classification</vt:lpstr>
      <vt:lpstr>Classification</vt:lpstr>
      <vt:lpstr>Classification: SVM</vt:lpstr>
      <vt:lpstr>Презентация PowerPoint</vt:lpstr>
      <vt:lpstr>Classification: features vs. spectra</vt:lpstr>
      <vt:lpstr>Classification: kernel choice</vt:lpstr>
      <vt:lpstr>Classification</vt:lpstr>
      <vt:lpstr>Презентация PowerPoint</vt:lpstr>
      <vt:lpstr>Comparison of unsupervised and supervised learning</vt:lpstr>
      <vt:lpstr>Scattering coefficients</vt:lpstr>
      <vt:lpstr>Scattering coefficients</vt:lpstr>
      <vt:lpstr>Scattering coefficients</vt:lpstr>
      <vt:lpstr>Scattering coefficients</vt:lpstr>
      <vt:lpstr>Clustering using scattering coefficients</vt:lpstr>
      <vt:lpstr>Презентация PowerPoint</vt:lpstr>
      <vt:lpstr>Презентация PowerPoint</vt:lpstr>
      <vt:lpstr>Manual seismograms processing</vt:lpstr>
      <vt:lpstr>Manual seismograms processing</vt:lpstr>
      <vt:lpstr>Manual seismograms processing</vt:lpstr>
      <vt:lpstr>Conclusions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of seismic events in Kamchatka (Russia) with different machine learning techniques.</dc:title>
  <dc:creator>NatashaSuzu</dc:creator>
  <cp:lastModifiedBy>NatashaSuzu</cp:lastModifiedBy>
  <cp:revision>139</cp:revision>
  <dcterms:created xsi:type="dcterms:W3CDTF">2019-10-30T07:31:09Z</dcterms:created>
  <dcterms:modified xsi:type="dcterms:W3CDTF">2020-05-05T19:31:59Z</dcterms:modified>
</cp:coreProperties>
</file>