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0" r:id="rId5"/>
    <p:sldId id="267" r:id="rId6"/>
    <p:sldId id="268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E2B5-A1F3-45D2-BFC6-A2ABB123F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95B02-BF48-44A3-B813-777B93BD9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8BA2-D759-4F74-B6CF-D4F7206F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D2E6-3E6D-4D35-9478-4F1E15E7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385F6-0960-41EE-BEA4-76E517AA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0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5008-F498-43EE-94CF-289DB436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4E86E-F314-483E-AEAD-1431E162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D74E7-112F-4E99-BD98-CA098E42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88F1-6B9E-4ACF-838B-77BC8C1E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7EB1-0411-4CDF-9B68-2509FB00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7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841DE-10E8-4F90-BBA6-2857ECE8B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DA1F0-C800-4287-923D-3FB49C7D9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0E817-D841-402D-9AF5-6137A0D2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E333-5CAF-445D-AEAB-8080EE99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2BA-9093-4CBD-81D8-6E210FE1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8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folsom reservoir">
            <a:extLst>
              <a:ext uri="{FF2B5EF4-FFF2-40B4-BE49-F238E27FC236}">
                <a16:creationId xmlns:a16="http://schemas.microsoft.com/office/drawing/2014/main" id="{79303119-3BAA-7447-B7B2-26222EC9F0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4809" r="-16" b="19475"/>
          <a:stretch/>
        </p:blipFill>
        <p:spPr bwMode="auto">
          <a:xfrm>
            <a:off x="-1204831" y="-82390"/>
            <a:ext cx="17421925" cy="70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BE343423-B7AB-7346-AADF-25919C0081F6}"/>
              </a:ext>
            </a:extLst>
          </p:cNvPr>
          <p:cNvSpPr/>
          <p:nvPr userDrawn="1"/>
        </p:nvSpPr>
        <p:spPr>
          <a:xfrm>
            <a:off x="-124115" y="1"/>
            <a:ext cx="5958235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C9D87AEC-163A-5A4C-80E8-9C5E0EFDD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36" b="89930" l="9980" r="92095">
                        <a14:foregroundMark x1="38241" y1="37471" x2="38241" y2="37471"/>
                        <a14:foregroundMark x1="44862" y1="38642" x2="44862" y2="38642"/>
                        <a14:foregroundMark x1="47826" y1="39813" x2="47826" y2="39813"/>
                        <a14:foregroundMark x1="52174" y1="41686" x2="52174" y2="41686"/>
                        <a14:foregroundMark x1="55731" y1="38407" x2="55731" y2="38407"/>
                        <a14:foregroundMark x1="60968" y1="37939" x2="60968" y2="37939"/>
                        <a14:foregroundMark x1="66304" y1="37939" x2="66304" y2="37939"/>
                        <a14:foregroundMark x1="70949" y1="42155" x2="70949" y2="42155"/>
                        <a14:foregroundMark x1="76877" y1="46838" x2="76877" y2="46838"/>
                        <a14:foregroundMark x1="79941" y1="45433" x2="79941" y2="45433"/>
                        <a14:foregroundMark x1="88439" y1="48712" x2="88439" y2="48712"/>
                        <a14:foregroundMark x1="37451" y1="62061" x2="37451" y2="62061"/>
                        <a14:foregroundMark x1="41403" y1="61124" x2="41403" y2="61124"/>
                        <a14:foregroundMark x1="43182" y1="61124" x2="43182" y2="61124"/>
                        <a14:foregroundMark x1="47134" y1="60187" x2="47134" y2="60187"/>
                        <a14:foregroundMark x1="52174" y1="61358" x2="52174" y2="61358"/>
                        <a14:foregroundMark x1="57609" y1="59485" x2="57609" y2="59485"/>
                        <a14:foregroundMark x1="61858" y1="63466" x2="61858" y2="63466"/>
                        <a14:foregroundMark x1="65514" y1="62061" x2="65514" y2="62061"/>
                        <a14:foregroundMark x1="67292" y1="60187" x2="67292" y2="60187"/>
                        <a14:foregroundMark x1="72036" y1="60187" x2="72036" y2="60187"/>
                        <a14:foregroundMark x1="57609" y1="57377" x2="57609" y2="57377"/>
                        <a14:backgroundMark x1="34190" y1="42155" x2="34190" y2="42155"/>
                        <a14:backgroundMark x1="38241" y1="40749" x2="38241" y2="40749"/>
                        <a14:backgroundMark x1="47826" y1="61827" x2="47826" y2="61827"/>
                        <a14:backgroundMark x1="57016" y1="63232" x2="57016" y2="63232"/>
                        <a14:backgroundMark x1="65119" y1="63934" x2="65119" y2="63934"/>
                        <a14:backgroundMark x1="65020" y1="59016" x2="65020" y2="59016"/>
                        <a14:backgroundMark x1="68379" y1="63700" x2="68379" y2="63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116" y="-82390"/>
            <a:ext cx="3310639" cy="13936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1B3E2B-5E01-BE4A-8B2C-BDE2B37D8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70" y="173420"/>
            <a:ext cx="29083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638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5090-C586-45A5-AC25-29BB5CF0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37D6-0B44-49ED-B2EE-6BBE3741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90CF9-D1D2-49A8-AF24-DFBF3C57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CDA4-B4BA-490E-B157-38372E48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90EF-F580-4675-A292-C2E2AA0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5D06-7DF2-4A15-987F-36C09E02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3CD88-3FBE-4FE6-BFAC-6308559AD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14746-7E97-4312-8DD1-FF794E80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7D5B4-EF6E-4D3B-B0F1-E7CFF08B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3150-0B8A-42EB-9D34-D6C4896E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2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12DA-7F69-4C1D-915C-A959738C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3C17-5AAA-4892-9DA1-062EFDAA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576EF-5924-447F-A0C4-368951727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8CC5E-F841-4037-8B1D-D0D43113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D1423-BE34-4A3C-8E55-E557AA44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191E7-F47F-4AB3-B739-C1FD84E7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0F82-AF90-4062-B607-112D79E5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4CBAD-7650-41D0-9C03-6C4DFC87F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02DC4-BDB9-4D19-B5D2-2BADED755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7C71F-9403-4E45-9BBD-009801C3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76D94-0BE4-419A-BBF6-1B8634B1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71851-CDCB-4060-972D-2E2EB278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01BE6-A183-4D2E-BBC1-330B360F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F2ECA-33FF-43DA-A538-7BA63A63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6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A9F7-73B4-491F-BD14-C49E409E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DABDC-5DB6-4112-9079-CB533A9A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FC671-6DF1-455D-A312-25CC915C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50E19-CE29-4F16-87A0-9F1D7AD8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6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46AC0-D9AB-4424-ABA3-9DB2B748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68CEF-AA2F-4570-A281-C2D3170F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107A0-9064-4150-9E7C-290F82D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8C50-E54C-47A1-95A2-793B7B68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4112-2FCA-4F38-9426-F54205F75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34793-C8B8-4271-89F0-76B236EE5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E1DC3-DA85-47F8-BAD2-186C6C45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3751A-05B3-48D7-8BD0-75799880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2E9AF-FDB2-489D-8C50-F3EFC193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8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9F47-8C10-4050-96A6-66B7A259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8BCAC-A089-4BF8-9649-5A00741CC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54F0B-2495-44BC-8148-F0FEA99A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C11B5-FBDB-42E1-B876-6B94F8A7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4E5FA-15CA-46C1-8BEA-7ED18372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08192-8610-4D69-BE99-25FFA841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0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45782-D354-4B7F-9855-345D4D00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23460-9617-46BD-BD26-6A007C981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5D45-BF50-4644-A789-31306EFDE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6B6C-A663-4C17-8CF0-BD0D5313FC3A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5F88F-1572-4789-8BEF-ED9008C3D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2BB1-CD15-4131-9950-532A7E8C0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6B91-ABF7-4985-BCCC-03A062A6F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70B977A-C389-0B45-9188-7EE9D44C5580}"/>
              </a:ext>
            </a:extLst>
          </p:cNvPr>
          <p:cNvSpPr txBox="1">
            <a:spLocks/>
          </p:cNvSpPr>
          <p:nvPr/>
        </p:nvSpPr>
        <p:spPr>
          <a:xfrm>
            <a:off x="106177" y="1939437"/>
            <a:ext cx="5595376" cy="211015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2286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4572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6858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9144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11430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13716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16002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1828800" algn="ctr" defTabSz="410765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1" u="none" strike="noStrike" cap="all" spc="0" baseline="0">
                <a:ln>
                  <a:noFill/>
                </a:ln>
                <a:solidFill>
                  <a:srgbClr val="424242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algn="l"/>
            <a:r>
              <a:rPr lang="en-US" sz="3200" i="0" cap="none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Assessing the operational value of short-term forecast information under climate change</a:t>
            </a:r>
          </a:p>
          <a:p>
            <a:pPr algn="l"/>
            <a:endParaRPr lang="en-US" sz="3200" i="0" cap="none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C5B6AE4F-CD56-1548-80F5-F5318610DD88}"/>
              </a:ext>
            </a:extLst>
          </p:cNvPr>
          <p:cNvSpPr txBox="1">
            <a:spLocks/>
          </p:cNvSpPr>
          <p:nvPr/>
        </p:nvSpPr>
        <p:spPr>
          <a:xfrm>
            <a:off x="106178" y="4374700"/>
            <a:ext cx="4907781" cy="21183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1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Henrique Moreno Dumont Goulart</a:t>
            </a:r>
            <a:r>
              <a:rPr lang="en-US" sz="2000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1,4</a:t>
            </a:r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Matteo Giuliani</a:t>
            </a:r>
            <a:r>
              <a:rPr lang="en-US" sz="2000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Jonathan Herman</a:t>
            </a:r>
            <a:r>
              <a:rPr lang="en-US" sz="2000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Scott Steinschneider</a:t>
            </a:r>
            <a:r>
              <a:rPr lang="en-US" sz="2000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Andrea Castelletti</a:t>
            </a:r>
            <a:r>
              <a:rPr lang="en-US" sz="2000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  <a:p>
            <a:endParaRPr lang="en-US" sz="12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</a:t>
            </a:r>
            <a:r>
              <a:rPr lang="en-US" sz="12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Politecnico</a:t>
            </a:r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 Milano, IT</a:t>
            </a:r>
          </a:p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University of California Davis, US</a:t>
            </a:r>
          </a:p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Cornell University, US</a:t>
            </a:r>
          </a:p>
          <a:p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</a:t>
            </a:r>
            <a:r>
              <a:rPr lang="en-US" sz="12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Deltares</a:t>
            </a:r>
            <a:r>
              <a:rPr lang="en-US" sz="1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NL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4266F3A-13F1-FC4F-A91B-50E1256E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347" y="5614926"/>
            <a:ext cx="1903206" cy="8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26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0E78C8-B5FA-E647-8E7B-14DCC354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23" y="1118096"/>
            <a:ext cx="3655854" cy="2437236"/>
          </a:xfrm>
          <a:prstGeom prst="rect">
            <a:avLst/>
          </a:prstGeom>
        </p:spPr>
      </p:pic>
      <p:sp>
        <p:nvSpPr>
          <p:cNvPr id="11" name="Titolo 2">
            <a:extLst>
              <a:ext uri="{FF2B5EF4-FFF2-40B4-BE49-F238E27FC236}">
                <a16:creationId xmlns:a16="http://schemas.microsoft.com/office/drawing/2014/main" id="{EDBCD3F3-E8CD-47E8-9F1A-8CD9C52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11745822" cy="840400"/>
          </a:xfrm>
        </p:spPr>
        <p:txBody>
          <a:bodyPr>
            <a:normAutofit/>
          </a:bodyPr>
          <a:lstStyle/>
          <a:p>
            <a:r>
              <a:rPr lang="it-IT" dirty="0"/>
              <a:t>Water resources management in California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BFB60-8802-4FEB-92DB-75CB4AAA9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6"/>
          <a:stretch/>
        </p:blipFill>
        <p:spPr>
          <a:xfrm>
            <a:off x="8166460" y="1119600"/>
            <a:ext cx="3661200" cy="2435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7AE13-52A7-4949-8273-889430785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02"/>
          <a:stretch/>
        </p:blipFill>
        <p:spPr>
          <a:xfrm>
            <a:off x="548182" y="979567"/>
            <a:ext cx="3079438" cy="4178522"/>
          </a:xfrm>
          <a:prstGeom prst="rect">
            <a:avLst/>
          </a:prstGeom>
        </p:spPr>
      </p:pic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75DE59A6-C680-7B48-B917-41E3E871F77D}"/>
              </a:ext>
            </a:extLst>
          </p:cNvPr>
          <p:cNvSpPr txBox="1">
            <a:spLocks/>
          </p:cNvSpPr>
          <p:nvPr/>
        </p:nvSpPr>
        <p:spPr>
          <a:xfrm>
            <a:off x="4303923" y="1176974"/>
            <a:ext cx="2871108" cy="149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Lake </a:t>
            </a:r>
            <a:r>
              <a:rPr lang="it-IT" sz="1600" dirty="0" err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Oroville</a:t>
            </a:r>
            <a:r>
              <a:rPr lang="it-IT" sz="16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2014</a:t>
            </a:r>
          </a:p>
        </p:txBody>
      </p:sp>
      <p:sp>
        <p:nvSpPr>
          <p:cNvPr id="18" name="Segnaposto contenuto 4">
            <a:extLst>
              <a:ext uri="{FF2B5EF4-FFF2-40B4-BE49-F238E27FC236}">
                <a16:creationId xmlns:a16="http://schemas.microsoft.com/office/drawing/2014/main" id="{5098B87B-1C0B-6548-91CE-F41C5B6D3DEE}"/>
              </a:ext>
            </a:extLst>
          </p:cNvPr>
          <p:cNvSpPr txBox="1">
            <a:spLocks/>
          </p:cNvSpPr>
          <p:nvPr/>
        </p:nvSpPr>
        <p:spPr>
          <a:xfrm>
            <a:off x="8166460" y="1227665"/>
            <a:ext cx="2871108" cy="149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Lake </a:t>
            </a:r>
            <a:r>
              <a:rPr lang="it-IT" sz="1600" dirty="0" err="1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Oroville</a:t>
            </a:r>
            <a:r>
              <a:rPr lang="it-IT" sz="16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2017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584095A-7799-FA4B-92D0-01FA61F3C97C}"/>
              </a:ext>
            </a:extLst>
          </p:cNvPr>
          <p:cNvSpPr/>
          <p:nvPr/>
        </p:nvSpPr>
        <p:spPr>
          <a:xfrm>
            <a:off x="4303923" y="3693863"/>
            <a:ext cx="7523737" cy="162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inflow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forecasts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assessed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over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historical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hydroclimatic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conditions</a:t>
            </a:r>
            <a:endParaRPr lang="it-IT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climate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projections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suggest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increasing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variability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more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intense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extreme</a:t>
            </a:r>
            <a:r>
              <a:rPr lang="it-IT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events</a:t>
            </a:r>
            <a:endParaRPr lang="it-IT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585144-CA52-2345-9F94-B03F27545E3B}"/>
              </a:ext>
            </a:extLst>
          </p:cNvPr>
          <p:cNvSpPr/>
          <p:nvPr/>
        </p:nvSpPr>
        <p:spPr>
          <a:xfrm>
            <a:off x="1588957" y="5471868"/>
            <a:ext cx="9448611" cy="11883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How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much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will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be the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value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of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forecast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information under future more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variable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conditions</a:t>
            </a:r>
            <a:r>
              <a:rPr lang="it-IT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917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46EB6-3CE3-45FD-8F41-3BDC272C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1" y="1152975"/>
            <a:ext cx="6735655" cy="352395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9DED38F-E961-46CF-B2EA-8BF717949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>
            <a:normAutofit/>
          </a:bodyPr>
          <a:lstStyle/>
          <a:p>
            <a:r>
              <a:rPr lang="pt-BR" dirty="0"/>
              <a:t>Case </a:t>
            </a:r>
            <a:r>
              <a:rPr lang="pt-BR" dirty="0" err="1"/>
              <a:t>study</a:t>
            </a:r>
            <a:r>
              <a:rPr lang="pt-BR" dirty="0"/>
              <a:t>: </a:t>
            </a:r>
            <a:r>
              <a:rPr lang="pt-BR" dirty="0" err="1"/>
              <a:t>Folsom</a:t>
            </a:r>
            <a:r>
              <a:rPr lang="pt-BR" dirty="0"/>
              <a:t> </a:t>
            </a:r>
            <a:r>
              <a:rPr lang="pt-BR" dirty="0" err="1"/>
              <a:t>Reservoir</a:t>
            </a:r>
            <a:endParaRPr lang="en-GB" dirty="0"/>
          </a:p>
        </p:txBody>
      </p:sp>
      <p:sp>
        <p:nvSpPr>
          <p:cNvPr id="6" name="Segnaposto contenuto 4">
            <a:extLst>
              <a:ext uri="{FF2B5EF4-FFF2-40B4-BE49-F238E27FC236}">
                <a16:creationId xmlns:a16="http://schemas.microsoft.com/office/drawing/2014/main" id="{5B21AEA0-AE61-41CF-B6E9-D50D488B5CBA}"/>
              </a:ext>
            </a:extLst>
          </p:cNvPr>
          <p:cNvSpPr txBox="1">
            <a:spLocks/>
          </p:cNvSpPr>
          <p:nvPr/>
        </p:nvSpPr>
        <p:spPr>
          <a:xfrm>
            <a:off x="288521" y="4752987"/>
            <a:ext cx="5437722" cy="384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b="1" u="sng" dirty="0"/>
              <a:t>Operating objectives</a:t>
            </a:r>
            <a:r>
              <a:rPr lang="en-GB" b="1" dirty="0"/>
              <a:t>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Water supply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Flood protection for the city of Sacramento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6EEF305-6930-F343-912D-C0EDDD12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17" b="52815"/>
          <a:stretch/>
        </p:blipFill>
        <p:spPr>
          <a:xfrm>
            <a:off x="7240250" y="2943256"/>
            <a:ext cx="4661940" cy="3369377"/>
          </a:xfrm>
          <a:prstGeom prst="rect">
            <a:avLst/>
          </a:prstGeom>
        </p:spPr>
      </p:pic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D476F628-5FD8-D94B-A753-D56F4D7B4256}"/>
              </a:ext>
            </a:extLst>
          </p:cNvPr>
          <p:cNvSpPr txBox="1">
            <a:spLocks/>
          </p:cNvSpPr>
          <p:nvPr/>
        </p:nvSpPr>
        <p:spPr>
          <a:xfrm>
            <a:off x="7495082" y="1527733"/>
            <a:ext cx="4265100" cy="177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</a:pPr>
            <a:r>
              <a:rPr lang="en-GB" sz="1600" b="1" dirty="0"/>
              <a:t>97 scenarios of future inflows from a U.S. Bureau of Reclamation study in which downscaled climate data from the CMIP5 ensemble are fed into the variable infiltration capacity (VIC) model </a:t>
            </a:r>
          </a:p>
        </p:txBody>
      </p:sp>
    </p:spTree>
    <p:extLst>
      <p:ext uri="{BB962C8B-B14F-4D97-AF65-F5344CB8AC3E}">
        <p14:creationId xmlns:p14="http://schemas.microsoft.com/office/powerpoint/2010/main" val="297427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D9BC116A-7743-E04D-89A3-E7D546D06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61267"/>
              </p:ext>
            </p:extLst>
          </p:nvPr>
        </p:nvGraphicFramePr>
        <p:xfrm>
          <a:off x="288521" y="1152554"/>
          <a:ext cx="11515552" cy="539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26">
                  <a:extLst>
                    <a:ext uri="{9D8B030D-6E8A-4147-A177-3AD203B41FA5}">
                      <a16:colId xmlns:a16="http://schemas.microsoft.com/office/drawing/2014/main" val="2778998043"/>
                    </a:ext>
                  </a:extLst>
                </a:gridCol>
                <a:gridCol w="5246413">
                  <a:extLst>
                    <a:ext uri="{9D8B030D-6E8A-4147-A177-3AD203B41FA5}">
                      <a16:colId xmlns:a16="http://schemas.microsoft.com/office/drawing/2014/main" val="1529080714"/>
                    </a:ext>
                  </a:extLst>
                </a:gridCol>
                <a:gridCol w="4123113">
                  <a:extLst>
                    <a:ext uri="{9D8B030D-6E8A-4147-A177-3AD203B41FA5}">
                      <a16:colId xmlns:a16="http://schemas.microsoft.com/office/drawing/2014/main" val="1358995471"/>
                    </a:ext>
                  </a:extLst>
                </a:gridCol>
              </a:tblGrid>
              <a:tr h="1796878">
                <a:tc>
                  <a:txBody>
                    <a:bodyPr/>
                    <a:lstStyle/>
                    <a:p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1.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Expected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Value of Perfect Information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EVPI = maximum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potential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improvement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between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a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perfect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operating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policy (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assuming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full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knowledge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of the future) and a baseline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operating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policy (with no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information)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0" i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77865"/>
                  </a:ext>
                </a:extLst>
              </a:tr>
              <a:tr h="1796878">
                <a:tc>
                  <a:txBody>
                    <a:bodyPr/>
                    <a:lstStyle/>
                    <a:p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2.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Synthetic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Generation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Synthetic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inflow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forecasts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capture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error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structure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of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existing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system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, i.e. NCEP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daily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S2S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reforecasts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with 3-day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lead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time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used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as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input for SAC-SMA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hydrologic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model with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degree-day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snow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routine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0" i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06728"/>
                  </a:ext>
                </a:extLst>
              </a:tr>
              <a:tr h="1796878">
                <a:tc>
                  <a:txBody>
                    <a:bodyPr/>
                    <a:lstStyle/>
                    <a:p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3.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value</a:t>
                      </a:r>
                      <a:endParaRPr lang="it-IT" sz="2000" b="0" i="0" dirty="0">
                        <a:solidFill>
                          <a:schemeClr val="tx1"/>
                        </a:solidFill>
                        <a:latin typeface="Helvetica Neue Medium" panose="02000503000000020004" pitchFamily="2" charset="0"/>
                        <a:ea typeface="Helvetica Neue Medium" panose="02000503000000020004" pitchFamily="2" charset="0"/>
                        <a:cs typeface="Helvetica Neue Medium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value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= gain in performance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obtained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by a policy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informed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with the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inflow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forecast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designed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via policy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tree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with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respect</a:t>
                      </a:r>
                      <a:r>
                        <a:rPr lang="it-IT" sz="2000" b="0" i="0" dirty="0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 to the baseline </a:t>
                      </a:r>
                      <a:r>
                        <a:rPr lang="it-IT" sz="2000" b="0" i="0" dirty="0" err="1">
                          <a:solidFill>
                            <a:schemeClr val="tx1"/>
                          </a:solidFill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a:t>solution</a:t>
                      </a:r>
                      <a:endParaRPr lang="it-IT" sz="2000" b="0" i="0" dirty="0">
                        <a:solidFill>
                          <a:schemeClr val="tx1"/>
                        </a:solidFill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b="0" i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07045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FE6E4F65-D38E-4A8A-A546-3EDCCCCA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13B050E9-A17A-284A-91EB-992FEA2D0F10}"/>
              </a:ext>
            </a:extLst>
          </p:cNvPr>
          <p:cNvCxnSpPr>
            <a:cxnSpLocks/>
          </p:cNvCxnSpPr>
          <p:nvPr/>
        </p:nvCxnSpPr>
        <p:spPr>
          <a:xfrm>
            <a:off x="8122920" y="2264502"/>
            <a:ext cx="3415227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B401304A-DECD-D247-86F0-78025D9F8D51}"/>
              </a:ext>
            </a:extLst>
          </p:cNvPr>
          <p:cNvSpPr txBox="1">
            <a:spLocks/>
          </p:cNvSpPr>
          <p:nvPr/>
        </p:nvSpPr>
        <p:spPr>
          <a:xfrm>
            <a:off x="11023910" y="2334364"/>
            <a:ext cx="1161474" cy="46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b="1" dirty="0"/>
              <a:t>cost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19CCA7E0-76BB-8740-9D78-809695A38655}"/>
              </a:ext>
            </a:extLst>
          </p:cNvPr>
          <p:cNvSpPr>
            <a:spLocks noChangeAspect="1"/>
          </p:cNvSpPr>
          <p:nvPr/>
        </p:nvSpPr>
        <p:spPr>
          <a:xfrm>
            <a:off x="10657145" y="2147431"/>
            <a:ext cx="234968" cy="2341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DBC55D16-5517-F348-8992-E86E749E3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1"/>
          <a:stretch/>
        </p:blipFill>
        <p:spPr>
          <a:xfrm>
            <a:off x="8122920" y="2997430"/>
            <a:ext cx="3539775" cy="1688434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52E3236A-AEFF-814A-84D7-9A33D08127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03" y="4802934"/>
            <a:ext cx="2355620" cy="1694063"/>
          </a:xfrm>
          <a:prstGeom prst="rect">
            <a:avLst/>
          </a:prstGeom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8AD3439E-0207-B04B-AAC3-5CDF087D273B}"/>
              </a:ext>
            </a:extLst>
          </p:cNvPr>
          <p:cNvSpPr>
            <a:spLocks noChangeAspect="1"/>
          </p:cNvSpPr>
          <p:nvPr/>
        </p:nvSpPr>
        <p:spPr>
          <a:xfrm>
            <a:off x="8869564" y="2147431"/>
            <a:ext cx="234968" cy="2341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contenuto 4">
            <a:extLst>
              <a:ext uri="{FF2B5EF4-FFF2-40B4-BE49-F238E27FC236}">
                <a16:creationId xmlns:a16="http://schemas.microsoft.com/office/drawing/2014/main" id="{B0643D85-6DCB-2741-9B1E-0F958E8CE434}"/>
              </a:ext>
            </a:extLst>
          </p:cNvPr>
          <p:cNvSpPr txBox="1">
            <a:spLocks/>
          </p:cNvSpPr>
          <p:nvPr/>
        </p:nvSpPr>
        <p:spPr>
          <a:xfrm>
            <a:off x="8533623" y="1304626"/>
            <a:ext cx="976594" cy="96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b="1" dirty="0"/>
              <a:t>perfect policy</a:t>
            </a:r>
          </a:p>
        </p:txBody>
      </p:sp>
      <p:sp>
        <p:nvSpPr>
          <p:cNvPr id="27" name="Segnaposto contenuto 4">
            <a:extLst>
              <a:ext uri="{FF2B5EF4-FFF2-40B4-BE49-F238E27FC236}">
                <a16:creationId xmlns:a16="http://schemas.microsoft.com/office/drawing/2014/main" id="{71CE7870-F1A6-164D-89E9-FCFDD422040A}"/>
              </a:ext>
            </a:extLst>
          </p:cNvPr>
          <p:cNvSpPr txBox="1">
            <a:spLocks/>
          </p:cNvSpPr>
          <p:nvPr/>
        </p:nvSpPr>
        <p:spPr>
          <a:xfrm>
            <a:off x="10281347" y="1326789"/>
            <a:ext cx="1132324" cy="96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b="1" dirty="0"/>
              <a:t>baseline policy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D333E93-F2D1-E245-A850-6C71B7BCC9A4}"/>
              </a:ext>
            </a:extLst>
          </p:cNvPr>
          <p:cNvCxnSpPr/>
          <p:nvPr/>
        </p:nvCxnSpPr>
        <p:spPr>
          <a:xfrm>
            <a:off x="8983868" y="2433962"/>
            <a:ext cx="180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contenuto 4">
            <a:extLst>
              <a:ext uri="{FF2B5EF4-FFF2-40B4-BE49-F238E27FC236}">
                <a16:creationId xmlns:a16="http://schemas.microsoft.com/office/drawing/2014/main" id="{CC330416-87BD-2848-8D16-A366DEBE588B}"/>
              </a:ext>
            </a:extLst>
          </p:cNvPr>
          <p:cNvSpPr txBox="1">
            <a:spLocks/>
          </p:cNvSpPr>
          <p:nvPr/>
        </p:nvSpPr>
        <p:spPr>
          <a:xfrm>
            <a:off x="9160037" y="2419977"/>
            <a:ext cx="1517493" cy="46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i="1" dirty="0">
                <a:solidFill>
                  <a:schemeClr val="accent1"/>
                </a:solidFill>
              </a:rPr>
              <a:t>EVPI</a:t>
            </a:r>
          </a:p>
        </p:txBody>
      </p:sp>
    </p:spTree>
    <p:extLst>
      <p:ext uri="{BB962C8B-B14F-4D97-AF65-F5344CB8AC3E}">
        <p14:creationId xmlns:p14="http://schemas.microsoft.com/office/powerpoint/2010/main" val="148435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8B160A-42A2-4754-9019-41523C4A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7530"/>
          <a:stretch/>
        </p:blipFill>
        <p:spPr>
          <a:xfrm>
            <a:off x="427265" y="1363641"/>
            <a:ext cx="6855753" cy="52770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EEF221-A60E-4858-9452-B0B8D89C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11779654" cy="840400"/>
          </a:xfrm>
        </p:spPr>
        <p:txBody>
          <a:bodyPr>
            <a:normAutofit/>
          </a:bodyPr>
          <a:lstStyle/>
          <a:p>
            <a:r>
              <a:rPr lang="pt-BR" dirty="0" err="1"/>
              <a:t>Results</a:t>
            </a:r>
            <a:r>
              <a:rPr lang="pt-BR" dirty="0"/>
              <a:t>: </a:t>
            </a:r>
            <a:r>
              <a:rPr lang="en-GB" dirty="0"/>
              <a:t>Expected Value of Perfect Information </a:t>
            </a:r>
          </a:p>
        </p:txBody>
      </p:sp>
      <p:sp>
        <p:nvSpPr>
          <p:cNvPr id="4" name="Segnaposto contenuto 4">
            <a:extLst>
              <a:ext uri="{FF2B5EF4-FFF2-40B4-BE49-F238E27FC236}">
                <a16:creationId xmlns:a16="http://schemas.microsoft.com/office/drawing/2014/main" id="{33184DE5-9D2F-41ED-BAE1-4E2CCC99B810}"/>
              </a:ext>
            </a:extLst>
          </p:cNvPr>
          <p:cNvSpPr txBox="1">
            <a:spLocks/>
          </p:cNvSpPr>
          <p:nvPr/>
        </p:nvSpPr>
        <p:spPr>
          <a:xfrm>
            <a:off x="8051390" y="3972393"/>
            <a:ext cx="3865789" cy="2023673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Some </a:t>
            </a:r>
            <a:r>
              <a:rPr lang="it-IT" b="1" dirty="0" err="1">
                <a:solidFill>
                  <a:schemeClr val="bg1"/>
                </a:solidFill>
              </a:rPr>
              <a:t>discrepancies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between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absolute</a:t>
            </a:r>
            <a:r>
              <a:rPr lang="it-IT" b="1" dirty="0">
                <a:solidFill>
                  <a:schemeClr val="bg1"/>
                </a:solidFill>
              </a:rPr>
              <a:t> and relative </a:t>
            </a:r>
            <a:r>
              <a:rPr lang="it-IT" b="1" dirty="0" err="1">
                <a:solidFill>
                  <a:schemeClr val="bg1"/>
                </a:solidFill>
              </a:rPr>
              <a:t>values</a:t>
            </a:r>
            <a:r>
              <a:rPr lang="it-IT" b="1" dirty="0">
                <a:solidFill>
                  <a:schemeClr val="bg1"/>
                </a:solidFill>
              </a:rPr>
              <a:t> generate </a:t>
            </a:r>
            <a:r>
              <a:rPr lang="it-IT" b="1" dirty="0" err="1">
                <a:solidFill>
                  <a:schemeClr val="bg1"/>
                </a:solidFill>
              </a:rPr>
              <a:t>inconsitent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perceptions</a:t>
            </a:r>
            <a:r>
              <a:rPr lang="it-IT" b="1" dirty="0">
                <a:solidFill>
                  <a:schemeClr val="bg1"/>
                </a:solidFill>
              </a:rPr>
              <a:t> of </a:t>
            </a:r>
            <a:r>
              <a:rPr lang="it-IT" b="1" dirty="0" err="1">
                <a:solidFill>
                  <a:schemeClr val="bg1"/>
                </a:solidFill>
              </a:rPr>
              <a:t>forecast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value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between</a:t>
            </a:r>
            <a:r>
              <a:rPr lang="it-IT" b="1" dirty="0">
                <a:solidFill>
                  <a:schemeClr val="bg1"/>
                </a:solidFill>
              </a:rPr>
              <a:t> end-</a:t>
            </a:r>
            <a:r>
              <a:rPr lang="it-IT" b="1" dirty="0" err="1">
                <a:solidFill>
                  <a:schemeClr val="bg1"/>
                </a:solidFill>
              </a:rPr>
              <a:t>users</a:t>
            </a:r>
            <a:r>
              <a:rPr lang="it-IT" b="1" dirty="0">
                <a:solidFill>
                  <a:schemeClr val="bg1"/>
                </a:solidFill>
              </a:rPr>
              <a:t> and </a:t>
            </a:r>
            <a:r>
              <a:rPr lang="it-IT" b="1" dirty="0" err="1">
                <a:solidFill>
                  <a:schemeClr val="bg1"/>
                </a:solidFill>
              </a:rPr>
              <a:t>operators</a:t>
            </a:r>
            <a:r>
              <a:rPr lang="it-IT" b="1" dirty="0">
                <a:solidFill>
                  <a:schemeClr val="bg1"/>
                </a:solidFill>
              </a:rPr>
              <a:t>, </a:t>
            </a:r>
            <a:r>
              <a:rPr lang="it-IT" b="1" dirty="0" err="1">
                <a:solidFill>
                  <a:schemeClr val="bg1"/>
                </a:solidFill>
              </a:rPr>
              <a:t>hindering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forecast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uptake</a:t>
            </a:r>
            <a:endParaRPr lang="it-IT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AA319F-3F2F-4278-81FF-C1195D12ACCA}"/>
                  </a:ext>
                </a:extLst>
              </p:cNvPr>
              <p:cNvSpPr txBox="1"/>
              <p:nvPr/>
            </p:nvSpPr>
            <p:spPr>
              <a:xfrm>
                <a:off x="8051391" y="1498551"/>
                <a:ext cx="3865789" cy="1701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Absolute value:</a:t>
                </a:r>
                <a:r>
                  <a:rPr lang="en-GB" sz="2000" dirty="0"/>
                  <a:t>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𝑃𝑂𝑃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𝐵𝑂𝑃</m:t>
                    </m:r>
                  </m:oMath>
                </a14:m>
                <a:endParaRPr lang="en-GB" sz="2000" dirty="0"/>
              </a:p>
              <a:p>
                <a:r>
                  <a:rPr lang="en-GB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(end-user benefit)</a:t>
                </a:r>
              </a:p>
              <a:p>
                <a:endParaRPr lang="en-GB" sz="2000" dirty="0"/>
              </a:p>
              <a:p>
                <a:r>
                  <a:rPr lang="en-GB" sz="2000" dirty="0"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Relative value:</a:t>
                </a:r>
                <a:r>
                  <a:rPr lang="en-GB" sz="20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𝑃𝑂𝑃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𝐵𝑂𝑃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𝐵𝑂𝑃</m:t>
                        </m:r>
                      </m:den>
                    </m:f>
                  </m:oMath>
                </a14:m>
                <a:endParaRPr lang="it-IT" sz="2000" b="0" dirty="0"/>
              </a:p>
              <a:p>
                <a:r>
                  <a:rPr lang="en-GB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(operator benefit)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AA319F-3F2F-4278-81FF-C1195D12A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91" y="1498551"/>
                <a:ext cx="3865789" cy="1701107"/>
              </a:xfrm>
              <a:prstGeom prst="rect">
                <a:avLst/>
              </a:prstGeom>
              <a:blipFill>
                <a:blip r:embed="rId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contenuto 4">
            <a:extLst>
              <a:ext uri="{FF2B5EF4-FFF2-40B4-BE49-F238E27FC236}">
                <a16:creationId xmlns:a16="http://schemas.microsoft.com/office/drawing/2014/main" id="{1C411E5D-5239-4C42-ABA5-E7A6573789FD}"/>
              </a:ext>
            </a:extLst>
          </p:cNvPr>
          <p:cNvSpPr txBox="1">
            <a:spLocks/>
          </p:cNvSpPr>
          <p:nvPr/>
        </p:nvSpPr>
        <p:spPr>
          <a:xfrm>
            <a:off x="1922246" y="1483098"/>
            <a:ext cx="4313662" cy="388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it-IT" b="1" dirty="0"/>
              <a:t>Absolute </a:t>
            </a:r>
            <a:r>
              <a:rPr lang="it-IT" b="1" dirty="0" err="1"/>
              <a:t>value</a:t>
            </a:r>
            <a:endParaRPr lang="it-IT" b="1" dirty="0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F410B78C-DA01-6945-BE4B-29EF017220A4}"/>
              </a:ext>
            </a:extLst>
          </p:cNvPr>
          <p:cNvSpPr txBox="1">
            <a:spLocks/>
          </p:cNvSpPr>
          <p:nvPr/>
        </p:nvSpPr>
        <p:spPr>
          <a:xfrm>
            <a:off x="974360" y="3537678"/>
            <a:ext cx="6338638" cy="7045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it-IT" b="1" dirty="0"/>
          </a:p>
          <a:p>
            <a:pPr algn="ctr">
              <a:spcBef>
                <a:spcPts val="0"/>
              </a:spcBef>
            </a:pPr>
            <a:r>
              <a:rPr lang="it-IT" b="1" dirty="0"/>
              <a:t>Relative </a:t>
            </a:r>
            <a:r>
              <a:rPr lang="it-IT" b="1" dirty="0" err="1"/>
              <a:t>value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191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2471CF9-A41E-4EDF-B99C-FA1BFBCC3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21" y="139166"/>
            <a:ext cx="8581043" cy="840400"/>
          </a:xfrm>
        </p:spPr>
        <p:txBody>
          <a:bodyPr>
            <a:normAutofit/>
          </a:bodyPr>
          <a:lstStyle/>
          <a:p>
            <a:r>
              <a:rPr lang="pt-BR" dirty="0" err="1"/>
              <a:t>Results</a:t>
            </a:r>
            <a:r>
              <a:rPr lang="pt-BR" dirty="0"/>
              <a:t>: Future </a:t>
            </a:r>
            <a:r>
              <a:rPr lang="pt-BR" dirty="0" err="1"/>
              <a:t>forecast</a:t>
            </a:r>
            <a:r>
              <a:rPr lang="pt-BR" dirty="0"/>
              <a:t> </a:t>
            </a:r>
            <a:r>
              <a:rPr lang="pt-BR" dirty="0" err="1"/>
              <a:t>value</a:t>
            </a: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3BBC812-D8AE-AA44-93F3-FE58A215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3"/>
          <a:stretch/>
        </p:blipFill>
        <p:spPr>
          <a:xfrm>
            <a:off x="288521" y="1514730"/>
            <a:ext cx="5644800" cy="34426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580EA2-C7DB-5C4A-86AF-8760401F4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9"/>
          <a:stretch/>
        </p:blipFill>
        <p:spPr>
          <a:xfrm>
            <a:off x="6110614" y="1443163"/>
            <a:ext cx="5644800" cy="3595624"/>
          </a:xfrm>
          <a:prstGeom prst="rect">
            <a:avLst/>
          </a:prstGeom>
        </p:spPr>
      </p:pic>
      <p:sp>
        <p:nvSpPr>
          <p:cNvPr id="8" name="Segnaposto contenuto 4">
            <a:extLst>
              <a:ext uri="{FF2B5EF4-FFF2-40B4-BE49-F238E27FC236}">
                <a16:creationId xmlns:a16="http://schemas.microsoft.com/office/drawing/2014/main" id="{D1540D58-BAB9-934C-BC42-1A58EB4BDE14}"/>
              </a:ext>
            </a:extLst>
          </p:cNvPr>
          <p:cNvSpPr txBox="1">
            <a:spLocks/>
          </p:cNvSpPr>
          <p:nvPr/>
        </p:nvSpPr>
        <p:spPr>
          <a:xfrm>
            <a:off x="674558" y="5101767"/>
            <a:ext cx="4317168" cy="824459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Absolute </a:t>
            </a:r>
            <a:r>
              <a:rPr lang="it-IT" b="1" dirty="0" err="1">
                <a:solidFill>
                  <a:schemeClr val="bg1"/>
                </a:solidFill>
              </a:rPr>
              <a:t>forecast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value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increases</a:t>
            </a:r>
            <a:r>
              <a:rPr lang="it-IT" b="1" dirty="0">
                <a:solidFill>
                  <a:schemeClr val="bg1"/>
                </a:solidFill>
              </a:rPr>
              <a:t> in the future</a:t>
            </a:r>
          </a:p>
          <a:p>
            <a:pPr>
              <a:spcBef>
                <a:spcPts val="0"/>
              </a:spcBef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BCEFD0C4-D933-0E4F-9A31-5F59DA1BAA8D}"/>
              </a:ext>
            </a:extLst>
          </p:cNvPr>
          <p:cNvSpPr txBox="1">
            <a:spLocks/>
          </p:cNvSpPr>
          <p:nvPr/>
        </p:nvSpPr>
        <p:spPr>
          <a:xfrm>
            <a:off x="6730584" y="5101767"/>
            <a:ext cx="4811842" cy="824459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it-IT" b="1" dirty="0">
                <a:solidFill>
                  <a:schemeClr val="bg1"/>
                </a:solidFill>
              </a:rPr>
              <a:t>Relative </a:t>
            </a:r>
            <a:r>
              <a:rPr lang="it-IT" b="1" dirty="0" err="1">
                <a:solidFill>
                  <a:schemeClr val="bg1"/>
                </a:solidFill>
              </a:rPr>
              <a:t>forecast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value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depend</a:t>
            </a:r>
            <a:r>
              <a:rPr lang="it-IT" b="1" dirty="0">
                <a:solidFill>
                  <a:schemeClr val="bg1"/>
                </a:solidFill>
              </a:rPr>
              <a:t> on the </a:t>
            </a:r>
            <a:r>
              <a:rPr lang="it-IT" b="1" dirty="0" err="1">
                <a:solidFill>
                  <a:schemeClr val="bg1"/>
                </a:solidFill>
              </a:rPr>
              <a:t>projected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climate</a:t>
            </a:r>
            <a:endParaRPr lang="it-IT" b="1" dirty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0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folsom reservoir">
            <a:extLst>
              <a:ext uri="{FF2B5EF4-FFF2-40B4-BE49-F238E27FC236}">
                <a16:creationId xmlns:a16="http://schemas.microsoft.com/office/drawing/2014/main" id="{FA296B6E-31FF-4CB2-9337-A5C8F2804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3770" r="-53" b="188"/>
          <a:stretch/>
        </p:blipFill>
        <p:spPr bwMode="auto">
          <a:xfrm>
            <a:off x="-1" y="0"/>
            <a:ext cx="12192001" cy="71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BFFADEDA-D26B-6E40-BA9C-DABBB64CAFDE}"/>
              </a:ext>
            </a:extLst>
          </p:cNvPr>
          <p:cNvSpPr/>
          <p:nvPr/>
        </p:nvSpPr>
        <p:spPr>
          <a:xfrm>
            <a:off x="-124115" y="6058981"/>
            <a:ext cx="12316115" cy="799019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C9E2FF-DB45-B34E-A63F-49C05CA43EEA}"/>
              </a:ext>
            </a:extLst>
          </p:cNvPr>
          <p:cNvSpPr/>
          <p:nvPr/>
        </p:nvSpPr>
        <p:spPr>
          <a:xfrm>
            <a:off x="5996066" y="6182325"/>
            <a:ext cx="619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Henrique Moreno Dumont Goulart, Matteo Giuliani, Jonathan Herman, Scott </a:t>
            </a:r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Steinschneider</a:t>
            </a: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Andrea </a:t>
            </a:r>
            <a:r>
              <a:rPr lang="en-US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Castelletti</a:t>
            </a:r>
            <a:endParaRPr lang="en-US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79C93B7-0DF5-5048-8CB3-F8FC46C40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8" y="6157786"/>
            <a:ext cx="1150177" cy="618122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92C627F6-0DCB-0D4D-B288-E450790D0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36" b="89930" l="9980" r="92095">
                        <a14:foregroundMark x1="38241" y1="37471" x2="38241" y2="37471"/>
                        <a14:foregroundMark x1="44862" y1="38642" x2="44862" y2="38642"/>
                        <a14:foregroundMark x1="47826" y1="39813" x2="47826" y2="39813"/>
                        <a14:foregroundMark x1="52174" y1="41686" x2="52174" y2="41686"/>
                        <a14:foregroundMark x1="55731" y1="38407" x2="55731" y2="38407"/>
                        <a14:foregroundMark x1="60968" y1="37939" x2="60968" y2="37939"/>
                        <a14:foregroundMark x1="66304" y1="37939" x2="66304" y2="37939"/>
                        <a14:foregroundMark x1="70949" y1="42155" x2="70949" y2="42155"/>
                        <a14:foregroundMark x1="76877" y1="46838" x2="76877" y2="46838"/>
                        <a14:foregroundMark x1="79941" y1="45433" x2="79941" y2="45433"/>
                        <a14:foregroundMark x1="88439" y1="48712" x2="88439" y2="48712"/>
                        <a14:foregroundMark x1="37451" y1="62061" x2="37451" y2="62061"/>
                        <a14:foregroundMark x1="41403" y1="61124" x2="41403" y2="61124"/>
                        <a14:foregroundMark x1="43182" y1="61124" x2="43182" y2="61124"/>
                        <a14:foregroundMark x1="47134" y1="60187" x2="47134" y2="60187"/>
                        <a14:foregroundMark x1="52174" y1="61358" x2="52174" y2="61358"/>
                        <a14:foregroundMark x1="57609" y1="59485" x2="57609" y2="59485"/>
                        <a14:foregroundMark x1="61858" y1="63466" x2="61858" y2="63466"/>
                        <a14:foregroundMark x1="65514" y1="62061" x2="65514" y2="62061"/>
                        <a14:foregroundMark x1="67292" y1="60187" x2="67292" y2="60187"/>
                        <a14:foregroundMark x1="72036" y1="60187" x2="72036" y2="60187"/>
                        <a14:foregroundMark x1="57609" y1="57377" x2="57609" y2="57377"/>
                        <a14:backgroundMark x1="34190" y1="42155" x2="34190" y2="42155"/>
                        <a14:backgroundMark x1="38241" y1="40749" x2="38241" y2="40749"/>
                        <a14:backgroundMark x1="47826" y1="61827" x2="47826" y2="61827"/>
                        <a14:backgroundMark x1="57016" y1="63232" x2="57016" y2="63232"/>
                        <a14:backgroundMark x1="65119" y1="63934" x2="65119" y2="63934"/>
                        <a14:backgroundMark x1="65020" y1="59016" x2="65020" y2="59016"/>
                        <a14:backgroundMark x1="68379" y1="63700" x2="68379" y2="637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773" y="5926847"/>
            <a:ext cx="25656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350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Helvetica Neue</vt:lpstr>
      <vt:lpstr>Helvetica Neue Light</vt:lpstr>
      <vt:lpstr>Helvetica Neue Medium</vt:lpstr>
      <vt:lpstr>Wingdings</vt:lpstr>
      <vt:lpstr>Office Theme</vt:lpstr>
      <vt:lpstr>PowerPoint Presentation</vt:lpstr>
      <vt:lpstr>Water resources management in California</vt:lpstr>
      <vt:lpstr>Case study: Folsom Reservoir</vt:lpstr>
      <vt:lpstr>Methodology</vt:lpstr>
      <vt:lpstr>Results: Expected Value of Perfect Information </vt:lpstr>
      <vt:lpstr>Results: Future forecast value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Henrique Goulart</dc:creator>
  <cp:lastModifiedBy>Henrique Goulart</cp:lastModifiedBy>
  <cp:revision>32</cp:revision>
  <dcterms:created xsi:type="dcterms:W3CDTF">2020-04-26T18:06:36Z</dcterms:created>
  <dcterms:modified xsi:type="dcterms:W3CDTF">2020-05-03T08:57:47Z</dcterms:modified>
</cp:coreProperties>
</file>