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54" r:id="rId3"/>
    <p:sldMasterId id="2147483692" r:id="rId4"/>
  </p:sldMasterIdLst>
  <p:notesMasterIdLst>
    <p:notesMasterId r:id="rId21"/>
  </p:notesMasterIdLst>
  <p:sldIdLst>
    <p:sldId id="259" r:id="rId5"/>
    <p:sldId id="263" r:id="rId6"/>
    <p:sldId id="267" r:id="rId7"/>
    <p:sldId id="288" r:id="rId8"/>
    <p:sldId id="272" r:id="rId9"/>
    <p:sldId id="265" r:id="rId10"/>
    <p:sldId id="291" r:id="rId11"/>
    <p:sldId id="264" r:id="rId12"/>
    <p:sldId id="289" r:id="rId13"/>
    <p:sldId id="292" r:id="rId14"/>
    <p:sldId id="293" r:id="rId15"/>
    <p:sldId id="281" r:id="rId16"/>
    <p:sldId id="280" r:id="rId17"/>
    <p:sldId id="294" r:id="rId18"/>
    <p:sldId id="277" r:id="rId19"/>
    <p:sldId id="295" r:id="rId20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2">
          <p15:clr>
            <a:srgbClr val="A4A3A4"/>
          </p15:clr>
        </p15:guide>
        <p15:guide id="2" orient="horz" pos="626">
          <p15:clr>
            <a:srgbClr val="A4A3A4"/>
          </p15:clr>
        </p15:guide>
        <p15:guide id="3" orient="horz" pos="717">
          <p15:clr>
            <a:srgbClr val="A4A3A4"/>
          </p15:clr>
        </p15:guide>
        <p15:guide id="4" orient="horz" pos="3165">
          <p15:clr>
            <a:srgbClr val="A4A3A4"/>
          </p15:clr>
        </p15:guide>
        <p15:guide id="5" pos="226">
          <p15:clr>
            <a:srgbClr val="A4A3A4"/>
          </p15:clr>
        </p15:guide>
        <p15:guide id="6" pos="5534">
          <p15:clr>
            <a:srgbClr val="A4A3A4"/>
          </p15:clr>
        </p15:guide>
        <p15:guide id="7" pos="2812">
          <p15:clr>
            <a:srgbClr val="A4A3A4"/>
          </p15:clr>
        </p15:guide>
        <p15:guide id="8" pos="2948">
          <p15:clr>
            <a:srgbClr val="A4A3A4"/>
          </p15:clr>
        </p15:guide>
        <p15:guide id="9" pos="1435">
          <p15:clr>
            <a:srgbClr val="A4A3A4"/>
          </p15:clr>
        </p15:guide>
        <p15:guide id="10" pos="4325">
          <p15:clr>
            <a:srgbClr val="A4A3A4"/>
          </p15:clr>
        </p15:guide>
        <p15:guide id="11" pos="4173">
          <p15:clr>
            <a:srgbClr val="A4A3A4"/>
          </p15:clr>
        </p15:guide>
        <p15:guide id="12" pos="1587">
          <p15:clr>
            <a:srgbClr val="A4A3A4"/>
          </p15:clr>
        </p15:guide>
        <p15:guide id="13" pos="117">
          <p15:clr>
            <a:srgbClr val="A4A3A4"/>
          </p15:clr>
        </p15:guide>
        <p15:guide id="14" pos="5651">
          <p15:clr>
            <a:srgbClr val="A4A3A4"/>
          </p15:clr>
        </p15:guide>
        <p15:guide id="15" orient="horz" pos="3026">
          <p15:clr>
            <a:srgbClr val="A4A3A4"/>
          </p15:clr>
        </p15:guide>
        <p15:guide id="16" orient="horz" pos="622">
          <p15:clr>
            <a:srgbClr val="A4A3A4"/>
          </p15:clr>
        </p15:guide>
        <p15:guide id="17" orient="horz" pos="713">
          <p15:clr>
            <a:srgbClr val="A4A3A4"/>
          </p15:clr>
        </p15:guide>
        <p15:guide id="18" orient="horz" pos="3162">
          <p15:clr>
            <a:srgbClr val="A4A3A4"/>
          </p15:clr>
        </p15:guide>
        <p15:guide id="19" orient="horz" pos="872">
          <p15:clr>
            <a:srgbClr val="A4A3A4"/>
          </p15:clr>
        </p15:guide>
        <p15:guide id="20" orient="horz" pos="463">
          <p15:clr>
            <a:srgbClr val="A4A3A4"/>
          </p15:clr>
        </p15:guide>
        <p15:guide id="21" pos="1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05"/>
  </p:normalViewPr>
  <p:slideViewPr>
    <p:cSldViewPr snapToObjects="1" showGuides="1">
      <p:cViewPr varScale="1">
        <p:scale>
          <a:sx n="104" d="100"/>
          <a:sy n="104" d="100"/>
        </p:scale>
        <p:origin x="91" y="230"/>
      </p:cViewPr>
      <p:guideLst>
        <p:guide orient="horz" pos="2982"/>
        <p:guide orient="horz" pos="626"/>
        <p:guide orient="horz" pos="717"/>
        <p:guide orient="horz" pos="3165"/>
        <p:guide pos="226"/>
        <p:guide pos="5534"/>
        <p:guide pos="2812"/>
        <p:guide pos="2948"/>
        <p:guide pos="1435"/>
        <p:guide pos="4325"/>
        <p:guide pos="4173"/>
        <p:guide pos="1587"/>
        <p:guide pos="117"/>
        <p:guide pos="5651"/>
        <p:guide orient="horz" pos="3026"/>
        <p:guide orient="horz" pos="622"/>
        <p:guide orient="horz" pos="713"/>
        <p:guide orient="horz" pos="3162"/>
        <p:guide orient="horz" pos="872"/>
        <p:guide orient="horz" pos="463"/>
        <p:guide pos="1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../slides/slide9.xml"/><Relationship Id="rId7" Type="http://schemas.openxmlformats.org/officeDocument/2006/relationships/image" Target="../media/image9.png"/><Relationship Id="rId2" Type="http://schemas.openxmlformats.org/officeDocument/2006/relationships/slide" Target="../slides/slide6.xml"/><Relationship Id="rId1" Type="http://schemas.openxmlformats.org/officeDocument/2006/relationships/slide" Target="../slides/slide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" Target="../slides/slide13.xm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CE0EA2-5208-42CA-A2FD-43AC383BB054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1_2" csCatId="accent1" phldr="1"/>
      <dgm:spPr/>
    </dgm:pt>
    <dgm:pt modelId="{ABE92D5B-44B6-4373-A4D6-2FF8EC645753}">
      <dgm:prSet phldrT="[Text]" custT="1"/>
      <dgm:spPr/>
      <dgm:t>
        <a:bodyPr/>
        <a:lstStyle/>
        <a:p>
          <a:r>
            <a:rPr lang="en-US" sz="1400" b="1" dirty="0" smtClean="0">
              <a:hlinkClick xmlns:r="http://schemas.openxmlformats.org/officeDocument/2006/relationships" r:id="rId1" action="ppaction://hlinksldjump"/>
            </a:rPr>
            <a:t>Introduction</a:t>
          </a:r>
          <a:endParaRPr lang="en-US" sz="1400" b="1" dirty="0"/>
        </a:p>
      </dgm:t>
    </dgm:pt>
    <dgm:pt modelId="{062171D7-38D5-4C96-8009-1F0D93410458}" type="parTrans" cxnId="{88FAB26A-E811-4CB0-8A0B-881463F814C0}">
      <dgm:prSet/>
      <dgm:spPr/>
      <dgm:t>
        <a:bodyPr/>
        <a:lstStyle/>
        <a:p>
          <a:endParaRPr lang="en-US"/>
        </a:p>
      </dgm:t>
    </dgm:pt>
    <dgm:pt modelId="{6B4C0E21-D427-40C9-B9B8-7D55F2EC240B}" type="sibTrans" cxnId="{88FAB26A-E811-4CB0-8A0B-881463F814C0}">
      <dgm:prSet/>
      <dgm:spPr/>
      <dgm:t>
        <a:bodyPr/>
        <a:lstStyle/>
        <a:p>
          <a:endParaRPr lang="en-US"/>
        </a:p>
      </dgm:t>
    </dgm:pt>
    <dgm:pt modelId="{9A53DE65-8B4F-46E7-8CFE-677867E7A2FB}">
      <dgm:prSet phldrT="[Text]"/>
      <dgm:spPr/>
      <dgm:t>
        <a:bodyPr/>
        <a:lstStyle/>
        <a:p>
          <a:r>
            <a:rPr lang="en-US" dirty="0" smtClean="0">
              <a:hlinkClick xmlns:r="http://schemas.openxmlformats.org/officeDocument/2006/relationships" r:id="rId2" action="ppaction://hlinksldjump"/>
            </a:rPr>
            <a:t>Methods</a:t>
          </a:r>
          <a:endParaRPr lang="en-US" dirty="0"/>
        </a:p>
      </dgm:t>
    </dgm:pt>
    <dgm:pt modelId="{204340AA-F598-42B4-BA4B-DEEF2AA9A59E}" type="parTrans" cxnId="{C07B4C64-9240-4CC2-A847-12B00BE53FAB}">
      <dgm:prSet/>
      <dgm:spPr/>
      <dgm:t>
        <a:bodyPr/>
        <a:lstStyle/>
        <a:p>
          <a:endParaRPr lang="en-US"/>
        </a:p>
      </dgm:t>
    </dgm:pt>
    <dgm:pt modelId="{FBD02C5C-4F48-47BC-A723-2CA2613EFCED}" type="sibTrans" cxnId="{C07B4C64-9240-4CC2-A847-12B00BE53FAB}">
      <dgm:prSet/>
      <dgm:spPr/>
      <dgm:t>
        <a:bodyPr/>
        <a:lstStyle/>
        <a:p>
          <a:endParaRPr lang="en-US"/>
        </a:p>
      </dgm:t>
    </dgm:pt>
    <dgm:pt modelId="{6368D4B6-1E8F-4BD1-945E-5F516FC0CE98}">
      <dgm:prSet phldrT="[Text]"/>
      <dgm:spPr/>
      <dgm:t>
        <a:bodyPr/>
        <a:lstStyle/>
        <a:p>
          <a:r>
            <a:rPr lang="en-US" dirty="0" smtClean="0">
              <a:hlinkClick xmlns:r="http://schemas.openxmlformats.org/officeDocument/2006/relationships" r:id="rId3" action="ppaction://hlinksldjump"/>
            </a:rPr>
            <a:t>Results</a:t>
          </a:r>
          <a:endParaRPr lang="en-US" dirty="0"/>
        </a:p>
      </dgm:t>
    </dgm:pt>
    <dgm:pt modelId="{DEB093E9-91BD-4A10-A77F-0B03AA7FE8A2}" type="parTrans" cxnId="{B4D3C5C0-0412-469A-9211-880FE08CD12E}">
      <dgm:prSet/>
      <dgm:spPr/>
      <dgm:t>
        <a:bodyPr/>
        <a:lstStyle/>
        <a:p>
          <a:endParaRPr lang="en-US"/>
        </a:p>
      </dgm:t>
    </dgm:pt>
    <dgm:pt modelId="{711D0A85-2B23-4028-9DFE-F2FA31964AD5}" type="sibTrans" cxnId="{B4D3C5C0-0412-469A-9211-880FE08CD12E}">
      <dgm:prSet/>
      <dgm:spPr/>
      <dgm:t>
        <a:bodyPr/>
        <a:lstStyle/>
        <a:p>
          <a:endParaRPr lang="en-US"/>
        </a:p>
      </dgm:t>
    </dgm:pt>
    <dgm:pt modelId="{1DD4E125-07E0-41B2-B4C7-30D4F462E39C}">
      <dgm:prSet phldrT="[Text]"/>
      <dgm:spPr/>
      <dgm:t>
        <a:bodyPr/>
        <a:lstStyle/>
        <a:p>
          <a:r>
            <a:rPr lang="en-US" dirty="0" smtClean="0">
              <a:hlinkClick xmlns:r="http://schemas.openxmlformats.org/officeDocument/2006/relationships" r:id="rId4" action="ppaction://hlinksldjump"/>
            </a:rPr>
            <a:t>Conclusion</a:t>
          </a:r>
          <a:endParaRPr lang="en-US" dirty="0"/>
        </a:p>
      </dgm:t>
    </dgm:pt>
    <dgm:pt modelId="{6FC6269D-795F-4AE4-A54A-2B5D2E23C67C}" type="parTrans" cxnId="{FB0F2CF5-809D-457C-8697-477A45C36649}">
      <dgm:prSet/>
      <dgm:spPr/>
      <dgm:t>
        <a:bodyPr/>
        <a:lstStyle/>
        <a:p>
          <a:endParaRPr lang="en-US"/>
        </a:p>
      </dgm:t>
    </dgm:pt>
    <dgm:pt modelId="{B00CF782-5A07-4837-B5E6-4AA119547493}" type="sibTrans" cxnId="{FB0F2CF5-809D-457C-8697-477A45C36649}">
      <dgm:prSet/>
      <dgm:spPr/>
      <dgm:t>
        <a:bodyPr/>
        <a:lstStyle/>
        <a:p>
          <a:endParaRPr lang="en-US"/>
        </a:p>
      </dgm:t>
    </dgm:pt>
    <dgm:pt modelId="{E9E16B18-AA76-48E9-B921-779DEAC3609E}" type="pres">
      <dgm:prSet presAssocID="{15CE0EA2-5208-42CA-A2FD-43AC383BB054}" presName="Name0" presStyleCnt="0">
        <dgm:presLayoutVars>
          <dgm:dir/>
        </dgm:presLayoutVars>
      </dgm:prSet>
      <dgm:spPr/>
    </dgm:pt>
    <dgm:pt modelId="{9A3EE64B-A6E2-4D5C-A4FB-B8D96C8A0B48}" type="pres">
      <dgm:prSet presAssocID="{ABE92D5B-44B6-4373-A4D6-2FF8EC645753}" presName="composite" presStyleCnt="0"/>
      <dgm:spPr/>
    </dgm:pt>
    <dgm:pt modelId="{D63DE6C0-B198-47B5-8F3F-601DFE9CB685}" type="pres">
      <dgm:prSet presAssocID="{ABE92D5B-44B6-4373-A4D6-2FF8EC645753}" presName="Accent" presStyleLbl="alignAcc1" presStyleIdx="0" presStyleCnt="4"/>
      <dgm:spPr/>
    </dgm:pt>
    <dgm:pt modelId="{4A72A761-E1AC-4AE3-8FF6-61EC82F4DDEF}" type="pres">
      <dgm:prSet presAssocID="{ABE92D5B-44B6-4373-A4D6-2FF8EC645753}" presName="Image" presStyleLbl="node1" presStyleIdx="0" presStyleCnt="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82ECBCC8-AC3D-41AD-8CA8-276422ECA04D}" type="pres">
      <dgm:prSet presAssocID="{ABE92D5B-44B6-4373-A4D6-2FF8EC645753}" presName="Child" presStyleLbl="revTx" presStyleIdx="0" presStyleCnt="4">
        <dgm:presLayoutVars>
          <dgm:bulletEnabled val="1"/>
        </dgm:presLayoutVars>
      </dgm:prSet>
      <dgm:spPr/>
    </dgm:pt>
    <dgm:pt modelId="{11A6DE48-B537-45BB-8377-EC96151FC70B}" type="pres">
      <dgm:prSet presAssocID="{ABE92D5B-44B6-4373-A4D6-2FF8EC645753}" presName="Parent" presStyleLbl="alig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F07169-1571-43EC-A44B-E4E227001D88}" type="pres">
      <dgm:prSet presAssocID="{6B4C0E21-D427-40C9-B9B8-7D55F2EC240B}" presName="sibTrans" presStyleCnt="0"/>
      <dgm:spPr/>
    </dgm:pt>
    <dgm:pt modelId="{4FFC7B4F-0028-4571-B4BC-7522B97B40A6}" type="pres">
      <dgm:prSet presAssocID="{9A53DE65-8B4F-46E7-8CFE-677867E7A2FB}" presName="composite" presStyleCnt="0"/>
      <dgm:spPr/>
    </dgm:pt>
    <dgm:pt modelId="{1E2A782C-59D0-4B03-999D-334CDD3457AE}" type="pres">
      <dgm:prSet presAssocID="{9A53DE65-8B4F-46E7-8CFE-677867E7A2FB}" presName="Accent" presStyleLbl="alignAcc1" presStyleIdx="1" presStyleCnt="4"/>
      <dgm:spPr/>
    </dgm:pt>
    <dgm:pt modelId="{A1152658-E81D-466A-A6A7-90A6D6270B06}" type="pres">
      <dgm:prSet presAssocID="{9A53DE65-8B4F-46E7-8CFE-677867E7A2FB}" presName="Image" presStyleLbl="node1" presStyleIdx="1" presStyleCnt="4" custScaleY="77415" custLinFactNeighborX="-664" custLinFactNeighborY="-3823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918F587D-B846-455F-BDAB-32A80E385B3F}" type="pres">
      <dgm:prSet presAssocID="{9A53DE65-8B4F-46E7-8CFE-677867E7A2FB}" presName="Child" presStyleLbl="revTx" presStyleIdx="1" presStyleCnt="4">
        <dgm:presLayoutVars>
          <dgm:bulletEnabled val="1"/>
        </dgm:presLayoutVars>
      </dgm:prSet>
      <dgm:spPr/>
    </dgm:pt>
    <dgm:pt modelId="{9E93AA40-8C71-4833-8DF6-026BA360862A}" type="pres">
      <dgm:prSet presAssocID="{9A53DE65-8B4F-46E7-8CFE-677867E7A2FB}" presName="Parent" presStyleLbl="alig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C78645-3E4A-419E-8CB8-5B1282A25DE9}" type="pres">
      <dgm:prSet presAssocID="{FBD02C5C-4F48-47BC-A723-2CA2613EFCED}" presName="sibTrans" presStyleCnt="0"/>
      <dgm:spPr/>
    </dgm:pt>
    <dgm:pt modelId="{7E3EA182-1BE8-4C52-9989-85909C42FB4C}" type="pres">
      <dgm:prSet presAssocID="{6368D4B6-1E8F-4BD1-945E-5F516FC0CE98}" presName="composite" presStyleCnt="0"/>
      <dgm:spPr/>
    </dgm:pt>
    <dgm:pt modelId="{E4B3EC0D-49E2-43BA-99B8-28EB77576DD6}" type="pres">
      <dgm:prSet presAssocID="{6368D4B6-1E8F-4BD1-945E-5F516FC0CE98}" presName="Accent" presStyleLbl="alignAcc1" presStyleIdx="2" presStyleCnt="4"/>
      <dgm:spPr/>
    </dgm:pt>
    <dgm:pt modelId="{351AF287-F664-464E-8CF8-97B984758626}" type="pres">
      <dgm:prSet presAssocID="{6368D4B6-1E8F-4BD1-945E-5F516FC0CE98}" presName="Image" presStyleLbl="node1" presStyleIdx="2" presStyleCnt="4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218C02-50D0-4D4E-BE4A-7BDA5520FF33}" type="pres">
      <dgm:prSet presAssocID="{6368D4B6-1E8F-4BD1-945E-5F516FC0CE98}" presName="Child" presStyleLbl="revTx" presStyleIdx="2" presStyleCnt="4">
        <dgm:presLayoutVars>
          <dgm:bulletEnabled val="1"/>
        </dgm:presLayoutVars>
      </dgm:prSet>
      <dgm:spPr/>
    </dgm:pt>
    <dgm:pt modelId="{3A64FB76-59B9-4987-A738-B47842FCD6C2}" type="pres">
      <dgm:prSet presAssocID="{6368D4B6-1E8F-4BD1-945E-5F516FC0CE98}" presName="Parent" presStyleLbl="alig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EDF195-E9D3-4340-84C3-980DE603A0B8}" type="pres">
      <dgm:prSet presAssocID="{711D0A85-2B23-4028-9DFE-F2FA31964AD5}" presName="sibTrans" presStyleCnt="0"/>
      <dgm:spPr/>
    </dgm:pt>
    <dgm:pt modelId="{D5CA0635-A381-4043-B284-588268E35A19}" type="pres">
      <dgm:prSet presAssocID="{1DD4E125-07E0-41B2-B4C7-30D4F462E39C}" presName="composite" presStyleCnt="0"/>
      <dgm:spPr/>
    </dgm:pt>
    <dgm:pt modelId="{8797532F-4108-43B9-B9ED-A3BF7C7F3409}" type="pres">
      <dgm:prSet presAssocID="{1DD4E125-07E0-41B2-B4C7-30D4F462E39C}" presName="Accent" presStyleLbl="alignAcc1" presStyleIdx="3" presStyleCnt="4"/>
      <dgm:spPr/>
    </dgm:pt>
    <dgm:pt modelId="{D9307431-694B-4F56-814A-2B8D7A155BA6}" type="pres">
      <dgm:prSet presAssocID="{1DD4E125-07E0-41B2-B4C7-30D4F462E39C}" presName="Image" presStyleLbl="node1" presStyleIdx="3" presStyleCnt="4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39385C35-E480-41C7-BB35-4822C0958488}" type="pres">
      <dgm:prSet presAssocID="{1DD4E125-07E0-41B2-B4C7-30D4F462E39C}" presName="Child" presStyleLbl="revTx" presStyleIdx="3" presStyleCnt="4">
        <dgm:presLayoutVars>
          <dgm:bulletEnabled val="1"/>
        </dgm:presLayoutVars>
      </dgm:prSet>
      <dgm:spPr/>
    </dgm:pt>
    <dgm:pt modelId="{011628F4-5140-417C-BF6D-FA149085BD2E}" type="pres">
      <dgm:prSet presAssocID="{1DD4E125-07E0-41B2-B4C7-30D4F462E39C}" presName="Parent" presStyleLbl="alig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FAB26A-E811-4CB0-8A0B-881463F814C0}" srcId="{15CE0EA2-5208-42CA-A2FD-43AC383BB054}" destId="{ABE92D5B-44B6-4373-A4D6-2FF8EC645753}" srcOrd="0" destOrd="0" parTransId="{062171D7-38D5-4C96-8009-1F0D93410458}" sibTransId="{6B4C0E21-D427-40C9-B9B8-7D55F2EC240B}"/>
    <dgm:cxn modelId="{758E1D5C-AEA4-48BF-BEB5-6DE499F91BC0}" type="presOf" srcId="{6368D4B6-1E8F-4BD1-945E-5F516FC0CE98}" destId="{3A64FB76-59B9-4987-A738-B47842FCD6C2}" srcOrd="0" destOrd="0" presId="urn:microsoft.com/office/officeart/2008/layout/TitlePictureLineup"/>
    <dgm:cxn modelId="{FB0F2CF5-809D-457C-8697-477A45C36649}" srcId="{15CE0EA2-5208-42CA-A2FD-43AC383BB054}" destId="{1DD4E125-07E0-41B2-B4C7-30D4F462E39C}" srcOrd="3" destOrd="0" parTransId="{6FC6269D-795F-4AE4-A54A-2B5D2E23C67C}" sibTransId="{B00CF782-5A07-4837-B5E6-4AA119547493}"/>
    <dgm:cxn modelId="{7E7436EF-4293-41DF-A1AA-4355CA811200}" type="presOf" srcId="{9A53DE65-8B4F-46E7-8CFE-677867E7A2FB}" destId="{9E93AA40-8C71-4833-8DF6-026BA360862A}" srcOrd="0" destOrd="0" presId="urn:microsoft.com/office/officeart/2008/layout/TitlePictureLineup"/>
    <dgm:cxn modelId="{68DDC1B5-5106-4565-ACE7-B92716F38385}" type="presOf" srcId="{ABE92D5B-44B6-4373-A4D6-2FF8EC645753}" destId="{11A6DE48-B537-45BB-8377-EC96151FC70B}" srcOrd="0" destOrd="0" presId="urn:microsoft.com/office/officeart/2008/layout/TitlePictureLineup"/>
    <dgm:cxn modelId="{B4D3C5C0-0412-469A-9211-880FE08CD12E}" srcId="{15CE0EA2-5208-42CA-A2FD-43AC383BB054}" destId="{6368D4B6-1E8F-4BD1-945E-5F516FC0CE98}" srcOrd="2" destOrd="0" parTransId="{DEB093E9-91BD-4A10-A77F-0B03AA7FE8A2}" sibTransId="{711D0A85-2B23-4028-9DFE-F2FA31964AD5}"/>
    <dgm:cxn modelId="{C07B4C64-9240-4CC2-A847-12B00BE53FAB}" srcId="{15CE0EA2-5208-42CA-A2FD-43AC383BB054}" destId="{9A53DE65-8B4F-46E7-8CFE-677867E7A2FB}" srcOrd="1" destOrd="0" parTransId="{204340AA-F598-42B4-BA4B-DEEF2AA9A59E}" sibTransId="{FBD02C5C-4F48-47BC-A723-2CA2613EFCED}"/>
    <dgm:cxn modelId="{E2678710-70C2-46B2-9060-D0A1B5C59685}" type="presOf" srcId="{15CE0EA2-5208-42CA-A2FD-43AC383BB054}" destId="{E9E16B18-AA76-48E9-B921-779DEAC3609E}" srcOrd="0" destOrd="0" presId="urn:microsoft.com/office/officeart/2008/layout/TitlePictureLineup"/>
    <dgm:cxn modelId="{B00447E7-E7DB-4275-860B-BD3B667D8836}" type="presOf" srcId="{1DD4E125-07E0-41B2-B4C7-30D4F462E39C}" destId="{011628F4-5140-417C-BF6D-FA149085BD2E}" srcOrd="0" destOrd="0" presId="urn:microsoft.com/office/officeart/2008/layout/TitlePictureLineup"/>
    <dgm:cxn modelId="{3C1D34F0-944C-4A14-9D2E-333742186BC3}" type="presParOf" srcId="{E9E16B18-AA76-48E9-B921-779DEAC3609E}" destId="{9A3EE64B-A6E2-4D5C-A4FB-B8D96C8A0B48}" srcOrd="0" destOrd="0" presId="urn:microsoft.com/office/officeart/2008/layout/TitlePictureLineup"/>
    <dgm:cxn modelId="{B0FE28F4-26AF-4933-9DF4-FC0A560A0842}" type="presParOf" srcId="{9A3EE64B-A6E2-4D5C-A4FB-B8D96C8A0B48}" destId="{D63DE6C0-B198-47B5-8F3F-601DFE9CB685}" srcOrd="0" destOrd="0" presId="urn:microsoft.com/office/officeart/2008/layout/TitlePictureLineup"/>
    <dgm:cxn modelId="{324DDF0C-EC32-48ED-9328-912C13FF08A7}" type="presParOf" srcId="{9A3EE64B-A6E2-4D5C-A4FB-B8D96C8A0B48}" destId="{4A72A761-E1AC-4AE3-8FF6-61EC82F4DDEF}" srcOrd="1" destOrd="0" presId="urn:microsoft.com/office/officeart/2008/layout/TitlePictureLineup"/>
    <dgm:cxn modelId="{D97E3579-42C6-4534-A8CC-29577B9AE8B1}" type="presParOf" srcId="{9A3EE64B-A6E2-4D5C-A4FB-B8D96C8A0B48}" destId="{82ECBCC8-AC3D-41AD-8CA8-276422ECA04D}" srcOrd="2" destOrd="0" presId="urn:microsoft.com/office/officeart/2008/layout/TitlePictureLineup"/>
    <dgm:cxn modelId="{9C102575-772E-46AE-9F7A-BD9C955A8E1A}" type="presParOf" srcId="{9A3EE64B-A6E2-4D5C-A4FB-B8D96C8A0B48}" destId="{11A6DE48-B537-45BB-8377-EC96151FC70B}" srcOrd="3" destOrd="0" presId="urn:microsoft.com/office/officeart/2008/layout/TitlePictureLineup"/>
    <dgm:cxn modelId="{8E0A6253-37D8-4215-AB93-48CA347D03CB}" type="presParOf" srcId="{E9E16B18-AA76-48E9-B921-779DEAC3609E}" destId="{2CF07169-1571-43EC-A44B-E4E227001D88}" srcOrd="1" destOrd="0" presId="urn:microsoft.com/office/officeart/2008/layout/TitlePictureLineup"/>
    <dgm:cxn modelId="{555728EF-0345-4769-B722-95D97345763C}" type="presParOf" srcId="{E9E16B18-AA76-48E9-B921-779DEAC3609E}" destId="{4FFC7B4F-0028-4571-B4BC-7522B97B40A6}" srcOrd="2" destOrd="0" presId="urn:microsoft.com/office/officeart/2008/layout/TitlePictureLineup"/>
    <dgm:cxn modelId="{B1F0967B-F3B4-404B-8676-9B958BD328C0}" type="presParOf" srcId="{4FFC7B4F-0028-4571-B4BC-7522B97B40A6}" destId="{1E2A782C-59D0-4B03-999D-334CDD3457AE}" srcOrd="0" destOrd="0" presId="urn:microsoft.com/office/officeart/2008/layout/TitlePictureLineup"/>
    <dgm:cxn modelId="{164D9D11-9197-4D05-AF3B-C122CA8B1937}" type="presParOf" srcId="{4FFC7B4F-0028-4571-B4BC-7522B97B40A6}" destId="{A1152658-E81D-466A-A6A7-90A6D6270B06}" srcOrd="1" destOrd="0" presId="urn:microsoft.com/office/officeart/2008/layout/TitlePictureLineup"/>
    <dgm:cxn modelId="{5FFD38A6-4D87-4ACF-B47F-46853F7E8104}" type="presParOf" srcId="{4FFC7B4F-0028-4571-B4BC-7522B97B40A6}" destId="{918F587D-B846-455F-BDAB-32A80E385B3F}" srcOrd="2" destOrd="0" presId="urn:microsoft.com/office/officeart/2008/layout/TitlePictureLineup"/>
    <dgm:cxn modelId="{44EBD8C9-B1B8-4557-BBED-377C9E710B38}" type="presParOf" srcId="{4FFC7B4F-0028-4571-B4BC-7522B97B40A6}" destId="{9E93AA40-8C71-4833-8DF6-026BA360862A}" srcOrd="3" destOrd="0" presId="urn:microsoft.com/office/officeart/2008/layout/TitlePictureLineup"/>
    <dgm:cxn modelId="{CBAB44FB-D9AF-4BDB-A0DA-003FA410BDB5}" type="presParOf" srcId="{E9E16B18-AA76-48E9-B921-779DEAC3609E}" destId="{F0C78645-3E4A-419E-8CB8-5B1282A25DE9}" srcOrd="3" destOrd="0" presId="urn:microsoft.com/office/officeart/2008/layout/TitlePictureLineup"/>
    <dgm:cxn modelId="{5F9BDDC9-CF63-4A4A-A7D2-2F83DFE91A97}" type="presParOf" srcId="{E9E16B18-AA76-48E9-B921-779DEAC3609E}" destId="{7E3EA182-1BE8-4C52-9989-85909C42FB4C}" srcOrd="4" destOrd="0" presId="urn:microsoft.com/office/officeart/2008/layout/TitlePictureLineup"/>
    <dgm:cxn modelId="{555000C5-F910-410C-9FAA-D996E9B22FF7}" type="presParOf" srcId="{7E3EA182-1BE8-4C52-9989-85909C42FB4C}" destId="{E4B3EC0D-49E2-43BA-99B8-28EB77576DD6}" srcOrd="0" destOrd="0" presId="urn:microsoft.com/office/officeart/2008/layout/TitlePictureLineup"/>
    <dgm:cxn modelId="{D9A0F2E3-16DF-4F15-8345-EC72C854435F}" type="presParOf" srcId="{7E3EA182-1BE8-4C52-9989-85909C42FB4C}" destId="{351AF287-F664-464E-8CF8-97B984758626}" srcOrd="1" destOrd="0" presId="urn:microsoft.com/office/officeart/2008/layout/TitlePictureLineup"/>
    <dgm:cxn modelId="{18494C16-5620-4A63-88A2-C0698D0C560E}" type="presParOf" srcId="{7E3EA182-1BE8-4C52-9989-85909C42FB4C}" destId="{CA218C02-50D0-4D4E-BE4A-7BDA5520FF33}" srcOrd="2" destOrd="0" presId="urn:microsoft.com/office/officeart/2008/layout/TitlePictureLineup"/>
    <dgm:cxn modelId="{E63916E2-097B-4538-93BE-D1F3753288C1}" type="presParOf" srcId="{7E3EA182-1BE8-4C52-9989-85909C42FB4C}" destId="{3A64FB76-59B9-4987-A738-B47842FCD6C2}" srcOrd="3" destOrd="0" presId="urn:microsoft.com/office/officeart/2008/layout/TitlePictureLineup"/>
    <dgm:cxn modelId="{2247C6EA-08E1-4CA0-B1A0-291E97B94209}" type="presParOf" srcId="{E9E16B18-AA76-48E9-B921-779DEAC3609E}" destId="{9EEDF195-E9D3-4340-84C3-980DE603A0B8}" srcOrd="5" destOrd="0" presId="urn:microsoft.com/office/officeart/2008/layout/TitlePictureLineup"/>
    <dgm:cxn modelId="{22680D2F-97F9-43C9-B07C-66F382180FDD}" type="presParOf" srcId="{E9E16B18-AA76-48E9-B921-779DEAC3609E}" destId="{D5CA0635-A381-4043-B284-588268E35A19}" srcOrd="6" destOrd="0" presId="urn:microsoft.com/office/officeart/2008/layout/TitlePictureLineup"/>
    <dgm:cxn modelId="{D51CD3E0-8BAE-4662-BC60-ADB94C5306B1}" type="presParOf" srcId="{D5CA0635-A381-4043-B284-588268E35A19}" destId="{8797532F-4108-43B9-B9ED-A3BF7C7F3409}" srcOrd="0" destOrd="0" presId="urn:microsoft.com/office/officeart/2008/layout/TitlePictureLineup"/>
    <dgm:cxn modelId="{ABB210C2-0499-4E2A-95A6-228B58D93DE2}" type="presParOf" srcId="{D5CA0635-A381-4043-B284-588268E35A19}" destId="{D9307431-694B-4F56-814A-2B8D7A155BA6}" srcOrd="1" destOrd="0" presId="urn:microsoft.com/office/officeart/2008/layout/TitlePictureLineup"/>
    <dgm:cxn modelId="{363D53BD-9D23-4BAE-B193-659165358EC3}" type="presParOf" srcId="{D5CA0635-A381-4043-B284-588268E35A19}" destId="{39385C35-E480-41C7-BB35-4822C0958488}" srcOrd="2" destOrd="0" presId="urn:microsoft.com/office/officeart/2008/layout/TitlePictureLineup"/>
    <dgm:cxn modelId="{551E53E1-D721-4597-8D62-F3273FB981F1}" type="presParOf" srcId="{D5CA0635-A381-4043-B284-588268E35A19}" destId="{011628F4-5140-417C-BF6D-FA149085BD2E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DE6C0-B198-47B5-8F3F-601DFE9CB685}">
      <dsp:nvSpPr>
        <dsp:cNvPr id="0" name=""/>
        <dsp:cNvSpPr/>
      </dsp:nvSpPr>
      <dsp:spPr>
        <a:xfrm>
          <a:off x="2130" y="983261"/>
          <a:ext cx="0" cy="2587312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72A761-E1AC-4AE3-8FF6-61EC82F4DDEF}">
      <dsp:nvSpPr>
        <dsp:cNvPr id="0" name=""/>
        <dsp:cNvSpPr/>
      </dsp:nvSpPr>
      <dsp:spPr>
        <a:xfrm>
          <a:off x="74000" y="1069505"/>
          <a:ext cx="1360782" cy="116429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CBCC8-AC3D-41AD-8CA8-276422ECA04D}">
      <dsp:nvSpPr>
        <dsp:cNvPr id="0" name=""/>
        <dsp:cNvSpPr/>
      </dsp:nvSpPr>
      <dsp:spPr>
        <a:xfrm>
          <a:off x="74000" y="2233796"/>
          <a:ext cx="1360782" cy="1336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A6DE48-B537-45BB-8377-EC96151FC70B}">
      <dsp:nvSpPr>
        <dsp:cNvPr id="0" name=""/>
        <dsp:cNvSpPr/>
      </dsp:nvSpPr>
      <dsp:spPr>
        <a:xfrm>
          <a:off x="2130" y="695782"/>
          <a:ext cx="1437395" cy="287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hlinkClick xmlns:r="http://schemas.openxmlformats.org/officeDocument/2006/relationships" r:id="" action="ppaction://hlinksldjump"/>
            </a:rPr>
            <a:t>Introduction</a:t>
          </a:r>
          <a:endParaRPr lang="en-US" sz="1400" b="1" kern="1200" dirty="0"/>
        </a:p>
      </dsp:txBody>
      <dsp:txXfrm>
        <a:off x="2130" y="695782"/>
        <a:ext cx="1437395" cy="287479"/>
      </dsp:txXfrm>
    </dsp:sp>
    <dsp:sp modelId="{1E2A782C-59D0-4B03-999D-334CDD3457AE}">
      <dsp:nvSpPr>
        <dsp:cNvPr id="0" name=""/>
        <dsp:cNvSpPr/>
      </dsp:nvSpPr>
      <dsp:spPr>
        <a:xfrm>
          <a:off x="1655178" y="983261"/>
          <a:ext cx="0" cy="2587312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152658-E81D-466A-A6A7-90A6D6270B06}">
      <dsp:nvSpPr>
        <dsp:cNvPr id="0" name=""/>
        <dsp:cNvSpPr/>
      </dsp:nvSpPr>
      <dsp:spPr>
        <a:xfrm>
          <a:off x="1718012" y="1156472"/>
          <a:ext cx="1360782" cy="90133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8F587D-B846-455F-BDAB-32A80E385B3F}">
      <dsp:nvSpPr>
        <dsp:cNvPr id="0" name=""/>
        <dsp:cNvSpPr/>
      </dsp:nvSpPr>
      <dsp:spPr>
        <a:xfrm>
          <a:off x="1727048" y="2233796"/>
          <a:ext cx="1360782" cy="1336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93AA40-8C71-4833-8DF6-026BA360862A}">
      <dsp:nvSpPr>
        <dsp:cNvPr id="0" name=""/>
        <dsp:cNvSpPr/>
      </dsp:nvSpPr>
      <dsp:spPr>
        <a:xfrm>
          <a:off x="1655178" y="695782"/>
          <a:ext cx="1437395" cy="287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hlinkClick xmlns:r="http://schemas.openxmlformats.org/officeDocument/2006/relationships" r:id="" action="ppaction://hlinksldjump"/>
            </a:rPr>
            <a:t>Methods</a:t>
          </a:r>
          <a:endParaRPr lang="en-US" sz="1500" kern="1200" dirty="0"/>
        </a:p>
      </dsp:txBody>
      <dsp:txXfrm>
        <a:off x="1655178" y="695782"/>
        <a:ext cx="1437395" cy="287479"/>
      </dsp:txXfrm>
    </dsp:sp>
    <dsp:sp modelId="{E4B3EC0D-49E2-43BA-99B8-28EB77576DD6}">
      <dsp:nvSpPr>
        <dsp:cNvPr id="0" name=""/>
        <dsp:cNvSpPr/>
      </dsp:nvSpPr>
      <dsp:spPr>
        <a:xfrm>
          <a:off x="3308225" y="983261"/>
          <a:ext cx="0" cy="2587312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1AF287-F664-464E-8CF8-97B984758626}">
      <dsp:nvSpPr>
        <dsp:cNvPr id="0" name=""/>
        <dsp:cNvSpPr/>
      </dsp:nvSpPr>
      <dsp:spPr>
        <a:xfrm>
          <a:off x="3380095" y="1069505"/>
          <a:ext cx="1360782" cy="116429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18C02-50D0-4D4E-BE4A-7BDA5520FF33}">
      <dsp:nvSpPr>
        <dsp:cNvPr id="0" name=""/>
        <dsp:cNvSpPr/>
      </dsp:nvSpPr>
      <dsp:spPr>
        <a:xfrm>
          <a:off x="3380095" y="2233796"/>
          <a:ext cx="1360782" cy="1336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64FB76-59B9-4987-A738-B47842FCD6C2}">
      <dsp:nvSpPr>
        <dsp:cNvPr id="0" name=""/>
        <dsp:cNvSpPr/>
      </dsp:nvSpPr>
      <dsp:spPr>
        <a:xfrm>
          <a:off x="3308225" y="695782"/>
          <a:ext cx="1437395" cy="287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hlinkClick xmlns:r="http://schemas.openxmlformats.org/officeDocument/2006/relationships" r:id="" action="ppaction://hlinksldjump"/>
            </a:rPr>
            <a:t>Results</a:t>
          </a:r>
          <a:endParaRPr lang="en-US" sz="1500" kern="1200" dirty="0"/>
        </a:p>
      </dsp:txBody>
      <dsp:txXfrm>
        <a:off x="3308225" y="695782"/>
        <a:ext cx="1437395" cy="287479"/>
      </dsp:txXfrm>
    </dsp:sp>
    <dsp:sp modelId="{8797532F-4108-43B9-B9ED-A3BF7C7F3409}">
      <dsp:nvSpPr>
        <dsp:cNvPr id="0" name=""/>
        <dsp:cNvSpPr/>
      </dsp:nvSpPr>
      <dsp:spPr>
        <a:xfrm>
          <a:off x="4961273" y="983261"/>
          <a:ext cx="0" cy="2587312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307431-694B-4F56-814A-2B8D7A155BA6}">
      <dsp:nvSpPr>
        <dsp:cNvPr id="0" name=""/>
        <dsp:cNvSpPr/>
      </dsp:nvSpPr>
      <dsp:spPr>
        <a:xfrm>
          <a:off x="5033143" y="1069505"/>
          <a:ext cx="1360782" cy="116429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385C35-E480-41C7-BB35-4822C0958488}">
      <dsp:nvSpPr>
        <dsp:cNvPr id="0" name=""/>
        <dsp:cNvSpPr/>
      </dsp:nvSpPr>
      <dsp:spPr>
        <a:xfrm>
          <a:off x="5033143" y="2233796"/>
          <a:ext cx="1360782" cy="1336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1628F4-5140-417C-BF6D-FA149085BD2E}">
      <dsp:nvSpPr>
        <dsp:cNvPr id="0" name=""/>
        <dsp:cNvSpPr/>
      </dsp:nvSpPr>
      <dsp:spPr>
        <a:xfrm>
          <a:off x="4961273" y="695782"/>
          <a:ext cx="1437395" cy="287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hlinkClick xmlns:r="http://schemas.openxmlformats.org/officeDocument/2006/relationships" r:id="" action="ppaction://hlinksldjump"/>
            </a:rPr>
            <a:t>Conclusion</a:t>
          </a:r>
          <a:endParaRPr lang="en-US" sz="1500" kern="1200" dirty="0"/>
        </a:p>
      </dsp:txBody>
      <dsp:txXfrm>
        <a:off x="4961273" y="695782"/>
        <a:ext cx="1437395" cy="287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A6037-A285-4C9E-B04C-6DCA60BD155D}" type="datetimeFigureOut">
              <a:rPr lang="de-DE" smtClean="0"/>
              <a:t>24.04.2020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1BAFD-BDF1-4073-A261-64C06A00B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8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358775" y="1116000"/>
            <a:ext cx="4104000" cy="3672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-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50" y="1080000"/>
            <a:ext cx="4105275" cy="118813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Präsentationstitel</a:t>
            </a:r>
            <a:br>
              <a:rPr lang="de-DE" dirty="0" smtClean="0"/>
            </a:br>
            <a:r>
              <a:rPr lang="de-DE" dirty="0" smtClean="0"/>
              <a:t>auch </a:t>
            </a:r>
            <a:r>
              <a:rPr lang="de-DE" dirty="0" err="1" smtClean="0"/>
              <a:t>zweizweilig</a:t>
            </a:r>
            <a:r>
              <a:rPr lang="de-DE" dirty="0" smtClean="0"/>
              <a:t> möglich</a:t>
            </a:r>
            <a:br>
              <a:rPr lang="de-DE" dirty="0" smtClean="0"/>
            </a:br>
            <a:r>
              <a:rPr lang="de-DE" dirty="0" smtClean="0"/>
              <a:t>Eventuelle Subheadline,</a:t>
            </a:r>
            <a:br>
              <a:rPr lang="de-DE" dirty="0" smtClean="0"/>
            </a:br>
            <a:r>
              <a:rPr lang="de-DE" dirty="0" smtClean="0"/>
              <a:t>ebenfalls zweizeilig möglich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79950" y="2620800"/>
            <a:ext cx="4105275" cy="692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Sprecher*in Prof. Dr. Dr. Mustermann</a:t>
            </a:r>
          </a:p>
          <a:p>
            <a:r>
              <a:rPr lang="de-DE" dirty="0" smtClean="0"/>
              <a:t>Sprecher*in Prof. med. Dr. Musterfrau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01716" y="4716000"/>
            <a:ext cx="1922922" cy="2166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www.ufz.de</a:t>
            </a:r>
            <a:endParaRPr lang="de-DE" dirty="0"/>
          </a:p>
        </p:txBody>
      </p:sp>
      <p:sp>
        <p:nvSpPr>
          <p:cNvPr id="11" name="Datumsplatzhalter 5"/>
          <p:cNvSpPr>
            <a:spLocks noGrp="1"/>
          </p:cNvSpPr>
          <p:nvPr>
            <p:ph type="dt" sz="half" idx="2"/>
          </p:nvPr>
        </p:nvSpPr>
        <p:spPr>
          <a:xfrm>
            <a:off x="4680000" y="3471874"/>
            <a:ext cx="8028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600"/>
              </a:lnSpc>
              <a:defRPr sz="1100">
                <a:solidFill>
                  <a:schemeClr val="tx2"/>
                </a:solidFill>
              </a:defRPr>
            </a:lvl1pPr>
          </a:lstStyle>
          <a:p>
            <a:fld id="{FB1D3B89-47A1-4AA1-BD28-47B3673F5E39}" type="datetimeFigureOut">
              <a:rPr lang="de-DE" smtClean="0"/>
              <a:pPr/>
              <a:t>24.04.2020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4516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 smtClean="0"/>
              <a:t>www.ufz.de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Optional: Folientitel einzeilig</a:t>
            </a:r>
            <a:endParaRPr lang="de-DE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0"/>
          </p:nvPr>
        </p:nvSpPr>
        <p:spPr>
          <a:xfrm>
            <a:off x="358775" y="735013"/>
            <a:ext cx="8435058" cy="3924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4660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 smtClean="0"/>
              <a:t>www.ufz.de</a:t>
            </a:r>
            <a:endParaRPr lang="de-DE" dirty="0"/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735013"/>
            <a:ext cx="4105275" cy="39989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30"/>
              </a:lnSpc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indent="0">
              <a:buNone/>
            </a:pPr>
            <a:r>
              <a:rPr lang="de-DE" sz="1400" smtClean="0"/>
              <a:t>Fließtext in Arial, 14 Pt, Schwarz. Hervorhebungen erfolgen in der </a:t>
            </a:r>
            <a:r>
              <a:rPr lang="de-DE" sz="1400" b="1" smtClean="0"/>
              <a:t>Arial, Fett</a:t>
            </a:r>
            <a:r>
              <a:rPr lang="de-DE" sz="1400" smtClean="0"/>
              <a:t>. </a:t>
            </a:r>
          </a:p>
          <a:p>
            <a:pPr marL="0" indent="0">
              <a:buNone/>
            </a:pPr>
            <a:endParaRPr lang="de-DE" sz="1400" smtClean="0"/>
          </a:p>
          <a:p>
            <a:pPr marL="0" indent="0">
              <a:buNone/>
            </a:pPr>
            <a:r>
              <a:rPr lang="de-DE" sz="1400" smtClean="0"/>
              <a:t>Der Fließtext kann auch in einem zweispaltigen Layout stattfinden. Es können beide Spalten mit Text bespielt werden, oder aber man nutzt eine Spalte für den Einsatz von Bildern oder Infografiken. 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smtClean="0"/>
              <a:t>Optional: Folientitel einzeilig</a:t>
            </a:r>
            <a:endParaRPr lang="de-DE"/>
          </a:p>
        </p:txBody>
      </p:sp>
      <p:sp>
        <p:nvSpPr>
          <p:cNvPr id="4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4679950" y="2824163"/>
            <a:ext cx="4248150" cy="1800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687225" y="735013"/>
            <a:ext cx="4283737" cy="1692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065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0" y="1428750"/>
            <a:ext cx="7772400" cy="2628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SEITE </a:t>
            </a:r>
            <a:fld id="{7596CAD6-BF42-4126-A058-230CC4F69C5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814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346496"/>
            <a:ext cx="4105275" cy="118813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Präsentationstitel</a:t>
            </a:r>
            <a:br>
              <a:rPr lang="de-DE" dirty="0" smtClean="0"/>
            </a:br>
            <a:r>
              <a:rPr lang="de-DE" dirty="0" smtClean="0"/>
              <a:t>auch </a:t>
            </a:r>
            <a:r>
              <a:rPr lang="de-DE" dirty="0" err="1" smtClean="0"/>
              <a:t>zweizweilig</a:t>
            </a:r>
            <a:r>
              <a:rPr lang="de-DE" dirty="0" smtClean="0"/>
              <a:t> möglich</a:t>
            </a:r>
            <a:br>
              <a:rPr lang="de-DE" dirty="0" smtClean="0"/>
            </a:br>
            <a:r>
              <a:rPr lang="de-DE" dirty="0" smtClean="0"/>
              <a:t>Eventuelle Subheadline,</a:t>
            </a:r>
            <a:br>
              <a:rPr lang="de-DE" dirty="0" smtClean="0"/>
            </a:br>
            <a:r>
              <a:rPr lang="de-DE" dirty="0" smtClean="0"/>
              <a:t>ebenfalls zweizeilig möglich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887296"/>
            <a:ext cx="4105275" cy="692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Sprecher*in Prof. Dr. Dr. Mustermann</a:t>
            </a:r>
          </a:p>
          <a:p>
            <a:r>
              <a:rPr lang="de-DE" dirty="0" smtClean="0"/>
              <a:t>Sprecher*in Prof. med. Dr. Musterfrau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www.ufz.de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23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 smtClean="0"/>
              <a:t>www.ufz.de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358713" y="1080000"/>
            <a:ext cx="4105275" cy="118813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Präsentationstitel</a:t>
            </a:r>
            <a:br>
              <a:rPr lang="de-DE" dirty="0" smtClean="0"/>
            </a:br>
            <a:r>
              <a:rPr lang="de-DE" dirty="0" smtClean="0"/>
              <a:t>auch </a:t>
            </a:r>
            <a:r>
              <a:rPr lang="de-DE" dirty="0" err="1" smtClean="0"/>
              <a:t>zweizweilig</a:t>
            </a:r>
            <a:r>
              <a:rPr lang="de-DE" dirty="0" smtClean="0"/>
              <a:t> möglich</a:t>
            </a:r>
            <a:br>
              <a:rPr lang="de-DE" dirty="0" smtClean="0"/>
            </a:br>
            <a:r>
              <a:rPr lang="de-DE" dirty="0" smtClean="0"/>
              <a:t>Eventuelle Subheadline,</a:t>
            </a:r>
            <a:br>
              <a:rPr lang="de-DE" dirty="0" smtClean="0"/>
            </a:br>
            <a:r>
              <a:rPr lang="de-DE" dirty="0" smtClean="0"/>
              <a:t>ebenfalls zweizeilig möglich</a:t>
            </a:r>
            <a:endParaRPr lang="de-DE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13" y="2620800"/>
            <a:ext cx="4105275" cy="692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Sprecher*in Prof. Dr. Dr. Mustermann</a:t>
            </a:r>
          </a:p>
          <a:p>
            <a:r>
              <a:rPr lang="de-DE" dirty="0" smtClean="0"/>
              <a:t>Sprecher*in Prof. med. Dr. Musterfrau</a:t>
            </a:r>
            <a:endParaRPr lang="de-DE" dirty="0"/>
          </a:p>
        </p:txBody>
      </p:sp>
      <p:sp>
        <p:nvSpPr>
          <p:cNvPr id="8" name="Datumsplatzhalter 5"/>
          <p:cNvSpPr>
            <a:spLocks noGrp="1"/>
          </p:cNvSpPr>
          <p:nvPr>
            <p:ph type="dt" sz="half" idx="2"/>
          </p:nvPr>
        </p:nvSpPr>
        <p:spPr>
          <a:xfrm>
            <a:off x="358763" y="3471874"/>
            <a:ext cx="8028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600"/>
              </a:lnSpc>
              <a:defRPr sz="1100">
                <a:solidFill>
                  <a:schemeClr val="tx2"/>
                </a:solidFill>
              </a:defRPr>
            </a:lvl1pPr>
          </a:lstStyle>
          <a:p>
            <a:fld id="{FB1D3B89-47A1-4AA1-BD28-47B3673F5E39}" type="datetimeFigureOut">
              <a:rPr lang="de-DE" smtClean="0"/>
              <a:pPr/>
              <a:t>24.04.2020</a:t>
            </a:fld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179388" y="987425"/>
            <a:ext cx="8784000" cy="4032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2706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Voll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 smtClean="0"/>
              <a:t>www.ufz.de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353600"/>
            <a:ext cx="4105275" cy="118813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Präsentationstitel</a:t>
            </a:r>
            <a:br>
              <a:rPr lang="de-DE" dirty="0" smtClean="0"/>
            </a:br>
            <a:r>
              <a:rPr lang="de-DE" dirty="0" smtClean="0"/>
              <a:t>auch </a:t>
            </a:r>
            <a:r>
              <a:rPr lang="de-DE" dirty="0" err="1" smtClean="0"/>
              <a:t>zweizweilig</a:t>
            </a:r>
            <a:r>
              <a:rPr lang="de-DE" dirty="0" smtClean="0"/>
              <a:t> möglich</a:t>
            </a:r>
            <a:br>
              <a:rPr lang="de-DE" dirty="0" smtClean="0"/>
            </a:br>
            <a:r>
              <a:rPr lang="de-DE" dirty="0" smtClean="0"/>
              <a:t>Eventuelle Subheadline,</a:t>
            </a:r>
            <a:br>
              <a:rPr lang="de-DE" dirty="0" smtClean="0"/>
            </a:br>
            <a:r>
              <a:rPr lang="de-DE" dirty="0" smtClean="0"/>
              <a:t>ebenfalls zweizeilig möglich</a:t>
            </a:r>
            <a:endParaRPr lang="de-DE" dirty="0"/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894400"/>
            <a:ext cx="4105275" cy="692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Sprecher*in Prof. Dr. Dr. Mustermann</a:t>
            </a:r>
          </a:p>
          <a:p>
            <a:r>
              <a:rPr lang="de-DE" dirty="0" smtClean="0"/>
              <a:t>Sprecher*in Prof. med. Dr. Musterfrau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360000" y="3744000"/>
            <a:ext cx="8028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600"/>
              </a:lnSpc>
              <a:defRPr sz="1100">
                <a:solidFill>
                  <a:schemeClr val="tx2"/>
                </a:solidFill>
              </a:defRPr>
            </a:lvl1pPr>
          </a:lstStyle>
          <a:p>
            <a:fld id="{FB1D3B89-47A1-4AA1-BD28-47B3673F5E39}" type="datetimeFigureOut">
              <a:rPr lang="de-DE" smtClean="0"/>
              <a:pPr/>
              <a:t>24.04.2020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8549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ex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www.ufz.de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358774" y="1130400"/>
            <a:ext cx="4105275" cy="3590925"/>
          </a:xfrm>
        </p:spPr>
        <p:txBody>
          <a:bodyPr/>
          <a:lstStyle>
            <a:lvl1pPr>
              <a:lnSpc>
                <a:spcPts val="1700"/>
              </a:lnSpc>
              <a:defRPr/>
            </a:lvl1pPr>
            <a:lvl2pPr>
              <a:lnSpc>
                <a:spcPts val="1700"/>
              </a:lnSpc>
              <a:defRPr/>
            </a:lvl2pPr>
            <a:lvl3pPr>
              <a:lnSpc>
                <a:spcPts val="1700"/>
              </a:lnSpc>
              <a:defRPr/>
            </a:lvl3pPr>
            <a:lvl4pPr>
              <a:lnSpc>
                <a:spcPts val="1700"/>
              </a:lnSpc>
              <a:defRPr/>
            </a:lvl4pPr>
            <a:lvl5pPr>
              <a:lnSpc>
                <a:spcPts val="1700"/>
              </a:lnSpc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679950" y="1130400"/>
            <a:ext cx="4104050" cy="3521744"/>
          </a:xfr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9950" y="4706143"/>
            <a:ext cx="1944688" cy="1698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7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5182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Tex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www.ufz.de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358774" y="1130400"/>
            <a:ext cx="4105275" cy="3590925"/>
          </a:xfrm>
        </p:spPr>
        <p:txBody>
          <a:bodyPr/>
          <a:lstStyle>
            <a:lvl1pPr>
              <a:lnSpc>
                <a:spcPts val="1700"/>
              </a:lnSpc>
              <a:defRPr/>
            </a:lvl1pPr>
            <a:lvl2pPr>
              <a:lnSpc>
                <a:spcPts val="1700"/>
              </a:lnSpc>
              <a:defRPr/>
            </a:lvl2pPr>
            <a:lvl3pPr>
              <a:lnSpc>
                <a:spcPts val="1700"/>
              </a:lnSpc>
              <a:defRPr/>
            </a:lvl3pPr>
            <a:lvl4pPr>
              <a:lnSpc>
                <a:spcPts val="1700"/>
              </a:lnSpc>
              <a:defRPr/>
            </a:lvl4pPr>
            <a:lvl5pPr>
              <a:lnSpc>
                <a:spcPts val="1700"/>
              </a:lnSpc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678725" y="1130400"/>
            <a:ext cx="4105275" cy="3590925"/>
          </a:xfrm>
        </p:spPr>
        <p:txBody>
          <a:bodyPr/>
          <a:lstStyle>
            <a:lvl1pPr>
              <a:lnSpc>
                <a:spcPts val="1700"/>
              </a:lnSpc>
              <a:defRPr/>
            </a:lvl1pPr>
            <a:lvl2pPr>
              <a:lnSpc>
                <a:spcPts val="1700"/>
              </a:lnSpc>
              <a:defRPr/>
            </a:lvl2pPr>
            <a:lvl3pPr>
              <a:lnSpc>
                <a:spcPts val="1700"/>
              </a:lnSpc>
              <a:defRPr/>
            </a:lvl3pPr>
            <a:lvl4pPr>
              <a:lnSpc>
                <a:spcPts val="1700"/>
              </a:lnSpc>
              <a:defRPr/>
            </a:lvl4pPr>
            <a:lvl5pPr>
              <a:lnSpc>
                <a:spcPts val="1700"/>
              </a:lnSpc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1472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 + Bild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www.ufz.de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678725" y="1130401"/>
            <a:ext cx="4105275" cy="1441349"/>
          </a:xfrm>
        </p:spPr>
        <p:txBody>
          <a:bodyPr/>
          <a:lstStyle>
            <a:lvl1pPr marL="0" marR="0" indent="0" algn="l" defTabSz="1800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/>
            </a:lvl1pPr>
            <a:lvl2pPr marL="180975" indent="0">
              <a:buNone/>
              <a:defRPr/>
            </a:lvl2pPr>
            <a:lvl3pPr marL="360363" indent="0">
              <a:buNone/>
              <a:defRPr/>
            </a:lvl3pPr>
            <a:lvl4pPr marL="539750" indent="0">
              <a:buNone/>
              <a:defRPr/>
            </a:lvl4pPr>
            <a:lvl5pPr marL="714375" indent="0"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0"/>
            <a:r>
              <a:rPr lang="de-DE" smtClean="0"/>
              <a:t>Lorem ipsum dolor sit amet, consectetuer adipiscing elit. Aenean commodo ligula eget dolor. Aenean massa. Cum sociis natoque penatibus et magnis dis parturient montes, nascetur ridiculus mus.</a:t>
            </a:r>
          </a:p>
          <a:p>
            <a:pPr lvl="0"/>
            <a:endParaRPr lang="de-DE" smtClean="0"/>
          </a:p>
          <a:p>
            <a:pPr lvl="0"/>
            <a:endParaRPr lang="de-DE" dirty="0" smtClean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360000" y="1130399"/>
            <a:ext cx="4104050" cy="1692000"/>
          </a:xfr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5"/>
          </p:nvPr>
        </p:nvSpPr>
        <p:spPr>
          <a:xfrm>
            <a:off x="360000" y="2952000"/>
            <a:ext cx="4104050" cy="1692000"/>
          </a:xfr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4697921"/>
            <a:ext cx="4104000" cy="21408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700"/>
            </a:lvl1pPr>
            <a:lvl2pPr marL="180975" indent="0">
              <a:buNone/>
              <a:defRPr sz="700"/>
            </a:lvl2pPr>
            <a:lvl3pPr marL="360363" indent="0">
              <a:buNone/>
              <a:defRPr sz="700"/>
            </a:lvl3pPr>
            <a:lvl4pPr marL="539750" indent="0">
              <a:buNone/>
              <a:defRPr sz="700"/>
            </a:lvl4pPr>
            <a:lvl5pPr marL="714375" indent="0">
              <a:buNone/>
              <a:defRPr sz="700"/>
            </a:lvl5pPr>
          </a:lstStyle>
          <a:p>
            <a:pPr lvl="0"/>
            <a:r>
              <a:rPr lang="de-DE" dirty="0" smtClean="0"/>
              <a:t>Bildunterschrift oben/unten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4679193" y="2751770"/>
            <a:ext cx="4105275" cy="1476474"/>
          </a:xfrm>
        </p:spPr>
        <p:txBody>
          <a:bodyPr/>
          <a:lstStyle>
            <a:lvl1pPr marL="0" marR="0" indent="0" algn="l" defTabSz="1800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marL="285750" marR="0" lvl="0" indent="-285750" algn="l" defTabSz="1800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/>
            </a:pPr>
            <a:r>
              <a:rPr lang="de-DE" smtClean="0"/>
              <a:t>Lorem ipsum dolor sit amet, consectetuer adipiscing elit. Aenean commodo ligula eget dolor. Aenean massa. </a:t>
            </a:r>
          </a:p>
          <a:p>
            <a:pPr marL="285750" marR="0" lvl="0" indent="-285750" algn="l" defTabSz="1800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/>
            </a:pPr>
            <a:r>
              <a:rPr lang="de-DE" smtClean="0"/>
              <a:t>Lorem ipsum dolor sit amet, consectetuer adipiscing elit. Aenean commodo ligula eget dolor. Aenean massa. </a:t>
            </a:r>
          </a:p>
        </p:txBody>
      </p:sp>
    </p:spTree>
    <p:extLst>
      <p:ext uri="{BB962C8B-B14F-4D97-AF65-F5344CB8AC3E}">
        <p14:creationId xmlns:p14="http://schemas.microsoft.com/office/powerpoint/2010/main" val="1839589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ext + Bild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www.ufz.de</a:t>
            </a:r>
            <a:endParaRPr lang="de-DE" dirty="0"/>
          </a:p>
        </p:txBody>
      </p:sp>
      <p:sp>
        <p:nvSpPr>
          <p:cNvPr id="5" name="Bildplatzhalter 9"/>
          <p:cNvSpPr>
            <a:spLocks noGrp="1"/>
          </p:cNvSpPr>
          <p:nvPr>
            <p:ph type="pic" sz="quarter" idx="15"/>
          </p:nvPr>
        </p:nvSpPr>
        <p:spPr>
          <a:xfrm>
            <a:off x="360000" y="2952000"/>
            <a:ext cx="4104050" cy="1692000"/>
          </a:xfrm>
        </p:spPr>
        <p:txBody>
          <a:bodyPr/>
          <a:lstStyle/>
          <a:p>
            <a:endParaRPr lang="de-DE"/>
          </a:p>
        </p:txBody>
      </p:sp>
      <p:sp>
        <p:nvSpPr>
          <p:cNvPr id="6" name="Bildplatzhalter 9"/>
          <p:cNvSpPr>
            <a:spLocks noGrp="1"/>
          </p:cNvSpPr>
          <p:nvPr>
            <p:ph type="pic" sz="quarter" idx="16"/>
          </p:nvPr>
        </p:nvSpPr>
        <p:spPr>
          <a:xfrm>
            <a:off x="4679950" y="2952592"/>
            <a:ext cx="4104000" cy="1692000"/>
          </a:xfrm>
        </p:spPr>
        <p:txBody>
          <a:bodyPr/>
          <a:lstStyle/>
          <a:p>
            <a:endParaRPr lang="de-DE"/>
          </a:p>
        </p:txBody>
      </p:sp>
      <p:sp>
        <p:nvSpPr>
          <p:cNvPr id="7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4697921"/>
            <a:ext cx="4104000" cy="21408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700"/>
            </a:lvl1pPr>
            <a:lvl2pPr marL="180975" indent="0">
              <a:buNone/>
              <a:defRPr sz="700"/>
            </a:lvl2pPr>
            <a:lvl3pPr marL="360363" indent="0">
              <a:buNone/>
              <a:defRPr sz="700"/>
            </a:lvl3pPr>
            <a:lvl4pPr marL="539750" indent="0">
              <a:buNone/>
              <a:defRPr sz="700"/>
            </a:lvl4pPr>
            <a:lvl5pPr marL="714375" indent="0">
              <a:buNone/>
              <a:defRPr sz="700"/>
            </a:lvl5pPr>
          </a:lstStyle>
          <a:p>
            <a:pPr lvl="0"/>
            <a:r>
              <a:rPr lang="de-DE" dirty="0" smtClean="0"/>
              <a:t>Bildunterschrift oben/unten</a:t>
            </a:r>
            <a:endParaRPr lang="de-DE" dirty="0"/>
          </a:p>
        </p:txBody>
      </p:sp>
      <p:sp>
        <p:nvSpPr>
          <p:cNvPr id="8" name="Textplatzhalt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4690400" y="4698000"/>
            <a:ext cx="1934238" cy="21408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700"/>
            </a:lvl1pPr>
            <a:lvl2pPr marL="180975" indent="0">
              <a:buNone/>
              <a:defRPr sz="700"/>
            </a:lvl2pPr>
            <a:lvl3pPr marL="360363" indent="0">
              <a:buNone/>
              <a:defRPr sz="700"/>
            </a:lvl3pPr>
            <a:lvl4pPr marL="539750" indent="0">
              <a:buNone/>
              <a:defRPr sz="700"/>
            </a:lvl4pPr>
            <a:lvl5pPr marL="714375" indent="0">
              <a:buNone/>
              <a:defRPr sz="700"/>
            </a:lvl5pPr>
          </a:lstStyle>
          <a:p>
            <a:pPr lvl="0"/>
            <a:r>
              <a:rPr lang="de-DE" dirty="0" smtClean="0"/>
              <a:t>Bildunterschrift oben/unten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9"/>
          </p:nvPr>
        </p:nvSpPr>
        <p:spPr>
          <a:xfrm>
            <a:off x="358774" y="1138238"/>
            <a:ext cx="6265863" cy="1613532"/>
          </a:xfrm>
        </p:spPr>
        <p:txBody>
          <a:bodyPr/>
          <a:lstStyle>
            <a:lvl1pPr>
              <a:lnSpc>
                <a:spcPts val="1700"/>
              </a:lnSpc>
              <a:defRPr/>
            </a:lvl1pPr>
            <a:lvl2pPr>
              <a:lnSpc>
                <a:spcPts val="1700"/>
              </a:lnSpc>
              <a:defRPr/>
            </a:lvl2pPr>
            <a:lvl3pPr>
              <a:lnSpc>
                <a:spcPts val="1700"/>
              </a:lnSpc>
              <a:defRPr/>
            </a:lvl3pPr>
            <a:lvl4pPr>
              <a:lnSpc>
                <a:spcPts val="1700"/>
              </a:lnSpc>
              <a:defRPr/>
            </a:lvl4pPr>
            <a:lvl5pPr>
              <a:lnSpc>
                <a:spcPts val="1700"/>
              </a:lnSpc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5786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0" y="1428750"/>
            <a:ext cx="7772400" cy="2628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SEITE </a:t>
            </a:r>
            <a:fld id="{7596CAD6-BF42-4126-A058-230CC4F69C5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325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003"/>
            <a:ext cx="9144000" cy="36259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362591"/>
          </a:xfrm>
          <a:prstGeom prst="rect">
            <a:avLst/>
          </a:prstGeom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80412" y="4903200"/>
            <a:ext cx="513420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"/>
          </p:nvPr>
        </p:nvSpPr>
        <p:spPr>
          <a:xfrm>
            <a:off x="6958800" y="4903200"/>
            <a:ext cx="655712" cy="146022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www.ufz.de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51200"/>
            <a:ext cx="2767590" cy="594361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203428" y="4515990"/>
            <a:ext cx="8028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600"/>
              </a:lnSpc>
              <a:defRPr sz="1100">
                <a:solidFill>
                  <a:schemeClr val="tx2"/>
                </a:solidFill>
              </a:defRPr>
            </a:lvl1pPr>
          </a:lstStyle>
          <a:p>
            <a:fld id="{FB1D3B89-47A1-4AA1-BD28-47B3673F5E39}" type="datetimeFigureOut">
              <a:rPr lang="de-DE" smtClean="0"/>
              <a:pPr/>
              <a:t>24.04.2020</a:t>
            </a:fld>
            <a:endParaRPr lang="de-DE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179388" y="1138238"/>
            <a:ext cx="4500500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26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80412" y="4903200"/>
            <a:ext cx="513420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"/>
          </p:nvPr>
        </p:nvSpPr>
        <p:spPr>
          <a:xfrm>
            <a:off x="6958800" y="4903200"/>
            <a:ext cx="655712" cy="146022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www.ufz.de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51200"/>
            <a:ext cx="2767590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0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731990"/>
            <a:ext cx="9143990" cy="362590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41200"/>
            <a:ext cx="8424000" cy="6599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</a:t>
            </a:r>
            <a:r>
              <a:rPr lang="de-DE" dirty="0" err="1" smtClean="0"/>
              <a:t>zweizweilig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Entweder </a:t>
            </a:r>
            <a:r>
              <a:rPr lang="de-DE" dirty="0" err="1" smtClean="0"/>
              <a:t>zweizweiliger</a:t>
            </a:r>
            <a:r>
              <a:rPr lang="de-DE" dirty="0" smtClean="0"/>
              <a:t> Titel oder Titel und Subheadline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80000" y="4903200"/>
            <a:ext cx="5144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131590"/>
            <a:ext cx="8424000" cy="36023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6958800" y="4903200"/>
            <a:ext cx="655200" cy="147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www.ufz.de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805003"/>
            <a:ext cx="9143990" cy="36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1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9" r:id="rId3"/>
    <p:sldLayoutId id="2147483698" r:id="rId4"/>
    <p:sldLayoutId id="2147483702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ts val="2160"/>
        </a:lnSpc>
        <a:spcBef>
          <a:spcPct val="0"/>
        </a:spcBef>
        <a:buNone/>
        <a:defRPr sz="1800" b="1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700"/>
        </a:lnSpc>
        <a:spcBef>
          <a:spcPts val="0"/>
        </a:spcBef>
        <a:spcAft>
          <a:spcPts val="1630"/>
        </a:spcAft>
        <a:buClr>
          <a:schemeClr val="tx2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lnSpc>
          <a:spcPts val="1700"/>
        </a:lnSpc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lnSpc>
          <a:spcPts val="1700"/>
        </a:lnSpc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lnSpc>
          <a:spcPts val="1700"/>
        </a:lnSpc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lnSpc>
          <a:spcPts val="1700"/>
        </a:lnSpc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80412" y="4903200"/>
            <a:ext cx="513420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"/>
          </p:nvPr>
        </p:nvSpPr>
        <p:spPr>
          <a:xfrm>
            <a:off x="6958800" y="4903200"/>
            <a:ext cx="655712" cy="146022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www.ufz.de</a:t>
            </a:r>
            <a:endParaRPr lang="de-DE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000" y="241200"/>
            <a:ext cx="8424000" cy="2783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smtClean="0"/>
              <a:t>Optional: Folientitel einzeilig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731990"/>
            <a:ext cx="9143990" cy="36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3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700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ts val="2160"/>
        </a:lnSpc>
        <a:spcBef>
          <a:spcPct val="0"/>
        </a:spcBef>
        <a:buNone/>
        <a:defRPr sz="1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1.jpeg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slide" Target="slide2.xml"/><Relationship Id="rId5" Type="http://schemas.openxmlformats.org/officeDocument/2006/relationships/hyperlink" Target="https://onlinelibrary.wiley.com/doi/abs/10.1111/ejss.12961" TargetMode="External"/><Relationship Id="rId4" Type="http://schemas.openxmlformats.org/officeDocument/2006/relationships/hyperlink" Target="https://www.sciencedirect.com/science/article/pii/S0016706118321438?via%3Dihub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onlinelibrary.wiley.com/doi/abs/10.1111/ejss.12961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s://www.sciencedirect.com/science/article/pii/S0016706118321438?via%3Dihub" TargetMode="External"/><Relationship Id="rId1" Type="http://schemas.openxmlformats.org/officeDocument/2006/relationships/slideLayout" Target="../slideLayouts/slideLayout8.xml"/><Relationship Id="rId6" Type="http://schemas.openxmlformats.org/officeDocument/2006/relationships/slide" Target="slide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jpeg"/><Relationship Id="rId7" Type="http://schemas.openxmlformats.org/officeDocument/2006/relationships/slide" Target="slide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hyperlink" Target="https://onlinelibrary.wiley.com/doi/abs/10.1111/ejss.12961" TargetMode="External"/><Relationship Id="rId4" Type="http://schemas.openxmlformats.org/officeDocument/2006/relationships/hyperlink" Target="https://www.sciencedirect.com/science/article/pii/S0016706118321438?via%3Dihub" TargetMode="Externa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hyperlink" Target="https://onlinelibrary.wiley.com/doi/abs/10.1111/ejss.12961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ciencedirect.com/science/article/pii/S0016706118321438?via%3Dihub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016706118321438?via%3Dihub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hyperlink" Target="https://doi.org/10.1111/ejss.12961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016706118321438?via%3Dihub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www.sciencedirect.com/science/article/pii/S0167198718310845?via%3Dihub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onlinelibrary.wiley.com/doi/abs/10.1111/ejss.12961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s://www.sciencedirect.com/science/article/pii/S0016706118321438?via%3Dihub" TargetMode="External"/><Relationship Id="rId1" Type="http://schemas.openxmlformats.org/officeDocument/2006/relationships/slideLayout" Target="../slideLayouts/slideLayout9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7.png"/><Relationship Id="rId4" Type="http://schemas.openxmlformats.org/officeDocument/2006/relationships/hyperlink" Target="https://doi.org/10.1016/j.advwatres.2013.09.015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s://onlinelibrary.wiley.com/doi/abs/10.1111/ejss.12961" TargetMode="External"/><Relationship Id="rId7" Type="http://schemas.openxmlformats.org/officeDocument/2006/relationships/image" Target="../media/image20.jpeg"/><Relationship Id="rId2" Type="http://schemas.openxmlformats.org/officeDocument/2006/relationships/hyperlink" Target="https://www.sciencedirect.com/science/article/pii/S0016706118321438?via%3Dihub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6.png"/><Relationship Id="rId4" Type="http://schemas.openxmlformats.org/officeDocument/2006/relationships/image" Target="../media/image170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193"/>
          <a:stretch/>
        </p:blipFill>
        <p:spPr>
          <a:xfrm>
            <a:off x="1" y="898650"/>
            <a:ext cx="9144000" cy="424815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2000"/>
            <a:ext cx="9144000" cy="3048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www.ufz.de</a:t>
            </a:r>
            <a:endParaRPr lang="de-DE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6200" y="2572883"/>
            <a:ext cx="5715000" cy="5143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bg1"/>
                </a:solidFill>
              </a:rPr>
              <a:t>Connectivity across scales and resolution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EGU 2020</a:t>
            </a:r>
            <a:r>
              <a:rPr lang="en-US" sz="1100" b="0" dirty="0" smtClean="0">
                <a:solidFill>
                  <a:schemeClr val="bg1"/>
                </a:solidFill>
              </a:rPr>
              <a:t>	</a:t>
            </a:r>
            <a:br>
              <a:rPr lang="en-US" sz="1100" b="0" dirty="0" smtClean="0">
                <a:solidFill>
                  <a:schemeClr val="bg1"/>
                </a:solidFill>
              </a:rPr>
            </a:br>
            <a:r>
              <a:rPr lang="en-US" sz="1100" b="0" dirty="0" smtClean="0">
                <a:solidFill>
                  <a:schemeClr val="bg1"/>
                </a:solidFill>
              </a:rPr>
              <a:t>DFG </a:t>
            </a:r>
            <a:r>
              <a:rPr lang="en-US" sz="1100" b="0" dirty="0" err="1" smtClean="0">
                <a:solidFill>
                  <a:schemeClr val="bg1"/>
                </a:solidFill>
              </a:rPr>
              <a:t>Prj-Nr</a:t>
            </a:r>
            <a:r>
              <a:rPr lang="en-US" sz="1100" b="0" dirty="0" smtClean="0">
                <a:solidFill>
                  <a:schemeClr val="bg1"/>
                </a:solidFill>
              </a:rPr>
              <a:t>.: AOBJ: 628683</a:t>
            </a:r>
            <a:endParaRPr lang="de-DE" sz="1100" b="0" dirty="0" smtClean="0">
              <a:solidFill>
                <a:schemeClr val="bg1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76200" y="4761466"/>
            <a:ext cx="4464496" cy="285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 smtClean="0">
                <a:solidFill>
                  <a:schemeClr val="bg1"/>
                </a:solidFill>
              </a:rPr>
              <a:t>Maik Lucas</a:t>
            </a:r>
            <a:r>
              <a:rPr lang="de-DE" dirty="0" smtClean="0">
                <a:solidFill>
                  <a:schemeClr val="bg1"/>
                </a:solidFill>
              </a:rPr>
              <a:t>	</a:t>
            </a:r>
            <a:r>
              <a:rPr lang="de-DE" sz="1200" dirty="0" smtClean="0">
                <a:solidFill>
                  <a:schemeClr val="bg1"/>
                </a:solidFill>
              </a:rPr>
              <a:t>, </a:t>
            </a:r>
            <a:r>
              <a:rPr lang="de-DE" sz="1400" dirty="0" smtClean="0">
                <a:solidFill>
                  <a:schemeClr val="bg1"/>
                </a:solidFill>
              </a:rPr>
              <a:t>S. Schlüter, H.-J. Vogel, D. Vetterlein  	</a:t>
            </a:r>
            <a:r>
              <a:rPr lang="de-DE" dirty="0" smtClean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16" y="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8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el 8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Results</a:t>
                </a:r>
                <a:r>
                  <a:rPr lang="de-DE" dirty="0" smtClean="0"/>
                  <a:t/>
                </a:r>
                <a:br>
                  <a:rPr lang="de-DE" dirty="0" smtClean="0"/>
                </a:br>
                <a:r>
                  <a:rPr lang="de-DE" b="0" dirty="0" err="1" smtClean="0"/>
                  <a:t>scale</a:t>
                </a:r>
                <a:r>
                  <a:rPr lang="de-DE" b="0" dirty="0" smtClean="0"/>
                  <a:t> </a:t>
                </a:r>
                <a:r>
                  <a:rPr lang="de-DE" b="0" dirty="0" err="1" smtClean="0"/>
                  <a:t>artefact</a:t>
                </a:r>
                <a:r>
                  <a:rPr lang="de-DE" b="0" dirty="0" smtClean="0"/>
                  <a:t> </a:t>
                </a:r>
                <a:r>
                  <a:rPr lang="de-DE" b="0" dirty="0" err="1" smtClean="0"/>
                  <a:t>for</a:t>
                </a:r>
                <a:r>
                  <a:rPr lang="de-DE" b="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/>
                </a:r>
                <a:br>
                  <a:rPr lang="en-US" dirty="0"/>
                </a:br>
                <a:r>
                  <a:rPr lang="de-DE" b="0" dirty="0" smtClean="0"/>
                  <a:t> </a:t>
                </a:r>
                <a:endParaRPr lang="de-DE" dirty="0"/>
              </a:p>
            </p:txBody>
          </p:sp>
        </mc:Choice>
        <mc:Fallback xmlns="">
          <p:sp>
            <p:nvSpPr>
              <p:cNvPr id="9" name="Titel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664" t="-13889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www.ufz.de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9"/>
          </p:nvPr>
        </p:nvSpPr>
        <p:spPr>
          <a:xfrm>
            <a:off x="360000" y="1733550"/>
            <a:ext cx="5029200" cy="2035429"/>
          </a:xfrm>
        </p:spPr>
        <p:txBody>
          <a:bodyPr wrap="square">
            <a:spAutoFit/>
          </a:bodyPr>
          <a:lstStyle/>
          <a:p>
            <a:r>
              <a:rPr lang="en-US" dirty="0" smtClean="0"/>
              <a:t>Mean </a:t>
            </a:r>
            <a:r>
              <a:rPr lang="en-US" dirty="0"/>
              <a:t>values of Γ jumped towards lower Γ-indicators at the transition from one sample size to the next smaller sample </a:t>
            </a:r>
            <a:r>
              <a:rPr lang="en-US" dirty="0" smtClean="0"/>
              <a:t>size. </a:t>
            </a:r>
          </a:p>
          <a:p>
            <a:pPr lvl="1"/>
            <a:r>
              <a:rPr lang="en-US" dirty="0" smtClean="0"/>
              <a:t>Large pore </a:t>
            </a:r>
            <a:r>
              <a:rPr lang="en-US" dirty="0"/>
              <a:t>clusters were disrupted in the smaller sample size due to the “REV artefact</a:t>
            </a:r>
            <a:r>
              <a:rPr lang="en-US" dirty="0" smtClean="0"/>
              <a:t>”</a:t>
            </a:r>
          </a:p>
          <a:p>
            <a:pPr marL="180975" lvl="1" indent="0">
              <a:buNone/>
            </a:pPr>
            <a:endParaRPr lang="en-US" dirty="0" smtClean="0"/>
          </a:p>
          <a:p>
            <a:r>
              <a:rPr lang="en-US" dirty="0" smtClean="0"/>
              <a:t>We developed </a:t>
            </a:r>
            <a:r>
              <a:rPr lang="en-US" dirty="0"/>
              <a:t>a new method for a joint-Γ-curve that merges information from three samples sizes</a:t>
            </a:r>
            <a:r>
              <a:rPr lang="en-US" dirty="0" smtClean="0"/>
              <a:t>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4"/>
          <a:stretch/>
        </p:blipFill>
        <p:spPr>
          <a:xfrm>
            <a:off x="5937256" y="1117096"/>
            <a:ext cx="3206744" cy="3664453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7772400" y="2754676"/>
            <a:ext cx="12186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joint-Γ-curve </a:t>
            </a:r>
            <a:endParaRPr lang="en-US" sz="1400" dirty="0"/>
          </a:p>
        </p:txBody>
      </p:sp>
      <p:sp>
        <p:nvSpPr>
          <p:cNvPr id="8" name="Textfeld 7">
            <a:hlinkClick r:id="rId4"/>
          </p:cNvPr>
          <p:cNvSpPr txBox="1"/>
          <p:nvPr/>
        </p:nvSpPr>
        <p:spPr>
          <a:xfrm>
            <a:off x="5486400" y="4708123"/>
            <a:ext cx="1317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hlinkClick r:id="rId5"/>
              </a:rPr>
              <a:t>[Lucas et al., 2020]</a:t>
            </a:r>
            <a:endParaRPr lang="en-US" sz="1000" b="1" dirty="0" smtClean="0"/>
          </a:p>
        </p:txBody>
      </p:sp>
      <p:pic>
        <p:nvPicPr>
          <p:cNvPr id="10" name="Grafik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9078" y="4852562"/>
            <a:ext cx="314922" cy="293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94" y="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6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en-US" b="0" dirty="0" smtClean="0"/>
              <a:t>Biopores</a:t>
            </a:r>
            <a:r>
              <a:rPr lang="en-US" dirty="0"/>
              <a:t/>
            </a:r>
            <a:br>
              <a:rPr lang="en-US" dirty="0"/>
            </a:br>
            <a:r>
              <a:rPr lang="de-DE" b="0" dirty="0" smtClean="0"/>
              <a:t>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www.ufz.de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9"/>
          </p:nvPr>
        </p:nvSpPr>
        <p:spPr>
          <a:xfrm>
            <a:off x="228600" y="1515541"/>
            <a:ext cx="4516800" cy="436017"/>
          </a:xfrm>
        </p:spPr>
        <p:txBody>
          <a:bodyPr wrap="square">
            <a:spAutoFit/>
          </a:bodyPr>
          <a:lstStyle/>
          <a:p>
            <a:r>
              <a:rPr lang="en-US" dirty="0" smtClean="0"/>
              <a:t>Almost the same pores size distribution, but differences</a:t>
            </a:r>
            <a:r>
              <a:rPr lang="en-US" dirty="0"/>
              <a:t> </a:t>
            </a:r>
            <a:r>
              <a:rPr lang="en-US" dirty="0" smtClean="0"/>
              <a:t>in connection probability </a:t>
            </a:r>
            <a:r>
              <a:rPr lang="az-Cyrl-AZ" dirty="0" smtClean="0"/>
              <a:t>Г</a:t>
            </a:r>
            <a:endParaRPr lang="en-US" dirty="0" smtClean="0"/>
          </a:p>
        </p:txBody>
      </p:sp>
      <p:sp>
        <p:nvSpPr>
          <p:cNvPr id="8" name="Textfeld 7">
            <a:hlinkClick r:id="rId2"/>
          </p:cNvPr>
          <p:cNvSpPr txBox="1"/>
          <p:nvPr/>
        </p:nvSpPr>
        <p:spPr>
          <a:xfrm>
            <a:off x="100144" y="4755784"/>
            <a:ext cx="1317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hlinkClick r:id="rId3"/>
              </a:rPr>
              <a:t>[Lucas et al., 2020]</a:t>
            </a:r>
            <a:endParaRPr lang="en-US" sz="1000" b="1" dirty="0" smtClean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433" y="1083546"/>
            <a:ext cx="4874428" cy="4125861"/>
          </a:xfrm>
          <a:prstGeom prst="rect">
            <a:avLst/>
          </a:prstGeom>
        </p:spPr>
      </p:pic>
      <p:pic>
        <p:nvPicPr>
          <p:cNvPr id="1249" name="Grafik 12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520" y="756638"/>
            <a:ext cx="5096698" cy="2389839"/>
          </a:xfrm>
          <a:prstGeom prst="rect">
            <a:avLst/>
          </a:prstGeom>
        </p:spPr>
      </p:pic>
      <p:sp>
        <p:nvSpPr>
          <p:cNvPr id="1250" name="Textplatzhalter 13"/>
          <p:cNvSpPr>
            <a:spLocks noGrp="1"/>
          </p:cNvSpPr>
          <p:nvPr>
            <p:ph type="body" sz="quarter" idx="19"/>
          </p:nvPr>
        </p:nvSpPr>
        <p:spPr>
          <a:xfrm>
            <a:off x="203220" y="3081408"/>
            <a:ext cx="3826920" cy="1526059"/>
          </a:xfrm>
        </p:spPr>
        <p:txBody>
          <a:bodyPr wrap="square">
            <a:spAutoFit/>
          </a:bodyPr>
          <a:lstStyle/>
          <a:p>
            <a:r>
              <a:rPr lang="en-US" dirty="0"/>
              <a:t>only approx. 1 Vol-% of the elongated shaped biopores lead to good long-range </a:t>
            </a:r>
            <a:r>
              <a:rPr lang="en-US" dirty="0" smtClean="0"/>
              <a:t>connectivity through </a:t>
            </a:r>
            <a:r>
              <a:rPr lang="en-US" dirty="0"/>
              <a:t>rather oriented pores that connect the otherwise randomly distributed  pore </a:t>
            </a:r>
            <a:r>
              <a:rPr lang="en-US" dirty="0" smtClean="0"/>
              <a:t>space.  Most </a:t>
            </a:r>
            <a:r>
              <a:rPr lang="en-US" dirty="0"/>
              <a:t>significant contribution to long-range connectivity </a:t>
            </a:r>
            <a:r>
              <a:rPr lang="en-US" dirty="0" smtClean="0"/>
              <a:t>from </a:t>
            </a:r>
            <a:r>
              <a:rPr lang="en-US" dirty="0"/>
              <a:t>biopore diameters around 0.2 </a:t>
            </a:r>
            <a:r>
              <a:rPr lang="en-US" dirty="0" smtClean="0"/>
              <a:t>mm</a:t>
            </a:r>
          </a:p>
        </p:txBody>
      </p:sp>
      <p:pic>
        <p:nvPicPr>
          <p:cNvPr id="1251" name="Grafik 125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7118" y="4802176"/>
            <a:ext cx="314922" cy="293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5" name="Gerade Verbindung mit Pfeil 4"/>
          <p:cNvCxnSpPr/>
          <p:nvPr/>
        </p:nvCxnSpPr>
        <p:spPr>
          <a:xfrm flipH="1" flipV="1">
            <a:off x="6958800" y="4171950"/>
            <a:ext cx="799171" cy="533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94" y="0"/>
            <a:ext cx="1227411" cy="429442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8153400" y="4930005"/>
            <a:ext cx="514400" cy="144000"/>
          </a:xfrm>
        </p:spPr>
        <p:txBody>
          <a:bodyPr/>
          <a:lstStyle/>
          <a:p>
            <a:fld id="{EA7858BA-97FF-467B-88B5-B4FF2FCC31FE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995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3"/>
          <p:cNvSpPr txBox="1">
            <a:spLocks/>
          </p:cNvSpPr>
          <p:nvPr/>
        </p:nvSpPr>
        <p:spPr>
          <a:xfrm>
            <a:off x="108848" y="816573"/>
            <a:ext cx="5539926" cy="393338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Corrected Γ-indicator of the tilled </a:t>
            </a: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fields: Steady </a:t>
            </a:r>
            <a:r>
              <a:rPr lang="en-US" sz="1200" dirty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increase beginning at a pore diameter of 1 </a:t>
            </a: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mm. Subsoils: Steady increase starting </a:t>
            </a:r>
            <a:r>
              <a:rPr lang="en-US" sz="1200" dirty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at 0.5 mm as larger pores are almost absent without </a:t>
            </a: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plowing. The </a:t>
            </a:r>
            <a:r>
              <a:rPr lang="en-US" sz="1200" dirty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increase was especially high between pore diameters of 0.03 mm and 0.02 mm</a:t>
            </a:r>
            <a:endParaRPr lang="en-US" sz="1400" dirty="0">
              <a:solidFill>
                <a:schemeClr val="tx1"/>
              </a:solidFill>
            </a:endParaRPr>
          </a:p>
          <a:p>
            <a:pPr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1200" dirty="0" smtClean="0">
              <a:solidFill>
                <a:srgbClr val="38382F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 </a:t>
            </a:r>
            <a:r>
              <a:rPr lang="en-US" sz="1200" dirty="0" err="1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macropore</a:t>
            </a:r>
            <a:r>
              <a:rPr lang="en-US" sz="1200" dirty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volume was higher within the topsoil in both kind of measurement </a:t>
            </a: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techniques (evaporation </a:t>
            </a: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method (D) </a:t>
            </a:r>
            <a:r>
              <a:rPr lang="en-US" sz="1200" dirty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and X-ray </a:t>
            </a: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µCT (C</a:t>
            </a: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)) </a:t>
            </a: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due to the </a:t>
            </a:r>
            <a:r>
              <a:rPr lang="en-US" sz="1200" dirty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increase of ϕ-vis for macropores &gt;</a:t>
            </a: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0.2</a:t>
            </a:r>
          </a:p>
          <a:p>
            <a:pPr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 curves from the measurements of topsoil and subsoil slowly converge below a minimum pore diameter of 0.2 </a:t>
            </a: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mm. </a:t>
            </a:r>
            <a:r>
              <a:rPr lang="en-US" sz="1200" dirty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 </a:t>
            </a:r>
            <a:r>
              <a:rPr lang="en-US" sz="1200" dirty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pore size distribution, measured by the evaporation method </a:t>
            </a: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is shifted towards smaller pores as it  </a:t>
            </a:r>
            <a:r>
              <a:rPr lang="en-US" sz="1200" dirty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 fact does </a:t>
            </a: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measure size </a:t>
            </a:r>
            <a:r>
              <a:rPr lang="en-US" sz="1200" dirty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distribution of pore bottle-necks. </a:t>
            </a:r>
            <a:endParaRPr lang="en-US" sz="1200" dirty="0" smtClean="0">
              <a:solidFill>
                <a:srgbClr val="38382F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At </a:t>
            </a:r>
            <a:r>
              <a:rPr lang="en-US" sz="1200" dirty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pores &gt;0.03 </a:t>
            </a: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mm (dark blue) </a:t>
            </a:r>
            <a:r>
              <a:rPr lang="en-US" sz="1200" dirty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more isolated pores than new connections emerged, </a:t>
            </a: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(χ-densities positive). </a:t>
            </a:r>
            <a:r>
              <a:rPr lang="en-US" sz="1200" dirty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These pores </a:t>
            </a: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are </a:t>
            </a:r>
            <a:r>
              <a:rPr lang="en-US" sz="1200" dirty="0" err="1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dispersly</a:t>
            </a: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distributed secondary </a:t>
            </a: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pores. </a:t>
            </a:r>
            <a:r>
              <a:rPr lang="en-US" sz="1200" dirty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At the smallest pore diameter of 0.02 mm the χ-density decreases again massively towards the minimum </a:t>
            </a: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as </a:t>
            </a:r>
            <a:r>
              <a:rPr lang="en-US" sz="1200" dirty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even smaller pore necks emerge (light blue in </a:t>
            </a: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Figure). </a:t>
            </a:r>
            <a:r>
              <a:rPr lang="en-US" sz="1200" dirty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Through them the entire pore network becomes connected and Γ reaches values of around 1. As a result, at the corresponding tension also the water of the unconnected pores &gt;0.3 mm is drained and causes the shift between PSD and bottle-neck </a:t>
            </a:r>
            <a:r>
              <a:rPr lang="en-US" sz="1200" dirty="0" smtClean="0">
                <a:solidFill>
                  <a:srgbClr val="38382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distribution.</a:t>
            </a:r>
            <a:endParaRPr lang="en-US" sz="1200" dirty="0">
              <a:solidFill>
                <a:srgbClr val="38382F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1000" y="4998226"/>
            <a:ext cx="1066800" cy="147819"/>
          </a:xfrm>
        </p:spPr>
        <p:txBody>
          <a:bodyPr/>
          <a:lstStyle/>
          <a:p>
            <a:pPr>
              <a:defRPr/>
            </a:pPr>
            <a:fld id="{7596CAD6-BF42-4126-A058-230CC4F69C51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sp>
        <p:nvSpPr>
          <p:cNvPr id="5" name="Rechteck 4"/>
          <p:cNvSpPr/>
          <p:nvPr/>
        </p:nvSpPr>
        <p:spPr bwMode="auto">
          <a:xfrm>
            <a:off x="6365130" y="2565703"/>
            <a:ext cx="432048" cy="139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-66" charset="2"/>
              <a:buNone/>
              <a:tabLst/>
            </a:pPr>
            <a:endParaRPr kumimoji="0" lang="en-US" sz="2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ea typeface="Geneva" pitchFamily="-66" charset="0"/>
              <a:cs typeface="Geneva" pitchFamily="-66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-19050"/>
            <a:ext cx="3094271" cy="501727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41"/>
          <a:stretch/>
        </p:blipFill>
        <p:spPr>
          <a:xfrm>
            <a:off x="164530" y="330031"/>
            <a:ext cx="5428561" cy="285489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352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 err="1" smtClean="0">
                <a:solidFill>
                  <a:srgbClr val="005AA0"/>
                </a:solidFill>
                <a:ea typeface="+mj-ea"/>
                <a:cs typeface="+mj-cs"/>
              </a:rPr>
              <a:t>Secondary</a:t>
            </a:r>
            <a:r>
              <a:rPr lang="de-DE" b="1" dirty="0" smtClean="0">
                <a:solidFill>
                  <a:srgbClr val="005AA0"/>
                </a:solidFill>
                <a:ea typeface="+mj-ea"/>
                <a:cs typeface="+mj-cs"/>
              </a:rPr>
              <a:t> </a:t>
            </a:r>
            <a:r>
              <a:rPr lang="de-DE" b="1" dirty="0" err="1">
                <a:solidFill>
                  <a:srgbClr val="005AA0"/>
                </a:solidFill>
                <a:ea typeface="+mj-ea"/>
                <a:cs typeface="+mj-cs"/>
              </a:rPr>
              <a:t>pores</a:t>
            </a:r>
            <a:r>
              <a:rPr lang="de-DE" b="1" dirty="0">
                <a:solidFill>
                  <a:srgbClr val="005AA0"/>
                </a:solidFill>
                <a:ea typeface="+mj-ea"/>
                <a:cs typeface="+mj-cs"/>
              </a:rPr>
              <a:t>: </a:t>
            </a:r>
            <a:r>
              <a:rPr lang="de-DE" b="1" dirty="0" err="1">
                <a:solidFill>
                  <a:srgbClr val="005AA0"/>
                </a:solidFill>
                <a:ea typeface="+mj-ea"/>
                <a:cs typeface="+mj-cs"/>
              </a:rPr>
              <a:t>Tillage</a:t>
            </a:r>
            <a:r>
              <a:rPr lang="de-DE" b="1" dirty="0">
                <a:solidFill>
                  <a:srgbClr val="005AA0"/>
                </a:solidFill>
                <a:ea typeface="+mj-ea"/>
                <a:cs typeface="+mj-cs"/>
              </a:rPr>
              <a:t> </a:t>
            </a:r>
            <a:r>
              <a:rPr lang="de-DE" b="1" dirty="0" err="1" smtClean="0">
                <a:solidFill>
                  <a:srgbClr val="005AA0"/>
                </a:solidFill>
                <a:ea typeface="+mj-ea"/>
                <a:cs typeface="+mj-cs"/>
              </a:rPr>
              <a:t>induced</a:t>
            </a:r>
            <a:r>
              <a:rPr lang="de-DE" b="1" dirty="0" smtClean="0">
                <a:solidFill>
                  <a:srgbClr val="005AA0"/>
                </a:solidFill>
                <a:ea typeface="+mj-ea"/>
                <a:cs typeface="+mj-cs"/>
              </a:rPr>
              <a:t/>
            </a:r>
            <a:br>
              <a:rPr lang="de-DE" b="1" dirty="0" smtClean="0">
                <a:solidFill>
                  <a:srgbClr val="005AA0"/>
                </a:solidFill>
                <a:ea typeface="+mj-ea"/>
                <a:cs typeface="+mj-cs"/>
              </a:rPr>
            </a:br>
            <a:endParaRPr lang="en-US" dirty="0"/>
          </a:p>
        </p:txBody>
      </p:sp>
      <p:sp>
        <p:nvSpPr>
          <p:cNvPr id="13" name="Textfeld 12">
            <a:hlinkClick r:id="rId4"/>
          </p:cNvPr>
          <p:cNvSpPr txBox="1"/>
          <p:nvPr/>
        </p:nvSpPr>
        <p:spPr>
          <a:xfrm>
            <a:off x="4882378" y="4729451"/>
            <a:ext cx="1317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hlinkClick r:id="rId5"/>
              </a:rPr>
              <a:t>[Lucas et al., 2020]</a:t>
            </a:r>
            <a:endParaRPr lang="en-US" sz="1000" b="1" dirty="0" smtClean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06" y="6144"/>
            <a:ext cx="3523393" cy="2433135"/>
          </a:xfrm>
          <a:prstGeom prst="rect">
            <a:avLst/>
          </a:prstGeom>
        </p:spPr>
      </p:pic>
      <p:pic>
        <p:nvPicPr>
          <p:cNvPr id="22" name="Grafik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9078" y="4852562"/>
            <a:ext cx="314922" cy="293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058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52400" y="223320"/>
            <a:ext cx="8424000" cy="659962"/>
          </a:xfrm>
        </p:spPr>
        <p:txBody>
          <a:bodyPr/>
          <a:lstStyle/>
          <a:p>
            <a:r>
              <a:rPr lang="de-DE" dirty="0" err="1" smtClean="0"/>
              <a:t>Conclusions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915706" y="4997763"/>
            <a:ext cx="514400" cy="144000"/>
          </a:xfrm>
        </p:spPr>
        <p:txBody>
          <a:bodyPr/>
          <a:lstStyle/>
          <a:p>
            <a:fld id="{7AF9AA50-0486-41C3-8F9C-2E057E6D6925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www.ufz.de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46880" y="1089000"/>
            <a:ext cx="5181600" cy="3886200"/>
          </a:xfrm>
        </p:spPr>
        <p:txBody>
          <a:bodyPr/>
          <a:lstStyle/>
          <a:p>
            <a:pPr algn="just"/>
            <a:r>
              <a:rPr lang="en-US" sz="1050" dirty="0"/>
              <a:t> (1) Different scale artifacts overlap with actual pore features, which must be carefully considered during the interpretation of connectivity across </a:t>
            </a:r>
            <a:r>
              <a:rPr lang="en-US" sz="1050" dirty="0" smtClean="0"/>
              <a:t>scales</a:t>
            </a:r>
          </a:p>
          <a:p>
            <a:pPr algn="just"/>
            <a:r>
              <a:rPr lang="en-US" sz="1050" dirty="0" smtClean="0"/>
              <a:t> </a:t>
            </a:r>
            <a:r>
              <a:rPr lang="en-US" sz="1050" dirty="0"/>
              <a:t>(2) Γ is highly sensitive </a:t>
            </a:r>
            <a:r>
              <a:rPr lang="en-US" sz="1050" dirty="0" smtClean="0"/>
              <a:t>to </a:t>
            </a:r>
            <a:r>
              <a:rPr lang="en-US" sz="1050" dirty="0"/>
              <a:t>the “REV-artefact”, which </a:t>
            </a:r>
            <a:r>
              <a:rPr lang="en-US" sz="1050" dirty="0" err="1"/>
              <a:t>occures</a:t>
            </a:r>
            <a:r>
              <a:rPr lang="en-US" sz="1050" dirty="0"/>
              <a:t> when subsampling of an intact soil core cuts off long-distance </a:t>
            </a:r>
            <a:r>
              <a:rPr lang="en-US" sz="1050" dirty="0" smtClean="0"/>
              <a:t>connections. A  joint-Γ-curve integrating </a:t>
            </a:r>
            <a:r>
              <a:rPr lang="en-US" sz="1050" dirty="0"/>
              <a:t>information obtained from various samples </a:t>
            </a:r>
            <a:r>
              <a:rPr lang="en-US" sz="1050" dirty="0" smtClean="0"/>
              <a:t>can be used. </a:t>
            </a:r>
            <a:r>
              <a:rPr lang="en-US" sz="1050" dirty="0"/>
              <a:t>The Euler number (χ) as a local metric does not need this scale fusion. </a:t>
            </a:r>
            <a:endParaRPr lang="en-US" sz="1050" dirty="0" smtClean="0"/>
          </a:p>
          <a:p>
            <a:pPr algn="just"/>
            <a:r>
              <a:rPr lang="en-US" sz="1050" dirty="0" smtClean="0"/>
              <a:t>(</a:t>
            </a:r>
            <a:r>
              <a:rPr lang="en-US" sz="1050" dirty="0"/>
              <a:t>3) By combining the information of χ and Γ the contribution of different pore types to the overall pore connectivity can be described and disentangled across scales</a:t>
            </a:r>
            <a:r>
              <a:rPr lang="en-US" sz="1050" dirty="0" smtClean="0"/>
              <a:t>..</a:t>
            </a:r>
            <a:endParaRPr lang="en-US" sz="1050" dirty="0"/>
          </a:p>
          <a:p>
            <a:pPr algn="just"/>
            <a:r>
              <a:rPr lang="en-US" sz="1050" dirty="0" smtClean="0"/>
              <a:t>(4) Biopores connect </a:t>
            </a:r>
            <a:r>
              <a:rPr lang="en-US" sz="1050" dirty="0"/>
              <a:t>the pore system of diameters between 0.5 and 0.1 mm. For the specific soil investigated in this study this was not necessarily coupled with an increase in pore volume. In </a:t>
            </a:r>
            <a:r>
              <a:rPr lang="en-US" sz="1050" dirty="0" smtClean="0"/>
              <a:t>contrast, </a:t>
            </a:r>
            <a:r>
              <a:rPr lang="en-US" sz="1050" dirty="0"/>
              <a:t>tillage could be seen as a shift of pores of diameter &gt;0.05 mm towards pores larger than 0.2 mm which went along with an increase in pore volume and thus also in connectivity.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00" y="-21096"/>
            <a:ext cx="3886200" cy="5090859"/>
          </a:xfrm>
          <a:prstGeom prst="rect">
            <a:avLst/>
          </a:prstGeom>
        </p:spPr>
      </p:pic>
      <p:pic>
        <p:nvPicPr>
          <p:cNvPr id="11" name="Grafik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078" y="4852562"/>
            <a:ext cx="314922" cy="293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4884"/>
            <a:ext cx="1227411" cy="429442"/>
          </a:xfrm>
          <a:prstGeom prst="rect">
            <a:avLst/>
          </a:prstGeom>
        </p:spPr>
      </p:pic>
      <p:sp>
        <p:nvSpPr>
          <p:cNvPr id="9" name="Textfeld 8">
            <a:hlinkClick r:id="rId6"/>
          </p:cNvPr>
          <p:cNvSpPr txBox="1"/>
          <p:nvPr/>
        </p:nvSpPr>
        <p:spPr>
          <a:xfrm>
            <a:off x="4038600" y="4773717"/>
            <a:ext cx="1317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hlinkClick r:id="rId7"/>
              </a:rPr>
              <a:t>[Lucas et al., 2020]</a:t>
            </a:r>
            <a:endParaRPr lang="en-US" sz="1000" b="1" dirty="0" smtClean="0"/>
          </a:p>
        </p:txBody>
      </p:sp>
    </p:spTree>
    <p:extLst>
      <p:ext uri="{BB962C8B-B14F-4D97-AF65-F5344CB8AC3E}">
        <p14:creationId xmlns:p14="http://schemas.microsoft.com/office/powerpoint/2010/main" val="243975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www.ufz.de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13122" y="1200150"/>
            <a:ext cx="8424000" cy="278322"/>
          </a:xfrm>
        </p:spPr>
        <p:txBody>
          <a:bodyPr/>
          <a:lstStyle/>
          <a:p>
            <a:pPr algn="ctr"/>
            <a:r>
              <a:rPr lang="en-US" sz="3200" dirty="0" smtClean="0"/>
              <a:t>Thank you for your attention!</a:t>
            </a:r>
            <a:endParaRPr lang="en-US" sz="3200" dirty="0"/>
          </a:p>
        </p:txBody>
      </p:sp>
      <p:pic>
        <p:nvPicPr>
          <p:cNvPr id="8" name="Grafik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078" y="4852562"/>
            <a:ext cx="314922" cy="293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feld 3"/>
          <p:cNvSpPr txBox="1"/>
          <p:nvPr/>
        </p:nvSpPr>
        <p:spPr>
          <a:xfrm>
            <a:off x="149493" y="3638550"/>
            <a:ext cx="7797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thank the “Deutsche </a:t>
            </a:r>
            <a:r>
              <a:rPr lang="en-US" dirty="0" err="1"/>
              <a:t>Forschungsgemeinschaft</a:t>
            </a:r>
            <a:r>
              <a:rPr lang="en-US" dirty="0"/>
              <a:t>” for founding the project</a:t>
            </a:r>
          </a:p>
          <a:p>
            <a:r>
              <a:rPr lang="en-US" dirty="0" smtClean="0"/>
              <a:t>DFG </a:t>
            </a:r>
            <a:r>
              <a:rPr lang="en-US" dirty="0" err="1"/>
              <a:t>Prj-Nr</a:t>
            </a:r>
            <a:r>
              <a:rPr lang="en-US" dirty="0"/>
              <a:t>.: AOBJ: 628683</a:t>
            </a:r>
            <a:endParaRPr lang="de-DE" dirty="0"/>
          </a:p>
          <a:p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462" y="652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530294" y="4914622"/>
            <a:ext cx="990600" cy="169364"/>
          </a:xfrm>
        </p:spPr>
        <p:txBody>
          <a:bodyPr/>
          <a:lstStyle/>
          <a:p>
            <a:pPr algn="l">
              <a:defRPr/>
            </a:pPr>
            <a:fld id="{7596CAD6-BF42-4126-A058-230CC4F69C51}" type="slidenum">
              <a:rPr lang="en-GB" smtClean="0"/>
              <a:pPr algn="l">
                <a:defRPr/>
              </a:pPr>
              <a:t>15</a:t>
            </a:fld>
            <a:endParaRPr lang="en-GB" dirty="0"/>
          </a:p>
        </p:txBody>
      </p:sp>
      <p:sp>
        <p:nvSpPr>
          <p:cNvPr id="9" name="Rechteck 8"/>
          <p:cNvSpPr/>
          <p:nvPr/>
        </p:nvSpPr>
        <p:spPr>
          <a:xfrm>
            <a:off x="-125165" y="42178"/>
            <a:ext cx="462165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b="1" dirty="0">
                <a:solidFill>
                  <a:schemeClr val="accent1"/>
                </a:solidFill>
              </a:rPr>
              <a:t> </a:t>
            </a:r>
            <a:r>
              <a:rPr lang="en-GB" b="1" dirty="0" smtClean="0">
                <a:solidFill>
                  <a:schemeClr val="accent1"/>
                </a:solidFill>
              </a:rPr>
              <a:t> </a:t>
            </a:r>
            <a:r>
              <a:rPr lang="en-GB" b="1" dirty="0" err="1" smtClean="0">
                <a:solidFill>
                  <a:schemeClr val="accent1"/>
                </a:solidFill>
              </a:rPr>
              <a:t>Biopores</a:t>
            </a:r>
            <a:r>
              <a:rPr lang="en-GB" b="1" dirty="0" smtClean="0">
                <a:solidFill>
                  <a:schemeClr val="accent1"/>
                </a:solidFill>
              </a:rPr>
              <a:t>  </a:t>
            </a:r>
            <a:r>
              <a:rPr lang="en-GB" sz="1600" b="1" dirty="0" smtClean="0">
                <a:solidFill>
                  <a:schemeClr val="accent1"/>
                </a:solidFill>
                <a:latin typeface="Cambria Math"/>
                <a:ea typeface="Cambria Math"/>
              </a:rPr>
              <a:t>≙  all tube-like pores  &gt; 38 µm</a:t>
            </a:r>
            <a:endParaRPr lang="en-GB" sz="1600" b="1" dirty="0">
              <a:solidFill>
                <a:schemeClr val="accent1"/>
              </a:solidFill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6365130" y="2565703"/>
            <a:ext cx="432048" cy="139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-66" charset="2"/>
              <a:buNone/>
              <a:tabLst/>
            </a:pPr>
            <a:endParaRPr kumimoji="0" lang="en-US" sz="2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ea typeface="Geneva" pitchFamily="-66" charset="0"/>
              <a:cs typeface="Geneva" pitchFamily="-66" charset="0"/>
            </a:endParaRPr>
          </a:p>
        </p:txBody>
      </p:sp>
      <p:pic>
        <p:nvPicPr>
          <p:cNvPr id="12" name="Grafik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6908"/>
            <a:ext cx="4097386" cy="37696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813056"/>
            <a:ext cx="7083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 smtClean="0">
                <a:solidFill>
                  <a:srgbClr val="080808"/>
                </a:solidFill>
              </a:rPr>
              <a:t>Depth</a:t>
            </a:r>
            <a:r>
              <a:rPr lang="de-DE" sz="1100" dirty="0" smtClean="0">
                <a:solidFill>
                  <a:srgbClr val="080808"/>
                </a:solidFill>
              </a:rPr>
              <a:t>:</a:t>
            </a:r>
            <a:endParaRPr lang="en-GB" sz="1100" dirty="0" err="1" smtClean="0">
              <a:solidFill>
                <a:srgbClr val="080808"/>
              </a:solidFill>
            </a:endParaRPr>
          </a:p>
        </p:txBody>
      </p:sp>
      <p:sp>
        <p:nvSpPr>
          <p:cNvPr id="2" name="Textfeld 1">
            <a:hlinkClick r:id="rId3"/>
          </p:cNvPr>
          <p:cNvSpPr txBox="1"/>
          <p:nvPr/>
        </p:nvSpPr>
        <p:spPr>
          <a:xfrm>
            <a:off x="179512" y="4698861"/>
            <a:ext cx="1317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hlinkClick r:id="rId3"/>
              </a:rPr>
              <a:t>[Lucas et al., 2019]</a:t>
            </a:r>
            <a:endParaRPr lang="en-US" sz="1000" b="1" dirty="0" smtClean="0"/>
          </a:p>
        </p:txBody>
      </p:sp>
      <p:pic>
        <p:nvPicPr>
          <p:cNvPr id="3" name="Grafik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078" y="4852562"/>
            <a:ext cx="314922" cy="293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8" y="803838"/>
            <a:ext cx="4301131" cy="393887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89" y="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6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96CAD6-BF42-4126-A058-230CC4F69C51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228600" y="742950"/>
            <a:ext cx="4660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All references are included by hyperlinks -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95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209180"/>
            <a:ext cx="8424000" cy="659962"/>
          </a:xfrm>
        </p:spPr>
        <p:txBody>
          <a:bodyPr/>
          <a:lstStyle/>
          <a:p>
            <a:r>
              <a:rPr lang="de-DE" dirty="0" smtClean="0"/>
              <a:t>Outline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www.ufz.de</a:t>
            </a:r>
            <a:endParaRPr lang="de-DE" dirty="0"/>
          </a:p>
        </p:txBody>
      </p:sp>
      <p:graphicFrame>
        <p:nvGraphicFramePr>
          <p:cNvPr id="15" name="Diagramm 14"/>
          <p:cNvGraphicFramePr/>
          <p:nvPr>
            <p:extLst>
              <p:ext uri="{D42A27DB-BD31-4B8C-83A1-F6EECF244321}">
                <p14:modId xmlns:p14="http://schemas.microsoft.com/office/powerpoint/2010/main" val="4266162681"/>
              </p:ext>
            </p:extLst>
          </p:nvPr>
        </p:nvGraphicFramePr>
        <p:xfrm>
          <a:off x="1066800" y="514350"/>
          <a:ext cx="6400800" cy="4266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echteck 15"/>
          <p:cNvSpPr/>
          <p:nvPr/>
        </p:nvSpPr>
        <p:spPr>
          <a:xfrm>
            <a:off x="2819400" y="4739423"/>
            <a:ext cx="25619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click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 on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image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to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navigate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55200" y="4245184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This presentation is based on:  </a:t>
            </a:r>
            <a:r>
              <a:rPr lang="en-US" sz="1200" dirty="0"/>
              <a:t>Lucas, M, Vetterlein, D, Vogel, H‐J, </a:t>
            </a:r>
            <a:r>
              <a:rPr lang="en-US" sz="1200" dirty="0" err="1"/>
              <a:t>Schlüter</a:t>
            </a:r>
            <a:r>
              <a:rPr lang="en-US" sz="1200" dirty="0"/>
              <a:t>, S. Revealing pore connectivity across scales and resolutions with X‐ray CT. </a:t>
            </a:r>
            <a:r>
              <a:rPr lang="en-US" sz="1200" i="1" dirty="0" err="1"/>
              <a:t>Eur</a:t>
            </a:r>
            <a:r>
              <a:rPr lang="en-US" sz="1200" i="1" dirty="0"/>
              <a:t> J Soil Sci</a:t>
            </a:r>
            <a:r>
              <a:rPr lang="en-US" sz="1200" dirty="0"/>
              <a:t>. 2020; 1– 15. </a:t>
            </a:r>
            <a:r>
              <a:rPr lang="en-US" sz="1200" u="sng" dirty="0">
                <a:hlinkClick r:id="rId7"/>
              </a:rPr>
              <a:t>https://doi.org/10.1111/ejss.12961</a:t>
            </a:r>
            <a:endParaRPr lang="en-US" sz="1200" dirty="0"/>
          </a:p>
          <a:p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94" y="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7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www.ufz.de</a:t>
            </a:r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grammplatzhalter 5"/>
          <p:cNvSpPr>
            <a:spLocks noGrp="1"/>
          </p:cNvSpPr>
          <p:nvPr>
            <p:ph type="chart" sz="quarter" idx="14"/>
          </p:nvPr>
        </p:nvSpPr>
        <p:spPr/>
      </p:sp>
      <p:pic>
        <p:nvPicPr>
          <p:cNvPr id="9" name="New_video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Grafik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9078" y="4852562"/>
            <a:ext cx="314922" cy="293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1064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b="0" dirty="0" err="1"/>
              <a:t>objective</a:t>
            </a:r>
            <a:r>
              <a:rPr lang="de-DE" b="0" dirty="0"/>
              <a:t> </a:t>
            </a:r>
            <a:r>
              <a:rPr lang="de-DE" b="0" dirty="0" smtClean="0"/>
              <a:t>and </a:t>
            </a:r>
            <a:r>
              <a:rPr lang="de-DE" b="0" dirty="0" err="1"/>
              <a:t>research</a:t>
            </a:r>
            <a:r>
              <a:rPr lang="de-DE" b="0" dirty="0"/>
              <a:t> </a:t>
            </a:r>
            <a:r>
              <a:rPr lang="de-DE" b="0" dirty="0" err="1"/>
              <a:t>question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www.ufz.de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9"/>
          </p:nvPr>
        </p:nvSpPr>
        <p:spPr>
          <a:xfrm>
            <a:off x="358774" y="1138238"/>
            <a:ext cx="8425226" cy="1613532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µCT analysis of undisturbed field samples from a </a:t>
            </a:r>
            <a:r>
              <a:rPr lang="en-US" dirty="0"/>
              <a:t>reclamation site </a:t>
            </a:r>
            <a:r>
              <a:rPr lang="en-US" dirty="0" smtClean="0"/>
              <a:t>showed no </a:t>
            </a:r>
            <a:r>
              <a:rPr lang="en-US" dirty="0"/>
              <a:t>changes in pore size distribution </a:t>
            </a:r>
            <a:r>
              <a:rPr lang="en-US" dirty="0" smtClean="0"/>
              <a:t>over time, </a:t>
            </a:r>
            <a:r>
              <a:rPr lang="en-US" dirty="0"/>
              <a:t>although there was a steady increase in biopore volume</a:t>
            </a:r>
          </a:p>
          <a:p>
            <a:pPr marL="568325" indent="174625">
              <a:buFont typeface="Arial" panose="020B0604020202020204" pitchFamily="34" charset="0"/>
              <a:buChar char="•"/>
            </a:pPr>
            <a:r>
              <a:rPr lang="en-US" b="1" dirty="0"/>
              <a:t>How does this increase effect soil hydraulic properties?</a:t>
            </a:r>
          </a:p>
          <a:p>
            <a:endParaRPr lang="en-US" dirty="0" smtClean="0"/>
          </a:p>
          <a:p>
            <a:r>
              <a:rPr lang="en-US" dirty="0" smtClean="0"/>
              <a:t>Pore </a:t>
            </a:r>
            <a:r>
              <a:rPr lang="en-US" dirty="0"/>
              <a:t>connectivity is one of the most important parameters to quantify soil structure and link it to soil functions. Thus, the Euler number, χ and the connection probability of two random points within the pore system, i.e. the Γ‐indicator, were determined as a function of minimum pore diameter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6" name="Grafik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078" y="4852562"/>
            <a:ext cx="314922" cy="293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94" y="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b="0" dirty="0" err="1"/>
              <a:t>objective</a:t>
            </a:r>
            <a:r>
              <a:rPr lang="de-DE" b="0" dirty="0"/>
              <a:t> </a:t>
            </a:r>
            <a:r>
              <a:rPr lang="de-DE" b="0" dirty="0" smtClean="0"/>
              <a:t>and </a:t>
            </a:r>
            <a:r>
              <a:rPr lang="de-DE" b="0" dirty="0" err="1"/>
              <a:t>research</a:t>
            </a:r>
            <a:r>
              <a:rPr lang="de-DE" b="0" dirty="0"/>
              <a:t> </a:t>
            </a:r>
            <a:r>
              <a:rPr lang="de-DE" b="0" dirty="0" err="1"/>
              <a:t>question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www.ufz.de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9"/>
          </p:nvPr>
        </p:nvSpPr>
        <p:spPr>
          <a:xfrm>
            <a:off x="358774" y="1138238"/>
            <a:ext cx="8425226" cy="1613532"/>
          </a:xfrm>
        </p:spPr>
        <p:txBody>
          <a:bodyPr/>
          <a:lstStyle/>
          <a:p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1600" b="1" dirty="0"/>
              <a:t>Can we use the connectivity metrics to investigate the changes in pore connectivity </a:t>
            </a:r>
            <a:r>
              <a:rPr lang="en-US" sz="1600" b="1" dirty="0" smtClean="0"/>
              <a:t>with X-ray CT across scales?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600" b="1" dirty="0" smtClean="0"/>
              <a:t>Can </a:t>
            </a:r>
            <a:r>
              <a:rPr lang="en-US" sz="1600" b="1" dirty="0"/>
              <a:t>we disentangle different pore types by characteristic traces in certain connectivity metrics?</a:t>
            </a:r>
          </a:p>
        </p:txBody>
      </p:sp>
      <p:pic>
        <p:nvPicPr>
          <p:cNvPr id="6" name="Grafik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078" y="4852562"/>
            <a:ext cx="314922" cy="293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94" y="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9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b="0" dirty="0" err="1" smtClean="0"/>
              <a:t>the</a:t>
            </a:r>
            <a:r>
              <a:rPr lang="de-DE" b="0" dirty="0" smtClean="0"/>
              <a:t> </a:t>
            </a:r>
            <a:r>
              <a:rPr lang="de-DE" b="0" dirty="0" err="1" smtClean="0"/>
              <a:t>data</a:t>
            </a:r>
            <a:r>
              <a:rPr lang="de-DE" b="0" dirty="0" smtClean="0"/>
              <a:t> </a:t>
            </a:r>
            <a:r>
              <a:rPr lang="de-DE" b="0" dirty="0" err="1" smtClean="0"/>
              <a:t>set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www.ufz.de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9"/>
          </p:nvPr>
        </p:nvSpPr>
        <p:spPr>
          <a:xfrm>
            <a:off x="358774" y="1581150"/>
            <a:ext cx="6265863" cy="1613532"/>
          </a:xfrm>
        </p:spPr>
        <p:txBody>
          <a:bodyPr/>
          <a:lstStyle/>
          <a:p>
            <a:r>
              <a:rPr lang="en-US" dirty="0"/>
              <a:t>µCT dataset of ~ 600 samples from a reclamation site including three different sample sizes were analyzed (10 cm Ø , 3 cm Ø , 0.7 cm Ø ) </a:t>
            </a:r>
          </a:p>
          <a:p>
            <a:pPr marL="568325" indent="174625">
              <a:buFont typeface="Arial" panose="020B0604020202020204" pitchFamily="34" charset="0"/>
              <a:buChar char="•"/>
            </a:pPr>
            <a:r>
              <a:rPr lang="en-US" dirty="0" smtClean="0"/>
              <a:t>Details </a:t>
            </a:r>
            <a:r>
              <a:rPr lang="en-US" dirty="0"/>
              <a:t>about research site: </a:t>
            </a:r>
            <a:r>
              <a:rPr lang="en-US" dirty="0">
                <a:hlinkClick r:id="rId2"/>
              </a:rPr>
              <a:t>Pihlap et al. 2019</a:t>
            </a:r>
            <a:endParaRPr lang="en-US" dirty="0"/>
          </a:p>
          <a:p>
            <a:pPr marL="568325" indent="177800">
              <a:buFont typeface="Arial" panose="020B0604020202020204" pitchFamily="34" charset="0"/>
              <a:buChar char="•"/>
            </a:pPr>
            <a:r>
              <a:rPr lang="en-US" dirty="0"/>
              <a:t>µCT analysis and soil structural changes over time described in: </a:t>
            </a:r>
            <a:r>
              <a:rPr lang="en-US" dirty="0" smtClean="0"/>
              <a:t>	</a:t>
            </a:r>
            <a:r>
              <a:rPr lang="en-US" dirty="0" smtClean="0">
                <a:hlinkClick r:id="rId3"/>
              </a:rPr>
              <a:t>Lucas </a:t>
            </a:r>
            <a:r>
              <a:rPr lang="en-US" dirty="0">
                <a:hlinkClick r:id="rId3"/>
              </a:rPr>
              <a:t>et al. 2019</a:t>
            </a:r>
            <a:r>
              <a:rPr lang="en-US" dirty="0"/>
              <a:t>		</a:t>
            </a:r>
          </a:p>
          <a:p>
            <a:r>
              <a:rPr lang="en-US" dirty="0"/>
              <a:t>The development of </a:t>
            </a:r>
            <a:r>
              <a:rPr lang="en-US" dirty="0">
                <a:hlinkClick r:id="rId4" action="ppaction://hlinksldjump"/>
              </a:rPr>
              <a:t>biopores over time </a:t>
            </a:r>
            <a:r>
              <a:rPr lang="en-US" dirty="0"/>
              <a:t>could be described within 3 cm </a:t>
            </a:r>
            <a:r>
              <a:rPr lang="en-US" dirty="0" smtClean="0"/>
              <a:t>Ø </a:t>
            </a:r>
            <a:r>
              <a:rPr lang="en-US" dirty="0"/>
              <a:t>samples and pore size distribution could be described by a scale fusion of all sample </a:t>
            </a:r>
            <a:r>
              <a:rPr lang="en-US" dirty="0" smtClean="0"/>
              <a:t>sizes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Grafik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9078" y="4852562"/>
            <a:ext cx="314922" cy="293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94" y="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8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 </a:t>
            </a:r>
            <a:fld id="{7596CAD6-BF42-4126-A058-230CC4F69C51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sp>
        <p:nvSpPr>
          <p:cNvPr id="25" name="Textfeld 24"/>
          <p:cNvSpPr txBox="1"/>
          <p:nvPr/>
        </p:nvSpPr>
        <p:spPr>
          <a:xfrm>
            <a:off x="5749977" y="1614893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Joined pore size distribution</a:t>
            </a:r>
            <a:endParaRPr lang="en-US" dirty="0"/>
          </a:p>
        </p:txBody>
      </p:sp>
      <p:sp>
        <p:nvSpPr>
          <p:cNvPr id="473" name="Textfeld 472">
            <a:hlinkClick r:id="rId2"/>
          </p:cNvPr>
          <p:cNvSpPr txBox="1"/>
          <p:nvPr/>
        </p:nvSpPr>
        <p:spPr>
          <a:xfrm>
            <a:off x="179512" y="4698861"/>
            <a:ext cx="1317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hlinkClick r:id="rId2"/>
              </a:rPr>
              <a:t>[Lucas et al., 2019]</a:t>
            </a:r>
            <a:endParaRPr lang="en-US" sz="1000" b="1" dirty="0" smtClean="0"/>
          </a:p>
        </p:txBody>
      </p:sp>
      <p:sp>
        <p:nvSpPr>
          <p:cNvPr id="474" name="Textfeld 473">
            <a:hlinkClick r:id="rId2"/>
          </p:cNvPr>
          <p:cNvSpPr txBox="1"/>
          <p:nvPr/>
        </p:nvSpPr>
        <p:spPr>
          <a:xfrm>
            <a:off x="1395274" y="4698861"/>
            <a:ext cx="1317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hlinkClick r:id="rId3"/>
              </a:rPr>
              <a:t>[Lucas et al., 2020]</a:t>
            </a:r>
            <a:endParaRPr lang="en-US" sz="1000" b="1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r="2086"/>
          <a:stretch/>
        </p:blipFill>
        <p:spPr>
          <a:xfrm>
            <a:off x="45552" y="992044"/>
            <a:ext cx="4450248" cy="2882095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55129" y="106371"/>
            <a:ext cx="2884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5AA0"/>
                </a:solidFill>
                <a:ea typeface="+mj-ea"/>
                <a:cs typeface="+mj-cs"/>
              </a:rPr>
              <a:t>Methods</a:t>
            </a:r>
            <a:r>
              <a:rPr lang="de-DE" b="1" dirty="0">
                <a:solidFill>
                  <a:srgbClr val="005AA0"/>
                </a:solidFill>
                <a:ea typeface="+mj-ea"/>
                <a:cs typeface="+mj-cs"/>
              </a:rPr>
              <a:t/>
            </a:r>
            <a:br>
              <a:rPr lang="de-DE" b="1" dirty="0">
                <a:solidFill>
                  <a:srgbClr val="005AA0"/>
                </a:solidFill>
                <a:ea typeface="+mj-ea"/>
                <a:cs typeface="+mj-cs"/>
              </a:rPr>
            </a:br>
            <a:r>
              <a:rPr lang="de-DE" dirty="0" err="1" smtClean="0">
                <a:solidFill>
                  <a:srgbClr val="005AA0"/>
                </a:solidFill>
                <a:ea typeface="+mj-ea"/>
                <a:cs typeface="+mj-cs"/>
              </a:rPr>
              <a:t>scale</a:t>
            </a:r>
            <a:r>
              <a:rPr lang="de-DE" dirty="0" smtClean="0">
                <a:solidFill>
                  <a:srgbClr val="005AA0"/>
                </a:solidFill>
                <a:ea typeface="+mj-ea"/>
                <a:cs typeface="+mj-cs"/>
              </a:rPr>
              <a:t> </a:t>
            </a:r>
            <a:r>
              <a:rPr lang="de-DE" dirty="0" err="1" smtClean="0">
                <a:solidFill>
                  <a:srgbClr val="005AA0"/>
                </a:solidFill>
                <a:ea typeface="+mj-ea"/>
                <a:cs typeface="+mj-cs"/>
              </a:rPr>
              <a:t>fusion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740" y="1969728"/>
            <a:ext cx="3599260" cy="2852243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93058" y="3928815"/>
            <a:ext cx="52222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Reducing the trade off between sample size and resolution by joining the information of different sample diameters to describe porosity (ϕ-vis) down to 5 µm pore diameter. </a:t>
            </a:r>
            <a:endParaRPr lang="en-US" sz="1400" dirty="0"/>
          </a:p>
        </p:txBody>
      </p:sp>
      <p:pic>
        <p:nvPicPr>
          <p:cNvPr id="472" name="Grafik 4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9078" y="4852562"/>
            <a:ext cx="314922" cy="293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94" y="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6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Methods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b="0" dirty="0" smtClean="0"/>
              <a:t>connectivity </a:t>
            </a:r>
            <a:r>
              <a:rPr lang="de-DE" b="0" dirty="0" err="1" smtClean="0"/>
              <a:t>metrics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www.ufz.de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4494764" y="1111119"/>
            <a:ext cx="4105275" cy="1821599"/>
          </a:xfrm>
        </p:spPr>
        <p:txBody>
          <a:bodyPr/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200" dirty="0" smtClean="0"/>
              <a:t>N: unconnected </a:t>
            </a:r>
            <a:r>
              <a:rPr lang="en-US" sz="1200" dirty="0"/>
              <a:t>clusters </a:t>
            </a:r>
            <a:endParaRPr lang="en-US" sz="1200" dirty="0" smtClean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200" dirty="0" smtClean="0"/>
              <a:t>C: total </a:t>
            </a:r>
            <a:r>
              <a:rPr lang="en-US" sz="1200" dirty="0"/>
              <a:t>number of redundant </a:t>
            </a:r>
            <a:r>
              <a:rPr lang="en-US" sz="1200" dirty="0" smtClean="0"/>
              <a:t>loops</a:t>
            </a:r>
          </a:p>
          <a:p>
            <a:pPr marL="285750" lvl="0" indent="-285750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200" dirty="0" smtClean="0"/>
              <a:t>H: </a:t>
            </a:r>
            <a:r>
              <a:rPr lang="en-US" sz="1200" dirty="0"/>
              <a:t>number of closed </a:t>
            </a:r>
            <a:r>
              <a:rPr lang="en-US" sz="1200" dirty="0" smtClean="0"/>
              <a:t>cavities</a:t>
            </a:r>
          </a:p>
          <a:p>
            <a:pPr lvl="0">
              <a:lnSpc>
                <a:spcPct val="100000"/>
              </a:lnSpc>
              <a:spcAft>
                <a:spcPts val="200"/>
              </a:spcAft>
            </a:pPr>
            <a:r>
              <a:rPr lang="en-US" sz="1200" dirty="0"/>
              <a:t> </a:t>
            </a:r>
            <a:r>
              <a:rPr lang="en-US" sz="1200" dirty="0" smtClean="0"/>
              <a:t>      </a:t>
            </a:r>
            <a:r>
              <a:rPr lang="en-US" sz="1000" dirty="0" smtClean="0"/>
              <a:t>(negligible in soil pore systems)</a:t>
            </a:r>
            <a:r>
              <a:rPr lang="en-US" sz="1200" dirty="0" smtClean="0"/>
              <a:t> </a:t>
            </a:r>
            <a:endParaRPr lang="de-DE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462422" y="2243939"/>
            <a:ext cx="4113882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b="1" smtClean="0"/>
              <a:t>Neues Bild einfügen</a:t>
            </a:r>
            <a:r>
              <a:rPr lang="de-DE" sz="1100" smtClean="0"/>
              <a:t>: Bild löschen / auf das Symbol klicken / neues Bild auswählen: Bild wird im vorgegebenen Format eingefügt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06944" y="1072501"/>
            <a:ext cx="4104000" cy="170816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9600" dirty="0" smtClean="0">
                <a:solidFill>
                  <a:srgbClr val="C00000"/>
                </a:solidFill>
                <a:latin typeface="Gabriola" panose="04040605051002020D02" pitchFamily="82" charset="0"/>
              </a:rPr>
              <a:t>Χ</a:t>
            </a:r>
            <a:endParaRPr lang="en-US" sz="9600" dirty="0" smtClean="0">
              <a:solidFill>
                <a:srgbClr val="C00000"/>
              </a:solidFill>
              <a:latin typeface="Gabriola" panose="04040605051002020D02" pitchFamily="82" charset="0"/>
            </a:endParaRPr>
          </a:p>
          <a:p>
            <a:pPr algn="ctr"/>
            <a:endParaRPr lang="en-US" sz="9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feld 13"/>
              <p:cNvSpPr txBox="1"/>
              <p:nvPr/>
            </p:nvSpPr>
            <p:spPr>
              <a:xfrm>
                <a:off x="300360" y="1072501"/>
                <a:ext cx="4104000" cy="1692771"/>
              </a:xfrm>
              <a:prstGeom prst="rect">
                <a:avLst/>
              </a:prstGeom>
              <a:solidFill>
                <a:srgbClr val="BFBFBF">
                  <a:alpha val="89000"/>
                </a:srgbClr>
              </a:solidFill>
            </p:spPr>
            <p:txBody>
              <a:bodyPr wrap="square" rtlCol="0" anchor="ctr">
                <a:spAutoFit/>
              </a:bodyPr>
              <a:lstStyle/>
              <a:p>
                <a:endParaRPr lang="en-US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800" smtClean="0">
                          <a:latin typeface="Cambria Math" panose="02040503050406030204" pitchFamily="18" charset="0"/>
                        </a:rPr>
                        <m:t>χ</m:t>
                      </m:r>
                      <m:r>
                        <a:rPr lang="en-US" sz="48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80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80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4800">
                          <a:latin typeface="Cambria Math" panose="02040503050406030204" pitchFamily="18" charset="0"/>
                        </a:rPr>
                        <m:t> +</m:t>
                      </m:r>
                      <m:r>
                        <m:rPr>
                          <m:sty m:val="p"/>
                        </m:rPr>
                        <a:rPr lang="en-US" sz="480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4800" dirty="0" smtClean="0"/>
              </a:p>
              <a:p>
                <a:endParaRPr lang="en-US" sz="3600" dirty="0"/>
              </a:p>
            </p:txBody>
          </p:sp>
        </mc:Choice>
        <mc:Fallback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60" y="1072501"/>
                <a:ext cx="4104000" cy="169277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/>
          <p:cNvSpPr txBox="1"/>
          <p:nvPr/>
        </p:nvSpPr>
        <p:spPr>
          <a:xfrm>
            <a:off x="300360" y="2928708"/>
            <a:ext cx="4104000" cy="1692771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z-Cyrl-AZ" sz="9600" dirty="0" smtClean="0">
                <a:solidFill>
                  <a:schemeClr val="tx2">
                    <a:lumMod val="75000"/>
                  </a:schemeClr>
                </a:solidFill>
                <a:latin typeface="Gabriola" panose="04040605051002020D02" pitchFamily="82" charset="0"/>
              </a:rPr>
              <a:t>Г</a:t>
            </a:r>
            <a:endParaRPr lang="en-US" sz="9600" dirty="0" smtClean="0">
              <a:solidFill>
                <a:schemeClr val="tx2">
                  <a:lumMod val="75000"/>
                </a:schemeClr>
              </a:solidFill>
              <a:latin typeface="Gabriola" panose="04040605051002020D02" pitchFamily="82" charset="0"/>
            </a:endParaRPr>
          </a:p>
          <a:p>
            <a:pPr algn="ctr"/>
            <a:endParaRPr lang="en-US" sz="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feld 14"/>
              <p:cNvSpPr txBox="1"/>
              <p:nvPr/>
            </p:nvSpPr>
            <p:spPr>
              <a:xfrm>
                <a:off x="281265" y="2922872"/>
                <a:ext cx="4104000" cy="1704441"/>
              </a:xfrm>
              <a:prstGeom prst="rect">
                <a:avLst/>
              </a:prstGeom>
              <a:solidFill>
                <a:srgbClr val="BFBFBF">
                  <a:alpha val="84000"/>
                </a:srgbClr>
              </a:solidFill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700">
                          <a:latin typeface="Cambria Math" panose="02040503050406030204" pitchFamily="18" charset="0"/>
                        </a:rPr>
                        <m:t>Γ</m:t>
                      </m:r>
                      <m:r>
                        <m:rPr>
                          <m:sty m:val="p"/>
                        </m:rPr>
                        <a:rPr lang="en-US" sz="3700" baseline="-2500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37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7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7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7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37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37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nary>
                        <m:naryPr>
                          <m:chr m:val="∑"/>
                          <m:grow m:val="on"/>
                          <m:ctrlPr>
                            <a:rPr lang="en-US" sz="37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7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7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3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7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3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en-US" sz="37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7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7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37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3700" dirty="0"/>
              </a:p>
            </p:txBody>
          </p:sp>
        </mc:Choice>
        <mc:Fallback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65" y="2922872"/>
                <a:ext cx="4104000" cy="170444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494764" y="2975810"/>
            <a:ext cx="4706004" cy="204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Clr>
                <a:schemeClr val="accent1"/>
              </a:buClr>
              <a:buFont typeface="Wingdings" pitchFamily="-66" charset="2"/>
              <a:buChar char="§"/>
            </a:pPr>
            <a:r>
              <a:rPr lang="en-US" sz="1200" kern="0" dirty="0" smtClean="0">
                <a:solidFill>
                  <a:schemeClr val="tx1"/>
                </a:solidFill>
              </a:rPr>
              <a:t>N</a:t>
            </a:r>
            <a:r>
              <a:rPr lang="en-US" sz="1200" kern="0" baseline="-25000" dirty="0" smtClean="0">
                <a:solidFill>
                  <a:schemeClr val="tx1"/>
                </a:solidFill>
              </a:rPr>
              <a:t>p</a:t>
            </a:r>
            <a:r>
              <a:rPr lang="en-US" sz="1200" kern="0" dirty="0" smtClean="0">
                <a:solidFill>
                  <a:schemeClr val="tx1"/>
                </a:solidFill>
              </a:rPr>
              <a:t>: </a:t>
            </a:r>
            <a:r>
              <a:rPr lang="en-US" sz="1200" kern="0" dirty="0">
                <a:solidFill>
                  <a:schemeClr val="tx1"/>
                </a:solidFill>
              </a:rPr>
              <a:t>is the number of all pore voxels </a:t>
            </a:r>
            <a:r>
              <a:rPr lang="en-US" sz="1200" kern="0" dirty="0" smtClean="0">
                <a:solidFill>
                  <a:schemeClr val="tx1"/>
                </a:solidFill>
              </a:rPr>
              <a:t>p</a:t>
            </a:r>
          </a:p>
          <a:p>
            <a:pPr>
              <a:lnSpc>
                <a:spcPct val="200000"/>
              </a:lnSpc>
              <a:buClr>
                <a:schemeClr val="accent1"/>
              </a:buClr>
              <a:buFont typeface="Wingdings" pitchFamily="-66" charset="2"/>
              <a:buChar char="§"/>
            </a:pPr>
            <a:r>
              <a:rPr lang="en-US" sz="1200" kern="0" dirty="0" smtClean="0">
                <a:solidFill>
                  <a:schemeClr val="tx1"/>
                </a:solidFill>
              </a:rPr>
              <a:t>N</a:t>
            </a:r>
            <a:r>
              <a:rPr lang="en-US" sz="1200" kern="0" baseline="-25000" dirty="0" smtClean="0">
                <a:solidFill>
                  <a:schemeClr val="tx1"/>
                </a:solidFill>
              </a:rPr>
              <a:t>i</a:t>
            </a:r>
            <a:r>
              <a:rPr lang="en-US" sz="1200" kern="0" dirty="0" smtClean="0">
                <a:solidFill>
                  <a:schemeClr val="tx1"/>
                </a:solidFill>
              </a:rPr>
              <a:t>: </a:t>
            </a:r>
            <a:r>
              <a:rPr lang="en-US" sz="1200" kern="0" dirty="0">
                <a:solidFill>
                  <a:schemeClr val="tx1"/>
                </a:solidFill>
              </a:rPr>
              <a:t>the number of all </a:t>
            </a:r>
            <a:r>
              <a:rPr lang="en-US" sz="1200" kern="0" dirty="0" smtClean="0">
                <a:solidFill>
                  <a:schemeClr val="tx1"/>
                </a:solidFill>
              </a:rPr>
              <a:t>clusters</a:t>
            </a:r>
          </a:p>
          <a:p>
            <a:pPr>
              <a:lnSpc>
                <a:spcPct val="200000"/>
              </a:lnSpc>
              <a:buClr>
                <a:schemeClr val="accent1"/>
              </a:buClr>
              <a:buFont typeface="Wingdings" pitchFamily="-66" charset="2"/>
              <a:buChar char="§"/>
            </a:pPr>
            <a:r>
              <a:rPr lang="en-US" sz="1200" kern="0" dirty="0" err="1" smtClean="0">
                <a:solidFill>
                  <a:schemeClr val="tx1"/>
                </a:solidFill>
              </a:rPr>
              <a:t>n</a:t>
            </a:r>
            <a:r>
              <a:rPr lang="en-US" sz="1200" kern="0" baseline="-25000" dirty="0" err="1" smtClean="0">
                <a:solidFill>
                  <a:schemeClr val="tx1"/>
                </a:solidFill>
              </a:rPr>
              <a:t>k</a:t>
            </a:r>
            <a:r>
              <a:rPr lang="en-US" sz="1200" kern="0" dirty="0" smtClean="0">
                <a:solidFill>
                  <a:schemeClr val="tx1"/>
                </a:solidFill>
              </a:rPr>
              <a:t>: number </a:t>
            </a:r>
            <a:r>
              <a:rPr lang="en-US" sz="1200" kern="0" dirty="0">
                <a:solidFill>
                  <a:schemeClr val="tx1"/>
                </a:solidFill>
              </a:rPr>
              <a:t>of pore voxel in cluster </a:t>
            </a:r>
            <a:r>
              <a:rPr lang="en-US" sz="1200" kern="0" dirty="0" smtClean="0">
                <a:solidFill>
                  <a:schemeClr val="tx1"/>
                </a:solidFill>
              </a:rPr>
              <a:t>k</a:t>
            </a:r>
          </a:p>
          <a:p>
            <a:pPr marL="0" indent="0">
              <a:lnSpc>
                <a:spcPct val="200000"/>
              </a:lnSpc>
              <a:buClr>
                <a:schemeClr val="accent1"/>
              </a:buClr>
            </a:pPr>
            <a:r>
              <a:rPr lang="en-GB" sz="1200" kern="0" dirty="0" smtClean="0">
                <a:solidFill>
                  <a:schemeClr val="tx1"/>
                </a:solidFill>
              </a:rPr>
              <a:t>Value between 0 (no connection) and 1 (one connected system)</a:t>
            </a:r>
            <a:endParaRPr lang="en-GB" sz="1200" kern="0" dirty="0">
              <a:solidFill>
                <a:schemeClr val="tx1"/>
              </a:solidFill>
            </a:endParaRPr>
          </a:p>
        </p:txBody>
      </p:sp>
      <p:pic>
        <p:nvPicPr>
          <p:cNvPr id="20" name="Grafik 19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011" y="1792513"/>
            <a:ext cx="2758621" cy="1313629"/>
          </a:xfrm>
          <a:prstGeom prst="rect">
            <a:avLst/>
          </a:prstGeom>
        </p:spPr>
      </p:pic>
      <p:sp>
        <p:nvSpPr>
          <p:cNvPr id="22" name="Rectangle 3"/>
          <p:cNvSpPr/>
          <p:nvPr/>
        </p:nvSpPr>
        <p:spPr bwMode="auto">
          <a:xfrm>
            <a:off x="6905" y="-24838"/>
            <a:ext cx="9144000" cy="5170884"/>
          </a:xfrm>
          <a:prstGeom prst="rect">
            <a:avLst/>
          </a:prstGeom>
          <a:solidFill>
            <a:srgbClr val="161616">
              <a:alpha val="81961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</a:pPr>
            <a:r>
              <a:rPr lang="en-US" sz="2800" dirty="0">
                <a:solidFill>
                  <a:schemeClr val="bg1"/>
                </a:solidFill>
              </a:rPr>
              <a:t>Γ reflects the probability to find a continuous path through the pore system and χ reflects the number of internal connections without considering their lengths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Geneva" pitchFamily="-66" charset="0"/>
              <a:cs typeface="Geneva" pitchFamily="-66" charset="0"/>
            </a:endParaRPr>
          </a:p>
        </p:txBody>
      </p:sp>
      <p:pic>
        <p:nvPicPr>
          <p:cNvPr id="24" name="Grafik 2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9078" y="4852562"/>
            <a:ext cx="314922" cy="293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94" y="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-125165" y="42178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b="1" dirty="0">
                <a:solidFill>
                  <a:schemeClr val="accent1"/>
                </a:solidFill>
              </a:rPr>
              <a:t> </a:t>
            </a:r>
            <a:r>
              <a:rPr lang="en-GB" b="1" dirty="0" smtClean="0">
                <a:solidFill>
                  <a:schemeClr val="accent1"/>
                </a:solidFill>
              </a:rPr>
              <a:t> Results</a:t>
            </a:r>
            <a:endParaRPr lang="en-GB" sz="1600" b="1" dirty="0">
              <a:solidFill>
                <a:schemeClr val="accent1"/>
              </a:solidFill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6365130" y="2565703"/>
            <a:ext cx="432048" cy="139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-66" charset="2"/>
              <a:buNone/>
              <a:tabLst/>
            </a:pPr>
            <a:endParaRPr kumimoji="0" lang="en-US" sz="2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ea typeface="Geneva" pitchFamily="-66" charset="0"/>
              <a:cs typeface="Geneva" pitchFamily="-66" charset="0"/>
            </a:endParaRPr>
          </a:p>
        </p:txBody>
      </p:sp>
      <p:sp>
        <p:nvSpPr>
          <p:cNvPr id="12" name="Textfeld 11">
            <a:hlinkClick r:id="rId2"/>
          </p:cNvPr>
          <p:cNvSpPr txBox="1"/>
          <p:nvPr/>
        </p:nvSpPr>
        <p:spPr>
          <a:xfrm>
            <a:off x="4072764" y="4725371"/>
            <a:ext cx="1317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hlinkClick r:id="rId3"/>
              </a:rPr>
              <a:t>[Lucas et al., 2020]</a:t>
            </a:r>
            <a:endParaRPr lang="en-US" sz="10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-85965" y="2729197"/>
                <a:ext cx="3722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en-US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5965" y="2729197"/>
                <a:ext cx="372217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/>
              <p:cNvSpPr/>
              <p:nvPr/>
            </p:nvSpPr>
            <p:spPr>
              <a:xfrm>
                <a:off x="0" y="333220"/>
                <a:ext cx="360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χ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Rechtec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33220"/>
                <a:ext cx="360996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Grafik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6345" y="42178"/>
            <a:ext cx="3767655" cy="2731245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273969" y="840154"/>
            <a:ext cx="500788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buFont typeface="Wingdings" pitchFamily="-66" charset="2"/>
              <a:buChar char="§"/>
            </a:pPr>
            <a:r>
              <a:rPr lang="en-US" sz="1200" kern="0" dirty="0">
                <a:solidFill>
                  <a:schemeClr val="tx1"/>
                </a:solidFill>
              </a:rPr>
              <a:t>χ-density always decreased linearly with increasing ϕ-vis at any </a:t>
            </a:r>
            <a:r>
              <a:rPr lang="en-US" sz="1200" kern="0" dirty="0" smtClean="0">
                <a:solidFill>
                  <a:schemeClr val="tx1"/>
                </a:solidFill>
              </a:rPr>
              <a:t>minimum </a:t>
            </a:r>
            <a:r>
              <a:rPr lang="en-US" sz="1200" kern="0" dirty="0">
                <a:solidFill>
                  <a:schemeClr val="tx1"/>
                </a:solidFill>
              </a:rPr>
              <a:t>pore </a:t>
            </a:r>
            <a:r>
              <a:rPr lang="en-US" sz="1200" kern="0" dirty="0" smtClean="0">
                <a:solidFill>
                  <a:schemeClr val="tx1"/>
                </a:solidFill>
              </a:rPr>
              <a:t>diameter</a:t>
            </a:r>
          </a:p>
          <a:p>
            <a:pPr>
              <a:buClr>
                <a:schemeClr val="accent1"/>
              </a:buClr>
              <a:buFont typeface="Wingdings" pitchFamily="-66" charset="2"/>
              <a:buChar char="§"/>
            </a:pPr>
            <a:endParaRPr lang="en-US" sz="1200" kern="0" dirty="0" smtClean="0">
              <a:solidFill>
                <a:schemeClr val="tx1"/>
              </a:solidFill>
            </a:endParaRPr>
          </a:p>
          <a:p>
            <a:pPr>
              <a:buClr>
                <a:schemeClr val="accent1"/>
              </a:buClr>
              <a:buFont typeface="Wingdings" pitchFamily="-66" charset="2"/>
              <a:buChar char="§"/>
            </a:pPr>
            <a:r>
              <a:rPr lang="en-US" sz="1200" kern="0" dirty="0">
                <a:solidFill>
                  <a:schemeClr val="tx1"/>
                </a:solidFill>
              </a:rPr>
              <a:t>addition </a:t>
            </a:r>
            <a:r>
              <a:rPr lang="en-US" sz="1200" kern="0" dirty="0" smtClean="0">
                <a:solidFill>
                  <a:schemeClr val="tx1"/>
                </a:solidFill>
              </a:rPr>
              <a:t>of the </a:t>
            </a:r>
            <a:r>
              <a:rPr lang="en-US" sz="1200" kern="0" dirty="0">
                <a:solidFill>
                  <a:schemeClr val="tx1"/>
                </a:solidFill>
              </a:rPr>
              <a:t>minimum pore diameters (</a:t>
            </a:r>
            <a:r>
              <a:rPr lang="en-US" sz="1200" kern="0" dirty="0" smtClean="0">
                <a:solidFill>
                  <a:schemeClr val="tx1"/>
                </a:solidFill>
              </a:rPr>
              <a:t>0.11, 0.05, </a:t>
            </a:r>
            <a:r>
              <a:rPr lang="en-US" sz="1200" kern="0" dirty="0">
                <a:solidFill>
                  <a:schemeClr val="tx1"/>
                </a:solidFill>
              </a:rPr>
              <a:t>0.03 </a:t>
            </a:r>
            <a:r>
              <a:rPr lang="en-US" sz="1200" kern="0" dirty="0" smtClean="0">
                <a:solidFill>
                  <a:schemeClr val="tx1"/>
                </a:solidFill>
              </a:rPr>
              <a:t>mm) </a:t>
            </a:r>
            <a:r>
              <a:rPr lang="en-US" sz="1200" kern="0" dirty="0">
                <a:solidFill>
                  <a:schemeClr val="tx1"/>
                </a:solidFill>
              </a:rPr>
              <a:t>caused a vast increase towards positive </a:t>
            </a:r>
            <a:r>
              <a:rPr lang="en-US" sz="1200" kern="0" dirty="0" smtClean="0">
                <a:solidFill>
                  <a:schemeClr val="tx1"/>
                </a:solidFill>
              </a:rPr>
              <a:t>χ-densities</a:t>
            </a:r>
          </a:p>
          <a:p>
            <a:pPr>
              <a:buClr>
                <a:schemeClr val="accent1"/>
              </a:buClr>
              <a:buFont typeface="Wingdings" pitchFamily="-66" charset="2"/>
              <a:buChar char="§"/>
            </a:pPr>
            <a:endParaRPr lang="en-US" sz="1200" kern="0" dirty="0" smtClean="0">
              <a:solidFill>
                <a:schemeClr val="tx1"/>
              </a:solidFill>
            </a:endParaRPr>
          </a:p>
          <a:p>
            <a:pPr lvl="1">
              <a:buClr>
                <a:schemeClr val="accent1"/>
              </a:buClr>
              <a:buFont typeface="Wingdings" pitchFamily="-66" charset="2"/>
              <a:buChar char="§"/>
            </a:pPr>
            <a:r>
              <a:rPr lang="en-US" sz="1200" kern="0" dirty="0">
                <a:solidFill>
                  <a:schemeClr val="tx1"/>
                </a:solidFill>
              </a:rPr>
              <a:t>a new pore type must have emerged at this pore size that is still isolated at this diameter </a:t>
            </a:r>
            <a:endParaRPr lang="en-US" sz="1200" kern="0" dirty="0" smtClean="0">
              <a:solidFill>
                <a:schemeClr val="tx1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59"/>
          <a:stretch/>
        </p:blipFill>
        <p:spPr>
          <a:xfrm>
            <a:off x="5296584" y="59450"/>
            <a:ext cx="3771215" cy="4983908"/>
          </a:xfrm>
          <a:prstGeom prst="rect">
            <a:avLst/>
          </a:prstGeom>
        </p:spPr>
      </p:pic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273969" y="3260340"/>
            <a:ext cx="50078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-66" charset="2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buFont typeface="Wingdings" pitchFamily="-66" charset="2"/>
              <a:buChar char="§"/>
            </a:pPr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Logistic relationship between Γ and ϕ-vis except for the largest pore size classes (&lt;1 mm</a:t>
            </a:r>
            <a:r>
              <a:rPr lang="en-US" altLang="en-US" sz="12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>
              <a:buClr>
                <a:schemeClr val="accent1"/>
              </a:buClr>
              <a:buFont typeface="Wingdings" pitchFamily="-66" charset="2"/>
              <a:buChar char="§"/>
            </a:pPr>
            <a:endParaRPr lang="en-US" sz="1200" kern="0" dirty="0" smtClean="0">
              <a:solidFill>
                <a:schemeClr val="tx1"/>
              </a:solidFill>
            </a:endParaRPr>
          </a:p>
          <a:p>
            <a:pPr>
              <a:buClr>
                <a:schemeClr val="accent1"/>
              </a:buClr>
              <a:buFont typeface="Wingdings" pitchFamily="-66" charset="2"/>
              <a:buChar char="§"/>
            </a:pPr>
            <a:r>
              <a:rPr lang="en-US" sz="1200" kern="0" dirty="0" smtClean="0">
                <a:solidFill>
                  <a:schemeClr val="tx1"/>
                </a:solidFill>
              </a:rPr>
              <a:t>Same Level of clustering (Γ-value) </a:t>
            </a:r>
            <a:r>
              <a:rPr lang="en-US" sz="1200" kern="0" dirty="0">
                <a:solidFill>
                  <a:schemeClr val="tx1"/>
                </a:solidFill>
              </a:rPr>
              <a:t>was reached at very different ϕ-vis for different minimum pore </a:t>
            </a:r>
            <a:r>
              <a:rPr lang="en-US" sz="1200" kern="0" dirty="0" smtClean="0">
                <a:solidFill>
                  <a:schemeClr val="tx1"/>
                </a:solidFill>
              </a:rPr>
              <a:t>diameters</a:t>
            </a: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0" y="252069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" name="Grafik 2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9078" y="4852562"/>
            <a:ext cx="314922" cy="293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883"/>
            <a:ext cx="1227411" cy="429442"/>
          </a:xfrm>
          <a:prstGeom prst="rect">
            <a:avLst/>
          </a:prstGeom>
        </p:spPr>
      </p:pic>
      <p:sp>
        <p:nvSpPr>
          <p:cNvPr id="7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484989" y="4979670"/>
            <a:ext cx="267888" cy="268082"/>
          </a:xfrm>
        </p:spPr>
        <p:txBody>
          <a:bodyPr/>
          <a:lstStyle/>
          <a:p>
            <a:pPr>
              <a:defRPr/>
            </a:pPr>
            <a:fld id="{7596CAD6-BF42-4126-A058-230CC4F69C51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33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elfolie">
  <a:themeElements>
    <a:clrScheme name="UFZ-PPT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88AE33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elfolie Vollbild">
  <a:themeElements>
    <a:clrScheme name="UFZ-PPT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88AE33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ster: Inhaltsfolien">
  <a:themeElements>
    <a:clrScheme name="Benutzerdefiniert 1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005AA0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halt Vollbild">
  <a:themeElements>
    <a:clrScheme name="Benutzerdefiniert 1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005AA0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236059_ufz_ppt_de</Template>
  <TotalTime>0</TotalTime>
  <Words>1164</Words>
  <Application>Microsoft Office PowerPoint</Application>
  <PresentationFormat>Bildschirmpräsentation (16:9)</PresentationFormat>
  <Paragraphs>118</Paragraphs>
  <Slides>16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16</vt:i4>
      </vt:variant>
    </vt:vector>
  </HeadingPairs>
  <TitlesOfParts>
    <vt:vector size="28" baseType="lpstr">
      <vt:lpstr>Arial</vt:lpstr>
      <vt:lpstr>Calibri</vt:lpstr>
      <vt:lpstr>Cambria Math</vt:lpstr>
      <vt:lpstr>Courier New</vt:lpstr>
      <vt:lpstr>Gabriola</vt:lpstr>
      <vt:lpstr>Geneva</vt:lpstr>
      <vt:lpstr>Times New Roman</vt:lpstr>
      <vt:lpstr>Wingdings</vt:lpstr>
      <vt:lpstr>Titelfolie</vt:lpstr>
      <vt:lpstr>Titelfolie Vollbild</vt:lpstr>
      <vt:lpstr>Master: Inhaltsfolien</vt:lpstr>
      <vt:lpstr>Inhalt Vollbild</vt:lpstr>
      <vt:lpstr>PowerPoint-Präsentation</vt:lpstr>
      <vt:lpstr>Outline </vt:lpstr>
      <vt:lpstr>PowerPoint-Präsentation</vt:lpstr>
      <vt:lpstr>Introduction objective and research question</vt:lpstr>
      <vt:lpstr>Introduction objective and research question</vt:lpstr>
      <vt:lpstr>Methods the data set</vt:lpstr>
      <vt:lpstr>PowerPoint-Präsentation</vt:lpstr>
      <vt:lpstr>Methods connectivity metrics</vt:lpstr>
      <vt:lpstr>PowerPoint-Präsentation</vt:lpstr>
      <vt:lpstr>Results scale artefact for Γ  </vt:lpstr>
      <vt:lpstr>Results Biopores  </vt:lpstr>
      <vt:lpstr>PowerPoint-Präsentation</vt:lpstr>
      <vt:lpstr>Conclusions </vt:lpstr>
      <vt:lpstr>Thank you for your attention!</vt:lpstr>
      <vt:lpstr>PowerPoint-Präsentation</vt:lpstr>
      <vt:lpstr>References</vt:lpstr>
    </vt:vector>
  </TitlesOfParts>
  <Company>UFZ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Maik Lucas lucasm</dc:creator>
  <cp:lastModifiedBy>Maik Lucas lucasm</cp:lastModifiedBy>
  <cp:revision>49</cp:revision>
  <cp:lastPrinted>2019-09-18T10:47:10Z</cp:lastPrinted>
  <dcterms:created xsi:type="dcterms:W3CDTF">2020-04-14T12:34:55Z</dcterms:created>
  <dcterms:modified xsi:type="dcterms:W3CDTF">2020-04-24T13:16:28Z</dcterms:modified>
</cp:coreProperties>
</file>