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Lst>
  <p:notesMasterIdLst>
    <p:notesMasterId r:id="rId53"/>
  </p:notesMasterIdLst>
  <p:sldIdLst>
    <p:sldId id="282" r:id="rId5"/>
    <p:sldId id="967" r:id="rId6"/>
    <p:sldId id="834" r:id="rId7"/>
    <p:sldId id="923" r:id="rId8"/>
    <p:sldId id="968" r:id="rId9"/>
    <p:sldId id="281" r:id="rId10"/>
    <p:sldId id="828" r:id="rId11"/>
    <p:sldId id="266" r:id="rId12"/>
    <p:sldId id="996" r:id="rId13"/>
    <p:sldId id="875" r:id="rId14"/>
    <p:sldId id="1004" r:id="rId15"/>
    <p:sldId id="267" r:id="rId16"/>
    <p:sldId id="305" r:id="rId17"/>
    <p:sldId id="970" r:id="rId18"/>
    <p:sldId id="265" r:id="rId19"/>
    <p:sldId id="1017" r:id="rId20"/>
    <p:sldId id="971" r:id="rId21"/>
    <p:sldId id="277" r:id="rId22"/>
    <p:sldId id="1009" r:id="rId23"/>
    <p:sldId id="1011" r:id="rId24"/>
    <p:sldId id="974" r:id="rId25"/>
    <p:sldId id="972" r:id="rId26"/>
    <p:sldId id="1021" r:id="rId27"/>
    <p:sldId id="990" r:id="rId28"/>
    <p:sldId id="991" r:id="rId29"/>
    <p:sldId id="1013" r:id="rId30"/>
    <p:sldId id="992" r:id="rId31"/>
    <p:sldId id="993" r:id="rId32"/>
    <p:sldId id="978" r:id="rId33"/>
    <p:sldId id="997" r:id="rId34"/>
    <p:sldId id="1014" r:id="rId35"/>
    <p:sldId id="999" r:id="rId36"/>
    <p:sldId id="1000" r:id="rId37"/>
    <p:sldId id="985" r:id="rId38"/>
    <p:sldId id="986" r:id="rId39"/>
    <p:sldId id="1020" r:id="rId40"/>
    <p:sldId id="987" r:id="rId41"/>
    <p:sldId id="988" r:id="rId42"/>
    <p:sldId id="1001" r:id="rId43"/>
    <p:sldId id="1015" r:id="rId44"/>
    <p:sldId id="299" r:id="rId45"/>
    <p:sldId id="1016" r:id="rId46"/>
    <p:sldId id="302" r:id="rId47"/>
    <p:sldId id="1007" r:id="rId48"/>
    <p:sldId id="1008" r:id="rId49"/>
    <p:sldId id="300" r:id="rId50"/>
    <p:sldId id="1002" r:id="rId51"/>
    <p:sldId id="1019" r:id="rId5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77F97C-1A29-43D0-9A47-1F43CEDA5F01}" v="44" dt="2020-04-20T14:34:05.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75" autoAdjust="0"/>
    <p:restoredTop sz="80729" autoAdjust="0"/>
  </p:normalViewPr>
  <p:slideViewPr>
    <p:cSldViewPr snapToGrid="0">
      <p:cViewPr varScale="1">
        <p:scale>
          <a:sx n="117" d="100"/>
          <a:sy n="117" d="100"/>
        </p:scale>
        <p:origin x="171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Niekerk, Annelize" userId="50155736-5c05-4e55-9630-174d659d59e1" providerId="ADAL" clId="{92284EBF-13BD-4A49-BBE8-2500AC13A3E6}"/>
    <pc:docChg chg="undo custSel addSld delSld modSld sldOrd">
      <pc:chgData name="vanNiekerk, Annelize" userId="50155736-5c05-4e55-9630-174d659d59e1" providerId="ADAL" clId="{92284EBF-13BD-4A49-BBE8-2500AC13A3E6}" dt="2020-04-20T14:34:34.918" v="4723" actId="2696"/>
      <pc:docMkLst>
        <pc:docMk/>
      </pc:docMkLst>
      <pc:sldChg chg="modNotesTx">
        <pc:chgData name="vanNiekerk, Annelize" userId="50155736-5c05-4e55-9630-174d659d59e1" providerId="ADAL" clId="{92284EBF-13BD-4A49-BBE8-2500AC13A3E6}" dt="2020-04-20T14:14:25.825" v="729" actId="313"/>
        <pc:sldMkLst>
          <pc:docMk/>
          <pc:sldMk cId="1006450238" sldId="266"/>
        </pc:sldMkLst>
      </pc:sldChg>
      <pc:sldChg chg="addSp modSp modNotesTx">
        <pc:chgData name="vanNiekerk, Annelize" userId="50155736-5c05-4e55-9630-174d659d59e1" providerId="ADAL" clId="{92284EBF-13BD-4A49-BBE8-2500AC13A3E6}" dt="2020-04-20T14:17:52.183" v="1338" actId="6549"/>
        <pc:sldMkLst>
          <pc:docMk/>
          <pc:sldMk cId="3102655086" sldId="267"/>
        </pc:sldMkLst>
        <pc:spChg chg="add mod">
          <ac:chgData name="vanNiekerk, Annelize" userId="50155736-5c05-4e55-9630-174d659d59e1" providerId="ADAL" clId="{92284EBF-13BD-4A49-BBE8-2500AC13A3E6}" dt="2020-04-20T14:17:17.371" v="1198" actId="404"/>
          <ac:spMkLst>
            <pc:docMk/>
            <pc:sldMk cId="3102655086" sldId="267"/>
            <ac:spMk id="4" creationId="{9E373994-7E56-49F2-AAE5-CBD43F8C444B}"/>
          </ac:spMkLst>
        </pc:spChg>
      </pc:sldChg>
      <pc:sldChg chg="del">
        <pc:chgData name="vanNiekerk, Annelize" userId="50155736-5c05-4e55-9630-174d659d59e1" providerId="ADAL" clId="{92284EBF-13BD-4A49-BBE8-2500AC13A3E6}" dt="2020-04-20T14:09:30.718" v="59" actId="2696"/>
        <pc:sldMkLst>
          <pc:docMk/>
          <pc:sldMk cId="3160047025" sldId="270"/>
        </pc:sldMkLst>
      </pc:sldChg>
      <pc:sldChg chg="del">
        <pc:chgData name="vanNiekerk, Annelize" userId="50155736-5c05-4e55-9630-174d659d59e1" providerId="ADAL" clId="{92284EBF-13BD-4A49-BBE8-2500AC13A3E6}" dt="2020-04-20T14:09:30.705" v="58" actId="2696"/>
        <pc:sldMkLst>
          <pc:docMk/>
          <pc:sldMk cId="2090649119" sldId="275"/>
        </pc:sldMkLst>
      </pc:sldChg>
      <pc:sldChg chg="del">
        <pc:chgData name="vanNiekerk, Annelize" userId="50155736-5c05-4e55-9630-174d659d59e1" providerId="ADAL" clId="{92284EBF-13BD-4A49-BBE8-2500AC13A3E6}" dt="2020-04-20T14:09:30.676" v="57" actId="2696"/>
        <pc:sldMkLst>
          <pc:docMk/>
          <pc:sldMk cId="1692255146" sldId="276"/>
        </pc:sldMkLst>
      </pc:sldChg>
      <pc:sldChg chg="modNotesTx">
        <pc:chgData name="vanNiekerk, Annelize" userId="50155736-5c05-4e55-9630-174d659d59e1" providerId="ADAL" clId="{92284EBF-13BD-4A49-BBE8-2500AC13A3E6}" dt="2020-04-20T14:21:15.230" v="2112" actId="20577"/>
        <pc:sldMkLst>
          <pc:docMk/>
          <pc:sldMk cId="1436355614" sldId="277"/>
        </pc:sldMkLst>
      </pc:sldChg>
      <pc:sldChg chg="del">
        <pc:chgData name="vanNiekerk, Annelize" userId="50155736-5c05-4e55-9630-174d659d59e1" providerId="ADAL" clId="{92284EBF-13BD-4A49-BBE8-2500AC13A3E6}" dt="2020-04-20T14:09:30.663" v="56" actId="2696"/>
        <pc:sldMkLst>
          <pc:docMk/>
          <pc:sldMk cId="3829838139" sldId="278"/>
        </pc:sldMkLst>
      </pc:sldChg>
      <pc:sldChg chg="del">
        <pc:chgData name="vanNiekerk, Annelize" userId="50155736-5c05-4e55-9630-174d659d59e1" providerId="ADAL" clId="{92284EBF-13BD-4A49-BBE8-2500AC13A3E6}" dt="2020-04-20T14:24:05.774" v="2485" actId="2696"/>
        <pc:sldMkLst>
          <pc:docMk/>
          <pc:sldMk cId="2190473883" sldId="280"/>
        </pc:sldMkLst>
      </pc:sldChg>
      <pc:sldChg chg="modNotesTx">
        <pc:chgData name="vanNiekerk, Annelize" userId="50155736-5c05-4e55-9630-174d659d59e1" providerId="ADAL" clId="{92284EBF-13BD-4A49-BBE8-2500AC13A3E6}" dt="2020-04-20T14:13:51.900" v="628" actId="20577"/>
        <pc:sldMkLst>
          <pc:docMk/>
          <pc:sldMk cId="963272440" sldId="281"/>
        </pc:sldMkLst>
      </pc:sldChg>
      <pc:sldChg chg="modSp del modTransition modNotesTx">
        <pc:chgData name="vanNiekerk, Annelize" userId="50155736-5c05-4e55-9630-174d659d59e1" providerId="ADAL" clId="{92284EBF-13BD-4A49-BBE8-2500AC13A3E6}" dt="2020-04-20T14:34:32.324" v="4722" actId="2696"/>
        <pc:sldMkLst>
          <pc:docMk/>
          <pc:sldMk cId="4028607567" sldId="298"/>
        </pc:sldMkLst>
        <pc:spChg chg="mod">
          <ac:chgData name="vanNiekerk, Annelize" userId="50155736-5c05-4e55-9630-174d659d59e1" providerId="ADAL" clId="{92284EBF-13BD-4A49-BBE8-2500AC13A3E6}" dt="2020-04-20T14:34:30.092" v="4721" actId="20577"/>
          <ac:spMkLst>
            <pc:docMk/>
            <pc:sldMk cId="4028607567" sldId="298"/>
            <ac:spMk id="11" creationId="{14218961-B946-46D5-9EF4-39F27CBDAC6E}"/>
          </ac:spMkLst>
        </pc:spChg>
      </pc:sldChg>
      <pc:sldChg chg="modNotesTx">
        <pc:chgData name="vanNiekerk, Annelize" userId="50155736-5c05-4e55-9630-174d659d59e1" providerId="ADAL" clId="{92284EBF-13BD-4A49-BBE8-2500AC13A3E6}" dt="2020-04-20T14:31:40.145" v="3920" actId="20577"/>
        <pc:sldMkLst>
          <pc:docMk/>
          <pc:sldMk cId="3922922638" sldId="299"/>
        </pc:sldMkLst>
      </pc:sldChg>
      <pc:sldChg chg="del modTransition">
        <pc:chgData name="vanNiekerk, Annelize" userId="50155736-5c05-4e55-9630-174d659d59e1" providerId="ADAL" clId="{92284EBF-13BD-4A49-BBE8-2500AC13A3E6}" dt="2020-04-20T14:34:34.918" v="4723" actId="2696"/>
        <pc:sldMkLst>
          <pc:docMk/>
          <pc:sldMk cId="399400352" sldId="301"/>
        </pc:sldMkLst>
      </pc:sldChg>
      <pc:sldChg chg="modNotesTx">
        <pc:chgData name="vanNiekerk, Annelize" userId="50155736-5c05-4e55-9630-174d659d59e1" providerId="ADAL" clId="{92284EBF-13BD-4A49-BBE8-2500AC13A3E6}" dt="2020-04-20T14:32:23.102" v="4137" actId="20577"/>
        <pc:sldMkLst>
          <pc:docMk/>
          <pc:sldMk cId="2850677530" sldId="302"/>
        </pc:sldMkLst>
      </pc:sldChg>
      <pc:sldChg chg="modNotesTx">
        <pc:chgData name="vanNiekerk, Annelize" userId="50155736-5c05-4e55-9630-174d659d59e1" providerId="ADAL" clId="{92284EBF-13BD-4A49-BBE8-2500AC13A3E6}" dt="2020-04-20T14:18:12.025" v="1404" actId="20577"/>
        <pc:sldMkLst>
          <pc:docMk/>
          <pc:sldMk cId="3004768810" sldId="305"/>
        </pc:sldMkLst>
      </pc:sldChg>
      <pc:sldChg chg="modNotesTx">
        <pc:chgData name="vanNiekerk, Annelize" userId="50155736-5c05-4e55-9630-174d659d59e1" providerId="ADAL" clId="{92284EBF-13BD-4A49-BBE8-2500AC13A3E6}" dt="2020-04-20T14:11:55.864" v="409" actId="20577"/>
        <pc:sldMkLst>
          <pc:docMk/>
          <pc:sldMk cId="3247749188" sldId="834"/>
        </pc:sldMkLst>
      </pc:sldChg>
      <pc:sldChg chg="add del">
        <pc:chgData name="vanNiekerk, Annelize" userId="50155736-5c05-4e55-9630-174d659d59e1" providerId="ADAL" clId="{92284EBF-13BD-4A49-BBE8-2500AC13A3E6}" dt="2020-04-20T14:10:25.848" v="71" actId="2696"/>
        <pc:sldMkLst>
          <pc:docMk/>
          <pc:sldMk cId="2504487967" sldId="906"/>
        </pc:sldMkLst>
      </pc:sldChg>
      <pc:sldChg chg="addSp delSp modNotesTx">
        <pc:chgData name="vanNiekerk, Annelize" userId="50155736-5c05-4e55-9630-174d659d59e1" providerId="ADAL" clId="{92284EBF-13BD-4A49-BBE8-2500AC13A3E6}" dt="2020-04-20T14:12:56.062" v="479" actId="20577"/>
        <pc:sldMkLst>
          <pc:docMk/>
          <pc:sldMk cId="3022399593" sldId="923"/>
        </pc:sldMkLst>
        <pc:grpChg chg="del">
          <ac:chgData name="vanNiekerk, Annelize" userId="50155736-5c05-4e55-9630-174d659d59e1" providerId="ADAL" clId="{92284EBF-13BD-4A49-BBE8-2500AC13A3E6}" dt="2020-04-20T14:12:29.151" v="428" actId="478"/>
          <ac:grpSpMkLst>
            <pc:docMk/>
            <pc:sldMk cId="3022399593" sldId="923"/>
            <ac:grpSpMk id="41" creationId="{547BF138-78D8-4777-8BFB-0861B7C09E4D}"/>
          </ac:grpSpMkLst>
        </pc:grpChg>
        <pc:grpChg chg="add">
          <ac:chgData name="vanNiekerk, Annelize" userId="50155736-5c05-4e55-9630-174d659d59e1" providerId="ADAL" clId="{92284EBF-13BD-4A49-BBE8-2500AC13A3E6}" dt="2020-04-20T14:12:29.491" v="429"/>
          <ac:grpSpMkLst>
            <pc:docMk/>
            <pc:sldMk cId="3022399593" sldId="923"/>
            <ac:grpSpMk id="61" creationId="{58B4FD40-615F-4CB0-9F2B-200DED1D8430}"/>
          </ac:grpSpMkLst>
        </pc:grpChg>
      </pc:sldChg>
      <pc:sldChg chg="add del">
        <pc:chgData name="vanNiekerk, Annelize" userId="50155736-5c05-4e55-9630-174d659d59e1" providerId="ADAL" clId="{92284EBF-13BD-4A49-BBE8-2500AC13A3E6}" dt="2020-04-20T14:10:25.855" v="72" actId="2696"/>
        <pc:sldMkLst>
          <pc:docMk/>
          <pc:sldMk cId="3877813244" sldId="955"/>
        </pc:sldMkLst>
      </pc:sldChg>
      <pc:sldChg chg="add del ord modTransition modNotesTx">
        <pc:chgData name="vanNiekerk, Annelize" userId="50155736-5c05-4e55-9630-174d659d59e1" providerId="ADAL" clId="{92284EBF-13BD-4A49-BBE8-2500AC13A3E6}" dt="2020-04-20T14:10:41.284" v="73" actId="20577"/>
        <pc:sldMkLst>
          <pc:docMk/>
          <pc:sldMk cId="2878771101" sldId="967"/>
        </pc:sldMkLst>
      </pc:sldChg>
      <pc:sldChg chg="modNotesTx">
        <pc:chgData name="vanNiekerk, Annelize" userId="50155736-5c05-4e55-9630-174d659d59e1" providerId="ADAL" clId="{92284EBF-13BD-4A49-BBE8-2500AC13A3E6}" dt="2020-04-20T14:13:03.849" v="501" actId="20577"/>
        <pc:sldMkLst>
          <pc:docMk/>
          <pc:sldMk cId="1303556496" sldId="968"/>
        </pc:sldMkLst>
      </pc:sldChg>
      <pc:sldChg chg="modNotesTx">
        <pc:chgData name="vanNiekerk, Annelize" userId="50155736-5c05-4e55-9630-174d659d59e1" providerId="ADAL" clId="{92284EBF-13BD-4A49-BBE8-2500AC13A3E6}" dt="2020-04-20T14:22:14.846" v="2293" actId="20577"/>
        <pc:sldMkLst>
          <pc:docMk/>
          <pc:sldMk cId="3485274673" sldId="972"/>
        </pc:sldMkLst>
      </pc:sldChg>
      <pc:sldChg chg="del">
        <pc:chgData name="vanNiekerk, Annelize" userId="50155736-5c05-4e55-9630-174d659d59e1" providerId="ADAL" clId="{92284EBF-13BD-4A49-BBE8-2500AC13A3E6}" dt="2020-04-20T14:23:48.146" v="2483" actId="2696"/>
        <pc:sldMkLst>
          <pc:docMk/>
          <pc:sldMk cId="4093956262" sldId="975"/>
        </pc:sldMkLst>
      </pc:sldChg>
      <pc:sldChg chg="modNotesTx">
        <pc:chgData name="vanNiekerk, Annelize" userId="50155736-5c05-4e55-9630-174d659d59e1" providerId="ADAL" clId="{92284EBF-13BD-4A49-BBE8-2500AC13A3E6}" dt="2020-04-20T14:28:26.834" v="3199" actId="20577"/>
        <pc:sldMkLst>
          <pc:docMk/>
          <pc:sldMk cId="46677018" sldId="985"/>
        </pc:sldMkLst>
      </pc:sldChg>
      <pc:sldChg chg="modNotesTx">
        <pc:chgData name="vanNiekerk, Annelize" userId="50155736-5c05-4e55-9630-174d659d59e1" providerId="ADAL" clId="{92284EBF-13BD-4A49-BBE8-2500AC13A3E6}" dt="2020-04-20T14:28:45.671" v="3287" actId="20577"/>
        <pc:sldMkLst>
          <pc:docMk/>
          <pc:sldMk cId="3474627882" sldId="986"/>
        </pc:sldMkLst>
      </pc:sldChg>
      <pc:sldChg chg="modNotesTx">
        <pc:chgData name="vanNiekerk, Annelize" userId="50155736-5c05-4e55-9630-174d659d59e1" providerId="ADAL" clId="{92284EBF-13BD-4A49-BBE8-2500AC13A3E6}" dt="2020-04-20T14:28:52.232" v="3289" actId="20577"/>
        <pc:sldMkLst>
          <pc:docMk/>
          <pc:sldMk cId="49489181" sldId="987"/>
        </pc:sldMkLst>
      </pc:sldChg>
      <pc:sldChg chg="modNotesTx">
        <pc:chgData name="vanNiekerk, Annelize" userId="50155736-5c05-4e55-9630-174d659d59e1" providerId="ADAL" clId="{92284EBF-13BD-4A49-BBE8-2500AC13A3E6}" dt="2020-04-20T14:29:10.311" v="3348" actId="20577"/>
        <pc:sldMkLst>
          <pc:docMk/>
          <pc:sldMk cId="2894367147" sldId="988"/>
        </pc:sldMkLst>
      </pc:sldChg>
      <pc:sldChg chg="del">
        <pc:chgData name="vanNiekerk, Annelize" userId="50155736-5c05-4e55-9630-174d659d59e1" providerId="ADAL" clId="{92284EBF-13BD-4A49-BBE8-2500AC13A3E6}" dt="2020-04-20T14:23:58.954" v="2484" actId="2696"/>
        <pc:sldMkLst>
          <pc:docMk/>
          <pc:sldMk cId="2895368179" sldId="989"/>
        </pc:sldMkLst>
      </pc:sldChg>
      <pc:sldChg chg="modSp modNotesTx">
        <pc:chgData name="vanNiekerk, Annelize" userId="50155736-5c05-4e55-9630-174d659d59e1" providerId="ADAL" clId="{92284EBF-13BD-4A49-BBE8-2500AC13A3E6}" dt="2020-04-20T14:24:55.916" v="2588" actId="20577"/>
        <pc:sldMkLst>
          <pc:docMk/>
          <pc:sldMk cId="25224360" sldId="990"/>
        </pc:sldMkLst>
        <pc:spChg chg="mod">
          <ac:chgData name="vanNiekerk, Annelize" userId="50155736-5c05-4e55-9630-174d659d59e1" providerId="ADAL" clId="{92284EBF-13BD-4A49-BBE8-2500AC13A3E6}" dt="2020-04-20T14:24:21.697" v="2526" actId="20577"/>
          <ac:spMkLst>
            <pc:docMk/>
            <pc:sldMk cId="25224360" sldId="990"/>
            <ac:spMk id="68" creationId="{6726E2D6-B9A1-4D3E-9431-060306B21598}"/>
          </ac:spMkLst>
        </pc:spChg>
      </pc:sldChg>
      <pc:sldChg chg="addSp delSp modNotesTx">
        <pc:chgData name="vanNiekerk, Annelize" userId="50155736-5c05-4e55-9630-174d659d59e1" providerId="ADAL" clId="{92284EBF-13BD-4A49-BBE8-2500AC13A3E6}" dt="2020-04-20T14:26:02.925" v="2820" actId="20577"/>
        <pc:sldMkLst>
          <pc:docMk/>
          <pc:sldMk cId="40612620" sldId="991"/>
        </pc:sldMkLst>
        <pc:spChg chg="add">
          <ac:chgData name="vanNiekerk, Annelize" userId="50155736-5c05-4e55-9630-174d659d59e1" providerId="ADAL" clId="{92284EBF-13BD-4A49-BBE8-2500AC13A3E6}" dt="2020-04-20T14:24:28.867" v="2528"/>
          <ac:spMkLst>
            <pc:docMk/>
            <pc:sldMk cId="40612620" sldId="991"/>
            <ac:spMk id="34" creationId="{D6A15B03-59E1-4A11-8B9D-F777E383374B}"/>
          </ac:spMkLst>
        </pc:spChg>
        <pc:spChg chg="del">
          <ac:chgData name="vanNiekerk, Annelize" userId="50155736-5c05-4e55-9630-174d659d59e1" providerId="ADAL" clId="{92284EBF-13BD-4A49-BBE8-2500AC13A3E6}" dt="2020-04-20T14:24:28.515" v="2527" actId="478"/>
          <ac:spMkLst>
            <pc:docMk/>
            <pc:sldMk cId="40612620" sldId="991"/>
            <ac:spMk id="102" creationId="{9C015691-EDA4-47E7-B43C-04807CA65E92}"/>
          </ac:spMkLst>
        </pc:spChg>
      </pc:sldChg>
      <pc:sldChg chg="addSp delSp modNotesTx">
        <pc:chgData name="vanNiekerk, Annelize" userId="50155736-5c05-4e55-9630-174d659d59e1" providerId="ADAL" clId="{92284EBF-13BD-4A49-BBE8-2500AC13A3E6}" dt="2020-04-20T14:26:10.409" v="2821" actId="20577"/>
        <pc:sldMkLst>
          <pc:docMk/>
          <pc:sldMk cId="3688533456" sldId="992"/>
        </pc:sldMkLst>
        <pc:spChg chg="del">
          <ac:chgData name="vanNiekerk, Annelize" userId="50155736-5c05-4e55-9630-174d659d59e1" providerId="ADAL" clId="{92284EBF-13BD-4A49-BBE8-2500AC13A3E6}" dt="2020-04-20T14:24:34.828" v="2531" actId="478"/>
          <ac:spMkLst>
            <pc:docMk/>
            <pc:sldMk cId="3688533456" sldId="992"/>
            <ac:spMk id="68" creationId="{D04EB35C-D261-4AB5-85F5-ABD51D1C3B1A}"/>
          </ac:spMkLst>
        </pc:spChg>
        <pc:spChg chg="add">
          <ac:chgData name="vanNiekerk, Annelize" userId="50155736-5c05-4e55-9630-174d659d59e1" providerId="ADAL" clId="{92284EBF-13BD-4A49-BBE8-2500AC13A3E6}" dt="2020-04-20T14:24:35.179" v="2532"/>
          <ac:spMkLst>
            <pc:docMk/>
            <pc:sldMk cId="3688533456" sldId="992"/>
            <ac:spMk id="69" creationId="{C6E4FE13-B6CA-43CE-BFF9-9221898C83A0}"/>
          </ac:spMkLst>
        </pc:spChg>
      </pc:sldChg>
      <pc:sldChg chg="addSp delSp modNotesTx">
        <pc:chgData name="vanNiekerk, Annelize" userId="50155736-5c05-4e55-9630-174d659d59e1" providerId="ADAL" clId="{92284EBF-13BD-4A49-BBE8-2500AC13A3E6}" dt="2020-04-20T14:26:51.767" v="2918" actId="20577"/>
        <pc:sldMkLst>
          <pc:docMk/>
          <pc:sldMk cId="693514076" sldId="993"/>
        </pc:sldMkLst>
        <pc:spChg chg="add">
          <ac:chgData name="vanNiekerk, Annelize" userId="50155736-5c05-4e55-9630-174d659d59e1" providerId="ADAL" clId="{92284EBF-13BD-4A49-BBE8-2500AC13A3E6}" dt="2020-04-20T14:24:38.586" v="2534"/>
          <ac:spMkLst>
            <pc:docMk/>
            <pc:sldMk cId="693514076" sldId="993"/>
            <ac:spMk id="35" creationId="{2FC4F51A-3E23-4B3E-AA57-9C8EC4CB9035}"/>
          </ac:spMkLst>
        </pc:spChg>
        <pc:spChg chg="del">
          <ac:chgData name="vanNiekerk, Annelize" userId="50155736-5c05-4e55-9630-174d659d59e1" providerId="ADAL" clId="{92284EBF-13BD-4A49-BBE8-2500AC13A3E6}" dt="2020-04-20T14:24:38.389" v="2533" actId="478"/>
          <ac:spMkLst>
            <pc:docMk/>
            <pc:sldMk cId="693514076" sldId="993"/>
            <ac:spMk id="122" creationId="{9D4765F6-1F35-4A49-8C3E-7D21A4647F21}"/>
          </ac:spMkLst>
        </pc:spChg>
      </pc:sldChg>
      <pc:sldChg chg="modNotesTx">
        <pc:chgData name="vanNiekerk, Annelize" userId="50155736-5c05-4e55-9630-174d659d59e1" providerId="ADAL" clId="{92284EBF-13BD-4A49-BBE8-2500AC13A3E6}" dt="2020-04-20T14:16:04.253" v="1050" actId="20577"/>
        <pc:sldMkLst>
          <pc:docMk/>
          <pc:sldMk cId="2538083215" sldId="996"/>
        </pc:sldMkLst>
      </pc:sldChg>
      <pc:sldChg chg="modNotesTx">
        <pc:chgData name="vanNiekerk, Annelize" userId="50155736-5c05-4e55-9630-174d659d59e1" providerId="ADAL" clId="{92284EBF-13BD-4A49-BBE8-2500AC13A3E6}" dt="2020-04-20T14:26:59.314" v="2919" actId="20577"/>
        <pc:sldMkLst>
          <pc:docMk/>
          <pc:sldMk cId="1057617597" sldId="997"/>
        </pc:sldMkLst>
      </pc:sldChg>
      <pc:sldChg chg="modNotesTx">
        <pc:chgData name="vanNiekerk, Annelize" userId="50155736-5c05-4e55-9630-174d659d59e1" providerId="ADAL" clId="{92284EBF-13BD-4A49-BBE8-2500AC13A3E6}" dt="2020-04-20T14:27:03.162" v="2921" actId="20577"/>
        <pc:sldMkLst>
          <pc:docMk/>
          <pc:sldMk cId="2492745345" sldId="999"/>
        </pc:sldMkLst>
      </pc:sldChg>
      <pc:sldChg chg="modNotesTx">
        <pc:chgData name="vanNiekerk, Annelize" userId="50155736-5c05-4e55-9630-174d659d59e1" providerId="ADAL" clId="{92284EBF-13BD-4A49-BBE8-2500AC13A3E6}" dt="2020-04-20T14:28:24.184" v="3198" actId="20577"/>
        <pc:sldMkLst>
          <pc:docMk/>
          <pc:sldMk cId="1172735014" sldId="1000"/>
        </pc:sldMkLst>
      </pc:sldChg>
      <pc:sldChg chg="modNotesTx">
        <pc:chgData name="vanNiekerk, Annelize" userId="50155736-5c05-4e55-9630-174d659d59e1" providerId="ADAL" clId="{92284EBF-13BD-4A49-BBE8-2500AC13A3E6}" dt="2020-04-20T14:30:08.519" v="3569" actId="20577"/>
        <pc:sldMkLst>
          <pc:docMk/>
          <pc:sldMk cId="341344658" sldId="1001"/>
        </pc:sldMkLst>
      </pc:sldChg>
      <pc:sldChg chg="modNotesTx">
        <pc:chgData name="vanNiekerk, Annelize" userId="50155736-5c05-4e55-9630-174d659d59e1" providerId="ADAL" clId="{92284EBF-13BD-4A49-BBE8-2500AC13A3E6}" dt="2020-04-20T14:16:51.374" v="1163" actId="20577"/>
        <pc:sldMkLst>
          <pc:docMk/>
          <pc:sldMk cId="4155511576" sldId="1004"/>
        </pc:sldMkLst>
      </pc:sldChg>
      <pc:sldChg chg="del">
        <pc:chgData name="vanNiekerk, Annelize" userId="50155736-5c05-4e55-9630-174d659d59e1" providerId="ADAL" clId="{92284EBF-13BD-4A49-BBE8-2500AC13A3E6}" dt="2020-04-20T14:09:30.729" v="60" actId="2696"/>
        <pc:sldMkLst>
          <pc:docMk/>
          <pc:sldMk cId="1994680642" sldId="1005"/>
        </pc:sldMkLst>
      </pc:sldChg>
      <pc:sldChg chg="modNotesTx">
        <pc:chgData name="vanNiekerk, Annelize" userId="50155736-5c05-4e55-9630-174d659d59e1" providerId="ADAL" clId="{92284EBF-13BD-4A49-BBE8-2500AC13A3E6}" dt="2020-04-20T14:32:47.461" v="4253" actId="20577"/>
        <pc:sldMkLst>
          <pc:docMk/>
          <pc:sldMk cId="601694026" sldId="1007"/>
        </pc:sldMkLst>
      </pc:sldChg>
      <pc:sldChg chg="modNotesTx">
        <pc:chgData name="vanNiekerk, Annelize" userId="50155736-5c05-4e55-9630-174d659d59e1" providerId="ADAL" clId="{92284EBF-13BD-4A49-BBE8-2500AC13A3E6}" dt="2020-04-20T14:33:34.992" v="4488" actId="20577"/>
        <pc:sldMkLst>
          <pc:docMk/>
          <pc:sldMk cId="2080869975" sldId="1008"/>
        </pc:sldMkLst>
      </pc:sldChg>
      <pc:sldChg chg="modNotesTx">
        <pc:chgData name="vanNiekerk, Annelize" userId="50155736-5c05-4e55-9630-174d659d59e1" providerId="ADAL" clId="{92284EBF-13BD-4A49-BBE8-2500AC13A3E6}" dt="2020-04-20T14:21:20.514" v="2113" actId="20577"/>
        <pc:sldMkLst>
          <pc:docMk/>
          <pc:sldMk cId="977577983" sldId="1009"/>
        </pc:sldMkLst>
      </pc:sldChg>
      <pc:sldChg chg="modNotesTx">
        <pc:chgData name="vanNiekerk, Annelize" userId="50155736-5c05-4e55-9630-174d659d59e1" providerId="ADAL" clId="{92284EBF-13BD-4A49-BBE8-2500AC13A3E6}" dt="2020-04-20T14:21:43.477" v="2209" actId="20577"/>
        <pc:sldMkLst>
          <pc:docMk/>
          <pc:sldMk cId="497525067" sldId="1011"/>
        </pc:sldMkLst>
      </pc:sldChg>
      <pc:sldChg chg="addSp delSp modNotesTx">
        <pc:chgData name="vanNiekerk, Annelize" userId="50155736-5c05-4e55-9630-174d659d59e1" providerId="ADAL" clId="{92284EBF-13BD-4A49-BBE8-2500AC13A3E6}" dt="2020-04-20T14:26:12.220" v="2822" actId="20577"/>
        <pc:sldMkLst>
          <pc:docMk/>
          <pc:sldMk cId="1547757092" sldId="1013"/>
        </pc:sldMkLst>
        <pc:spChg chg="add">
          <ac:chgData name="vanNiekerk, Annelize" userId="50155736-5c05-4e55-9630-174d659d59e1" providerId="ADAL" clId="{92284EBF-13BD-4A49-BBE8-2500AC13A3E6}" dt="2020-04-20T14:24:31.860" v="2530"/>
          <ac:spMkLst>
            <pc:docMk/>
            <pc:sldMk cId="1547757092" sldId="1013"/>
            <ac:spMk id="36" creationId="{635FB74D-2C4B-4B12-9371-315F16542BBB}"/>
          </ac:spMkLst>
        </pc:spChg>
        <pc:spChg chg="del">
          <ac:chgData name="vanNiekerk, Annelize" userId="50155736-5c05-4e55-9630-174d659d59e1" providerId="ADAL" clId="{92284EBF-13BD-4A49-BBE8-2500AC13A3E6}" dt="2020-04-20T14:24:31.599" v="2529" actId="478"/>
          <ac:spMkLst>
            <pc:docMk/>
            <pc:sldMk cId="1547757092" sldId="1013"/>
            <ac:spMk id="102" creationId="{9C015691-EDA4-47E7-B43C-04807CA65E92}"/>
          </ac:spMkLst>
        </pc:spChg>
      </pc:sldChg>
      <pc:sldChg chg="modNotesTx">
        <pc:chgData name="vanNiekerk, Annelize" userId="50155736-5c05-4e55-9630-174d659d59e1" providerId="ADAL" clId="{92284EBF-13BD-4A49-BBE8-2500AC13A3E6}" dt="2020-04-20T14:27:00.989" v="2920" actId="20577"/>
        <pc:sldMkLst>
          <pc:docMk/>
          <pc:sldMk cId="3013505952" sldId="1014"/>
        </pc:sldMkLst>
      </pc:sldChg>
      <pc:sldChg chg="modNotesTx">
        <pc:chgData name="vanNiekerk, Annelize" userId="50155736-5c05-4e55-9630-174d659d59e1" providerId="ADAL" clId="{92284EBF-13BD-4A49-BBE8-2500AC13A3E6}" dt="2020-04-20T14:31:16.215" v="3851" actId="20577"/>
        <pc:sldMkLst>
          <pc:docMk/>
          <pc:sldMk cId="2788948370" sldId="1015"/>
        </pc:sldMkLst>
      </pc:sldChg>
      <pc:sldChg chg="modNotesTx">
        <pc:chgData name="vanNiekerk, Annelize" userId="50155736-5c05-4e55-9630-174d659d59e1" providerId="ADAL" clId="{92284EBF-13BD-4A49-BBE8-2500AC13A3E6}" dt="2020-04-20T14:32:03.782" v="4023" actId="20577"/>
        <pc:sldMkLst>
          <pc:docMk/>
          <pc:sldMk cId="1470516265" sldId="1016"/>
        </pc:sldMkLst>
      </pc:sldChg>
      <pc:sldChg chg="modNotesTx">
        <pc:chgData name="vanNiekerk, Annelize" userId="50155736-5c05-4e55-9630-174d659d59e1" providerId="ADAL" clId="{92284EBF-13BD-4A49-BBE8-2500AC13A3E6}" dt="2020-04-20T14:19:22.493" v="1680" actId="20577"/>
        <pc:sldMkLst>
          <pc:docMk/>
          <pc:sldMk cId="585931453" sldId="1017"/>
        </pc:sldMkLst>
      </pc:sldChg>
      <pc:sldChg chg="modSp ord modTransition modNotesTx">
        <pc:chgData name="vanNiekerk, Annelize" userId="50155736-5c05-4e55-9630-174d659d59e1" providerId="ADAL" clId="{92284EBF-13BD-4A49-BBE8-2500AC13A3E6}" dt="2020-04-20T14:34:21.021" v="4699" actId="20577"/>
        <pc:sldMkLst>
          <pc:docMk/>
          <pc:sldMk cId="1715864290" sldId="1019"/>
        </pc:sldMkLst>
        <pc:spChg chg="mod">
          <ac:chgData name="vanNiekerk, Annelize" userId="50155736-5c05-4e55-9630-174d659d59e1" providerId="ADAL" clId="{92284EBF-13BD-4A49-BBE8-2500AC13A3E6}" dt="2020-04-20T14:09:05.549" v="52" actId="14100"/>
          <ac:spMkLst>
            <pc:docMk/>
            <pc:sldMk cId="1715864290" sldId="1019"/>
            <ac:spMk id="2" creationId="{42C9E23E-4087-4890-AE7A-0AB6E59D61BE}"/>
          </ac:spMkLst>
        </pc:spChg>
      </pc:sldChg>
      <pc:sldChg chg="modNotesTx">
        <pc:chgData name="vanNiekerk, Annelize" userId="50155736-5c05-4e55-9630-174d659d59e1" providerId="ADAL" clId="{92284EBF-13BD-4A49-BBE8-2500AC13A3E6}" dt="2020-04-20T14:28:49.112" v="3288" actId="20577"/>
        <pc:sldMkLst>
          <pc:docMk/>
          <pc:sldMk cId="3526751475" sldId="1020"/>
        </pc:sldMkLst>
      </pc:sldChg>
      <pc:sldChg chg="addSp delSp modSp modNotesTx">
        <pc:chgData name="vanNiekerk, Annelize" userId="50155736-5c05-4e55-9630-174d659d59e1" providerId="ADAL" clId="{92284EBF-13BD-4A49-BBE8-2500AC13A3E6}" dt="2020-04-20T14:23:39.096" v="2482" actId="20577"/>
        <pc:sldMkLst>
          <pc:docMk/>
          <pc:sldMk cId="114951501" sldId="1021"/>
        </pc:sldMkLst>
        <pc:picChg chg="mod">
          <ac:chgData name="vanNiekerk, Annelize" userId="50155736-5c05-4e55-9630-174d659d59e1" providerId="ADAL" clId="{92284EBF-13BD-4A49-BBE8-2500AC13A3E6}" dt="2020-04-20T14:22:57.275" v="2315" actId="1076"/>
          <ac:picMkLst>
            <pc:docMk/>
            <pc:sldMk cId="114951501" sldId="1021"/>
            <ac:picMk id="34" creationId="{5CD68882-5E76-4A6C-AB62-FCB3CABE7362}"/>
          </ac:picMkLst>
        </pc:picChg>
        <pc:cxnChg chg="add mod">
          <ac:chgData name="vanNiekerk, Annelize" userId="50155736-5c05-4e55-9630-174d659d59e1" providerId="ADAL" clId="{92284EBF-13BD-4A49-BBE8-2500AC13A3E6}" dt="2020-04-20T14:22:53.730" v="2312" actId="1582"/>
          <ac:cxnSpMkLst>
            <pc:docMk/>
            <pc:sldMk cId="114951501" sldId="1021"/>
            <ac:cxnSpMk id="7" creationId="{AD05A62C-C599-4A47-8157-3952C6C43719}"/>
          </ac:cxnSpMkLst>
        </pc:cxnChg>
        <pc:cxnChg chg="add del mod">
          <ac:chgData name="vanNiekerk, Annelize" userId="50155736-5c05-4e55-9630-174d659d59e1" providerId="ADAL" clId="{92284EBF-13BD-4A49-BBE8-2500AC13A3E6}" dt="2020-04-20T14:23:10.485" v="2320" actId="478"/>
          <ac:cxnSpMkLst>
            <pc:docMk/>
            <pc:sldMk cId="114951501" sldId="1021"/>
            <ac:cxnSpMk id="44" creationId="{0EC065B5-87D0-4189-A5E8-43A0EE440CD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B4C97-B0AB-415A-87C7-A72C5EB9248F}" type="datetimeFigureOut">
              <a:rPr lang="en-GB" smtClean="0"/>
              <a:t>01/05/2020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2B7FA-AB46-4993-BA79-F306F77A2046}" type="slidenum">
              <a:rPr lang="en-GB" smtClean="0"/>
              <a:t>‹#›</a:t>
            </a:fld>
            <a:endParaRPr lang="en-GB"/>
          </a:p>
        </p:txBody>
      </p:sp>
    </p:spTree>
    <p:extLst>
      <p:ext uri="{BB962C8B-B14F-4D97-AF65-F5344CB8AC3E}">
        <p14:creationId xmlns:p14="http://schemas.microsoft.com/office/powerpoint/2010/main" val="144932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1</a:t>
            </a:fld>
            <a:endParaRPr lang="en-GB"/>
          </a:p>
        </p:txBody>
      </p:sp>
    </p:spTree>
    <p:extLst>
      <p:ext uri="{BB962C8B-B14F-4D97-AF65-F5344CB8AC3E}">
        <p14:creationId xmlns:p14="http://schemas.microsoft.com/office/powerpoint/2010/main" val="4263510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free atmosphere, away from the BL, we can also diagnose the vertical momentum fluxes from the gravity waves and thus the resolved gravity wave drag</a:t>
            </a:r>
          </a:p>
          <a:p>
            <a:endParaRPr lang="en-GB" dirty="0"/>
          </a:p>
        </p:txBody>
      </p:sp>
      <p:sp>
        <p:nvSpPr>
          <p:cNvPr id="4" name="Slide Number Placeholder 3"/>
          <p:cNvSpPr>
            <a:spLocks noGrp="1"/>
          </p:cNvSpPr>
          <p:nvPr>
            <p:ph type="sldNum" sz="quarter" idx="5"/>
          </p:nvPr>
        </p:nvSpPr>
        <p:spPr/>
        <p:txBody>
          <a:bodyPr/>
          <a:lstStyle/>
          <a:p>
            <a:fld id="{A7DD6F08-8E8D-427E-AEE5-75F626CA3538}" type="slidenum">
              <a:rPr lang="en-GB" smtClean="0"/>
              <a:t>10</a:t>
            </a:fld>
            <a:endParaRPr lang="en-GB"/>
          </a:p>
        </p:txBody>
      </p:sp>
    </p:spTree>
    <p:extLst>
      <p:ext uri="{BB962C8B-B14F-4D97-AF65-F5344CB8AC3E}">
        <p14:creationId xmlns:p14="http://schemas.microsoft.com/office/powerpoint/2010/main" val="4248720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free atmosphere, away from the BL, we can also diagnose the vertical momentum fluxes from the gravity waves and thus the resolved gravity wave drag. This gives us constraints on the parametrization of gravity wave drag in the stratosphere.</a:t>
            </a:r>
          </a:p>
          <a:p>
            <a:endParaRPr lang="en-GB" dirty="0"/>
          </a:p>
        </p:txBody>
      </p:sp>
      <p:sp>
        <p:nvSpPr>
          <p:cNvPr id="4" name="Slide Number Placeholder 3"/>
          <p:cNvSpPr>
            <a:spLocks noGrp="1"/>
          </p:cNvSpPr>
          <p:nvPr>
            <p:ph type="sldNum" sz="quarter" idx="5"/>
          </p:nvPr>
        </p:nvSpPr>
        <p:spPr/>
        <p:txBody>
          <a:bodyPr/>
          <a:lstStyle/>
          <a:p>
            <a:fld id="{A7DD6F08-8E8D-427E-AEE5-75F626CA3538}" type="slidenum">
              <a:rPr lang="en-GB" smtClean="0"/>
              <a:t>11</a:t>
            </a:fld>
            <a:endParaRPr lang="en-GB"/>
          </a:p>
        </p:txBody>
      </p:sp>
    </p:spTree>
    <p:extLst>
      <p:ext uri="{BB962C8B-B14F-4D97-AF65-F5344CB8AC3E}">
        <p14:creationId xmlns:p14="http://schemas.microsoft.com/office/powerpoint/2010/main" val="2634637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However, it is much more difficult to deduce the drag throughout the troposphere from resolved orography, so we have a method of deducing this using specially designed experiments with high resolution simulations.</a:t>
            </a:r>
          </a:p>
          <a:p>
            <a:endParaRPr lang="en-GB" dirty="0"/>
          </a:p>
          <a:p>
            <a:r>
              <a:rPr lang="en-GB" dirty="0"/>
              <a:t>This method involves high resolution simulations with high resolution orography and low resolution orography prescribed at the surface. This will then give us the impact of resolved orography on circulation. </a:t>
            </a:r>
          </a:p>
          <a:p>
            <a:endParaRPr lang="en-GB" dirty="0"/>
          </a:p>
          <a:p>
            <a:r>
              <a:rPr lang="en-GB" dirty="0"/>
              <a:t>Then this is compared with experiments in which the parametrized orographic is turned off. If the parametrization were doing the right thing, we could see a similar response in the circulation</a:t>
            </a:r>
          </a:p>
          <a:p>
            <a:endParaRPr lang="en-GB" dirty="0"/>
          </a:p>
          <a:p>
            <a:r>
              <a:rPr lang="en-GB" dirty="0"/>
              <a:t>Finally, we also look at some middle resolution experiments to test the resolution sensitivity.</a:t>
            </a:r>
          </a:p>
        </p:txBody>
      </p:sp>
      <p:sp>
        <p:nvSpPr>
          <p:cNvPr id="4" name="Slide Number Placeholder 3"/>
          <p:cNvSpPr>
            <a:spLocks noGrp="1"/>
          </p:cNvSpPr>
          <p:nvPr>
            <p:ph type="sldNum" sz="quarter" idx="10"/>
          </p:nvPr>
        </p:nvSpPr>
        <p:spPr/>
        <p:txBody>
          <a:bodyPr/>
          <a:lstStyle/>
          <a:p>
            <a:fld id="{D262B7FA-AB46-4993-BA79-F306F77A2046}" type="slidenum">
              <a:rPr lang="en-GB" smtClean="0"/>
              <a:t>12</a:t>
            </a:fld>
            <a:endParaRPr lang="en-GB" dirty="0"/>
          </a:p>
        </p:txBody>
      </p:sp>
    </p:spTree>
    <p:extLst>
      <p:ext uri="{BB962C8B-B14F-4D97-AF65-F5344CB8AC3E}">
        <p14:creationId xmlns:p14="http://schemas.microsoft.com/office/powerpoint/2010/main" val="4151069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Several institutes contributed to this, they are listed here</a:t>
            </a:r>
          </a:p>
        </p:txBody>
      </p:sp>
      <p:sp>
        <p:nvSpPr>
          <p:cNvPr id="4" name="Slide Number Placeholder 3"/>
          <p:cNvSpPr>
            <a:spLocks noGrp="1"/>
          </p:cNvSpPr>
          <p:nvPr>
            <p:ph type="sldNum" sz="quarter" idx="5"/>
          </p:nvPr>
        </p:nvSpPr>
        <p:spPr/>
        <p:txBody>
          <a:bodyPr/>
          <a:lstStyle/>
          <a:p>
            <a:fld id="{D262B7FA-AB46-4993-BA79-F306F77A2046}" type="slidenum">
              <a:rPr lang="en-GB" smtClean="0"/>
              <a:t>13</a:t>
            </a:fld>
            <a:endParaRPr lang="en-GB"/>
          </a:p>
        </p:txBody>
      </p:sp>
    </p:spTree>
    <p:extLst>
      <p:ext uri="{BB962C8B-B14F-4D97-AF65-F5344CB8AC3E}">
        <p14:creationId xmlns:p14="http://schemas.microsoft.com/office/powerpoint/2010/main" val="66630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begin by looking at the surface stresses in the models. </a:t>
            </a:r>
          </a:p>
          <a:p>
            <a:endParaRPr lang="en-GB" dirty="0"/>
          </a:p>
          <a:p>
            <a:r>
              <a:rPr lang="en-GB" dirty="0"/>
              <a:t>The WGNE drag project showed that the model compensated one parametrization for another, this can also be seen in our model submissions. Representing the variety of different parametrizations employed</a:t>
            </a:r>
          </a:p>
          <a:p>
            <a:endParaRPr lang="en-GB" dirty="0"/>
          </a:p>
          <a:p>
            <a:r>
              <a:rPr lang="en-GB" dirty="0"/>
              <a:t>There is a particularly large spread in this region because the two schemes maximise at different latitudes</a:t>
            </a:r>
          </a:p>
        </p:txBody>
      </p:sp>
      <p:sp>
        <p:nvSpPr>
          <p:cNvPr id="4" name="Slide Number Placeholder 3"/>
          <p:cNvSpPr>
            <a:spLocks noGrp="1"/>
          </p:cNvSpPr>
          <p:nvPr>
            <p:ph type="sldNum" sz="quarter" idx="5"/>
          </p:nvPr>
        </p:nvSpPr>
        <p:spPr/>
        <p:txBody>
          <a:bodyPr/>
          <a:lstStyle/>
          <a:p>
            <a:fld id="{D262B7FA-AB46-4993-BA79-F306F77A2046}" type="slidenum">
              <a:rPr lang="en-GB" smtClean="0"/>
              <a:t>15</a:t>
            </a:fld>
            <a:endParaRPr lang="en-GB"/>
          </a:p>
        </p:txBody>
      </p:sp>
    </p:spTree>
    <p:extLst>
      <p:ext uri="{BB962C8B-B14F-4D97-AF65-F5344CB8AC3E}">
        <p14:creationId xmlns:p14="http://schemas.microsoft.com/office/powerpoint/2010/main" val="2379868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we look at the parametrized gravity wave drag within the free atmosphere over the Northern Hemisphere (NH) and Southern Hemisphere (SH)</a:t>
            </a:r>
          </a:p>
          <a:p>
            <a:r>
              <a:rPr lang="en-GB" dirty="0"/>
              <a:t>There is a large spread in the parametrized drag over these regions at a resolution of 100 km </a:t>
            </a:r>
          </a:p>
        </p:txBody>
      </p:sp>
      <p:sp>
        <p:nvSpPr>
          <p:cNvPr id="4" name="Slide Number Placeholder 3"/>
          <p:cNvSpPr>
            <a:spLocks noGrp="1"/>
          </p:cNvSpPr>
          <p:nvPr>
            <p:ph type="sldNum" sz="quarter" idx="10"/>
          </p:nvPr>
        </p:nvSpPr>
        <p:spPr/>
        <p:txBody>
          <a:bodyPr/>
          <a:lstStyle/>
          <a:p>
            <a:fld id="{D262B7FA-AB46-4993-BA79-F306F77A2046}" type="slidenum">
              <a:rPr lang="en-GB" smtClean="0"/>
              <a:t>16</a:t>
            </a:fld>
            <a:endParaRPr lang="en-GB" dirty="0"/>
          </a:p>
        </p:txBody>
      </p:sp>
    </p:spTree>
    <p:extLst>
      <p:ext uri="{BB962C8B-B14F-4D97-AF65-F5344CB8AC3E}">
        <p14:creationId xmlns:p14="http://schemas.microsoft.com/office/powerpoint/2010/main" val="874166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Focusing on one particular region, we can look at the contributions from the different drag components, and their resolution sensitivity. Plot on the right shows the contribution from SSO stress (dark bar) and the total BL + SSO stress (light bar). The white marker shows the BL stress. LR = 100 km resolution and MR = 40 km resolution.</a:t>
            </a:r>
          </a:p>
          <a:p>
            <a:endParaRPr lang="en-GB" dirty="0"/>
          </a:p>
          <a:p>
            <a:r>
              <a:rPr lang="en-GB" dirty="0"/>
              <a:t>We notice that there is a large spread in the total stress between the models, and their partitioning into BL and SSO is very different</a:t>
            </a:r>
          </a:p>
          <a:p>
            <a:r>
              <a:rPr lang="en-GB" dirty="0"/>
              <a:t>Also note that most models show a reduction in the drag at higher resolution, but not all of them.</a:t>
            </a:r>
          </a:p>
          <a:p>
            <a:endParaRPr lang="en-GB" dirty="0"/>
          </a:p>
          <a:p>
            <a:r>
              <a:rPr lang="en-GB" dirty="0"/>
              <a:t>Also apparent that models with larger SSO component have a stronger resolution sensitivity. </a:t>
            </a:r>
          </a:p>
          <a:p>
            <a:endParaRPr lang="en-GB" dirty="0"/>
          </a:p>
          <a:p>
            <a:endParaRPr lang="en-GB" dirty="0"/>
          </a:p>
        </p:txBody>
      </p:sp>
      <p:sp>
        <p:nvSpPr>
          <p:cNvPr id="4" name="Slide Number Placeholder 3"/>
          <p:cNvSpPr>
            <a:spLocks noGrp="1"/>
          </p:cNvSpPr>
          <p:nvPr>
            <p:ph type="sldNum" sz="quarter" idx="5"/>
          </p:nvPr>
        </p:nvSpPr>
        <p:spPr/>
        <p:txBody>
          <a:bodyPr/>
          <a:lstStyle/>
          <a:p>
            <a:fld id="{524A0A77-6690-4631-8059-3A3ED8503C61}" type="slidenum">
              <a:rPr lang="en-GB" smtClean="0"/>
              <a:t>18</a:t>
            </a:fld>
            <a:endParaRPr lang="en-GB"/>
          </a:p>
        </p:txBody>
      </p:sp>
    </p:spTree>
    <p:extLst>
      <p:ext uri="{BB962C8B-B14F-4D97-AF65-F5344CB8AC3E}">
        <p14:creationId xmlns:p14="http://schemas.microsoft.com/office/powerpoint/2010/main" val="1089517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62B7FA-AB46-4993-BA79-F306F77A2046}" type="slidenum">
              <a:rPr lang="en-GB" smtClean="0"/>
              <a:t>19</a:t>
            </a:fld>
            <a:endParaRPr lang="en-GB" dirty="0"/>
          </a:p>
        </p:txBody>
      </p:sp>
    </p:spTree>
    <p:extLst>
      <p:ext uri="{BB962C8B-B14F-4D97-AF65-F5344CB8AC3E}">
        <p14:creationId xmlns:p14="http://schemas.microsoft.com/office/powerpoint/2010/main" val="2529237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parametrized GWD is actually relatively insensitive to resolution in many of the models. </a:t>
            </a:r>
          </a:p>
        </p:txBody>
      </p:sp>
      <p:sp>
        <p:nvSpPr>
          <p:cNvPr id="4" name="Slide Number Placeholder 3"/>
          <p:cNvSpPr>
            <a:spLocks noGrp="1"/>
          </p:cNvSpPr>
          <p:nvPr>
            <p:ph type="sldNum" sz="quarter" idx="10"/>
          </p:nvPr>
        </p:nvSpPr>
        <p:spPr/>
        <p:txBody>
          <a:bodyPr/>
          <a:lstStyle/>
          <a:p>
            <a:fld id="{D262B7FA-AB46-4993-BA79-F306F77A2046}" type="slidenum">
              <a:rPr lang="en-GB" smtClean="0"/>
              <a:t>20</a:t>
            </a:fld>
            <a:endParaRPr lang="en-GB" dirty="0"/>
          </a:p>
        </p:txBody>
      </p:sp>
    </p:spTree>
    <p:extLst>
      <p:ext uri="{BB962C8B-B14F-4D97-AF65-F5344CB8AC3E}">
        <p14:creationId xmlns:p14="http://schemas.microsoft.com/office/powerpoint/2010/main" val="4152255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now begin to constrain the surface stress using our high resolution simulations over the Middle East.</a:t>
            </a:r>
          </a:p>
          <a:p>
            <a:endParaRPr lang="en-GB" dirty="0"/>
          </a:p>
          <a:p>
            <a:r>
              <a:rPr lang="en-GB" dirty="0"/>
              <a:t>Again, looking at the parametrized drag over this region, we see a large spread and different resolution sensitivities</a:t>
            </a:r>
          </a:p>
        </p:txBody>
      </p:sp>
      <p:sp>
        <p:nvSpPr>
          <p:cNvPr id="4" name="Slide Number Placeholder 3"/>
          <p:cNvSpPr>
            <a:spLocks noGrp="1"/>
          </p:cNvSpPr>
          <p:nvPr>
            <p:ph type="sldNum" sz="quarter" idx="5"/>
          </p:nvPr>
        </p:nvSpPr>
        <p:spPr/>
        <p:txBody>
          <a:bodyPr/>
          <a:lstStyle/>
          <a:p>
            <a:fld id="{524A0A77-6690-4631-8059-3A3ED8503C61}" type="slidenum">
              <a:rPr lang="en-GB" smtClean="0"/>
              <a:t>22</a:t>
            </a:fld>
            <a:endParaRPr lang="en-GB"/>
          </a:p>
        </p:txBody>
      </p:sp>
    </p:spTree>
    <p:extLst>
      <p:ext uri="{BB962C8B-B14F-4D97-AF65-F5344CB8AC3E}">
        <p14:creationId xmlns:p14="http://schemas.microsoft.com/office/powerpoint/2010/main" val="487862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forecast accuracy is significantly improved by better resolving the orography, even the smallest scales give a large contribution. </a:t>
            </a:r>
          </a:p>
        </p:txBody>
      </p:sp>
      <p:sp>
        <p:nvSpPr>
          <p:cNvPr id="4" name="Slide Number Placeholder 3"/>
          <p:cNvSpPr>
            <a:spLocks noGrp="1"/>
          </p:cNvSpPr>
          <p:nvPr>
            <p:ph type="sldNum" sz="quarter" idx="5"/>
          </p:nvPr>
        </p:nvSpPr>
        <p:spPr/>
        <p:txBody>
          <a:bodyPr/>
          <a:lstStyle/>
          <a:p>
            <a:fld id="{A7DD6F08-8E8D-427E-AEE5-75F626CA3538}" type="slidenum">
              <a:rPr lang="en-GB" smtClean="0"/>
              <a:t>2</a:t>
            </a:fld>
            <a:endParaRPr lang="en-GB"/>
          </a:p>
        </p:txBody>
      </p:sp>
    </p:spTree>
    <p:extLst>
      <p:ext uri="{BB962C8B-B14F-4D97-AF65-F5344CB8AC3E}">
        <p14:creationId xmlns:p14="http://schemas.microsoft.com/office/powerpoint/2010/main" val="4145698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resolved surface stress indicates that the parametrized surface stress is significantly over estimated in most of the models. </a:t>
            </a:r>
          </a:p>
        </p:txBody>
      </p:sp>
      <p:sp>
        <p:nvSpPr>
          <p:cNvPr id="4" name="Slide Number Placeholder 3"/>
          <p:cNvSpPr>
            <a:spLocks noGrp="1"/>
          </p:cNvSpPr>
          <p:nvPr>
            <p:ph type="sldNum" sz="quarter" idx="5"/>
          </p:nvPr>
        </p:nvSpPr>
        <p:spPr/>
        <p:txBody>
          <a:bodyPr/>
          <a:lstStyle/>
          <a:p>
            <a:fld id="{524A0A77-6690-4631-8059-3A3ED8503C61}" type="slidenum">
              <a:rPr lang="en-GB" smtClean="0"/>
              <a:t>23</a:t>
            </a:fld>
            <a:endParaRPr lang="en-GB"/>
          </a:p>
        </p:txBody>
      </p:sp>
    </p:spTree>
    <p:extLst>
      <p:ext uri="{BB962C8B-B14F-4D97-AF65-F5344CB8AC3E}">
        <p14:creationId xmlns:p14="http://schemas.microsoft.com/office/powerpoint/2010/main" val="553264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compare the resolved and parametrized gravity wave drag in the stratosphere</a:t>
            </a:r>
          </a:p>
        </p:txBody>
      </p:sp>
      <p:sp>
        <p:nvSpPr>
          <p:cNvPr id="4" name="Slide Number Placeholder 3"/>
          <p:cNvSpPr>
            <a:spLocks noGrp="1"/>
          </p:cNvSpPr>
          <p:nvPr>
            <p:ph type="sldNum" sz="quarter" idx="10"/>
          </p:nvPr>
        </p:nvSpPr>
        <p:spPr/>
        <p:txBody>
          <a:bodyPr/>
          <a:lstStyle/>
          <a:p>
            <a:fld id="{D262B7FA-AB46-4993-BA79-F306F77A2046}" type="slidenum">
              <a:rPr lang="en-GB" smtClean="0"/>
              <a:t>24</a:t>
            </a:fld>
            <a:endParaRPr lang="en-GB" dirty="0"/>
          </a:p>
        </p:txBody>
      </p:sp>
    </p:spTree>
    <p:extLst>
      <p:ext uri="{BB962C8B-B14F-4D97-AF65-F5344CB8AC3E}">
        <p14:creationId xmlns:p14="http://schemas.microsoft.com/office/powerpoint/2010/main" val="2100472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total GWD at 100 km resolution is underestimated by approximately 2/3 compared with the total resolved GWD in a 1.8 km simulation. Only the GSM1705 model has a large amount of GWD at that resolution.</a:t>
            </a:r>
          </a:p>
        </p:txBody>
      </p:sp>
      <p:sp>
        <p:nvSpPr>
          <p:cNvPr id="4" name="Slide Number Placeholder 3"/>
          <p:cNvSpPr>
            <a:spLocks noGrp="1"/>
          </p:cNvSpPr>
          <p:nvPr>
            <p:ph type="sldNum" sz="quarter" idx="10"/>
          </p:nvPr>
        </p:nvSpPr>
        <p:spPr/>
        <p:txBody>
          <a:bodyPr/>
          <a:lstStyle/>
          <a:p>
            <a:fld id="{D262B7FA-AB46-4993-BA79-F306F77A2046}" type="slidenum">
              <a:rPr lang="en-GB" smtClean="0"/>
              <a:t>25</a:t>
            </a:fld>
            <a:endParaRPr lang="en-GB" dirty="0"/>
          </a:p>
        </p:txBody>
      </p:sp>
    </p:spTree>
    <p:extLst>
      <p:ext uri="{BB962C8B-B14F-4D97-AF65-F5344CB8AC3E}">
        <p14:creationId xmlns:p14="http://schemas.microsoft.com/office/powerpoint/2010/main" val="2775619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62B7FA-AB46-4993-BA79-F306F77A2046}" type="slidenum">
              <a:rPr lang="en-GB" smtClean="0"/>
              <a:t>26</a:t>
            </a:fld>
            <a:endParaRPr lang="en-GB" dirty="0"/>
          </a:p>
        </p:txBody>
      </p:sp>
    </p:spTree>
    <p:extLst>
      <p:ext uri="{BB962C8B-B14F-4D97-AF65-F5344CB8AC3E}">
        <p14:creationId xmlns:p14="http://schemas.microsoft.com/office/powerpoint/2010/main" val="478104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62B7FA-AB46-4993-BA79-F306F77A2046}" type="slidenum">
              <a:rPr lang="en-GB" smtClean="0"/>
              <a:t>27</a:t>
            </a:fld>
            <a:endParaRPr lang="en-GB" dirty="0"/>
          </a:p>
        </p:txBody>
      </p:sp>
    </p:spTree>
    <p:extLst>
      <p:ext uri="{BB962C8B-B14F-4D97-AF65-F5344CB8AC3E}">
        <p14:creationId xmlns:p14="http://schemas.microsoft.com/office/powerpoint/2010/main" val="1315010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total GWD at 40 km resolution is underestimated by about 50%.</a:t>
            </a:r>
          </a:p>
        </p:txBody>
      </p:sp>
      <p:sp>
        <p:nvSpPr>
          <p:cNvPr id="4" name="Slide Number Placeholder 3"/>
          <p:cNvSpPr>
            <a:spLocks noGrp="1"/>
          </p:cNvSpPr>
          <p:nvPr>
            <p:ph type="sldNum" sz="quarter" idx="10"/>
          </p:nvPr>
        </p:nvSpPr>
        <p:spPr/>
        <p:txBody>
          <a:bodyPr/>
          <a:lstStyle/>
          <a:p>
            <a:fld id="{D262B7FA-AB46-4993-BA79-F306F77A2046}" type="slidenum">
              <a:rPr lang="en-GB" smtClean="0"/>
              <a:t>28</a:t>
            </a:fld>
            <a:endParaRPr lang="en-GB" dirty="0"/>
          </a:p>
        </p:txBody>
      </p:sp>
    </p:spTree>
    <p:extLst>
      <p:ext uri="{BB962C8B-B14F-4D97-AF65-F5344CB8AC3E}">
        <p14:creationId xmlns:p14="http://schemas.microsoft.com/office/powerpoint/2010/main" val="2916422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62B7FA-AB46-4993-BA79-F306F77A2046}" type="slidenum">
              <a:rPr lang="en-GB" smtClean="0"/>
              <a:t>29</a:t>
            </a:fld>
            <a:endParaRPr lang="en-GB" dirty="0"/>
          </a:p>
        </p:txBody>
      </p:sp>
    </p:spTree>
    <p:extLst>
      <p:ext uri="{BB962C8B-B14F-4D97-AF65-F5344CB8AC3E}">
        <p14:creationId xmlns:p14="http://schemas.microsoft.com/office/powerpoint/2010/main" val="1935986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62B7FA-AB46-4993-BA79-F306F77A2046}" type="slidenum">
              <a:rPr lang="en-GB" smtClean="0"/>
              <a:t>30</a:t>
            </a:fld>
            <a:endParaRPr lang="en-GB" dirty="0"/>
          </a:p>
        </p:txBody>
      </p:sp>
    </p:spTree>
    <p:extLst>
      <p:ext uri="{BB962C8B-B14F-4D97-AF65-F5344CB8AC3E}">
        <p14:creationId xmlns:p14="http://schemas.microsoft.com/office/powerpoint/2010/main" val="3252190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Similarly, the total GWD is underestimated over the NH at 100km resolution</a:t>
            </a:r>
          </a:p>
          <a:p>
            <a:endParaRPr lang="en-GB" dirty="0"/>
          </a:p>
        </p:txBody>
      </p:sp>
      <p:sp>
        <p:nvSpPr>
          <p:cNvPr id="4" name="Slide Number Placeholder 3"/>
          <p:cNvSpPr>
            <a:spLocks noGrp="1"/>
          </p:cNvSpPr>
          <p:nvPr>
            <p:ph type="sldNum" sz="quarter" idx="10"/>
          </p:nvPr>
        </p:nvSpPr>
        <p:spPr/>
        <p:txBody>
          <a:bodyPr/>
          <a:lstStyle/>
          <a:p>
            <a:fld id="{D262B7FA-AB46-4993-BA79-F306F77A2046}" type="slidenum">
              <a:rPr lang="en-GB" smtClean="0"/>
              <a:t>31</a:t>
            </a:fld>
            <a:endParaRPr lang="en-GB" dirty="0"/>
          </a:p>
        </p:txBody>
      </p:sp>
    </p:spTree>
    <p:extLst>
      <p:ext uri="{BB962C8B-B14F-4D97-AF65-F5344CB8AC3E}">
        <p14:creationId xmlns:p14="http://schemas.microsoft.com/office/powerpoint/2010/main" val="2923839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62B7FA-AB46-4993-BA79-F306F77A2046}" type="slidenum">
              <a:rPr lang="en-GB" smtClean="0"/>
              <a:t>32</a:t>
            </a:fld>
            <a:endParaRPr lang="en-GB" dirty="0"/>
          </a:p>
        </p:txBody>
      </p:sp>
    </p:spTree>
    <p:extLst>
      <p:ext uri="{BB962C8B-B14F-4D97-AF65-F5344CB8AC3E}">
        <p14:creationId xmlns:p14="http://schemas.microsoft.com/office/powerpoint/2010/main" val="695008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cannot resolved the small scale orography, we need to be parametrized their effects on the circulation. However, the orography has many scales and several processes co-occurring. Typically, models try to account for orographic processes shown in this slide. Additionally, there is also vegetative drag that is occurring over land, and can lead to overlap in how to model the total drag.</a:t>
            </a:r>
          </a:p>
        </p:txBody>
      </p:sp>
      <p:sp>
        <p:nvSpPr>
          <p:cNvPr id="4" name="Slide Number Placeholder 3"/>
          <p:cNvSpPr>
            <a:spLocks noGrp="1"/>
          </p:cNvSpPr>
          <p:nvPr>
            <p:ph type="sldNum" sz="quarter" idx="10"/>
          </p:nvPr>
        </p:nvSpPr>
        <p:spPr/>
        <p:txBody>
          <a:bodyPr/>
          <a:lstStyle/>
          <a:p>
            <a:fld id="{6EB5244D-8556-3C42-8B14-4CDD4F1DE279}" type="slidenum">
              <a:rPr lang="en-US" smtClean="0"/>
              <a:t>3</a:t>
            </a:fld>
            <a:endParaRPr lang="en-US"/>
          </a:p>
        </p:txBody>
      </p:sp>
    </p:spTree>
    <p:extLst>
      <p:ext uri="{BB962C8B-B14F-4D97-AF65-F5344CB8AC3E}">
        <p14:creationId xmlns:p14="http://schemas.microsoft.com/office/powerpoint/2010/main" val="3495766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total GWD is not as significantly underestimated over the NH at 40km resolution, but higher regional simulations shown before suggest that the 9km global simulations are not fully capturing the drag</a:t>
            </a:r>
          </a:p>
        </p:txBody>
      </p:sp>
      <p:sp>
        <p:nvSpPr>
          <p:cNvPr id="4" name="Slide Number Placeholder 3"/>
          <p:cNvSpPr>
            <a:spLocks noGrp="1"/>
          </p:cNvSpPr>
          <p:nvPr>
            <p:ph type="sldNum" sz="quarter" idx="10"/>
          </p:nvPr>
        </p:nvSpPr>
        <p:spPr/>
        <p:txBody>
          <a:bodyPr/>
          <a:lstStyle/>
          <a:p>
            <a:fld id="{D262B7FA-AB46-4993-BA79-F306F77A2046}" type="slidenum">
              <a:rPr lang="en-GB" smtClean="0"/>
              <a:t>33</a:t>
            </a:fld>
            <a:endParaRPr lang="en-GB" dirty="0"/>
          </a:p>
        </p:txBody>
      </p:sp>
    </p:spTree>
    <p:extLst>
      <p:ext uri="{BB962C8B-B14F-4D97-AF65-F5344CB8AC3E}">
        <p14:creationId xmlns:p14="http://schemas.microsoft.com/office/powerpoint/2010/main" val="1573350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62B7FA-AB46-4993-BA79-F306F77A2046}" type="slidenum">
              <a:rPr lang="en-GB" smtClean="0"/>
              <a:t>34</a:t>
            </a:fld>
            <a:endParaRPr lang="en-GB" dirty="0"/>
          </a:p>
        </p:txBody>
      </p:sp>
    </p:spTree>
    <p:extLst>
      <p:ext uri="{BB962C8B-B14F-4D97-AF65-F5344CB8AC3E}">
        <p14:creationId xmlns:p14="http://schemas.microsoft.com/office/powerpoint/2010/main" val="1070922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again, the total is very much underestimated at 100 km resolution over the SH</a:t>
            </a:r>
          </a:p>
        </p:txBody>
      </p:sp>
      <p:sp>
        <p:nvSpPr>
          <p:cNvPr id="4" name="Slide Number Placeholder 3"/>
          <p:cNvSpPr>
            <a:spLocks noGrp="1"/>
          </p:cNvSpPr>
          <p:nvPr>
            <p:ph type="sldNum" sz="quarter" idx="10"/>
          </p:nvPr>
        </p:nvSpPr>
        <p:spPr/>
        <p:txBody>
          <a:bodyPr/>
          <a:lstStyle/>
          <a:p>
            <a:fld id="{D262B7FA-AB46-4993-BA79-F306F77A2046}" type="slidenum">
              <a:rPr lang="en-GB" smtClean="0"/>
              <a:t>35</a:t>
            </a:fld>
            <a:endParaRPr lang="en-GB" dirty="0"/>
          </a:p>
        </p:txBody>
      </p:sp>
    </p:spTree>
    <p:extLst>
      <p:ext uri="{BB962C8B-B14F-4D97-AF65-F5344CB8AC3E}">
        <p14:creationId xmlns:p14="http://schemas.microsoft.com/office/powerpoint/2010/main" val="68133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62B7FA-AB46-4993-BA79-F306F77A2046}" type="slidenum">
              <a:rPr lang="en-GB" smtClean="0"/>
              <a:t>36</a:t>
            </a:fld>
            <a:endParaRPr lang="en-GB" dirty="0"/>
          </a:p>
        </p:txBody>
      </p:sp>
    </p:spTree>
    <p:extLst>
      <p:ext uri="{BB962C8B-B14F-4D97-AF65-F5344CB8AC3E}">
        <p14:creationId xmlns:p14="http://schemas.microsoft.com/office/powerpoint/2010/main" val="3349051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62B7FA-AB46-4993-BA79-F306F77A2046}" type="slidenum">
              <a:rPr lang="en-GB" smtClean="0"/>
              <a:t>37</a:t>
            </a:fld>
            <a:endParaRPr lang="en-GB" dirty="0"/>
          </a:p>
        </p:txBody>
      </p:sp>
    </p:spTree>
    <p:extLst>
      <p:ext uri="{BB962C8B-B14F-4D97-AF65-F5344CB8AC3E}">
        <p14:creationId xmlns:p14="http://schemas.microsoft.com/office/powerpoint/2010/main" val="967984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again, the total is very much underestimated at 40 km resolution over the SH – this is more significant over the SH than over the NH</a:t>
            </a:r>
          </a:p>
        </p:txBody>
      </p:sp>
      <p:sp>
        <p:nvSpPr>
          <p:cNvPr id="4" name="Slide Number Placeholder 3"/>
          <p:cNvSpPr>
            <a:spLocks noGrp="1"/>
          </p:cNvSpPr>
          <p:nvPr>
            <p:ph type="sldNum" sz="quarter" idx="10"/>
          </p:nvPr>
        </p:nvSpPr>
        <p:spPr/>
        <p:txBody>
          <a:bodyPr/>
          <a:lstStyle/>
          <a:p>
            <a:fld id="{D262B7FA-AB46-4993-BA79-F306F77A2046}" type="slidenum">
              <a:rPr lang="en-GB" smtClean="0"/>
              <a:t>38</a:t>
            </a:fld>
            <a:endParaRPr lang="en-GB" dirty="0"/>
          </a:p>
        </p:txBody>
      </p:sp>
    </p:spTree>
    <p:extLst>
      <p:ext uri="{BB962C8B-B14F-4D97-AF65-F5344CB8AC3E}">
        <p14:creationId xmlns:p14="http://schemas.microsoft.com/office/powerpoint/2010/main" val="3752222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now look at the impact of the resolved and parametrized orography in order to constrain the drag throughout the troposphere </a:t>
            </a:r>
          </a:p>
        </p:txBody>
      </p:sp>
      <p:sp>
        <p:nvSpPr>
          <p:cNvPr id="4" name="Slide Number Placeholder 3"/>
          <p:cNvSpPr>
            <a:spLocks noGrp="1"/>
          </p:cNvSpPr>
          <p:nvPr>
            <p:ph type="sldNum" sz="quarter" idx="10"/>
          </p:nvPr>
        </p:nvSpPr>
        <p:spPr/>
        <p:txBody>
          <a:bodyPr/>
          <a:lstStyle/>
          <a:p>
            <a:fld id="{D262B7FA-AB46-4993-BA79-F306F77A2046}" type="slidenum">
              <a:rPr lang="en-GB" smtClean="0"/>
              <a:t>39</a:t>
            </a:fld>
            <a:endParaRPr lang="en-GB"/>
          </a:p>
        </p:txBody>
      </p:sp>
    </p:spTree>
    <p:extLst>
      <p:ext uri="{BB962C8B-B14F-4D97-AF65-F5344CB8AC3E}">
        <p14:creationId xmlns:p14="http://schemas.microsoft.com/office/powerpoint/2010/main" val="4055223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Plots show the impact on the zonal wind from parametrized orographic drag at 100 km resolution longitudinally averaged over the Middle East.</a:t>
            </a:r>
          </a:p>
          <a:p>
            <a:r>
              <a:rPr lang="en-GB" dirty="0"/>
              <a:t>There are large differences here, reflecting the different parametrization schemes</a:t>
            </a:r>
          </a:p>
        </p:txBody>
      </p:sp>
      <p:sp>
        <p:nvSpPr>
          <p:cNvPr id="4" name="Slide Number Placeholder 3"/>
          <p:cNvSpPr>
            <a:spLocks noGrp="1"/>
          </p:cNvSpPr>
          <p:nvPr>
            <p:ph type="sldNum" sz="quarter" idx="5"/>
          </p:nvPr>
        </p:nvSpPr>
        <p:spPr/>
        <p:txBody>
          <a:bodyPr/>
          <a:lstStyle/>
          <a:p>
            <a:fld id="{524A0A77-6690-4631-8059-3A3ED8503C61}" type="slidenum">
              <a:rPr lang="en-GB" smtClean="0"/>
              <a:t>40</a:t>
            </a:fld>
            <a:endParaRPr lang="en-GB"/>
          </a:p>
        </p:txBody>
      </p:sp>
    </p:spTree>
    <p:extLst>
      <p:ext uri="{BB962C8B-B14F-4D97-AF65-F5344CB8AC3E}">
        <p14:creationId xmlns:p14="http://schemas.microsoft.com/office/powerpoint/2010/main" val="993347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Plots show the impact on the zonal wind from resolved orography at various resolutions, quoted in plots, longitudinally averaged over the Middle East.</a:t>
            </a:r>
          </a:p>
        </p:txBody>
      </p:sp>
      <p:sp>
        <p:nvSpPr>
          <p:cNvPr id="4" name="Slide Number Placeholder 3"/>
          <p:cNvSpPr>
            <a:spLocks noGrp="1"/>
          </p:cNvSpPr>
          <p:nvPr>
            <p:ph type="sldNum" sz="quarter" idx="5"/>
          </p:nvPr>
        </p:nvSpPr>
        <p:spPr/>
        <p:txBody>
          <a:bodyPr/>
          <a:lstStyle/>
          <a:p>
            <a:fld id="{524A0A77-6690-4631-8059-3A3ED8503C61}" type="slidenum">
              <a:rPr lang="en-GB" smtClean="0"/>
              <a:t>41</a:t>
            </a:fld>
            <a:endParaRPr lang="en-GB"/>
          </a:p>
        </p:txBody>
      </p:sp>
    </p:spTree>
    <p:extLst>
      <p:ext uri="{BB962C8B-B14F-4D97-AF65-F5344CB8AC3E}">
        <p14:creationId xmlns:p14="http://schemas.microsoft.com/office/powerpoint/2010/main" val="1431990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resolved orography leads to deceleration at tropopause due to gravity waves</a:t>
            </a:r>
          </a:p>
        </p:txBody>
      </p:sp>
      <p:sp>
        <p:nvSpPr>
          <p:cNvPr id="4" name="Slide Number Placeholder 3"/>
          <p:cNvSpPr>
            <a:spLocks noGrp="1"/>
          </p:cNvSpPr>
          <p:nvPr>
            <p:ph type="sldNum" sz="quarter" idx="5"/>
          </p:nvPr>
        </p:nvSpPr>
        <p:spPr/>
        <p:txBody>
          <a:bodyPr/>
          <a:lstStyle/>
          <a:p>
            <a:fld id="{524A0A77-6690-4631-8059-3A3ED8503C61}" type="slidenum">
              <a:rPr lang="en-GB" smtClean="0"/>
              <a:t>42</a:t>
            </a:fld>
            <a:endParaRPr lang="en-GB"/>
          </a:p>
        </p:txBody>
      </p:sp>
    </p:spTree>
    <p:extLst>
      <p:ext uri="{BB962C8B-B14F-4D97-AF65-F5344CB8AC3E}">
        <p14:creationId xmlns:p14="http://schemas.microsoft.com/office/powerpoint/2010/main" val="105112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parametrizations are all added as a term within the momentum budget, which also includes a resolved component. </a:t>
            </a:r>
          </a:p>
          <a:p>
            <a:r>
              <a:rPr lang="en-GB" dirty="0"/>
              <a:t>As the resolution of the model is varied the resolved orographic drag generally increases and the parametrizations should account for this. </a:t>
            </a:r>
          </a:p>
          <a:p>
            <a:r>
              <a:rPr lang="en-GB" dirty="0"/>
              <a:t>Because of the overlap between the processes (and the </a:t>
            </a:r>
            <a:r>
              <a:rPr lang="en-GB" dirty="0" err="1"/>
              <a:t>greyzone</a:t>
            </a:r>
            <a:r>
              <a:rPr lang="en-GB" dirty="0"/>
              <a:t> between the resolved and parametrized orographic drag), particularly those occurring at low-levels, the way in which models partition drag is very uncertain.</a:t>
            </a:r>
          </a:p>
        </p:txBody>
      </p:sp>
      <p:sp>
        <p:nvSpPr>
          <p:cNvPr id="4" name="Slide Number Placeholder 3"/>
          <p:cNvSpPr>
            <a:spLocks noGrp="1"/>
          </p:cNvSpPr>
          <p:nvPr>
            <p:ph type="sldNum" sz="quarter" idx="10"/>
          </p:nvPr>
        </p:nvSpPr>
        <p:spPr/>
        <p:txBody>
          <a:bodyPr/>
          <a:lstStyle/>
          <a:p>
            <a:fld id="{D262B7FA-AB46-4993-BA79-F306F77A2046}" type="slidenum">
              <a:rPr lang="en-GB" smtClean="0"/>
              <a:t>4</a:t>
            </a:fld>
            <a:endParaRPr lang="en-GB" dirty="0"/>
          </a:p>
        </p:txBody>
      </p:sp>
    </p:spTree>
    <p:extLst>
      <p:ext uri="{BB962C8B-B14F-4D97-AF65-F5344CB8AC3E}">
        <p14:creationId xmlns:p14="http://schemas.microsoft.com/office/powerpoint/2010/main" val="2389891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parametrizations do not have enough of this deceleration, consistent with momentum budgets</a:t>
            </a:r>
          </a:p>
        </p:txBody>
      </p:sp>
      <p:sp>
        <p:nvSpPr>
          <p:cNvPr id="4" name="Slide Number Placeholder 3"/>
          <p:cNvSpPr>
            <a:spLocks noGrp="1"/>
          </p:cNvSpPr>
          <p:nvPr>
            <p:ph type="sldNum" sz="quarter" idx="5"/>
          </p:nvPr>
        </p:nvSpPr>
        <p:spPr/>
        <p:txBody>
          <a:bodyPr/>
          <a:lstStyle/>
          <a:p>
            <a:fld id="{524A0A77-6690-4631-8059-3A3ED8503C61}" type="slidenum">
              <a:rPr lang="en-GB" smtClean="0"/>
              <a:t>43</a:t>
            </a:fld>
            <a:endParaRPr lang="en-GB"/>
          </a:p>
        </p:txBody>
      </p:sp>
    </p:spTree>
    <p:extLst>
      <p:ext uri="{BB962C8B-B14F-4D97-AF65-F5344CB8AC3E}">
        <p14:creationId xmlns:p14="http://schemas.microsoft.com/office/powerpoint/2010/main" val="3761450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parametrizations have a large deceleration near the surface, although it varies between models. </a:t>
            </a:r>
          </a:p>
        </p:txBody>
      </p:sp>
      <p:sp>
        <p:nvSpPr>
          <p:cNvPr id="4" name="Slide Number Placeholder 3"/>
          <p:cNvSpPr>
            <a:spLocks noGrp="1"/>
          </p:cNvSpPr>
          <p:nvPr>
            <p:ph type="sldNum" sz="quarter" idx="5"/>
          </p:nvPr>
        </p:nvSpPr>
        <p:spPr/>
        <p:txBody>
          <a:bodyPr/>
          <a:lstStyle/>
          <a:p>
            <a:fld id="{524A0A77-6690-4631-8059-3A3ED8503C61}" type="slidenum">
              <a:rPr lang="en-GB" smtClean="0"/>
              <a:t>44</a:t>
            </a:fld>
            <a:endParaRPr lang="en-GB"/>
          </a:p>
        </p:txBody>
      </p:sp>
    </p:spTree>
    <p:extLst>
      <p:ext uri="{BB962C8B-B14F-4D97-AF65-F5344CB8AC3E}">
        <p14:creationId xmlns:p14="http://schemas.microsoft.com/office/powerpoint/2010/main" val="470248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resolved orography does not see such a large deceleration near the surface, suggesting models are overestimating the low-level drag but underestimating the gravity wave drag</a:t>
            </a:r>
          </a:p>
        </p:txBody>
      </p:sp>
      <p:sp>
        <p:nvSpPr>
          <p:cNvPr id="4" name="Slide Number Placeholder 3"/>
          <p:cNvSpPr>
            <a:spLocks noGrp="1"/>
          </p:cNvSpPr>
          <p:nvPr>
            <p:ph type="sldNum" sz="quarter" idx="5"/>
          </p:nvPr>
        </p:nvSpPr>
        <p:spPr/>
        <p:txBody>
          <a:bodyPr/>
          <a:lstStyle/>
          <a:p>
            <a:fld id="{524A0A77-6690-4631-8059-3A3ED8503C61}" type="slidenum">
              <a:rPr lang="en-GB" smtClean="0"/>
              <a:t>45</a:t>
            </a:fld>
            <a:endParaRPr lang="en-GB"/>
          </a:p>
        </p:txBody>
      </p:sp>
    </p:spTree>
    <p:extLst>
      <p:ext uri="{BB962C8B-B14F-4D97-AF65-F5344CB8AC3E}">
        <p14:creationId xmlns:p14="http://schemas.microsoft.com/office/powerpoint/2010/main" val="1946089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4A0A77-6690-4631-8059-3A3ED8503C61}" type="slidenum">
              <a:rPr lang="en-GB" smtClean="0"/>
              <a:t>46</a:t>
            </a:fld>
            <a:endParaRPr lang="en-GB"/>
          </a:p>
        </p:txBody>
      </p:sp>
    </p:spTree>
    <p:extLst>
      <p:ext uri="{BB962C8B-B14F-4D97-AF65-F5344CB8AC3E}">
        <p14:creationId xmlns:p14="http://schemas.microsoft.com/office/powerpoint/2010/main" val="4159715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4A0A77-6690-4631-8059-3A3ED8503C61}" type="slidenum">
              <a:rPr lang="en-GB" smtClean="0"/>
              <a:t>47</a:t>
            </a:fld>
            <a:endParaRPr lang="en-GB"/>
          </a:p>
        </p:txBody>
      </p:sp>
    </p:spTree>
    <p:extLst>
      <p:ext uri="{BB962C8B-B14F-4D97-AF65-F5344CB8AC3E}">
        <p14:creationId xmlns:p14="http://schemas.microsoft.com/office/powerpoint/2010/main" val="20361315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plots show errors in zonal winds at 100 km resolution, with parametrizations on. These are consistent with idea that some models have too much low-level drag and not enough GWD.</a:t>
            </a:r>
          </a:p>
        </p:txBody>
      </p:sp>
      <p:sp>
        <p:nvSpPr>
          <p:cNvPr id="4" name="Slide Number Placeholder 3"/>
          <p:cNvSpPr>
            <a:spLocks noGrp="1"/>
          </p:cNvSpPr>
          <p:nvPr>
            <p:ph type="sldNum" sz="quarter" idx="5"/>
          </p:nvPr>
        </p:nvSpPr>
        <p:spPr/>
        <p:txBody>
          <a:bodyPr/>
          <a:lstStyle/>
          <a:p>
            <a:fld id="{524A0A77-6690-4631-8059-3A3ED8503C61}" type="slidenum">
              <a:rPr lang="en-GB" smtClean="0"/>
              <a:t>48</a:t>
            </a:fld>
            <a:endParaRPr lang="en-GB"/>
          </a:p>
        </p:txBody>
      </p:sp>
    </p:spTree>
    <p:extLst>
      <p:ext uri="{BB962C8B-B14F-4D97-AF65-F5344CB8AC3E}">
        <p14:creationId xmlns:p14="http://schemas.microsoft.com/office/powerpoint/2010/main" val="3642714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uncertainty is exemplified in the WGNE drag project, which showed that models partition their drag into boundary layer and orographic drag quite differently. </a:t>
            </a:r>
          </a:p>
        </p:txBody>
      </p:sp>
      <p:sp>
        <p:nvSpPr>
          <p:cNvPr id="4" name="Slide Number Placeholder 3"/>
          <p:cNvSpPr>
            <a:spLocks noGrp="1"/>
          </p:cNvSpPr>
          <p:nvPr>
            <p:ph type="sldNum" sz="quarter" idx="5"/>
          </p:nvPr>
        </p:nvSpPr>
        <p:spPr/>
        <p:txBody>
          <a:bodyPr/>
          <a:lstStyle/>
          <a:p>
            <a:fld id="{A7DD6F08-8E8D-427E-AEE5-75F626CA3538}" type="slidenum">
              <a:rPr lang="en-GB" smtClean="0"/>
              <a:t>5</a:t>
            </a:fld>
            <a:endParaRPr lang="en-GB"/>
          </a:p>
        </p:txBody>
      </p:sp>
    </p:spTree>
    <p:extLst>
      <p:ext uri="{BB962C8B-B14F-4D97-AF65-F5344CB8AC3E}">
        <p14:creationId xmlns:p14="http://schemas.microsoft.com/office/powerpoint/2010/main" val="3915307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Motivated by this, we set up the COORDE project in order to reduce these uncertainties.</a:t>
            </a:r>
          </a:p>
          <a:p>
            <a:endParaRPr lang="en-GB" dirty="0"/>
          </a:p>
          <a:p>
            <a:r>
              <a:rPr lang="en-GB" dirty="0"/>
              <a:t>The aims of the project are listed on the slide.</a:t>
            </a:r>
          </a:p>
          <a:p>
            <a:pPr marL="228600" indent="-228600">
              <a:buAutoNum type="arabicPeriod"/>
            </a:pPr>
            <a:r>
              <a:rPr lang="en-GB" dirty="0"/>
              <a:t>We take stock of the different processes accounted for in the models and try to understand the implications of this.</a:t>
            </a:r>
          </a:p>
          <a:p>
            <a:pPr marL="228600" indent="-228600">
              <a:buAutoNum type="arabicPeriod"/>
            </a:pPr>
            <a:r>
              <a:rPr lang="en-GB" dirty="0"/>
              <a:t>The ability for the parametrizations to adapt to resolution is important for understanding their formulation and for the ‘seamless’ way in which models are used these days</a:t>
            </a:r>
          </a:p>
          <a:p>
            <a:pPr marL="228600" indent="-228600">
              <a:buAutoNum type="arabicPeriod"/>
            </a:pPr>
            <a:r>
              <a:rPr lang="en-GB" dirty="0"/>
              <a:t>Since it is difficult to constrain drag directly using observations, we can use high resolution models, in which the drag is explicitly resolved, to determine what the parametrized drag should be</a:t>
            </a:r>
          </a:p>
        </p:txBody>
      </p:sp>
      <p:sp>
        <p:nvSpPr>
          <p:cNvPr id="4" name="Slide Number Placeholder 3"/>
          <p:cNvSpPr>
            <a:spLocks noGrp="1"/>
          </p:cNvSpPr>
          <p:nvPr>
            <p:ph type="sldNum" sz="quarter" idx="5"/>
          </p:nvPr>
        </p:nvSpPr>
        <p:spPr/>
        <p:txBody>
          <a:bodyPr/>
          <a:lstStyle/>
          <a:p>
            <a:fld id="{D262B7FA-AB46-4993-BA79-F306F77A2046}" type="slidenum">
              <a:rPr lang="en-GB" smtClean="0"/>
              <a:t>6</a:t>
            </a:fld>
            <a:endParaRPr lang="en-GB"/>
          </a:p>
        </p:txBody>
      </p:sp>
    </p:spTree>
    <p:extLst>
      <p:ext uri="{BB962C8B-B14F-4D97-AF65-F5344CB8AC3E}">
        <p14:creationId xmlns:p14="http://schemas.microsoft.com/office/powerpoint/2010/main" val="244534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DD6F08-8E8D-427E-AEE5-75F626CA3538}" type="slidenum">
              <a:rPr lang="en-GB" smtClean="0"/>
              <a:t>7</a:t>
            </a:fld>
            <a:endParaRPr lang="en-GB"/>
          </a:p>
        </p:txBody>
      </p:sp>
    </p:spTree>
    <p:extLst>
      <p:ext uri="{BB962C8B-B14F-4D97-AF65-F5344CB8AC3E}">
        <p14:creationId xmlns:p14="http://schemas.microsoft.com/office/powerpoint/2010/main" val="2859740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know that high resolution models are relatively good at modelling waves over topography, so it is well motivated to use them as a proxy for the truth in order to constrain parametrizations </a:t>
            </a:r>
          </a:p>
        </p:txBody>
      </p:sp>
      <p:sp>
        <p:nvSpPr>
          <p:cNvPr id="4" name="Slide Number Placeholder 3"/>
          <p:cNvSpPr>
            <a:spLocks noGrp="1"/>
          </p:cNvSpPr>
          <p:nvPr>
            <p:ph type="sldNum" sz="quarter" idx="5"/>
          </p:nvPr>
        </p:nvSpPr>
        <p:spPr/>
        <p:txBody>
          <a:bodyPr/>
          <a:lstStyle/>
          <a:p>
            <a:fld id="{D262B7FA-AB46-4993-BA79-F306F77A2046}" type="slidenum">
              <a:rPr lang="en-GB" smtClean="0"/>
              <a:t>8</a:t>
            </a:fld>
            <a:endParaRPr lang="en-GB"/>
          </a:p>
        </p:txBody>
      </p:sp>
    </p:spTree>
    <p:extLst>
      <p:ext uri="{BB962C8B-B14F-4D97-AF65-F5344CB8AC3E}">
        <p14:creationId xmlns:p14="http://schemas.microsoft.com/office/powerpoint/2010/main" val="2287019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work, the parametrizations are evaluated in two ways: firstly, by comparing the relevant terms within the momentum budget in the high resolution simulations to their parametrized counterparts terms in the low resolution simulations</a:t>
            </a:r>
          </a:p>
          <a:p>
            <a:endParaRPr lang="en-GB" dirty="0"/>
          </a:p>
          <a:p>
            <a:r>
              <a:rPr lang="en-GB" dirty="0"/>
              <a:t>At the surface, this can be done through the vertically integrated zonal momentum budget by looking at the surface stresses. </a:t>
            </a:r>
          </a:p>
          <a:p>
            <a:r>
              <a:rPr lang="en-GB" dirty="0"/>
              <a:t>BLK = stress from blocking</a:t>
            </a:r>
          </a:p>
          <a:p>
            <a:r>
              <a:rPr lang="en-GB" dirty="0"/>
              <a:t>GWD = gravity wave stress</a:t>
            </a:r>
          </a:p>
          <a:p>
            <a:r>
              <a:rPr lang="en-GB" dirty="0"/>
              <a:t>LLD = all other low level drag (e.g. low level wave breaking)</a:t>
            </a:r>
          </a:p>
          <a:p>
            <a:endParaRPr lang="en-GB" dirty="0"/>
          </a:p>
        </p:txBody>
      </p:sp>
      <p:sp>
        <p:nvSpPr>
          <p:cNvPr id="4" name="Slide Number Placeholder 3"/>
          <p:cNvSpPr>
            <a:spLocks noGrp="1"/>
          </p:cNvSpPr>
          <p:nvPr>
            <p:ph type="sldNum" sz="quarter" idx="10"/>
          </p:nvPr>
        </p:nvSpPr>
        <p:spPr/>
        <p:txBody>
          <a:bodyPr/>
          <a:lstStyle/>
          <a:p>
            <a:fld id="{D262B7FA-AB46-4993-BA79-F306F77A2046}" type="slidenum">
              <a:rPr lang="en-GB" smtClean="0"/>
              <a:t>9</a:t>
            </a:fld>
            <a:endParaRPr lang="en-GB" dirty="0"/>
          </a:p>
        </p:txBody>
      </p:sp>
    </p:spTree>
    <p:extLst>
      <p:ext uri="{BB962C8B-B14F-4D97-AF65-F5344CB8AC3E}">
        <p14:creationId xmlns:p14="http://schemas.microsoft.com/office/powerpoint/2010/main" val="129605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65377" cy="5150942"/>
          </a:xfrm>
          <a:prstGeom prst="rect">
            <a:avLst/>
          </a:prstGeom>
        </p:spPr>
      </p:pic>
      <p:sp>
        <p:nvSpPr>
          <p:cNvPr id="2" name="Title 1"/>
          <p:cNvSpPr>
            <a:spLocks noGrp="1"/>
          </p:cNvSpPr>
          <p:nvPr>
            <p:ph type="ctrTitle"/>
          </p:nvPr>
        </p:nvSpPr>
        <p:spPr>
          <a:xfrm>
            <a:off x="252000" y="698400"/>
            <a:ext cx="5016036" cy="1157696"/>
          </a:xfrm>
        </p:spPr>
        <p:txBody>
          <a:bodyPr anchor="b">
            <a:normAutofit/>
          </a:bodyPr>
          <a:lstStyle>
            <a:lvl1pPr algn="l">
              <a:defRPr sz="32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1200" dirty="0">
                <a:solidFill>
                  <a:schemeClr val="bg2"/>
                </a:solidFill>
              </a:rPr>
              <a:t>Annelize.vanNiekerk@metoffice.gov.uk	</a:t>
            </a:r>
            <a:endParaRPr lang="en-GB" sz="1200" dirty="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bg2"/>
                </a:solidFill>
              </a:rPr>
              <a:t>© Crown Copyright</a:t>
            </a:r>
            <a:r>
              <a:rPr lang="fr-BE" sz="800" baseline="0" dirty="0">
                <a:solidFill>
                  <a:schemeClr val="bg2"/>
                </a:solidFill>
              </a:rPr>
              <a:t> 2018, Met Office</a:t>
            </a:r>
            <a:endParaRPr lang="en-GB" sz="800"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193634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2000"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2400" y="1548000"/>
            <a:ext cx="40896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56747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2871592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2000" y="1548000"/>
            <a:ext cx="567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219481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309351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Content Placeholder 3"/>
          <p:cNvSpPr>
            <a:spLocks noGrp="1"/>
          </p:cNvSpPr>
          <p:nvPr>
            <p:ph sz="half" idx="10"/>
          </p:nvPr>
        </p:nvSpPr>
        <p:spPr>
          <a:xfrm>
            <a:off x="322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1"/>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770483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252000" y="699740"/>
            <a:ext cx="4087988" cy="576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52000"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4562272" y="1"/>
            <a:ext cx="4572000" cy="471678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055971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250434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709468"/>
            <a:ext cx="9144000" cy="4022385"/>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0"/>
          </p:nvPr>
        </p:nvSpPr>
        <p:spPr>
          <a:xfrm>
            <a:off x="252413" y="818866"/>
            <a:ext cx="8639175" cy="3789647"/>
          </a:xfrm>
        </p:spPr>
        <p:txBody>
          <a:bodyPr/>
          <a:lstStyle/>
          <a:p>
            <a:r>
              <a:rPr lang="en-US"/>
              <a:t>Click icon to add picture</a:t>
            </a:r>
            <a:endParaRPr lang="en-GB" dirty="0"/>
          </a:p>
        </p:txBody>
      </p:sp>
      <p:sp>
        <p:nvSpPr>
          <p:cNvPr id="2" name="Slide Number Placeholder 1"/>
          <p:cNvSpPr>
            <a:spLocks noGrp="1"/>
          </p:cNvSpPr>
          <p:nvPr>
            <p:ph type="sldNum" sz="quarter" idx="11"/>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2532173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704017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4735773"/>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dirty="0">
                <a:solidFill>
                  <a:schemeClr val="tx1"/>
                </a:solidFill>
              </a:rPr>
              <a:t>	</a:t>
            </a:r>
            <a:endParaRPr lang="en-GB" sz="800"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4031038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2" name="Title 1"/>
          <p:cNvSpPr>
            <a:spLocks noGrp="1"/>
          </p:cNvSpPr>
          <p:nvPr>
            <p:ph type="title"/>
          </p:nvPr>
        </p:nvSpPr>
        <p:spPr>
          <a:xfrm>
            <a:off x="252000" y="699739"/>
            <a:ext cx="8640000" cy="900487"/>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dirty="0">
                <a:solidFill>
                  <a:schemeClr val="tx1"/>
                </a:solidFill>
              </a:rPr>
              <a:t>	</a:t>
            </a:r>
            <a:endParaRPr lang="en-GB" sz="800" dirty="0">
              <a:solidFill>
                <a:schemeClr val="tx1"/>
              </a:solidFill>
            </a:endParaRPr>
          </a:p>
        </p:txBody>
      </p:sp>
    </p:spTree>
    <p:extLst>
      <p:ext uri="{BB962C8B-B14F-4D97-AF65-F5344CB8AC3E}">
        <p14:creationId xmlns:p14="http://schemas.microsoft.com/office/powerpoint/2010/main" val="558874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Divider - grey">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dirty="0">
                <a:solidFill>
                  <a:schemeClr val="tx1"/>
                </a:solidFill>
              </a:rPr>
              <a:t>	</a:t>
            </a:r>
            <a:endParaRPr lang="en-GB" sz="800"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461375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0" y="0"/>
            <a:ext cx="9161294" cy="5153228"/>
          </a:xfrm>
          <a:prstGeom prst="rect">
            <a:avLst/>
          </a:prstGeom>
        </p:spPr>
      </p:pic>
      <p:sp>
        <p:nvSpPr>
          <p:cNvPr id="2" name="Title 1"/>
          <p:cNvSpPr>
            <a:spLocks noGrp="1"/>
          </p:cNvSpPr>
          <p:nvPr>
            <p:ph type="ctrTitle"/>
          </p:nvPr>
        </p:nvSpPr>
        <p:spPr>
          <a:xfrm>
            <a:off x="252000" y="698400"/>
            <a:ext cx="5016036" cy="1157696"/>
          </a:xfrm>
        </p:spPr>
        <p:txBody>
          <a:bodyPr anchor="b">
            <a:normAutofit/>
          </a:bodyPr>
          <a:lstStyle>
            <a:lvl1pPr algn="l">
              <a:defRPr sz="32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dirty="0">
                <a:solidFill>
                  <a:schemeClr val="bg2"/>
                </a:solidFill>
              </a:rPr>
              <a:t>www.metoffice.gov.uk	</a:t>
            </a:r>
            <a:endParaRPr lang="en-GB" sz="800" dirty="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bg2"/>
                </a:solidFill>
              </a:rPr>
              <a:t>© Crown Copyright</a:t>
            </a:r>
            <a:r>
              <a:rPr lang="fr-BE" sz="800" baseline="0" dirty="0">
                <a:solidFill>
                  <a:schemeClr val="bg2"/>
                </a:solidFill>
              </a:rPr>
              <a:t> 2018 Met Office</a:t>
            </a:r>
            <a:endParaRPr lang="en-GB" sz="800"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3874379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Divider - blue">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solidFill>
                  <a:schemeClr val="bg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dirty="0">
                <a:solidFill>
                  <a:schemeClr val="bg2"/>
                </a:solidFill>
              </a:rPr>
              <a:t>	</a:t>
            </a:r>
            <a:endParaRPr lang="en-GB" sz="800" dirty="0">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55211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Divider - red">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dirty="0">
                <a:solidFill>
                  <a:schemeClr val="tx1"/>
                </a:solidFill>
              </a:rPr>
              <a:t>	</a:t>
            </a:r>
            <a:endParaRPr lang="en-GB" sz="800"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109154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Divider - teal">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dirty="0">
                <a:solidFill>
                  <a:schemeClr val="tx1"/>
                </a:solidFill>
              </a:rPr>
              <a:t>	</a:t>
            </a:r>
            <a:endParaRPr lang="en-GB" sz="800"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861333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1822593"/>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000"/>
          </a:p>
        </p:txBody>
      </p:sp>
      <p:sp>
        <p:nvSpPr>
          <p:cNvPr id="2" name="Title 1"/>
          <p:cNvSpPr>
            <a:spLocks noGrp="1"/>
          </p:cNvSpPr>
          <p:nvPr>
            <p:ph type="title" hasCustomPrompt="1"/>
          </p:nvPr>
        </p:nvSpPr>
        <p:spPr>
          <a:xfrm>
            <a:off x="252000" y="699739"/>
            <a:ext cx="8640000" cy="900487"/>
          </a:xfrm>
        </p:spPr>
        <p:txBody>
          <a:bodyPr/>
          <a:lstStyle>
            <a:lvl1pPr>
              <a:defRPr/>
            </a:lvl1pPr>
          </a:lstStyle>
          <a:p>
            <a:r>
              <a:rPr lang="en-US" dirty="0"/>
              <a:t>Questions?</a:t>
            </a:r>
          </a:p>
        </p:txBody>
      </p:sp>
      <p:sp>
        <p:nvSpPr>
          <p:cNvPr id="7" name="Rectangle 6"/>
          <p:cNvSpPr/>
          <p:nvPr userDrawn="1"/>
        </p:nvSpPr>
        <p:spPr>
          <a:xfrm>
            <a:off x="0" y="482721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dirty="0">
                <a:solidFill>
                  <a:schemeClr val="tx1"/>
                </a:solidFill>
              </a:rPr>
              <a:t>www.metoffice.gov.uk	</a:t>
            </a:r>
            <a:endParaRPr lang="en-GB" sz="800" dirty="0">
              <a:solidFill>
                <a:schemeClr val="tx1"/>
              </a:solidFill>
            </a:endParaRPr>
          </a:p>
        </p:txBody>
      </p:sp>
      <p:sp>
        <p:nvSpPr>
          <p:cNvPr id="8" name="Rectangle 7"/>
          <p:cNvSpPr/>
          <p:nvPr userDrawn="1"/>
        </p:nvSpPr>
        <p:spPr>
          <a:xfrm>
            <a:off x="4217158" y="482721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2018, Met Office</a:t>
            </a:r>
            <a:endParaRPr lang="en-GB" sz="800" dirty="0">
              <a:solidFill>
                <a:schemeClr val="tx1"/>
              </a:solidFill>
            </a:endParaRPr>
          </a:p>
        </p:txBody>
      </p:sp>
      <p:sp>
        <p:nvSpPr>
          <p:cNvPr id="4" name="TextBox 3"/>
          <p:cNvSpPr txBox="1"/>
          <p:nvPr userDrawn="1"/>
        </p:nvSpPr>
        <p:spPr>
          <a:xfrm>
            <a:off x="246704" y="2004607"/>
            <a:ext cx="8640000" cy="338554"/>
          </a:xfrm>
          <a:prstGeom prst="rect">
            <a:avLst/>
          </a:prstGeom>
          <a:noFill/>
        </p:spPr>
        <p:txBody>
          <a:bodyPr wrap="square" rtlCol="0" anchor="ctr">
            <a:spAutoFit/>
          </a:bodyPr>
          <a:lstStyle/>
          <a:p>
            <a:r>
              <a:rPr lang="fr-BE" sz="1600" dirty="0"/>
              <a:t>For more information </a:t>
            </a:r>
            <a:r>
              <a:rPr lang="fr-BE" sz="1600" dirty="0" err="1"/>
              <a:t>please</a:t>
            </a:r>
            <a:r>
              <a:rPr lang="fr-BE" sz="1600" dirty="0"/>
              <a:t> contact</a:t>
            </a:r>
            <a:endParaRPr lang="en-GB" sz="1600" dirty="0"/>
          </a:p>
        </p:txBody>
      </p:sp>
      <p:sp>
        <p:nvSpPr>
          <p:cNvPr id="9" name="TextBox 8"/>
          <p:cNvSpPr txBox="1"/>
          <p:nvPr userDrawn="1"/>
        </p:nvSpPr>
        <p:spPr>
          <a:xfrm>
            <a:off x="786704" y="2616442"/>
            <a:ext cx="8100000" cy="360000"/>
          </a:xfrm>
          <a:prstGeom prst="rect">
            <a:avLst/>
          </a:prstGeom>
          <a:noFill/>
        </p:spPr>
        <p:txBody>
          <a:bodyPr wrap="square" rtlCol="0" anchor="ctr">
            <a:spAutoFit/>
          </a:bodyPr>
          <a:lstStyle/>
          <a:p>
            <a:pPr marL="0" indent="0">
              <a:buFont typeface="Arial" panose="020B0604020202020204" pitchFamily="34" charset="0"/>
              <a:buNone/>
            </a:pPr>
            <a:r>
              <a:rPr lang="fr-BE" sz="1600" dirty="0"/>
              <a:t>www.metoffice.gov.uk</a:t>
            </a:r>
            <a:endParaRPr lang="en-GB" sz="1600" dirty="0"/>
          </a:p>
        </p:txBody>
      </p:sp>
      <p:sp>
        <p:nvSpPr>
          <p:cNvPr id="10" name="Text Placeholder 9"/>
          <p:cNvSpPr>
            <a:spLocks noGrp="1"/>
          </p:cNvSpPr>
          <p:nvPr>
            <p:ph type="body" sz="quarter" idx="10" hasCustomPrompt="1"/>
          </p:nvPr>
        </p:nvSpPr>
        <p:spPr>
          <a:xfrm>
            <a:off x="786704" y="3994278"/>
            <a:ext cx="8100000" cy="360000"/>
          </a:xfrm>
        </p:spPr>
        <p:txBody>
          <a:bodyPr anchor="ctr">
            <a:normAutofit/>
          </a:bodyPr>
          <a:lstStyle>
            <a:lvl1pPr marL="0" indent="0">
              <a:buNone/>
              <a:defRPr sz="1600" baseline="0"/>
            </a:lvl1pPr>
          </a:lstStyle>
          <a:p>
            <a:pPr lvl="0"/>
            <a:r>
              <a:rPr lang="en-US" dirty="0"/>
              <a:t>Insert phone number here</a:t>
            </a:r>
            <a:endParaRPr lang="en-GB" dirty="0"/>
          </a:p>
        </p:txBody>
      </p:sp>
      <p:sp>
        <p:nvSpPr>
          <p:cNvPr id="14" name="Text Placeholder 9"/>
          <p:cNvSpPr>
            <a:spLocks noGrp="1"/>
          </p:cNvSpPr>
          <p:nvPr>
            <p:ph type="body" sz="quarter" idx="11" hasCustomPrompt="1"/>
          </p:nvPr>
        </p:nvSpPr>
        <p:spPr>
          <a:xfrm>
            <a:off x="786704" y="3308732"/>
            <a:ext cx="8100000" cy="360000"/>
          </a:xfrm>
        </p:spPr>
        <p:txBody>
          <a:bodyPr anchor="ctr">
            <a:normAutofit/>
          </a:bodyPr>
          <a:lstStyle>
            <a:lvl1pPr marL="0" indent="0">
              <a:buNone/>
              <a:defRPr sz="1600"/>
            </a:lvl1pPr>
          </a:lstStyle>
          <a:p>
            <a:pPr lvl="0"/>
            <a:r>
              <a:rPr lang="en-US" dirty="0"/>
              <a:t>Insert e-mail here</a:t>
            </a:r>
            <a:endParaRPr lang="en-GB" dirty="0"/>
          </a:p>
        </p:txBody>
      </p:sp>
      <p:pic>
        <p:nvPicPr>
          <p:cNvPr id="16" name="email-icon.png"/>
          <p:cNvPicPr>
            <a:picLocks noChangeAspect="1"/>
          </p:cNvPicPr>
          <p:nvPr userDrawn="1"/>
        </p:nvPicPr>
        <p:blipFill>
          <a:blip r:embed="rId2" cstate="print"/>
          <a:stretch>
            <a:fillRect/>
          </a:stretch>
        </p:blipFill>
        <p:spPr>
          <a:xfrm>
            <a:off x="379161" y="3293168"/>
            <a:ext cx="357677" cy="396000"/>
          </a:xfrm>
          <a:prstGeom prst="rect">
            <a:avLst/>
          </a:prstGeom>
          <a:ln w="12700">
            <a:miter lim="400000"/>
          </a:ln>
        </p:spPr>
      </p:pic>
      <p:pic>
        <p:nvPicPr>
          <p:cNvPr id="17" name="phone-icon.png"/>
          <p:cNvPicPr>
            <a:picLocks noChangeAspect="1"/>
          </p:cNvPicPr>
          <p:nvPr userDrawn="1"/>
        </p:nvPicPr>
        <p:blipFill>
          <a:blip r:embed="rId3" cstate="print"/>
          <a:stretch>
            <a:fillRect/>
          </a:stretch>
        </p:blipFill>
        <p:spPr>
          <a:xfrm>
            <a:off x="350419" y="3969028"/>
            <a:ext cx="415161" cy="396000"/>
          </a:xfrm>
          <a:prstGeom prst="rect">
            <a:avLst/>
          </a:prstGeom>
          <a:ln w="12700">
            <a:miter lim="400000"/>
          </a:ln>
        </p:spPr>
      </p:pic>
      <p:pic>
        <p:nvPicPr>
          <p:cNvPr id="18" name="web-icon.png"/>
          <p:cNvPicPr>
            <a:picLocks noChangeAspect="1"/>
          </p:cNvPicPr>
          <p:nvPr userDrawn="1"/>
        </p:nvPicPr>
        <p:blipFill>
          <a:blip r:embed="rId4" cstate="print"/>
          <a:stretch>
            <a:fillRect/>
          </a:stretch>
        </p:blipFill>
        <p:spPr>
          <a:xfrm>
            <a:off x="324000" y="2617307"/>
            <a:ext cx="467999" cy="396000"/>
          </a:xfrm>
          <a:prstGeom prst="rect">
            <a:avLst/>
          </a:prstGeom>
          <a:ln w="12700">
            <a:miter lim="400000"/>
          </a:ln>
        </p:spPr>
      </p:pic>
    </p:spTree>
    <p:extLst>
      <p:ext uri="{BB962C8B-B14F-4D97-AF65-F5344CB8AC3E}">
        <p14:creationId xmlns:p14="http://schemas.microsoft.com/office/powerpoint/2010/main" val="720251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Titelfolie">
    <p:spTree>
      <p:nvGrpSpPr>
        <p:cNvPr id="1" name=""/>
        <p:cNvGrpSpPr/>
        <p:nvPr/>
      </p:nvGrpSpPr>
      <p:grpSpPr>
        <a:xfrm>
          <a:off x="0" y="0"/>
          <a:ext cx="0" cy="0"/>
          <a:chOff x="0" y="0"/>
          <a:chExt cx="0" cy="0"/>
        </a:xfrm>
      </p:grpSpPr>
      <p:sp>
        <p:nvSpPr>
          <p:cNvPr id="3" name="Title 1"/>
          <p:cNvSpPr>
            <a:spLocks noGrp="1"/>
          </p:cNvSpPr>
          <p:nvPr>
            <p:ph type="title"/>
          </p:nvPr>
        </p:nvSpPr>
        <p:spPr>
          <a:xfrm>
            <a:off x="514356" y="87474"/>
            <a:ext cx="7194047" cy="421556"/>
          </a:xfrm>
        </p:spPr>
        <p:txBody>
          <a:bodyPr/>
          <a:lstStyle>
            <a:lvl1pPr marL="0" marR="0" indent="0" algn="l" defTabSz="822960" rtl="0" eaLnBrk="0" fontAlgn="base" latinLnBrk="0" hangingPunct="0">
              <a:lnSpc>
                <a:spcPct val="100000"/>
              </a:lnSpc>
              <a:spcBef>
                <a:spcPct val="0"/>
              </a:spcBef>
              <a:spcAft>
                <a:spcPct val="0"/>
              </a:spcAft>
              <a:buClrTx/>
              <a:buSzTx/>
              <a:buFontTx/>
              <a:buNone/>
              <a:tabLst/>
              <a:defRPr sz="2160" b="0">
                <a:solidFill>
                  <a:schemeClr val="tx1">
                    <a:lumMod val="65000"/>
                    <a:lumOff val="35000"/>
                  </a:schemeClr>
                </a:solidFill>
                <a:latin typeface="Arial" pitchFamily="34" charset="0"/>
                <a:cs typeface="Arial" pitchFamily="34" charset="0"/>
              </a:defRPr>
            </a:lvl1pPr>
          </a:lstStyle>
          <a:p>
            <a:r>
              <a:rPr lang="en-US"/>
              <a:t>Click to edit Master title style</a:t>
            </a:r>
            <a:endParaRPr lang="en-GB"/>
          </a:p>
        </p:txBody>
      </p:sp>
    </p:spTree>
    <p:extLst>
      <p:ext uri="{BB962C8B-B14F-4D97-AF65-F5344CB8AC3E}">
        <p14:creationId xmlns:p14="http://schemas.microsoft.com/office/powerpoint/2010/main" val="309885545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cstate="print"/>
          <a:stretch>
            <a:fillRect/>
          </a:stretch>
        </p:blipFill>
        <p:spPr>
          <a:xfrm>
            <a:off x="0" y="0"/>
            <a:ext cx="9161294" cy="5153228"/>
          </a:xfrm>
          <a:prstGeom prst="rect">
            <a:avLst/>
          </a:prstGeom>
          <a:ln w="12700">
            <a:miter lim="400000"/>
          </a:ln>
        </p:spPr>
      </p:pic>
      <p:sp>
        <p:nvSpPr>
          <p:cNvPr id="2" name="Title 1"/>
          <p:cNvSpPr>
            <a:spLocks noGrp="1"/>
          </p:cNvSpPr>
          <p:nvPr>
            <p:ph type="ctrTitle"/>
          </p:nvPr>
        </p:nvSpPr>
        <p:spPr>
          <a:xfrm>
            <a:off x="252000" y="698400"/>
            <a:ext cx="8640000" cy="1157696"/>
          </a:xfrm>
        </p:spPr>
        <p:txBody>
          <a:bodyPr anchor="b">
            <a:normAutofit/>
          </a:bodyPr>
          <a:lstStyle>
            <a:lvl1pPr algn="l">
              <a:defRPr sz="32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dirty="0">
                <a:solidFill>
                  <a:schemeClr val="bg2"/>
                </a:solidFill>
              </a:rPr>
              <a:t>www.metoffice.gov.uk	</a:t>
            </a:r>
            <a:endParaRPr lang="en-GB" sz="800" dirty="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bg2"/>
                </a:solidFill>
              </a:rPr>
              <a:t>© Crown Copyright</a:t>
            </a:r>
            <a:r>
              <a:rPr lang="fr-BE" sz="800" baseline="0" dirty="0">
                <a:solidFill>
                  <a:schemeClr val="bg2"/>
                </a:solidFill>
              </a:rPr>
              <a:t> 2018, Met Office</a:t>
            </a:r>
            <a:endParaRPr lang="en-GB" sz="800" dirty="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1345083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3" y="0"/>
            <a:ext cx="9155568" cy="5153228"/>
          </a:xfrm>
          <a:prstGeom prst="rect">
            <a:avLst/>
          </a:prstGeom>
          <a:ln w="12700">
            <a:miter lim="400000"/>
          </a:ln>
        </p:spPr>
      </p:pic>
      <p:sp>
        <p:nvSpPr>
          <p:cNvPr id="2" name="Title 1"/>
          <p:cNvSpPr>
            <a:spLocks noGrp="1"/>
          </p:cNvSpPr>
          <p:nvPr>
            <p:ph type="ctrTitle"/>
          </p:nvPr>
        </p:nvSpPr>
        <p:spPr>
          <a:xfrm>
            <a:off x="252000" y="698400"/>
            <a:ext cx="8640000" cy="1157696"/>
          </a:xfrm>
        </p:spPr>
        <p:txBody>
          <a:bodyPr anchor="b">
            <a:normAutofit/>
          </a:bodyPr>
          <a:lstStyle>
            <a:lvl1pPr algn="l">
              <a:defRPr sz="32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dirty="0">
                <a:solidFill>
                  <a:schemeClr val="tx1"/>
                </a:solidFill>
              </a:rPr>
              <a:t>www.metoffice.gov.uk</a:t>
            </a:r>
            <a:r>
              <a:rPr lang="fr-BE" sz="800" dirty="0">
                <a:solidFill>
                  <a:schemeClr val="bg2"/>
                </a:solidFill>
              </a:rPr>
              <a:t>	</a:t>
            </a:r>
            <a:endParaRPr lang="en-GB" sz="800" dirty="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2018, Met Office</a:t>
            </a:r>
            <a:endParaRPr lang="en-GB" sz="800" dirty="0">
              <a:solidFill>
                <a:schemeClr val="tx1"/>
              </a:solidFill>
            </a:endParaRPr>
          </a:p>
        </p:txBody>
      </p:sp>
      <p:pic>
        <p:nvPicPr>
          <p:cNvPr id="11" name="MO_MASTER_black_mono_for_light_backg_RBG.png"/>
          <p:cNvPicPr>
            <a:picLocks noChangeAspect="1"/>
          </p:cNvPicPr>
          <p:nvPr userDrawn="1"/>
        </p:nvPicPr>
        <p:blipFill>
          <a:blip r:embed="rId3" cstate="print"/>
          <a:stretch>
            <a:fillRect/>
          </a:stretch>
        </p:blipFill>
        <p:spPr>
          <a:xfrm>
            <a:off x="183946" y="54592"/>
            <a:ext cx="1802343" cy="565200"/>
          </a:xfrm>
          <a:prstGeom prst="rect">
            <a:avLst/>
          </a:prstGeom>
          <a:ln w="12700">
            <a:miter lim="400000"/>
          </a:ln>
        </p:spPr>
      </p:pic>
    </p:spTree>
    <p:extLst>
      <p:ext uri="{BB962C8B-B14F-4D97-AF65-F5344CB8AC3E}">
        <p14:creationId xmlns:p14="http://schemas.microsoft.com/office/powerpoint/2010/main" val="2319510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609362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Rectangle 4"/>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2018, Met Office</a:t>
            </a:r>
            <a:endParaRPr lang="en-GB" sz="800" dirty="0">
              <a:solidFill>
                <a:schemeClr val="tx1"/>
              </a:solidFill>
            </a:endParaRPr>
          </a:p>
        </p:txBody>
      </p:sp>
      <p:sp>
        <p:nvSpPr>
          <p:cNvPr id="6" name="Rectangle 5"/>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dirty="0">
                <a:solidFill>
                  <a:schemeClr val="tx1"/>
                </a:solidFill>
              </a:rPr>
              <a:t>www.metoffice.gov.uk</a:t>
            </a:r>
            <a:r>
              <a:rPr lang="fr-BE" sz="800" dirty="0">
                <a:solidFill>
                  <a:schemeClr val="bg2"/>
                </a:solidFill>
              </a:rPr>
              <a:t>	</a:t>
            </a:r>
            <a:endParaRPr lang="en-GB" sz="800" dirty="0">
              <a:solidFill>
                <a:schemeClr val="bg2"/>
              </a:solidFill>
            </a:endParaRP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pic>
        <p:nvPicPr>
          <p:cNvPr id="9"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328486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option 5">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Shape 64"/>
          <p:cNvSpPr/>
          <p:nvPr userDrawn="1"/>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5" name="Shape 68"/>
          <p:cNvSpPr/>
          <p:nvPr userDrawn="1"/>
        </p:nvSpPr>
        <p:spPr>
          <a:xfrm>
            <a:off x="7531089" y="204551"/>
            <a:ext cx="1360911"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8"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9"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3" name="Rectangle 12"/>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dirty="0">
                <a:solidFill>
                  <a:schemeClr val="tx1"/>
                </a:solidFill>
              </a:rPr>
              <a:t>www.metoffice.gov.uk</a:t>
            </a:r>
            <a:r>
              <a:rPr lang="fr-BE" sz="800" dirty="0">
                <a:solidFill>
                  <a:schemeClr val="bg2"/>
                </a:solidFill>
              </a:rPr>
              <a:t>	</a:t>
            </a:r>
            <a:endParaRPr lang="en-GB" sz="800" dirty="0">
              <a:solidFill>
                <a:schemeClr val="bg2"/>
              </a:solidFill>
            </a:endParaRPr>
          </a:p>
        </p:txBody>
      </p:sp>
      <p:sp>
        <p:nvSpPr>
          <p:cNvPr id="14" name="Rectangle 13"/>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2018, Met Office</a:t>
            </a:r>
            <a:endParaRPr lang="en-GB" sz="800" dirty="0">
              <a:solidFill>
                <a:schemeClr val="tx1"/>
              </a:solidFill>
            </a:endParaRPr>
          </a:p>
        </p:txBody>
      </p:sp>
    </p:spTree>
    <p:extLst>
      <p:ext uri="{BB962C8B-B14F-4D97-AF65-F5344CB8AC3E}">
        <p14:creationId xmlns:p14="http://schemas.microsoft.com/office/powerpoint/2010/main" val="2319979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 option 5">
    <p:spTree>
      <p:nvGrpSpPr>
        <p:cNvPr id="1" name=""/>
        <p:cNvGrpSpPr/>
        <p:nvPr/>
      </p:nvGrpSpPr>
      <p:grpSpPr>
        <a:xfrm>
          <a:off x="0" y="0"/>
          <a:ext cx="0" cy="0"/>
          <a:chOff x="0" y="0"/>
          <a:chExt cx="0" cy="0"/>
        </a:xfrm>
      </p:grpSpPr>
      <p:sp>
        <p:nvSpPr>
          <p:cNvPr id="15"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8"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9"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3" name="Rectangle 12"/>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dirty="0">
                <a:solidFill>
                  <a:schemeClr val="tx1"/>
                </a:solidFill>
              </a:rPr>
              <a:t>www.metoffice.gov.uk</a:t>
            </a:r>
            <a:r>
              <a:rPr lang="fr-BE" sz="800" dirty="0">
                <a:solidFill>
                  <a:schemeClr val="bg2"/>
                </a:solidFill>
              </a:rPr>
              <a:t>	</a:t>
            </a:r>
            <a:endParaRPr lang="en-GB" sz="800" dirty="0">
              <a:solidFill>
                <a:schemeClr val="bg2"/>
              </a:solidFill>
            </a:endParaRPr>
          </a:p>
        </p:txBody>
      </p:sp>
      <p:sp>
        <p:nvSpPr>
          <p:cNvPr id="14" name="Rectangle 13"/>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dirty="0">
                <a:solidFill>
                  <a:schemeClr val="tx1"/>
                </a:solidFill>
              </a:rPr>
              <a:t>© Crown Copyright</a:t>
            </a:r>
            <a:r>
              <a:rPr lang="fr-BE" sz="800" baseline="0" dirty="0">
                <a:solidFill>
                  <a:schemeClr val="tx1"/>
                </a:solidFill>
              </a:rPr>
              <a:t> 2018, Met Office</a:t>
            </a:r>
            <a:endParaRPr lang="en-GB" sz="800" dirty="0">
              <a:solidFill>
                <a:schemeClr val="tx1"/>
              </a:solidFill>
            </a:endParaRPr>
          </a:p>
        </p:txBody>
      </p:sp>
      <p:sp>
        <p:nvSpPr>
          <p:cNvPr id="5" name="Shape 68"/>
          <p:cNvSpPr/>
          <p:nvPr userDrawn="1"/>
        </p:nvSpPr>
        <p:spPr>
          <a:xfrm>
            <a:off x="7531089" y="204551"/>
            <a:ext cx="1360911"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chemeClr val="accent6"/>
                </a:solidFill>
                <a:effectLst/>
                <a:uLnTx/>
                <a:uFillTx/>
                <a:latin typeface="Arial"/>
                <a:cs typeface="Arial"/>
                <a:sym typeface="Arial"/>
              </a:rPr>
              <a:t>Working together </a:t>
            </a:r>
            <a:br>
              <a:rPr kumimoji="0" sz="800" b="0" i="0" u="none" strike="noStrike" kern="0" cap="none" spc="0" normalizeH="0" baseline="0" noProof="0" dirty="0">
                <a:ln>
                  <a:noFill/>
                </a:ln>
                <a:solidFill>
                  <a:schemeClr val="accent6"/>
                </a:solidFill>
                <a:effectLst/>
                <a:uLnTx/>
                <a:uFillTx/>
                <a:latin typeface="Arial"/>
                <a:cs typeface="Arial"/>
                <a:sym typeface="Arial"/>
              </a:rPr>
            </a:br>
            <a:r>
              <a:rPr kumimoji="0" sz="800" b="0" i="0" u="none" strike="noStrike" kern="0" cap="none" spc="0" normalizeH="0" baseline="0" noProof="0" dirty="0">
                <a:ln>
                  <a:noFill/>
                </a:ln>
                <a:solidFill>
                  <a:schemeClr val="accent6"/>
                </a:solidFill>
                <a:effectLst/>
                <a:uLnTx/>
                <a:uFillTx/>
                <a:latin typeface="Arial"/>
                <a:cs typeface="Arial"/>
                <a:sym typeface="Arial"/>
              </a:rPr>
              <a:t>(enter working relationship)</a:t>
            </a:r>
          </a:p>
        </p:txBody>
      </p:sp>
      <p:pic>
        <p:nvPicPr>
          <p:cNvPr id="18"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2047208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62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699740"/>
            <a:ext cx="8640000" cy="576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MO_MASTER_black_mono_for_light_backg_RBG.png"/>
          <p:cNvPicPr>
            <a:picLocks noChangeAspect="1"/>
          </p:cNvPicPr>
          <p:nvPr userDrawn="1"/>
        </p:nvPicPr>
        <p:blipFill>
          <a:blip r:embed="rId26" cstate="print"/>
          <a:stretch>
            <a:fillRect/>
          </a:stretch>
        </p:blipFill>
        <p:spPr>
          <a:xfrm>
            <a:off x="183946" y="54592"/>
            <a:ext cx="1802343" cy="565200"/>
          </a:xfrm>
          <a:prstGeom prst="rect">
            <a:avLst/>
          </a:prstGeom>
          <a:ln w="12700">
            <a:miter lim="400000"/>
          </a:ln>
        </p:spPr>
      </p:pic>
      <p:sp>
        <p:nvSpPr>
          <p:cNvPr id="4" name="Slide Number Placeholder 3"/>
          <p:cNvSpPr>
            <a:spLocks noGrp="1"/>
          </p:cNvSpPr>
          <p:nvPr>
            <p:ph type="sldNum" sz="quarter" idx="4"/>
          </p:nvPr>
        </p:nvSpPr>
        <p:spPr>
          <a:xfrm>
            <a:off x="3851910" y="4802317"/>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098655942"/>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59" r:id="rId3"/>
    <p:sldLayoutId id="2147483686" r:id="rId4"/>
    <p:sldLayoutId id="2147483681" r:id="rId5"/>
    <p:sldLayoutId id="2147483684" r:id="rId6"/>
    <p:sldLayoutId id="2147483682" r:id="rId7"/>
    <p:sldLayoutId id="2147483685" r:id="rId8"/>
    <p:sldLayoutId id="2147483660" r:id="rId9"/>
    <p:sldLayoutId id="2147483662" r:id="rId10"/>
    <p:sldLayoutId id="2147483670" r:id="rId11"/>
    <p:sldLayoutId id="2147483669" r:id="rId12"/>
    <p:sldLayoutId id="2147483668" r:id="rId13"/>
    <p:sldLayoutId id="2147483664" r:id="rId14"/>
    <p:sldLayoutId id="2147483671" r:id="rId15"/>
    <p:sldLayoutId id="2147483665" r:id="rId16"/>
    <p:sldLayoutId id="2147483677" r:id="rId17"/>
    <p:sldLayoutId id="2147483672" r:id="rId18"/>
    <p:sldLayoutId id="2147483676" r:id="rId19"/>
    <p:sldLayoutId id="2147483674" r:id="rId20"/>
    <p:sldLayoutId id="2147483675" r:id="rId21"/>
    <p:sldLayoutId id="2147483673" r:id="rId22"/>
    <p:sldLayoutId id="2147483683" r:id="rId23"/>
    <p:sldLayoutId id="2147483687" r:id="rId24"/>
  </p:sldLayoutIdLst>
  <p:hf sldNum="0"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250.png"/><Relationship Id="rId4" Type="http://schemas.openxmlformats.org/officeDocument/2006/relationships/image" Target="../media/image24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561.png"/><Relationship Id="rId5" Type="http://schemas.openxmlformats.org/officeDocument/2006/relationships/image" Target="../media/image550.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66.png"/><Relationship Id="rId7" Type="http://schemas.openxmlformats.org/officeDocument/2006/relationships/image" Target="../media/image560.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image" Target="../media/image63.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70.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560.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42.png"/><Relationship Id="rId7" Type="http://schemas.openxmlformats.org/officeDocument/2006/relationships/image" Target="../media/image560.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image" Target="../media/image42.png"/><Relationship Id="rId7"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5.png"/><Relationship Id="rId9" Type="http://schemas.openxmlformats.org/officeDocument/2006/relationships/image" Target="../media/image570.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2.png"/><Relationship Id="rId7"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570.png"/><Relationship Id="rId4" Type="http://schemas.openxmlformats.org/officeDocument/2006/relationships/image" Target="../media/image55.png"/><Relationship Id="rId9" Type="http://schemas.openxmlformats.org/officeDocument/2006/relationships/image" Target="../media/image56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70.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560.png"/><Relationship Id="rId5" Type="http://schemas.openxmlformats.org/officeDocument/2006/relationships/image" Target="../media/image73.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0.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560.png"/><Relationship Id="rId5" Type="http://schemas.openxmlformats.org/officeDocument/2006/relationships/image" Target="../media/image75.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gi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220.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BA64D-3479-402E-A280-4624D3BC17C6}"/>
              </a:ext>
            </a:extLst>
          </p:cNvPr>
          <p:cNvSpPr>
            <a:spLocks noGrp="1"/>
          </p:cNvSpPr>
          <p:nvPr>
            <p:ph type="ctrTitle"/>
          </p:nvPr>
        </p:nvSpPr>
        <p:spPr>
          <a:xfrm>
            <a:off x="183350" y="681948"/>
            <a:ext cx="4643236" cy="1497488"/>
          </a:xfrm>
        </p:spPr>
        <p:txBody>
          <a:bodyPr>
            <a:noAutofit/>
          </a:bodyPr>
          <a:lstStyle/>
          <a:p>
            <a:pPr algn="ctr">
              <a:spcBef>
                <a:spcPts val="1200"/>
              </a:spcBef>
            </a:pPr>
            <a:r>
              <a:rPr lang="en-GB" sz="2400" b="1" dirty="0" err="1">
                <a:solidFill>
                  <a:schemeClr val="accent2">
                    <a:lumMod val="60000"/>
                    <a:lumOff val="40000"/>
                  </a:schemeClr>
                </a:solidFill>
              </a:rPr>
              <a:t>COnstraining</a:t>
            </a:r>
            <a:r>
              <a:rPr lang="en-GB" sz="2400" b="1" dirty="0">
                <a:solidFill>
                  <a:schemeClr val="accent2">
                    <a:lumMod val="60000"/>
                    <a:lumOff val="40000"/>
                  </a:schemeClr>
                </a:solidFill>
              </a:rPr>
              <a:t> Orographic Drag Effects (COORDE):</a:t>
            </a:r>
            <a:br>
              <a:rPr lang="en-GB" sz="2400" b="1" dirty="0">
                <a:solidFill>
                  <a:schemeClr val="accent2">
                    <a:lumMod val="60000"/>
                    <a:lumOff val="40000"/>
                  </a:schemeClr>
                </a:solidFill>
              </a:rPr>
            </a:br>
            <a:br>
              <a:rPr lang="en-GB" sz="2400" dirty="0">
                <a:solidFill>
                  <a:schemeClr val="accent2">
                    <a:lumMod val="60000"/>
                    <a:lumOff val="40000"/>
                  </a:schemeClr>
                </a:solidFill>
              </a:rPr>
            </a:br>
            <a:r>
              <a:rPr lang="en-GB" sz="2000" dirty="0">
                <a:solidFill>
                  <a:schemeClr val="accent2">
                    <a:lumMod val="60000"/>
                    <a:lumOff val="40000"/>
                  </a:schemeClr>
                </a:solidFill>
              </a:rPr>
              <a:t>A model comparison of resolved and parametrized orographic drag</a:t>
            </a:r>
            <a:endParaRPr lang="en-GB" sz="2400" dirty="0">
              <a:solidFill>
                <a:schemeClr val="accent2">
                  <a:lumMod val="60000"/>
                  <a:lumOff val="40000"/>
                </a:schemeClr>
              </a:solidFill>
            </a:endParaRPr>
          </a:p>
        </p:txBody>
      </p:sp>
      <p:sp>
        <p:nvSpPr>
          <p:cNvPr id="3" name="Subtitle 2">
            <a:extLst>
              <a:ext uri="{FF2B5EF4-FFF2-40B4-BE49-F238E27FC236}">
                <a16:creationId xmlns:a16="http://schemas.microsoft.com/office/drawing/2014/main" id="{0462F6BF-AA9F-414B-B6A9-075C584184AF}"/>
              </a:ext>
            </a:extLst>
          </p:cNvPr>
          <p:cNvSpPr>
            <a:spLocks noGrp="1"/>
          </p:cNvSpPr>
          <p:nvPr>
            <p:ph type="subTitle" idx="1"/>
          </p:nvPr>
        </p:nvSpPr>
        <p:spPr>
          <a:xfrm>
            <a:off x="183350" y="2351315"/>
            <a:ext cx="4388650" cy="1980484"/>
          </a:xfrm>
        </p:spPr>
        <p:txBody>
          <a:bodyPr>
            <a:normAutofit fontScale="25000" lnSpcReduction="20000"/>
          </a:bodyPr>
          <a:lstStyle/>
          <a:p>
            <a:pPr algn="ctr">
              <a:spcBef>
                <a:spcPts val="1200"/>
              </a:spcBef>
              <a:spcAft>
                <a:spcPts val="600"/>
              </a:spcAft>
            </a:pPr>
            <a:r>
              <a:rPr lang="en-GB" sz="8000" b="1" dirty="0"/>
              <a:t>Annelize van Niekerk </a:t>
            </a:r>
          </a:p>
          <a:p>
            <a:pPr algn="ctr">
              <a:lnSpc>
                <a:spcPct val="120000"/>
              </a:lnSpc>
              <a:spcBef>
                <a:spcPts val="600"/>
              </a:spcBef>
              <a:spcAft>
                <a:spcPts val="600"/>
              </a:spcAft>
            </a:pPr>
            <a:r>
              <a:rPr lang="en-GB" sz="6400" dirty="0"/>
              <a:t>Irina Sandu (ECMWF), Ayrton Zadra (Environment Canada), Eric Bazile (</a:t>
            </a:r>
            <a:r>
              <a:rPr lang="en-GB" sz="6400" dirty="0" err="1"/>
              <a:t>Meteo</a:t>
            </a:r>
            <a:r>
              <a:rPr lang="en-GB" sz="6400" dirty="0"/>
              <a:t> France), Takafumi Kanehama (JMA), Martin Kohler (DWD), Myung-Seo Koo (KIAPS), Yukihiro Kuroki (JMA), Michael Toy (CIRES), Simon B. Vosper (Met Office) and Valery Yudin (NOAA)</a:t>
            </a:r>
          </a:p>
          <a:p>
            <a:pPr algn="ctr">
              <a:lnSpc>
                <a:spcPct val="120000"/>
              </a:lnSpc>
              <a:spcBef>
                <a:spcPts val="600"/>
              </a:spcBef>
              <a:spcAft>
                <a:spcPts val="600"/>
              </a:spcAft>
            </a:pPr>
            <a:endParaRPr lang="en-GB" sz="6400" dirty="0"/>
          </a:p>
          <a:p>
            <a:pPr algn="ctr"/>
            <a:endParaRPr lang="en-GB" dirty="0"/>
          </a:p>
        </p:txBody>
      </p:sp>
    </p:spTree>
    <p:extLst>
      <p:ext uri="{BB962C8B-B14F-4D97-AF65-F5344CB8AC3E}">
        <p14:creationId xmlns:p14="http://schemas.microsoft.com/office/powerpoint/2010/main" val="683236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C68B239E-DD35-4018-983F-0F89CB6B4731}"/>
              </a:ext>
            </a:extLst>
          </p:cNvPr>
          <p:cNvSpPr txBox="1"/>
          <p:nvPr/>
        </p:nvSpPr>
        <p:spPr>
          <a:xfrm>
            <a:off x="47611" y="2955676"/>
            <a:ext cx="1905385" cy="523220"/>
          </a:xfrm>
          <a:prstGeom prst="rect">
            <a:avLst/>
          </a:prstGeom>
          <a:noFill/>
        </p:spPr>
        <p:txBody>
          <a:bodyPr wrap="square" rtlCol="0">
            <a:spAutoFit/>
          </a:bodyPr>
          <a:lstStyle/>
          <a:p>
            <a:pPr algn="ctr"/>
            <a:r>
              <a:rPr lang="en-GB" sz="1400" dirty="0">
                <a:solidFill>
                  <a:srgbClr val="00B0F0"/>
                </a:solidFill>
              </a:rPr>
              <a:t>Gravity wave vertical momentum flux</a:t>
            </a:r>
          </a:p>
        </p:txBody>
      </p:sp>
      <p:grpSp>
        <p:nvGrpSpPr>
          <p:cNvPr id="51" name="Group 50">
            <a:extLst>
              <a:ext uri="{FF2B5EF4-FFF2-40B4-BE49-F238E27FC236}">
                <a16:creationId xmlns:a16="http://schemas.microsoft.com/office/drawing/2014/main" id="{9AB9406C-0F5D-4768-81C6-9FD7DB16D698}"/>
              </a:ext>
            </a:extLst>
          </p:cNvPr>
          <p:cNvGrpSpPr/>
          <p:nvPr/>
        </p:nvGrpSpPr>
        <p:grpSpPr>
          <a:xfrm>
            <a:off x="-42594" y="813692"/>
            <a:ext cx="8987591" cy="4355186"/>
            <a:chOff x="-42594" y="813692"/>
            <a:chExt cx="8987591" cy="4355186"/>
          </a:xfrm>
        </p:grpSpPr>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31631CB2-5B46-4734-9EDA-0FB56E45F471}"/>
                    </a:ext>
                  </a:extLst>
                </p:cNvPr>
                <p:cNvSpPr/>
                <p:nvPr/>
              </p:nvSpPr>
              <p:spPr>
                <a:xfrm>
                  <a:off x="1227381" y="4210346"/>
                  <a:ext cx="2125647" cy="9585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&lt;…&gt; =</m:t>
                        </m:r>
                        <m:nary>
                          <m:naryPr>
                            <m:limLoc m:val="undOvr"/>
                            <m:ctrlPr>
                              <a:rPr lang="en-GB" i="1">
                                <a:latin typeface="Cambria Math" panose="02040503050406030204" pitchFamily="18" charset="0"/>
                              </a:rPr>
                            </m:ctrlPr>
                          </m:naryPr>
                          <m:sub>
                            <m:r>
                              <a:rPr lang="en-GB" b="0" i="1" smtClean="0">
                                <a:latin typeface="Cambria Math" panose="02040503050406030204" pitchFamily="18" charset="0"/>
                              </a:rPr>
                              <m:t>𝑧</m:t>
                            </m:r>
                          </m:sub>
                          <m:sup>
                            <m:sSub>
                              <m:sSubPr>
                                <m:ctrlPr>
                                  <a:rPr lang="en-GB" i="1">
                                    <a:latin typeface="Cambria Math" panose="02040503050406030204" pitchFamily="18" charset="0"/>
                                  </a:rPr>
                                </m:ctrlPr>
                              </m:sSubPr>
                              <m:e>
                                <m:r>
                                  <a:rPr lang="en-GB" i="1">
                                    <a:latin typeface="Cambria Math" panose="02040503050406030204" pitchFamily="18" charset="0"/>
                                  </a:rPr>
                                  <m:t>𝑧</m:t>
                                </m:r>
                              </m:e>
                              <m:sub>
                                <m:r>
                                  <a:rPr lang="en-GB" i="1">
                                    <a:latin typeface="Cambria Math" panose="02040503050406030204" pitchFamily="18" charset="0"/>
                                  </a:rPr>
                                  <m:t>𝑡𝑜𝑝</m:t>
                                </m:r>
                              </m:sub>
                            </m:sSub>
                          </m:sup>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 </m:t>
                            </m:r>
                            <m:r>
                              <a:rPr lang="en-GB" i="1">
                                <a:latin typeface="Cambria Math" panose="02040503050406030204" pitchFamily="18" charset="0"/>
                              </a:rPr>
                              <m:t>𝑑𝑧</m:t>
                            </m:r>
                          </m:e>
                        </m:nary>
                      </m:oMath>
                    </m:oMathPara>
                  </a14:m>
                  <a:endParaRPr lang="en-GB" dirty="0"/>
                </a:p>
              </p:txBody>
            </p:sp>
          </mc:Choice>
          <mc:Fallback xmlns="">
            <p:sp>
              <p:nvSpPr>
                <p:cNvPr id="66" name="Rectangle 65">
                  <a:extLst>
                    <a:ext uri="{FF2B5EF4-FFF2-40B4-BE49-F238E27FC236}">
                      <a16:creationId xmlns:a16="http://schemas.microsoft.com/office/drawing/2014/main" id="{31631CB2-5B46-4734-9EDA-0FB56E45F471}"/>
                    </a:ext>
                  </a:extLst>
                </p:cNvPr>
                <p:cNvSpPr>
                  <a:spLocks noRot="1" noChangeAspect="1" noMove="1" noResize="1" noEditPoints="1" noAdjustHandles="1" noChangeArrowheads="1" noChangeShapeType="1" noTextEdit="1"/>
                </p:cNvSpPr>
                <p:nvPr/>
              </p:nvSpPr>
              <p:spPr>
                <a:xfrm>
                  <a:off x="1227381" y="4210346"/>
                  <a:ext cx="2125647" cy="95853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9A8F682C-C70A-472C-BAC6-F666B4340953}"/>
                    </a:ext>
                  </a:extLst>
                </p:cNvPr>
                <p:cNvSpPr/>
                <p:nvPr/>
              </p:nvSpPr>
              <p:spPr>
                <a:xfrm>
                  <a:off x="318357" y="4034516"/>
                  <a:ext cx="14510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  </m:t>
                        </m:r>
                        <m:r>
                          <a:rPr lang="en-GB" i="1" smtClean="0">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𝜏</m:t>
                            </m:r>
                          </m:e>
                          <m:sub>
                            <m:r>
                              <a:rPr lang="en-GB" b="0" i="1" smtClean="0">
                                <a:latin typeface="Cambria Math" panose="02040503050406030204" pitchFamily="18" charset="0"/>
                              </a:rPr>
                              <m:t>𝐺𝑊𝐷</m:t>
                            </m:r>
                          </m:sub>
                        </m:sSub>
                        <m:r>
                          <a:rPr lang="en-GB" b="0" i="1" smtClean="0">
                            <a:latin typeface="Cambria Math" panose="02040503050406030204" pitchFamily="18" charset="0"/>
                          </a:rPr>
                          <m:t>(</m:t>
                        </m:r>
                        <m:r>
                          <a:rPr lang="en-GB" b="0" i="1" smtClean="0">
                            <a:latin typeface="Cambria Math" panose="02040503050406030204" pitchFamily="18" charset="0"/>
                          </a:rPr>
                          <m:t>𝑧</m:t>
                        </m:r>
                        <m:r>
                          <a:rPr lang="en-GB" b="0" i="1" smtClean="0">
                            <a:latin typeface="Cambria Math" panose="02040503050406030204" pitchFamily="18" charset="0"/>
                          </a:rPr>
                          <m:t>)</m:t>
                        </m:r>
                      </m:oMath>
                    </m:oMathPara>
                  </a14:m>
                  <a:endParaRPr lang="en-GB" dirty="0"/>
                </a:p>
              </p:txBody>
            </p:sp>
          </mc:Choice>
          <mc:Fallback xmlns="">
            <p:sp>
              <p:nvSpPr>
                <p:cNvPr id="67" name="Rectangle 66">
                  <a:extLst>
                    <a:ext uri="{FF2B5EF4-FFF2-40B4-BE49-F238E27FC236}">
                      <a16:creationId xmlns:a16="http://schemas.microsoft.com/office/drawing/2014/main" id="{9A8F682C-C70A-472C-BAC6-F666B4340953}"/>
                    </a:ext>
                  </a:extLst>
                </p:cNvPr>
                <p:cNvSpPr>
                  <a:spLocks noRot="1" noChangeAspect="1" noMove="1" noResize="1" noEditPoints="1" noAdjustHandles="1" noChangeArrowheads="1" noChangeShapeType="1" noTextEdit="1"/>
                </p:cNvSpPr>
                <p:nvPr/>
              </p:nvSpPr>
              <p:spPr>
                <a:xfrm>
                  <a:off x="318357" y="4034516"/>
                  <a:ext cx="1451038" cy="369332"/>
                </a:xfrm>
                <a:prstGeom prst="rect">
                  <a:avLst/>
                </a:prstGeom>
                <a:blipFill>
                  <a:blip r:embed="rId5"/>
                  <a:stretch>
                    <a:fillRect b="-15000"/>
                  </a:stretch>
                </a:blipFill>
              </p:spPr>
              <p:txBody>
                <a:bodyPr/>
                <a:lstStyle/>
                <a:p>
                  <a:r>
                    <a:rPr lang="en-GB">
                      <a:noFill/>
                    </a:rPr>
                    <a:t> </a:t>
                  </a:r>
                </a:p>
              </p:txBody>
            </p:sp>
          </mc:Fallback>
        </mc:AlternateContent>
        <p:grpSp>
          <p:nvGrpSpPr>
            <p:cNvPr id="68" name="Group 67">
              <a:extLst>
                <a:ext uri="{FF2B5EF4-FFF2-40B4-BE49-F238E27FC236}">
                  <a16:creationId xmlns:a16="http://schemas.microsoft.com/office/drawing/2014/main" id="{5A2AB507-E645-4FCA-9632-65B433C4144F}"/>
                </a:ext>
              </a:extLst>
            </p:cNvPr>
            <p:cNvGrpSpPr/>
            <p:nvPr/>
          </p:nvGrpSpPr>
          <p:grpSpPr>
            <a:xfrm>
              <a:off x="407784" y="1442423"/>
              <a:ext cx="8537213" cy="2961424"/>
              <a:chOff x="407784" y="1277323"/>
              <a:chExt cx="8537213" cy="2961424"/>
            </a:xfrm>
          </p:grpSpPr>
          <p:sp>
            <p:nvSpPr>
              <p:cNvPr id="70" name="Rectangle 69">
                <a:extLst>
                  <a:ext uri="{FF2B5EF4-FFF2-40B4-BE49-F238E27FC236}">
                    <a16:creationId xmlns:a16="http://schemas.microsoft.com/office/drawing/2014/main" id="{84EE8A7F-D9DA-42D5-B2FF-B9458DDE84BE}"/>
                  </a:ext>
                </a:extLst>
              </p:cNvPr>
              <p:cNvSpPr/>
              <p:nvPr/>
            </p:nvSpPr>
            <p:spPr>
              <a:xfrm>
                <a:off x="520159" y="3934422"/>
                <a:ext cx="1072666" cy="304325"/>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82" name="Rectangle 81">
                <a:extLst>
                  <a:ext uri="{FF2B5EF4-FFF2-40B4-BE49-F238E27FC236}">
                    <a16:creationId xmlns:a16="http://schemas.microsoft.com/office/drawing/2014/main" id="{39753457-28A0-4277-8F22-15901D6680E4}"/>
                  </a:ext>
                </a:extLst>
              </p:cNvPr>
              <p:cNvSpPr/>
              <p:nvPr/>
            </p:nvSpPr>
            <p:spPr>
              <a:xfrm>
                <a:off x="407784" y="2167729"/>
                <a:ext cx="1185041" cy="33114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71" name="Rectangle 70">
                <a:extLst>
                  <a:ext uri="{FF2B5EF4-FFF2-40B4-BE49-F238E27FC236}">
                    <a16:creationId xmlns:a16="http://schemas.microsoft.com/office/drawing/2014/main" id="{53078E54-AA2B-433B-9979-6DB2717F4458}"/>
                  </a:ext>
                </a:extLst>
              </p:cNvPr>
              <p:cNvSpPr/>
              <p:nvPr/>
            </p:nvSpPr>
            <p:spPr>
              <a:xfrm>
                <a:off x="3390126" y="3443457"/>
                <a:ext cx="627191" cy="494372"/>
              </a:xfrm>
              <a:prstGeom prst="rect">
                <a:avLst/>
              </a:prstGeom>
              <a:solidFill>
                <a:srgbClr val="92D050">
                  <a:alpha val="41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72" name="Rectangle 71">
                <a:extLst>
                  <a:ext uri="{FF2B5EF4-FFF2-40B4-BE49-F238E27FC236}">
                    <a16:creationId xmlns:a16="http://schemas.microsoft.com/office/drawing/2014/main" id="{44FDF75E-AAC4-4222-8E3F-11388F41BBE6}"/>
                  </a:ext>
                </a:extLst>
              </p:cNvPr>
              <p:cNvSpPr/>
              <p:nvPr/>
            </p:nvSpPr>
            <p:spPr>
              <a:xfrm>
                <a:off x="6078597" y="3416805"/>
                <a:ext cx="919908" cy="494372"/>
              </a:xfrm>
              <a:prstGeom prst="rect">
                <a:avLst/>
              </a:prstGeom>
              <a:solidFill>
                <a:srgbClr val="92D050">
                  <a:alpha val="41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2E0C5B86-DB30-457B-AF58-C400E8ADFEF0}"/>
                      </a:ext>
                    </a:extLst>
                  </p:cNvPr>
                  <p:cNvSpPr txBox="1"/>
                  <p:nvPr/>
                </p:nvSpPr>
                <p:spPr>
                  <a:xfrm>
                    <a:off x="407785" y="1365323"/>
                    <a:ext cx="7798699" cy="1079911"/>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i="1">
                                  <a:latin typeface="Cambria Math" panose="02040503050406030204" pitchFamily="18" charset="0"/>
                                </a:rPr>
                                <m:t>&lt;</m:t>
                              </m:r>
                              <m:r>
                                <a:rPr lang="en-GB" i="1">
                                  <a:latin typeface="Cambria Math" panose="02040503050406030204" pitchFamily="18" charset="0"/>
                                </a:rPr>
                                <m:t>𝜌</m:t>
                              </m:r>
                              <m:r>
                                <a:rPr lang="en-GB" i="1">
                                  <a:latin typeface="Cambria Math" panose="02040503050406030204" pitchFamily="18" charset="0"/>
                                </a:rPr>
                                <m:t>𝑢</m:t>
                              </m:r>
                              <m:r>
                                <a:rPr lang="en-GB" i="1">
                                  <a:latin typeface="Cambria Math" panose="02040503050406030204" pitchFamily="18" charset="0"/>
                                </a:rPr>
                                <m:t>&gt;(</m:t>
                              </m:r>
                              <m:r>
                                <a:rPr lang="en-GB" b="0" i="1" smtClean="0">
                                  <a:latin typeface="Cambria Math" panose="02040503050406030204" pitchFamily="18" charset="0"/>
                                </a:rPr>
                                <m:t>𝑧</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oMath>
                      </m:oMathPara>
                    </a14:m>
                    <a:endParaRPr lang="en-GB" i="1" dirty="0">
                      <a:latin typeface="Cambria Math" panose="02040503050406030204" pitchFamily="18" charset="0"/>
                    </a:endParaRPr>
                  </a:p>
                  <a:p>
                    <a:pPr algn="ctr"/>
                    <a:endParaRPr lang="en-GB" i="1" dirty="0">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r>
                            <a:rPr lang="en-GB" b="0" i="1" smtClean="0">
                              <a:latin typeface="Cambria Math" panose="02040503050406030204" pitchFamily="18" charset="0"/>
                            </a:rPr>
                            <m:t>𝑧</m:t>
                          </m:r>
                          <m:r>
                            <a:rPr lang="en-GB" b="0" i="1" smtClean="0">
                              <a:latin typeface="Cambria Math" panose="02040503050406030204" pitchFamily="18" charset="0"/>
                            </a:rPr>
                            <m:t>)</m:t>
                          </m:r>
                        </m:oMath>
                      </m:oMathPara>
                    </a14:m>
                    <a:endParaRPr lang="en-GB" dirty="0"/>
                  </a:p>
                </p:txBody>
              </p:sp>
            </mc:Choice>
            <mc:Fallback xmlns="">
              <p:sp>
                <p:nvSpPr>
                  <p:cNvPr id="73" name="TextBox 72">
                    <a:extLst>
                      <a:ext uri="{FF2B5EF4-FFF2-40B4-BE49-F238E27FC236}">
                        <a16:creationId xmlns:a16="http://schemas.microsoft.com/office/drawing/2014/main" id="{2E0C5B86-DB30-457B-AF58-C400E8ADFEF0}"/>
                      </a:ext>
                    </a:extLst>
                  </p:cNvPr>
                  <p:cNvSpPr txBox="1">
                    <a:spLocks noRot="1" noChangeAspect="1" noMove="1" noResize="1" noEditPoints="1" noAdjustHandles="1" noChangeArrowheads="1" noChangeShapeType="1" noTextEdit="1"/>
                  </p:cNvSpPr>
                  <p:nvPr/>
                </p:nvSpPr>
                <p:spPr>
                  <a:xfrm>
                    <a:off x="407785" y="1365323"/>
                    <a:ext cx="7798699" cy="1079911"/>
                  </a:xfrm>
                  <a:prstGeom prst="rect">
                    <a:avLst/>
                  </a:prstGeom>
                  <a:blipFill>
                    <a:blip r:embed="rId6"/>
                    <a:stretch>
                      <a:fillRect l="-547" b="-9040"/>
                    </a:stretch>
                  </a:blipFill>
                </p:spPr>
                <p:txBody>
                  <a:bodyPr/>
                  <a:lstStyle/>
                  <a:p>
                    <a:r>
                      <a:rPr lang="en-GB">
                        <a:noFill/>
                      </a:rPr>
                      <a:t> </a:t>
                    </a:r>
                  </a:p>
                </p:txBody>
              </p:sp>
            </mc:Fallback>
          </mc:AlternateContent>
          <p:grpSp>
            <p:nvGrpSpPr>
              <p:cNvPr id="75" name="Group 74">
                <a:extLst>
                  <a:ext uri="{FF2B5EF4-FFF2-40B4-BE49-F238E27FC236}">
                    <a16:creationId xmlns:a16="http://schemas.microsoft.com/office/drawing/2014/main" id="{ECCC9917-72B9-4CF4-BBEF-104A2AFBF728}"/>
                  </a:ext>
                </a:extLst>
              </p:cNvPr>
              <p:cNvGrpSpPr/>
              <p:nvPr/>
            </p:nvGrpSpPr>
            <p:grpSpPr>
              <a:xfrm>
                <a:off x="2233124" y="1277323"/>
                <a:ext cx="1863649" cy="698267"/>
                <a:chOff x="5864367" y="4171016"/>
                <a:chExt cx="1786484" cy="667264"/>
              </a:xfrm>
            </p:grpSpPr>
            <p:grpSp>
              <p:nvGrpSpPr>
                <p:cNvPr id="100" name="Group 99">
                  <a:extLst>
                    <a:ext uri="{FF2B5EF4-FFF2-40B4-BE49-F238E27FC236}">
                      <a16:creationId xmlns:a16="http://schemas.microsoft.com/office/drawing/2014/main" id="{585E9C68-4F4F-44F7-836E-1BED9B820ACB}"/>
                    </a:ext>
                  </a:extLst>
                </p:cNvPr>
                <p:cNvGrpSpPr/>
                <p:nvPr/>
              </p:nvGrpSpPr>
              <p:grpSpPr>
                <a:xfrm>
                  <a:off x="5864367" y="4262620"/>
                  <a:ext cx="1786484" cy="516838"/>
                  <a:chOff x="5864367" y="4262620"/>
                  <a:chExt cx="1786484" cy="516838"/>
                </a:xfrm>
              </p:grpSpPr>
              <p:sp>
                <p:nvSpPr>
                  <p:cNvPr id="102" name="Chevron 67">
                    <a:extLst>
                      <a:ext uri="{FF2B5EF4-FFF2-40B4-BE49-F238E27FC236}">
                        <a16:creationId xmlns:a16="http://schemas.microsoft.com/office/drawing/2014/main" id="{848BDC10-5784-4FBD-B64E-B8D844C90C5C}"/>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103" name="Pentagon 68">
                    <a:extLst>
                      <a:ext uri="{FF2B5EF4-FFF2-40B4-BE49-F238E27FC236}">
                        <a16:creationId xmlns:a16="http://schemas.microsoft.com/office/drawing/2014/main" id="{51E31512-8A50-471F-997D-C42490E44080}"/>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101" name="TextBox 100">
                  <a:extLst>
                    <a:ext uri="{FF2B5EF4-FFF2-40B4-BE49-F238E27FC236}">
                      <a16:creationId xmlns:a16="http://schemas.microsoft.com/office/drawing/2014/main" id="{E0ED834F-1C12-4733-89BA-A228405F370D}"/>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76" name="Group 75">
                <a:extLst>
                  <a:ext uri="{FF2B5EF4-FFF2-40B4-BE49-F238E27FC236}">
                    <a16:creationId xmlns:a16="http://schemas.microsoft.com/office/drawing/2014/main" id="{705A42D9-D0BE-45A6-82C5-6CC1CC0E4E5C}"/>
                  </a:ext>
                </a:extLst>
              </p:cNvPr>
              <p:cNvGrpSpPr/>
              <p:nvPr/>
            </p:nvGrpSpPr>
            <p:grpSpPr>
              <a:xfrm>
                <a:off x="2206436" y="2183824"/>
                <a:ext cx="1561319" cy="575156"/>
                <a:chOff x="3930343" y="4266646"/>
                <a:chExt cx="1496672" cy="549618"/>
              </a:xfrm>
            </p:grpSpPr>
            <p:grpSp>
              <p:nvGrpSpPr>
                <p:cNvPr id="96" name="Group 95">
                  <a:extLst>
                    <a:ext uri="{FF2B5EF4-FFF2-40B4-BE49-F238E27FC236}">
                      <a16:creationId xmlns:a16="http://schemas.microsoft.com/office/drawing/2014/main" id="{DEFEBB8F-8B99-46A5-92CC-11B5D6F36852}"/>
                    </a:ext>
                  </a:extLst>
                </p:cNvPr>
                <p:cNvGrpSpPr/>
                <p:nvPr/>
              </p:nvGrpSpPr>
              <p:grpSpPr>
                <a:xfrm>
                  <a:off x="3930343" y="4297185"/>
                  <a:ext cx="1342647" cy="519079"/>
                  <a:chOff x="3930343" y="4297185"/>
                  <a:chExt cx="1342647" cy="519079"/>
                </a:xfrm>
              </p:grpSpPr>
              <p:sp>
                <p:nvSpPr>
                  <p:cNvPr id="98" name="Chevron 42">
                    <a:extLst>
                      <a:ext uri="{FF2B5EF4-FFF2-40B4-BE49-F238E27FC236}">
                        <a16:creationId xmlns:a16="http://schemas.microsoft.com/office/drawing/2014/main" id="{DE8171F5-F49D-4111-B2AD-7A3C72020C6E}"/>
                      </a:ext>
                    </a:extLst>
                  </p:cNvPr>
                  <p:cNvSpPr/>
                  <p:nvPr/>
                </p:nvSpPr>
                <p:spPr>
                  <a:xfrm rot="10800000">
                    <a:off x="3930343" y="4299429"/>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99" name="Pentagon 69">
                    <a:extLst>
                      <a:ext uri="{FF2B5EF4-FFF2-40B4-BE49-F238E27FC236}">
                        <a16:creationId xmlns:a16="http://schemas.microsoft.com/office/drawing/2014/main" id="{9A42DA4C-8AEA-4836-BDF0-4D41B45745D9}"/>
                      </a:ext>
                    </a:extLst>
                  </p:cNvPr>
                  <p:cNvSpPr/>
                  <p:nvPr/>
                </p:nvSpPr>
                <p:spPr>
                  <a:xfrm rot="10800000">
                    <a:off x="3957363" y="4297185"/>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97" name="TextBox 96">
                  <a:extLst>
                    <a:ext uri="{FF2B5EF4-FFF2-40B4-BE49-F238E27FC236}">
                      <a16:creationId xmlns:a16="http://schemas.microsoft.com/office/drawing/2014/main" id="{00177C93-ED82-4E14-997A-83D8927112CF}"/>
                    </a:ext>
                  </a:extLst>
                </p:cNvPr>
                <p:cNvSpPr txBox="1"/>
                <p:nvPr/>
              </p:nvSpPr>
              <p:spPr>
                <a:xfrm>
                  <a:off x="4067403" y="4266646"/>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77" name="Group 76">
                <a:extLst>
                  <a:ext uri="{FF2B5EF4-FFF2-40B4-BE49-F238E27FC236}">
                    <a16:creationId xmlns:a16="http://schemas.microsoft.com/office/drawing/2014/main" id="{F081E1AE-6F04-429B-BBB0-879660B70A45}"/>
                  </a:ext>
                </a:extLst>
              </p:cNvPr>
              <p:cNvGrpSpPr/>
              <p:nvPr/>
            </p:nvGrpSpPr>
            <p:grpSpPr>
              <a:xfrm>
                <a:off x="4058739" y="3382086"/>
                <a:ext cx="1863649" cy="575158"/>
                <a:chOff x="5864367" y="4229839"/>
                <a:chExt cx="1786484" cy="549619"/>
              </a:xfrm>
            </p:grpSpPr>
            <p:grpSp>
              <p:nvGrpSpPr>
                <p:cNvPr id="92" name="Group 91">
                  <a:extLst>
                    <a:ext uri="{FF2B5EF4-FFF2-40B4-BE49-F238E27FC236}">
                      <a16:creationId xmlns:a16="http://schemas.microsoft.com/office/drawing/2014/main" id="{A7988518-7610-4DDA-ADF9-C59F4269DEEC}"/>
                    </a:ext>
                  </a:extLst>
                </p:cNvPr>
                <p:cNvGrpSpPr/>
                <p:nvPr/>
              </p:nvGrpSpPr>
              <p:grpSpPr>
                <a:xfrm>
                  <a:off x="5864367" y="4262620"/>
                  <a:ext cx="1786484" cy="516838"/>
                  <a:chOff x="5864367" y="4262620"/>
                  <a:chExt cx="1786484" cy="516838"/>
                </a:xfrm>
              </p:grpSpPr>
              <p:sp>
                <p:nvSpPr>
                  <p:cNvPr id="94" name="Chevron 62">
                    <a:extLst>
                      <a:ext uri="{FF2B5EF4-FFF2-40B4-BE49-F238E27FC236}">
                        <a16:creationId xmlns:a16="http://schemas.microsoft.com/office/drawing/2014/main" id="{601E61C3-574F-40B6-81A1-D1878C72C210}"/>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95" name="Pentagon 63">
                    <a:extLst>
                      <a:ext uri="{FF2B5EF4-FFF2-40B4-BE49-F238E27FC236}">
                        <a16:creationId xmlns:a16="http://schemas.microsoft.com/office/drawing/2014/main" id="{3A386DDF-0C6A-4116-9F67-97E6C0815507}"/>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93" name="TextBox 92">
                  <a:extLst>
                    <a:ext uri="{FF2B5EF4-FFF2-40B4-BE49-F238E27FC236}">
                      <a16:creationId xmlns:a16="http://schemas.microsoft.com/office/drawing/2014/main" id="{5EC4EF77-2018-4574-B806-18A42B58A4C4}"/>
                    </a:ext>
                  </a:extLst>
                </p:cNvPr>
                <p:cNvSpPr txBox="1"/>
                <p:nvPr/>
              </p:nvSpPr>
              <p:spPr>
                <a:xfrm>
                  <a:off x="5974403" y="4229839"/>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Boundary layer diffusion</a:t>
                  </a:r>
                </a:p>
              </p:txBody>
            </p:sp>
          </p:grpSp>
          <p:grpSp>
            <p:nvGrpSpPr>
              <p:cNvPr id="78" name="Group 77">
                <a:extLst>
                  <a:ext uri="{FF2B5EF4-FFF2-40B4-BE49-F238E27FC236}">
                    <a16:creationId xmlns:a16="http://schemas.microsoft.com/office/drawing/2014/main" id="{D616B934-72B5-4396-A65B-84AB8D6C8F1A}"/>
                  </a:ext>
                </a:extLst>
              </p:cNvPr>
              <p:cNvGrpSpPr/>
              <p:nvPr/>
            </p:nvGrpSpPr>
            <p:grpSpPr>
              <a:xfrm>
                <a:off x="7039927" y="3393560"/>
                <a:ext cx="1905070" cy="540865"/>
                <a:chOff x="5864367" y="4262620"/>
                <a:chExt cx="1826190" cy="516838"/>
              </a:xfrm>
            </p:grpSpPr>
            <p:grpSp>
              <p:nvGrpSpPr>
                <p:cNvPr id="88" name="Group 87">
                  <a:extLst>
                    <a:ext uri="{FF2B5EF4-FFF2-40B4-BE49-F238E27FC236}">
                      <a16:creationId xmlns:a16="http://schemas.microsoft.com/office/drawing/2014/main" id="{68FD7576-A670-400E-812C-E888E5C2DF1C}"/>
                    </a:ext>
                  </a:extLst>
                </p:cNvPr>
                <p:cNvGrpSpPr/>
                <p:nvPr/>
              </p:nvGrpSpPr>
              <p:grpSpPr>
                <a:xfrm>
                  <a:off x="5864367" y="4262620"/>
                  <a:ext cx="1786484" cy="516838"/>
                  <a:chOff x="5864367" y="4262620"/>
                  <a:chExt cx="1786484" cy="516838"/>
                </a:xfrm>
              </p:grpSpPr>
              <p:sp>
                <p:nvSpPr>
                  <p:cNvPr id="90" name="Chevron 62">
                    <a:extLst>
                      <a:ext uri="{FF2B5EF4-FFF2-40B4-BE49-F238E27FC236}">
                        <a16:creationId xmlns:a16="http://schemas.microsoft.com/office/drawing/2014/main" id="{C620B4D4-36BE-422A-951D-B50824744908}"/>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91" name="Pentagon 63">
                    <a:extLst>
                      <a:ext uri="{FF2B5EF4-FFF2-40B4-BE49-F238E27FC236}">
                        <a16:creationId xmlns:a16="http://schemas.microsoft.com/office/drawing/2014/main" id="{F8A94271-E974-4912-8C66-2E73E12F0CA7}"/>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89" name="TextBox 88">
                  <a:extLst>
                    <a:ext uri="{FF2B5EF4-FFF2-40B4-BE49-F238E27FC236}">
                      <a16:creationId xmlns:a16="http://schemas.microsoft.com/office/drawing/2014/main" id="{F7D03F96-052C-48E8-8767-2A865EFEEB26}"/>
                    </a:ext>
                  </a:extLst>
                </p:cNvPr>
                <p:cNvSpPr txBox="1"/>
                <p:nvPr/>
              </p:nvSpPr>
              <p:spPr>
                <a:xfrm>
                  <a:off x="6014110" y="4281067"/>
                  <a:ext cx="1676447" cy="4907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200" b="1" dirty="0">
                      <a:solidFill>
                        <a:srgbClr val="00B0F0"/>
                      </a:solidFill>
                    </a:rPr>
                    <a:t>Turbulent orographic form drag</a:t>
                  </a:r>
                </a:p>
              </p:txBody>
            </p:sp>
          </p:grpSp>
          <p:grpSp>
            <p:nvGrpSpPr>
              <p:cNvPr id="79" name="Group 78">
                <a:extLst>
                  <a:ext uri="{FF2B5EF4-FFF2-40B4-BE49-F238E27FC236}">
                    <a16:creationId xmlns:a16="http://schemas.microsoft.com/office/drawing/2014/main" id="{A67A21DE-8526-4156-849D-A203D753080E}"/>
                  </a:ext>
                </a:extLst>
              </p:cNvPr>
              <p:cNvGrpSpPr/>
              <p:nvPr/>
            </p:nvGrpSpPr>
            <p:grpSpPr>
              <a:xfrm>
                <a:off x="1300987" y="3404521"/>
                <a:ext cx="1863649" cy="575160"/>
                <a:chOff x="5864367" y="4229837"/>
                <a:chExt cx="1786484" cy="549621"/>
              </a:xfrm>
            </p:grpSpPr>
            <p:grpSp>
              <p:nvGrpSpPr>
                <p:cNvPr id="83" name="Group 82">
                  <a:extLst>
                    <a:ext uri="{FF2B5EF4-FFF2-40B4-BE49-F238E27FC236}">
                      <a16:creationId xmlns:a16="http://schemas.microsoft.com/office/drawing/2014/main" id="{4B247BD9-8EAD-4072-B7B0-F9157812749E}"/>
                    </a:ext>
                  </a:extLst>
                </p:cNvPr>
                <p:cNvGrpSpPr/>
                <p:nvPr/>
              </p:nvGrpSpPr>
              <p:grpSpPr>
                <a:xfrm>
                  <a:off x="5864367" y="4262620"/>
                  <a:ext cx="1786484" cy="516838"/>
                  <a:chOff x="5864367" y="4262620"/>
                  <a:chExt cx="1786484" cy="516838"/>
                </a:xfrm>
              </p:grpSpPr>
              <p:sp>
                <p:nvSpPr>
                  <p:cNvPr id="86" name="Chevron 62">
                    <a:extLst>
                      <a:ext uri="{FF2B5EF4-FFF2-40B4-BE49-F238E27FC236}">
                        <a16:creationId xmlns:a16="http://schemas.microsoft.com/office/drawing/2014/main" id="{85B7F7D8-3631-476B-8A56-D9DDA18F045D}"/>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87" name="Pentagon 63">
                    <a:extLst>
                      <a:ext uri="{FF2B5EF4-FFF2-40B4-BE49-F238E27FC236}">
                        <a16:creationId xmlns:a16="http://schemas.microsoft.com/office/drawing/2014/main" id="{FB11D2BA-2FA2-41D1-B490-C3C0B63A3A69}"/>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85" name="TextBox 84">
                  <a:extLst>
                    <a:ext uri="{FF2B5EF4-FFF2-40B4-BE49-F238E27FC236}">
                      <a16:creationId xmlns:a16="http://schemas.microsoft.com/office/drawing/2014/main" id="{A714FEFA-BD78-44AF-8127-4AEB90225CC8}"/>
                    </a:ext>
                  </a:extLst>
                </p:cNvPr>
                <p:cNvSpPr txBox="1"/>
                <p:nvPr/>
              </p:nvSpPr>
              <p:spPr>
                <a:xfrm>
                  <a:off x="5974403" y="4229837"/>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81" name="TextBox 80">
                <a:extLst>
                  <a:ext uri="{FF2B5EF4-FFF2-40B4-BE49-F238E27FC236}">
                    <a16:creationId xmlns:a16="http://schemas.microsoft.com/office/drawing/2014/main" id="{78D3F5E2-4855-47E7-83D4-D4F8AC734017}"/>
                  </a:ext>
                </a:extLst>
              </p:cNvPr>
              <p:cNvSpPr txBox="1"/>
              <p:nvPr/>
            </p:nvSpPr>
            <p:spPr>
              <a:xfrm>
                <a:off x="2668573" y="2744409"/>
                <a:ext cx="1673264" cy="307777"/>
              </a:xfrm>
              <a:prstGeom prst="rect">
                <a:avLst/>
              </a:prstGeom>
              <a:noFill/>
            </p:spPr>
            <p:txBody>
              <a:bodyPr wrap="square" rtlCol="0">
                <a:spAutoFit/>
              </a:bodyPr>
              <a:lstStyle/>
              <a:p>
                <a:pPr algn="ctr"/>
                <a:endParaRPr lang="en-GB" sz="1400" dirty="0">
                  <a:solidFill>
                    <a:srgbClr val="00B0F0"/>
                  </a:solidFill>
                </a:endParaRPr>
              </a:p>
            </p:txBody>
          </p:sp>
        </p:grpSp>
        <p:sp>
          <p:nvSpPr>
            <p:cNvPr id="69" name="TextBox 68">
              <a:extLst>
                <a:ext uri="{FF2B5EF4-FFF2-40B4-BE49-F238E27FC236}">
                  <a16:creationId xmlns:a16="http://schemas.microsoft.com/office/drawing/2014/main" id="{80116C18-485E-477E-B721-7F539677076A}"/>
                </a:ext>
              </a:extLst>
            </p:cNvPr>
            <p:cNvSpPr txBox="1"/>
            <p:nvPr/>
          </p:nvSpPr>
          <p:spPr>
            <a:xfrm>
              <a:off x="-42594" y="813692"/>
              <a:ext cx="4599406" cy="646331"/>
            </a:xfrm>
            <a:prstGeom prst="rect">
              <a:avLst/>
            </a:prstGeom>
            <a:noFill/>
          </p:spPr>
          <p:txBody>
            <a:bodyPr wrap="square" rtlCol="0">
              <a:spAutoFit/>
            </a:bodyPr>
            <a:lstStyle/>
            <a:p>
              <a:pPr algn="ctr"/>
              <a:r>
                <a:rPr lang="en-GB" dirty="0"/>
                <a:t>Zonally averaged vertically integrated momentum budget:</a:t>
              </a:r>
            </a:p>
          </p:txBody>
        </p:sp>
      </p:grpSp>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64C564B8-C85C-44D5-9514-C794322E2247}"/>
                  </a:ext>
                </a:extLst>
              </p:cNvPr>
              <p:cNvSpPr/>
              <p:nvPr/>
            </p:nvSpPr>
            <p:spPr>
              <a:xfrm>
                <a:off x="477997" y="3635540"/>
                <a:ext cx="7950919"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𝜏</m:t>
                          </m:r>
                        </m:e>
                        <m:sub>
                          <m:r>
                            <a:rPr lang="en-GB" b="0" i="1" smtClean="0">
                              <a:latin typeface="Cambria Math" panose="02040503050406030204" pitchFamily="18" charset="0"/>
                            </a:rPr>
                            <m:t>𝐵𝐿𝐾</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 </m:t>
                          </m:r>
                          <m:r>
                            <a:rPr lang="en-GB" i="1">
                              <a:latin typeface="Cambria Math" panose="02040503050406030204" pitchFamily="18" charset="0"/>
                            </a:rPr>
                            <m:t>𝜏</m:t>
                          </m:r>
                          <m:r>
                            <a:rPr lang="en-GB" i="1">
                              <a:latin typeface="Cambria Math" panose="02040503050406030204" pitchFamily="18" charset="0"/>
                            </a:rPr>
                            <m:t> </m:t>
                          </m:r>
                        </m:e>
                        <m:sub>
                          <m:r>
                            <a:rPr lang="en-GB" i="1">
                              <a:latin typeface="Cambria Math" panose="02040503050406030204" pitchFamily="18" charset="0"/>
                            </a:rPr>
                            <m:t>𝐵𝐿</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 </m:t>
                          </m:r>
                          <m:r>
                            <a:rPr lang="en-GB" i="1">
                              <a:latin typeface="Cambria Math" panose="02040503050406030204" pitchFamily="18" charset="0"/>
                            </a:rPr>
                            <m:t>𝜏</m:t>
                          </m:r>
                        </m:e>
                        <m:sub>
                          <m:r>
                            <a:rPr lang="en-GB" i="1">
                              <a:latin typeface="Cambria Math" panose="02040503050406030204" pitchFamily="18" charset="0"/>
                            </a:rPr>
                            <m:t>𝑇𝑂𝐹𝐷</m:t>
                          </m:r>
                        </m:sub>
                      </m:sSub>
                    </m:oMath>
                  </m:oMathPara>
                </a14:m>
                <a:endParaRPr lang="en-GB" dirty="0"/>
              </a:p>
              <a:p>
                <a:endParaRPr lang="en-GB" dirty="0"/>
              </a:p>
            </p:txBody>
          </p:sp>
        </mc:Choice>
        <mc:Fallback xmlns="">
          <p:sp>
            <p:nvSpPr>
              <p:cNvPr id="125" name="Rectangle 124">
                <a:extLst>
                  <a:ext uri="{FF2B5EF4-FFF2-40B4-BE49-F238E27FC236}">
                    <a16:creationId xmlns:a16="http://schemas.microsoft.com/office/drawing/2014/main" id="{64C564B8-C85C-44D5-9514-C794322E2247}"/>
                  </a:ext>
                </a:extLst>
              </p:cNvPr>
              <p:cNvSpPr>
                <a:spLocks noRot="1" noChangeAspect="1" noMove="1" noResize="1" noEditPoints="1" noAdjustHandles="1" noChangeArrowheads="1" noChangeShapeType="1" noTextEdit="1"/>
              </p:cNvSpPr>
              <p:nvPr/>
            </p:nvSpPr>
            <p:spPr>
              <a:xfrm>
                <a:off x="477997" y="3635540"/>
                <a:ext cx="7950919" cy="646331"/>
              </a:xfrm>
              <a:prstGeom prst="rect">
                <a:avLst/>
              </a:prstGeom>
              <a:blipFill>
                <a:blip r:embed="rId7"/>
                <a:stretch>
                  <a:fillRect/>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B3F0CB0F-6358-4C63-A506-6D82D82D2C42}"/>
              </a:ext>
            </a:extLst>
          </p:cNvPr>
          <p:cNvSpPr txBox="1"/>
          <p:nvPr/>
        </p:nvSpPr>
        <p:spPr>
          <a:xfrm>
            <a:off x="6254331" y="3361408"/>
            <a:ext cx="1414984" cy="923330"/>
          </a:xfrm>
          <a:prstGeom prst="rect">
            <a:avLst/>
          </a:prstGeom>
          <a:noFill/>
        </p:spPr>
        <p:txBody>
          <a:bodyPr wrap="square" rtlCol="0">
            <a:spAutoFit/>
          </a:bodyPr>
          <a:lstStyle/>
          <a:p>
            <a:r>
              <a:rPr lang="en-GB" sz="5400" dirty="0">
                <a:solidFill>
                  <a:srgbClr val="FF0000"/>
                </a:solidFill>
              </a:rPr>
              <a:t>X</a:t>
            </a:r>
          </a:p>
        </p:txBody>
      </p:sp>
      <p:sp>
        <p:nvSpPr>
          <p:cNvPr id="126" name="TextBox 125">
            <a:extLst>
              <a:ext uri="{FF2B5EF4-FFF2-40B4-BE49-F238E27FC236}">
                <a16:creationId xmlns:a16="http://schemas.microsoft.com/office/drawing/2014/main" id="{8AFE3A1F-B546-4FCA-A7F2-F4968BB58DDB}"/>
              </a:ext>
            </a:extLst>
          </p:cNvPr>
          <p:cNvSpPr txBox="1"/>
          <p:nvPr/>
        </p:nvSpPr>
        <p:spPr>
          <a:xfrm>
            <a:off x="608915" y="3349350"/>
            <a:ext cx="692072" cy="923330"/>
          </a:xfrm>
          <a:prstGeom prst="rect">
            <a:avLst/>
          </a:prstGeom>
          <a:noFill/>
        </p:spPr>
        <p:txBody>
          <a:bodyPr wrap="square" rtlCol="0">
            <a:spAutoFit/>
          </a:bodyPr>
          <a:lstStyle/>
          <a:p>
            <a:r>
              <a:rPr lang="en-GB" sz="5400" dirty="0">
                <a:solidFill>
                  <a:srgbClr val="FF0000"/>
                </a:solidFill>
              </a:rPr>
              <a:t>X</a:t>
            </a:r>
          </a:p>
        </p:txBody>
      </p:sp>
      <p:sp>
        <p:nvSpPr>
          <p:cNvPr id="127" name="TextBox 126">
            <a:extLst>
              <a:ext uri="{FF2B5EF4-FFF2-40B4-BE49-F238E27FC236}">
                <a16:creationId xmlns:a16="http://schemas.microsoft.com/office/drawing/2014/main" id="{9CA253C2-2877-449A-A854-FC3495B7F564}"/>
              </a:ext>
            </a:extLst>
          </p:cNvPr>
          <p:cNvSpPr txBox="1"/>
          <p:nvPr/>
        </p:nvSpPr>
        <p:spPr>
          <a:xfrm>
            <a:off x="3395134" y="3396320"/>
            <a:ext cx="1414984" cy="923330"/>
          </a:xfrm>
          <a:prstGeom prst="rect">
            <a:avLst/>
          </a:prstGeom>
          <a:noFill/>
        </p:spPr>
        <p:txBody>
          <a:bodyPr wrap="square" rtlCol="0">
            <a:spAutoFit/>
          </a:bodyPr>
          <a:lstStyle/>
          <a:p>
            <a:r>
              <a:rPr lang="en-GB" sz="5400" dirty="0">
                <a:solidFill>
                  <a:srgbClr val="FF0000"/>
                </a:solidFill>
              </a:rPr>
              <a:t>X</a:t>
            </a:r>
          </a:p>
        </p:txBody>
      </p:sp>
      <p:sp>
        <p:nvSpPr>
          <p:cNvPr id="62" name="Title 6">
            <a:extLst>
              <a:ext uri="{FF2B5EF4-FFF2-40B4-BE49-F238E27FC236}">
                <a16:creationId xmlns:a16="http://schemas.microsoft.com/office/drawing/2014/main" id="{AEB655D3-F787-4256-BA7B-D7459227F378}"/>
              </a:ext>
            </a:extLst>
          </p:cNvPr>
          <p:cNvSpPr txBox="1">
            <a:spLocks/>
          </p:cNvSpPr>
          <p:nvPr/>
        </p:nvSpPr>
        <p:spPr>
          <a:xfrm>
            <a:off x="-68702" y="234226"/>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3600" dirty="0">
                <a:solidFill>
                  <a:srgbClr val="00B0F0"/>
                </a:solidFill>
                <a:latin typeface="Arial"/>
                <a:ea typeface="ＭＳ Ｐゴシック"/>
                <a:cs typeface="Arial"/>
              </a:rPr>
              <a:t>Orographic drag parametrizations</a:t>
            </a:r>
            <a:endParaRPr lang="en-US" sz="3600" dirty="0">
              <a:solidFill>
                <a:srgbClr val="00B0F0"/>
              </a:solidFill>
            </a:endParaRPr>
          </a:p>
        </p:txBody>
      </p:sp>
      <p:grpSp>
        <p:nvGrpSpPr>
          <p:cNvPr id="59" name="Group 58">
            <a:extLst>
              <a:ext uri="{FF2B5EF4-FFF2-40B4-BE49-F238E27FC236}">
                <a16:creationId xmlns:a16="http://schemas.microsoft.com/office/drawing/2014/main" id="{E0C5C045-007D-4EF6-AB8B-1A5D98F27DD2}"/>
              </a:ext>
            </a:extLst>
          </p:cNvPr>
          <p:cNvGrpSpPr/>
          <p:nvPr/>
        </p:nvGrpSpPr>
        <p:grpSpPr>
          <a:xfrm>
            <a:off x="5738131" y="808327"/>
            <a:ext cx="3378529" cy="2690161"/>
            <a:chOff x="5738131" y="808327"/>
            <a:chExt cx="3378529" cy="2690161"/>
          </a:xfrm>
        </p:grpSpPr>
        <p:grpSp>
          <p:nvGrpSpPr>
            <p:cNvPr id="63" name="Group 62">
              <a:extLst>
                <a:ext uri="{FF2B5EF4-FFF2-40B4-BE49-F238E27FC236}">
                  <a16:creationId xmlns:a16="http://schemas.microsoft.com/office/drawing/2014/main" id="{441A25E3-33BD-4977-808A-AA2ED55D9057}"/>
                </a:ext>
              </a:extLst>
            </p:cNvPr>
            <p:cNvGrpSpPr/>
            <p:nvPr/>
          </p:nvGrpSpPr>
          <p:grpSpPr>
            <a:xfrm>
              <a:off x="5738131" y="1127039"/>
              <a:ext cx="3267182" cy="2371449"/>
              <a:chOff x="843484" y="632366"/>
              <a:chExt cx="3267182" cy="2371449"/>
            </a:xfrm>
          </p:grpSpPr>
          <p:grpSp>
            <p:nvGrpSpPr>
              <p:cNvPr id="65" name="Group 64">
                <a:extLst>
                  <a:ext uri="{FF2B5EF4-FFF2-40B4-BE49-F238E27FC236}">
                    <a16:creationId xmlns:a16="http://schemas.microsoft.com/office/drawing/2014/main" id="{EA8142F3-3D82-437C-BBD8-1BA7C64A7B55}"/>
                  </a:ext>
                </a:extLst>
              </p:cNvPr>
              <p:cNvGrpSpPr/>
              <p:nvPr/>
            </p:nvGrpSpPr>
            <p:grpSpPr>
              <a:xfrm>
                <a:off x="843484" y="632366"/>
                <a:ext cx="3267182" cy="2371449"/>
                <a:chOff x="0" y="3707262"/>
                <a:chExt cx="4356243" cy="3161932"/>
              </a:xfrm>
            </p:grpSpPr>
            <p:pic>
              <p:nvPicPr>
                <p:cNvPr id="84" name="Picture 83">
                  <a:extLst>
                    <a:ext uri="{FF2B5EF4-FFF2-40B4-BE49-F238E27FC236}">
                      <a16:creationId xmlns:a16="http://schemas.microsoft.com/office/drawing/2014/main" id="{711A518B-80D7-4FE6-9768-E06B34B25AD2}"/>
                    </a:ext>
                  </a:extLst>
                </p:cNvPr>
                <p:cNvPicPr>
                  <a:picLocks noChangeAspect="1"/>
                </p:cNvPicPr>
                <p:nvPr/>
              </p:nvPicPr>
              <p:blipFill>
                <a:blip r:embed="rId8"/>
                <a:stretch>
                  <a:fillRect/>
                </a:stretch>
              </p:blipFill>
              <p:spPr>
                <a:xfrm>
                  <a:off x="0" y="3841178"/>
                  <a:ext cx="4356243" cy="3028016"/>
                </a:xfrm>
                <a:prstGeom prst="rect">
                  <a:avLst/>
                </a:prstGeom>
              </p:spPr>
            </p:pic>
            <p:cxnSp>
              <p:nvCxnSpPr>
                <p:cNvPr id="104" name="Straight Connector 103">
                  <a:extLst>
                    <a:ext uri="{FF2B5EF4-FFF2-40B4-BE49-F238E27FC236}">
                      <a16:creationId xmlns:a16="http://schemas.microsoft.com/office/drawing/2014/main" id="{707FF65A-7A04-4A3F-94A7-FF7A285C1EE7}"/>
                    </a:ext>
                  </a:extLst>
                </p:cNvPr>
                <p:cNvCxnSpPr>
                  <a:cxnSpLocks/>
                </p:cNvCxnSpPr>
                <p:nvPr/>
              </p:nvCxnSpPr>
              <p:spPr>
                <a:xfrm flipV="1">
                  <a:off x="3269902" y="4009217"/>
                  <a:ext cx="11533" cy="2542845"/>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5" name="Straight Connector 104">
                  <a:extLst>
                    <a:ext uri="{FF2B5EF4-FFF2-40B4-BE49-F238E27FC236}">
                      <a16:creationId xmlns:a16="http://schemas.microsoft.com/office/drawing/2014/main" id="{73033E32-82B7-4CC9-854A-9276C9626571}"/>
                    </a:ext>
                  </a:extLst>
                </p:cNvPr>
                <p:cNvCxnSpPr>
                  <a:cxnSpLocks/>
                </p:cNvCxnSpPr>
                <p:nvPr/>
              </p:nvCxnSpPr>
              <p:spPr>
                <a:xfrm flipV="1">
                  <a:off x="2339250" y="4087701"/>
                  <a:ext cx="0" cy="2449564"/>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6" name="TextBox 105">
                  <a:extLst>
                    <a:ext uri="{FF2B5EF4-FFF2-40B4-BE49-F238E27FC236}">
                      <a16:creationId xmlns:a16="http://schemas.microsoft.com/office/drawing/2014/main" id="{2E08CB4B-C93F-4130-A3AC-C14764D94687}"/>
                    </a:ext>
                  </a:extLst>
                </p:cNvPr>
                <p:cNvSpPr txBox="1"/>
                <p:nvPr/>
              </p:nvSpPr>
              <p:spPr>
                <a:xfrm>
                  <a:off x="2896748" y="4966113"/>
                  <a:ext cx="984325" cy="400109"/>
                </a:xfrm>
                <a:prstGeom prst="rect">
                  <a:avLst/>
                </a:prstGeom>
                <a:noFill/>
              </p:spPr>
              <p:txBody>
                <a:bodyPr wrap="square" rtlCol="0">
                  <a:spAutoFit/>
                </a:bodyPr>
                <a:lstStyle/>
                <a:p>
                  <a:r>
                    <a:rPr lang="en-GB" sz="1350" dirty="0"/>
                    <a:t>18 km</a:t>
                  </a:r>
                </a:p>
              </p:txBody>
            </p:sp>
            <p:sp>
              <p:nvSpPr>
                <p:cNvPr id="107" name="TextBox 106">
                  <a:extLst>
                    <a:ext uri="{FF2B5EF4-FFF2-40B4-BE49-F238E27FC236}">
                      <a16:creationId xmlns:a16="http://schemas.microsoft.com/office/drawing/2014/main" id="{380A76AD-AB87-4865-B178-69FD392FBCB0}"/>
                    </a:ext>
                  </a:extLst>
                </p:cNvPr>
                <p:cNvSpPr txBox="1"/>
                <p:nvPr/>
              </p:nvSpPr>
              <p:spPr>
                <a:xfrm>
                  <a:off x="1904855" y="3707262"/>
                  <a:ext cx="1145252" cy="400109"/>
                </a:xfrm>
                <a:prstGeom prst="rect">
                  <a:avLst/>
                </a:prstGeom>
                <a:noFill/>
              </p:spPr>
              <p:txBody>
                <a:bodyPr wrap="square" rtlCol="0">
                  <a:spAutoFit/>
                </a:bodyPr>
                <a:lstStyle/>
                <a:p>
                  <a:r>
                    <a:rPr lang="en-GB" sz="1350" dirty="0"/>
                    <a:t>80 km</a:t>
                  </a:r>
                </a:p>
              </p:txBody>
            </p:sp>
          </p:grpSp>
          <p:cxnSp>
            <p:nvCxnSpPr>
              <p:cNvPr id="74" name="Straight Connector 73">
                <a:extLst>
                  <a:ext uri="{FF2B5EF4-FFF2-40B4-BE49-F238E27FC236}">
                    <a16:creationId xmlns:a16="http://schemas.microsoft.com/office/drawing/2014/main" id="{14BA7887-F7C5-4A15-8DE0-55EA1D3915D6}"/>
                  </a:ext>
                </a:extLst>
              </p:cNvPr>
              <p:cNvCxnSpPr>
                <a:cxnSpLocks/>
              </p:cNvCxnSpPr>
              <p:nvPr/>
            </p:nvCxnSpPr>
            <p:spPr>
              <a:xfrm flipV="1">
                <a:off x="2930820" y="858832"/>
                <a:ext cx="46709" cy="1896036"/>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0" name="TextBox 79">
                <a:extLst>
                  <a:ext uri="{FF2B5EF4-FFF2-40B4-BE49-F238E27FC236}">
                    <a16:creationId xmlns:a16="http://schemas.microsoft.com/office/drawing/2014/main" id="{CC595B94-1203-4249-8A7C-90E34907B416}"/>
                  </a:ext>
                </a:extLst>
              </p:cNvPr>
              <p:cNvSpPr txBox="1"/>
              <p:nvPr/>
            </p:nvSpPr>
            <p:spPr>
              <a:xfrm>
                <a:off x="2661079" y="1232366"/>
                <a:ext cx="738244" cy="300082"/>
              </a:xfrm>
              <a:prstGeom prst="rect">
                <a:avLst/>
              </a:prstGeom>
              <a:noFill/>
            </p:spPr>
            <p:txBody>
              <a:bodyPr wrap="square" rtlCol="0">
                <a:spAutoFit/>
              </a:bodyPr>
              <a:lstStyle/>
              <a:p>
                <a:r>
                  <a:rPr lang="en-GB" sz="1350" dirty="0"/>
                  <a:t>36 km</a:t>
                </a:r>
              </a:p>
            </p:txBody>
          </p:sp>
        </p:grpSp>
        <p:sp>
          <p:nvSpPr>
            <p:cNvPr id="64" name="TextBox 63">
              <a:extLst>
                <a:ext uri="{FF2B5EF4-FFF2-40B4-BE49-F238E27FC236}">
                  <a16:creationId xmlns:a16="http://schemas.microsoft.com/office/drawing/2014/main" id="{0E6C51A9-8D3C-4B98-BF7E-66ED3D2B0056}"/>
                </a:ext>
              </a:extLst>
            </p:cNvPr>
            <p:cNvSpPr txBox="1"/>
            <p:nvPr/>
          </p:nvSpPr>
          <p:spPr>
            <a:xfrm>
              <a:off x="5868475" y="808327"/>
              <a:ext cx="3248185" cy="369332"/>
            </a:xfrm>
            <a:prstGeom prst="rect">
              <a:avLst/>
            </a:prstGeom>
            <a:noFill/>
          </p:spPr>
          <p:txBody>
            <a:bodyPr wrap="square" rtlCol="0">
              <a:spAutoFit/>
            </a:bodyPr>
            <a:lstStyle/>
            <a:p>
              <a:r>
                <a:rPr lang="en-GB" dirty="0">
                  <a:solidFill>
                    <a:srgbClr val="00B050"/>
                  </a:solidFill>
                </a:rPr>
                <a:t>Orographic height spectrum:</a:t>
              </a:r>
            </a:p>
          </p:txBody>
        </p:sp>
      </p:grpSp>
    </p:spTree>
    <p:extLst>
      <p:ext uri="{BB962C8B-B14F-4D97-AF65-F5344CB8AC3E}">
        <p14:creationId xmlns:p14="http://schemas.microsoft.com/office/powerpoint/2010/main" val="3572826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C68B239E-DD35-4018-983F-0F89CB6B4731}"/>
              </a:ext>
            </a:extLst>
          </p:cNvPr>
          <p:cNvSpPr txBox="1"/>
          <p:nvPr/>
        </p:nvSpPr>
        <p:spPr>
          <a:xfrm>
            <a:off x="47611" y="2955676"/>
            <a:ext cx="1905385" cy="307777"/>
          </a:xfrm>
          <a:prstGeom prst="rect">
            <a:avLst/>
          </a:prstGeom>
          <a:noFill/>
        </p:spPr>
        <p:txBody>
          <a:bodyPr wrap="square" rtlCol="0">
            <a:spAutoFit/>
          </a:bodyPr>
          <a:lstStyle/>
          <a:p>
            <a:pPr algn="ctr"/>
            <a:r>
              <a:rPr lang="en-GB" sz="1400" dirty="0">
                <a:solidFill>
                  <a:srgbClr val="00B0F0"/>
                </a:solidFill>
              </a:rPr>
              <a:t>Gravity wave drag</a:t>
            </a:r>
          </a:p>
        </p:txBody>
      </p:sp>
      <p:grpSp>
        <p:nvGrpSpPr>
          <p:cNvPr id="51" name="Group 50">
            <a:extLst>
              <a:ext uri="{FF2B5EF4-FFF2-40B4-BE49-F238E27FC236}">
                <a16:creationId xmlns:a16="http://schemas.microsoft.com/office/drawing/2014/main" id="{9AB9406C-0F5D-4768-81C6-9FD7DB16D698}"/>
              </a:ext>
            </a:extLst>
          </p:cNvPr>
          <p:cNvGrpSpPr/>
          <p:nvPr/>
        </p:nvGrpSpPr>
        <p:grpSpPr>
          <a:xfrm>
            <a:off x="-42594" y="813692"/>
            <a:ext cx="8987591" cy="3590156"/>
            <a:chOff x="-42594" y="813692"/>
            <a:chExt cx="8987591" cy="3590156"/>
          </a:xfrm>
        </p:grpSpPr>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9A8F682C-C70A-472C-BAC6-F666B4340953}"/>
                    </a:ext>
                  </a:extLst>
                </p:cNvPr>
                <p:cNvSpPr/>
                <p:nvPr/>
              </p:nvSpPr>
              <p:spPr>
                <a:xfrm>
                  <a:off x="318357" y="4034516"/>
                  <a:ext cx="14097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  </m:t>
                        </m:r>
                        <m:r>
                          <a:rPr lang="en-GB" i="1" smtClean="0">
                            <a:latin typeface="Cambria Math" panose="02040503050406030204" pitchFamily="18" charset="0"/>
                          </a:rPr>
                          <m:t>+ </m:t>
                        </m:r>
                        <m:sSub>
                          <m:sSubPr>
                            <m:ctrlPr>
                              <a:rPr lang="en-GB" i="1">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r>
                          <a:rPr lang="en-GB" b="0" i="1" smtClean="0">
                            <a:latin typeface="Cambria Math" panose="02040503050406030204" pitchFamily="18" charset="0"/>
                          </a:rPr>
                          <m:t>(</m:t>
                        </m:r>
                        <m:r>
                          <a:rPr lang="en-GB" b="0" i="1" smtClean="0">
                            <a:latin typeface="Cambria Math" panose="02040503050406030204" pitchFamily="18" charset="0"/>
                          </a:rPr>
                          <m:t>𝑧</m:t>
                        </m:r>
                        <m:r>
                          <a:rPr lang="en-GB" b="0" i="1" smtClean="0">
                            <a:latin typeface="Cambria Math" panose="02040503050406030204" pitchFamily="18" charset="0"/>
                          </a:rPr>
                          <m:t>)</m:t>
                        </m:r>
                      </m:oMath>
                    </m:oMathPara>
                  </a14:m>
                  <a:endParaRPr lang="en-GB" dirty="0"/>
                </a:p>
              </p:txBody>
            </p:sp>
          </mc:Choice>
          <mc:Fallback xmlns="">
            <p:sp>
              <p:nvSpPr>
                <p:cNvPr id="67" name="Rectangle 66">
                  <a:extLst>
                    <a:ext uri="{FF2B5EF4-FFF2-40B4-BE49-F238E27FC236}">
                      <a16:creationId xmlns:a16="http://schemas.microsoft.com/office/drawing/2014/main" id="{9A8F682C-C70A-472C-BAC6-F666B4340953}"/>
                    </a:ext>
                  </a:extLst>
                </p:cNvPr>
                <p:cNvSpPr>
                  <a:spLocks noRot="1" noChangeAspect="1" noMove="1" noResize="1" noEditPoints="1" noAdjustHandles="1" noChangeArrowheads="1" noChangeShapeType="1" noTextEdit="1"/>
                </p:cNvSpPr>
                <p:nvPr/>
              </p:nvSpPr>
              <p:spPr>
                <a:xfrm>
                  <a:off x="318357" y="4034516"/>
                  <a:ext cx="1409745" cy="369332"/>
                </a:xfrm>
                <a:prstGeom prst="rect">
                  <a:avLst/>
                </a:prstGeom>
                <a:blipFill>
                  <a:blip r:embed="rId3"/>
                  <a:stretch>
                    <a:fillRect b="-15000"/>
                  </a:stretch>
                </a:blipFill>
              </p:spPr>
              <p:txBody>
                <a:bodyPr/>
                <a:lstStyle/>
                <a:p>
                  <a:r>
                    <a:rPr lang="en-GB">
                      <a:noFill/>
                    </a:rPr>
                    <a:t> </a:t>
                  </a:r>
                </a:p>
              </p:txBody>
            </p:sp>
          </mc:Fallback>
        </mc:AlternateContent>
        <p:grpSp>
          <p:nvGrpSpPr>
            <p:cNvPr id="68" name="Group 67">
              <a:extLst>
                <a:ext uri="{FF2B5EF4-FFF2-40B4-BE49-F238E27FC236}">
                  <a16:creationId xmlns:a16="http://schemas.microsoft.com/office/drawing/2014/main" id="{5A2AB507-E645-4FCA-9632-65B433C4144F}"/>
                </a:ext>
              </a:extLst>
            </p:cNvPr>
            <p:cNvGrpSpPr/>
            <p:nvPr/>
          </p:nvGrpSpPr>
          <p:grpSpPr>
            <a:xfrm>
              <a:off x="407784" y="1442423"/>
              <a:ext cx="8537213" cy="2961424"/>
              <a:chOff x="407784" y="1277323"/>
              <a:chExt cx="8537213" cy="2961424"/>
            </a:xfrm>
          </p:grpSpPr>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2E0C5B86-DB30-457B-AF58-C400E8ADFEF0}"/>
                      </a:ext>
                    </a:extLst>
                  </p:cNvPr>
                  <p:cNvSpPr txBox="1"/>
                  <p:nvPr/>
                </p:nvSpPr>
                <p:spPr>
                  <a:xfrm>
                    <a:off x="407785" y="1365323"/>
                    <a:ext cx="7798699" cy="1377941"/>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i="1">
                                  <a:latin typeface="Cambria Math" panose="02040503050406030204" pitchFamily="18" charset="0"/>
                                </a:rPr>
                                <m:t>(</m:t>
                              </m:r>
                              <m:r>
                                <a:rPr lang="en-GB" b="0" i="1" smtClean="0">
                                  <a:latin typeface="Cambria Math" panose="02040503050406030204" pitchFamily="18" charset="0"/>
                                </a:rPr>
                                <m:t>𝑧</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oMath>
                      </m:oMathPara>
                    </a14:m>
                    <a:endParaRPr lang="en-GB" i="1" dirty="0">
                      <a:latin typeface="Cambria Math" panose="02040503050406030204" pitchFamily="18" charset="0"/>
                    </a:endParaRPr>
                  </a:p>
                  <a:p>
                    <a:pPr algn="ctr"/>
                    <a:endParaRPr lang="en-GB" i="1" dirty="0">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r>
                            <a:rPr lang="en-GB" b="0" i="1" smtClean="0">
                              <a:latin typeface="Cambria Math" panose="02040503050406030204" pitchFamily="18" charset="0"/>
                            </a:rPr>
                            <m:t>𝑧</m:t>
                          </m:r>
                          <m:r>
                            <a:rPr lang="en-GB" b="0" i="1" smtClean="0">
                              <a:latin typeface="Cambria Math" panose="02040503050406030204" pitchFamily="18" charset="0"/>
                            </a:rPr>
                            <m:t>)</m:t>
                          </m:r>
                        </m:oMath>
                      </m:oMathPara>
                    </a14:m>
                    <a:endParaRPr lang="en-GB" dirty="0"/>
                  </a:p>
                </p:txBody>
              </p:sp>
            </mc:Choice>
            <mc:Fallback xmlns="">
              <p:sp>
                <p:nvSpPr>
                  <p:cNvPr id="73" name="TextBox 72">
                    <a:extLst>
                      <a:ext uri="{FF2B5EF4-FFF2-40B4-BE49-F238E27FC236}">
                        <a16:creationId xmlns:a16="http://schemas.microsoft.com/office/drawing/2014/main" id="{2E0C5B86-DB30-457B-AF58-C400E8ADFEF0}"/>
                      </a:ext>
                    </a:extLst>
                  </p:cNvPr>
                  <p:cNvSpPr txBox="1">
                    <a:spLocks noRot="1" noChangeAspect="1" noMove="1" noResize="1" noEditPoints="1" noAdjustHandles="1" noChangeArrowheads="1" noChangeShapeType="1" noTextEdit="1"/>
                  </p:cNvSpPr>
                  <p:nvPr/>
                </p:nvSpPr>
                <p:spPr>
                  <a:xfrm>
                    <a:off x="407785" y="1365323"/>
                    <a:ext cx="7798699" cy="1377941"/>
                  </a:xfrm>
                  <a:prstGeom prst="rect">
                    <a:avLst/>
                  </a:prstGeom>
                  <a:blipFill>
                    <a:blip r:embed="rId4"/>
                    <a:stretch>
                      <a:fillRect/>
                    </a:stretch>
                  </a:blipFill>
                </p:spPr>
                <p:txBody>
                  <a:bodyPr/>
                  <a:lstStyle/>
                  <a:p>
                    <a:r>
                      <a:rPr lang="en-GB">
                        <a:noFill/>
                      </a:rPr>
                      <a:t> </a:t>
                    </a:r>
                  </a:p>
                </p:txBody>
              </p:sp>
            </mc:Fallback>
          </mc:AlternateContent>
          <p:sp>
            <p:nvSpPr>
              <p:cNvPr id="70" name="Rectangle 69">
                <a:extLst>
                  <a:ext uri="{FF2B5EF4-FFF2-40B4-BE49-F238E27FC236}">
                    <a16:creationId xmlns:a16="http://schemas.microsoft.com/office/drawing/2014/main" id="{84EE8A7F-D9DA-42D5-B2FF-B9458DDE84BE}"/>
                  </a:ext>
                </a:extLst>
              </p:cNvPr>
              <p:cNvSpPr/>
              <p:nvPr/>
            </p:nvSpPr>
            <p:spPr>
              <a:xfrm>
                <a:off x="520159" y="3934422"/>
                <a:ext cx="1072666" cy="304325"/>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82" name="Rectangle 81">
                <a:extLst>
                  <a:ext uri="{FF2B5EF4-FFF2-40B4-BE49-F238E27FC236}">
                    <a16:creationId xmlns:a16="http://schemas.microsoft.com/office/drawing/2014/main" id="{39753457-28A0-4277-8F22-15901D6680E4}"/>
                  </a:ext>
                </a:extLst>
              </p:cNvPr>
              <p:cNvSpPr/>
              <p:nvPr/>
            </p:nvSpPr>
            <p:spPr>
              <a:xfrm>
                <a:off x="407784" y="2167728"/>
                <a:ext cx="1508457" cy="663889"/>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71" name="Rectangle 70">
                <a:extLst>
                  <a:ext uri="{FF2B5EF4-FFF2-40B4-BE49-F238E27FC236}">
                    <a16:creationId xmlns:a16="http://schemas.microsoft.com/office/drawing/2014/main" id="{53078E54-AA2B-433B-9979-6DB2717F4458}"/>
                  </a:ext>
                </a:extLst>
              </p:cNvPr>
              <p:cNvSpPr/>
              <p:nvPr/>
            </p:nvSpPr>
            <p:spPr>
              <a:xfrm>
                <a:off x="3390126" y="3443457"/>
                <a:ext cx="627191" cy="494372"/>
              </a:xfrm>
              <a:prstGeom prst="rect">
                <a:avLst/>
              </a:prstGeom>
              <a:solidFill>
                <a:srgbClr val="92D050">
                  <a:alpha val="41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72" name="Rectangle 71">
                <a:extLst>
                  <a:ext uri="{FF2B5EF4-FFF2-40B4-BE49-F238E27FC236}">
                    <a16:creationId xmlns:a16="http://schemas.microsoft.com/office/drawing/2014/main" id="{44FDF75E-AAC4-4222-8E3F-11388F41BBE6}"/>
                  </a:ext>
                </a:extLst>
              </p:cNvPr>
              <p:cNvSpPr/>
              <p:nvPr/>
            </p:nvSpPr>
            <p:spPr>
              <a:xfrm>
                <a:off x="6078597" y="3416805"/>
                <a:ext cx="919908" cy="494372"/>
              </a:xfrm>
              <a:prstGeom prst="rect">
                <a:avLst/>
              </a:prstGeom>
              <a:solidFill>
                <a:srgbClr val="92D050">
                  <a:alpha val="41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grpSp>
            <p:nvGrpSpPr>
              <p:cNvPr id="75" name="Group 74">
                <a:extLst>
                  <a:ext uri="{FF2B5EF4-FFF2-40B4-BE49-F238E27FC236}">
                    <a16:creationId xmlns:a16="http://schemas.microsoft.com/office/drawing/2014/main" id="{ECCC9917-72B9-4CF4-BBEF-104A2AFBF728}"/>
                  </a:ext>
                </a:extLst>
              </p:cNvPr>
              <p:cNvGrpSpPr/>
              <p:nvPr/>
            </p:nvGrpSpPr>
            <p:grpSpPr>
              <a:xfrm>
                <a:off x="2233124" y="1277323"/>
                <a:ext cx="1863649" cy="698267"/>
                <a:chOff x="5864367" y="4171016"/>
                <a:chExt cx="1786484" cy="667264"/>
              </a:xfrm>
            </p:grpSpPr>
            <p:grpSp>
              <p:nvGrpSpPr>
                <p:cNvPr id="100" name="Group 99">
                  <a:extLst>
                    <a:ext uri="{FF2B5EF4-FFF2-40B4-BE49-F238E27FC236}">
                      <a16:creationId xmlns:a16="http://schemas.microsoft.com/office/drawing/2014/main" id="{585E9C68-4F4F-44F7-836E-1BED9B820ACB}"/>
                    </a:ext>
                  </a:extLst>
                </p:cNvPr>
                <p:cNvGrpSpPr/>
                <p:nvPr/>
              </p:nvGrpSpPr>
              <p:grpSpPr>
                <a:xfrm>
                  <a:off x="5864367" y="4262620"/>
                  <a:ext cx="1786484" cy="516838"/>
                  <a:chOff x="5864367" y="4262620"/>
                  <a:chExt cx="1786484" cy="516838"/>
                </a:xfrm>
              </p:grpSpPr>
              <p:sp>
                <p:nvSpPr>
                  <p:cNvPr id="102" name="Chevron 67">
                    <a:extLst>
                      <a:ext uri="{FF2B5EF4-FFF2-40B4-BE49-F238E27FC236}">
                        <a16:creationId xmlns:a16="http://schemas.microsoft.com/office/drawing/2014/main" id="{848BDC10-5784-4FBD-B64E-B8D844C90C5C}"/>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103" name="Pentagon 68">
                    <a:extLst>
                      <a:ext uri="{FF2B5EF4-FFF2-40B4-BE49-F238E27FC236}">
                        <a16:creationId xmlns:a16="http://schemas.microsoft.com/office/drawing/2014/main" id="{51E31512-8A50-471F-997D-C42490E44080}"/>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101" name="TextBox 100">
                  <a:extLst>
                    <a:ext uri="{FF2B5EF4-FFF2-40B4-BE49-F238E27FC236}">
                      <a16:creationId xmlns:a16="http://schemas.microsoft.com/office/drawing/2014/main" id="{E0ED834F-1C12-4733-89BA-A228405F370D}"/>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77" name="Group 76">
                <a:extLst>
                  <a:ext uri="{FF2B5EF4-FFF2-40B4-BE49-F238E27FC236}">
                    <a16:creationId xmlns:a16="http://schemas.microsoft.com/office/drawing/2014/main" id="{F081E1AE-6F04-429B-BBB0-879660B70A45}"/>
                  </a:ext>
                </a:extLst>
              </p:cNvPr>
              <p:cNvGrpSpPr/>
              <p:nvPr/>
            </p:nvGrpSpPr>
            <p:grpSpPr>
              <a:xfrm>
                <a:off x="4058739" y="3382086"/>
                <a:ext cx="1863649" cy="575158"/>
                <a:chOff x="5864367" y="4229839"/>
                <a:chExt cx="1786484" cy="549619"/>
              </a:xfrm>
            </p:grpSpPr>
            <p:grpSp>
              <p:nvGrpSpPr>
                <p:cNvPr id="92" name="Group 91">
                  <a:extLst>
                    <a:ext uri="{FF2B5EF4-FFF2-40B4-BE49-F238E27FC236}">
                      <a16:creationId xmlns:a16="http://schemas.microsoft.com/office/drawing/2014/main" id="{A7988518-7610-4DDA-ADF9-C59F4269DEEC}"/>
                    </a:ext>
                  </a:extLst>
                </p:cNvPr>
                <p:cNvGrpSpPr/>
                <p:nvPr/>
              </p:nvGrpSpPr>
              <p:grpSpPr>
                <a:xfrm>
                  <a:off x="5864367" y="4262620"/>
                  <a:ext cx="1786484" cy="516838"/>
                  <a:chOff x="5864367" y="4262620"/>
                  <a:chExt cx="1786484" cy="516838"/>
                </a:xfrm>
              </p:grpSpPr>
              <p:sp>
                <p:nvSpPr>
                  <p:cNvPr id="94" name="Chevron 62">
                    <a:extLst>
                      <a:ext uri="{FF2B5EF4-FFF2-40B4-BE49-F238E27FC236}">
                        <a16:creationId xmlns:a16="http://schemas.microsoft.com/office/drawing/2014/main" id="{601E61C3-574F-40B6-81A1-D1878C72C210}"/>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95" name="Pentagon 63">
                    <a:extLst>
                      <a:ext uri="{FF2B5EF4-FFF2-40B4-BE49-F238E27FC236}">
                        <a16:creationId xmlns:a16="http://schemas.microsoft.com/office/drawing/2014/main" id="{3A386DDF-0C6A-4116-9F67-97E6C0815507}"/>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93" name="TextBox 92">
                  <a:extLst>
                    <a:ext uri="{FF2B5EF4-FFF2-40B4-BE49-F238E27FC236}">
                      <a16:creationId xmlns:a16="http://schemas.microsoft.com/office/drawing/2014/main" id="{5EC4EF77-2018-4574-B806-18A42B58A4C4}"/>
                    </a:ext>
                  </a:extLst>
                </p:cNvPr>
                <p:cNvSpPr txBox="1"/>
                <p:nvPr/>
              </p:nvSpPr>
              <p:spPr>
                <a:xfrm>
                  <a:off x="5974403" y="4229839"/>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Boundary layer diffusion</a:t>
                  </a:r>
                </a:p>
              </p:txBody>
            </p:sp>
          </p:grpSp>
          <p:grpSp>
            <p:nvGrpSpPr>
              <p:cNvPr id="78" name="Group 77">
                <a:extLst>
                  <a:ext uri="{FF2B5EF4-FFF2-40B4-BE49-F238E27FC236}">
                    <a16:creationId xmlns:a16="http://schemas.microsoft.com/office/drawing/2014/main" id="{D616B934-72B5-4396-A65B-84AB8D6C8F1A}"/>
                  </a:ext>
                </a:extLst>
              </p:cNvPr>
              <p:cNvGrpSpPr/>
              <p:nvPr/>
            </p:nvGrpSpPr>
            <p:grpSpPr>
              <a:xfrm>
                <a:off x="7039927" y="3393560"/>
                <a:ext cx="1905070" cy="540865"/>
                <a:chOff x="5864367" y="4262620"/>
                <a:chExt cx="1826190" cy="516838"/>
              </a:xfrm>
            </p:grpSpPr>
            <p:grpSp>
              <p:nvGrpSpPr>
                <p:cNvPr id="88" name="Group 87">
                  <a:extLst>
                    <a:ext uri="{FF2B5EF4-FFF2-40B4-BE49-F238E27FC236}">
                      <a16:creationId xmlns:a16="http://schemas.microsoft.com/office/drawing/2014/main" id="{68FD7576-A670-400E-812C-E888E5C2DF1C}"/>
                    </a:ext>
                  </a:extLst>
                </p:cNvPr>
                <p:cNvGrpSpPr/>
                <p:nvPr/>
              </p:nvGrpSpPr>
              <p:grpSpPr>
                <a:xfrm>
                  <a:off x="5864367" y="4262620"/>
                  <a:ext cx="1786484" cy="516838"/>
                  <a:chOff x="5864367" y="4262620"/>
                  <a:chExt cx="1786484" cy="516838"/>
                </a:xfrm>
              </p:grpSpPr>
              <p:sp>
                <p:nvSpPr>
                  <p:cNvPr id="90" name="Chevron 62">
                    <a:extLst>
                      <a:ext uri="{FF2B5EF4-FFF2-40B4-BE49-F238E27FC236}">
                        <a16:creationId xmlns:a16="http://schemas.microsoft.com/office/drawing/2014/main" id="{C620B4D4-36BE-422A-951D-B50824744908}"/>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91" name="Pentagon 63">
                    <a:extLst>
                      <a:ext uri="{FF2B5EF4-FFF2-40B4-BE49-F238E27FC236}">
                        <a16:creationId xmlns:a16="http://schemas.microsoft.com/office/drawing/2014/main" id="{F8A94271-E974-4912-8C66-2E73E12F0CA7}"/>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89" name="TextBox 88">
                  <a:extLst>
                    <a:ext uri="{FF2B5EF4-FFF2-40B4-BE49-F238E27FC236}">
                      <a16:creationId xmlns:a16="http://schemas.microsoft.com/office/drawing/2014/main" id="{F7D03F96-052C-48E8-8767-2A865EFEEB26}"/>
                    </a:ext>
                  </a:extLst>
                </p:cNvPr>
                <p:cNvSpPr txBox="1"/>
                <p:nvPr/>
              </p:nvSpPr>
              <p:spPr>
                <a:xfrm>
                  <a:off x="6014110" y="4281067"/>
                  <a:ext cx="1676447" cy="4907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200" b="1" dirty="0">
                      <a:solidFill>
                        <a:srgbClr val="00B0F0"/>
                      </a:solidFill>
                    </a:rPr>
                    <a:t>Turbulent orographic form drag</a:t>
                  </a:r>
                </a:p>
              </p:txBody>
            </p:sp>
          </p:grpSp>
          <p:grpSp>
            <p:nvGrpSpPr>
              <p:cNvPr id="79" name="Group 78">
                <a:extLst>
                  <a:ext uri="{FF2B5EF4-FFF2-40B4-BE49-F238E27FC236}">
                    <a16:creationId xmlns:a16="http://schemas.microsoft.com/office/drawing/2014/main" id="{A67A21DE-8526-4156-849D-A203D753080E}"/>
                  </a:ext>
                </a:extLst>
              </p:cNvPr>
              <p:cNvGrpSpPr/>
              <p:nvPr/>
            </p:nvGrpSpPr>
            <p:grpSpPr>
              <a:xfrm>
                <a:off x="1300987" y="3404521"/>
                <a:ext cx="1863649" cy="575160"/>
                <a:chOff x="5864367" y="4229837"/>
                <a:chExt cx="1786484" cy="549621"/>
              </a:xfrm>
            </p:grpSpPr>
            <p:grpSp>
              <p:nvGrpSpPr>
                <p:cNvPr id="83" name="Group 82">
                  <a:extLst>
                    <a:ext uri="{FF2B5EF4-FFF2-40B4-BE49-F238E27FC236}">
                      <a16:creationId xmlns:a16="http://schemas.microsoft.com/office/drawing/2014/main" id="{4B247BD9-8EAD-4072-B7B0-F9157812749E}"/>
                    </a:ext>
                  </a:extLst>
                </p:cNvPr>
                <p:cNvGrpSpPr/>
                <p:nvPr/>
              </p:nvGrpSpPr>
              <p:grpSpPr>
                <a:xfrm>
                  <a:off x="5864367" y="4262620"/>
                  <a:ext cx="1786484" cy="516838"/>
                  <a:chOff x="5864367" y="4262620"/>
                  <a:chExt cx="1786484" cy="516838"/>
                </a:xfrm>
              </p:grpSpPr>
              <p:sp>
                <p:nvSpPr>
                  <p:cNvPr id="86" name="Chevron 62">
                    <a:extLst>
                      <a:ext uri="{FF2B5EF4-FFF2-40B4-BE49-F238E27FC236}">
                        <a16:creationId xmlns:a16="http://schemas.microsoft.com/office/drawing/2014/main" id="{85B7F7D8-3631-476B-8A56-D9DDA18F045D}"/>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87" name="Pentagon 63">
                    <a:extLst>
                      <a:ext uri="{FF2B5EF4-FFF2-40B4-BE49-F238E27FC236}">
                        <a16:creationId xmlns:a16="http://schemas.microsoft.com/office/drawing/2014/main" id="{FB11D2BA-2FA2-41D1-B490-C3C0B63A3A69}"/>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85" name="TextBox 84">
                  <a:extLst>
                    <a:ext uri="{FF2B5EF4-FFF2-40B4-BE49-F238E27FC236}">
                      <a16:creationId xmlns:a16="http://schemas.microsoft.com/office/drawing/2014/main" id="{A714FEFA-BD78-44AF-8127-4AEB90225CC8}"/>
                    </a:ext>
                  </a:extLst>
                </p:cNvPr>
                <p:cNvSpPr txBox="1"/>
                <p:nvPr/>
              </p:nvSpPr>
              <p:spPr>
                <a:xfrm>
                  <a:off x="5974403" y="4229837"/>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81" name="TextBox 80">
                <a:extLst>
                  <a:ext uri="{FF2B5EF4-FFF2-40B4-BE49-F238E27FC236}">
                    <a16:creationId xmlns:a16="http://schemas.microsoft.com/office/drawing/2014/main" id="{78D3F5E2-4855-47E7-83D4-D4F8AC734017}"/>
                  </a:ext>
                </a:extLst>
              </p:cNvPr>
              <p:cNvSpPr txBox="1"/>
              <p:nvPr/>
            </p:nvSpPr>
            <p:spPr>
              <a:xfrm>
                <a:off x="2668573" y="2744409"/>
                <a:ext cx="1673264" cy="307777"/>
              </a:xfrm>
              <a:prstGeom prst="rect">
                <a:avLst/>
              </a:prstGeom>
              <a:noFill/>
            </p:spPr>
            <p:txBody>
              <a:bodyPr wrap="square" rtlCol="0">
                <a:spAutoFit/>
              </a:bodyPr>
              <a:lstStyle/>
              <a:p>
                <a:pPr algn="ctr"/>
                <a:endParaRPr lang="en-GB" sz="1400" dirty="0">
                  <a:solidFill>
                    <a:srgbClr val="00B0F0"/>
                  </a:solidFill>
                </a:endParaRPr>
              </a:p>
            </p:txBody>
          </p:sp>
        </p:grpSp>
        <p:sp>
          <p:nvSpPr>
            <p:cNvPr id="69" name="TextBox 68">
              <a:extLst>
                <a:ext uri="{FF2B5EF4-FFF2-40B4-BE49-F238E27FC236}">
                  <a16:creationId xmlns:a16="http://schemas.microsoft.com/office/drawing/2014/main" id="{80116C18-485E-477E-B721-7F539677076A}"/>
                </a:ext>
              </a:extLst>
            </p:cNvPr>
            <p:cNvSpPr txBox="1"/>
            <p:nvPr/>
          </p:nvSpPr>
          <p:spPr>
            <a:xfrm>
              <a:off x="-42594" y="813692"/>
              <a:ext cx="4599406" cy="646331"/>
            </a:xfrm>
            <a:prstGeom prst="rect">
              <a:avLst/>
            </a:prstGeom>
            <a:noFill/>
          </p:spPr>
          <p:txBody>
            <a:bodyPr wrap="square" rtlCol="0">
              <a:spAutoFit/>
            </a:bodyPr>
            <a:lstStyle/>
            <a:p>
              <a:pPr algn="ctr"/>
              <a:r>
                <a:rPr lang="en-GB" dirty="0"/>
                <a:t>Horizontally averaged momentum budget in the free atmosphere:</a:t>
              </a:r>
            </a:p>
          </p:txBody>
        </p:sp>
      </p:grpSp>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64C564B8-C85C-44D5-9514-C794322E2247}"/>
                  </a:ext>
                </a:extLst>
              </p:cNvPr>
              <p:cNvSpPr/>
              <p:nvPr/>
            </p:nvSpPr>
            <p:spPr>
              <a:xfrm>
                <a:off x="477997" y="3635540"/>
                <a:ext cx="7950919"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sSub>
                        <m:sSubPr>
                          <m:ctrlPr>
                            <a:rPr lang="en-GB" i="1">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𝐵𝐿𝐾</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 </m:t>
                          </m:r>
                          <m:r>
                            <a:rPr lang="en-GB" b="0" i="1" smtClean="0">
                              <a:latin typeface="Cambria Math" panose="02040503050406030204" pitchFamily="18" charset="0"/>
                            </a:rPr>
                            <m:t>𝐹</m:t>
                          </m:r>
                          <m:r>
                            <a:rPr lang="en-GB" i="1">
                              <a:latin typeface="Cambria Math" panose="02040503050406030204" pitchFamily="18" charset="0"/>
                            </a:rPr>
                            <m:t> </m:t>
                          </m:r>
                        </m:e>
                        <m:sub>
                          <m:r>
                            <a:rPr lang="en-GB" i="1">
                              <a:latin typeface="Cambria Math" panose="02040503050406030204" pitchFamily="18" charset="0"/>
                            </a:rPr>
                            <m:t>𝐵𝐿</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 </m:t>
                          </m:r>
                          <m:r>
                            <a:rPr lang="en-GB" b="0" i="1" smtClean="0">
                              <a:latin typeface="Cambria Math" panose="02040503050406030204" pitchFamily="18" charset="0"/>
                            </a:rPr>
                            <m:t>𝐹</m:t>
                          </m:r>
                        </m:e>
                        <m:sub>
                          <m:r>
                            <a:rPr lang="en-GB" i="1">
                              <a:latin typeface="Cambria Math" panose="02040503050406030204" pitchFamily="18" charset="0"/>
                            </a:rPr>
                            <m:t>𝑇𝑂𝐹𝐷</m:t>
                          </m:r>
                        </m:sub>
                      </m:sSub>
                    </m:oMath>
                  </m:oMathPara>
                </a14:m>
                <a:endParaRPr lang="en-GB" dirty="0"/>
              </a:p>
              <a:p>
                <a:endParaRPr lang="en-GB" dirty="0"/>
              </a:p>
            </p:txBody>
          </p:sp>
        </mc:Choice>
        <mc:Fallback xmlns="">
          <p:sp>
            <p:nvSpPr>
              <p:cNvPr id="125" name="Rectangle 124">
                <a:extLst>
                  <a:ext uri="{FF2B5EF4-FFF2-40B4-BE49-F238E27FC236}">
                    <a16:creationId xmlns:a16="http://schemas.microsoft.com/office/drawing/2014/main" id="{64C564B8-C85C-44D5-9514-C794322E2247}"/>
                  </a:ext>
                </a:extLst>
              </p:cNvPr>
              <p:cNvSpPr>
                <a:spLocks noRot="1" noChangeAspect="1" noMove="1" noResize="1" noEditPoints="1" noAdjustHandles="1" noChangeArrowheads="1" noChangeShapeType="1" noTextEdit="1"/>
              </p:cNvSpPr>
              <p:nvPr/>
            </p:nvSpPr>
            <p:spPr>
              <a:xfrm>
                <a:off x="477997" y="3635540"/>
                <a:ext cx="7950919" cy="646331"/>
              </a:xfrm>
              <a:prstGeom prst="rect">
                <a:avLst/>
              </a:prstGeom>
              <a:blipFill>
                <a:blip r:embed="rId5"/>
                <a:stretch>
                  <a:fillRect/>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B3F0CB0F-6358-4C63-A506-6D82D82D2C42}"/>
              </a:ext>
            </a:extLst>
          </p:cNvPr>
          <p:cNvSpPr txBox="1"/>
          <p:nvPr/>
        </p:nvSpPr>
        <p:spPr>
          <a:xfrm>
            <a:off x="6254331" y="3361408"/>
            <a:ext cx="1414984" cy="923330"/>
          </a:xfrm>
          <a:prstGeom prst="rect">
            <a:avLst/>
          </a:prstGeom>
          <a:noFill/>
        </p:spPr>
        <p:txBody>
          <a:bodyPr wrap="square" rtlCol="0">
            <a:spAutoFit/>
          </a:bodyPr>
          <a:lstStyle/>
          <a:p>
            <a:r>
              <a:rPr lang="en-GB" sz="5400" dirty="0">
                <a:solidFill>
                  <a:srgbClr val="FF0000"/>
                </a:solidFill>
              </a:rPr>
              <a:t>X</a:t>
            </a:r>
          </a:p>
        </p:txBody>
      </p:sp>
      <p:sp>
        <p:nvSpPr>
          <p:cNvPr id="126" name="TextBox 125">
            <a:extLst>
              <a:ext uri="{FF2B5EF4-FFF2-40B4-BE49-F238E27FC236}">
                <a16:creationId xmlns:a16="http://schemas.microsoft.com/office/drawing/2014/main" id="{8AFE3A1F-B546-4FCA-A7F2-F4968BB58DDB}"/>
              </a:ext>
            </a:extLst>
          </p:cNvPr>
          <p:cNvSpPr txBox="1"/>
          <p:nvPr/>
        </p:nvSpPr>
        <p:spPr>
          <a:xfrm>
            <a:off x="608915" y="3349350"/>
            <a:ext cx="692072" cy="923330"/>
          </a:xfrm>
          <a:prstGeom prst="rect">
            <a:avLst/>
          </a:prstGeom>
          <a:noFill/>
        </p:spPr>
        <p:txBody>
          <a:bodyPr wrap="square" rtlCol="0">
            <a:spAutoFit/>
          </a:bodyPr>
          <a:lstStyle/>
          <a:p>
            <a:r>
              <a:rPr lang="en-GB" sz="5400" dirty="0">
                <a:solidFill>
                  <a:srgbClr val="FF0000"/>
                </a:solidFill>
              </a:rPr>
              <a:t>X</a:t>
            </a:r>
          </a:p>
        </p:txBody>
      </p:sp>
      <p:sp>
        <p:nvSpPr>
          <p:cNvPr id="127" name="TextBox 126">
            <a:extLst>
              <a:ext uri="{FF2B5EF4-FFF2-40B4-BE49-F238E27FC236}">
                <a16:creationId xmlns:a16="http://schemas.microsoft.com/office/drawing/2014/main" id="{9CA253C2-2877-449A-A854-FC3495B7F564}"/>
              </a:ext>
            </a:extLst>
          </p:cNvPr>
          <p:cNvSpPr txBox="1"/>
          <p:nvPr/>
        </p:nvSpPr>
        <p:spPr>
          <a:xfrm>
            <a:off x="3395134" y="3396320"/>
            <a:ext cx="1414984" cy="923330"/>
          </a:xfrm>
          <a:prstGeom prst="rect">
            <a:avLst/>
          </a:prstGeom>
          <a:noFill/>
        </p:spPr>
        <p:txBody>
          <a:bodyPr wrap="square" rtlCol="0">
            <a:spAutoFit/>
          </a:bodyPr>
          <a:lstStyle/>
          <a:p>
            <a:r>
              <a:rPr lang="en-GB" sz="5400" dirty="0">
                <a:solidFill>
                  <a:srgbClr val="FF0000"/>
                </a:solidFill>
              </a:rPr>
              <a:t>X</a:t>
            </a:r>
          </a:p>
        </p:txBody>
      </p:sp>
      <p:sp>
        <p:nvSpPr>
          <p:cNvPr id="59" name="Title 6">
            <a:extLst>
              <a:ext uri="{FF2B5EF4-FFF2-40B4-BE49-F238E27FC236}">
                <a16:creationId xmlns:a16="http://schemas.microsoft.com/office/drawing/2014/main" id="{D47E0D29-DDDE-427C-81A1-947B9C13648A}"/>
              </a:ext>
            </a:extLst>
          </p:cNvPr>
          <p:cNvSpPr txBox="1">
            <a:spLocks/>
          </p:cNvSpPr>
          <p:nvPr/>
        </p:nvSpPr>
        <p:spPr>
          <a:xfrm>
            <a:off x="-68702" y="234226"/>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3600" dirty="0">
                <a:solidFill>
                  <a:srgbClr val="00B0F0"/>
                </a:solidFill>
                <a:latin typeface="Arial"/>
                <a:ea typeface="ＭＳ Ｐゴシック"/>
                <a:cs typeface="Arial"/>
              </a:rPr>
              <a:t>Orographic drag parametrizations</a:t>
            </a:r>
            <a:endParaRPr lang="en-US" sz="3600" dirty="0">
              <a:solidFill>
                <a:srgbClr val="00B0F0"/>
              </a:solidFill>
            </a:endParaRPr>
          </a:p>
        </p:txBody>
      </p:sp>
      <p:grpSp>
        <p:nvGrpSpPr>
          <p:cNvPr id="52" name="Group 51">
            <a:extLst>
              <a:ext uri="{FF2B5EF4-FFF2-40B4-BE49-F238E27FC236}">
                <a16:creationId xmlns:a16="http://schemas.microsoft.com/office/drawing/2014/main" id="{5C41487B-1FBE-43E6-A583-82809D91EE1A}"/>
              </a:ext>
            </a:extLst>
          </p:cNvPr>
          <p:cNvGrpSpPr/>
          <p:nvPr/>
        </p:nvGrpSpPr>
        <p:grpSpPr>
          <a:xfrm>
            <a:off x="5738131" y="808327"/>
            <a:ext cx="3378529" cy="2690161"/>
            <a:chOff x="5738131" y="808327"/>
            <a:chExt cx="3378529" cy="2690161"/>
          </a:xfrm>
        </p:grpSpPr>
        <p:grpSp>
          <p:nvGrpSpPr>
            <p:cNvPr id="62" name="Group 61">
              <a:extLst>
                <a:ext uri="{FF2B5EF4-FFF2-40B4-BE49-F238E27FC236}">
                  <a16:creationId xmlns:a16="http://schemas.microsoft.com/office/drawing/2014/main" id="{F951078D-9832-4A4D-8E50-EE2D4D1E0FE6}"/>
                </a:ext>
              </a:extLst>
            </p:cNvPr>
            <p:cNvGrpSpPr/>
            <p:nvPr/>
          </p:nvGrpSpPr>
          <p:grpSpPr>
            <a:xfrm>
              <a:off x="5738131" y="1127039"/>
              <a:ext cx="3267182" cy="2371449"/>
              <a:chOff x="843484" y="632366"/>
              <a:chExt cx="3267182" cy="2371449"/>
            </a:xfrm>
          </p:grpSpPr>
          <p:grpSp>
            <p:nvGrpSpPr>
              <p:cNvPr id="64" name="Group 63">
                <a:extLst>
                  <a:ext uri="{FF2B5EF4-FFF2-40B4-BE49-F238E27FC236}">
                    <a16:creationId xmlns:a16="http://schemas.microsoft.com/office/drawing/2014/main" id="{1A376E55-5A72-4924-93B5-49ED47452550}"/>
                  </a:ext>
                </a:extLst>
              </p:cNvPr>
              <p:cNvGrpSpPr/>
              <p:nvPr/>
            </p:nvGrpSpPr>
            <p:grpSpPr>
              <a:xfrm>
                <a:off x="843484" y="632366"/>
                <a:ext cx="3267182" cy="2371449"/>
                <a:chOff x="0" y="3707262"/>
                <a:chExt cx="4356243" cy="3161932"/>
              </a:xfrm>
            </p:grpSpPr>
            <p:pic>
              <p:nvPicPr>
                <p:cNvPr id="74" name="Picture 73">
                  <a:extLst>
                    <a:ext uri="{FF2B5EF4-FFF2-40B4-BE49-F238E27FC236}">
                      <a16:creationId xmlns:a16="http://schemas.microsoft.com/office/drawing/2014/main" id="{22539015-006F-411D-904B-65D2C64B235C}"/>
                    </a:ext>
                  </a:extLst>
                </p:cNvPr>
                <p:cNvPicPr>
                  <a:picLocks noChangeAspect="1"/>
                </p:cNvPicPr>
                <p:nvPr/>
              </p:nvPicPr>
              <p:blipFill>
                <a:blip r:embed="rId6"/>
                <a:stretch>
                  <a:fillRect/>
                </a:stretch>
              </p:blipFill>
              <p:spPr>
                <a:xfrm>
                  <a:off x="0" y="3841178"/>
                  <a:ext cx="4356243" cy="3028016"/>
                </a:xfrm>
                <a:prstGeom prst="rect">
                  <a:avLst/>
                </a:prstGeom>
              </p:spPr>
            </p:pic>
            <p:cxnSp>
              <p:nvCxnSpPr>
                <p:cNvPr id="80" name="Straight Connector 79">
                  <a:extLst>
                    <a:ext uri="{FF2B5EF4-FFF2-40B4-BE49-F238E27FC236}">
                      <a16:creationId xmlns:a16="http://schemas.microsoft.com/office/drawing/2014/main" id="{A8478740-F3ED-44F2-8C9C-071EC72DE713}"/>
                    </a:ext>
                  </a:extLst>
                </p:cNvPr>
                <p:cNvCxnSpPr>
                  <a:cxnSpLocks/>
                </p:cNvCxnSpPr>
                <p:nvPr/>
              </p:nvCxnSpPr>
              <p:spPr>
                <a:xfrm flipV="1">
                  <a:off x="3269902" y="4009217"/>
                  <a:ext cx="11533" cy="2542845"/>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4" name="Straight Connector 83">
                  <a:extLst>
                    <a:ext uri="{FF2B5EF4-FFF2-40B4-BE49-F238E27FC236}">
                      <a16:creationId xmlns:a16="http://schemas.microsoft.com/office/drawing/2014/main" id="{9C1A9475-6572-4D6E-BBCD-78FA557677CF}"/>
                    </a:ext>
                  </a:extLst>
                </p:cNvPr>
                <p:cNvCxnSpPr>
                  <a:cxnSpLocks/>
                </p:cNvCxnSpPr>
                <p:nvPr/>
              </p:nvCxnSpPr>
              <p:spPr>
                <a:xfrm flipV="1">
                  <a:off x="2339250" y="4087701"/>
                  <a:ext cx="0" cy="2449564"/>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4" name="TextBox 103">
                  <a:extLst>
                    <a:ext uri="{FF2B5EF4-FFF2-40B4-BE49-F238E27FC236}">
                      <a16:creationId xmlns:a16="http://schemas.microsoft.com/office/drawing/2014/main" id="{67959D9A-3B19-48BB-8A01-01641CCF985D}"/>
                    </a:ext>
                  </a:extLst>
                </p:cNvPr>
                <p:cNvSpPr txBox="1"/>
                <p:nvPr/>
              </p:nvSpPr>
              <p:spPr>
                <a:xfrm>
                  <a:off x="2896748" y="4966113"/>
                  <a:ext cx="984325" cy="400109"/>
                </a:xfrm>
                <a:prstGeom prst="rect">
                  <a:avLst/>
                </a:prstGeom>
                <a:noFill/>
              </p:spPr>
              <p:txBody>
                <a:bodyPr wrap="square" rtlCol="0">
                  <a:spAutoFit/>
                </a:bodyPr>
                <a:lstStyle/>
                <a:p>
                  <a:r>
                    <a:rPr lang="en-GB" sz="1350" dirty="0"/>
                    <a:t>18 km</a:t>
                  </a:r>
                </a:p>
              </p:txBody>
            </p:sp>
            <p:sp>
              <p:nvSpPr>
                <p:cNvPr id="105" name="TextBox 104">
                  <a:extLst>
                    <a:ext uri="{FF2B5EF4-FFF2-40B4-BE49-F238E27FC236}">
                      <a16:creationId xmlns:a16="http://schemas.microsoft.com/office/drawing/2014/main" id="{8F5A9D83-E79B-48F2-BDC1-D39F8708666D}"/>
                    </a:ext>
                  </a:extLst>
                </p:cNvPr>
                <p:cNvSpPr txBox="1"/>
                <p:nvPr/>
              </p:nvSpPr>
              <p:spPr>
                <a:xfrm>
                  <a:off x="1904855" y="3707262"/>
                  <a:ext cx="1145252" cy="400109"/>
                </a:xfrm>
                <a:prstGeom prst="rect">
                  <a:avLst/>
                </a:prstGeom>
                <a:noFill/>
              </p:spPr>
              <p:txBody>
                <a:bodyPr wrap="square" rtlCol="0">
                  <a:spAutoFit/>
                </a:bodyPr>
                <a:lstStyle/>
                <a:p>
                  <a:r>
                    <a:rPr lang="en-GB" sz="1350" dirty="0"/>
                    <a:t>80 km</a:t>
                  </a:r>
                </a:p>
              </p:txBody>
            </p:sp>
          </p:grpSp>
          <p:cxnSp>
            <p:nvCxnSpPr>
              <p:cNvPr id="65" name="Straight Connector 64">
                <a:extLst>
                  <a:ext uri="{FF2B5EF4-FFF2-40B4-BE49-F238E27FC236}">
                    <a16:creationId xmlns:a16="http://schemas.microsoft.com/office/drawing/2014/main" id="{C43DA3DA-E264-4BE4-B42D-F0F9AEA76A57}"/>
                  </a:ext>
                </a:extLst>
              </p:cNvPr>
              <p:cNvCxnSpPr>
                <a:cxnSpLocks/>
              </p:cNvCxnSpPr>
              <p:nvPr/>
            </p:nvCxnSpPr>
            <p:spPr>
              <a:xfrm flipV="1">
                <a:off x="2930820" y="858832"/>
                <a:ext cx="46709" cy="1896036"/>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6" name="TextBox 65">
                <a:extLst>
                  <a:ext uri="{FF2B5EF4-FFF2-40B4-BE49-F238E27FC236}">
                    <a16:creationId xmlns:a16="http://schemas.microsoft.com/office/drawing/2014/main" id="{74ED60BA-A95E-4477-B512-78AB19D4B332}"/>
                  </a:ext>
                </a:extLst>
              </p:cNvPr>
              <p:cNvSpPr txBox="1"/>
              <p:nvPr/>
            </p:nvSpPr>
            <p:spPr>
              <a:xfrm>
                <a:off x="2661079" y="1232366"/>
                <a:ext cx="738244" cy="300082"/>
              </a:xfrm>
              <a:prstGeom prst="rect">
                <a:avLst/>
              </a:prstGeom>
              <a:noFill/>
            </p:spPr>
            <p:txBody>
              <a:bodyPr wrap="square" rtlCol="0">
                <a:spAutoFit/>
              </a:bodyPr>
              <a:lstStyle/>
              <a:p>
                <a:r>
                  <a:rPr lang="en-GB" sz="1350" dirty="0"/>
                  <a:t>36 km</a:t>
                </a:r>
              </a:p>
            </p:txBody>
          </p:sp>
        </p:grpSp>
        <p:sp>
          <p:nvSpPr>
            <p:cNvPr id="63" name="TextBox 62">
              <a:extLst>
                <a:ext uri="{FF2B5EF4-FFF2-40B4-BE49-F238E27FC236}">
                  <a16:creationId xmlns:a16="http://schemas.microsoft.com/office/drawing/2014/main" id="{D95FBE43-8121-4FBD-BEC4-0EBE1E140E63}"/>
                </a:ext>
              </a:extLst>
            </p:cNvPr>
            <p:cNvSpPr txBox="1"/>
            <p:nvPr/>
          </p:nvSpPr>
          <p:spPr>
            <a:xfrm>
              <a:off x="5868475" y="808327"/>
              <a:ext cx="3248185" cy="369332"/>
            </a:xfrm>
            <a:prstGeom prst="rect">
              <a:avLst/>
            </a:prstGeom>
            <a:noFill/>
          </p:spPr>
          <p:txBody>
            <a:bodyPr wrap="square" rtlCol="0">
              <a:spAutoFit/>
            </a:bodyPr>
            <a:lstStyle/>
            <a:p>
              <a:r>
                <a:rPr lang="en-GB" dirty="0">
                  <a:solidFill>
                    <a:srgbClr val="00B050"/>
                  </a:solidFill>
                </a:rPr>
                <a:t>Orographic height spectrum:</a:t>
              </a:r>
            </a:p>
          </p:txBody>
        </p:sp>
      </p:grpSp>
      <p:grpSp>
        <p:nvGrpSpPr>
          <p:cNvPr id="106" name="Group 105">
            <a:extLst>
              <a:ext uri="{FF2B5EF4-FFF2-40B4-BE49-F238E27FC236}">
                <a16:creationId xmlns:a16="http://schemas.microsoft.com/office/drawing/2014/main" id="{830B79FF-785E-43E3-B323-5DA0D649AB2C}"/>
              </a:ext>
            </a:extLst>
          </p:cNvPr>
          <p:cNvGrpSpPr/>
          <p:nvPr/>
        </p:nvGrpSpPr>
        <p:grpSpPr>
          <a:xfrm>
            <a:off x="2138600" y="2325147"/>
            <a:ext cx="1411307" cy="583217"/>
            <a:chOff x="3671061" y="4177896"/>
            <a:chExt cx="1352871" cy="557321"/>
          </a:xfrm>
        </p:grpSpPr>
        <p:grpSp>
          <p:nvGrpSpPr>
            <p:cNvPr id="107" name="Group 106">
              <a:extLst>
                <a:ext uri="{FF2B5EF4-FFF2-40B4-BE49-F238E27FC236}">
                  <a16:creationId xmlns:a16="http://schemas.microsoft.com/office/drawing/2014/main" id="{12B3F998-9510-408F-9E7D-F95D5CD57B42}"/>
                </a:ext>
              </a:extLst>
            </p:cNvPr>
            <p:cNvGrpSpPr/>
            <p:nvPr/>
          </p:nvGrpSpPr>
          <p:grpSpPr>
            <a:xfrm>
              <a:off x="3671061" y="4206697"/>
              <a:ext cx="1317668" cy="521445"/>
              <a:chOff x="3671061" y="4206697"/>
              <a:chExt cx="1317668" cy="521445"/>
            </a:xfrm>
          </p:grpSpPr>
          <p:sp>
            <p:nvSpPr>
              <p:cNvPr id="109" name="Chevron 42">
                <a:extLst>
                  <a:ext uri="{FF2B5EF4-FFF2-40B4-BE49-F238E27FC236}">
                    <a16:creationId xmlns:a16="http://schemas.microsoft.com/office/drawing/2014/main" id="{333BD568-6A77-4356-A8C9-63ED6B0A60E3}"/>
                  </a:ext>
                </a:extLst>
              </p:cNvPr>
              <p:cNvSpPr/>
              <p:nvPr/>
            </p:nvSpPr>
            <p:spPr>
              <a:xfrm rot="10800000">
                <a:off x="3671061" y="4206697"/>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dirty="0">
                  <a:solidFill>
                    <a:schemeClr val="tx1"/>
                  </a:solidFill>
                </a:endParaRPr>
              </a:p>
            </p:txBody>
          </p:sp>
          <p:sp>
            <p:nvSpPr>
              <p:cNvPr id="110" name="Pentagon 69">
                <a:extLst>
                  <a:ext uri="{FF2B5EF4-FFF2-40B4-BE49-F238E27FC236}">
                    <a16:creationId xmlns:a16="http://schemas.microsoft.com/office/drawing/2014/main" id="{9D065765-E470-4EA0-8113-B89026472BA3}"/>
                  </a:ext>
                </a:extLst>
              </p:cNvPr>
              <p:cNvSpPr/>
              <p:nvPr/>
            </p:nvSpPr>
            <p:spPr>
              <a:xfrm rot="10800000">
                <a:off x="3673102" y="42113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108" name="TextBox 107">
              <a:extLst>
                <a:ext uri="{FF2B5EF4-FFF2-40B4-BE49-F238E27FC236}">
                  <a16:creationId xmlns:a16="http://schemas.microsoft.com/office/drawing/2014/main" id="{7F2A012F-7098-48BD-BBD0-1C0C14594B42}"/>
                </a:ext>
              </a:extLst>
            </p:cNvPr>
            <p:cNvSpPr txBox="1"/>
            <p:nvPr/>
          </p:nvSpPr>
          <p:spPr>
            <a:xfrm>
              <a:off x="3863041" y="4177896"/>
              <a:ext cx="1160891" cy="557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spTree>
    <p:extLst>
      <p:ext uri="{BB962C8B-B14F-4D97-AF65-F5344CB8AC3E}">
        <p14:creationId xmlns:p14="http://schemas.microsoft.com/office/powerpoint/2010/main" val="4155511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714499" y="1308956"/>
            <a:ext cx="1945878" cy="1015663"/>
          </a:xfrm>
          <a:prstGeom prst="rect">
            <a:avLst/>
          </a:prstGeom>
        </p:spPr>
        <p:txBody>
          <a:bodyPr wrap="square">
            <a:spAutoFit/>
          </a:bodyPr>
          <a:lstStyle/>
          <a:p>
            <a:pPr algn="ctr"/>
            <a:r>
              <a:rPr lang="en-GB" sz="2000" dirty="0">
                <a:solidFill>
                  <a:srgbClr val="00B050"/>
                </a:solidFill>
              </a:rPr>
              <a:t>Gives impact of resolved orography</a:t>
            </a:r>
          </a:p>
        </p:txBody>
      </p:sp>
      <p:grpSp>
        <p:nvGrpSpPr>
          <p:cNvPr id="30" name="Group 29"/>
          <p:cNvGrpSpPr/>
          <p:nvPr/>
        </p:nvGrpSpPr>
        <p:grpSpPr>
          <a:xfrm rot="10800000">
            <a:off x="407867" y="1337570"/>
            <a:ext cx="3565680" cy="1284374"/>
            <a:chOff x="5864367" y="4207363"/>
            <a:chExt cx="1806138" cy="572095"/>
          </a:xfrm>
        </p:grpSpPr>
        <p:grpSp>
          <p:nvGrpSpPr>
            <p:cNvPr id="31" name="Group 30"/>
            <p:cNvGrpSpPr/>
            <p:nvPr/>
          </p:nvGrpSpPr>
          <p:grpSpPr>
            <a:xfrm>
              <a:off x="5864367" y="4262620"/>
              <a:ext cx="1786484" cy="516838"/>
              <a:chOff x="5864367" y="4262620"/>
              <a:chExt cx="1786484" cy="516838"/>
            </a:xfrm>
          </p:grpSpPr>
          <p:sp>
            <p:nvSpPr>
              <p:cNvPr id="33" name="Chevron 32"/>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dirty="0">
                  <a:solidFill>
                    <a:schemeClr val="tx1"/>
                  </a:solidFill>
                </a:endParaRPr>
              </a:p>
            </p:txBody>
          </p:sp>
          <p:sp>
            <p:nvSpPr>
              <p:cNvPr id="34" name="Pentagon 33"/>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32" name="TextBox 31"/>
            <p:cNvSpPr txBox="1"/>
            <p:nvPr/>
          </p:nvSpPr>
          <p:spPr>
            <a:xfrm rot="10800000">
              <a:off x="6112529" y="4207363"/>
              <a:ext cx="1557976" cy="5577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200" b="1" dirty="0">
                  <a:solidFill>
                    <a:srgbClr val="00B0F0"/>
                  </a:solidFill>
                </a:rPr>
                <a:t>High resolution simulation with high resolution orography</a:t>
              </a:r>
            </a:p>
            <a:p>
              <a:pPr algn="ctr"/>
              <a:r>
                <a:rPr lang="en-GB" sz="1200" b="1" dirty="0">
                  <a:solidFill>
                    <a:srgbClr val="00B0F0"/>
                  </a:solidFill>
                </a:rPr>
                <a:t>-</a:t>
              </a:r>
            </a:p>
            <a:p>
              <a:pPr algn="ctr"/>
              <a:r>
                <a:rPr lang="en-GB" sz="1200" b="1" dirty="0">
                  <a:solidFill>
                    <a:srgbClr val="00B0F0"/>
                  </a:solidFill>
                </a:rPr>
                <a:t>High resolution simulation with low resolution orography</a:t>
              </a:r>
            </a:p>
            <a:p>
              <a:pPr algn="ctr"/>
              <a:endParaRPr lang="en-GB" sz="1200" b="1" dirty="0">
                <a:solidFill>
                  <a:srgbClr val="00B0F0"/>
                </a:solidFill>
              </a:endParaRPr>
            </a:p>
          </p:txBody>
        </p:sp>
      </p:grpSp>
      <p:sp>
        <p:nvSpPr>
          <p:cNvPr id="24" name="Title 1">
            <a:extLst>
              <a:ext uri="{FF2B5EF4-FFF2-40B4-BE49-F238E27FC236}">
                <a16:creationId xmlns:a16="http://schemas.microsoft.com/office/drawing/2014/main" id="{0F832CC0-43B5-47A3-B323-CBAF7A5217C3}"/>
              </a:ext>
            </a:extLst>
          </p:cNvPr>
          <p:cNvSpPr txBox="1">
            <a:spLocks/>
          </p:cNvSpPr>
          <p:nvPr/>
        </p:nvSpPr>
        <p:spPr>
          <a:xfrm>
            <a:off x="2367713" y="59618"/>
            <a:ext cx="7433657" cy="764770"/>
          </a:xfrm>
          <a:prstGeom prst="rect">
            <a:avLst/>
          </a:prstGeom>
        </p:spPr>
        <p:txBody>
          <a:bodyPr>
            <a:norm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Model setup</a:t>
            </a:r>
          </a:p>
        </p:txBody>
      </p:sp>
      <p:grpSp>
        <p:nvGrpSpPr>
          <p:cNvPr id="36" name="Group 35">
            <a:extLst>
              <a:ext uri="{FF2B5EF4-FFF2-40B4-BE49-F238E27FC236}">
                <a16:creationId xmlns:a16="http://schemas.microsoft.com/office/drawing/2014/main" id="{F27D91C7-C2F2-4B32-B400-7C05363FA44A}"/>
              </a:ext>
            </a:extLst>
          </p:cNvPr>
          <p:cNvGrpSpPr/>
          <p:nvPr/>
        </p:nvGrpSpPr>
        <p:grpSpPr>
          <a:xfrm>
            <a:off x="5667363" y="881915"/>
            <a:ext cx="3360420" cy="1740030"/>
            <a:chOff x="2667000" y="215538"/>
            <a:chExt cx="3458880" cy="1701173"/>
          </a:xfrm>
        </p:grpSpPr>
        <p:pic>
          <p:nvPicPr>
            <p:cNvPr id="37" name="Picture 18">
              <a:extLst>
                <a:ext uri="{FF2B5EF4-FFF2-40B4-BE49-F238E27FC236}">
                  <a16:creationId xmlns:a16="http://schemas.microsoft.com/office/drawing/2014/main" id="{041921A4-C06B-43A8-9795-B55CB6AC4CA3}"/>
                </a:ext>
              </a:extLst>
            </p:cNvPr>
            <p:cNvPicPr>
              <a:picLocks noChangeAspect="1" noChangeArrowheads="1"/>
            </p:cNvPicPr>
            <p:nvPr/>
          </p:nvPicPr>
          <p:blipFill>
            <a:blip r:embed="rId3"/>
            <a:srcRect/>
            <a:stretch>
              <a:fillRect/>
            </a:stretch>
          </p:blipFill>
          <p:spPr bwMode="auto">
            <a:xfrm>
              <a:off x="2667000" y="551959"/>
              <a:ext cx="3458880" cy="1364752"/>
            </a:xfrm>
            <a:prstGeom prst="rect">
              <a:avLst/>
            </a:prstGeom>
            <a:noFill/>
            <a:ln w="9525">
              <a:noFill/>
              <a:miter lim="800000"/>
              <a:headEnd/>
              <a:tailEnd/>
            </a:ln>
          </p:spPr>
        </p:pic>
        <p:sp>
          <p:nvSpPr>
            <p:cNvPr id="38" name="CustomShape 1">
              <a:extLst>
                <a:ext uri="{FF2B5EF4-FFF2-40B4-BE49-F238E27FC236}">
                  <a16:creationId xmlns:a16="http://schemas.microsoft.com/office/drawing/2014/main" id="{9FAF4B06-CF1C-42B0-888C-9B0399FB32E9}"/>
                </a:ext>
              </a:extLst>
            </p:cNvPr>
            <p:cNvSpPr/>
            <p:nvPr/>
          </p:nvSpPr>
          <p:spPr>
            <a:xfrm>
              <a:off x="2943360" y="223369"/>
              <a:ext cx="1163520" cy="428785"/>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81000" tIns="40500" rIns="81000" bIns="40500">
              <a:prstTxWarp prst="textNoShape">
                <a:avLst/>
              </a:prstTxWarp>
            </a:bodyPr>
            <a:lstStyle/>
            <a:p>
              <a:pPr algn="ctr" eaLnBrk="1" hangingPunct="1"/>
              <a:r>
                <a:rPr lang="en-US" sz="990" dirty="0">
                  <a:solidFill>
                    <a:srgbClr val="000000"/>
                  </a:solidFill>
                  <a:latin typeface="+mj-lt"/>
                </a:rPr>
                <a:t>High resolution orography</a:t>
              </a:r>
            </a:p>
          </p:txBody>
        </p:sp>
        <p:sp>
          <p:nvSpPr>
            <p:cNvPr id="39" name="CustomShape 2">
              <a:extLst>
                <a:ext uri="{FF2B5EF4-FFF2-40B4-BE49-F238E27FC236}">
                  <a16:creationId xmlns:a16="http://schemas.microsoft.com/office/drawing/2014/main" id="{26032A35-F965-4406-A9EE-831D9F22332A}"/>
                </a:ext>
              </a:extLst>
            </p:cNvPr>
            <p:cNvSpPr/>
            <p:nvPr/>
          </p:nvSpPr>
          <p:spPr>
            <a:xfrm>
              <a:off x="4459249" y="215538"/>
              <a:ext cx="1164960" cy="427185"/>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81000" tIns="40500" rIns="81000" bIns="40500">
              <a:prstTxWarp prst="textNoShape">
                <a:avLst/>
              </a:prstTxWarp>
            </a:bodyPr>
            <a:lstStyle/>
            <a:p>
              <a:pPr algn="ctr" eaLnBrk="1" hangingPunct="1"/>
              <a:r>
                <a:rPr lang="en-US" sz="990" dirty="0">
                  <a:solidFill>
                    <a:srgbClr val="000000"/>
                  </a:solidFill>
                  <a:latin typeface="+mj-lt"/>
                </a:rPr>
                <a:t>Low resolution orography</a:t>
              </a:r>
            </a:p>
          </p:txBody>
        </p:sp>
      </p:grpSp>
      <p:sp>
        <p:nvSpPr>
          <p:cNvPr id="3" name="Rectangle 2">
            <a:extLst>
              <a:ext uri="{FF2B5EF4-FFF2-40B4-BE49-F238E27FC236}">
                <a16:creationId xmlns:a16="http://schemas.microsoft.com/office/drawing/2014/main" id="{171177F9-4B89-46B9-818F-4CC200BFEF55}"/>
              </a:ext>
            </a:extLst>
          </p:cNvPr>
          <p:cNvSpPr/>
          <p:nvPr/>
        </p:nvSpPr>
        <p:spPr>
          <a:xfrm>
            <a:off x="400234" y="656670"/>
            <a:ext cx="6067353" cy="646331"/>
          </a:xfrm>
          <a:prstGeom prst="rect">
            <a:avLst/>
          </a:prstGeom>
        </p:spPr>
        <p:txBody>
          <a:bodyPr wrap="square">
            <a:spAutoFit/>
          </a:bodyPr>
          <a:lstStyle/>
          <a:p>
            <a:r>
              <a:rPr lang="en-GB" dirty="0"/>
              <a:t>High resolution    (HR) : 9km – 6km global &amp;</a:t>
            </a:r>
          </a:p>
          <a:p>
            <a:r>
              <a:rPr lang="en-GB" dirty="0"/>
              <a:t>					   3km – 1.8 km regional</a:t>
            </a:r>
          </a:p>
        </p:txBody>
      </p:sp>
      <p:grpSp>
        <p:nvGrpSpPr>
          <p:cNvPr id="9" name="Group 8">
            <a:extLst>
              <a:ext uri="{FF2B5EF4-FFF2-40B4-BE49-F238E27FC236}">
                <a16:creationId xmlns:a16="http://schemas.microsoft.com/office/drawing/2014/main" id="{1B707077-6223-4AD2-A346-37721720265C}"/>
              </a:ext>
            </a:extLst>
          </p:cNvPr>
          <p:cNvGrpSpPr/>
          <p:nvPr/>
        </p:nvGrpSpPr>
        <p:grpSpPr>
          <a:xfrm>
            <a:off x="452067" y="4511077"/>
            <a:ext cx="6418593" cy="374277"/>
            <a:chOff x="452067" y="4511077"/>
            <a:chExt cx="6418593" cy="374277"/>
          </a:xfrm>
        </p:grpSpPr>
        <p:sp>
          <p:nvSpPr>
            <p:cNvPr id="5" name="Rectangle 4">
              <a:extLst>
                <a:ext uri="{FF2B5EF4-FFF2-40B4-BE49-F238E27FC236}">
                  <a16:creationId xmlns:a16="http://schemas.microsoft.com/office/drawing/2014/main" id="{CD52FD42-86CA-4C1C-8A3C-029B65B273DD}"/>
                </a:ext>
              </a:extLst>
            </p:cNvPr>
            <p:cNvSpPr/>
            <p:nvPr/>
          </p:nvSpPr>
          <p:spPr>
            <a:xfrm>
              <a:off x="452067" y="4511077"/>
              <a:ext cx="3262432" cy="369332"/>
            </a:xfrm>
            <a:prstGeom prst="rect">
              <a:avLst/>
            </a:prstGeom>
          </p:spPr>
          <p:txBody>
            <a:bodyPr wrap="none">
              <a:spAutoFit/>
            </a:bodyPr>
            <a:lstStyle/>
            <a:p>
              <a:r>
                <a:rPr lang="en-GB" dirty="0"/>
                <a:t>Middle resolution (MR) : 40km</a:t>
              </a:r>
            </a:p>
          </p:txBody>
        </p:sp>
        <p:sp>
          <p:nvSpPr>
            <p:cNvPr id="40" name="Rectangle 39">
              <a:extLst>
                <a:ext uri="{FF2B5EF4-FFF2-40B4-BE49-F238E27FC236}">
                  <a16:creationId xmlns:a16="http://schemas.microsoft.com/office/drawing/2014/main" id="{8A4B773C-BB59-4D29-B138-4EFE9C32A2DC}"/>
                </a:ext>
              </a:extLst>
            </p:cNvPr>
            <p:cNvSpPr/>
            <p:nvPr/>
          </p:nvSpPr>
          <p:spPr>
            <a:xfrm>
              <a:off x="3346741" y="4516022"/>
              <a:ext cx="3523919" cy="369332"/>
            </a:xfrm>
            <a:prstGeom prst="rect">
              <a:avLst/>
            </a:prstGeom>
          </p:spPr>
          <p:txBody>
            <a:bodyPr wrap="square">
              <a:spAutoFit/>
            </a:bodyPr>
            <a:lstStyle/>
            <a:p>
              <a:pPr algn="ctr"/>
              <a:r>
                <a:rPr lang="en-GB" sz="1800" dirty="0">
                  <a:solidFill>
                    <a:srgbClr val="00B050"/>
                  </a:solidFill>
                </a:rPr>
                <a:t>To test resolution sensitivity</a:t>
              </a:r>
            </a:p>
          </p:txBody>
        </p:sp>
      </p:grpSp>
      <p:grpSp>
        <p:nvGrpSpPr>
          <p:cNvPr id="7" name="Group 6">
            <a:extLst>
              <a:ext uri="{FF2B5EF4-FFF2-40B4-BE49-F238E27FC236}">
                <a16:creationId xmlns:a16="http://schemas.microsoft.com/office/drawing/2014/main" id="{A8D815EA-EBF9-4B3A-962D-68B44FE43C22}"/>
              </a:ext>
            </a:extLst>
          </p:cNvPr>
          <p:cNvGrpSpPr/>
          <p:nvPr/>
        </p:nvGrpSpPr>
        <p:grpSpPr>
          <a:xfrm>
            <a:off x="400234" y="2724485"/>
            <a:ext cx="8254888" cy="1614507"/>
            <a:chOff x="400234" y="2724485"/>
            <a:chExt cx="8254888" cy="1614507"/>
          </a:xfrm>
        </p:grpSpPr>
        <p:sp>
          <p:nvSpPr>
            <p:cNvPr id="23" name="Rectangle 22"/>
            <p:cNvSpPr/>
            <p:nvPr/>
          </p:nvSpPr>
          <p:spPr>
            <a:xfrm>
              <a:off x="3672838" y="3113161"/>
              <a:ext cx="2370042" cy="923330"/>
            </a:xfrm>
            <a:prstGeom prst="rect">
              <a:avLst/>
            </a:prstGeom>
          </p:spPr>
          <p:txBody>
            <a:bodyPr wrap="square">
              <a:spAutoFit/>
            </a:bodyPr>
            <a:lstStyle/>
            <a:p>
              <a:pPr algn="ctr"/>
              <a:r>
                <a:rPr lang="en-GB" sz="1800" dirty="0">
                  <a:solidFill>
                    <a:srgbClr val="00B050"/>
                  </a:solidFill>
                </a:rPr>
                <a:t>Gives impact of parametrized orographic drag</a:t>
              </a:r>
            </a:p>
          </p:txBody>
        </p:sp>
        <p:grpSp>
          <p:nvGrpSpPr>
            <p:cNvPr id="25" name="Group 24"/>
            <p:cNvGrpSpPr/>
            <p:nvPr/>
          </p:nvGrpSpPr>
          <p:grpSpPr>
            <a:xfrm rot="10800000">
              <a:off x="407867" y="3164467"/>
              <a:ext cx="3562691" cy="1160313"/>
              <a:chOff x="5864367" y="4262620"/>
              <a:chExt cx="1806139" cy="516838"/>
            </a:xfrm>
          </p:grpSpPr>
          <p:grpSp>
            <p:nvGrpSpPr>
              <p:cNvPr id="26" name="Group 25"/>
              <p:cNvGrpSpPr/>
              <p:nvPr/>
            </p:nvGrpSpPr>
            <p:grpSpPr>
              <a:xfrm>
                <a:off x="5864367" y="4262620"/>
                <a:ext cx="1786484" cy="516838"/>
                <a:chOff x="5864367" y="4262620"/>
                <a:chExt cx="1786484" cy="516838"/>
              </a:xfrm>
            </p:grpSpPr>
            <p:sp>
              <p:nvSpPr>
                <p:cNvPr id="28" name="Chevron 27"/>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dirty="0">
                    <a:solidFill>
                      <a:schemeClr val="tx1"/>
                    </a:solidFill>
                  </a:endParaRPr>
                </a:p>
              </p:txBody>
            </p:sp>
            <p:sp>
              <p:nvSpPr>
                <p:cNvPr id="29" name="Pentagon 28"/>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27" name="TextBox 26"/>
              <p:cNvSpPr txBox="1"/>
              <p:nvPr/>
            </p:nvSpPr>
            <p:spPr>
              <a:xfrm rot="10800000">
                <a:off x="6112530" y="4283270"/>
                <a:ext cx="1557976" cy="4755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200" b="1" dirty="0">
                    <a:solidFill>
                      <a:srgbClr val="00B0F0"/>
                    </a:solidFill>
                  </a:rPr>
                  <a:t>Low resolution simulation with parametrized orographic drag</a:t>
                </a:r>
              </a:p>
              <a:p>
                <a:pPr algn="ctr"/>
                <a:r>
                  <a:rPr lang="en-GB" sz="1200" b="1" dirty="0">
                    <a:solidFill>
                      <a:srgbClr val="00B0F0"/>
                    </a:solidFill>
                  </a:rPr>
                  <a:t>-</a:t>
                </a:r>
              </a:p>
              <a:p>
                <a:pPr algn="ctr"/>
                <a:r>
                  <a:rPr lang="en-GB" sz="1200" b="1" dirty="0">
                    <a:solidFill>
                      <a:srgbClr val="00B0F0"/>
                    </a:solidFill>
                  </a:rPr>
                  <a:t>Low resolution simulation without parametrized orographic drag</a:t>
                </a:r>
              </a:p>
            </p:txBody>
          </p:sp>
        </p:grpSp>
        <p:sp>
          <p:nvSpPr>
            <p:cNvPr id="2" name="Rectangle 1">
              <a:extLst>
                <a:ext uri="{FF2B5EF4-FFF2-40B4-BE49-F238E27FC236}">
                  <a16:creationId xmlns:a16="http://schemas.microsoft.com/office/drawing/2014/main" id="{63A9D87B-B178-4B0B-B291-22D695AE5A20}"/>
                </a:ext>
              </a:extLst>
            </p:cNvPr>
            <p:cNvSpPr/>
            <p:nvPr/>
          </p:nvSpPr>
          <p:spPr>
            <a:xfrm>
              <a:off x="400234" y="2724485"/>
              <a:ext cx="3518912" cy="369332"/>
            </a:xfrm>
            <a:prstGeom prst="rect">
              <a:avLst/>
            </a:prstGeom>
          </p:spPr>
          <p:txBody>
            <a:bodyPr wrap="none">
              <a:spAutoFit/>
            </a:bodyPr>
            <a:lstStyle/>
            <a:p>
              <a:r>
                <a:rPr lang="en-GB" dirty="0"/>
                <a:t>Low resolution     (LR)  : 100 km </a:t>
              </a:r>
            </a:p>
          </p:txBody>
        </p:sp>
        <p:sp>
          <p:nvSpPr>
            <p:cNvPr id="6" name="Rectangle 5">
              <a:extLst>
                <a:ext uri="{FF2B5EF4-FFF2-40B4-BE49-F238E27FC236}">
                  <a16:creationId xmlns:a16="http://schemas.microsoft.com/office/drawing/2014/main" id="{448CEB12-9187-4615-B37B-E7A69CE53BB1}"/>
                </a:ext>
              </a:extLst>
            </p:cNvPr>
            <p:cNvSpPr/>
            <p:nvPr/>
          </p:nvSpPr>
          <p:spPr>
            <a:xfrm>
              <a:off x="6162066" y="3138663"/>
              <a:ext cx="2493056" cy="1200329"/>
            </a:xfrm>
            <a:prstGeom prst="rect">
              <a:avLst/>
            </a:prstGeom>
          </p:spPr>
          <p:txBody>
            <a:bodyPr wrap="square">
              <a:spAutoFit/>
            </a:bodyPr>
            <a:lstStyle/>
            <a:p>
              <a:pPr algn="ctr"/>
              <a:r>
                <a:rPr lang="en-GB" dirty="0"/>
                <a:t>24-hour short-range forecasts initialised from analysis </a:t>
              </a:r>
            </a:p>
            <a:p>
              <a:pPr algn="ctr"/>
              <a:r>
                <a:rPr lang="en-GB" dirty="0"/>
                <a:t>1 to 14</a:t>
              </a:r>
              <a:r>
                <a:rPr lang="en-GB" baseline="30000" dirty="0"/>
                <a:t>th</a:t>
              </a:r>
              <a:r>
                <a:rPr lang="en-GB" dirty="0"/>
                <a:t> January 2015</a:t>
              </a:r>
            </a:p>
          </p:txBody>
        </p:sp>
      </p:grpSp>
      <p:sp>
        <p:nvSpPr>
          <p:cNvPr id="4" name="TextBox 3">
            <a:extLst>
              <a:ext uri="{FF2B5EF4-FFF2-40B4-BE49-F238E27FC236}">
                <a16:creationId xmlns:a16="http://schemas.microsoft.com/office/drawing/2014/main" id="{9E373994-7E56-49F2-AAE5-CBD43F8C444B}"/>
              </a:ext>
            </a:extLst>
          </p:cNvPr>
          <p:cNvSpPr txBox="1"/>
          <p:nvPr/>
        </p:nvSpPr>
        <p:spPr>
          <a:xfrm>
            <a:off x="5249917" y="4808483"/>
            <a:ext cx="3405205" cy="338554"/>
          </a:xfrm>
          <a:prstGeom prst="rect">
            <a:avLst/>
          </a:prstGeom>
          <a:noFill/>
        </p:spPr>
        <p:txBody>
          <a:bodyPr wrap="square" rtlCol="0">
            <a:spAutoFit/>
          </a:bodyPr>
          <a:lstStyle/>
          <a:p>
            <a:r>
              <a:rPr lang="en-GB" sz="1600" dirty="0"/>
              <a:t>See van Niekerk et al (2018)</a:t>
            </a:r>
          </a:p>
        </p:txBody>
      </p:sp>
    </p:spTree>
    <p:extLst>
      <p:ext uri="{BB962C8B-B14F-4D97-AF65-F5344CB8AC3E}">
        <p14:creationId xmlns:p14="http://schemas.microsoft.com/office/powerpoint/2010/main" val="310265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DEC8D51-1500-4AD4-9351-0AA6D1542F40}"/>
              </a:ext>
            </a:extLst>
          </p:cNvPr>
          <p:cNvGraphicFramePr>
            <a:graphicFrameLocks noGrp="1"/>
          </p:cNvGraphicFramePr>
          <p:nvPr>
            <p:extLst>
              <p:ext uri="{D42A27DB-BD31-4B8C-83A1-F6EECF244321}">
                <p14:modId xmlns:p14="http://schemas.microsoft.com/office/powerpoint/2010/main" val="2226612694"/>
              </p:ext>
            </p:extLst>
          </p:nvPr>
        </p:nvGraphicFramePr>
        <p:xfrm>
          <a:off x="294107" y="683967"/>
          <a:ext cx="6747280" cy="4280245"/>
        </p:xfrm>
        <a:graphic>
          <a:graphicData uri="http://schemas.openxmlformats.org/drawingml/2006/table">
            <a:tbl>
              <a:tblPr/>
              <a:tblGrid>
                <a:gridCol w="1293766">
                  <a:extLst>
                    <a:ext uri="{9D8B030D-6E8A-4147-A177-3AD203B41FA5}">
                      <a16:colId xmlns:a16="http://schemas.microsoft.com/office/drawing/2014/main" val="20000"/>
                    </a:ext>
                  </a:extLst>
                </a:gridCol>
                <a:gridCol w="1726030">
                  <a:extLst>
                    <a:ext uri="{9D8B030D-6E8A-4147-A177-3AD203B41FA5}">
                      <a16:colId xmlns:a16="http://schemas.microsoft.com/office/drawing/2014/main" val="20001"/>
                    </a:ext>
                  </a:extLst>
                </a:gridCol>
                <a:gridCol w="3727484">
                  <a:extLst>
                    <a:ext uri="{9D8B030D-6E8A-4147-A177-3AD203B41FA5}">
                      <a16:colId xmlns:a16="http://schemas.microsoft.com/office/drawing/2014/main" val="20003"/>
                    </a:ext>
                  </a:extLst>
                </a:gridCol>
              </a:tblGrid>
              <a:tr h="5634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Centre</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Model</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Resolutions</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extLst>
                  <a:ext uri="{0D108BD9-81ED-4DB2-BD59-A6C34878D82A}">
                    <a16:rowId xmlns:a16="http://schemas.microsoft.com/office/drawing/2014/main" val="10000"/>
                  </a:ext>
                </a:extLst>
              </a:tr>
              <a:tr h="4026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ECMWF</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IFS</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LR: 125 km  MR: 40 km  HR: 9 km</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33CF0F"/>
                    </a:solidFill>
                  </a:tcPr>
                </a:tc>
                <a:extLst>
                  <a:ext uri="{0D108BD9-81ED-4DB2-BD59-A6C34878D82A}">
                    <a16:rowId xmlns:a16="http://schemas.microsoft.com/office/drawing/2014/main" val="10001"/>
                  </a:ext>
                </a:extLst>
              </a:tr>
              <a:tr h="3264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Met Office</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UM</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rgbClr val="000000"/>
                          </a:solidFill>
                          <a:effectLst/>
                          <a:latin typeface="+mn-lt"/>
                          <a:ea typeface="DejaVu Sans" charset="0"/>
                          <a:cs typeface="DejaVu Sans" charset="0"/>
                        </a:rPr>
                        <a:t>LR: 130 km  MR: 40 km  HR: 9 km &amp; 1.8 km</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33CF0F"/>
                    </a:solidFill>
                  </a:tcPr>
                </a:tc>
                <a:extLst>
                  <a:ext uri="{0D108BD9-81ED-4DB2-BD59-A6C34878D82A}">
                    <a16:rowId xmlns:a16="http://schemas.microsoft.com/office/drawing/2014/main" val="10002"/>
                  </a:ext>
                </a:extLst>
              </a:tr>
              <a:tr h="375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KIAPS</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KIM</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rgbClr val="000000"/>
                          </a:solidFill>
                          <a:effectLst/>
                          <a:latin typeface="+mn-lt"/>
                          <a:ea typeface="DejaVu Sans" charset="0"/>
                          <a:cs typeface="DejaVu Sans" charset="0"/>
                        </a:rPr>
                        <a:t>LR: 130 km  MR: 40 km  HR: 6 km</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33CF0F"/>
                    </a:solidFill>
                  </a:tcPr>
                </a:tc>
                <a:extLst>
                  <a:ext uri="{0D108BD9-81ED-4DB2-BD59-A6C34878D82A}">
                    <a16:rowId xmlns:a16="http://schemas.microsoft.com/office/drawing/2014/main" val="10003"/>
                  </a:ext>
                </a:extLst>
              </a:tr>
              <a:tr h="5634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JMA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pitchFamily="-101" charset="0"/>
                        <a:ea typeface="DejaVu Sans" charset="0"/>
                        <a:cs typeface="DejaVu Sans" charset="0"/>
                      </a:endParaRP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GSM1705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GSM2003</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rgbClr val="000000"/>
                          </a:solidFill>
                          <a:effectLst/>
                          <a:latin typeface="+mn-lt"/>
                          <a:ea typeface="DejaVu Sans" charset="0"/>
                          <a:cs typeface="DejaVu Sans" charset="0"/>
                        </a:rPr>
                        <a:t>LR: 130 km  MR: 40 km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rgbClr val="000000"/>
                          </a:solidFill>
                          <a:effectLst/>
                          <a:latin typeface="+mn-lt"/>
                          <a:ea typeface="DejaVu Sans" charset="0"/>
                          <a:cs typeface="DejaVu Sans" charset="0"/>
                        </a:rPr>
                        <a:t>LR: 130 km  MR: 40 km  HR: 9 km</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33CF0F"/>
                    </a:solidFill>
                  </a:tcPr>
                </a:tc>
                <a:extLst>
                  <a:ext uri="{0D108BD9-81ED-4DB2-BD59-A6C34878D82A}">
                    <a16:rowId xmlns:a16="http://schemas.microsoft.com/office/drawing/2014/main" val="10004"/>
                  </a:ext>
                </a:extLst>
              </a:tr>
              <a:tr h="358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DWD</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ICON</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rgbClr val="000000"/>
                          </a:solidFill>
                          <a:effectLst/>
                          <a:latin typeface="+mn-lt"/>
                          <a:ea typeface="DejaVu Sans" charset="0"/>
                          <a:cs typeface="DejaVu Sans" charset="0"/>
                        </a:rPr>
                        <a:t>LR: 130 km  MR: 40 km  HR: 2.5 km</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33CF0F"/>
                    </a:solidFill>
                  </a:tcPr>
                </a:tc>
                <a:extLst>
                  <a:ext uri="{0D108BD9-81ED-4DB2-BD59-A6C34878D82A}">
                    <a16:rowId xmlns:a16="http://schemas.microsoft.com/office/drawing/2014/main" val="10005"/>
                  </a:ext>
                </a:extLst>
              </a:tr>
              <a:tr h="5634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rgbClr val="000000"/>
                          </a:solidFill>
                          <a:effectLst/>
                          <a:latin typeface="Arial"/>
                          <a:ea typeface="DejaVu Sans" charset="0"/>
                          <a:cs typeface="DejaVu Sans" charset="0"/>
                        </a:rPr>
                        <a:t>Meteo</a:t>
                      </a:r>
                      <a:r>
                        <a:rPr kumimoji="0" lang="en-US" sz="1400" b="0" i="0" u="none" strike="noStrike" cap="none" normalizeH="0" baseline="0" dirty="0">
                          <a:ln>
                            <a:noFill/>
                          </a:ln>
                          <a:solidFill>
                            <a:srgbClr val="000000"/>
                          </a:solidFill>
                          <a:effectLst/>
                          <a:latin typeface="Arial"/>
                          <a:ea typeface="DejaVu Sans" charset="0"/>
                          <a:cs typeface="DejaVu Sans" charset="0"/>
                        </a:rPr>
                        <a:t>-France</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a:ea typeface="DejaVu Sans" charset="0"/>
                          <a:cs typeface="DejaVu Sans" charset="0"/>
                        </a:rPr>
                        <a:t>ARPEGE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a:ea typeface="DejaVu Sans" charset="0"/>
                          <a:cs typeface="DejaVu Sans" charset="0"/>
                        </a:rPr>
                        <a:t>AROME</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rgbClr val="000000"/>
                          </a:solidFill>
                          <a:effectLst/>
                          <a:latin typeface="+mn-lt"/>
                          <a:ea typeface="DejaVu Sans" charset="0"/>
                          <a:cs typeface="DejaVu Sans" charset="0"/>
                        </a:rPr>
                        <a:t>LR: 130 km  MR: 40 km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rgbClr val="000000"/>
                          </a:solidFill>
                          <a:effectLst/>
                          <a:latin typeface="+mn-lt"/>
                          <a:ea typeface="DejaVu Sans" charset="0"/>
                          <a:cs typeface="DejaVu Sans" charset="0"/>
                        </a:rPr>
                        <a:t>HR: 2.5 km</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33CF0F"/>
                    </a:solidFill>
                  </a:tcPr>
                </a:tc>
                <a:extLst>
                  <a:ext uri="{0D108BD9-81ED-4DB2-BD59-A6C34878D82A}">
                    <a16:rowId xmlns:a16="http://schemas.microsoft.com/office/drawing/2014/main" val="10006"/>
                  </a:ext>
                </a:extLst>
              </a:tr>
              <a:tr h="5634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NOAA/NCEP</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FV3GFS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WRF</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rgbClr val="000000"/>
                          </a:solidFill>
                          <a:effectLst/>
                          <a:latin typeface="+mn-lt"/>
                          <a:ea typeface="DejaVu Sans" charset="0"/>
                          <a:cs typeface="DejaVu Sans" charset="0"/>
                        </a:rPr>
                        <a:t>LR: 100 km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rgbClr val="000000"/>
                          </a:solidFill>
                          <a:effectLst/>
                          <a:latin typeface="+mn-lt"/>
                          <a:ea typeface="DejaVu Sans" charset="0"/>
                          <a:cs typeface="DejaVu Sans" charset="0"/>
                        </a:rPr>
                        <a:t>HR: 3 km</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33CF0F"/>
                    </a:solidFill>
                  </a:tcPr>
                </a:tc>
                <a:extLst>
                  <a:ext uri="{0D108BD9-81ED-4DB2-BD59-A6C34878D82A}">
                    <a16:rowId xmlns:a16="http://schemas.microsoft.com/office/drawing/2014/main" val="10007"/>
                  </a:ext>
                </a:extLst>
              </a:tr>
              <a:tr h="5634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a:ea typeface="DejaVu Sans" charset="0"/>
                          <a:cs typeface="DejaVu Sans" charset="0"/>
                        </a:rPr>
                        <a:t>Environment-Canada</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a:ea typeface="DejaVu Sans" charset="0"/>
                          <a:cs typeface="DejaVu Sans" charset="0"/>
                        </a:rPr>
                        <a:t>GDPS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a:ea typeface="DejaVu Sans" charset="0"/>
                          <a:cs typeface="DejaVu Sans" charset="0"/>
                        </a:rPr>
                        <a:t>RDPS</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E6E6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rgbClr val="000000"/>
                          </a:solidFill>
                          <a:effectLst/>
                          <a:latin typeface="+mn-lt"/>
                          <a:ea typeface="DejaVu Sans" charset="0"/>
                          <a:cs typeface="DejaVu Sans" charset="0"/>
                        </a:rPr>
                        <a:t>LR: 100 km  MR: 40 km  </a:t>
                      </a:r>
                      <a:endParaRPr kumimoji="0" lang="en-US" sz="1400" b="0" i="0" u="none" strike="noStrike" cap="none" normalizeH="0" baseline="0" dirty="0">
                        <a:ln>
                          <a:noFill/>
                        </a:ln>
                        <a:solidFill>
                          <a:srgbClr val="000000"/>
                        </a:solidFill>
                        <a:effectLst/>
                        <a:latin typeface="Arial"/>
                        <a:ea typeface="DejaVu Sans" charset="0"/>
                        <a:cs typeface="DejaVu Sans"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a:ea typeface="DejaVu Sans" charset="0"/>
                          <a:cs typeface="DejaVu Sans" charset="0"/>
                        </a:rPr>
                        <a:t>3 km</a:t>
                      </a:r>
                    </a:p>
                  </a:txBody>
                  <a:tcPr marL="73475" marR="73475" marT="41471" marB="41471"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33CF0F"/>
                    </a:solidFill>
                  </a:tcPr>
                </a:tc>
                <a:extLst>
                  <a:ext uri="{0D108BD9-81ED-4DB2-BD59-A6C34878D82A}">
                    <a16:rowId xmlns:a16="http://schemas.microsoft.com/office/drawing/2014/main" val="10008"/>
                  </a:ext>
                </a:extLst>
              </a:tr>
            </a:tbl>
          </a:graphicData>
        </a:graphic>
      </p:graphicFrame>
      <p:grpSp>
        <p:nvGrpSpPr>
          <p:cNvPr id="3" name="Group 2">
            <a:extLst>
              <a:ext uri="{FF2B5EF4-FFF2-40B4-BE49-F238E27FC236}">
                <a16:creationId xmlns:a16="http://schemas.microsoft.com/office/drawing/2014/main" id="{2D581E62-9B79-4812-AEAC-214C410DC752}"/>
              </a:ext>
            </a:extLst>
          </p:cNvPr>
          <p:cNvGrpSpPr/>
          <p:nvPr/>
        </p:nvGrpSpPr>
        <p:grpSpPr>
          <a:xfrm>
            <a:off x="7130565" y="921635"/>
            <a:ext cx="1941403" cy="3885480"/>
            <a:chOff x="8905269" y="1297710"/>
            <a:chExt cx="2588537" cy="5180640"/>
          </a:xfrm>
        </p:grpSpPr>
        <p:grpSp>
          <p:nvGrpSpPr>
            <p:cNvPr id="4" name="Group 3">
              <a:extLst>
                <a:ext uri="{FF2B5EF4-FFF2-40B4-BE49-F238E27FC236}">
                  <a16:creationId xmlns:a16="http://schemas.microsoft.com/office/drawing/2014/main" id="{B5BF8D6A-7F2E-444A-9AA9-3ABCBA92D6D4}"/>
                </a:ext>
              </a:extLst>
            </p:cNvPr>
            <p:cNvGrpSpPr/>
            <p:nvPr/>
          </p:nvGrpSpPr>
          <p:grpSpPr>
            <a:xfrm>
              <a:off x="9166039" y="2346031"/>
              <a:ext cx="2327767" cy="4132319"/>
              <a:chOff x="9479314" y="3237349"/>
              <a:chExt cx="2327767" cy="4132319"/>
            </a:xfrm>
          </p:grpSpPr>
          <p:pic>
            <p:nvPicPr>
              <p:cNvPr id="7" name="Picture 6">
                <a:extLst>
                  <a:ext uri="{FF2B5EF4-FFF2-40B4-BE49-F238E27FC236}">
                    <a16:creationId xmlns:a16="http://schemas.microsoft.com/office/drawing/2014/main" id="{4B3E8933-518B-46EF-AB31-F540913DEF6B}"/>
                  </a:ext>
                </a:extLst>
              </p:cNvPr>
              <p:cNvPicPr>
                <a:picLocks noChangeAspect="1"/>
              </p:cNvPicPr>
              <p:nvPr/>
            </p:nvPicPr>
            <p:blipFill>
              <a:blip r:embed="rId3"/>
              <a:stretch>
                <a:fillRect/>
              </a:stretch>
            </p:blipFill>
            <p:spPr>
              <a:xfrm>
                <a:off x="9479314" y="3237349"/>
                <a:ext cx="1714288" cy="697912"/>
              </a:xfrm>
              <a:prstGeom prst="rect">
                <a:avLst/>
              </a:prstGeom>
            </p:spPr>
          </p:pic>
          <p:pic>
            <p:nvPicPr>
              <p:cNvPr id="8" name="Picture 2" descr="Image result for JMA logo japanese meteorological">
                <a:extLst>
                  <a:ext uri="{FF2B5EF4-FFF2-40B4-BE49-F238E27FC236}">
                    <a16:creationId xmlns:a16="http://schemas.microsoft.com/office/drawing/2014/main" id="{BCA6455F-0FAE-4CE7-AAE8-ECAD9BD7F9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9314" y="3981782"/>
                <a:ext cx="1714288" cy="6770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E1C4DC9-C297-479F-9104-BB079F86F4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9314" y="4790604"/>
                <a:ext cx="1023701" cy="1023701"/>
              </a:xfrm>
              <a:prstGeom prst="rect">
                <a:avLst/>
              </a:prstGeom>
            </p:spPr>
          </p:pic>
          <p:pic>
            <p:nvPicPr>
              <p:cNvPr id="10" name="Graphic 9">
                <a:extLst>
                  <a:ext uri="{FF2B5EF4-FFF2-40B4-BE49-F238E27FC236}">
                    <a16:creationId xmlns:a16="http://schemas.microsoft.com/office/drawing/2014/main" id="{1188E297-B9B3-49C9-8446-7673CF5E6E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91145" y="4827442"/>
                <a:ext cx="950023" cy="950023"/>
              </a:xfrm>
              <a:prstGeom prst="rect">
                <a:avLst/>
              </a:prstGeom>
            </p:spPr>
          </p:pic>
          <p:pic>
            <p:nvPicPr>
              <p:cNvPr id="11" name="Picture 4" descr="Image result for NCEP logo">
                <a:extLst>
                  <a:ext uri="{FF2B5EF4-FFF2-40B4-BE49-F238E27FC236}">
                    <a16:creationId xmlns:a16="http://schemas.microsoft.com/office/drawing/2014/main" id="{387E39A9-F43D-456F-AFAB-AAC3A8F08D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50565" y="5915911"/>
                <a:ext cx="1443037" cy="7905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73BE306-2DBE-4D58-B3D1-C8C7D6C410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3780" y="6844932"/>
                <a:ext cx="2173301" cy="524736"/>
              </a:xfrm>
              <a:prstGeom prst="rect">
                <a:avLst/>
              </a:prstGeom>
            </p:spPr>
          </p:pic>
        </p:grpSp>
        <p:pic>
          <p:nvPicPr>
            <p:cNvPr id="5" name="Picture 4">
              <a:extLst>
                <a:ext uri="{FF2B5EF4-FFF2-40B4-BE49-F238E27FC236}">
                  <a16:creationId xmlns:a16="http://schemas.microsoft.com/office/drawing/2014/main" id="{EA74997F-1322-4B25-81EE-8F96C74A2B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66039" y="1297710"/>
              <a:ext cx="1714288" cy="734695"/>
            </a:xfrm>
            <a:prstGeom prst="rect">
              <a:avLst/>
            </a:prstGeom>
          </p:spPr>
        </p:pic>
        <p:pic>
          <p:nvPicPr>
            <p:cNvPr id="6" name="Picture 5">
              <a:extLst>
                <a:ext uri="{FF2B5EF4-FFF2-40B4-BE49-F238E27FC236}">
                  <a16:creationId xmlns:a16="http://schemas.microsoft.com/office/drawing/2014/main" id="{CDAB426C-BC2B-4F78-B1DC-57A966AECCB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05269" y="1702155"/>
              <a:ext cx="2588537" cy="811744"/>
            </a:xfrm>
            <a:prstGeom prst="rect">
              <a:avLst/>
            </a:prstGeom>
          </p:spPr>
        </p:pic>
      </p:grpSp>
      <p:sp>
        <p:nvSpPr>
          <p:cNvPr id="21" name="Title 1">
            <a:extLst>
              <a:ext uri="{FF2B5EF4-FFF2-40B4-BE49-F238E27FC236}">
                <a16:creationId xmlns:a16="http://schemas.microsoft.com/office/drawing/2014/main" id="{1B00884A-4F46-4498-A752-43B908523A3C}"/>
              </a:ext>
            </a:extLst>
          </p:cNvPr>
          <p:cNvSpPr txBox="1">
            <a:spLocks/>
          </p:cNvSpPr>
          <p:nvPr/>
        </p:nvSpPr>
        <p:spPr>
          <a:xfrm>
            <a:off x="2367713" y="59618"/>
            <a:ext cx="2795553" cy="764770"/>
          </a:xfrm>
          <a:prstGeom prst="rect">
            <a:avLst/>
          </a:prstGeom>
        </p:spPr>
        <p:txBody>
          <a:bodyPr>
            <a:norm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Models</a:t>
            </a:r>
          </a:p>
        </p:txBody>
      </p:sp>
      <p:sp>
        <p:nvSpPr>
          <p:cNvPr id="22" name="Rectangle 21">
            <a:extLst>
              <a:ext uri="{FF2B5EF4-FFF2-40B4-BE49-F238E27FC236}">
                <a16:creationId xmlns:a16="http://schemas.microsoft.com/office/drawing/2014/main" id="{A131ECE9-7362-4F86-B3CC-9E3AA7158116}"/>
              </a:ext>
            </a:extLst>
          </p:cNvPr>
          <p:cNvSpPr/>
          <p:nvPr/>
        </p:nvSpPr>
        <p:spPr>
          <a:xfrm>
            <a:off x="7235165" y="327617"/>
            <a:ext cx="1662785" cy="646331"/>
          </a:xfrm>
          <a:prstGeom prst="rect">
            <a:avLst/>
          </a:prstGeom>
        </p:spPr>
        <p:txBody>
          <a:bodyPr wrap="square">
            <a:spAutoFit/>
          </a:bodyPr>
          <a:lstStyle/>
          <a:p>
            <a:r>
              <a:rPr lang="en-GB" dirty="0"/>
              <a:t>11 models in total from:</a:t>
            </a:r>
          </a:p>
        </p:txBody>
      </p:sp>
    </p:spTree>
    <p:extLst>
      <p:ext uri="{BB962C8B-B14F-4D97-AF65-F5344CB8AC3E}">
        <p14:creationId xmlns:p14="http://schemas.microsoft.com/office/powerpoint/2010/main" val="3004768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E5B29C-7EF4-4317-A55D-3FC5A0690CE2}"/>
              </a:ext>
            </a:extLst>
          </p:cNvPr>
          <p:cNvSpPr txBox="1">
            <a:spLocks/>
          </p:cNvSpPr>
          <p:nvPr/>
        </p:nvSpPr>
        <p:spPr>
          <a:xfrm>
            <a:off x="855172" y="581892"/>
            <a:ext cx="7433657" cy="76477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dirty="0"/>
          </a:p>
        </p:txBody>
      </p:sp>
      <p:sp>
        <p:nvSpPr>
          <p:cNvPr id="5" name="Subtitle 2">
            <a:extLst>
              <a:ext uri="{FF2B5EF4-FFF2-40B4-BE49-F238E27FC236}">
                <a16:creationId xmlns:a16="http://schemas.microsoft.com/office/drawing/2014/main" id="{58498AD2-DF0E-4C99-8E07-7C61E0A3927B}"/>
              </a:ext>
            </a:extLst>
          </p:cNvPr>
          <p:cNvSpPr txBox="1">
            <a:spLocks/>
          </p:cNvSpPr>
          <p:nvPr/>
        </p:nvSpPr>
        <p:spPr>
          <a:xfrm>
            <a:off x="914400" y="1346662"/>
            <a:ext cx="7867424" cy="335596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dirty="0"/>
              <a:t>Aims to explore:</a:t>
            </a:r>
          </a:p>
          <a:p>
            <a:endParaRPr lang="en-GB" dirty="0"/>
          </a:p>
          <a:p>
            <a:pPr marL="257175" indent="-257175"/>
            <a:r>
              <a:rPr lang="en-GB" dirty="0">
                <a:solidFill>
                  <a:srgbClr val="00B050"/>
                </a:solidFill>
              </a:rPr>
              <a:t>The variety of different orographic drag parametrizations employed in current operational models</a:t>
            </a:r>
          </a:p>
          <a:p>
            <a:endParaRPr lang="en-GB" dirty="0"/>
          </a:p>
          <a:p>
            <a:pPr marL="257175" indent="-257175"/>
            <a:r>
              <a:rPr lang="en-GB" dirty="0"/>
              <a:t>Resolution sensitivity of resolved and parametrized drag</a:t>
            </a:r>
          </a:p>
          <a:p>
            <a:endParaRPr lang="en-GB" dirty="0"/>
          </a:p>
          <a:p>
            <a:pPr marL="257175" indent="-257175"/>
            <a:r>
              <a:rPr lang="en-GB" dirty="0"/>
              <a:t>The ability of the parametrizations to reproduce explicitly resolved orographic drag from high resolution simulations </a:t>
            </a:r>
          </a:p>
        </p:txBody>
      </p:sp>
      <p:sp>
        <p:nvSpPr>
          <p:cNvPr id="17" name="TextBox 16">
            <a:extLst>
              <a:ext uri="{FF2B5EF4-FFF2-40B4-BE49-F238E27FC236}">
                <a16:creationId xmlns:a16="http://schemas.microsoft.com/office/drawing/2014/main" id="{17E774D7-3394-46C2-B0DE-7F358032DBB5}"/>
              </a:ext>
            </a:extLst>
          </p:cNvPr>
          <p:cNvSpPr txBox="1"/>
          <p:nvPr/>
        </p:nvSpPr>
        <p:spPr>
          <a:xfrm>
            <a:off x="362177" y="581892"/>
            <a:ext cx="8318977" cy="523220"/>
          </a:xfrm>
          <a:prstGeom prst="rect">
            <a:avLst/>
          </a:prstGeom>
          <a:noFill/>
        </p:spPr>
        <p:txBody>
          <a:bodyPr wrap="square" rtlCol="0">
            <a:spAutoFit/>
          </a:bodyPr>
          <a:lstStyle/>
          <a:p>
            <a:r>
              <a:rPr lang="en-GB" sz="2800" dirty="0" err="1"/>
              <a:t>COnstraining</a:t>
            </a:r>
            <a:r>
              <a:rPr lang="en-GB" sz="2800" dirty="0"/>
              <a:t> </a:t>
            </a:r>
            <a:r>
              <a:rPr lang="en-GB" sz="2800" dirty="0" err="1"/>
              <a:t>ORographic</a:t>
            </a:r>
            <a:r>
              <a:rPr lang="en-GB" sz="2800" dirty="0"/>
              <a:t> Drag Effects (COORDE)</a:t>
            </a:r>
          </a:p>
        </p:txBody>
      </p:sp>
    </p:spTree>
    <p:extLst>
      <p:ext uri="{BB962C8B-B14F-4D97-AF65-F5344CB8AC3E}">
        <p14:creationId xmlns:p14="http://schemas.microsoft.com/office/powerpoint/2010/main" val="446404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18FB-AB09-4533-AB58-E5040F41455E}"/>
              </a:ext>
            </a:extLst>
          </p:cNvPr>
          <p:cNvSpPr>
            <a:spLocks noGrp="1"/>
          </p:cNvSpPr>
          <p:nvPr>
            <p:ph type="title"/>
          </p:nvPr>
        </p:nvSpPr>
        <p:spPr>
          <a:xfrm>
            <a:off x="539273" y="-378134"/>
            <a:ext cx="7886700" cy="994172"/>
          </a:xfrm>
        </p:spPr>
        <p:txBody>
          <a:bodyPr/>
          <a:lstStyle/>
          <a:p>
            <a:pPr algn="ctr"/>
            <a:r>
              <a:rPr lang="en-GB" dirty="0">
                <a:solidFill>
                  <a:srgbClr val="00B0F0"/>
                </a:solidFill>
              </a:rPr>
              <a:t>Parametrized surface stress</a:t>
            </a:r>
          </a:p>
        </p:txBody>
      </p:sp>
      <p:pic>
        <p:nvPicPr>
          <p:cNvPr id="5" name="Picture 4" descr="A close up of a map&#10;&#10;Description automatically generated">
            <a:extLst>
              <a:ext uri="{FF2B5EF4-FFF2-40B4-BE49-F238E27FC236}">
                <a16:creationId xmlns:a16="http://schemas.microsoft.com/office/drawing/2014/main" id="{0BE7317F-3E9F-428D-9456-237FF40726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120"/>
          <a:stretch/>
        </p:blipFill>
        <p:spPr>
          <a:xfrm>
            <a:off x="4693642" y="2102148"/>
            <a:ext cx="4108958" cy="2096732"/>
          </a:xfrm>
          <a:prstGeom prst="rect">
            <a:avLst/>
          </a:prstGeom>
        </p:spPr>
      </p:pic>
      <p:pic>
        <p:nvPicPr>
          <p:cNvPr id="7" name="Picture 6" descr="A close up of a map&#10;&#10;Description automatically generated">
            <a:extLst>
              <a:ext uri="{FF2B5EF4-FFF2-40B4-BE49-F238E27FC236}">
                <a16:creationId xmlns:a16="http://schemas.microsoft.com/office/drawing/2014/main" id="{6EBC9452-582B-4018-9F92-CF9CE351F8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120"/>
          <a:stretch/>
        </p:blipFill>
        <p:spPr>
          <a:xfrm>
            <a:off x="144261" y="700521"/>
            <a:ext cx="4108958" cy="2114552"/>
          </a:xfrm>
          <a:prstGeom prst="rect">
            <a:avLst/>
          </a:prstGeom>
        </p:spPr>
      </p:pic>
      <p:pic>
        <p:nvPicPr>
          <p:cNvPr id="9" name="Picture 8" descr="A close up of a map&#10;&#10;Description automatically generated">
            <a:extLst>
              <a:ext uri="{FF2B5EF4-FFF2-40B4-BE49-F238E27FC236}">
                <a16:creationId xmlns:a16="http://schemas.microsoft.com/office/drawing/2014/main" id="{E0F1D6EE-C19F-4D49-9116-F2065C09C1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4089"/>
          <a:stretch/>
        </p:blipFill>
        <p:spPr>
          <a:xfrm>
            <a:off x="144261" y="2815073"/>
            <a:ext cx="4158842" cy="2096732"/>
          </a:xfrm>
          <a:prstGeom prst="rect">
            <a:avLst/>
          </a:prstGeom>
        </p:spPr>
      </p:pic>
      <p:pic>
        <p:nvPicPr>
          <p:cNvPr id="10" name="Picture 9" descr="A close up of a map&#10;&#10;Description automatically generated">
            <a:extLst>
              <a:ext uri="{FF2B5EF4-FFF2-40B4-BE49-F238E27FC236}">
                <a16:creationId xmlns:a16="http://schemas.microsoft.com/office/drawing/2014/main" id="{5BC0F634-7A36-44C4-8A28-7699FD137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653" b="46915"/>
          <a:stretch/>
        </p:blipFill>
        <p:spPr>
          <a:xfrm>
            <a:off x="4253219" y="879942"/>
            <a:ext cx="742950" cy="1113046"/>
          </a:xfrm>
          <a:prstGeom prst="rect">
            <a:avLst/>
          </a:prstGeom>
        </p:spPr>
      </p:pic>
    </p:spTree>
    <p:extLst>
      <p:ext uri="{BB962C8B-B14F-4D97-AF65-F5344CB8AC3E}">
        <p14:creationId xmlns:p14="http://schemas.microsoft.com/office/powerpoint/2010/main" val="260252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pic>
        <p:nvPicPr>
          <p:cNvPr id="43" name="Picture 42">
            <a:extLst>
              <a:ext uri="{FF2B5EF4-FFF2-40B4-BE49-F238E27FC236}">
                <a16:creationId xmlns:a16="http://schemas.microsoft.com/office/drawing/2014/main" id="{82E3504D-D9EA-421F-9465-13A355922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01557" y="1740738"/>
            <a:ext cx="3742134" cy="2742750"/>
          </a:xfrm>
          <a:prstGeom prst="rect">
            <a:avLst/>
          </a:prstGeom>
        </p:spPr>
      </p:pic>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4633" y="1687957"/>
            <a:ext cx="3800009" cy="2785170"/>
          </a:xfrm>
          <a:prstGeom prst="rect">
            <a:avLst/>
          </a:prstGeom>
        </p:spPr>
      </p:pic>
      <p:sp>
        <p:nvSpPr>
          <p:cNvPr id="59" name="TextBox 58">
            <a:extLst>
              <a:ext uri="{FF2B5EF4-FFF2-40B4-BE49-F238E27FC236}">
                <a16:creationId xmlns:a16="http://schemas.microsoft.com/office/drawing/2014/main" id="{F0200DE6-DFCF-4A80-A645-1C0411C7CC5D}"/>
              </a:ext>
            </a:extLst>
          </p:cNvPr>
          <p:cNvSpPr txBox="1"/>
          <p:nvPr/>
        </p:nvSpPr>
        <p:spPr>
          <a:xfrm>
            <a:off x="5381853" y="2306529"/>
            <a:ext cx="895172" cy="338554"/>
          </a:xfrm>
          <a:prstGeom prst="rect">
            <a:avLst/>
          </a:prstGeom>
          <a:noFill/>
        </p:spPr>
        <p:txBody>
          <a:bodyPr wrap="square" rtlCol="0">
            <a:spAutoFit/>
          </a:bodyPr>
          <a:lstStyle/>
          <a:p>
            <a:r>
              <a:rPr lang="en-GB" sz="1600" dirty="0">
                <a:solidFill>
                  <a:srgbClr val="FF0000"/>
                </a:solidFill>
              </a:rPr>
              <a:t>100 km</a:t>
            </a:r>
          </a:p>
        </p:txBody>
      </p:sp>
      <p:sp>
        <p:nvSpPr>
          <p:cNvPr id="65" name="TextBox 64">
            <a:extLst>
              <a:ext uri="{FF2B5EF4-FFF2-40B4-BE49-F238E27FC236}">
                <a16:creationId xmlns:a16="http://schemas.microsoft.com/office/drawing/2014/main" id="{091CD75D-63E6-40D0-89BA-EA58FC1465CB}"/>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48" name="TextBox 47">
            <a:extLst>
              <a:ext uri="{FF2B5EF4-FFF2-40B4-BE49-F238E27FC236}">
                <a16:creationId xmlns:a16="http://schemas.microsoft.com/office/drawing/2014/main" id="{2A49E2CE-AC23-4933-A7F8-7417A383F541}"/>
              </a:ext>
            </a:extLst>
          </p:cNvPr>
          <p:cNvSpPr txBox="1"/>
          <p:nvPr/>
        </p:nvSpPr>
        <p:spPr>
          <a:xfrm>
            <a:off x="5612665" y="1350695"/>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(SH)</a:t>
            </a:r>
          </a:p>
        </p:txBody>
      </p:sp>
      <p:sp>
        <p:nvSpPr>
          <p:cNvPr id="41" name="TextBox 40">
            <a:extLst>
              <a:ext uri="{FF2B5EF4-FFF2-40B4-BE49-F238E27FC236}">
                <a16:creationId xmlns:a16="http://schemas.microsoft.com/office/drawing/2014/main" id="{843A2F4E-2FD6-4168-8FE0-D1C7D98EAE0A}"/>
              </a:ext>
            </a:extLst>
          </p:cNvPr>
          <p:cNvSpPr txBox="1"/>
          <p:nvPr/>
        </p:nvSpPr>
        <p:spPr>
          <a:xfrm>
            <a:off x="988113" y="1302289"/>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(NH)</a:t>
            </a:r>
          </a:p>
        </p:txBody>
      </p:sp>
      <p:sp>
        <p:nvSpPr>
          <p:cNvPr id="45" name="TextBox 44">
            <a:extLst>
              <a:ext uri="{FF2B5EF4-FFF2-40B4-BE49-F238E27FC236}">
                <a16:creationId xmlns:a16="http://schemas.microsoft.com/office/drawing/2014/main" id="{F2D3AB70-E127-4577-AE90-3F5790896987}"/>
              </a:ext>
            </a:extLst>
          </p:cNvPr>
          <p:cNvSpPr txBox="1"/>
          <p:nvPr/>
        </p:nvSpPr>
        <p:spPr>
          <a:xfrm>
            <a:off x="835292" y="2302123"/>
            <a:ext cx="895172" cy="338554"/>
          </a:xfrm>
          <a:prstGeom prst="rect">
            <a:avLst/>
          </a:prstGeom>
          <a:noFill/>
        </p:spPr>
        <p:txBody>
          <a:bodyPr wrap="square" rtlCol="0">
            <a:spAutoFit/>
          </a:bodyPr>
          <a:lstStyle/>
          <a:p>
            <a:r>
              <a:rPr lang="en-GB" sz="1600" dirty="0">
                <a:solidFill>
                  <a:srgbClr val="FF0000"/>
                </a:solidFill>
              </a:rPr>
              <a:t>100 km</a:t>
            </a:r>
          </a:p>
        </p:txBody>
      </p:sp>
      <p:sp>
        <p:nvSpPr>
          <p:cNvPr id="11" name="TextBox 10">
            <a:extLst>
              <a:ext uri="{FF2B5EF4-FFF2-40B4-BE49-F238E27FC236}">
                <a16:creationId xmlns:a16="http://schemas.microsoft.com/office/drawing/2014/main" id="{61E74BA4-B66E-4F4B-AE3F-8C1C7D40CBA6}"/>
              </a:ext>
            </a:extLst>
          </p:cNvPr>
          <p:cNvSpPr txBox="1"/>
          <p:nvPr/>
        </p:nvSpPr>
        <p:spPr>
          <a:xfrm>
            <a:off x="3386039" y="3524890"/>
            <a:ext cx="1839104" cy="1569660"/>
          </a:xfrm>
          <a:prstGeom prst="rect">
            <a:avLst/>
          </a:prstGeom>
          <a:noFill/>
        </p:spPr>
        <p:txBody>
          <a:bodyPr wrap="square" rtlCol="0">
            <a:spAutoFit/>
          </a:bodyPr>
          <a:lstStyle/>
          <a:p>
            <a:r>
              <a:rPr lang="en-GB" sz="1600" dirty="0"/>
              <a:t>Plot shows parametrized GWD over NH &amp; SH</a:t>
            </a:r>
          </a:p>
          <a:p>
            <a:r>
              <a:rPr lang="en-GB" sz="1600" dirty="0"/>
              <a:t>Stratosphere at 100 km resolution</a:t>
            </a:r>
          </a:p>
        </p:txBody>
      </p:sp>
    </p:spTree>
    <p:extLst>
      <p:ext uri="{BB962C8B-B14F-4D97-AF65-F5344CB8AC3E}">
        <p14:creationId xmlns:p14="http://schemas.microsoft.com/office/powerpoint/2010/main" val="585931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E5B29C-7EF4-4317-A55D-3FC5A0690CE2}"/>
              </a:ext>
            </a:extLst>
          </p:cNvPr>
          <p:cNvSpPr txBox="1">
            <a:spLocks/>
          </p:cNvSpPr>
          <p:nvPr/>
        </p:nvSpPr>
        <p:spPr>
          <a:xfrm>
            <a:off x="855172" y="581892"/>
            <a:ext cx="7433657" cy="76477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dirty="0"/>
          </a:p>
        </p:txBody>
      </p:sp>
      <p:sp>
        <p:nvSpPr>
          <p:cNvPr id="5" name="Subtitle 2">
            <a:extLst>
              <a:ext uri="{FF2B5EF4-FFF2-40B4-BE49-F238E27FC236}">
                <a16:creationId xmlns:a16="http://schemas.microsoft.com/office/drawing/2014/main" id="{58498AD2-DF0E-4C99-8E07-7C61E0A3927B}"/>
              </a:ext>
            </a:extLst>
          </p:cNvPr>
          <p:cNvSpPr txBox="1">
            <a:spLocks/>
          </p:cNvSpPr>
          <p:nvPr/>
        </p:nvSpPr>
        <p:spPr>
          <a:xfrm>
            <a:off x="914400" y="1346662"/>
            <a:ext cx="7867424" cy="335596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dirty="0"/>
              <a:t>Aims to explore:</a:t>
            </a:r>
          </a:p>
          <a:p>
            <a:endParaRPr lang="en-GB" dirty="0"/>
          </a:p>
          <a:p>
            <a:pPr marL="257175" indent="-257175"/>
            <a:r>
              <a:rPr lang="en-GB" dirty="0">
                <a:solidFill>
                  <a:srgbClr val="00B050"/>
                </a:solidFill>
              </a:rPr>
              <a:t>The variety of different orographic drag parametrizations employed in current operational models</a:t>
            </a:r>
          </a:p>
          <a:p>
            <a:endParaRPr lang="en-GB" dirty="0"/>
          </a:p>
          <a:p>
            <a:pPr marL="257175" indent="-257175"/>
            <a:r>
              <a:rPr lang="en-GB" dirty="0">
                <a:solidFill>
                  <a:srgbClr val="00B050"/>
                </a:solidFill>
              </a:rPr>
              <a:t>Resolution sensitivity of resolved and parametrized drag</a:t>
            </a:r>
          </a:p>
          <a:p>
            <a:endParaRPr lang="en-GB" dirty="0"/>
          </a:p>
          <a:p>
            <a:pPr marL="257175" indent="-257175"/>
            <a:r>
              <a:rPr lang="en-GB" dirty="0"/>
              <a:t>The ability of the parametrizations to reproduce explicitly resolved orographic drag from high resolution simulations </a:t>
            </a:r>
          </a:p>
        </p:txBody>
      </p:sp>
      <p:sp>
        <p:nvSpPr>
          <p:cNvPr id="17" name="TextBox 16">
            <a:extLst>
              <a:ext uri="{FF2B5EF4-FFF2-40B4-BE49-F238E27FC236}">
                <a16:creationId xmlns:a16="http://schemas.microsoft.com/office/drawing/2014/main" id="{17E774D7-3394-46C2-B0DE-7F358032DBB5}"/>
              </a:ext>
            </a:extLst>
          </p:cNvPr>
          <p:cNvSpPr txBox="1"/>
          <p:nvPr/>
        </p:nvSpPr>
        <p:spPr>
          <a:xfrm>
            <a:off x="362177" y="581892"/>
            <a:ext cx="8318977" cy="523220"/>
          </a:xfrm>
          <a:prstGeom prst="rect">
            <a:avLst/>
          </a:prstGeom>
          <a:noFill/>
        </p:spPr>
        <p:txBody>
          <a:bodyPr wrap="square" rtlCol="0">
            <a:spAutoFit/>
          </a:bodyPr>
          <a:lstStyle/>
          <a:p>
            <a:r>
              <a:rPr lang="en-GB" sz="2800" dirty="0" err="1"/>
              <a:t>COnstraining</a:t>
            </a:r>
            <a:r>
              <a:rPr lang="en-GB" sz="2800" dirty="0"/>
              <a:t> </a:t>
            </a:r>
            <a:r>
              <a:rPr lang="en-GB" sz="2800" dirty="0" err="1"/>
              <a:t>ORographic</a:t>
            </a:r>
            <a:r>
              <a:rPr lang="en-GB" sz="2800" dirty="0"/>
              <a:t> Drag Effects (COORDE)</a:t>
            </a:r>
          </a:p>
        </p:txBody>
      </p:sp>
    </p:spTree>
    <p:extLst>
      <p:ext uri="{BB962C8B-B14F-4D97-AF65-F5344CB8AC3E}">
        <p14:creationId xmlns:p14="http://schemas.microsoft.com/office/powerpoint/2010/main" val="1033249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0BE7317F-3E9F-428D-9456-237FF40726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120"/>
          <a:stretch/>
        </p:blipFill>
        <p:spPr>
          <a:xfrm>
            <a:off x="0" y="1768998"/>
            <a:ext cx="4709872" cy="2403368"/>
          </a:xfrm>
          <a:prstGeom prst="rect">
            <a:avLst/>
          </a:prstGeom>
        </p:spPr>
      </p:pic>
      <p:pic>
        <p:nvPicPr>
          <p:cNvPr id="10" name="Picture 9" descr="A close up of a map&#10;&#10;Description automatically generated">
            <a:extLst>
              <a:ext uri="{FF2B5EF4-FFF2-40B4-BE49-F238E27FC236}">
                <a16:creationId xmlns:a16="http://schemas.microsoft.com/office/drawing/2014/main" id="{5BC0F634-7A36-44C4-8A28-7699FD1375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653" b="46915"/>
          <a:stretch/>
        </p:blipFill>
        <p:spPr>
          <a:xfrm>
            <a:off x="4770551" y="1772507"/>
            <a:ext cx="851603" cy="1275822"/>
          </a:xfrm>
          <a:prstGeom prst="rect">
            <a:avLst/>
          </a:prstGeom>
        </p:spPr>
      </p:pic>
      <p:pic>
        <p:nvPicPr>
          <p:cNvPr id="8" name="Picture 7">
            <a:extLst>
              <a:ext uri="{FF2B5EF4-FFF2-40B4-BE49-F238E27FC236}">
                <a16:creationId xmlns:a16="http://schemas.microsoft.com/office/drawing/2014/main" id="{74281CE1-0939-4B58-AAC7-0F411155FB4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622154" y="1686901"/>
            <a:ext cx="3040388" cy="2693229"/>
          </a:xfrm>
          <a:prstGeom prst="rect">
            <a:avLst/>
          </a:prstGeom>
        </p:spPr>
      </p:pic>
      <p:sp>
        <p:nvSpPr>
          <p:cNvPr id="3" name="Rectangle 2">
            <a:extLst>
              <a:ext uri="{FF2B5EF4-FFF2-40B4-BE49-F238E27FC236}">
                <a16:creationId xmlns:a16="http://schemas.microsoft.com/office/drawing/2014/main" id="{69E513AB-D9EA-4644-8DB5-072DD6AB081C}"/>
              </a:ext>
            </a:extLst>
          </p:cNvPr>
          <p:cNvSpPr/>
          <p:nvPr/>
        </p:nvSpPr>
        <p:spPr>
          <a:xfrm>
            <a:off x="3103777" y="1875317"/>
            <a:ext cx="742359" cy="2071982"/>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11" name="Title 1">
            <a:extLst>
              <a:ext uri="{FF2B5EF4-FFF2-40B4-BE49-F238E27FC236}">
                <a16:creationId xmlns:a16="http://schemas.microsoft.com/office/drawing/2014/main" id="{B93E185C-D2E8-4D18-8921-E3C248DCFBC0}"/>
              </a:ext>
            </a:extLst>
          </p:cNvPr>
          <p:cNvSpPr txBox="1">
            <a:spLocks/>
          </p:cNvSpPr>
          <p:nvPr/>
        </p:nvSpPr>
        <p:spPr>
          <a:xfrm>
            <a:off x="628650" y="-24591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solidFill>
                  <a:srgbClr val="00B0F0"/>
                </a:solidFill>
              </a:rPr>
              <a:t>Parametrized surface stress</a:t>
            </a:r>
          </a:p>
        </p:txBody>
      </p:sp>
      <p:sp>
        <p:nvSpPr>
          <p:cNvPr id="2" name="TextBox 1">
            <a:extLst>
              <a:ext uri="{FF2B5EF4-FFF2-40B4-BE49-F238E27FC236}">
                <a16:creationId xmlns:a16="http://schemas.microsoft.com/office/drawing/2014/main" id="{B243FE43-A0A7-4747-8760-65687F04E22A}"/>
              </a:ext>
            </a:extLst>
          </p:cNvPr>
          <p:cNvSpPr txBox="1"/>
          <p:nvPr/>
        </p:nvSpPr>
        <p:spPr>
          <a:xfrm>
            <a:off x="185988" y="3844000"/>
            <a:ext cx="8958012" cy="1077218"/>
          </a:xfrm>
          <a:prstGeom prst="rect">
            <a:avLst/>
          </a:prstGeom>
          <a:noFill/>
        </p:spPr>
        <p:txBody>
          <a:bodyPr wrap="square" rtlCol="0">
            <a:spAutoFit/>
          </a:bodyPr>
          <a:lstStyle/>
          <a:p>
            <a:endParaRPr lang="en-GB" sz="1600" dirty="0"/>
          </a:p>
          <a:p>
            <a:r>
              <a:rPr lang="en-GB" sz="1600" dirty="0"/>
              <a:t>There is a large spread in the total drag at comparable resolution</a:t>
            </a:r>
          </a:p>
          <a:p>
            <a:r>
              <a:rPr lang="en-GB" sz="1600" dirty="0"/>
              <a:t>Most models show a reduction in the parametrized drag at higher resolution, dominated by SSO</a:t>
            </a:r>
          </a:p>
          <a:p>
            <a:r>
              <a:rPr lang="en-GB" sz="1600" dirty="0"/>
              <a:t>Models with larger SSO component have a stronger resolution sensitivity</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2FBE0EF2-5D85-4E97-AEF6-03724D2646C1}"/>
                  </a:ext>
                </a:extLst>
              </p:cNvPr>
              <p:cNvSpPr txBox="1"/>
              <p:nvPr/>
            </p:nvSpPr>
            <p:spPr>
              <a:xfrm>
                <a:off x="65314" y="929729"/>
                <a:ext cx="8173873" cy="526683"/>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&lt;</m:t>
                          </m:r>
                          <m:r>
                            <a:rPr lang="en-GB" b="0" i="1" smtClean="0">
                              <a:latin typeface="Cambria Math" panose="02040503050406030204" pitchFamily="18" charset="0"/>
                            </a:rPr>
                            <m:t>𝜌</m:t>
                          </m:r>
                          <m:r>
                            <a:rPr lang="en-GB" i="1">
                              <a:latin typeface="Cambria Math" panose="02040503050406030204" pitchFamily="18" charset="0"/>
                            </a:rPr>
                            <m:t>𝑢</m:t>
                          </m:r>
                          <m:r>
                            <a:rPr lang="en-GB" b="0" i="1" smtClean="0">
                              <a:latin typeface="Cambria Math" panose="02040503050406030204" pitchFamily="18" charset="0"/>
                            </a:rPr>
                            <m:t>&gt;</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r>
                        <a:rPr lang="en-GB" i="1">
                          <a:latin typeface="Cambria Math" panose="02040503050406030204" pitchFamily="18" charset="0"/>
                        </a:rPr>
                        <m:t>−</m:t>
                      </m:r>
                      <m:r>
                        <a:rPr lang="en-GB" i="1">
                          <a:latin typeface="Cambria Math" panose="02040503050406030204" pitchFamily="18" charset="0"/>
                        </a:rPr>
                        <m:t>𝑝</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𝑧</m:t>
                              </m:r>
                            </m:e>
                            <m:sub>
                              <m:r>
                                <a:rPr lang="en-GB" i="1">
                                  <a:latin typeface="Cambria Math" panose="02040503050406030204" pitchFamily="18" charset="0"/>
                                </a:rPr>
                                <m:t>0</m:t>
                              </m:r>
                            </m:sub>
                          </m:sSub>
                        </m:e>
                      </m:d>
                      <m:f>
                        <m:fPr>
                          <m:ctrlPr>
                            <a:rPr lang="en-GB" i="1">
                              <a:latin typeface="Cambria Math" panose="02040503050406030204" pitchFamily="18" charset="0"/>
                            </a:rPr>
                          </m:ctrlPr>
                        </m:fPr>
                        <m:num>
                          <m:r>
                            <a:rPr lang="en-GB" i="1">
                              <a:latin typeface="Cambria Math" panose="02040503050406030204" pitchFamily="18" charset="0"/>
                            </a:rPr>
                            <m:t>𝜕</m:t>
                          </m:r>
                          <m:sSub>
                            <m:sSubPr>
                              <m:ctrlPr>
                                <a:rPr lang="en-GB" i="1">
                                  <a:latin typeface="Cambria Math" panose="02040503050406030204" pitchFamily="18" charset="0"/>
                                </a:rPr>
                              </m:ctrlPr>
                            </m:sSubPr>
                            <m:e>
                              <m:r>
                                <m:rPr>
                                  <m:sty m:val="p"/>
                                </m:rPr>
                                <a:rPr lang="en-GB">
                                  <a:latin typeface="Cambria Math" panose="02040503050406030204" pitchFamily="18" charset="0"/>
                                </a:rPr>
                                <m:t>z</m:t>
                              </m:r>
                            </m:e>
                            <m:sub>
                              <m:r>
                                <a:rPr lang="en-GB">
                                  <a:latin typeface="Cambria Math" panose="02040503050406030204" pitchFamily="18" charset="0"/>
                                </a:rPr>
                                <m:t>0</m:t>
                              </m:r>
                            </m:sub>
                          </m:sSub>
                          <m:r>
                            <a:rPr lang="en-GB" i="1">
                              <a:latin typeface="Cambria Math" panose="02040503050406030204" pitchFamily="18" charset="0"/>
                            </a:rPr>
                            <m:t> </m:t>
                          </m:r>
                        </m:num>
                        <m:den>
                          <m:r>
                            <a:rPr lang="en-GB" i="1">
                              <a:latin typeface="Cambria Math" panose="02040503050406030204" pitchFamily="18" charset="0"/>
                            </a:rPr>
                            <m:t>𝜕</m:t>
                          </m:r>
                          <m:r>
                            <a:rPr lang="en-GB" i="1">
                              <a:latin typeface="Cambria Math" panose="02040503050406030204" pitchFamily="18" charset="0"/>
                            </a:rPr>
                            <m:t>𝑥</m:t>
                          </m:r>
                        </m:den>
                      </m:f>
                    </m:oMath>
                  </m:oMathPara>
                </a14:m>
                <a:endParaRPr lang="en-GB" dirty="0"/>
              </a:p>
            </p:txBody>
          </p:sp>
        </mc:Choice>
        <mc:Fallback>
          <p:sp>
            <p:nvSpPr>
              <p:cNvPr id="9" name="TextBox 8">
                <a:extLst>
                  <a:ext uri="{FF2B5EF4-FFF2-40B4-BE49-F238E27FC236}">
                    <a16:creationId xmlns:a16="http://schemas.microsoft.com/office/drawing/2014/main" id="{2FBE0EF2-5D85-4E97-AEF6-03724D2646C1}"/>
                  </a:ext>
                </a:extLst>
              </p:cNvPr>
              <p:cNvSpPr txBox="1">
                <a:spLocks noRot="1" noChangeAspect="1" noMove="1" noResize="1" noEditPoints="1" noAdjustHandles="1" noChangeArrowheads="1" noChangeShapeType="1" noTextEdit="1"/>
              </p:cNvSpPr>
              <p:nvPr/>
            </p:nvSpPr>
            <p:spPr>
              <a:xfrm>
                <a:off x="65314" y="929729"/>
                <a:ext cx="8173873" cy="526683"/>
              </a:xfrm>
              <a:prstGeom prst="rect">
                <a:avLst/>
              </a:prstGeom>
              <a:blipFill>
                <a:blip r:embed="rId6"/>
                <a:stretch>
                  <a:fillRect/>
                </a:stretch>
              </a:blipFill>
            </p:spPr>
            <p:txBody>
              <a:bodyPr/>
              <a:lstStyle/>
              <a:p>
                <a:r>
                  <a:rPr lang="en-GB">
                    <a:noFill/>
                  </a:rPr>
                  <a:t> </a:t>
                </a:r>
              </a:p>
            </p:txBody>
          </p:sp>
        </mc:Fallback>
      </mc:AlternateContent>
      <p:sp>
        <p:nvSpPr>
          <p:cNvPr id="12" name="Rectangle 11">
            <a:extLst>
              <a:ext uri="{FF2B5EF4-FFF2-40B4-BE49-F238E27FC236}">
                <a16:creationId xmlns:a16="http://schemas.microsoft.com/office/drawing/2014/main" id="{B0606288-6FCC-4BB2-9245-10AA49E8CAF3}"/>
              </a:ext>
            </a:extLst>
          </p:cNvPr>
          <p:cNvSpPr/>
          <p:nvPr/>
        </p:nvSpPr>
        <p:spPr>
          <a:xfrm>
            <a:off x="6131807" y="498400"/>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grpSp>
        <p:nvGrpSpPr>
          <p:cNvPr id="13" name="Group 12">
            <a:extLst>
              <a:ext uri="{FF2B5EF4-FFF2-40B4-BE49-F238E27FC236}">
                <a16:creationId xmlns:a16="http://schemas.microsoft.com/office/drawing/2014/main" id="{FCF07FE1-AC47-49AB-A158-CED8F21319F1}"/>
              </a:ext>
            </a:extLst>
          </p:cNvPr>
          <p:cNvGrpSpPr/>
          <p:nvPr/>
        </p:nvGrpSpPr>
        <p:grpSpPr>
          <a:xfrm>
            <a:off x="1380847" y="857146"/>
            <a:ext cx="1863649" cy="698267"/>
            <a:chOff x="5864367" y="4171016"/>
            <a:chExt cx="1786484" cy="667264"/>
          </a:xfrm>
        </p:grpSpPr>
        <p:grpSp>
          <p:nvGrpSpPr>
            <p:cNvPr id="14" name="Group 13">
              <a:extLst>
                <a:ext uri="{FF2B5EF4-FFF2-40B4-BE49-F238E27FC236}">
                  <a16:creationId xmlns:a16="http://schemas.microsoft.com/office/drawing/2014/main" id="{69ABFF4C-D122-4A31-82E3-2E82799DFF36}"/>
                </a:ext>
              </a:extLst>
            </p:cNvPr>
            <p:cNvGrpSpPr/>
            <p:nvPr/>
          </p:nvGrpSpPr>
          <p:grpSpPr>
            <a:xfrm>
              <a:off x="5864367" y="4262620"/>
              <a:ext cx="1786484" cy="516838"/>
              <a:chOff x="5864367" y="4262620"/>
              <a:chExt cx="1786484" cy="516838"/>
            </a:xfrm>
          </p:grpSpPr>
          <p:sp>
            <p:nvSpPr>
              <p:cNvPr id="16" name="Chevron 67">
                <a:extLst>
                  <a:ext uri="{FF2B5EF4-FFF2-40B4-BE49-F238E27FC236}">
                    <a16:creationId xmlns:a16="http://schemas.microsoft.com/office/drawing/2014/main" id="{1BB719A0-47F2-4A16-8B6A-094158384648}"/>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17" name="Pentagon 68">
                <a:extLst>
                  <a:ext uri="{FF2B5EF4-FFF2-40B4-BE49-F238E27FC236}">
                    <a16:creationId xmlns:a16="http://schemas.microsoft.com/office/drawing/2014/main" id="{95689F87-711C-4AD6-B25A-7FA1FDD55453}"/>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15" name="TextBox 14">
              <a:extLst>
                <a:ext uri="{FF2B5EF4-FFF2-40B4-BE49-F238E27FC236}">
                  <a16:creationId xmlns:a16="http://schemas.microsoft.com/office/drawing/2014/main" id="{3A3D7EF6-E27D-4052-9799-FA85285AC866}"/>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18" name="Group 17">
            <a:extLst>
              <a:ext uri="{FF2B5EF4-FFF2-40B4-BE49-F238E27FC236}">
                <a16:creationId xmlns:a16="http://schemas.microsoft.com/office/drawing/2014/main" id="{33AB75C2-8DD5-491C-9B72-0D5F9724A9F6}"/>
              </a:ext>
            </a:extLst>
          </p:cNvPr>
          <p:cNvGrpSpPr/>
          <p:nvPr/>
        </p:nvGrpSpPr>
        <p:grpSpPr>
          <a:xfrm>
            <a:off x="4644564" y="887777"/>
            <a:ext cx="1546879" cy="576765"/>
            <a:chOff x="4010642" y="4180587"/>
            <a:chExt cx="1482829" cy="551155"/>
          </a:xfrm>
        </p:grpSpPr>
        <p:grpSp>
          <p:nvGrpSpPr>
            <p:cNvPr id="19" name="Group 18">
              <a:extLst>
                <a:ext uri="{FF2B5EF4-FFF2-40B4-BE49-F238E27FC236}">
                  <a16:creationId xmlns:a16="http://schemas.microsoft.com/office/drawing/2014/main" id="{26926343-3043-4418-A447-CC1BAD162F3F}"/>
                </a:ext>
              </a:extLst>
            </p:cNvPr>
            <p:cNvGrpSpPr/>
            <p:nvPr/>
          </p:nvGrpSpPr>
          <p:grpSpPr>
            <a:xfrm>
              <a:off x="4010642" y="4211115"/>
              <a:ext cx="1315627" cy="520627"/>
              <a:chOff x="4010642" y="4211115"/>
              <a:chExt cx="1315627" cy="520627"/>
            </a:xfrm>
          </p:grpSpPr>
          <p:sp>
            <p:nvSpPr>
              <p:cNvPr id="21" name="Chevron 42">
                <a:extLst>
                  <a:ext uri="{FF2B5EF4-FFF2-40B4-BE49-F238E27FC236}">
                    <a16:creationId xmlns:a16="http://schemas.microsoft.com/office/drawing/2014/main" id="{E5F8FEF3-5435-4178-9997-9C190BE6897C}"/>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22" name="Pentagon 69">
                <a:extLst>
                  <a:ext uri="{FF2B5EF4-FFF2-40B4-BE49-F238E27FC236}">
                    <a16:creationId xmlns:a16="http://schemas.microsoft.com/office/drawing/2014/main" id="{B6F25C83-C563-41CB-850A-58CF2C3F079B}"/>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20" name="TextBox 19">
              <a:extLst>
                <a:ext uri="{FF2B5EF4-FFF2-40B4-BE49-F238E27FC236}">
                  <a16:creationId xmlns:a16="http://schemas.microsoft.com/office/drawing/2014/main" id="{A787D542-3395-4C61-9C66-59DFA68E868C}"/>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23" name="Group 22">
            <a:extLst>
              <a:ext uri="{FF2B5EF4-FFF2-40B4-BE49-F238E27FC236}">
                <a16:creationId xmlns:a16="http://schemas.microsoft.com/office/drawing/2014/main" id="{641F2700-E718-490E-9A0D-C9FC6DDA8FA2}"/>
              </a:ext>
            </a:extLst>
          </p:cNvPr>
          <p:cNvGrpSpPr/>
          <p:nvPr/>
        </p:nvGrpSpPr>
        <p:grpSpPr>
          <a:xfrm>
            <a:off x="6994840" y="402337"/>
            <a:ext cx="1863649" cy="575161"/>
            <a:chOff x="5864367" y="4229836"/>
            <a:chExt cx="1786484" cy="549622"/>
          </a:xfrm>
        </p:grpSpPr>
        <p:grpSp>
          <p:nvGrpSpPr>
            <p:cNvPr id="24" name="Group 23">
              <a:extLst>
                <a:ext uri="{FF2B5EF4-FFF2-40B4-BE49-F238E27FC236}">
                  <a16:creationId xmlns:a16="http://schemas.microsoft.com/office/drawing/2014/main" id="{02D5FABD-90F7-4C31-AAE6-C1BC251B0C19}"/>
                </a:ext>
              </a:extLst>
            </p:cNvPr>
            <p:cNvGrpSpPr/>
            <p:nvPr/>
          </p:nvGrpSpPr>
          <p:grpSpPr>
            <a:xfrm>
              <a:off x="5864367" y="4262620"/>
              <a:ext cx="1786484" cy="516838"/>
              <a:chOff x="5864367" y="4262620"/>
              <a:chExt cx="1786484" cy="516838"/>
            </a:xfrm>
          </p:grpSpPr>
          <p:sp>
            <p:nvSpPr>
              <p:cNvPr id="26" name="Chevron 62">
                <a:extLst>
                  <a:ext uri="{FF2B5EF4-FFF2-40B4-BE49-F238E27FC236}">
                    <a16:creationId xmlns:a16="http://schemas.microsoft.com/office/drawing/2014/main" id="{6291AEBF-247B-4E92-BFD0-81F3B41A437F}"/>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27" name="Pentagon 63">
                <a:extLst>
                  <a:ext uri="{FF2B5EF4-FFF2-40B4-BE49-F238E27FC236}">
                    <a16:creationId xmlns:a16="http://schemas.microsoft.com/office/drawing/2014/main" id="{4A74D890-42CA-4F22-9666-8ABAD7B78ED4}"/>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25" name="TextBox 24">
              <a:extLst>
                <a:ext uri="{FF2B5EF4-FFF2-40B4-BE49-F238E27FC236}">
                  <a16:creationId xmlns:a16="http://schemas.microsoft.com/office/drawing/2014/main" id="{E5EE812B-60F1-4CAC-9F2F-5064E83C5E55}"/>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28" name="Rectangle 27">
            <a:extLst>
              <a:ext uri="{FF2B5EF4-FFF2-40B4-BE49-F238E27FC236}">
                <a16:creationId xmlns:a16="http://schemas.microsoft.com/office/drawing/2014/main" id="{1555A19F-BCA5-40DD-A1AB-63D1210BA39D}"/>
              </a:ext>
            </a:extLst>
          </p:cNvPr>
          <p:cNvSpPr/>
          <p:nvPr/>
        </p:nvSpPr>
        <p:spPr>
          <a:xfrm>
            <a:off x="3284539" y="944499"/>
            <a:ext cx="1287461"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29" name="TextBox 28">
            <a:extLst>
              <a:ext uri="{FF2B5EF4-FFF2-40B4-BE49-F238E27FC236}">
                <a16:creationId xmlns:a16="http://schemas.microsoft.com/office/drawing/2014/main" id="{7804F3E7-94AB-459E-84B1-4EF3C4830091}"/>
              </a:ext>
            </a:extLst>
          </p:cNvPr>
          <p:cNvSpPr txBox="1"/>
          <p:nvPr/>
        </p:nvSpPr>
        <p:spPr>
          <a:xfrm>
            <a:off x="-48351" y="422801"/>
            <a:ext cx="3537518" cy="369332"/>
          </a:xfrm>
          <a:prstGeom prst="rect">
            <a:avLst/>
          </a:prstGeom>
          <a:noFill/>
        </p:spPr>
        <p:txBody>
          <a:bodyPr wrap="square" rtlCol="0">
            <a:spAutoFit/>
          </a:bodyPr>
          <a:lstStyle/>
          <a:p>
            <a:pPr algn="ctr"/>
            <a:r>
              <a:rPr lang="en-GB" dirty="0"/>
              <a:t>Zonal momentum budget:</a:t>
            </a:r>
          </a:p>
        </p:txBody>
      </p:sp>
      <mc:AlternateContent xmlns:mc="http://schemas.openxmlformats.org/markup-compatibility/2006">
        <mc:Choice xmlns:a14="http://schemas.microsoft.com/office/drawing/2010/main" Requires="a14">
          <p:sp>
            <p:nvSpPr>
              <p:cNvPr id="30" name="Rectangle 29">
                <a:extLst>
                  <a:ext uri="{FF2B5EF4-FFF2-40B4-BE49-F238E27FC236}">
                    <a16:creationId xmlns:a16="http://schemas.microsoft.com/office/drawing/2014/main" id="{EB743207-126F-4D5A-A2B1-7EC92C635019}"/>
                  </a:ext>
                </a:extLst>
              </p:cNvPr>
              <p:cNvSpPr/>
              <p:nvPr/>
            </p:nvSpPr>
            <p:spPr>
              <a:xfrm>
                <a:off x="6083534" y="501292"/>
                <a:ext cx="8890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𝜏</m:t>
                          </m:r>
                        </m:e>
                        <m:sub>
                          <m:r>
                            <a:rPr lang="en-GB" i="1">
                              <a:latin typeface="Cambria Math" panose="02040503050406030204" pitchFamily="18" charset="0"/>
                            </a:rPr>
                            <m:t>𝑆𝑆𝑂</m:t>
                          </m:r>
                        </m:sub>
                      </m:sSub>
                    </m:oMath>
                  </m:oMathPara>
                </a14:m>
                <a:endParaRPr lang="en-GB" dirty="0"/>
              </a:p>
            </p:txBody>
          </p:sp>
        </mc:Choice>
        <mc:Fallback>
          <p:sp>
            <p:nvSpPr>
              <p:cNvPr id="30" name="Rectangle 29">
                <a:extLst>
                  <a:ext uri="{FF2B5EF4-FFF2-40B4-BE49-F238E27FC236}">
                    <a16:creationId xmlns:a16="http://schemas.microsoft.com/office/drawing/2014/main" id="{EB743207-126F-4D5A-A2B1-7EC92C635019}"/>
                  </a:ext>
                </a:extLst>
              </p:cNvPr>
              <p:cNvSpPr>
                <a:spLocks noRot="1" noChangeAspect="1" noMove="1" noResize="1" noEditPoints="1" noAdjustHandles="1" noChangeArrowheads="1" noChangeShapeType="1" noTextEdit="1"/>
              </p:cNvSpPr>
              <p:nvPr/>
            </p:nvSpPr>
            <p:spPr>
              <a:xfrm>
                <a:off x="6083534" y="501292"/>
                <a:ext cx="889090" cy="369332"/>
              </a:xfrm>
              <a:prstGeom prst="rect">
                <a:avLst/>
              </a:prstGeom>
              <a:blipFill>
                <a:blip r:embed="rId7"/>
                <a:stretch>
                  <a:fillRect/>
                </a:stretch>
              </a:blipFill>
            </p:spPr>
            <p:txBody>
              <a:bodyPr/>
              <a:lstStyle/>
              <a:p>
                <a:r>
                  <a:rPr lang="en-GB">
                    <a:noFill/>
                  </a:rPr>
                  <a:t> </a:t>
                </a:r>
              </a:p>
            </p:txBody>
          </p:sp>
        </mc:Fallback>
      </mc:AlternateContent>
      <p:sp>
        <p:nvSpPr>
          <p:cNvPr id="31" name="Rectangle 30">
            <a:extLst>
              <a:ext uri="{FF2B5EF4-FFF2-40B4-BE49-F238E27FC236}">
                <a16:creationId xmlns:a16="http://schemas.microsoft.com/office/drawing/2014/main" id="{5B09A231-C9D7-4225-B2B0-3FC9F83E0638}"/>
              </a:ext>
            </a:extLst>
          </p:cNvPr>
          <p:cNvSpPr/>
          <p:nvPr/>
        </p:nvSpPr>
        <p:spPr>
          <a:xfrm>
            <a:off x="6155364" y="1123533"/>
            <a:ext cx="822989" cy="479094"/>
          </a:xfrm>
          <a:prstGeom prst="rect">
            <a:avLst/>
          </a:prstGeom>
          <a:solidFill>
            <a:srgbClr val="92D05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grpSp>
        <p:nvGrpSpPr>
          <p:cNvPr id="32" name="Group 31">
            <a:extLst>
              <a:ext uri="{FF2B5EF4-FFF2-40B4-BE49-F238E27FC236}">
                <a16:creationId xmlns:a16="http://schemas.microsoft.com/office/drawing/2014/main" id="{8D73F3AA-BE3A-4FAC-B7F2-AEFCA3D74D6C}"/>
              </a:ext>
            </a:extLst>
          </p:cNvPr>
          <p:cNvGrpSpPr/>
          <p:nvPr/>
        </p:nvGrpSpPr>
        <p:grpSpPr>
          <a:xfrm>
            <a:off x="7018397" y="1058244"/>
            <a:ext cx="1863649" cy="544383"/>
            <a:chOff x="5864367" y="4259247"/>
            <a:chExt cx="1786484" cy="520211"/>
          </a:xfrm>
        </p:grpSpPr>
        <p:grpSp>
          <p:nvGrpSpPr>
            <p:cNvPr id="33" name="Group 32">
              <a:extLst>
                <a:ext uri="{FF2B5EF4-FFF2-40B4-BE49-F238E27FC236}">
                  <a16:creationId xmlns:a16="http://schemas.microsoft.com/office/drawing/2014/main" id="{D8DB8578-134A-451B-BE0E-A985A0B505DC}"/>
                </a:ext>
              </a:extLst>
            </p:cNvPr>
            <p:cNvGrpSpPr/>
            <p:nvPr/>
          </p:nvGrpSpPr>
          <p:grpSpPr>
            <a:xfrm>
              <a:off x="5864367" y="4262620"/>
              <a:ext cx="1786484" cy="516838"/>
              <a:chOff x="5864367" y="4262620"/>
              <a:chExt cx="1786484" cy="516838"/>
            </a:xfrm>
          </p:grpSpPr>
          <p:sp>
            <p:nvSpPr>
              <p:cNvPr id="35" name="Chevron 62">
                <a:extLst>
                  <a:ext uri="{FF2B5EF4-FFF2-40B4-BE49-F238E27FC236}">
                    <a16:creationId xmlns:a16="http://schemas.microsoft.com/office/drawing/2014/main" id="{0C36EE69-D5EF-488F-943D-6D31A91E4283}"/>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36" name="Pentagon 63">
                <a:extLst>
                  <a:ext uri="{FF2B5EF4-FFF2-40B4-BE49-F238E27FC236}">
                    <a16:creationId xmlns:a16="http://schemas.microsoft.com/office/drawing/2014/main" id="{BA5C1741-D8A1-4C03-91E9-DE0998E40522}"/>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34" name="TextBox 33">
              <a:extLst>
                <a:ext uri="{FF2B5EF4-FFF2-40B4-BE49-F238E27FC236}">
                  <a16:creationId xmlns:a16="http://schemas.microsoft.com/office/drawing/2014/main" id="{BFEBF09F-1730-4482-B586-8E5C84EB8CBF}"/>
                </a:ext>
              </a:extLst>
            </p:cNvPr>
            <p:cNvSpPr txBox="1"/>
            <p:nvPr/>
          </p:nvSpPr>
          <p:spPr>
            <a:xfrm>
              <a:off x="5974403" y="4259247"/>
              <a:ext cx="1676447" cy="490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200" b="1" dirty="0">
                  <a:solidFill>
                    <a:srgbClr val="00B0F0"/>
                  </a:solidFill>
                </a:rPr>
                <a:t>Turbulent boundary layer drag</a:t>
              </a:r>
            </a:p>
          </p:txBody>
        </p:sp>
      </p:grpSp>
      <mc:AlternateContent xmlns:mc="http://schemas.openxmlformats.org/markup-compatibility/2006">
        <mc:Choice xmlns:a14="http://schemas.microsoft.com/office/drawing/2010/main" Requires="a14">
          <p:sp>
            <p:nvSpPr>
              <p:cNvPr id="37" name="Rectangle 36">
                <a:extLst>
                  <a:ext uri="{FF2B5EF4-FFF2-40B4-BE49-F238E27FC236}">
                    <a16:creationId xmlns:a16="http://schemas.microsoft.com/office/drawing/2014/main" id="{A17E3D90-DBF5-4105-A172-00FDD874D93F}"/>
                  </a:ext>
                </a:extLst>
              </p:cNvPr>
              <p:cNvSpPr/>
              <p:nvPr/>
            </p:nvSpPr>
            <p:spPr>
              <a:xfrm>
                <a:off x="6107091" y="1126425"/>
                <a:ext cx="7982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𝜏</m:t>
                          </m:r>
                        </m:e>
                        <m:sub>
                          <m:r>
                            <a:rPr lang="en-GB" b="0" i="1" smtClean="0">
                              <a:latin typeface="Cambria Math" panose="02040503050406030204" pitchFamily="18" charset="0"/>
                            </a:rPr>
                            <m:t>𝐵𝐿</m:t>
                          </m:r>
                        </m:sub>
                      </m:sSub>
                    </m:oMath>
                  </m:oMathPara>
                </a14:m>
                <a:endParaRPr lang="en-GB" dirty="0"/>
              </a:p>
            </p:txBody>
          </p:sp>
        </mc:Choice>
        <mc:Fallback>
          <p:sp>
            <p:nvSpPr>
              <p:cNvPr id="37" name="Rectangle 36">
                <a:extLst>
                  <a:ext uri="{FF2B5EF4-FFF2-40B4-BE49-F238E27FC236}">
                    <a16:creationId xmlns:a16="http://schemas.microsoft.com/office/drawing/2014/main" id="{A17E3D90-DBF5-4105-A172-00FDD874D93F}"/>
                  </a:ext>
                </a:extLst>
              </p:cNvPr>
              <p:cNvSpPr>
                <a:spLocks noRot="1" noChangeAspect="1" noMove="1" noResize="1" noEditPoints="1" noAdjustHandles="1" noChangeArrowheads="1" noChangeShapeType="1" noTextEdit="1"/>
              </p:cNvSpPr>
              <p:nvPr/>
            </p:nvSpPr>
            <p:spPr>
              <a:xfrm>
                <a:off x="6107091" y="1126425"/>
                <a:ext cx="798232" cy="369332"/>
              </a:xfrm>
              <a:prstGeom prst="rect">
                <a:avLst/>
              </a:prstGeom>
              <a:blipFill>
                <a:blip r:embed="rId8"/>
                <a:stretch>
                  <a:fillRect b="-1667"/>
                </a:stretch>
              </a:blipFill>
            </p:spPr>
            <p:txBody>
              <a:bodyPr/>
              <a:lstStyle/>
              <a:p>
                <a:r>
                  <a:rPr lang="en-GB">
                    <a:noFill/>
                  </a:rPr>
                  <a:t> </a:t>
                </a:r>
              </a:p>
            </p:txBody>
          </p:sp>
        </mc:Fallback>
      </mc:AlternateContent>
      <p:cxnSp>
        <p:nvCxnSpPr>
          <p:cNvPr id="40" name="Straight Arrow Connector 39">
            <a:extLst>
              <a:ext uri="{FF2B5EF4-FFF2-40B4-BE49-F238E27FC236}">
                <a16:creationId xmlns:a16="http://schemas.microsoft.com/office/drawing/2014/main" id="{27C1592A-5AC7-4EBD-AB31-B01F9A77321D}"/>
              </a:ext>
            </a:extLst>
          </p:cNvPr>
          <p:cNvCxnSpPr>
            <a:cxnSpLocks/>
          </p:cNvCxnSpPr>
          <p:nvPr/>
        </p:nvCxnSpPr>
        <p:spPr>
          <a:xfrm>
            <a:off x="6905323" y="1462934"/>
            <a:ext cx="237025" cy="5319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9B1A6DF-4C13-41AD-898A-DDD60D91D8AE}"/>
              </a:ext>
            </a:extLst>
          </p:cNvPr>
          <p:cNvCxnSpPr>
            <a:cxnSpLocks/>
          </p:cNvCxnSpPr>
          <p:nvPr/>
        </p:nvCxnSpPr>
        <p:spPr>
          <a:xfrm>
            <a:off x="6272082" y="886169"/>
            <a:ext cx="283348" cy="11087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355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pic>
        <p:nvPicPr>
          <p:cNvPr id="43" name="Picture 42">
            <a:extLst>
              <a:ext uri="{FF2B5EF4-FFF2-40B4-BE49-F238E27FC236}">
                <a16:creationId xmlns:a16="http://schemas.microsoft.com/office/drawing/2014/main" id="{82E3504D-D9EA-421F-9465-13A355922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01557" y="1803786"/>
            <a:ext cx="3742134" cy="2742750"/>
          </a:xfrm>
          <a:prstGeom prst="rect">
            <a:avLst/>
          </a:prstGeom>
        </p:spPr>
      </p:pic>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4633" y="1751005"/>
            <a:ext cx="3800009" cy="2785170"/>
          </a:xfrm>
          <a:prstGeom prst="rect">
            <a:avLst/>
          </a:prstGeom>
        </p:spPr>
      </p:pic>
      <p:sp>
        <p:nvSpPr>
          <p:cNvPr id="55" name="TextBox 54">
            <a:extLst>
              <a:ext uri="{FF2B5EF4-FFF2-40B4-BE49-F238E27FC236}">
                <a16:creationId xmlns:a16="http://schemas.microsoft.com/office/drawing/2014/main" id="{B29E110D-2409-4FFA-BC1D-27D77E967388}"/>
              </a:ext>
            </a:extLst>
          </p:cNvPr>
          <p:cNvSpPr txBox="1"/>
          <p:nvPr/>
        </p:nvSpPr>
        <p:spPr>
          <a:xfrm>
            <a:off x="3386039" y="3524890"/>
            <a:ext cx="1839104" cy="1569660"/>
          </a:xfrm>
          <a:prstGeom prst="rect">
            <a:avLst/>
          </a:prstGeom>
          <a:noFill/>
        </p:spPr>
        <p:txBody>
          <a:bodyPr wrap="square" rtlCol="0">
            <a:spAutoFit/>
          </a:bodyPr>
          <a:lstStyle/>
          <a:p>
            <a:r>
              <a:rPr lang="en-GB" sz="1600" dirty="0"/>
              <a:t>Plot shows parametrized GWD over NH &amp; SH</a:t>
            </a:r>
          </a:p>
          <a:p>
            <a:r>
              <a:rPr lang="en-GB" sz="1600" dirty="0"/>
              <a:t>Stratosphere at 100 km resolution</a:t>
            </a:r>
          </a:p>
        </p:txBody>
      </p:sp>
      <p:sp>
        <p:nvSpPr>
          <p:cNvPr id="59" name="TextBox 58">
            <a:extLst>
              <a:ext uri="{FF2B5EF4-FFF2-40B4-BE49-F238E27FC236}">
                <a16:creationId xmlns:a16="http://schemas.microsoft.com/office/drawing/2014/main" id="{F0200DE6-DFCF-4A80-A645-1C0411C7CC5D}"/>
              </a:ext>
            </a:extLst>
          </p:cNvPr>
          <p:cNvSpPr txBox="1"/>
          <p:nvPr/>
        </p:nvSpPr>
        <p:spPr>
          <a:xfrm>
            <a:off x="5381853" y="2369577"/>
            <a:ext cx="895172" cy="338554"/>
          </a:xfrm>
          <a:prstGeom prst="rect">
            <a:avLst/>
          </a:prstGeom>
          <a:noFill/>
        </p:spPr>
        <p:txBody>
          <a:bodyPr wrap="square" rtlCol="0">
            <a:spAutoFit/>
          </a:bodyPr>
          <a:lstStyle/>
          <a:p>
            <a:r>
              <a:rPr lang="en-GB" sz="1600" dirty="0">
                <a:solidFill>
                  <a:srgbClr val="FF0000"/>
                </a:solidFill>
              </a:rPr>
              <a:t>100 km</a:t>
            </a:r>
          </a:p>
        </p:txBody>
      </p:sp>
      <p:sp>
        <p:nvSpPr>
          <p:cNvPr id="48" name="TextBox 47">
            <a:extLst>
              <a:ext uri="{FF2B5EF4-FFF2-40B4-BE49-F238E27FC236}">
                <a16:creationId xmlns:a16="http://schemas.microsoft.com/office/drawing/2014/main" id="{2A49E2CE-AC23-4933-A7F8-7417A383F541}"/>
              </a:ext>
            </a:extLst>
          </p:cNvPr>
          <p:cNvSpPr txBox="1"/>
          <p:nvPr/>
        </p:nvSpPr>
        <p:spPr>
          <a:xfrm>
            <a:off x="5612665" y="1413743"/>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(SH)</a:t>
            </a:r>
          </a:p>
        </p:txBody>
      </p:sp>
      <p:sp>
        <p:nvSpPr>
          <p:cNvPr id="41" name="TextBox 40">
            <a:extLst>
              <a:ext uri="{FF2B5EF4-FFF2-40B4-BE49-F238E27FC236}">
                <a16:creationId xmlns:a16="http://schemas.microsoft.com/office/drawing/2014/main" id="{843A2F4E-2FD6-4168-8FE0-D1C7D98EAE0A}"/>
              </a:ext>
            </a:extLst>
          </p:cNvPr>
          <p:cNvSpPr txBox="1"/>
          <p:nvPr/>
        </p:nvSpPr>
        <p:spPr>
          <a:xfrm>
            <a:off x="988113" y="1365337"/>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(NH)</a:t>
            </a:r>
          </a:p>
        </p:txBody>
      </p:sp>
      <p:sp>
        <p:nvSpPr>
          <p:cNvPr id="45" name="TextBox 44">
            <a:extLst>
              <a:ext uri="{FF2B5EF4-FFF2-40B4-BE49-F238E27FC236}">
                <a16:creationId xmlns:a16="http://schemas.microsoft.com/office/drawing/2014/main" id="{F2D3AB70-E127-4577-AE90-3F5790896987}"/>
              </a:ext>
            </a:extLst>
          </p:cNvPr>
          <p:cNvSpPr txBox="1"/>
          <p:nvPr/>
        </p:nvSpPr>
        <p:spPr>
          <a:xfrm>
            <a:off x="835292" y="2365171"/>
            <a:ext cx="895172" cy="338554"/>
          </a:xfrm>
          <a:prstGeom prst="rect">
            <a:avLst/>
          </a:prstGeom>
          <a:noFill/>
        </p:spPr>
        <p:txBody>
          <a:bodyPr wrap="square" rtlCol="0">
            <a:spAutoFit/>
          </a:bodyPr>
          <a:lstStyle/>
          <a:p>
            <a:r>
              <a:rPr lang="en-GB" sz="1600" dirty="0">
                <a:solidFill>
                  <a:srgbClr val="FF0000"/>
                </a:solidFill>
              </a:rPr>
              <a:t>100 km</a:t>
            </a:r>
          </a:p>
        </p:txBody>
      </p:sp>
    </p:spTree>
    <p:extLst>
      <p:ext uri="{BB962C8B-B14F-4D97-AF65-F5344CB8AC3E}">
        <p14:creationId xmlns:p14="http://schemas.microsoft.com/office/powerpoint/2010/main" val="977577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505CD9-4724-48CA-A3B9-FD12EC7F33F1}"/>
              </a:ext>
            </a:extLst>
          </p:cNvPr>
          <p:cNvPicPr>
            <a:picLocks noChangeAspect="1"/>
          </p:cNvPicPr>
          <p:nvPr/>
        </p:nvPicPr>
        <p:blipFill rotWithShape="1">
          <a:blip r:embed="rId3"/>
          <a:srcRect l="7452" t="5351"/>
          <a:stretch/>
        </p:blipFill>
        <p:spPr>
          <a:xfrm>
            <a:off x="1300889" y="3003816"/>
            <a:ext cx="2352372" cy="2099199"/>
          </a:xfrm>
          <a:prstGeom prst="rect">
            <a:avLst/>
          </a:prstGeom>
        </p:spPr>
      </p:pic>
      <p:sp>
        <p:nvSpPr>
          <p:cNvPr id="18" name="TextBox 17">
            <a:extLst>
              <a:ext uri="{FF2B5EF4-FFF2-40B4-BE49-F238E27FC236}">
                <a16:creationId xmlns:a16="http://schemas.microsoft.com/office/drawing/2014/main" id="{CDD0025D-46C6-4484-AD42-556AFB9760B7}"/>
              </a:ext>
            </a:extLst>
          </p:cNvPr>
          <p:cNvSpPr txBox="1"/>
          <p:nvPr/>
        </p:nvSpPr>
        <p:spPr>
          <a:xfrm>
            <a:off x="26688" y="3030882"/>
            <a:ext cx="1633591" cy="507831"/>
          </a:xfrm>
          <a:prstGeom prst="rect">
            <a:avLst/>
          </a:prstGeom>
          <a:noFill/>
        </p:spPr>
        <p:txBody>
          <a:bodyPr wrap="square" rtlCol="0">
            <a:spAutoFit/>
          </a:bodyPr>
          <a:lstStyle/>
          <a:p>
            <a:r>
              <a:rPr lang="en-GB" sz="1350" dirty="0"/>
              <a:t>Kanehama et al (2019), JAMES</a:t>
            </a:r>
          </a:p>
        </p:txBody>
      </p:sp>
      <p:grpSp>
        <p:nvGrpSpPr>
          <p:cNvPr id="3" name="Group 2">
            <a:extLst>
              <a:ext uri="{FF2B5EF4-FFF2-40B4-BE49-F238E27FC236}">
                <a16:creationId xmlns:a16="http://schemas.microsoft.com/office/drawing/2014/main" id="{581FBE68-25FC-4E59-B159-37F4100FEB35}"/>
              </a:ext>
            </a:extLst>
          </p:cNvPr>
          <p:cNvGrpSpPr/>
          <p:nvPr/>
        </p:nvGrpSpPr>
        <p:grpSpPr>
          <a:xfrm>
            <a:off x="4239635" y="909606"/>
            <a:ext cx="4821935" cy="3690182"/>
            <a:chOff x="4239635" y="909606"/>
            <a:chExt cx="4821935" cy="3690182"/>
          </a:xfrm>
        </p:grpSpPr>
        <p:pic>
          <p:nvPicPr>
            <p:cNvPr id="20" name="Picture 19">
              <a:extLst>
                <a:ext uri="{FF2B5EF4-FFF2-40B4-BE49-F238E27FC236}">
                  <a16:creationId xmlns:a16="http://schemas.microsoft.com/office/drawing/2014/main" id="{A3444B58-B8BC-487B-BF5B-641F24185C91}"/>
                </a:ext>
              </a:extLst>
            </p:cNvPr>
            <p:cNvPicPr>
              <a:picLocks noChangeAspect="1"/>
            </p:cNvPicPr>
            <p:nvPr/>
          </p:nvPicPr>
          <p:blipFill rotWithShape="1">
            <a:blip r:embed="rId4"/>
            <a:srcRect l="5080" r="4134" b="5905"/>
            <a:stretch/>
          </p:blipFill>
          <p:spPr>
            <a:xfrm>
              <a:off x="4359899" y="1075691"/>
              <a:ext cx="4701671" cy="3524097"/>
            </a:xfrm>
            <a:prstGeom prst="rect">
              <a:avLst/>
            </a:prstGeom>
          </p:spPr>
        </p:pic>
        <p:sp>
          <p:nvSpPr>
            <p:cNvPr id="21" name="TextBox 20">
              <a:extLst>
                <a:ext uri="{FF2B5EF4-FFF2-40B4-BE49-F238E27FC236}">
                  <a16:creationId xmlns:a16="http://schemas.microsoft.com/office/drawing/2014/main" id="{432244BC-6F0C-4EF8-A67A-72BD31343E94}"/>
                </a:ext>
              </a:extLst>
            </p:cNvPr>
            <p:cNvSpPr txBox="1"/>
            <p:nvPr/>
          </p:nvSpPr>
          <p:spPr>
            <a:xfrm>
              <a:off x="4239635" y="909606"/>
              <a:ext cx="4821935" cy="646331"/>
            </a:xfrm>
            <a:prstGeom prst="rect">
              <a:avLst/>
            </a:prstGeom>
            <a:solidFill>
              <a:schemeClr val="bg2"/>
            </a:solidFill>
          </p:spPr>
          <p:txBody>
            <a:bodyPr wrap="square" rtlCol="0">
              <a:spAutoFit/>
            </a:bodyPr>
            <a:lstStyle/>
            <a:p>
              <a:pPr algn="ctr"/>
              <a:r>
                <a:rPr lang="en-GB" dirty="0"/>
                <a:t>Anomaly correlation of large-scale circulation 500hPa Geopotential height:</a:t>
              </a:r>
            </a:p>
          </p:txBody>
        </p:sp>
        <p:sp>
          <p:nvSpPr>
            <p:cNvPr id="2" name="TextBox 1">
              <a:extLst>
                <a:ext uri="{FF2B5EF4-FFF2-40B4-BE49-F238E27FC236}">
                  <a16:creationId xmlns:a16="http://schemas.microsoft.com/office/drawing/2014/main" id="{9DF12A5B-190F-49C2-8E40-4A6FA56CA48D}"/>
                </a:ext>
              </a:extLst>
            </p:cNvPr>
            <p:cNvSpPr txBox="1"/>
            <p:nvPr/>
          </p:nvSpPr>
          <p:spPr>
            <a:xfrm>
              <a:off x="5071722" y="1753400"/>
              <a:ext cx="2222839" cy="461665"/>
            </a:xfrm>
            <a:prstGeom prst="rect">
              <a:avLst/>
            </a:prstGeom>
            <a:noFill/>
          </p:spPr>
          <p:txBody>
            <a:bodyPr wrap="square" rtlCol="0">
              <a:spAutoFit/>
            </a:bodyPr>
            <a:lstStyle/>
            <a:p>
              <a:pPr algn="ctr"/>
              <a:r>
                <a:rPr lang="en-GB" sz="1200" dirty="0"/>
                <a:t>Increasing atmospheric resolution</a:t>
              </a:r>
            </a:p>
          </p:txBody>
        </p:sp>
        <p:cxnSp>
          <p:nvCxnSpPr>
            <p:cNvPr id="4" name="Straight Arrow Connector 3">
              <a:extLst>
                <a:ext uri="{FF2B5EF4-FFF2-40B4-BE49-F238E27FC236}">
                  <a16:creationId xmlns:a16="http://schemas.microsoft.com/office/drawing/2014/main" id="{2BD28B37-6159-444E-AED8-C7F048EF0427}"/>
                </a:ext>
              </a:extLst>
            </p:cNvPr>
            <p:cNvCxnSpPr>
              <a:cxnSpLocks/>
            </p:cNvCxnSpPr>
            <p:nvPr/>
          </p:nvCxnSpPr>
          <p:spPr>
            <a:xfrm>
              <a:off x="5568043" y="2014266"/>
              <a:ext cx="0" cy="244928"/>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70094FA-1D0F-412D-AD73-20819599F5FE}"/>
                </a:ext>
              </a:extLst>
            </p:cNvPr>
            <p:cNvSpPr txBox="1"/>
            <p:nvPr/>
          </p:nvSpPr>
          <p:spPr>
            <a:xfrm>
              <a:off x="4828679" y="3351341"/>
              <a:ext cx="1478728" cy="646331"/>
            </a:xfrm>
            <a:prstGeom prst="rect">
              <a:avLst/>
            </a:prstGeom>
            <a:noFill/>
          </p:spPr>
          <p:txBody>
            <a:bodyPr wrap="square" rtlCol="0">
              <a:spAutoFit/>
            </a:bodyPr>
            <a:lstStyle/>
            <a:p>
              <a:pPr algn="ctr"/>
              <a:r>
                <a:rPr lang="en-GB" sz="1200" dirty="0"/>
                <a:t>Increasing orographic resolution</a:t>
              </a:r>
            </a:p>
          </p:txBody>
        </p:sp>
        <p:cxnSp>
          <p:nvCxnSpPr>
            <p:cNvPr id="29" name="Straight Arrow Connector 28">
              <a:extLst>
                <a:ext uri="{FF2B5EF4-FFF2-40B4-BE49-F238E27FC236}">
                  <a16:creationId xmlns:a16="http://schemas.microsoft.com/office/drawing/2014/main" id="{6ECD9D0E-5C44-4C97-B969-EFBB79853DA4}"/>
                </a:ext>
              </a:extLst>
            </p:cNvPr>
            <p:cNvCxnSpPr>
              <a:cxnSpLocks/>
            </p:cNvCxnSpPr>
            <p:nvPr/>
          </p:nvCxnSpPr>
          <p:spPr>
            <a:xfrm>
              <a:off x="5902779" y="2334097"/>
              <a:ext cx="0" cy="890796"/>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0125E9AE-D1B2-40DB-AB3A-BD3794B0171F}"/>
              </a:ext>
            </a:extLst>
          </p:cNvPr>
          <p:cNvGrpSpPr/>
          <p:nvPr/>
        </p:nvGrpSpPr>
        <p:grpSpPr>
          <a:xfrm>
            <a:off x="843484" y="632366"/>
            <a:ext cx="3267182" cy="2371449"/>
            <a:chOff x="843484" y="632366"/>
            <a:chExt cx="3267182" cy="2371449"/>
          </a:xfrm>
        </p:grpSpPr>
        <p:grpSp>
          <p:nvGrpSpPr>
            <p:cNvPr id="23" name="Group 22">
              <a:extLst>
                <a:ext uri="{FF2B5EF4-FFF2-40B4-BE49-F238E27FC236}">
                  <a16:creationId xmlns:a16="http://schemas.microsoft.com/office/drawing/2014/main" id="{F4B24394-620D-4687-A5FA-97BE498C037C}"/>
                </a:ext>
              </a:extLst>
            </p:cNvPr>
            <p:cNvGrpSpPr/>
            <p:nvPr/>
          </p:nvGrpSpPr>
          <p:grpSpPr>
            <a:xfrm>
              <a:off x="843484" y="632366"/>
              <a:ext cx="3267182" cy="2371449"/>
              <a:chOff x="0" y="3707262"/>
              <a:chExt cx="4356243" cy="3161932"/>
            </a:xfrm>
          </p:grpSpPr>
          <p:pic>
            <p:nvPicPr>
              <p:cNvPr id="24" name="Picture 23">
                <a:extLst>
                  <a:ext uri="{FF2B5EF4-FFF2-40B4-BE49-F238E27FC236}">
                    <a16:creationId xmlns:a16="http://schemas.microsoft.com/office/drawing/2014/main" id="{FBAF5E8E-EC44-4E1D-8B3F-8D12B7399DF0}"/>
                  </a:ext>
                </a:extLst>
              </p:cNvPr>
              <p:cNvPicPr>
                <a:picLocks noChangeAspect="1"/>
              </p:cNvPicPr>
              <p:nvPr/>
            </p:nvPicPr>
            <p:blipFill>
              <a:blip r:embed="rId5"/>
              <a:stretch>
                <a:fillRect/>
              </a:stretch>
            </p:blipFill>
            <p:spPr>
              <a:xfrm>
                <a:off x="0" y="3841178"/>
                <a:ext cx="4356243" cy="3028016"/>
              </a:xfrm>
              <a:prstGeom prst="rect">
                <a:avLst/>
              </a:prstGeom>
            </p:spPr>
          </p:pic>
          <p:cxnSp>
            <p:nvCxnSpPr>
              <p:cNvPr id="25" name="Straight Connector 24">
                <a:extLst>
                  <a:ext uri="{FF2B5EF4-FFF2-40B4-BE49-F238E27FC236}">
                    <a16:creationId xmlns:a16="http://schemas.microsoft.com/office/drawing/2014/main" id="{31DE8A25-3963-49DD-83DD-B7BA5A509873}"/>
                  </a:ext>
                </a:extLst>
              </p:cNvPr>
              <p:cNvCxnSpPr>
                <a:cxnSpLocks/>
              </p:cNvCxnSpPr>
              <p:nvPr/>
            </p:nvCxnSpPr>
            <p:spPr>
              <a:xfrm flipV="1">
                <a:off x="3269902" y="4009217"/>
                <a:ext cx="11533" cy="2542845"/>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37213084-EA32-46D1-B6C0-C7D4D69AD3D5}"/>
                  </a:ext>
                </a:extLst>
              </p:cNvPr>
              <p:cNvCxnSpPr>
                <a:cxnSpLocks/>
              </p:cNvCxnSpPr>
              <p:nvPr/>
            </p:nvCxnSpPr>
            <p:spPr>
              <a:xfrm flipV="1">
                <a:off x="2339250" y="4087701"/>
                <a:ext cx="0" cy="2449564"/>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TextBox 26">
                <a:extLst>
                  <a:ext uri="{FF2B5EF4-FFF2-40B4-BE49-F238E27FC236}">
                    <a16:creationId xmlns:a16="http://schemas.microsoft.com/office/drawing/2014/main" id="{B010DC71-7951-40A1-B7A3-E8AE38390656}"/>
                  </a:ext>
                </a:extLst>
              </p:cNvPr>
              <p:cNvSpPr txBox="1"/>
              <p:nvPr/>
            </p:nvSpPr>
            <p:spPr>
              <a:xfrm>
                <a:off x="2896748" y="4966113"/>
                <a:ext cx="984325" cy="400109"/>
              </a:xfrm>
              <a:prstGeom prst="rect">
                <a:avLst/>
              </a:prstGeom>
              <a:noFill/>
            </p:spPr>
            <p:txBody>
              <a:bodyPr wrap="square" rtlCol="0">
                <a:spAutoFit/>
              </a:bodyPr>
              <a:lstStyle/>
              <a:p>
                <a:r>
                  <a:rPr lang="en-GB" sz="1350" dirty="0"/>
                  <a:t>18 km</a:t>
                </a:r>
              </a:p>
            </p:txBody>
          </p:sp>
          <p:sp>
            <p:nvSpPr>
              <p:cNvPr id="28" name="TextBox 27">
                <a:extLst>
                  <a:ext uri="{FF2B5EF4-FFF2-40B4-BE49-F238E27FC236}">
                    <a16:creationId xmlns:a16="http://schemas.microsoft.com/office/drawing/2014/main" id="{67E82364-B33E-4D5E-A2EB-20C88AF89955}"/>
                  </a:ext>
                </a:extLst>
              </p:cNvPr>
              <p:cNvSpPr txBox="1"/>
              <p:nvPr/>
            </p:nvSpPr>
            <p:spPr>
              <a:xfrm>
                <a:off x="1904855" y="3707262"/>
                <a:ext cx="1145252" cy="400109"/>
              </a:xfrm>
              <a:prstGeom prst="rect">
                <a:avLst/>
              </a:prstGeom>
              <a:noFill/>
            </p:spPr>
            <p:txBody>
              <a:bodyPr wrap="square" rtlCol="0">
                <a:spAutoFit/>
              </a:bodyPr>
              <a:lstStyle/>
              <a:p>
                <a:r>
                  <a:rPr lang="en-GB" sz="1350" dirty="0"/>
                  <a:t>80 km</a:t>
                </a:r>
              </a:p>
            </p:txBody>
          </p:sp>
        </p:grpSp>
        <p:cxnSp>
          <p:nvCxnSpPr>
            <p:cNvPr id="30" name="Straight Connector 29">
              <a:extLst>
                <a:ext uri="{FF2B5EF4-FFF2-40B4-BE49-F238E27FC236}">
                  <a16:creationId xmlns:a16="http://schemas.microsoft.com/office/drawing/2014/main" id="{847DE200-A1DA-4FFF-B4B4-A1A63D36B9AA}"/>
                </a:ext>
              </a:extLst>
            </p:cNvPr>
            <p:cNvCxnSpPr>
              <a:cxnSpLocks/>
            </p:cNvCxnSpPr>
            <p:nvPr/>
          </p:nvCxnSpPr>
          <p:spPr>
            <a:xfrm flipV="1">
              <a:off x="2930820" y="858832"/>
              <a:ext cx="46709" cy="1896036"/>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TextBox 30">
              <a:extLst>
                <a:ext uri="{FF2B5EF4-FFF2-40B4-BE49-F238E27FC236}">
                  <a16:creationId xmlns:a16="http://schemas.microsoft.com/office/drawing/2014/main" id="{74F25A05-3348-4C62-B62A-B9A4CECBB8A1}"/>
                </a:ext>
              </a:extLst>
            </p:cNvPr>
            <p:cNvSpPr txBox="1"/>
            <p:nvPr/>
          </p:nvSpPr>
          <p:spPr>
            <a:xfrm>
              <a:off x="2661079" y="1232366"/>
              <a:ext cx="738244" cy="300082"/>
            </a:xfrm>
            <a:prstGeom prst="rect">
              <a:avLst/>
            </a:prstGeom>
            <a:noFill/>
          </p:spPr>
          <p:txBody>
            <a:bodyPr wrap="square" rtlCol="0">
              <a:spAutoFit/>
            </a:bodyPr>
            <a:lstStyle/>
            <a:p>
              <a:r>
                <a:rPr lang="en-GB" sz="1350" dirty="0"/>
                <a:t>36 km</a:t>
              </a:r>
            </a:p>
          </p:txBody>
        </p:sp>
      </p:grpSp>
      <p:sp>
        <p:nvSpPr>
          <p:cNvPr id="33" name="Title 1">
            <a:extLst>
              <a:ext uri="{FF2B5EF4-FFF2-40B4-BE49-F238E27FC236}">
                <a16:creationId xmlns:a16="http://schemas.microsoft.com/office/drawing/2014/main" id="{869199E9-9DC4-4B8B-9C31-A664199A17A8}"/>
              </a:ext>
            </a:extLst>
          </p:cNvPr>
          <p:cNvSpPr txBox="1">
            <a:spLocks/>
          </p:cNvSpPr>
          <p:nvPr/>
        </p:nvSpPr>
        <p:spPr>
          <a:xfrm>
            <a:off x="-203938" y="97217"/>
            <a:ext cx="9347938" cy="403537"/>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000" dirty="0">
                <a:solidFill>
                  <a:srgbClr val="00B0F0"/>
                </a:solidFill>
              </a:rPr>
              <a:t>Resolved orography plays a significant role in model circulation accuracy</a:t>
            </a:r>
          </a:p>
        </p:txBody>
      </p:sp>
    </p:spTree>
    <p:extLst>
      <p:ext uri="{BB962C8B-B14F-4D97-AF65-F5344CB8AC3E}">
        <p14:creationId xmlns:p14="http://schemas.microsoft.com/office/powerpoint/2010/main" val="2878771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CF430A48-FD4C-4638-80D8-2B82BCFA95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01557" y="1811669"/>
            <a:ext cx="3405305" cy="2742751"/>
          </a:xfrm>
          <a:prstGeom prst="rect">
            <a:avLst/>
          </a:prstGeom>
        </p:spPr>
      </p:pic>
      <p:pic>
        <p:nvPicPr>
          <p:cNvPr id="43" name="Picture 42">
            <a:extLst>
              <a:ext uri="{FF2B5EF4-FFF2-40B4-BE49-F238E27FC236}">
                <a16:creationId xmlns:a16="http://schemas.microsoft.com/office/drawing/2014/main" id="{82E3504D-D9EA-421F-9465-13A355922C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478"/>
          <a:stretch/>
        </p:blipFill>
        <p:spPr>
          <a:xfrm>
            <a:off x="7888607" y="1811669"/>
            <a:ext cx="955083" cy="2742751"/>
          </a:xfrm>
          <a:prstGeom prst="rect">
            <a:avLst/>
          </a:prstGeom>
        </p:spPr>
      </p:pic>
      <p:pic>
        <p:nvPicPr>
          <p:cNvPr id="51" name="Picture 50">
            <a:extLst>
              <a:ext uri="{FF2B5EF4-FFF2-40B4-BE49-F238E27FC236}">
                <a16:creationId xmlns:a16="http://schemas.microsoft.com/office/drawing/2014/main" id="{C8E2892B-4032-4A49-B262-0D9BF11013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43111" y="1747095"/>
            <a:ext cx="3457971" cy="2785170"/>
          </a:xfrm>
          <a:prstGeom prst="rect">
            <a:avLst/>
          </a:prstGeom>
        </p:spPr>
      </p:pic>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523"/>
          <a:stretch/>
        </p:blipFill>
        <p:spPr>
          <a:xfrm>
            <a:off x="3338500" y="1758888"/>
            <a:ext cx="1006142" cy="2785170"/>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sp>
        <p:nvSpPr>
          <p:cNvPr id="59" name="TextBox 58">
            <a:extLst>
              <a:ext uri="{FF2B5EF4-FFF2-40B4-BE49-F238E27FC236}">
                <a16:creationId xmlns:a16="http://schemas.microsoft.com/office/drawing/2014/main" id="{F0200DE6-DFCF-4A80-A645-1C0411C7CC5D}"/>
              </a:ext>
            </a:extLst>
          </p:cNvPr>
          <p:cNvSpPr txBox="1"/>
          <p:nvPr/>
        </p:nvSpPr>
        <p:spPr>
          <a:xfrm>
            <a:off x="5381853" y="2377460"/>
            <a:ext cx="895172" cy="338554"/>
          </a:xfrm>
          <a:prstGeom prst="rect">
            <a:avLst/>
          </a:prstGeom>
          <a:noFill/>
        </p:spPr>
        <p:txBody>
          <a:bodyPr wrap="square" rtlCol="0">
            <a:spAutoFit/>
          </a:bodyPr>
          <a:lstStyle/>
          <a:p>
            <a:r>
              <a:rPr lang="en-GB" sz="1600" dirty="0">
                <a:solidFill>
                  <a:srgbClr val="FF0000"/>
                </a:solidFill>
              </a:rPr>
              <a:t>40 km</a:t>
            </a:r>
          </a:p>
        </p:txBody>
      </p:sp>
      <p:sp>
        <p:nvSpPr>
          <p:cNvPr id="48" name="TextBox 47">
            <a:extLst>
              <a:ext uri="{FF2B5EF4-FFF2-40B4-BE49-F238E27FC236}">
                <a16:creationId xmlns:a16="http://schemas.microsoft.com/office/drawing/2014/main" id="{2A49E2CE-AC23-4933-A7F8-7417A383F541}"/>
              </a:ext>
            </a:extLst>
          </p:cNvPr>
          <p:cNvSpPr txBox="1"/>
          <p:nvPr/>
        </p:nvSpPr>
        <p:spPr>
          <a:xfrm>
            <a:off x="5612665" y="1421626"/>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(SH)</a:t>
            </a:r>
          </a:p>
        </p:txBody>
      </p:sp>
      <p:sp>
        <p:nvSpPr>
          <p:cNvPr id="41" name="TextBox 40">
            <a:extLst>
              <a:ext uri="{FF2B5EF4-FFF2-40B4-BE49-F238E27FC236}">
                <a16:creationId xmlns:a16="http://schemas.microsoft.com/office/drawing/2014/main" id="{843A2F4E-2FD6-4168-8FE0-D1C7D98EAE0A}"/>
              </a:ext>
            </a:extLst>
          </p:cNvPr>
          <p:cNvSpPr txBox="1"/>
          <p:nvPr/>
        </p:nvSpPr>
        <p:spPr>
          <a:xfrm>
            <a:off x="988113" y="1373220"/>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(NH)</a:t>
            </a:r>
          </a:p>
        </p:txBody>
      </p:sp>
      <p:sp>
        <p:nvSpPr>
          <p:cNvPr id="45" name="TextBox 44">
            <a:extLst>
              <a:ext uri="{FF2B5EF4-FFF2-40B4-BE49-F238E27FC236}">
                <a16:creationId xmlns:a16="http://schemas.microsoft.com/office/drawing/2014/main" id="{F2D3AB70-E127-4577-AE90-3F5790896987}"/>
              </a:ext>
            </a:extLst>
          </p:cNvPr>
          <p:cNvSpPr txBox="1"/>
          <p:nvPr/>
        </p:nvSpPr>
        <p:spPr>
          <a:xfrm>
            <a:off x="835292" y="2373054"/>
            <a:ext cx="895172" cy="338554"/>
          </a:xfrm>
          <a:prstGeom prst="rect">
            <a:avLst/>
          </a:prstGeom>
          <a:noFill/>
        </p:spPr>
        <p:txBody>
          <a:bodyPr wrap="square" rtlCol="0">
            <a:spAutoFit/>
          </a:bodyPr>
          <a:lstStyle/>
          <a:p>
            <a:r>
              <a:rPr lang="en-GB" sz="1600" dirty="0">
                <a:solidFill>
                  <a:srgbClr val="FF0000"/>
                </a:solidFill>
              </a:rPr>
              <a:t>40 km</a:t>
            </a:r>
          </a:p>
        </p:txBody>
      </p:sp>
      <p:sp>
        <p:nvSpPr>
          <p:cNvPr id="12" name="TextBox 11">
            <a:extLst>
              <a:ext uri="{FF2B5EF4-FFF2-40B4-BE49-F238E27FC236}">
                <a16:creationId xmlns:a16="http://schemas.microsoft.com/office/drawing/2014/main" id="{F05AB5A9-4DE0-4A38-B0AB-8A6D44FFA1AF}"/>
              </a:ext>
            </a:extLst>
          </p:cNvPr>
          <p:cNvSpPr txBox="1"/>
          <p:nvPr/>
        </p:nvSpPr>
        <p:spPr>
          <a:xfrm>
            <a:off x="3386039" y="3524890"/>
            <a:ext cx="1839104" cy="1569660"/>
          </a:xfrm>
          <a:prstGeom prst="rect">
            <a:avLst/>
          </a:prstGeom>
          <a:noFill/>
        </p:spPr>
        <p:txBody>
          <a:bodyPr wrap="square" rtlCol="0">
            <a:spAutoFit/>
          </a:bodyPr>
          <a:lstStyle/>
          <a:p>
            <a:r>
              <a:rPr lang="en-GB" sz="1600" dirty="0"/>
              <a:t>Plot shows parametrized GWD over NH &amp; SH</a:t>
            </a:r>
          </a:p>
          <a:p>
            <a:r>
              <a:rPr lang="en-GB" sz="1600" dirty="0"/>
              <a:t>Stratosphere at 40 km resolution</a:t>
            </a:r>
          </a:p>
        </p:txBody>
      </p:sp>
    </p:spTree>
    <p:extLst>
      <p:ext uri="{BB962C8B-B14F-4D97-AF65-F5344CB8AC3E}">
        <p14:creationId xmlns:p14="http://schemas.microsoft.com/office/powerpoint/2010/main" val="497525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E5B29C-7EF4-4317-A55D-3FC5A0690CE2}"/>
              </a:ext>
            </a:extLst>
          </p:cNvPr>
          <p:cNvSpPr txBox="1">
            <a:spLocks/>
          </p:cNvSpPr>
          <p:nvPr/>
        </p:nvSpPr>
        <p:spPr>
          <a:xfrm>
            <a:off x="855172" y="581892"/>
            <a:ext cx="7433657" cy="76477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dirty="0"/>
          </a:p>
        </p:txBody>
      </p:sp>
      <p:sp>
        <p:nvSpPr>
          <p:cNvPr id="5" name="Subtitle 2">
            <a:extLst>
              <a:ext uri="{FF2B5EF4-FFF2-40B4-BE49-F238E27FC236}">
                <a16:creationId xmlns:a16="http://schemas.microsoft.com/office/drawing/2014/main" id="{58498AD2-DF0E-4C99-8E07-7C61E0A3927B}"/>
              </a:ext>
            </a:extLst>
          </p:cNvPr>
          <p:cNvSpPr txBox="1">
            <a:spLocks/>
          </p:cNvSpPr>
          <p:nvPr/>
        </p:nvSpPr>
        <p:spPr>
          <a:xfrm>
            <a:off x="914400" y="1346662"/>
            <a:ext cx="7867424" cy="335596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dirty="0"/>
              <a:t>Aims to explore:</a:t>
            </a:r>
          </a:p>
          <a:p>
            <a:endParaRPr lang="en-GB" dirty="0"/>
          </a:p>
          <a:p>
            <a:pPr marL="257175" indent="-257175"/>
            <a:r>
              <a:rPr lang="en-GB" dirty="0">
                <a:solidFill>
                  <a:srgbClr val="00B050"/>
                </a:solidFill>
              </a:rPr>
              <a:t>The variety of different orographic drag parametrizations employed in current operational models</a:t>
            </a:r>
          </a:p>
          <a:p>
            <a:endParaRPr lang="en-GB" dirty="0"/>
          </a:p>
          <a:p>
            <a:pPr marL="257175" indent="-257175"/>
            <a:r>
              <a:rPr lang="en-GB" dirty="0">
                <a:solidFill>
                  <a:srgbClr val="00B050"/>
                </a:solidFill>
              </a:rPr>
              <a:t>Resolution sensitivity of resolved and parametrized drag</a:t>
            </a:r>
          </a:p>
          <a:p>
            <a:endParaRPr lang="en-GB" dirty="0"/>
          </a:p>
          <a:p>
            <a:pPr marL="257175" indent="-257175"/>
            <a:r>
              <a:rPr lang="en-GB" dirty="0">
                <a:solidFill>
                  <a:srgbClr val="00B050"/>
                </a:solidFill>
              </a:rPr>
              <a:t>The ability of the parametrizations to reproduce explicitly resolved orographic drag from high resolution simulations </a:t>
            </a:r>
          </a:p>
        </p:txBody>
      </p:sp>
      <p:sp>
        <p:nvSpPr>
          <p:cNvPr id="17" name="TextBox 16">
            <a:extLst>
              <a:ext uri="{FF2B5EF4-FFF2-40B4-BE49-F238E27FC236}">
                <a16:creationId xmlns:a16="http://schemas.microsoft.com/office/drawing/2014/main" id="{17E774D7-3394-46C2-B0DE-7F358032DBB5}"/>
              </a:ext>
            </a:extLst>
          </p:cNvPr>
          <p:cNvSpPr txBox="1"/>
          <p:nvPr/>
        </p:nvSpPr>
        <p:spPr>
          <a:xfrm>
            <a:off x="362177" y="581892"/>
            <a:ext cx="8318977" cy="523220"/>
          </a:xfrm>
          <a:prstGeom prst="rect">
            <a:avLst/>
          </a:prstGeom>
          <a:noFill/>
        </p:spPr>
        <p:txBody>
          <a:bodyPr wrap="square" rtlCol="0">
            <a:spAutoFit/>
          </a:bodyPr>
          <a:lstStyle/>
          <a:p>
            <a:r>
              <a:rPr lang="en-GB" sz="2800" dirty="0" err="1">
                <a:solidFill>
                  <a:srgbClr val="00B0F0"/>
                </a:solidFill>
              </a:rPr>
              <a:t>COnstraining</a:t>
            </a:r>
            <a:r>
              <a:rPr lang="en-GB" sz="2800" dirty="0">
                <a:solidFill>
                  <a:srgbClr val="00B0F0"/>
                </a:solidFill>
              </a:rPr>
              <a:t> </a:t>
            </a:r>
            <a:r>
              <a:rPr lang="en-GB" sz="2800" dirty="0" err="1">
                <a:solidFill>
                  <a:srgbClr val="00B0F0"/>
                </a:solidFill>
              </a:rPr>
              <a:t>ORographic</a:t>
            </a:r>
            <a:r>
              <a:rPr lang="en-GB" sz="2800" dirty="0">
                <a:solidFill>
                  <a:srgbClr val="00B0F0"/>
                </a:solidFill>
              </a:rPr>
              <a:t> Drag Effects (COORDE)</a:t>
            </a:r>
          </a:p>
        </p:txBody>
      </p:sp>
    </p:spTree>
    <p:extLst>
      <p:ext uri="{BB962C8B-B14F-4D97-AF65-F5344CB8AC3E}">
        <p14:creationId xmlns:p14="http://schemas.microsoft.com/office/powerpoint/2010/main" val="2728333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4218961-B946-46D5-9EF4-39F27CBDAC6E}"/>
              </a:ext>
            </a:extLst>
          </p:cNvPr>
          <p:cNvSpPr txBox="1">
            <a:spLocks/>
          </p:cNvSpPr>
          <p:nvPr/>
        </p:nvSpPr>
        <p:spPr>
          <a:xfrm>
            <a:off x="628650" y="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00B0F0"/>
                </a:solidFill>
              </a:rPr>
              <a:t>Constraining surface stress</a:t>
            </a:r>
          </a:p>
        </p:txBody>
      </p:sp>
      <p:pic>
        <p:nvPicPr>
          <p:cNvPr id="28" name="Picture 18">
            <a:extLst>
              <a:ext uri="{FF2B5EF4-FFF2-40B4-BE49-F238E27FC236}">
                <a16:creationId xmlns:a16="http://schemas.microsoft.com/office/drawing/2014/main" id="{F4B5B640-B090-4F3F-9655-5A4AAEA8F0FE}"/>
              </a:ext>
            </a:extLst>
          </p:cNvPr>
          <p:cNvPicPr>
            <a:picLocks noChangeAspect="1" noChangeArrowheads="1"/>
          </p:cNvPicPr>
          <p:nvPr/>
        </p:nvPicPr>
        <p:blipFill rotWithShape="1">
          <a:blip r:embed="rId3"/>
          <a:srcRect r="52673"/>
          <a:stretch/>
        </p:blipFill>
        <p:spPr bwMode="auto">
          <a:xfrm>
            <a:off x="1282878" y="2586369"/>
            <a:ext cx="2152605" cy="1889402"/>
          </a:xfrm>
          <a:prstGeom prst="rect">
            <a:avLst/>
          </a:prstGeom>
          <a:noFill/>
          <a:ln w="9525">
            <a:noFill/>
            <a:miter lim="800000"/>
            <a:headEnd/>
            <a:tailEnd/>
          </a:ln>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35D4673F-AE79-4806-9654-95DD8E83ECB6}"/>
                  </a:ext>
                </a:extLst>
              </p:cNvPr>
              <p:cNvSpPr txBox="1"/>
              <p:nvPr/>
            </p:nvSpPr>
            <p:spPr>
              <a:xfrm>
                <a:off x="65314" y="1174657"/>
                <a:ext cx="8173873" cy="526683"/>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&lt;</m:t>
                          </m:r>
                          <m:r>
                            <a:rPr lang="en-GB" b="0" i="1" smtClean="0">
                              <a:latin typeface="Cambria Math" panose="02040503050406030204" pitchFamily="18" charset="0"/>
                            </a:rPr>
                            <m:t>𝜌</m:t>
                          </m:r>
                          <m:r>
                            <a:rPr lang="en-GB" i="1">
                              <a:latin typeface="Cambria Math" panose="02040503050406030204" pitchFamily="18" charset="0"/>
                            </a:rPr>
                            <m:t>𝑢</m:t>
                          </m:r>
                          <m:r>
                            <a:rPr lang="en-GB" b="0" i="1" smtClean="0">
                              <a:latin typeface="Cambria Math" panose="02040503050406030204" pitchFamily="18" charset="0"/>
                            </a:rPr>
                            <m:t>&gt;</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r>
                        <a:rPr lang="en-GB" i="1">
                          <a:latin typeface="Cambria Math" panose="02040503050406030204" pitchFamily="18" charset="0"/>
                        </a:rPr>
                        <m:t>−</m:t>
                      </m:r>
                      <m:r>
                        <a:rPr lang="en-GB" i="1">
                          <a:latin typeface="Cambria Math" panose="02040503050406030204" pitchFamily="18" charset="0"/>
                        </a:rPr>
                        <m:t>𝑝</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𝑧</m:t>
                              </m:r>
                            </m:e>
                            <m:sub>
                              <m:r>
                                <a:rPr lang="en-GB" i="1">
                                  <a:latin typeface="Cambria Math" panose="02040503050406030204" pitchFamily="18" charset="0"/>
                                </a:rPr>
                                <m:t>0</m:t>
                              </m:r>
                            </m:sub>
                          </m:sSub>
                        </m:e>
                      </m:d>
                      <m:f>
                        <m:fPr>
                          <m:ctrlPr>
                            <a:rPr lang="en-GB" i="1">
                              <a:latin typeface="Cambria Math" panose="02040503050406030204" pitchFamily="18" charset="0"/>
                            </a:rPr>
                          </m:ctrlPr>
                        </m:fPr>
                        <m:num>
                          <m:r>
                            <a:rPr lang="en-GB" i="1">
                              <a:latin typeface="Cambria Math" panose="02040503050406030204" pitchFamily="18" charset="0"/>
                            </a:rPr>
                            <m:t>𝜕</m:t>
                          </m:r>
                          <m:sSub>
                            <m:sSubPr>
                              <m:ctrlPr>
                                <a:rPr lang="en-GB" i="1">
                                  <a:latin typeface="Cambria Math" panose="02040503050406030204" pitchFamily="18" charset="0"/>
                                </a:rPr>
                              </m:ctrlPr>
                            </m:sSubPr>
                            <m:e>
                              <m:r>
                                <m:rPr>
                                  <m:sty m:val="p"/>
                                </m:rPr>
                                <a:rPr lang="en-GB">
                                  <a:latin typeface="Cambria Math" panose="02040503050406030204" pitchFamily="18" charset="0"/>
                                </a:rPr>
                                <m:t>z</m:t>
                              </m:r>
                            </m:e>
                            <m:sub>
                              <m:r>
                                <a:rPr lang="en-GB">
                                  <a:latin typeface="Cambria Math" panose="02040503050406030204" pitchFamily="18" charset="0"/>
                                </a:rPr>
                                <m:t>0</m:t>
                              </m:r>
                            </m:sub>
                          </m:sSub>
                          <m:r>
                            <a:rPr lang="en-GB" i="1">
                              <a:latin typeface="Cambria Math" panose="02040503050406030204" pitchFamily="18" charset="0"/>
                            </a:rPr>
                            <m:t> </m:t>
                          </m:r>
                        </m:num>
                        <m:den>
                          <m:r>
                            <a:rPr lang="en-GB" i="1">
                              <a:latin typeface="Cambria Math" panose="02040503050406030204" pitchFamily="18" charset="0"/>
                            </a:rPr>
                            <m:t>𝜕</m:t>
                          </m:r>
                          <m:r>
                            <a:rPr lang="en-GB" i="1">
                              <a:latin typeface="Cambria Math" panose="02040503050406030204" pitchFamily="18" charset="0"/>
                            </a:rPr>
                            <m:t>𝑥</m:t>
                          </m:r>
                        </m:den>
                      </m:f>
                    </m:oMath>
                  </m:oMathPara>
                </a14:m>
                <a:endParaRPr lang="en-GB" dirty="0"/>
              </a:p>
            </p:txBody>
          </p:sp>
        </mc:Choice>
        <mc:Fallback>
          <p:sp>
            <p:nvSpPr>
              <p:cNvPr id="5" name="TextBox 4">
                <a:extLst>
                  <a:ext uri="{FF2B5EF4-FFF2-40B4-BE49-F238E27FC236}">
                    <a16:creationId xmlns:a16="http://schemas.microsoft.com/office/drawing/2014/main" id="{35D4673F-AE79-4806-9654-95DD8E83ECB6}"/>
                  </a:ext>
                </a:extLst>
              </p:cNvPr>
              <p:cNvSpPr txBox="1">
                <a:spLocks noRot="1" noChangeAspect="1" noMove="1" noResize="1" noEditPoints="1" noAdjustHandles="1" noChangeArrowheads="1" noChangeShapeType="1" noTextEdit="1"/>
              </p:cNvSpPr>
              <p:nvPr/>
            </p:nvSpPr>
            <p:spPr>
              <a:xfrm>
                <a:off x="65314" y="1174657"/>
                <a:ext cx="8173873" cy="526683"/>
              </a:xfrm>
              <a:prstGeom prst="rect">
                <a:avLst/>
              </a:prstGeom>
              <a:blipFill>
                <a:blip r:embed="rId4"/>
                <a:stretch>
                  <a:fillRect/>
                </a:stretch>
              </a:blipFill>
            </p:spPr>
            <p:txBody>
              <a:bodyPr/>
              <a:lstStyle/>
              <a:p>
                <a:r>
                  <a:rPr lang="en-GB">
                    <a:noFill/>
                  </a:rPr>
                  <a:t> </a:t>
                </a:r>
              </a:p>
            </p:txBody>
          </p:sp>
        </mc:Fallback>
      </mc:AlternateContent>
      <p:sp>
        <p:nvSpPr>
          <p:cNvPr id="6" name="Rectangle 5">
            <a:extLst>
              <a:ext uri="{FF2B5EF4-FFF2-40B4-BE49-F238E27FC236}">
                <a16:creationId xmlns:a16="http://schemas.microsoft.com/office/drawing/2014/main" id="{64D8B5F0-8380-4573-907F-CB7EE8E312CA}"/>
              </a:ext>
            </a:extLst>
          </p:cNvPr>
          <p:cNvSpPr/>
          <p:nvPr/>
        </p:nvSpPr>
        <p:spPr>
          <a:xfrm>
            <a:off x="6131807" y="743328"/>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grpSp>
        <p:nvGrpSpPr>
          <p:cNvPr id="8" name="Group 7">
            <a:extLst>
              <a:ext uri="{FF2B5EF4-FFF2-40B4-BE49-F238E27FC236}">
                <a16:creationId xmlns:a16="http://schemas.microsoft.com/office/drawing/2014/main" id="{E6CE56C9-A59B-45C8-A9BA-ED8062354D9F}"/>
              </a:ext>
            </a:extLst>
          </p:cNvPr>
          <p:cNvGrpSpPr/>
          <p:nvPr/>
        </p:nvGrpSpPr>
        <p:grpSpPr>
          <a:xfrm>
            <a:off x="1380847" y="1102074"/>
            <a:ext cx="1863649" cy="698267"/>
            <a:chOff x="5864367" y="4171016"/>
            <a:chExt cx="1786484" cy="667264"/>
          </a:xfrm>
        </p:grpSpPr>
        <p:grpSp>
          <p:nvGrpSpPr>
            <p:cNvPr id="9" name="Group 8">
              <a:extLst>
                <a:ext uri="{FF2B5EF4-FFF2-40B4-BE49-F238E27FC236}">
                  <a16:creationId xmlns:a16="http://schemas.microsoft.com/office/drawing/2014/main" id="{FECF0F56-B6F1-4D03-85AC-ACAF5E913EFC}"/>
                </a:ext>
              </a:extLst>
            </p:cNvPr>
            <p:cNvGrpSpPr/>
            <p:nvPr/>
          </p:nvGrpSpPr>
          <p:grpSpPr>
            <a:xfrm>
              <a:off x="5864367" y="4262620"/>
              <a:ext cx="1786484" cy="516838"/>
              <a:chOff x="5864367" y="4262620"/>
              <a:chExt cx="1786484" cy="516838"/>
            </a:xfrm>
          </p:grpSpPr>
          <p:sp>
            <p:nvSpPr>
              <p:cNvPr id="12" name="Chevron 67">
                <a:extLst>
                  <a:ext uri="{FF2B5EF4-FFF2-40B4-BE49-F238E27FC236}">
                    <a16:creationId xmlns:a16="http://schemas.microsoft.com/office/drawing/2014/main" id="{51442144-3869-4121-983E-5F06D754178E}"/>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13" name="Pentagon 68">
                <a:extLst>
                  <a:ext uri="{FF2B5EF4-FFF2-40B4-BE49-F238E27FC236}">
                    <a16:creationId xmlns:a16="http://schemas.microsoft.com/office/drawing/2014/main" id="{A7128CA6-1AF8-47C5-BD73-A9827069231A}"/>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10" name="TextBox 9">
              <a:extLst>
                <a:ext uri="{FF2B5EF4-FFF2-40B4-BE49-F238E27FC236}">
                  <a16:creationId xmlns:a16="http://schemas.microsoft.com/office/drawing/2014/main" id="{F6E9C9AA-1494-454B-96E5-8441A5FBE0C2}"/>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14" name="Group 13">
            <a:extLst>
              <a:ext uri="{FF2B5EF4-FFF2-40B4-BE49-F238E27FC236}">
                <a16:creationId xmlns:a16="http://schemas.microsoft.com/office/drawing/2014/main" id="{088D7DD8-AFD5-4CC5-B1B0-CE1EF1098DE8}"/>
              </a:ext>
            </a:extLst>
          </p:cNvPr>
          <p:cNvGrpSpPr/>
          <p:nvPr/>
        </p:nvGrpSpPr>
        <p:grpSpPr>
          <a:xfrm>
            <a:off x="4644564" y="1132705"/>
            <a:ext cx="1546879" cy="576765"/>
            <a:chOff x="4010642" y="4180587"/>
            <a:chExt cx="1482829" cy="551155"/>
          </a:xfrm>
        </p:grpSpPr>
        <p:grpSp>
          <p:nvGrpSpPr>
            <p:cNvPr id="15" name="Group 14">
              <a:extLst>
                <a:ext uri="{FF2B5EF4-FFF2-40B4-BE49-F238E27FC236}">
                  <a16:creationId xmlns:a16="http://schemas.microsoft.com/office/drawing/2014/main" id="{0CA69C0A-95EF-4D82-AFEA-35B47166C83D}"/>
                </a:ext>
              </a:extLst>
            </p:cNvPr>
            <p:cNvGrpSpPr/>
            <p:nvPr/>
          </p:nvGrpSpPr>
          <p:grpSpPr>
            <a:xfrm>
              <a:off x="4010642" y="4211115"/>
              <a:ext cx="1315627" cy="520627"/>
              <a:chOff x="4010642" y="4211115"/>
              <a:chExt cx="1315627" cy="520627"/>
            </a:xfrm>
          </p:grpSpPr>
          <p:sp>
            <p:nvSpPr>
              <p:cNvPr id="17" name="Chevron 42">
                <a:extLst>
                  <a:ext uri="{FF2B5EF4-FFF2-40B4-BE49-F238E27FC236}">
                    <a16:creationId xmlns:a16="http://schemas.microsoft.com/office/drawing/2014/main" id="{4CBEA6A0-58E4-40ED-9040-532E801D8123}"/>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18" name="Pentagon 69">
                <a:extLst>
                  <a:ext uri="{FF2B5EF4-FFF2-40B4-BE49-F238E27FC236}">
                    <a16:creationId xmlns:a16="http://schemas.microsoft.com/office/drawing/2014/main" id="{CF10AD02-BC4D-4511-AE66-610B88AE00AD}"/>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16" name="TextBox 15">
              <a:extLst>
                <a:ext uri="{FF2B5EF4-FFF2-40B4-BE49-F238E27FC236}">
                  <a16:creationId xmlns:a16="http://schemas.microsoft.com/office/drawing/2014/main" id="{6F8DF8C4-75F0-4D6F-A773-C40786F58B39}"/>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19" name="Group 18">
            <a:extLst>
              <a:ext uri="{FF2B5EF4-FFF2-40B4-BE49-F238E27FC236}">
                <a16:creationId xmlns:a16="http://schemas.microsoft.com/office/drawing/2014/main" id="{14A3E3D0-A8B9-43F5-A14E-A7752588EB6B}"/>
              </a:ext>
            </a:extLst>
          </p:cNvPr>
          <p:cNvGrpSpPr/>
          <p:nvPr/>
        </p:nvGrpSpPr>
        <p:grpSpPr>
          <a:xfrm>
            <a:off x="6994840" y="647265"/>
            <a:ext cx="1863649" cy="575161"/>
            <a:chOff x="5864367" y="4229836"/>
            <a:chExt cx="1786484" cy="549622"/>
          </a:xfrm>
        </p:grpSpPr>
        <p:grpSp>
          <p:nvGrpSpPr>
            <p:cNvPr id="20" name="Group 19">
              <a:extLst>
                <a:ext uri="{FF2B5EF4-FFF2-40B4-BE49-F238E27FC236}">
                  <a16:creationId xmlns:a16="http://schemas.microsoft.com/office/drawing/2014/main" id="{AF8B3D0B-1021-45DD-8AB7-1DF77040E5FF}"/>
                </a:ext>
              </a:extLst>
            </p:cNvPr>
            <p:cNvGrpSpPr/>
            <p:nvPr/>
          </p:nvGrpSpPr>
          <p:grpSpPr>
            <a:xfrm>
              <a:off x="5864367" y="4262620"/>
              <a:ext cx="1786484" cy="516838"/>
              <a:chOff x="5864367" y="4262620"/>
              <a:chExt cx="1786484" cy="516838"/>
            </a:xfrm>
          </p:grpSpPr>
          <p:sp>
            <p:nvSpPr>
              <p:cNvPr id="22" name="Chevron 62">
                <a:extLst>
                  <a:ext uri="{FF2B5EF4-FFF2-40B4-BE49-F238E27FC236}">
                    <a16:creationId xmlns:a16="http://schemas.microsoft.com/office/drawing/2014/main" id="{6ACB341F-D2FE-4593-84A0-35C46D190A66}"/>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23" name="Pentagon 63">
                <a:extLst>
                  <a:ext uri="{FF2B5EF4-FFF2-40B4-BE49-F238E27FC236}">
                    <a16:creationId xmlns:a16="http://schemas.microsoft.com/office/drawing/2014/main" id="{0BDB0F06-4BDD-40D4-9B80-6864EA2B0E69}"/>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21" name="TextBox 20">
              <a:extLst>
                <a:ext uri="{FF2B5EF4-FFF2-40B4-BE49-F238E27FC236}">
                  <a16:creationId xmlns:a16="http://schemas.microsoft.com/office/drawing/2014/main" id="{F926DE0D-360B-4F27-BF70-3FA10924EF36}"/>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24" name="Rectangle 23">
            <a:extLst>
              <a:ext uri="{FF2B5EF4-FFF2-40B4-BE49-F238E27FC236}">
                <a16:creationId xmlns:a16="http://schemas.microsoft.com/office/drawing/2014/main" id="{D2DE635B-A156-422A-9075-F7F297311231}"/>
              </a:ext>
            </a:extLst>
          </p:cNvPr>
          <p:cNvSpPr/>
          <p:nvPr/>
        </p:nvSpPr>
        <p:spPr>
          <a:xfrm>
            <a:off x="3284539" y="1189427"/>
            <a:ext cx="1287461"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25" name="TextBox 24">
            <a:extLst>
              <a:ext uri="{FF2B5EF4-FFF2-40B4-BE49-F238E27FC236}">
                <a16:creationId xmlns:a16="http://schemas.microsoft.com/office/drawing/2014/main" id="{FD360F81-B294-4190-826A-530FC0F89FF6}"/>
              </a:ext>
            </a:extLst>
          </p:cNvPr>
          <p:cNvSpPr txBox="1"/>
          <p:nvPr/>
        </p:nvSpPr>
        <p:spPr>
          <a:xfrm>
            <a:off x="-48351" y="667729"/>
            <a:ext cx="3537518" cy="369332"/>
          </a:xfrm>
          <a:prstGeom prst="rect">
            <a:avLst/>
          </a:prstGeom>
          <a:noFill/>
        </p:spPr>
        <p:txBody>
          <a:bodyPr wrap="square" rtlCol="0">
            <a:spAutoFit/>
          </a:bodyPr>
          <a:lstStyle/>
          <a:p>
            <a:pPr algn="ctr"/>
            <a:r>
              <a:rPr lang="en-GB" dirty="0"/>
              <a:t>Zonal momentum budget:</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E7FD191-6B13-47C2-B668-EC3333E50292}"/>
                  </a:ext>
                </a:extLst>
              </p:cNvPr>
              <p:cNvSpPr/>
              <p:nvPr/>
            </p:nvSpPr>
            <p:spPr>
              <a:xfrm>
                <a:off x="6083534" y="746220"/>
                <a:ext cx="8890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𝜏</m:t>
                          </m:r>
                        </m:e>
                        <m:sub>
                          <m:r>
                            <a:rPr lang="en-GB" i="1">
                              <a:latin typeface="Cambria Math" panose="02040503050406030204" pitchFamily="18" charset="0"/>
                            </a:rPr>
                            <m:t>𝑆𝑆𝑂</m:t>
                          </m:r>
                        </m:sub>
                      </m:sSub>
                    </m:oMath>
                  </m:oMathPara>
                </a14:m>
                <a:endParaRPr lang="en-GB" dirty="0"/>
              </a:p>
            </p:txBody>
          </p:sp>
        </mc:Choice>
        <mc:Fallback xmlns="">
          <p:sp>
            <p:nvSpPr>
              <p:cNvPr id="2" name="Rectangle 1">
                <a:extLst>
                  <a:ext uri="{FF2B5EF4-FFF2-40B4-BE49-F238E27FC236}">
                    <a16:creationId xmlns:a16="http://schemas.microsoft.com/office/drawing/2014/main" id="{AE7FD191-6B13-47C2-B668-EC3333E50292}"/>
                  </a:ext>
                </a:extLst>
              </p:cNvPr>
              <p:cNvSpPr>
                <a:spLocks noRot="1" noChangeAspect="1" noMove="1" noResize="1" noEditPoints="1" noAdjustHandles="1" noChangeArrowheads="1" noChangeShapeType="1" noTextEdit="1"/>
              </p:cNvSpPr>
              <p:nvPr/>
            </p:nvSpPr>
            <p:spPr>
              <a:xfrm>
                <a:off x="6083534" y="746220"/>
                <a:ext cx="889090" cy="369332"/>
              </a:xfrm>
              <a:prstGeom prst="rect">
                <a:avLst/>
              </a:prstGeom>
              <a:blipFill>
                <a:blip r:embed="rId5"/>
                <a:stretch>
                  <a:fillRect/>
                </a:stretch>
              </a:blipFill>
            </p:spPr>
            <p:txBody>
              <a:bodyPr/>
              <a:lstStyle/>
              <a:p>
                <a:r>
                  <a:rPr lang="en-GB">
                    <a:noFill/>
                  </a:rPr>
                  <a:t> </a:t>
                </a:r>
              </a:p>
            </p:txBody>
          </p:sp>
        </mc:Fallback>
      </mc:AlternateContent>
      <p:sp>
        <p:nvSpPr>
          <p:cNvPr id="26" name="Rectangle 25">
            <a:extLst>
              <a:ext uri="{FF2B5EF4-FFF2-40B4-BE49-F238E27FC236}">
                <a16:creationId xmlns:a16="http://schemas.microsoft.com/office/drawing/2014/main" id="{CA2C708A-23B8-4FC4-8A33-F191D6586D11}"/>
              </a:ext>
            </a:extLst>
          </p:cNvPr>
          <p:cNvSpPr/>
          <p:nvPr/>
        </p:nvSpPr>
        <p:spPr>
          <a:xfrm>
            <a:off x="6155364" y="1368461"/>
            <a:ext cx="822989" cy="479094"/>
          </a:xfrm>
          <a:prstGeom prst="rect">
            <a:avLst/>
          </a:prstGeom>
          <a:solidFill>
            <a:srgbClr val="92D05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grpSp>
        <p:nvGrpSpPr>
          <p:cNvPr id="27" name="Group 26">
            <a:extLst>
              <a:ext uri="{FF2B5EF4-FFF2-40B4-BE49-F238E27FC236}">
                <a16:creationId xmlns:a16="http://schemas.microsoft.com/office/drawing/2014/main" id="{91D4F766-833F-42A7-8707-4F0CDA62EF94}"/>
              </a:ext>
            </a:extLst>
          </p:cNvPr>
          <p:cNvGrpSpPr/>
          <p:nvPr/>
        </p:nvGrpSpPr>
        <p:grpSpPr>
          <a:xfrm>
            <a:off x="7018397" y="1303172"/>
            <a:ext cx="1863649" cy="544383"/>
            <a:chOff x="5864367" y="4259247"/>
            <a:chExt cx="1786484" cy="520211"/>
          </a:xfrm>
        </p:grpSpPr>
        <p:grpSp>
          <p:nvGrpSpPr>
            <p:cNvPr id="29" name="Group 28">
              <a:extLst>
                <a:ext uri="{FF2B5EF4-FFF2-40B4-BE49-F238E27FC236}">
                  <a16:creationId xmlns:a16="http://schemas.microsoft.com/office/drawing/2014/main" id="{A758E903-7B30-40D7-BE3C-F84F0D0817D8}"/>
                </a:ext>
              </a:extLst>
            </p:cNvPr>
            <p:cNvGrpSpPr/>
            <p:nvPr/>
          </p:nvGrpSpPr>
          <p:grpSpPr>
            <a:xfrm>
              <a:off x="5864367" y="4262620"/>
              <a:ext cx="1786484" cy="516838"/>
              <a:chOff x="5864367" y="4262620"/>
              <a:chExt cx="1786484" cy="516838"/>
            </a:xfrm>
          </p:grpSpPr>
          <p:sp>
            <p:nvSpPr>
              <p:cNvPr id="31" name="Chevron 62">
                <a:extLst>
                  <a:ext uri="{FF2B5EF4-FFF2-40B4-BE49-F238E27FC236}">
                    <a16:creationId xmlns:a16="http://schemas.microsoft.com/office/drawing/2014/main" id="{FD109603-B9EA-4101-AAD1-2D26C276E565}"/>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32" name="Pentagon 63">
                <a:extLst>
                  <a:ext uri="{FF2B5EF4-FFF2-40B4-BE49-F238E27FC236}">
                    <a16:creationId xmlns:a16="http://schemas.microsoft.com/office/drawing/2014/main" id="{3D1A018E-B088-48C1-B140-CDBD8C193BB4}"/>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30" name="TextBox 29">
              <a:extLst>
                <a:ext uri="{FF2B5EF4-FFF2-40B4-BE49-F238E27FC236}">
                  <a16:creationId xmlns:a16="http://schemas.microsoft.com/office/drawing/2014/main" id="{F9434A37-A163-4091-8B3A-BD5E4B966431}"/>
                </a:ext>
              </a:extLst>
            </p:cNvPr>
            <p:cNvSpPr txBox="1"/>
            <p:nvPr/>
          </p:nvSpPr>
          <p:spPr>
            <a:xfrm>
              <a:off x="5974403" y="4259247"/>
              <a:ext cx="1676447" cy="490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200" b="1" dirty="0">
                  <a:solidFill>
                    <a:srgbClr val="00B0F0"/>
                  </a:solidFill>
                </a:rPr>
                <a:t>Turbulent boundary layer drag</a:t>
              </a:r>
            </a:p>
          </p:txBody>
        </p:sp>
      </p:gr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8A8A441D-81B6-4A7E-A0B8-948BF679F0C1}"/>
                  </a:ext>
                </a:extLst>
              </p:cNvPr>
              <p:cNvSpPr/>
              <p:nvPr/>
            </p:nvSpPr>
            <p:spPr>
              <a:xfrm>
                <a:off x="6107091" y="1371353"/>
                <a:ext cx="7982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𝜏</m:t>
                          </m:r>
                        </m:e>
                        <m:sub>
                          <m:r>
                            <a:rPr lang="en-GB" b="0" i="1" smtClean="0">
                              <a:latin typeface="Cambria Math" panose="02040503050406030204" pitchFamily="18" charset="0"/>
                            </a:rPr>
                            <m:t>𝐵𝐿</m:t>
                          </m:r>
                        </m:sub>
                      </m:sSub>
                    </m:oMath>
                  </m:oMathPara>
                </a14:m>
                <a:endParaRPr lang="en-GB" dirty="0"/>
              </a:p>
            </p:txBody>
          </p:sp>
        </mc:Choice>
        <mc:Fallback xmlns="">
          <p:sp>
            <p:nvSpPr>
              <p:cNvPr id="33" name="Rectangle 32">
                <a:extLst>
                  <a:ext uri="{FF2B5EF4-FFF2-40B4-BE49-F238E27FC236}">
                    <a16:creationId xmlns:a16="http://schemas.microsoft.com/office/drawing/2014/main" id="{8A8A441D-81B6-4A7E-A0B8-948BF679F0C1}"/>
                  </a:ext>
                </a:extLst>
              </p:cNvPr>
              <p:cNvSpPr>
                <a:spLocks noRot="1" noChangeAspect="1" noMove="1" noResize="1" noEditPoints="1" noAdjustHandles="1" noChangeArrowheads="1" noChangeShapeType="1" noTextEdit="1"/>
              </p:cNvSpPr>
              <p:nvPr/>
            </p:nvSpPr>
            <p:spPr>
              <a:xfrm>
                <a:off x="6107091" y="1371353"/>
                <a:ext cx="798232" cy="369332"/>
              </a:xfrm>
              <a:prstGeom prst="rect">
                <a:avLst/>
              </a:prstGeom>
              <a:blipFill>
                <a:blip r:embed="rId6"/>
                <a:stretch>
                  <a:fillRect/>
                </a:stretch>
              </a:blipFill>
            </p:spPr>
            <p:txBody>
              <a:bodyPr/>
              <a:lstStyle/>
              <a:p>
                <a:r>
                  <a:rPr lang="en-GB">
                    <a:noFill/>
                  </a:rPr>
                  <a:t> </a:t>
                </a:r>
              </a:p>
            </p:txBody>
          </p:sp>
        </mc:Fallback>
      </mc:AlternateContent>
      <p:pic>
        <p:nvPicPr>
          <p:cNvPr id="34" name="Picture 33" descr="A screenshot of a cell phone&#10;&#10;Description automatically generated">
            <a:extLst>
              <a:ext uri="{FF2B5EF4-FFF2-40B4-BE49-F238E27FC236}">
                <a16:creationId xmlns:a16="http://schemas.microsoft.com/office/drawing/2014/main" id="{391DDFFF-DE6A-439B-A79F-038DC2F4A2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0960" y="1941407"/>
            <a:ext cx="3671868" cy="3161409"/>
          </a:xfrm>
          <a:prstGeom prst="rect">
            <a:avLst/>
          </a:prstGeom>
        </p:spPr>
      </p:pic>
    </p:spTree>
    <p:extLst>
      <p:ext uri="{BB962C8B-B14F-4D97-AF65-F5344CB8AC3E}">
        <p14:creationId xmlns:p14="http://schemas.microsoft.com/office/powerpoint/2010/main" val="3485274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4218961-B946-46D5-9EF4-39F27CBDAC6E}"/>
              </a:ext>
            </a:extLst>
          </p:cNvPr>
          <p:cNvSpPr txBox="1">
            <a:spLocks/>
          </p:cNvSpPr>
          <p:nvPr/>
        </p:nvSpPr>
        <p:spPr>
          <a:xfrm>
            <a:off x="628650" y="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00B0F0"/>
                </a:solidFill>
              </a:rPr>
              <a:t>Constraining surface stress</a:t>
            </a:r>
          </a:p>
        </p:txBody>
      </p:sp>
      <p:pic>
        <p:nvPicPr>
          <p:cNvPr id="3" name="Picture 2" descr="A screenshot of a cell phone&#10;&#10;Description automatically generated">
            <a:extLst>
              <a:ext uri="{FF2B5EF4-FFF2-40B4-BE49-F238E27FC236}">
                <a16:creationId xmlns:a16="http://schemas.microsoft.com/office/drawing/2014/main" id="{D58F4F62-360B-4EC8-ADAA-9D56BF11C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0960" y="1941407"/>
            <a:ext cx="3671868" cy="3161409"/>
          </a:xfrm>
          <a:prstGeom prst="rect">
            <a:avLst/>
          </a:prstGeom>
        </p:spPr>
      </p:pic>
      <p:pic>
        <p:nvPicPr>
          <p:cNvPr id="34" name="Picture 33" descr="A close up of a logo&#10;&#10;Description automatically generated">
            <a:extLst>
              <a:ext uri="{FF2B5EF4-FFF2-40B4-BE49-F238E27FC236}">
                <a16:creationId xmlns:a16="http://schemas.microsoft.com/office/drawing/2014/main" id="{5CD68882-5E76-4A6C-AB62-FCB3CABE7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4" y="1962429"/>
            <a:ext cx="3714238" cy="3023716"/>
          </a:xfrm>
          <a:prstGeom prst="rect">
            <a:avLst/>
          </a:prstGeom>
        </p:spPr>
      </p:pic>
      <p:grpSp>
        <p:nvGrpSpPr>
          <p:cNvPr id="35" name="Group 34">
            <a:extLst>
              <a:ext uri="{FF2B5EF4-FFF2-40B4-BE49-F238E27FC236}">
                <a16:creationId xmlns:a16="http://schemas.microsoft.com/office/drawing/2014/main" id="{AF8ABCC2-9C18-4492-A90D-8F040AB5DF9F}"/>
              </a:ext>
            </a:extLst>
          </p:cNvPr>
          <p:cNvGrpSpPr/>
          <p:nvPr/>
        </p:nvGrpSpPr>
        <p:grpSpPr>
          <a:xfrm>
            <a:off x="1581411" y="2553104"/>
            <a:ext cx="763145" cy="2124434"/>
            <a:chOff x="2103808" y="1636294"/>
            <a:chExt cx="763145" cy="2124434"/>
          </a:xfrm>
        </p:grpSpPr>
        <p:cxnSp>
          <p:nvCxnSpPr>
            <p:cNvPr id="36" name="Straight Arrow Connector 35">
              <a:extLst>
                <a:ext uri="{FF2B5EF4-FFF2-40B4-BE49-F238E27FC236}">
                  <a16:creationId xmlns:a16="http://schemas.microsoft.com/office/drawing/2014/main" id="{394FEA0F-B49B-4403-A686-88003D1A396A}"/>
                </a:ext>
              </a:extLst>
            </p:cNvPr>
            <p:cNvCxnSpPr>
              <a:cxnSpLocks/>
            </p:cNvCxnSpPr>
            <p:nvPr/>
          </p:nvCxnSpPr>
          <p:spPr>
            <a:xfrm>
              <a:off x="2103808" y="3760728"/>
              <a:ext cx="763145" cy="0"/>
            </a:xfrm>
            <a:prstGeom prst="straightConnector1">
              <a:avLst/>
            </a:prstGeom>
            <a:ln w="12700">
              <a:solidFill>
                <a:srgbClr val="FF0000"/>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9A3CE6-6E26-4783-A785-B97973A88AA9}"/>
                </a:ext>
              </a:extLst>
            </p:cNvPr>
            <p:cNvCxnSpPr>
              <a:cxnSpLocks/>
            </p:cNvCxnSpPr>
            <p:nvPr/>
          </p:nvCxnSpPr>
          <p:spPr>
            <a:xfrm>
              <a:off x="2866953" y="1636294"/>
              <a:ext cx="0" cy="212443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21FBFD-C9CB-48D7-AA4F-7D1F7ECDDCF2}"/>
                </a:ext>
              </a:extLst>
            </p:cNvPr>
            <p:cNvCxnSpPr>
              <a:cxnSpLocks/>
            </p:cNvCxnSpPr>
            <p:nvPr/>
          </p:nvCxnSpPr>
          <p:spPr>
            <a:xfrm>
              <a:off x="2103808" y="3438739"/>
              <a:ext cx="0" cy="32198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D7318E3F-B57B-4B8D-A550-FB6A8494034D}"/>
              </a:ext>
            </a:extLst>
          </p:cNvPr>
          <p:cNvGrpSpPr/>
          <p:nvPr/>
        </p:nvGrpSpPr>
        <p:grpSpPr>
          <a:xfrm>
            <a:off x="1891940" y="4156168"/>
            <a:ext cx="452616" cy="521370"/>
            <a:chOff x="2414337" y="3239358"/>
            <a:chExt cx="452616" cy="521370"/>
          </a:xfrm>
        </p:grpSpPr>
        <p:cxnSp>
          <p:nvCxnSpPr>
            <p:cNvPr id="40" name="Straight Connector 39">
              <a:extLst>
                <a:ext uri="{FF2B5EF4-FFF2-40B4-BE49-F238E27FC236}">
                  <a16:creationId xmlns:a16="http://schemas.microsoft.com/office/drawing/2014/main" id="{38807977-732A-441B-8857-B26912643A7E}"/>
                </a:ext>
              </a:extLst>
            </p:cNvPr>
            <p:cNvCxnSpPr>
              <a:cxnSpLocks/>
            </p:cNvCxnSpPr>
            <p:nvPr/>
          </p:nvCxnSpPr>
          <p:spPr>
            <a:xfrm>
              <a:off x="2414337" y="3239358"/>
              <a:ext cx="0" cy="52137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F500EC0-8F50-49F6-A783-AD165593F9B8}"/>
                </a:ext>
              </a:extLst>
            </p:cNvPr>
            <p:cNvCxnSpPr>
              <a:cxnSpLocks/>
            </p:cNvCxnSpPr>
            <p:nvPr/>
          </p:nvCxnSpPr>
          <p:spPr>
            <a:xfrm>
              <a:off x="2414337" y="3570228"/>
              <a:ext cx="452616" cy="0"/>
            </a:xfrm>
            <a:prstGeom prst="straightConnector1">
              <a:avLst/>
            </a:prstGeom>
            <a:ln w="12700">
              <a:solidFill>
                <a:srgbClr val="FF0000"/>
              </a:solidFill>
              <a:headEnd type="stealth"/>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6A295258-F072-4D8F-844F-83642423F25B}"/>
              </a:ext>
            </a:extLst>
          </p:cNvPr>
          <p:cNvSpPr txBox="1"/>
          <p:nvPr/>
        </p:nvSpPr>
        <p:spPr>
          <a:xfrm>
            <a:off x="2283638" y="2631939"/>
            <a:ext cx="1486794" cy="1384995"/>
          </a:xfrm>
          <a:prstGeom prst="rect">
            <a:avLst/>
          </a:prstGeom>
          <a:noFill/>
        </p:spPr>
        <p:txBody>
          <a:bodyPr wrap="square" rtlCol="0">
            <a:spAutoFit/>
          </a:bodyPr>
          <a:lstStyle/>
          <a:p>
            <a:r>
              <a:rPr lang="en-GB" sz="1400" dirty="0"/>
              <a:t>Parametrized SSO stress should be at most ~ 0.03 Pa in LR and ~ 0.02 Pa in MR</a:t>
            </a:r>
          </a:p>
        </p:txBody>
      </p:sp>
      <p:sp>
        <p:nvSpPr>
          <p:cNvPr id="43" name="TextBox 42">
            <a:extLst>
              <a:ext uri="{FF2B5EF4-FFF2-40B4-BE49-F238E27FC236}">
                <a16:creationId xmlns:a16="http://schemas.microsoft.com/office/drawing/2014/main" id="{812D599E-3157-4783-9F24-8596E9492BD4}"/>
              </a:ext>
            </a:extLst>
          </p:cNvPr>
          <p:cNvSpPr txBox="1"/>
          <p:nvPr/>
        </p:nvSpPr>
        <p:spPr>
          <a:xfrm>
            <a:off x="7694587" y="2539309"/>
            <a:ext cx="1187458" cy="738664"/>
          </a:xfrm>
          <a:prstGeom prst="rect">
            <a:avLst/>
          </a:prstGeom>
          <a:noFill/>
        </p:spPr>
        <p:txBody>
          <a:bodyPr wrap="square" rtlCol="0">
            <a:spAutoFit/>
          </a:bodyPr>
          <a:lstStyle/>
          <a:p>
            <a:r>
              <a:rPr lang="en-GB" sz="1400" dirty="0"/>
              <a:t>SSO stress is 0.04 – 0.1 in LR</a:t>
            </a:r>
          </a:p>
        </p:txBody>
      </p:sp>
      <p:cxnSp>
        <p:nvCxnSpPr>
          <p:cNvPr id="7" name="Straight Arrow Connector 6">
            <a:extLst>
              <a:ext uri="{FF2B5EF4-FFF2-40B4-BE49-F238E27FC236}">
                <a16:creationId xmlns:a16="http://schemas.microsoft.com/office/drawing/2014/main" id="{AD05A62C-C599-4A47-8157-3952C6C43719}"/>
              </a:ext>
            </a:extLst>
          </p:cNvPr>
          <p:cNvCxnSpPr/>
          <p:nvPr/>
        </p:nvCxnSpPr>
        <p:spPr>
          <a:xfrm flipH="1">
            <a:off x="2798379" y="1775787"/>
            <a:ext cx="690788" cy="3446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4" name="TextBox 43">
                <a:extLst>
                  <a:ext uri="{FF2B5EF4-FFF2-40B4-BE49-F238E27FC236}">
                    <a16:creationId xmlns:a16="http://schemas.microsoft.com/office/drawing/2014/main" id="{B86C06D4-DCB5-4EEC-9527-8472999F722E}"/>
                  </a:ext>
                </a:extLst>
              </p:cNvPr>
              <p:cNvSpPr txBox="1"/>
              <p:nvPr/>
            </p:nvSpPr>
            <p:spPr>
              <a:xfrm>
                <a:off x="65314" y="1174657"/>
                <a:ext cx="8173873" cy="526683"/>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&lt;</m:t>
                          </m:r>
                          <m:r>
                            <a:rPr lang="en-GB" b="0" i="1" smtClean="0">
                              <a:latin typeface="Cambria Math" panose="02040503050406030204" pitchFamily="18" charset="0"/>
                            </a:rPr>
                            <m:t>𝜌</m:t>
                          </m:r>
                          <m:r>
                            <a:rPr lang="en-GB" i="1">
                              <a:latin typeface="Cambria Math" panose="02040503050406030204" pitchFamily="18" charset="0"/>
                            </a:rPr>
                            <m:t>𝑢</m:t>
                          </m:r>
                          <m:r>
                            <a:rPr lang="en-GB" b="0" i="1" smtClean="0">
                              <a:latin typeface="Cambria Math" panose="02040503050406030204" pitchFamily="18" charset="0"/>
                            </a:rPr>
                            <m:t>&gt;</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r>
                        <a:rPr lang="en-GB" i="1">
                          <a:latin typeface="Cambria Math" panose="02040503050406030204" pitchFamily="18" charset="0"/>
                        </a:rPr>
                        <m:t>−</m:t>
                      </m:r>
                      <m:r>
                        <a:rPr lang="en-GB" i="1">
                          <a:latin typeface="Cambria Math" panose="02040503050406030204" pitchFamily="18" charset="0"/>
                        </a:rPr>
                        <m:t>𝑝</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𝑧</m:t>
                              </m:r>
                            </m:e>
                            <m:sub>
                              <m:r>
                                <a:rPr lang="en-GB" i="1">
                                  <a:latin typeface="Cambria Math" panose="02040503050406030204" pitchFamily="18" charset="0"/>
                                </a:rPr>
                                <m:t>0</m:t>
                              </m:r>
                            </m:sub>
                          </m:sSub>
                        </m:e>
                      </m:d>
                      <m:f>
                        <m:fPr>
                          <m:ctrlPr>
                            <a:rPr lang="en-GB" i="1">
                              <a:latin typeface="Cambria Math" panose="02040503050406030204" pitchFamily="18" charset="0"/>
                            </a:rPr>
                          </m:ctrlPr>
                        </m:fPr>
                        <m:num>
                          <m:r>
                            <a:rPr lang="en-GB" i="1">
                              <a:latin typeface="Cambria Math" panose="02040503050406030204" pitchFamily="18" charset="0"/>
                            </a:rPr>
                            <m:t>𝜕</m:t>
                          </m:r>
                          <m:sSub>
                            <m:sSubPr>
                              <m:ctrlPr>
                                <a:rPr lang="en-GB" i="1">
                                  <a:latin typeface="Cambria Math" panose="02040503050406030204" pitchFamily="18" charset="0"/>
                                </a:rPr>
                              </m:ctrlPr>
                            </m:sSubPr>
                            <m:e>
                              <m:r>
                                <m:rPr>
                                  <m:sty m:val="p"/>
                                </m:rPr>
                                <a:rPr lang="en-GB">
                                  <a:latin typeface="Cambria Math" panose="02040503050406030204" pitchFamily="18" charset="0"/>
                                </a:rPr>
                                <m:t>z</m:t>
                              </m:r>
                            </m:e>
                            <m:sub>
                              <m:r>
                                <a:rPr lang="en-GB">
                                  <a:latin typeface="Cambria Math" panose="02040503050406030204" pitchFamily="18" charset="0"/>
                                </a:rPr>
                                <m:t>0</m:t>
                              </m:r>
                            </m:sub>
                          </m:sSub>
                          <m:r>
                            <a:rPr lang="en-GB" i="1">
                              <a:latin typeface="Cambria Math" panose="02040503050406030204" pitchFamily="18" charset="0"/>
                            </a:rPr>
                            <m:t> </m:t>
                          </m:r>
                        </m:num>
                        <m:den>
                          <m:r>
                            <a:rPr lang="en-GB" i="1">
                              <a:latin typeface="Cambria Math" panose="02040503050406030204" pitchFamily="18" charset="0"/>
                            </a:rPr>
                            <m:t>𝜕</m:t>
                          </m:r>
                          <m:r>
                            <a:rPr lang="en-GB" i="1">
                              <a:latin typeface="Cambria Math" panose="02040503050406030204" pitchFamily="18" charset="0"/>
                            </a:rPr>
                            <m:t>𝑥</m:t>
                          </m:r>
                        </m:den>
                      </m:f>
                    </m:oMath>
                  </m:oMathPara>
                </a14:m>
                <a:endParaRPr lang="en-GB" dirty="0"/>
              </a:p>
            </p:txBody>
          </p:sp>
        </mc:Choice>
        <mc:Fallback>
          <p:sp>
            <p:nvSpPr>
              <p:cNvPr id="44" name="TextBox 43">
                <a:extLst>
                  <a:ext uri="{FF2B5EF4-FFF2-40B4-BE49-F238E27FC236}">
                    <a16:creationId xmlns:a16="http://schemas.microsoft.com/office/drawing/2014/main" id="{B86C06D4-DCB5-4EEC-9527-8472999F722E}"/>
                  </a:ext>
                </a:extLst>
              </p:cNvPr>
              <p:cNvSpPr txBox="1">
                <a:spLocks noRot="1" noChangeAspect="1" noMove="1" noResize="1" noEditPoints="1" noAdjustHandles="1" noChangeArrowheads="1" noChangeShapeType="1" noTextEdit="1"/>
              </p:cNvSpPr>
              <p:nvPr/>
            </p:nvSpPr>
            <p:spPr>
              <a:xfrm>
                <a:off x="65314" y="1174657"/>
                <a:ext cx="8173873" cy="526683"/>
              </a:xfrm>
              <a:prstGeom prst="rect">
                <a:avLst/>
              </a:prstGeom>
              <a:blipFill>
                <a:blip r:embed="rId5"/>
                <a:stretch>
                  <a:fillRect/>
                </a:stretch>
              </a:blipFill>
            </p:spPr>
            <p:txBody>
              <a:bodyPr/>
              <a:lstStyle/>
              <a:p>
                <a:r>
                  <a:rPr lang="en-GB">
                    <a:noFill/>
                  </a:rPr>
                  <a:t> </a:t>
                </a:r>
              </a:p>
            </p:txBody>
          </p:sp>
        </mc:Fallback>
      </mc:AlternateContent>
      <p:sp>
        <p:nvSpPr>
          <p:cNvPr id="45" name="Rectangle 44">
            <a:extLst>
              <a:ext uri="{FF2B5EF4-FFF2-40B4-BE49-F238E27FC236}">
                <a16:creationId xmlns:a16="http://schemas.microsoft.com/office/drawing/2014/main" id="{C29160D0-FE13-448B-9207-B22C9FFC76A6}"/>
              </a:ext>
            </a:extLst>
          </p:cNvPr>
          <p:cNvSpPr/>
          <p:nvPr/>
        </p:nvSpPr>
        <p:spPr>
          <a:xfrm>
            <a:off x="6131807" y="743328"/>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grpSp>
        <p:nvGrpSpPr>
          <p:cNvPr id="46" name="Group 45">
            <a:extLst>
              <a:ext uri="{FF2B5EF4-FFF2-40B4-BE49-F238E27FC236}">
                <a16:creationId xmlns:a16="http://schemas.microsoft.com/office/drawing/2014/main" id="{EC1C0EB7-C634-4499-8D0A-CC99705713B7}"/>
              </a:ext>
            </a:extLst>
          </p:cNvPr>
          <p:cNvGrpSpPr/>
          <p:nvPr/>
        </p:nvGrpSpPr>
        <p:grpSpPr>
          <a:xfrm>
            <a:off x="1380847" y="1102074"/>
            <a:ext cx="1863649" cy="698267"/>
            <a:chOff x="5864367" y="4171016"/>
            <a:chExt cx="1786484" cy="667264"/>
          </a:xfrm>
        </p:grpSpPr>
        <p:grpSp>
          <p:nvGrpSpPr>
            <p:cNvPr id="47" name="Group 46">
              <a:extLst>
                <a:ext uri="{FF2B5EF4-FFF2-40B4-BE49-F238E27FC236}">
                  <a16:creationId xmlns:a16="http://schemas.microsoft.com/office/drawing/2014/main" id="{92C0FC1C-D5D1-4AE8-B2FC-B04E8F982FD0}"/>
                </a:ext>
              </a:extLst>
            </p:cNvPr>
            <p:cNvGrpSpPr/>
            <p:nvPr/>
          </p:nvGrpSpPr>
          <p:grpSpPr>
            <a:xfrm>
              <a:off x="5864367" y="4262620"/>
              <a:ext cx="1786484" cy="516838"/>
              <a:chOff x="5864367" y="4262620"/>
              <a:chExt cx="1786484" cy="516838"/>
            </a:xfrm>
          </p:grpSpPr>
          <p:sp>
            <p:nvSpPr>
              <p:cNvPr id="49" name="Chevron 67">
                <a:extLst>
                  <a:ext uri="{FF2B5EF4-FFF2-40B4-BE49-F238E27FC236}">
                    <a16:creationId xmlns:a16="http://schemas.microsoft.com/office/drawing/2014/main" id="{ABBF9C1A-9324-4A9A-B93A-1EBCFCE36897}"/>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50" name="Pentagon 68">
                <a:extLst>
                  <a:ext uri="{FF2B5EF4-FFF2-40B4-BE49-F238E27FC236}">
                    <a16:creationId xmlns:a16="http://schemas.microsoft.com/office/drawing/2014/main" id="{84CF2F36-7CAF-4238-8368-91D6A8E3EEAA}"/>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48" name="TextBox 47">
              <a:extLst>
                <a:ext uri="{FF2B5EF4-FFF2-40B4-BE49-F238E27FC236}">
                  <a16:creationId xmlns:a16="http://schemas.microsoft.com/office/drawing/2014/main" id="{CF2EE3E3-F56E-4786-96FC-761B8265ACB6}"/>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51" name="Group 50">
            <a:extLst>
              <a:ext uri="{FF2B5EF4-FFF2-40B4-BE49-F238E27FC236}">
                <a16:creationId xmlns:a16="http://schemas.microsoft.com/office/drawing/2014/main" id="{F2315199-665A-4CA5-A4CD-87EB592A4B43}"/>
              </a:ext>
            </a:extLst>
          </p:cNvPr>
          <p:cNvGrpSpPr/>
          <p:nvPr/>
        </p:nvGrpSpPr>
        <p:grpSpPr>
          <a:xfrm>
            <a:off x="4644564" y="1132705"/>
            <a:ext cx="1546879" cy="576765"/>
            <a:chOff x="4010642" y="4180587"/>
            <a:chExt cx="1482829" cy="551155"/>
          </a:xfrm>
        </p:grpSpPr>
        <p:grpSp>
          <p:nvGrpSpPr>
            <p:cNvPr id="52" name="Group 51">
              <a:extLst>
                <a:ext uri="{FF2B5EF4-FFF2-40B4-BE49-F238E27FC236}">
                  <a16:creationId xmlns:a16="http://schemas.microsoft.com/office/drawing/2014/main" id="{C384E17A-B254-4D5F-A199-CB3B6AB13E15}"/>
                </a:ext>
              </a:extLst>
            </p:cNvPr>
            <p:cNvGrpSpPr/>
            <p:nvPr/>
          </p:nvGrpSpPr>
          <p:grpSpPr>
            <a:xfrm>
              <a:off x="4010642" y="4211115"/>
              <a:ext cx="1315627" cy="520627"/>
              <a:chOff x="4010642" y="4211115"/>
              <a:chExt cx="1315627" cy="520627"/>
            </a:xfrm>
          </p:grpSpPr>
          <p:sp>
            <p:nvSpPr>
              <p:cNvPr id="54" name="Chevron 42">
                <a:extLst>
                  <a:ext uri="{FF2B5EF4-FFF2-40B4-BE49-F238E27FC236}">
                    <a16:creationId xmlns:a16="http://schemas.microsoft.com/office/drawing/2014/main" id="{FE038744-92B4-4B6A-89BC-384B9A6A9CE8}"/>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55" name="Pentagon 69">
                <a:extLst>
                  <a:ext uri="{FF2B5EF4-FFF2-40B4-BE49-F238E27FC236}">
                    <a16:creationId xmlns:a16="http://schemas.microsoft.com/office/drawing/2014/main" id="{58D2EA79-E40C-473B-B0B1-AAD496A79C69}"/>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53" name="TextBox 52">
              <a:extLst>
                <a:ext uri="{FF2B5EF4-FFF2-40B4-BE49-F238E27FC236}">
                  <a16:creationId xmlns:a16="http://schemas.microsoft.com/office/drawing/2014/main" id="{92D0E33C-FC49-4559-9850-E79FBAD77FA1}"/>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56" name="Group 55">
            <a:extLst>
              <a:ext uri="{FF2B5EF4-FFF2-40B4-BE49-F238E27FC236}">
                <a16:creationId xmlns:a16="http://schemas.microsoft.com/office/drawing/2014/main" id="{D6657F09-8362-4854-B5B2-12B131EA142B}"/>
              </a:ext>
            </a:extLst>
          </p:cNvPr>
          <p:cNvGrpSpPr/>
          <p:nvPr/>
        </p:nvGrpSpPr>
        <p:grpSpPr>
          <a:xfrm>
            <a:off x="6994840" y="647265"/>
            <a:ext cx="1863649" cy="575161"/>
            <a:chOff x="5864367" y="4229836"/>
            <a:chExt cx="1786484" cy="549622"/>
          </a:xfrm>
        </p:grpSpPr>
        <p:grpSp>
          <p:nvGrpSpPr>
            <p:cNvPr id="57" name="Group 56">
              <a:extLst>
                <a:ext uri="{FF2B5EF4-FFF2-40B4-BE49-F238E27FC236}">
                  <a16:creationId xmlns:a16="http://schemas.microsoft.com/office/drawing/2014/main" id="{E36A9E1D-4D5E-47F8-B1B3-98AA9BDC637E}"/>
                </a:ext>
              </a:extLst>
            </p:cNvPr>
            <p:cNvGrpSpPr/>
            <p:nvPr/>
          </p:nvGrpSpPr>
          <p:grpSpPr>
            <a:xfrm>
              <a:off x="5864367" y="4262620"/>
              <a:ext cx="1786484" cy="516838"/>
              <a:chOff x="5864367" y="4262620"/>
              <a:chExt cx="1786484" cy="516838"/>
            </a:xfrm>
          </p:grpSpPr>
          <p:sp>
            <p:nvSpPr>
              <p:cNvPr id="59" name="Chevron 62">
                <a:extLst>
                  <a:ext uri="{FF2B5EF4-FFF2-40B4-BE49-F238E27FC236}">
                    <a16:creationId xmlns:a16="http://schemas.microsoft.com/office/drawing/2014/main" id="{1F94613E-4B8F-4D11-8FD0-056EFF59D749}"/>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60" name="Pentagon 63">
                <a:extLst>
                  <a:ext uri="{FF2B5EF4-FFF2-40B4-BE49-F238E27FC236}">
                    <a16:creationId xmlns:a16="http://schemas.microsoft.com/office/drawing/2014/main" id="{627CFFE3-AA5E-4CB8-AD6F-F706C633E374}"/>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58" name="TextBox 57">
              <a:extLst>
                <a:ext uri="{FF2B5EF4-FFF2-40B4-BE49-F238E27FC236}">
                  <a16:creationId xmlns:a16="http://schemas.microsoft.com/office/drawing/2014/main" id="{7D99147E-86CF-4A28-BE55-92E605520491}"/>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61" name="Rectangle 60">
            <a:extLst>
              <a:ext uri="{FF2B5EF4-FFF2-40B4-BE49-F238E27FC236}">
                <a16:creationId xmlns:a16="http://schemas.microsoft.com/office/drawing/2014/main" id="{ACB75A61-7E2A-45D7-B876-FCBAFED4E745}"/>
              </a:ext>
            </a:extLst>
          </p:cNvPr>
          <p:cNvSpPr/>
          <p:nvPr/>
        </p:nvSpPr>
        <p:spPr>
          <a:xfrm>
            <a:off x="3284539" y="1189427"/>
            <a:ext cx="1287461"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62" name="TextBox 61">
            <a:extLst>
              <a:ext uri="{FF2B5EF4-FFF2-40B4-BE49-F238E27FC236}">
                <a16:creationId xmlns:a16="http://schemas.microsoft.com/office/drawing/2014/main" id="{2E70229D-9EFC-455E-9904-A296A554F452}"/>
              </a:ext>
            </a:extLst>
          </p:cNvPr>
          <p:cNvSpPr txBox="1"/>
          <p:nvPr/>
        </p:nvSpPr>
        <p:spPr>
          <a:xfrm>
            <a:off x="-48351" y="667729"/>
            <a:ext cx="3537518" cy="369332"/>
          </a:xfrm>
          <a:prstGeom prst="rect">
            <a:avLst/>
          </a:prstGeom>
          <a:noFill/>
        </p:spPr>
        <p:txBody>
          <a:bodyPr wrap="square" rtlCol="0">
            <a:spAutoFit/>
          </a:bodyPr>
          <a:lstStyle/>
          <a:p>
            <a:pPr algn="ctr"/>
            <a:r>
              <a:rPr lang="en-GB" dirty="0"/>
              <a:t>Zonal momentum budget:</a:t>
            </a:r>
          </a:p>
        </p:txBody>
      </p:sp>
      <mc:AlternateContent xmlns:mc="http://schemas.openxmlformats.org/markup-compatibility/2006">
        <mc:Choice xmlns:a14="http://schemas.microsoft.com/office/drawing/2010/main" Requires="a14">
          <p:sp>
            <p:nvSpPr>
              <p:cNvPr id="63" name="Rectangle 62">
                <a:extLst>
                  <a:ext uri="{FF2B5EF4-FFF2-40B4-BE49-F238E27FC236}">
                    <a16:creationId xmlns:a16="http://schemas.microsoft.com/office/drawing/2014/main" id="{69ECAB60-5847-4E65-977E-F97C2198D8F5}"/>
                  </a:ext>
                </a:extLst>
              </p:cNvPr>
              <p:cNvSpPr/>
              <p:nvPr/>
            </p:nvSpPr>
            <p:spPr>
              <a:xfrm>
                <a:off x="6083534" y="746220"/>
                <a:ext cx="8890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𝜏</m:t>
                          </m:r>
                        </m:e>
                        <m:sub>
                          <m:r>
                            <a:rPr lang="en-GB" i="1">
                              <a:latin typeface="Cambria Math" panose="02040503050406030204" pitchFamily="18" charset="0"/>
                            </a:rPr>
                            <m:t>𝑆𝑆𝑂</m:t>
                          </m:r>
                        </m:sub>
                      </m:sSub>
                    </m:oMath>
                  </m:oMathPara>
                </a14:m>
                <a:endParaRPr lang="en-GB" dirty="0"/>
              </a:p>
            </p:txBody>
          </p:sp>
        </mc:Choice>
        <mc:Fallback>
          <p:sp>
            <p:nvSpPr>
              <p:cNvPr id="63" name="Rectangle 62">
                <a:extLst>
                  <a:ext uri="{FF2B5EF4-FFF2-40B4-BE49-F238E27FC236}">
                    <a16:creationId xmlns:a16="http://schemas.microsoft.com/office/drawing/2014/main" id="{69ECAB60-5847-4E65-977E-F97C2198D8F5}"/>
                  </a:ext>
                </a:extLst>
              </p:cNvPr>
              <p:cNvSpPr>
                <a:spLocks noRot="1" noChangeAspect="1" noMove="1" noResize="1" noEditPoints="1" noAdjustHandles="1" noChangeArrowheads="1" noChangeShapeType="1" noTextEdit="1"/>
              </p:cNvSpPr>
              <p:nvPr/>
            </p:nvSpPr>
            <p:spPr>
              <a:xfrm>
                <a:off x="6083534" y="746220"/>
                <a:ext cx="889090" cy="369332"/>
              </a:xfrm>
              <a:prstGeom prst="rect">
                <a:avLst/>
              </a:prstGeom>
              <a:blipFill>
                <a:blip r:embed="rId6"/>
                <a:stretch>
                  <a:fillRect/>
                </a:stretch>
              </a:blipFill>
            </p:spPr>
            <p:txBody>
              <a:bodyPr/>
              <a:lstStyle/>
              <a:p>
                <a:r>
                  <a:rPr lang="en-GB">
                    <a:noFill/>
                  </a:rPr>
                  <a:t> </a:t>
                </a:r>
              </a:p>
            </p:txBody>
          </p:sp>
        </mc:Fallback>
      </mc:AlternateContent>
      <p:sp>
        <p:nvSpPr>
          <p:cNvPr id="64" name="Rectangle 63">
            <a:extLst>
              <a:ext uri="{FF2B5EF4-FFF2-40B4-BE49-F238E27FC236}">
                <a16:creationId xmlns:a16="http://schemas.microsoft.com/office/drawing/2014/main" id="{1945FBF6-838A-43F9-9358-A495DCCC8007}"/>
              </a:ext>
            </a:extLst>
          </p:cNvPr>
          <p:cNvSpPr/>
          <p:nvPr/>
        </p:nvSpPr>
        <p:spPr>
          <a:xfrm>
            <a:off x="6155364" y="1368461"/>
            <a:ext cx="822989" cy="479094"/>
          </a:xfrm>
          <a:prstGeom prst="rect">
            <a:avLst/>
          </a:prstGeom>
          <a:solidFill>
            <a:srgbClr val="92D05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grpSp>
        <p:nvGrpSpPr>
          <p:cNvPr id="65" name="Group 64">
            <a:extLst>
              <a:ext uri="{FF2B5EF4-FFF2-40B4-BE49-F238E27FC236}">
                <a16:creationId xmlns:a16="http://schemas.microsoft.com/office/drawing/2014/main" id="{92542BEB-87E4-4CFC-9E5D-A1FD800DBDA3}"/>
              </a:ext>
            </a:extLst>
          </p:cNvPr>
          <p:cNvGrpSpPr/>
          <p:nvPr/>
        </p:nvGrpSpPr>
        <p:grpSpPr>
          <a:xfrm>
            <a:off x="7018397" y="1303172"/>
            <a:ext cx="1863649" cy="544383"/>
            <a:chOff x="5864367" y="4259247"/>
            <a:chExt cx="1786484" cy="520211"/>
          </a:xfrm>
        </p:grpSpPr>
        <p:grpSp>
          <p:nvGrpSpPr>
            <p:cNvPr id="66" name="Group 65">
              <a:extLst>
                <a:ext uri="{FF2B5EF4-FFF2-40B4-BE49-F238E27FC236}">
                  <a16:creationId xmlns:a16="http://schemas.microsoft.com/office/drawing/2014/main" id="{4C879B0C-393D-43C7-8384-B53AECD90BB4}"/>
                </a:ext>
              </a:extLst>
            </p:cNvPr>
            <p:cNvGrpSpPr/>
            <p:nvPr/>
          </p:nvGrpSpPr>
          <p:grpSpPr>
            <a:xfrm>
              <a:off x="5864367" y="4262620"/>
              <a:ext cx="1786484" cy="516838"/>
              <a:chOff x="5864367" y="4262620"/>
              <a:chExt cx="1786484" cy="516838"/>
            </a:xfrm>
          </p:grpSpPr>
          <p:sp>
            <p:nvSpPr>
              <p:cNvPr id="68" name="Chevron 62">
                <a:extLst>
                  <a:ext uri="{FF2B5EF4-FFF2-40B4-BE49-F238E27FC236}">
                    <a16:creationId xmlns:a16="http://schemas.microsoft.com/office/drawing/2014/main" id="{726E842C-EB2F-4CD7-82C4-5A9891A65C6E}"/>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69" name="Pentagon 63">
                <a:extLst>
                  <a:ext uri="{FF2B5EF4-FFF2-40B4-BE49-F238E27FC236}">
                    <a16:creationId xmlns:a16="http://schemas.microsoft.com/office/drawing/2014/main" id="{42C05418-B038-4621-818E-C95E68D5A8E4}"/>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67" name="TextBox 66">
              <a:extLst>
                <a:ext uri="{FF2B5EF4-FFF2-40B4-BE49-F238E27FC236}">
                  <a16:creationId xmlns:a16="http://schemas.microsoft.com/office/drawing/2014/main" id="{D2B57799-3768-49EC-AC8E-3B3310C15C45}"/>
                </a:ext>
              </a:extLst>
            </p:cNvPr>
            <p:cNvSpPr txBox="1"/>
            <p:nvPr/>
          </p:nvSpPr>
          <p:spPr>
            <a:xfrm>
              <a:off x="5974403" y="4259247"/>
              <a:ext cx="1676447" cy="490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200" b="1" dirty="0">
                  <a:solidFill>
                    <a:srgbClr val="00B0F0"/>
                  </a:solidFill>
                </a:rPr>
                <a:t>Turbulent boundary layer drag</a:t>
              </a:r>
            </a:p>
          </p:txBody>
        </p:sp>
      </p:grpSp>
      <mc:AlternateContent xmlns:mc="http://schemas.openxmlformats.org/markup-compatibility/2006">
        <mc:Choice xmlns:a14="http://schemas.microsoft.com/office/drawing/2010/main" Requires="a14">
          <p:sp>
            <p:nvSpPr>
              <p:cNvPr id="70" name="Rectangle 69">
                <a:extLst>
                  <a:ext uri="{FF2B5EF4-FFF2-40B4-BE49-F238E27FC236}">
                    <a16:creationId xmlns:a16="http://schemas.microsoft.com/office/drawing/2014/main" id="{1CC62FC1-6C49-4FD4-B11C-5C1E40A8BDDB}"/>
                  </a:ext>
                </a:extLst>
              </p:cNvPr>
              <p:cNvSpPr/>
              <p:nvPr/>
            </p:nvSpPr>
            <p:spPr>
              <a:xfrm>
                <a:off x="6107091" y="1371353"/>
                <a:ext cx="7982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𝜏</m:t>
                          </m:r>
                        </m:e>
                        <m:sub>
                          <m:r>
                            <a:rPr lang="en-GB" b="0" i="1" smtClean="0">
                              <a:latin typeface="Cambria Math" panose="02040503050406030204" pitchFamily="18" charset="0"/>
                            </a:rPr>
                            <m:t>𝐵𝐿</m:t>
                          </m:r>
                        </m:sub>
                      </m:sSub>
                    </m:oMath>
                  </m:oMathPara>
                </a14:m>
                <a:endParaRPr lang="en-GB" dirty="0"/>
              </a:p>
            </p:txBody>
          </p:sp>
        </mc:Choice>
        <mc:Fallback>
          <p:sp>
            <p:nvSpPr>
              <p:cNvPr id="70" name="Rectangle 69">
                <a:extLst>
                  <a:ext uri="{FF2B5EF4-FFF2-40B4-BE49-F238E27FC236}">
                    <a16:creationId xmlns:a16="http://schemas.microsoft.com/office/drawing/2014/main" id="{1CC62FC1-6C49-4FD4-B11C-5C1E40A8BDDB}"/>
                  </a:ext>
                </a:extLst>
              </p:cNvPr>
              <p:cNvSpPr>
                <a:spLocks noRot="1" noChangeAspect="1" noMove="1" noResize="1" noEditPoints="1" noAdjustHandles="1" noChangeArrowheads="1" noChangeShapeType="1" noTextEdit="1"/>
              </p:cNvSpPr>
              <p:nvPr/>
            </p:nvSpPr>
            <p:spPr>
              <a:xfrm>
                <a:off x="6107091" y="1371353"/>
                <a:ext cx="798232" cy="369332"/>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1495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7092" y="2302815"/>
            <a:ext cx="3955092" cy="2785170"/>
          </a:xfrm>
          <a:prstGeom prst="rect">
            <a:avLst/>
          </a:prstGeom>
        </p:spPr>
      </p:pic>
      <p:grpSp>
        <p:nvGrpSpPr>
          <p:cNvPr id="2" name="Group 1">
            <a:extLst>
              <a:ext uri="{FF2B5EF4-FFF2-40B4-BE49-F238E27FC236}">
                <a16:creationId xmlns:a16="http://schemas.microsoft.com/office/drawing/2014/main" id="{A502F568-21F6-47F3-B768-1B5E24F9009F}"/>
              </a:ext>
            </a:extLst>
          </p:cNvPr>
          <p:cNvGrpSpPr/>
          <p:nvPr/>
        </p:nvGrpSpPr>
        <p:grpSpPr>
          <a:xfrm>
            <a:off x="5101557" y="1972146"/>
            <a:ext cx="3742134" cy="3126200"/>
            <a:chOff x="5101557" y="1972146"/>
            <a:chExt cx="3742134" cy="3126200"/>
          </a:xfrm>
        </p:grpSpPr>
        <p:pic>
          <p:nvPicPr>
            <p:cNvPr id="32" name="Picture 31">
              <a:extLst>
                <a:ext uri="{FF2B5EF4-FFF2-40B4-BE49-F238E27FC236}">
                  <a16:creationId xmlns:a16="http://schemas.microsoft.com/office/drawing/2014/main" id="{CCDF4FCA-4381-41E7-867E-31BD6E0BD38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01557" y="2355596"/>
              <a:ext cx="3742134" cy="2742750"/>
            </a:xfrm>
            <a:prstGeom prst="rect">
              <a:avLst/>
            </a:prstGeom>
          </p:spPr>
        </p:pic>
        <p:sp>
          <p:nvSpPr>
            <p:cNvPr id="45" name="TextBox 44">
              <a:extLst>
                <a:ext uri="{FF2B5EF4-FFF2-40B4-BE49-F238E27FC236}">
                  <a16:creationId xmlns:a16="http://schemas.microsoft.com/office/drawing/2014/main" id="{804807A5-76A1-4F73-AED9-C0A2BD66416D}"/>
                </a:ext>
              </a:extLst>
            </p:cNvPr>
            <p:cNvSpPr txBox="1"/>
            <p:nvPr/>
          </p:nvSpPr>
          <p:spPr>
            <a:xfrm>
              <a:off x="5573251" y="1972146"/>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sp>
          <p:nvSpPr>
            <p:cNvPr id="59" name="TextBox 58">
              <a:extLst>
                <a:ext uri="{FF2B5EF4-FFF2-40B4-BE49-F238E27FC236}">
                  <a16:creationId xmlns:a16="http://schemas.microsoft.com/office/drawing/2014/main" id="{F0200DE6-DFCF-4A80-A645-1C0411C7CC5D}"/>
                </a:ext>
              </a:extLst>
            </p:cNvPr>
            <p:cNvSpPr txBox="1"/>
            <p:nvPr/>
          </p:nvSpPr>
          <p:spPr>
            <a:xfrm>
              <a:off x="5381852" y="2921387"/>
              <a:ext cx="1495869" cy="584775"/>
            </a:xfrm>
            <a:prstGeom prst="rect">
              <a:avLst/>
            </a:prstGeom>
            <a:noFill/>
          </p:spPr>
          <p:txBody>
            <a:bodyPr wrap="square" rtlCol="0">
              <a:spAutoFit/>
            </a:bodyPr>
            <a:lstStyle/>
            <a:p>
              <a:r>
                <a:rPr lang="en-GB" sz="1600" dirty="0">
                  <a:solidFill>
                    <a:srgbClr val="FF0000"/>
                  </a:solidFill>
                </a:rPr>
                <a:t>100 km</a:t>
              </a:r>
            </a:p>
            <a:p>
              <a:r>
                <a:rPr lang="en-GB" sz="1600" dirty="0">
                  <a:solidFill>
                    <a:srgbClr val="FF0000"/>
                  </a:solidFill>
                </a:rPr>
                <a:t>parametrized</a:t>
              </a:r>
            </a:p>
          </p:txBody>
        </p:sp>
      </p:grpSp>
      <p:sp>
        <p:nvSpPr>
          <p:cNvPr id="60" name="TextBox 59">
            <a:extLst>
              <a:ext uri="{FF2B5EF4-FFF2-40B4-BE49-F238E27FC236}">
                <a16:creationId xmlns:a16="http://schemas.microsoft.com/office/drawing/2014/main" id="{FFACB6C6-DB93-4645-A6B7-E3F4F9CFCB57}"/>
              </a:ext>
            </a:extLst>
          </p:cNvPr>
          <p:cNvSpPr txBox="1"/>
          <p:nvPr/>
        </p:nvSpPr>
        <p:spPr>
          <a:xfrm>
            <a:off x="2054200" y="3489693"/>
            <a:ext cx="1148860" cy="523220"/>
          </a:xfrm>
          <a:prstGeom prst="rect">
            <a:avLst/>
          </a:prstGeom>
          <a:noFill/>
        </p:spPr>
        <p:txBody>
          <a:bodyPr wrap="square" rtlCol="0">
            <a:spAutoFit/>
          </a:bodyPr>
          <a:lstStyle/>
          <a:p>
            <a:pPr algn="ctr"/>
            <a:r>
              <a:rPr lang="en-GB" sz="1400" dirty="0">
                <a:solidFill>
                  <a:srgbClr val="FF0000"/>
                </a:solidFill>
              </a:rPr>
              <a:t>100 km (resolved)</a:t>
            </a:r>
          </a:p>
        </p:txBody>
      </p:sp>
      <p:sp>
        <p:nvSpPr>
          <p:cNvPr id="41" name="TextBox 40">
            <a:extLst>
              <a:ext uri="{FF2B5EF4-FFF2-40B4-BE49-F238E27FC236}">
                <a16:creationId xmlns:a16="http://schemas.microsoft.com/office/drawing/2014/main" id="{1ED76B6B-DFDD-455D-92E0-A58C8F869D01}"/>
              </a:ext>
            </a:extLst>
          </p:cNvPr>
          <p:cNvSpPr txBox="1"/>
          <p:nvPr/>
        </p:nvSpPr>
        <p:spPr>
          <a:xfrm>
            <a:off x="1043975" y="1909264"/>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sp>
        <p:nvSpPr>
          <p:cNvPr id="31" name="TextBox 30">
            <a:extLst>
              <a:ext uri="{FF2B5EF4-FFF2-40B4-BE49-F238E27FC236}">
                <a16:creationId xmlns:a16="http://schemas.microsoft.com/office/drawing/2014/main" id="{87A05D7A-9A92-40EF-ABF7-186118DB2340}"/>
              </a:ext>
            </a:extLst>
          </p:cNvPr>
          <p:cNvSpPr txBox="1"/>
          <p:nvPr/>
        </p:nvSpPr>
        <p:spPr>
          <a:xfrm>
            <a:off x="784674" y="3070661"/>
            <a:ext cx="1041094" cy="523220"/>
          </a:xfrm>
          <a:prstGeom prst="rect">
            <a:avLst/>
          </a:prstGeom>
          <a:noFill/>
        </p:spPr>
        <p:txBody>
          <a:bodyPr wrap="square" rtlCol="0">
            <a:spAutoFit/>
          </a:bodyPr>
          <a:lstStyle/>
          <a:p>
            <a:r>
              <a:rPr lang="en-GB" sz="1400" dirty="0">
                <a:solidFill>
                  <a:srgbClr val="FF0000"/>
                </a:solidFill>
              </a:rPr>
              <a:t>1.8 km</a:t>
            </a:r>
          </a:p>
          <a:p>
            <a:r>
              <a:rPr lang="en-GB" sz="1400" dirty="0">
                <a:solidFill>
                  <a:srgbClr val="FF0000"/>
                </a:solidFill>
              </a:rPr>
              <a:t>(resolved)</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3AB8A8F-FDF9-4892-B23C-6A4677575F3A}"/>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33" name="TextBox 32">
                <a:extLst>
                  <a:ext uri="{FF2B5EF4-FFF2-40B4-BE49-F238E27FC236}">
                    <a16:creationId xmlns:a16="http://schemas.microsoft.com/office/drawing/2014/main" id="{33AB8A8F-FDF9-4892-B23C-6A4677575F3A}"/>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5"/>
                <a:stretch>
                  <a:fillRect/>
                </a:stretch>
              </a:blipFill>
            </p:spPr>
            <p:txBody>
              <a:bodyPr/>
              <a:lstStyle/>
              <a:p>
                <a:r>
                  <a:rPr lang="en-GB">
                    <a:noFill/>
                  </a:rPr>
                  <a:t> </a:t>
                </a:r>
              </a:p>
            </p:txBody>
          </p:sp>
        </mc:Fallback>
      </mc:AlternateContent>
      <p:sp>
        <p:nvSpPr>
          <p:cNvPr id="34" name="Rectangle 33">
            <a:extLst>
              <a:ext uri="{FF2B5EF4-FFF2-40B4-BE49-F238E27FC236}">
                <a16:creationId xmlns:a16="http://schemas.microsoft.com/office/drawing/2014/main" id="{F1044D30-8F1B-421E-AD57-0766CD98AAAF}"/>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AB4C4436-1B1F-44D2-9345-E44A07B977E2}"/>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35" name="Rectangle 34">
                <a:extLst>
                  <a:ext uri="{FF2B5EF4-FFF2-40B4-BE49-F238E27FC236}">
                    <a16:creationId xmlns:a16="http://schemas.microsoft.com/office/drawing/2014/main" id="{AB4C4436-1B1F-44D2-9345-E44A07B977E2}"/>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6"/>
                <a:stretch>
                  <a:fillRect/>
                </a:stretch>
              </a:blipFill>
            </p:spPr>
            <p:txBody>
              <a:bodyPr/>
              <a:lstStyle/>
              <a:p>
                <a:r>
                  <a:rPr lang="en-GB">
                    <a:noFill/>
                  </a:rPr>
                  <a:t> </a:t>
                </a:r>
              </a:p>
            </p:txBody>
          </p:sp>
        </mc:Fallback>
      </mc:AlternateContent>
      <p:grpSp>
        <p:nvGrpSpPr>
          <p:cNvPr id="36" name="Group 35">
            <a:extLst>
              <a:ext uri="{FF2B5EF4-FFF2-40B4-BE49-F238E27FC236}">
                <a16:creationId xmlns:a16="http://schemas.microsoft.com/office/drawing/2014/main" id="{AD193CD8-127D-4CDE-8D72-4793BBB797E3}"/>
              </a:ext>
            </a:extLst>
          </p:cNvPr>
          <p:cNvGrpSpPr/>
          <p:nvPr/>
        </p:nvGrpSpPr>
        <p:grpSpPr>
          <a:xfrm>
            <a:off x="1282879" y="1165981"/>
            <a:ext cx="1863649" cy="698267"/>
            <a:chOff x="5864367" y="4171016"/>
            <a:chExt cx="1786484" cy="667264"/>
          </a:xfrm>
        </p:grpSpPr>
        <p:grpSp>
          <p:nvGrpSpPr>
            <p:cNvPr id="37" name="Group 36">
              <a:extLst>
                <a:ext uri="{FF2B5EF4-FFF2-40B4-BE49-F238E27FC236}">
                  <a16:creationId xmlns:a16="http://schemas.microsoft.com/office/drawing/2014/main" id="{0F870ECB-7AAA-4379-A75D-646EE9BE0646}"/>
                </a:ext>
              </a:extLst>
            </p:cNvPr>
            <p:cNvGrpSpPr/>
            <p:nvPr/>
          </p:nvGrpSpPr>
          <p:grpSpPr>
            <a:xfrm>
              <a:off x="5864367" y="4262620"/>
              <a:ext cx="1786484" cy="516838"/>
              <a:chOff x="5864367" y="4262620"/>
              <a:chExt cx="1786484" cy="516838"/>
            </a:xfrm>
          </p:grpSpPr>
          <p:sp>
            <p:nvSpPr>
              <p:cNvPr id="39" name="Chevron 67">
                <a:extLst>
                  <a:ext uri="{FF2B5EF4-FFF2-40B4-BE49-F238E27FC236}">
                    <a16:creationId xmlns:a16="http://schemas.microsoft.com/office/drawing/2014/main" id="{4F34EB8E-C1AC-4472-A050-B5971E8D1BCA}"/>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42" name="Pentagon 68">
                <a:extLst>
                  <a:ext uri="{FF2B5EF4-FFF2-40B4-BE49-F238E27FC236}">
                    <a16:creationId xmlns:a16="http://schemas.microsoft.com/office/drawing/2014/main" id="{261C5B6D-EFA0-4E6F-B044-9EB039D83F36}"/>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38" name="TextBox 37">
              <a:extLst>
                <a:ext uri="{FF2B5EF4-FFF2-40B4-BE49-F238E27FC236}">
                  <a16:creationId xmlns:a16="http://schemas.microsoft.com/office/drawing/2014/main" id="{E59938DE-27EB-4518-8763-8EEADAA5AACF}"/>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46" name="Group 45">
            <a:extLst>
              <a:ext uri="{FF2B5EF4-FFF2-40B4-BE49-F238E27FC236}">
                <a16:creationId xmlns:a16="http://schemas.microsoft.com/office/drawing/2014/main" id="{E27F52BD-B565-475A-A8D5-24E3BB6A1168}"/>
              </a:ext>
            </a:extLst>
          </p:cNvPr>
          <p:cNvGrpSpPr/>
          <p:nvPr/>
        </p:nvGrpSpPr>
        <p:grpSpPr>
          <a:xfrm>
            <a:off x="4644564" y="1172120"/>
            <a:ext cx="1546879" cy="576765"/>
            <a:chOff x="4010642" y="4180587"/>
            <a:chExt cx="1482829" cy="551155"/>
          </a:xfrm>
        </p:grpSpPr>
        <p:grpSp>
          <p:nvGrpSpPr>
            <p:cNvPr id="47" name="Group 46">
              <a:extLst>
                <a:ext uri="{FF2B5EF4-FFF2-40B4-BE49-F238E27FC236}">
                  <a16:creationId xmlns:a16="http://schemas.microsoft.com/office/drawing/2014/main" id="{429DF9AF-DD30-4121-9542-0AD0D2763BDC}"/>
                </a:ext>
              </a:extLst>
            </p:cNvPr>
            <p:cNvGrpSpPr/>
            <p:nvPr/>
          </p:nvGrpSpPr>
          <p:grpSpPr>
            <a:xfrm>
              <a:off x="4010642" y="4211115"/>
              <a:ext cx="1315627" cy="520627"/>
              <a:chOff x="4010642" y="4211115"/>
              <a:chExt cx="1315627" cy="520627"/>
            </a:xfrm>
          </p:grpSpPr>
          <p:sp>
            <p:nvSpPr>
              <p:cNvPr id="52" name="Chevron 42">
                <a:extLst>
                  <a:ext uri="{FF2B5EF4-FFF2-40B4-BE49-F238E27FC236}">
                    <a16:creationId xmlns:a16="http://schemas.microsoft.com/office/drawing/2014/main" id="{877EA347-996C-4DD2-B72E-6C22A1B6586E}"/>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53" name="Pentagon 69">
                <a:extLst>
                  <a:ext uri="{FF2B5EF4-FFF2-40B4-BE49-F238E27FC236}">
                    <a16:creationId xmlns:a16="http://schemas.microsoft.com/office/drawing/2014/main" id="{2B35C05C-A758-4465-BD84-9780E8287D54}"/>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49" name="TextBox 48">
              <a:extLst>
                <a:ext uri="{FF2B5EF4-FFF2-40B4-BE49-F238E27FC236}">
                  <a16:creationId xmlns:a16="http://schemas.microsoft.com/office/drawing/2014/main" id="{15986194-38FA-4938-85C0-3A445364CA5F}"/>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61" name="Group 60">
            <a:extLst>
              <a:ext uri="{FF2B5EF4-FFF2-40B4-BE49-F238E27FC236}">
                <a16:creationId xmlns:a16="http://schemas.microsoft.com/office/drawing/2014/main" id="{B0FD0480-9A35-4A5E-A247-AA989A5CE527}"/>
              </a:ext>
            </a:extLst>
          </p:cNvPr>
          <p:cNvGrpSpPr/>
          <p:nvPr/>
        </p:nvGrpSpPr>
        <p:grpSpPr>
          <a:xfrm>
            <a:off x="6972624" y="1151994"/>
            <a:ext cx="1863649" cy="575161"/>
            <a:chOff x="5864367" y="4229836"/>
            <a:chExt cx="1786484" cy="549622"/>
          </a:xfrm>
        </p:grpSpPr>
        <p:grpSp>
          <p:nvGrpSpPr>
            <p:cNvPr id="62" name="Group 61">
              <a:extLst>
                <a:ext uri="{FF2B5EF4-FFF2-40B4-BE49-F238E27FC236}">
                  <a16:creationId xmlns:a16="http://schemas.microsoft.com/office/drawing/2014/main" id="{864BD338-A1E4-49C8-8F64-297C25B83186}"/>
                </a:ext>
              </a:extLst>
            </p:cNvPr>
            <p:cNvGrpSpPr/>
            <p:nvPr/>
          </p:nvGrpSpPr>
          <p:grpSpPr>
            <a:xfrm>
              <a:off x="5864367" y="4262620"/>
              <a:ext cx="1786484" cy="516838"/>
              <a:chOff x="5864367" y="4262620"/>
              <a:chExt cx="1786484" cy="516838"/>
            </a:xfrm>
          </p:grpSpPr>
          <p:sp>
            <p:nvSpPr>
              <p:cNvPr id="64" name="Chevron 62">
                <a:extLst>
                  <a:ext uri="{FF2B5EF4-FFF2-40B4-BE49-F238E27FC236}">
                    <a16:creationId xmlns:a16="http://schemas.microsoft.com/office/drawing/2014/main" id="{94C1FF81-8A63-4D2B-BAC5-0B804A2DF7BF}"/>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65" name="Pentagon 63">
                <a:extLst>
                  <a:ext uri="{FF2B5EF4-FFF2-40B4-BE49-F238E27FC236}">
                    <a16:creationId xmlns:a16="http://schemas.microsoft.com/office/drawing/2014/main" id="{980141A9-C7FA-4FB5-B17B-A30E0C49B080}"/>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63" name="TextBox 62">
              <a:extLst>
                <a:ext uri="{FF2B5EF4-FFF2-40B4-BE49-F238E27FC236}">
                  <a16:creationId xmlns:a16="http://schemas.microsoft.com/office/drawing/2014/main" id="{3DAA425F-0E8B-4FB3-BCC0-E239A851DDFF}"/>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66" name="Rectangle 65">
            <a:extLst>
              <a:ext uri="{FF2B5EF4-FFF2-40B4-BE49-F238E27FC236}">
                <a16:creationId xmlns:a16="http://schemas.microsoft.com/office/drawing/2014/main" id="{F46FD89D-6A10-4190-95E5-4A98B9F3A70B}"/>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67" name="TextBox 66">
            <a:extLst>
              <a:ext uri="{FF2B5EF4-FFF2-40B4-BE49-F238E27FC236}">
                <a16:creationId xmlns:a16="http://schemas.microsoft.com/office/drawing/2014/main" id="{D6647EA4-2C00-4747-877B-24DD1BA5541C}"/>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68" name="TextBox 67">
            <a:extLst>
              <a:ext uri="{FF2B5EF4-FFF2-40B4-BE49-F238E27FC236}">
                <a16:creationId xmlns:a16="http://schemas.microsoft.com/office/drawing/2014/main" id="{6726E2D6-B9A1-4D3E-9431-060306B21598}"/>
              </a:ext>
            </a:extLst>
          </p:cNvPr>
          <p:cNvSpPr txBox="1"/>
          <p:nvPr/>
        </p:nvSpPr>
        <p:spPr>
          <a:xfrm>
            <a:off x="3386039" y="4076700"/>
            <a:ext cx="1771466" cy="1077218"/>
          </a:xfrm>
          <a:prstGeom prst="rect">
            <a:avLst/>
          </a:prstGeom>
          <a:noFill/>
        </p:spPr>
        <p:txBody>
          <a:bodyPr wrap="square" rtlCol="0">
            <a:spAutoFit/>
          </a:bodyPr>
          <a:lstStyle/>
          <a:p>
            <a:r>
              <a:rPr lang="en-GB" sz="1600" dirty="0"/>
              <a:t>Plot shows GWD over the Middle East</a:t>
            </a:r>
          </a:p>
          <a:p>
            <a:r>
              <a:rPr lang="en-GB" sz="1600" dirty="0"/>
              <a:t>stratosphere</a:t>
            </a:r>
          </a:p>
        </p:txBody>
      </p:sp>
      <p:cxnSp>
        <p:nvCxnSpPr>
          <p:cNvPr id="40" name="Straight Arrow Connector 39">
            <a:extLst>
              <a:ext uri="{FF2B5EF4-FFF2-40B4-BE49-F238E27FC236}">
                <a16:creationId xmlns:a16="http://schemas.microsoft.com/office/drawing/2014/main" id="{09B1ACEE-073D-41CB-BCAC-FEA229707D57}"/>
              </a:ext>
            </a:extLst>
          </p:cNvPr>
          <p:cNvCxnSpPr>
            <a:cxnSpLocks/>
          </p:cNvCxnSpPr>
          <p:nvPr/>
        </p:nvCxnSpPr>
        <p:spPr>
          <a:xfrm>
            <a:off x="1194398" y="3541427"/>
            <a:ext cx="269494" cy="321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6534DD1-4BA5-4CEA-850C-AF50C429174E}"/>
              </a:ext>
            </a:extLst>
          </p:cNvPr>
          <p:cNvCxnSpPr>
            <a:cxnSpLocks/>
          </p:cNvCxnSpPr>
          <p:nvPr/>
        </p:nvCxnSpPr>
        <p:spPr>
          <a:xfrm>
            <a:off x="2706162" y="3959644"/>
            <a:ext cx="300086" cy="174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C21622D-09B1-4C8C-91EE-1962A571CEA7}"/>
              </a:ext>
            </a:extLst>
          </p:cNvPr>
          <p:cNvSpPr txBox="1"/>
          <p:nvPr/>
        </p:nvSpPr>
        <p:spPr>
          <a:xfrm>
            <a:off x="1644907" y="2606745"/>
            <a:ext cx="1304453" cy="523220"/>
          </a:xfrm>
          <a:prstGeom prst="rect">
            <a:avLst/>
          </a:prstGeom>
          <a:noFill/>
        </p:spPr>
        <p:txBody>
          <a:bodyPr wrap="square" rtlCol="0">
            <a:spAutoFit/>
          </a:bodyPr>
          <a:lstStyle/>
          <a:p>
            <a:pPr algn="ctr"/>
            <a:r>
              <a:rPr lang="en-GB" sz="1400" dirty="0">
                <a:solidFill>
                  <a:srgbClr val="FF0000"/>
                </a:solidFill>
              </a:rPr>
              <a:t>9 km</a:t>
            </a:r>
          </a:p>
          <a:p>
            <a:r>
              <a:rPr lang="en-GB" sz="1400" dirty="0">
                <a:solidFill>
                  <a:srgbClr val="FF0000"/>
                </a:solidFill>
              </a:rPr>
              <a:t>(resolved)</a:t>
            </a:r>
          </a:p>
        </p:txBody>
      </p:sp>
      <p:cxnSp>
        <p:nvCxnSpPr>
          <p:cNvPr id="50" name="Straight Arrow Connector 49">
            <a:extLst>
              <a:ext uri="{FF2B5EF4-FFF2-40B4-BE49-F238E27FC236}">
                <a16:creationId xmlns:a16="http://schemas.microsoft.com/office/drawing/2014/main" id="{1BC1C7C0-AA1A-43CD-A626-87910600B334}"/>
              </a:ext>
            </a:extLst>
          </p:cNvPr>
          <p:cNvCxnSpPr>
            <a:cxnSpLocks/>
          </p:cNvCxnSpPr>
          <p:nvPr/>
        </p:nvCxnSpPr>
        <p:spPr>
          <a:xfrm>
            <a:off x="2452474" y="2864070"/>
            <a:ext cx="300086" cy="174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BA70B2F-737E-4C01-9038-6233E9060FF2}"/>
              </a:ext>
            </a:extLst>
          </p:cNvPr>
          <p:cNvCxnSpPr>
            <a:cxnSpLocks/>
          </p:cNvCxnSpPr>
          <p:nvPr/>
        </p:nvCxnSpPr>
        <p:spPr>
          <a:xfrm>
            <a:off x="2602517" y="2747171"/>
            <a:ext cx="346843" cy="509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4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320E93C-EA08-4310-B420-B7838774EFC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01557" y="2355596"/>
            <a:ext cx="3742134" cy="2742750"/>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7092" y="2302815"/>
            <a:ext cx="3955092" cy="2785169"/>
          </a:xfrm>
          <a:prstGeom prst="rect">
            <a:avLst/>
          </a:prstGeom>
        </p:spPr>
      </p:pic>
      <p:sp>
        <p:nvSpPr>
          <p:cNvPr id="59" name="TextBox 58">
            <a:extLst>
              <a:ext uri="{FF2B5EF4-FFF2-40B4-BE49-F238E27FC236}">
                <a16:creationId xmlns:a16="http://schemas.microsoft.com/office/drawing/2014/main" id="{F0200DE6-DFCF-4A80-A645-1C0411C7CC5D}"/>
              </a:ext>
            </a:extLst>
          </p:cNvPr>
          <p:cNvSpPr txBox="1"/>
          <p:nvPr/>
        </p:nvSpPr>
        <p:spPr>
          <a:xfrm>
            <a:off x="5381852" y="2921387"/>
            <a:ext cx="1495869" cy="830997"/>
          </a:xfrm>
          <a:prstGeom prst="rect">
            <a:avLst/>
          </a:prstGeom>
          <a:noFill/>
        </p:spPr>
        <p:txBody>
          <a:bodyPr wrap="square" rtlCol="0">
            <a:spAutoFit/>
          </a:bodyPr>
          <a:lstStyle/>
          <a:p>
            <a:r>
              <a:rPr lang="en-GB" sz="1600" dirty="0">
                <a:solidFill>
                  <a:srgbClr val="FF0000"/>
                </a:solidFill>
              </a:rPr>
              <a:t>100 km</a:t>
            </a:r>
          </a:p>
          <a:p>
            <a:r>
              <a:rPr lang="en-GB" sz="1600" dirty="0">
                <a:solidFill>
                  <a:srgbClr val="FF0000"/>
                </a:solidFill>
              </a:rPr>
              <a:t>parametrized</a:t>
            </a:r>
          </a:p>
          <a:p>
            <a:endParaRPr lang="en-GB" sz="1600" dirty="0">
              <a:solidFill>
                <a:srgbClr val="FF0000"/>
              </a:solidFill>
            </a:endParaRP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097F0558-D1BE-43F8-A36B-959ACB9FC143}"/>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67" name="TextBox 66">
                <a:extLst>
                  <a:ext uri="{FF2B5EF4-FFF2-40B4-BE49-F238E27FC236}">
                    <a16:creationId xmlns:a16="http://schemas.microsoft.com/office/drawing/2014/main" id="{097F0558-D1BE-43F8-A36B-959ACB9FC143}"/>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5"/>
                <a:stretch>
                  <a:fillRect/>
                </a:stretch>
              </a:blipFill>
            </p:spPr>
            <p:txBody>
              <a:bodyPr/>
              <a:lstStyle/>
              <a:p>
                <a:r>
                  <a:rPr lang="en-GB">
                    <a:noFill/>
                  </a:rPr>
                  <a:t> </a:t>
                </a:r>
              </a:p>
            </p:txBody>
          </p:sp>
        </mc:Fallback>
      </mc:AlternateContent>
      <p:sp>
        <p:nvSpPr>
          <p:cNvPr id="68" name="Rectangle 67">
            <a:extLst>
              <a:ext uri="{FF2B5EF4-FFF2-40B4-BE49-F238E27FC236}">
                <a16:creationId xmlns:a16="http://schemas.microsoft.com/office/drawing/2014/main" id="{FB1C30F0-1B70-48E6-A8C6-17265E4B1A5F}"/>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5118E2FC-0E81-49CC-AF6E-0CEE1B051194}"/>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69" name="Rectangle 68">
                <a:extLst>
                  <a:ext uri="{FF2B5EF4-FFF2-40B4-BE49-F238E27FC236}">
                    <a16:creationId xmlns:a16="http://schemas.microsoft.com/office/drawing/2014/main" id="{5118E2FC-0E81-49CC-AF6E-0CEE1B051194}"/>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6"/>
                <a:stretch>
                  <a:fillRect/>
                </a:stretch>
              </a:blipFill>
            </p:spPr>
            <p:txBody>
              <a:bodyPr/>
              <a:lstStyle/>
              <a:p>
                <a:r>
                  <a:rPr lang="en-GB">
                    <a:noFill/>
                  </a:rPr>
                  <a:t> </a:t>
                </a:r>
              </a:p>
            </p:txBody>
          </p:sp>
        </mc:Fallback>
      </mc:AlternateContent>
      <p:grpSp>
        <p:nvGrpSpPr>
          <p:cNvPr id="70" name="Group 69">
            <a:extLst>
              <a:ext uri="{FF2B5EF4-FFF2-40B4-BE49-F238E27FC236}">
                <a16:creationId xmlns:a16="http://schemas.microsoft.com/office/drawing/2014/main" id="{29C7E97D-963D-4A82-9277-38282985AF76}"/>
              </a:ext>
            </a:extLst>
          </p:cNvPr>
          <p:cNvGrpSpPr/>
          <p:nvPr/>
        </p:nvGrpSpPr>
        <p:grpSpPr>
          <a:xfrm>
            <a:off x="1282879" y="1165981"/>
            <a:ext cx="1863649" cy="698267"/>
            <a:chOff x="5864367" y="4171016"/>
            <a:chExt cx="1786484" cy="667264"/>
          </a:xfrm>
        </p:grpSpPr>
        <p:grpSp>
          <p:nvGrpSpPr>
            <p:cNvPr id="80" name="Group 79">
              <a:extLst>
                <a:ext uri="{FF2B5EF4-FFF2-40B4-BE49-F238E27FC236}">
                  <a16:creationId xmlns:a16="http://schemas.microsoft.com/office/drawing/2014/main" id="{24193353-EE6B-44EA-AE48-DD92ABBAA2EE}"/>
                </a:ext>
              </a:extLst>
            </p:cNvPr>
            <p:cNvGrpSpPr/>
            <p:nvPr/>
          </p:nvGrpSpPr>
          <p:grpSpPr>
            <a:xfrm>
              <a:off x="5864367" y="4262620"/>
              <a:ext cx="1786484" cy="516838"/>
              <a:chOff x="5864367" y="4262620"/>
              <a:chExt cx="1786484" cy="516838"/>
            </a:xfrm>
          </p:grpSpPr>
          <p:sp>
            <p:nvSpPr>
              <p:cNvPr id="82" name="Chevron 67">
                <a:extLst>
                  <a:ext uri="{FF2B5EF4-FFF2-40B4-BE49-F238E27FC236}">
                    <a16:creationId xmlns:a16="http://schemas.microsoft.com/office/drawing/2014/main" id="{741E7B3E-979D-46CD-B7BB-D70EA4FFE018}"/>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83" name="Pentagon 68">
                <a:extLst>
                  <a:ext uri="{FF2B5EF4-FFF2-40B4-BE49-F238E27FC236}">
                    <a16:creationId xmlns:a16="http://schemas.microsoft.com/office/drawing/2014/main" id="{510FE193-8B4B-4BF9-BE46-765620AC031A}"/>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81" name="TextBox 80">
              <a:extLst>
                <a:ext uri="{FF2B5EF4-FFF2-40B4-BE49-F238E27FC236}">
                  <a16:creationId xmlns:a16="http://schemas.microsoft.com/office/drawing/2014/main" id="{518321F6-4515-4C68-8A06-AF322DA770B8}"/>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84" name="Group 83">
            <a:extLst>
              <a:ext uri="{FF2B5EF4-FFF2-40B4-BE49-F238E27FC236}">
                <a16:creationId xmlns:a16="http://schemas.microsoft.com/office/drawing/2014/main" id="{4E3892F6-82B5-4118-9C13-4318ECDE12A2}"/>
              </a:ext>
            </a:extLst>
          </p:cNvPr>
          <p:cNvGrpSpPr/>
          <p:nvPr/>
        </p:nvGrpSpPr>
        <p:grpSpPr>
          <a:xfrm>
            <a:off x="4644564" y="1172120"/>
            <a:ext cx="1546879" cy="576765"/>
            <a:chOff x="4010642" y="4180587"/>
            <a:chExt cx="1482829" cy="551155"/>
          </a:xfrm>
        </p:grpSpPr>
        <p:grpSp>
          <p:nvGrpSpPr>
            <p:cNvPr id="85" name="Group 84">
              <a:extLst>
                <a:ext uri="{FF2B5EF4-FFF2-40B4-BE49-F238E27FC236}">
                  <a16:creationId xmlns:a16="http://schemas.microsoft.com/office/drawing/2014/main" id="{AB7D3C4C-97EF-4218-9491-99A477DF7412}"/>
                </a:ext>
              </a:extLst>
            </p:cNvPr>
            <p:cNvGrpSpPr/>
            <p:nvPr/>
          </p:nvGrpSpPr>
          <p:grpSpPr>
            <a:xfrm>
              <a:off x="4010642" y="4211115"/>
              <a:ext cx="1315627" cy="520627"/>
              <a:chOff x="4010642" y="4211115"/>
              <a:chExt cx="1315627" cy="520627"/>
            </a:xfrm>
          </p:grpSpPr>
          <p:sp>
            <p:nvSpPr>
              <p:cNvPr id="87" name="Chevron 42">
                <a:extLst>
                  <a:ext uri="{FF2B5EF4-FFF2-40B4-BE49-F238E27FC236}">
                    <a16:creationId xmlns:a16="http://schemas.microsoft.com/office/drawing/2014/main" id="{618BA3F1-66A5-4BF3-A1E1-AB73C50FADB6}"/>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88" name="Pentagon 69">
                <a:extLst>
                  <a:ext uri="{FF2B5EF4-FFF2-40B4-BE49-F238E27FC236}">
                    <a16:creationId xmlns:a16="http://schemas.microsoft.com/office/drawing/2014/main" id="{A681B019-B920-41BE-B6FF-68C671039731}"/>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86" name="TextBox 85">
              <a:extLst>
                <a:ext uri="{FF2B5EF4-FFF2-40B4-BE49-F238E27FC236}">
                  <a16:creationId xmlns:a16="http://schemas.microsoft.com/office/drawing/2014/main" id="{CDFDEFDA-9536-4914-8CAA-92B6FF7328D1}"/>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89" name="Group 88">
            <a:extLst>
              <a:ext uri="{FF2B5EF4-FFF2-40B4-BE49-F238E27FC236}">
                <a16:creationId xmlns:a16="http://schemas.microsoft.com/office/drawing/2014/main" id="{A54335EB-6B89-41C3-879A-9D3E8345E136}"/>
              </a:ext>
            </a:extLst>
          </p:cNvPr>
          <p:cNvGrpSpPr/>
          <p:nvPr/>
        </p:nvGrpSpPr>
        <p:grpSpPr>
          <a:xfrm>
            <a:off x="6972624" y="1151994"/>
            <a:ext cx="1863649" cy="575161"/>
            <a:chOff x="5864367" y="4229836"/>
            <a:chExt cx="1786484" cy="549622"/>
          </a:xfrm>
        </p:grpSpPr>
        <p:grpSp>
          <p:nvGrpSpPr>
            <p:cNvPr id="95" name="Group 94">
              <a:extLst>
                <a:ext uri="{FF2B5EF4-FFF2-40B4-BE49-F238E27FC236}">
                  <a16:creationId xmlns:a16="http://schemas.microsoft.com/office/drawing/2014/main" id="{DAB01A4E-CB2D-4802-8594-BD88C94807F8}"/>
                </a:ext>
              </a:extLst>
            </p:cNvPr>
            <p:cNvGrpSpPr/>
            <p:nvPr/>
          </p:nvGrpSpPr>
          <p:grpSpPr>
            <a:xfrm>
              <a:off x="5864367" y="4262620"/>
              <a:ext cx="1786484" cy="516838"/>
              <a:chOff x="5864367" y="4262620"/>
              <a:chExt cx="1786484" cy="516838"/>
            </a:xfrm>
          </p:grpSpPr>
          <p:sp>
            <p:nvSpPr>
              <p:cNvPr id="97" name="Chevron 62">
                <a:extLst>
                  <a:ext uri="{FF2B5EF4-FFF2-40B4-BE49-F238E27FC236}">
                    <a16:creationId xmlns:a16="http://schemas.microsoft.com/office/drawing/2014/main" id="{40FF6FE7-AE6D-4B77-9908-24753BE637E6}"/>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98" name="Pentagon 63">
                <a:extLst>
                  <a:ext uri="{FF2B5EF4-FFF2-40B4-BE49-F238E27FC236}">
                    <a16:creationId xmlns:a16="http://schemas.microsoft.com/office/drawing/2014/main" id="{051575B7-9272-4993-A550-CCA383625832}"/>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96" name="TextBox 95">
              <a:extLst>
                <a:ext uri="{FF2B5EF4-FFF2-40B4-BE49-F238E27FC236}">
                  <a16:creationId xmlns:a16="http://schemas.microsoft.com/office/drawing/2014/main" id="{17951541-0D75-4F09-B092-21DD43313948}"/>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99" name="Rectangle 98">
            <a:extLst>
              <a:ext uri="{FF2B5EF4-FFF2-40B4-BE49-F238E27FC236}">
                <a16:creationId xmlns:a16="http://schemas.microsoft.com/office/drawing/2014/main" id="{A408234F-33AD-4DC5-8772-4746584F02F6}"/>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100" name="TextBox 99">
            <a:extLst>
              <a:ext uri="{FF2B5EF4-FFF2-40B4-BE49-F238E27FC236}">
                <a16:creationId xmlns:a16="http://schemas.microsoft.com/office/drawing/2014/main" id="{199EFD2B-6FD1-4A39-B3BC-F6B0D6706BC2}"/>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32" name="TextBox 31">
            <a:extLst>
              <a:ext uri="{FF2B5EF4-FFF2-40B4-BE49-F238E27FC236}">
                <a16:creationId xmlns:a16="http://schemas.microsoft.com/office/drawing/2014/main" id="{9946420A-6155-47AC-BAC2-7B5D434C6249}"/>
              </a:ext>
            </a:extLst>
          </p:cNvPr>
          <p:cNvSpPr txBox="1"/>
          <p:nvPr/>
        </p:nvSpPr>
        <p:spPr>
          <a:xfrm>
            <a:off x="5573251" y="1972146"/>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sp>
        <p:nvSpPr>
          <p:cNvPr id="33" name="TextBox 32">
            <a:extLst>
              <a:ext uri="{FF2B5EF4-FFF2-40B4-BE49-F238E27FC236}">
                <a16:creationId xmlns:a16="http://schemas.microsoft.com/office/drawing/2014/main" id="{0B7C6D49-59FE-4C45-BEA0-507E11F4F5D5}"/>
              </a:ext>
            </a:extLst>
          </p:cNvPr>
          <p:cNvSpPr txBox="1"/>
          <p:nvPr/>
        </p:nvSpPr>
        <p:spPr>
          <a:xfrm>
            <a:off x="1043975" y="1909264"/>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sp>
        <p:nvSpPr>
          <p:cNvPr id="34" name="TextBox 33">
            <a:extLst>
              <a:ext uri="{FF2B5EF4-FFF2-40B4-BE49-F238E27FC236}">
                <a16:creationId xmlns:a16="http://schemas.microsoft.com/office/drawing/2014/main" id="{D6A15B03-59E1-4A11-8B9D-F777E383374B}"/>
              </a:ext>
            </a:extLst>
          </p:cNvPr>
          <p:cNvSpPr txBox="1"/>
          <p:nvPr/>
        </p:nvSpPr>
        <p:spPr>
          <a:xfrm>
            <a:off x="3386039" y="4076700"/>
            <a:ext cx="1771466" cy="1077218"/>
          </a:xfrm>
          <a:prstGeom prst="rect">
            <a:avLst/>
          </a:prstGeom>
          <a:noFill/>
        </p:spPr>
        <p:txBody>
          <a:bodyPr wrap="square" rtlCol="0">
            <a:spAutoFit/>
          </a:bodyPr>
          <a:lstStyle/>
          <a:p>
            <a:r>
              <a:rPr lang="en-GB" sz="1600" dirty="0"/>
              <a:t>Plot shows GWD over the Middle East</a:t>
            </a:r>
          </a:p>
          <a:p>
            <a:r>
              <a:rPr lang="en-GB" sz="1600" dirty="0"/>
              <a:t>stratosphere</a:t>
            </a:r>
          </a:p>
        </p:txBody>
      </p:sp>
      <p:sp>
        <p:nvSpPr>
          <p:cNvPr id="37" name="TextBox 36">
            <a:extLst>
              <a:ext uri="{FF2B5EF4-FFF2-40B4-BE49-F238E27FC236}">
                <a16:creationId xmlns:a16="http://schemas.microsoft.com/office/drawing/2014/main" id="{43065F69-13CF-401D-A06B-44FDCD39011B}"/>
              </a:ext>
            </a:extLst>
          </p:cNvPr>
          <p:cNvSpPr txBox="1"/>
          <p:nvPr/>
        </p:nvSpPr>
        <p:spPr>
          <a:xfrm>
            <a:off x="1519747" y="2751581"/>
            <a:ext cx="1148860" cy="523220"/>
          </a:xfrm>
          <a:prstGeom prst="rect">
            <a:avLst/>
          </a:prstGeom>
          <a:noFill/>
        </p:spPr>
        <p:txBody>
          <a:bodyPr wrap="square" rtlCol="0">
            <a:spAutoFit/>
          </a:bodyPr>
          <a:lstStyle/>
          <a:p>
            <a:pPr algn="ctr"/>
            <a:r>
              <a:rPr lang="en-GB" sz="1400" dirty="0">
                <a:solidFill>
                  <a:srgbClr val="FF0000"/>
                </a:solidFill>
              </a:rPr>
              <a:t>100 km (total)</a:t>
            </a:r>
          </a:p>
        </p:txBody>
      </p:sp>
      <p:sp>
        <p:nvSpPr>
          <p:cNvPr id="38" name="TextBox 37">
            <a:extLst>
              <a:ext uri="{FF2B5EF4-FFF2-40B4-BE49-F238E27FC236}">
                <a16:creationId xmlns:a16="http://schemas.microsoft.com/office/drawing/2014/main" id="{483C33AA-343A-4B22-8A5D-A2DC2613D557}"/>
              </a:ext>
            </a:extLst>
          </p:cNvPr>
          <p:cNvSpPr txBox="1"/>
          <p:nvPr/>
        </p:nvSpPr>
        <p:spPr>
          <a:xfrm>
            <a:off x="784674" y="3070661"/>
            <a:ext cx="1041094" cy="523220"/>
          </a:xfrm>
          <a:prstGeom prst="rect">
            <a:avLst/>
          </a:prstGeom>
          <a:noFill/>
        </p:spPr>
        <p:txBody>
          <a:bodyPr wrap="square" rtlCol="0">
            <a:spAutoFit/>
          </a:bodyPr>
          <a:lstStyle/>
          <a:p>
            <a:r>
              <a:rPr lang="en-GB" sz="1400" dirty="0">
                <a:solidFill>
                  <a:srgbClr val="FF0000"/>
                </a:solidFill>
              </a:rPr>
              <a:t>1.8 km</a:t>
            </a:r>
          </a:p>
          <a:p>
            <a:r>
              <a:rPr lang="en-GB" sz="1400" dirty="0">
                <a:solidFill>
                  <a:srgbClr val="FF0000"/>
                </a:solidFill>
              </a:rPr>
              <a:t>(resolved)</a:t>
            </a:r>
          </a:p>
        </p:txBody>
      </p:sp>
      <p:cxnSp>
        <p:nvCxnSpPr>
          <p:cNvPr id="39" name="Straight Arrow Connector 38">
            <a:extLst>
              <a:ext uri="{FF2B5EF4-FFF2-40B4-BE49-F238E27FC236}">
                <a16:creationId xmlns:a16="http://schemas.microsoft.com/office/drawing/2014/main" id="{7E4038CB-820C-4696-85CE-4283AA83A3D5}"/>
              </a:ext>
            </a:extLst>
          </p:cNvPr>
          <p:cNvCxnSpPr>
            <a:cxnSpLocks/>
          </p:cNvCxnSpPr>
          <p:nvPr/>
        </p:nvCxnSpPr>
        <p:spPr>
          <a:xfrm>
            <a:off x="1194398" y="3541427"/>
            <a:ext cx="269494" cy="321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9E076EC-7A00-44DF-A6D2-E9F8AE6A8026}"/>
              </a:ext>
            </a:extLst>
          </p:cNvPr>
          <p:cNvCxnSpPr>
            <a:cxnSpLocks/>
          </p:cNvCxnSpPr>
          <p:nvPr/>
        </p:nvCxnSpPr>
        <p:spPr>
          <a:xfrm>
            <a:off x="2106064" y="3220512"/>
            <a:ext cx="562543" cy="47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2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320E93C-EA08-4310-B420-B7838774EF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079"/>
          <a:stretch/>
        </p:blipFill>
        <p:spPr>
          <a:xfrm>
            <a:off x="7948519" y="2355596"/>
            <a:ext cx="895172" cy="2742750"/>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7092" y="2302815"/>
            <a:ext cx="3955092" cy="2785169"/>
          </a:xfrm>
          <a:prstGeom prst="rect">
            <a:avLst/>
          </a:prstGeom>
        </p:spPr>
      </p:pic>
      <p:sp>
        <p:nvSpPr>
          <p:cNvPr id="59" name="TextBox 58">
            <a:extLst>
              <a:ext uri="{FF2B5EF4-FFF2-40B4-BE49-F238E27FC236}">
                <a16:creationId xmlns:a16="http://schemas.microsoft.com/office/drawing/2014/main" id="{F0200DE6-DFCF-4A80-A645-1C0411C7CC5D}"/>
              </a:ext>
            </a:extLst>
          </p:cNvPr>
          <p:cNvSpPr txBox="1"/>
          <p:nvPr/>
        </p:nvSpPr>
        <p:spPr>
          <a:xfrm>
            <a:off x="5381853" y="2921387"/>
            <a:ext cx="895172" cy="338554"/>
          </a:xfrm>
          <a:prstGeom prst="rect">
            <a:avLst/>
          </a:prstGeom>
          <a:noFill/>
        </p:spPr>
        <p:txBody>
          <a:bodyPr wrap="square" rtlCol="0">
            <a:spAutoFit/>
          </a:bodyPr>
          <a:lstStyle/>
          <a:p>
            <a:r>
              <a:rPr lang="en-GB" sz="1600" dirty="0">
                <a:solidFill>
                  <a:srgbClr val="FF0000"/>
                </a:solidFill>
              </a:rPr>
              <a:t>100 km</a:t>
            </a: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097F0558-D1BE-43F8-A36B-959ACB9FC143}"/>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67" name="TextBox 66">
                <a:extLst>
                  <a:ext uri="{FF2B5EF4-FFF2-40B4-BE49-F238E27FC236}">
                    <a16:creationId xmlns:a16="http://schemas.microsoft.com/office/drawing/2014/main" id="{097F0558-D1BE-43F8-A36B-959ACB9FC143}"/>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5"/>
                <a:stretch>
                  <a:fillRect/>
                </a:stretch>
              </a:blipFill>
            </p:spPr>
            <p:txBody>
              <a:bodyPr/>
              <a:lstStyle/>
              <a:p>
                <a:r>
                  <a:rPr lang="en-GB">
                    <a:noFill/>
                  </a:rPr>
                  <a:t> </a:t>
                </a:r>
              </a:p>
            </p:txBody>
          </p:sp>
        </mc:Fallback>
      </mc:AlternateContent>
      <p:sp>
        <p:nvSpPr>
          <p:cNvPr id="68" name="Rectangle 67">
            <a:extLst>
              <a:ext uri="{FF2B5EF4-FFF2-40B4-BE49-F238E27FC236}">
                <a16:creationId xmlns:a16="http://schemas.microsoft.com/office/drawing/2014/main" id="{FB1C30F0-1B70-48E6-A8C6-17265E4B1A5F}"/>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5118E2FC-0E81-49CC-AF6E-0CEE1B051194}"/>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69" name="Rectangle 68">
                <a:extLst>
                  <a:ext uri="{FF2B5EF4-FFF2-40B4-BE49-F238E27FC236}">
                    <a16:creationId xmlns:a16="http://schemas.microsoft.com/office/drawing/2014/main" id="{5118E2FC-0E81-49CC-AF6E-0CEE1B051194}"/>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6"/>
                <a:stretch>
                  <a:fillRect/>
                </a:stretch>
              </a:blipFill>
            </p:spPr>
            <p:txBody>
              <a:bodyPr/>
              <a:lstStyle/>
              <a:p>
                <a:r>
                  <a:rPr lang="en-GB">
                    <a:noFill/>
                  </a:rPr>
                  <a:t> </a:t>
                </a:r>
              </a:p>
            </p:txBody>
          </p:sp>
        </mc:Fallback>
      </mc:AlternateContent>
      <p:grpSp>
        <p:nvGrpSpPr>
          <p:cNvPr id="70" name="Group 69">
            <a:extLst>
              <a:ext uri="{FF2B5EF4-FFF2-40B4-BE49-F238E27FC236}">
                <a16:creationId xmlns:a16="http://schemas.microsoft.com/office/drawing/2014/main" id="{29C7E97D-963D-4A82-9277-38282985AF76}"/>
              </a:ext>
            </a:extLst>
          </p:cNvPr>
          <p:cNvGrpSpPr/>
          <p:nvPr/>
        </p:nvGrpSpPr>
        <p:grpSpPr>
          <a:xfrm>
            <a:off x="1282879" y="1165981"/>
            <a:ext cx="1863649" cy="698267"/>
            <a:chOff x="5864367" y="4171016"/>
            <a:chExt cx="1786484" cy="667264"/>
          </a:xfrm>
        </p:grpSpPr>
        <p:grpSp>
          <p:nvGrpSpPr>
            <p:cNvPr id="80" name="Group 79">
              <a:extLst>
                <a:ext uri="{FF2B5EF4-FFF2-40B4-BE49-F238E27FC236}">
                  <a16:creationId xmlns:a16="http://schemas.microsoft.com/office/drawing/2014/main" id="{24193353-EE6B-44EA-AE48-DD92ABBAA2EE}"/>
                </a:ext>
              </a:extLst>
            </p:cNvPr>
            <p:cNvGrpSpPr/>
            <p:nvPr/>
          </p:nvGrpSpPr>
          <p:grpSpPr>
            <a:xfrm>
              <a:off x="5864367" y="4262620"/>
              <a:ext cx="1786484" cy="516838"/>
              <a:chOff x="5864367" y="4262620"/>
              <a:chExt cx="1786484" cy="516838"/>
            </a:xfrm>
          </p:grpSpPr>
          <p:sp>
            <p:nvSpPr>
              <p:cNvPr id="82" name="Chevron 67">
                <a:extLst>
                  <a:ext uri="{FF2B5EF4-FFF2-40B4-BE49-F238E27FC236}">
                    <a16:creationId xmlns:a16="http://schemas.microsoft.com/office/drawing/2014/main" id="{741E7B3E-979D-46CD-B7BB-D70EA4FFE018}"/>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83" name="Pentagon 68">
                <a:extLst>
                  <a:ext uri="{FF2B5EF4-FFF2-40B4-BE49-F238E27FC236}">
                    <a16:creationId xmlns:a16="http://schemas.microsoft.com/office/drawing/2014/main" id="{510FE193-8B4B-4BF9-BE46-765620AC031A}"/>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81" name="TextBox 80">
              <a:extLst>
                <a:ext uri="{FF2B5EF4-FFF2-40B4-BE49-F238E27FC236}">
                  <a16:creationId xmlns:a16="http://schemas.microsoft.com/office/drawing/2014/main" id="{518321F6-4515-4C68-8A06-AF322DA770B8}"/>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84" name="Group 83">
            <a:extLst>
              <a:ext uri="{FF2B5EF4-FFF2-40B4-BE49-F238E27FC236}">
                <a16:creationId xmlns:a16="http://schemas.microsoft.com/office/drawing/2014/main" id="{4E3892F6-82B5-4118-9C13-4318ECDE12A2}"/>
              </a:ext>
            </a:extLst>
          </p:cNvPr>
          <p:cNvGrpSpPr/>
          <p:nvPr/>
        </p:nvGrpSpPr>
        <p:grpSpPr>
          <a:xfrm>
            <a:off x="4644564" y="1172120"/>
            <a:ext cx="1546879" cy="576765"/>
            <a:chOff x="4010642" y="4180587"/>
            <a:chExt cx="1482829" cy="551155"/>
          </a:xfrm>
        </p:grpSpPr>
        <p:grpSp>
          <p:nvGrpSpPr>
            <p:cNvPr id="85" name="Group 84">
              <a:extLst>
                <a:ext uri="{FF2B5EF4-FFF2-40B4-BE49-F238E27FC236}">
                  <a16:creationId xmlns:a16="http://schemas.microsoft.com/office/drawing/2014/main" id="{AB7D3C4C-97EF-4218-9491-99A477DF7412}"/>
                </a:ext>
              </a:extLst>
            </p:cNvPr>
            <p:cNvGrpSpPr/>
            <p:nvPr/>
          </p:nvGrpSpPr>
          <p:grpSpPr>
            <a:xfrm>
              <a:off x="4010642" y="4211115"/>
              <a:ext cx="1315627" cy="520627"/>
              <a:chOff x="4010642" y="4211115"/>
              <a:chExt cx="1315627" cy="520627"/>
            </a:xfrm>
          </p:grpSpPr>
          <p:sp>
            <p:nvSpPr>
              <p:cNvPr id="87" name="Chevron 42">
                <a:extLst>
                  <a:ext uri="{FF2B5EF4-FFF2-40B4-BE49-F238E27FC236}">
                    <a16:creationId xmlns:a16="http://schemas.microsoft.com/office/drawing/2014/main" id="{618BA3F1-66A5-4BF3-A1E1-AB73C50FADB6}"/>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88" name="Pentagon 69">
                <a:extLst>
                  <a:ext uri="{FF2B5EF4-FFF2-40B4-BE49-F238E27FC236}">
                    <a16:creationId xmlns:a16="http://schemas.microsoft.com/office/drawing/2014/main" id="{A681B019-B920-41BE-B6FF-68C671039731}"/>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86" name="TextBox 85">
              <a:extLst>
                <a:ext uri="{FF2B5EF4-FFF2-40B4-BE49-F238E27FC236}">
                  <a16:creationId xmlns:a16="http://schemas.microsoft.com/office/drawing/2014/main" id="{CDFDEFDA-9536-4914-8CAA-92B6FF7328D1}"/>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89" name="Group 88">
            <a:extLst>
              <a:ext uri="{FF2B5EF4-FFF2-40B4-BE49-F238E27FC236}">
                <a16:creationId xmlns:a16="http://schemas.microsoft.com/office/drawing/2014/main" id="{A54335EB-6B89-41C3-879A-9D3E8345E136}"/>
              </a:ext>
            </a:extLst>
          </p:cNvPr>
          <p:cNvGrpSpPr/>
          <p:nvPr/>
        </p:nvGrpSpPr>
        <p:grpSpPr>
          <a:xfrm>
            <a:off x="6972624" y="1151994"/>
            <a:ext cx="1863649" cy="575161"/>
            <a:chOff x="5864367" y="4229836"/>
            <a:chExt cx="1786484" cy="549622"/>
          </a:xfrm>
        </p:grpSpPr>
        <p:grpSp>
          <p:nvGrpSpPr>
            <p:cNvPr id="95" name="Group 94">
              <a:extLst>
                <a:ext uri="{FF2B5EF4-FFF2-40B4-BE49-F238E27FC236}">
                  <a16:creationId xmlns:a16="http://schemas.microsoft.com/office/drawing/2014/main" id="{DAB01A4E-CB2D-4802-8594-BD88C94807F8}"/>
                </a:ext>
              </a:extLst>
            </p:cNvPr>
            <p:cNvGrpSpPr/>
            <p:nvPr/>
          </p:nvGrpSpPr>
          <p:grpSpPr>
            <a:xfrm>
              <a:off x="5864367" y="4262620"/>
              <a:ext cx="1786484" cy="516838"/>
              <a:chOff x="5864367" y="4262620"/>
              <a:chExt cx="1786484" cy="516838"/>
            </a:xfrm>
          </p:grpSpPr>
          <p:sp>
            <p:nvSpPr>
              <p:cNvPr id="97" name="Chevron 62">
                <a:extLst>
                  <a:ext uri="{FF2B5EF4-FFF2-40B4-BE49-F238E27FC236}">
                    <a16:creationId xmlns:a16="http://schemas.microsoft.com/office/drawing/2014/main" id="{40FF6FE7-AE6D-4B77-9908-24753BE637E6}"/>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98" name="Pentagon 63">
                <a:extLst>
                  <a:ext uri="{FF2B5EF4-FFF2-40B4-BE49-F238E27FC236}">
                    <a16:creationId xmlns:a16="http://schemas.microsoft.com/office/drawing/2014/main" id="{051575B7-9272-4993-A550-CCA383625832}"/>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96" name="TextBox 95">
              <a:extLst>
                <a:ext uri="{FF2B5EF4-FFF2-40B4-BE49-F238E27FC236}">
                  <a16:creationId xmlns:a16="http://schemas.microsoft.com/office/drawing/2014/main" id="{17951541-0D75-4F09-B092-21DD43313948}"/>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99" name="Rectangle 98">
            <a:extLst>
              <a:ext uri="{FF2B5EF4-FFF2-40B4-BE49-F238E27FC236}">
                <a16:creationId xmlns:a16="http://schemas.microsoft.com/office/drawing/2014/main" id="{A408234F-33AD-4DC5-8772-4746584F02F6}"/>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100" name="TextBox 99">
            <a:extLst>
              <a:ext uri="{FF2B5EF4-FFF2-40B4-BE49-F238E27FC236}">
                <a16:creationId xmlns:a16="http://schemas.microsoft.com/office/drawing/2014/main" id="{199EFD2B-6FD1-4A39-B3BC-F6B0D6706BC2}"/>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33" name="TextBox 32">
            <a:extLst>
              <a:ext uri="{FF2B5EF4-FFF2-40B4-BE49-F238E27FC236}">
                <a16:creationId xmlns:a16="http://schemas.microsoft.com/office/drawing/2014/main" id="{0B7C6D49-59FE-4C45-BEA0-507E11F4F5D5}"/>
              </a:ext>
            </a:extLst>
          </p:cNvPr>
          <p:cNvSpPr txBox="1"/>
          <p:nvPr/>
        </p:nvSpPr>
        <p:spPr>
          <a:xfrm>
            <a:off x="1043975" y="1909264"/>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grpSp>
        <p:nvGrpSpPr>
          <p:cNvPr id="2" name="Group 1">
            <a:extLst>
              <a:ext uri="{FF2B5EF4-FFF2-40B4-BE49-F238E27FC236}">
                <a16:creationId xmlns:a16="http://schemas.microsoft.com/office/drawing/2014/main" id="{68B6DEF9-76AF-4E48-B9D6-7F6A1E2FD54D}"/>
              </a:ext>
            </a:extLst>
          </p:cNvPr>
          <p:cNvGrpSpPr/>
          <p:nvPr/>
        </p:nvGrpSpPr>
        <p:grpSpPr>
          <a:xfrm>
            <a:off x="5101558" y="2355595"/>
            <a:ext cx="2781202" cy="2742751"/>
            <a:chOff x="5101558" y="2355595"/>
            <a:chExt cx="2781202" cy="2742751"/>
          </a:xfrm>
        </p:grpSpPr>
        <p:pic>
          <p:nvPicPr>
            <p:cNvPr id="34" name="Picture 33">
              <a:extLst>
                <a:ext uri="{FF2B5EF4-FFF2-40B4-BE49-F238E27FC236}">
                  <a16:creationId xmlns:a16="http://schemas.microsoft.com/office/drawing/2014/main" id="{6DD20B78-822C-4ACB-BAD8-671300FD57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327"/>
            <a:stretch/>
          </p:blipFill>
          <p:spPr>
            <a:xfrm>
              <a:off x="5101558" y="2355595"/>
              <a:ext cx="2781202" cy="2742751"/>
            </a:xfrm>
            <a:prstGeom prst="rect">
              <a:avLst/>
            </a:prstGeom>
          </p:spPr>
        </p:pic>
        <p:sp>
          <p:nvSpPr>
            <p:cNvPr id="35" name="TextBox 34">
              <a:extLst>
                <a:ext uri="{FF2B5EF4-FFF2-40B4-BE49-F238E27FC236}">
                  <a16:creationId xmlns:a16="http://schemas.microsoft.com/office/drawing/2014/main" id="{8EB5567B-E5BA-4685-8C28-8FF86A21E208}"/>
                </a:ext>
              </a:extLst>
            </p:cNvPr>
            <p:cNvSpPr txBox="1"/>
            <p:nvPr/>
          </p:nvSpPr>
          <p:spPr>
            <a:xfrm>
              <a:off x="5571054" y="2982259"/>
              <a:ext cx="1401569" cy="584775"/>
            </a:xfrm>
            <a:prstGeom prst="rect">
              <a:avLst/>
            </a:prstGeom>
            <a:noFill/>
          </p:spPr>
          <p:txBody>
            <a:bodyPr wrap="square" rtlCol="0">
              <a:spAutoFit/>
            </a:bodyPr>
            <a:lstStyle/>
            <a:p>
              <a:r>
                <a:rPr lang="en-GB" sz="1600" dirty="0">
                  <a:solidFill>
                    <a:srgbClr val="FF0000"/>
                  </a:solidFill>
                </a:rPr>
                <a:t>40 km</a:t>
              </a:r>
            </a:p>
            <a:p>
              <a:r>
                <a:rPr lang="en-GB" sz="1600" dirty="0">
                  <a:solidFill>
                    <a:srgbClr val="FF0000"/>
                  </a:solidFill>
                </a:rPr>
                <a:t>parametrized</a:t>
              </a:r>
            </a:p>
          </p:txBody>
        </p:sp>
      </p:grpSp>
      <p:sp>
        <p:nvSpPr>
          <p:cNvPr id="32" name="TextBox 31">
            <a:extLst>
              <a:ext uri="{FF2B5EF4-FFF2-40B4-BE49-F238E27FC236}">
                <a16:creationId xmlns:a16="http://schemas.microsoft.com/office/drawing/2014/main" id="{9946420A-6155-47AC-BAC2-7B5D434C6249}"/>
              </a:ext>
            </a:extLst>
          </p:cNvPr>
          <p:cNvSpPr txBox="1"/>
          <p:nvPr/>
        </p:nvSpPr>
        <p:spPr>
          <a:xfrm>
            <a:off x="5573251" y="1972146"/>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sp>
        <p:nvSpPr>
          <p:cNvPr id="36" name="TextBox 35">
            <a:extLst>
              <a:ext uri="{FF2B5EF4-FFF2-40B4-BE49-F238E27FC236}">
                <a16:creationId xmlns:a16="http://schemas.microsoft.com/office/drawing/2014/main" id="{635FB74D-2C4B-4B12-9371-315F16542BBB}"/>
              </a:ext>
            </a:extLst>
          </p:cNvPr>
          <p:cNvSpPr txBox="1"/>
          <p:nvPr/>
        </p:nvSpPr>
        <p:spPr>
          <a:xfrm>
            <a:off x="3386039" y="4076700"/>
            <a:ext cx="1771466" cy="1077218"/>
          </a:xfrm>
          <a:prstGeom prst="rect">
            <a:avLst/>
          </a:prstGeom>
          <a:noFill/>
        </p:spPr>
        <p:txBody>
          <a:bodyPr wrap="square" rtlCol="0">
            <a:spAutoFit/>
          </a:bodyPr>
          <a:lstStyle/>
          <a:p>
            <a:r>
              <a:rPr lang="en-GB" sz="1600" dirty="0"/>
              <a:t>Plot shows GWD over the Middle East</a:t>
            </a:r>
          </a:p>
          <a:p>
            <a:r>
              <a:rPr lang="en-GB" sz="1600" dirty="0"/>
              <a:t>stratosphere</a:t>
            </a:r>
          </a:p>
        </p:txBody>
      </p:sp>
      <p:sp>
        <p:nvSpPr>
          <p:cNvPr id="38" name="TextBox 37">
            <a:extLst>
              <a:ext uri="{FF2B5EF4-FFF2-40B4-BE49-F238E27FC236}">
                <a16:creationId xmlns:a16="http://schemas.microsoft.com/office/drawing/2014/main" id="{FFD25574-4A3E-458D-BCD4-8E15C275016B}"/>
              </a:ext>
            </a:extLst>
          </p:cNvPr>
          <p:cNvSpPr txBox="1"/>
          <p:nvPr/>
        </p:nvSpPr>
        <p:spPr>
          <a:xfrm>
            <a:off x="1519747" y="2751581"/>
            <a:ext cx="1148860" cy="523220"/>
          </a:xfrm>
          <a:prstGeom prst="rect">
            <a:avLst/>
          </a:prstGeom>
          <a:noFill/>
        </p:spPr>
        <p:txBody>
          <a:bodyPr wrap="square" rtlCol="0">
            <a:spAutoFit/>
          </a:bodyPr>
          <a:lstStyle/>
          <a:p>
            <a:pPr algn="ctr"/>
            <a:r>
              <a:rPr lang="en-GB" sz="1400" dirty="0">
                <a:solidFill>
                  <a:srgbClr val="FF0000"/>
                </a:solidFill>
              </a:rPr>
              <a:t>100 km (total)</a:t>
            </a:r>
          </a:p>
        </p:txBody>
      </p:sp>
      <p:sp>
        <p:nvSpPr>
          <p:cNvPr id="39" name="TextBox 38">
            <a:extLst>
              <a:ext uri="{FF2B5EF4-FFF2-40B4-BE49-F238E27FC236}">
                <a16:creationId xmlns:a16="http://schemas.microsoft.com/office/drawing/2014/main" id="{5B1DCC83-FC80-4F83-B599-2D1A2CDDEEF9}"/>
              </a:ext>
            </a:extLst>
          </p:cNvPr>
          <p:cNvSpPr txBox="1"/>
          <p:nvPr/>
        </p:nvSpPr>
        <p:spPr>
          <a:xfrm>
            <a:off x="784674" y="3070661"/>
            <a:ext cx="1041094" cy="523220"/>
          </a:xfrm>
          <a:prstGeom prst="rect">
            <a:avLst/>
          </a:prstGeom>
          <a:noFill/>
        </p:spPr>
        <p:txBody>
          <a:bodyPr wrap="square" rtlCol="0">
            <a:spAutoFit/>
          </a:bodyPr>
          <a:lstStyle/>
          <a:p>
            <a:r>
              <a:rPr lang="en-GB" sz="1400" dirty="0">
                <a:solidFill>
                  <a:srgbClr val="FF0000"/>
                </a:solidFill>
              </a:rPr>
              <a:t>1.8 km</a:t>
            </a:r>
          </a:p>
          <a:p>
            <a:r>
              <a:rPr lang="en-GB" sz="1400" dirty="0">
                <a:solidFill>
                  <a:srgbClr val="FF0000"/>
                </a:solidFill>
              </a:rPr>
              <a:t>(resolved)</a:t>
            </a:r>
          </a:p>
        </p:txBody>
      </p:sp>
      <p:cxnSp>
        <p:nvCxnSpPr>
          <p:cNvPr id="40" name="Straight Arrow Connector 39">
            <a:extLst>
              <a:ext uri="{FF2B5EF4-FFF2-40B4-BE49-F238E27FC236}">
                <a16:creationId xmlns:a16="http://schemas.microsoft.com/office/drawing/2014/main" id="{03D1882C-AE27-4C76-BD18-AD92327FC02D}"/>
              </a:ext>
            </a:extLst>
          </p:cNvPr>
          <p:cNvCxnSpPr>
            <a:cxnSpLocks/>
          </p:cNvCxnSpPr>
          <p:nvPr/>
        </p:nvCxnSpPr>
        <p:spPr>
          <a:xfrm>
            <a:off x="1194398" y="3541427"/>
            <a:ext cx="269494" cy="321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716F6B4-B55B-4643-A5C9-DE329DC955C6}"/>
              </a:ext>
            </a:extLst>
          </p:cNvPr>
          <p:cNvCxnSpPr>
            <a:cxnSpLocks/>
          </p:cNvCxnSpPr>
          <p:nvPr/>
        </p:nvCxnSpPr>
        <p:spPr>
          <a:xfrm>
            <a:off x="2106064" y="3220512"/>
            <a:ext cx="562543" cy="4748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757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AC9DCE9-9AAA-4089-9F9D-6E40B90152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01557" y="2355596"/>
            <a:ext cx="3742134" cy="2742750"/>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7092" y="2302815"/>
            <a:ext cx="3955091" cy="2785169"/>
          </a:xfrm>
          <a:prstGeom prst="rect">
            <a:avLst/>
          </a:prstGeom>
        </p:spPr>
      </p:pic>
      <p:sp>
        <p:nvSpPr>
          <p:cNvPr id="59" name="TextBox 58">
            <a:extLst>
              <a:ext uri="{FF2B5EF4-FFF2-40B4-BE49-F238E27FC236}">
                <a16:creationId xmlns:a16="http://schemas.microsoft.com/office/drawing/2014/main" id="{F0200DE6-DFCF-4A80-A645-1C0411C7CC5D}"/>
              </a:ext>
            </a:extLst>
          </p:cNvPr>
          <p:cNvSpPr txBox="1"/>
          <p:nvPr/>
        </p:nvSpPr>
        <p:spPr>
          <a:xfrm>
            <a:off x="5381853" y="2921387"/>
            <a:ext cx="895172" cy="338554"/>
          </a:xfrm>
          <a:prstGeom prst="rect">
            <a:avLst/>
          </a:prstGeom>
          <a:noFill/>
        </p:spPr>
        <p:txBody>
          <a:bodyPr wrap="square" rtlCol="0">
            <a:spAutoFit/>
          </a:bodyPr>
          <a:lstStyle/>
          <a:p>
            <a:r>
              <a:rPr lang="en-GB" sz="1600" dirty="0">
                <a:solidFill>
                  <a:srgbClr val="FF0000"/>
                </a:solidFill>
              </a:rPr>
              <a:t>100 km</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C8BB02E-E5EC-4E46-834C-43C27BCB6214}"/>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32" name="TextBox 31">
                <a:extLst>
                  <a:ext uri="{FF2B5EF4-FFF2-40B4-BE49-F238E27FC236}">
                    <a16:creationId xmlns:a16="http://schemas.microsoft.com/office/drawing/2014/main" id="{2C8BB02E-E5EC-4E46-834C-43C27BCB6214}"/>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5"/>
                <a:stretch>
                  <a:fillRect/>
                </a:stretch>
              </a:blipFill>
            </p:spPr>
            <p:txBody>
              <a:bodyPr/>
              <a:lstStyle/>
              <a:p>
                <a:r>
                  <a:rPr lang="en-GB">
                    <a:noFill/>
                  </a:rPr>
                  <a:t> </a:t>
                </a:r>
              </a:p>
            </p:txBody>
          </p:sp>
        </mc:Fallback>
      </mc:AlternateContent>
      <p:sp>
        <p:nvSpPr>
          <p:cNvPr id="33" name="Rectangle 32">
            <a:extLst>
              <a:ext uri="{FF2B5EF4-FFF2-40B4-BE49-F238E27FC236}">
                <a16:creationId xmlns:a16="http://schemas.microsoft.com/office/drawing/2014/main" id="{6FB27A43-B408-4ECA-BDEB-4735FD8EA09D}"/>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C3982C9E-FC08-4671-AFEE-835699E4CD43}"/>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34" name="Rectangle 33">
                <a:extLst>
                  <a:ext uri="{FF2B5EF4-FFF2-40B4-BE49-F238E27FC236}">
                    <a16:creationId xmlns:a16="http://schemas.microsoft.com/office/drawing/2014/main" id="{C3982C9E-FC08-4671-AFEE-835699E4CD43}"/>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6"/>
                <a:stretch>
                  <a:fillRect/>
                </a:stretch>
              </a:blipFill>
            </p:spPr>
            <p:txBody>
              <a:bodyPr/>
              <a:lstStyle/>
              <a:p>
                <a:r>
                  <a:rPr lang="en-GB">
                    <a:noFill/>
                  </a:rPr>
                  <a:t> </a:t>
                </a:r>
              </a:p>
            </p:txBody>
          </p:sp>
        </mc:Fallback>
      </mc:AlternateContent>
      <p:grpSp>
        <p:nvGrpSpPr>
          <p:cNvPr id="35" name="Group 34">
            <a:extLst>
              <a:ext uri="{FF2B5EF4-FFF2-40B4-BE49-F238E27FC236}">
                <a16:creationId xmlns:a16="http://schemas.microsoft.com/office/drawing/2014/main" id="{0BF71A19-E0FB-4013-BFC4-14DC3D027CC8}"/>
              </a:ext>
            </a:extLst>
          </p:cNvPr>
          <p:cNvGrpSpPr/>
          <p:nvPr/>
        </p:nvGrpSpPr>
        <p:grpSpPr>
          <a:xfrm>
            <a:off x="1282879" y="1165981"/>
            <a:ext cx="1863649" cy="698267"/>
            <a:chOff x="5864367" y="4171016"/>
            <a:chExt cx="1786484" cy="667264"/>
          </a:xfrm>
        </p:grpSpPr>
        <p:grpSp>
          <p:nvGrpSpPr>
            <p:cNvPr id="36" name="Group 35">
              <a:extLst>
                <a:ext uri="{FF2B5EF4-FFF2-40B4-BE49-F238E27FC236}">
                  <a16:creationId xmlns:a16="http://schemas.microsoft.com/office/drawing/2014/main" id="{5E68B1FF-6128-4C02-8AB3-66FD48BFA076}"/>
                </a:ext>
              </a:extLst>
            </p:cNvPr>
            <p:cNvGrpSpPr/>
            <p:nvPr/>
          </p:nvGrpSpPr>
          <p:grpSpPr>
            <a:xfrm>
              <a:off x="5864367" y="4262620"/>
              <a:ext cx="1786484" cy="516838"/>
              <a:chOff x="5864367" y="4262620"/>
              <a:chExt cx="1786484" cy="516838"/>
            </a:xfrm>
          </p:grpSpPr>
          <p:sp>
            <p:nvSpPr>
              <p:cNvPr id="38" name="Chevron 67">
                <a:extLst>
                  <a:ext uri="{FF2B5EF4-FFF2-40B4-BE49-F238E27FC236}">
                    <a16:creationId xmlns:a16="http://schemas.microsoft.com/office/drawing/2014/main" id="{DD5BE1A0-B277-4D7A-9335-79D169571321}"/>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39" name="Pentagon 68">
                <a:extLst>
                  <a:ext uri="{FF2B5EF4-FFF2-40B4-BE49-F238E27FC236}">
                    <a16:creationId xmlns:a16="http://schemas.microsoft.com/office/drawing/2014/main" id="{D5479354-E33F-45B8-85BF-B307042FC0C7}"/>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37" name="TextBox 36">
              <a:extLst>
                <a:ext uri="{FF2B5EF4-FFF2-40B4-BE49-F238E27FC236}">
                  <a16:creationId xmlns:a16="http://schemas.microsoft.com/office/drawing/2014/main" id="{3D4D2E1A-3675-453D-A764-D3AD988745C7}"/>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42" name="Group 41">
            <a:extLst>
              <a:ext uri="{FF2B5EF4-FFF2-40B4-BE49-F238E27FC236}">
                <a16:creationId xmlns:a16="http://schemas.microsoft.com/office/drawing/2014/main" id="{1ECDD6A4-90E4-4620-B32A-0EC63D90EA6E}"/>
              </a:ext>
            </a:extLst>
          </p:cNvPr>
          <p:cNvGrpSpPr/>
          <p:nvPr/>
        </p:nvGrpSpPr>
        <p:grpSpPr>
          <a:xfrm>
            <a:off x="4644564" y="1172120"/>
            <a:ext cx="1546879" cy="576765"/>
            <a:chOff x="4010642" y="4180587"/>
            <a:chExt cx="1482829" cy="551155"/>
          </a:xfrm>
        </p:grpSpPr>
        <p:grpSp>
          <p:nvGrpSpPr>
            <p:cNvPr id="46" name="Group 45">
              <a:extLst>
                <a:ext uri="{FF2B5EF4-FFF2-40B4-BE49-F238E27FC236}">
                  <a16:creationId xmlns:a16="http://schemas.microsoft.com/office/drawing/2014/main" id="{BE7A1FA4-4D79-4B78-80AF-9FB41D3BD298}"/>
                </a:ext>
              </a:extLst>
            </p:cNvPr>
            <p:cNvGrpSpPr/>
            <p:nvPr/>
          </p:nvGrpSpPr>
          <p:grpSpPr>
            <a:xfrm>
              <a:off x="4010642" y="4211115"/>
              <a:ext cx="1315627" cy="520627"/>
              <a:chOff x="4010642" y="4211115"/>
              <a:chExt cx="1315627" cy="520627"/>
            </a:xfrm>
          </p:grpSpPr>
          <p:sp>
            <p:nvSpPr>
              <p:cNvPr id="49" name="Chevron 42">
                <a:extLst>
                  <a:ext uri="{FF2B5EF4-FFF2-40B4-BE49-F238E27FC236}">
                    <a16:creationId xmlns:a16="http://schemas.microsoft.com/office/drawing/2014/main" id="{978F2888-586F-4AB3-A371-B48048550BCC}"/>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52" name="Pentagon 69">
                <a:extLst>
                  <a:ext uri="{FF2B5EF4-FFF2-40B4-BE49-F238E27FC236}">
                    <a16:creationId xmlns:a16="http://schemas.microsoft.com/office/drawing/2014/main" id="{5DEE1C0B-BD1C-4F0C-B1B7-048CB04204CC}"/>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47" name="TextBox 46">
              <a:extLst>
                <a:ext uri="{FF2B5EF4-FFF2-40B4-BE49-F238E27FC236}">
                  <a16:creationId xmlns:a16="http://schemas.microsoft.com/office/drawing/2014/main" id="{1F7A0744-875D-43F1-BDC6-019D171750B4}"/>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53" name="Group 52">
            <a:extLst>
              <a:ext uri="{FF2B5EF4-FFF2-40B4-BE49-F238E27FC236}">
                <a16:creationId xmlns:a16="http://schemas.microsoft.com/office/drawing/2014/main" id="{BC87D07E-A0C8-4D21-9B7B-A9B493DD7CD9}"/>
              </a:ext>
            </a:extLst>
          </p:cNvPr>
          <p:cNvGrpSpPr/>
          <p:nvPr/>
        </p:nvGrpSpPr>
        <p:grpSpPr>
          <a:xfrm>
            <a:off x="6972624" y="1151994"/>
            <a:ext cx="1863649" cy="575161"/>
            <a:chOff x="5864367" y="4229836"/>
            <a:chExt cx="1786484" cy="549622"/>
          </a:xfrm>
        </p:grpSpPr>
        <p:grpSp>
          <p:nvGrpSpPr>
            <p:cNvPr id="61" name="Group 60">
              <a:extLst>
                <a:ext uri="{FF2B5EF4-FFF2-40B4-BE49-F238E27FC236}">
                  <a16:creationId xmlns:a16="http://schemas.microsoft.com/office/drawing/2014/main" id="{122AAB40-5EC5-4D84-A52B-9F561D543E2E}"/>
                </a:ext>
              </a:extLst>
            </p:cNvPr>
            <p:cNvGrpSpPr/>
            <p:nvPr/>
          </p:nvGrpSpPr>
          <p:grpSpPr>
            <a:xfrm>
              <a:off x="5864367" y="4262620"/>
              <a:ext cx="1786484" cy="516838"/>
              <a:chOff x="5864367" y="4262620"/>
              <a:chExt cx="1786484" cy="516838"/>
            </a:xfrm>
          </p:grpSpPr>
          <p:sp>
            <p:nvSpPr>
              <p:cNvPr id="63" name="Chevron 62">
                <a:extLst>
                  <a:ext uri="{FF2B5EF4-FFF2-40B4-BE49-F238E27FC236}">
                    <a16:creationId xmlns:a16="http://schemas.microsoft.com/office/drawing/2014/main" id="{E7CD7C96-D114-40E6-87FC-48DC50BDA48F}"/>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64" name="Pentagon 63">
                <a:extLst>
                  <a:ext uri="{FF2B5EF4-FFF2-40B4-BE49-F238E27FC236}">
                    <a16:creationId xmlns:a16="http://schemas.microsoft.com/office/drawing/2014/main" id="{C5595F15-EF74-47C4-A729-49746901F064}"/>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62" name="TextBox 61">
              <a:extLst>
                <a:ext uri="{FF2B5EF4-FFF2-40B4-BE49-F238E27FC236}">
                  <a16:creationId xmlns:a16="http://schemas.microsoft.com/office/drawing/2014/main" id="{0A0BA596-D448-44AD-9323-051CC5865332}"/>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65" name="Rectangle 64">
            <a:extLst>
              <a:ext uri="{FF2B5EF4-FFF2-40B4-BE49-F238E27FC236}">
                <a16:creationId xmlns:a16="http://schemas.microsoft.com/office/drawing/2014/main" id="{C3E97EB1-C683-4264-877B-02859AADE735}"/>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66" name="TextBox 65">
            <a:extLst>
              <a:ext uri="{FF2B5EF4-FFF2-40B4-BE49-F238E27FC236}">
                <a16:creationId xmlns:a16="http://schemas.microsoft.com/office/drawing/2014/main" id="{F127ECA0-9BD9-418B-9CF2-458D86CD738C}"/>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40" name="TextBox 39">
            <a:extLst>
              <a:ext uri="{FF2B5EF4-FFF2-40B4-BE49-F238E27FC236}">
                <a16:creationId xmlns:a16="http://schemas.microsoft.com/office/drawing/2014/main" id="{5586134A-B087-471B-94E6-23D9DEF0A566}"/>
              </a:ext>
            </a:extLst>
          </p:cNvPr>
          <p:cNvSpPr txBox="1"/>
          <p:nvPr/>
        </p:nvSpPr>
        <p:spPr>
          <a:xfrm>
            <a:off x="1043975" y="1909264"/>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sp>
        <p:nvSpPr>
          <p:cNvPr id="43" name="TextBox 42">
            <a:extLst>
              <a:ext uri="{FF2B5EF4-FFF2-40B4-BE49-F238E27FC236}">
                <a16:creationId xmlns:a16="http://schemas.microsoft.com/office/drawing/2014/main" id="{69244E9E-4D5E-4224-9331-30A0921649DF}"/>
              </a:ext>
            </a:extLst>
          </p:cNvPr>
          <p:cNvSpPr txBox="1"/>
          <p:nvPr/>
        </p:nvSpPr>
        <p:spPr>
          <a:xfrm>
            <a:off x="5573251" y="1972146"/>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pic>
        <p:nvPicPr>
          <p:cNvPr id="57" name="Picture 56">
            <a:extLst>
              <a:ext uri="{FF2B5EF4-FFF2-40B4-BE49-F238E27FC236}">
                <a16:creationId xmlns:a16="http://schemas.microsoft.com/office/drawing/2014/main" id="{2AF7A88E-4EB8-4D69-9885-E60B9BFCAC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327"/>
          <a:stretch/>
        </p:blipFill>
        <p:spPr>
          <a:xfrm>
            <a:off x="5101557" y="2357477"/>
            <a:ext cx="2781202" cy="2742751"/>
          </a:xfrm>
          <a:prstGeom prst="rect">
            <a:avLst/>
          </a:prstGeom>
        </p:spPr>
      </p:pic>
      <p:sp>
        <p:nvSpPr>
          <p:cNvPr id="58" name="TextBox 57">
            <a:extLst>
              <a:ext uri="{FF2B5EF4-FFF2-40B4-BE49-F238E27FC236}">
                <a16:creationId xmlns:a16="http://schemas.microsoft.com/office/drawing/2014/main" id="{189E6867-4C24-41E4-BCA9-33F1B3CF5BF2}"/>
              </a:ext>
            </a:extLst>
          </p:cNvPr>
          <p:cNvSpPr txBox="1"/>
          <p:nvPr/>
        </p:nvSpPr>
        <p:spPr>
          <a:xfrm>
            <a:off x="5571054" y="2984141"/>
            <a:ext cx="895172" cy="338554"/>
          </a:xfrm>
          <a:prstGeom prst="rect">
            <a:avLst/>
          </a:prstGeom>
          <a:noFill/>
        </p:spPr>
        <p:txBody>
          <a:bodyPr wrap="square" rtlCol="0">
            <a:spAutoFit/>
          </a:bodyPr>
          <a:lstStyle/>
          <a:p>
            <a:r>
              <a:rPr lang="en-GB" sz="1600" dirty="0">
                <a:solidFill>
                  <a:srgbClr val="FF0000"/>
                </a:solidFill>
              </a:rPr>
              <a:t>40 km</a:t>
            </a:r>
          </a:p>
        </p:txBody>
      </p:sp>
      <p:sp>
        <p:nvSpPr>
          <p:cNvPr id="69" name="TextBox 68">
            <a:extLst>
              <a:ext uri="{FF2B5EF4-FFF2-40B4-BE49-F238E27FC236}">
                <a16:creationId xmlns:a16="http://schemas.microsoft.com/office/drawing/2014/main" id="{C6E4FE13-B6CA-43CE-BFF9-9221898C83A0}"/>
              </a:ext>
            </a:extLst>
          </p:cNvPr>
          <p:cNvSpPr txBox="1"/>
          <p:nvPr/>
        </p:nvSpPr>
        <p:spPr>
          <a:xfrm>
            <a:off x="3386039" y="4076700"/>
            <a:ext cx="1771466" cy="1077218"/>
          </a:xfrm>
          <a:prstGeom prst="rect">
            <a:avLst/>
          </a:prstGeom>
          <a:noFill/>
        </p:spPr>
        <p:txBody>
          <a:bodyPr wrap="square" rtlCol="0">
            <a:spAutoFit/>
          </a:bodyPr>
          <a:lstStyle/>
          <a:p>
            <a:r>
              <a:rPr lang="en-GB" sz="1600" dirty="0"/>
              <a:t>Plot shows GWD over the Middle East</a:t>
            </a:r>
          </a:p>
          <a:p>
            <a:r>
              <a:rPr lang="en-GB" sz="1600" dirty="0"/>
              <a:t>stratosphere</a:t>
            </a:r>
          </a:p>
        </p:txBody>
      </p:sp>
      <p:grpSp>
        <p:nvGrpSpPr>
          <p:cNvPr id="45" name="Group 44">
            <a:extLst>
              <a:ext uri="{FF2B5EF4-FFF2-40B4-BE49-F238E27FC236}">
                <a16:creationId xmlns:a16="http://schemas.microsoft.com/office/drawing/2014/main" id="{4283BE23-B774-43F3-BCF2-627350726EBB}"/>
              </a:ext>
            </a:extLst>
          </p:cNvPr>
          <p:cNvGrpSpPr/>
          <p:nvPr/>
        </p:nvGrpSpPr>
        <p:grpSpPr>
          <a:xfrm>
            <a:off x="5101558" y="2355595"/>
            <a:ext cx="2781202" cy="2742751"/>
            <a:chOff x="5101558" y="2355595"/>
            <a:chExt cx="2781202" cy="2742751"/>
          </a:xfrm>
        </p:grpSpPr>
        <p:pic>
          <p:nvPicPr>
            <p:cNvPr id="50" name="Picture 49">
              <a:extLst>
                <a:ext uri="{FF2B5EF4-FFF2-40B4-BE49-F238E27FC236}">
                  <a16:creationId xmlns:a16="http://schemas.microsoft.com/office/drawing/2014/main" id="{1DEB550F-5C67-4ECB-B254-CD4FFF4F21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327"/>
            <a:stretch/>
          </p:blipFill>
          <p:spPr>
            <a:xfrm>
              <a:off x="5101558" y="2355595"/>
              <a:ext cx="2781202" cy="2742751"/>
            </a:xfrm>
            <a:prstGeom prst="rect">
              <a:avLst/>
            </a:prstGeom>
          </p:spPr>
        </p:pic>
        <p:sp>
          <p:nvSpPr>
            <p:cNvPr id="51" name="TextBox 50">
              <a:extLst>
                <a:ext uri="{FF2B5EF4-FFF2-40B4-BE49-F238E27FC236}">
                  <a16:creationId xmlns:a16="http://schemas.microsoft.com/office/drawing/2014/main" id="{3FC2CD57-3B48-425E-BCD1-DFC4F555CEF3}"/>
                </a:ext>
              </a:extLst>
            </p:cNvPr>
            <p:cNvSpPr txBox="1"/>
            <p:nvPr/>
          </p:nvSpPr>
          <p:spPr>
            <a:xfrm>
              <a:off x="5571054" y="2982259"/>
              <a:ext cx="1401569" cy="584775"/>
            </a:xfrm>
            <a:prstGeom prst="rect">
              <a:avLst/>
            </a:prstGeom>
            <a:noFill/>
          </p:spPr>
          <p:txBody>
            <a:bodyPr wrap="square" rtlCol="0">
              <a:spAutoFit/>
            </a:bodyPr>
            <a:lstStyle/>
            <a:p>
              <a:r>
                <a:rPr lang="en-GB" sz="1600" dirty="0">
                  <a:solidFill>
                    <a:srgbClr val="FF0000"/>
                  </a:solidFill>
                </a:rPr>
                <a:t>40 km</a:t>
              </a:r>
            </a:p>
            <a:p>
              <a:r>
                <a:rPr lang="en-GB" sz="1600" dirty="0">
                  <a:solidFill>
                    <a:srgbClr val="FF0000"/>
                  </a:solidFill>
                </a:rPr>
                <a:t>parametrized</a:t>
              </a:r>
            </a:p>
          </p:txBody>
        </p:sp>
      </p:grpSp>
      <p:sp>
        <p:nvSpPr>
          <p:cNvPr id="55" name="TextBox 54">
            <a:extLst>
              <a:ext uri="{FF2B5EF4-FFF2-40B4-BE49-F238E27FC236}">
                <a16:creationId xmlns:a16="http://schemas.microsoft.com/office/drawing/2014/main" id="{780273CB-A21C-47BD-9153-353405490337}"/>
              </a:ext>
            </a:extLst>
          </p:cNvPr>
          <p:cNvSpPr txBox="1"/>
          <p:nvPr/>
        </p:nvSpPr>
        <p:spPr>
          <a:xfrm>
            <a:off x="1519747" y="2751581"/>
            <a:ext cx="1148860" cy="523220"/>
          </a:xfrm>
          <a:prstGeom prst="rect">
            <a:avLst/>
          </a:prstGeom>
          <a:noFill/>
        </p:spPr>
        <p:txBody>
          <a:bodyPr wrap="square" rtlCol="0">
            <a:spAutoFit/>
          </a:bodyPr>
          <a:lstStyle/>
          <a:p>
            <a:pPr algn="ctr"/>
            <a:r>
              <a:rPr lang="en-GB" sz="1400" dirty="0">
                <a:solidFill>
                  <a:srgbClr val="FF0000"/>
                </a:solidFill>
              </a:rPr>
              <a:t>40 km (resolved)</a:t>
            </a:r>
          </a:p>
        </p:txBody>
      </p:sp>
      <p:sp>
        <p:nvSpPr>
          <p:cNvPr id="60" name="TextBox 59">
            <a:extLst>
              <a:ext uri="{FF2B5EF4-FFF2-40B4-BE49-F238E27FC236}">
                <a16:creationId xmlns:a16="http://schemas.microsoft.com/office/drawing/2014/main" id="{6199B3A5-2B54-4299-9493-F3F8EECA421F}"/>
              </a:ext>
            </a:extLst>
          </p:cNvPr>
          <p:cNvSpPr txBox="1"/>
          <p:nvPr/>
        </p:nvSpPr>
        <p:spPr>
          <a:xfrm>
            <a:off x="784674" y="3070661"/>
            <a:ext cx="1041094" cy="523220"/>
          </a:xfrm>
          <a:prstGeom prst="rect">
            <a:avLst/>
          </a:prstGeom>
          <a:noFill/>
        </p:spPr>
        <p:txBody>
          <a:bodyPr wrap="square" rtlCol="0">
            <a:spAutoFit/>
          </a:bodyPr>
          <a:lstStyle/>
          <a:p>
            <a:r>
              <a:rPr lang="en-GB" sz="1400" dirty="0">
                <a:solidFill>
                  <a:srgbClr val="FF0000"/>
                </a:solidFill>
              </a:rPr>
              <a:t>1.8 km</a:t>
            </a:r>
          </a:p>
          <a:p>
            <a:r>
              <a:rPr lang="en-GB" sz="1400" dirty="0">
                <a:solidFill>
                  <a:srgbClr val="FF0000"/>
                </a:solidFill>
              </a:rPr>
              <a:t>(resolved)</a:t>
            </a:r>
          </a:p>
        </p:txBody>
      </p:sp>
      <p:cxnSp>
        <p:nvCxnSpPr>
          <p:cNvPr id="68" name="Straight Arrow Connector 67">
            <a:extLst>
              <a:ext uri="{FF2B5EF4-FFF2-40B4-BE49-F238E27FC236}">
                <a16:creationId xmlns:a16="http://schemas.microsoft.com/office/drawing/2014/main" id="{0C4014C9-2A76-4D70-8CB6-16D3D4C0DEAF}"/>
              </a:ext>
            </a:extLst>
          </p:cNvPr>
          <p:cNvCxnSpPr>
            <a:cxnSpLocks/>
          </p:cNvCxnSpPr>
          <p:nvPr/>
        </p:nvCxnSpPr>
        <p:spPr>
          <a:xfrm>
            <a:off x="1194398" y="3541427"/>
            <a:ext cx="269494" cy="321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FE061F4-6BE8-44C2-9144-9994AE4207C6}"/>
              </a:ext>
            </a:extLst>
          </p:cNvPr>
          <p:cNvCxnSpPr>
            <a:cxnSpLocks/>
          </p:cNvCxnSpPr>
          <p:nvPr/>
        </p:nvCxnSpPr>
        <p:spPr>
          <a:xfrm>
            <a:off x="2106064" y="3220512"/>
            <a:ext cx="531000" cy="6611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F4DCE364-D27A-4DAB-B784-564BEF59C715}"/>
              </a:ext>
            </a:extLst>
          </p:cNvPr>
          <p:cNvSpPr txBox="1"/>
          <p:nvPr/>
        </p:nvSpPr>
        <p:spPr>
          <a:xfrm>
            <a:off x="5573250" y="1974028"/>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spTree>
    <p:extLst>
      <p:ext uri="{BB962C8B-B14F-4D97-AF65-F5344CB8AC3E}">
        <p14:creationId xmlns:p14="http://schemas.microsoft.com/office/powerpoint/2010/main" val="3688533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B172E6C8-0CD7-4E67-9214-29DD991A55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7092" y="2302815"/>
            <a:ext cx="3955091" cy="2785169"/>
          </a:xfrm>
          <a:prstGeom prst="rect">
            <a:avLst/>
          </a:prstGeom>
        </p:spPr>
      </p:pic>
      <p:pic>
        <p:nvPicPr>
          <p:cNvPr id="43" name="Picture 42">
            <a:extLst>
              <a:ext uri="{FF2B5EF4-FFF2-40B4-BE49-F238E27FC236}">
                <a16:creationId xmlns:a16="http://schemas.microsoft.com/office/drawing/2014/main" id="{82E3504D-D9EA-421F-9465-13A355922C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01557" y="2355595"/>
            <a:ext cx="3405305" cy="2742751"/>
          </a:xfrm>
          <a:prstGeom prst="rect">
            <a:avLst/>
          </a:prstGeom>
        </p:spPr>
      </p:pic>
      <p:pic>
        <p:nvPicPr>
          <p:cNvPr id="31" name="Picture 30">
            <a:extLst>
              <a:ext uri="{FF2B5EF4-FFF2-40B4-BE49-F238E27FC236}">
                <a16:creationId xmlns:a16="http://schemas.microsoft.com/office/drawing/2014/main" id="{444C2AAF-DC5C-4D4B-BDAC-FC180C1DA7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669"/>
          <a:stretch/>
        </p:blipFill>
        <p:spPr>
          <a:xfrm>
            <a:off x="7858339" y="2355596"/>
            <a:ext cx="985351" cy="2742750"/>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66423" y="2296091"/>
            <a:ext cx="3955760" cy="2796964"/>
          </a:xfrm>
          <a:prstGeom prst="rect">
            <a:avLst/>
          </a:prstGeom>
        </p:spPr>
      </p:pic>
      <p:sp>
        <p:nvSpPr>
          <p:cNvPr id="59" name="TextBox 58">
            <a:extLst>
              <a:ext uri="{FF2B5EF4-FFF2-40B4-BE49-F238E27FC236}">
                <a16:creationId xmlns:a16="http://schemas.microsoft.com/office/drawing/2014/main" id="{F0200DE6-DFCF-4A80-A645-1C0411C7CC5D}"/>
              </a:ext>
            </a:extLst>
          </p:cNvPr>
          <p:cNvSpPr txBox="1"/>
          <p:nvPr/>
        </p:nvSpPr>
        <p:spPr>
          <a:xfrm>
            <a:off x="5571055" y="2982259"/>
            <a:ext cx="895172" cy="338554"/>
          </a:xfrm>
          <a:prstGeom prst="rect">
            <a:avLst/>
          </a:prstGeom>
          <a:noFill/>
        </p:spPr>
        <p:txBody>
          <a:bodyPr wrap="square" rtlCol="0">
            <a:spAutoFit/>
          </a:bodyPr>
          <a:lstStyle/>
          <a:p>
            <a:r>
              <a:rPr lang="en-GB" sz="1600" dirty="0">
                <a:solidFill>
                  <a:srgbClr val="FF0000"/>
                </a:solidFill>
              </a:rPr>
              <a:t>40 km</a:t>
            </a:r>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8D789973-E9DE-4749-86C5-87D0FB8025CB}"/>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102" name="TextBox 101">
                <a:extLst>
                  <a:ext uri="{FF2B5EF4-FFF2-40B4-BE49-F238E27FC236}">
                    <a16:creationId xmlns:a16="http://schemas.microsoft.com/office/drawing/2014/main" id="{8D789973-E9DE-4749-86C5-87D0FB8025CB}"/>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7"/>
                <a:stretch>
                  <a:fillRect/>
                </a:stretch>
              </a:blipFill>
            </p:spPr>
            <p:txBody>
              <a:bodyPr/>
              <a:lstStyle/>
              <a:p>
                <a:r>
                  <a:rPr lang="en-GB">
                    <a:noFill/>
                  </a:rPr>
                  <a:t> </a:t>
                </a:r>
              </a:p>
            </p:txBody>
          </p:sp>
        </mc:Fallback>
      </mc:AlternateContent>
      <p:sp>
        <p:nvSpPr>
          <p:cNvPr id="103" name="Rectangle 102">
            <a:extLst>
              <a:ext uri="{FF2B5EF4-FFF2-40B4-BE49-F238E27FC236}">
                <a16:creationId xmlns:a16="http://schemas.microsoft.com/office/drawing/2014/main" id="{C9162503-4859-45DD-ABE3-03EE5F404A1E}"/>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104" name="Rectangle 103">
                <a:extLst>
                  <a:ext uri="{FF2B5EF4-FFF2-40B4-BE49-F238E27FC236}">
                    <a16:creationId xmlns:a16="http://schemas.microsoft.com/office/drawing/2014/main" id="{AC2913BB-B002-46F5-B54B-264CD305682A}"/>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104" name="Rectangle 103">
                <a:extLst>
                  <a:ext uri="{FF2B5EF4-FFF2-40B4-BE49-F238E27FC236}">
                    <a16:creationId xmlns:a16="http://schemas.microsoft.com/office/drawing/2014/main" id="{AC2913BB-B002-46F5-B54B-264CD305682A}"/>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8"/>
                <a:stretch>
                  <a:fillRect/>
                </a:stretch>
              </a:blipFill>
            </p:spPr>
            <p:txBody>
              <a:bodyPr/>
              <a:lstStyle/>
              <a:p>
                <a:r>
                  <a:rPr lang="en-GB">
                    <a:noFill/>
                  </a:rPr>
                  <a:t> </a:t>
                </a:r>
              </a:p>
            </p:txBody>
          </p:sp>
        </mc:Fallback>
      </mc:AlternateContent>
      <p:grpSp>
        <p:nvGrpSpPr>
          <p:cNvPr id="105" name="Group 104">
            <a:extLst>
              <a:ext uri="{FF2B5EF4-FFF2-40B4-BE49-F238E27FC236}">
                <a16:creationId xmlns:a16="http://schemas.microsoft.com/office/drawing/2014/main" id="{3478513C-4983-42C5-8570-DBC8E187241E}"/>
              </a:ext>
            </a:extLst>
          </p:cNvPr>
          <p:cNvGrpSpPr/>
          <p:nvPr/>
        </p:nvGrpSpPr>
        <p:grpSpPr>
          <a:xfrm>
            <a:off x="1282879" y="1165981"/>
            <a:ext cx="1863649" cy="698267"/>
            <a:chOff x="5864367" y="4171016"/>
            <a:chExt cx="1786484" cy="667264"/>
          </a:xfrm>
        </p:grpSpPr>
        <p:grpSp>
          <p:nvGrpSpPr>
            <p:cNvPr id="106" name="Group 105">
              <a:extLst>
                <a:ext uri="{FF2B5EF4-FFF2-40B4-BE49-F238E27FC236}">
                  <a16:creationId xmlns:a16="http://schemas.microsoft.com/office/drawing/2014/main" id="{6E2E0378-CE91-453C-94E1-B90B45C1990F}"/>
                </a:ext>
              </a:extLst>
            </p:cNvPr>
            <p:cNvGrpSpPr/>
            <p:nvPr/>
          </p:nvGrpSpPr>
          <p:grpSpPr>
            <a:xfrm>
              <a:off x="5864367" y="4262620"/>
              <a:ext cx="1786484" cy="516838"/>
              <a:chOff x="5864367" y="4262620"/>
              <a:chExt cx="1786484" cy="516838"/>
            </a:xfrm>
          </p:grpSpPr>
          <p:sp>
            <p:nvSpPr>
              <p:cNvPr id="108" name="Chevron 67">
                <a:extLst>
                  <a:ext uri="{FF2B5EF4-FFF2-40B4-BE49-F238E27FC236}">
                    <a16:creationId xmlns:a16="http://schemas.microsoft.com/office/drawing/2014/main" id="{B224C855-D067-4BB2-8C1B-640DE990BD19}"/>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109" name="Pentagon 68">
                <a:extLst>
                  <a:ext uri="{FF2B5EF4-FFF2-40B4-BE49-F238E27FC236}">
                    <a16:creationId xmlns:a16="http://schemas.microsoft.com/office/drawing/2014/main" id="{EBD3AC7A-1CAF-43B5-8255-2FFBEFE6121D}"/>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107" name="TextBox 106">
              <a:extLst>
                <a:ext uri="{FF2B5EF4-FFF2-40B4-BE49-F238E27FC236}">
                  <a16:creationId xmlns:a16="http://schemas.microsoft.com/office/drawing/2014/main" id="{F59F5BA0-98B8-4C43-93CA-4755F735ADB2}"/>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110" name="Group 109">
            <a:extLst>
              <a:ext uri="{FF2B5EF4-FFF2-40B4-BE49-F238E27FC236}">
                <a16:creationId xmlns:a16="http://schemas.microsoft.com/office/drawing/2014/main" id="{087B7213-57B2-4F07-9537-7C6D99F375A5}"/>
              </a:ext>
            </a:extLst>
          </p:cNvPr>
          <p:cNvGrpSpPr/>
          <p:nvPr/>
        </p:nvGrpSpPr>
        <p:grpSpPr>
          <a:xfrm>
            <a:off x="4644564" y="1172120"/>
            <a:ext cx="1546879" cy="576765"/>
            <a:chOff x="4010642" y="4180587"/>
            <a:chExt cx="1482829" cy="551155"/>
          </a:xfrm>
        </p:grpSpPr>
        <p:grpSp>
          <p:nvGrpSpPr>
            <p:cNvPr id="111" name="Group 110">
              <a:extLst>
                <a:ext uri="{FF2B5EF4-FFF2-40B4-BE49-F238E27FC236}">
                  <a16:creationId xmlns:a16="http://schemas.microsoft.com/office/drawing/2014/main" id="{A0EB09A8-1FB9-498A-AA54-602A8804199E}"/>
                </a:ext>
              </a:extLst>
            </p:cNvPr>
            <p:cNvGrpSpPr/>
            <p:nvPr/>
          </p:nvGrpSpPr>
          <p:grpSpPr>
            <a:xfrm>
              <a:off x="4010642" y="4211115"/>
              <a:ext cx="1315627" cy="520627"/>
              <a:chOff x="4010642" y="4211115"/>
              <a:chExt cx="1315627" cy="520627"/>
            </a:xfrm>
          </p:grpSpPr>
          <p:sp>
            <p:nvSpPr>
              <p:cNvPr id="113" name="Chevron 42">
                <a:extLst>
                  <a:ext uri="{FF2B5EF4-FFF2-40B4-BE49-F238E27FC236}">
                    <a16:creationId xmlns:a16="http://schemas.microsoft.com/office/drawing/2014/main" id="{117E3CDB-9D14-400A-9EB9-1D5FD4398072}"/>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114" name="Pentagon 69">
                <a:extLst>
                  <a:ext uri="{FF2B5EF4-FFF2-40B4-BE49-F238E27FC236}">
                    <a16:creationId xmlns:a16="http://schemas.microsoft.com/office/drawing/2014/main" id="{DF88FB0B-47BE-4142-9EC9-0DE2C90309A7}"/>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112" name="TextBox 111">
              <a:extLst>
                <a:ext uri="{FF2B5EF4-FFF2-40B4-BE49-F238E27FC236}">
                  <a16:creationId xmlns:a16="http://schemas.microsoft.com/office/drawing/2014/main" id="{A3FBCE86-04A3-468C-A226-1DCF58B4E3F3}"/>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115" name="Group 114">
            <a:extLst>
              <a:ext uri="{FF2B5EF4-FFF2-40B4-BE49-F238E27FC236}">
                <a16:creationId xmlns:a16="http://schemas.microsoft.com/office/drawing/2014/main" id="{CC6B5945-7446-4A46-B653-2D2F658552FA}"/>
              </a:ext>
            </a:extLst>
          </p:cNvPr>
          <p:cNvGrpSpPr/>
          <p:nvPr/>
        </p:nvGrpSpPr>
        <p:grpSpPr>
          <a:xfrm>
            <a:off x="6972624" y="1151994"/>
            <a:ext cx="1863649" cy="575161"/>
            <a:chOff x="5864367" y="4229836"/>
            <a:chExt cx="1786484" cy="549622"/>
          </a:xfrm>
        </p:grpSpPr>
        <p:grpSp>
          <p:nvGrpSpPr>
            <p:cNvPr id="116" name="Group 115">
              <a:extLst>
                <a:ext uri="{FF2B5EF4-FFF2-40B4-BE49-F238E27FC236}">
                  <a16:creationId xmlns:a16="http://schemas.microsoft.com/office/drawing/2014/main" id="{EE1D1009-21BB-4C95-A702-FCF8127F53A6}"/>
                </a:ext>
              </a:extLst>
            </p:cNvPr>
            <p:cNvGrpSpPr/>
            <p:nvPr/>
          </p:nvGrpSpPr>
          <p:grpSpPr>
            <a:xfrm>
              <a:off x="5864367" y="4262620"/>
              <a:ext cx="1786484" cy="516838"/>
              <a:chOff x="5864367" y="4262620"/>
              <a:chExt cx="1786484" cy="516838"/>
            </a:xfrm>
          </p:grpSpPr>
          <p:sp>
            <p:nvSpPr>
              <p:cNvPr id="118" name="Chevron 62">
                <a:extLst>
                  <a:ext uri="{FF2B5EF4-FFF2-40B4-BE49-F238E27FC236}">
                    <a16:creationId xmlns:a16="http://schemas.microsoft.com/office/drawing/2014/main" id="{9FEAADD1-5E2C-4524-A0DD-FA988F5BB537}"/>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119" name="Pentagon 63">
                <a:extLst>
                  <a:ext uri="{FF2B5EF4-FFF2-40B4-BE49-F238E27FC236}">
                    <a16:creationId xmlns:a16="http://schemas.microsoft.com/office/drawing/2014/main" id="{9DAE16D3-09E3-49B5-BF5C-4FD9B54149B6}"/>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117" name="TextBox 116">
              <a:extLst>
                <a:ext uri="{FF2B5EF4-FFF2-40B4-BE49-F238E27FC236}">
                  <a16:creationId xmlns:a16="http://schemas.microsoft.com/office/drawing/2014/main" id="{D816CC76-FB82-4610-AF4D-5739BEB43A91}"/>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120" name="Rectangle 119">
            <a:extLst>
              <a:ext uri="{FF2B5EF4-FFF2-40B4-BE49-F238E27FC236}">
                <a16:creationId xmlns:a16="http://schemas.microsoft.com/office/drawing/2014/main" id="{AFB08082-C47D-48DF-A6F5-1C2A54D70691}"/>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121" name="TextBox 120">
            <a:extLst>
              <a:ext uri="{FF2B5EF4-FFF2-40B4-BE49-F238E27FC236}">
                <a16:creationId xmlns:a16="http://schemas.microsoft.com/office/drawing/2014/main" id="{BC052B65-2A7B-497D-8460-3C9F1952958C}"/>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33" name="TextBox 32">
            <a:extLst>
              <a:ext uri="{FF2B5EF4-FFF2-40B4-BE49-F238E27FC236}">
                <a16:creationId xmlns:a16="http://schemas.microsoft.com/office/drawing/2014/main" id="{776E7942-D116-4299-85C2-AE95A045BE9B}"/>
              </a:ext>
            </a:extLst>
          </p:cNvPr>
          <p:cNvSpPr txBox="1"/>
          <p:nvPr/>
        </p:nvSpPr>
        <p:spPr>
          <a:xfrm>
            <a:off x="1043975" y="1909264"/>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sp>
        <p:nvSpPr>
          <p:cNvPr id="35" name="TextBox 34">
            <a:extLst>
              <a:ext uri="{FF2B5EF4-FFF2-40B4-BE49-F238E27FC236}">
                <a16:creationId xmlns:a16="http://schemas.microsoft.com/office/drawing/2014/main" id="{2FC4F51A-3E23-4B3E-AA57-9C8EC4CB9035}"/>
              </a:ext>
            </a:extLst>
          </p:cNvPr>
          <p:cNvSpPr txBox="1"/>
          <p:nvPr/>
        </p:nvSpPr>
        <p:spPr>
          <a:xfrm>
            <a:off x="3386039" y="4076700"/>
            <a:ext cx="1771466" cy="1077218"/>
          </a:xfrm>
          <a:prstGeom prst="rect">
            <a:avLst/>
          </a:prstGeom>
          <a:noFill/>
        </p:spPr>
        <p:txBody>
          <a:bodyPr wrap="square" rtlCol="0">
            <a:spAutoFit/>
          </a:bodyPr>
          <a:lstStyle/>
          <a:p>
            <a:r>
              <a:rPr lang="en-GB" sz="1600" dirty="0"/>
              <a:t>Plot shows GWD over the Middle East</a:t>
            </a:r>
          </a:p>
          <a:p>
            <a:r>
              <a:rPr lang="en-GB" sz="1600" dirty="0"/>
              <a:t>stratosphere</a:t>
            </a:r>
          </a:p>
        </p:txBody>
      </p:sp>
      <p:grpSp>
        <p:nvGrpSpPr>
          <p:cNvPr id="36" name="Group 35">
            <a:extLst>
              <a:ext uri="{FF2B5EF4-FFF2-40B4-BE49-F238E27FC236}">
                <a16:creationId xmlns:a16="http://schemas.microsoft.com/office/drawing/2014/main" id="{2B64DC43-B4AF-40BC-AEDB-AA4511BCE34B}"/>
              </a:ext>
            </a:extLst>
          </p:cNvPr>
          <p:cNvGrpSpPr/>
          <p:nvPr/>
        </p:nvGrpSpPr>
        <p:grpSpPr>
          <a:xfrm>
            <a:off x="5101558" y="2355595"/>
            <a:ext cx="2781202" cy="2742751"/>
            <a:chOff x="5101558" y="2355595"/>
            <a:chExt cx="2781202" cy="2742751"/>
          </a:xfrm>
        </p:grpSpPr>
        <p:pic>
          <p:nvPicPr>
            <p:cNvPr id="37" name="Picture 36">
              <a:extLst>
                <a:ext uri="{FF2B5EF4-FFF2-40B4-BE49-F238E27FC236}">
                  <a16:creationId xmlns:a16="http://schemas.microsoft.com/office/drawing/2014/main" id="{59BDF9BA-326A-4555-B57C-6AA4105C4E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327"/>
            <a:stretch/>
          </p:blipFill>
          <p:spPr>
            <a:xfrm>
              <a:off x="5101558" y="2355595"/>
              <a:ext cx="2781202" cy="2742751"/>
            </a:xfrm>
            <a:prstGeom prst="rect">
              <a:avLst/>
            </a:prstGeom>
          </p:spPr>
        </p:pic>
        <p:sp>
          <p:nvSpPr>
            <p:cNvPr id="38" name="TextBox 37">
              <a:extLst>
                <a:ext uri="{FF2B5EF4-FFF2-40B4-BE49-F238E27FC236}">
                  <a16:creationId xmlns:a16="http://schemas.microsoft.com/office/drawing/2014/main" id="{7E3011E7-417F-4388-BBF8-050AA431F7C0}"/>
                </a:ext>
              </a:extLst>
            </p:cNvPr>
            <p:cNvSpPr txBox="1"/>
            <p:nvPr/>
          </p:nvSpPr>
          <p:spPr>
            <a:xfrm>
              <a:off x="5571054" y="2982259"/>
              <a:ext cx="1401569" cy="584775"/>
            </a:xfrm>
            <a:prstGeom prst="rect">
              <a:avLst/>
            </a:prstGeom>
            <a:noFill/>
          </p:spPr>
          <p:txBody>
            <a:bodyPr wrap="square" rtlCol="0">
              <a:spAutoFit/>
            </a:bodyPr>
            <a:lstStyle/>
            <a:p>
              <a:r>
                <a:rPr lang="en-GB" sz="1600" dirty="0">
                  <a:solidFill>
                    <a:srgbClr val="FF0000"/>
                  </a:solidFill>
                </a:rPr>
                <a:t>40 km</a:t>
              </a:r>
            </a:p>
            <a:p>
              <a:r>
                <a:rPr lang="en-GB" sz="1600" dirty="0">
                  <a:solidFill>
                    <a:srgbClr val="FF0000"/>
                  </a:solidFill>
                </a:rPr>
                <a:t>parametrized</a:t>
              </a:r>
            </a:p>
          </p:txBody>
        </p:sp>
      </p:grpSp>
      <p:sp>
        <p:nvSpPr>
          <p:cNvPr id="39" name="TextBox 38">
            <a:extLst>
              <a:ext uri="{FF2B5EF4-FFF2-40B4-BE49-F238E27FC236}">
                <a16:creationId xmlns:a16="http://schemas.microsoft.com/office/drawing/2014/main" id="{CD8486ED-9E76-4DEA-AB2A-5D93B3D5E2A0}"/>
              </a:ext>
            </a:extLst>
          </p:cNvPr>
          <p:cNvSpPr txBox="1"/>
          <p:nvPr/>
        </p:nvSpPr>
        <p:spPr>
          <a:xfrm>
            <a:off x="1519747" y="2751581"/>
            <a:ext cx="1148860" cy="523220"/>
          </a:xfrm>
          <a:prstGeom prst="rect">
            <a:avLst/>
          </a:prstGeom>
          <a:noFill/>
        </p:spPr>
        <p:txBody>
          <a:bodyPr wrap="square" rtlCol="0">
            <a:spAutoFit/>
          </a:bodyPr>
          <a:lstStyle/>
          <a:p>
            <a:pPr algn="ctr"/>
            <a:r>
              <a:rPr lang="en-GB" sz="1400" dirty="0">
                <a:solidFill>
                  <a:srgbClr val="FF0000"/>
                </a:solidFill>
              </a:rPr>
              <a:t>40 km (total)</a:t>
            </a:r>
          </a:p>
        </p:txBody>
      </p:sp>
      <p:sp>
        <p:nvSpPr>
          <p:cNvPr id="40" name="TextBox 39">
            <a:extLst>
              <a:ext uri="{FF2B5EF4-FFF2-40B4-BE49-F238E27FC236}">
                <a16:creationId xmlns:a16="http://schemas.microsoft.com/office/drawing/2014/main" id="{5DB75595-CC4B-40C2-A3E7-C8F9CC545627}"/>
              </a:ext>
            </a:extLst>
          </p:cNvPr>
          <p:cNvSpPr txBox="1"/>
          <p:nvPr/>
        </p:nvSpPr>
        <p:spPr>
          <a:xfrm>
            <a:off x="784674" y="3070661"/>
            <a:ext cx="1041094" cy="523220"/>
          </a:xfrm>
          <a:prstGeom prst="rect">
            <a:avLst/>
          </a:prstGeom>
          <a:noFill/>
        </p:spPr>
        <p:txBody>
          <a:bodyPr wrap="square" rtlCol="0">
            <a:spAutoFit/>
          </a:bodyPr>
          <a:lstStyle/>
          <a:p>
            <a:r>
              <a:rPr lang="en-GB" sz="1400" dirty="0">
                <a:solidFill>
                  <a:srgbClr val="FF0000"/>
                </a:solidFill>
              </a:rPr>
              <a:t>1.8 km</a:t>
            </a:r>
          </a:p>
          <a:p>
            <a:r>
              <a:rPr lang="en-GB" sz="1400" dirty="0">
                <a:solidFill>
                  <a:srgbClr val="FF0000"/>
                </a:solidFill>
              </a:rPr>
              <a:t>(resolved)</a:t>
            </a:r>
          </a:p>
        </p:txBody>
      </p:sp>
      <p:cxnSp>
        <p:nvCxnSpPr>
          <p:cNvPr id="41" name="Straight Arrow Connector 40">
            <a:extLst>
              <a:ext uri="{FF2B5EF4-FFF2-40B4-BE49-F238E27FC236}">
                <a16:creationId xmlns:a16="http://schemas.microsoft.com/office/drawing/2014/main" id="{CD4B2D3B-E4CE-425F-9147-861ACDC1A732}"/>
              </a:ext>
            </a:extLst>
          </p:cNvPr>
          <p:cNvCxnSpPr>
            <a:cxnSpLocks/>
          </p:cNvCxnSpPr>
          <p:nvPr/>
        </p:nvCxnSpPr>
        <p:spPr>
          <a:xfrm>
            <a:off x="1194398" y="3541427"/>
            <a:ext cx="269494" cy="321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478F518-5CA5-4B74-B3CB-D101CC82A092}"/>
              </a:ext>
            </a:extLst>
          </p:cNvPr>
          <p:cNvCxnSpPr>
            <a:cxnSpLocks/>
          </p:cNvCxnSpPr>
          <p:nvPr/>
        </p:nvCxnSpPr>
        <p:spPr>
          <a:xfrm>
            <a:off x="2106064" y="3220512"/>
            <a:ext cx="147279" cy="6427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990B44A-C11C-4EBD-9D73-F635610C9172}"/>
              </a:ext>
            </a:extLst>
          </p:cNvPr>
          <p:cNvSpPr txBox="1"/>
          <p:nvPr/>
        </p:nvSpPr>
        <p:spPr>
          <a:xfrm>
            <a:off x="5573251" y="1972146"/>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spTree>
    <p:extLst>
      <p:ext uri="{BB962C8B-B14F-4D97-AF65-F5344CB8AC3E}">
        <p14:creationId xmlns:p14="http://schemas.microsoft.com/office/powerpoint/2010/main" val="693514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82E3504D-D9EA-421F-9465-13A355922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14990" y="2268000"/>
            <a:ext cx="3915268" cy="2869647"/>
          </a:xfrm>
          <a:prstGeom prst="rect">
            <a:avLst/>
          </a:prstGeom>
        </p:spPr>
      </p:pic>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6" b="-142"/>
          <a:stretch/>
        </p:blipFill>
        <p:spPr>
          <a:xfrm>
            <a:off x="442686" y="2268000"/>
            <a:ext cx="4003905" cy="2854800"/>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sp>
        <p:nvSpPr>
          <p:cNvPr id="55" name="TextBox 54">
            <a:extLst>
              <a:ext uri="{FF2B5EF4-FFF2-40B4-BE49-F238E27FC236}">
                <a16:creationId xmlns:a16="http://schemas.microsoft.com/office/drawing/2014/main" id="{B29E110D-2409-4FFA-BC1D-27D77E967388}"/>
              </a:ext>
            </a:extLst>
          </p:cNvPr>
          <p:cNvSpPr txBox="1"/>
          <p:nvPr/>
        </p:nvSpPr>
        <p:spPr>
          <a:xfrm>
            <a:off x="3386039" y="4076700"/>
            <a:ext cx="1771466" cy="830997"/>
          </a:xfrm>
          <a:prstGeom prst="rect">
            <a:avLst/>
          </a:prstGeom>
          <a:noFill/>
        </p:spPr>
        <p:txBody>
          <a:bodyPr wrap="square" rtlCol="0">
            <a:spAutoFit/>
          </a:bodyPr>
          <a:lstStyle/>
          <a:p>
            <a:r>
              <a:rPr lang="en-GB" sz="1600" dirty="0"/>
              <a:t>Plot shows GWD over NH</a:t>
            </a:r>
          </a:p>
          <a:p>
            <a:r>
              <a:rPr lang="en-GB" sz="1600" dirty="0"/>
              <a:t>stratosphere</a:t>
            </a:r>
          </a:p>
        </p:txBody>
      </p:sp>
      <p:sp>
        <p:nvSpPr>
          <p:cNvPr id="59" name="TextBox 58">
            <a:extLst>
              <a:ext uri="{FF2B5EF4-FFF2-40B4-BE49-F238E27FC236}">
                <a16:creationId xmlns:a16="http://schemas.microsoft.com/office/drawing/2014/main" id="{F0200DE6-DFCF-4A80-A645-1C0411C7CC5D}"/>
              </a:ext>
            </a:extLst>
          </p:cNvPr>
          <p:cNvSpPr txBox="1"/>
          <p:nvPr/>
        </p:nvSpPr>
        <p:spPr>
          <a:xfrm>
            <a:off x="5381853" y="2921387"/>
            <a:ext cx="895172" cy="338554"/>
          </a:xfrm>
          <a:prstGeom prst="rect">
            <a:avLst/>
          </a:prstGeom>
          <a:noFill/>
        </p:spPr>
        <p:txBody>
          <a:bodyPr wrap="square" rtlCol="0">
            <a:spAutoFit/>
          </a:bodyPr>
          <a:lstStyle/>
          <a:p>
            <a:r>
              <a:rPr lang="en-GB" sz="1600" dirty="0">
                <a:solidFill>
                  <a:srgbClr val="FF0000"/>
                </a:solidFill>
              </a:rPr>
              <a:t>100 km</a:t>
            </a:r>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69DC5F7F-B4A0-4984-B714-3B3BC2660D1E}"/>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66" name="TextBox 65">
                <a:extLst>
                  <a:ext uri="{FF2B5EF4-FFF2-40B4-BE49-F238E27FC236}">
                    <a16:creationId xmlns:a16="http://schemas.microsoft.com/office/drawing/2014/main" id="{69DC5F7F-B4A0-4984-B714-3B3BC2660D1E}"/>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5"/>
                <a:stretch>
                  <a:fillRect/>
                </a:stretch>
              </a:blipFill>
            </p:spPr>
            <p:txBody>
              <a:bodyPr/>
              <a:lstStyle/>
              <a:p>
                <a:r>
                  <a:rPr lang="en-GB">
                    <a:noFill/>
                  </a:rPr>
                  <a:t> </a:t>
                </a:r>
              </a:p>
            </p:txBody>
          </p:sp>
        </mc:Fallback>
      </mc:AlternateContent>
      <p:sp>
        <p:nvSpPr>
          <p:cNvPr id="67" name="Rectangle 66">
            <a:extLst>
              <a:ext uri="{FF2B5EF4-FFF2-40B4-BE49-F238E27FC236}">
                <a16:creationId xmlns:a16="http://schemas.microsoft.com/office/drawing/2014/main" id="{31677FD7-C735-4C1D-A4DE-F607EDCA3C63}"/>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71FCD103-60AD-4B61-92C9-4532EBA254ED}"/>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68" name="Rectangle 67">
                <a:extLst>
                  <a:ext uri="{FF2B5EF4-FFF2-40B4-BE49-F238E27FC236}">
                    <a16:creationId xmlns:a16="http://schemas.microsoft.com/office/drawing/2014/main" id="{71FCD103-60AD-4B61-92C9-4532EBA254ED}"/>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6"/>
                <a:stretch>
                  <a:fillRect/>
                </a:stretch>
              </a:blipFill>
            </p:spPr>
            <p:txBody>
              <a:bodyPr/>
              <a:lstStyle/>
              <a:p>
                <a:r>
                  <a:rPr lang="en-GB">
                    <a:noFill/>
                  </a:rPr>
                  <a:t> </a:t>
                </a:r>
              </a:p>
            </p:txBody>
          </p:sp>
        </mc:Fallback>
      </mc:AlternateContent>
      <p:grpSp>
        <p:nvGrpSpPr>
          <p:cNvPr id="69" name="Group 68">
            <a:extLst>
              <a:ext uri="{FF2B5EF4-FFF2-40B4-BE49-F238E27FC236}">
                <a16:creationId xmlns:a16="http://schemas.microsoft.com/office/drawing/2014/main" id="{B1C8715C-51B4-4787-B825-87CAB4725717}"/>
              </a:ext>
            </a:extLst>
          </p:cNvPr>
          <p:cNvGrpSpPr/>
          <p:nvPr/>
        </p:nvGrpSpPr>
        <p:grpSpPr>
          <a:xfrm>
            <a:off x="1282879" y="1165981"/>
            <a:ext cx="1863649" cy="698267"/>
            <a:chOff x="5864367" y="4171016"/>
            <a:chExt cx="1786484" cy="667264"/>
          </a:xfrm>
        </p:grpSpPr>
        <p:grpSp>
          <p:nvGrpSpPr>
            <p:cNvPr id="70" name="Group 69">
              <a:extLst>
                <a:ext uri="{FF2B5EF4-FFF2-40B4-BE49-F238E27FC236}">
                  <a16:creationId xmlns:a16="http://schemas.microsoft.com/office/drawing/2014/main" id="{359BE4D1-F9CF-4D73-BE58-43FC35CF2297}"/>
                </a:ext>
              </a:extLst>
            </p:cNvPr>
            <p:cNvGrpSpPr/>
            <p:nvPr/>
          </p:nvGrpSpPr>
          <p:grpSpPr>
            <a:xfrm>
              <a:off x="5864367" y="4262620"/>
              <a:ext cx="1786484" cy="516838"/>
              <a:chOff x="5864367" y="4262620"/>
              <a:chExt cx="1786484" cy="516838"/>
            </a:xfrm>
          </p:grpSpPr>
          <p:sp>
            <p:nvSpPr>
              <p:cNvPr id="96" name="Chevron 67">
                <a:extLst>
                  <a:ext uri="{FF2B5EF4-FFF2-40B4-BE49-F238E27FC236}">
                    <a16:creationId xmlns:a16="http://schemas.microsoft.com/office/drawing/2014/main" id="{56B22BDC-8198-47DA-B262-09AE0099713A}"/>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97" name="Pentagon 68">
                <a:extLst>
                  <a:ext uri="{FF2B5EF4-FFF2-40B4-BE49-F238E27FC236}">
                    <a16:creationId xmlns:a16="http://schemas.microsoft.com/office/drawing/2014/main" id="{8377D96B-2E9C-4F3F-852A-2284CC17891F}"/>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95" name="TextBox 94">
              <a:extLst>
                <a:ext uri="{FF2B5EF4-FFF2-40B4-BE49-F238E27FC236}">
                  <a16:creationId xmlns:a16="http://schemas.microsoft.com/office/drawing/2014/main" id="{C187C6A8-69E7-4F90-B954-100969ECD14B}"/>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98" name="Group 97">
            <a:extLst>
              <a:ext uri="{FF2B5EF4-FFF2-40B4-BE49-F238E27FC236}">
                <a16:creationId xmlns:a16="http://schemas.microsoft.com/office/drawing/2014/main" id="{E42838C9-F643-43CE-8D81-32D4A4500F35}"/>
              </a:ext>
            </a:extLst>
          </p:cNvPr>
          <p:cNvGrpSpPr/>
          <p:nvPr/>
        </p:nvGrpSpPr>
        <p:grpSpPr>
          <a:xfrm>
            <a:off x="4644564" y="1172120"/>
            <a:ext cx="1546879" cy="576765"/>
            <a:chOff x="4010642" y="4180587"/>
            <a:chExt cx="1482829" cy="551155"/>
          </a:xfrm>
        </p:grpSpPr>
        <p:grpSp>
          <p:nvGrpSpPr>
            <p:cNvPr id="99" name="Group 98">
              <a:extLst>
                <a:ext uri="{FF2B5EF4-FFF2-40B4-BE49-F238E27FC236}">
                  <a16:creationId xmlns:a16="http://schemas.microsoft.com/office/drawing/2014/main" id="{93EA9541-69A0-43BB-9F8E-66346C5A690C}"/>
                </a:ext>
              </a:extLst>
            </p:cNvPr>
            <p:cNvGrpSpPr/>
            <p:nvPr/>
          </p:nvGrpSpPr>
          <p:grpSpPr>
            <a:xfrm>
              <a:off x="4010642" y="4211115"/>
              <a:ext cx="1315627" cy="520627"/>
              <a:chOff x="4010642" y="4211115"/>
              <a:chExt cx="1315627" cy="520627"/>
            </a:xfrm>
          </p:grpSpPr>
          <p:sp>
            <p:nvSpPr>
              <p:cNvPr id="101" name="Chevron 42">
                <a:extLst>
                  <a:ext uri="{FF2B5EF4-FFF2-40B4-BE49-F238E27FC236}">
                    <a16:creationId xmlns:a16="http://schemas.microsoft.com/office/drawing/2014/main" id="{1C2C24BD-15C3-4968-BEEF-061830B2D954}"/>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102" name="Pentagon 69">
                <a:extLst>
                  <a:ext uri="{FF2B5EF4-FFF2-40B4-BE49-F238E27FC236}">
                    <a16:creationId xmlns:a16="http://schemas.microsoft.com/office/drawing/2014/main" id="{DC83C728-FDC4-46D6-83FC-8A0FCE66A6F9}"/>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100" name="TextBox 99">
              <a:extLst>
                <a:ext uri="{FF2B5EF4-FFF2-40B4-BE49-F238E27FC236}">
                  <a16:creationId xmlns:a16="http://schemas.microsoft.com/office/drawing/2014/main" id="{FA139C56-783F-4168-BE85-9C4953E047CD}"/>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103" name="Group 102">
            <a:extLst>
              <a:ext uri="{FF2B5EF4-FFF2-40B4-BE49-F238E27FC236}">
                <a16:creationId xmlns:a16="http://schemas.microsoft.com/office/drawing/2014/main" id="{A2F3237E-05DD-4846-BA6D-8524C047BAEF}"/>
              </a:ext>
            </a:extLst>
          </p:cNvPr>
          <p:cNvGrpSpPr/>
          <p:nvPr/>
        </p:nvGrpSpPr>
        <p:grpSpPr>
          <a:xfrm>
            <a:off x="6972624" y="1151994"/>
            <a:ext cx="1863649" cy="575161"/>
            <a:chOff x="5864367" y="4229836"/>
            <a:chExt cx="1786484" cy="549622"/>
          </a:xfrm>
        </p:grpSpPr>
        <p:grpSp>
          <p:nvGrpSpPr>
            <p:cNvPr id="104" name="Group 103">
              <a:extLst>
                <a:ext uri="{FF2B5EF4-FFF2-40B4-BE49-F238E27FC236}">
                  <a16:creationId xmlns:a16="http://schemas.microsoft.com/office/drawing/2014/main" id="{76B02EA0-6B3D-4182-817A-9DD6861727BB}"/>
                </a:ext>
              </a:extLst>
            </p:cNvPr>
            <p:cNvGrpSpPr/>
            <p:nvPr/>
          </p:nvGrpSpPr>
          <p:grpSpPr>
            <a:xfrm>
              <a:off x="5864367" y="4262620"/>
              <a:ext cx="1786484" cy="516838"/>
              <a:chOff x="5864367" y="4262620"/>
              <a:chExt cx="1786484" cy="516838"/>
            </a:xfrm>
          </p:grpSpPr>
          <p:sp>
            <p:nvSpPr>
              <p:cNvPr id="106" name="Chevron 62">
                <a:extLst>
                  <a:ext uri="{FF2B5EF4-FFF2-40B4-BE49-F238E27FC236}">
                    <a16:creationId xmlns:a16="http://schemas.microsoft.com/office/drawing/2014/main" id="{6F762CDE-8C6E-4F61-A9EE-37FEB7E0354D}"/>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107" name="Pentagon 63">
                <a:extLst>
                  <a:ext uri="{FF2B5EF4-FFF2-40B4-BE49-F238E27FC236}">
                    <a16:creationId xmlns:a16="http://schemas.microsoft.com/office/drawing/2014/main" id="{18D782F7-E220-4145-9C5C-EE7F00C8BE1F}"/>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105" name="TextBox 104">
              <a:extLst>
                <a:ext uri="{FF2B5EF4-FFF2-40B4-BE49-F238E27FC236}">
                  <a16:creationId xmlns:a16="http://schemas.microsoft.com/office/drawing/2014/main" id="{E90ABC6B-A3D6-446E-9CFD-4319391B3E4A}"/>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108" name="Rectangle 107">
            <a:extLst>
              <a:ext uri="{FF2B5EF4-FFF2-40B4-BE49-F238E27FC236}">
                <a16:creationId xmlns:a16="http://schemas.microsoft.com/office/drawing/2014/main" id="{F0C8CFE8-7EBA-4225-B211-2318649C3E55}"/>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109" name="TextBox 108">
            <a:extLst>
              <a:ext uri="{FF2B5EF4-FFF2-40B4-BE49-F238E27FC236}">
                <a16:creationId xmlns:a16="http://schemas.microsoft.com/office/drawing/2014/main" id="{4FCAD392-C3A3-423B-8947-E390862EB619}"/>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31" name="TextBox 30">
            <a:extLst>
              <a:ext uri="{FF2B5EF4-FFF2-40B4-BE49-F238E27FC236}">
                <a16:creationId xmlns:a16="http://schemas.microsoft.com/office/drawing/2014/main" id="{0A4F685A-C62D-4957-9CD6-FE893F1757B2}"/>
              </a:ext>
            </a:extLst>
          </p:cNvPr>
          <p:cNvSpPr txBox="1"/>
          <p:nvPr/>
        </p:nvSpPr>
        <p:spPr>
          <a:xfrm>
            <a:off x="1043975" y="1869849"/>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sp>
        <p:nvSpPr>
          <p:cNvPr id="32" name="TextBox 31">
            <a:extLst>
              <a:ext uri="{FF2B5EF4-FFF2-40B4-BE49-F238E27FC236}">
                <a16:creationId xmlns:a16="http://schemas.microsoft.com/office/drawing/2014/main" id="{CEBCFEEB-A681-4058-9B1D-93335429B1AF}"/>
              </a:ext>
            </a:extLst>
          </p:cNvPr>
          <p:cNvSpPr txBox="1"/>
          <p:nvPr/>
        </p:nvSpPr>
        <p:spPr>
          <a:xfrm>
            <a:off x="5573251" y="1877444"/>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sp>
        <p:nvSpPr>
          <p:cNvPr id="33" name="TextBox 32">
            <a:extLst>
              <a:ext uri="{FF2B5EF4-FFF2-40B4-BE49-F238E27FC236}">
                <a16:creationId xmlns:a16="http://schemas.microsoft.com/office/drawing/2014/main" id="{D8698057-5DA1-4F6A-BF6D-FA1826874D47}"/>
              </a:ext>
            </a:extLst>
          </p:cNvPr>
          <p:cNvSpPr txBox="1"/>
          <p:nvPr/>
        </p:nvSpPr>
        <p:spPr>
          <a:xfrm>
            <a:off x="2054200" y="3489693"/>
            <a:ext cx="1148860" cy="523220"/>
          </a:xfrm>
          <a:prstGeom prst="rect">
            <a:avLst/>
          </a:prstGeom>
          <a:noFill/>
        </p:spPr>
        <p:txBody>
          <a:bodyPr wrap="square" rtlCol="0">
            <a:spAutoFit/>
          </a:bodyPr>
          <a:lstStyle/>
          <a:p>
            <a:pPr algn="ctr"/>
            <a:r>
              <a:rPr lang="en-GB" sz="1400" dirty="0">
                <a:solidFill>
                  <a:srgbClr val="FF0000"/>
                </a:solidFill>
              </a:rPr>
              <a:t>100 km (resolved)</a:t>
            </a:r>
          </a:p>
        </p:txBody>
      </p:sp>
      <p:cxnSp>
        <p:nvCxnSpPr>
          <p:cNvPr id="36" name="Straight Arrow Connector 35">
            <a:extLst>
              <a:ext uri="{FF2B5EF4-FFF2-40B4-BE49-F238E27FC236}">
                <a16:creationId xmlns:a16="http://schemas.microsoft.com/office/drawing/2014/main" id="{AEB35D67-27A0-4873-8DFC-BF27E8A5F185}"/>
              </a:ext>
            </a:extLst>
          </p:cNvPr>
          <p:cNvCxnSpPr>
            <a:cxnSpLocks/>
          </p:cNvCxnSpPr>
          <p:nvPr/>
        </p:nvCxnSpPr>
        <p:spPr>
          <a:xfrm>
            <a:off x="2706162" y="3959644"/>
            <a:ext cx="300086" cy="174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9ADA952-856E-4360-9EC6-C5BC88BED5EA}"/>
              </a:ext>
            </a:extLst>
          </p:cNvPr>
          <p:cNvSpPr txBox="1"/>
          <p:nvPr/>
        </p:nvSpPr>
        <p:spPr>
          <a:xfrm>
            <a:off x="1155050" y="2661909"/>
            <a:ext cx="1304453" cy="523220"/>
          </a:xfrm>
          <a:prstGeom prst="rect">
            <a:avLst/>
          </a:prstGeom>
          <a:noFill/>
        </p:spPr>
        <p:txBody>
          <a:bodyPr wrap="square" rtlCol="0">
            <a:spAutoFit/>
          </a:bodyPr>
          <a:lstStyle/>
          <a:p>
            <a:pPr algn="ctr"/>
            <a:r>
              <a:rPr lang="en-GB" sz="1400" dirty="0">
                <a:solidFill>
                  <a:srgbClr val="FF0000"/>
                </a:solidFill>
              </a:rPr>
              <a:t>9 km</a:t>
            </a:r>
          </a:p>
          <a:p>
            <a:r>
              <a:rPr lang="en-GB" sz="1400" dirty="0">
                <a:solidFill>
                  <a:srgbClr val="FF0000"/>
                </a:solidFill>
              </a:rPr>
              <a:t>(resolved)</a:t>
            </a:r>
          </a:p>
        </p:txBody>
      </p:sp>
      <p:cxnSp>
        <p:nvCxnSpPr>
          <p:cNvPr id="38" name="Straight Arrow Connector 37">
            <a:extLst>
              <a:ext uri="{FF2B5EF4-FFF2-40B4-BE49-F238E27FC236}">
                <a16:creationId xmlns:a16="http://schemas.microsoft.com/office/drawing/2014/main" id="{365E8637-1A2A-49C7-93F2-DB63E1B85DB2}"/>
              </a:ext>
            </a:extLst>
          </p:cNvPr>
          <p:cNvCxnSpPr>
            <a:cxnSpLocks/>
          </p:cNvCxnSpPr>
          <p:nvPr/>
        </p:nvCxnSpPr>
        <p:spPr>
          <a:xfrm>
            <a:off x="1962617" y="2919234"/>
            <a:ext cx="300086" cy="174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487977B-EF32-426F-85F0-35CBFEA1C501}"/>
              </a:ext>
            </a:extLst>
          </p:cNvPr>
          <p:cNvCxnSpPr>
            <a:cxnSpLocks/>
          </p:cNvCxnSpPr>
          <p:nvPr/>
        </p:nvCxnSpPr>
        <p:spPr>
          <a:xfrm>
            <a:off x="2112660" y="2802335"/>
            <a:ext cx="457621" cy="71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792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E2E2BA4-B02A-4264-BA12-51BB2D5102DB}"/>
              </a:ext>
            </a:extLst>
          </p:cNvPr>
          <p:cNvPicPr>
            <a:picLocks noChangeAspect="1"/>
          </p:cNvPicPr>
          <p:nvPr/>
        </p:nvPicPr>
        <p:blipFill rotWithShape="1">
          <a:blip r:embed="rId3"/>
          <a:srcRect r="622" b="10198"/>
          <a:stretch/>
        </p:blipFill>
        <p:spPr>
          <a:xfrm>
            <a:off x="0" y="0"/>
            <a:ext cx="9144000" cy="5143500"/>
          </a:xfrm>
          <a:prstGeom prst="rect">
            <a:avLst/>
          </a:prstGeom>
          <a:ln>
            <a:solidFill>
              <a:schemeClr val="accent1">
                <a:lumMod val="50000"/>
              </a:schemeClr>
            </a:solidFill>
          </a:ln>
        </p:spPr>
      </p:pic>
      <p:sp>
        <p:nvSpPr>
          <p:cNvPr id="6" name="TextBox 5"/>
          <p:cNvSpPr txBox="1"/>
          <p:nvPr/>
        </p:nvSpPr>
        <p:spPr>
          <a:xfrm>
            <a:off x="0" y="4018668"/>
            <a:ext cx="2425848" cy="807913"/>
          </a:xfrm>
          <a:prstGeom prst="rect">
            <a:avLst/>
          </a:prstGeom>
          <a:noFill/>
        </p:spPr>
        <p:txBody>
          <a:bodyPr wrap="square" rtlCol="0">
            <a:spAutoFit/>
          </a:bodyPr>
          <a:lstStyle/>
          <a:p>
            <a:pPr algn="ctr"/>
            <a:r>
              <a:rPr lang="en-US" sz="2325" dirty="0"/>
              <a:t>Turbulent orographic drag</a:t>
            </a:r>
          </a:p>
        </p:txBody>
      </p:sp>
      <p:grpSp>
        <p:nvGrpSpPr>
          <p:cNvPr id="23" name="Group 22">
            <a:extLst>
              <a:ext uri="{FF2B5EF4-FFF2-40B4-BE49-F238E27FC236}">
                <a16:creationId xmlns:a16="http://schemas.microsoft.com/office/drawing/2014/main" id="{0573BEC1-56FF-424A-8E89-AF0D9885B8B8}"/>
              </a:ext>
            </a:extLst>
          </p:cNvPr>
          <p:cNvGrpSpPr/>
          <p:nvPr/>
        </p:nvGrpSpPr>
        <p:grpSpPr>
          <a:xfrm>
            <a:off x="285751" y="2797056"/>
            <a:ext cx="5622131" cy="995329"/>
            <a:chOff x="285751" y="2797056"/>
            <a:chExt cx="5622131" cy="995329"/>
          </a:xfrm>
        </p:grpSpPr>
        <p:sp>
          <p:nvSpPr>
            <p:cNvPr id="16" name="Freeform: Shape 15">
              <a:extLst>
                <a:ext uri="{FF2B5EF4-FFF2-40B4-BE49-F238E27FC236}">
                  <a16:creationId xmlns:a16="http://schemas.microsoft.com/office/drawing/2014/main" id="{644B8B7B-A84A-4C79-8562-4F3D9D7DBFBB}"/>
                </a:ext>
              </a:extLst>
            </p:cNvPr>
            <p:cNvSpPr/>
            <p:nvPr/>
          </p:nvSpPr>
          <p:spPr>
            <a:xfrm>
              <a:off x="285751" y="3278981"/>
              <a:ext cx="5622131" cy="513404"/>
            </a:xfrm>
            <a:custGeom>
              <a:avLst/>
              <a:gdLst>
                <a:gd name="connsiteX0" fmla="*/ 0 w 7642839"/>
                <a:gd name="connsiteY0" fmla="*/ 41886 h 707373"/>
                <a:gd name="connsiteX1" fmla="*/ 1571625 w 7642839"/>
                <a:gd name="connsiteY1" fmla="*/ 22836 h 707373"/>
                <a:gd name="connsiteX2" fmla="*/ 2314575 w 7642839"/>
                <a:gd name="connsiteY2" fmla="*/ 318111 h 707373"/>
                <a:gd name="connsiteX3" fmla="*/ 3524250 w 7642839"/>
                <a:gd name="connsiteY3" fmla="*/ 689586 h 707373"/>
                <a:gd name="connsiteX4" fmla="*/ 4743450 w 7642839"/>
                <a:gd name="connsiteY4" fmla="*/ 613386 h 707373"/>
                <a:gd name="connsiteX5" fmla="*/ 6210300 w 7642839"/>
                <a:gd name="connsiteY5" fmla="*/ 308586 h 707373"/>
                <a:gd name="connsiteX6" fmla="*/ 6686550 w 7642839"/>
                <a:gd name="connsiteY6" fmla="*/ 232386 h 707373"/>
                <a:gd name="connsiteX7" fmla="*/ 7429500 w 7642839"/>
                <a:gd name="connsiteY7" fmla="*/ 432411 h 707373"/>
                <a:gd name="connsiteX8" fmla="*/ 7620000 w 7642839"/>
                <a:gd name="connsiteY8" fmla="*/ 365736 h 707373"/>
                <a:gd name="connsiteX9" fmla="*/ 7581900 w 7642839"/>
                <a:gd name="connsiteY9" fmla="*/ 118086 h 707373"/>
                <a:gd name="connsiteX10" fmla="*/ 7105650 w 7642839"/>
                <a:gd name="connsiteY10" fmla="*/ 108561 h 707373"/>
                <a:gd name="connsiteX11" fmla="*/ 7153275 w 7642839"/>
                <a:gd name="connsiteY11" fmla="*/ 232386 h 707373"/>
                <a:gd name="connsiteX12" fmla="*/ 7439025 w 7642839"/>
                <a:gd name="connsiteY12" fmla="*/ 251436 h 707373"/>
                <a:gd name="connsiteX13" fmla="*/ 7353300 w 7642839"/>
                <a:gd name="connsiteY13" fmla="*/ 184761 h 70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42839" h="707373">
                  <a:moveTo>
                    <a:pt x="0" y="41886"/>
                  </a:moveTo>
                  <a:cubicBezTo>
                    <a:pt x="592931" y="9342"/>
                    <a:pt x="1185863" y="-23202"/>
                    <a:pt x="1571625" y="22836"/>
                  </a:cubicBezTo>
                  <a:cubicBezTo>
                    <a:pt x="1957388" y="68874"/>
                    <a:pt x="1989138" y="206986"/>
                    <a:pt x="2314575" y="318111"/>
                  </a:cubicBezTo>
                  <a:cubicBezTo>
                    <a:pt x="2640012" y="429236"/>
                    <a:pt x="3119438" y="640374"/>
                    <a:pt x="3524250" y="689586"/>
                  </a:cubicBezTo>
                  <a:cubicBezTo>
                    <a:pt x="3929063" y="738799"/>
                    <a:pt x="4295775" y="676886"/>
                    <a:pt x="4743450" y="613386"/>
                  </a:cubicBezTo>
                  <a:cubicBezTo>
                    <a:pt x="5191125" y="549886"/>
                    <a:pt x="5886450" y="372086"/>
                    <a:pt x="6210300" y="308586"/>
                  </a:cubicBezTo>
                  <a:cubicBezTo>
                    <a:pt x="6534150" y="245086"/>
                    <a:pt x="6483350" y="211749"/>
                    <a:pt x="6686550" y="232386"/>
                  </a:cubicBezTo>
                  <a:cubicBezTo>
                    <a:pt x="6889750" y="253023"/>
                    <a:pt x="7273925" y="410186"/>
                    <a:pt x="7429500" y="432411"/>
                  </a:cubicBezTo>
                  <a:cubicBezTo>
                    <a:pt x="7585075" y="454636"/>
                    <a:pt x="7594600" y="418124"/>
                    <a:pt x="7620000" y="365736"/>
                  </a:cubicBezTo>
                  <a:cubicBezTo>
                    <a:pt x="7645400" y="313349"/>
                    <a:pt x="7667625" y="160949"/>
                    <a:pt x="7581900" y="118086"/>
                  </a:cubicBezTo>
                  <a:cubicBezTo>
                    <a:pt x="7496175" y="75223"/>
                    <a:pt x="7177088" y="89511"/>
                    <a:pt x="7105650" y="108561"/>
                  </a:cubicBezTo>
                  <a:cubicBezTo>
                    <a:pt x="7034213" y="127611"/>
                    <a:pt x="7097713" y="208574"/>
                    <a:pt x="7153275" y="232386"/>
                  </a:cubicBezTo>
                  <a:cubicBezTo>
                    <a:pt x="7208837" y="256198"/>
                    <a:pt x="7405688" y="259373"/>
                    <a:pt x="7439025" y="251436"/>
                  </a:cubicBezTo>
                  <a:cubicBezTo>
                    <a:pt x="7472362" y="243499"/>
                    <a:pt x="7412831" y="214130"/>
                    <a:pt x="7353300" y="184761"/>
                  </a:cubicBezTo>
                </a:path>
              </a:pathLst>
            </a:custGeom>
            <a:ln w="381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GB" sz="1350"/>
            </a:p>
          </p:txBody>
        </p:sp>
        <p:sp>
          <p:nvSpPr>
            <p:cNvPr id="19" name="Freeform: Shape 18">
              <a:extLst>
                <a:ext uri="{FF2B5EF4-FFF2-40B4-BE49-F238E27FC236}">
                  <a16:creationId xmlns:a16="http://schemas.microsoft.com/office/drawing/2014/main" id="{450C7DC4-6CB2-4696-A158-2B9A4B935D0B}"/>
                </a:ext>
              </a:extLst>
            </p:cNvPr>
            <p:cNvSpPr/>
            <p:nvPr/>
          </p:nvSpPr>
          <p:spPr>
            <a:xfrm>
              <a:off x="328612" y="3052698"/>
              <a:ext cx="1527082" cy="92611"/>
            </a:xfrm>
            <a:custGeom>
              <a:avLst/>
              <a:gdLst>
                <a:gd name="connsiteX0" fmla="*/ 0 w 2114550"/>
                <a:gd name="connsiteY0" fmla="*/ 66675 h 107520"/>
                <a:gd name="connsiteX1" fmla="*/ 1543050 w 2114550"/>
                <a:gd name="connsiteY1" fmla="*/ 104775 h 107520"/>
                <a:gd name="connsiteX2" fmla="*/ 2114550 w 2114550"/>
                <a:gd name="connsiteY2" fmla="*/ 0 h 107520"/>
                <a:gd name="connsiteX3" fmla="*/ 2114550 w 2114550"/>
                <a:gd name="connsiteY3" fmla="*/ 0 h 107520"/>
              </a:gdLst>
              <a:ahLst/>
              <a:cxnLst>
                <a:cxn ang="0">
                  <a:pos x="connsiteX0" y="connsiteY0"/>
                </a:cxn>
                <a:cxn ang="0">
                  <a:pos x="connsiteX1" y="connsiteY1"/>
                </a:cxn>
                <a:cxn ang="0">
                  <a:pos x="connsiteX2" y="connsiteY2"/>
                </a:cxn>
                <a:cxn ang="0">
                  <a:pos x="connsiteX3" y="connsiteY3"/>
                </a:cxn>
              </a:cxnLst>
              <a:rect l="l" t="t" r="r" b="b"/>
              <a:pathLst>
                <a:path w="2114550" h="107520">
                  <a:moveTo>
                    <a:pt x="0" y="66675"/>
                  </a:moveTo>
                  <a:cubicBezTo>
                    <a:pt x="595312" y="91281"/>
                    <a:pt x="1190625" y="115887"/>
                    <a:pt x="1543050" y="104775"/>
                  </a:cubicBezTo>
                  <a:cubicBezTo>
                    <a:pt x="1895475" y="93663"/>
                    <a:pt x="2114550" y="0"/>
                    <a:pt x="2114550" y="0"/>
                  </a:cubicBezTo>
                  <a:lnTo>
                    <a:pt x="2114550" y="0"/>
                  </a:lnTo>
                </a:path>
              </a:pathLst>
            </a:custGeom>
            <a:ln w="381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GB" sz="1350" dirty="0"/>
            </a:p>
          </p:txBody>
        </p:sp>
        <p:sp>
          <p:nvSpPr>
            <p:cNvPr id="20" name="Freeform: Shape 19">
              <a:extLst>
                <a:ext uri="{FF2B5EF4-FFF2-40B4-BE49-F238E27FC236}">
                  <a16:creationId xmlns:a16="http://schemas.microsoft.com/office/drawing/2014/main" id="{7D45E330-353E-4998-8E10-361A6B56D4DB}"/>
                </a:ext>
              </a:extLst>
            </p:cNvPr>
            <p:cNvSpPr/>
            <p:nvPr/>
          </p:nvSpPr>
          <p:spPr>
            <a:xfrm>
              <a:off x="4791636" y="2976873"/>
              <a:ext cx="979481" cy="336872"/>
            </a:xfrm>
            <a:custGeom>
              <a:avLst/>
              <a:gdLst>
                <a:gd name="connsiteX0" fmla="*/ 0 w 1305975"/>
                <a:gd name="connsiteY0" fmla="*/ 0 h 449163"/>
                <a:gd name="connsiteX1" fmla="*/ 579718 w 1305975"/>
                <a:gd name="connsiteY1" fmla="*/ 137458 h 449163"/>
                <a:gd name="connsiteX2" fmla="*/ 872565 w 1305975"/>
                <a:gd name="connsiteY2" fmla="*/ 149411 h 449163"/>
                <a:gd name="connsiteX3" fmla="*/ 1045883 w 1305975"/>
                <a:gd name="connsiteY3" fmla="*/ 131482 h 449163"/>
                <a:gd name="connsiteX4" fmla="*/ 1147483 w 1305975"/>
                <a:gd name="connsiteY4" fmla="*/ 113553 h 449163"/>
                <a:gd name="connsiteX5" fmla="*/ 1249083 w 1305975"/>
                <a:gd name="connsiteY5" fmla="*/ 149411 h 449163"/>
                <a:gd name="connsiteX6" fmla="*/ 1302871 w 1305975"/>
                <a:gd name="connsiteY6" fmla="*/ 304800 h 449163"/>
                <a:gd name="connsiteX7" fmla="*/ 1272988 w 1305975"/>
                <a:gd name="connsiteY7" fmla="*/ 406400 h 449163"/>
                <a:gd name="connsiteX8" fmla="*/ 1057835 w 1305975"/>
                <a:gd name="connsiteY8" fmla="*/ 448235 h 449163"/>
                <a:gd name="connsiteX9" fmla="*/ 854635 w 1305975"/>
                <a:gd name="connsiteY9" fmla="*/ 370541 h 449163"/>
                <a:gd name="connsiteX10" fmla="*/ 914400 w 1305975"/>
                <a:gd name="connsiteY10" fmla="*/ 227105 h 449163"/>
                <a:gd name="connsiteX11" fmla="*/ 1087718 w 1305975"/>
                <a:gd name="connsiteY11" fmla="*/ 215153 h 449163"/>
                <a:gd name="connsiteX12" fmla="*/ 1129553 w 1305975"/>
                <a:gd name="connsiteY12" fmla="*/ 334682 h 449163"/>
                <a:gd name="connsiteX13" fmla="*/ 1004047 w 1305975"/>
                <a:gd name="connsiteY13" fmla="*/ 358588 h 4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5975" h="449163">
                  <a:moveTo>
                    <a:pt x="0" y="0"/>
                  </a:moveTo>
                  <a:cubicBezTo>
                    <a:pt x="217145" y="56278"/>
                    <a:pt x="434291" y="112556"/>
                    <a:pt x="579718" y="137458"/>
                  </a:cubicBezTo>
                  <a:cubicBezTo>
                    <a:pt x="725145" y="162360"/>
                    <a:pt x="794871" y="150407"/>
                    <a:pt x="872565" y="149411"/>
                  </a:cubicBezTo>
                  <a:cubicBezTo>
                    <a:pt x="950259" y="148415"/>
                    <a:pt x="1000063" y="137458"/>
                    <a:pt x="1045883" y="131482"/>
                  </a:cubicBezTo>
                  <a:cubicBezTo>
                    <a:pt x="1091703" y="125506"/>
                    <a:pt x="1113616" y="110565"/>
                    <a:pt x="1147483" y="113553"/>
                  </a:cubicBezTo>
                  <a:cubicBezTo>
                    <a:pt x="1181350" y="116541"/>
                    <a:pt x="1223185" y="117537"/>
                    <a:pt x="1249083" y="149411"/>
                  </a:cubicBezTo>
                  <a:cubicBezTo>
                    <a:pt x="1274981" y="181286"/>
                    <a:pt x="1298887" y="261969"/>
                    <a:pt x="1302871" y="304800"/>
                  </a:cubicBezTo>
                  <a:cubicBezTo>
                    <a:pt x="1306855" y="347632"/>
                    <a:pt x="1313827" y="382494"/>
                    <a:pt x="1272988" y="406400"/>
                  </a:cubicBezTo>
                  <a:cubicBezTo>
                    <a:pt x="1232149" y="430306"/>
                    <a:pt x="1127560" y="454211"/>
                    <a:pt x="1057835" y="448235"/>
                  </a:cubicBezTo>
                  <a:cubicBezTo>
                    <a:pt x="988110" y="442259"/>
                    <a:pt x="878541" y="407396"/>
                    <a:pt x="854635" y="370541"/>
                  </a:cubicBezTo>
                  <a:cubicBezTo>
                    <a:pt x="830729" y="333686"/>
                    <a:pt x="875553" y="253003"/>
                    <a:pt x="914400" y="227105"/>
                  </a:cubicBezTo>
                  <a:cubicBezTo>
                    <a:pt x="953247" y="201207"/>
                    <a:pt x="1051859" y="197224"/>
                    <a:pt x="1087718" y="215153"/>
                  </a:cubicBezTo>
                  <a:cubicBezTo>
                    <a:pt x="1123577" y="233083"/>
                    <a:pt x="1143498" y="310776"/>
                    <a:pt x="1129553" y="334682"/>
                  </a:cubicBezTo>
                  <a:cubicBezTo>
                    <a:pt x="1115608" y="358588"/>
                    <a:pt x="1059827" y="358588"/>
                    <a:pt x="1004047" y="358588"/>
                  </a:cubicBezTo>
                </a:path>
              </a:pathLst>
            </a:custGeom>
            <a:ln w="381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GB" sz="1350" dirty="0"/>
            </a:p>
          </p:txBody>
        </p:sp>
        <p:sp>
          <p:nvSpPr>
            <p:cNvPr id="9" name="TextBox 8">
              <a:extLst>
                <a:ext uri="{FF2B5EF4-FFF2-40B4-BE49-F238E27FC236}">
                  <a16:creationId xmlns:a16="http://schemas.microsoft.com/office/drawing/2014/main" id="{7F398012-78F2-4CE8-A5F6-EC6DB0A794C9}"/>
                </a:ext>
              </a:extLst>
            </p:cNvPr>
            <p:cNvSpPr txBox="1"/>
            <p:nvPr/>
          </p:nvSpPr>
          <p:spPr>
            <a:xfrm>
              <a:off x="2229023" y="2797056"/>
              <a:ext cx="2425848" cy="807913"/>
            </a:xfrm>
            <a:prstGeom prst="rect">
              <a:avLst/>
            </a:prstGeom>
            <a:noFill/>
          </p:spPr>
          <p:txBody>
            <a:bodyPr wrap="square" rtlCol="0">
              <a:spAutoFit/>
            </a:bodyPr>
            <a:lstStyle/>
            <a:p>
              <a:pPr algn="ctr"/>
              <a:r>
                <a:rPr lang="en-US" sz="2325" dirty="0"/>
                <a:t>Orographic flow blocking drag</a:t>
              </a:r>
            </a:p>
          </p:txBody>
        </p:sp>
      </p:grpSp>
      <p:grpSp>
        <p:nvGrpSpPr>
          <p:cNvPr id="25" name="Group 24">
            <a:extLst>
              <a:ext uri="{FF2B5EF4-FFF2-40B4-BE49-F238E27FC236}">
                <a16:creationId xmlns:a16="http://schemas.microsoft.com/office/drawing/2014/main" id="{8E3976EB-4E61-45DF-A60A-2A48E47188DC}"/>
              </a:ext>
            </a:extLst>
          </p:cNvPr>
          <p:cNvGrpSpPr/>
          <p:nvPr/>
        </p:nvGrpSpPr>
        <p:grpSpPr>
          <a:xfrm>
            <a:off x="-136472" y="14505"/>
            <a:ext cx="9252970" cy="1986174"/>
            <a:chOff x="-136472" y="14505"/>
            <a:chExt cx="9252970" cy="1986174"/>
          </a:xfrm>
        </p:grpSpPr>
        <p:sp>
          <p:nvSpPr>
            <p:cNvPr id="10" name="TextBox 9">
              <a:extLst>
                <a:ext uri="{FF2B5EF4-FFF2-40B4-BE49-F238E27FC236}">
                  <a16:creationId xmlns:a16="http://schemas.microsoft.com/office/drawing/2014/main" id="{F795CA60-D1B3-4F56-B521-AECF8C72A508}"/>
                </a:ext>
              </a:extLst>
            </p:cNvPr>
            <p:cNvSpPr txBox="1"/>
            <p:nvPr/>
          </p:nvSpPr>
          <p:spPr>
            <a:xfrm>
              <a:off x="-136472" y="35133"/>
              <a:ext cx="4839102" cy="807913"/>
            </a:xfrm>
            <a:prstGeom prst="rect">
              <a:avLst/>
            </a:prstGeom>
            <a:noFill/>
          </p:spPr>
          <p:txBody>
            <a:bodyPr wrap="square" rtlCol="0">
              <a:spAutoFit/>
            </a:bodyPr>
            <a:lstStyle/>
            <a:p>
              <a:pPr algn="ctr"/>
              <a:r>
                <a:rPr lang="en-US" sz="2325" dirty="0"/>
                <a:t>Vertically propagating orographic gravity wave drag</a:t>
              </a:r>
            </a:p>
          </p:txBody>
        </p:sp>
        <p:sp>
          <p:nvSpPr>
            <p:cNvPr id="8" name="Freeform: Shape 7">
              <a:extLst>
                <a:ext uri="{FF2B5EF4-FFF2-40B4-BE49-F238E27FC236}">
                  <a16:creationId xmlns:a16="http://schemas.microsoft.com/office/drawing/2014/main" id="{E1BA900F-6120-4F88-BC92-5E189B79D124}"/>
                </a:ext>
              </a:extLst>
            </p:cNvPr>
            <p:cNvSpPr/>
            <p:nvPr/>
          </p:nvSpPr>
          <p:spPr>
            <a:xfrm>
              <a:off x="4180113" y="659628"/>
              <a:ext cx="4936385" cy="1341051"/>
            </a:xfrm>
            <a:custGeom>
              <a:avLst/>
              <a:gdLst>
                <a:gd name="connsiteX0" fmla="*/ 0 w 4936385"/>
                <a:gd name="connsiteY0" fmla="*/ 1341051 h 1341051"/>
                <a:gd name="connsiteX1" fmla="*/ 1113780 w 4936385"/>
                <a:gd name="connsiteY1" fmla="*/ 389 h 1341051"/>
                <a:gd name="connsiteX2" fmla="*/ 1973179 w 4936385"/>
                <a:gd name="connsiteY2" fmla="*/ 1189797 h 1341051"/>
                <a:gd name="connsiteX3" fmla="*/ 2811952 w 4936385"/>
                <a:gd name="connsiteY3" fmla="*/ 55391 h 1341051"/>
                <a:gd name="connsiteX4" fmla="*/ 3327591 w 4936385"/>
                <a:gd name="connsiteY4" fmla="*/ 1176046 h 1341051"/>
                <a:gd name="connsiteX5" fmla="*/ 4021985 w 4936385"/>
                <a:gd name="connsiteY5" fmla="*/ 364774 h 1341051"/>
                <a:gd name="connsiteX6" fmla="*/ 4936385 w 4936385"/>
                <a:gd name="connsiteY6" fmla="*/ 1341051 h 134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385" h="1341051">
                  <a:moveTo>
                    <a:pt x="0" y="1341051"/>
                  </a:moveTo>
                  <a:cubicBezTo>
                    <a:pt x="392458" y="683324"/>
                    <a:pt x="784917" y="25598"/>
                    <a:pt x="1113780" y="389"/>
                  </a:cubicBezTo>
                  <a:cubicBezTo>
                    <a:pt x="1442643" y="-24820"/>
                    <a:pt x="1690150" y="1180630"/>
                    <a:pt x="1973179" y="1189797"/>
                  </a:cubicBezTo>
                  <a:cubicBezTo>
                    <a:pt x="2256208" y="1198964"/>
                    <a:pt x="2586217" y="57683"/>
                    <a:pt x="2811952" y="55391"/>
                  </a:cubicBezTo>
                  <a:cubicBezTo>
                    <a:pt x="3037687" y="53099"/>
                    <a:pt x="3125919" y="1124482"/>
                    <a:pt x="3327591" y="1176046"/>
                  </a:cubicBezTo>
                  <a:cubicBezTo>
                    <a:pt x="3529263" y="1227610"/>
                    <a:pt x="3753853" y="337273"/>
                    <a:pt x="4021985" y="364774"/>
                  </a:cubicBezTo>
                  <a:cubicBezTo>
                    <a:pt x="4290117" y="392275"/>
                    <a:pt x="4722108" y="1248236"/>
                    <a:pt x="4936385" y="1341051"/>
                  </a:cubicBezTo>
                </a:path>
              </a:pathLst>
            </a:custGeom>
            <a:noFill/>
            <a:ln w="444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Shape 16">
              <a:extLst>
                <a:ext uri="{FF2B5EF4-FFF2-40B4-BE49-F238E27FC236}">
                  <a16:creationId xmlns:a16="http://schemas.microsoft.com/office/drawing/2014/main" id="{2848FEC3-7A5E-44D2-8C69-5CB44263B63F}"/>
                </a:ext>
              </a:extLst>
            </p:cNvPr>
            <p:cNvSpPr/>
            <p:nvPr/>
          </p:nvSpPr>
          <p:spPr>
            <a:xfrm>
              <a:off x="4167509" y="14505"/>
              <a:ext cx="4936385" cy="1341051"/>
            </a:xfrm>
            <a:custGeom>
              <a:avLst/>
              <a:gdLst>
                <a:gd name="connsiteX0" fmla="*/ 0 w 4936385"/>
                <a:gd name="connsiteY0" fmla="*/ 1341051 h 1341051"/>
                <a:gd name="connsiteX1" fmla="*/ 1113780 w 4936385"/>
                <a:gd name="connsiteY1" fmla="*/ 389 h 1341051"/>
                <a:gd name="connsiteX2" fmla="*/ 1973179 w 4936385"/>
                <a:gd name="connsiteY2" fmla="*/ 1189797 h 1341051"/>
                <a:gd name="connsiteX3" fmla="*/ 2811952 w 4936385"/>
                <a:gd name="connsiteY3" fmla="*/ 55391 h 1341051"/>
                <a:gd name="connsiteX4" fmla="*/ 3327591 w 4936385"/>
                <a:gd name="connsiteY4" fmla="*/ 1176046 h 1341051"/>
                <a:gd name="connsiteX5" fmla="*/ 4021985 w 4936385"/>
                <a:gd name="connsiteY5" fmla="*/ 364774 h 1341051"/>
                <a:gd name="connsiteX6" fmla="*/ 4936385 w 4936385"/>
                <a:gd name="connsiteY6" fmla="*/ 1341051 h 134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385" h="1341051">
                  <a:moveTo>
                    <a:pt x="0" y="1341051"/>
                  </a:moveTo>
                  <a:cubicBezTo>
                    <a:pt x="392458" y="683324"/>
                    <a:pt x="784917" y="25598"/>
                    <a:pt x="1113780" y="389"/>
                  </a:cubicBezTo>
                  <a:cubicBezTo>
                    <a:pt x="1442643" y="-24820"/>
                    <a:pt x="1690150" y="1180630"/>
                    <a:pt x="1973179" y="1189797"/>
                  </a:cubicBezTo>
                  <a:cubicBezTo>
                    <a:pt x="2256208" y="1198964"/>
                    <a:pt x="2586217" y="57683"/>
                    <a:pt x="2811952" y="55391"/>
                  </a:cubicBezTo>
                  <a:cubicBezTo>
                    <a:pt x="3037687" y="53099"/>
                    <a:pt x="3125919" y="1124482"/>
                    <a:pt x="3327591" y="1176046"/>
                  </a:cubicBezTo>
                  <a:cubicBezTo>
                    <a:pt x="3529263" y="1227610"/>
                    <a:pt x="3753853" y="337273"/>
                    <a:pt x="4021985" y="364774"/>
                  </a:cubicBezTo>
                  <a:cubicBezTo>
                    <a:pt x="4290117" y="392275"/>
                    <a:pt x="4722108" y="1248236"/>
                    <a:pt x="4936385" y="1341051"/>
                  </a:cubicBezTo>
                </a:path>
              </a:pathLst>
            </a:custGeom>
            <a:noFill/>
            <a:ln w="444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72E23165-FB9C-44DD-A5E7-0D58F79646F1}"/>
              </a:ext>
            </a:extLst>
          </p:cNvPr>
          <p:cNvGrpSpPr/>
          <p:nvPr/>
        </p:nvGrpSpPr>
        <p:grpSpPr>
          <a:xfrm>
            <a:off x="306779" y="1436536"/>
            <a:ext cx="8680035" cy="2899190"/>
            <a:chOff x="306779" y="1436536"/>
            <a:chExt cx="8680035" cy="2899190"/>
          </a:xfrm>
        </p:grpSpPr>
        <p:sp>
          <p:nvSpPr>
            <p:cNvPr id="21" name="Freeform: Shape 20">
              <a:extLst>
                <a:ext uri="{FF2B5EF4-FFF2-40B4-BE49-F238E27FC236}">
                  <a16:creationId xmlns:a16="http://schemas.microsoft.com/office/drawing/2014/main" id="{A0563C7A-178C-4C58-B438-EE186CD43A7B}"/>
                </a:ext>
              </a:extLst>
            </p:cNvPr>
            <p:cNvSpPr/>
            <p:nvPr/>
          </p:nvSpPr>
          <p:spPr>
            <a:xfrm>
              <a:off x="6401625" y="2996629"/>
              <a:ext cx="322309" cy="339604"/>
            </a:xfrm>
            <a:custGeom>
              <a:avLst/>
              <a:gdLst>
                <a:gd name="connsiteX0" fmla="*/ 322309 w 322309"/>
                <a:gd name="connsiteY0" fmla="*/ 131582 h 339604"/>
                <a:gd name="connsiteX1" fmla="*/ 26676 w 322309"/>
                <a:gd name="connsiteY1" fmla="*/ 7828 h 339604"/>
                <a:gd name="connsiteX2" fmla="*/ 40426 w 322309"/>
                <a:gd name="connsiteY2" fmla="*/ 330962 h 339604"/>
                <a:gd name="connsiteX3" fmla="*/ 260432 w 322309"/>
                <a:gd name="connsiteY3" fmla="*/ 234709 h 339604"/>
                <a:gd name="connsiteX4" fmla="*/ 61052 w 322309"/>
                <a:gd name="connsiteY4" fmla="*/ 104081 h 339604"/>
                <a:gd name="connsiteX5" fmla="*/ 12925 w 322309"/>
                <a:gd name="connsiteY5" fmla="*/ 214084 h 33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09" h="339604">
                  <a:moveTo>
                    <a:pt x="322309" y="131582"/>
                  </a:moveTo>
                  <a:cubicBezTo>
                    <a:pt x="197982" y="53090"/>
                    <a:pt x="73656" y="-25402"/>
                    <a:pt x="26676" y="7828"/>
                  </a:cubicBezTo>
                  <a:cubicBezTo>
                    <a:pt x="-20304" y="41058"/>
                    <a:pt x="1467" y="293149"/>
                    <a:pt x="40426" y="330962"/>
                  </a:cubicBezTo>
                  <a:cubicBezTo>
                    <a:pt x="79385" y="368776"/>
                    <a:pt x="256994" y="272522"/>
                    <a:pt x="260432" y="234709"/>
                  </a:cubicBezTo>
                  <a:cubicBezTo>
                    <a:pt x="263870" y="196896"/>
                    <a:pt x="102303" y="107518"/>
                    <a:pt x="61052" y="104081"/>
                  </a:cubicBezTo>
                  <a:cubicBezTo>
                    <a:pt x="19801" y="100644"/>
                    <a:pt x="16363" y="157364"/>
                    <a:pt x="12925" y="214084"/>
                  </a:cubicBezTo>
                </a:path>
              </a:pathLst>
            </a:cu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4A447593-0A97-4583-9FAA-36C333EF0A22}"/>
                </a:ext>
              </a:extLst>
            </p:cNvPr>
            <p:cNvGrpSpPr/>
            <p:nvPr/>
          </p:nvGrpSpPr>
          <p:grpSpPr>
            <a:xfrm>
              <a:off x="306779" y="1436536"/>
              <a:ext cx="8680035" cy="2899190"/>
              <a:chOff x="306779" y="1436536"/>
              <a:chExt cx="8680035" cy="2899190"/>
            </a:xfrm>
          </p:grpSpPr>
          <p:sp>
            <p:nvSpPr>
              <p:cNvPr id="18" name="Freeform: Shape 17">
                <a:extLst>
                  <a:ext uri="{FF2B5EF4-FFF2-40B4-BE49-F238E27FC236}">
                    <a16:creationId xmlns:a16="http://schemas.microsoft.com/office/drawing/2014/main" id="{235176C6-48F7-46DB-962A-2F6B7DF4224D}"/>
                  </a:ext>
                </a:extLst>
              </p:cNvPr>
              <p:cNvSpPr/>
              <p:nvPr/>
            </p:nvSpPr>
            <p:spPr>
              <a:xfrm>
                <a:off x="306779" y="1436536"/>
                <a:ext cx="6757791" cy="2276796"/>
              </a:xfrm>
              <a:custGeom>
                <a:avLst/>
                <a:gdLst>
                  <a:gd name="connsiteX0" fmla="*/ 126358 w 6757791"/>
                  <a:gd name="connsiteY0" fmla="*/ 1409792 h 2276796"/>
                  <a:gd name="connsiteX1" fmla="*/ 126358 w 6757791"/>
                  <a:gd name="connsiteY1" fmla="*/ 1540420 h 2276796"/>
                  <a:gd name="connsiteX2" fmla="*/ 1439519 w 6757791"/>
                  <a:gd name="connsiteY2" fmla="*/ 1499169 h 2276796"/>
                  <a:gd name="connsiteX3" fmla="*/ 2938310 w 6757791"/>
                  <a:gd name="connsiteY3" fmla="*/ 378 h 2276796"/>
                  <a:gd name="connsiteX4" fmla="*/ 4533353 w 6757791"/>
                  <a:gd name="connsiteY4" fmla="*/ 1354790 h 2276796"/>
                  <a:gd name="connsiteX5" fmla="*/ 5482129 w 6757791"/>
                  <a:gd name="connsiteY5" fmla="*/ 1485419 h 2276796"/>
                  <a:gd name="connsiteX6" fmla="*/ 6011519 w 6757791"/>
                  <a:gd name="connsiteY6" fmla="*/ 687897 h 2276796"/>
                  <a:gd name="connsiteX7" fmla="*/ 6754039 w 6757791"/>
                  <a:gd name="connsiteY7" fmla="*/ 2186688 h 2276796"/>
                  <a:gd name="connsiteX8" fmla="*/ 6307152 w 6757791"/>
                  <a:gd name="connsiteY8" fmla="*/ 2083560 h 2276796"/>
                  <a:gd name="connsiteX9" fmla="*/ 6485907 w 6757791"/>
                  <a:gd name="connsiteY9" fmla="*/ 1884180 h 2276796"/>
                  <a:gd name="connsiteX10" fmla="*/ 6630286 w 6757791"/>
                  <a:gd name="connsiteY10" fmla="*/ 2166062 h 2276796"/>
                  <a:gd name="connsiteX11" fmla="*/ 6485907 w 6757791"/>
                  <a:gd name="connsiteY11" fmla="*/ 2062935 h 227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57791" h="2276796">
                    <a:moveTo>
                      <a:pt x="126358" y="1409792"/>
                    </a:moveTo>
                    <a:cubicBezTo>
                      <a:pt x="16928" y="1467658"/>
                      <a:pt x="-92502" y="1525524"/>
                      <a:pt x="126358" y="1540420"/>
                    </a:cubicBezTo>
                    <a:cubicBezTo>
                      <a:pt x="345218" y="1555316"/>
                      <a:pt x="970860" y="1755843"/>
                      <a:pt x="1439519" y="1499169"/>
                    </a:cubicBezTo>
                    <a:cubicBezTo>
                      <a:pt x="1908178" y="1242495"/>
                      <a:pt x="2422671" y="24441"/>
                      <a:pt x="2938310" y="378"/>
                    </a:cubicBezTo>
                    <a:cubicBezTo>
                      <a:pt x="3453949" y="-23685"/>
                      <a:pt x="4109383" y="1107283"/>
                      <a:pt x="4533353" y="1354790"/>
                    </a:cubicBezTo>
                    <a:cubicBezTo>
                      <a:pt x="4957323" y="1602297"/>
                      <a:pt x="5235768" y="1596568"/>
                      <a:pt x="5482129" y="1485419"/>
                    </a:cubicBezTo>
                    <a:cubicBezTo>
                      <a:pt x="5728490" y="1374270"/>
                      <a:pt x="5799534" y="571019"/>
                      <a:pt x="6011519" y="687897"/>
                    </a:cubicBezTo>
                    <a:cubicBezTo>
                      <a:pt x="6223504" y="804775"/>
                      <a:pt x="6704767" y="1954078"/>
                      <a:pt x="6754039" y="2186688"/>
                    </a:cubicBezTo>
                    <a:cubicBezTo>
                      <a:pt x="6803311" y="2419299"/>
                      <a:pt x="6351841" y="2133978"/>
                      <a:pt x="6307152" y="2083560"/>
                    </a:cubicBezTo>
                    <a:cubicBezTo>
                      <a:pt x="6262463" y="2033142"/>
                      <a:pt x="6432051" y="1870430"/>
                      <a:pt x="6485907" y="1884180"/>
                    </a:cubicBezTo>
                    <a:cubicBezTo>
                      <a:pt x="6539763" y="1897930"/>
                      <a:pt x="6630286" y="2136270"/>
                      <a:pt x="6630286" y="2166062"/>
                    </a:cubicBezTo>
                    <a:cubicBezTo>
                      <a:pt x="6630286" y="2195854"/>
                      <a:pt x="6558096" y="2129394"/>
                      <a:pt x="6485907" y="2062935"/>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F4B9DDE1-9041-422C-932B-78B6AB57E1BE}"/>
                  </a:ext>
                </a:extLst>
              </p:cNvPr>
              <p:cNvSpPr txBox="1"/>
              <p:nvPr/>
            </p:nvSpPr>
            <p:spPr>
              <a:xfrm>
                <a:off x="7064570" y="2454442"/>
                <a:ext cx="1922244" cy="1881284"/>
              </a:xfrm>
              <a:prstGeom prst="rect">
                <a:avLst/>
              </a:prstGeom>
              <a:noFill/>
            </p:spPr>
            <p:txBody>
              <a:bodyPr wrap="square" rtlCol="0">
                <a:spAutoFit/>
              </a:bodyPr>
              <a:lstStyle/>
              <a:p>
                <a:pPr algn="ctr"/>
                <a:r>
                  <a:rPr lang="en-US" sz="2325" dirty="0"/>
                  <a:t>Trapped waves/</a:t>
                </a:r>
              </a:p>
              <a:p>
                <a:pPr algn="ctr"/>
                <a:r>
                  <a:rPr lang="en-US" sz="2325" dirty="0"/>
                  <a:t>Low-level wave breaking</a:t>
                </a:r>
              </a:p>
            </p:txBody>
          </p:sp>
        </p:grpSp>
      </p:grpSp>
      <p:sp>
        <p:nvSpPr>
          <p:cNvPr id="26" name="TextBox 25">
            <a:extLst>
              <a:ext uri="{FF2B5EF4-FFF2-40B4-BE49-F238E27FC236}">
                <a16:creationId xmlns:a16="http://schemas.microsoft.com/office/drawing/2014/main" id="{BF4FEE4E-5F33-4666-992D-8621FD33B7D7}"/>
              </a:ext>
            </a:extLst>
          </p:cNvPr>
          <p:cNvSpPr txBox="1"/>
          <p:nvPr/>
        </p:nvSpPr>
        <p:spPr>
          <a:xfrm>
            <a:off x="4298607" y="3928226"/>
            <a:ext cx="2425848" cy="807913"/>
          </a:xfrm>
          <a:prstGeom prst="rect">
            <a:avLst/>
          </a:prstGeom>
          <a:noFill/>
        </p:spPr>
        <p:txBody>
          <a:bodyPr wrap="square" rtlCol="0">
            <a:spAutoFit/>
          </a:bodyPr>
          <a:lstStyle/>
          <a:p>
            <a:pPr algn="ctr"/>
            <a:r>
              <a:rPr lang="en-US" sz="2325" dirty="0"/>
              <a:t>Vegetative roughness drag</a:t>
            </a:r>
          </a:p>
        </p:txBody>
      </p:sp>
    </p:spTree>
    <p:extLst>
      <p:ext uri="{BB962C8B-B14F-4D97-AF65-F5344CB8AC3E}">
        <p14:creationId xmlns:p14="http://schemas.microsoft.com/office/powerpoint/2010/main" val="3247749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6FD6EC84-BD89-4E40-87D4-FEA9C0AFB3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14990" y="2268000"/>
            <a:ext cx="3915268" cy="2869647"/>
          </a:xfrm>
          <a:prstGeom prst="rect">
            <a:avLst/>
          </a:prstGeom>
        </p:spPr>
      </p:pic>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6" b="-142"/>
          <a:stretch/>
        </p:blipFill>
        <p:spPr>
          <a:xfrm>
            <a:off x="442686" y="2268000"/>
            <a:ext cx="4003905" cy="2854800"/>
          </a:xfrm>
          <a:prstGeom prst="rect">
            <a:avLst/>
          </a:prstGeom>
        </p:spPr>
      </p:pic>
      <p:pic>
        <p:nvPicPr>
          <p:cNvPr id="62" name="Picture 61">
            <a:extLst>
              <a:ext uri="{FF2B5EF4-FFF2-40B4-BE49-F238E27FC236}">
                <a16:creationId xmlns:a16="http://schemas.microsoft.com/office/drawing/2014/main" id="{97BBB1A0-4C15-4286-A9D0-FA8DDC5D93F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50901" y="2261651"/>
            <a:ext cx="4003683" cy="2854800"/>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sp>
        <p:nvSpPr>
          <p:cNvPr id="55" name="TextBox 54">
            <a:extLst>
              <a:ext uri="{FF2B5EF4-FFF2-40B4-BE49-F238E27FC236}">
                <a16:creationId xmlns:a16="http://schemas.microsoft.com/office/drawing/2014/main" id="{B29E110D-2409-4FFA-BC1D-27D77E967388}"/>
              </a:ext>
            </a:extLst>
          </p:cNvPr>
          <p:cNvSpPr txBox="1"/>
          <p:nvPr/>
        </p:nvSpPr>
        <p:spPr>
          <a:xfrm>
            <a:off x="3386039" y="4076700"/>
            <a:ext cx="1771466" cy="830997"/>
          </a:xfrm>
          <a:prstGeom prst="rect">
            <a:avLst/>
          </a:prstGeom>
          <a:noFill/>
        </p:spPr>
        <p:txBody>
          <a:bodyPr wrap="square" rtlCol="0">
            <a:spAutoFit/>
          </a:bodyPr>
          <a:lstStyle/>
          <a:p>
            <a:r>
              <a:rPr lang="en-GB" sz="1600" dirty="0"/>
              <a:t>Plot shows GWD over NH</a:t>
            </a:r>
          </a:p>
          <a:p>
            <a:r>
              <a:rPr lang="en-GB" sz="1600" dirty="0"/>
              <a:t>stratosphere</a:t>
            </a:r>
          </a:p>
        </p:txBody>
      </p:sp>
      <p:sp>
        <p:nvSpPr>
          <p:cNvPr id="59" name="TextBox 58">
            <a:extLst>
              <a:ext uri="{FF2B5EF4-FFF2-40B4-BE49-F238E27FC236}">
                <a16:creationId xmlns:a16="http://schemas.microsoft.com/office/drawing/2014/main" id="{F0200DE6-DFCF-4A80-A645-1C0411C7CC5D}"/>
              </a:ext>
            </a:extLst>
          </p:cNvPr>
          <p:cNvSpPr txBox="1"/>
          <p:nvPr/>
        </p:nvSpPr>
        <p:spPr>
          <a:xfrm>
            <a:off x="5381853" y="2921387"/>
            <a:ext cx="895172" cy="338554"/>
          </a:xfrm>
          <a:prstGeom prst="rect">
            <a:avLst/>
          </a:prstGeom>
          <a:noFill/>
        </p:spPr>
        <p:txBody>
          <a:bodyPr wrap="square" rtlCol="0">
            <a:spAutoFit/>
          </a:bodyPr>
          <a:lstStyle/>
          <a:p>
            <a:r>
              <a:rPr lang="en-GB" sz="1600" dirty="0">
                <a:solidFill>
                  <a:srgbClr val="FF0000"/>
                </a:solidFill>
              </a:rPr>
              <a:t>100 km</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0CD5377-507E-4603-B165-869AA3250CA5}"/>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35" name="TextBox 34">
                <a:extLst>
                  <a:ext uri="{FF2B5EF4-FFF2-40B4-BE49-F238E27FC236}">
                    <a16:creationId xmlns:a16="http://schemas.microsoft.com/office/drawing/2014/main" id="{A0CD5377-507E-4603-B165-869AA3250CA5}"/>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6"/>
                <a:stretch>
                  <a:fillRect/>
                </a:stretch>
              </a:blipFill>
            </p:spPr>
            <p:txBody>
              <a:bodyPr/>
              <a:lstStyle/>
              <a:p>
                <a:r>
                  <a:rPr lang="en-GB">
                    <a:noFill/>
                  </a:rPr>
                  <a:t> </a:t>
                </a:r>
              </a:p>
            </p:txBody>
          </p:sp>
        </mc:Fallback>
      </mc:AlternateContent>
      <p:sp>
        <p:nvSpPr>
          <p:cNvPr id="36" name="Rectangle 35">
            <a:extLst>
              <a:ext uri="{FF2B5EF4-FFF2-40B4-BE49-F238E27FC236}">
                <a16:creationId xmlns:a16="http://schemas.microsoft.com/office/drawing/2014/main" id="{8802A9E9-CFFF-480C-8ABC-19E41832FE38}"/>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26BB51A2-5160-4889-99E0-6E52A23959E2}"/>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37" name="Rectangle 36">
                <a:extLst>
                  <a:ext uri="{FF2B5EF4-FFF2-40B4-BE49-F238E27FC236}">
                    <a16:creationId xmlns:a16="http://schemas.microsoft.com/office/drawing/2014/main" id="{26BB51A2-5160-4889-99E0-6E52A23959E2}"/>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7"/>
                <a:stretch>
                  <a:fillRect/>
                </a:stretch>
              </a:blipFill>
            </p:spPr>
            <p:txBody>
              <a:bodyPr/>
              <a:lstStyle/>
              <a:p>
                <a:r>
                  <a:rPr lang="en-GB">
                    <a:noFill/>
                  </a:rPr>
                  <a:t> </a:t>
                </a:r>
              </a:p>
            </p:txBody>
          </p:sp>
        </mc:Fallback>
      </mc:AlternateContent>
      <p:grpSp>
        <p:nvGrpSpPr>
          <p:cNvPr id="38" name="Group 37">
            <a:extLst>
              <a:ext uri="{FF2B5EF4-FFF2-40B4-BE49-F238E27FC236}">
                <a16:creationId xmlns:a16="http://schemas.microsoft.com/office/drawing/2014/main" id="{261B172A-5E15-4FC0-811D-790AF13EB1AD}"/>
              </a:ext>
            </a:extLst>
          </p:cNvPr>
          <p:cNvGrpSpPr/>
          <p:nvPr/>
        </p:nvGrpSpPr>
        <p:grpSpPr>
          <a:xfrm>
            <a:off x="1282879" y="1165981"/>
            <a:ext cx="1863649" cy="698267"/>
            <a:chOff x="5864367" y="4171016"/>
            <a:chExt cx="1786484" cy="667264"/>
          </a:xfrm>
        </p:grpSpPr>
        <p:grpSp>
          <p:nvGrpSpPr>
            <p:cNvPr id="39" name="Group 38">
              <a:extLst>
                <a:ext uri="{FF2B5EF4-FFF2-40B4-BE49-F238E27FC236}">
                  <a16:creationId xmlns:a16="http://schemas.microsoft.com/office/drawing/2014/main" id="{1F4068E2-0BBE-41AC-A547-2ABC4C59F81D}"/>
                </a:ext>
              </a:extLst>
            </p:cNvPr>
            <p:cNvGrpSpPr/>
            <p:nvPr/>
          </p:nvGrpSpPr>
          <p:grpSpPr>
            <a:xfrm>
              <a:off x="5864367" y="4262620"/>
              <a:ext cx="1786484" cy="516838"/>
              <a:chOff x="5864367" y="4262620"/>
              <a:chExt cx="1786484" cy="516838"/>
            </a:xfrm>
          </p:grpSpPr>
          <p:sp>
            <p:nvSpPr>
              <p:cNvPr id="46" name="Chevron 67">
                <a:extLst>
                  <a:ext uri="{FF2B5EF4-FFF2-40B4-BE49-F238E27FC236}">
                    <a16:creationId xmlns:a16="http://schemas.microsoft.com/office/drawing/2014/main" id="{68B95E76-404C-404F-90C8-B65CD2B08D9D}"/>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47" name="Pentagon 68">
                <a:extLst>
                  <a:ext uri="{FF2B5EF4-FFF2-40B4-BE49-F238E27FC236}">
                    <a16:creationId xmlns:a16="http://schemas.microsoft.com/office/drawing/2014/main" id="{CBB7F122-1B27-403E-858A-56642EC021BD}"/>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42" name="TextBox 41">
              <a:extLst>
                <a:ext uri="{FF2B5EF4-FFF2-40B4-BE49-F238E27FC236}">
                  <a16:creationId xmlns:a16="http://schemas.microsoft.com/office/drawing/2014/main" id="{B034DB65-1345-4A86-905C-F5FBF949FC59}"/>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49" name="Group 48">
            <a:extLst>
              <a:ext uri="{FF2B5EF4-FFF2-40B4-BE49-F238E27FC236}">
                <a16:creationId xmlns:a16="http://schemas.microsoft.com/office/drawing/2014/main" id="{24697329-BB7D-49F0-B445-CB4B32D5BB83}"/>
              </a:ext>
            </a:extLst>
          </p:cNvPr>
          <p:cNvGrpSpPr/>
          <p:nvPr/>
        </p:nvGrpSpPr>
        <p:grpSpPr>
          <a:xfrm>
            <a:off x="4644564" y="1172120"/>
            <a:ext cx="1546879" cy="576765"/>
            <a:chOff x="4010642" y="4180587"/>
            <a:chExt cx="1482829" cy="551155"/>
          </a:xfrm>
        </p:grpSpPr>
        <p:grpSp>
          <p:nvGrpSpPr>
            <p:cNvPr id="52" name="Group 51">
              <a:extLst>
                <a:ext uri="{FF2B5EF4-FFF2-40B4-BE49-F238E27FC236}">
                  <a16:creationId xmlns:a16="http://schemas.microsoft.com/office/drawing/2014/main" id="{1AB93832-2A1F-42AD-8578-21AEB744405E}"/>
                </a:ext>
              </a:extLst>
            </p:cNvPr>
            <p:cNvGrpSpPr/>
            <p:nvPr/>
          </p:nvGrpSpPr>
          <p:grpSpPr>
            <a:xfrm>
              <a:off x="4010642" y="4211115"/>
              <a:ext cx="1315627" cy="520627"/>
              <a:chOff x="4010642" y="4211115"/>
              <a:chExt cx="1315627" cy="520627"/>
            </a:xfrm>
          </p:grpSpPr>
          <p:sp>
            <p:nvSpPr>
              <p:cNvPr id="61" name="Chevron 42">
                <a:extLst>
                  <a:ext uri="{FF2B5EF4-FFF2-40B4-BE49-F238E27FC236}">
                    <a16:creationId xmlns:a16="http://schemas.microsoft.com/office/drawing/2014/main" id="{44D616F7-7E6E-498C-BDB6-E5A56715E104}"/>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66" name="Pentagon 69">
                <a:extLst>
                  <a:ext uri="{FF2B5EF4-FFF2-40B4-BE49-F238E27FC236}">
                    <a16:creationId xmlns:a16="http://schemas.microsoft.com/office/drawing/2014/main" id="{19B57D99-62E6-4BC4-86E8-ED7E4110B945}"/>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53" name="TextBox 52">
              <a:extLst>
                <a:ext uri="{FF2B5EF4-FFF2-40B4-BE49-F238E27FC236}">
                  <a16:creationId xmlns:a16="http://schemas.microsoft.com/office/drawing/2014/main" id="{295D57EC-E357-472B-8953-81B23215047E}"/>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67" name="Group 66">
            <a:extLst>
              <a:ext uri="{FF2B5EF4-FFF2-40B4-BE49-F238E27FC236}">
                <a16:creationId xmlns:a16="http://schemas.microsoft.com/office/drawing/2014/main" id="{9F5AF010-8C8B-4294-81F9-A5F01CCCD7E2}"/>
              </a:ext>
            </a:extLst>
          </p:cNvPr>
          <p:cNvGrpSpPr/>
          <p:nvPr/>
        </p:nvGrpSpPr>
        <p:grpSpPr>
          <a:xfrm>
            <a:off x="6972624" y="1151994"/>
            <a:ext cx="1863649" cy="575161"/>
            <a:chOff x="5864367" y="4229836"/>
            <a:chExt cx="1786484" cy="549622"/>
          </a:xfrm>
        </p:grpSpPr>
        <p:grpSp>
          <p:nvGrpSpPr>
            <p:cNvPr id="68" name="Group 67">
              <a:extLst>
                <a:ext uri="{FF2B5EF4-FFF2-40B4-BE49-F238E27FC236}">
                  <a16:creationId xmlns:a16="http://schemas.microsoft.com/office/drawing/2014/main" id="{397533A0-443B-49AF-B02F-D2046A420C12}"/>
                </a:ext>
              </a:extLst>
            </p:cNvPr>
            <p:cNvGrpSpPr/>
            <p:nvPr/>
          </p:nvGrpSpPr>
          <p:grpSpPr>
            <a:xfrm>
              <a:off x="5864367" y="4262620"/>
              <a:ext cx="1786484" cy="516838"/>
              <a:chOff x="5864367" y="4262620"/>
              <a:chExt cx="1786484" cy="516838"/>
            </a:xfrm>
          </p:grpSpPr>
          <p:sp>
            <p:nvSpPr>
              <p:cNvPr id="70" name="Chevron 62">
                <a:extLst>
                  <a:ext uri="{FF2B5EF4-FFF2-40B4-BE49-F238E27FC236}">
                    <a16:creationId xmlns:a16="http://schemas.microsoft.com/office/drawing/2014/main" id="{B970B302-DEBB-4A95-896C-F08D19B17135}"/>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80" name="Pentagon 63">
                <a:extLst>
                  <a:ext uri="{FF2B5EF4-FFF2-40B4-BE49-F238E27FC236}">
                    <a16:creationId xmlns:a16="http://schemas.microsoft.com/office/drawing/2014/main" id="{5FBE3CA6-F63B-43CB-85EB-BB2B64C7B102}"/>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69" name="TextBox 68">
              <a:extLst>
                <a:ext uri="{FF2B5EF4-FFF2-40B4-BE49-F238E27FC236}">
                  <a16:creationId xmlns:a16="http://schemas.microsoft.com/office/drawing/2014/main" id="{D33FF75A-8069-43BA-9973-CFC48D72E514}"/>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81" name="Rectangle 80">
            <a:extLst>
              <a:ext uri="{FF2B5EF4-FFF2-40B4-BE49-F238E27FC236}">
                <a16:creationId xmlns:a16="http://schemas.microsoft.com/office/drawing/2014/main" id="{1D6AF511-BED3-4E8F-B4F9-EDE392C6CB0A}"/>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82" name="TextBox 81">
            <a:extLst>
              <a:ext uri="{FF2B5EF4-FFF2-40B4-BE49-F238E27FC236}">
                <a16:creationId xmlns:a16="http://schemas.microsoft.com/office/drawing/2014/main" id="{6C0CB804-9DA2-4B5D-ACE7-96B68CF51E6E}"/>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32" name="TextBox 31">
            <a:extLst>
              <a:ext uri="{FF2B5EF4-FFF2-40B4-BE49-F238E27FC236}">
                <a16:creationId xmlns:a16="http://schemas.microsoft.com/office/drawing/2014/main" id="{6C131F77-B83C-41E1-BA4A-3077DF30F866}"/>
              </a:ext>
            </a:extLst>
          </p:cNvPr>
          <p:cNvSpPr txBox="1"/>
          <p:nvPr/>
        </p:nvSpPr>
        <p:spPr>
          <a:xfrm>
            <a:off x="1043975" y="1869849"/>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sp>
        <p:nvSpPr>
          <p:cNvPr id="40" name="TextBox 39">
            <a:extLst>
              <a:ext uri="{FF2B5EF4-FFF2-40B4-BE49-F238E27FC236}">
                <a16:creationId xmlns:a16="http://schemas.microsoft.com/office/drawing/2014/main" id="{050ED859-6350-4A6E-853C-E6A9F67B1791}"/>
              </a:ext>
            </a:extLst>
          </p:cNvPr>
          <p:cNvSpPr txBox="1"/>
          <p:nvPr/>
        </p:nvSpPr>
        <p:spPr>
          <a:xfrm>
            <a:off x="5573251" y="1877444"/>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sp>
        <p:nvSpPr>
          <p:cNvPr id="33" name="TextBox 32">
            <a:extLst>
              <a:ext uri="{FF2B5EF4-FFF2-40B4-BE49-F238E27FC236}">
                <a16:creationId xmlns:a16="http://schemas.microsoft.com/office/drawing/2014/main" id="{5C17235C-8200-4F31-9944-A94C58EB4A4F}"/>
              </a:ext>
            </a:extLst>
          </p:cNvPr>
          <p:cNvSpPr txBox="1"/>
          <p:nvPr/>
        </p:nvSpPr>
        <p:spPr>
          <a:xfrm>
            <a:off x="708448" y="3333055"/>
            <a:ext cx="1148860" cy="523220"/>
          </a:xfrm>
          <a:prstGeom prst="rect">
            <a:avLst/>
          </a:prstGeom>
          <a:noFill/>
        </p:spPr>
        <p:txBody>
          <a:bodyPr wrap="square" rtlCol="0">
            <a:spAutoFit/>
          </a:bodyPr>
          <a:lstStyle/>
          <a:p>
            <a:pPr algn="ctr"/>
            <a:r>
              <a:rPr lang="en-GB" sz="1400" dirty="0">
                <a:solidFill>
                  <a:srgbClr val="FF0000"/>
                </a:solidFill>
              </a:rPr>
              <a:t>100 km (total)</a:t>
            </a:r>
          </a:p>
        </p:txBody>
      </p:sp>
      <p:cxnSp>
        <p:nvCxnSpPr>
          <p:cNvPr id="41" name="Straight Arrow Connector 40">
            <a:extLst>
              <a:ext uri="{FF2B5EF4-FFF2-40B4-BE49-F238E27FC236}">
                <a16:creationId xmlns:a16="http://schemas.microsoft.com/office/drawing/2014/main" id="{91AF144F-FBF0-4999-A6A2-3692371EDE0E}"/>
              </a:ext>
            </a:extLst>
          </p:cNvPr>
          <p:cNvCxnSpPr>
            <a:cxnSpLocks/>
          </p:cNvCxnSpPr>
          <p:nvPr/>
        </p:nvCxnSpPr>
        <p:spPr>
          <a:xfrm>
            <a:off x="1360410" y="3803006"/>
            <a:ext cx="90229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89BEB6C-D82E-4934-BDAB-1C76C7842F58}"/>
              </a:ext>
            </a:extLst>
          </p:cNvPr>
          <p:cNvSpPr txBox="1"/>
          <p:nvPr/>
        </p:nvSpPr>
        <p:spPr>
          <a:xfrm>
            <a:off x="1155050" y="2661909"/>
            <a:ext cx="1304453" cy="523220"/>
          </a:xfrm>
          <a:prstGeom prst="rect">
            <a:avLst/>
          </a:prstGeom>
          <a:noFill/>
        </p:spPr>
        <p:txBody>
          <a:bodyPr wrap="square" rtlCol="0">
            <a:spAutoFit/>
          </a:bodyPr>
          <a:lstStyle/>
          <a:p>
            <a:pPr algn="ctr"/>
            <a:r>
              <a:rPr lang="en-GB" sz="1400" dirty="0">
                <a:solidFill>
                  <a:srgbClr val="FF0000"/>
                </a:solidFill>
              </a:rPr>
              <a:t>9 km</a:t>
            </a:r>
          </a:p>
          <a:p>
            <a:r>
              <a:rPr lang="en-GB" sz="1400" dirty="0">
                <a:solidFill>
                  <a:srgbClr val="FF0000"/>
                </a:solidFill>
              </a:rPr>
              <a:t>(resolved)</a:t>
            </a:r>
          </a:p>
        </p:txBody>
      </p:sp>
      <p:cxnSp>
        <p:nvCxnSpPr>
          <p:cNvPr id="45" name="Straight Arrow Connector 44">
            <a:extLst>
              <a:ext uri="{FF2B5EF4-FFF2-40B4-BE49-F238E27FC236}">
                <a16:creationId xmlns:a16="http://schemas.microsoft.com/office/drawing/2014/main" id="{33C9B62F-3B41-47C3-8AAA-0BABD8B163D6}"/>
              </a:ext>
            </a:extLst>
          </p:cNvPr>
          <p:cNvCxnSpPr>
            <a:cxnSpLocks/>
          </p:cNvCxnSpPr>
          <p:nvPr/>
        </p:nvCxnSpPr>
        <p:spPr>
          <a:xfrm>
            <a:off x="1962617" y="2919234"/>
            <a:ext cx="300086" cy="174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F9FACA3-F060-4375-A882-409BDA72E931}"/>
              </a:ext>
            </a:extLst>
          </p:cNvPr>
          <p:cNvCxnSpPr>
            <a:cxnSpLocks/>
          </p:cNvCxnSpPr>
          <p:nvPr/>
        </p:nvCxnSpPr>
        <p:spPr>
          <a:xfrm>
            <a:off x="2112660" y="2802335"/>
            <a:ext cx="457621" cy="71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61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94315DA1-8A57-4C13-BA75-29BF24FB05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14990" y="2268000"/>
            <a:ext cx="3915268" cy="2869647"/>
          </a:xfrm>
          <a:prstGeom prst="rect">
            <a:avLst/>
          </a:prstGeom>
        </p:spPr>
      </p:pic>
      <p:pic>
        <p:nvPicPr>
          <p:cNvPr id="51" name="Picture 50">
            <a:extLst>
              <a:ext uri="{FF2B5EF4-FFF2-40B4-BE49-F238E27FC236}">
                <a16:creationId xmlns:a16="http://schemas.microsoft.com/office/drawing/2014/main" id="{DA5338BA-AAF8-44EA-AB90-0BAC626F0D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047"/>
          <a:stretch/>
        </p:blipFill>
        <p:spPr>
          <a:xfrm>
            <a:off x="5014990" y="2250242"/>
            <a:ext cx="2847807" cy="2905162"/>
          </a:xfrm>
          <a:prstGeom prst="rect">
            <a:avLst/>
          </a:prstGeom>
        </p:spPr>
      </p:pic>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6" b="-142"/>
          <a:stretch/>
        </p:blipFill>
        <p:spPr>
          <a:xfrm>
            <a:off x="442686" y="2268000"/>
            <a:ext cx="4003905" cy="2854800"/>
          </a:xfrm>
          <a:prstGeom prst="rect">
            <a:avLst/>
          </a:prstGeom>
        </p:spPr>
      </p:pic>
      <p:pic>
        <p:nvPicPr>
          <p:cNvPr id="62" name="Picture 61">
            <a:extLst>
              <a:ext uri="{FF2B5EF4-FFF2-40B4-BE49-F238E27FC236}">
                <a16:creationId xmlns:a16="http://schemas.microsoft.com/office/drawing/2014/main" id="{97BBB1A0-4C15-4286-A9D0-FA8DDC5D93F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0901" y="2261651"/>
            <a:ext cx="4003683" cy="2854800"/>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sp>
        <p:nvSpPr>
          <p:cNvPr id="55" name="TextBox 54">
            <a:extLst>
              <a:ext uri="{FF2B5EF4-FFF2-40B4-BE49-F238E27FC236}">
                <a16:creationId xmlns:a16="http://schemas.microsoft.com/office/drawing/2014/main" id="{B29E110D-2409-4FFA-BC1D-27D77E967388}"/>
              </a:ext>
            </a:extLst>
          </p:cNvPr>
          <p:cNvSpPr txBox="1"/>
          <p:nvPr/>
        </p:nvSpPr>
        <p:spPr>
          <a:xfrm>
            <a:off x="3386039" y="4076700"/>
            <a:ext cx="1771466" cy="830997"/>
          </a:xfrm>
          <a:prstGeom prst="rect">
            <a:avLst/>
          </a:prstGeom>
          <a:noFill/>
        </p:spPr>
        <p:txBody>
          <a:bodyPr wrap="square" rtlCol="0">
            <a:spAutoFit/>
          </a:bodyPr>
          <a:lstStyle/>
          <a:p>
            <a:r>
              <a:rPr lang="en-GB" sz="1600" dirty="0"/>
              <a:t>Plot shows GWD over NH</a:t>
            </a:r>
          </a:p>
          <a:p>
            <a:r>
              <a:rPr lang="en-GB" sz="1600" dirty="0"/>
              <a:t>stratosphere</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0CD5377-507E-4603-B165-869AA3250CA5}"/>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35" name="TextBox 34">
                <a:extLst>
                  <a:ext uri="{FF2B5EF4-FFF2-40B4-BE49-F238E27FC236}">
                    <a16:creationId xmlns:a16="http://schemas.microsoft.com/office/drawing/2014/main" id="{A0CD5377-507E-4603-B165-869AA3250CA5}"/>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7"/>
                <a:stretch>
                  <a:fillRect/>
                </a:stretch>
              </a:blipFill>
            </p:spPr>
            <p:txBody>
              <a:bodyPr/>
              <a:lstStyle/>
              <a:p>
                <a:r>
                  <a:rPr lang="en-GB">
                    <a:noFill/>
                  </a:rPr>
                  <a:t> </a:t>
                </a:r>
              </a:p>
            </p:txBody>
          </p:sp>
        </mc:Fallback>
      </mc:AlternateContent>
      <p:sp>
        <p:nvSpPr>
          <p:cNvPr id="36" name="Rectangle 35">
            <a:extLst>
              <a:ext uri="{FF2B5EF4-FFF2-40B4-BE49-F238E27FC236}">
                <a16:creationId xmlns:a16="http://schemas.microsoft.com/office/drawing/2014/main" id="{8802A9E9-CFFF-480C-8ABC-19E41832FE38}"/>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26BB51A2-5160-4889-99E0-6E52A23959E2}"/>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37" name="Rectangle 36">
                <a:extLst>
                  <a:ext uri="{FF2B5EF4-FFF2-40B4-BE49-F238E27FC236}">
                    <a16:creationId xmlns:a16="http://schemas.microsoft.com/office/drawing/2014/main" id="{26BB51A2-5160-4889-99E0-6E52A23959E2}"/>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8"/>
                <a:stretch>
                  <a:fillRect/>
                </a:stretch>
              </a:blipFill>
            </p:spPr>
            <p:txBody>
              <a:bodyPr/>
              <a:lstStyle/>
              <a:p>
                <a:r>
                  <a:rPr lang="en-GB">
                    <a:noFill/>
                  </a:rPr>
                  <a:t> </a:t>
                </a:r>
              </a:p>
            </p:txBody>
          </p:sp>
        </mc:Fallback>
      </mc:AlternateContent>
      <p:grpSp>
        <p:nvGrpSpPr>
          <p:cNvPr id="38" name="Group 37">
            <a:extLst>
              <a:ext uri="{FF2B5EF4-FFF2-40B4-BE49-F238E27FC236}">
                <a16:creationId xmlns:a16="http://schemas.microsoft.com/office/drawing/2014/main" id="{261B172A-5E15-4FC0-811D-790AF13EB1AD}"/>
              </a:ext>
            </a:extLst>
          </p:cNvPr>
          <p:cNvGrpSpPr/>
          <p:nvPr/>
        </p:nvGrpSpPr>
        <p:grpSpPr>
          <a:xfrm>
            <a:off x="1282879" y="1165981"/>
            <a:ext cx="1863649" cy="698267"/>
            <a:chOff x="5864367" y="4171016"/>
            <a:chExt cx="1786484" cy="667264"/>
          </a:xfrm>
        </p:grpSpPr>
        <p:grpSp>
          <p:nvGrpSpPr>
            <p:cNvPr id="39" name="Group 38">
              <a:extLst>
                <a:ext uri="{FF2B5EF4-FFF2-40B4-BE49-F238E27FC236}">
                  <a16:creationId xmlns:a16="http://schemas.microsoft.com/office/drawing/2014/main" id="{1F4068E2-0BBE-41AC-A547-2ABC4C59F81D}"/>
                </a:ext>
              </a:extLst>
            </p:cNvPr>
            <p:cNvGrpSpPr/>
            <p:nvPr/>
          </p:nvGrpSpPr>
          <p:grpSpPr>
            <a:xfrm>
              <a:off x="5864367" y="4262620"/>
              <a:ext cx="1786484" cy="516838"/>
              <a:chOff x="5864367" y="4262620"/>
              <a:chExt cx="1786484" cy="516838"/>
            </a:xfrm>
          </p:grpSpPr>
          <p:sp>
            <p:nvSpPr>
              <p:cNvPr id="46" name="Chevron 67">
                <a:extLst>
                  <a:ext uri="{FF2B5EF4-FFF2-40B4-BE49-F238E27FC236}">
                    <a16:creationId xmlns:a16="http://schemas.microsoft.com/office/drawing/2014/main" id="{68B95E76-404C-404F-90C8-B65CD2B08D9D}"/>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47" name="Pentagon 68">
                <a:extLst>
                  <a:ext uri="{FF2B5EF4-FFF2-40B4-BE49-F238E27FC236}">
                    <a16:creationId xmlns:a16="http://schemas.microsoft.com/office/drawing/2014/main" id="{CBB7F122-1B27-403E-858A-56642EC021BD}"/>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42" name="TextBox 41">
              <a:extLst>
                <a:ext uri="{FF2B5EF4-FFF2-40B4-BE49-F238E27FC236}">
                  <a16:creationId xmlns:a16="http://schemas.microsoft.com/office/drawing/2014/main" id="{B034DB65-1345-4A86-905C-F5FBF949FC59}"/>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49" name="Group 48">
            <a:extLst>
              <a:ext uri="{FF2B5EF4-FFF2-40B4-BE49-F238E27FC236}">
                <a16:creationId xmlns:a16="http://schemas.microsoft.com/office/drawing/2014/main" id="{24697329-BB7D-49F0-B445-CB4B32D5BB83}"/>
              </a:ext>
            </a:extLst>
          </p:cNvPr>
          <p:cNvGrpSpPr/>
          <p:nvPr/>
        </p:nvGrpSpPr>
        <p:grpSpPr>
          <a:xfrm>
            <a:off x="4644564" y="1172120"/>
            <a:ext cx="1546879" cy="576765"/>
            <a:chOff x="4010642" y="4180587"/>
            <a:chExt cx="1482829" cy="551155"/>
          </a:xfrm>
        </p:grpSpPr>
        <p:grpSp>
          <p:nvGrpSpPr>
            <p:cNvPr id="52" name="Group 51">
              <a:extLst>
                <a:ext uri="{FF2B5EF4-FFF2-40B4-BE49-F238E27FC236}">
                  <a16:creationId xmlns:a16="http://schemas.microsoft.com/office/drawing/2014/main" id="{1AB93832-2A1F-42AD-8578-21AEB744405E}"/>
                </a:ext>
              </a:extLst>
            </p:cNvPr>
            <p:cNvGrpSpPr/>
            <p:nvPr/>
          </p:nvGrpSpPr>
          <p:grpSpPr>
            <a:xfrm>
              <a:off x="4010642" y="4211115"/>
              <a:ext cx="1315627" cy="520627"/>
              <a:chOff x="4010642" y="4211115"/>
              <a:chExt cx="1315627" cy="520627"/>
            </a:xfrm>
          </p:grpSpPr>
          <p:sp>
            <p:nvSpPr>
              <p:cNvPr id="61" name="Chevron 42">
                <a:extLst>
                  <a:ext uri="{FF2B5EF4-FFF2-40B4-BE49-F238E27FC236}">
                    <a16:creationId xmlns:a16="http://schemas.microsoft.com/office/drawing/2014/main" id="{44D616F7-7E6E-498C-BDB6-E5A56715E104}"/>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66" name="Pentagon 69">
                <a:extLst>
                  <a:ext uri="{FF2B5EF4-FFF2-40B4-BE49-F238E27FC236}">
                    <a16:creationId xmlns:a16="http://schemas.microsoft.com/office/drawing/2014/main" id="{19B57D99-62E6-4BC4-86E8-ED7E4110B945}"/>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53" name="TextBox 52">
              <a:extLst>
                <a:ext uri="{FF2B5EF4-FFF2-40B4-BE49-F238E27FC236}">
                  <a16:creationId xmlns:a16="http://schemas.microsoft.com/office/drawing/2014/main" id="{295D57EC-E357-472B-8953-81B23215047E}"/>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67" name="Group 66">
            <a:extLst>
              <a:ext uri="{FF2B5EF4-FFF2-40B4-BE49-F238E27FC236}">
                <a16:creationId xmlns:a16="http://schemas.microsoft.com/office/drawing/2014/main" id="{9F5AF010-8C8B-4294-81F9-A5F01CCCD7E2}"/>
              </a:ext>
            </a:extLst>
          </p:cNvPr>
          <p:cNvGrpSpPr/>
          <p:nvPr/>
        </p:nvGrpSpPr>
        <p:grpSpPr>
          <a:xfrm>
            <a:off x="6972624" y="1151994"/>
            <a:ext cx="1863649" cy="575161"/>
            <a:chOff x="5864367" y="4229836"/>
            <a:chExt cx="1786484" cy="549622"/>
          </a:xfrm>
        </p:grpSpPr>
        <p:grpSp>
          <p:nvGrpSpPr>
            <p:cNvPr id="68" name="Group 67">
              <a:extLst>
                <a:ext uri="{FF2B5EF4-FFF2-40B4-BE49-F238E27FC236}">
                  <a16:creationId xmlns:a16="http://schemas.microsoft.com/office/drawing/2014/main" id="{397533A0-443B-49AF-B02F-D2046A420C12}"/>
                </a:ext>
              </a:extLst>
            </p:cNvPr>
            <p:cNvGrpSpPr/>
            <p:nvPr/>
          </p:nvGrpSpPr>
          <p:grpSpPr>
            <a:xfrm>
              <a:off x="5864367" y="4262620"/>
              <a:ext cx="1786484" cy="516838"/>
              <a:chOff x="5864367" y="4262620"/>
              <a:chExt cx="1786484" cy="516838"/>
            </a:xfrm>
          </p:grpSpPr>
          <p:sp>
            <p:nvSpPr>
              <p:cNvPr id="70" name="Chevron 62">
                <a:extLst>
                  <a:ext uri="{FF2B5EF4-FFF2-40B4-BE49-F238E27FC236}">
                    <a16:creationId xmlns:a16="http://schemas.microsoft.com/office/drawing/2014/main" id="{B970B302-DEBB-4A95-896C-F08D19B17135}"/>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80" name="Pentagon 63">
                <a:extLst>
                  <a:ext uri="{FF2B5EF4-FFF2-40B4-BE49-F238E27FC236}">
                    <a16:creationId xmlns:a16="http://schemas.microsoft.com/office/drawing/2014/main" id="{5FBE3CA6-F63B-43CB-85EB-BB2B64C7B102}"/>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69" name="TextBox 68">
              <a:extLst>
                <a:ext uri="{FF2B5EF4-FFF2-40B4-BE49-F238E27FC236}">
                  <a16:creationId xmlns:a16="http://schemas.microsoft.com/office/drawing/2014/main" id="{D33FF75A-8069-43BA-9973-CFC48D72E514}"/>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81" name="Rectangle 80">
            <a:extLst>
              <a:ext uri="{FF2B5EF4-FFF2-40B4-BE49-F238E27FC236}">
                <a16:creationId xmlns:a16="http://schemas.microsoft.com/office/drawing/2014/main" id="{1D6AF511-BED3-4E8F-B4F9-EDE392C6CB0A}"/>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82" name="TextBox 81">
            <a:extLst>
              <a:ext uri="{FF2B5EF4-FFF2-40B4-BE49-F238E27FC236}">
                <a16:creationId xmlns:a16="http://schemas.microsoft.com/office/drawing/2014/main" id="{6C0CB804-9DA2-4B5D-ACE7-96B68CF51E6E}"/>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32" name="TextBox 31">
            <a:extLst>
              <a:ext uri="{FF2B5EF4-FFF2-40B4-BE49-F238E27FC236}">
                <a16:creationId xmlns:a16="http://schemas.microsoft.com/office/drawing/2014/main" id="{6C131F77-B83C-41E1-BA4A-3077DF30F866}"/>
              </a:ext>
            </a:extLst>
          </p:cNvPr>
          <p:cNvSpPr txBox="1"/>
          <p:nvPr/>
        </p:nvSpPr>
        <p:spPr>
          <a:xfrm>
            <a:off x="1043975" y="1869849"/>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sp>
        <p:nvSpPr>
          <p:cNvPr id="41" name="TextBox 40">
            <a:extLst>
              <a:ext uri="{FF2B5EF4-FFF2-40B4-BE49-F238E27FC236}">
                <a16:creationId xmlns:a16="http://schemas.microsoft.com/office/drawing/2014/main" id="{3952E936-49D0-479D-97F8-6268A6FFE1A1}"/>
              </a:ext>
            </a:extLst>
          </p:cNvPr>
          <p:cNvSpPr txBox="1"/>
          <p:nvPr/>
        </p:nvSpPr>
        <p:spPr>
          <a:xfrm>
            <a:off x="5381853" y="2921387"/>
            <a:ext cx="895172" cy="338554"/>
          </a:xfrm>
          <a:prstGeom prst="rect">
            <a:avLst/>
          </a:prstGeom>
          <a:noFill/>
        </p:spPr>
        <p:txBody>
          <a:bodyPr wrap="square" rtlCol="0">
            <a:spAutoFit/>
          </a:bodyPr>
          <a:lstStyle/>
          <a:p>
            <a:r>
              <a:rPr lang="en-GB" sz="1600" dirty="0">
                <a:solidFill>
                  <a:srgbClr val="FF0000"/>
                </a:solidFill>
              </a:rPr>
              <a:t>40 km</a:t>
            </a:r>
          </a:p>
        </p:txBody>
      </p:sp>
      <p:sp>
        <p:nvSpPr>
          <p:cNvPr id="50" name="TextBox 49">
            <a:extLst>
              <a:ext uri="{FF2B5EF4-FFF2-40B4-BE49-F238E27FC236}">
                <a16:creationId xmlns:a16="http://schemas.microsoft.com/office/drawing/2014/main" id="{984C76D5-35B2-4745-BE36-981C34B5B737}"/>
              </a:ext>
            </a:extLst>
          </p:cNvPr>
          <p:cNvSpPr txBox="1"/>
          <p:nvPr/>
        </p:nvSpPr>
        <p:spPr>
          <a:xfrm>
            <a:off x="5573251" y="1877444"/>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sp>
        <p:nvSpPr>
          <p:cNvPr id="40" name="TextBox 39">
            <a:extLst>
              <a:ext uri="{FF2B5EF4-FFF2-40B4-BE49-F238E27FC236}">
                <a16:creationId xmlns:a16="http://schemas.microsoft.com/office/drawing/2014/main" id="{E5D83105-959E-43C2-8398-604763F9FE7B}"/>
              </a:ext>
            </a:extLst>
          </p:cNvPr>
          <p:cNvSpPr txBox="1"/>
          <p:nvPr/>
        </p:nvSpPr>
        <p:spPr>
          <a:xfrm>
            <a:off x="1155050" y="2661909"/>
            <a:ext cx="1304453" cy="523220"/>
          </a:xfrm>
          <a:prstGeom prst="rect">
            <a:avLst/>
          </a:prstGeom>
          <a:noFill/>
        </p:spPr>
        <p:txBody>
          <a:bodyPr wrap="square" rtlCol="0">
            <a:spAutoFit/>
          </a:bodyPr>
          <a:lstStyle/>
          <a:p>
            <a:pPr algn="ctr"/>
            <a:r>
              <a:rPr lang="en-GB" sz="1400" dirty="0">
                <a:solidFill>
                  <a:srgbClr val="FF0000"/>
                </a:solidFill>
              </a:rPr>
              <a:t>9 km</a:t>
            </a:r>
          </a:p>
          <a:p>
            <a:r>
              <a:rPr lang="en-GB" sz="1400" dirty="0">
                <a:solidFill>
                  <a:srgbClr val="FF0000"/>
                </a:solidFill>
              </a:rPr>
              <a:t>(resolved)</a:t>
            </a:r>
          </a:p>
        </p:txBody>
      </p:sp>
      <p:cxnSp>
        <p:nvCxnSpPr>
          <p:cNvPr id="43" name="Straight Arrow Connector 42">
            <a:extLst>
              <a:ext uri="{FF2B5EF4-FFF2-40B4-BE49-F238E27FC236}">
                <a16:creationId xmlns:a16="http://schemas.microsoft.com/office/drawing/2014/main" id="{62ADE283-DEC5-4D06-B8C8-FA7118617DF3}"/>
              </a:ext>
            </a:extLst>
          </p:cNvPr>
          <p:cNvCxnSpPr>
            <a:cxnSpLocks/>
          </p:cNvCxnSpPr>
          <p:nvPr/>
        </p:nvCxnSpPr>
        <p:spPr>
          <a:xfrm>
            <a:off x="1962617" y="2919234"/>
            <a:ext cx="300086" cy="174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0C197DE-9E8F-4295-BF17-D0AB3DF2EFC5}"/>
              </a:ext>
            </a:extLst>
          </p:cNvPr>
          <p:cNvCxnSpPr>
            <a:cxnSpLocks/>
          </p:cNvCxnSpPr>
          <p:nvPr/>
        </p:nvCxnSpPr>
        <p:spPr>
          <a:xfrm>
            <a:off x="2112660" y="2802335"/>
            <a:ext cx="457621" cy="71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63FC7B0-34DC-4CFA-AFBF-3642081DE11F}"/>
              </a:ext>
            </a:extLst>
          </p:cNvPr>
          <p:cNvSpPr txBox="1"/>
          <p:nvPr/>
        </p:nvSpPr>
        <p:spPr>
          <a:xfrm>
            <a:off x="708448" y="3333055"/>
            <a:ext cx="1148860" cy="523220"/>
          </a:xfrm>
          <a:prstGeom prst="rect">
            <a:avLst/>
          </a:prstGeom>
          <a:noFill/>
        </p:spPr>
        <p:txBody>
          <a:bodyPr wrap="square" rtlCol="0">
            <a:spAutoFit/>
          </a:bodyPr>
          <a:lstStyle/>
          <a:p>
            <a:pPr algn="ctr"/>
            <a:r>
              <a:rPr lang="en-GB" sz="1400" dirty="0">
                <a:solidFill>
                  <a:srgbClr val="FF0000"/>
                </a:solidFill>
              </a:rPr>
              <a:t>100 km (total)</a:t>
            </a:r>
          </a:p>
        </p:txBody>
      </p:sp>
      <p:cxnSp>
        <p:nvCxnSpPr>
          <p:cNvPr id="58" name="Straight Arrow Connector 57">
            <a:extLst>
              <a:ext uri="{FF2B5EF4-FFF2-40B4-BE49-F238E27FC236}">
                <a16:creationId xmlns:a16="http://schemas.microsoft.com/office/drawing/2014/main" id="{04CCF432-F6C5-4025-9E81-D8AE17958C23}"/>
              </a:ext>
            </a:extLst>
          </p:cNvPr>
          <p:cNvCxnSpPr>
            <a:cxnSpLocks/>
          </p:cNvCxnSpPr>
          <p:nvPr/>
        </p:nvCxnSpPr>
        <p:spPr>
          <a:xfrm>
            <a:off x="1360410" y="3803006"/>
            <a:ext cx="90229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505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3A010BC9-E774-4908-BF5B-3ABBF31E16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14990" y="2268000"/>
            <a:ext cx="3915268" cy="2869647"/>
          </a:xfrm>
          <a:prstGeom prst="rect">
            <a:avLst/>
          </a:prstGeom>
        </p:spPr>
      </p:pic>
      <p:pic>
        <p:nvPicPr>
          <p:cNvPr id="64" name="Picture 63">
            <a:extLst>
              <a:ext uri="{FF2B5EF4-FFF2-40B4-BE49-F238E27FC236}">
                <a16:creationId xmlns:a16="http://schemas.microsoft.com/office/drawing/2014/main" id="{F0D375A0-03D3-4B95-9364-0B64A13F48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047"/>
          <a:stretch/>
        </p:blipFill>
        <p:spPr>
          <a:xfrm>
            <a:off x="5014990" y="2250242"/>
            <a:ext cx="2847807" cy="2905162"/>
          </a:xfrm>
          <a:prstGeom prst="rect">
            <a:avLst/>
          </a:prstGeom>
        </p:spPr>
      </p:pic>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6" b="-142"/>
          <a:stretch/>
        </p:blipFill>
        <p:spPr>
          <a:xfrm>
            <a:off x="442686" y="2268000"/>
            <a:ext cx="4003905" cy="2854800"/>
          </a:xfrm>
          <a:prstGeom prst="rect">
            <a:avLst/>
          </a:prstGeom>
        </p:spPr>
      </p:pic>
      <p:pic>
        <p:nvPicPr>
          <p:cNvPr id="62" name="Picture 61">
            <a:extLst>
              <a:ext uri="{FF2B5EF4-FFF2-40B4-BE49-F238E27FC236}">
                <a16:creationId xmlns:a16="http://schemas.microsoft.com/office/drawing/2014/main" id="{97BBB1A0-4C15-4286-A9D0-FA8DDC5D93F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0901" y="2261651"/>
            <a:ext cx="4003683" cy="2854800"/>
          </a:xfrm>
          <a:prstGeom prst="rect">
            <a:avLst/>
          </a:prstGeom>
        </p:spPr>
      </p:pic>
      <p:pic>
        <p:nvPicPr>
          <p:cNvPr id="63" name="Picture 62">
            <a:extLst>
              <a:ext uri="{FF2B5EF4-FFF2-40B4-BE49-F238E27FC236}">
                <a16:creationId xmlns:a16="http://schemas.microsoft.com/office/drawing/2014/main" id="{AE17AF55-0A3F-44CC-908C-2C65950A641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42797" y="2268000"/>
            <a:ext cx="4003683" cy="2854799"/>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sp>
        <p:nvSpPr>
          <p:cNvPr id="55" name="TextBox 54">
            <a:extLst>
              <a:ext uri="{FF2B5EF4-FFF2-40B4-BE49-F238E27FC236}">
                <a16:creationId xmlns:a16="http://schemas.microsoft.com/office/drawing/2014/main" id="{B29E110D-2409-4FFA-BC1D-27D77E967388}"/>
              </a:ext>
            </a:extLst>
          </p:cNvPr>
          <p:cNvSpPr txBox="1"/>
          <p:nvPr/>
        </p:nvSpPr>
        <p:spPr>
          <a:xfrm>
            <a:off x="3386039" y="4076700"/>
            <a:ext cx="1771466" cy="830997"/>
          </a:xfrm>
          <a:prstGeom prst="rect">
            <a:avLst/>
          </a:prstGeom>
          <a:noFill/>
        </p:spPr>
        <p:txBody>
          <a:bodyPr wrap="square" rtlCol="0">
            <a:spAutoFit/>
          </a:bodyPr>
          <a:lstStyle/>
          <a:p>
            <a:r>
              <a:rPr lang="en-GB" sz="1600" dirty="0"/>
              <a:t>Plot shows GWD over NH</a:t>
            </a:r>
          </a:p>
          <a:p>
            <a:r>
              <a:rPr lang="en-GB" sz="1600" dirty="0"/>
              <a:t>stratosphere</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56747FA-8FCA-4C77-BBB5-7E71E126FC06}"/>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35" name="TextBox 34">
                <a:extLst>
                  <a:ext uri="{FF2B5EF4-FFF2-40B4-BE49-F238E27FC236}">
                    <a16:creationId xmlns:a16="http://schemas.microsoft.com/office/drawing/2014/main" id="{656747FA-8FCA-4C77-BBB5-7E71E126FC06}"/>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8"/>
                <a:stretch>
                  <a:fillRect/>
                </a:stretch>
              </a:blipFill>
            </p:spPr>
            <p:txBody>
              <a:bodyPr/>
              <a:lstStyle/>
              <a:p>
                <a:r>
                  <a:rPr lang="en-GB">
                    <a:noFill/>
                  </a:rPr>
                  <a:t> </a:t>
                </a:r>
              </a:p>
            </p:txBody>
          </p:sp>
        </mc:Fallback>
      </mc:AlternateContent>
      <p:sp>
        <p:nvSpPr>
          <p:cNvPr id="36" name="Rectangle 35">
            <a:extLst>
              <a:ext uri="{FF2B5EF4-FFF2-40B4-BE49-F238E27FC236}">
                <a16:creationId xmlns:a16="http://schemas.microsoft.com/office/drawing/2014/main" id="{7983DEE2-5006-4343-8593-E6517222170B}"/>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D4EFB6B6-C18B-483A-B841-CE1513B3DED3}"/>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37" name="Rectangle 36">
                <a:extLst>
                  <a:ext uri="{FF2B5EF4-FFF2-40B4-BE49-F238E27FC236}">
                    <a16:creationId xmlns:a16="http://schemas.microsoft.com/office/drawing/2014/main" id="{D4EFB6B6-C18B-483A-B841-CE1513B3DED3}"/>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9"/>
                <a:stretch>
                  <a:fillRect/>
                </a:stretch>
              </a:blipFill>
            </p:spPr>
            <p:txBody>
              <a:bodyPr/>
              <a:lstStyle/>
              <a:p>
                <a:r>
                  <a:rPr lang="en-GB">
                    <a:noFill/>
                  </a:rPr>
                  <a:t> </a:t>
                </a:r>
              </a:p>
            </p:txBody>
          </p:sp>
        </mc:Fallback>
      </mc:AlternateContent>
      <p:grpSp>
        <p:nvGrpSpPr>
          <p:cNvPr id="38" name="Group 37">
            <a:extLst>
              <a:ext uri="{FF2B5EF4-FFF2-40B4-BE49-F238E27FC236}">
                <a16:creationId xmlns:a16="http://schemas.microsoft.com/office/drawing/2014/main" id="{C947E028-5E6E-4C67-95D5-E2CBB71E6160}"/>
              </a:ext>
            </a:extLst>
          </p:cNvPr>
          <p:cNvGrpSpPr/>
          <p:nvPr/>
        </p:nvGrpSpPr>
        <p:grpSpPr>
          <a:xfrm>
            <a:off x="1282879" y="1165981"/>
            <a:ext cx="1863649" cy="698267"/>
            <a:chOff x="5864367" y="4171016"/>
            <a:chExt cx="1786484" cy="667264"/>
          </a:xfrm>
        </p:grpSpPr>
        <p:grpSp>
          <p:nvGrpSpPr>
            <p:cNvPr id="39" name="Group 38">
              <a:extLst>
                <a:ext uri="{FF2B5EF4-FFF2-40B4-BE49-F238E27FC236}">
                  <a16:creationId xmlns:a16="http://schemas.microsoft.com/office/drawing/2014/main" id="{C49C3750-F87D-4148-9235-BB1DFD491B0F}"/>
                </a:ext>
              </a:extLst>
            </p:cNvPr>
            <p:cNvGrpSpPr/>
            <p:nvPr/>
          </p:nvGrpSpPr>
          <p:grpSpPr>
            <a:xfrm>
              <a:off x="5864367" y="4262620"/>
              <a:ext cx="1786484" cy="516838"/>
              <a:chOff x="5864367" y="4262620"/>
              <a:chExt cx="1786484" cy="516838"/>
            </a:xfrm>
          </p:grpSpPr>
          <p:sp>
            <p:nvSpPr>
              <p:cNvPr id="46" name="Chevron 67">
                <a:extLst>
                  <a:ext uri="{FF2B5EF4-FFF2-40B4-BE49-F238E27FC236}">
                    <a16:creationId xmlns:a16="http://schemas.microsoft.com/office/drawing/2014/main" id="{21C96E30-F987-4C56-86F5-41E43C876168}"/>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47" name="Pentagon 68">
                <a:extLst>
                  <a:ext uri="{FF2B5EF4-FFF2-40B4-BE49-F238E27FC236}">
                    <a16:creationId xmlns:a16="http://schemas.microsoft.com/office/drawing/2014/main" id="{199946F8-275A-438D-B110-29392198616C}"/>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42" name="TextBox 41">
              <a:extLst>
                <a:ext uri="{FF2B5EF4-FFF2-40B4-BE49-F238E27FC236}">
                  <a16:creationId xmlns:a16="http://schemas.microsoft.com/office/drawing/2014/main" id="{355360E0-494E-4EC2-A06E-D430F9488D9C}"/>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49" name="Group 48">
            <a:extLst>
              <a:ext uri="{FF2B5EF4-FFF2-40B4-BE49-F238E27FC236}">
                <a16:creationId xmlns:a16="http://schemas.microsoft.com/office/drawing/2014/main" id="{92FA30EA-BBAB-4699-95FC-AFCE43045F3A}"/>
              </a:ext>
            </a:extLst>
          </p:cNvPr>
          <p:cNvGrpSpPr/>
          <p:nvPr/>
        </p:nvGrpSpPr>
        <p:grpSpPr>
          <a:xfrm>
            <a:off x="4644564" y="1172120"/>
            <a:ext cx="1546879" cy="576765"/>
            <a:chOff x="4010642" y="4180587"/>
            <a:chExt cx="1482829" cy="551155"/>
          </a:xfrm>
        </p:grpSpPr>
        <p:grpSp>
          <p:nvGrpSpPr>
            <p:cNvPr id="52" name="Group 51">
              <a:extLst>
                <a:ext uri="{FF2B5EF4-FFF2-40B4-BE49-F238E27FC236}">
                  <a16:creationId xmlns:a16="http://schemas.microsoft.com/office/drawing/2014/main" id="{88803AA6-B59B-4AF1-9D51-DF9D1CAADB07}"/>
                </a:ext>
              </a:extLst>
            </p:cNvPr>
            <p:cNvGrpSpPr/>
            <p:nvPr/>
          </p:nvGrpSpPr>
          <p:grpSpPr>
            <a:xfrm>
              <a:off x="4010642" y="4211115"/>
              <a:ext cx="1315627" cy="520627"/>
              <a:chOff x="4010642" y="4211115"/>
              <a:chExt cx="1315627" cy="520627"/>
            </a:xfrm>
          </p:grpSpPr>
          <p:sp>
            <p:nvSpPr>
              <p:cNvPr id="61" name="Chevron 42">
                <a:extLst>
                  <a:ext uri="{FF2B5EF4-FFF2-40B4-BE49-F238E27FC236}">
                    <a16:creationId xmlns:a16="http://schemas.microsoft.com/office/drawing/2014/main" id="{95578453-E9D3-472E-96F8-720AEA851847}"/>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66" name="Pentagon 69">
                <a:extLst>
                  <a:ext uri="{FF2B5EF4-FFF2-40B4-BE49-F238E27FC236}">
                    <a16:creationId xmlns:a16="http://schemas.microsoft.com/office/drawing/2014/main" id="{05477E34-E457-4959-A8C0-339473484521}"/>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53" name="TextBox 52">
              <a:extLst>
                <a:ext uri="{FF2B5EF4-FFF2-40B4-BE49-F238E27FC236}">
                  <a16:creationId xmlns:a16="http://schemas.microsoft.com/office/drawing/2014/main" id="{57B0C9F9-B585-42BC-A275-8676C8CC664B}"/>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67" name="Group 66">
            <a:extLst>
              <a:ext uri="{FF2B5EF4-FFF2-40B4-BE49-F238E27FC236}">
                <a16:creationId xmlns:a16="http://schemas.microsoft.com/office/drawing/2014/main" id="{2A908DAC-3F84-4203-8243-89A87438CA20}"/>
              </a:ext>
            </a:extLst>
          </p:cNvPr>
          <p:cNvGrpSpPr/>
          <p:nvPr/>
        </p:nvGrpSpPr>
        <p:grpSpPr>
          <a:xfrm>
            <a:off x="6972624" y="1151994"/>
            <a:ext cx="1863649" cy="575161"/>
            <a:chOff x="5864367" y="4229836"/>
            <a:chExt cx="1786484" cy="549622"/>
          </a:xfrm>
        </p:grpSpPr>
        <p:grpSp>
          <p:nvGrpSpPr>
            <p:cNvPr id="68" name="Group 67">
              <a:extLst>
                <a:ext uri="{FF2B5EF4-FFF2-40B4-BE49-F238E27FC236}">
                  <a16:creationId xmlns:a16="http://schemas.microsoft.com/office/drawing/2014/main" id="{035CF472-E7CA-446F-97FB-D4F8659C4B21}"/>
                </a:ext>
              </a:extLst>
            </p:cNvPr>
            <p:cNvGrpSpPr/>
            <p:nvPr/>
          </p:nvGrpSpPr>
          <p:grpSpPr>
            <a:xfrm>
              <a:off x="5864367" y="4262620"/>
              <a:ext cx="1786484" cy="516838"/>
              <a:chOff x="5864367" y="4262620"/>
              <a:chExt cx="1786484" cy="516838"/>
            </a:xfrm>
          </p:grpSpPr>
          <p:sp>
            <p:nvSpPr>
              <p:cNvPr id="70" name="Chevron 62">
                <a:extLst>
                  <a:ext uri="{FF2B5EF4-FFF2-40B4-BE49-F238E27FC236}">
                    <a16:creationId xmlns:a16="http://schemas.microsoft.com/office/drawing/2014/main" id="{F2EBB767-F1DE-408F-9558-5817DDC1369E}"/>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80" name="Pentagon 63">
                <a:extLst>
                  <a:ext uri="{FF2B5EF4-FFF2-40B4-BE49-F238E27FC236}">
                    <a16:creationId xmlns:a16="http://schemas.microsoft.com/office/drawing/2014/main" id="{87946E06-76A8-457B-BDC0-F22D02F8142B}"/>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69" name="TextBox 68">
              <a:extLst>
                <a:ext uri="{FF2B5EF4-FFF2-40B4-BE49-F238E27FC236}">
                  <a16:creationId xmlns:a16="http://schemas.microsoft.com/office/drawing/2014/main" id="{2C4904A5-090E-4434-B1F2-DDE562536216}"/>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81" name="Rectangle 80">
            <a:extLst>
              <a:ext uri="{FF2B5EF4-FFF2-40B4-BE49-F238E27FC236}">
                <a16:creationId xmlns:a16="http://schemas.microsoft.com/office/drawing/2014/main" id="{1B432364-E293-4BAE-B839-32A042BE393E}"/>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82" name="TextBox 81">
            <a:extLst>
              <a:ext uri="{FF2B5EF4-FFF2-40B4-BE49-F238E27FC236}">
                <a16:creationId xmlns:a16="http://schemas.microsoft.com/office/drawing/2014/main" id="{36CAA455-FFB2-4675-AE56-4295D30201D7}"/>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40" name="TextBox 39">
            <a:extLst>
              <a:ext uri="{FF2B5EF4-FFF2-40B4-BE49-F238E27FC236}">
                <a16:creationId xmlns:a16="http://schemas.microsoft.com/office/drawing/2014/main" id="{52186F80-CBD2-4DD2-9274-3ECF5AD47594}"/>
              </a:ext>
            </a:extLst>
          </p:cNvPr>
          <p:cNvSpPr txBox="1"/>
          <p:nvPr/>
        </p:nvSpPr>
        <p:spPr>
          <a:xfrm>
            <a:off x="1043975" y="1869849"/>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sp>
        <p:nvSpPr>
          <p:cNvPr id="57" name="TextBox 56">
            <a:extLst>
              <a:ext uri="{FF2B5EF4-FFF2-40B4-BE49-F238E27FC236}">
                <a16:creationId xmlns:a16="http://schemas.microsoft.com/office/drawing/2014/main" id="{76F8DB2B-87A5-4004-A738-D593AB99DFE7}"/>
              </a:ext>
            </a:extLst>
          </p:cNvPr>
          <p:cNvSpPr txBox="1"/>
          <p:nvPr/>
        </p:nvSpPr>
        <p:spPr>
          <a:xfrm>
            <a:off x="5381853" y="2921387"/>
            <a:ext cx="895172" cy="338554"/>
          </a:xfrm>
          <a:prstGeom prst="rect">
            <a:avLst/>
          </a:prstGeom>
          <a:noFill/>
        </p:spPr>
        <p:txBody>
          <a:bodyPr wrap="square" rtlCol="0">
            <a:spAutoFit/>
          </a:bodyPr>
          <a:lstStyle/>
          <a:p>
            <a:r>
              <a:rPr lang="en-GB" sz="1600" dirty="0">
                <a:solidFill>
                  <a:srgbClr val="FF0000"/>
                </a:solidFill>
              </a:rPr>
              <a:t>40 km</a:t>
            </a:r>
          </a:p>
        </p:txBody>
      </p:sp>
      <p:sp>
        <p:nvSpPr>
          <p:cNvPr id="58" name="TextBox 57">
            <a:extLst>
              <a:ext uri="{FF2B5EF4-FFF2-40B4-BE49-F238E27FC236}">
                <a16:creationId xmlns:a16="http://schemas.microsoft.com/office/drawing/2014/main" id="{A95F59C4-3735-442B-BD1F-D6F5DEC5761C}"/>
              </a:ext>
            </a:extLst>
          </p:cNvPr>
          <p:cNvSpPr txBox="1"/>
          <p:nvPr/>
        </p:nvSpPr>
        <p:spPr>
          <a:xfrm>
            <a:off x="5573251" y="1846153"/>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sp>
        <p:nvSpPr>
          <p:cNvPr id="43" name="TextBox 42">
            <a:extLst>
              <a:ext uri="{FF2B5EF4-FFF2-40B4-BE49-F238E27FC236}">
                <a16:creationId xmlns:a16="http://schemas.microsoft.com/office/drawing/2014/main" id="{5DBAB996-CCFB-43C5-9682-BF8B4B423757}"/>
              </a:ext>
            </a:extLst>
          </p:cNvPr>
          <p:cNvSpPr txBox="1"/>
          <p:nvPr/>
        </p:nvSpPr>
        <p:spPr>
          <a:xfrm>
            <a:off x="1155050" y="2661909"/>
            <a:ext cx="1304453" cy="523220"/>
          </a:xfrm>
          <a:prstGeom prst="rect">
            <a:avLst/>
          </a:prstGeom>
          <a:noFill/>
        </p:spPr>
        <p:txBody>
          <a:bodyPr wrap="square" rtlCol="0">
            <a:spAutoFit/>
          </a:bodyPr>
          <a:lstStyle/>
          <a:p>
            <a:pPr algn="ctr"/>
            <a:r>
              <a:rPr lang="en-GB" sz="1400" dirty="0">
                <a:solidFill>
                  <a:srgbClr val="FF0000"/>
                </a:solidFill>
              </a:rPr>
              <a:t>9 km</a:t>
            </a:r>
          </a:p>
          <a:p>
            <a:r>
              <a:rPr lang="en-GB" sz="1400" dirty="0">
                <a:solidFill>
                  <a:srgbClr val="FF0000"/>
                </a:solidFill>
              </a:rPr>
              <a:t>(resolved)</a:t>
            </a:r>
          </a:p>
        </p:txBody>
      </p:sp>
      <p:cxnSp>
        <p:nvCxnSpPr>
          <p:cNvPr id="45" name="Straight Arrow Connector 44">
            <a:extLst>
              <a:ext uri="{FF2B5EF4-FFF2-40B4-BE49-F238E27FC236}">
                <a16:creationId xmlns:a16="http://schemas.microsoft.com/office/drawing/2014/main" id="{09383C49-E3D0-40E0-A60B-161D5297A61A}"/>
              </a:ext>
            </a:extLst>
          </p:cNvPr>
          <p:cNvCxnSpPr>
            <a:cxnSpLocks/>
          </p:cNvCxnSpPr>
          <p:nvPr/>
        </p:nvCxnSpPr>
        <p:spPr>
          <a:xfrm>
            <a:off x="1962617" y="2919234"/>
            <a:ext cx="300086" cy="174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10657E1-B594-4E2C-B8D5-C9E3F1CD6CF0}"/>
              </a:ext>
            </a:extLst>
          </p:cNvPr>
          <p:cNvCxnSpPr>
            <a:cxnSpLocks/>
          </p:cNvCxnSpPr>
          <p:nvPr/>
        </p:nvCxnSpPr>
        <p:spPr>
          <a:xfrm>
            <a:off x="2112660" y="2802335"/>
            <a:ext cx="457621" cy="71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7AD4CF9-774E-490A-B3EC-C409660D7A3F}"/>
              </a:ext>
            </a:extLst>
          </p:cNvPr>
          <p:cNvSpPr txBox="1"/>
          <p:nvPr/>
        </p:nvSpPr>
        <p:spPr>
          <a:xfrm>
            <a:off x="708448" y="3333055"/>
            <a:ext cx="1148860" cy="523220"/>
          </a:xfrm>
          <a:prstGeom prst="rect">
            <a:avLst/>
          </a:prstGeom>
          <a:noFill/>
        </p:spPr>
        <p:txBody>
          <a:bodyPr wrap="square" rtlCol="0">
            <a:spAutoFit/>
          </a:bodyPr>
          <a:lstStyle/>
          <a:p>
            <a:pPr algn="ctr"/>
            <a:r>
              <a:rPr lang="en-GB" sz="1400" dirty="0">
                <a:solidFill>
                  <a:srgbClr val="FF0000"/>
                </a:solidFill>
              </a:rPr>
              <a:t>40 km (resolved)</a:t>
            </a:r>
          </a:p>
        </p:txBody>
      </p:sp>
      <p:cxnSp>
        <p:nvCxnSpPr>
          <p:cNvPr id="51" name="Straight Arrow Connector 50">
            <a:extLst>
              <a:ext uri="{FF2B5EF4-FFF2-40B4-BE49-F238E27FC236}">
                <a16:creationId xmlns:a16="http://schemas.microsoft.com/office/drawing/2014/main" id="{405E1E51-92B0-4915-8BED-5A91C983BF23}"/>
              </a:ext>
            </a:extLst>
          </p:cNvPr>
          <p:cNvCxnSpPr>
            <a:cxnSpLocks/>
          </p:cNvCxnSpPr>
          <p:nvPr/>
        </p:nvCxnSpPr>
        <p:spPr>
          <a:xfrm>
            <a:off x="1644907" y="3592286"/>
            <a:ext cx="1008486" cy="1632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745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A5C63A25-8C08-4926-9548-5D01C6C4E1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14990" y="2268000"/>
            <a:ext cx="3915268" cy="2869647"/>
          </a:xfrm>
          <a:prstGeom prst="rect">
            <a:avLst/>
          </a:prstGeom>
        </p:spPr>
      </p:pic>
      <p:pic>
        <p:nvPicPr>
          <p:cNvPr id="51" name="Picture 50">
            <a:extLst>
              <a:ext uri="{FF2B5EF4-FFF2-40B4-BE49-F238E27FC236}">
                <a16:creationId xmlns:a16="http://schemas.microsoft.com/office/drawing/2014/main" id="{49C2A89D-7CAE-4A56-8BFA-A25B98A00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047"/>
          <a:stretch/>
        </p:blipFill>
        <p:spPr>
          <a:xfrm>
            <a:off x="5014990" y="2250242"/>
            <a:ext cx="2847807" cy="2905162"/>
          </a:xfrm>
          <a:prstGeom prst="rect">
            <a:avLst/>
          </a:prstGeom>
        </p:spPr>
      </p:pic>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6" b="-142"/>
          <a:stretch/>
        </p:blipFill>
        <p:spPr>
          <a:xfrm>
            <a:off x="442686" y="2268000"/>
            <a:ext cx="4003905" cy="2854800"/>
          </a:xfrm>
          <a:prstGeom prst="rect">
            <a:avLst/>
          </a:prstGeom>
        </p:spPr>
      </p:pic>
      <p:pic>
        <p:nvPicPr>
          <p:cNvPr id="62" name="Picture 61">
            <a:extLst>
              <a:ext uri="{FF2B5EF4-FFF2-40B4-BE49-F238E27FC236}">
                <a16:creationId xmlns:a16="http://schemas.microsoft.com/office/drawing/2014/main" id="{97BBB1A0-4C15-4286-A9D0-FA8DDC5D93F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0901" y="2261651"/>
            <a:ext cx="4003683" cy="2854800"/>
          </a:xfrm>
          <a:prstGeom prst="rect">
            <a:avLst/>
          </a:prstGeom>
        </p:spPr>
      </p:pic>
      <p:pic>
        <p:nvPicPr>
          <p:cNvPr id="63" name="Picture 62">
            <a:extLst>
              <a:ext uri="{FF2B5EF4-FFF2-40B4-BE49-F238E27FC236}">
                <a16:creationId xmlns:a16="http://schemas.microsoft.com/office/drawing/2014/main" id="{AE17AF55-0A3F-44CC-908C-2C65950A641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42797" y="2268000"/>
            <a:ext cx="4003683" cy="2854799"/>
          </a:xfrm>
          <a:prstGeom prst="rect">
            <a:avLst/>
          </a:prstGeom>
        </p:spPr>
      </p:pic>
      <p:pic>
        <p:nvPicPr>
          <p:cNvPr id="64" name="Picture 63">
            <a:extLst>
              <a:ext uri="{FF2B5EF4-FFF2-40B4-BE49-F238E27FC236}">
                <a16:creationId xmlns:a16="http://schemas.microsoft.com/office/drawing/2014/main" id="{84834FE5-745E-4508-9C9C-98BFE07B57A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50901" y="2268000"/>
            <a:ext cx="3987474" cy="2854800"/>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sp>
        <p:nvSpPr>
          <p:cNvPr id="55" name="TextBox 54">
            <a:extLst>
              <a:ext uri="{FF2B5EF4-FFF2-40B4-BE49-F238E27FC236}">
                <a16:creationId xmlns:a16="http://schemas.microsoft.com/office/drawing/2014/main" id="{B29E110D-2409-4FFA-BC1D-27D77E967388}"/>
              </a:ext>
            </a:extLst>
          </p:cNvPr>
          <p:cNvSpPr txBox="1"/>
          <p:nvPr/>
        </p:nvSpPr>
        <p:spPr>
          <a:xfrm>
            <a:off x="3386039" y="4076700"/>
            <a:ext cx="1771466" cy="830997"/>
          </a:xfrm>
          <a:prstGeom prst="rect">
            <a:avLst/>
          </a:prstGeom>
          <a:noFill/>
        </p:spPr>
        <p:txBody>
          <a:bodyPr wrap="square" rtlCol="0">
            <a:spAutoFit/>
          </a:bodyPr>
          <a:lstStyle/>
          <a:p>
            <a:r>
              <a:rPr lang="en-GB" sz="1600" dirty="0"/>
              <a:t>Plot shows GWD over NH</a:t>
            </a:r>
          </a:p>
          <a:p>
            <a:r>
              <a:rPr lang="en-GB" sz="1600" dirty="0"/>
              <a:t>stratosphere</a:t>
            </a:r>
          </a:p>
        </p:txBody>
      </p:sp>
      <p:sp>
        <p:nvSpPr>
          <p:cNvPr id="59" name="TextBox 58">
            <a:extLst>
              <a:ext uri="{FF2B5EF4-FFF2-40B4-BE49-F238E27FC236}">
                <a16:creationId xmlns:a16="http://schemas.microsoft.com/office/drawing/2014/main" id="{F0200DE6-DFCF-4A80-A645-1C0411C7CC5D}"/>
              </a:ext>
            </a:extLst>
          </p:cNvPr>
          <p:cNvSpPr txBox="1"/>
          <p:nvPr/>
        </p:nvSpPr>
        <p:spPr>
          <a:xfrm>
            <a:off x="5381853" y="2921387"/>
            <a:ext cx="895172" cy="338554"/>
          </a:xfrm>
          <a:prstGeom prst="rect">
            <a:avLst/>
          </a:prstGeom>
          <a:noFill/>
        </p:spPr>
        <p:txBody>
          <a:bodyPr wrap="square" rtlCol="0">
            <a:spAutoFit/>
          </a:bodyPr>
          <a:lstStyle/>
          <a:p>
            <a:r>
              <a:rPr lang="en-GB" sz="1600" dirty="0">
                <a:solidFill>
                  <a:srgbClr val="FF0000"/>
                </a:solidFill>
              </a:rPr>
              <a:t>40 km</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7929814-A79E-46F8-802B-B7F8F473C5C1}"/>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35" name="TextBox 34">
                <a:extLst>
                  <a:ext uri="{FF2B5EF4-FFF2-40B4-BE49-F238E27FC236}">
                    <a16:creationId xmlns:a16="http://schemas.microsoft.com/office/drawing/2014/main" id="{A7929814-A79E-46F8-802B-B7F8F473C5C1}"/>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9"/>
                <a:stretch>
                  <a:fillRect/>
                </a:stretch>
              </a:blipFill>
            </p:spPr>
            <p:txBody>
              <a:bodyPr/>
              <a:lstStyle/>
              <a:p>
                <a:r>
                  <a:rPr lang="en-GB">
                    <a:noFill/>
                  </a:rPr>
                  <a:t> </a:t>
                </a:r>
              </a:p>
            </p:txBody>
          </p:sp>
        </mc:Fallback>
      </mc:AlternateContent>
      <p:sp>
        <p:nvSpPr>
          <p:cNvPr id="36" name="Rectangle 35">
            <a:extLst>
              <a:ext uri="{FF2B5EF4-FFF2-40B4-BE49-F238E27FC236}">
                <a16:creationId xmlns:a16="http://schemas.microsoft.com/office/drawing/2014/main" id="{E0D817AF-68F4-4BA6-BDA4-15284F4D8C7F}"/>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3D7565FA-3DEB-4D38-A996-63478A52218E}"/>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37" name="Rectangle 36">
                <a:extLst>
                  <a:ext uri="{FF2B5EF4-FFF2-40B4-BE49-F238E27FC236}">
                    <a16:creationId xmlns:a16="http://schemas.microsoft.com/office/drawing/2014/main" id="{3D7565FA-3DEB-4D38-A996-63478A52218E}"/>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10"/>
                <a:stretch>
                  <a:fillRect/>
                </a:stretch>
              </a:blipFill>
            </p:spPr>
            <p:txBody>
              <a:bodyPr/>
              <a:lstStyle/>
              <a:p>
                <a:r>
                  <a:rPr lang="en-GB">
                    <a:noFill/>
                  </a:rPr>
                  <a:t> </a:t>
                </a:r>
              </a:p>
            </p:txBody>
          </p:sp>
        </mc:Fallback>
      </mc:AlternateContent>
      <p:grpSp>
        <p:nvGrpSpPr>
          <p:cNvPr id="38" name="Group 37">
            <a:extLst>
              <a:ext uri="{FF2B5EF4-FFF2-40B4-BE49-F238E27FC236}">
                <a16:creationId xmlns:a16="http://schemas.microsoft.com/office/drawing/2014/main" id="{577DAC7A-9291-40D6-BF19-705E7A40D62F}"/>
              </a:ext>
            </a:extLst>
          </p:cNvPr>
          <p:cNvGrpSpPr/>
          <p:nvPr/>
        </p:nvGrpSpPr>
        <p:grpSpPr>
          <a:xfrm>
            <a:off x="1282879" y="1165981"/>
            <a:ext cx="1863649" cy="698267"/>
            <a:chOff x="5864367" y="4171016"/>
            <a:chExt cx="1786484" cy="667264"/>
          </a:xfrm>
        </p:grpSpPr>
        <p:grpSp>
          <p:nvGrpSpPr>
            <p:cNvPr id="39" name="Group 38">
              <a:extLst>
                <a:ext uri="{FF2B5EF4-FFF2-40B4-BE49-F238E27FC236}">
                  <a16:creationId xmlns:a16="http://schemas.microsoft.com/office/drawing/2014/main" id="{881045A0-F6B7-4F9C-A05A-89A83B59F961}"/>
                </a:ext>
              </a:extLst>
            </p:cNvPr>
            <p:cNvGrpSpPr/>
            <p:nvPr/>
          </p:nvGrpSpPr>
          <p:grpSpPr>
            <a:xfrm>
              <a:off x="5864367" y="4262620"/>
              <a:ext cx="1786484" cy="516838"/>
              <a:chOff x="5864367" y="4262620"/>
              <a:chExt cx="1786484" cy="516838"/>
            </a:xfrm>
          </p:grpSpPr>
          <p:sp>
            <p:nvSpPr>
              <p:cNvPr id="46" name="Chevron 67">
                <a:extLst>
                  <a:ext uri="{FF2B5EF4-FFF2-40B4-BE49-F238E27FC236}">
                    <a16:creationId xmlns:a16="http://schemas.microsoft.com/office/drawing/2014/main" id="{467522EE-8518-40B7-8A9F-6841DF3A55B8}"/>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47" name="Pentagon 68">
                <a:extLst>
                  <a:ext uri="{FF2B5EF4-FFF2-40B4-BE49-F238E27FC236}">
                    <a16:creationId xmlns:a16="http://schemas.microsoft.com/office/drawing/2014/main" id="{A3D3B0DC-45D4-461A-90E4-B96F975DEFBC}"/>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42" name="TextBox 41">
              <a:extLst>
                <a:ext uri="{FF2B5EF4-FFF2-40B4-BE49-F238E27FC236}">
                  <a16:creationId xmlns:a16="http://schemas.microsoft.com/office/drawing/2014/main" id="{85EFCF3A-095F-4847-B4F0-9E358B2CA068}"/>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49" name="Group 48">
            <a:extLst>
              <a:ext uri="{FF2B5EF4-FFF2-40B4-BE49-F238E27FC236}">
                <a16:creationId xmlns:a16="http://schemas.microsoft.com/office/drawing/2014/main" id="{F4E2AB48-9E63-4D5C-98EB-62432FD1D1C3}"/>
              </a:ext>
            </a:extLst>
          </p:cNvPr>
          <p:cNvGrpSpPr/>
          <p:nvPr/>
        </p:nvGrpSpPr>
        <p:grpSpPr>
          <a:xfrm>
            <a:off x="4644564" y="1172120"/>
            <a:ext cx="1546879" cy="576765"/>
            <a:chOff x="4010642" y="4180587"/>
            <a:chExt cx="1482829" cy="551155"/>
          </a:xfrm>
        </p:grpSpPr>
        <p:grpSp>
          <p:nvGrpSpPr>
            <p:cNvPr id="52" name="Group 51">
              <a:extLst>
                <a:ext uri="{FF2B5EF4-FFF2-40B4-BE49-F238E27FC236}">
                  <a16:creationId xmlns:a16="http://schemas.microsoft.com/office/drawing/2014/main" id="{1D4E3AC7-5991-43D0-8CCD-C1171E25F7A8}"/>
                </a:ext>
              </a:extLst>
            </p:cNvPr>
            <p:cNvGrpSpPr/>
            <p:nvPr/>
          </p:nvGrpSpPr>
          <p:grpSpPr>
            <a:xfrm>
              <a:off x="4010642" y="4211115"/>
              <a:ext cx="1315627" cy="520627"/>
              <a:chOff x="4010642" y="4211115"/>
              <a:chExt cx="1315627" cy="520627"/>
            </a:xfrm>
          </p:grpSpPr>
          <p:sp>
            <p:nvSpPr>
              <p:cNvPr id="61" name="Chevron 42">
                <a:extLst>
                  <a:ext uri="{FF2B5EF4-FFF2-40B4-BE49-F238E27FC236}">
                    <a16:creationId xmlns:a16="http://schemas.microsoft.com/office/drawing/2014/main" id="{6AB64421-9F62-47D5-9FCB-16CB764ACB1B}"/>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66" name="Pentagon 69">
                <a:extLst>
                  <a:ext uri="{FF2B5EF4-FFF2-40B4-BE49-F238E27FC236}">
                    <a16:creationId xmlns:a16="http://schemas.microsoft.com/office/drawing/2014/main" id="{DB9090D9-2E54-4E90-90AD-A50957250493}"/>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53" name="TextBox 52">
              <a:extLst>
                <a:ext uri="{FF2B5EF4-FFF2-40B4-BE49-F238E27FC236}">
                  <a16:creationId xmlns:a16="http://schemas.microsoft.com/office/drawing/2014/main" id="{2247A6F6-73DD-451B-AF81-AB8A037C99BB}"/>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67" name="Group 66">
            <a:extLst>
              <a:ext uri="{FF2B5EF4-FFF2-40B4-BE49-F238E27FC236}">
                <a16:creationId xmlns:a16="http://schemas.microsoft.com/office/drawing/2014/main" id="{5A9FF726-75D2-465D-A8DF-C31C90687C6D}"/>
              </a:ext>
            </a:extLst>
          </p:cNvPr>
          <p:cNvGrpSpPr/>
          <p:nvPr/>
        </p:nvGrpSpPr>
        <p:grpSpPr>
          <a:xfrm>
            <a:off x="6972624" y="1151994"/>
            <a:ext cx="1863649" cy="575161"/>
            <a:chOff x="5864367" y="4229836"/>
            <a:chExt cx="1786484" cy="549622"/>
          </a:xfrm>
        </p:grpSpPr>
        <p:grpSp>
          <p:nvGrpSpPr>
            <p:cNvPr id="68" name="Group 67">
              <a:extLst>
                <a:ext uri="{FF2B5EF4-FFF2-40B4-BE49-F238E27FC236}">
                  <a16:creationId xmlns:a16="http://schemas.microsoft.com/office/drawing/2014/main" id="{FBAB928A-B7DD-4FE4-8A27-7E3DD73FDB5A}"/>
                </a:ext>
              </a:extLst>
            </p:cNvPr>
            <p:cNvGrpSpPr/>
            <p:nvPr/>
          </p:nvGrpSpPr>
          <p:grpSpPr>
            <a:xfrm>
              <a:off x="5864367" y="4262620"/>
              <a:ext cx="1786484" cy="516838"/>
              <a:chOff x="5864367" y="4262620"/>
              <a:chExt cx="1786484" cy="516838"/>
            </a:xfrm>
          </p:grpSpPr>
          <p:sp>
            <p:nvSpPr>
              <p:cNvPr id="70" name="Chevron 62">
                <a:extLst>
                  <a:ext uri="{FF2B5EF4-FFF2-40B4-BE49-F238E27FC236}">
                    <a16:creationId xmlns:a16="http://schemas.microsoft.com/office/drawing/2014/main" id="{F97B565B-0225-404F-9370-EDFA4C56CF4F}"/>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80" name="Pentagon 63">
                <a:extLst>
                  <a:ext uri="{FF2B5EF4-FFF2-40B4-BE49-F238E27FC236}">
                    <a16:creationId xmlns:a16="http://schemas.microsoft.com/office/drawing/2014/main" id="{B8328800-F032-4B3F-83E9-90EF4314D3F1}"/>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69" name="TextBox 68">
              <a:extLst>
                <a:ext uri="{FF2B5EF4-FFF2-40B4-BE49-F238E27FC236}">
                  <a16:creationId xmlns:a16="http://schemas.microsoft.com/office/drawing/2014/main" id="{42D6705A-967F-4D6D-BF7A-98D17F766124}"/>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81" name="Rectangle 80">
            <a:extLst>
              <a:ext uri="{FF2B5EF4-FFF2-40B4-BE49-F238E27FC236}">
                <a16:creationId xmlns:a16="http://schemas.microsoft.com/office/drawing/2014/main" id="{EEFAE1F1-20EB-4465-A953-426B1FB13B97}"/>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82" name="TextBox 81">
            <a:extLst>
              <a:ext uri="{FF2B5EF4-FFF2-40B4-BE49-F238E27FC236}">
                <a16:creationId xmlns:a16="http://schemas.microsoft.com/office/drawing/2014/main" id="{469A6FA7-7FC1-4A26-861E-93C710EA476A}"/>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40" name="TextBox 39">
            <a:extLst>
              <a:ext uri="{FF2B5EF4-FFF2-40B4-BE49-F238E27FC236}">
                <a16:creationId xmlns:a16="http://schemas.microsoft.com/office/drawing/2014/main" id="{AC863A49-43A1-4D71-91F9-81CFEE9D9B7E}"/>
              </a:ext>
            </a:extLst>
          </p:cNvPr>
          <p:cNvSpPr txBox="1"/>
          <p:nvPr/>
        </p:nvSpPr>
        <p:spPr>
          <a:xfrm>
            <a:off x="1043975" y="1869849"/>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sp>
        <p:nvSpPr>
          <p:cNvPr id="48" name="TextBox 47">
            <a:extLst>
              <a:ext uri="{FF2B5EF4-FFF2-40B4-BE49-F238E27FC236}">
                <a16:creationId xmlns:a16="http://schemas.microsoft.com/office/drawing/2014/main" id="{B89AB1A1-B2E6-46E3-B84F-789348194EE8}"/>
              </a:ext>
            </a:extLst>
          </p:cNvPr>
          <p:cNvSpPr txBox="1"/>
          <p:nvPr/>
        </p:nvSpPr>
        <p:spPr>
          <a:xfrm>
            <a:off x="5573251" y="1846153"/>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cxnSp>
        <p:nvCxnSpPr>
          <p:cNvPr id="41" name="Straight Arrow Connector 40">
            <a:extLst>
              <a:ext uri="{FF2B5EF4-FFF2-40B4-BE49-F238E27FC236}">
                <a16:creationId xmlns:a16="http://schemas.microsoft.com/office/drawing/2014/main" id="{CE21EAA5-1709-4FF4-9C23-7BD1AD3EA239}"/>
              </a:ext>
            </a:extLst>
          </p:cNvPr>
          <p:cNvCxnSpPr>
            <a:cxnSpLocks/>
          </p:cNvCxnSpPr>
          <p:nvPr/>
        </p:nvCxnSpPr>
        <p:spPr>
          <a:xfrm>
            <a:off x="1962617" y="2919234"/>
            <a:ext cx="300086" cy="174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9CAACAB-44AE-42D7-A49F-37AB9BA5B18C}"/>
              </a:ext>
            </a:extLst>
          </p:cNvPr>
          <p:cNvCxnSpPr>
            <a:cxnSpLocks/>
          </p:cNvCxnSpPr>
          <p:nvPr/>
        </p:nvCxnSpPr>
        <p:spPr>
          <a:xfrm>
            <a:off x="2112660" y="2802335"/>
            <a:ext cx="457621" cy="71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3532AEE-EC05-4E88-A5B2-FE006DEAB3A5}"/>
              </a:ext>
            </a:extLst>
          </p:cNvPr>
          <p:cNvSpPr txBox="1"/>
          <p:nvPr/>
        </p:nvSpPr>
        <p:spPr>
          <a:xfrm>
            <a:off x="708448" y="3333055"/>
            <a:ext cx="1148860" cy="523220"/>
          </a:xfrm>
          <a:prstGeom prst="rect">
            <a:avLst/>
          </a:prstGeom>
          <a:noFill/>
        </p:spPr>
        <p:txBody>
          <a:bodyPr wrap="square" rtlCol="0">
            <a:spAutoFit/>
          </a:bodyPr>
          <a:lstStyle/>
          <a:p>
            <a:pPr algn="ctr"/>
            <a:r>
              <a:rPr lang="en-GB" sz="1400" dirty="0">
                <a:solidFill>
                  <a:srgbClr val="FF0000"/>
                </a:solidFill>
              </a:rPr>
              <a:t>40 km (total)</a:t>
            </a:r>
          </a:p>
        </p:txBody>
      </p:sp>
      <p:cxnSp>
        <p:nvCxnSpPr>
          <p:cNvPr id="58" name="Straight Arrow Connector 57">
            <a:extLst>
              <a:ext uri="{FF2B5EF4-FFF2-40B4-BE49-F238E27FC236}">
                <a16:creationId xmlns:a16="http://schemas.microsoft.com/office/drawing/2014/main" id="{501A17E1-BF95-4BD3-A02C-A337A1498540}"/>
              </a:ext>
            </a:extLst>
          </p:cNvPr>
          <p:cNvCxnSpPr>
            <a:cxnSpLocks/>
          </p:cNvCxnSpPr>
          <p:nvPr/>
        </p:nvCxnSpPr>
        <p:spPr>
          <a:xfrm>
            <a:off x="1644907" y="3592286"/>
            <a:ext cx="617796" cy="2893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462FB99-4FBC-439E-B35E-F6E2A6DEFF5E}"/>
              </a:ext>
            </a:extLst>
          </p:cNvPr>
          <p:cNvSpPr txBox="1"/>
          <p:nvPr/>
        </p:nvSpPr>
        <p:spPr>
          <a:xfrm>
            <a:off x="1155050" y="2661909"/>
            <a:ext cx="1304453" cy="523220"/>
          </a:xfrm>
          <a:prstGeom prst="rect">
            <a:avLst/>
          </a:prstGeom>
          <a:noFill/>
        </p:spPr>
        <p:txBody>
          <a:bodyPr wrap="square" rtlCol="0">
            <a:spAutoFit/>
          </a:bodyPr>
          <a:lstStyle/>
          <a:p>
            <a:pPr algn="ctr"/>
            <a:r>
              <a:rPr lang="en-GB" sz="1400" dirty="0">
                <a:solidFill>
                  <a:srgbClr val="FF0000"/>
                </a:solidFill>
              </a:rPr>
              <a:t>9 km</a:t>
            </a:r>
          </a:p>
          <a:p>
            <a:r>
              <a:rPr lang="en-GB" sz="1400" dirty="0">
                <a:solidFill>
                  <a:srgbClr val="FF0000"/>
                </a:solidFill>
              </a:rPr>
              <a:t>(resolved)</a:t>
            </a:r>
          </a:p>
        </p:txBody>
      </p:sp>
    </p:spTree>
    <p:extLst>
      <p:ext uri="{BB962C8B-B14F-4D97-AF65-F5344CB8AC3E}">
        <p14:creationId xmlns:p14="http://schemas.microsoft.com/office/powerpoint/2010/main" val="1172735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42201CB1-FC13-458D-AC2B-E9978E6471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1557" y="2364369"/>
            <a:ext cx="3742134" cy="2742751"/>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2797" y="2302815"/>
            <a:ext cx="4003683" cy="2785170"/>
          </a:xfrm>
          <a:prstGeom prst="rect">
            <a:avLst/>
          </a:prstGeom>
        </p:spPr>
      </p:pic>
      <p:sp>
        <p:nvSpPr>
          <p:cNvPr id="55" name="TextBox 54">
            <a:extLst>
              <a:ext uri="{FF2B5EF4-FFF2-40B4-BE49-F238E27FC236}">
                <a16:creationId xmlns:a16="http://schemas.microsoft.com/office/drawing/2014/main" id="{B29E110D-2409-4FFA-BC1D-27D77E967388}"/>
              </a:ext>
            </a:extLst>
          </p:cNvPr>
          <p:cNvSpPr txBox="1"/>
          <p:nvPr/>
        </p:nvSpPr>
        <p:spPr>
          <a:xfrm>
            <a:off x="3386039" y="4076700"/>
            <a:ext cx="1771466" cy="830997"/>
          </a:xfrm>
          <a:prstGeom prst="rect">
            <a:avLst/>
          </a:prstGeom>
          <a:noFill/>
        </p:spPr>
        <p:txBody>
          <a:bodyPr wrap="square" rtlCol="0">
            <a:spAutoFit/>
          </a:bodyPr>
          <a:lstStyle/>
          <a:p>
            <a:r>
              <a:rPr lang="en-GB" sz="1600" dirty="0"/>
              <a:t>Plot shows GWD over SH</a:t>
            </a:r>
          </a:p>
          <a:p>
            <a:r>
              <a:rPr lang="en-GB" sz="1600" dirty="0"/>
              <a:t>stratosphere</a:t>
            </a:r>
          </a:p>
        </p:txBody>
      </p:sp>
      <p:sp>
        <p:nvSpPr>
          <p:cNvPr id="59" name="TextBox 58">
            <a:extLst>
              <a:ext uri="{FF2B5EF4-FFF2-40B4-BE49-F238E27FC236}">
                <a16:creationId xmlns:a16="http://schemas.microsoft.com/office/drawing/2014/main" id="{F0200DE6-DFCF-4A80-A645-1C0411C7CC5D}"/>
              </a:ext>
            </a:extLst>
          </p:cNvPr>
          <p:cNvSpPr txBox="1"/>
          <p:nvPr/>
        </p:nvSpPr>
        <p:spPr>
          <a:xfrm>
            <a:off x="5381853" y="2921387"/>
            <a:ext cx="895172" cy="338554"/>
          </a:xfrm>
          <a:prstGeom prst="rect">
            <a:avLst/>
          </a:prstGeom>
          <a:noFill/>
        </p:spPr>
        <p:txBody>
          <a:bodyPr wrap="square" rtlCol="0">
            <a:spAutoFit/>
          </a:bodyPr>
          <a:lstStyle/>
          <a:p>
            <a:r>
              <a:rPr lang="en-GB" sz="1600" dirty="0">
                <a:solidFill>
                  <a:srgbClr val="FF0000"/>
                </a:solidFill>
              </a:rPr>
              <a:t>100 km</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A56A610-EA74-4819-B9FB-3DC31224CBAB}"/>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31" name="TextBox 30">
                <a:extLst>
                  <a:ext uri="{FF2B5EF4-FFF2-40B4-BE49-F238E27FC236}">
                    <a16:creationId xmlns:a16="http://schemas.microsoft.com/office/drawing/2014/main" id="{4A56A610-EA74-4819-B9FB-3DC31224CBAB}"/>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5"/>
                <a:stretch>
                  <a:fillRect/>
                </a:stretch>
              </a:blipFill>
            </p:spPr>
            <p:txBody>
              <a:bodyPr/>
              <a:lstStyle/>
              <a:p>
                <a:r>
                  <a:rPr lang="en-GB">
                    <a:noFill/>
                  </a:rPr>
                  <a:t> </a:t>
                </a:r>
              </a:p>
            </p:txBody>
          </p:sp>
        </mc:Fallback>
      </mc:AlternateContent>
      <p:sp>
        <p:nvSpPr>
          <p:cNvPr id="32" name="Rectangle 31">
            <a:extLst>
              <a:ext uri="{FF2B5EF4-FFF2-40B4-BE49-F238E27FC236}">
                <a16:creationId xmlns:a16="http://schemas.microsoft.com/office/drawing/2014/main" id="{BB09801A-AAE8-4701-93E4-581A61C0314A}"/>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C93F1EFA-2428-4772-830C-1C7CCBBF1A2A}"/>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33" name="Rectangle 32">
                <a:extLst>
                  <a:ext uri="{FF2B5EF4-FFF2-40B4-BE49-F238E27FC236}">
                    <a16:creationId xmlns:a16="http://schemas.microsoft.com/office/drawing/2014/main" id="{C93F1EFA-2428-4772-830C-1C7CCBBF1A2A}"/>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6"/>
                <a:stretch>
                  <a:fillRect/>
                </a:stretch>
              </a:blipFill>
            </p:spPr>
            <p:txBody>
              <a:bodyPr/>
              <a:lstStyle/>
              <a:p>
                <a:r>
                  <a:rPr lang="en-GB">
                    <a:noFill/>
                  </a:rPr>
                  <a:t> </a:t>
                </a:r>
              </a:p>
            </p:txBody>
          </p:sp>
        </mc:Fallback>
      </mc:AlternateContent>
      <p:grpSp>
        <p:nvGrpSpPr>
          <p:cNvPr id="34" name="Group 33">
            <a:extLst>
              <a:ext uri="{FF2B5EF4-FFF2-40B4-BE49-F238E27FC236}">
                <a16:creationId xmlns:a16="http://schemas.microsoft.com/office/drawing/2014/main" id="{C1C8539E-1F88-4D14-83E7-14095D12486C}"/>
              </a:ext>
            </a:extLst>
          </p:cNvPr>
          <p:cNvGrpSpPr/>
          <p:nvPr/>
        </p:nvGrpSpPr>
        <p:grpSpPr>
          <a:xfrm>
            <a:off x="1282879" y="1165981"/>
            <a:ext cx="1863649" cy="698267"/>
            <a:chOff x="5864367" y="4171016"/>
            <a:chExt cx="1786484" cy="667264"/>
          </a:xfrm>
        </p:grpSpPr>
        <p:grpSp>
          <p:nvGrpSpPr>
            <p:cNvPr id="35" name="Group 34">
              <a:extLst>
                <a:ext uri="{FF2B5EF4-FFF2-40B4-BE49-F238E27FC236}">
                  <a16:creationId xmlns:a16="http://schemas.microsoft.com/office/drawing/2014/main" id="{39A9A436-C7FC-4841-8B52-AA9A6C503375}"/>
                </a:ext>
              </a:extLst>
            </p:cNvPr>
            <p:cNvGrpSpPr/>
            <p:nvPr/>
          </p:nvGrpSpPr>
          <p:grpSpPr>
            <a:xfrm>
              <a:off x="5864367" y="4262620"/>
              <a:ext cx="1786484" cy="516838"/>
              <a:chOff x="5864367" y="4262620"/>
              <a:chExt cx="1786484" cy="516838"/>
            </a:xfrm>
          </p:grpSpPr>
          <p:sp>
            <p:nvSpPr>
              <p:cNvPr id="37" name="Chevron 67">
                <a:extLst>
                  <a:ext uri="{FF2B5EF4-FFF2-40B4-BE49-F238E27FC236}">
                    <a16:creationId xmlns:a16="http://schemas.microsoft.com/office/drawing/2014/main" id="{A8B2087E-4243-482F-8A3E-242BAE6099B2}"/>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38" name="Pentagon 68">
                <a:extLst>
                  <a:ext uri="{FF2B5EF4-FFF2-40B4-BE49-F238E27FC236}">
                    <a16:creationId xmlns:a16="http://schemas.microsoft.com/office/drawing/2014/main" id="{83686E9E-3AC6-4188-A55C-54D92CDBCECA}"/>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36" name="TextBox 35">
              <a:extLst>
                <a:ext uri="{FF2B5EF4-FFF2-40B4-BE49-F238E27FC236}">
                  <a16:creationId xmlns:a16="http://schemas.microsoft.com/office/drawing/2014/main" id="{031E64E2-2C61-47B8-97D4-66E38E41B87E}"/>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39" name="Group 38">
            <a:extLst>
              <a:ext uri="{FF2B5EF4-FFF2-40B4-BE49-F238E27FC236}">
                <a16:creationId xmlns:a16="http://schemas.microsoft.com/office/drawing/2014/main" id="{F2C1D14F-A0DE-4E39-AD08-C347320E3749}"/>
              </a:ext>
            </a:extLst>
          </p:cNvPr>
          <p:cNvGrpSpPr/>
          <p:nvPr/>
        </p:nvGrpSpPr>
        <p:grpSpPr>
          <a:xfrm>
            <a:off x="4644564" y="1172120"/>
            <a:ext cx="1546879" cy="576765"/>
            <a:chOff x="4010642" y="4180587"/>
            <a:chExt cx="1482829" cy="551155"/>
          </a:xfrm>
        </p:grpSpPr>
        <p:grpSp>
          <p:nvGrpSpPr>
            <p:cNvPr id="42" name="Group 41">
              <a:extLst>
                <a:ext uri="{FF2B5EF4-FFF2-40B4-BE49-F238E27FC236}">
                  <a16:creationId xmlns:a16="http://schemas.microsoft.com/office/drawing/2014/main" id="{2499BB2A-381D-4D22-AEE2-759DD3C4A986}"/>
                </a:ext>
              </a:extLst>
            </p:cNvPr>
            <p:cNvGrpSpPr/>
            <p:nvPr/>
          </p:nvGrpSpPr>
          <p:grpSpPr>
            <a:xfrm>
              <a:off x="4010642" y="4211115"/>
              <a:ext cx="1315627" cy="520627"/>
              <a:chOff x="4010642" y="4211115"/>
              <a:chExt cx="1315627" cy="520627"/>
            </a:xfrm>
          </p:grpSpPr>
          <p:sp>
            <p:nvSpPr>
              <p:cNvPr id="47" name="Chevron 42">
                <a:extLst>
                  <a:ext uri="{FF2B5EF4-FFF2-40B4-BE49-F238E27FC236}">
                    <a16:creationId xmlns:a16="http://schemas.microsoft.com/office/drawing/2014/main" id="{C7F596A2-2885-48B6-86EF-D75A8964C247}"/>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49" name="Pentagon 69">
                <a:extLst>
                  <a:ext uri="{FF2B5EF4-FFF2-40B4-BE49-F238E27FC236}">
                    <a16:creationId xmlns:a16="http://schemas.microsoft.com/office/drawing/2014/main" id="{CC2CB1CB-94C3-4516-8A0E-598E63BC7B48}"/>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46" name="TextBox 45">
              <a:extLst>
                <a:ext uri="{FF2B5EF4-FFF2-40B4-BE49-F238E27FC236}">
                  <a16:creationId xmlns:a16="http://schemas.microsoft.com/office/drawing/2014/main" id="{023A6CD2-0D57-4D90-B2A2-BB9AB740AF9B}"/>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52" name="Group 51">
            <a:extLst>
              <a:ext uri="{FF2B5EF4-FFF2-40B4-BE49-F238E27FC236}">
                <a16:creationId xmlns:a16="http://schemas.microsoft.com/office/drawing/2014/main" id="{F11B4687-F16E-4CA1-BD78-4A87C1CDEEDE}"/>
              </a:ext>
            </a:extLst>
          </p:cNvPr>
          <p:cNvGrpSpPr/>
          <p:nvPr/>
        </p:nvGrpSpPr>
        <p:grpSpPr>
          <a:xfrm>
            <a:off x="6972624" y="1151994"/>
            <a:ext cx="1863649" cy="575161"/>
            <a:chOff x="5864367" y="4229836"/>
            <a:chExt cx="1786484" cy="549622"/>
          </a:xfrm>
        </p:grpSpPr>
        <p:grpSp>
          <p:nvGrpSpPr>
            <p:cNvPr id="53" name="Group 52">
              <a:extLst>
                <a:ext uri="{FF2B5EF4-FFF2-40B4-BE49-F238E27FC236}">
                  <a16:creationId xmlns:a16="http://schemas.microsoft.com/office/drawing/2014/main" id="{AAC587D3-0BD2-41A4-8A98-DC383FC9AE37}"/>
                </a:ext>
              </a:extLst>
            </p:cNvPr>
            <p:cNvGrpSpPr/>
            <p:nvPr/>
          </p:nvGrpSpPr>
          <p:grpSpPr>
            <a:xfrm>
              <a:off x="5864367" y="4262620"/>
              <a:ext cx="1786484" cy="516838"/>
              <a:chOff x="5864367" y="4262620"/>
              <a:chExt cx="1786484" cy="516838"/>
            </a:xfrm>
          </p:grpSpPr>
          <p:sp>
            <p:nvSpPr>
              <p:cNvPr id="62" name="Chevron 62">
                <a:extLst>
                  <a:ext uri="{FF2B5EF4-FFF2-40B4-BE49-F238E27FC236}">
                    <a16:creationId xmlns:a16="http://schemas.microsoft.com/office/drawing/2014/main" id="{A4BE11B8-F7C4-4FDF-BB2A-A600457F5D88}"/>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63" name="Pentagon 63">
                <a:extLst>
                  <a:ext uri="{FF2B5EF4-FFF2-40B4-BE49-F238E27FC236}">
                    <a16:creationId xmlns:a16="http://schemas.microsoft.com/office/drawing/2014/main" id="{B9E63D12-DD37-4FF4-AE39-E3F8A4A06B79}"/>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61" name="TextBox 60">
              <a:extLst>
                <a:ext uri="{FF2B5EF4-FFF2-40B4-BE49-F238E27FC236}">
                  <a16:creationId xmlns:a16="http://schemas.microsoft.com/office/drawing/2014/main" id="{1613825D-4291-4430-9628-BFBD8EEF2B68}"/>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64" name="Rectangle 63">
            <a:extLst>
              <a:ext uri="{FF2B5EF4-FFF2-40B4-BE49-F238E27FC236}">
                <a16:creationId xmlns:a16="http://schemas.microsoft.com/office/drawing/2014/main" id="{E6C1A274-3C7D-4BA7-9730-5313E4F06123}"/>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65" name="TextBox 64">
            <a:extLst>
              <a:ext uri="{FF2B5EF4-FFF2-40B4-BE49-F238E27FC236}">
                <a16:creationId xmlns:a16="http://schemas.microsoft.com/office/drawing/2014/main" id="{3503A184-1777-4CAE-AD41-B89FEAE6197F}"/>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40" name="TextBox 39">
            <a:extLst>
              <a:ext uri="{FF2B5EF4-FFF2-40B4-BE49-F238E27FC236}">
                <a16:creationId xmlns:a16="http://schemas.microsoft.com/office/drawing/2014/main" id="{477CFE8D-60D4-4B42-B492-B3FF4240E1D2}"/>
              </a:ext>
            </a:extLst>
          </p:cNvPr>
          <p:cNvSpPr txBox="1"/>
          <p:nvPr/>
        </p:nvSpPr>
        <p:spPr>
          <a:xfrm>
            <a:off x="951270" y="1841149"/>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sp>
        <p:nvSpPr>
          <p:cNvPr id="48" name="TextBox 47">
            <a:extLst>
              <a:ext uri="{FF2B5EF4-FFF2-40B4-BE49-F238E27FC236}">
                <a16:creationId xmlns:a16="http://schemas.microsoft.com/office/drawing/2014/main" id="{ADB5F868-27DA-476B-B5A5-37DC199CBF06}"/>
              </a:ext>
            </a:extLst>
          </p:cNvPr>
          <p:cNvSpPr txBox="1"/>
          <p:nvPr/>
        </p:nvSpPr>
        <p:spPr>
          <a:xfrm>
            <a:off x="5612665" y="1965553"/>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sp>
        <p:nvSpPr>
          <p:cNvPr id="41" name="TextBox 40">
            <a:extLst>
              <a:ext uri="{FF2B5EF4-FFF2-40B4-BE49-F238E27FC236}">
                <a16:creationId xmlns:a16="http://schemas.microsoft.com/office/drawing/2014/main" id="{D640FF42-4AB5-4421-8C81-54FC960B57D8}"/>
              </a:ext>
            </a:extLst>
          </p:cNvPr>
          <p:cNvSpPr txBox="1"/>
          <p:nvPr/>
        </p:nvSpPr>
        <p:spPr>
          <a:xfrm>
            <a:off x="1478926" y="3672742"/>
            <a:ext cx="1148860" cy="523220"/>
          </a:xfrm>
          <a:prstGeom prst="rect">
            <a:avLst/>
          </a:prstGeom>
          <a:noFill/>
        </p:spPr>
        <p:txBody>
          <a:bodyPr wrap="square" rtlCol="0">
            <a:spAutoFit/>
          </a:bodyPr>
          <a:lstStyle/>
          <a:p>
            <a:pPr algn="ctr"/>
            <a:r>
              <a:rPr lang="en-GB" sz="1400" dirty="0">
                <a:solidFill>
                  <a:srgbClr val="FF0000"/>
                </a:solidFill>
              </a:rPr>
              <a:t>100 km (resolved)</a:t>
            </a:r>
          </a:p>
        </p:txBody>
      </p:sp>
      <p:cxnSp>
        <p:nvCxnSpPr>
          <p:cNvPr id="43" name="Straight Arrow Connector 42">
            <a:extLst>
              <a:ext uri="{FF2B5EF4-FFF2-40B4-BE49-F238E27FC236}">
                <a16:creationId xmlns:a16="http://schemas.microsoft.com/office/drawing/2014/main" id="{2B5794CC-957A-4E40-AD64-03FB227859AC}"/>
              </a:ext>
            </a:extLst>
          </p:cNvPr>
          <p:cNvCxnSpPr>
            <a:cxnSpLocks/>
          </p:cNvCxnSpPr>
          <p:nvPr/>
        </p:nvCxnSpPr>
        <p:spPr>
          <a:xfrm flipV="1">
            <a:off x="2281658" y="3571509"/>
            <a:ext cx="257435" cy="1642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BB6B00B-4B4E-4B73-8878-FDDC450160CE}"/>
              </a:ext>
            </a:extLst>
          </p:cNvPr>
          <p:cNvSpPr txBox="1"/>
          <p:nvPr/>
        </p:nvSpPr>
        <p:spPr>
          <a:xfrm>
            <a:off x="1050839" y="2708186"/>
            <a:ext cx="1304453" cy="523220"/>
          </a:xfrm>
          <a:prstGeom prst="rect">
            <a:avLst/>
          </a:prstGeom>
          <a:noFill/>
        </p:spPr>
        <p:txBody>
          <a:bodyPr wrap="square" rtlCol="0">
            <a:spAutoFit/>
          </a:bodyPr>
          <a:lstStyle/>
          <a:p>
            <a:pPr algn="ctr"/>
            <a:r>
              <a:rPr lang="en-GB" sz="1400" dirty="0">
                <a:solidFill>
                  <a:srgbClr val="FF0000"/>
                </a:solidFill>
              </a:rPr>
              <a:t>9 km</a:t>
            </a:r>
          </a:p>
          <a:p>
            <a:r>
              <a:rPr lang="en-GB" sz="1400" dirty="0">
                <a:solidFill>
                  <a:srgbClr val="FF0000"/>
                </a:solidFill>
              </a:rPr>
              <a:t>(resolved)</a:t>
            </a:r>
          </a:p>
        </p:txBody>
      </p:sp>
      <p:cxnSp>
        <p:nvCxnSpPr>
          <p:cNvPr id="50" name="Straight Arrow Connector 49">
            <a:extLst>
              <a:ext uri="{FF2B5EF4-FFF2-40B4-BE49-F238E27FC236}">
                <a16:creationId xmlns:a16="http://schemas.microsoft.com/office/drawing/2014/main" id="{7712A239-4B6F-47FE-9482-F1B4B683CD59}"/>
              </a:ext>
            </a:extLst>
          </p:cNvPr>
          <p:cNvCxnSpPr>
            <a:cxnSpLocks/>
          </p:cNvCxnSpPr>
          <p:nvPr/>
        </p:nvCxnSpPr>
        <p:spPr>
          <a:xfrm>
            <a:off x="1569329" y="3259941"/>
            <a:ext cx="300086" cy="174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A814953-5FC2-4452-9954-BBE73BE5302E}"/>
              </a:ext>
            </a:extLst>
          </p:cNvPr>
          <p:cNvCxnSpPr>
            <a:cxnSpLocks/>
          </p:cNvCxnSpPr>
          <p:nvPr/>
        </p:nvCxnSpPr>
        <p:spPr>
          <a:xfrm>
            <a:off x="1869415" y="3185129"/>
            <a:ext cx="481899" cy="249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77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close up of a map&#10;&#10;Description automatically generated">
            <a:extLst>
              <a:ext uri="{FF2B5EF4-FFF2-40B4-BE49-F238E27FC236}">
                <a16:creationId xmlns:a16="http://schemas.microsoft.com/office/drawing/2014/main" id="{B7CAB6AC-5087-40EB-9BEB-9958B0485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1557" y="2364369"/>
            <a:ext cx="3742134" cy="2742751"/>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2797" y="2302815"/>
            <a:ext cx="4003682" cy="2785170"/>
          </a:xfrm>
          <a:prstGeom prst="rect">
            <a:avLst/>
          </a:prstGeom>
        </p:spPr>
      </p:pic>
      <p:sp>
        <p:nvSpPr>
          <p:cNvPr id="55" name="TextBox 54">
            <a:extLst>
              <a:ext uri="{FF2B5EF4-FFF2-40B4-BE49-F238E27FC236}">
                <a16:creationId xmlns:a16="http://schemas.microsoft.com/office/drawing/2014/main" id="{B29E110D-2409-4FFA-BC1D-27D77E967388}"/>
              </a:ext>
            </a:extLst>
          </p:cNvPr>
          <p:cNvSpPr txBox="1"/>
          <p:nvPr/>
        </p:nvSpPr>
        <p:spPr>
          <a:xfrm>
            <a:off x="3386039" y="4076700"/>
            <a:ext cx="1771466" cy="830997"/>
          </a:xfrm>
          <a:prstGeom prst="rect">
            <a:avLst/>
          </a:prstGeom>
          <a:noFill/>
        </p:spPr>
        <p:txBody>
          <a:bodyPr wrap="square" rtlCol="0">
            <a:spAutoFit/>
          </a:bodyPr>
          <a:lstStyle/>
          <a:p>
            <a:r>
              <a:rPr lang="en-GB" sz="1600" dirty="0"/>
              <a:t>Plot shows GWD over SH</a:t>
            </a:r>
          </a:p>
          <a:p>
            <a:r>
              <a:rPr lang="en-GB" sz="1600" dirty="0"/>
              <a:t>stratosphere</a:t>
            </a:r>
          </a:p>
        </p:txBody>
      </p:sp>
      <p:sp>
        <p:nvSpPr>
          <p:cNvPr id="59" name="TextBox 58">
            <a:extLst>
              <a:ext uri="{FF2B5EF4-FFF2-40B4-BE49-F238E27FC236}">
                <a16:creationId xmlns:a16="http://schemas.microsoft.com/office/drawing/2014/main" id="{F0200DE6-DFCF-4A80-A645-1C0411C7CC5D}"/>
              </a:ext>
            </a:extLst>
          </p:cNvPr>
          <p:cNvSpPr txBox="1"/>
          <p:nvPr/>
        </p:nvSpPr>
        <p:spPr>
          <a:xfrm>
            <a:off x="5381853" y="2921387"/>
            <a:ext cx="895172" cy="338554"/>
          </a:xfrm>
          <a:prstGeom prst="rect">
            <a:avLst/>
          </a:prstGeom>
          <a:noFill/>
        </p:spPr>
        <p:txBody>
          <a:bodyPr wrap="square" rtlCol="0">
            <a:spAutoFit/>
          </a:bodyPr>
          <a:lstStyle/>
          <a:p>
            <a:r>
              <a:rPr lang="en-GB" sz="1600" dirty="0">
                <a:solidFill>
                  <a:srgbClr val="FF0000"/>
                </a:solidFill>
              </a:rPr>
              <a:t>100 km</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4AF845D-002A-4C01-9FBC-26BE85610675}"/>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31" name="TextBox 30">
                <a:extLst>
                  <a:ext uri="{FF2B5EF4-FFF2-40B4-BE49-F238E27FC236}">
                    <a16:creationId xmlns:a16="http://schemas.microsoft.com/office/drawing/2014/main" id="{F4AF845D-002A-4C01-9FBC-26BE85610675}"/>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5"/>
                <a:stretch>
                  <a:fillRect/>
                </a:stretch>
              </a:blipFill>
            </p:spPr>
            <p:txBody>
              <a:bodyPr/>
              <a:lstStyle/>
              <a:p>
                <a:r>
                  <a:rPr lang="en-GB">
                    <a:noFill/>
                  </a:rPr>
                  <a:t> </a:t>
                </a:r>
              </a:p>
            </p:txBody>
          </p:sp>
        </mc:Fallback>
      </mc:AlternateContent>
      <p:sp>
        <p:nvSpPr>
          <p:cNvPr id="32" name="Rectangle 31">
            <a:extLst>
              <a:ext uri="{FF2B5EF4-FFF2-40B4-BE49-F238E27FC236}">
                <a16:creationId xmlns:a16="http://schemas.microsoft.com/office/drawing/2014/main" id="{0CE326D5-84A6-4D9B-A3FA-0531293BE482}"/>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7B30616C-8704-4BC6-AC71-DD71679ADB31}"/>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33" name="Rectangle 32">
                <a:extLst>
                  <a:ext uri="{FF2B5EF4-FFF2-40B4-BE49-F238E27FC236}">
                    <a16:creationId xmlns:a16="http://schemas.microsoft.com/office/drawing/2014/main" id="{7B30616C-8704-4BC6-AC71-DD71679ADB31}"/>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6"/>
                <a:stretch>
                  <a:fillRect/>
                </a:stretch>
              </a:blipFill>
            </p:spPr>
            <p:txBody>
              <a:bodyPr/>
              <a:lstStyle/>
              <a:p>
                <a:r>
                  <a:rPr lang="en-GB">
                    <a:noFill/>
                  </a:rPr>
                  <a:t> </a:t>
                </a:r>
              </a:p>
            </p:txBody>
          </p:sp>
        </mc:Fallback>
      </mc:AlternateContent>
      <p:grpSp>
        <p:nvGrpSpPr>
          <p:cNvPr id="34" name="Group 33">
            <a:extLst>
              <a:ext uri="{FF2B5EF4-FFF2-40B4-BE49-F238E27FC236}">
                <a16:creationId xmlns:a16="http://schemas.microsoft.com/office/drawing/2014/main" id="{E8D0DB9B-60F3-45AA-9086-5597BEFEE619}"/>
              </a:ext>
            </a:extLst>
          </p:cNvPr>
          <p:cNvGrpSpPr/>
          <p:nvPr/>
        </p:nvGrpSpPr>
        <p:grpSpPr>
          <a:xfrm>
            <a:off x="1282879" y="1165981"/>
            <a:ext cx="1863649" cy="698267"/>
            <a:chOff x="5864367" y="4171016"/>
            <a:chExt cx="1786484" cy="667264"/>
          </a:xfrm>
        </p:grpSpPr>
        <p:grpSp>
          <p:nvGrpSpPr>
            <p:cNvPr id="35" name="Group 34">
              <a:extLst>
                <a:ext uri="{FF2B5EF4-FFF2-40B4-BE49-F238E27FC236}">
                  <a16:creationId xmlns:a16="http://schemas.microsoft.com/office/drawing/2014/main" id="{0109476A-CB07-4B82-9DEC-26AD7CFBDD2F}"/>
                </a:ext>
              </a:extLst>
            </p:cNvPr>
            <p:cNvGrpSpPr/>
            <p:nvPr/>
          </p:nvGrpSpPr>
          <p:grpSpPr>
            <a:xfrm>
              <a:off x="5864367" y="4262620"/>
              <a:ext cx="1786484" cy="516838"/>
              <a:chOff x="5864367" y="4262620"/>
              <a:chExt cx="1786484" cy="516838"/>
            </a:xfrm>
          </p:grpSpPr>
          <p:sp>
            <p:nvSpPr>
              <p:cNvPr id="37" name="Chevron 67">
                <a:extLst>
                  <a:ext uri="{FF2B5EF4-FFF2-40B4-BE49-F238E27FC236}">
                    <a16:creationId xmlns:a16="http://schemas.microsoft.com/office/drawing/2014/main" id="{BBAD52AC-9278-4BA2-93B2-59F7EA33F919}"/>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38" name="Pentagon 68">
                <a:extLst>
                  <a:ext uri="{FF2B5EF4-FFF2-40B4-BE49-F238E27FC236}">
                    <a16:creationId xmlns:a16="http://schemas.microsoft.com/office/drawing/2014/main" id="{A2AE5089-13B1-41A6-8AC4-44F10124353F}"/>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36" name="TextBox 35">
              <a:extLst>
                <a:ext uri="{FF2B5EF4-FFF2-40B4-BE49-F238E27FC236}">
                  <a16:creationId xmlns:a16="http://schemas.microsoft.com/office/drawing/2014/main" id="{4187DE7D-EF93-474D-BD5B-3060D186C676}"/>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39" name="Group 38">
            <a:extLst>
              <a:ext uri="{FF2B5EF4-FFF2-40B4-BE49-F238E27FC236}">
                <a16:creationId xmlns:a16="http://schemas.microsoft.com/office/drawing/2014/main" id="{CF6119F7-D519-4E63-AB0F-0227E8057724}"/>
              </a:ext>
            </a:extLst>
          </p:cNvPr>
          <p:cNvGrpSpPr/>
          <p:nvPr/>
        </p:nvGrpSpPr>
        <p:grpSpPr>
          <a:xfrm>
            <a:off x="4644564" y="1172120"/>
            <a:ext cx="1546879" cy="576765"/>
            <a:chOff x="4010642" y="4180587"/>
            <a:chExt cx="1482829" cy="551155"/>
          </a:xfrm>
        </p:grpSpPr>
        <p:grpSp>
          <p:nvGrpSpPr>
            <p:cNvPr id="42" name="Group 41">
              <a:extLst>
                <a:ext uri="{FF2B5EF4-FFF2-40B4-BE49-F238E27FC236}">
                  <a16:creationId xmlns:a16="http://schemas.microsoft.com/office/drawing/2014/main" id="{56171117-3F7C-49A6-8EAF-844D72B12923}"/>
                </a:ext>
              </a:extLst>
            </p:cNvPr>
            <p:cNvGrpSpPr/>
            <p:nvPr/>
          </p:nvGrpSpPr>
          <p:grpSpPr>
            <a:xfrm>
              <a:off x="4010642" y="4211115"/>
              <a:ext cx="1315627" cy="520627"/>
              <a:chOff x="4010642" y="4211115"/>
              <a:chExt cx="1315627" cy="520627"/>
            </a:xfrm>
          </p:grpSpPr>
          <p:sp>
            <p:nvSpPr>
              <p:cNvPr id="47" name="Chevron 42">
                <a:extLst>
                  <a:ext uri="{FF2B5EF4-FFF2-40B4-BE49-F238E27FC236}">
                    <a16:creationId xmlns:a16="http://schemas.microsoft.com/office/drawing/2014/main" id="{ADA71DEF-1284-4FAC-872B-3C6B9CA1284F}"/>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49" name="Pentagon 69">
                <a:extLst>
                  <a:ext uri="{FF2B5EF4-FFF2-40B4-BE49-F238E27FC236}">
                    <a16:creationId xmlns:a16="http://schemas.microsoft.com/office/drawing/2014/main" id="{9B1011AB-AD62-4C67-A835-F9D6B4DB7E18}"/>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46" name="TextBox 45">
              <a:extLst>
                <a:ext uri="{FF2B5EF4-FFF2-40B4-BE49-F238E27FC236}">
                  <a16:creationId xmlns:a16="http://schemas.microsoft.com/office/drawing/2014/main" id="{B86D6483-E757-4EC7-972E-2F3A93C0432B}"/>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52" name="Group 51">
            <a:extLst>
              <a:ext uri="{FF2B5EF4-FFF2-40B4-BE49-F238E27FC236}">
                <a16:creationId xmlns:a16="http://schemas.microsoft.com/office/drawing/2014/main" id="{D1CAC4CA-BF36-4252-AC68-6C4210997F7E}"/>
              </a:ext>
            </a:extLst>
          </p:cNvPr>
          <p:cNvGrpSpPr/>
          <p:nvPr/>
        </p:nvGrpSpPr>
        <p:grpSpPr>
          <a:xfrm>
            <a:off x="6972624" y="1151994"/>
            <a:ext cx="1863649" cy="575161"/>
            <a:chOff x="5864367" y="4229836"/>
            <a:chExt cx="1786484" cy="549622"/>
          </a:xfrm>
        </p:grpSpPr>
        <p:grpSp>
          <p:nvGrpSpPr>
            <p:cNvPr id="53" name="Group 52">
              <a:extLst>
                <a:ext uri="{FF2B5EF4-FFF2-40B4-BE49-F238E27FC236}">
                  <a16:creationId xmlns:a16="http://schemas.microsoft.com/office/drawing/2014/main" id="{AFC012D6-41E2-462B-A3F9-61DCE93C8411}"/>
                </a:ext>
              </a:extLst>
            </p:cNvPr>
            <p:cNvGrpSpPr/>
            <p:nvPr/>
          </p:nvGrpSpPr>
          <p:grpSpPr>
            <a:xfrm>
              <a:off x="5864367" y="4262620"/>
              <a:ext cx="1786484" cy="516838"/>
              <a:chOff x="5864367" y="4262620"/>
              <a:chExt cx="1786484" cy="516838"/>
            </a:xfrm>
          </p:grpSpPr>
          <p:sp>
            <p:nvSpPr>
              <p:cNvPr id="62" name="Chevron 62">
                <a:extLst>
                  <a:ext uri="{FF2B5EF4-FFF2-40B4-BE49-F238E27FC236}">
                    <a16:creationId xmlns:a16="http://schemas.microsoft.com/office/drawing/2014/main" id="{E7589AE4-CEEF-43EB-AF81-625489A2D4A6}"/>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63" name="Pentagon 63">
                <a:extLst>
                  <a:ext uri="{FF2B5EF4-FFF2-40B4-BE49-F238E27FC236}">
                    <a16:creationId xmlns:a16="http://schemas.microsoft.com/office/drawing/2014/main" id="{42F98FAE-341B-429A-B1F0-97126DD42A72}"/>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61" name="TextBox 60">
              <a:extLst>
                <a:ext uri="{FF2B5EF4-FFF2-40B4-BE49-F238E27FC236}">
                  <a16:creationId xmlns:a16="http://schemas.microsoft.com/office/drawing/2014/main" id="{48FCDC9D-88B1-4A17-A49A-44F58BDDFD0B}"/>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64" name="Rectangle 63">
            <a:extLst>
              <a:ext uri="{FF2B5EF4-FFF2-40B4-BE49-F238E27FC236}">
                <a16:creationId xmlns:a16="http://schemas.microsoft.com/office/drawing/2014/main" id="{A0830783-2493-42DA-BED4-948D6BDC89DC}"/>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65" name="TextBox 64">
            <a:extLst>
              <a:ext uri="{FF2B5EF4-FFF2-40B4-BE49-F238E27FC236}">
                <a16:creationId xmlns:a16="http://schemas.microsoft.com/office/drawing/2014/main" id="{091CD75D-63E6-40D0-89BA-EA58FC1465CB}"/>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40" name="TextBox 39">
            <a:extLst>
              <a:ext uri="{FF2B5EF4-FFF2-40B4-BE49-F238E27FC236}">
                <a16:creationId xmlns:a16="http://schemas.microsoft.com/office/drawing/2014/main" id="{91E189B3-67FA-48AA-93EE-90FCCDE2A6E4}"/>
              </a:ext>
            </a:extLst>
          </p:cNvPr>
          <p:cNvSpPr txBox="1"/>
          <p:nvPr/>
        </p:nvSpPr>
        <p:spPr>
          <a:xfrm>
            <a:off x="951270" y="1841149"/>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sp>
        <p:nvSpPr>
          <p:cNvPr id="48" name="TextBox 47">
            <a:extLst>
              <a:ext uri="{FF2B5EF4-FFF2-40B4-BE49-F238E27FC236}">
                <a16:creationId xmlns:a16="http://schemas.microsoft.com/office/drawing/2014/main" id="{2A49E2CE-AC23-4933-A7F8-7417A383F541}"/>
              </a:ext>
            </a:extLst>
          </p:cNvPr>
          <p:cNvSpPr txBox="1"/>
          <p:nvPr/>
        </p:nvSpPr>
        <p:spPr>
          <a:xfrm>
            <a:off x="5612665" y="1965553"/>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sp>
        <p:nvSpPr>
          <p:cNvPr id="41" name="TextBox 40">
            <a:extLst>
              <a:ext uri="{FF2B5EF4-FFF2-40B4-BE49-F238E27FC236}">
                <a16:creationId xmlns:a16="http://schemas.microsoft.com/office/drawing/2014/main" id="{27604B2C-C6CC-43F5-8746-CE19FD5D8DCA}"/>
              </a:ext>
            </a:extLst>
          </p:cNvPr>
          <p:cNvSpPr txBox="1"/>
          <p:nvPr/>
        </p:nvSpPr>
        <p:spPr>
          <a:xfrm>
            <a:off x="2351314" y="3584257"/>
            <a:ext cx="1148860" cy="523220"/>
          </a:xfrm>
          <a:prstGeom prst="rect">
            <a:avLst/>
          </a:prstGeom>
          <a:noFill/>
        </p:spPr>
        <p:txBody>
          <a:bodyPr wrap="square" rtlCol="0">
            <a:spAutoFit/>
          </a:bodyPr>
          <a:lstStyle/>
          <a:p>
            <a:pPr algn="ctr"/>
            <a:r>
              <a:rPr lang="en-GB" sz="1400" dirty="0">
                <a:solidFill>
                  <a:srgbClr val="FF0000"/>
                </a:solidFill>
              </a:rPr>
              <a:t>100 km (total)</a:t>
            </a:r>
          </a:p>
        </p:txBody>
      </p:sp>
      <p:cxnSp>
        <p:nvCxnSpPr>
          <p:cNvPr id="43" name="Straight Arrow Connector 42">
            <a:extLst>
              <a:ext uri="{FF2B5EF4-FFF2-40B4-BE49-F238E27FC236}">
                <a16:creationId xmlns:a16="http://schemas.microsoft.com/office/drawing/2014/main" id="{A97774F1-87FB-456E-9827-98ADA26B4AB6}"/>
              </a:ext>
            </a:extLst>
          </p:cNvPr>
          <p:cNvCxnSpPr>
            <a:cxnSpLocks/>
          </p:cNvCxnSpPr>
          <p:nvPr/>
        </p:nvCxnSpPr>
        <p:spPr>
          <a:xfrm flipH="1">
            <a:off x="2110364" y="3867168"/>
            <a:ext cx="519175" cy="622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78454F2-F18A-4129-BFDE-ED2DA90C136F}"/>
              </a:ext>
            </a:extLst>
          </p:cNvPr>
          <p:cNvSpPr txBox="1"/>
          <p:nvPr/>
        </p:nvSpPr>
        <p:spPr>
          <a:xfrm>
            <a:off x="1050839" y="2708186"/>
            <a:ext cx="1304453" cy="523220"/>
          </a:xfrm>
          <a:prstGeom prst="rect">
            <a:avLst/>
          </a:prstGeom>
          <a:noFill/>
        </p:spPr>
        <p:txBody>
          <a:bodyPr wrap="square" rtlCol="0">
            <a:spAutoFit/>
          </a:bodyPr>
          <a:lstStyle/>
          <a:p>
            <a:pPr algn="ctr"/>
            <a:r>
              <a:rPr lang="en-GB" sz="1400" dirty="0">
                <a:solidFill>
                  <a:srgbClr val="FF0000"/>
                </a:solidFill>
              </a:rPr>
              <a:t>9 km</a:t>
            </a:r>
          </a:p>
          <a:p>
            <a:r>
              <a:rPr lang="en-GB" sz="1400" dirty="0">
                <a:solidFill>
                  <a:srgbClr val="FF0000"/>
                </a:solidFill>
              </a:rPr>
              <a:t>(resolved)</a:t>
            </a:r>
          </a:p>
        </p:txBody>
      </p:sp>
      <p:cxnSp>
        <p:nvCxnSpPr>
          <p:cNvPr id="51" name="Straight Arrow Connector 50">
            <a:extLst>
              <a:ext uri="{FF2B5EF4-FFF2-40B4-BE49-F238E27FC236}">
                <a16:creationId xmlns:a16="http://schemas.microsoft.com/office/drawing/2014/main" id="{F6CEA6F9-803E-4543-975B-908302ADFE08}"/>
              </a:ext>
            </a:extLst>
          </p:cNvPr>
          <p:cNvCxnSpPr>
            <a:cxnSpLocks/>
          </p:cNvCxnSpPr>
          <p:nvPr/>
        </p:nvCxnSpPr>
        <p:spPr>
          <a:xfrm>
            <a:off x="1569329" y="3259941"/>
            <a:ext cx="300086" cy="174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693DCAB-8F00-4A93-9C12-D2AFE546CD29}"/>
              </a:ext>
            </a:extLst>
          </p:cNvPr>
          <p:cNvCxnSpPr>
            <a:cxnSpLocks/>
          </p:cNvCxnSpPr>
          <p:nvPr/>
        </p:nvCxnSpPr>
        <p:spPr>
          <a:xfrm>
            <a:off x="1869415" y="3185129"/>
            <a:ext cx="481899" cy="249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627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close up of a map&#10;&#10;Description automatically generated">
            <a:extLst>
              <a:ext uri="{FF2B5EF4-FFF2-40B4-BE49-F238E27FC236}">
                <a16:creationId xmlns:a16="http://schemas.microsoft.com/office/drawing/2014/main" id="{B7CAB6AC-5087-40EB-9BEB-9958B0485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1557" y="2364369"/>
            <a:ext cx="3742134" cy="2742751"/>
          </a:xfrm>
          <a:prstGeom prst="rect">
            <a:avLst/>
          </a:prstGeom>
        </p:spPr>
      </p:pic>
      <p:pic>
        <p:nvPicPr>
          <p:cNvPr id="41" name="Picture 40">
            <a:extLst>
              <a:ext uri="{FF2B5EF4-FFF2-40B4-BE49-F238E27FC236}">
                <a16:creationId xmlns:a16="http://schemas.microsoft.com/office/drawing/2014/main" id="{6D5BBB1E-97AF-4F4B-ADB6-6CCF829608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371"/>
          <a:stretch/>
        </p:blipFill>
        <p:spPr>
          <a:xfrm>
            <a:off x="5101557" y="2364369"/>
            <a:ext cx="2847807" cy="2742751"/>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42797" y="2302815"/>
            <a:ext cx="4003682" cy="2785170"/>
          </a:xfrm>
          <a:prstGeom prst="rect">
            <a:avLst/>
          </a:prstGeom>
        </p:spPr>
      </p:pic>
      <p:sp>
        <p:nvSpPr>
          <p:cNvPr id="55" name="TextBox 54">
            <a:extLst>
              <a:ext uri="{FF2B5EF4-FFF2-40B4-BE49-F238E27FC236}">
                <a16:creationId xmlns:a16="http://schemas.microsoft.com/office/drawing/2014/main" id="{B29E110D-2409-4FFA-BC1D-27D77E967388}"/>
              </a:ext>
            </a:extLst>
          </p:cNvPr>
          <p:cNvSpPr txBox="1"/>
          <p:nvPr/>
        </p:nvSpPr>
        <p:spPr>
          <a:xfrm>
            <a:off x="3386039" y="4076700"/>
            <a:ext cx="1771466" cy="830997"/>
          </a:xfrm>
          <a:prstGeom prst="rect">
            <a:avLst/>
          </a:prstGeom>
          <a:noFill/>
        </p:spPr>
        <p:txBody>
          <a:bodyPr wrap="square" rtlCol="0">
            <a:spAutoFit/>
          </a:bodyPr>
          <a:lstStyle/>
          <a:p>
            <a:r>
              <a:rPr lang="en-GB" sz="1600" dirty="0"/>
              <a:t>Plot shows GWD over SH</a:t>
            </a:r>
          </a:p>
          <a:p>
            <a:r>
              <a:rPr lang="en-GB" sz="1600" dirty="0"/>
              <a:t>stratosphere</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4AF845D-002A-4C01-9FBC-26BE85610675}"/>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31" name="TextBox 30">
                <a:extLst>
                  <a:ext uri="{FF2B5EF4-FFF2-40B4-BE49-F238E27FC236}">
                    <a16:creationId xmlns:a16="http://schemas.microsoft.com/office/drawing/2014/main" id="{F4AF845D-002A-4C01-9FBC-26BE85610675}"/>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6"/>
                <a:stretch>
                  <a:fillRect/>
                </a:stretch>
              </a:blipFill>
            </p:spPr>
            <p:txBody>
              <a:bodyPr/>
              <a:lstStyle/>
              <a:p>
                <a:r>
                  <a:rPr lang="en-GB">
                    <a:noFill/>
                  </a:rPr>
                  <a:t> </a:t>
                </a:r>
              </a:p>
            </p:txBody>
          </p:sp>
        </mc:Fallback>
      </mc:AlternateContent>
      <p:sp>
        <p:nvSpPr>
          <p:cNvPr id="32" name="Rectangle 31">
            <a:extLst>
              <a:ext uri="{FF2B5EF4-FFF2-40B4-BE49-F238E27FC236}">
                <a16:creationId xmlns:a16="http://schemas.microsoft.com/office/drawing/2014/main" id="{0CE326D5-84A6-4D9B-A3FA-0531293BE482}"/>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7B30616C-8704-4BC6-AC71-DD71679ADB31}"/>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33" name="Rectangle 32">
                <a:extLst>
                  <a:ext uri="{FF2B5EF4-FFF2-40B4-BE49-F238E27FC236}">
                    <a16:creationId xmlns:a16="http://schemas.microsoft.com/office/drawing/2014/main" id="{7B30616C-8704-4BC6-AC71-DD71679ADB31}"/>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7"/>
                <a:stretch>
                  <a:fillRect/>
                </a:stretch>
              </a:blipFill>
            </p:spPr>
            <p:txBody>
              <a:bodyPr/>
              <a:lstStyle/>
              <a:p>
                <a:r>
                  <a:rPr lang="en-GB">
                    <a:noFill/>
                  </a:rPr>
                  <a:t> </a:t>
                </a:r>
              </a:p>
            </p:txBody>
          </p:sp>
        </mc:Fallback>
      </mc:AlternateContent>
      <p:grpSp>
        <p:nvGrpSpPr>
          <p:cNvPr id="34" name="Group 33">
            <a:extLst>
              <a:ext uri="{FF2B5EF4-FFF2-40B4-BE49-F238E27FC236}">
                <a16:creationId xmlns:a16="http://schemas.microsoft.com/office/drawing/2014/main" id="{E8D0DB9B-60F3-45AA-9086-5597BEFEE619}"/>
              </a:ext>
            </a:extLst>
          </p:cNvPr>
          <p:cNvGrpSpPr/>
          <p:nvPr/>
        </p:nvGrpSpPr>
        <p:grpSpPr>
          <a:xfrm>
            <a:off x="1282879" y="1165981"/>
            <a:ext cx="1863649" cy="698267"/>
            <a:chOff x="5864367" y="4171016"/>
            <a:chExt cx="1786484" cy="667264"/>
          </a:xfrm>
        </p:grpSpPr>
        <p:grpSp>
          <p:nvGrpSpPr>
            <p:cNvPr id="35" name="Group 34">
              <a:extLst>
                <a:ext uri="{FF2B5EF4-FFF2-40B4-BE49-F238E27FC236}">
                  <a16:creationId xmlns:a16="http://schemas.microsoft.com/office/drawing/2014/main" id="{0109476A-CB07-4B82-9DEC-26AD7CFBDD2F}"/>
                </a:ext>
              </a:extLst>
            </p:cNvPr>
            <p:cNvGrpSpPr/>
            <p:nvPr/>
          </p:nvGrpSpPr>
          <p:grpSpPr>
            <a:xfrm>
              <a:off x="5864367" y="4262620"/>
              <a:ext cx="1786484" cy="516838"/>
              <a:chOff x="5864367" y="4262620"/>
              <a:chExt cx="1786484" cy="516838"/>
            </a:xfrm>
          </p:grpSpPr>
          <p:sp>
            <p:nvSpPr>
              <p:cNvPr id="37" name="Chevron 67">
                <a:extLst>
                  <a:ext uri="{FF2B5EF4-FFF2-40B4-BE49-F238E27FC236}">
                    <a16:creationId xmlns:a16="http://schemas.microsoft.com/office/drawing/2014/main" id="{BBAD52AC-9278-4BA2-93B2-59F7EA33F919}"/>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38" name="Pentagon 68">
                <a:extLst>
                  <a:ext uri="{FF2B5EF4-FFF2-40B4-BE49-F238E27FC236}">
                    <a16:creationId xmlns:a16="http://schemas.microsoft.com/office/drawing/2014/main" id="{A2AE5089-13B1-41A6-8AC4-44F10124353F}"/>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36" name="TextBox 35">
              <a:extLst>
                <a:ext uri="{FF2B5EF4-FFF2-40B4-BE49-F238E27FC236}">
                  <a16:creationId xmlns:a16="http://schemas.microsoft.com/office/drawing/2014/main" id="{4187DE7D-EF93-474D-BD5B-3060D186C676}"/>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39" name="Group 38">
            <a:extLst>
              <a:ext uri="{FF2B5EF4-FFF2-40B4-BE49-F238E27FC236}">
                <a16:creationId xmlns:a16="http://schemas.microsoft.com/office/drawing/2014/main" id="{CF6119F7-D519-4E63-AB0F-0227E8057724}"/>
              </a:ext>
            </a:extLst>
          </p:cNvPr>
          <p:cNvGrpSpPr/>
          <p:nvPr/>
        </p:nvGrpSpPr>
        <p:grpSpPr>
          <a:xfrm>
            <a:off x="4644564" y="1172120"/>
            <a:ext cx="1546879" cy="576765"/>
            <a:chOff x="4010642" y="4180587"/>
            <a:chExt cx="1482829" cy="551155"/>
          </a:xfrm>
        </p:grpSpPr>
        <p:grpSp>
          <p:nvGrpSpPr>
            <p:cNvPr id="42" name="Group 41">
              <a:extLst>
                <a:ext uri="{FF2B5EF4-FFF2-40B4-BE49-F238E27FC236}">
                  <a16:creationId xmlns:a16="http://schemas.microsoft.com/office/drawing/2014/main" id="{56171117-3F7C-49A6-8EAF-844D72B12923}"/>
                </a:ext>
              </a:extLst>
            </p:cNvPr>
            <p:cNvGrpSpPr/>
            <p:nvPr/>
          </p:nvGrpSpPr>
          <p:grpSpPr>
            <a:xfrm>
              <a:off x="4010642" y="4211115"/>
              <a:ext cx="1315627" cy="520627"/>
              <a:chOff x="4010642" y="4211115"/>
              <a:chExt cx="1315627" cy="520627"/>
            </a:xfrm>
          </p:grpSpPr>
          <p:sp>
            <p:nvSpPr>
              <p:cNvPr id="47" name="Chevron 42">
                <a:extLst>
                  <a:ext uri="{FF2B5EF4-FFF2-40B4-BE49-F238E27FC236}">
                    <a16:creationId xmlns:a16="http://schemas.microsoft.com/office/drawing/2014/main" id="{ADA71DEF-1284-4FAC-872B-3C6B9CA1284F}"/>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49" name="Pentagon 69">
                <a:extLst>
                  <a:ext uri="{FF2B5EF4-FFF2-40B4-BE49-F238E27FC236}">
                    <a16:creationId xmlns:a16="http://schemas.microsoft.com/office/drawing/2014/main" id="{9B1011AB-AD62-4C67-A835-F9D6B4DB7E18}"/>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46" name="TextBox 45">
              <a:extLst>
                <a:ext uri="{FF2B5EF4-FFF2-40B4-BE49-F238E27FC236}">
                  <a16:creationId xmlns:a16="http://schemas.microsoft.com/office/drawing/2014/main" id="{B86D6483-E757-4EC7-972E-2F3A93C0432B}"/>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52" name="Group 51">
            <a:extLst>
              <a:ext uri="{FF2B5EF4-FFF2-40B4-BE49-F238E27FC236}">
                <a16:creationId xmlns:a16="http://schemas.microsoft.com/office/drawing/2014/main" id="{D1CAC4CA-BF36-4252-AC68-6C4210997F7E}"/>
              </a:ext>
            </a:extLst>
          </p:cNvPr>
          <p:cNvGrpSpPr/>
          <p:nvPr/>
        </p:nvGrpSpPr>
        <p:grpSpPr>
          <a:xfrm>
            <a:off x="6972624" y="1151994"/>
            <a:ext cx="1863649" cy="575161"/>
            <a:chOff x="5864367" y="4229836"/>
            <a:chExt cx="1786484" cy="549622"/>
          </a:xfrm>
        </p:grpSpPr>
        <p:grpSp>
          <p:nvGrpSpPr>
            <p:cNvPr id="53" name="Group 52">
              <a:extLst>
                <a:ext uri="{FF2B5EF4-FFF2-40B4-BE49-F238E27FC236}">
                  <a16:creationId xmlns:a16="http://schemas.microsoft.com/office/drawing/2014/main" id="{AFC012D6-41E2-462B-A3F9-61DCE93C8411}"/>
                </a:ext>
              </a:extLst>
            </p:cNvPr>
            <p:cNvGrpSpPr/>
            <p:nvPr/>
          </p:nvGrpSpPr>
          <p:grpSpPr>
            <a:xfrm>
              <a:off x="5864367" y="4262620"/>
              <a:ext cx="1786484" cy="516838"/>
              <a:chOff x="5864367" y="4262620"/>
              <a:chExt cx="1786484" cy="516838"/>
            </a:xfrm>
          </p:grpSpPr>
          <p:sp>
            <p:nvSpPr>
              <p:cNvPr id="62" name="Chevron 62">
                <a:extLst>
                  <a:ext uri="{FF2B5EF4-FFF2-40B4-BE49-F238E27FC236}">
                    <a16:creationId xmlns:a16="http://schemas.microsoft.com/office/drawing/2014/main" id="{E7589AE4-CEEF-43EB-AF81-625489A2D4A6}"/>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63" name="Pentagon 63">
                <a:extLst>
                  <a:ext uri="{FF2B5EF4-FFF2-40B4-BE49-F238E27FC236}">
                    <a16:creationId xmlns:a16="http://schemas.microsoft.com/office/drawing/2014/main" id="{42F98FAE-341B-429A-B1F0-97126DD42A72}"/>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61" name="TextBox 60">
              <a:extLst>
                <a:ext uri="{FF2B5EF4-FFF2-40B4-BE49-F238E27FC236}">
                  <a16:creationId xmlns:a16="http://schemas.microsoft.com/office/drawing/2014/main" id="{48FCDC9D-88B1-4A17-A49A-44F58BDDFD0B}"/>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64" name="Rectangle 63">
            <a:extLst>
              <a:ext uri="{FF2B5EF4-FFF2-40B4-BE49-F238E27FC236}">
                <a16:creationId xmlns:a16="http://schemas.microsoft.com/office/drawing/2014/main" id="{A0830783-2493-42DA-BED4-948D6BDC89DC}"/>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65" name="TextBox 64">
            <a:extLst>
              <a:ext uri="{FF2B5EF4-FFF2-40B4-BE49-F238E27FC236}">
                <a16:creationId xmlns:a16="http://schemas.microsoft.com/office/drawing/2014/main" id="{091CD75D-63E6-40D0-89BA-EA58FC1465CB}"/>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40" name="TextBox 39">
            <a:extLst>
              <a:ext uri="{FF2B5EF4-FFF2-40B4-BE49-F238E27FC236}">
                <a16:creationId xmlns:a16="http://schemas.microsoft.com/office/drawing/2014/main" id="{91E189B3-67FA-48AA-93EE-90FCCDE2A6E4}"/>
              </a:ext>
            </a:extLst>
          </p:cNvPr>
          <p:cNvSpPr txBox="1"/>
          <p:nvPr/>
        </p:nvSpPr>
        <p:spPr>
          <a:xfrm>
            <a:off x="951270" y="1841149"/>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sp>
        <p:nvSpPr>
          <p:cNvPr id="48" name="TextBox 47">
            <a:extLst>
              <a:ext uri="{FF2B5EF4-FFF2-40B4-BE49-F238E27FC236}">
                <a16:creationId xmlns:a16="http://schemas.microsoft.com/office/drawing/2014/main" id="{2A49E2CE-AC23-4933-A7F8-7417A383F541}"/>
              </a:ext>
            </a:extLst>
          </p:cNvPr>
          <p:cNvSpPr txBox="1"/>
          <p:nvPr/>
        </p:nvSpPr>
        <p:spPr>
          <a:xfrm>
            <a:off x="5612665" y="1965553"/>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sp>
        <p:nvSpPr>
          <p:cNvPr id="43" name="TextBox 42">
            <a:extLst>
              <a:ext uri="{FF2B5EF4-FFF2-40B4-BE49-F238E27FC236}">
                <a16:creationId xmlns:a16="http://schemas.microsoft.com/office/drawing/2014/main" id="{40F9D122-1687-4425-97EB-E0117BA44E0D}"/>
              </a:ext>
            </a:extLst>
          </p:cNvPr>
          <p:cNvSpPr txBox="1"/>
          <p:nvPr/>
        </p:nvSpPr>
        <p:spPr>
          <a:xfrm>
            <a:off x="5534253" y="3073787"/>
            <a:ext cx="895172" cy="338554"/>
          </a:xfrm>
          <a:prstGeom prst="rect">
            <a:avLst/>
          </a:prstGeom>
          <a:noFill/>
        </p:spPr>
        <p:txBody>
          <a:bodyPr wrap="square" rtlCol="0">
            <a:spAutoFit/>
          </a:bodyPr>
          <a:lstStyle/>
          <a:p>
            <a:r>
              <a:rPr lang="en-GB" sz="1600" dirty="0">
                <a:solidFill>
                  <a:srgbClr val="FF0000"/>
                </a:solidFill>
              </a:rPr>
              <a:t>40 km</a:t>
            </a:r>
          </a:p>
        </p:txBody>
      </p:sp>
      <p:sp>
        <p:nvSpPr>
          <p:cNvPr id="45" name="TextBox 44">
            <a:extLst>
              <a:ext uri="{FF2B5EF4-FFF2-40B4-BE49-F238E27FC236}">
                <a16:creationId xmlns:a16="http://schemas.microsoft.com/office/drawing/2014/main" id="{DF4DABAF-A91D-4DFC-A046-CE620B702C72}"/>
              </a:ext>
            </a:extLst>
          </p:cNvPr>
          <p:cNvSpPr txBox="1"/>
          <p:nvPr/>
        </p:nvSpPr>
        <p:spPr>
          <a:xfrm>
            <a:off x="2351314" y="3584257"/>
            <a:ext cx="1148860" cy="523220"/>
          </a:xfrm>
          <a:prstGeom prst="rect">
            <a:avLst/>
          </a:prstGeom>
          <a:noFill/>
        </p:spPr>
        <p:txBody>
          <a:bodyPr wrap="square" rtlCol="0">
            <a:spAutoFit/>
          </a:bodyPr>
          <a:lstStyle/>
          <a:p>
            <a:pPr algn="ctr"/>
            <a:r>
              <a:rPr lang="en-GB" sz="1400" dirty="0">
                <a:solidFill>
                  <a:srgbClr val="FF0000"/>
                </a:solidFill>
              </a:rPr>
              <a:t>100 km (total)</a:t>
            </a:r>
          </a:p>
        </p:txBody>
      </p:sp>
      <p:cxnSp>
        <p:nvCxnSpPr>
          <p:cNvPr id="51" name="Straight Arrow Connector 50">
            <a:extLst>
              <a:ext uri="{FF2B5EF4-FFF2-40B4-BE49-F238E27FC236}">
                <a16:creationId xmlns:a16="http://schemas.microsoft.com/office/drawing/2014/main" id="{6EFD4EF1-5005-4985-8C75-AD4E75B19283}"/>
              </a:ext>
            </a:extLst>
          </p:cNvPr>
          <p:cNvCxnSpPr>
            <a:cxnSpLocks/>
          </p:cNvCxnSpPr>
          <p:nvPr/>
        </p:nvCxnSpPr>
        <p:spPr>
          <a:xfrm flipH="1">
            <a:off x="2110364" y="3867168"/>
            <a:ext cx="519175" cy="622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4582311-E01A-41EA-B528-BE6B9B3F3172}"/>
              </a:ext>
            </a:extLst>
          </p:cNvPr>
          <p:cNvSpPr txBox="1"/>
          <p:nvPr/>
        </p:nvSpPr>
        <p:spPr>
          <a:xfrm>
            <a:off x="1050839" y="2708186"/>
            <a:ext cx="1304453" cy="523220"/>
          </a:xfrm>
          <a:prstGeom prst="rect">
            <a:avLst/>
          </a:prstGeom>
          <a:noFill/>
        </p:spPr>
        <p:txBody>
          <a:bodyPr wrap="square" rtlCol="0">
            <a:spAutoFit/>
          </a:bodyPr>
          <a:lstStyle/>
          <a:p>
            <a:pPr algn="ctr"/>
            <a:r>
              <a:rPr lang="en-GB" sz="1400" dirty="0">
                <a:solidFill>
                  <a:srgbClr val="FF0000"/>
                </a:solidFill>
              </a:rPr>
              <a:t>9 km</a:t>
            </a:r>
          </a:p>
          <a:p>
            <a:r>
              <a:rPr lang="en-GB" sz="1400" dirty="0">
                <a:solidFill>
                  <a:srgbClr val="FF0000"/>
                </a:solidFill>
              </a:rPr>
              <a:t>(resolved)</a:t>
            </a:r>
          </a:p>
        </p:txBody>
      </p:sp>
      <p:cxnSp>
        <p:nvCxnSpPr>
          <p:cNvPr id="58" name="Straight Arrow Connector 57">
            <a:extLst>
              <a:ext uri="{FF2B5EF4-FFF2-40B4-BE49-F238E27FC236}">
                <a16:creationId xmlns:a16="http://schemas.microsoft.com/office/drawing/2014/main" id="{0590F061-3912-4017-A689-8202FA02B1F5}"/>
              </a:ext>
            </a:extLst>
          </p:cNvPr>
          <p:cNvCxnSpPr>
            <a:cxnSpLocks/>
          </p:cNvCxnSpPr>
          <p:nvPr/>
        </p:nvCxnSpPr>
        <p:spPr>
          <a:xfrm>
            <a:off x="1569329" y="3259941"/>
            <a:ext cx="300086" cy="174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70E7F8BA-2DEF-4638-8772-3FABE6813A7A}"/>
              </a:ext>
            </a:extLst>
          </p:cNvPr>
          <p:cNvCxnSpPr>
            <a:cxnSpLocks/>
          </p:cNvCxnSpPr>
          <p:nvPr/>
        </p:nvCxnSpPr>
        <p:spPr>
          <a:xfrm>
            <a:off x="1869415" y="3185129"/>
            <a:ext cx="481899" cy="249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751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close up of a map&#10;&#10;Description automatically generated">
            <a:extLst>
              <a:ext uri="{FF2B5EF4-FFF2-40B4-BE49-F238E27FC236}">
                <a16:creationId xmlns:a16="http://schemas.microsoft.com/office/drawing/2014/main" id="{0A0CB53A-16C7-47E6-B9C5-6DDDE0BBB7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1557" y="2364369"/>
            <a:ext cx="3742134" cy="2742751"/>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2797" y="2302815"/>
            <a:ext cx="4003682" cy="2785169"/>
          </a:xfrm>
          <a:prstGeom prst="rect">
            <a:avLst/>
          </a:prstGeom>
        </p:spPr>
      </p:pic>
      <p:sp>
        <p:nvSpPr>
          <p:cNvPr id="55" name="TextBox 54">
            <a:extLst>
              <a:ext uri="{FF2B5EF4-FFF2-40B4-BE49-F238E27FC236}">
                <a16:creationId xmlns:a16="http://schemas.microsoft.com/office/drawing/2014/main" id="{B29E110D-2409-4FFA-BC1D-27D77E967388}"/>
              </a:ext>
            </a:extLst>
          </p:cNvPr>
          <p:cNvSpPr txBox="1"/>
          <p:nvPr/>
        </p:nvSpPr>
        <p:spPr>
          <a:xfrm>
            <a:off x="3386039" y="4076700"/>
            <a:ext cx="1771466" cy="830997"/>
          </a:xfrm>
          <a:prstGeom prst="rect">
            <a:avLst/>
          </a:prstGeom>
          <a:noFill/>
        </p:spPr>
        <p:txBody>
          <a:bodyPr wrap="square" rtlCol="0">
            <a:spAutoFit/>
          </a:bodyPr>
          <a:lstStyle/>
          <a:p>
            <a:r>
              <a:rPr lang="en-GB" sz="1600" dirty="0"/>
              <a:t>Plot shows GWD over SH</a:t>
            </a:r>
          </a:p>
          <a:p>
            <a:r>
              <a:rPr lang="en-GB" sz="1600" dirty="0"/>
              <a:t>stratosphere</a:t>
            </a:r>
          </a:p>
        </p:txBody>
      </p:sp>
      <p:sp>
        <p:nvSpPr>
          <p:cNvPr id="59" name="TextBox 58">
            <a:extLst>
              <a:ext uri="{FF2B5EF4-FFF2-40B4-BE49-F238E27FC236}">
                <a16:creationId xmlns:a16="http://schemas.microsoft.com/office/drawing/2014/main" id="{F0200DE6-DFCF-4A80-A645-1C0411C7CC5D}"/>
              </a:ext>
            </a:extLst>
          </p:cNvPr>
          <p:cNvSpPr txBox="1"/>
          <p:nvPr/>
        </p:nvSpPr>
        <p:spPr>
          <a:xfrm>
            <a:off x="5381853" y="2921387"/>
            <a:ext cx="895172" cy="338554"/>
          </a:xfrm>
          <a:prstGeom prst="rect">
            <a:avLst/>
          </a:prstGeom>
          <a:noFill/>
        </p:spPr>
        <p:txBody>
          <a:bodyPr wrap="square" rtlCol="0">
            <a:spAutoFit/>
          </a:bodyPr>
          <a:lstStyle/>
          <a:p>
            <a:r>
              <a:rPr lang="en-GB" sz="1600" dirty="0">
                <a:solidFill>
                  <a:srgbClr val="FF0000"/>
                </a:solidFill>
              </a:rPr>
              <a:t>100 km</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298BE37-1C57-42D0-8FEA-76A5B6BD7A4E}"/>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31" name="TextBox 30">
                <a:extLst>
                  <a:ext uri="{FF2B5EF4-FFF2-40B4-BE49-F238E27FC236}">
                    <a16:creationId xmlns:a16="http://schemas.microsoft.com/office/drawing/2014/main" id="{9298BE37-1C57-42D0-8FEA-76A5B6BD7A4E}"/>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5"/>
                <a:stretch>
                  <a:fillRect/>
                </a:stretch>
              </a:blipFill>
            </p:spPr>
            <p:txBody>
              <a:bodyPr/>
              <a:lstStyle/>
              <a:p>
                <a:r>
                  <a:rPr lang="en-GB">
                    <a:noFill/>
                  </a:rPr>
                  <a:t> </a:t>
                </a:r>
              </a:p>
            </p:txBody>
          </p:sp>
        </mc:Fallback>
      </mc:AlternateContent>
      <p:sp>
        <p:nvSpPr>
          <p:cNvPr id="32" name="Rectangle 31">
            <a:extLst>
              <a:ext uri="{FF2B5EF4-FFF2-40B4-BE49-F238E27FC236}">
                <a16:creationId xmlns:a16="http://schemas.microsoft.com/office/drawing/2014/main" id="{B102D726-2256-4D9F-A298-535894932B00}"/>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F6ADB89D-0735-4E9A-B58E-2D7C9142FE04}"/>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33" name="Rectangle 32">
                <a:extLst>
                  <a:ext uri="{FF2B5EF4-FFF2-40B4-BE49-F238E27FC236}">
                    <a16:creationId xmlns:a16="http://schemas.microsoft.com/office/drawing/2014/main" id="{F6ADB89D-0735-4E9A-B58E-2D7C9142FE04}"/>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6"/>
                <a:stretch>
                  <a:fillRect/>
                </a:stretch>
              </a:blipFill>
            </p:spPr>
            <p:txBody>
              <a:bodyPr/>
              <a:lstStyle/>
              <a:p>
                <a:r>
                  <a:rPr lang="en-GB">
                    <a:noFill/>
                  </a:rPr>
                  <a:t> </a:t>
                </a:r>
              </a:p>
            </p:txBody>
          </p:sp>
        </mc:Fallback>
      </mc:AlternateContent>
      <p:grpSp>
        <p:nvGrpSpPr>
          <p:cNvPr id="34" name="Group 33">
            <a:extLst>
              <a:ext uri="{FF2B5EF4-FFF2-40B4-BE49-F238E27FC236}">
                <a16:creationId xmlns:a16="http://schemas.microsoft.com/office/drawing/2014/main" id="{7232ED70-9564-4950-9972-F398DBA75621}"/>
              </a:ext>
            </a:extLst>
          </p:cNvPr>
          <p:cNvGrpSpPr/>
          <p:nvPr/>
        </p:nvGrpSpPr>
        <p:grpSpPr>
          <a:xfrm>
            <a:off x="1282879" y="1165981"/>
            <a:ext cx="1863649" cy="698267"/>
            <a:chOff x="5864367" y="4171016"/>
            <a:chExt cx="1786484" cy="667264"/>
          </a:xfrm>
        </p:grpSpPr>
        <p:grpSp>
          <p:nvGrpSpPr>
            <p:cNvPr id="35" name="Group 34">
              <a:extLst>
                <a:ext uri="{FF2B5EF4-FFF2-40B4-BE49-F238E27FC236}">
                  <a16:creationId xmlns:a16="http://schemas.microsoft.com/office/drawing/2014/main" id="{5AF12D7E-2C63-4CE8-A4EE-663605701BB7}"/>
                </a:ext>
              </a:extLst>
            </p:cNvPr>
            <p:cNvGrpSpPr/>
            <p:nvPr/>
          </p:nvGrpSpPr>
          <p:grpSpPr>
            <a:xfrm>
              <a:off x="5864367" y="4262620"/>
              <a:ext cx="1786484" cy="516838"/>
              <a:chOff x="5864367" y="4262620"/>
              <a:chExt cx="1786484" cy="516838"/>
            </a:xfrm>
          </p:grpSpPr>
          <p:sp>
            <p:nvSpPr>
              <p:cNvPr id="37" name="Chevron 67">
                <a:extLst>
                  <a:ext uri="{FF2B5EF4-FFF2-40B4-BE49-F238E27FC236}">
                    <a16:creationId xmlns:a16="http://schemas.microsoft.com/office/drawing/2014/main" id="{F90B55F4-DEE2-4677-9B78-E270CAEFF7D9}"/>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38" name="Pentagon 68">
                <a:extLst>
                  <a:ext uri="{FF2B5EF4-FFF2-40B4-BE49-F238E27FC236}">
                    <a16:creationId xmlns:a16="http://schemas.microsoft.com/office/drawing/2014/main" id="{9BAFA300-7C25-42AC-A42B-AC618581F457}"/>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36" name="TextBox 35">
              <a:extLst>
                <a:ext uri="{FF2B5EF4-FFF2-40B4-BE49-F238E27FC236}">
                  <a16:creationId xmlns:a16="http://schemas.microsoft.com/office/drawing/2014/main" id="{1346B69F-B988-46D1-9181-A98B9FCF66ED}"/>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39" name="Group 38">
            <a:extLst>
              <a:ext uri="{FF2B5EF4-FFF2-40B4-BE49-F238E27FC236}">
                <a16:creationId xmlns:a16="http://schemas.microsoft.com/office/drawing/2014/main" id="{E0076CB8-73BD-4502-B3EF-8BBA04F84A37}"/>
              </a:ext>
            </a:extLst>
          </p:cNvPr>
          <p:cNvGrpSpPr/>
          <p:nvPr/>
        </p:nvGrpSpPr>
        <p:grpSpPr>
          <a:xfrm>
            <a:off x="4644564" y="1172120"/>
            <a:ext cx="1546879" cy="576765"/>
            <a:chOff x="4010642" y="4180587"/>
            <a:chExt cx="1482829" cy="551155"/>
          </a:xfrm>
        </p:grpSpPr>
        <p:grpSp>
          <p:nvGrpSpPr>
            <p:cNvPr id="42" name="Group 41">
              <a:extLst>
                <a:ext uri="{FF2B5EF4-FFF2-40B4-BE49-F238E27FC236}">
                  <a16:creationId xmlns:a16="http://schemas.microsoft.com/office/drawing/2014/main" id="{79698211-700C-47DC-AF44-9BBC1300F4EF}"/>
                </a:ext>
              </a:extLst>
            </p:cNvPr>
            <p:cNvGrpSpPr/>
            <p:nvPr/>
          </p:nvGrpSpPr>
          <p:grpSpPr>
            <a:xfrm>
              <a:off x="4010642" y="4211115"/>
              <a:ext cx="1315627" cy="520627"/>
              <a:chOff x="4010642" y="4211115"/>
              <a:chExt cx="1315627" cy="520627"/>
            </a:xfrm>
          </p:grpSpPr>
          <p:sp>
            <p:nvSpPr>
              <p:cNvPr id="47" name="Chevron 42">
                <a:extLst>
                  <a:ext uri="{FF2B5EF4-FFF2-40B4-BE49-F238E27FC236}">
                    <a16:creationId xmlns:a16="http://schemas.microsoft.com/office/drawing/2014/main" id="{4B82C58A-73C0-4860-B0F2-C6D3A447C71E}"/>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49" name="Pentagon 69">
                <a:extLst>
                  <a:ext uri="{FF2B5EF4-FFF2-40B4-BE49-F238E27FC236}">
                    <a16:creationId xmlns:a16="http://schemas.microsoft.com/office/drawing/2014/main" id="{1B72D307-652A-4936-951A-5834B1C3F2D8}"/>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46" name="TextBox 45">
              <a:extLst>
                <a:ext uri="{FF2B5EF4-FFF2-40B4-BE49-F238E27FC236}">
                  <a16:creationId xmlns:a16="http://schemas.microsoft.com/office/drawing/2014/main" id="{88AD74AF-EF02-4D71-9EDA-3EDE09C153F9}"/>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52" name="Group 51">
            <a:extLst>
              <a:ext uri="{FF2B5EF4-FFF2-40B4-BE49-F238E27FC236}">
                <a16:creationId xmlns:a16="http://schemas.microsoft.com/office/drawing/2014/main" id="{792DEAF4-B5A5-4139-B8F8-5D089FE158C7}"/>
              </a:ext>
            </a:extLst>
          </p:cNvPr>
          <p:cNvGrpSpPr/>
          <p:nvPr/>
        </p:nvGrpSpPr>
        <p:grpSpPr>
          <a:xfrm>
            <a:off x="6972624" y="1151994"/>
            <a:ext cx="1863649" cy="575161"/>
            <a:chOff x="5864367" y="4229836"/>
            <a:chExt cx="1786484" cy="549622"/>
          </a:xfrm>
        </p:grpSpPr>
        <p:grpSp>
          <p:nvGrpSpPr>
            <p:cNvPr id="53" name="Group 52">
              <a:extLst>
                <a:ext uri="{FF2B5EF4-FFF2-40B4-BE49-F238E27FC236}">
                  <a16:creationId xmlns:a16="http://schemas.microsoft.com/office/drawing/2014/main" id="{4571D0B1-D63B-4E26-B988-E440781B3B75}"/>
                </a:ext>
              </a:extLst>
            </p:cNvPr>
            <p:cNvGrpSpPr/>
            <p:nvPr/>
          </p:nvGrpSpPr>
          <p:grpSpPr>
            <a:xfrm>
              <a:off x="5864367" y="4262620"/>
              <a:ext cx="1786484" cy="516838"/>
              <a:chOff x="5864367" y="4262620"/>
              <a:chExt cx="1786484" cy="516838"/>
            </a:xfrm>
          </p:grpSpPr>
          <p:sp>
            <p:nvSpPr>
              <p:cNvPr id="62" name="Chevron 62">
                <a:extLst>
                  <a:ext uri="{FF2B5EF4-FFF2-40B4-BE49-F238E27FC236}">
                    <a16:creationId xmlns:a16="http://schemas.microsoft.com/office/drawing/2014/main" id="{16DB1039-59B9-40F7-9E80-2FCF36D5FA53}"/>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63" name="Pentagon 63">
                <a:extLst>
                  <a:ext uri="{FF2B5EF4-FFF2-40B4-BE49-F238E27FC236}">
                    <a16:creationId xmlns:a16="http://schemas.microsoft.com/office/drawing/2014/main" id="{85A34FD8-8978-41E7-8EC5-954314CCC3CA}"/>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61" name="TextBox 60">
              <a:extLst>
                <a:ext uri="{FF2B5EF4-FFF2-40B4-BE49-F238E27FC236}">
                  <a16:creationId xmlns:a16="http://schemas.microsoft.com/office/drawing/2014/main" id="{31D5F435-9A22-48B9-93F9-CA682B0C2353}"/>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64" name="Rectangle 63">
            <a:extLst>
              <a:ext uri="{FF2B5EF4-FFF2-40B4-BE49-F238E27FC236}">
                <a16:creationId xmlns:a16="http://schemas.microsoft.com/office/drawing/2014/main" id="{C1FC87C5-E991-459E-B404-3E090F494DA5}"/>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65" name="TextBox 64">
            <a:extLst>
              <a:ext uri="{FF2B5EF4-FFF2-40B4-BE49-F238E27FC236}">
                <a16:creationId xmlns:a16="http://schemas.microsoft.com/office/drawing/2014/main" id="{FF4678CC-C21F-4FBA-B244-451B4D2DDBA3}"/>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40" name="TextBox 39">
            <a:extLst>
              <a:ext uri="{FF2B5EF4-FFF2-40B4-BE49-F238E27FC236}">
                <a16:creationId xmlns:a16="http://schemas.microsoft.com/office/drawing/2014/main" id="{56555586-3521-453A-B2B1-087AC468C680}"/>
              </a:ext>
            </a:extLst>
          </p:cNvPr>
          <p:cNvSpPr txBox="1"/>
          <p:nvPr/>
        </p:nvSpPr>
        <p:spPr>
          <a:xfrm>
            <a:off x="951270" y="1841149"/>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pic>
        <p:nvPicPr>
          <p:cNvPr id="58" name="Picture 57">
            <a:extLst>
              <a:ext uri="{FF2B5EF4-FFF2-40B4-BE49-F238E27FC236}">
                <a16:creationId xmlns:a16="http://schemas.microsoft.com/office/drawing/2014/main" id="{29F102D2-DB19-4ACB-A965-9DB569A7BE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6371"/>
          <a:stretch/>
        </p:blipFill>
        <p:spPr>
          <a:xfrm>
            <a:off x="5101557" y="2364369"/>
            <a:ext cx="2847807" cy="2742751"/>
          </a:xfrm>
          <a:prstGeom prst="rect">
            <a:avLst/>
          </a:prstGeom>
        </p:spPr>
      </p:pic>
      <p:sp>
        <p:nvSpPr>
          <p:cNvPr id="66" name="TextBox 65">
            <a:extLst>
              <a:ext uri="{FF2B5EF4-FFF2-40B4-BE49-F238E27FC236}">
                <a16:creationId xmlns:a16="http://schemas.microsoft.com/office/drawing/2014/main" id="{63D99202-8473-4874-A616-A624F511A93B}"/>
              </a:ext>
            </a:extLst>
          </p:cNvPr>
          <p:cNvSpPr txBox="1"/>
          <p:nvPr/>
        </p:nvSpPr>
        <p:spPr>
          <a:xfrm>
            <a:off x="5534253" y="3073787"/>
            <a:ext cx="895172" cy="338554"/>
          </a:xfrm>
          <a:prstGeom prst="rect">
            <a:avLst/>
          </a:prstGeom>
          <a:noFill/>
        </p:spPr>
        <p:txBody>
          <a:bodyPr wrap="square" rtlCol="0">
            <a:spAutoFit/>
          </a:bodyPr>
          <a:lstStyle/>
          <a:p>
            <a:r>
              <a:rPr lang="en-GB" sz="1600" dirty="0">
                <a:solidFill>
                  <a:srgbClr val="FF0000"/>
                </a:solidFill>
              </a:rPr>
              <a:t>40 km</a:t>
            </a:r>
          </a:p>
        </p:txBody>
      </p:sp>
      <p:sp>
        <p:nvSpPr>
          <p:cNvPr id="48" name="TextBox 47">
            <a:extLst>
              <a:ext uri="{FF2B5EF4-FFF2-40B4-BE49-F238E27FC236}">
                <a16:creationId xmlns:a16="http://schemas.microsoft.com/office/drawing/2014/main" id="{7DF88884-F066-46D0-9460-7B558B23C723}"/>
              </a:ext>
            </a:extLst>
          </p:cNvPr>
          <p:cNvSpPr txBox="1"/>
          <p:nvPr/>
        </p:nvSpPr>
        <p:spPr>
          <a:xfrm>
            <a:off x="5612665" y="1965553"/>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sp>
        <p:nvSpPr>
          <p:cNvPr id="41" name="TextBox 40">
            <a:extLst>
              <a:ext uri="{FF2B5EF4-FFF2-40B4-BE49-F238E27FC236}">
                <a16:creationId xmlns:a16="http://schemas.microsoft.com/office/drawing/2014/main" id="{713EBE2A-30BC-4E97-9CCC-3D6C0680C830}"/>
              </a:ext>
            </a:extLst>
          </p:cNvPr>
          <p:cNvSpPr txBox="1"/>
          <p:nvPr/>
        </p:nvSpPr>
        <p:spPr>
          <a:xfrm>
            <a:off x="2481076" y="3553480"/>
            <a:ext cx="1148860" cy="523220"/>
          </a:xfrm>
          <a:prstGeom prst="rect">
            <a:avLst/>
          </a:prstGeom>
          <a:noFill/>
        </p:spPr>
        <p:txBody>
          <a:bodyPr wrap="square" rtlCol="0">
            <a:spAutoFit/>
          </a:bodyPr>
          <a:lstStyle/>
          <a:p>
            <a:pPr algn="ctr"/>
            <a:r>
              <a:rPr lang="en-GB" sz="1400" dirty="0">
                <a:solidFill>
                  <a:srgbClr val="FF0000"/>
                </a:solidFill>
              </a:rPr>
              <a:t>40 km (resolved)</a:t>
            </a:r>
          </a:p>
        </p:txBody>
      </p:sp>
      <p:cxnSp>
        <p:nvCxnSpPr>
          <p:cNvPr id="43" name="Straight Arrow Connector 42">
            <a:extLst>
              <a:ext uri="{FF2B5EF4-FFF2-40B4-BE49-F238E27FC236}">
                <a16:creationId xmlns:a16="http://schemas.microsoft.com/office/drawing/2014/main" id="{68A90E77-754B-4235-9F0A-545444CAAF7B}"/>
              </a:ext>
            </a:extLst>
          </p:cNvPr>
          <p:cNvCxnSpPr>
            <a:cxnSpLocks/>
          </p:cNvCxnSpPr>
          <p:nvPr/>
        </p:nvCxnSpPr>
        <p:spPr>
          <a:xfrm flipH="1">
            <a:off x="1903962" y="3867168"/>
            <a:ext cx="725578" cy="2095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E10567B-5DF0-478E-879D-7AF3499C78C9}"/>
              </a:ext>
            </a:extLst>
          </p:cNvPr>
          <p:cNvSpPr txBox="1"/>
          <p:nvPr/>
        </p:nvSpPr>
        <p:spPr>
          <a:xfrm>
            <a:off x="1050839" y="2708186"/>
            <a:ext cx="1304453" cy="523220"/>
          </a:xfrm>
          <a:prstGeom prst="rect">
            <a:avLst/>
          </a:prstGeom>
          <a:noFill/>
        </p:spPr>
        <p:txBody>
          <a:bodyPr wrap="square" rtlCol="0">
            <a:spAutoFit/>
          </a:bodyPr>
          <a:lstStyle/>
          <a:p>
            <a:pPr algn="ctr"/>
            <a:r>
              <a:rPr lang="en-GB" sz="1400" dirty="0">
                <a:solidFill>
                  <a:srgbClr val="FF0000"/>
                </a:solidFill>
              </a:rPr>
              <a:t>9 km</a:t>
            </a:r>
          </a:p>
          <a:p>
            <a:r>
              <a:rPr lang="en-GB" sz="1400" dirty="0">
                <a:solidFill>
                  <a:srgbClr val="FF0000"/>
                </a:solidFill>
              </a:rPr>
              <a:t>(resolved)</a:t>
            </a:r>
          </a:p>
        </p:txBody>
      </p:sp>
      <p:cxnSp>
        <p:nvCxnSpPr>
          <p:cNvPr id="51" name="Straight Arrow Connector 50">
            <a:extLst>
              <a:ext uri="{FF2B5EF4-FFF2-40B4-BE49-F238E27FC236}">
                <a16:creationId xmlns:a16="http://schemas.microsoft.com/office/drawing/2014/main" id="{F737F4F7-4043-481C-AC15-D7B46B8ED177}"/>
              </a:ext>
            </a:extLst>
          </p:cNvPr>
          <p:cNvCxnSpPr>
            <a:cxnSpLocks/>
          </p:cNvCxnSpPr>
          <p:nvPr/>
        </p:nvCxnSpPr>
        <p:spPr>
          <a:xfrm>
            <a:off x="1569329" y="3259941"/>
            <a:ext cx="300086" cy="174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755C920-C20D-4FF9-BABD-C62E56032F2F}"/>
              </a:ext>
            </a:extLst>
          </p:cNvPr>
          <p:cNvCxnSpPr>
            <a:cxnSpLocks/>
          </p:cNvCxnSpPr>
          <p:nvPr/>
        </p:nvCxnSpPr>
        <p:spPr>
          <a:xfrm>
            <a:off x="1869415" y="3185129"/>
            <a:ext cx="481899" cy="249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89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0DEEE3AB-7507-461E-B28A-40D80CA953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01557" y="2355596"/>
            <a:ext cx="3742134" cy="2742751"/>
          </a:xfrm>
          <a:prstGeom prst="rect">
            <a:avLst/>
          </a:prstGeom>
        </p:spPr>
      </p:pic>
      <p:pic>
        <p:nvPicPr>
          <p:cNvPr id="43" name="Picture 42">
            <a:extLst>
              <a:ext uri="{FF2B5EF4-FFF2-40B4-BE49-F238E27FC236}">
                <a16:creationId xmlns:a16="http://schemas.microsoft.com/office/drawing/2014/main" id="{82E3504D-D9EA-421F-9465-13A355922C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371"/>
          <a:stretch/>
        </p:blipFill>
        <p:spPr>
          <a:xfrm>
            <a:off x="5101557" y="2355596"/>
            <a:ext cx="2847807" cy="2742751"/>
          </a:xfrm>
          <a:prstGeom prst="rect">
            <a:avLst/>
          </a:prstGeom>
        </p:spPr>
      </p:pic>
      <p:sp>
        <p:nvSpPr>
          <p:cNvPr id="54" name="Title 6">
            <a:extLst>
              <a:ext uri="{FF2B5EF4-FFF2-40B4-BE49-F238E27FC236}">
                <a16:creationId xmlns:a16="http://schemas.microsoft.com/office/drawing/2014/main" id="{8A283C60-1DF4-4812-993C-D891BA117DB8}"/>
              </a:ext>
            </a:extLst>
          </p:cNvPr>
          <p:cNvSpPr txBox="1">
            <a:spLocks/>
          </p:cNvSpPr>
          <p:nvPr/>
        </p:nvSpPr>
        <p:spPr>
          <a:xfrm>
            <a:off x="-38990" y="67308"/>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dirty="0">
                <a:solidFill>
                  <a:srgbClr val="00B0F0"/>
                </a:solidFill>
                <a:latin typeface="Arial"/>
                <a:ea typeface="ＭＳ Ｐゴシック"/>
                <a:cs typeface="Arial"/>
              </a:rPr>
              <a:t>Orographic gravity wave drag parametrizations</a:t>
            </a:r>
            <a:endParaRPr lang="en-US" dirty="0">
              <a:solidFill>
                <a:srgbClr val="00B0F0"/>
              </a:solidFill>
            </a:endParaRPr>
          </a:p>
        </p:txBody>
      </p:sp>
      <p:pic>
        <p:nvPicPr>
          <p:cNvPr id="44" name="Picture 43">
            <a:extLst>
              <a:ext uri="{FF2B5EF4-FFF2-40B4-BE49-F238E27FC236}">
                <a16:creationId xmlns:a16="http://schemas.microsoft.com/office/drawing/2014/main" id="{065E2FEA-02C9-4ED3-916A-B6D51DBB476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42798" y="2302815"/>
            <a:ext cx="4003680" cy="2785169"/>
          </a:xfrm>
          <a:prstGeom prst="rect">
            <a:avLst/>
          </a:prstGeom>
        </p:spPr>
      </p:pic>
      <p:sp>
        <p:nvSpPr>
          <p:cNvPr id="55" name="TextBox 54">
            <a:extLst>
              <a:ext uri="{FF2B5EF4-FFF2-40B4-BE49-F238E27FC236}">
                <a16:creationId xmlns:a16="http://schemas.microsoft.com/office/drawing/2014/main" id="{B29E110D-2409-4FFA-BC1D-27D77E967388}"/>
              </a:ext>
            </a:extLst>
          </p:cNvPr>
          <p:cNvSpPr txBox="1"/>
          <p:nvPr/>
        </p:nvSpPr>
        <p:spPr>
          <a:xfrm>
            <a:off x="3386039" y="4076700"/>
            <a:ext cx="1771466" cy="830997"/>
          </a:xfrm>
          <a:prstGeom prst="rect">
            <a:avLst/>
          </a:prstGeom>
          <a:noFill/>
        </p:spPr>
        <p:txBody>
          <a:bodyPr wrap="square" rtlCol="0">
            <a:spAutoFit/>
          </a:bodyPr>
          <a:lstStyle/>
          <a:p>
            <a:r>
              <a:rPr lang="en-GB" sz="1600" dirty="0"/>
              <a:t>Plot shows GWD over SH</a:t>
            </a:r>
          </a:p>
          <a:p>
            <a:r>
              <a:rPr lang="en-GB" sz="1600" dirty="0"/>
              <a:t>stratosphere</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BFFD208-860A-4A10-BE76-4087B5DB29AB}"/>
                  </a:ext>
                </a:extLst>
              </p:cNvPr>
              <p:cNvSpPr txBox="1"/>
              <p:nvPr/>
            </p:nvSpPr>
            <p:spPr>
              <a:xfrm>
                <a:off x="440488" y="1214072"/>
                <a:ext cx="7798699" cy="57336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b="0" i="1" smtClean="0">
                              <a:latin typeface="Cambria Math" panose="02040503050406030204" pitchFamily="18" charset="0"/>
                            </a:rPr>
                            <m:t> </m:t>
                          </m:r>
                          <m:r>
                            <a:rPr lang="en-GB" i="1">
                              <a:latin typeface="Cambria Math" panose="02040503050406030204" pitchFamily="18" charset="0"/>
                            </a:rPr>
                            <m:t>𝑢</m:t>
                          </m:r>
                          <m:r>
                            <a:rPr lang="en-GB" b="0" i="1" smtClean="0">
                              <a:latin typeface="Cambria Math" panose="02040503050406030204" pitchFamily="18" charset="0"/>
                            </a:rPr>
                            <m: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𝜌</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𝑧</m:t>
                          </m:r>
                        </m:den>
                      </m:f>
                      <m:r>
                        <a:rPr lang="en-GB" b="0" i="1" smtClean="0">
                          <a:latin typeface="Cambria Math" panose="02040503050406030204" pitchFamily="18" charset="0"/>
                        </a:rPr>
                        <m:t>(</m:t>
                      </m:r>
                      <m:r>
                        <a:rPr lang="en-GB" b="0" i="1" smtClean="0">
                          <a:latin typeface="Cambria Math" panose="02040503050406030204" pitchFamily="18" charset="0"/>
                        </a:rPr>
                        <m:t>𝜌</m:t>
                      </m:r>
                      <m:r>
                        <a:rPr lang="en-GB" b="0" i="1" smtClean="0">
                          <a:latin typeface="Cambria Math" panose="02040503050406030204" pitchFamily="18" charset="0"/>
                        </a:rPr>
                        <m:t>𝑢𝑤</m:t>
                      </m:r>
                      <m:r>
                        <a:rPr lang="en-GB" b="0" i="1" smtClean="0">
                          <a:latin typeface="Cambria Math" panose="02040503050406030204" pitchFamily="18" charset="0"/>
                        </a:rPr>
                        <m:t>)</m:t>
                      </m:r>
                    </m:oMath>
                  </m:oMathPara>
                </a14:m>
                <a:endParaRPr lang="en-GB" dirty="0"/>
              </a:p>
            </p:txBody>
          </p:sp>
        </mc:Choice>
        <mc:Fallback xmlns="">
          <p:sp>
            <p:nvSpPr>
              <p:cNvPr id="33" name="TextBox 32">
                <a:extLst>
                  <a:ext uri="{FF2B5EF4-FFF2-40B4-BE49-F238E27FC236}">
                    <a16:creationId xmlns:a16="http://schemas.microsoft.com/office/drawing/2014/main" id="{0BFFD208-860A-4A10-BE76-4087B5DB29AB}"/>
                  </a:ext>
                </a:extLst>
              </p:cNvPr>
              <p:cNvSpPr txBox="1">
                <a:spLocks noRot="1" noChangeAspect="1" noMove="1" noResize="1" noEditPoints="1" noAdjustHandles="1" noChangeArrowheads="1" noChangeShapeType="1" noTextEdit="1"/>
              </p:cNvSpPr>
              <p:nvPr/>
            </p:nvSpPr>
            <p:spPr>
              <a:xfrm>
                <a:off x="440488" y="1214072"/>
                <a:ext cx="7798699" cy="573362"/>
              </a:xfrm>
              <a:prstGeom prst="rect">
                <a:avLst/>
              </a:prstGeom>
              <a:blipFill>
                <a:blip r:embed="rId6"/>
                <a:stretch>
                  <a:fillRect/>
                </a:stretch>
              </a:blipFill>
            </p:spPr>
            <p:txBody>
              <a:bodyPr/>
              <a:lstStyle/>
              <a:p>
                <a:r>
                  <a:rPr lang="en-GB">
                    <a:noFill/>
                  </a:rPr>
                  <a:t> </a:t>
                </a:r>
              </a:p>
            </p:txBody>
          </p:sp>
        </mc:Fallback>
      </mc:AlternateContent>
      <p:sp>
        <p:nvSpPr>
          <p:cNvPr id="34" name="Rectangle 33">
            <a:extLst>
              <a:ext uri="{FF2B5EF4-FFF2-40B4-BE49-F238E27FC236}">
                <a16:creationId xmlns:a16="http://schemas.microsoft.com/office/drawing/2014/main" id="{3CD34AC3-6C92-4F99-ACE9-F3D5EFCEDDD6}"/>
              </a:ext>
            </a:extLst>
          </p:cNvPr>
          <p:cNvSpPr/>
          <p:nvPr/>
        </p:nvSpPr>
        <p:spPr>
          <a:xfrm>
            <a:off x="6054733" y="1248061"/>
            <a:ext cx="822989" cy="479094"/>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EE23DB1B-102F-415D-A348-8B5B2EC4358D}"/>
                  </a:ext>
                </a:extLst>
              </p:cNvPr>
              <p:cNvSpPr/>
              <p:nvPr/>
            </p:nvSpPr>
            <p:spPr>
              <a:xfrm>
                <a:off x="6054733" y="1217917"/>
                <a:ext cx="2847807"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𝐹</m:t>
                          </m:r>
                        </m:e>
                        <m:sub>
                          <m:r>
                            <a:rPr lang="en-GB" b="0" i="1" smtClean="0">
                              <a:latin typeface="Cambria Math" panose="02040503050406030204" pitchFamily="18" charset="0"/>
                            </a:rPr>
                            <m:t>𝐺𝑊𝐷</m:t>
                          </m:r>
                        </m:sub>
                      </m:sSub>
                    </m:oMath>
                  </m:oMathPara>
                </a14:m>
                <a:endParaRPr lang="en-GB" b="0" dirty="0"/>
              </a:p>
              <a:p>
                <a:endParaRPr lang="en-GB" dirty="0"/>
              </a:p>
            </p:txBody>
          </p:sp>
        </mc:Choice>
        <mc:Fallback xmlns="">
          <p:sp>
            <p:nvSpPr>
              <p:cNvPr id="35" name="Rectangle 34">
                <a:extLst>
                  <a:ext uri="{FF2B5EF4-FFF2-40B4-BE49-F238E27FC236}">
                    <a16:creationId xmlns:a16="http://schemas.microsoft.com/office/drawing/2014/main" id="{EE23DB1B-102F-415D-A348-8B5B2EC4358D}"/>
                  </a:ext>
                </a:extLst>
              </p:cNvPr>
              <p:cNvSpPr>
                <a:spLocks noRot="1" noChangeAspect="1" noMove="1" noResize="1" noEditPoints="1" noAdjustHandles="1" noChangeArrowheads="1" noChangeShapeType="1" noTextEdit="1"/>
              </p:cNvSpPr>
              <p:nvPr/>
            </p:nvSpPr>
            <p:spPr>
              <a:xfrm>
                <a:off x="6054733" y="1217917"/>
                <a:ext cx="2847807" cy="646331"/>
              </a:xfrm>
              <a:prstGeom prst="rect">
                <a:avLst/>
              </a:prstGeom>
              <a:blipFill>
                <a:blip r:embed="rId7"/>
                <a:stretch>
                  <a:fillRect/>
                </a:stretch>
              </a:blipFill>
            </p:spPr>
            <p:txBody>
              <a:bodyPr/>
              <a:lstStyle/>
              <a:p>
                <a:r>
                  <a:rPr lang="en-GB">
                    <a:noFill/>
                  </a:rPr>
                  <a:t> </a:t>
                </a:r>
              </a:p>
            </p:txBody>
          </p:sp>
        </mc:Fallback>
      </mc:AlternateContent>
      <p:grpSp>
        <p:nvGrpSpPr>
          <p:cNvPr id="36" name="Group 35">
            <a:extLst>
              <a:ext uri="{FF2B5EF4-FFF2-40B4-BE49-F238E27FC236}">
                <a16:creationId xmlns:a16="http://schemas.microsoft.com/office/drawing/2014/main" id="{67BD5619-6C6E-4AEA-BCF6-BEDB00F056C2}"/>
              </a:ext>
            </a:extLst>
          </p:cNvPr>
          <p:cNvGrpSpPr/>
          <p:nvPr/>
        </p:nvGrpSpPr>
        <p:grpSpPr>
          <a:xfrm>
            <a:off x="1282879" y="1165981"/>
            <a:ext cx="1863649" cy="698267"/>
            <a:chOff x="5864367" y="4171016"/>
            <a:chExt cx="1786484" cy="667264"/>
          </a:xfrm>
        </p:grpSpPr>
        <p:grpSp>
          <p:nvGrpSpPr>
            <p:cNvPr id="37" name="Group 36">
              <a:extLst>
                <a:ext uri="{FF2B5EF4-FFF2-40B4-BE49-F238E27FC236}">
                  <a16:creationId xmlns:a16="http://schemas.microsoft.com/office/drawing/2014/main" id="{B7B43701-F705-4661-98FF-D3A76468D49B}"/>
                </a:ext>
              </a:extLst>
            </p:cNvPr>
            <p:cNvGrpSpPr/>
            <p:nvPr/>
          </p:nvGrpSpPr>
          <p:grpSpPr>
            <a:xfrm>
              <a:off x="5864367" y="4262620"/>
              <a:ext cx="1786484" cy="516838"/>
              <a:chOff x="5864367" y="4262620"/>
              <a:chExt cx="1786484" cy="516838"/>
            </a:xfrm>
          </p:grpSpPr>
          <p:sp>
            <p:nvSpPr>
              <p:cNvPr id="39" name="Chevron 67">
                <a:extLst>
                  <a:ext uri="{FF2B5EF4-FFF2-40B4-BE49-F238E27FC236}">
                    <a16:creationId xmlns:a16="http://schemas.microsoft.com/office/drawing/2014/main" id="{78EE0824-131A-49C0-BAE0-8372357068D9}"/>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42" name="Pentagon 68">
                <a:extLst>
                  <a:ext uri="{FF2B5EF4-FFF2-40B4-BE49-F238E27FC236}">
                    <a16:creationId xmlns:a16="http://schemas.microsoft.com/office/drawing/2014/main" id="{5513BBA8-4E58-403B-B043-9D68CA24004B}"/>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38" name="TextBox 37">
              <a:extLst>
                <a:ext uri="{FF2B5EF4-FFF2-40B4-BE49-F238E27FC236}">
                  <a16:creationId xmlns:a16="http://schemas.microsoft.com/office/drawing/2014/main" id="{13FF6B7B-817E-4F2A-AB93-52702F396E71}"/>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46" name="Group 45">
            <a:extLst>
              <a:ext uri="{FF2B5EF4-FFF2-40B4-BE49-F238E27FC236}">
                <a16:creationId xmlns:a16="http://schemas.microsoft.com/office/drawing/2014/main" id="{0FDE2CFF-E4D8-4EDB-BFA1-69106F9FF8CF}"/>
              </a:ext>
            </a:extLst>
          </p:cNvPr>
          <p:cNvGrpSpPr/>
          <p:nvPr/>
        </p:nvGrpSpPr>
        <p:grpSpPr>
          <a:xfrm>
            <a:off x="4644564" y="1172120"/>
            <a:ext cx="1546879" cy="576765"/>
            <a:chOff x="4010642" y="4180587"/>
            <a:chExt cx="1482829" cy="551155"/>
          </a:xfrm>
        </p:grpSpPr>
        <p:grpSp>
          <p:nvGrpSpPr>
            <p:cNvPr id="47" name="Group 46">
              <a:extLst>
                <a:ext uri="{FF2B5EF4-FFF2-40B4-BE49-F238E27FC236}">
                  <a16:creationId xmlns:a16="http://schemas.microsoft.com/office/drawing/2014/main" id="{94E050D7-FDF8-4B6C-A2C0-F8175EEBCFE3}"/>
                </a:ext>
              </a:extLst>
            </p:cNvPr>
            <p:cNvGrpSpPr/>
            <p:nvPr/>
          </p:nvGrpSpPr>
          <p:grpSpPr>
            <a:xfrm>
              <a:off x="4010642" y="4211115"/>
              <a:ext cx="1315627" cy="520627"/>
              <a:chOff x="4010642" y="4211115"/>
              <a:chExt cx="1315627" cy="520627"/>
            </a:xfrm>
          </p:grpSpPr>
          <p:sp>
            <p:nvSpPr>
              <p:cNvPr id="52" name="Chevron 42">
                <a:extLst>
                  <a:ext uri="{FF2B5EF4-FFF2-40B4-BE49-F238E27FC236}">
                    <a16:creationId xmlns:a16="http://schemas.microsoft.com/office/drawing/2014/main" id="{01DDB5BE-80E0-48EF-A556-D808707C1AAF}"/>
                  </a:ext>
                </a:extLst>
              </p:cNvPr>
              <p:cNvSpPr/>
              <p:nvPr/>
            </p:nvSpPr>
            <p:spPr>
              <a:xfrm rot="10800000">
                <a:off x="4023820" y="4211115"/>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53" name="Pentagon 69">
                <a:extLst>
                  <a:ext uri="{FF2B5EF4-FFF2-40B4-BE49-F238E27FC236}">
                    <a16:creationId xmlns:a16="http://schemas.microsoft.com/office/drawing/2014/main" id="{A01465DD-DF58-4054-9675-C9FEEA37785A}"/>
                  </a:ext>
                </a:extLst>
              </p:cNvPr>
              <p:cNvSpPr/>
              <p:nvPr/>
            </p:nvSpPr>
            <p:spPr>
              <a:xfrm rot="10800000">
                <a:off x="4010642" y="42149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49" name="TextBox 48">
              <a:extLst>
                <a:ext uri="{FF2B5EF4-FFF2-40B4-BE49-F238E27FC236}">
                  <a16:creationId xmlns:a16="http://schemas.microsoft.com/office/drawing/2014/main" id="{42BE25BF-2702-4B79-8527-7336DD916968}"/>
                </a:ext>
              </a:extLst>
            </p:cNvPr>
            <p:cNvSpPr txBox="1"/>
            <p:nvPr/>
          </p:nvSpPr>
          <p:spPr>
            <a:xfrm>
              <a:off x="4133859" y="4180587"/>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61" name="Group 60">
            <a:extLst>
              <a:ext uri="{FF2B5EF4-FFF2-40B4-BE49-F238E27FC236}">
                <a16:creationId xmlns:a16="http://schemas.microsoft.com/office/drawing/2014/main" id="{FC19A3D2-7804-46C9-8B99-CBD130BC643A}"/>
              </a:ext>
            </a:extLst>
          </p:cNvPr>
          <p:cNvGrpSpPr/>
          <p:nvPr/>
        </p:nvGrpSpPr>
        <p:grpSpPr>
          <a:xfrm>
            <a:off x="6972624" y="1151994"/>
            <a:ext cx="1863649" cy="575161"/>
            <a:chOff x="5864367" y="4229836"/>
            <a:chExt cx="1786484" cy="549622"/>
          </a:xfrm>
        </p:grpSpPr>
        <p:grpSp>
          <p:nvGrpSpPr>
            <p:cNvPr id="62" name="Group 61">
              <a:extLst>
                <a:ext uri="{FF2B5EF4-FFF2-40B4-BE49-F238E27FC236}">
                  <a16:creationId xmlns:a16="http://schemas.microsoft.com/office/drawing/2014/main" id="{28461AFC-51D4-4384-8777-DC2C60112808}"/>
                </a:ext>
              </a:extLst>
            </p:cNvPr>
            <p:cNvGrpSpPr/>
            <p:nvPr/>
          </p:nvGrpSpPr>
          <p:grpSpPr>
            <a:xfrm>
              <a:off x="5864367" y="4262620"/>
              <a:ext cx="1786484" cy="516838"/>
              <a:chOff x="5864367" y="4262620"/>
              <a:chExt cx="1786484" cy="516838"/>
            </a:xfrm>
          </p:grpSpPr>
          <p:sp>
            <p:nvSpPr>
              <p:cNvPr id="64" name="Chevron 62">
                <a:extLst>
                  <a:ext uri="{FF2B5EF4-FFF2-40B4-BE49-F238E27FC236}">
                    <a16:creationId xmlns:a16="http://schemas.microsoft.com/office/drawing/2014/main" id="{5DF5D9F0-B174-4271-B43C-8384F82613EE}"/>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65" name="Pentagon 63">
                <a:extLst>
                  <a:ext uri="{FF2B5EF4-FFF2-40B4-BE49-F238E27FC236}">
                    <a16:creationId xmlns:a16="http://schemas.microsoft.com/office/drawing/2014/main" id="{A476E461-4E8B-4067-A7F3-F155A13163E3}"/>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63" name="TextBox 62">
              <a:extLst>
                <a:ext uri="{FF2B5EF4-FFF2-40B4-BE49-F238E27FC236}">
                  <a16:creationId xmlns:a16="http://schemas.microsoft.com/office/drawing/2014/main" id="{2222B1B9-A9D6-4F8F-8E5C-9CA8A0335179}"/>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66" name="Rectangle 65">
            <a:extLst>
              <a:ext uri="{FF2B5EF4-FFF2-40B4-BE49-F238E27FC236}">
                <a16:creationId xmlns:a16="http://schemas.microsoft.com/office/drawing/2014/main" id="{917967A9-00BC-4652-A864-E10CB69BCE8D}"/>
              </a:ext>
            </a:extLst>
          </p:cNvPr>
          <p:cNvSpPr/>
          <p:nvPr/>
        </p:nvSpPr>
        <p:spPr>
          <a:xfrm>
            <a:off x="3199545" y="1228842"/>
            <a:ext cx="1372455" cy="58636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67" name="TextBox 66">
            <a:extLst>
              <a:ext uri="{FF2B5EF4-FFF2-40B4-BE49-F238E27FC236}">
                <a16:creationId xmlns:a16="http://schemas.microsoft.com/office/drawing/2014/main" id="{950E7D37-6587-4A19-B893-F8FA7AC97943}"/>
              </a:ext>
            </a:extLst>
          </p:cNvPr>
          <p:cNvSpPr txBox="1"/>
          <p:nvPr/>
        </p:nvSpPr>
        <p:spPr>
          <a:xfrm>
            <a:off x="-48351" y="707144"/>
            <a:ext cx="3537518" cy="369332"/>
          </a:xfrm>
          <a:prstGeom prst="rect">
            <a:avLst/>
          </a:prstGeom>
          <a:noFill/>
        </p:spPr>
        <p:txBody>
          <a:bodyPr wrap="square" rtlCol="0">
            <a:spAutoFit/>
          </a:bodyPr>
          <a:lstStyle/>
          <a:p>
            <a:pPr algn="ctr"/>
            <a:r>
              <a:rPr lang="en-GB" dirty="0"/>
              <a:t>Zonal momentum budget:</a:t>
            </a:r>
          </a:p>
        </p:txBody>
      </p:sp>
      <p:sp>
        <p:nvSpPr>
          <p:cNvPr id="40" name="TextBox 39">
            <a:extLst>
              <a:ext uri="{FF2B5EF4-FFF2-40B4-BE49-F238E27FC236}">
                <a16:creationId xmlns:a16="http://schemas.microsoft.com/office/drawing/2014/main" id="{76DFF44F-82D8-490F-BC7E-43A9E3008BE4}"/>
              </a:ext>
            </a:extLst>
          </p:cNvPr>
          <p:cNvSpPr txBox="1"/>
          <p:nvPr/>
        </p:nvSpPr>
        <p:spPr>
          <a:xfrm>
            <a:off x="951270" y="1841149"/>
            <a:ext cx="1905385" cy="523220"/>
          </a:xfrm>
          <a:prstGeom prst="rect">
            <a:avLst/>
          </a:prstGeom>
          <a:solidFill>
            <a:schemeClr val="bg2"/>
          </a:solidFill>
        </p:spPr>
        <p:txBody>
          <a:bodyPr wrap="square" rtlCol="0">
            <a:spAutoFit/>
          </a:bodyPr>
          <a:lstStyle/>
          <a:p>
            <a:pPr algn="ctr"/>
            <a:r>
              <a:rPr lang="en-GB" sz="1400" dirty="0">
                <a:solidFill>
                  <a:srgbClr val="00B0F0"/>
                </a:solidFill>
              </a:rPr>
              <a:t>Resolved and total gravity wave drag</a:t>
            </a:r>
          </a:p>
        </p:txBody>
      </p:sp>
      <p:sp>
        <p:nvSpPr>
          <p:cNvPr id="48" name="TextBox 47">
            <a:extLst>
              <a:ext uri="{FF2B5EF4-FFF2-40B4-BE49-F238E27FC236}">
                <a16:creationId xmlns:a16="http://schemas.microsoft.com/office/drawing/2014/main" id="{548C3785-B699-4137-A414-9B90A6D8E902}"/>
              </a:ext>
            </a:extLst>
          </p:cNvPr>
          <p:cNvSpPr txBox="1"/>
          <p:nvPr/>
        </p:nvSpPr>
        <p:spPr>
          <a:xfrm>
            <a:off x="5612665" y="1965553"/>
            <a:ext cx="1905385" cy="523220"/>
          </a:xfrm>
          <a:prstGeom prst="rect">
            <a:avLst/>
          </a:prstGeom>
          <a:solidFill>
            <a:schemeClr val="bg2"/>
          </a:solidFill>
        </p:spPr>
        <p:txBody>
          <a:bodyPr wrap="square" rtlCol="0">
            <a:spAutoFit/>
          </a:bodyPr>
          <a:lstStyle/>
          <a:p>
            <a:pPr algn="ctr"/>
            <a:r>
              <a:rPr lang="en-GB" sz="1400" dirty="0">
                <a:solidFill>
                  <a:srgbClr val="00B0F0"/>
                </a:solidFill>
              </a:rPr>
              <a:t>Parametrized gravity wave drag </a:t>
            </a:r>
          </a:p>
        </p:txBody>
      </p:sp>
      <p:sp>
        <p:nvSpPr>
          <p:cNvPr id="50" name="TextBox 49">
            <a:extLst>
              <a:ext uri="{FF2B5EF4-FFF2-40B4-BE49-F238E27FC236}">
                <a16:creationId xmlns:a16="http://schemas.microsoft.com/office/drawing/2014/main" id="{F0D28ED5-9AD3-4EA8-9160-4550805E0DA3}"/>
              </a:ext>
            </a:extLst>
          </p:cNvPr>
          <p:cNvSpPr txBox="1"/>
          <p:nvPr/>
        </p:nvSpPr>
        <p:spPr>
          <a:xfrm>
            <a:off x="5534253" y="3073787"/>
            <a:ext cx="895172" cy="338554"/>
          </a:xfrm>
          <a:prstGeom prst="rect">
            <a:avLst/>
          </a:prstGeom>
          <a:noFill/>
        </p:spPr>
        <p:txBody>
          <a:bodyPr wrap="square" rtlCol="0">
            <a:spAutoFit/>
          </a:bodyPr>
          <a:lstStyle/>
          <a:p>
            <a:r>
              <a:rPr lang="en-GB" sz="1600" dirty="0">
                <a:solidFill>
                  <a:srgbClr val="FF0000"/>
                </a:solidFill>
              </a:rPr>
              <a:t>40 km</a:t>
            </a:r>
          </a:p>
        </p:txBody>
      </p:sp>
      <p:sp>
        <p:nvSpPr>
          <p:cNvPr id="41" name="TextBox 40">
            <a:extLst>
              <a:ext uri="{FF2B5EF4-FFF2-40B4-BE49-F238E27FC236}">
                <a16:creationId xmlns:a16="http://schemas.microsoft.com/office/drawing/2014/main" id="{62E97491-1516-4DE2-B57E-211F37DDC032}"/>
              </a:ext>
            </a:extLst>
          </p:cNvPr>
          <p:cNvSpPr txBox="1"/>
          <p:nvPr/>
        </p:nvSpPr>
        <p:spPr>
          <a:xfrm>
            <a:off x="-274121" y="4076700"/>
            <a:ext cx="1148860" cy="523220"/>
          </a:xfrm>
          <a:prstGeom prst="rect">
            <a:avLst/>
          </a:prstGeom>
          <a:noFill/>
        </p:spPr>
        <p:txBody>
          <a:bodyPr wrap="square" rtlCol="0">
            <a:spAutoFit/>
          </a:bodyPr>
          <a:lstStyle/>
          <a:p>
            <a:pPr algn="ctr"/>
            <a:r>
              <a:rPr lang="en-GB" sz="1400" dirty="0">
                <a:solidFill>
                  <a:srgbClr val="FF0000"/>
                </a:solidFill>
              </a:rPr>
              <a:t>40 km (total)</a:t>
            </a:r>
          </a:p>
        </p:txBody>
      </p:sp>
      <p:sp>
        <p:nvSpPr>
          <p:cNvPr id="45" name="TextBox 44">
            <a:extLst>
              <a:ext uri="{FF2B5EF4-FFF2-40B4-BE49-F238E27FC236}">
                <a16:creationId xmlns:a16="http://schemas.microsoft.com/office/drawing/2014/main" id="{0AFEC30E-5F18-4ACD-BD30-3E875F542F22}"/>
              </a:ext>
            </a:extLst>
          </p:cNvPr>
          <p:cNvSpPr txBox="1"/>
          <p:nvPr/>
        </p:nvSpPr>
        <p:spPr>
          <a:xfrm>
            <a:off x="1050839" y="2708186"/>
            <a:ext cx="1304453" cy="523220"/>
          </a:xfrm>
          <a:prstGeom prst="rect">
            <a:avLst/>
          </a:prstGeom>
          <a:noFill/>
        </p:spPr>
        <p:txBody>
          <a:bodyPr wrap="square" rtlCol="0">
            <a:spAutoFit/>
          </a:bodyPr>
          <a:lstStyle/>
          <a:p>
            <a:pPr algn="ctr"/>
            <a:r>
              <a:rPr lang="en-GB" sz="1400" dirty="0">
                <a:solidFill>
                  <a:srgbClr val="FF0000"/>
                </a:solidFill>
              </a:rPr>
              <a:t>9 km</a:t>
            </a:r>
          </a:p>
          <a:p>
            <a:r>
              <a:rPr lang="en-GB" sz="1400" dirty="0">
                <a:solidFill>
                  <a:srgbClr val="FF0000"/>
                </a:solidFill>
              </a:rPr>
              <a:t>(resolved)</a:t>
            </a:r>
          </a:p>
        </p:txBody>
      </p:sp>
      <p:cxnSp>
        <p:nvCxnSpPr>
          <p:cNvPr id="51" name="Straight Arrow Connector 50">
            <a:extLst>
              <a:ext uri="{FF2B5EF4-FFF2-40B4-BE49-F238E27FC236}">
                <a16:creationId xmlns:a16="http://schemas.microsoft.com/office/drawing/2014/main" id="{9C566FC9-3990-4F29-8143-11A0087CC1DB}"/>
              </a:ext>
            </a:extLst>
          </p:cNvPr>
          <p:cNvCxnSpPr>
            <a:cxnSpLocks/>
          </p:cNvCxnSpPr>
          <p:nvPr/>
        </p:nvCxnSpPr>
        <p:spPr>
          <a:xfrm>
            <a:off x="1569329" y="3259941"/>
            <a:ext cx="300086" cy="174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DE9C9B3-5624-48C9-9670-DBDAB176BC79}"/>
              </a:ext>
            </a:extLst>
          </p:cNvPr>
          <p:cNvCxnSpPr>
            <a:cxnSpLocks/>
          </p:cNvCxnSpPr>
          <p:nvPr/>
        </p:nvCxnSpPr>
        <p:spPr>
          <a:xfrm>
            <a:off x="1869415" y="3185129"/>
            <a:ext cx="481899" cy="2493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5BC74F4-BAB4-4DE4-BCF1-2B539DC1F7DC}"/>
              </a:ext>
            </a:extLst>
          </p:cNvPr>
          <p:cNvCxnSpPr>
            <a:cxnSpLocks/>
          </p:cNvCxnSpPr>
          <p:nvPr/>
        </p:nvCxnSpPr>
        <p:spPr>
          <a:xfrm flipV="1">
            <a:off x="594180" y="4022748"/>
            <a:ext cx="975149" cy="3155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367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714499" y="1308956"/>
            <a:ext cx="1945878" cy="1015663"/>
          </a:xfrm>
          <a:prstGeom prst="rect">
            <a:avLst/>
          </a:prstGeom>
        </p:spPr>
        <p:txBody>
          <a:bodyPr wrap="square">
            <a:spAutoFit/>
          </a:bodyPr>
          <a:lstStyle/>
          <a:p>
            <a:pPr algn="ctr"/>
            <a:r>
              <a:rPr lang="en-GB" sz="2000" dirty="0">
                <a:solidFill>
                  <a:srgbClr val="00B050"/>
                </a:solidFill>
              </a:rPr>
              <a:t>Gives impact of resolved orography</a:t>
            </a:r>
          </a:p>
        </p:txBody>
      </p:sp>
      <p:grpSp>
        <p:nvGrpSpPr>
          <p:cNvPr id="30" name="Group 29"/>
          <p:cNvGrpSpPr/>
          <p:nvPr/>
        </p:nvGrpSpPr>
        <p:grpSpPr>
          <a:xfrm rot="10800000">
            <a:off x="407867" y="1337570"/>
            <a:ext cx="3565680" cy="1284374"/>
            <a:chOff x="5864367" y="4207363"/>
            <a:chExt cx="1806138" cy="572095"/>
          </a:xfrm>
        </p:grpSpPr>
        <p:grpSp>
          <p:nvGrpSpPr>
            <p:cNvPr id="31" name="Group 30"/>
            <p:cNvGrpSpPr/>
            <p:nvPr/>
          </p:nvGrpSpPr>
          <p:grpSpPr>
            <a:xfrm>
              <a:off x="5864367" y="4262620"/>
              <a:ext cx="1786484" cy="516838"/>
              <a:chOff x="5864367" y="4262620"/>
              <a:chExt cx="1786484" cy="516838"/>
            </a:xfrm>
          </p:grpSpPr>
          <p:sp>
            <p:nvSpPr>
              <p:cNvPr id="33" name="Chevron 32"/>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34" name="Pentagon 33"/>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32" name="TextBox 31"/>
            <p:cNvSpPr txBox="1"/>
            <p:nvPr/>
          </p:nvSpPr>
          <p:spPr>
            <a:xfrm rot="10800000">
              <a:off x="6112529" y="4207363"/>
              <a:ext cx="1557976" cy="5577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200" b="1" dirty="0">
                  <a:solidFill>
                    <a:srgbClr val="00B0F0"/>
                  </a:solidFill>
                </a:rPr>
                <a:t>High resolution simulation with high resolution orography</a:t>
              </a:r>
            </a:p>
            <a:p>
              <a:pPr algn="ctr"/>
              <a:r>
                <a:rPr lang="en-GB" sz="1200" b="1" dirty="0">
                  <a:solidFill>
                    <a:srgbClr val="00B0F0"/>
                  </a:solidFill>
                </a:rPr>
                <a:t>-</a:t>
              </a:r>
            </a:p>
            <a:p>
              <a:pPr algn="ctr"/>
              <a:r>
                <a:rPr lang="en-GB" sz="1200" b="1" dirty="0">
                  <a:solidFill>
                    <a:srgbClr val="00B0F0"/>
                  </a:solidFill>
                </a:rPr>
                <a:t>High resolution simulation with low resolution orography</a:t>
              </a:r>
            </a:p>
            <a:p>
              <a:pPr algn="ctr"/>
              <a:endParaRPr lang="en-GB" sz="1200" b="1" dirty="0">
                <a:solidFill>
                  <a:srgbClr val="00B0F0"/>
                </a:solidFill>
              </a:endParaRPr>
            </a:p>
          </p:txBody>
        </p:sp>
      </p:grpSp>
      <p:sp>
        <p:nvSpPr>
          <p:cNvPr id="24" name="Title 1">
            <a:extLst>
              <a:ext uri="{FF2B5EF4-FFF2-40B4-BE49-F238E27FC236}">
                <a16:creationId xmlns:a16="http://schemas.microsoft.com/office/drawing/2014/main" id="{0F832CC0-43B5-47A3-B323-CBAF7A5217C3}"/>
              </a:ext>
            </a:extLst>
          </p:cNvPr>
          <p:cNvSpPr txBox="1">
            <a:spLocks/>
          </p:cNvSpPr>
          <p:nvPr/>
        </p:nvSpPr>
        <p:spPr>
          <a:xfrm>
            <a:off x="2367713" y="59618"/>
            <a:ext cx="7433657" cy="764770"/>
          </a:xfrm>
          <a:prstGeom prst="rect">
            <a:avLst/>
          </a:prstGeom>
        </p:spPr>
        <p:txBody>
          <a:bodyPr>
            <a:norm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Model setup</a:t>
            </a:r>
          </a:p>
        </p:txBody>
      </p:sp>
      <p:grpSp>
        <p:nvGrpSpPr>
          <p:cNvPr id="36" name="Group 35">
            <a:extLst>
              <a:ext uri="{FF2B5EF4-FFF2-40B4-BE49-F238E27FC236}">
                <a16:creationId xmlns:a16="http://schemas.microsoft.com/office/drawing/2014/main" id="{F27D91C7-C2F2-4B32-B400-7C05363FA44A}"/>
              </a:ext>
            </a:extLst>
          </p:cNvPr>
          <p:cNvGrpSpPr/>
          <p:nvPr/>
        </p:nvGrpSpPr>
        <p:grpSpPr>
          <a:xfrm>
            <a:off x="5667363" y="881915"/>
            <a:ext cx="3360420" cy="1740030"/>
            <a:chOff x="2667000" y="215538"/>
            <a:chExt cx="3458880" cy="1701173"/>
          </a:xfrm>
        </p:grpSpPr>
        <p:pic>
          <p:nvPicPr>
            <p:cNvPr id="37" name="Picture 18">
              <a:extLst>
                <a:ext uri="{FF2B5EF4-FFF2-40B4-BE49-F238E27FC236}">
                  <a16:creationId xmlns:a16="http://schemas.microsoft.com/office/drawing/2014/main" id="{041921A4-C06B-43A8-9795-B55CB6AC4CA3}"/>
                </a:ext>
              </a:extLst>
            </p:cNvPr>
            <p:cNvPicPr>
              <a:picLocks noChangeAspect="1" noChangeArrowheads="1"/>
            </p:cNvPicPr>
            <p:nvPr/>
          </p:nvPicPr>
          <p:blipFill>
            <a:blip r:embed="rId3"/>
            <a:srcRect/>
            <a:stretch>
              <a:fillRect/>
            </a:stretch>
          </p:blipFill>
          <p:spPr bwMode="auto">
            <a:xfrm>
              <a:off x="2667000" y="551959"/>
              <a:ext cx="3458880" cy="1364752"/>
            </a:xfrm>
            <a:prstGeom prst="rect">
              <a:avLst/>
            </a:prstGeom>
            <a:noFill/>
            <a:ln w="9525">
              <a:noFill/>
              <a:miter lim="800000"/>
              <a:headEnd/>
              <a:tailEnd/>
            </a:ln>
          </p:spPr>
        </p:pic>
        <p:sp>
          <p:nvSpPr>
            <p:cNvPr id="38" name="CustomShape 1">
              <a:extLst>
                <a:ext uri="{FF2B5EF4-FFF2-40B4-BE49-F238E27FC236}">
                  <a16:creationId xmlns:a16="http://schemas.microsoft.com/office/drawing/2014/main" id="{9FAF4B06-CF1C-42B0-888C-9B0399FB32E9}"/>
                </a:ext>
              </a:extLst>
            </p:cNvPr>
            <p:cNvSpPr/>
            <p:nvPr/>
          </p:nvSpPr>
          <p:spPr>
            <a:xfrm>
              <a:off x="2943360" y="223369"/>
              <a:ext cx="1163520" cy="428785"/>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81000" tIns="40500" rIns="81000" bIns="40500">
              <a:prstTxWarp prst="textNoShape">
                <a:avLst/>
              </a:prstTxWarp>
            </a:bodyPr>
            <a:lstStyle/>
            <a:p>
              <a:pPr algn="ctr" eaLnBrk="1" hangingPunct="1"/>
              <a:r>
                <a:rPr lang="en-US" sz="990" dirty="0">
                  <a:solidFill>
                    <a:srgbClr val="000000"/>
                  </a:solidFill>
                  <a:latin typeface="+mj-lt"/>
                </a:rPr>
                <a:t>High resolution orography</a:t>
              </a:r>
            </a:p>
          </p:txBody>
        </p:sp>
        <p:sp>
          <p:nvSpPr>
            <p:cNvPr id="39" name="CustomShape 2">
              <a:extLst>
                <a:ext uri="{FF2B5EF4-FFF2-40B4-BE49-F238E27FC236}">
                  <a16:creationId xmlns:a16="http://schemas.microsoft.com/office/drawing/2014/main" id="{26032A35-F965-4406-A9EE-831D9F22332A}"/>
                </a:ext>
              </a:extLst>
            </p:cNvPr>
            <p:cNvSpPr/>
            <p:nvPr/>
          </p:nvSpPr>
          <p:spPr>
            <a:xfrm>
              <a:off x="4459249" y="215538"/>
              <a:ext cx="1164960" cy="427185"/>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81000" tIns="40500" rIns="81000" bIns="40500">
              <a:prstTxWarp prst="textNoShape">
                <a:avLst/>
              </a:prstTxWarp>
            </a:bodyPr>
            <a:lstStyle/>
            <a:p>
              <a:pPr algn="ctr" eaLnBrk="1" hangingPunct="1"/>
              <a:r>
                <a:rPr lang="en-US" sz="990" dirty="0">
                  <a:solidFill>
                    <a:srgbClr val="000000"/>
                  </a:solidFill>
                  <a:latin typeface="+mj-lt"/>
                </a:rPr>
                <a:t>Low resolution orography</a:t>
              </a:r>
            </a:p>
          </p:txBody>
        </p:sp>
      </p:grpSp>
      <p:sp>
        <p:nvSpPr>
          <p:cNvPr id="3" name="Rectangle 2">
            <a:extLst>
              <a:ext uri="{FF2B5EF4-FFF2-40B4-BE49-F238E27FC236}">
                <a16:creationId xmlns:a16="http://schemas.microsoft.com/office/drawing/2014/main" id="{171177F9-4B89-46B9-818F-4CC200BFEF55}"/>
              </a:ext>
            </a:extLst>
          </p:cNvPr>
          <p:cNvSpPr/>
          <p:nvPr/>
        </p:nvSpPr>
        <p:spPr>
          <a:xfrm>
            <a:off x="400234" y="656670"/>
            <a:ext cx="6067353" cy="646331"/>
          </a:xfrm>
          <a:prstGeom prst="rect">
            <a:avLst/>
          </a:prstGeom>
        </p:spPr>
        <p:txBody>
          <a:bodyPr wrap="square">
            <a:spAutoFit/>
          </a:bodyPr>
          <a:lstStyle/>
          <a:p>
            <a:r>
              <a:rPr lang="en-GB" dirty="0"/>
              <a:t>High resolution    (HR) : 9km – 6km global &amp;</a:t>
            </a:r>
          </a:p>
          <a:p>
            <a:r>
              <a:rPr lang="en-GB" dirty="0"/>
              <a:t>					   3km – 1.8 km regional</a:t>
            </a:r>
          </a:p>
        </p:txBody>
      </p:sp>
      <p:grpSp>
        <p:nvGrpSpPr>
          <p:cNvPr id="7" name="Group 6">
            <a:extLst>
              <a:ext uri="{FF2B5EF4-FFF2-40B4-BE49-F238E27FC236}">
                <a16:creationId xmlns:a16="http://schemas.microsoft.com/office/drawing/2014/main" id="{A8D815EA-EBF9-4B3A-962D-68B44FE43C22}"/>
              </a:ext>
            </a:extLst>
          </p:cNvPr>
          <p:cNvGrpSpPr/>
          <p:nvPr/>
        </p:nvGrpSpPr>
        <p:grpSpPr>
          <a:xfrm>
            <a:off x="400234" y="2724485"/>
            <a:ext cx="8254888" cy="1614507"/>
            <a:chOff x="400234" y="2724485"/>
            <a:chExt cx="8254888" cy="1614507"/>
          </a:xfrm>
        </p:grpSpPr>
        <p:sp>
          <p:nvSpPr>
            <p:cNvPr id="23" name="Rectangle 22"/>
            <p:cNvSpPr/>
            <p:nvPr/>
          </p:nvSpPr>
          <p:spPr>
            <a:xfrm>
              <a:off x="3672838" y="3113161"/>
              <a:ext cx="2370042" cy="923330"/>
            </a:xfrm>
            <a:prstGeom prst="rect">
              <a:avLst/>
            </a:prstGeom>
          </p:spPr>
          <p:txBody>
            <a:bodyPr wrap="square">
              <a:spAutoFit/>
            </a:bodyPr>
            <a:lstStyle/>
            <a:p>
              <a:pPr algn="ctr"/>
              <a:r>
                <a:rPr lang="en-GB" sz="1800" dirty="0">
                  <a:solidFill>
                    <a:srgbClr val="00B050"/>
                  </a:solidFill>
                </a:rPr>
                <a:t>Gives impact of parametrized orographic drag</a:t>
              </a:r>
            </a:p>
          </p:txBody>
        </p:sp>
        <p:grpSp>
          <p:nvGrpSpPr>
            <p:cNvPr id="25" name="Group 24"/>
            <p:cNvGrpSpPr/>
            <p:nvPr/>
          </p:nvGrpSpPr>
          <p:grpSpPr>
            <a:xfrm rot="10800000">
              <a:off x="407867" y="3164467"/>
              <a:ext cx="3562691" cy="1160313"/>
              <a:chOff x="5864367" y="4262620"/>
              <a:chExt cx="1806139" cy="516838"/>
            </a:xfrm>
          </p:grpSpPr>
          <p:grpSp>
            <p:nvGrpSpPr>
              <p:cNvPr id="26" name="Group 25"/>
              <p:cNvGrpSpPr/>
              <p:nvPr/>
            </p:nvGrpSpPr>
            <p:grpSpPr>
              <a:xfrm>
                <a:off x="5864367" y="4262620"/>
                <a:ext cx="1786484" cy="516838"/>
                <a:chOff x="5864367" y="4262620"/>
                <a:chExt cx="1786484" cy="516838"/>
              </a:xfrm>
            </p:grpSpPr>
            <p:sp>
              <p:nvSpPr>
                <p:cNvPr id="28" name="Chevron 27"/>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29" name="Pentagon 28"/>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27" name="TextBox 26"/>
              <p:cNvSpPr txBox="1"/>
              <p:nvPr/>
            </p:nvSpPr>
            <p:spPr>
              <a:xfrm rot="10800000">
                <a:off x="6112530" y="4283270"/>
                <a:ext cx="1557976" cy="4755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200" b="1" dirty="0">
                    <a:solidFill>
                      <a:srgbClr val="00B0F0"/>
                    </a:solidFill>
                  </a:rPr>
                  <a:t>Low resolution simulation with parametrized orographic drag</a:t>
                </a:r>
              </a:p>
              <a:p>
                <a:pPr algn="ctr"/>
                <a:r>
                  <a:rPr lang="en-GB" sz="1200" b="1" dirty="0">
                    <a:solidFill>
                      <a:srgbClr val="00B0F0"/>
                    </a:solidFill>
                  </a:rPr>
                  <a:t>-</a:t>
                </a:r>
              </a:p>
              <a:p>
                <a:pPr algn="ctr"/>
                <a:r>
                  <a:rPr lang="en-GB" sz="1200" b="1" dirty="0">
                    <a:solidFill>
                      <a:srgbClr val="00B0F0"/>
                    </a:solidFill>
                  </a:rPr>
                  <a:t>Low resolution simulation without parametrized orographic drag</a:t>
                </a:r>
              </a:p>
            </p:txBody>
          </p:sp>
        </p:grpSp>
        <p:sp>
          <p:nvSpPr>
            <p:cNvPr id="2" name="Rectangle 1">
              <a:extLst>
                <a:ext uri="{FF2B5EF4-FFF2-40B4-BE49-F238E27FC236}">
                  <a16:creationId xmlns:a16="http://schemas.microsoft.com/office/drawing/2014/main" id="{63A9D87B-B178-4B0B-B291-22D695AE5A20}"/>
                </a:ext>
              </a:extLst>
            </p:cNvPr>
            <p:cNvSpPr/>
            <p:nvPr/>
          </p:nvSpPr>
          <p:spPr>
            <a:xfrm>
              <a:off x="400234" y="2724485"/>
              <a:ext cx="3518912" cy="369332"/>
            </a:xfrm>
            <a:prstGeom prst="rect">
              <a:avLst/>
            </a:prstGeom>
          </p:spPr>
          <p:txBody>
            <a:bodyPr wrap="none">
              <a:spAutoFit/>
            </a:bodyPr>
            <a:lstStyle/>
            <a:p>
              <a:r>
                <a:rPr lang="en-GB" dirty="0"/>
                <a:t>Low resolution     (LR)  : 100 km </a:t>
              </a:r>
            </a:p>
          </p:txBody>
        </p:sp>
        <p:sp>
          <p:nvSpPr>
            <p:cNvPr id="6" name="Rectangle 5">
              <a:extLst>
                <a:ext uri="{FF2B5EF4-FFF2-40B4-BE49-F238E27FC236}">
                  <a16:creationId xmlns:a16="http://schemas.microsoft.com/office/drawing/2014/main" id="{448CEB12-9187-4615-B37B-E7A69CE53BB1}"/>
                </a:ext>
              </a:extLst>
            </p:cNvPr>
            <p:cNvSpPr/>
            <p:nvPr/>
          </p:nvSpPr>
          <p:spPr>
            <a:xfrm>
              <a:off x="6162066" y="3138663"/>
              <a:ext cx="2493056" cy="1200329"/>
            </a:xfrm>
            <a:prstGeom prst="rect">
              <a:avLst/>
            </a:prstGeom>
          </p:spPr>
          <p:txBody>
            <a:bodyPr wrap="square">
              <a:spAutoFit/>
            </a:bodyPr>
            <a:lstStyle/>
            <a:p>
              <a:pPr algn="ctr"/>
              <a:r>
                <a:rPr lang="en-GB" dirty="0"/>
                <a:t>24-hour short-range forecasts initialised from analysis </a:t>
              </a:r>
            </a:p>
            <a:p>
              <a:pPr algn="ctr"/>
              <a:r>
                <a:rPr lang="en-GB" dirty="0"/>
                <a:t>1 to 14</a:t>
              </a:r>
              <a:r>
                <a:rPr lang="en-GB" baseline="30000" dirty="0"/>
                <a:t>th</a:t>
              </a:r>
              <a:r>
                <a:rPr lang="en-GB" dirty="0"/>
                <a:t> January 2015</a:t>
              </a:r>
            </a:p>
          </p:txBody>
        </p:sp>
      </p:grpSp>
    </p:spTree>
    <p:extLst>
      <p:ext uri="{BB962C8B-B14F-4D97-AF65-F5344CB8AC3E}">
        <p14:creationId xmlns:p14="http://schemas.microsoft.com/office/powerpoint/2010/main" val="341344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6">
            <a:extLst>
              <a:ext uri="{FF2B5EF4-FFF2-40B4-BE49-F238E27FC236}">
                <a16:creationId xmlns:a16="http://schemas.microsoft.com/office/drawing/2014/main" id="{3D0533CB-C651-4642-A08C-1010BD8FB73A}"/>
              </a:ext>
            </a:extLst>
          </p:cNvPr>
          <p:cNvSpPr txBox="1">
            <a:spLocks/>
          </p:cNvSpPr>
          <p:nvPr/>
        </p:nvSpPr>
        <p:spPr>
          <a:xfrm>
            <a:off x="-68702" y="234226"/>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3600" dirty="0">
                <a:solidFill>
                  <a:srgbClr val="00B0F0"/>
                </a:solidFill>
                <a:latin typeface="Arial"/>
                <a:ea typeface="ＭＳ Ｐゴシック"/>
                <a:cs typeface="Arial"/>
              </a:rPr>
              <a:t>Orographic drag parametrizations</a:t>
            </a:r>
            <a:endParaRPr lang="en-US" sz="3600" dirty="0">
              <a:solidFill>
                <a:srgbClr val="00B0F0"/>
              </a:solidFill>
            </a:endParaRPr>
          </a:p>
        </p:txBody>
      </p:sp>
      <p:grpSp>
        <p:nvGrpSpPr>
          <p:cNvPr id="4" name="Group 3">
            <a:extLst>
              <a:ext uri="{FF2B5EF4-FFF2-40B4-BE49-F238E27FC236}">
                <a16:creationId xmlns:a16="http://schemas.microsoft.com/office/drawing/2014/main" id="{6A41B95E-BA6C-4074-9A9A-6CDD2DD25989}"/>
              </a:ext>
            </a:extLst>
          </p:cNvPr>
          <p:cNvGrpSpPr/>
          <p:nvPr/>
        </p:nvGrpSpPr>
        <p:grpSpPr>
          <a:xfrm>
            <a:off x="163419" y="1442423"/>
            <a:ext cx="8781578" cy="3414862"/>
            <a:chOff x="163419" y="1277323"/>
            <a:chExt cx="8781578" cy="3414862"/>
          </a:xfrm>
        </p:grpSpPr>
        <p:sp>
          <p:nvSpPr>
            <p:cNvPr id="58" name="Rectangle 57">
              <a:extLst>
                <a:ext uri="{FF2B5EF4-FFF2-40B4-BE49-F238E27FC236}">
                  <a16:creationId xmlns:a16="http://schemas.microsoft.com/office/drawing/2014/main" id="{21A66082-1F77-47CD-BB47-770F25080CD0}"/>
                </a:ext>
              </a:extLst>
            </p:cNvPr>
            <p:cNvSpPr/>
            <p:nvPr/>
          </p:nvSpPr>
          <p:spPr>
            <a:xfrm>
              <a:off x="477997" y="3500583"/>
              <a:ext cx="822989" cy="867455"/>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52" name="Rectangle 51">
              <a:extLst>
                <a:ext uri="{FF2B5EF4-FFF2-40B4-BE49-F238E27FC236}">
                  <a16:creationId xmlns:a16="http://schemas.microsoft.com/office/drawing/2014/main" id="{6CCA27C0-485A-4C23-B458-1FAC934E4235}"/>
                </a:ext>
              </a:extLst>
            </p:cNvPr>
            <p:cNvSpPr/>
            <p:nvPr/>
          </p:nvSpPr>
          <p:spPr>
            <a:xfrm>
              <a:off x="3431546" y="3437535"/>
              <a:ext cx="627191" cy="494372"/>
            </a:xfrm>
            <a:prstGeom prst="rect">
              <a:avLst/>
            </a:prstGeom>
            <a:solidFill>
              <a:srgbClr val="92D050">
                <a:alpha val="41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53" name="Rectangle 52">
              <a:extLst>
                <a:ext uri="{FF2B5EF4-FFF2-40B4-BE49-F238E27FC236}">
                  <a16:creationId xmlns:a16="http://schemas.microsoft.com/office/drawing/2014/main" id="{6F90960F-222B-4FE7-8EAF-D1AFDD66D7BD}"/>
                </a:ext>
              </a:extLst>
            </p:cNvPr>
            <p:cNvSpPr/>
            <p:nvPr/>
          </p:nvSpPr>
          <p:spPr>
            <a:xfrm>
              <a:off x="6078597" y="3416805"/>
              <a:ext cx="919908" cy="494372"/>
            </a:xfrm>
            <a:prstGeom prst="rect">
              <a:avLst/>
            </a:prstGeom>
            <a:solidFill>
              <a:srgbClr val="92D050">
                <a:alpha val="41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44" name="TextBox 43"/>
                <p:cNvSpPr txBox="1"/>
                <p:nvPr/>
              </p:nvSpPr>
              <p:spPr>
                <a:xfrm>
                  <a:off x="407785" y="1365323"/>
                  <a:ext cx="7798699" cy="1377685"/>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i="1">
                                <a:latin typeface="Cambria Math" panose="02040503050406030204" pitchFamily="18" charset="0"/>
                              </a:rPr>
                              <m:t>&lt;</m:t>
                            </m:r>
                            <m:r>
                              <a:rPr lang="en-GB" i="1">
                                <a:latin typeface="Cambria Math" panose="02040503050406030204" pitchFamily="18" charset="0"/>
                              </a:rPr>
                              <m:t>𝜌</m:t>
                            </m:r>
                            <m:r>
                              <a:rPr lang="en-GB" i="1">
                                <a:latin typeface="Cambria Math" panose="02040503050406030204" pitchFamily="18" charset="0"/>
                              </a:rPr>
                              <m:t>𝑢</m:t>
                            </m:r>
                            <m:r>
                              <a:rPr lang="en-GB" i="1">
                                <a:latin typeface="Cambria Math" panose="02040503050406030204" pitchFamily="18" charset="0"/>
                              </a:rPr>
                              <m:t>&gt;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oMath>
                    </m:oMathPara>
                  </a14:m>
                  <a:endParaRPr lang="en-GB" i="1" dirty="0">
                    <a:latin typeface="Cambria Math" panose="02040503050406030204" pitchFamily="18" charset="0"/>
                  </a:endParaRPr>
                </a:p>
                <a:p>
                  <a:pPr algn="ctr"/>
                  <a:endParaRPr lang="en-GB" i="1" dirty="0">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r>
                          <a:rPr lang="en-GB" i="1">
                            <a:latin typeface="Cambria Math" panose="02040503050406030204" pitchFamily="18" charset="0"/>
                          </a:rPr>
                          <m:t>−</m:t>
                        </m:r>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𝑧</m:t>
                                </m:r>
                              </m:e>
                              <m:sub>
                                <m:r>
                                  <a:rPr lang="en-GB" b="0" i="1" smtClean="0">
                                    <a:latin typeface="Cambria Math" panose="02040503050406030204" pitchFamily="18" charset="0"/>
                                  </a:rPr>
                                  <m:t>0</m:t>
                                </m:r>
                              </m:sub>
                            </m:sSub>
                          </m:e>
                        </m:d>
                        <m:f>
                          <m:fPr>
                            <m:ctrlPr>
                              <a:rPr lang="en-GB" i="1">
                                <a:latin typeface="Cambria Math" panose="02040503050406030204" pitchFamily="18" charset="0"/>
                              </a:rPr>
                            </m:ctrlPr>
                          </m:fPr>
                          <m:num>
                            <m:r>
                              <a:rPr lang="en-GB" i="1">
                                <a:latin typeface="Cambria Math" panose="02040503050406030204" pitchFamily="18" charset="0"/>
                              </a:rPr>
                              <m:t>𝜕</m:t>
                            </m:r>
                            <m:sSub>
                              <m:sSubPr>
                                <m:ctrlPr>
                                  <a:rPr lang="en-GB" i="1">
                                    <a:latin typeface="Cambria Math" panose="02040503050406030204" pitchFamily="18" charset="0"/>
                                  </a:rPr>
                                </m:ctrlPr>
                              </m:sSubPr>
                              <m:e>
                                <m:r>
                                  <m:rPr>
                                    <m:sty m:val="p"/>
                                  </m:rPr>
                                  <a:rPr lang="en-GB">
                                    <a:latin typeface="Cambria Math" panose="02040503050406030204" pitchFamily="18" charset="0"/>
                                  </a:rPr>
                                  <m:t>z</m:t>
                                </m:r>
                              </m:e>
                              <m:sub>
                                <m:r>
                                  <a:rPr lang="en-GB">
                                    <a:latin typeface="Cambria Math" panose="02040503050406030204" pitchFamily="18" charset="0"/>
                                  </a:rPr>
                                  <m:t>0</m:t>
                                </m:r>
                              </m:sub>
                            </m:sSub>
                            <m:r>
                              <a:rPr lang="en-GB" i="1">
                                <a:latin typeface="Cambria Math" panose="02040503050406030204" pitchFamily="18" charset="0"/>
                              </a:rPr>
                              <m:t> </m:t>
                            </m:r>
                          </m:num>
                          <m:den>
                            <m:r>
                              <a:rPr lang="en-GB" i="1">
                                <a:latin typeface="Cambria Math" panose="02040503050406030204" pitchFamily="18" charset="0"/>
                              </a:rPr>
                              <m:t>𝜕</m:t>
                            </m:r>
                            <m:r>
                              <a:rPr lang="en-GB" i="1">
                                <a:latin typeface="Cambria Math" panose="02040503050406030204" pitchFamily="18" charset="0"/>
                              </a:rPr>
                              <m:t>𝑥</m:t>
                            </m:r>
                          </m:den>
                        </m:f>
                        <m:r>
                          <a:rPr lang="en-GB" i="1">
                            <a:latin typeface="Cambria Math" panose="02040503050406030204" pitchFamily="18" charset="0"/>
                          </a:rPr>
                          <m:t> +&lt;</m:t>
                        </m:r>
                        <m:r>
                          <a:rPr lang="en-GB" i="1">
                            <a:latin typeface="Cambria Math" panose="02040503050406030204" pitchFamily="18" charset="0"/>
                          </a:rPr>
                          <m:t>𝜌</m:t>
                        </m:r>
                        <m:r>
                          <a:rPr lang="en-GB" i="1">
                            <a:latin typeface="Cambria Math" panose="02040503050406030204" pitchFamily="18" charset="0"/>
                          </a:rPr>
                          <m:t>𝑓𝑣</m:t>
                        </m:r>
                        <m:r>
                          <a:rPr lang="en-GB" b="0" i="1" smtClean="0">
                            <a:latin typeface="Cambria Math" panose="02040503050406030204" pitchFamily="18" charset="0"/>
                          </a:rPr>
                          <m:t>&gt;</m:t>
                        </m:r>
                        <m:r>
                          <a:rPr lang="en-GB" i="1">
                            <a:latin typeface="Cambria Math" panose="02040503050406030204" pitchFamily="18" charset="0"/>
                          </a:rPr>
                          <m:t>−</m:t>
                        </m:r>
                        <m:f>
                          <m:fPr>
                            <m:ctrlPr>
                              <a:rPr lang="en-GB" i="1">
                                <a:latin typeface="Cambria Math" panose="02040503050406030204" pitchFamily="18" charset="0"/>
                              </a:rPr>
                            </m:ctrlPr>
                          </m:fPr>
                          <m:num>
                            <m:r>
                              <a:rPr lang="en-GB" i="1" smtClean="0">
                                <a:latin typeface="Cambria Math" panose="02040503050406030204" pitchFamily="18" charset="0"/>
                              </a:rPr>
                              <m:t>𝜕</m:t>
                            </m:r>
                            <m:r>
                              <a:rPr lang="en-GB" i="1">
                                <a:latin typeface="Cambria Math" panose="02040503050406030204" pitchFamily="18" charset="0"/>
                              </a:rPr>
                              <m:t>&lt;</m:t>
                            </m:r>
                            <m:r>
                              <a:rPr lang="en-GB" i="1">
                                <a:latin typeface="Cambria Math" panose="02040503050406030204" pitchFamily="18" charset="0"/>
                              </a:rPr>
                              <m:t>𝜌</m:t>
                            </m:r>
                            <m:r>
                              <a:rPr lang="en-GB" i="1">
                                <a:latin typeface="Cambria Math" panose="02040503050406030204" pitchFamily="18" charset="0"/>
                              </a:rPr>
                              <m:t>𝑢𝑣</m:t>
                            </m:r>
                            <m:r>
                              <a:rPr lang="en-GB" i="1">
                                <a:latin typeface="Cambria Math" panose="02040503050406030204" pitchFamily="18" charset="0"/>
                              </a:rPr>
                              <m:t>&gt;</m:t>
                            </m:r>
                          </m:num>
                          <m:den>
                            <m:r>
                              <a:rPr lang="en-GB" i="1">
                                <a:latin typeface="Cambria Math" panose="02040503050406030204" pitchFamily="18" charset="0"/>
                              </a:rPr>
                              <m:t>𝜕</m:t>
                            </m:r>
                            <m:r>
                              <a:rPr lang="en-GB" i="1">
                                <a:latin typeface="Cambria Math" panose="02040503050406030204" pitchFamily="18" charset="0"/>
                              </a:rPr>
                              <m:t>𝑦</m:t>
                            </m:r>
                          </m:den>
                        </m:f>
                      </m:oMath>
                    </m:oMathPara>
                  </a14:m>
                  <a:endParaRPr lang="en-GB" dirty="0"/>
                </a:p>
              </p:txBody>
            </p:sp>
          </mc:Choice>
          <mc:Fallback xmlns="">
            <p:sp>
              <p:nvSpPr>
                <p:cNvPr id="44" name="TextBox 43"/>
                <p:cNvSpPr txBox="1">
                  <a:spLocks noRot="1" noChangeAspect="1" noMove="1" noResize="1" noEditPoints="1" noAdjustHandles="1" noChangeArrowheads="1" noChangeShapeType="1" noTextEdit="1"/>
                </p:cNvSpPr>
                <p:nvPr/>
              </p:nvSpPr>
              <p:spPr>
                <a:xfrm>
                  <a:off x="407785" y="1365323"/>
                  <a:ext cx="7798699" cy="1377685"/>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477997" y="3470440"/>
                  <a:ext cx="7950919" cy="122174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𝜏</m:t>
                            </m:r>
                          </m:e>
                          <m:sub>
                            <m:r>
                              <a:rPr lang="en-GB" b="0" i="1" smtClean="0">
                                <a:latin typeface="Cambria Math" panose="02040503050406030204" pitchFamily="18" charset="0"/>
                              </a:rPr>
                              <m:t>𝐵𝐿𝐾</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 </m:t>
                            </m:r>
                            <m:r>
                              <a:rPr lang="en-GB" i="1">
                                <a:latin typeface="Cambria Math" panose="02040503050406030204" pitchFamily="18" charset="0"/>
                              </a:rPr>
                              <m:t>𝜏</m:t>
                            </m:r>
                            <m:r>
                              <a:rPr lang="en-GB" i="1">
                                <a:latin typeface="Cambria Math" panose="02040503050406030204" pitchFamily="18" charset="0"/>
                              </a:rPr>
                              <m:t> </m:t>
                            </m:r>
                          </m:e>
                          <m:sub>
                            <m:r>
                              <a:rPr lang="en-GB" i="1">
                                <a:latin typeface="Cambria Math" panose="02040503050406030204" pitchFamily="18" charset="0"/>
                              </a:rPr>
                              <m:t>𝐵𝐿</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 </m:t>
                            </m:r>
                            <m:r>
                              <a:rPr lang="en-GB" i="1">
                                <a:latin typeface="Cambria Math" panose="02040503050406030204" pitchFamily="18" charset="0"/>
                              </a:rPr>
                              <m:t>𝜏</m:t>
                            </m:r>
                          </m:e>
                          <m:sub>
                            <m:r>
                              <a:rPr lang="en-GB" i="1">
                                <a:latin typeface="Cambria Math" panose="02040503050406030204" pitchFamily="18" charset="0"/>
                              </a:rPr>
                              <m:t>𝑇𝑂𝐹𝐷</m:t>
                            </m:r>
                          </m:sub>
                        </m:sSub>
                      </m:oMath>
                    </m:oMathPara>
                  </a14:m>
                  <a:endParaRPr lang="en-GB" dirty="0"/>
                </a:p>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𝜏</m:t>
                            </m:r>
                          </m:e>
                          <m:sub>
                            <m:r>
                              <a:rPr lang="en-GB" b="0" i="1" smtClean="0">
                                <a:latin typeface="Cambria Math" panose="02040503050406030204" pitchFamily="18" charset="0"/>
                              </a:rPr>
                              <m:t>𝐺𝑊𝐷</m:t>
                            </m:r>
                          </m:sub>
                        </m:sSub>
                      </m:oMath>
                    </m:oMathPara>
                  </a14:m>
                  <a:endParaRPr lang="en-GB" b="0" dirty="0"/>
                </a:p>
                <a:p>
                  <a:pPr/>
                  <a14:m>
                    <m:oMathPara xmlns:m="http://schemas.openxmlformats.org/officeDocument/2006/math">
                      <m:oMathParaPr>
                        <m:jc m:val="left"/>
                      </m:oMathParaPr>
                      <m:oMath xmlns:m="http://schemas.openxmlformats.org/officeDocument/2006/math">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𝜏</m:t>
                            </m:r>
                          </m:e>
                          <m:sub>
                            <m:r>
                              <a:rPr lang="en-GB" b="0" i="1" smtClean="0">
                                <a:latin typeface="Cambria Math" panose="02040503050406030204" pitchFamily="18" charset="0"/>
                              </a:rPr>
                              <m:t>𝐿𝐿𝐷</m:t>
                            </m:r>
                          </m:sub>
                        </m:sSub>
                      </m:oMath>
                    </m:oMathPara>
                  </a14:m>
                  <a:endParaRPr lang="en-GB" dirty="0"/>
                </a:p>
                <a:p>
                  <a:endParaRPr lang="en-GB" dirty="0"/>
                </a:p>
              </p:txBody>
            </p:sp>
          </mc:Choice>
          <mc:Fallback xmlns="">
            <p:sp>
              <p:nvSpPr>
                <p:cNvPr id="48" name="Rectangle 47"/>
                <p:cNvSpPr>
                  <a:spLocks noRot="1" noChangeAspect="1" noMove="1" noResize="1" noEditPoints="1" noAdjustHandles="1" noChangeArrowheads="1" noChangeShapeType="1" noTextEdit="1"/>
                </p:cNvSpPr>
                <p:nvPr/>
              </p:nvSpPr>
              <p:spPr>
                <a:xfrm>
                  <a:off x="477997" y="3470440"/>
                  <a:ext cx="7950919" cy="1221745"/>
                </a:xfrm>
                <a:prstGeom prst="rect">
                  <a:avLst/>
                </a:prstGeom>
                <a:blipFill>
                  <a:blip r:embed="rId4"/>
                  <a:stretch>
                    <a:fillRect/>
                  </a:stretch>
                </a:blipFill>
              </p:spPr>
              <p:txBody>
                <a:bodyPr/>
                <a:lstStyle/>
                <a:p>
                  <a:r>
                    <a:rPr lang="en-GB">
                      <a:noFill/>
                    </a:rPr>
                    <a:t> </a:t>
                  </a:r>
                </a:p>
              </p:txBody>
            </p:sp>
          </mc:Fallback>
        </mc:AlternateContent>
        <p:grpSp>
          <p:nvGrpSpPr>
            <p:cNvPr id="50" name="Group 49">
              <a:extLst>
                <a:ext uri="{FF2B5EF4-FFF2-40B4-BE49-F238E27FC236}">
                  <a16:creationId xmlns:a16="http://schemas.microsoft.com/office/drawing/2014/main" id="{023DDABB-AD1D-4551-8EE9-D830CDDDFC76}"/>
                </a:ext>
              </a:extLst>
            </p:cNvPr>
            <p:cNvGrpSpPr/>
            <p:nvPr/>
          </p:nvGrpSpPr>
          <p:grpSpPr>
            <a:xfrm>
              <a:off x="2233124" y="1277323"/>
              <a:ext cx="1863649" cy="698267"/>
              <a:chOff x="5864367" y="4171016"/>
              <a:chExt cx="1786484" cy="667264"/>
            </a:xfrm>
          </p:grpSpPr>
          <p:grpSp>
            <p:nvGrpSpPr>
              <p:cNvPr id="71" name="Group 70">
                <a:extLst>
                  <a:ext uri="{FF2B5EF4-FFF2-40B4-BE49-F238E27FC236}">
                    <a16:creationId xmlns:a16="http://schemas.microsoft.com/office/drawing/2014/main" id="{BBD09755-0BDB-4266-A3AD-AF65D0B31623}"/>
                  </a:ext>
                </a:extLst>
              </p:cNvPr>
              <p:cNvGrpSpPr/>
              <p:nvPr/>
            </p:nvGrpSpPr>
            <p:grpSpPr>
              <a:xfrm>
                <a:off x="5864367" y="4262620"/>
                <a:ext cx="1786484" cy="516838"/>
                <a:chOff x="5864367" y="4262620"/>
                <a:chExt cx="1786484" cy="516838"/>
              </a:xfrm>
            </p:grpSpPr>
            <p:sp>
              <p:nvSpPr>
                <p:cNvPr id="73" name="Chevron 67">
                  <a:extLst>
                    <a:ext uri="{FF2B5EF4-FFF2-40B4-BE49-F238E27FC236}">
                      <a16:creationId xmlns:a16="http://schemas.microsoft.com/office/drawing/2014/main" id="{ED977565-C830-4E10-9892-E5154724E4A5}"/>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74" name="Pentagon 68">
                  <a:extLst>
                    <a:ext uri="{FF2B5EF4-FFF2-40B4-BE49-F238E27FC236}">
                      <a16:creationId xmlns:a16="http://schemas.microsoft.com/office/drawing/2014/main" id="{7BDC1AB1-8BB1-4F6D-A64D-1C3DB274EA8C}"/>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72" name="TextBox 71">
                <a:extLst>
                  <a:ext uri="{FF2B5EF4-FFF2-40B4-BE49-F238E27FC236}">
                    <a16:creationId xmlns:a16="http://schemas.microsoft.com/office/drawing/2014/main" id="{AE02D435-34DA-463F-B7E2-D2803D0E4CEF}"/>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75" name="Group 74">
              <a:extLst>
                <a:ext uri="{FF2B5EF4-FFF2-40B4-BE49-F238E27FC236}">
                  <a16:creationId xmlns:a16="http://schemas.microsoft.com/office/drawing/2014/main" id="{ABF02E60-684F-4B72-95B1-803EFDBED346}"/>
                </a:ext>
              </a:extLst>
            </p:cNvPr>
            <p:cNvGrpSpPr/>
            <p:nvPr/>
          </p:nvGrpSpPr>
          <p:grpSpPr>
            <a:xfrm>
              <a:off x="4223999" y="2147664"/>
              <a:ext cx="1533128" cy="575156"/>
              <a:chOff x="5864367" y="4232092"/>
              <a:chExt cx="1469648" cy="549618"/>
            </a:xfrm>
          </p:grpSpPr>
          <p:grpSp>
            <p:nvGrpSpPr>
              <p:cNvPr id="76" name="Group 75">
                <a:extLst>
                  <a:ext uri="{FF2B5EF4-FFF2-40B4-BE49-F238E27FC236}">
                    <a16:creationId xmlns:a16="http://schemas.microsoft.com/office/drawing/2014/main" id="{D02815C1-A75A-4FBF-91F7-34E8EB0EC8A1}"/>
                  </a:ext>
                </a:extLst>
              </p:cNvPr>
              <p:cNvGrpSpPr/>
              <p:nvPr/>
            </p:nvGrpSpPr>
            <p:grpSpPr>
              <a:xfrm>
                <a:off x="5864367" y="4262622"/>
                <a:ext cx="1315628" cy="516836"/>
                <a:chOff x="5864367" y="4262622"/>
                <a:chExt cx="1315628" cy="516836"/>
              </a:xfrm>
            </p:grpSpPr>
            <p:sp>
              <p:nvSpPr>
                <p:cNvPr id="78" name="Chevron 42">
                  <a:extLst>
                    <a:ext uri="{FF2B5EF4-FFF2-40B4-BE49-F238E27FC236}">
                      <a16:creationId xmlns:a16="http://schemas.microsoft.com/office/drawing/2014/main" id="{FEFB479F-0500-4E9E-99DD-F267A579B541}"/>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79" name="Pentagon 69">
                  <a:extLst>
                    <a:ext uri="{FF2B5EF4-FFF2-40B4-BE49-F238E27FC236}">
                      <a16:creationId xmlns:a16="http://schemas.microsoft.com/office/drawing/2014/main" id="{C2D5BE7E-99AD-4493-A132-5D32A74FBD4B}"/>
                    </a:ext>
                  </a:extLst>
                </p:cNvPr>
                <p:cNvSpPr/>
                <p:nvPr/>
              </p:nvSpPr>
              <p:spPr>
                <a:xfrm rot="10800000">
                  <a:off x="5864368" y="4262622"/>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77" name="TextBox 76">
                <a:extLst>
                  <a:ext uri="{FF2B5EF4-FFF2-40B4-BE49-F238E27FC236}">
                    <a16:creationId xmlns:a16="http://schemas.microsoft.com/office/drawing/2014/main" id="{D94DFC42-8D2A-4796-A45C-30CE6D240EED}"/>
                  </a:ext>
                </a:extLst>
              </p:cNvPr>
              <p:cNvSpPr txBox="1"/>
              <p:nvPr/>
            </p:nvSpPr>
            <p:spPr>
              <a:xfrm>
                <a:off x="5974403" y="4232092"/>
                <a:ext cx="1359612"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80" name="Group 79">
              <a:extLst>
                <a:ext uri="{FF2B5EF4-FFF2-40B4-BE49-F238E27FC236}">
                  <a16:creationId xmlns:a16="http://schemas.microsoft.com/office/drawing/2014/main" id="{57247B81-16D5-4FDD-9B96-7EBCBAE2DB58}"/>
                </a:ext>
              </a:extLst>
            </p:cNvPr>
            <p:cNvGrpSpPr/>
            <p:nvPr/>
          </p:nvGrpSpPr>
          <p:grpSpPr>
            <a:xfrm>
              <a:off x="4058739" y="3382086"/>
              <a:ext cx="1863649" cy="575158"/>
              <a:chOff x="5864367" y="4229839"/>
              <a:chExt cx="1786484" cy="549619"/>
            </a:xfrm>
          </p:grpSpPr>
          <p:grpSp>
            <p:nvGrpSpPr>
              <p:cNvPr id="81" name="Group 80">
                <a:extLst>
                  <a:ext uri="{FF2B5EF4-FFF2-40B4-BE49-F238E27FC236}">
                    <a16:creationId xmlns:a16="http://schemas.microsoft.com/office/drawing/2014/main" id="{7F2A9EEB-C197-4084-8698-3621E5127DBF}"/>
                  </a:ext>
                </a:extLst>
              </p:cNvPr>
              <p:cNvGrpSpPr/>
              <p:nvPr/>
            </p:nvGrpSpPr>
            <p:grpSpPr>
              <a:xfrm>
                <a:off x="5864367" y="4262620"/>
                <a:ext cx="1786484" cy="516838"/>
                <a:chOff x="5864367" y="4262620"/>
                <a:chExt cx="1786484" cy="516838"/>
              </a:xfrm>
            </p:grpSpPr>
            <p:sp>
              <p:nvSpPr>
                <p:cNvPr id="83" name="Chevron 62">
                  <a:extLst>
                    <a:ext uri="{FF2B5EF4-FFF2-40B4-BE49-F238E27FC236}">
                      <a16:creationId xmlns:a16="http://schemas.microsoft.com/office/drawing/2014/main" id="{B4781805-421D-470E-B385-03C1515A49D5}"/>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84" name="Pentagon 63">
                  <a:extLst>
                    <a:ext uri="{FF2B5EF4-FFF2-40B4-BE49-F238E27FC236}">
                      <a16:creationId xmlns:a16="http://schemas.microsoft.com/office/drawing/2014/main" id="{1A684ACE-A723-4CDE-9D8E-EF9B1B8934C5}"/>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82" name="TextBox 81">
                <a:extLst>
                  <a:ext uri="{FF2B5EF4-FFF2-40B4-BE49-F238E27FC236}">
                    <a16:creationId xmlns:a16="http://schemas.microsoft.com/office/drawing/2014/main" id="{32FE4570-C7C1-4D2D-BF7C-239C67116B61}"/>
                  </a:ext>
                </a:extLst>
              </p:cNvPr>
              <p:cNvSpPr txBox="1"/>
              <p:nvPr/>
            </p:nvSpPr>
            <p:spPr>
              <a:xfrm>
                <a:off x="5974403" y="4229839"/>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Boundary layer diffusion</a:t>
                </a:r>
              </a:p>
            </p:txBody>
          </p:sp>
        </p:grpSp>
        <p:grpSp>
          <p:nvGrpSpPr>
            <p:cNvPr id="85" name="Group 84">
              <a:extLst>
                <a:ext uri="{FF2B5EF4-FFF2-40B4-BE49-F238E27FC236}">
                  <a16:creationId xmlns:a16="http://schemas.microsoft.com/office/drawing/2014/main" id="{CD308587-51F2-44DB-819A-F9F2852FF786}"/>
                </a:ext>
              </a:extLst>
            </p:cNvPr>
            <p:cNvGrpSpPr/>
            <p:nvPr/>
          </p:nvGrpSpPr>
          <p:grpSpPr>
            <a:xfrm>
              <a:off x="7039927" y="3393560"/>
              <a:ext cx="1905070" cy="540865"/>
              <a:chOff x="5864367" y="4262620"/>
              <a:chExt cx="1826190" cy="516838"/>
            </a:xfrm>
          </p:grpSpPr>
          <p:grpSp>
            <p:nvGrpSpPr>
              <p:cNvPr id="86" name="Group 85">
                <a:extLst>
                  <a:ext uri="{FF2B5EF4-FFF2-40B4-BE49-F238E27FC236}">
                    <a16:creationId xmlns:a16="http://schemas.microsoft.com/office/drawing/2014/main" id="{17BAF77F-4166-47EA-A6D9-DC6F7D1EA536}"/>
                  </a:ext>
                </a:extLst>
              </p:cNvPr>
              <p:cNvGrpSpPr/>
              <p:nvPr/>
            </p:nvGrpSpPr>
            <p:grpSpPr>
              <a:xfrm>
                <a:off x="5864367" y="4262620"/>
                <a:ext cx="1786484" cy="516838"/>
                <a:chOff x="5864367" y="4262620"/>
                <a:chExt cx="1786484" cy="516838"/>
              </a:xfrm>
            </p:grpSpPr>
            <p:sp>
              <p:nvSpPr>
                <p:cNvPr id="88" name="Chevron 62">
                  <a:extLst>
                    <a:ext uri="{FF2B5EF4-FFF2-40B4-BE49-F238E27FC236}">
                      <a16:creationId xmlns:a16="http://schemas.microsoft.com/office/drawing/2014/main" id="{199FB9FE-059B-4F64-896E-4B872B7F8235}"/>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89" name="Pentagon 63">
                  <a:extLst>
                    <a:ext uri="{FF2B5EF4-FFF2-40B4-BE49-F238E27FC236}">
                      <a16:creationId xmlns:a16="http://schemas.microsoft.com/office/drawing/2014/main" id="{1881092A-12EA-47A8-A8EE-0C10645C8106}"/>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87" name="TextBox 86">
                <a:extLst>
                  <a:ext uri="{FF2B5EF4-FFF2-40B4-BE49-F238E27FC236}">
                    <a16:creationId xmlns:a16="http://schemas.microsoft.com/office/drawing/2014/main" id="{D2CE1FC3-944E-48B6-8B86-0FB17B09F2CB}"/>
                  </a:ext>
                </a:extLst>
              </p:cNvPr>
              <p:cNvSpPr txBox="1"/>
              <p:nvPr/>
            </p:nvSpPr>
            <p:spPr>
              <a:xfrm>
                <a:off x="6014110" y="4281067"/>
                <a:ext cx="1676447" cy="4907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200" b="1" dirty="0">
                    <a:solidFill>
                      <a:srgbClr val="00B0F0"/>
                    </a:solidFill>
                  </a:rPr>
                  <a:t>Turbulent orographic form drag</a:t>
                </a:r>
              </a:p>
            </p:txBody>
          </p:sp>
        </p:grpSp>
        <p:grpSp>
          <p:nvGrpSpPr>
            <p:cNvPr id="90" name="Group 89">
              <a:extLst>
                <a:ext uri="{FF2B5EF4-FFF2-40B4-BE49-F238E27FC236}">
                  <a16:creationId xmlns:a16="http://schemas.microsoft.com/office/drawing/2014/main" id="{8CBF6AD2-C7DE-412A-B82D-38E5EF70AAC7}"/>
                </a:ext>
              </a:extLst>
            </p:cNvPr>
            <p:cNvGrpSpPr/>
            <p:nvPr/>
          </p:nvGrpSpPr>
          <p:grpSpPr>
            <a:xfrm>
              <a:off x="1300987" y="3404520"/>
              <a:ext cx="1863649" cy="575161"/>
              <a:chOff x="5864367" y="4229836"/>
              <a:chExt cx="1786484" cy="549622"/>
            </a:xfrm>
          </p:grpSpPr>
          <p:grpSp>
            <p:nvGrpSpPr>
              <p:cNvPr id="91" name="Group 90">
                <a:extLst>
                  <a:ext uri="{FF2B5EF4-FFF2-40B4-BE49-F238E27FC236}">
                    <a16:creationId xmlns:a16="http://schemas.microsoft.com/office/drawing/2014/main" id="{648DE791-9517-4C49-A0FC-87CAA4C47C66}"/>
                  </a:ext>
                </a:extLst>
              </p:cNvPr>
              <p:cNvGrpSpPr/>
              <p:nvPr/>
            </p:nvGrpSpPr>
            <p:grpSpPr>
              <a:xfrm>
                <a:off x="5864367" y="4262620"/>
                <a:ext cx="1786484" cy="516838"/>
                <a:chOff x="5864367" y="4262620"/>
                <a:chExt cx="1786484" cy="516838"/>
              </a:xfrm>
            </p:grpSpPr>
            <p:sp>
              <p:nvSpPr>
                <p:cNvPr id="93" name="Chevron 62">
                  <a:extLst>
                    <a:ext uri="{FF2B5EF4-FFF2-40B4-BE49-F238E27FC236}">
                      <a16:creationId xmlns:a16="http://schemas.microsoft.com/office/drawing/2014/main" id="{245EDE13-7D4D-462F-AAF6-F1443096FADB}"/>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94" name="Pentagon 63">
                  <a:extLst>
                    <a:ext uri="{FF2B5EF4-FFF2-40B4-BE49-F238E27FC236}">
                      <a16:creationId xmlns:a16="http://schemas.microsoft.com/office/drawing/2014/main" id="{DF762243-8D5B-43E4-9630-27F902302C42}"/>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92" name="TextBox 91">
                <a:extLst>
                  <a:ext uri="{FF2B5EF4-FFF2-40B4-BE49-F238E27FC236}">
                    <a16:creationId xmlns:a16="http://schemas.microsoft.com/office/drawing/2014/main" id="{5FE0B063-507C-424D-BE70-0848DE69DB45}"/>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43" name="TextBox 42">
              <a:extLst>
                <a:ext uri="{FF2B5EF4-FFF2-40B4-BE49-F238E27FC236}">
                  <a16:creationId xmlns:a16="http://schemas.microsoft.com/office/drawing/2014/main" id="{1D0BBF3C-DE5D-478D-8A79-62AFF502E707}"/>
                </a:ext>
              </a:extLst>
            </p:cNvPr>
            <p:cNvSpPr txBox="1"/>
            <p:nvPr/>
          </p:nvSpPr>
          <p:spPr>
            <a:xfrm>
              <a:off x="163419" y="2744209"/>
              <a:ext cx="1673264" cy="738664"/>
            </a:xfrm>
            <a:prstGeom prst="rect">
              <a:avLst/>
            </a:prstGeom>
            <a:noFill/>
          </p:spPr>
          <p:txBody>
            <a:bodyPr wrap="square" rtlCol="0">
              <a:spAutoFit/>
            </a:bodyPr>
            <a:lstStyle/>
            <a:p>
              <a:pPr algn="ctr"/>
              <a:r>
                <a:rPr lang="en-GB" sz="1400" dirty="0">
                  <a:solidFill>
                    <a:srgbClr val="00B0F0"/>
                  </a:solidFill>
                </a:rPr>
                <a:t>Resolved orographic pressure drag</a:t>
              </a:r>
            </a:p>
          </p:txBody>
        </p:sp>
        <p:sp>
          <p:nvSpPr>
            <p:cNvPr id="55" name="TextBox 54">
              <a:extLst>
                <a:ext uri="{FF2B5EF4-FFF2-40B4-BE49-F238E27FC236}">
                  <a16:creationId xmlns:a16="http://schemas.microsoft.com/office/drawing/2014/main" id="{2E008704-3C58-4C5B-9345-F1B3E041ABCC}"/>
                </a:ext>
              </a:extLst>
            </p:cNvPr>
            <p:cNvSpPr txBox="1"/>
            <p:nvPr/>
          </p:nvSpPr>
          <p:spPr>
            <a:xfrm>
              <a:off x="1396179" y="2742690"/>
              <a:ext cx="1673264" cy="307777"/>
            </a:xfrm>
            <a:prstGeom prst="rect">
              <a:avLst/>
            </a:prstGeom>
            <a:noFill/>
          </p:spPr>
          <p:txBody>
            <a:bodyPr wrap="square" rtlCol="0">
              <a:spAutoFit/>
            </a:bodyPr>
            <a:lstStyle/>
            <a:p>
              <a:pPr algn="ctr"/>
              <a:r>
                <a:rPr lang="en-GB" sz="1400" dirty="0">
                  <a:solidFill>
                    <a:srgbClr val="00B0F0"/>
                  </a:solidFill>
                </a:rPr>
                <a:t>Coriolis</a:t>
              </a:r>
            </a:p>
          </p:txBody>
        </p:sp>
        <p:sp>
          <p:nvSpPr>
            <p:cNvPr id="56" name="TextBox 55">
              <a:extLst>
                <a:ext uri="{FF2B5EF4-FFF2-40B4-BE49-F238E27FC236}">
                  <a16:creationId xmlns:a16="http://schemas.microsoft.com/office/drawing/2014/main" id="{1BB01E9D-8BEB-4B65-8DA4-5B9CCA45E5DF}"/>
                </a:ext>
              </a:extLst>
            </p:cNvPr>
            <p:cNvSpPr txBox="1"/>
            <p:nvPr/>
          </p:nvSpPr>
          <p:spPr>
            <a:xfrm>
              <a:off x="2668573" y="2744409"/>
              <a:ext cx="1673264" cy="523220"/>
            </a:xfrm>
            <a:prstGeom prst="rect">
              <a:avLst/>
            </a:prstGeom>
            <a:noFill/>
          </p:spPr>
          <p:txBody>
            <a:bodyPr wrap="square" rtlCol="0">
              <a:spAutoFit/>
            </a:bodyPr>
            <a:lstStyle/>
            <a:p>
              <a:pPr algn="ctr"/>
              <a:r>
                <a:rPr lang="en-GB" sz="1400" dirty="0">
                  <a:solidFill>
                    <a:srgbClr val="00B0F0"/>
                  </a:solidFill>
                </a:rPr>
                <a:t>Horizontal momentum flux</a:t>
              </a:r>
            </a:p>
          </p:txBody>
        </p:sp>
        <p:sp>
          <p:nvSpPr>
            <p:cNvPr id="57" name="Rectangle 56">
              <a:extLst>
                <a:ext uri="{FF2B5EF4-FFF2-40B4-BE49-F238E27FC236}">
                  <a16:creationId xmlns:a16="http://schemas.microsoft.com/office/drawing/2014/main" id="{15ACCCDE-E5C2-4D12-87C6-AD559B9C8998}"/>
                </a:ext>
              </a:extLst>
            </p:cNvPr>
            <p:cNvSpPr/>
            <p:nvPr/>
          </p:nvSpPr>
          <p:spPr>
            <a:xfrm>
              <a:off x="407784" y="2167729"/>
              <a:ext cx="1185041" cy="634444"/>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grpSp>
      <p:sp>
        <p:nvSpPr>
          <p:cNvPr id="98" name="TextBox 97">
            <a:extLst>
              <a:ext uri="{FF2B5EF4-FFF2-40B4-BE49-F238E27FC236}">
                <a16:creationId xmlns:a16="http://schemas.microsoft.com/office/drawing/2014/main" id="{590F1C94-53A3-4970-A30D-611A2767C858}"/>
              </a:ext>
            </a:extLst>
          </p:cNvPr>
          <p:cNvSpPr txBox="1"/>
          <p:nvPr/>
        </p:nvSpPr>
        <p:spPr>
          <a:xfrm>
            <a:off x="-42594" y="813692"/>
            <a:ext cx="5733522" cy="646331"/>
          </a:xfrm>
          <a:prstGeom prst="rect">
            <a:avLst/>
          </a:prstGeom>
          <a:noFill/>
        </p:spPr>
        <p:txBody>
          <a:bodyPr wrap="square" rtlCol="0">
            <a:spAutoFit/>
          </a:bodyPr>
          <a:lstStyle/>
          <a:p>
            <a:pPr algn="ctr"/>
            <a:r>
              <a:rPr lang="en-GB" dirty="0"/>
              <a:t>Zonally averaged vertically integrated momentum budget:</a:t>
            </a:r>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65054790-F9F2-4E9C-9887-37FE45F085D9}"/>
                  </a:ext>
                </a:extLst>
              </p:cNvPr>
              <p:cNvSpPr/>
              <p:nvPr/>
            </p:nvSpPr>
            <p:spPr>
              <a:xfrm>
                <a:off x="1428689" y="4128617"/>
                <a:ext cx="2125647" cy="9585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&lt;…&gt; =</m:t>
                      </m:r>
                      <m:nary>
                        <m:naryPr>
                          <m:limLoc m:val="undOvr"/>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24"/>
                                </m:rPr>
                                <a:rPr lang="en-GB" i="1">
                                  <a:latin typeface="Cambria Math" panose="02040503050406030204" pitchFamily="18" charset="0"/>
                                </a:rPr>
                                <m:t>𝑧</m:t>
                              </m:r>
                            </m:e>
                            <m:sub>
                              <m:r>
                                <m:rPr>
                                  <m:brk m:alnAt="24"/>
                                </m:rPr>
                                <a:rPr lang="en-GB" i="1">
                                  <a:latin typeface="Cambria Math" panose="02040503050406030204" pitchFamily="18" charset="0"/>
                                </a:rPr>
                                <m:t>0</m:t>
                              </m:r>
                            </m:sub>
                          </m:sSub>
                        </m:sub>
                        <m:sup>
                          <m:sSub>
                            <m:sSubPr>
                              <m:ctrlPr>
                                <a:rPr lang="en-GB" i="1">
                                  <a:latin typeface="Cambria Math" panose="02040503050406030204" pitchFamily="18" charset="0"/>
                                </a:rPr>
                              </m:ctrlPr>
                            </m:sSubPr>
                            <m:e>
                              <m:r>
                                <a:rPr lang="en-GB" i="1">
                                  <a:latin typeface="Cambria Math" panose="02040503050406030204" pitchFamily="18" charset="0"/>
                                </a:rPr>
                                <m:t>𝑧</m:t>
                              </m:r>
                            </m:e>
                            <m:sub>
                              <m:r>
                                <a:rPr lang="en-GB" i="1">
                                  <a:latin typeface="Cambria Math" panose="02040503050406030204" pitchFamily="18" charset="0"/>
                                </a:rPr>
                                <m:t>𝑡𝑜𝑝</m:t>
                              </m:r>
                            </m:sub>
                          </m:sSub>
                        </m:sup>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 </m:t>
                          </m:r>
                          <m:r>
                            <a:rPr lang="en-GB" i="1">
                              <a:latin typeface="Cambria Math" panose="02040503050406030204" pitchFamily="18" charset="0"/>
                            </a:rPr>
                            <m:t>𝑑𝑧</m:t>
                          </m:r>
                        </m:e>
                      </m:nary>
                    </m:oMath>
                  </m:oMathPara>
                </a14:m>
                <a:endParaRPr lang="en-GB" dirty="0"/>
              </a:p>
            </p:txBody>
          </p:sp>
        </mc:Choice>
        <mc:Fallback xmlns="">
          <p:sp>
            <p:nvSpPr>
              <p:cNvPr id="40" name="Rectangle 39">
                <a:extLst>
                  <a:ext uri="{FF2B5EF4-FFF2-40B4-BE49-F238E27FC236}">
                    <a16:creationId xmlns:a16="http://schemas.microsoft.com/office/drawing/2014/main" id="{65054790-F9F2-4E9C-9887-37FE45F085D9}"/>
                  </a:ext>
                </a:extLst>
              </p:cNvPr>
              <p:cNvSpPr>
                <a:spLocks noRot="1" noChangeAspect="1" noMove="1" noResize="1" noEditPoints="1" noAdjustHandles="1" noChangeArrowheads="1" noChangeShapeType="1" noTextEdit="1"/>
              </p:cNvSpPr>
              <p:nvPr/>
            </p:nvSpPr>
            <p:spPr>
              <a:xfrm>
                <a:off x="1428689" y="4128617"/>
                <a:ext cx="2125647" cy="958532"/>
              </a:xfrm>
              <a:prstGeom prst="rect">
                <a:avLst/>
              </a:prstGeom>
              <a:blipFill>
                <a:blip r:embed="rId5"/>
                <a:stretch>
                  <a:fillRect/>
                </a:stretch>
              </a:blipFill>
            </p:spPr>
            <p:txBody>
              <a:bodyPr/>
              <a:lstStyle/>
              <a:p>
                <a:r>
                  <a:rPr lang="en-GB">
                    <a:noFill/>
                  </a:rPr>
                  <a:t> </a:t>
                </a:r>
              </a:p>
            </p:txBody>
          </p:sp>
        </mc:Fallback>
      </mc:AlternateContent>
      <p:grpSp>
        <p:nvGrpSpPr>
          <p:cNvPr id="61" name="Group 60">
            <a:extLst>
              <a:ext uri="{FF2B5EF4-FFF2-40B4-BE49-F238E27FC236}">
                <a16:creationId xmlns:a16="http://schemas.microsoft.com/office/drawing/2014/main" id="{58B4FD40-615F-4CB0-9F2B-200DED1D8430}"/>
              </a:ext>
            </a:extLst>
          </p:cNvPr>
          <p:cNvGrpSpPr/>
          <p:nvPr/>
        </p:nvGrpSpPr>
        <p:grpSpPr>
          <a:xfrm>
            <a:off x="5738131" y="808327"/>
            <a:ext cx="3378529" cy="2690161"/>
            <a:chOff x="5738131" y="808327"/>
            <a:chExt cx="3378529" cy="2690161"/>
          </a:xfrm>
        </p:grpSpPr>
        <p:grpSp>
          <p:nvGrpSpPr>
            <p:cNvPr id="62" name="Group 61">
              <a:extLst>
                <a:ext uri="{FF2B5EF4-FFF2-40B4-BE49-F238E27FC236}">
                  <a16:creationId xmlns:a16="http://schemas.microsoft.com/office/drawing/2014/main" id="{BF52BA4B-299B-400A-82F3-971807FD2C3F}"/>
                </a:ext>
              </a:extLst>
            </p:cNvPr>
            <p:cNvGrpSpPr/>
            <p:nvPr/>
          </p:nvGrpSpPr>
          <p:grpSpPr>
            <a:xfrm>
              <a:off x="5738131" y="1127039"/>
              <a:ext cx="3267182" cy="2371449"/>
              <a:chOff x="843484" y="632366"/>
              <a:chExt cx="3267182" cy="2371449"/>
            </a:xfrm>
          </p:grpSpPr>
          <p:grpSp>
            <p:nvGrpSpPr>
              <p:cNvPr id="64" name="Group 63">
                <a:extLst>
                  <a:ext uri="{FF2B5EF4-FFF2-40B4-BE49-F238E27FC236}">
                    <a16:creationId xmlns:a16="http://schemas.microsoft.com/office/drawing/2014/main" id="{1E4600E3-241B-4860-8E9A-D373D315E80B}"/>
                  </a:ext>
                </a:extLst>
              </p:cNvPr>
              <p:cNvGrpSpPr/>
              <p:nvPr/>
            </p:nvGrpSpPr>
            <p:grpSpPr>
              <a:xfrm>
                <a:off x="843484" y="632366"/>
                <a:ext cx="3267182" cy="2371449"/>
                <a:chOff x="0" y="3707262"/>
                <a:chExt cx="4356243" cy="3161932"/>
              </a:xfrm>
            </p:grpSpPr>
            <p:pic>
              <p:nvPicPr>
                <p:cNvPr id="67" name="Picture 66">
                  <a:extLst>
                    <a:ext uri="{FF2B5EF4-FFF2-40B4-BE49-F238E27FC236}">
                      <a16:creationId xmlns:a16="http://schemas.microsoft.com/office/drawing/2014/main" id="{0EF5975F-0551-47C6-B922-569EE24318E2}"/>
                    </a:ext>
                  </a:extLst>
                </p:cNvPr>
                <p:cNvPicPr>
                  <a:picLocks noChangeAspect="1"/>
                </p:cNvPicPr>
                <p:nvPr/>
              </p:nvPicPr>
              <p:blipFill>
                <a:blip r:embed="rId6"/>
                <a:stretch>
                  <a:fillRect/>
                </a:stretch>
              </p:blipFill>
              <p:spPr>
                <a:xfrm>
                  <a:off x="0" y="3841178"/>
                  <a:ext cx="4356243" cy="3028016"/>
                </a:xfrm>
                <a:prstGeom prst="rect">
                  <a:avLst/>
                </a:prstGeom>
              </p:spPr>
            </p:pic>
            <p:cxnSp>
              <p:nvCxnSpPr>
                <p:cNvPr id="68" name="Straight Connector 67">
                  <a:extLst>
                    <a:ext uri="{FF2B5EF4-FFF2-40B4-BE49-F238E27FC236}">
                      <a16:creationId xmlns:a16="http://schemas.microsoft.com/office/drawing/2014/main" id="{9DF974C3-54BC-46DD-AB00-EBADD00216ED}"/>
                    </a:ext>
                  </a:extLst>
                </p:cNvPr>
                <p:cNvCxnSpPr>
                  <a:cxnSpLocks/>
                </p:cNvCxnSpPr>
                <p:nvPr/>
              </p:nvCxnSpPr>
              <p:spPr>
                <a:xfrm flipV="1">
                  <a:off x="3269902" y="4009217"/>
                  <a:ext cx="11533" cy="2542845"/>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9" name="Straight Connector 68">
                  <a:extLst>
                    <a:ext uri="{FF2B5EF4-FFF2-40B4-BE49-F238E27FC236}">
                      <a16:creationId xmlns:a16="http://schemas.microsoft.com/office/drawing/2014/main" id="{B65CE895-2778-4C4A-A200-8C0438FC1F93}"/>
                    </a:ext>
                  </a:extLst>
                </p:cNvPr>
                <p:cNvCxnSpPr>
                  <a:cxnSpLocks/>
                </p:cNvCxnSpPr>
                <p:nvPr/>
              </p:nvCxnSpPr>
              <p:spPr>
                <a:xfrm flipV="1">
                  <a:off x="2339250" y="4087701"/>
                  <a:ext cx="0" cy="2449564"/>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0" name="TextBox 69">
                  <a:extLst>
                    <a:ext uri="{FF2B5EF4-FFF2-40B4-BE49-F238E27FC236}">
                      <a16:creationId xmlns:a16="http://schemas.microsoft.com/office/drawing/2014/main" id="{3C8A5F02-1FD8-4617-8DA8-F63661C4A615}"/>
                    </a:ext>
                  </a:extLst>
                </p:cNvPr>
                <p:cNvSpPr txBox="1"/>
                <p:nvPr/>
              </p:nvSpPr>
              <p:spPr>
                <a:xfrm>
                  <a:off x="2896748" y="4966113"/>
                  <a:ext cx="984325" cy="400109"/>
                </a:xfrm>
                <a:prstGeom prst="rect">
                  <a:avLst/>
                </a:prstGeom>
                <a:noFill/>
              </p:spPr>
              <p:txBody>
                <a:bodyPr wrap="square" rtlCol="0">
                  <a:spAutoFit/>
                </a:bodyPr>
                <a:lstStyle/>
                <a:p>
                  <a:r>
                    <a:rPr lang="en-GB" sz="1350" dirty="0"/>
                    <a:t>18 km</a:t>
                  </a:r>
                </a:p>
              </p:txBody>
            </p:sp>
            <p:sp>
              <p:nvSpPr>
                <p:cNvPr id="95" name="TextBox 94">
                  <a:extLst>
                    <a:ext uri="{FF2B5EF4-FFF2-40B4-BE49-F238E27FC236}">
                      <a16:creationId xmlns:a16="http://schemas.microsoft.com/office/drawing/2014/main" id="{17367586-6EB6-4436-9D8E-2C39D1CBFE6A}"/>
                    </a:ext>
                  </a:extLst>
                </p:cNvPr>
                <p:cNvSpPr txBox="1"/>
                <p:nvPr/>
              </p:nvSpPr>
              <p:spPr>
                <a:xfrm>
                  <a:off x="1904855" y="3707262"/>
                  <a:ext cx="1145252" cy="400109"/>
                </a:xfrm>
                <a:prstGeom prst="rect">
                  <a:avLst/>
                </a:prstGeom>
                <a:noFill/>
              </p:spPr>
              <p:txBody>
                <a:bodyPr wrap="square" rtlCol="0">
                  <a:spAutoFit/>
                </a:bodyPr>
                <a:lstStyle/>
                <a:p>
                  <a:r>
                    <a:rPr lang="en-GB" sz="1350" dirty="0"/>
                    <a:t>80 km</a:t>
                  </a:r>
                </a:p>
              </p:txBody>
            </p:sp>
          </p:grpSp>
          <p:cxnSp>
            <p:nvCxnSpPr>
              <p:cNvPr id="65" name="Straight Connector 64">
                <a:extLst>
                  <a:ext uri="{FF2B5EF4-FFF2-40B4-BE49-F238E27FC236}">
                    <a16:creationId xmlns:a16="http://schemas.microsoft.com/office/drawing/2014/main" id="{D0487BD8-67C1-4173-9C49-0CCBF0BD343B}"/>
                  </a:ext>
                </a:extLst>
              </p:cNvPr>
              <p:cNvCxnSpPr>
                <a:cxnSpLocks/>
              </p:cNvCxnSpPr>
              <p:nvPr/>
            </p:nvCxnSpPr>
            <p:spPr>
              <a:xfrm flipV="1">
                <a:off x="2930820" y="858832"/>
                <a:ext cx="46709" cy="1896036"/>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6" name="TextBox 65">
                <a:extLst>
                  <a:ext uri="{FF2B5EF4-FFF2-40B4-BE49-F238E27FC236}">
                    <a16:creationId xmlns:a16="http://schemas.microsoft.com/office/drawing/2014/main" id="{9AD88F1F-452D-49B0-9486-259573B38024}"/>
                  </a:ext>
                </a:extLst>
              </p:cNvPr>
              <p:cNvSpPr txBox="1"/>
              <p:nvPr/>
            </p:nvSpPr>
            <p:spPr>
              <a:xfrm>
                <a:off x="2661079" y="1232366"/>
                <a:ext cx="738244" cy="300082"/>
              </a:xfrm>
              <a:prstGeom prst="rect">
                <a:avLst/>
              </a:prstGeom>
              <a:noFill/>
            </p:spPr>
            <p:txBody>
              <a:bodyPr wrap="square" rtlCol="0">
                <a:spAutoFit/>
              </a:bodyPr>
              <a:lstStyle/>
              <a:p>
                <a:r>
                  <a:rPr lang="en-GB" sz="1350" dirty="0"/>
                  <a:t>36 km</a:t>
                </a:r>
              </a:p>
            </p:txBody>
          </p:sp>
        </p:grpSp>
        <p:sp>
          <p:nvSpPr>
            <p:cNvPr id="63" name="TextBox 62">
              <a:extLst>
                <a:ext uri="{FF2B5EF4-FFF2-40B4-BE49-F238E27FC236}">
                  <a16:creationId xmlns:a16="http://schemas.microsoft.com/office/drawing/2014/main" id="{B60FC24A-FB17-46E0-B2B1-C88184785BAE}"/>
                </a:ext>
              </a:extLst>
            </p:cNvPr>
            <p:cNvSpPr txBox="1"/>
            <p:nvPr/>
          </p:nvSpPr>
          <p:spPr>
            <a:xfrm>
              <a:off x="5868475" y="808327"/>
              <a:ext cx="3248185" cy="369332"/>
            </a:xfrm>
            <a:prstGeom prst="rect">
              <a:avLst/>
            </a:prstGeom>
            <a:noFill/>
          </p:spPr>
          <p:txBody>
            <a:bodyPr wrap="square" rtlCol="0">
              <a:spAutoFit/>
            </a:bodyPr>
            <a:lstStyle/>
            <a:p>
              <a:r>
                <a:rPr lang="en-GB" dirty="0">
                  <a:solidFill>
                    <a:srgbClr val="00B050"/>
                  </a:solidFill>
                </a:rPr>
                <a:t>Orographic height spectrum:</a:t>
              </a:r>
            </a:p>
          </p:txBody>
        </p:sp>
      </p:grpSp>
    </p:spTree>
    <p:extLst>
      <p:ext uri="{BB962C8B-B14F-4D97-AF65-F5344CB8AC3E}">
        <p14:creationId xmlns:p14="http://schemas.microsoft.com/office/powerpoint/2010/main" val="3022399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4218961-B946-46D5-9EF4-39F27CBDAC6E}"/>
              </a:ext>
            </a:extLst>
          </p:cNvPr>
          <p:cNvSpPr txBox="1">
            <a:spLocks/>
          </p:cNvSpPr>
          <p:nvPr/>
        </p:nvSpPr>
        <p:spPr>
          <a:xfrm>
            <a:off x="845036" y="46974"/>
            <a:ext cx="7587502" cy="783860"/>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00B0F0"/>
                </a:solidFill>
              </a:rPr>
              <a:t>Orographic </a:t>
            </a:r>
          </a:p>
          <a:p>
            <a:pPr algn="ctr"/>
            <a:r>
              <a:rPr lang="en-GB" sz="3300" dirty="0">
                <a:solidFill>
                  <a:srgbClr val="00B0F0"/>
                </a:solidFill>
              </a:rPr>
              <a:t>drag throughout the atmosphere</a:t>
            </a:r>
          </a:p>
        </p:txBody>
      </p:sp>
      <p:pic>
        <p:nvPicPr>
          <p:cNvPr id="3" name="Picture 2" descr="A picture containing building, photo, sitting, covered&#10;&#10;Description automatically generated">
            <a:extLst>
              <a:ext uri="{FF2B5EF4-FFF2-40B4-BE49-F238E27FC236}">
                <a16:creationId xmlns:a16="http://schemas.microsoft.com/office/drawing/2014/main" id="{4D68DA5E-7338-4B9C-8AAA-2D5DDD1D25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5258"/>
          <a:stretch/>
        </p:blipFill>
        <p:spPr>
          <a:xfrm>
            <a:off x="755911" y="919114"/>
            <a:ext cx="3710939" cy="1804319"/>
          </a:xfrm>
          <a:prstGeom prst="rect">
            <a:avLst/>
          </a:prstGeom>
        </p:spPr>
      </p:pic>
      <p:pic>
        <p:nvPicPr>
          <p:cNvPr id="8" name="Picture 7" descr="A picture containing building, photo, sitting, covered&#10;&#10;Description automatically generated">
            <a:extLst>
              <a:ext uri="{FF2B5EF4-FFF2-40B4-BE49-F238E27FC236}">
                <a16:creationId xmlns:a16="http://schemas.microsoft.com/office/drawing/2014/main" id="{DC9558B1-905D-4919-8C7A-4E482EB84E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910" b="26347"/>
          <a:stretch/>
        </p:blipFill>
        <p:spPr>
          <a:xfrm>
            <a:off x="4466851" y="942283"/>
            <a:ext cx="3710939" cy="1804319"/>
          </a:xfrm>
          <a:prstGeom prst="rect">
            <a:avLst/>
          </a:prstGeom>
        </p:spPr>
      </p:pic>
      <p:pic>
        <p:nvPicPr>
          <p:cNvPr id="9" name="Picture 8" descr="A picture containing building, photo, sitting, covered&#10;&#10;Description automatically generated">
            <a:extLst>
              <a:ext uri="{FF2B5EF4-FFF2-40B4-BE49-F238E27FC236}">
                <a16:creationId xmlns:a16="http://schemas.microsoft.com/office/drawing/2014/main" id="{242A16F5-979A-40D9-80A5-938FF781C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680"/>
          <a:stretch/>
        </p:blipFill>
        <p:spPr>
          <a:xfrm>
            <a:off x="4466851" y="2943688"/>
            <a:ext cx="3710939" cy="1919330"/>
          </a:xfrm>
          <a:prstGeom prst="rect">
            <a:avLst/>
          </a:prstGeom>
        </p:spPr>
      </p:pic>
      <p:grpSp>
        <p:nvGrpSpPr>
          <p:cNvPr id="5" name="Group 4">
            <a:extLst>
              <a:ext uri="{FF2B5EF4-FFF2-40B4-BE49-F238E27FC236}">
                <a16:creationId xmlns:a16="http://schemas.microsoft.com/office/drawing/2014/main" id="{55B70DFF-FD7F-4DB5-9470-FFB14E10122F}"/>
              </a:ext>
            </a:extLst>
          </p:cNvPr>
          <p:cNvGrpSpPr/>
          <p:nvPr/>
        </p:nvGrpSpPr>
        <p:grpSpPr>
          <a:xfrm>
            <a:off x="692279" y="2943688"/>
            <a:ext cx="3879307" cy="1935767"/>
            <a:chOff x="753356" y="3849502"/>
            <a:chExt cx="5172409" cy="2581023"/>
          </a:xfrm>
        </p:grpSpPr>
        <p:pic>
          <p:nvPicPr>
            <p:cNvPr id="7" name="Picture 6" descr="A picture containing building, photo, sitting, covered&#10;&#10;Description automatically generated">
              <a:extLst>
                <a:ext uri="{FF2B5EF4-FFF2-40B4-BE49-F238E27FC236}">
                  <a16:creationId xmlns:a16="http://schemas.microsoft.com/office/drawing/2014/main" id="{3839B298-317E-40AF-BED1-F27EE0A4B1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3" t="24674" r="-4343" b="51178"/>
            <a:stretch/>
          </p:blipFill>
          <p:spPr>
            <a:xfrm>
              <a:off x="977846" y="3849502"/>
              <a:ext cx="4947919" cy="2347877"/>
            </a:xfrm>
            <a:prstGeom prst="rect">
              <a:avLst/>
            </a:prstGeom>
          </p:spPr>
        </p:pic>
        <p:pic>
          <p:nvPicPr>
            <p:cNvPr id="10" name="Picture 9" descr="A picture containing building, photo, sitting, covered&#10;&#10;Description automatically generated">
              <a:extLst>
                <a:ext uri="{FF2B5EF4-FFF2-40B4-BE49-F238E27FC236}">
                  <a16:creationId xmlns:a16="http://schemas.microsoft.com/office/drawing/2014/main" id="{D8EFE989-5FF5-49FD-95BD-8BFEA1C509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668" b="-260"/>
            <a:stretch/>
          </p:blipFill>
          <p:spPr>
            <a:xfrm>
              <a:off x="753356" y="6178525"/>
              <a:ext cx="4947919" cy="252000"/>
            </a:xfrm>
            <a:prstGeom prst="rect">
              <a:avLst/>
            </a:prstGeom>
          </p:spPr>
        </p:pic>
      </p:grpSp>
      <p:sp>
        <p:nvSpPr>
          <p:cNvPr id="2" name="TextBox 1">
            <a:extLst>
              <a:ext uri="{FF2B5EF4-FFF2-40B4-BE49-F238E27FC236}">
                <a16:creationId xmlns:a16="http://schemas.microsoft.com/office/drawing/2014/main" id="{42C9E23E-4087-4890-AE7A-0AB6E59D61BE}"/>
              </a:ext>
            </a:extLst>
          </p:cNvPr>
          <p:cNvSpPr txBox="1"/>
          <p:nvPr/>
        </p:nvSpPr>
        <p:spPr>
          <a:xfrm rot="16200000">
            <a:off x="-1150787" y="2703090"/>
            <a:ext cx="3220569" cy="369332"/>
          </a:xfrm>
          <a:prstGeom prst="rect">
            <a:avLst/>
          </a:prstGeom>
          <a:noFill/>
        </p:spPr>
        <p:txBody>
          <a:bodyPr wrap="square" rtlCol="0">
            <a:spAutoFit/>
          </a:bodyPr>
          <a:lstStyle/>
          <a:p>
            <a:r>
              <a:rPr lang="en-GB" dirty="0"/>
              <a:t>Parametrized orographic drag</a:t>
            </a:r>
          </a:p>
        </p:txBody>
      </p:sp>
    </p:spTree>
    <p:extLst>
      <p:ext uri="{BB962C8B-B14F-4D97-AF65-F5344CB8AC3E}">
        <p14:creationId xmlns:p14="http://schemas.microsoft.com/office/powerpoint/2010/main" val="2788948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uilding, window&#10;&#10;Description automatically generated">
            <a:extLst>
              <a:ext uri="{FF2B5EF4-FFF2-40B4-BE49-F238E27FC236}">
                <a16:creationId xmlns:a16="http://schemas.microsoft.com/office/drawing/2014/main" id="{2D976504-E725-495C-AE75-9FCA6125EB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157" b="26458"/>
          <a:stretch/>
        </p:blipFill>
        <p:spPr>
          <a:xfrm>
            <a:off x="720560" y="2936021"/>
            <a:ext cx="3710939" cy="1768575"/>
          </a:xfrm>
          <a:prstGeom prst="rect">
            <a:avLst/>
          </a:prstGeom>
        </p:spPr>
      </p:pic>
      <p:pic>
        <p:nvPicPr>
          <p:cNvPr id="13" name="Picture 12" descr="A picture containing building, window&#10;&#10;Description automatically generated">
            <a:extLst>
              <a:ext uri="{FF2B5EF4-FFF2-40B4-BE49-F238E27FC236}">
                <a16:creationId xmlns:a16="http://schemas.microsoft.com/office/drawing/2014/main" id="{B1A600D9-E153-458D-9676-23B9AAE61C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431" b="-227"/>
          <a:stretch/>
        </p:blipFill>
        <p:spPr>
          <a:xfrm>
            <a:off x="4459780" y="2936021"/>
            <a:ext cx="3710939" cy="1943434"/>
          </a:xfrm>
          <a:prstGeom prst="rect">
            <a:avLst/>
          </a:prstGeom>
        </p:spPr>
      </p:pic>
      <p:pic>
        <p:nvPicPr>
          <p:cNvPr id="12" name="Picture 11" descr="A picture containing building, window&#10;&#10;Description automatically generated">
            <a:extLst>
              <a:ext uri="{FF2B5EF4-FFF2-40B4-BE49-F238E27FC236}">
                <a16:creationId xmlns:a16="http://schemas.microsoft.com/office/drawing/2014/main" id="{F89894ED-47EF-47FF-A0DA-1FD4FCA4C6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788" b="51022"/>
          <a:stretch/>
        </p:blipFill>
        <p:spPr>
          <a:xfrm>
            <a:off x="4466851" y="960422"/>
            <a:ext cx="3710939" cy="1754434"/>
          </a:xfrm>
          <a:prstGeom prst="rect">
            <a:avLst/>
          </a:prstGeom>
        </p:spPr>
      </p:pic>
      <p:pic>
        <p:nvPicPr>
          <p:cNvPr id="4" name="Picture 3" descr="A picture containing building, window&#10;&#10;Description automatically generated">
            <a:extLst>
              <a:ext uri="{FF2B5EF4-FFF2-40B4-BE49-F238E27FC236}">
                <a16:creationId xmlns:a16="http://schemas.microsoft.com/office/drawing/2014/main" id="{57FCB183-6094-4332-8B38-1CEFADE713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5122"/>
          <a:stretch/>
        </p:blipFill>
        <p:spPr>
          <a:xfrm>
            <a:off x="748841" y="910535"/>
            <a:ext cx="3710939" cy="1804320"/>
          </a:xfrm>
          <a:prstGeom prst="rect">
            <a:avLst/>
          </a:prstGeom>
        </p:spPr>
      </p:pic>
      <p:sp>
        <p:nvSpPr>
          <p:cNvPr id="9" name="TextBox 8">
            <a:extLst>
              <a:ext uri="{FF2B5EF4-FFF2-40B4-BE49-F238E27FC236}">
                <a16:creationId xmlns:a16="http://schemas.microsoft.com/office/drawing/2014/main" id="{3481CA43-8D50-41F2-9646-C1B198651FFE}"/>
              </a:ext>
            </a:extLst>
          </p:cNvPr>
          <p:cNvSpPr txBox="1"/>
          <p:nvPr/>
        </p:nvSpPr>
        <p:spPr>
          <a:xfrm rot="16200000">
            <a:off x="-1150787" y="2703090"/>
            <a:ext cx="3220569" cy="369332"/>
          </a:xfrm>
          <a:prstGeom prst="rect">
            <a:avLst/>
          </a:prstGeom>
          <a:noFill/>
        </p:spPr>
        <p:txBody>
          <a:bodyPr wrap="square" rtlCol="0">
            <a:spAutoFit/>
          </a:bodyPr>
          <a:lstStyle/>
          <a:p>
            <a:r>
              <a:rPr lang="en-GB" dirty="0"/>
              <a:t>Resolved orographic drag</a:t>
            </a:r>
          </a:p>
        </p:txBody>
      </p:sp>
      <p:sp>
        <p:nvSpPr>
          <p:cNvPr id="23" name="Title 1">
            <a:extLst>
              <a:ext uri="{FF2B5EF4-FFF2-40B4-BE49-F238E27FC236}">
                <a16:creationId xmlns:a16="http://schemas.microsoft.com/office/drawing/2014/main" id="{2B20FF5E-453A-4702-8A95-92542F973E29}"/>
              </a:ext>
            </a:extLst>
          </p:cNvPr>
          <p:cNvSpPr txBox="1">
            <a:spLocks/>
          </p:cNvSpPr>
          <p:nvPr/>
        </p:nvSpPr>
        <p:spPr>
          <a:xfrm>
            <a:off x="845036" y="46974"/>
            <a:ext cx="7587502" cy="783860"/>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00B0F0"/>
                </a:solidFill>
              </a:rPr>
              <a:t>Orographic </a:t>
            </a:r>
          </a:p>
          <a:p>
            <a:pPr algn="ctr"/>
            <a:r>
              <a:rPr lang="en-GB" sz="3300" dirty="0">
                <a:solidFill>
                  <a:srgbClr val="00B0F0"/>
                </a:solidFill>
              </a:rPr>
              <a:t>drag throughout the atmosphere</a:t>
            </a:r>
          </a:p>
        </p:txBody>
      </p:sp>
    </p:spTree>
    <p:extLst>
      <p:ext uri="{BB962C8B-B14F-4D97-AF65-F5344CB8AC3E}">
        <p14:creationId xmlns:p14="http://schemas.microsoft.com/office/powerpoint/2010/main" val="3922922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uilding, window&#10;&#10;Description automatically generated">
            <a:extLst>
              <a:ext uri="{FF2B5EF4-FFF2-40B4-BE49-F238E27FC236}">
                <a16:creationId xmlns:a16="http://schemas.microsoft.com/office/drawing/2014/main" id="{2D976504-E725-495C-AE75-9FCA6125EB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157" b="26458"/>
          <a:stretch/>
        </p:blipFill>
        <p:spPr>
          <a:xfrm>
            <a:off x="720560" y="2936021"/>
            <a:ext cx="3710939" cy="1768575"/>
          </a:xfrm>
          <a:prstGeom prst="rect">
            <a:avLst/>
          </a:prstGeom>
        </p:spPr>
      </p:pic>
      <p:pic>
        <p:nvPicPr>
          <p:cNvPr id="13" name="Picture 12" descr="A picture containing building, window&#10;&#10;Description automatically generated">
            <a:extLst>
              <a:ext uri="{FF2B5EF4-FFF2-40B4-BE49-F238E27FC236}">
                <a16:creationId xmlns:a16="http://schemas.microsoft.com/office/drawing/2014/main" id="{B1A600D9-E153-458D-9676-23B9AAE61C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431" b="-227"/>
          <a:stretch/>
        </p:blipFill>
        <p:spPr>
          <a:xfrm>
            <a:off x="4459780" y="2936021"/>
            <a:ext cx="3710939" cy="1943434"/>
          </a:xfrm>
          <a:prstGeom prst="rect">
            <a:avLst/>
          </a:prstGeom>
        </p:spPr>
      </p:pic>
      <p:pic>
        <p:nvPicPr>
          <p:cNvPr id="12" name="Picture 11" descr="A picture containing building, window&#10;&#10;Description automatically generated">
            <a:extLst>
              <a:ext uri="{FF2B5EF4-FFF2-40B4-BE49-F238E27FC236}">
                <a16:creationId xmlns:a16="http://schemas.microsoft.com/office/drawing/2014/main" id="{F89894ED-47EF-47FF-A0DA-1FD4FCA4C6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788" b="51022"/>
          <a:stretch/>
        </p:blipFill>
        <p:spPr>
          <a:xfrm>
            <a:off x="4466851" y="960422"/>
            <a:ext cx="3710939" cy="1754434"/>
          </a:xfrm>
          <a:prstGeom prst="rect">
            <a:avLst/>
          </a:prstGeom>
        </p:spPr>
      </p:pic>
      <p:pic>
        <p:nvPicPr>
          <p:cNvPr id="4" name="Picture 3" descr="A picture containing building, window&#10;&#10;Description automatically generated">
            <a:extLst>
              <a:ext uri="{FF2B5EF4-FFF2-40B4-BE49-F238E27FC236}">
                <a16:creationId xmlns:a16="http://schemas.microsoft.com/office/drawing/2014/main" id="{57FCB183-6094-4332-8B38-1CEFADE713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5122"/>
          <a:stretch/>
        </p:blipFill>
        <p:spPr>
          <a:xfrm>
            <a:off x="748841" y="910535"/>
            <a:ext cx="3710939" cy="1804320"/>
          </a:xfrm>
          <a:prstGeom prst="rect">
            <a:avLst/>
          </a:prstGeom>
        </p:spPr>
      </p:pic>
      <p:pic>
        <p:nvPicPr>
          <p:cNvPr id="15" name="Picture 14" descr="A picture containing building, window&#10;&#10;Description automatically generated">
            <a:extLst>
              <a:ext uri="{FF2B5EF4-FFF2-40B4-BE49-F238E27FC236}">
                <a16:creationId xmlns:a16="http://schemas.microsoft.com/office/drawing/2014/main" id="{0479FFAA-25C6-4499-8AF3-CF2034B6D8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10" t="97354" b="699"/>
          <a:stretch/>
        </p:blipFill>
        <p:spPr>
          <a:xfrm>
            <a:off x="973281" y="4671000"/>
            <a:ext cx="3458217" cy="141263"/>
          </a:xfrm>
          <a:prstGeom prst="rect">
            <a:avLst/>
          </a:prstGeom>
        </p:spPr>
      </p:pic>
      <p:sp>
        <p:nvSpPr>
          <p:cNvPr id="9" name="TextBox 8">
            <a:extLst>
              <a:ext uri="{FF2B5EF4-FFF2-40B4-BE49-F238E27FC236}">
                <a16:creationId xmlns:a16="http://schemas.microsoft.com/office/drawing/2014/main" id="{3481CA43-8D50-41F2-9646-C1B198651FFE}"/>
              </a:ext>
            </a:extLst>
          </p:cNvPr>
          <p:cNvSpPr txBox="1"/>
          <p:nvPr/>
        </p:nvSpPr>
        <p:spPr>
          <a:xfrm rot="16200000">
            <a:off x="-1150787" y="2703090"/>
            <a:ext cx="3220569" cy="369332"/>
          </a:xfrm>
          <a:prstGeom prst="rect">
            <a:avLst/>
          </a:prstGeom>
          <a:noFill/>
        </p:spPr>
        <p:txBody>
          <a:bodyPr wrap="square" rtlCol="0">
            <a:spAutoFit/>
          </a:bodyPr>
          <a:lstStyle/>
          <a:p>
            <a:r>
              <a:rPr lang="en-GB" dirty="0"/>
              <a:t>Resolved orographic drag</a:t>
            </a:r>
          </a:p>
        </p:txBody>
      </p:sp>
      <p:sp>
        <p:nvSpPr>
          <p:cNvPr id="10" name="Rectangle 9">
            <a:extLst>
              <a:ext uri="{FF2B5EF4-FFF2-40B4-BE49-F238E27FC236}">
                <a16:creationId xmlns:a16="http://schemas.microsoft.com/office/drawing/2014/main" id="{2E9F7944-0420-4C2B-B982-3F46123B18B8}"/>
              </a:ext>
            </a:extLst>
          </p:cNvPr>
          <p:cNvSpPr/>
          <p:nvPr/>
        </p:nvSpPr>
        <p:spPr>
          <a:xfrm>
            <a:off x="1355558" y="1548063"/>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4B7C1EE-62E2-4B22-9111-EA34E3B36BA5}"/>
              </a:ext>
            </a:extLst>
          </p:cNvPr>
          <p:cNvSpPr/>
          <p:nvPr/>
        </p:nvSpPr>
        <p:spPr>
          <a:xfrm>
            <a:off x="2987403" y="1548063"/>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26F1F00-86EF-4565-98CB-216A14724C4A}"/>
              </a:ext>
            </a:extLst>
          </p:cNvPr>
          <p:cNvSpPr/>
          <p:nvPr/>
        </p:nvSpPr>
        <p:spPr>
          <a:xfrm>
            <a:off x="1328302" y="3524485"/>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4B2E479-5915-4AC3-B523-1725A1639F8F}"/>
              </a:ext>
            </a:extLst>
          </p:cNvPr>
          <p:cNvSpPr/>
          <p:nvPr/>
        </p:nvSpPr>
        <p:spPr>
          <a:xfrm>
            <a:off x="2960147" y="3524485"/>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0EDF722-1541-4D64-9100-833BDDE91B60}"/>
              </a:ext>
            </a:extLst>
          </p:cNvPr>
          <p:cNvSpPr/>
          <p:nvPr/>
        </p:nvSpPr>
        <p:spPr>
          <a:xfrm>
            <a:off x="5031599" y="3524485"/>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E9DE318-4785-4F8D-AD40-4644EE86DEDA}"/>
              </a:ext>
            </a:extLst>
          </p:cNvPr>
          <p:cNvSpPr/>
          <p:nvPr/>
        </p:nvSpPr>
        <p:spPr>
          <a:xfrm>
            <a:off x="6663444" y="3524485"/>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A01027-4D5E-4D80-BC1F-2FBF745CE135}"/>
              </a:ext>
            </a:extLst>
          </p:cNvPr>
          <p:cNvSpPr/>
          <p:nvPr/>
        </p:nvSpPr>
        <p:spPr>
          <a:xfrm>
            <a:off x="5031599" y="1548063"/>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30CF391-481E-423D-A3C1-7073C94BA9FB}"/>
              </a:ext>
            </a:extLst>
          </p:cNvPr>
          <p:cNvSpPr/>
          <p:nvPr/>
        </p:nvSpPr>
        <p:spPr>
          <a:xfrm>
            <a:off x="6663444" y="1548063"/>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138D3640-B9BC-48E7-AB0E-0F8482926BC0}"/>
              </a:ext>
            </a:extLst>
          </p:cNvPr>
          <p:cNvSpPr txBox="1">
            <a:spLocks/>
          </p:cNvSpPr>
          <p:nvPr/>
        </p:nvSpPr>
        <p:spPr>
          <a:xfrm>
            <a:off x="845036" y="46974"/>
            <a:ext cx="7587502" cy="783860"/>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00B0F0"/>
                </a:solidFill>
              </a:rPr>
              <a:t>Orographic </a:t>
            </a:r>
          </a:p>
          <a:p>
            <a:pPr algn="ctr"/>
            <a:r>
              <a:rPr lang="en-GB" sz="3300" dirty="0">
                <a:solidFill>
                  <a:srgbClr val="00B0F0"/>
                </a:solidFill>
              </a:rPr>
              <a:t>drag throughout the atmosphere</a:t>
            </a:r>
          </a:p>
        </p:txBody>
      </p:sp>
    </p:spTree>
    <p:extLst>
      <p:ext uri="{BB962C8B-B14F-4D97-AF65-F5344CB8AC3E}">
        <p14:creationId xmlns:p14="http://schemas.microsoft.com/office/powerpoint/2010/main" val="1470516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photo, sitting, covered&#10;&#10;Description automatically generated">
            <a:extLst>
              <a:ext uri="{FF2B5EF4-FFF2-40B4-BE49-F238E27FC236}">
                <a16:creationId xmlns:a16="http://schemas.microsoft.com/office/drawing/2014/main" id="{4D68DA5E-7338-4B9C-8AAA-2D5DDD1D25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5258"/>
          <a:stretch/>
        </p:blipFill>
        <p:spPr>
          <a:xfrm>
            <a:off x="755911" y="919114"/>
            <a:ext cx="3710939" cy="1804319"/>
          </a:xfrm>
          <a:prstGeom prst="rect">
            <a:avLst/>
          </a:prstGeom>
        </p:spPr>
      </p:pic>
      <p:pic>
        <p:nvPicPr>
          <p:cNvPr id="8" name="Picture 7" descr="A picture containing building, photo, sitting, covered&#10;&#10;Description automatically generated">
            <a:extLst>
              <a:ext uri="{FF2B5EF4-FFF2-40B4-BE49-F238E27FC236}">
                <a16:creationId xmlns:a16="http://schemas.microsoft.com/office/drawing/2014/main" id="{DC9558B1-905D-4919-8C7A-4E482EB84E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910" b="26347"/>
          <a:stretch/>
        </p:blipFill>
        <p:spPr>
          <a:xfrm>
            <a:off x="4466851" y="942283"/>
            <a:ext cx="3710939" cy="1804319"/>
          </a:xfrm>
          <a:prstGeom prst="rect">
            <a:avLst/>
          </a:prstGeom>
        </p:spPr>
      </p:pic>
      <p:pic>
        <p:nvPicPr>
          <p:cNvPr id="9" name="Picture 8" descr="A picture containing building, photo, sitting, covered&#10;&#10;Description automatically generated">
            <a:extLst>
              <a:ext uri="{FF2B5EF4-FFF2-40B4-BE49-F238E27FC236}">
                <a16:creationId xmlns:a16="http://schemas.microsoft.com/office/drawing/2014/main" id="{242A16F5-979A-40D9-80A5-938FF781C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680"/>
          <a:stretch/>
        </p:blipFill>
        <p:spPr>
          <a:xfrm>
            <a:off x="4466851" y="2943688"/>
            <a:ext cx="3710939" cy="1919330"/>
          </a:xfrm>
          <a:prstGeom prst="rect">
            <a:avLst/>
          </a:prstGeom>
        </p:spPr>
      </p:pic>
      <p:grpSp>
        <p:nvGrpSpPr>
          <p:cNvPr id="5" name="Group 4">
            <a:extLst>
              <a:ext uri="{FF2B5EF4-FFF2-40B4-BE49-F238E27FC236}">
                <a16:creationId xmlns:a16="http://schemas.microsoft.com/office/drawing/2014/main" id="{55B70DFF-FD7F-4DB5-9470-FFB14E10122F}"/>
              </a:ext>
            </a:extLst>
          </p:cNvPr>
          <p:cNvGrpSpPr/>
          <p:nvPr/>
        </p:nvGrpSpPr>
        <p:grpSpPr>
          <a:xfrm>
            <a:off x="692279" y="2943688"/>
            <a:ext cx="3879307" cy="1935767"/>
            <a:chOff x="753356" y="3849502"/>
            <a:chExt cx="5172409" cy="2581023"/>
          </a:xfrm>
        </p:grpSpPr>
        <p:pic>
          <p:nvPicPr>
            <p:cNvPr id="7" name="Picture 6" descr="A picture containing building, photo, sitting, covered&#10;&#10;Description automatically generated">
              <a:extLst>
                <a:ext uri="{FF2B5EF4-FFF2-40B4-BE49-F238E27FC236}">
                  <a16:creationId xmlns:a16="http://schemas.microsoft.com/office/drawing/2014/main" id="{3839B298-317E-40AF-BED1-F27EE0A4B1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3" t="24674" r="-4343" b="51178"/>
            <a:stretch/>
          </p:blipFill>
          <p:spPr>
            <a:xfrm>
              <a:off x="977846" y="3849502"/>
              <a:ext cx="4947919" cy="2347877"/>
            </a:xfrm>
            <a:prstGeom prst="rect">
              <a:avLst/>
            </a:prstGeom>
          </p:spPr>
        </p:pic>
        <p:pic>
          <p:nvPicPr>
            <p:cNvPr id="10" name="Picture 9" descr="A picture containing building, photo, sitting, covered&#10;&#10;Description automatically generated">
              <a:extLst>
                <a:ext uri="{FF2B5EF4-FFF2-40B4-BE49-F238E27FC236}">
                  <a16:creationId xmlns:a16="http://schemas.microsoft.com/office/drawing/2014/main" id="{D8EFE989-5FF5-49FD-95BD-8BFEA1C509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668" b="-260"/>
            <a:stretch/>
          </p:blipFill>
          <p:spPr>
            <a:xfrm>
              <a:off x="753356" y="6178525"/>
              <a:ext cx="4947919" cy="252000"/>
            </a:xfrm>
            <a:prstGeom prst="rect">
              <a:avLst/>
            </a:prstGeom>
          </p:spPr>
        </p:pic>
      </p:grpSp>
      <p:sp>
        <p:nvSpPr>
          <p:cNvPr id="2" name="TextBox 1">
            <a:extLst>
              <a:ext uri="{FF2B5EF4-FFF2-40B4-BE49-F238E27FC236}">
                <a16:creationId xmlns:a16="http://schemas.microsoft.com/office/drawing/2014/main" id="{42C9E23E-4087-4890-AE7A-0AB6E59D61BE}"/>
              </a:ext>
            </a:extLst>
          </p:cNvPr>
          <p:cNvSpPr txBox="1"/>
          <p:nvPr/>
        </p:nvSpPr>
        <p:spPr>
          <a:xfrm rot="16200000">
            <a:off x="-1150787" y="2703090"/>
            <a:ext cx="3220569" cy="369332"/>
          </a:xfrm>
          <a:prstGeom prst="rect">
            <a:avLst/>
          </a:prstGeom>
          <a:noFill/>
        </p:spPr>
        <p:txBody>
          <a:bodyPr wrap="square" rtlCol="0">
            <a:spAutoFit/>
          </a:bodyPr>
          <a:lstStyle/>
          <a:p>
            <a:r>
              <a:rPr lang="en-GB" dirty="0"/>
              <a:t>Parametrized orographic drag</a:t>
            </a:r>
          </a:p>
        </p:txBody>
      </p:sp>
      <p:sp>
        <p:nvSpPr>
          <p:cNvPr id="15" name="Rectangle 14">
            <a:extLst>
              <a:ext uri="{FF2B5EF4-FFF2-40B4-BE49-F238E27FC236}">
                <a16:creationId xmlns:a16="http://schemas.microsoft.com/office/drawing/2014/main" id="{95C8CF4B-1306-4879-A953-B1A20B76B26D}"/>
              </a:ext>
            </a:extLst>
          </p:cNvPr>
          <p:cNvSpPr/>
          <p:nvPr/>
        </p:nvSpPr>
        <p:spPr>
          <a:xfrm>
            <a:off x="5031599" y="3524485"/>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134CE00-F596-41E8-B7E1-65F1D41D3941}"/>
              </a:ext>
            </a:extLst>
          </p:cNvPr>
          <p:cNvSpPr/>
          <p:nvPr/>
        </p:nvSpPr>
        <p:spPr>
          <a:xfrm>
            <a:off x="6663444" y="3524485"/>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F29B279-42F7-43C4-A9C8-CA339D49FD28}"/>
              </a:ext>
            </a:extLst>
          </p:cNvPr>
          <p:cNvSpPr/>
          <p:nvPr/>
        </p:nvSpPr>
        <p:spPr>
          <a:xfrm>
            <a:off x="1355558" y="1548063"/>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8AEC5A0-E20E-4890-B198-F3DD62FA86BD}"/>
              </a:ext>
            </a:extLst>
          </p:cNvPr>
          <p:cNvSpPr/>
          <p:nvPr/>
        </p:nvSpPr>
        <p:spPr>
          <a:xfrm>
            <a:off x="2987403" y="1548063"/>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878FBF1-5DD9-448A-B65A-4EF90CC74791}"/>
              </a:ext>
            </a:extLst>
          </p:cNvPr>
          <p:cNvSpPr/>
          <p:nvPr/>
        </p:nvSpPr>
        <p:spPr>
          <a:xfrm>
            <a:off x="1328302" y="3524485"/>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F789174-6BE5-4EE0-8EC4-811C6F31E618}"/>
              </a:ext>
            </a:extLst>
          </p:cNvPr>
          <p:cNvSpPr/>
          <p:nvPr/>
        </p:nvSpPr>
        <p:spPr>
          <a:xfrm>
            <a:off x="2960147" y="3524485"/>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EE988BC-F2FF-4FD9-8A6B-82CB509FD43D}"/>
              </a:ext>
            </a:extLst>
          </p:cNvPr>
          <p:cNvSpPr/>
          <p:nvPr/>
        </p:nvSpPr>
        <p:spPr>
          <a:xfrm>
            <a:off x="5031599" y="1548063"/>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638BCD6-BD7D-4197-9784-6F08D3E43E8F}"/>
              </a:ext>
            </a:extLst>
          </p:cNvPr>
          <p:cNvSpPr/>
          <p:nvPr/>
        </p:nvSpPr>
        <p:spPr>
          <a:xfrm>
            <a:off x="6663444" y="1548063"/>
            <a:ext cx="473243"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8153261F-FB65-4C82-8C21-8001656A104C}"/>
              </a:ext>
            </a:extLst>
          </p:cNvPr>
          <p:cNvSpPr txBox="1">
            <a:spLocks/>
          </p:cNvSpPr>
          <p:nvPr/>
        </p:nvSpPr>
        <p:spPr>
          <a:xfrm>
            <a:off x="845036" y="46974"/>
            <a:ext cx="7587502" cy="783860"/>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00B0F0"/>
                </a:solidFill>
              </a:rPr>
              <a:t>Orographic </a:t>
            </a:r>
          </a:p>
          <a:p>
            <a:pPr algn="ctr"/>
            <a:r>
              <a:rPr lang="en-GB" sz="3300" dirty="0">
                <a:solidFill>
                  <a:srgbClr val="00B0F0"/>
                </a:solidFill>
              </a:rPr>
              <a:t>drag throughout the atmosphere</a:t>
            </a:r>
          </a:p>
        </p:txBody>
      </p:sp>
    </p:spTree>
    <p:extLst>
      <p:ext uri="{BB962C8B-B14F-4D97-AF65-F5344CB8AC3E}">
        <p14:creationId xmlns:p14="http://schemas.microsoft.com/office/powerpoint/2010/main" val="2850677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photo, sitting, covered&#10;&#10;Description automatically generated">
            <a:extLst>
              <a:ext uri="{FF2B5EF4-FFF2-40B4-BE49-F238E27FC236}">
                <a16:creationId xmlns:a16="http://schemas.microsoft.com/office/drawing/2014/main" id="{4D68DA5E-7338-4B9C-8AAA-2D5DDD1D25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5258"/>
          <a:stretch/>
        </p:blipFill>
        <p:spPr>
          <a:xfrm>
            <a:off x="755911" y="919114"/>
            <a:ext cx="3710939" cy="1804319"/>
          </a:xfrm>
          <a:prstGeom prst="rect">
            <a:avLst/>
          </a:prstGeom>
        </p:spPr>
      </p:pic>
      <p:pic>
        <p:nvPicPr>
          <p:cNvPr id="8" name="Picture 7" descr="A picture containing building, photo, sitting, covered&#10;&#10;Description automatically generated">
            <a:extLst>
              <a:ext uri="{FF2B5EF4-FFF2-40B4-BE49-F238E27FC236}">
                <a16:creationId xmlns:a16="http://schemas.microsoft.com/office/drawing/2014/main" id="{DC9558B1-905D-4919-8C7A-4E482EB84E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910" b="26347"/>
          <a:stretch/>
        </p:blipFill>
        <p:spPr>
          <a:xfrm>
            <a:off x="4466851" y="942283"/>
            <a:ext cx="3710939" cy="1804319"/>
          </a:xfrm>
          <a:prstGeom prst="rect">
            <a:avLst/>
          </a:prstGeom>
        </p:spPr>
      </p:pic>
      <p:pic>
        <p:nvPicPr>
          <p:cNvPr id="9" name="Picture 8" descr="A picture containing building, photo, sitting, covered&#10;&#10;Description automatically generated">
            <a:extLst>
              <a:ext uri="{FF2B5EF4-FFF2-40B4-BE49-F238E27FC236}">
                <a16:creationId xmlns:a16="http://schemas.microsoft.com/office/drawing/2014/main" id="{242A16F5-979A-40D9-80A5-938FF781C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680"/>
          <a:stretch/>
        </p:blipFill>
        <p:spPr>
          <a:xfrm>
            <a:off x="4466851" y="2943688"/>
            <a:ext cx="3710939" cy="1919330"/>
          </a:xfrm>
          <a:prstGeom prst="rect">
            <a:avLst/>
          </a:prstGeom>
        </p:spPr>
      </p:pic>
      <p:grpSp>
        <p:nvGrpSpPr>
          <p:cNvPr id="5" name="Group 4">
            <a:extLst>
              <a:ext uri="{FF2B5EF4-FFF2-40B4-BE49-F238E27FC236}">
                <a16:creationId xmlns:a16="http://schemas.microsoft.com/office/drawing/2014/main" id="{55B70DFF-FD7F-4DB5-9470-FFB14E10122F}"/>
              </a:ext>
            </a:extLst>
          </p:cNvPr>
          <p:cNvGrpSpPr/>
          <p:nvPr/>
        </p:nvGrpSpPr>
        <p:grpSpPr>
          <a:xfrm>
            <a:off x="692279" y="2943688"/>
            <a:ext cx="3879307" cy="1935767"/>
            <a:chOff x="753356" y="3849502"/>
            <a:chExt cx="5172409" cy="2581023"/>
          </a:xfrm>
        </p:grpSpPr>
        <p:pic>
          <p:nvPicPr>
            <p:cNvPr id="7" name="Picture 6" descr="A picture containing building, photo, sitting, covered&#10;&#10;Description automatically generated">
              <a:extLst>
                <a:ext uri="{FF2B5EF4-FFF2-40B4-BE49-F238E27FC236}">
                  <a16:creationId xmlns:a16="http://schemas.microsoft.com/office/drawing/2014/main" id="{3839B298-317E-40AF-BED1-F27EE0A4B1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3" t="24674" r="-4343" b="51178"/>
            <a:stretch/>
          </p:blipFill>
          <p:spPr>
            <a:xfrm>
              <a:off x="977846" y="3849502"/>
              <a:ext cx="4947919" cy="2347877"/>
            </a:xfrm>
            <a:prstGeom prst="rect">
              <a:avLst/>
            </a:prstGeom>
          </p:spPr>
        </p:pic>
        <p:pic>
          <p:nvPicPr>
            <p:cNvPr id="10" name="Picture 9" descr="A picture containing building, photo, sitting, covered&#10;&#10;Description automatically generated">
              <a:extLst>
                <a:ext uri="{FF2B5EF4-FFF2-40B4-BE49-F238E27FC236}">
                  <a16:creationId xmlns:a16="http://schemas.microsoft.com/office/drawing/2014/main" id="{D8EFE989-5FF5-49FD-95BD-8BFEA1C509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668" b="-260"/>
            <a:stretch/>
          </p:blipFill>
          <p:spPr>
            <a:xfrm>
              <a:off x="753356" y="6178525"/>
              <a:ext cx="4947919" cy="252000"/>
            </a:xfrm>
            <a:prstGeom prst="rect">
              <a:avLst/>
            </a:prstGeom>
          </p:spPr>
        </p:pic>
      </p:grpSp>
      <p:sp>
        <p:nvSpPr>
          <p:cNvPr id="2" name="TextBox 1">
            <a:extLst>
              <a:ext uri="{FF2B5EF4-FFF2-40B4-BE49-F238E27FC236}">
                <a16:creationId xmlns:a16="http://schemas.microsoft.com/office/drawing/2014/main" id="{42C9E23E-4087-4890-AE7A-0AB6E59D61BE}"/>
              </a:ext>
            </a:extLst>
          </p:cNvPr>
          <p:cNvSpPr txBox="1"/>
          <p:nvPr/>
        </p:nvSpPr>
        <p:spPr>
          <a:xfrm rot="16200000">
            <a:off x="-1150787" y="2703090"/>
            <a:ext cx="3220569" cy="369332"/>
          </a:xfrm>
          <a:prstGeom prst="rect">
            <a:avLst/>
          </a:prstGeom>
          <a:noFill/>
        </p:spPr>
        <p:txBody>
          <a:bodyPr wrap="square" rtlCol="0">
            <a:spAutoFit/>
          </a:bodyPr>
          <a:lstStyle/>
          <a:p>
            <a:r>
              <a:rPr lang="en-GB" dirty="0"/>
              <a:t>Parametrized orographic drag</a:t>
            </a:r>
          </a:p>
        </p:txBody>
      </p:sp>
      <p:sp>
        <p:nvSpPr>
          <p:cNvPr id="27" name="Rectangle 26">
            <a:extLst>
              <a:ext uri="{FF2B5EF4-FFF2-40B4-BE49-F238E27FC236}">
                <a16:creationId xmlns:a16="http://schemas.microsoft.com/office/drawing/2014/main" id="{78DEA8D4-39DB-45AF-89DE-6F99616424C9}"/>
              </a:ext>
            </a:extLst>
          </p:cNvPr>
          <p:cNvSpPr/>
          <p:nvPr/>
        </p:nvSpPr>
        <p:spPr>
          <a:xfrm>
            <a:off x="1363957" y="2069432"/>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3FEF73B-F70F-4EAD-A66C-0FF922B5D06E}"/>
              </a:ext>
            </a:extLst>
          </p:cNvPr>
          <p:cNvSpPr/>
          <p:nvPr/>
        </p:nvSpPr>
        <p:spPr>
          <a:xfrm>
            <a:off x="2923424" y="2067941"/>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EA84EC9-D664-48E5-91A3-C21B3DB9A6E6}"/>
              </a:ext>
            </a:extLst>
          </p:cNvPr>
          <p:cNvSpPr/>
          <p:nvPr/>
        </p:nvSpPr>
        <p:spPr>
          <a:xfrm>
            <a:off x="1363957" y="4037945"/>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339965F-8120-487E-9936-11416D5FAC5E}"/>
              </a:ext>
            </a:extLst>
          </p:cNvPr>
          <p:cNvSpPr/>
          <p:nvPr/>
        </p:nvSpPr>
        <p:spPr>
          <a:xfrm>
            <a:off x="2923424" y="4036454"/>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C95F8D62-C68E-462B-9839-0D7DB2A52283}"/>
              </a:ext>
            </a:extLst>
          </p:cNvPr>
          <p:cNvSpPr/>
          <p:nvPr/>
        </p:nvSpPr>
        <p:spPr>
          <a:xfrm>
            <a:off x="5074896" y="4016071"/>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CE1E552-AB67-4E6A-9203-6A6DA4FDCB9A}"/>
              </a:ext>
            </a:extLst>
          </p:cNvPr>
          <p:cNvSpPr/>
          <p:nvPr/>
        </p:nvSpPr>
        <p:spPr>
          <a:xfrm>
            <a:off x="6634363" y="4014580"/>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EA6F6314-BAA1-4164-8F62-AA330D083C37}"/>
              </a:ext>
            </a:extLst>
          </p:cNvPr>
          <p:cNvSpPr/>
          <p:nvPr/>
        </p:nvSpPr>
        <p:spPr>
          <a:xfrm>
            <a:off x="5096827" y="2061411"/>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A2C0582C-0F34-4384-83CC-85480E4CA17C}"/>
              </a:ext>
            </a:extLst>
          </p:cNvPr>
          <p:cNvSpPr/>
          <p:nvPr/>
        </p:nvSpPr>
        <p:spPr>
          <a:xfrm>
            <a:off x="6656294" y="2059920"/>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5E141FD1-8A52-4CBB-93C5-1DAD4CEA1C84}"/>
              </a:ext>
            </a:extLst>
          </p:cNvPr>
          <p:cNvSpPr txBox="1">
            <a:spLocks/>
          </p:cNvSpPr>
          <p:nvPr/>
        </p:nvSpPr>
        <p:spPr>
          <a:xfrm>
            <a:off x="845036" y="46974"/>
            <a:ext cx="7587502" cy="783860"/>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00B0F0"/>
                </a:solidFill>
              </a:rPr>
              <a:t>Orographic </a:t>
            </a:r>
          </a:p>
          <a:p>
            <a:pPr algn="ctr"/>
            <a:r>
              <a:rPr lang="en-GB" sz="3300" dirty="0">
                <a:solidFill>
                  <a:srgbClr val="00B0F0"/>
                </a:solidFill>
              </a:rPr>
              <a:t>drag throughout the atmosphere</a:t>
            </a:r>
          </a:p>
        </p:txBody>
      </p:sp>
    </p:spTree>
    <p:extLst>
      <p:ext uri="{BB962C8B-B14F-4D97-AF65-F5344CB8AC3E}">
        <p14:creationId xmlns:p14="http://schemas.microsoft.com/office/powerpoint/2010/main" val="601694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uilding, window&#10;&#10;Description automatically generated">
            <a:extLst>
              <a:ext uri="{FF2B5EF4-FFF2-40B4-BE49-F238E27FC236}">
                <a16:creationId xmlns:a16="http://schemas.microsoft.com/office/drawing/2014/main" id="{2D976504-E725-495C-AE75-9FCA6125EB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157" b="26458"/>
          <a:stretch/>
        </p:blipFill>
        <p:spPr>
          <a:xfrm>
            <a:off x="720560" y="2936021"/>
            <a:ext cx="3710939" cy="1768575"/>
          </a:xfrm>
          <a:prstGeom prst="rect">
            <a:avLst/>
          </a:prstGeom>
        </p:spPr>
      </p:pic>
      <p:pic>
        <p:nvPicPr>
          <p:cNvPr id="13" name="Picture 12" descr="A picture containing building, window&#10;&#10;Description automatically generated">
            <a:extLst>
              <a:ext uri="{FF2B5EF4-FFF2-40B4-BE49-F238E27FC236}">
                <a16:creationId xmlns:a16="http://schemas.microsoft.com/office/drawing/2014/main" id="{B1A600D9-E153-458D-9676-23B9AAE61C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431" b="-227"/>
          <a:stretch/>
        </p:blipFill>
        <p:spPr>
          <a:xfrm>
            <a:off x="4459780" y="2936021"/>
            <a:ext cx="3710939" cy="1943434"/>
          </a:xfrm>
          <a:prstGeom prst="rect">
            <a:avLst/>
          </a:prstGeom>
        </p:spPr>
      </p:pic>
      <p:pic>
        <p:nvPicPr>
          <p:cNvPr id="12" name="Picture 11" descr="A picture containing building, window&#10;&#10;Description automatically generated">
            <a:extLst>
              <a:ext uri="{FF2B5EF4-FFF2-40B4-BE49-F238E27FC236}">
                <a16:creationId xmlns:a16="http://schemas.microsoft.com/office/drawing/2014/main" id="{F89894ED-47EF-47FF-A0DA-1FD4FCA4C6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788" b="51022"/>
          <a:stretch/>
        </p:blipFill>
        <p:spPr>
          <a:xfrm>
            <a:off x="4466851" y="960422"/>
            <a:ext cx="3710939" cy="1754434"/>
          </a:xfrm>
          <a:prstGeom prst="rect">
            <a:avLst/>
          </a:prstGeom>
        </p:spPr>
      </p:pic>
      <p:pic>
        <p:nvPicPr>
          <p:cNvPr id="4" name="Picture 3" descr="A picture containing building, window&#10;&#10;Description automatically generated">
            <a:extLst>
              <a:ext uri="{FF2B5EF4-FFF2-40B4-BE49-F238E27FC236}">
                <a16:creationId xmlns:a16="http://schemas.microsoft.com/office/drawing/2014/main" id="{57FCB183-6094-4332-8B38-1CEFADE713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5122"/>
          <a:stretch/>
        </p:blipFill>
        <p:spPr>
          <a:xfrm>
            <a:off x="748841" y="926577"/>
            <a:ext cx="3710939" cy="1804320"/>
          </a:xfrm>
          <a:prstGeom prst="rect">
            <a:avLst/>
          </a:prstGeom>
        </p:spPr>
      </p:pic>
      <p:pic>
        <p:nvPicPr>
          <p:cNvPr id="15" name="Picture 14" descr="A picture containing building, window&#10;&#10;Description automatically generated">
            <a:extLst>
              <a:ext uri="{FF2B5EF4-FFF2-40B4-BE49-F238E27FC236}">
                <a16:creationId xmlns:a16="http://schemas.microsoft.com/office/drawing/2014/main" id="{0479FFAA-25C6-4499-8AF3-CF2034B6D8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10" t="97354" b="699"/>
          <a:stretch/>
        </p:blipFill>
        <p:spPr>
          <a:xfrm>
            <a:off x="973281" y="4671000"/>
            <a:ext cx="3458217" cy="141263"/>
          </a:xfrm>
          <a:prstGeom prst="rect">
            <a:avLst/>
          </a:prstGeom>
        </p:spPr>
      </p:pic>
      <p:sp>
        <p:nvSpPr>
          <p:cNvPr id="9" name="TextBox 8">
            <a:extLst>
              <a:ext uri="{FF2B5EF4-FFF2-40B4-BE49-F238E27FC236}">
                <a16:creationId xmlns:a16="http://schemas.microsoft.com/office/drawing/2014/main" id="{3481CA43-8D50-41F2-9646-C1B198651FFE}"/>
              </a:ext>
            </a:extLst>
          </p:cNvPr>
          <p:cNvSpPr txBox="1"/>
          <p:nvPr/>
        </p:nvSpPr>
        <p:spPr>
          <a:xfrm rot="16200000">
            <a:off x="-1150787" y="2703090"/>
            <a:ext cx="3220569" cy="369332"/>
          </a:xfrm>
          <a:prstGeom prst="rect">
            <a:avLst/>
          </a:prstGeom>
          <a:noFill/>
        </p:spPr>
        <p:txBody>
          <a:bodyPr wrap="square" rtlCol="0">
            <a:spAutoFit/>
          </a:bodyPr>
          <a:lstStyle/>
          <a:p>
            <a:r>
              <a:rPr lang="en-GB" dirty="0"/>
              <a:t>Resolved orographic drag</a:t>
            </a:r>
          </a:p>
        </p:txBody>
      </p:sp>
      <p:sp>
        <p:nvSpPr>
          <p:cNvPr id="27" name="TextBox 26">
            <a:extLst>
              <a:ext uri="{FF2B5EF4-FFF2-40B4-BE49-F238E27FC236}">
                <a16:creationId xmlns:a16="http://schemas.microsoft.com/office/drawing/2014/main" id="{C8C48428-F44B-4360-80EB-8000F815E224}"/>
              </a:ext>
            </a:extLst>
          </p:cNvPr>
          <p:cNvSpPr txBox="1"/>
          <p:nvPr/>
        </p:nvSpPr>
        <p:spPr>
          <a:xfrm rot="16200000">
            <a:off x="-1143716" y="2703090"/>
            <a:ext cx="3220569" cy="369332"/>
          </a:xfrm>
          <a:prstGeom prst="rect">
            <a:avLst/>
          </a:prstGeom>
          <a:noFill/>
        </p:spPr>
        <p:txBody>
          <a:bodyPr wrap="square" rtlCol="0">
            <a:spAutoFit/>
          </a:bodyPr>
          <a:lstStyle/>
          <a:p>
            <a:r>
              <a:rPr lang="en-GB" dirty="0"/>
              <a:t>Resolved orographic drag</a:t>
            </a:r>
          </a:p>
        </p:txBody>
      </p:sp>
      <p:sp>
        <p:nvSpPr>
          <p:cNvPr id="36" name="Rectangle 35">
            <a:extLst>
              <a:ext uri="{FF2B5EF4-FFF2-40B4-BE49-F238E27FC236}">
                <a16:creationId xmlns:a16="http://schemas.microsoft.com/office/drawing/2014/main" id="{5B0C4AD3-EE2E-4640-B86C-7CD155FF77AE}"/>
              </a:ext>
            </a:extLst>
          </p:cNvPr>
          <p:cNvSpPr/>
          <p:nvPr/>
        </p:nvSpPr>
        <p:spPr>
          <a:xfrm>
            <a:off x="1363957" y="2069432"/>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7B672EF2-2C41-482B-B8AE-0EF4A806038C}"/>
              </a:ext>
            </a:extLst>
          </p:cNvPr>
          <p:cNvSpPr/>
          <p:nvPr/>
        </p:nvSpPr>
        <p:spPr>
          <a:xfrm>
            <a:off x="2923424" y="2067941"/>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12BEC54C-48CF-4615-8D72-6F69AA7DCAA0}"/>
              </a:ext>
            </a:extLst>
          </p:cNvPr>
          <p:cNvSpPr/>
          <p:nvPr/>
        </p:nvSpPr>
        <p:spPr>
          <a:xfrm>
            <a:off x="1363957" y="4037945"/>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E69D4A50-2AEC-425F-BC4D-01DC36FE3F3E}"/>
              </a:ext>
            </a:extLst>
          </p:cNvPr>
          <p:cNvSpPr/>
          <p:nvPr/>
        </p:nvSpPr>
        <p:spPr>
          <a:xfrm>
            <a:off x="2923424" y="4036454"/>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723B9EE-A3C5-459C-90D7-15F799FB2605}"/>
              </a:ext>
            </a:extLst>
          </p:cNvPr>
          <p:cNvSpPr/>
          <p:nvPr/>
        </p:nvSpPr>
        <p:spPr>
          <a:xfrm>
            <a:off x="5074896" y="4016071"/>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51A158BE-07AF-4E6F-827C-2245BC171E99}"/>
              </a:ext>
            </a:extLst>
          </p:cNvPr>
          <p:cNvSpPr/>
          <p:nvPr/>
        </p:nvSpPr>
        <p:spPr>
          <a:xfrm>
            <a:off x="6634363" y="4014580"/>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916B39BF-F3DC-465E-9813-A40DD959E2A2}"/>
              </a:ext>
            </a:extLst>
          </p:cNvPr>
          <p:cNvSpPr/>
          <p:nvPr/>
        </p:nvSpPr>
        <p:spPr>
          <a:xfrm>
            <a:off x="5096827" y="2061411"/>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EEE5DE9B-6B1E-4C16-B770-CA2B9DEE2E60}"/>
              </a:ext>
            </a:extLst>
          </p:cNvPr>
          <p:cNvSpPr/>
          <p:nvPr/>
        </p:nvSpPr>
        <p:spPr>
          <a:xfrm>
            <a:off x="6656294" y="2059920"/>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5B73236B-538A-4EC1-91E3-774B91B039EB}"/>
              </a:ext>
            </a:extLst>
          </p:cNvPr>
          <p:cNvSpPr txBox="1">
            <a:spLocks/>
          </p:cNvSpPr>
          <p:nvPr/>
        </p:nvSpPr>
        <p:spPr>
          <a:xfrm>
            <a:off x="845036" y="46974"/>
            <a:ext cx="7587502" cy="783860"/>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00B0F0"/>
                </a:solidFill>
              </a:rPr>
              <a:t>Orographic </a:t>
            </a:r>
          </a:p>
          <a:p>
            <a:pPr algn="ctr"/>
            <a:r>
              <a:rPr lang="en-GB" sz="3300" dirty="0">
                <a:solidFill>
                  <a:srgbClr val="00B0F0"/>
                </a:solidFill>
              </a:rPr>
              <a:t>drag throughout the atmosphere</a:t>
            </a:r>
          </a:p>
        </p:txBody>
      </p:sp>
    </p:spTree>
    <p:extLst>
      <p:ext uri="{BB962C8B-B14F-4D97-AF65-F5344CB8AC3E}">
        <p14:creationId xmlns:p14="http://schemas.microsoft.com/office/powerpoint/2010/main" val="2080869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4218961-B946-46D5-9EF4-39F27CBDAC6E}"/>
              </a:ext>
            </a:extLst>
          </p:cNvPr>
          <p:cNvSpPr txBox="1">
            <a:spLocks/>
          </p:cNvSpPr>
          <p:nvPr/>
        </p:nvSpPr>
        <p:spPr>
          <a:xfrm>
            <a:off x="574862" y="-23532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t>Conclusions</a:t>
            </a:r>
          </a:p>
        </p:txBody>
      </p:sp>
      <p:sp>
        <p:nvSpPr>
          <p:cNvPr id="2" name="TextBox 1">
            <a:extLst>
              <a:ext uri="{FF2B5EF4-FFF2-40B4-BE49-F238E27FC236}">
                <a16:creationId xmlns:a16="http://schemas.microsoft.com/office/drawing/2014/main" id="{3F0452D6-877D-4708-BB2D-B0C731631892}"/>
              </a:ext>
            </a:extLst>
          </p:cNvPr>
          <p:cNvSpPr txBox="1"/>
          <p:nvPr/>
        </p:nvSpPr>
        <p:spPr>
          <a:xfrm>
            <a:off x="628650" y="611840"/>
            <a:ext cx="8132109" cy="4339650"/>
          </a:xfrm>
          <a:prstGeom prst="rect">
            <a:avLst/>
          </a:prstGeom>
          <a:noFill/>
        </p:spPr>
        <p:txBody>
          <a:bodyPr wrap="square" rtlCol="0">
            <a:spAutoFit/>
          </a:bodyPr>
          <a:lstStyle/>
          <a:p>
            <a:pPr marL="285750" indent="-285750">
              <a:buFont typeface="Arial" panose="020B0604020202020204" pitchFamily="34" charset="0"/>
              <a:buChar char="•"/>
            </a:pPr>
            <a:r>
              <a:rPr lang="en-GB" sz="1600" dirty="0"/>
              <a:t>Models at seasonal and climate resolutions close their momentum budget differently, using different orographic drag parametrizations (consistent with WGNE drag project)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These drag parametrizations exhibit different resolution sensitivities – due to the different processes they represent</a:t>
            </a:r>
          </a:p>
          <a:p>
            <a:endParaRPr lang="en-GB" sz="1600" dirty="0"/>
          </a:p>
          <a:p>
            <a:pPr marL="285750" indent="-285750">
              <a:buFont typeface="Arial" panose="020B0604020202020204" pitchFamily="34" charset="0"/>
              <a:buChar char="•"/>
            </a:pPr>
            <a:r>
              <a:rPr lang="en-GB" sz="1600" dirty="0"/>
              <a:t>Most models overestimate the parametrized surface stress from flow blocking and low-level orographic drag processes</a:t>
            </a:r>
          </a:p>
          <a:p>
            <a:endParaRPr lang="en-GB" sz="1600" dirty="0"/>
          </a:p>
          <a:p>
            <a:pPr marL="285750" indent="-285750">
              <a:buFont typeface="Arial" panose="020B0604020202020204" pitchFamily="34" charset="0"/>
              <a:buChar char="•"/>
            </a:pPr>
            <a:r>
              <a:rPr lang="en-GB" sz="1600" dirty="0"/>
              <a:t>Most models underestimate the parameterized gravity wave drag at climate and seasonal resolutions, by more than 50 %  - this is consistent with climate models having a cold-pole problem in the SH</a:t>
            </a:r>
          </a:p>
          <a:p>
            <a:endParaRPr lang="en-GB" sz="1600" dirty="0"/>
          </a:p>
          <a:p>
            <a:pPr marL="285750" indent="-285750">
              <a:buFont typeface="Arial" panose="020B0604020202020204" pitchFamily="34" charset="0"/>
              <a:buChar char="•"/>
            </a:pPr>
            <a:r>
              <a:rPr lang="en-GB" sz="1600" dirty="0"/>
              <a:t>It is possible that models have compensated for a lack of vertically propagating gravity wave drag by increasing their low-level drag components…</a:t>
            </a:r>
          </a:p>
          <a:p>
            <a:endParaRPr lang="en-GB" sz="1600" dirty="0"/>
          </a:p>
          <a:p>
            <a:endParaRPr lang="en-GB" sz="1600" dirty="0"/>
          </a:p>
        </p:txBody>
      </p:sp>
    </p:spTree>
    <p:extLst>
      <p:ext uri="{BB962C8B-B14F-4D97-AF65-F5344CB8AC3E}">
        <p14:creationId xmlns:p14="http://schemas.microsoft.com/office/powerpoint/2010/main" val="31572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4218961-B946-46D5-9EF4-39F27CBDAC6E}"/>
              </a:ext>
            </a:extLst>
          </p:cNvPr>
          <p:cNvSpPr txBox="1">
            <a:spLocks/>
          </p:cNvSpPr>
          <p:nvPr/>
        </p:nvSpPr>
        <p:spPr>
          <a:xfrm>
            <a:off x="628650" y="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t>Conclusions</a:t>
            </a:r>
          </a:p>
        </p:txBody>
      </p:sp>
      <p:sp>
        <p:nvSpPr>
          <p:cNvPr id="2" name="TextBox 1">
            <a:extLst>
              <a:ext uri="{FF2B5EF4-FFF2-40B4-BE49-F238E27FC236}">
                <a16:creationId xmlns:a16="http://schemas.microsoft.com/office/drawing/2014/main" id="{3F0452D6-877D-4708-BB2D-B0C731631892}"/>
              </a:ext>
            </a:extLst>
          </p:cNvPr>
          <p:cNvSpPr txBox="1"/>
          <p:nvPr/>
        </p:nvSpPr>
        <p:spPr>
          <a:xfrm>
            <a:off x="628650" y="766482"/>
            <a:ext cx="7967382" cy="1477328"/>
          </a:xfrm>
          <a:prstGeom prst="rect">
            <a:avLst/>
          </a:prstGeom>
          <a:noFill/>
        </p:spPr>
        <p:txBody>
          <a:bodyPr wrap="square" rtlCol="0">
            <a:spAutoFit/>
          </a:bodyPr>
          <a:lstStyle/>
          <a:p>
            <a:pPr marL="285750" indent="-285750">
              <a:buFont typeface="Arial" panose="020B0604020202020204" pitchFamily="34" charset="0"/>
              <a:buChar char="•"/>
            </a:pPr>
            <a:r>
              <a:rPr lang="en-GB" dirty="0"/>
              <a:t>It is possible that models have compensated for a lack of vertically propagating gravity wave drag by increasing their low-level drag components…</a:t>
            </a:r>
          </a:p>
          <a:p>
            <a:endParaRPr lang="en-GB" dirty="0"/>
          </a:p>
          <a:p>
            <a:endParaRPr lang="en-GB" dirty="0"/>
          </a:p>
        </p:txBody>
      </p:sp>
      <p:pic>
        <p:nvPicPr>
          <p:cNvPr id="15" name="Picture 14" descr="A close up of a map&#10;&#10;Description automatically generated">
            <a:extLst>
              <a:ext uri="{FF2B5EF4-FFF2-40B4-BE49-F238E27FC236}">
                <a16:creationId xmlns:a16="http://schemas.microsoft.com/office/drawing/2014/main" id="{26525BDB-F15B-44D6-8CCE-FE2A3E054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79" y="2097986"/>
            <a:ext cx="3749647" cy="2812235"/>
          </a:xfrm>
          <a:prstGeom prst="rect">
            <a:avLst/>
          </a:prstGeom>
        </p:spPr>
      </p:pic>
      <p:pic>
        <p:nvPicPr>
          <p:cNvPr id="17" name="Picture 16" descr="A close up of a map&#10;&#10;Description automatically generated">
            <a:extLst>
              <a:ext uri="{FF2B5EF4-FFF2-40B4-BE49-F238E27FC236}">
                <a16:creationId xmlns:a16="http://schemas.microsoft.com/office/drawing/2014/main" id="{EC52652A-1B04-44F5-8539-DDB9F8F8D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826" y="2097986"/>
            <a:ext cx="3749647" cy="2812235"/>
          </a:xfrm>
          <a:prstGeom prst="rect">
            <a:avLst/>
          </a:prstGeom>
        </p:spPr>
      </p:pic>
      <p:sp>
        <p:nvSpPr>
          <p:cNvPr id="18" name="TextBox 17">
            <a:extLst>
              <a:ext uri="{FF2B5EF4-FFF2-40B4-BE49-F238E27FC236}">
                <a16:creationId xmlns:a16="http://schemas.microsoft.com/office/drawing/2014/main" id="{B8AD39C8-E150-44CB-869E-CD76AA8CD505}"/>
              </a:ext>
            </a:extLst>
          </p:cNvPr>
          <p:cNvSpPr txBox="1"/>
          <p:nvPr/>
        </p:nvSpPr>
        <p:spPr>
          <a:xfrm>
            <a:off x="1021976" y="2243810"/>
            <a:ext cx="3420194" cy="369332"/>
          </a:xfrm>
          <a:prstGeom prst="rect">
            <a:avLst/>
          </a:prstGeom>
          <a:solidFill>
            <a:schemeClr val="bg2"/>
          </a:solidFill>
        </p:spPr>
        <p:txBody>
          <a:bodyPr wrap="square" rtlCol="0">
            <a:spAutoFit/>
          </a:bodyPr>
          <a:lstStyle/>
          <a:p>
            <a:r>
              <a:rPr lang="en-GB" dirty="0"/>
              <a:t>Reducing low-level blocking 4x</a:t>
            </a:r>
          </a:p>
        </p:txBody>
      </p:sp>
      <p:sp>
        <p:nvSpPr>
          <p:cNvPr id="19" name="TextBox 18">
            <a:extLst>
              <a:ext uri="{FF2B5EF4-FFF2-40B4-BE49-F238E27FC236}">
                <a16:creationId xmlns:a16="http://schemas.microsoft.com/office/drawing/2014/main" id="{6507E077-803D-46E4-BBB0-262BF0C43153}"/>
              </a:ext>
            </a:extLst>
          </p:cNvPr>
          <p:cNvSpPr txBox="1"/>
          <p:nvPr/>
        </p:nvSpPr>
        <p:spPr>
          <a:xfrm>
            <a:off x="4628677" y="2216110"/>
            <a:ext cx="2995806" cy="369332"/>
          </a:xfrm>
          <a:prstGeom prst="rect">
            <a:avLst/>
          </a:prstGeom>
          <a:solidFill>
            <a:schemeClr val="bg2"/>
          </a:solidFill>
        </p:spPr>
        <p:txBody>
          <a:bodyPr wrap="square" rtlCol="0">
            <a:spAutoFit/>
          </a:bodyPr>
          <a:lstStyle/>
          <a:p>
            <a:pPr algn="ctr"/>
            <a:r>
              <a:rPr lang="en-GB" dirty="0"/>
              <a:t>Increasing GWD 3x</a:t>
            </a:r>
          </a:p>
        </p:txBody>
      </p:sp>
      <p:sp>
        <p:nvSpPr>
          <p:cNvPr id="3" name="TextBox 2">
            <a:extLst>
              <a:ext uri="{FF2B5EF4-FFF2-40B4-BE49-F238E27FC236}">
                <a16:creationId xmlns:a16="http://schemas.microsoft.com/office/drawing/2014/main" id="{ED58AF17-64A3-43E0-BE0D-351350EA56B8}"/>
              </a:ext>
            </a:extLst>
          </p:cNvPr>
          <p:cNvSpPr txBox="1"/>
          <p:nvPr/>
        </p:nvSpPr>
        <p:spPr>
          <a:xfrm>
            <a:off x="2322259" y="1681046"/>
            <a:ext cx="4580164" cy="646331"/>
          </a:xfrm>
          <a:prstGeom prst="rect">
            <a:avLst/>
          </a:prstGeom>
          <a:noFill/>
        </p:spPr>
        <p:txBody>
          <a:bodyPr wrap="square" rtlCol="0">
            <a:spAutoFit/>
          </a:bodyPr>
          <a:lstStyle/>
          <a:p>
            <a:pPr algn="ctr"/>
            <a:r>
              <a:rPr lang="en-GB" dirty="0">
                <a:solidFill>
                  <a:srgbClr val="FF0000"/>
                </a:solidFill>
              </a:rPr>
              <a:t>Plots show mean sea level pressure response</a:t>
            </a:r>
          </a:p>
        </p:txBody>
      </p:sp>
    </p:spTree>
    <p:extLst>
      <p:ext uri="{BB962C8B-B14F-4D97-AF65-F5344CB8AC3E}">
        <p14:creationId xmlns:p14="http://schemas.microsoft.com/office/powerpoint/2010/main" val="3702882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sitting, painted, white, covered&#10;&#10;Description automatically generated">
            <a:extLst>
              <a:ext uri="{FF2B5EF4-FFF2-40B4-BE49-F238E27FC236}">
                <a16:creationId xmlns:a16="http://schemas.microsoft.com/office/drawing/2014/main" id="{11674753-47C1-4483-BCEB-6293A75DED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550" t="64823" r="37523" b="250"/>
          <a:stretch/>
        </p:blipFill>
        <p:spPr>
          <a:xfrm>
            <a:off x="6191584" y="2927568"/>
            <a:ext cx="1596042" cy="1919330"/>
          </a:xfrm>
          <a:prstGeom prst="rect">
            <a:avLst/>
          </a:prstGeom>
        </p:spPr>
      </p:pic>
      <p:pic>
        <p:nvPicPr>
          <p:cNvPr id="24" name="Picture 23" descr="A picture containing sitting, painted, white, covered&#10;&#10;Description automatically generated">
            <a:extLst>
              <a:ext uri="{FF2B5EF4-FFF2-40B4-BE49-F238E27FC236}">
                <a16:creationId xmlns:a16="http://schemas.microsoft.com/office/drawing/2014/main" id="{D8BA71BF-8D91-4B69-B28B-2632FE5544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6" t="64873" r="68141" b="200"/>
          <a:stretch/>
        </p:blipFill>
        <p:spPr>
          <a:xfrm>
            <a:off x="4416002" y="2943688"/>
            <a:ext cx="1751625" cy="1919330"/>
          </a:xfrm>
          <a:prstGeom prst="rect">
            <a:avLst/>
          </a:prstGeom>
        </p:spPr>
      </p:pic>
      <p:pic>
        <p:nvPicPr>
          <p:cNvPr id="23" name="Picture 22" descr="A picture containing sitting, painted, white, covered&#10;&#10;Description automatically generated">
            <a:extLst>
              <a:ext uri="{FF2B5EF4-FFF2-40B4-BE49-F238E27FC236}">
                <a16:creationId xmlns:a16="http://schemas.microsoft.com/office/drawing/2014/main" id="{6054A87B-737B-4D98-9D5E-BCF24293FF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763" t="267" r="7310" b="66977"/>
          <a:stretch/>
        </p:blipFill>
        <p:spPr>
          <a:xfrm>
            <a:off x="839515" y="2927568"/>
            <a:ext cx="1596041" cy="1800000"/>
          </a:xfrm>
          <a:prstGeom prst="rect">
            <a:avLst/>
          </a:prstGeom>
        </p:spPr>
      </p:pic>
      <p:grpSp>
        <p:nvGrpSpPr>
          <p:cNvPr id="5" name="Group 4">
            <a:extLst>
              <a:ext uri="{FF2B5EF4-FFF2-40B4-BE49-F238E27FC236}">
                <a16:creationId xmlns:a16="http://schemas.microsoft.com/office/drawing/2014/main" id="{55B70DFF-FD7F-4DB5-9470-FFB14E10122F}"/>
              </a:ext>
            </a:extLst>
          </p:cNvPr>
          <p:cNvGrpSpPr/>
          <p:nvPr/>
        </p:nvGrpSpPr>
        <p:grpSpPr>
          <a:xfrm>
            <a:off x="692279" y="2943688"/>
            <a:ext cx="3879307" cy="1935767"/>
            <a:chOff x="753356" y="3849502"/>
            <a:chExt cx="5172409" cy="2581023"/>
          </a:xfrm>
        </p:grpSpPr>
        <p:pic>
          <p:nvPicPr>
            <p:cNvPr id="7" name="Picture 6" descr="A picture containing building, photo, sitting, covered&#10;&#10;Description automatically generated">
              <a:extLst>
                <a:ext uri="{FF2B5EF4-FFF2-40B4-BE49-F238E27FC236}">
                  <a16:creationId xmlns:a16="http://schemas.microsoft.com/office/drawing/2014/main" id="{3839B298-317E-40AF-BED1-F27EE0A4B1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222" t="24674" r="-4343" b="51178"/>
            <a:stretch/>
          </p:blipFill>
          <p:spPr>
            <a:xfrm>
              <a:off x="5177602" y="3849502"/>
              <a:ext cx="748163" cy="2347878"/>
            </a:xfrm>
            <a:prstGeom prst="rect">
              <a:avLst/>
            </a:prstGeom>
          </p:spPr>
        </p:pic>
        <p:pic>
          <p:nvPicPr>
            <p:cNvPr id="10" name="Picture 9" descr="A picture containing building, photo, sitting, covered&#10;&#10;Description automatically generated">
              <a:extLst>
                <a:ext uri="{FF2B5EF4-FFF2-40B4-BE49-F238E27FC236}">
                  <a16:creationId xmlns:a16="http://schemas.microsoft.com/office/drawing/2014/main" id="{D8EFE989-5FF5-49FD-95BD-8BFEA1C509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7668" b="-260"/>
            <a:stretch/>
          </p:blipFill>
          <p:spPr>
            <a:xfrm>
              <a:off x="753356" y="6178525"/>
              <a:ext cx="4947919" cy="252000"/>
            </a:xfrm>
            <a:prstGeom prst="rect">
              <a:avLst/>
            </a:prstGeom>
          </p:spPr>
        </p:pic>
      </p:grpSp>
      <p:pic>
        <p:nvPicPr>
          <p:cNvPr id="22" name="Picture 21" descr="A picture containing sitting, painted, white, covered&#10;&#10;Description automatically generated">
            <a:extLst>
              <a:ext uri="{FF2B5EF4-FFF2-40B4-BE49-F238E27FC236}">
                <a16:creationId xmlns:a16="http://schemas.microsoft.com/office/drawing/2014/main" id="{7846202F-414C-45AD-A912-B02B62A05A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1" t="32949" r="67592" b="34950"/>
          <a:stretch/>
        </p:blipFill>
        <p:spPr>
          <a:xfrm>
            <a:off x="2414423" y="2943688"/>
            <a:ext cx="1596041" cy="1764000"/>
          </a:xfrm>
          <a:prstGeom prst="rect">
            <a:avLst/>
          </a:prstGeom>
        </p:spPr>
      </p:pic>
      <p:pic>
        <p:nvPicPr>
          <p:cNvPr id="21" name="Picture 20" descr="A picture containing sitting, painted, white, covered&#10;&#10;Description automatically generated">
            <a:extLst>
              <a:ext uri="{FF2B5EF4-FFF2-40B4-BE49-F238E27FC236}">
                <a16:creationId xmlns:a16="http://schemas.microsoft.com/office/drawing/2014/main" id="{FAC21AA4-AAFD-4FBE-9FE3-A824F5CEAE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420" t="32850" r="7204" b="35049"/>
          <a:stretch/>
        </p:blipFill>
        <p:spPr>
          <a:xfrm>
            <a:off x="6167627" y="962442"/>
            <a:ext cx="1620000" cy="1764000"/>
          </a:xfrm>
          <a:prstGeom prst="rect">
            <a:avLst/>
          </a:prstGeom>
        </p:spPr>
      </p:pic>
      <p:pic>
        <p:nvPicPr>
          <p:cNvPr id="20" name="Picture 19" descr="A picture containing sitting, painted, white, covered&#10;&#10;Description automatically generated">
            <a:extLst>
              <a:ext uri="{FF2B5EF4-FFF2-40B4-BE49-F238E27FC236}">
                <a16:creationId xmlns:a16="http://schemas.microsoft.com/office/drawing/2014/main" id="{DE738BA9-F880-4EE3-A6F0-4982B5F1C2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150" t="32949" r="36799" b="34950"/>
          <a:stretch/>
        </p:blipFill>
        <p:spPr>
          <a:xfrm>
            <a:off x="4571586" y="954777"/>
            <a:ext cx="1656000" cy="1764000"/>
          </a:xfrm>
          <a:prstGeom prst="rect">
            <a:avLst/>
          </a:prstGeom>
        </p:spPr>
      </p:pic>
      <p:pic>
        <p:nvPicPr>
          <p:cNvPr id="8" name="Picture 7" descr="A picture containing building, photo, sitting, covered&#10;&#10;Description automatically generated">
            <a:extLst>
              <a:ext uri="{FF2B5EF4-FFF2-40B4-BE49-F238E27FC236}">
                <a16:creationId xmlns:a16="http://schemas.microsoft.com/office/drawing/2014/main" id="{DC9558B1-905D-4919-8C7A-4E482EB84E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486" t="48910" b="26347"/>
          <a:stretch/>
        </p:blipFill>
        <p:spPr>
          <a:xfrm>
            <a:off x="7787626" y="942283"/>
            <a:ext cx="390163" cy="1804319"/>
          </a:xfrm>
          <a:prstGeom prst="rect">
            <a:avLst/>
          </a:prstGeom>
        </p:spPr>
      </p:pic>
      <p:pic>
        <p:nvPicPr>
          <p:cNvPr id="6" name="Picture 5" descr="A picture containing sitting, painted, white, covered&#10;&#10;Description automatically generated">
            <a:extLst>
              <a:ext uri="{FF2B5EF4-FFF2-40B4-BE49-F238E27FC236}">
                <a16:creationId xmlns:a16="http://schemas.microsoft.com/office/drawing/2014/main" id="{6EE3F163-EEB5-4291-9B71-24435C1CE8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7673" b="66981"/>
          <a:stretch/>
        </p:blipFill>
        <p:spPr>
          <a:xfrm>
            <a:off x="740144" y="939061"/>
            <a:ext cx="3323937" cy="1814413"/>
          </a:xfrm>
          <a:prstGeom prst="rect">
            <a:avLst/>
          </a:prstGeom>
        </p:spPr>
      </p:pic>
      <p:pic>
        <p:nvPicPr>
          <p:cNvPr id="3" name="Picture 2" descr="A picture containing building, photo, sitting, covered&#10;&#10;Description automatically generated">
            <a:extLst>
              <a:ext uri="{FF2B5EF4-FFF2-40B4-BE49-F238E27FC236}">
                <a16:creationId xmlns:a16="http://schemas.microsoft.com/office/drawing/2014/main" id="{4D68DA5E-7338-4B9C-8AAA-2D5DDD1D25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147" b="75258"/>
          <a:stretch/>
        </p:blipFill>
        <p:spPr>
          <a:xfrm>
            <a:off x="4064081" y="919114"/>
            <a:ext cx="402769" cy="1804319"/>
          </a:xfrm>
          <a:prstGeom prst="rect">
            <a:avLst/>
          </a:prstGeom>
        </p:spPr>
      </p:pic>
      <p:pic>
        <p:nvPicPr>
          <p:cNvPr id="9" name="Picture 8" descr="A picture containing building, photo, sitting, covered&#10;&#10;Description automatically generated">
            <a:extLst>
              <a:ext uri="{FF2B5EF4-FFF2-40B4-BE49-F238E27FC236}">
                <a16:creationId xmlns:a16="http://schemas.microsoft.com/office/drawing/2014/main" id="{242A16F5-979A-40D9-80A5-938FF781C7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486" t="73680"/>
          <a:stretch/>
        </p:blipFill>
        <p:spPr>
          <a:xfrm>
            <a:off x="7787625" y="2943688"/>
            <a:ext cx="390165" cy="1919330"/>
          </a:xfrm>
          <a:prstGeom prst="rect">
            <a:avLst/>
          </a:prstGeom>
        </p:spPr>
      </p:pic>
      <p:sp>
        <p:nvSpPr>
          <p:cNvPr id="2" name="TextBox 1">
            <a:extLst>
              <a:ext uri="{FF2B5EF4-FFF2-40B4-BE49-F238E27FC236}">
                <a16:creationId xmlns:a16="http://schemas.microsoft.com/office/drawing/2014/main" id="{42C9E23E-4087-4890-AE7A-0AB6E59D61BE}"/>
              </a:ext>
            </a:extLst>
          </p:cNvPr>
          <p:cNvSpPr txBox="1"/>
          <p:nvPr/>
        </p:nvSpPr>
        <p:spPr>
          <a:xfrm rot="16200000">
            <a:off x="-1374106" y="2479770"/>
            <a:ext cx="3667207" cy="369332"/>
          </a:xfrm>
          <a:prstGeom prst="rect">
            <a:avLst/>
          </a:prstGeom>
          <a:noFill/>
        </p:spPr>
        <p:txBody>
          <a:bodyPr wrap="square" rtlCol="0">
            <a:spAutoFit/>
          </a:bodyPr>
          <a:lstStyle/>
          <a:p>
            <a:r>
              <a:rPr lang="en-GB" dirty="0"/>
              <a:t>Model error relative to analysis</a:t>
            </a:r>
          </a:p>
        </p:txBody>
      </p:sp>
      <p:sp>
        <p:nvSpPr>
          <p:cNvPr id="27" name="Rectangle 26">
            <a:extLst>
              <a:ext uri="{FF2B5EF4-FFF2-40B4-BE49-F238E27FC236}">
                <a16:creationId xmlns:a16="http://schemas.microsoft.com/office/drawing/2014/main" id="{78DEA8D4-39DB-45AF-89DE-6F99616424C9}"/>
              </a:ext>
            </a:extLst>
          </p:cNvPr>
          <p:cNvSpPr/>
          <p:nvPr/>
        </p:nvSpPr>
        <p:spPr>
          <a:xfrm>
            <a:off x="1363957" y="2069432"/>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3FEF73B-F70F-4EAD-A66C-0FF922B5D06E}"/>
              </a:ext>
            </a:extLst>
          </p:cNvPr>
          <p:cNvSpPr/>
          <p:nvPr/>
        </p:nvSpPr>
        <p:spPr>
          <a:xfrm>
            <a:off x="2923424" y="2067941"/>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EA84EC9-D664-48E5-91A3-C21B3DB9A6E6}"/>
              </a:ext>
            </a:extLst>
          </p:cNvPr>
          <p:cNvSpPr/>
          <p:nvPr/>
        </p:nvSpPr>
        <p:spPr>
          <a:xfrm>
            <a:off x="1363957" y="4037945"/>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339965F-8120-487E-9936-11416D5FAC5E}"/>
              </a:ext>
            </a:extLst>
          </p:cNvPr>
          <p:cNvSpPr/>
          <p:nvPr/>
        </p:nvSpPr>
        <p:spPr>
          <a:xfrm>
            <a:off x="2923424" y="4036454"/>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C95F8D62-C68E-462B-9839-0D7DB2A52283}"/>
              </a:ext>
            </a:extLst>
          </p:cNvPr>
          <p:cNvSpPr/>
          <p:nvPr/>
        </p:nvSpPr>
        <p:spPr>
          <a:xfrm>
            <a:off x="5074896" y="4016071"/>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DCE1E552-AB67-4E6A-9203-6A6DA4FDCB9A}"/>
              </a:ext>
            </a:extLst>
          </p:cNvPr>
          <p:cNvSpPr/>
          <p:nvPr/>
        </p:nvSpPr>
        <p:spPr>
          <a:xfrm>
            <a:off x="6634363" y="4014580"/>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EA6F6314-BAA1-4164-8F62-AA330D083C37}"/>
              </a:ext>
            </a:extLst>
          </p:cNvPr>
          <p:cNvSpPr/>
          <p:nvPr/>
        </p:nvSpPr>
        <p:spPr>
          <a:xfrm>
            <a:off x="5096827" y="2061411"/>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A2C0582C-0F34-4384-83CC-85480E4CA17C}"/>
              </a:ext>
            </a:extLst>
          </p:cNvPr>
          <p:cNvSpPr/>
          <p:nvPr/>
        </p:nvSpPr>
        <p:spPr>
          <a:xfrm>
            <a:off x="6656294" y="2059920"/>
            <a:ext cx="930064" cy="654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5E141FD1-8A52-4CBB-93C5-1DAD4CEA1C84}"/>
              </a:ext>
            </a:extLst>
          </p:cNvPr>
          <p:cNvSpPr txBox="1">
            <a:spLocks/>
          </p:cNvSpPr>
          <p:nvPr/>
        </p:nvSpPr>
        <p:spPr>
          <a:xfrm>
            <a:off x="845036" y="46974"/>
            <a:ext cx="7587502" cy="783860"/>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dirty="0">
                <a:solidFill>
                  <a:srgbClr val="00B0F0"/>
                </a:solidFill>
              </a:rPr>
              <a:t>Orographic </a:t>
            </a:r>
          </a:p>
          <a:p>
            <a:pPr algn="ctr"/>
            <a:r>
              <a:rPr lang="en-GB" sz="3300" dirty="0">
                <a:solidFill>
                  <a:srgbClr val="00B0F0"/>
                </a:solidFill>
              </a:rPr>
              <a:t>drag throughout the atmosphere</a:t>
            </a:r>
          </a:p>
        </p:txBody>
      </p:sp>
    </p:spTree>
    <p:extLst>
      <p:ext uri="{BB962C8B-B14F-4D97-AF65-F5344CB8AC3E}">
        <p14:creationId xmlns:p14="http://schemas.microsoft.com/office/powerpoint/2010/main" val="1715864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AAD42287-1F98-4D4F-9D5B-CE757FEC3331}"/>
              </a:ext>
            </a:extLst>
          </p:cNvPr>
          <p:cNvSpPr txBox="1">
            <a:spLocks/>
          </p:cNvSpPr>
          <p:nvPr/>
        </p:nvSpPr>
        <p:spPr>
          <a:xfrm>
            <a:off x="-203938" y="97217"/>
            <a:ext cx="9347938" cy="403537"/>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800" dirty="0">
                <a:solidFill>
                  <a:srgbClr val="00B0F0"/>
                </a:solidFill>
              </a:rPr>
              <a:t>Orographic drag parametrizations are uncertain </a:t>
            </a:r>
          </a:p>
        </p:txBody>
      </p:sp>
      <p:sp>
        <p:nvSpPr>
          <p:cNvPr id="33" name="Shape 322">
            <a:extLst>
              <a:ext uri="{FF2B5EF4-FFF2-40B4-BE49-F238E27FC236}">
                <a16:creationId xmlns:a16="http://schemas.microsoft.com/office/drawing/2014/main" id="{0B2C39D5-477A-4E16-8EEF-617F3FD0F57C}"/>
              </a:ext>
            </a:extLst>
          </p:cNvPr>
          <p:cNvSpPr/>
          <p:nvPr/>
        </p:nvSpPr>
        <p:spPr>
          <a:xfrm>
            <a:off x="457200" y="619546"/>
            <a:ext cx="8229600" cy="5044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fontAlgn="auto" hangingPunct="0">
              <a:spcBef>
                <a:spcPts val="0"/>
              </a:spcBef>
              <a:spcAft>
                <a:spcPts val="0"/>
              </a:spcAft>
              <a:defRPr sz="3200"/>
            </a:pPr>
            <a:endParaRPr sz="3200" kern="0">
              <a:solidFill>
                <a:srgbClr val="000000"/>
              </a:solidFill>
              <a:latin typeface="Calibri"/>
              <a:sym typeface="Calibri"/>
            </a:endParaRPr>
          </a:p>
          <a:p>
            <a:pPr marL="457200" indent="-457200" defTabSz="457200" fontAlgn="auto" hangingPunct="0">
              <a:spcBef>
                <a:spcPts val="0"/>
              </a:spcBef>
              <a:spcAft>
                <a:spcPts val="0"/>
              </a:spcAft>
              <a:buSzPct val="100000"/>
              <a:buFont typeface="Arial"/>
              <a:buChar char="•"/>
              <a:defRPr sz="3200"/>
            </a:pPr>
            <a:endParaRPr sz="3200" kern="0">
              <a:solidFill>
                <a:srgbClr val="000000"/>
              </a:solidFill>
              <a:latin typeface="Calibri"/>
              <a:sym typeface="Calibri"/>
            </a:endParaRPr>
          </a:p>
          <a:p>
            <a:pPr defTabSz="457200" fontAlgn="auto" hangingPunct="0">
              <a:spcBef>
                <a:spcPts val="0"/>
              </a:spcBef>
              <a:spcAft>
                <a:spcPts val="0"/>
              </a:spcAft>
              <a:defRPr sz="3200"/>
            </a:pPr>
            <a:endParaRPr sz="3200" kern="0">
              <a:solidFill>
                <a:srgbClr val="000000"/>
              </a:solidFill>
              <a:latin typeface="Calibri"/>
              <a:sym typeface="Calibri"/>
            </a:endParaRPr>
          </a:p>
          <a:p>
            <a:pPr defTabSz="457200" fontAlgn="auto" hangingPunct="0">
              <a:spcBef>
                <a:spcPts val="0"/>
              </a:spcBef>
              <a:spcAft>
                <a:spcPts val="0"/>
              </a:spcAft>
              <a:defRPr sz="3200"/>
            </a:pPr>
            <a:endParaRPr sz="3200" kern="0">
              <a:solidFill>
                <a:srgbClr val="000000"/>
              </a:solidFill>
              <a:latin typeface="Calibri"/>
              <a:sym typeface="Calibri"/>
            </a:endParaRPr>
          </a:p>
          <a:p>
            <a:pPr defTabSz="457200" fontAlgn="auto" hangingPunct="0">
              <a:spcBef>
                <a:spcPts val="0"/>
              </a:spcBef>
              <a:spcAft>
                <a:spcPts val="0"/>
              </a:spcAft>
              <a:defRPr sz="3200"/>
            </a:pPr>
            <a:endParaRPr sz="3200" kern="0">
              <a:solidFill>
                <a:srgbClr val="000000"/>
              </a:solidFill>
              <a:latin typeface="Calibri"/>
              <a:sym typeface="Calibri"/>
            </a:endParaRPr>
          </a:p>
          <a:p>
            <a:pPr defTabSz="457200" fontAlgn="auto" hangingPunct="0">
              <a:spcBef>
                <a:spcPts val="0"/>
              </a:spcBef>
              <a:spcAft>
                <a:spcPts val="0"/>
              </a:spcAft>
              <a:defRPr sz="3200"/>
            </a:pPr>
            <a:endParaRPr sz="3200" kern="0">
              <a:solidFill>
                <a:srgbClr val="000000"/>
              </a:solidFill>
              <a:latin typeface="Calibri"/>
              <a:sym typeface="Calibri"/>
            </a:endParaRPr>
          </a:p>
          <a:p>
            <a:pPr defTabSz="457200" fontAlgn="auto" hangingPunct="0">
              <a:spcBef>
                <a:spcPts val="0"/>
              </a:spcBef>
              <a:spcAft>
                <a:spcPts val="0"/>
              </a:spcAft>
              <a:defRPr sz="3200"/>
            </a:pPr>
            <a:endParaRPr sz="3200" kern="0">
              <a:solidFill>
                <a:srgbClr val="000000"/>
              </a:solidFill>
              <a:latin typeface="Calibri"/>
              <a:sym typeface="Calibri"/>
            </a:endParaRPr>
          </a:p>
          <a:p>
            <a:pPr defTabSz="457200" fontAlgn="auto" hangingPunct="0">
              <a:spcBef>
                <a:spcPts val="0"/>
              </a:spcBef>
              <a:spcAft>
                <a:spcPts val="0"/>
              </a:spcAft>
              <a:defRPr sz="3200"/>
            </a:pPr>
            <a:endParaRPr sz="3200" kern="0">
              <a:solidFill>
                <a:srgbClr val="000000"/>
              </a:solidFill>
              <a:latin typeface="Calibri"/>
              <a:sym typeface="Calibri"/>
            </a:endParaRPr>
          </a:p>
          <a:p>
            <a:pPr defTabSz="457200" fontAlgn="auto" hangingPunct="0">
              <a:spcBef>
                <a:spcPts val="0"/>
              </a:spcBef>
              <a:spcAft>
                <a:spcPts val="0"/>
              </a:spcAft>
              <a:defRPr sz="3200"/>
            </a:pPr>
            <a:endParaRPr sz="3200" kern="0">
              <a:solidFill>
                <a:srgbClr val="000000"/>
              </a:solidFill>
              <a:latin typeface="Calibri"/>
              <a:sym typeface="Calibri"/>
            </a:endParaRPr>
          </a:p>
        </p:txBody>
      </p:sp>
      <p:sp>
        <p:nvSpPr>
          <p:cNvPr id="34" name="Shape 337">
            <a:extLst>
              <a:ext uri="{FF2B5EF4-FFF2-40B4-BE49-F238E27FC236}">
                <a16:creationId xmlns:a16="http://schemas.microsoft.com/office/drawing/2014/main" id="{78A70F10-FDBA-4649-BF37-F9B1AC7F2A66}"/>
              </a:ext>
            </a:extLst>
          </p:cNvPr>
          <p:cNvSpPr/>
          <p:nvPr/>
        </p:nvSpPr>
        <p:spPr>
          <a:xfrm>
            <a:off x="-171666" y="4467920"/>
            <a:ext cx="4743666" cy="6463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ctr" defTabSz="457200" fontAlgn="auto" hangingPunct="0">
              <a:spcBef>
                <a:spcPts val="0"/>
              </a:spcBef>
              <a:spcAft>
                <a:spcPts val="0"/>
              </a:spcAft>
            </a:pPr>
            <a:r>
              <a:rPr lang="en-GB" sz="1800" kern="0" dirty="0">
                <a:solidFill>
                  <a:srgbClr val="00B050"/>
                </a:solidFill>
                <a:latin typeface="Calibri"/>
                <a:sym typeface="Calibri"/>
              </a:rPr>
              <a:t>Parametrization</a:t>
            </a:r>
            <a:r>
              <a:rPr sz="1800" kern="0" dirty="0">
                <a:solidFill>
                  <a:srgbClr val="00B050"/>
                </a:solidFill>
                <a:latin typeface="Calibri"/>
                <a:sym typeface="Calibri"/>
              </a:rPr>
              <a:t> are not well constrained by observations</a:t>
            </a:r>
            <a:r>
              <a:rPr lang="en-GB" sz="1800" kern="0" dirty="0">
                <a:solidFill>
                  <a:srgbClr val="00B050"/>
                </a:solidFill>
                <a:latin typeface="Calibri"/>
                <a:sym typeface="Calibri"/>
              </a:rPr>
              <a:t> – makes them ‘</a:t>
            </a:r>
            <a:r>
              <a:rPr lang="en-GB" sz="1800" kern="0" dirty="0" err="1">
                <a:solidFill>
                  <a:srgbClr val="00B050"/>
                </a:solidFill>
                <a:latin typeface="Calibri"/>
                <a:sym typeface="Calibri"/>
              </a:rPr>
              <a:t>tunable</a:t>
            </a:r>
            <a:r>
              <a:rPr lang="en-GB" sz="1800" kern="0" dirty="0">
                <a:solidFill>
                  <a:srgbClr val="00B050"/>
                </a:solidFill>
                <a:latin typeface="Calibri"/>
                <a:sym typeface="Calibri"/>
              </a:rPr>
              <a:t>’</a:t>
            </a:r>
            <a:endParaRPr sz="1800" kern="0" dirty="0">
              <a:solidFill>
                <a:srgbClr val="00B050"/>
              </a:solidFill>
              <a:latin typeface="Calibri"/>
              <a:sym typeface="Calibri"/>
            </a:endParaRPr>
          </a:p>
        </p:txBody>
      </p:sp>
      <p:sp>
        <p:nvSpPr>
          <p:cNvPr id="36" name="Shape 326">
            <a:extLst>
              <a:ext uri="{FF2B5EF4-FFF2-40B4-BE49-F238E27FC236}">
                <a16:creationId xmlns:a16="http://schemas.microsoft.com/office/drawing/2014/main" id="{112CEC21-BCC0-442E-A54C-EC4C5DC503D2}"/>
              </a:ext>
            </a:extLst>
          </p:cNvPr>
          <p:cNvSpPr/>
          <p:nvPr/>
        </p:nvSpPr>
        <p:spPr>
          <a:xfrm>
            <a:off x="5035112" y="4453780"/>
            <a:ext cx="3758321" cy="6463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457200" fontAlgn="auto" hangingPunct="0">
              <a:spcBef>
                <a:spcPts val="0"/>
              </a:spcBef>
              <a:spcAft>
                <a:spcPts val="0"/>
              </a:spcAft>
            </a:pPr>
            <a:r>
              <a:rPr sz="1800" kern="0" dirty="0">
                <a:solidFill>
                  <a:srgbClr val="000000"/>
                </a:solidFill>
                <a:latin typeface="Calibri"/>
                <a:sym typeface="Calibri"/>
              </a:rPr>
              <a:t>WGNE Drag Project, Report No.1, A. </a:t>
            </a:r>
            <a:r>
              <a:rPr sz="1800" kern="0" dirty="0" err="1">
                <a:solidFill>
                  <a:srgbClr val="000000"/>
                </a:solidFill>
                <a:latin typeface="Calibri"/>
                <a:sym typeface="Calibri"/>
              </a:rPr>
              <a:t>Zadra</a:t>
            </a:r>
            <a:r>
              <a:rPr sz="1800" kern="0" dirty="0">
                <a:solidFill>
                  <a:srgbClr val="000000"/>
                </a:solidFill>
                <a:latin typeface="Calibri"/>
                <a:sym typeface="Calibri"/>
              </a:rPr>
              <a:t> (2013) </a:t>
            </a:r>
          </a:p>
        </p:txBody>
      </p:sp>
      <p:pic>
        <p:nvPicPr>
          <p:cNvPr id="37" name="Picture 36">
            <a:extLst>
              <a:ext uri="{FF2B5EF4-FFF2-40B4-BE49-F238E27FC236}">
                <a16:creationId xmlns:a16="http://schemas.microsoft.com/office/drawing/2014/main" id="{B3646CD7-5FA6-4BD2-AB31-E8A63285FE08}"/>
              </a:ext>
            </a:extLst>
          </p:cNvPr>
          <p:cNvPicPr>
            <a:picLocks noChangeAspect="1"/>
          </p:cNvPicPr>
          <p:nvPr/>
        </p:nvPicPr>
        <p:blipFill rotWithShape="1">
          <a:blip r:embed="rId3">
            <a:extLst>
              <a:ext uri="{28A0092B-C50C-407E-A947-70E740481C1C}">
                <a14:useLocalDpi xmlns:a14="http://schemas.microsoft.com/office/drawing/2010/main" val="0"/>
              </a:ext>
            </a:extLst>
          </a:blip>
          <a:srcRect t="3598" r="8250"/>
          <a:stretch/>
        </p:blipFill>
        <p:spPr>
          <a:xfrm>
            <a:off x="4355976" y="1177484"/>
            <a:ext cx="3398251" cy="2618402"/>
          </a:xfrm>
          <a:prstGeom prst="rect">
            <a:avLst/>
          </a:prstGeom>
        </p:spPr>
      </p:pic>
      <p:pic>
        <p:nvPicPr>
          <p:cNvPr id="38" name="Picture 37">
            <a:extLst>
              <a:ext uri="{FF2B5EF4-FFF2-40B4-BE49-F238E27FC236}">
                <a16:creationId xmlns:a16="http://schemas.microsoft.com/office/drawing/2014/main" id="{E39E58DA-D537-4864-952B-220FE4E2B8E6}"/>
              </a:ext>
            </a:extLst>
          </p:cNvPr>
          <p:cNvPicPr>
            <a:picLocks noChangeAspect="1"/>
          </p:cNvPicPr>
          <p:nvPr/>
        </p:nvPicPr>
        <p:blipFill rotWithShape="1">
          <a:blip r:embed="rId4">
            <a:extLst>
              <a:ext uri="{28A0092B-C50C-407E-A947-70E740481C1C}">
                <a14:useLocalDpi xmlns:a14="http://schemas.microsoft.com/office/drawing/2010/main" val="0"/>
              </a:ext>
            </a:extLst>
          </a:blip>
          <a:srcRect t="13466"/>
          <a:stretch/>
        </p:blipFill>
        <p:spPr>
          <a:xfrm>
            <a:off x="1871054" y="3725040"/>
            <a:ext cx="5669906" cy="771694"/>
          </a:xfrm>
          <a:prstGeom prst="rect">
            <a:avLst/>
          </a:prstGeom>
        </p:spPr>
      </p:pic>
      <p:pic>
        <p:nvPicPr>
          <p:cNvPr id="39" name="Picture 38">
            <a:extLst>
              <a:ext uri="{FF2B5EF4-FFF2-40B4-BE49-F238E27FC236}">
                <a16:creationId xmlns:a16="http://schemas.microsoft.com/office/drawing/2014/main" id="{E40B7F7F-160B-4178-AC89-63E0B94EA3FE}"/>
              </a:ext>
            </a:extLst>
          </p:cNvPr>
          <p:cNvPicPr>
            <a:picLocks noChangeAspect="1"/>
          </p:cNvPicPr>
          <p:nvPr/>
        </p:nvPicPr>
        <p:blipFill rotWithShape="1">
          <a:blip r:embed="rId5">
            <a:extLst>
              <a:ext uri="{28A0092B-C50C-407E-A947-70E740481C1C}">
                <a14:useLocalDpi xmlns:a14="http://schemas.microsoft.com/office/drawing/2010/main" val="0"/>
              </a:ext>
            </a:extLst>
          </a:blip>
          <a:srcRect l="6128" t="3941" r="2053"/>
          <a:stretch/>
        </p:blipFill>
        <p:spPr>
          <a:xfrm>
            <a:off x="867709" y="1237103"/>
            <a:ext cx="3461680" cy="2499165"/>
          </a:xfrm>
          <a:prstGeom prst="rect">
            <a:avLst/>
          </a:prstGeom>
        </p:spPr>
      </p:pic>
      <p:cxnSp>
        <p:nvCxnSpPr>
          <p:cNvPr id="40" name="Straight Arrow Connector 39">
            <a:extLst>
              <a:ext uri="{FF2B5EF4-FFF2-40B4-BE49-F238E27FC236}">
                <a16:creationId xmlns:a16="http://schemas.microsoft.com/office/drawing/2014/main" id="{698BA16D-E89B-4640-BF42-CFD86F511189}"/>
              </a:ext>
            </a:extLst>
          </p:cNvPr>
          <p:cNvCxnSpPr/>
          <p:nvPr/>
        </p:nvCxnSpPr>
        <p:spPr bwMode="auto">
          <a:xfrm flipH="1" flipV="1">
            <a:off x="3456506" y="2300509"/>
            <a:ext cx="244479" cy="474409"/>
          </a:xfrm>
          <a:prstGeom prst="straightConnector1">
            <a:avLst/>
          </a:prstGeom>
          <a:noFill/>
          <a:ln w="12700" cap="flat" cmpd="sng" algn="ctr">
            <a:solidFill>
              <a:srgbClr val="FF0000"/>
            </a:solidFill>
            <a:prstDash val="solid"/>
            <a:round/>
            <a:headEnd type="none" w="med" len="med"/>
            <a:tailEnd type="triangle"/>
          </a:ln>
          <a:effectLst/>
        </p:spPr>
      </p:cxnSp>
      <p:cxnSp>
        <p:nvCxnSpPr>
          <p:cNvPr id="41" name="Straight Arrow Connector 40">
            <a:extLst>
              <a:ext uri="{FF2B5EF4-FFF2-40B4-BE49-F238E27FC236}">
                <a16:creationId xmlns:a16="http://schemas.microsoft.com/office/drawing/2014/main" id="{E6C9A232-A4B8-4864-A90B-BF9DD8851A79}"/>
              </a:ext>
            </a:extLst>
          </p:cNvPr>
          <p:cNvCxnSpPr/>
          <p:nvPr/>
        </p:nvCxnSpPr>
        <p:spPr bwMode="auto">
          <a:xfrm>
            <a:off x="3275856" y="1707654"/>
            <a:ext cx="147547" cy="293782"/>
          </a:xfrm>
          <a:prstGeom prst="straightConnector1">
            <a:avLst/>
          </a:prstGeom>
          <a:noFill/>
          <a:ln w="12700" cap="flat" cmpd="sng" algn="ctr">
            <a:solidFill>
              <a:srgbClr val="FF0000"/>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9A9D6C7D-A738-4113-B721-F23CD186BF69}"/>
              </a:ext>
            </a:extLst>
          </p:cNvPr>
          <p:cNvCxnSpPr/>
          <p:nvPr/>
        </p:nvCxnSpPr>
        <p:spPr bwMode="auto">
          <a:xfrm>
            <a:off x="6144158" y="1658920"/>
            <a:ext cx="486263" cy="378139"/>
          </a:xfrm>
          <a:prstGeom prst="straightConnector1">
            <a:avLst/>
          </a:prstGeom>
          <a:noFill/>
          <a:ln w="12700" cap="flat" cmpd="sng" algn="ctr">
            <a:solidFill>
              <a:srgbClr val="FF0000"/>
            </a:solidFill>
            <a:prstDash val="solid"/>
            <a:round/>
            <a:headEnd type="none" w="med" len="med"/>
            <a:tailEnd type="triangle"/>
          </a:ln>
          <a:effectLst/>
        </p:spPr>
      </p:cxnSp>
      <p:cxnSp>
        <p:nvCxnSpPr>
          <p:cNvPr id="43" name="Straight Arrow Connector 42">
            <a:extLst>
              <a:ext uri="{FF2B5EF4-FFF2-40B4-BE49-F238E27FC236}">
                <a16:creationId xmlns:a16="http://schemas.microsoft.com/office/drawing/2014/main" id="{3C4505F2-850A-429F-B17B-09CEFC227A1E}"/>
              </a:ext>
            </a:extLst>
          </p:cNvPr>
          <p:cNvCxnSpPr/>
          <p:nvPr/>
        </p:nvCxnSpPr>
        <p:spPr bwMode="auto">
          <a:xfrm flipH="1" flipV="1">
            <a:off x="6927483" y="2139702"/>
            <a:ext cx="119484" cy="482849"/>
          </a:xfrm>
          <a:prstGeom prst="straightConnector1">
            <a:avLst/>
          </a:prstGeom>
          <a:noFill/>
          <a:ln w="12700" cap="flat" cmpd="sng" algn="ctr">
            <a:solidFill>
              <a:srgbClr val="FF0000"/>
            </a:solidFill>
            <a:prstDash val="solid"/>
            <a:round/>
            <a:headEnd type="none" w="med" len="med"/>
            <a:tailEnd type="triangle"/>
          </a:ln>
          <a:effectLst/>
        </p:spPr>
      </p:cxnSp>
      <p:sp>
        <p:nvSpPr>
          <p:cNvPr id="44" name="Shape 171">
            <a:extLst>
              <a:ext uri="{FF2B5EF4-FFF2-40B4-BE49-F238E27FC236}">
                <a16:creationId xmlns:a16="http://schemas.microsoft.com/office/drawing/2014/main" id="{F5147DBE-40B2-4A4C-B120-6EB85B4F02E7}"/>
              </a:ext>
            </a:extLst>
          </p:cNvPr>
          <p:cNvSpPr/>
          <p:nvPr/>
        </p:nvSpPr>
        <p:spPr>
          <a:xfrm>
            <a:off x="5216699" y="1352855"/>
            <a:ext cx="1520837" cy="43779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a:defRPr sz="2700">
                <a:solidFill>
                  <a:srgbClr val="CC66FF"/>
                </a:solidFill>
              </a:defRPr>
            </a:lvl1pPr>
          </a:lstStyle>
          <a:p>
            <a:pPr algn="ctr"/>
            <a:r>
              <a:rPr lang="en-GB" sz="1400" dirty="0"/>
              <a:t>ECMWF IFS</a:t>
            </a:r>
            <a:endParaRPr sz="1400" dirty="0"/>
          </a:p>
        </p:txBody>
      </p:sp>
      <p:sp>
        <p:nvSpPr>
          <p:cNvPr id="45" name="Shape 171">
            <a:extLst>
              <a:ext uri="{FF2B5EF4-FFF2-40B4-BE49-F238E27FC236}">
                <a16:creationId xmlns:a16="http://schemas.microsoft.com/office/drawing/2014/main" id="{AD2C85D7-EF67-480F-808E-4F9885F141FA}"/>
              </a:ext>
            </a:extLst>
          </p:cNvPr>
          <p:cNvSpPr/>
          <p:nvPr/>
        </p:nvSpPr>
        <p:spPr>
          <a:xfrm>
            <a:off x="2371409" y="1355500"/>
            <a:ext cx="1520837" cy="43779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a:defRPr sz="2700">
                <a:solidFill>
                  <a:srgbClr val="CC66FF"/>
                </a:solidFill>
              </a:defRPr>
            </a:lvl1pPr>
          </a:lstStyle>
          <a:p>
            <a:pPr algn="ctr"/>
            <a:r>
              <a:rPr lang="en-GB" sz="1400" dirty="0"/>
              <a:t>UM MO</a:t>
            </a:r>
            <a:endParaRPr sz="1400" dirty="0"/>
          </a:p>
        </p:txBody>
      </p:sp>
      <p:sp>
        <p:nvSpPr>
          <p:cNvPr id="46" name="Shape 171">
            <a:extLst>
              <a:ext uri="{FF2B5EF4-FFF2-40B4-BE49-F238E27FC236}">
                <a16:creationId xmlns:a16="http://schemas.microsoft.com/office/drawing/2014/main" id="{E3F56585-4144-4B50-BB85-BE36DB39AEA1}"/>
              </a:ext>
            </a:extLst>
          </p:cNvPr>
          <p:cNvSpPr/>
          <p:nvPr/>
        </p:nvSpPr>
        <p:spPr>
          <a:xfrm>
            <a:off x="2895342" y="2697574"/>
            <a:ext cx="1520837" cy="43779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a:defRPr sz="2700">
                <a:solidFill>
                  <a:srgbClr val="CC66FF"/>
                </a:solidFill>
              </a:defRPr>
            </a:lvl1pPr>
          </a:lstStyle>
          <a:p>
            <a:pPr algn="ctr"/>
            <a:r>
              <a:rPr lang="en-GB" sz="1400" dirty="0"/>
              <a:t>ECMWF IFS</a:t>
            </a:r>
            <a:endParaRPr sz="1400" dirty="0"/>
          </a:p>
        </p:txBody>
      </p:sp>
      <p:sp>
        <p:nvSpPr>
          <p:cNvPr id="47" name="Shape 171">
            <a:extLst>
              <a:ext uri="{FF2B5EF4-FFF2-40B4-BE49-F238E27FC236}">
                <a16:creationId xmlns:a16="http://schemas.microsoft.com/office/drawing/2014/main" id="{24E39295-63A7-41D9-BE65-F5554766B2D3}"/>
              </a:ext>
            </a:extLst>
          </p:cNvPr>
          <p:cNvSpPr/>
          <p:nvPr/>
        </p:nvSpPr>
        <p:spPr>
          <a:xfrm>
            <a:off x="6406970" y="2574370"/>
            <a:ext cx="1520837" cy="437798"/>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a:defRPr sz="2700">
                <a:solidFill>
                  <a:srgbClr val="CC66FF"/>
                </a:solidFill>
              </a:defRPr>
            </a:lvl1pPr>
          </a:lstStyle>
          <a:p>
            <a:pPr algn="ctr"/>
            <a:r>
              <a:rPr lang="en-GB" sz="1400" dirty="0"/>
              <a:t>UM MO</a:t>
            </a:r>
            <a:endParaRPr sz="1400" dirty="0"/>
          </a:p>
        </p:txBody>
      </p:sp>
      <p:sp>
        <p:nvSpPr>
          <p:cNvPr id="2" name="TextBox 1">
            <a:extLst>
              <a:ext uri="{FF2B5EF4-FFF2-40B4-BE49-F238E27FC236}">
                <a16:creationId xmlns:a16="http://schemas.microsoft.com/office/drawing/2014/main" id="{4AF5D819-5B4C-4648-995F-D7375C733950}"/>
              </a:ext>
            </a:extLst>
          </p:cNvPr>
          <p:cNvSpPr txBox="1"/>
          <p:nvPr/>
        </p:nvSpPr>
        <p:spPr>
          <a:xfrm>
            <a:off x="710685" y="510493"/>
            <a:ext cx="7518691" cy="646331"/>
          </a:xfrm>
          <a:prstGeom prst="rect">
            <a:avLst/>
          </a:prstGeom>
          <a:noFill/>
        </p:spPr>
        <p:txBody>
          <a:bodyPr wrap="square" rtlCol="0">
            <a:spAutoFit/>
          </a:bodyPr>
          <a:lstStyle/>
          <a:p>
            <a:pPr algn="ctr"/>
            <a:r>
              <a:rPr lang="en-GB" dirty="0"/>
              <a:t>Plots show zonal mean parametrized surface stress over land at 16 km resolutions:</a:t>
            </a:r>
          </a:p>
        </p:txBody>
      </p:sp>
    </p:spTree>
    <p:extLst>
      <p:ext uri="{BB962C8B-B14F-4D97-AF65-F5344CB8AC3E}">
        <p14:creationId xmlns:p14="http://schemas.microsoft.com/office/powerpoint/2010/main" val="1303556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E5B29C-7EF4-4317-A55D-3FC5A0690CE2}"/>
              </a:ext>
            </a:extLst>
          </p:cNvPr>
          <p:cNvSpPr txBox="1">
            <a:spLocks/>
          </p:cNvSpPr>
          <p:nvPr/>
        </p:nvSpPr>
        <p:spPr>
          <a:xfrm>
            <a:off x="855172" y="581892"/>
            <a:ext cx="7433657" cy="76477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dirty="0"/>
          </a:p>
        </p:txBody>
      </p:sp>
      <p:sp>
        <p:nvSpPr>
          <p:cNvPr id="5" name="Subtitle 2">
            <a:extLst>
              <a:ext uri="{FF2B5EF4-FFF2-40B4-BE49-F238E27FC236}">
                <a16:creationId xmlns:a16="http://schemas.microsoft.com/office/drawing/2014/main" id="{58498AD2-DF0E-4C99-8E07-7C61E0A3927B}"/>
              </a:ext>
            </a:extLst>
          </p:cNvPr>
          <p:cNvSpPr txBox="1">
            <a:spLocks/>
          </p:cNvSpPr>
          <p:nvPr/>
        </p:nvSpPr>
        <p:spPr>
          <a:xfrm>
            <a:off x="914400" y="1346662"/>
            <a:ext cx="7867424" cy="335596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dirty="0"/>
              <a:t>Aims to explore:</a:t>
            </a:r>
          </a:p>
          <a:p>
            <a:endParaRPr lang="en-GB" dirty="0"/>
          </a:p>
          <a:p>
            <a:pPr marL="257175" indent="-257175"/>
            <a:r>
              <a:rPr lang="en-GB" dirty="0"/>
              <a:t>The variety of different orographic drag parametrizations employed in current operational models</a:t>
            </a:r>
          </a:p>
          <a:p>
            <a:endParaRPr lang="en-GB" dirty="0"/>
          </a:p>
          <a:p>
            <a:pPr marL="257175" indent="-257175"/>
            <a:r>
              <a:rPr lang="en-GB" dirty="0"/>
              <a:t>Resolution sensitivity of resolved and parametrized drag</a:t>
            </a:r>
          </a:p>
          <a:p>
            <a:endParaRPr lang="en-GB" dirty="0"/>
          </a:p>
          <a:p>
            <a:pPr marL="257175" indent="-257175"/>
            <a:r>
              <a:rPr lang="en-GB" dirty="0"/>
              <a:t>The ability of the parametrizations to reproduce explicitly resolved orographic drag from high resolution simulations </a:t>
            </a:r>
          </a:p>
        </p:txBody>
      </p:sp>
      <p:sp>
        <p:nvSpPr>
          <p:cNvPr id="17" name="TextBox 16">
            <a:extLst>
              <a:ext uri="{FF2B5EF4-FFF2-40B4-BE49-F238E27FC236}">
                <a16:creationId xmlns:a16="http://schemas.microsoft.com/office/drawing/2014/main" id="{17E774D7-3394-46C2-B0DE-7F358032DBB5}"/>
              </a:ext>
            </a:extLst>
          </p:cNvPr>
          <p:cNvSpPr txBox="1"/>
          <p:nvPr/>
        </p:nvSpPr>
        <p:spPr>
          <a:xfrm>
            <a:off x="362177" y="581892"/>
            <a:ext cx="8318977" cy="523220"/>
          </a:xfrm>
          <a:prstGeom prst="rect">
            <a:avLst/>
          </a:prstGeom>
          <a:noFill/>
        </p:spPr>
        <p:txBody>
          <a:bodyPr wrap="square" rtlCol="0">
            <a:spAutoFit/>
          </a:bodyPr>
          <a:lstStyle/>
          <a:p>
            <a:r>
              <a:rPr lang="en-GB" sz="2800" dirty="0" err="1">
                <a:solidFill>
                  <a:srgbClr val="00B0F0"/>
                </a:solidFill>
              </a:rPr>
              <a:t>COnstraining</a:t>
            </a:r>
            <a:r>
              <a:rPr lang="en-GB" sz="2800" dirty="0">
                <a:solidFill>
                  <a:srgbClr val="00B0F0"/>
                </a:solidFill>
              </a:rPr>
              <a:t> </a:t>
            </a:r>
            <a:r>
              <a:rPr lang="en-GB" sz="2800" dirty="0" err="1">
                <a:solidFill>
                  <a:srgbClr val="00B0F0"/>
                </a:solidFill>
              </a:rPr>
              <a:t>ORographic</a:t>
            </a:r>
            <a:r>
              <a:rPr lang="en-GB" sz="2800" dirty="0">
                <a:solidFill>
                  <a:srgbClr val="00B0F0"/>
                </a:solidFill>
              </a:rPr>
              <a:t> Drag Effects (COORDE)</a:t>
            </a:r>
          </a:p>
        </p:txBody>
      </p:sp>
    </p:spTree>
    <p:extLst>
      <p:ext uri="{BB962C8B-B14F-4D97-AF65-F5344CB8AC3E}">
        <p14:creationId xmlns:p14="http://schemas.microsoft.com/office/powerpoint/2010/main" val="96327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165B77-E4D8-4706-B29B-4BB05039F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007595"/>
            <a:ext cx="4483268" cy="3045485"/>
          </a:xfrm>
          <a:prstGeom prst="rect">
            <a:avLst/>
          </a:prstGeom>
        </p:spPr>
      </p:pic>
      <p:pic>
        <p:nvPicPr>
          <p:cNvPr id="8" name="Picture 7">
            <a:extLst>
              <a:ext uri="{FF2B5EF4-FFF2-40B4-BE49-F238E27FC236}">
                <a16:creationId xmlns:a16="http://schemas.microsoft.com/office/drawing/2014/main" id="{EC1CF329-2C92-4507-A2EF-270DAB9B09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630" y="2007594"/>
            <a:ext cx="4476863" cy="3045485"/>
          </a:xfrm>
          <a:prstGeom prst="rect">
            <a:avLst/>
          </a:prstGeom>
        </p:spPr>
      </p:pic>
      <p:pic>
        <p:nvPicPr>
          <p:cNvPr id="13" name="Picture 12">
            <a:extLst>
              <a:ext uri="{FF2B5EF4-FFF2-40B4-BE49-F238E27FC236}">
                <a16:creationId xmlns:a16="http://schemas.microsoft.com/office/drawing/2014/main" id="{3E657386-6EB2-4F66-BA43-A410CFE1A8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19"/>
          <a:stretch/>
        </p:blipFill>
        <p:spPr>
          <a:xfrm>
            <a:off x="339436" y="90421"/>
            <a:ext cx="2179582" cy="1838814"/>
          </a:xfrm>
          <a:prstGeom prst="rect">
            <a:avLst/>
          </a:prstGeom>
        </p:spPr>
      </p:pic>
      <p:sp>
        <p:nvSpPr>
          <p:cNvPr id="14" name="TextBox 13">
            <a:extLst>
              <a:ext uri="{FF2B5EF4-FFF2-40B4-BE49-F238E27FC236}">
                <a16:creationId xmlns:a16="http://schemas.microsoft.com/office/drawing/2014/main" id="{13E1A3FB-0398-4075-BA90-096263747625}"/>
              </a:ext>
            </a:extLst>
          </p:cNvPr>
          <p:cNvSpPr txBox="1"/>
          <p:nvPr/>
        </p:nvSpPr>
        <p:spPr>
          <a:xfrm>
            <a:off x="3032460" y="1229751"/>
            <a:ext cx="4077269" cy="523220"/>
          </a:xfrm>
          <a:prstGeom prst="rect">
            <a:avLst/>
          </a:prstGeom>
          <a:noFill/>
        </p:spPr>
        <p:txBody>
          <a:bodyPr wrap="square" rtlCol="0">
            <a:spAutoFit/>
          </a:bodyPr>
          <a:lstStyle/>
          <a:p>
            <a:r>
              <a:rPr lang="en-GB" sz="1400" dirty="0"/>
              <a:t>2.5 km model simulation over the Antarctic Peninsula with Met Office Unified Model</a:t>
            </a:r>
          </a:p>
        </p:txBody>
      </p:sp>
      <p:cxnSp>
        <p:nvCxnSpPr>
          <p:cNvPr id="16" name="Straight Arrow Connector 15">
            <a:extLst>
              <a:ext uri="{FF2B5EF4-FFF2-40B4-BE49-F238E27FC236}">
                <a16:creationId xmlns:a16="http://schemas.microsoft.com/office/drawing/2014/main" id="{B306AF2C-AC61-4A47-B579-71652AFA2492}"/>
              </a:ext>
            </a:extLst>
          </p:cNvPr>
          <p:cNvCxnSpPr>
            <a:cxnSpLocks/>
          </p:cNvCxnSpPr>
          <p:nvPr/>
        </p:nvCxnSpPr>
        <p:spPr>
          <a:xfrm>
            <a:off x="7390263" y="2258678"/>
            <a:ext cx="475965" cy="0"/>
          </a:xfrm>
          <a:prstGeom prst="straightConnector1">
            <a:avLst/>
          </a:prstGeom>
          <a:ln w="317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CA5BDF1C-ECCF-4DE4-B2E3-345AFBA2372E}"/>
              </a:ext>
            </a:extLst>
          </p:cNvPr>
          <p:cNvSpPr txBox="1"/>
          <p:nvPr/>
        </p:nvSpPr>
        <p:spPr>
          <a:xfrm>
            <a:off x="7217093" y="1869434"/>
            <a:ext cx="957049" cy="300082"/>
          </a:xfrm>
          <a:prstGeom prst="rect">
            <a:avLst/>
          </a:prstGeom>
          <a:noFill/>
        </p:spPr>
        <p:txBody>
          <a:bodyPr wrap="square" rtlCol="0">
            <a:spAutoFit/>
          </a:bodyPr>
          <a:lstStyle/>
          <a:p>
            <a:r>
              <a:rPr lang="en-GB" sz="1350" dirty="0"/>
              <a:t>~100 km</a:t>
            </a:r>
          </a:p>
        </p:txBody>
      </p:sp>
      <p:sp>
        <p:nvSpPr>
          <p:cNvPr id="9" name="Title 1">
            <a:extLst>
              <a:ext uri="{FF2B5EF4-FFF2-40B4-BE49-F238E27FC236}">
                <a16:creationId xmlns:a16="http://schemas.microsoft.com/office/drawing/2014/main" id="{BAE4D2CE-57AF-4F0F-BBDA-94C288EA280F}"/>
              </a:ext>
            </a:extLst>
          </p:cNvPr>
          <p:cNvSpPr txBox="1">
            <a:spLocks/>
          </p:cNvSpPr>
          <p:nvPr/>
        </p:nvSpPr>
        <p:spPr>
          <a:xfrm>
            <a:off x="2114891" y="268104"/>
            <a:ext cx="6940377" cy="597106"/>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800" dirty="0">
                <a:solidFill>
                  <a:srgbClr val="00B0F0"/>
                </a:solidFill>
              </a:rPr>
              <a:t>(Vertically) non-local impacts of orographic gravity wave drag</a:t>
            </a:r>
          </a:p>
        </p:txBody>
      </p:sp>
      <p:sp>
        <p:nvSpPr>
          <p:cNvPr id="5" name="Rectangle 4">
            <a:extLst>
              <a:ext uri="{FF2B5EF4-FFF2-40B4-BE49-F238E27FC236}">
                <a16:creationId xmlns:a16="http://schemas.microsoft.com/office/drawing/2014/main" id="{D6DA1BF6-DBFC-4356-9217-EC81A12DDBEB}"/>
              </a:ext>
            </a:extLst>
          </p:cNvPr>
          <p:cNvSpPr/>
          <p:nvPr/>
        </p:nvSpPr>
        <p:spPr>
          <a:xfrm>
            <a:off x="2835408" y="2481944"/>
            <a:ext cx="1021976" cy="59531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35A4ACB-CF1A-4888-B013-46012306A9C7}"/>
              </a:ext>
            </a:extLst>
          </p:cNvPr>
          <p:cNvSpPr/>
          <p:nvPr/>
        </p:nvSpPr>
        <p:spPr>
          <a:xfrm>
            <a:off x="7271093" y="2481944"/>
            <a:ext cx="1021976" cy="59531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2303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0A64CE-C03E-481A-8DFE-517A2B32A57A}"/>
              </a:ext>
            </a:extLst>
          </p:cNvPr>
          <p:cNvPicPr>
            <a:picLocks noChangeAspect="1"/>
          </p:cNvPicPr>
          <p:nvPr/>
        </p:nvPicPr>
        <p:blipFill>
          <a:blip r:embed="rId3"/>
          <a:stretch>
            <a:fillRect/>
          </a:stretch>
        </p:blipFill>
        <p:spPr>
          <a:xfrm>
            <a:off x="5892229" y="1452425"/>
            <a:ext cx="3251771" cy="2765222"/>
          </a:xfrm>
          <a:prstGeom prst="rect">
            <a:avLst/>
          </a:prstGeom>
        </p:spPr>
      </p:pic>
      <p:sp>
        <p:nvSpPr>
          <p:cNvPr id="2" name="Title 1">
            <a:extLst>
              <a:ext uri="{FF2B5EF4-FFF2-40B4-BE49-F238E27FC236}">
                <a16:creationId xmlns:a16="http://schemas.microsoft.com/office/drawing/2014/main" id="{2F8EBDAD-7935-411F-A7FB-83F838E0BB79}"/>
              </a:ext>
            </a:extLst>
          </p:cNvPr>
          <p:cNvSpPr>
            <a:spLocks noGrp="1"/>
          </p:cNvSpPr>
          <p:nvPr>
            <p:ph type="title"/>
          </p:nvPr>
        </p:nvSpPr>
        <p:spPr>
          <a:xfrm>
            <a:off x="358031" y="148215"/>
            <a:ext cx="8427938" cy="875842"/>
          </a:xfrm>
        </p:spPr>
        <p:txBody>
          <a:bodyPr>
            <a:normAutofit fontScale="90000"/>
          </a:bodyPr>
          <a:lstStyle/>
          <a:p>
            <a:pPr algn="ctr"/>
            <a:r>
              <a:rPr lang="en-GB" sz="2800" dirty="0">
                <a:solidFill>
                  <a:srgbClr val="00B0F0"/>
                </a:solidFill>
              </a:rPr>
              <a:t>Satellite derived observations for validating high resolution simulations</a:t>
            </a:r>
          </a:p>
        </p:txBody>
      </p:sp>
      <p:pic>
        <p:nvPicPr>
          <p:cNvPr id="8" name="Picture 7">
            <a:extLst>
              <a:ext uri="{FF2B5EF4-FFF2-40B4-BE49-F238E27FC236}">
                <a16:creationId xmlns:a16="http://schemas.microsoft.com/office/drawing/2014/main" id="{79306506-FF1E-4E5E-B602-6FFBBB3C3D08}"/>
              </a:ext>
            </a:extLst>
          </p:cNvPr>
          <p:cNvPicPr>
            <a:picLocks noChangeAspect="1"/>
          </p:cNvPicPr>
          <p:nvPr/>
        </p:nvPicPr>
        <p:blipFill rotWithShape="1">
          <a:blip r:embed="rId4"/>
          <a:srcRect l="2348" r="2527"/>
          <a:stretch/>
        </p:blipFill>
        <p:spPr>
          <a:xfrm>
            <a:off x="78378" y="1490597"/>
            <a:ext cx="5901655" cy="2727050"/>
          </a:xfrm>
          <a:prstGeom prst="rect">
            <a:avLst/>
          </a:prstGeom>
        </p:spPr>
      </p:pic>
      <p:sp>
        <p:nvSpPr>
          <p:cNvPr id="5" name="TextBox 4">
            <a:extLst>
              <a:ext uri="{FF2B5EF4-FFF2-40B4-BE49-F238E27FC236}">
                <a16:creationId xmlns:a16="http://schemas.microsoft.com/office/drawing/2014/main" id="{DE2B92EE-EAC4-4666-BDCC-F7891FFC6BBC}"/>
              </a:ext>
            </a:extLst>
          </p:cNvPr>
          <p:cNvSpPr txBox="1"/>
          <p:nvPr/>
        </p:nvSpPr>
        <p:spPr>
          <a:xfrm>
            <a:off x="4938804" y="4068620"/>
            <a:ext cx="4480519" cy="507831"/>
          </a:xfrm>
          <a:prstGeom prst="rect">
            <a:avLst/>
          </a:prstGeom>
          <a:noFill/>
        </p:spPr>
        <p:txBody>
          <a:bodyPr wrap="square" rtlCol="0">
            <a:spAutoFit/>
          </a:bodyPr>
          <a:lstStyle/>
          <a:p>
            <a:r>
              <a:rPr lang="en-GB" sz="1350" dirty="0"/>
              <a:t>c/o Lars Hoffmann, </a:t>
            </a:r>
          </a:p>
          <a:p>
            <a:r>
              <a:rPr lang="en-GB" sz="1350" dirty="0"/>
              <a:t>see: http://www.issibern.ch/teams/consonorogravity</a:t>
            </a:r>
          </a:p>
        </p:txBody>
      </p:sp>
      <p:sp>
        <p:nvSpPr>
          <p:cNvPr id="3" name="TextBox 2">
            <a:extLst>
              <a:ext uri="{FF2B5EF4-FFF2-40B4-BE49-F238E27FC236}">
                <a16:creationId xmlns:a16="http://schemas.microsoft.com/office/drawing/2014/main" id="{999E68CF-C7B0-47DD-B3FF-629BB7C19672}"/>
              </a:ext>
            </a:extLst>
          </p:cNvPr>
          <p:cNvSpPr txBox="1"/>
          <p:nvPr/>
        </p:nvSpPr>
        <p:spPr>
          <a:xfrm>
            <a:off x="270385" y="4049389"/>
            <a:ext cx="4608975" cy="923330"/>
          </a:xfrm>
          <a:prstGeom prst="rect">
            <a:avLst/>
          </a:prstGeom>
          <a:noFill/>
        </p:spPr>
        <p:txBody>
          <a:bodyPr wrap="square" rtlCol="0">
            <a:spAutoFit/>
          </a:bodyPr>
          <a:lstStyle/>
          <a:p>
            <a:r>
              <a:rPr lang="en-GB" dirty="0"/>
              <a:t>Plots show inferred temperature variances (linked to wave activity) at 30-40 km altitude </a:t>
            </a:r>
          </a:p>
        </p:txBody>
      </p:sp>
      <p:sp>
        <p:nvSpPr>
          <p:cNvPr id="4" name="TextBox 3">
            <a:extLst>
              <a:ext uri="{FF2B5EF4-FFF2-40B4-BE49-F238E27FC236}">
                <a16:creationId xmlns:a16="http://schemas.microsoft.com/office/drawing/2014/main" id="{76435F06-E6A0-4150-8F89-0DEB426F49B4}"/>
              </a:ext>
            </a:extLst>
          </p:cNvPr>
          <p:cNvSpPr txBox="1"/>
          <p:nvPr/>
        </p:nvSpPr>
        <p:spPr>
          <a:xfrm>
            <a:off x="78378" y="1267759"/>
            <a:ext cx="3124025" cy="369332"/>
          </a:xfrm>
          <a:prstGeom prst="rect">
            <a:avLst/>
          </a:prstGeom>
          <a:noFill/>
        </p:spPr>
        <p:txBody>
          <a:bodyPr wrap="square" rtlCol="0">
            <a:spAutoFit/>
          </a:bodyPr>
          <a:lstStyle/>
          <a:p>
            <a:r>
              <a:rPr lang="en-GB" dirty="0">
                <a:solidFill>
                  <a:srgbClr val="FF1616"/>
                </a:solidFill>
              </a:rPr>
              <a:t>AIRS satellite observation</a:t>
            </a:r>
          </a:p>
        </p:txBody>
      </p:sp>
      <p:sp>
        <p:nvSpPr>
          <p:cNvPr id="9" name="TextBox 8">
            <a:extLst>
              <a:ext uri="{FF2B5EF4-FFF2-40B4-BE49-F238E27FC236}">
                <a16:creationId xmlns:a16="http://schemas.microsoft.com/office/drawing/2014/main" id="{710CE87E-94DB-48F4-83E4-E8ADF5A06158}"/>
              </a:ext>
            </a:extLst>
          </p:cNvPr>
          <p:cNvSpPr txBox="1"/>
          <p:nvPr/>
        </p:nvSpPr>
        <p:spPr>
          <a:xfrm>
            <a:off x="3227087" y="1286845"/>
            <a:ext cx="2443512" cy="369332"/>
          </a:xfrm>
          <a:prstGeom prst="rect">
            <a:avLst/>
          </a:prstGeom>
          <a:noFill/>
        </p:spPr>
        <p:txBody>
          <a:bodyPr wrap="square" rtlCol="0">
            <a:spAutoFit/>
          </a:bodyPr>
          <a:lstStyle/>
          <a:p>
            <a:r>
              <a:rPr lang="en-GB" dirty="0">
                <a:solidFill>
                  <a:srgbClr val="FF1616"/>
                </a:solidFill>
              </a:rPr>
              <a:t>2.5 km UM simulation</a:t>
            </a:r>
          </a:p>
        </p:txBody>
      </p:sp>
      <p:sp>
        <p:nvSpPr>
          <p:cNvPr id="10" name="TextBox 9">
            <a:extLst>
              <a:ext uri="{FF2B5EF4-FFF2-40B4-BE49-F238E27FC236}">
                <a16:creationId xmlns:a16="http://schemas.microsoft.com/office/drawing/2014/main" id="{AFA39216-F961-4F88-A86E-8A61D0E4601E}"/>
              </a:ext>
            </a:extLst>
          </p:cNvPr>
          <p:cNvSpPr txBox="1"/>
          <p:nvPr/>
        </p:nvSpPr>
        <p:spPr>
          <a:xfrm>
            <a:off x="5670599" y="825180"/>
            <a:ext cx="3448716" cy="923330"/>
          </a:xfrm>
          <a:prstGeom prst="rect">
            <a:avLst/>
          </a:prstGeom>
          <a:noFill/>
        </p:spPr>
        <p:txBody>
          <a:bodyPr wrap="square" rtlCol="0">
            <a:spAutoFit/>
          </a:bodyPr>
          <a:lstStyle/>
          <a:p>
            <a:pPr algn="ctr"/>
            <a:r>
              <a:rPr lang="en-GB" dirty="0">
                <a:solidFill>
                  <a:srgbClr val="FF1616"/>
                </a:solidFill>
              </a:rPr>
              <a:t>Model and satellite wave amplitude and phase agree very well</a:t>
            </a:r>
          </a:p>
        </p:txBody>
      </p:sp>
    </p:spTree>
    <p:extLst>
      <p:ext uri="{BB962C8B-B14F-4D97-AF65-F5344CB8AC3E}">
        <p14:creationId xmlns:p14="http://schemas.microsoft.com/office/powerpoint/2010/main" val="1006450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6">
            <a:extLst>
              <a:ext uri="{FF2B5EF4-FFF2-40B4-BE49-F238E27FC236}">
                <a16:creationId xmlns:a16="http://schemas.microsoft.com/office/drawing/2014/main" id="{3D0533CB-C651-4642-A08C-1010BD8FB73A}"/>
              </a:ext>
            </a:extLst>
          </p:cNvPr>
          <p:cNvSpPr txBox="1">
            <a:spLocks/>
          </p:cNvSpPr>
          <p:nvPr/>
        </p:nvSpPr>
        <p:spPr>
          <a:xfrm>
            <a:off x="-68702" y="234226"/>
            <a:ext cx="8919513" cy="378549"/>
          </a:xfrm>
          <a:prstGeom prst="rect">
            <a:avLst/>
          </a:prstGeom>
        </p:spPr>
        <p:txBody>
          <a:bodyPr>
            <a:noAutofit/>
          </a:bodyPr>
          <a:lstStyle>
            <a:lvl1pPr algn="l" defTabSz="6858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3600" dirty="0">
                <a:solidFill>
                  <a:srgbClr val="00B0F0"/>
                </a:solidFill>
                <a:latin typeface="Arial"/>
                <a:ea typeface="ＭＳ Ｐゴシック"/>
                <a:cs typeface="Arial"/>
              </a:rPr>
              <a:t>Orographic drag parametrizations</a:t>
            </a:r>
            <a:endParaRPr lang="en-US" sz="3600" dirty="0">
              <a:solidFill>
                <a:srgbClr val="00B0F0"/>
              </a:solidFill>
            </a:endParaRPr>
          </a:p>
        </p:txBody>
      </p:sp>
      <p:sp>
        <p:nvSpPr>
          <p:cNvPr id="58" name="Rectangle 57">
            <a:extLst>
              <a:ext uri="{FF2B5EF4-FFF2-40B4-BE49-F238E27FC236}">
                <a16:creationId xmlns:a16="http://schemas.microsoft.com/office/drawing/2014/main" id="{21A66082-1F77-47CD-BB47-770F25080CD0}"/>
              </a:ext>
            </a:extLst>
          </p:cNvPr>
          <p:cNvSpPr/>
          <p:nvPr/>
        </p:nvSpPr>
        <p:spPr>
          <a:xfrm>
            <a:off x="477997" y="3665683"/>
            <a:ext cx="822989" cy="867455"/>
          </a:xfrm>
          <a:prstGeom prst="rect">
            <a:avLst/>
          </a:prstGeom>
          <a:solidFill>
            <a:srgbClr val="FF0000">
              <a:alpha val="30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52" name="Rectangle 51">
            <a:extLst>
              <a:ext uri="{FF2B5EF4-FFF2-40B4-BE49-F238E27FC236}">
                <a16:creationId xmlns:a16="http://schemas.microsoft.com/office/drawing/2014/main" id="{6CCA27C0-485A-4C23-B458-1FAC934E4235}"/>
              </a:ext>
            </a:extLst>
          </p:cNvPr>
          <p:cNvSpPr/>
          <p:nvPr/>
        </p:nvSpPr>
        <p:spPr>
          <a:xfrm>
            <a:off x="3431546" y="3602635"/>
            <a:ext cx="627191" cy="494372"/>
          </a:xfrm>
          <a:prstGeom prst="rect">
            <a:avLst/>
          </a:prstGeom>
          <a:solidFill>
            <a:srgbClr val="92D050">
              <a:alpha val="41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53" name="Rectangle 52">
            <a:extLst>
              <a:ext uri="{FF2B5EF4-FFF2-40B4-BE49-F238E27FC236}">
                <a16:creationId xmlns:a16="http://schemas.microsoft.com/office/drawing/2014/main" id="{6F90960F-222B-4FE7-8EAF-D1AFDD66D7BD}"/>
              </a:ext>
            </a:extLst>
          </p:cNvPr>
          <p:cNvSpPr/>
          <p:nvPr/>
        </p:nvSpPr>
        <p:spPr>
          <a:xfrm>
            <a:off x="6078597" y="3581905"/>
            <a:ext cx="919908" cy="494372"/>
          </a:xfrm>
          <a:prstGeom prst="rect">
            <a:avLst/>
          </a:prstGeom>
          <a:solidFill>
            <a:srgbClr val="92D050">
              <a:alpha val="41000"/>
            </a:srgb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mc:AlternateContent xmlns:mc="http://schemas.openxmlformats.org/markup-compatibility/2006" xmlns:a14="http://schemas.microsoft.com/office/drawing/2010/main">
        <mc:Choice Requires="a14">
          <p:sp>
            <p:nvSpPr>
              <p:cNvPr id="44" name="TextBox 43"/>
              <p:cNvSpPr txBox="1"/>
              <p:nvPr/>
            </p:nvSpPr>
            <p:spPr>
              <a:xfrm>
                <a:off x="407785" y="1530423"/>
                <a:ext cx="7798699" cy="1377685"/>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f>
                        <m:fPr>
                          <m:ctrlPr>
                            <a:rPr lang="en-GB" i="1">
                              <a:latin typeface="Cambria Math" panose="02040503050406030204" pitchFamily="18" charset="0"/>
                            </a:rPr>
                          </m:ctrlPr>
                        </m:fPr>
                        <m:num>
                          <m:r>
                            <a:rPr lang="en-GB" b="0" i="1" smtClean="0">
                              <a:latin typeface="Cambria Math" panose="02040503050406030204" pitchFamily="18" charset="0"/>
                            </a:rPr>
                            <m:t>𝑑</m:t>
                          </m:r>
                          <m:r>
                            <a:rPr lang="en-GB" i="1">
                              <a:latin typeface="Cambria Math" panose="02040503050406030204" pitchFamily="18" charset="0"/>
                            </a:rPr>
                            <m:t>&lt;</m:t>
                          </m:r>
                          <m:r>
                            <a:rPr lang="en-GB" i="1">
                              <a:latin typeface="Cambria Math" panose="02040503050406030204" pitchFamily="18" charset="0"/>
                            </a:rPr>
                            <m:t>𝜌</m:t>
                          </m:r>
                          <m:r>
                            <a:rPr lang="en-GB" i="1">
                              <a:latin typeface="Cambria Math" panose="02040503050406030204" pitchFamily="18" charset="0"/>
                            </a:rPr>
                            <m:t>𝑢</m:t>
                          </m:r>
                          <m:r>
                            <a:rPr lang="en-GB" i="1">
                              <a:latin typeface="Cambria Math" panose="02040503050406030204" pitchFamily="18" charset="0"/>
                            </a:rPr>
                            <m:t>&gt; </m:t>
                          </m:r>
                        </m:num>
                        <m:den>
                          <m:r>
                            <a:rPr lang="en-GB" b="0" i="1" smtClean="0">
                              <a:latin typeface="Cambria Math" panose="02040503050406030204" pitchFamily="18" charset="0"/>
                            </a:rPr>
                            <m:t>𝑑</m:t>
                          </m:r>
                          <m:r>
                            <a:rPr lang="en-GB" i="1">
                              <a:latin typeface="Cambria Math" panose="02040503050406030204" pitchFamily="18" charset="0"/>
                            </a:rPr>
                            <m:t>𝑡</m:t>
                          </m:r>
                        </m:den>
                      </m:f>
                      <m:r>
                        <a:rPr lang="en-GB" i="1">
                          <a:latin typeface="Cambria Math" panose="02040503050406030204" pitchFamily="18" charset="0"/>
                        </a:rPr>
                        <m:t>=</m:t>
                      </m:r>
                    </m:oMath>
                  </m:oMathPara>
                </a14:m>
                <a:endParaRPr lang="en-GB" i="1" dirty="0">
                  <a:latin typeface="Cambria Math" panose="02040503050406030204" pitchFamily="18" charset="0"/>
                </a:endParaRPr>
              </a:p>
              <a:p>
                <a:pPr algn="ctr"/>
                <a:endParaRPr lang="en-GB" i="1" dirty="0">
                  <a:latin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r>
                        <a:rPr lang="en-GB" i="1">
                          <a:latin typeface="Cambria Math" panose="02040503050406030204" pitchFamily="18" charset="0"/>
                        </a:rPr>
                        <m:t>−</m:t>
                      </m:r>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𝑧</m:t>
                              </m:r>
                            </m:e>
                            <m:sub>
                              <m:r>
                                <a:rPr lang="en-GB" b="0" i="1" smtClean="0">
                                  <a:latin typeface="Cambria Math" panose="02040503050406030204" pitchFamily="18" charset="0"/>
                                </a:rPr>
                                <m:t>0</m:t>
                              </m:r>
                            </m:sub>
                          </m:sSub>
                        </m:e>
                      </m:d>
                      <m:f>
                        <m:fPr>
                          <m:ctrlPr>
                            <a:rPr lang="en-GB" i="1">
                              <a:latin typeface="Cambria Math" panose="02040503050406030204" pitchFamily="18" charset="0"/>
                            </a:rPr>
                          </m:ctrlPr>
                        </m:fPr>
                        <m:num>
                          <m:r>
                            <a:rPr lang="en-GB" i="1">
                              <a:latin typeface="Cambria Math" panose="02040503050406030204" pitchFamily="18" charset="0"/>
                            </a:rPr>
                            <m:t>𝜕</m:t>
                          </m:r>
                          <m:sSub>
                            <m:sSubPr>
                              <m:ctrlPr>
                                <a:rPr lang="en-GB" i="1">
                                  <a:latin typeface="Cambria Math" panose="02040503050406030204" pitchFamily="18" charset="0"/>
                                </a:rPr>
                              </m:ctrlPr>
                            </m:sSubPr>
                            <m:e>
                              <m:r>
                                <m:rPr>
                                  <m:sty m:val="p"/>
                                </m:rPr>
                                <a:rPr lang="en-GB">
                                  <a:latin typeface="Cambria Math" panose="02040503050406030204" pitchFamily="18" charset="0"/>
                                </a:rPr>
                                <m:t>z</m:t>
                              </m:r>
                            </m:e>
                            <m:sub>
                              <m:r>
                                <a:rPr lang="en-GB">
                                  <a:latin typeface="Cambria Math" panose="02040503050406030204" pitchFamily="18" charset="0"/>
                                </a:rPr>
                                <m:t>0</m:t>
                              </m:r>
                            </m:sub>
                          </m:sSub>
                          <m:r>
                            <a:rPr lang="en-GB" i="1">
                              <a:latin typeface="Cambria Math" panose="02040503050406030204" pitchFamily="18" charset="0"/>
                            </a:rPr>
                            <m:t> </m:t>
                          </m:r>
                        </m:num>
                        <m:den>
                          <m:r>
                            <a:rPr lang="en-GB" i="1">
                              <a:latin typeface="Cambria Math" panose="02040503050406030204" pitchFamily="18" charset="0"/>
                            </a:rPr>
                            <m:t>𝜕</m:t>
                          </m:r>
                          <m:r>
                            <a:rPr lang="en-GB" i="1">
                              <a:latin typeface="Cambria Math" panose="02040503050406030204" pitchFamily="18" charset="0"/>
                            </a:rPr>
                            <m:t>𝑥</m:t>
                          </m:r>
                        </m:den>
                      </m:f>
                    </m:oMath>
                  </m:oMathPara>
                </a14:m>
                <a:endParaRPr lang="en-GB" dirty="0"/>
              </a:p>
            </p:txBody>
          </p:sp>
        </mc:Choice>
        <mc:Fallback xmlns="">
          <p:sp>
            <p:nvSpPr>
              <p:cNvPr id="44" name="TextBox 43"/>
              <p:cNvSpPr txBox="1">
                <a:spLocks noRot="1" noChangeAspect="1" noMove="1" noResize="1" noEditPoints="1" noAdjustHandles="1" noChangeArrowheads="1" noChangeShapeType="1" noTextEdit="1"/>
              </p:cNvSpPr>
              <p:nvPr/>
            </p:nvSpPr>
            <p:spPr>
              <a:xfrm>
                <a:off x="407785" y="1530423"/>
                <a:ext cx="7798699" cy="1377685"/>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Rectangle 47"/>
              <p:cNvSpPr/>
              <p:nvPr/>
            </p:nvSpPr>
            <p:spPr>
              <a:xfrm>
                <a:off x="477997" y="3635540"/>
                <a:ext cx="7950919" cy="122174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𝜏</m:t>
                          </m:r>
                        </m:e>
                        <m:sub>
                          <m:r>
                            <a:rPr lang="en-GB" b="0" i="1" smtClean="0">
                              <a:latin typeface="Cambria Math" panose="02040503050406030204" pitchFamily="18" charset="0"/>
                            </a:rPr>
                            <m:t>𝐵𝐿𝐾</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 </m:t>
                          </m:r>
                          <m:r>
                            <a:rPr lang="en-GB" i="1">
                              <a:latin typeface="Cambria Math" panose="02040503050406030204" pitchFamily="18" charset="0"/>
                            </a:rPr>
                            <m:t>𝜏</m:t>
                          </m:r>
                          <m:r>
                            <a:rPr lang="en-GB" i="1">
                              <a:latin typeface="Cambria Math" panose="02040503050406030204" pitchFamily="18" charset="0"/>
                            </a:rPr>
                            <m:t> </m:t>
                          </m:r>
                        </m:e>
                        <m:sub>
                          <m:r>
                            <a:rPr lang="en-GB" i="1">
                              <a:latin typeface="Cambria Math" panose="02040503050406030204" pitchFamily="18" charset="0"/>
                            </a:rPr>
                            <m:t>𝐵𝐿</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 </m:t>
                          </m:r>
                          <m:r>
                            <a:rPr lang="en-GB" i="1">
                              <a:latin typeface="Cambria Math" panose="02040503050406030204" pitchFamily="18" charset="0"/>
                            </a:rPr>
                            <m:t>𝜏</m:t>
                          </m:r>
                        </m:e>
                        <m:sub>
                          <m:r>
                            <a:rPr lang="en-GB" i="1">
                              <a:latin typeface="Cambria Math" panose="02040503050406030204" pitchFamily="18" charset="0"/>
                            </a:rPr>
                            <m:t>𝑇𝑂𝐹𝐷</m:t>
                          </m:r>
                        </m:sub>
                      </m:sSub>
                    </m:oMath>
                  </m:oMathPara>
                </a14:m>
                <a:endParaRPr lang="en-GB" dirty="0"/>
              </a:p>
              <a:p>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𝜏</m:t>
                          </m:r>
                        </m:e>
                        <m:sub>
                          <m:r>
                            <a:rPr lang="en-GB" b="0" i="1" smtClean="0">
                              <a:latin typeface="Cambria Math" panose="02040503050406030204" pitchFamily="18" charset="0"/>
                            </a:rPr>
                            <m:t>𝐺𝑊𝐷</m:t>
                          </m:r>
                        </m:sub>
                      </m:sSub>
                    </m:oMath>
                  </m:oMathPara>
                </a14:m>
                <a:endParaRPr lang="en-GB" b="0" dirty="0"/>
              </a:p>
              <a:p>
                <a:pPr/>
                <a14:m>
                  <m:oMathPara xmlns:m="http://schemas.openxmlformats.org/officeDocument/2006/math">
                    <m:oMathParaPr>
                      <m:jc m:val="left"/>
                    </m:oMathParaPr>
                    <m:oMath xmlns:m="http://schemas.openxmlformats.org/officeDocument/2006/math">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𝜏</m:t>
                          </m:r>
                        </m:e>
                        <m:sub>
                          <m:r>
                            <a:rPr lang="en-GB" b="0" i="1" smtClean="0">
                              <a:latin typeface="Cambria Math" panose="02040503050406030204" pitchFamily="18" charset="0"/>
                            </a:rPr>
                            <m:t>𝐿𝐿𝐷</m:t>
                          </m:r>
                        </m:sub>
                      </m:sSub>
                    </m:oMath>
                  </m:oMathPara>
                </a14:m>
                <a:endParaRPr lang="en-GB" dirty="0"/>
              </a:p>
              <a:p>
                <a:endParaRPr lang="en-GB" dirty="0"/>
              </a:p>
            </p:txBody>
          </p:sp>
        </mc:Choice>
        <mc:Fallback xmlns="">
          <p:sp>
            <p:nvSpPr>
              <p:cNvPr id="48" name="Rectangle 47"/>
              <p:cNvSpPr>
                <a:spLocks noRot="1" noChangeAspect="1" noMove="1" noResize="1" noEditPoints="1" noAdjustHandles="1" noChangeArrowheads="1" noChangeShapeType="1" noTextEdit="1"/>
              </p:cNvSpPr>
              <p:nvPr/>
            </p:nvSpPr>
            <p:spPr>
              <a:xfrm>
                <a:off x="477997" y="3635540"/>
                <a:ext cx="7950919" cy="1221745"/>
              </a:xfrm>
              <a:prstGeom prst="rect">
                <a:avLst/>
              </a:prstGeom>
              <a:blipFill>
                <a:blip r:embed="rId4"/>
                <a:stretch>
                  <a:fillRect/>
                </a:stretch>
              </a:blipFill>
            </p:spPr>
            <p:txBody>
              <a:bodyPr/>
              <a:lstStyle/>
              <a:p>
                <a:r>
                  <a:rPr lang="en-GB">
                    <a:noFill/>
                  </a:rPr>
                  <a:t> </a:t>
                </a:r>
              </a:p>
            </p:txBody>
          </p:sp>
        </mc:Fallback>
      </mc:AlternateContent>
      <p:grpSp>
        <p:nvGrpSpPr>
          <p:cNvPr id="50" name="Group 49">
            <a:extLst>
              <a:ext uri="{FF2B5EF4-FFF2-40B4-BE49-F238E27FC236}">
                <a16:creationId xmlns:a16="http://schemas.microsoft.com/office/drawing/2014/main" id="{023DDABB-AD1D-4551-8EE9-D830CDDDFC76}"/>
              </a:ext>
            </a:extLst>
          </p:cNvPr>
          <p:cNvGrpSpPr/>
          <p:nvPr/>
        </p:nvGrpSpPr>
        <p:grpSpPr>
          <a:xfrm>
            <a:off x="2233124" y="1442423"/>
            <a:ext cx="1863649" cy="698267"/>
            <a:chOff x="5864367" y="4171016"/>
            <a:chExt cx="1786484" cy="667264"/>
          </a:xfrm>
        </p:grpSpPr>
        <p:grpSp>
          <p:nvGrpSpPr>
            <p:cNvPr id="71" name="Group 70">
              <a:extLst>
                <a:ext uri="{FF2B5EF4-FFF2-40B4-BE49-F238E27FC236}">
                  <a16:creationId xmlns:a16="http://schemas.microsoft.com/office/drawing/2014/main" id="{BBD09755-0BDB-4266-A3AD-AF65D0B31623}"/>
                </a:ext>
              </a:extLst>
            </p:cNvPr>
            <p:cNvGrpSpPr/>
            <p:nvPr/>
          </p:nvGrpSpPr>
          <p:grpSpPr>
            <a:xfrm>
              <a:off x="5864367" y="4262620"/>
              <a:ext cx="1786484" cy="516838"/>
              <a:chOff x="5864367" y="4262620"/>
              <a:chExt cx="1786484" cy="516838"/>
            </a:xfrm>
          </p:grpSpPr>
          <p:sp>
            <p:nvSpPr>
              <p:cNvPr id="73" name="Chevron 67">
                <a:extLst>
                  <a:ext uri="{FF2B5EF4-FFF2-40B4-BE49-F238E27FC236}">
                    <a16:creationId xmlns:a16="http://schemas.microsoft.com/office/drawing/2014/main" id="{ED977565-C830-4E10-9892-E5154724E4A5}"/>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74" name="Pentagon 68">
                <a:extLst>
                  <a:ext uri="{FF2B5EF4-FFF2-40B4-BE49-F238E27FC236}">
                    <a16:creationId xmlns:a16="http://schemas.microsoft.com/office/drawing/2014/main" id="{7BDC1AB1-8BB1-4F6D-A64D-1C3DB274EA8C}"/>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72" name="TextBox 71">
              <a:extLst>
                <a:ext uri="{FF2B5EF4-FFF2-40B4-BE49-F238E27FC236}">
                  <a16:creationId xmlns:a16="http://schemas.microsoft.com/office/drawing/2014/main" id="{AE02D435-34DA-463F-B7E2-D2803D0E4CEF}"/>
                </a:ext>
              </a:extLst>
            </p:cNvPr>
            <p:cNvSpPr txBox="1"/>
            <p:nvPr/>
          </p:nvSpPr>
          <p:spPr>
            <a:xfrm>
              <a:off x="5974403" y="4171016"/>
              <a:ext cx="1676447" cy="667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b="1" dirty="0">
                  <a:solidFill>
                    <a:srgbClr val="00B0F0"/>
                  </a:solidFill>
                </a:rPr>
                <a:t>Zonal momentum</a:t>
              </a:r>
            </a:p>
          </p:txBody>
        </p:sp>
      </p:grpSp>
      <p:grpSp>
        <p:nvGrpSpPr>
          <p:cNvPr id="75" name="Group 74">
            <a:extLst>
              <a:ext uri="{FF2B5EF4-FFF2-40B4-BE49-F238E27FC236}">
                <a16:creationId xmlns:a16="http://schemas.microsoft.com/office/drawing/2014/main" id="{ABF02E60-684F-4B72-95B1-803EFDBED346}"/>
              </a:ext>
            </a:extLst>
          </p:cNvPr>
          <p:cNvGrpSpPr/>
          <p:nvPr/>
        </p:nvGrpSpPr>
        <p:grpSpPr>
          <a:xfrm>
            <a:off x="1811035" y="2263650"/>
            <a:ext cx="1411307" cy="583217"/>
            <a:chOff x="3671061" y="4177896"/>
            <a:chExt cx="1352871" cy="557321"/>
          </a:xfrm>
        </p:grpSpPr>
        <p:grpSp>
          <p:nvGrpSpPr>
            <p:cNvPr id="76" name="Group 75">
              <a:extLst>
                <a:ext uri="{FF2B5EF4-FFF2-40B4-BE49-F238E27FC236}">
                  <a16:creationId xmlns:a16="http://schemas.microsoft.com/office/drawing/2014/main" id="{D02815C1-A75A-4FBF-91F7-34E8EB0EC8A1}"/>
                </a:ext>
              </a:extLst>
            </p:cNvPr>
            <p:cNvGrpSpPr/>
            <p:nvPr/>
          </p:nvGrpSpPr>
          <p:grpSpPr>
            <a:xfrm>
              <a:off x="3671061" y="4206697"/>
              <a:ext cx="1317668" cy="521445"/>
              <a:chOff x="3671061" y="4206697"/>
              <a:chExt cx="1317668" cy="521445"/>
            </a:xfrm>
          </p:grpSpPr>
          <p:sp>
            <p:nvSpPr>
              <p:cNvPr id="78" name="Chevron 42">
                <a:extLst>
                  <a:ext uri="{FF2B5EF4-FFF2-40B4-BE49-F238E27FC236}">
                    <a16:creationId xmlns:a16="http://schemas.microsoft.com/office/drawing/2014/main" id="{FEFB479F-0500-4E9E-99DD-F267A579B541}"/>
                  </a:ext>
                </a:extLst>
              </p:cNvPr>
              <p:cNvSpPr/>
              <p:nvPr/>
            </p:nvSpPr>
            <p:spPr>
              <a:xfrm rot="10800000">
                <a:off x="3671061" y="4206697"/>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dirty="0">
                  <a:solidFill>
                    <a:schemeClr val="tx1"/>
                  </a:solidFill>
                </a:endParaRPr>
              </a:p>
            </p:txBody>
          </p:sp>
          <p:sp>
            <p:nvSpPr>
              <p:cNvPr id="79" name="Pentagon 69">
                <a:extLst>
                  <a:ext uri="{FF2B5EF4-FFF2-40B4-BE49-F238E27FC236}">
                    <a16:creationId xmlns:a16="http://schemas.microsoft.com/office/drawing/2014/main" id="{C2D5BE7E-99AD-4493-A132-5D32A74FBD4B}"/>
                  </a:ext>
                </a:extLst>
              </p:cNvPr>
              <p:cNvSpPr/>
              <p:nvPr/>
            </p:nvSpPr>
            <p:spPr>
              <a:xfrm rot="10800000">
                <a:off x="3673102" y="4211307"/>
                <a:ext cx="1315627"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77" name="TextBox 76">
              <a:extLst>
                <a:ext uri="{FF2B5EF4-FFF2-40B4-BE49-F238E27FC236}">
                  <a16:creationId xmlns:a16="http://schemas.microsoft.com/office/drawing/2014/main" id="{D94DFC42-8D2A-4796-A45C-30CE6D240EED}"/>
                </a:ext>
              </a:extLst>
            </p:cNvPr>
            <p:cNvSpPr txBox="1"/>
            <p:nvPr/>
          </p:nvSpPr>
          <p:spPr>
            <a:xfrm>
              <a:off x="3863041" y="4177896"/>
              <a:ext cx="1160891" cy="557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Resolved Dynamics</a:t>
              </a:r>
            </a:p>
          </p:txBody>
        </p:sp>
      </p:grpSp>
      <p:grpSp>
        <p:nvGrpSpPr>
          <p:cNvPr id="80" name="Group 79">
            <a:extLst>
              <a:ext uri="{FF2B5EF4-FFF2-40B4-BE49-F238E27FC236}">
                <a16:creationId xmlns:a16="http://schemas.microsoft.com/office/drawing/2014/main" id="{57247B81-16D5-4FDD-9B96-7EBCBAE2DB58}"/>
              </a:ext>
            </a:extLst>
          </p:cNvPr>
          <p:cNvGrpSpPr/>
          <p:nvPr/>
        </p:nvGrpSpPr>
        <p:grpSpPr>
          <a:xfrm>
            <a:off x="4058739" y="3547186"/>
            <a:ext cx="1863649" cy="575158"/>
            <a:chOff x="5864367" y="4229839"/>
            <a:chExt cx="1786484" cy="549619"/>
          </a:xfrm>
        </p:grpSpPr>
        <p:grpSp>
          <p:nvGrpSpPr>
            <p:cNvPr id="81" name="Group 80">
              <a:extLst>
                <a:ext uri="{FF2B5EF4-FFF2-40B4-BE49-F238E27FC236}">
                  <a16:creationId xmlns:a16="http://schemas.microsoft.com/office/drawing/2014/main" id="{7F2A9EEB-C197-4084-8698-3621E5127DBF}"/>
                </a:ext>
              </a:extLst>
            </p:cNvPr>
            <p:cNvGrpSpPr/>
            <p:nvPr/>
          </p:nvGrpSpPr>
          <p:grpSpPr>
            <a:xfrm>
              <a:off x="5864367" y="4262620"/>
              <a:ext cx="1786484" cy="516838"/>
              <a:chOff x="5864367" y="4262620"/>
              <a:chExt cx="1786484" cy="516838"/>
            </a:xfrm>
          </p:grpSpPr>
          <p:sp>
            <p:nvSpPr>
              <p:cNvPr id="83" name="Chevron 62">
                <a:extLst>
                  <a:ext uri="{FF2B5EF4-FFF2-40B4-BE49-F238E27FC236}">
                    <a16:creationId xmlns:a16="http://schemas.microsoft.com/office/drawing/2014/main" id="{B4781805-421D-470E-B385-03C1515A49D5}"/>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84" name="Pentagon 63">
                <a:extLst>
                  <a:ext uri="{FF2B5EF4-FFF2-40B4-BE49-F238E27FC236}">
                    <a16:creationId xmlns:a16="http://schemas.microsoft.com/office/drawing/2014/main" id="{1A684ACE-A723-4CDE-9D8E-EF9B1B8934C5}"/>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82" name="TextBox 81">
              <a:extLst>
                <a:ext uri="{FF2B5EF4-FFF2-40B4-BE49-F238E27FC236}">
                  <a16:creationId xmlns:a16="http://schemas.microsoft.com/office/drawing/2014/main" id="{32FE4570-C7C1-4D2D-BF7C-239C67116B61}"/>
                </a:ext>
              </a:extLst>
            </p:cNvPr>
            <p:cNvSpPr txBox="1"/>
            <p:nvPr/>
          </p:nvSpPr>
          <p:spPr>
            <a:xfrm>
              <a:off x="5974403" y="4229839"/>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Boundary layer diffusion</a:t>
              </a:r>
            </a:p>
          </p:txBody>
        </p:sp>
      </p:grpSp>
      <p:grpSp>
        <p:nvGrpSpPr>
          <p:cNvPr id="85" name="Group 84">
            <a:extLst>
              <a:ext uri="{FF2B5EF4-FFF2-40B4-BE49-F238E27FC236}">
                <a16:creationId xmlns:a16="http://schemas.microsoft.com/office/drawing/2014/main" id="{CD308587-51F2-44DB-819A-F9F2852FF786}"/>
              </a:ext>
            </a:extLst>
          </p:cNvPr>
          <p:cNvGrpSpPr/>
          <p:nvPr/>
        </p:nvGrpSpPr>
        <p:grpSpPr>
          <a:xfrm>
            <a:off x="7039927" y="3558660"/>
            <a:ext cx="1905070" cy="540865"/>
            <a:chOff x="5864367" y="4262620"/>
            <a:chExt cx="1826190" cy="516838"/>
          </a:xfrm>
        </p:grpSpPr>
        <p:grpSp>
          <p:nvGrpSpPr>
            <p:cNvPr id="86" name="Group 85">
              <a:extLst>
                <a:ext uri="{FF2B5EF4-FFF2-40B4-BE49-F238E27FC236}">
                  <a16:creationId xmlns:a16="http://schemas.microsoft.com/office/drawing/2014/main" id="{17BAF77F-4166-47EA-A6D9-DC6F7D1EA536}"/>
                </a:ext>
              </a:extLst>
            </p:cNvPr>
            <p:cNvGrpSpPr/>
            <p:nvPr/>
          </p:nvGrpSpPr>
          <p:grpSpPr>
            <a:xfrm>
              <a:off x="5864367" y="4262620"/>
              <a:ext cx="1786484" cy="516838"/>
              <a:chOff x="5864367" y="4262620"/>
              <a:chExt cx="1786484" cy="516838"/>
            </a:xfrm>
          </p:grpSpPr>
          <p:sp>
            <p:nvSpPr>
              <p:cNvPr id="88" name="Chevron 62">
                <a:extLst>
                  <a:ext uri="{FF2B5EF4-FFF2-40B4-BE49-F238E27FC236}">
                    <a16:creationId xmlns:a16="http://schemas.microsoft.com/office/drawing/2014/main" id="{199FB9FE-059B-4F64-896E-4B872B7F8235}"/>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89" name="Pentagon 63">
                <a:extLst>
                  <a:ext uri="{FF2B5EF4-FFF2-40B4-BE49-F238E27FC236}">
                    <a16:creationId xmlns:a16="http://schemas.microsoft.com/office/drawing/2014/main" id="{1881092A-12EA-47A8-A8EE-0C10645C8106}"/>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87" name="TextBox 86">
              <a:extLst>
                <a:ext uri="{FF2B5EF4-FFF2-40B4-BE49-F238E27FC236}">
                  <a16:creationId xmlns:a16="http://schemas.microsoft.com/office/drawing/2014/main" id="{D2CE1FC3-944E-48B6-8B86-0FB17B09F2CB}"/>
                </a:ext>
              </a:extLst>
            </p:cNvPr>
            <p:cNvSpPr txBox="1"/>
            <p:nvPr/>
          </p:nvSpPr>
          <p:spPr>
            <a:xfrm>
              <a:off x="6014110" y="4281067"/>
              <a:ext cx="1676447" cy="4907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200" b="1" dirty="0">
                  <a:solidFill>
                    <a:srgbClr val="00B0F0"/>
                  </a:solidFill>
                </a:rPr>
                <a:t>Turbulent orographic form drag</a:t>
              </a:r>
            </a:p>
          </p:txBody>
        </p:sp>
      </p:grpSp>
      <p:grpSp>
        <p:nvGrpSpPr>
          <p:cNvPr id="90" name="Group 89">
            <a:extLst>
              <a:ext uri="{FF2B5EF4-FFF2-40B4-BE49-F238E27FC236}">
                <a16:creationId xmlns:a16="http://schemas.microsoft.com/office/drawing/2014/main" id="{8CBF6AD2-C7DE-412A-B82D-38E5EF70AAC7}"/>
              </a:ext>
            </a:extLst>
          </p:cNvPr>
          <p:cNvGrpSpPr/>
          <p:nvPr/>
        </p:nvGrpSpPr>
        <p:grpSpPr>
          <a:xfrm>
            <a:off x="1300987" y="3569620"/>
            <a:ext cx="1863649" cy="575161"/>
            <a:chOff x="5864367" y="4229836"/>
            <a:chExt cx="1786484" cy="549622"/>
          </a:xfrm>
        </p:grpSpPr>
        <p:grpSp>
          <p:nvGrpSpPr>
            <p:cNvPr id="91" name="Group 90">
              <a:extLst>
                <a:ext uri="{FF2B5EF4-FFF2-40B4-BE49-F238E27FC236}">
                  <a16:creationId xmlns:a16="http://schemas.microsoft.com/office/drawing/2014/main" id="{648DE791-9517-4C49-A0FC-87CAA4C47C66}"/>
                </a:ext>
              </a:extLst>
            </p:cNvPr>
            <p:cNvGrpSpPr/>
            <p:nvPr/>
          </p:nvGrpSpPr>
          <p:grpSpPr>
            <a:xfrm>
              <a:off x="5864367" y="4262620"/>
              <a:ext cx="1786484" cy="516838"/>
              <a:chOff x="5864367" y="4262620"/>
              <a:chExt cx="1786484" cy="516838"/>
            </a:xfrm>
          </p:grpSpPr>
          <p:sp>
            <p:nvSpPr>
              <p:cNvPr id="93" name="Chevron 62">
                <a:extLst>
                  <a:ext uri="{FF2B5EF4-FFF2-40B4-BE49-F238E27FC236}">
                    <a16:creationId xmlns:a16="http://schemas.microsoft.com/office/drawing/2014/main" id="{245EDE13-7D4D-462F-AAF6-F1443096FADB}"/>
                  </a:ext>
                </a:extLst>
              </p:cNvPr>
              <p:cNvSpPr/>
              <p:nvPr/>
            </p:nvSpPr>
            <p:spPr>
              <a:xfrm rot="10800000">
                <a:off x="5864367" y="4262623"/>
                <a:ext cx="347038" cy="516835"/>
              </a:xfrm>
              <a:prstGeom prst="chevron">
                <a:avLst>
                  <a:gd name="adj" fmla="val 6982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GB">
                  <a:solidFill>
                    <a:schemeClr val="tx1"/>
                  </a:solidFill>
                </a:endParaRPr>
              </a:p>
            </p:txBody>
          </p:sp>
          <p:sp>
            <p:nvSpPr>
              <p:cNvPr id="94" name="Pentagon 63">
                <a:extLst>
                  <a:ext uri="{FF2B5EF4-FFF2-40B4-BE49-F238E27FC236}">
                    <a16:creationId xmlns:a16="http://schemas.microsoft.com/office/drawing/2014/main" id="{DF762243-8D5B-43E4-9630-27F902302C42}"/>
                  </a:ext>
                </a:extLst>
              </p:cNvPr>
              <p:cNvSpPr/>
              <p:nvPr/>
            </p:nvSpPr>
            <p:spPr>
              <a:xfrm rot="10800000">
                <a:off x="5864368" y="4262620"/>
                <a:ext cx="1786483" cy="516835"/>
              </a:xfrm>
              <a:prstGeom prst="homePlate">
                <a:avLst/>
              </a:prstGeom>
              <a:noFill/>
              <a:ln cap="rnd">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grpSp>
        <p:sp>
          <p:nvSpPr>
            <p:cNvPr id="92" name="TextBox 91">
              <a:extLst>
                <a:ext uri="{FF2B5EF4-FFF2-40B4-BE49-F238E27FC236}">
                  <a16:creationId xmlns:a16="http://schemas.microsoft.com/office/drawing/2014/main" id="{5FE0B063-507C-424D-BE70-0848DE69DB45}"/>
                </a:ext>
              </a:extLst>
            </p:cNvPr>
            <p:cNvSpPr txBox="1"/>
            <p:nvPr/>
          </p:nvSpPr>
          <p:spPr>
            <a:xfrm>
              <a:off x="5974403" y="4229836"/>
              <a:ext cx="1676447" cy="549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r>
                <a:rPr lang="en-GB" sz="1400" b="1" dirty="0">
                  <a:solidFill>
                    <a:srgbClr val="00B0F0"/>
                  </a:solidFill>
                </a:rPr>
                <a:t>Sub-grid scale orographic drag</a:t>
              </a:r>
            </a:p>
          </p:txBody>
        </p:sp>
      </p:grpSp>
      <p:sp>
        <p:nvSpPr>
          <p:cNvPr id="43" name="TextBox 42">
            <a:extLst>
              <a:ext uri="{FF2B5EF4-FFF2-40B4-BE49-F238E27FC236}">
                <a16:creationId xmlns:a16="http://schemas.microsoft.com/office/drawing/2014/main" id="{1D0BBF3C-DE5D-478D-8A79-62AFF502E707}"/>
              </a:ext>
            </a:extLst>
          </p:cNvPr>
          <p:cNvSpPr txBox="1"/>
          <p:nvPr/>
        </p:nvSpPr>
        <p:spPr>
          <a:xfrm>
            <a:off x="163419" y="2909309"/>
            <a:ext cx="1673264" cy="738664"/>
          </a:xfrm>
          <a:prstGeom prst="rect">
            <a:avLst/>
          </a:prstGeom>
          <a:noFill/>
        </p:spPr>
        <p:txBody>
          <a:bodyPr wrap="square" rtlCol="0">
            <a:spAutoFit/>
          </a:bodyPr>
          <a:lstStyle/>
          <a:p>
            <a:pPr algn="ctr"/>
            <a:r>
              <a:rPr lang="en-GB" sz="1400" dirty="0">
                <a:solidFill>
                  <a:srgbClr val="00B0F0"/>
                </a:solidFill>
              </a:rPr>
              <a:t>Resolved orographic pressure drag</a:t>
            </a:r>
          </a:p>
        </p:txBody>
      </p:sp>
      <p:sp>
        <p:nvSpPr>
          <p:cNvPr id="57" name="Rectangle 56">
            <a:extLst>
              <a:ext uri="{FF2B5EF4-FFF2-40B4-BE49-F238E27FC236}">
                <a16:creationId xmlns:a16="http://schemas.microsoft.com/office/drawing/2014/main" id="{15ACCCDE-E5C2-4D12-87C6-AD559B9C8998}"/>
              </a:ext>
            </a:extLst>
          </p:cNvPr>
          <p:cNvSpPr/>
          <p:nvPr/>
        </p:nvSpPr>
        <p:spPr>
          <a:xfrm>
            <a:off x="407784" y="2332829"/>
            <a:ext cx="1185041" cy="634444"/>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dirty="0"/>
          </a:p>
        </p:txBody>
      </p:sp>
      <p:sp>
        <p:nvSpPr>
          <p:cNvPr id="98" name="TextBox 97">
            <a:extLst>
              <a:ext uri="{FF2B5EF4-FFF2-40B4-BE49-F238E27FC236}">
                <a16:creationId xmlns:a16="http://schemas.microsoft.com/office/drawing/2014/main" id="{590F1C94-53A3-4970-A30D-611A2767C858}"/>
              </a:ext>
            </a:extLst>
          </p:cNvPr>
          <p:cNvSpPr txBox="1"/>
          <p:nvPr/>
        </p:nvSpPr>
        <p:spPr>
          <a:xfrm>
            <a:off x="-42594" y="813692"/>
            <a:ext cx="5733522" cy="646331"/>
          </a:xfrm>
          <a:prstGeom prst="rect">
            <a:avLst/>
          </a:prstGeom>
          <a:noFill/>
        </p:spPr>
        <p:txBody>
          <a:bodyPr wrap="square" rtlCol="0">
            <a:spAutoFit/>
          </a:bodyPr>
          <a:lstStyle/>
          <a:p>
            <a:pPr algn="ctr"/>
            <a:r>
              <a:rPr lang="en-GB" dirty="0"/>
              <a:t>Zonally averaged vertically integrated momentum budget:</a:t>
            </a:r>
          </a:p>
        </p:txBody>
      </p:sp>
      <mc:AlternateContent xmlns:mc="http://schemas.openxmlformats.org/markup-compatibility/2006" xmlns:a14="http://schemas.microsoft.com/office/drawing/2010/main">
        <mc:Choice Requires="a14">
          <p:sp>
            <p:nvSpPr>
              <p:cNvPr id="99" name="Rectangle 98">
                <a:extLst>
                  <a:ext uri="{FF2B5EF4-FFF2-40B4-BE49-F238E27FC236}">
                    <a16:creationId xmlns:a16="http://schemas.microsoft.com/office/drawing/2014/main" id="{8AC4F8B4-116E-48D5-AD41-D4C7F9D1C1E2}"/>
                  </a:ext>
                </a:extLst>
              </p:cNvPr>
              <p:cNvSpPr/>
              <p:nvPr/>
            </p:nvSpPr>
            <p:spPr>
              <a:xfrm>
                <a:off x="1428689" y="4128617"/>
                <a:ext cx="2125647" cy="9585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&lt;…&gt; =</m:t>
                      </m:r>
                      <m:nary>
                        <m:naryPr>
                          <m:limLoc m:val="undOvr"/>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24"/>
                                </m:rPr>
                                <a:rPr lang="en-GB" i="1">
                                  <a:latin typeface="Cambria Math" panose="02040503050406030204" pitchFamily="18" charset="0"/>
                                </a:rPr>
                                <m:t>𝑧</m:t>
                              </m:r>
                            </m:e>
                            <m:sub>
                              <m:r>
                                <m:rPr>
                                  <m:brk m:alnAt="24"/>
                                </m:rPr>
                                <a:rPr lang="en-GB" i="1">
                                  <a:latin typeface="Cambria Math" panose="02040503050406030204" pitchFamily="18" charset="0"/>
                                </a:rPr>
                                <m:t>0</m:t>
                              </m:r>
                            </m:sub>
                          </m:sSub>
                        </m:sub>
                        <m:sup>
                          <m:sSub>
                            <m:sSubPr>
                              <m:ctrlPr>
                                <a:rPr lang="en-GB" i="1">
                                  <a:latin typeface="Cambria Math" panose="02040503050406030204" pitchFamily="18" charset="0"/>
                                </a:rPr>
                              </m:ctrlPr>
                            </m:sSubPr>
                            <m:e>
                              <m:r>
                                <a:rPr lang="en-GB" i="1">
                                  <a:latin typeface="Cambria Math" panose="02040503050406030204" pitchFamily="18" charset="0"/>
                                </a:rPr>
                                <m:t>𝑧</m:t>
                              </m:r>
                            </m:e>
                            <m:sub>
                              <m:r>
                                <a:rPr lang="en-GB" i="1">
                                  <a:latin typeface="Cambria Math" panose="02040503050406030204" pitchFamily="18" charset="0"/>
                                </a:rPr>
                                <m:t>𝑡𝑜𝑝</m:t>
                              </m:r>
                            </m:sub>
                          </m:sSub>
                        </m:sup>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 </m:t>
                          </m:r>
                          <m:r>
                            <a:rPr lang="en-GB" i="1">
                              <a:latin typeface="Cambria Math" panose="02040503050406030204" pitchFamily="18" charset="0"/>
                            </a:rPr>
                            <m:t>𝑑𝑧</m:t>
                          </m:r>
                        </m:e>
                      </m:nary>
                    </m:oMath>
                  </m:oMathPara>
                </a14:m>
                <a:endParaRPr lang="en-GB" dirty="0"/>
              </a:p>
            </p:txBody>
          </p:sp>
        </mc:Choice>
        <mc:Fallback xmlns="">
          <p:sp>
            <p:nvSpPr>
              <p:cNvPr id="99" name="Rectangle 98">
                <a:extLst>
                  <a:ext uri="{FF2B5EF4-FFF2-40B4-BE49-F238E27FC236}">
                    <a16:creationId xmlns:a16="http://schemas.microsoft.com/office/drawing/2014/main" id="{8AC4F8B4-116E-48D5-AD41-D4C7F9D1C1E2}"/>
                  </a:ext>
                </a:extLst>
              </p:cNvPr>
              <p:cNvSpPr>
                <a:spLocks noRot="1" noChangeAspect="1" noMove="1" noResize="1" noEditPoints="1" noAdjustHandles="1" noChangeArrowheads="1" noChangeShapeType="1" noTextEdit="1"/>
              </p:cNvSpPr>
              <p:nvPr/>
            </p:nvSpPr>
            <p:spPr>
              <a:xfrm>
                <a:off x="1428689" y="4128617"/>
                <a:ext cx="2125647" cy="958532"/>
              </a:xfrm>
              <a:prstGeom prst="rect">
                <a:avLst/>
              </a:prstGeom>
              <a:blipFill>
                <a:blip r:embed="rId5"/>
                <a:stretch>
                  <a:fillRect/>
                </a:stretch>
              </a:blipFill>
            </p:spPr>
            <p:txBody>
              <a:bodyPr/>
              <a:lstStyle/>
              <a:p>
                <a:r>
                  <a:rPr lang="en-GB">
                    <a:noFill/>
                  </a:rPr>
                  <a:t> </a:t>
                </a:r>
              </a:p>
            </p:txBody>
          </p:sp>
        </mc:Fallback>
      </mc:AlternateContent>
      <p:grpSp>
        <p:nvGrpSpPr>
          <p:cNvPr id="3" name="Group 2">
            <a:extLst>
              <a:ext uri="{FF2B5EF4-FFF2-40B4-BE49-F238E27FC236}">
                <a16:creationId xmlns:a16="http://schemas.microsoft.com/office/drawing/2014/main" id="{D00F6073-5F01-4BC3-8FF1-E6C87EE93A0B}"/>
              </a:ext>
            </a:extLst>
          </p:cNvPr>
          <p:cNvGrpSpPr/>
          <p:nvPr/>
        </p:nvGrpSpPr>
        <p:grpSpPr>
          <a:xfrm>
            <a:off x="5738131" y="808327"/>
            <a:ext cx="3378529" cy="2690161"/>
            <a:chOff x="5738131" y="808327"/>
            <a:chExt cx="3378529" cy="2690161"/>
          </a:xfrm>
        </p:grpSpPr>
        <p:grpSp>
          <p:nvGrpSpPr>
            <p:cNvPr id="40" name="Group 39">
              <a:extLst>
                <a:ext uri="{FF2B5EF4-FFF2-40B4-BE49-F238E27FC236}">
                  <a16:creationId xmlns:a16="http://schemas.microsoft.com/office/drawing/2014/main" id="{A8DDE1A2-3356-4192-9D3C-8BDDC74618AE}"/>
                </a:ext>
              </a:extLst>
            </p:cNvPr>
            <p:cNvGrpSpPr/>
            <p:nvPr/>
          </p:nvGrpSpPr>
          <p:grpSpPr>
            <a:xfrm>
              <a:off x="5738131" y="1127039"/>
              <a:ext cx="3267182" cy="2371449"/>
              <a:chOff x="843484" y="632366"/>
              <a:chExt cx="3267182" cy="2371449"/>
            </a:xfrm>
          </p:grpSpPr>
          <p:grpSp>
            <p:nvGrpSpPr>
              <p:cNvPr id="41" name="Group 40">
                <a:extLst>
                  <a:ext uri="{FF2B5EF4-FFF2-40B4-BE49-F238E27FC236}">
                    <a16:creationId xmlns:a16="http://schemas.microsoft.com/office/drawing/2014/main" id="{1D019ED9-4646-4106-A47B-03E3FBDD865F}"/>
                  </a:ext>
                </a:extLst>
              </p:cNvPr>
              <p:cNvGrpSpPr/>
              <p:nvPr/>
            </p:nvGrpSpPr>
            <p:grpSpPr>
              <a:xfrm>
                <a:off x="843484" y="632366"/>
                <a:ext cx="3267182" cy="2371449"/>
                <a:chOff x="0" y="3707262"/>
                <a:chExt cx="4356243" cy="3161932"/>
              </a:xfrm>
            </p:grpSpPr>
            <p:pic>
              <p:nvPicPr>
                <p:cNvPr id="46" name="Picture 45">
                  <a:extLst>
                    <a:ext uri="{FF2B5EF4-FFF2-40B4-BE49-F238E27FC236}">
                      <a16:creationId xmlns:a16="http://schemas.microsoft.com/office/drawing/2014/main" id="{E92038F6-F4CC-4BDE-B6B0-C643C150DCC8}"/>
                    </a:ext>
                  </a:extLst>
                </p:cNvPr>
                <p:cNvPicPr>
                  <a:picLocks noChangeAspect="1"/>
                </p:cNvPicPr>
                <p:nvPr/>
              </p:nvPicPr>
              <p:blipFill>
                <a:blip r:embed="rId6"/>
                <a:stretch>
                  <a:fillRect/>
                </a:stretch>
              </p:blipFill>
              <p:spPr>
                <a:xfrm>
                  <a:off x="0" y="3841178"/>
                  <a:ext cx="4356243" cy="3028016"/>
                </a:xfrm>
                <a:prstGeom prst="rect">
                  <a:avLst/>
                </a:prstGeom>
              </p:spPr>
            </p:pic>
            <p:cxnSp>
              <p:nvCxnSpPr>
                <p:cNvPr id="47" name="Straight Connector 46">
                  <a:extLst>
                    <a:ext uri="{FF2B5EF4-FFF2-40B4-BE49-F238E27FC236}">
                      <a16:creationId xmlns:a16="http://schemas.microsoft.com/office/drawing/2014/main" id="{EF5CC091-0879-4CEC-B5A1-7DC97D10CD1F}"/>
                    </a:ext>
                  </a:extLst>
                </p:cNvPr>
                <p:cNvCxnSpPr>
                  <a:cxnSpLocks/>
                </p:cNvCxnSpPr>
                <p:nvPr/>
              </p:nvCxnSpPr>
              <p:spPr>
                <a:xfrm flipV="1">
                  <a:off x="3269902" y="4009217"/>
                  <a:ext cx="11533" cy="2542845"/>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5CE11BCE-3951-4EE5-B33B-0E1DC194F6DC}"/>
                    </a:ext>
                  </a:extLst>
                </p:cNvPr>
                <p:cNvCxnSpPr>
                  <a:cxnSpLocks/>
                </p:cNvCxnSpPr>
                <p:nvPr/>
              </p:nvCxnSpPr>
              <p:spPr>
                <a:xfrm flipV="1">
                  <a:off x="2339250" y="4087701"/>
                  <a:ext cx="0" cy="2449564"/>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1" name="TextBox 50">
                  <a:extLst>
                    <a:ext uri="{FF2B5EF4-FFF2-40B4-BE49-F238E27FC236}">
                      <a16:creationId xmlns:a16="http://schemas.microsoft.com/office/drawing/2014/main" id="{D160ACA0-A901-475B-B030-81F7441BFDDE}"/>
                    </a:ext>
                  </a:extLst>
                </p:cNvPr>
                <p:cNvSpPr txBox="1"/>
                <p:nvPr/>
              </p:nvSpPr>
              <p:spPr>
                <a:xfrm>
                  <a:off x="2896748" y="4966113"/>
                  <a:ext cx="984325" cy="400109"/>
                </a:xfrm>
                <a:prstGeom prst="rect">
                  <a:avLst/>
                </a:prstGeom>
                <a:noFill/>
              </p:spPr>
              <p:txBody>
                <a:bodyPr wrap="square" rtlCol="0">
                  <a:spAutoFit/>
                </a:bodyPr>
                <a:lstStyle/>
                <a:p>
                  <a:r>
                    <a:rPr lang="en-GB" sz="1350" dirty="0"/>
                    <a:t>18 km</a:t>
                  </a:r>
                </a:p>
              </p:txBody>
            </p:sp>
            <p:sp>
              <p:nvSpPr>
                <p:cNvPr id="54" name="TextBox 53">
                  <a:extLst>
                    <a:ext uri="{FF2B5EF4-FFF2-40B4-BE49-F238E27FC236}">
                      <a16:creationId xmlns:a16="http://schemas.microsoft.com/office/drawing/2014/main" id="{40E36918-6BDD-41F7-B822-07BE919CD639}"/>
                    </a:ext>
                  </a:extLst>
                </p:cNvPr>
                <p:cNvSpPr txBox="1"/>
                <p:nvPr/>
              </p:nvSpPr>
              <p:spPr>
                <a:xfrm>
                  <a:off x="1904855" y="3707262"/>
                  <a:ext cx="1145252" cy="400109"/>
                </a:xfrm>
                <a:prstGeom prst="rect">
                  <a:avLst/>
                </a:prstGeom>
                <a:noFill/>
              </p:spPr>
              <p:txBody>
                <a:bodyPr wrap="square" rtlCol="0">
                  <a:spAutoFit/>
                </a:bodyPr>
                <a:lstStyle/>
                <a:p>
                  <a:r>
                    <a:rPr lang="en-GB" sz="1350" dirty="0"/>
                    <a:t>80 km</a:t>
                  </a:r>
                </a:p>
              </p:txBody>
            </p:sp>
          </p:grpSp>
          <p:cxnSp>
            <p:nvCxnSpPr>
              <p:cNvPr id="42" name="Straight Connector 41">
                <a:extLst>
                  <a:ext uri="{FF2B5EF4-FFF2-40B4-BE49-F238E27FC236}">
                    <a16:creationId xmlns:a16="http://schemas.microsoft.com/office/drawing/2014/main" id="{35557DB7-9D83-45AC-8C51-3B31324C3858}"/>
                  </a:ext>
                </a:extLst>
              </p:cNvPr>
              <p:cNvCxnSpPr>
                <a:cxnSpLocks/>
              </p:cNvCxnSpPr>
              <p:nvPr/>
            </p:nvCxnSpPr>
            <p:spPr>
              <a:xfrm flipV="1">
                <a:off x="2930820" y="858832"/>
                <a:ext cx="46709" cy="1896036"/>
              </a:xfrm>
              <a:prstGeom prst="line">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5" name="TextBox 44">
                <a:extLst>
                  <a:ext uri="{FF2B5EF4-FFF2-40B4-BE49-F238E27FC236}">
                    <a16:creationId xmlns:a16="http://schemas.microsoft.com/office/drawing/2014/main" id="{803DC298-7075-43D2-9E55-2A108EB089E2}"/>
                  </a:ext>
                </a:extLst>
              </p:cNvPr>
              <p:cNvSpPr txBox="1"/>
              <p:nvPr/>
            </p:nvSpPr>
            <p:spPr>
              <a:xfrm>
                <a:off x="2661079" y="1232366"/>
                <a:ext cx="738244" cy="300082"/>
              </a:xfrm>
              <a:prstGeom prst="rect">
                <a:avLst/>
              </a:prstGeom>
              <a:noFill/>
            </p:spPr>
            <p:txBody>
              <a:bodyPr wrap="square" rtlCol="0">
                <a:spAutoFit/>
              </a:bodyPr>
              <a:lstStyle/>
              <a:p>
                <a:r>
                  <a:rPr lang="en-GB" sz="1350" dirty="0"/>
                  <a:t>36 km</a:t>
                </a:r>
              </a:p>
            </p:txBody>
          </p:sp>
        </p:grpSp>
        <p:sp>
          <p:nvSpPr>
            <p:cNvPr id="2" name="TextBox 1">
              <a:extLst>
                <a:ext uri="{FF2B5EF4-FFF2-40B4-BE49-F238E27FC236}">
                  <a16:creationId xmlns:a16="http://schemas.microsoft.com/office/drawing/2014/main" id="{9B2A94FD-6FA1-4A1F-8768-6B035DAB3B4A}"/>
                </a:ext>
              </a:extLst>
            </p:cNvPr>
            <p:cNvSpPr txBox="1"/>
            <p:nvPr/>
          </p:nvSpPr>
          <p:spPr>
            <a:xfrm>
              <a:off x="5868475" y="808327"/>
              <a:ext cx="3248185" cy="369332"/>
            </a:xfrm>
            <a:prstGeom prst="rect">
              <a:avLst/>
            </a:prstGeom>
            <a:noFill/>
          </p:spPr>
          <p:txBody>
            <a:bodyPr wrap="square" rtlCol="0">
              <a:spAutoFit/>
            </a:bodyPr>
            <a:lstStyle/>
            <a:p>
              <a:r>
                <a:rPr lang="en-GB" dirty="0">
                  <a:solidFill>
                    <a:srgbClr val="00B050"/>
                  </a:solidFill>
                </a:rPr>
                <a:t>Orographic height spectrum:</a:t>
              </a:r>
            </a:p>
          </p:txBody>
        </p:sp>
      </p:grpSp>
    </p:spTree>
    <p:extLst>
      <p:ext uri="{BB962C8B-B14F-4D97-AF65-F5344CB8AC3E}">
        <p14:creationId xmlns:p14="http://schemas.microsoft.com/office/powerpoint/2010/main" val="2538083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19B062-023A-40C9-A3F4-13BE4308F963}" vid="{E3889E12-D829-4549-AA70-6F580A5BA2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50D2DAC088664D80C959CCB55E6D85" ma:contentTypeVersion="9" ma:contentTypeDescription="Create a new document." ma:contentTypeScope="" ma:versionID="8a154137df7c30a0c26fc7925736ce7b">
  <xsd:schema xmlns:xsd="http://www.w3.org/2001/XMLSchema" xmlns:xs="http://www.w3.org/2001/XMLSchema" xmlns:p="http://schemas.microsoft.com/office/2006/metadata/properties" xmlns:ns3="8d90e542-80dc-46a2-ae9c-33f54c66fc36" xmlns:ns4="5cf929d8-de66-4632-a7f6-9a469f0e5f67" targetNamespace="http://schemas.microsoft.com/office/2006/metadata/properties" ma:root="true" ma:fieldsID="a46b19f0d19cd72351febf7f44e82d10" ns3:_="" ns4:_="">
    <xsd:import namespace="8d90e542-80dc-46a2-ae9c-33f54c66fc36"/>
    <xsd:import namespace="5cf929d8-de66-4632-a7f6-9a469f0e5f6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90e542-80dc-46a2-ae9c-33f54c66fc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f929d8-de66-4632-a7f6-9a469f0e5f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1D347C-2B58-4DBD-A8BD-C69647757D2E}">
  <ds:schemaRefs>
    <ds:schemaRef ds:uri="http://purl.org/dc/terms/"/>
    <ds:schemaRef ds:uri="8d90e542-80dc-46a2-ae9c-33f54c66fc36"/>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5cf929d8-de66-4632-a7f6-9a469f0e5f67"/>
    <ds:schemaRef ds:uri="http://www.w3.org/XML/1998/namespace"/>
    <ds:schemaRef ds:uri="http://purl.org/dc/dcmitype/"/>
  </ds:schemaRefs>
</ds:datastoreItem>
</file>

<file path=customXml/itemProps2.xml><?xml version="1.0" encoding="utf-8"?>
<ds:datastoreItem xmlns:ds="http://schemas.openxmlformats.org/officeDocument/2006/customXml" ds:itemID="{15C05968-06BE-49AA-A8F5-19A36101D0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90e542-80dc-46a2-ae9c-33f54c66fc36"/>
    <ds:schemaRef ds:uri="5cf929d8-de66-4632-a7f6-9a469f0e5f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B2B2A8-6A16-4902-98FA-29771DAE84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9516</TotalTime>
  <Words>3684</Words>
  <Application>Microsoft Office PowerPoint</Application>
  <PresentationFormat>On-screen Show (16:9)</PresentationFormat>
  <Paragraphs>666</Paragraphs>
  <Slides>48</Slides>
  <Notes>45</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Cambria Math</vt:lpstr>
      <vt:lpstr>Office Theme</vt:lpstr>
      <vt:lpstr>COnstraining Orographic Drag Effects (COORDE):  A model comparison of resolved and parametrized orographic drag</vt:lpstr>
      <vt:lpstr>PowerPoint Presentation</vt:lpstr>
      <vt:lpstr>PowerPoint Presentation</vt:lpstr>
      <vt:lpstr>PowerPoint Presentation</vt:lpstr>
      <vt:lpstr>PowerPoint Presentation</vt:lpstr>
      <vt:lpstr>PowerPoint Presentation</vt:lpstr>
      <vt:lpstr>PowerPoint Presentation</vt:lpstr>
      <vt:lpstr>Satellite derived observations for validating high resolution simulations</vt:lpstr>
      <vt:lpstr>PowerPoint Presentation</vt:lpstr>
      <vt:lpstr>PowerPoint Presentation</vt:lpstr>
      <vt:lpstr>PowerPoint Presentation</vt:lpstr>
      <vt:lpstr>PowerPoint Presentation</vt:lpstr>
      <vt:lpstr>PowerPoint Presentation</vt:lpstr>
      <vt:lpstr>PowerPoint Presentation</vt:lpstr>
      <vt:lpstr>Parametrized surface stress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COnstraining Orographic Drag Effects (COORDE): A model comparison of resolved and parametrized orographic drag</dc:title>
  <dc:creator>vanNiekerk, Annelize</dc:creator>
  <cp:lastModifiedBy>vanNiekerk, Annelize</cp:lastModifiedBy>
  <cp:revision>11</cp:revision>
  <dcterms:created xsi:type="dcterms:W3CDTF">2020-04-09T09:10:41Z</dcterms:created>
  <dcterms:modified xsi:type="dcterms:W3CDTF">2020-05-01T14:39:03Z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0x010100D850D2DAC088664D80C959CCB55E6D85</vt:lpwstr>
  </property>
</Properties>
</file>