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10" r:id="rId2"/>
    <p:sldId id="301" r:id="rId3"/>
    <p:sldId id="304" r:id="rId4"/>
    <p:sldId id="305" r:id="rId5"/>
    <p:sldId id="31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40CB4"/>
    <a:srgbClr val="1ED210"/>
    <a:srgbClr val="FFD757"/>
    <a:srgbClr val="FF7C80"/>
    <a:srgbClr val="FF9999"/>
    <a:srgbClr val="5CEEB3"/>
    <a:srgbClr val="64DAE6"/>
    <a:srgbClr val="CCFF99"/>
    <a:srgbClr val="AB2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4" autoAdjust="0"/>
    <p:restoredTop sz="93979" autoAdjust="0"/>
  </p:normalViewPr>
  <p:slideViewPr>
    <p:cSldViewPr snapToGrid="0">
      <p:cViewPr varScale="1">
        <p:scale>
          <a:sx n="68" d="100"/>
          <a:sy n="68" d="100"/>
        </p:scale>
        <p:origin x="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30FDB-7133-4A27-BC24-67FC2BA5026E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7CD21-8A75-4ED4-8FBA-CC63399CEFC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CD21-8A75-4ED4-8FBA-CC63399CEF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2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CD21-8A75-4ED4-8FBA-CC63399CEF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7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7CD21-8A75-4ED4-8FBA-CC63399CEF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1249223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2" y="6123709"/>
            <a:ext cx="1329739" cy="4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9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0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37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3226082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2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72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61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84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9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24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83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61FF390-717B-4A8D-933D-55214B84DBD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B49076-7659-413C-8148-4D932644A12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2" y="6096000"/>
            <a:ext cx="1365083" cy="4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14CCC-AA94-4D1E-AEC4-A9DE1AD4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347308"/>
            <a:ext cx="9966960" cy="2926080"/>
          </a:xfrm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3400" b="1" dirty="0" smtClean="0"/>
              <a:t>Seismic </a:t>
            </a:r>
            <a:r>
              <a:rPr lang="en-GB" sz="3400" b="1" dirty="0"/>
              <a:t>Surface Wave Tomography on dense 3D active data</a:t>
            </a:r>
            <a:br>
              <a:rPr lang="en-GB" sz="3400" b="1" dirty="0"/>
            </a:br>
            <a:r>
              <a:rPr lang="en-GB" sz="3400" b="1" dirty="0" smtClean="0"/>
              <a:t> </a:t>
            </a:r>
            <a:endParaRPr lang="it-IT" sz="28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A0326C-D28E-4C87-B30A-5DA104E72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640" y="2391822"/>
            <a:ext cx="8769096" cy="770017"/>
          </a:xfrm>
        </p:spPr>
        <p:txBody>
          <a:bodyPr anchor="ctr">
            <a:normAutofit/>
          </a:bodyPr>
          <a:lstStyle/>
          <a:p>
            <a:r>
              <a:rPr lang="it-IT" sz="2600" dirty="0" smtClean="0"/>
              <a:t>EGU 2020</a:t>
            </a:r>
            <a:endParaRPr lang="it-IT" sz="2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72B83C-1CA6-4D97-9F4D-FE84CA8D07C2}"/>
              </a:ext>
            </a:extLst>
          </p:cNvPr>
          <p:cNvSpPr txBox="1"/>
          <p:nvPr/>
        </p:nvSpPr>
        <p:spPr>
          <a:xfrm>
            <a:off x="4847645" y="3412264"/>
            <a:ext cx="2484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 smtClean="0"/>
              <a:t>Ilaria Barone</a:t>
            </a:r>
          </a:p>
          <a:p>
            <a:pPr algn="ctr"/>
            <a:r>
              <a:rPr lang="it-IT" sz="1900" dirty="0" err="1"/>
              <a:t>Emanuel</a:t>
            </a:r>
            <a:r>
              <a:rPr lang="it-IT" sz="1900" dirty="0"/>
              <a:t> </a:t>
            </a:r>
            <a:r>
              <a:rPr lang="it-IT" sz="1900" dirty="0" err="1" smtClean="0"/>
              <a:t>Kästle</a:t>
            </a:r>
            <a:endParaRPr lang="it-IT" sz="1900" dirty="0" smtClean="0"/>
          </a:p>
          <a:p>
            <a:pPr algn="ctr"/>
            <a:r>
              <a:rPr lang="it-IT" sz="1900" dirty="0"/>
              <a:t>Claudio </a:t>
            </a:r>
            <a:r>
              <a:rPr lang="it-IT" sz="1900" dirty="0" err="1" smtClean="0"/>
              <a:t>Strobbia</a:t>
            </a:r>
            <a:endParaRPr lang="it-IT" sz="1900" dirty="0"/>
          </a:p>
          <a:p>
            <a:pPr algn="ctr"/>
            <a:r>
              <a:rPr lang="it-IT" sz="1900" dirty="0" smtClean="0"/>
              <a:t>Giorgio </a:t>
            </a:r>
            <a:r>
              <a:rPr lang="it-IT" sz="1900" dirty="0" err="1" smtClean="0"/>
              <a:t>Cassiani</a:t>
            </a:r>
            <a:endParaRPr lang="it-IT" sz="1900" dirty="0" smtClean="0"/>
          </a:p>
        </p:txBody>
      </p:sp>
      <p:grpSp>
        <p:nvGrpSpPr>
          <p:cNvPr id="6" name="Gruppo 5"/>
          <p:cNvGrpSpPr/>
          <p:nvPr/>
        </p:nvGrpSpPr>
        <p:grpSpPr>
          <a:xfrm>
            <a:off x="8710466" y="5008050"/>
            <a:ext cx="2946608" cy="919798"/>
            <a:chOff x="8733428" y="5658373"/>
            <a:chExt cx="2946608" cy="919798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51"/>
            <a:stretch/>
          </p:blipFill>
          <p:spPr>
            <a:xfrm>
              <a:off x="8733428" y="5658373"/>
              <a:ext cx="1208771" cy="919798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9809195" y="5933606"/>
              <a:ext cx="1870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C00000"/>
                  </a:solidFill>
                </a:rPr>
                <a:t>realtimeseismic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031758" y="5012028"/>
            <a:ext cx="2899974" cy="833762"/>
            <a:chOff x="726119" y="5658373"/>
            <a:chExt cx="2899974" cy="83376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D53704D-78B2-495D-83F7-C75FEE828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19" y="5658373"/>
              <a:ext cx="833762" cy="833762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1645948" y="5731945"/>
              <a:ext cx="1980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 smtClean="0"/>
                <a:t>Università degli Studi di Padova</a:t>
              </a:r>
              <a:endParaRPr lang="it-IT" i="1" dirty="0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403" y="4856743"/>
            <a:ext cx="3523001" cy="10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14CCC-AA94-4D1E-AEC4-A9DE1AD45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7" y="199025"/>
            <a:ext cx="11336379" cy="115681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2D SURFACE WAVE </a:t>
            </a:r>
            <a:r>
              <a:rPr lang="en-GB" sz="2400" dirty="0" err="1"/>
              <a:t>tomograpHY</a:t>
            </a:r>
            <a:r>
              <a:rPr lang="en-GB" sz="2400" dirty="0"/>
              <a:t> USING ACTIVE SEISMIC </a:t>
            </a:r>
            <a:r>
              <a:rPr lang="en-GB" sz="2400" dirty="0" smtClean="0"/>
              <a:t>DATA</a:t>
            </a:r>
            <a:endParaRPr lang="it-IT" sz="2200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0BA8FE7-3372-43D9-BAB1-AA7E5917A6D9}"/>
              </a:ext>
            </a:extLst>
          </p:cNvPr>
          <p:cNvSpPr txBox="1">
            <a:spLocks/>
          </p:cNvSpPr>
          <p:nvPr/>
        </p:nvSpPr>
        <p:spPr>
          <a:xfrm>
            <a:off x="680546" y="1184073"/>
            <a:ext cx="9875520" cy="744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GB" sz="2200" b="0" dirty="0"/>
              <a:t>The </a:t>
            </a:r>
            <a:r>
              <a:rPr lang="en-GB" sz="2200" b="0" dirty="0" smtClean="0"/>
              <a:t>METHOD</a:t>
            </a:r>
            <a:endParaRPr lang="en-GB" sz="2200" b="0" dirty="0"/>
          </a:p>
        </p:txBody>
      </p:sp>
      <p:sp>
        <p:nvSpPr>
          <p:cNvPr id="10" name="Rettangolo 9"/>
          <p:cNvSpPr/>
          <p:nvPr/>
        </p:nvSpPr>
        <p:spPr>
          <a:xfrm>
            <a:off x="529543" y="1972669"/>
            <a:ext cx="1119514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9300" algn="just">
              <a:spcAft>
                <a:spcPts val="600"/>
              </a:spcAft>
            </a:pPr>
            <a:r>
              <a:rPr lang="en-GB" dirty="0" smtClean="0"/>
              <a:t>Surface Wave Tomography (SWT) is a widespread technique to </a:t>
            </a:r>
            <a:r>
              <a:rPr lang="en-GB" dirty="0"/>
              <a:t>image crustal and upper mantle structures using surface waves produced by </a:t>
            </a:r>
            <a:r>
              <a:rPr lang="en-GB" dirty="0" smtClean="0"/>
              <a:t>earthquakes or ambient noise sources.</a:t>
            </a:r>
          </a:p>
          <a:p>
            <a:pPr marL="159300" algn="just">
              <a:spcAft>
                <a:spcPts val="600"/>
              </a:spcAft>
            </a:pPr>
            <a:r>
              <a:rPr lang="en-GB" dirty="0"/>
              <a:t>The tomographical inversion is run frequency by frequency to retrieve 2D phase velocity maps. </a:t>
            </a:r>
          </a:p>
          <a:p>
            <a:pPr marL="159300" algn="just"/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5979947" y="3354353"/>
            <a:ext cx="5955017" cy="3153767"/>
            <a:chOff x="214299" y="3475913"/>
            <a:chExt cx="5955017" cy="3153767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7316" y="4663247"/>
              <a:ext cx="2641950" cy="196643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sp>
          <p:nvSpPr>
            <p:cNvPr id="15" name="CasellaDiTesto 14"/>
            <p:cNvSpPr txBox="1"/>
            <p:nvPr/>
          </p:nvSpPr>
          <p:spPr>
            <a:xfrm>
              <a:off x="274108" y="5609282"/>
              <a:ext cx="89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 = 8 s</a:t>
              </a:r>
              <a:endParaRPr lang="it-IT" dirty="0"/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3697" y="4427161"/>
              <a:ext cx="2641950" cy="196643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sp>
          <p:nvSpPr>
            <p:cNvPr id="17" name="CasellaDiTesto 16"/>
            <p:cNvSpPr txBox="1"/>
            <p:nvPr/>
          </p:nvSpPr>
          <p:spPr>
            <a:xfrm>
              <a:off x="268694" y="5352099"/>
              <a:ext cx="89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 = 18 s</a:t>
              </a:r>
              <a:endParaRPr lang="it-IT" dirty="0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4142" y="4177085"/>
              <a:ext cx="2641950" cy="1960667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sp>
          <p:nvSpPr>
            <p:cNvPr id="19" name="CasellaDiTesto 18"/>
            <p:cNvSpPr txBox="1"/>
            <p:nvPr/>
          </p:nvSpPr>
          <p:spPr>
            <a:xfrm>
              <a:off x="261604" y="5102475"/>
              <a:ext cx="89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 = 25 s</a:t>
              </a:r>
              <a:endParaRPr lang="it-IT" dirty="0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6"/>
            <a:srcRect l="-1" r="1062"/>
            <a:stretch/>
          </p:blipFill>
          <p:spPr>
            <a:xfrm>
              <a:off x="1617924" y="3937944"/>
              <a:ext cx="2636823" cy="1954900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sp>
          <p:nvSpPr>
            <p:cNvPr id="21" name="CasellaDiTesto 20"/>
            <p:cNvSpPr txBox="1"/>
            <p:nvPr/>
          </p:nvSpPr>
          <p:spPr>
            <a:xfrm>
              <a:off x="254514" y="4838197"/>
              <a:ext cx="89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 = 35 s</a:t>
              </a:r>
              <a:endParaRPr lang="it-IT" dirty="0"/>
            </a:p>
          </p:txBody>
        </p:sp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6980" y="3707243"/>
              <a:ext cx="2641950" cy="1943367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sp>
          <p:nvSpPr>
            <p:cNvPr id="23" name="CasellaDiTesto 22"/>
            <p:cNvSpPr txBox="1"/>
            <p:nvPr/>
          </p:nvSpPr>
          <p:spPr>
            <a:xfrm>
              <a:off x="261604" y="4609003"/>
              <a:ext cx="897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 = 75 s</a:t>
              </a:r>
              <a:endParaRPr lang="it-IT" dirty="0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7148" y="3475913"/>
              <a:ext cx="2641950" cy="194913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sp>
          <p:nvSpPr>
            <p:cNvPr id="25" name="CasellaDiTesto 24"/>
            <p:cNvSpPr txBox="1"/>
            <p:nvPr/>
          </p:nvSpPr>
          <p:spPr>
            <a:xfrm>
              <a:off x="256688" y="4391848"/>
              <a:ext cx="112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T = 200 s</a:t>
              </a:r>
              <a:endParaRPr lang="it-IT" dirty="0"/>
            </a:p>
          </p:txBody>
        </p:sp>
        <p:cxnSp>
          <p:nvCxnSpPr>
            <p:cNvPr id="26" name="Connettore diritto 25"/>
            <p:cNvCxnSpPr/>
            <p:nvPr/>
          </p:nvCxnSpPr>
          <p:spPr>
            <a:xfrm flipH="1">
              <a:off x="2944672" y="4567481"/>
              <a:ext cx="28234" cy="137833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e 26"/>
            <p:cNvSpPr/>
            <p:nvPr/>
          </p:nvSpPr>
          <p:spPr>
            <a:xfrm>
              <a:off x="2927905" y="4447533"/>
              <a:ext cx="90000" cy="891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214299" y="6257167"/>
              <a:ext cx="2060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Kästle</a:t>
              </a:r>
              <a:r>
                <a:rPr lang="it-IT" sz="1600" i="1" dirty="0" smtClean="0"/>
                <a:t> et al., 2018</a:t>
              </a:r>
              <a:endParaRPr lang="it-IT" sz="1600" i="1" dirty="0"/>
            </a:p>
          </p:txBody>
        </p:sp>
        <p:grpSp>
          <p:nvGrpSpPr>
            <p:cNvPr id="40" name="Gruppo 39"/>
            <p:cNvGrpSpPr/>
            <p:nvPr/>
          </p:nvGrpSpPr>
          <p:grpSpPr>
            <a:xfrm>
              <a:off x="4629099" y="4239528"/>
              <a:ext cx="1540217" cy="1497776"/>
              <a:chOff x="4629099" y="4239528"/>
              <a:chExt cx="1540217" cy="1497776"/>
            </a:xfrm>
          </p:grpSpPr>
          <p:pic>
            <p:nvPicPr>
              <p:cNvPr id="41" name="Immagine 40"/>
              <p:cNvPicPr>
                <a:picLocks noChangeAspect="1"/>
              </p:cNvPicPr>
              <p:nvPr/>
            </p:nvPicPr>
            <p:blipFill rotWithShape="1">
              <a:blip r:embed="rId9"/>
              <a:srcRect b="23841"/>
              <a:stretch/>
            </p:blipFill>
            <p:spPr>
              <a:xfrm>
                <a:off x="4629099" y="5486968"/>
                <a:ext cx="1460025" cy="250336"/>
              </a:xfrm>
              <a:prstGeom prst="rect">
                <a:avLst/>
              </a:prstGeom>
            </p:spPr>
          </p:pic>
          <p:pic>
            <p:nvPicPr>
              <p:cNvPr id="42" name="Immagine 41"/>
              <p:cNvPicPr>
                <a:picLocks noChangeAspect="1"/>
              </p:cNvPicPr>
              <p:nvPr/>
            </p:nvPicPr>
            <p:blipFill rotWithShape="1">
              <a:blip r:embed="rId10"/>
              <a:srcRect t="1" b="15554"/>
              <a:stretch/>
            </p:blipFill>
            <p:spPr>
              <a:xfrm>
                <a:off x="4649485" y="5242210"/>
                <a:ext cx="1413675" cy="238616"/>
              </a:xfrm>
              <a:prstGeom prst="rect">
                <a:avLst/>
              </a:prstGeom>
            </p:spPr>
          </p:pic>
          <p:pic>
            <p:nvPicPr>
              <p:cNvPr id="43" name="Immagine 42"/>
              <p:cNvPicPr>
                <a:picLocks noChangeAspect="1"/>
              </p:cNvPicPr>
              <p:nvPr/>
            </p:nvPicPr>
            <p:blipFill rotWithShape="1">
              <a:blip r:embed="rId11"/>
              <a:srcRect r="2045" b="15632"/>
              <a:stretch/>
            </p:blipFill>
            <p:spPr>
              <a:xfrm>
                <a:off x="4684682" y="5002678"/>
                <a:ext cx="1362066" cy="238396"/>
              </a:xfrm>
              <a:prstGeom prst="rect">
                <a:avLst/>
              </a:prstGeom>
            </p:spPr>
          </p:pic>
          <p:pic>
            <p:nvPicPr>
              <p:cNvPr id="44" name="Immagine 43"/>
              <p:cNvPicPr>
                <a:picLocks noChangeAspect="1"/>
              </p:cNvPicPr>
              <p:nvPr/>
            </p:nvPicPr>
            <p:blipFill rotWithShape="1">
              <a:blip r:embed="rId12"/>
              <a:srcRect t="4651" b="8947"/>
              <a:stretch/>
            </p:blipFill>
            <p:spPr>
              <a:xfrm>
                <a:off x="4659382" y="4747632"/>
                <a:ext cx="1413675" cy="234176"/>
              </a:xfrm>
              <a:prstGeom prst="rect">
                <a:avLst/>
              </a:prstGeom>
            </p:spPr>
          </p:pic>
          <p:pic>
            <p:nvPicPr>
              <p:cNvPr id="45" name="Immagine 44"/>
              <p:cNvPicPr>
                <a:picLocks noChangeAspect="1"/>
              </p:cNvPicPr>
              <p:nvPr/>
            </p:nvPicPr>
            <p:blipFill rotWithShape="1">
              <a:blip r:embed="rId13"/>
              <a:srcRect t="9944" b="14348"/>
              <a:stretch/>
            </p:blipFill>
            <p:spPr>
              <a:xfrm>
                <a:off x="4690258" y="4491155"/>
                <a:ext cx="1413675" cy="231388"/>
              </a:xfrm>
              <a:prstGeom prst="rect">
                <a:avLst/>
              </a:prstGeom>
            </p:spPr>
          </p:pic>
          <p:pic>
            <p:nvPicPr>
              <p:cNvPr id="46" name="Immagine 45"/>
              <p:cNvPicPr>
                <a:picLocks noChangeAspect="1"/>
              </p:cNvPicPr>
              <p:nvPr/>
            </p:nvPicPr>
            <p:blipFill rotWithShape="1">
              <a:blip r:embed="rId14"/>
              <a:srcRect b="8405"/>
              <a:stretch/>
            </p:blipFill>
            <p:spPr>
              <a:xfrm>
                <a:off x="4662941" y="4239528"/>
                <a:ext cx="1506375" cy="237689"/>
              </a:xfrm>
              <a:prstGeom prst="rect">
                <a:avLst/>
              </a:prstGeom>
            </p:spPr>
          </p:pic>
        </p:grpSp>
        <p:sp>
          <p:nvSpPr>
            <p:cNvPr id="47" name="CasellaDiTesto 46"/>
            <p:cNvSpPr txBox="1"/>
            <p:nvPr/>
          </p:nvSpPr>
          <p:spPr>
            <a:xfrm>
              <a:off x="4610455" y="3779484"/>
              <a:ext cx="1436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Phase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velocity</a:t>
              </a:r>
              <a:r>
                <a:rPr lang="it-IT" sz="1600" i="1" dirty="0" smtClean="0"/>
                <a:t> </a:t>
              </a:r>
              <a:endParaRPr lang="it-IT" sz="1600" i="1" dirty="0"/>
            </a:p>
          </p:txBody>
        </p:sp>
      </p:grpSp>
      <p:sp>
        <p:nvSpPr>
          <p:cNvPr id="49" name="Rettangolo 48"/>
          <p:cNvSpPr/>
          <p:nvPr/>
        </p:nvSpPr>
        <p:spPr>
          <a:xfrm>
            <a:off x="409833" y="2949425"/>
            <a:ext cx="54068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spcAft>
                <a:spcPts val="600"/>
              </a:spcAft>
            </a:pPr>
            <a:r>
              <a:rPr lang="en-GB" dirty="0" smtClean="0"/>
              <a:t>In this study we apply SWT </a:t>
            </a:r>
            <a:r>
              <a:rPr lang="en-GB" dirty="0"/>
              <a:t>to 3D active data at the exploration scale. </a:t>
            </a:r>
            <a:endParaRPr lang="en-GB" dirty="0" smtClean="0"/>
          </a:p>
          <a:p>
            <a:pPr marL="274320" lvl="1">
              <a:spcAft>
                <a:spcPts val="600"/>
              </a:spcAft>
            </a:pPr>
            <a:r>
              <a:rPr lang="en-GB" dirty="0" smtClean="0"/>
              <a:t>Different tomographical algorithms are tested:</a:t>
            </a:r>
          </a:p>
          <a:p>
            <a:pPr marL="274320" lvl="1"/>
            <a:endParaRPr lang="en-GB" sz="800" dirty="0" smtClean="0"/>
          </a:p>
          <a:p>
            <a:pPr marL="61722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Fast </a:t>
            </a:r>
            <a:r>
              <a:rPr lang="it-IT" dirty="0" err="1"/>
              <a:t>Marching</a:t>
            </a:r>
            <a:r>
              <a:rPr lang="it-IT" dirty="0"/>
              <a:t> Surface </a:t>
            </a:r>
            <a:r>
              <a:rPr lang="it-IT" dirty="0" err="1"/>
              <a:t>Tomography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 (</a:t>
            </a:r>
            <a:r>
              <a:rPr lang="it-IT" b="1" dirty="0"/>
              <a:t>FMST</a:t>
            </a:r>
            <a:r>
              <a:rPr lang="it-IT" dirty="0"/>
              <a:t>) (</a:t>
            </a:r>
            <a:r>
              <a:rPr lang="it-IT" dirty="0" err="1"/>
              <a:t>Rawlinson</a:t>
            </a:r>
            <a:r>
              <a:rPr lang="it-IT" dirty="0"/>
              <a:t> and </a:t>
            </a:r>
            <a:r>
              <a:rPr lang="it-IT" dirty="0" err="1"/>
              <a:t>Sambridge</a:t>
            </a:r>
            <a:r>
              <a:rPr lang="it-IT" dirty="0"/>
              <a:t>, 2005)</a:t>
            </a:r>
          </a:p>
          <a:p>
            <a:pPr marL="61722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Reversible</a:t>
            </a:r>
            <a:r>
              <a:rPr lang="it-IT" dirty="0"/>
              <a:t> </a:t>
            </a:r>
            <a:r>
              <a:rPr lang="it-IT" dirty="0" err="1"/>
              <a:t>Jump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(</a:t>
            </a:r>
            <a:r>
              <a:rPr lang="it-IT" b="1" dirty="0"/>
              <a:t>RJMCMC</a:t>
            </a:r>
            <a:r>
              <a:rPr lang="it-IT" dirty="0" smtClean="0"/>
              <a:t>)         </a:t>
            </a:r>
            <a:r>
              <a:rPr lang="it-IT" dirty="0"/>
              <a:t>(</a:t>
            </a:r>
            <a:r>
              <a:rPr lang="it-IT" dirty="0" err="1"/>
              <a:t>Bodin</a:t>
            </a:r>
            <a:r>
              <a:rPr lang="it-IT" dirty="0"/>
              <a:t> and </a:t>
            </a:r>
            <a:r>
              <a:rPr lang="it-IT" dirty="0" err="1"/>
              <a:t>Sambridge</a:t>
            </a:r>
            <a:r>
              <a:rPr lang="it-IT" dirty="0"/>
              <a:t>, 2009)</a:t>
            </a:r>
          </a:p>
          <a:p>
            <a:pPr marL="61722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err="1"/>
              <a:t>Eikonal</a:t>
            </a:r>
            <a:r>
              <a:rPr lang="it-IT" b="1" dirty="0"/>
              <a:t> </a:t>
            </a:r>
            <a:r>
              <a:rPr lang="it-IT" b="1" dirty="0" err="1"/>
              <a:t>Tomography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en-GB" dirty="0"/>
              <a:t>Lin et al., 2009)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7556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6378" r="18724"/>
          <a:stretch/>
        </p:blipFill>
        <p:spPr>
          <a:xfrm>
            <a:off x="7092175" y="4351283"/>
            <a:ext cx="2155124" cy="2230393"/>
          </a:xfrm>
          <a:prstGeom prst="rect">
            <a:avLst/>
          </a:prstGeom>
        </p:spPr>
      </p:pic>
      <p:sp>
        <p:nvSpPr>
          <p:cNvPr id="22" name="Titolo 1">
            <a:extLst>
              <a:ext uri="{FF2B5EF4-FFF2-40B4-BE49-F238E27FC236}">
                <a16:creationId xmlns:a16="http://schemas.microsoft.com/office/drawing/2014/main" id="{E9414CCC-AA94-4D1E-AEC4-A9DE1AD45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7" y="199025"/>
            <a:ext cx="11336379" cy="115681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2D SURFACE WAVE </a:t>
            </a:r>
            <a:r>
              <a:rPr lang="en-GB" sz="2400" dirty="0" err="1"/>
              <a:t>tomograpHY</a:t>
            </a:r>
            <a:r>
              <a:rPr lang="en-GB" sz="2400" dirty="0"/>
              <a:t> USING ACTIVE SEISMIC </a:t>
            </a:r>
            <a:r>
              <a:rPr lang="en-GB" sz="2400" dirty="0" smtClean="0"/>
              <a:t>DATA</a:t>
            </a:r>
            <a:endParaRPr lang="it-IT" sz="2200" dirty="0"/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90BA8FE7-3372-43D9-BAB1-AA7E5917A6D9}"/>
              </a:ext>
            </a:extLst>
          </p:cNvPr>
          <p:cNvSpPr txBox="1">
            <a:spLocks/>
          </p:cNvSpPr>
          <p:nvPr/>
        </p:nvSpPr>
        <p:spPr>
          <a:xfrm>
            <a:off x="680546" y="1184073"/>
            <a:ext cx="9875520" cy="744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2"/>
            </a:pPr>
            <a:r>
              <a:rPr lang="en-GB" sz="2200" b="0" dirty="0" smtClean="0"/>
              <a:t>TESTS ON Synthetic data</a:t>
            </a:r>
            <a:endParaRPr lang="en-GB" sz="2200" b="0" dirty="0"/>
          </a:p>
        </p:txBody>
      </p:sp>
      <p:pic>
        <p:nvPicPr>
          <p:cNvPr id="27" name="Immagine 2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6378" r="18724"/>
          <a:stretch>
            <a:fillRect/>
          </a:stretch>
        </p:blipFill>
        <p:spPr>
          <a:xfrm>
            <a:off x="4462940" y="4351282"/>
            <a:ext cx="2477213" cy="2230393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4479476" y="1774385"/>
            <a:ext cx="22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FMST</a:t>
            </a:r>
            <a:endParaRPr lang="it-IT" sz="14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860649" y="1741745"/>
            <a:ext cx="22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RJMCMC</a:t>
            </a:r>
            <a:endParaRPr lang="it-IT" sz="14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1309141" y="1842762"/>
            <a:ext cx="59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c [m/s]</a:t>
            </a:r>
            <a:endParaRPr lang="it-IT" sz="1000" dirty="0"/>
          </a:p>
        </p:txBody>
      </p:sp>
      <p:pic>
        <p:nvPicPr>
          <p:cNvPr id="44" name="Immagine 4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" t="6378" r="18724"/>
          <a:stretch>
            <a:fillRect/>
          </a:stretch>
        </p:blipFill>
        <p:spPr>
          <a:xfrm>
            <a:off x="4473453" y="2049522"/>
            <a:ext cx="2477213" cy="2230393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5270715" y="5958089"/>
            <a:ext cx="158506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RMS = 11.42 m/s</a:t>
            </a:r>
            <a:endParaRPr lang="it-IT" sz="1500" dirty="0"/>
          </a:p>
        </p:txBody>
      </p:sp>
      <p:pic>
        <p:nvPicPr>
          <p:cNvPr id="25" name="Immagine 24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6378" r="6357"/>
          <a:stretch/>
        </p:blipFill>
        <p:spPr>
          <a:xfrm>
            <a:off x="9367024" y="4382815"/>
            <a:ext cx="2530684" cy="2230393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10030173" y="4286681"/>
            <a:ext cx="599289" cy="120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9822435" y="5988589"/>
            <a:ext cx="158506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RMS = 17.22 m/s</a:t>
            </a:r>
            <a:endParaRPr lang="it-IT" sz="15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9267412" y="1796563"/>
            <a:ext cx="220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EIKONAL TOMOGRAPHY</a:t>
            </a:r>
            <a:endParaRPr lang="it-IT" sz="1400" b="1" dirty="0"/>
          </a:p>
        </p:txBody>
      </p:sp>
      <p:sp>
        <p:nvSpPr>
          <p:cNvPr id="54" name="CasellaDiTesto 53"/>
          <p:cNvSpPr txBox="1"/>
          <p:nvPr/>
        </p:nvSpPr>
        <p:spPr>
          <a:xfrm rot="16200000">
            <a:off x="3329715" y="5172703"/>
            <a:ext cx="1968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/>
              <a:t>Model </a:t>
            </a:r>
            <a:r>
              <a:rPr lang="it-IT" sz="1500" b="1" dirty="0" err="1" smtClean="0"/>
              <a:t>error</a:t>
            </a:r>
            <a:endParaRPr lang="it-IT" sz="1500" b="1" dirty="0"/>
          </a:p>
        </p:txBody>
      </p:sp>
      <p:sp>
        <p:nvSpPr>
          <p:cNvPr id="55" name="CasellaDiTesto 54"/>
          <p:cNvSpPr txBox="1"/>
          <p:nvPr/>
        </p:nvSpPr>
        <p:spPr>
          <a:xfrm rot="16200000">
            <a:off x="3171827" y="2922588"/>
            <a:ext cx="23074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/>
              <a:t>Output model (5% </a:t>
            </a:r>
            <a:r>
              <a:rPr lang="it-IT" sz="1500" b="1" dirty="0" err="1" smtClean="0"/>
              <a:t>noise</a:t>
            </a:r>
            <a:r>
              <a:rPr lang="it-IT" sz="1500" b="1" dirty="0" smtClean="0"/>
              <a:t>)</a:t>
            </a:r>
            <a:endParaRPr lang="it-IT" sz="1500" b="1" dirty="0"/>
          </a:p>
        </p:txBody>
      </p:sp>
      <p:pic>
        <p:nvPicPr>
          <p:cNvPr id="3" name="Immagine 2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6378" r="18379"/>
          <a:stretch/>
        </p:blipFill>
        <p:spPr>
          <a:xfrm>
            <a:off x="7084741" y="2049524"/>
            <a:ext cx="2162567" cy="2230393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7555973" y="5958088"/>
            <a:ext cx="158506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RMS = 10.56 m/s</a:t>
            </a:r>
            <a:endParaRPr lang="it-IT" sz="1500" dirty="0"/>
          </a:p>
        </p:txBody>
      </p:sp>
      <p:pic>
        <p:nvPicPr>
          <p:cNvPr id="29" name="Immagine 2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6378" r="6357"/>
          <a:stretch/>
        </p:blipFill>
        <p:spPr>
          <a:xfrm>
            <a:off x="9374458" y="2091563"/>
            <a:ext cx="2523249" cy="2230393"/>
          </a:xfrm>
          <a:prstGeom prst="rect">
            <a:avLst/>
          </a:prstGeom>
        </p:spPr>
      </p:pic>
      <p:sp>
        <p:nvSpPr>
          <p:cNvPr id="51" name="CasellaDiTesto 50"/>
          <p:cNvSpPr txBox="1"/>
          <p:nvPr/>
        </p:nvSpPr>
        <p:spPr>
          <a:xfrm>
            <a:off x="11318786" y="4155443"/>
            <a:ext cx="59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c [m/s]</a:t>
            </a:r>
            <a:endParaRPr lang="it-IT" sz="1000" dirty="0"/>
          </a:p>
        </p:txBody>
      </p:sp>
      <p:pic>
        <p:nvPicPr>
          <p:cNvPr id="28" name="Immagine 2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8"/>
          <a:stretch>
            <a:fillRect/>
          </a:stretch>
        </p:blipFill>
        <p:spPr>
          <a:xfrm>
            <a:off x="292534" y="2600640"/>
            <a:ext cx="3491595" cy="282218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3133563" y="2514343"/>
            <a:ext cx="758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 [m/s]</a:t>
            </a:r>
            <a:endParaRPr lang="it-IT" sz="1200" dirty="0"/>
          </a:p>
        </p:txBody>
      </p:sp>
      <p:sp>
        <p:nvSpPr>
          <p:cNvPr id="2" name="Rettangolo 1"/>
          <p:cNvSpPr/>
          <p:nvPr/>
        </p:nvSpPr>
        <p:spPr>
          <a:xfrm>
            <a:off x="6960093" y="1741745"/>
            <a:ext cx="2296633" cy="487146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2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>
            <a:extLst>
              <a:ext uri="{FF2B5EF4-FFF2-40B4-BE49-F238E27FC236}">
                <a16:creationId xmlns:a16="http://schemas.microsoft.com/office/drawing/2014/main" id="{E9414CCC-AA94-4D1E-AEC4-A9DE1AD45EF9}"/>
              </a:ext>
            </a:extLst>
          </p:cNvPr>
          <p:cNvSpPr txBox="1">
            <a:spLocks/>
          </p:cNvSpPr>
          <p:nvPr/>
        </p:nvSpPr>
        <p:spPr>
          <a:xfrm>
            <a:off x="388307" y="199025"/>
            <a:ext cx="11336379" cy="1156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mtClean="0"/>
              <a:t>2D SURFACE WAVE tomograpHY USING ACTIVE SEISMIC DATA</a:t>
            </a:r>
            <a:endParaRPr lang="it-IT" sz="2200" dirty="0"/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90BA8FE7-3372-43D9-BAB1-AA7E5917A6D9}"/>
              </a:ext>
            </a:extLst>
          </p:cNvPr>
          <p:cNvSpPr txBox="1">
            <a:spLocks/>
          </p:cNvSpPr>
          <p:nvPr/>
        </p:nvSpPr>
        <p:spPr>
          <a:xfrm>
            <a:off x="680546" y="1184073"/>
            <a:ext cx="9875520" cy="744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3"/>
            </a:pPr>
            <a:r>
              <a:rPr lang="en-GB" sz="2200" b="0" dirty="0" smtClean="0"/>
              <a:t>TESTS ON REAL data</a:t>
            </a:r>
            <a:endParaRPr lang="en-GB" sz="2200" b="0" dirty="0"/>
          </a:p>
        </p:txBody>
      </p:sp>
      <p:pic>
        <p:nvPicPr>
          <p:cNvPr id="24" name="Immagin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34" y="2277824"/>
            <a:ext cx="3025825" cy="3690458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3943262" y="2068922"/>
            <a:ext cx="470508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We use a 3D </a:t>
            </a:r>
            <a:r>
              <a:rPr lang="en-GB" dirty="0"/>
              <a:t>active dataset from oil and gas industry in the Po </a:t>
            </a:r>
            <a:r>
              <a:rPr lang="en-GB" dirty="0" smtClean="0"/>
              <a:t>plain, with 3777 </a:t>
            </a:r>
            <a:r>
              <a:rPr lang="en-GB" dirty="0"/>
              <a:t>source </a:t>
            </a:r>
            <a:r>
              <a:rPr lang="en-GB" dirty="0" smtClean="0"/>
              <a:t>positions and 5551 receivers.</a:t>
            </a:r>
          </a:p>
          <a:p>
            <a:pPr algn="just">
              <a:spcAft>
                <a:spcPts val="600"/>
              </a:spcAft>
            </a:pPr>
            <a:r>
              <a:rPr lang="en-GB" dirty="0"/>
              <a:t>Source-receiver travel times for one frequency and one mode (fundamental mode) are derived from phase differences. We implemented a workflow that starts from 2 Hz, where only the fundamental mode is present: a </a:t>
            </a:r>
            <a:r>
              <a:rPr lang="en-GB" b="1" dirty="0"/>
              <a:t>shot-dependent LMO correction </a:t>
            </a:r>
            <a:r>
              <a:rPr lang="en-GB" dirty="0"/>
              <a:t>is used to support </a:t>
            </a:r>
            <a:r>
              <a:rPr lang="en-GB" b="1" dirty="0"/>
              <a:t>2D phase unwrapping</a:t>
            </a:r>
            <a:r>
              <a:rPr lang="en-GB" dirty="0"/>
              <a:t>, then </a:t>
            </a:r>
            <a:r>
              <a:rPr lang="en-GB" b="1" dirty="0"/>
              <a:t>travel time tomography </a:t>
            </a:r>
            <a:r>
              <a:rPr lang="en-GB" dirty="0"/>
              <a:t>is applied and a phase velocity map is retrieved. The analysis progressively moves to higher frequencies, where a </a:t>
            </a:r>
            <a:r>
              <a:rPr lang="en-GB" b="1" dirty="0"/>
              <a:t>pseudo 2D f-k filter</a:t>
            </a:r>
            <a:r>
              <a:rPr lang="en-GB" dirty="0"/>
              <a:t> is designed based on the previous frequency phase velocity distribution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90" name="Gruppo 89"/>
          <p:cNvGrpSpPr/>
          <p:nvPr/>
        </p:nvGrpSpPr>
        <p:grpSpPr>
          <a:xfrm>
            <a:off x="8851136" y="1122438"/>
            <a:ext cx="3015329" cy="5406981"/>
            <a:chOff x="8851136" y="1122438"/>
            <a:chExt cx="3015329" cy="5406981"/>
          </a:xfrm>
        </p:grpSpPr>
        <p:grpSp>
          <p:nvGrpSpPr>
            <p:cNvPr id="4" name="Gruppo 3"/>
            <p:cNvGrpSpPr/>
            <p:nvPr/>
          </p:nvGrpSpPr>
          <p:grpSpPr>
            <a:xfrm>
              <a:off x="9059579" y="1998614"/>
              <a:ext cx="2714417" cy="326386"/>
              <a:chOff x="9190231" y="1742536"/>
              <a:chExt cx="2714417" cy="326386"/>
            </a:xfrm>
          </p:grpSpPr>
          <p:sp>
            <p:nvSpPr>
              <p:cNvPr id="2" name="Rettangolo arrotondato 1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" name="CasellaDiTesto 2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2D PHASE UNWRAPPING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po 19"/>
            <p:cNvGrpSpPr/>
            <p:nvPr/>
          </p:nvGrpSpPr>
          <p:grpSpPr>
            <a:xfrm>
              <a:off x="9059578" y="2557811"/>
              <a:ext cx="2714417" cy="317081"/>
              <a:chOff x="9190231" y="1742536"/>
              <a:chExt cx="2714417" cy="317081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9368287" y="1742536"/>
                <a:ext cx="2373652" cy="31708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TRAVEL TIME TOMOGRAPHY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9067251" y="1447364"/>
              <a:ext cx="2714417" cy="326386"/>
              <a:chOff x="9190231" y="1742536"/>
              <a:chExt cx="2714417" cy="326386"/>
            </a:xfrm>
          </p:grpSpPr>
          <p:sp>
            <p:nvSpPr>
              <p:cNvPr id="31" name="Rettangolo arrotondato 30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LMO-VELOCITY SCAN 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uppo 33"/>
            <p:cNvGrpSpPr/>
            <p:nvPr/>
          </p:nvGrpSpPr>
          <p:grpSpPr>
            <a:xfrm>
              <a:off x="9051906" y="4447155"/>
              <a:ext cx="2714417" cy="326386"/>
              <a:chOff x="9190231" y="1742536"/>
              <a:chExt cx="2714417" cy="326386"/>
            </a:xfrm>
          </p:grpSpPr>
          <p:sp>
            <p:nvSpPr>
              <p:cNvPr id="35" name="Rettangolo arrotondato 34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2D PHASE UNWRAPPING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uppo 38"/>
            <p:cNvGrpSpPr/>
            <p:nvPr/>
          </p:nvGrpSpPr>
          <p:grpSpPr>
            <a:xfrm>
              <a:off x="9051905" y="5006352"/>
              <a:ext cx="2714417" cy="317081"/>
              <a:chOff x="9190231" y="1742536"/>
              <a:chExt cx="2714417" cy="317081"/>
            </a:xfrm>
          </p:grpSpPr>
          <p:sp>
            <p:nvSpPr>
              <p:cNvPr id="40" name="Rettangolo arrotondato 39"/>
              <p:cNvSpPr/>
              <p:nvPr/>
            </p:nvSpPr>
            <p:spPr>
              <a:xfrm>
                <a:off x="9368287" y="1742536"/>
                <a:ext cx="2373652" cy="31708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TRAVEL TIME TOMOGRAPHY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9059578" y="3895905"/>
              <a:ext cx="2714417" cy="326386"/>
              <a:chOff x="9190231" y="1742536"/>
              <a:chExt cx="2714417" cy="326386"/>
            </a:xfrm>
          </p:grpSpPr>
          <p:sp>
            <p:nvSpPr>
              <p:cNvPr id="43" name="Rettangolo arrotondato 42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LMO-VELOCITY SCAN 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uppo 44"/>
            <p:cNvGrpSpPr/>
            <p:nvPr/>
          </p:nvGrpSpPr>
          <p:grpSpPr>
            <a:xfrm>
              <a:off x="9051904" y="3340998"/>
              <a:ext cx="2714417" cy="326386"/>
              <a:chOff x="9190231" y="1742536"/>
              <a:chExt cx="2714417" cy="326386"/>
            </a:xfrm>
          </p:grpSpPr>
          <p:sp>
            <p:nvSpPr>
              <p:cNvPr id="46" name="Rettangolo arrotondato 45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PSEUDO 2D F-K FILTER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Connettore 2 5"/>
            <p:cNvCxnSpPr>
              <a:stCxn id="25" idx="2"/>
              <a:endCxn id="46" idx="0"/>
            </p:cNvCxnSpPr>
            <p:nvPr/>
          </p:nvCxnSpPr>
          <p:spPr>
            <a:xfrm>
              <a:off x="10416787" y="2874892"/>
              <a:ext cx="952" cy="46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>
              <a:stCxn id="2" idx="2"/>
            </p:cNvCxnSpPr>
            <p:nvPr/>
          </p:nvCxnSpPr>
          <p:spPr>
            <a:xfrm flipH="1">
              <a:off x="10424459" y="2325000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 flipH="1">
              <a:off x="10408157" y="1766638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/>
            <p:cNvCxnSpPr/>
            <p:nvPr/>
          </p:nvCxnSpPr>
          <p:spPr>
            <a:xfrm flipH="1">
              <a:off x="10421585" y="3668674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10407202" y="4222033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/>
            <p:nvPr/>
          </p:nvCxnSpPr>
          <p:spPr>
            <a:xfrm flipH="1">
              <a:off x="10406247" y="4782586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/>
            <p:cNvCxnSpPr/>
            <p:nvPr/>
          </p:nvCxnSpPr>
          <p:spPr>
            <a:xfrm flipV="1">
              <a:off x="11800900" y="3508398"/>
              <a:ext cx="2154" cy="2239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 flipH="1">
              <a:off x="11469338" y="3508397"/>
              <a:ext cx="33371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ttangolo 68"/>
            <p:cNvSpPr/>
            <p:nvPr/>
          </p:nvSpPr>
          <p:spPr>
            <a:xfrm>
              <a:off x="9162898" y="1343458"/>
              <a:ext cx="2561788" cy="16125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70" name="CasellaDiTesto 69"/>
            <p:cNvSpPr txBox="1"/>
            <p:nvPr/>
          </p:nvSpPr>
          <p:spPr>
            <a:xfrm rot="16200000">
              <a:off x="7988394" y="1985180"/>
              <a:ext cx="2033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frequency</a:t>
              </a:r>
              <a:r>
                <a:rPr lang="it-IT" sz="1400" b="1" dirty="0" smtClean="0"/>
                <a:t> = 2 Hz</a:t>
              </a:r>
              <a:endParaRPr lang="it-IT" sz="1400" b="1" dirty="0"/>
            </a:p>
          </p:txBody>
        </p:sp>
        <p:grpSp>
          <p:nvGrpSpPr>
            <p:cNvPr id="72" name="Gruppo 71"/>
            <p:cNvGrpSpPr/>
            <p:nvPr/>
          </p:nvGrpSpPr>
          <p:grpSpPr>
            <a:xfrm>
              <a:off x="9035215" y="6212338"/>
              <a:ext cx="2714417" cy="317081"/>
              <a:chOff x="9190231" y="1742536"/>
              <a:chExt cx="2714417" cy="317081"/>
            </a:xfrm>
          </p:grpSpPr>
          <p:sp>
            <p:nvSpPr>
              <p:cNvPr id="73" name="Rettangolo arrotondato 72"/>
              <p:cNvSpPr/>
              <p:nvPr/>
            </p:nvSpPr>
            <p:spPr>
              <a:xfrm>
                <a:off x="9368287" y="1742536"/>
                <a:ext cx="2373652" cy="31708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DEPTH INVERSION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CasellaDiTesto 74"/>
            <p:cNvSpPr txBox="1"/>
            <p:nvPr/>
          </p:nvSpPr>
          <p:spPr>
            <a:xfrm rot="16200000">
              <a:off x="10908300" y="4174173"/>
              <a:ext cx="16239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00" b="1" dirty="0" err="1" smtClean="0"/>
                <a:t>Next</a:t>
              </a:r>
              <a:r>
                <a:rPr lang="it-IT" sz="1300" b="1" dirty="0" smtClean="0"/>
                <a:t> </a:t>
              </a:r>
              <a:r>
                <a:rPr lang="it-IT" sz="1300" b="1" dirty="0" err="1" smtClean="0"/>
                <a:t>frequency</a:t>
              </a:r>
              <a:endParaRPr lang="it-IT" sz="1300" b="1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10227727" y="2997448"/>
              <a:ext cx="16239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00" b="1" dirty="0" err="1" smtClean="0"/>
                <a:t>Next</a:t>
              </a:r>
              <a:r>
                <a:rPr lang="it-IT" sz="1300" b="1" dirty="0" smtClean="0"/>
                <a:t> </a:t>
              </a:r>
              <a:r>
                <a:rPr lang="it-IT" sz="1300" b="1" dirty="0" err="1" smtClean="0"/>
                <a:t>frequency</a:t>
              </a:r>
              <a:endParaRPr lang="it-IT" sz="1300" b="1" dirty="0"/>
            </a:p>
          </p:txBody>
        </p:sp>
        <p:sp>
          <p:nvSpPr>
            <p:cNvPr id="77" name="Rombo 76"/>
            <p:cNvSpPr/>
            <p:nvPr/>
          </p:nvSpPr>
          <p:spPr>
            <a:xfrm>
              <a:off x="9353773" y="5518562"/>
              <a:ext cx="2110169" cy="470517"/>
            </a:xfrm>
            <a:prstGeom prst="diamond">
              <a:avLst/>
            </a:prstGeom>
            <a:solidFill>
              <a:srgbClr val="0070C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9690731" y="5534862"/>
              <a:ext cx="1500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 smtClean="0">
                  <a:solidFill>
                    <a:schemeClr val="bg1"/>
                  </a:solidFill>
                </a:rPr>
                <a:t>All</a:t>
              </a:r>
              <a:r>
                <a:rPr lang="it-IT" sz="1200" dirty="0" smtClean="0">
                  <a:solidFill>
                    <a:schemeClr val="bg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bg1"/>
                  </a:solidFill>
                </a:rPr>
                <a:t>frequencies</a:t>
              </a:r>
              <a:r>
                <a:rPr lang="it-IT" sz="1200" dirty="0" smtClean="0">
                  <a:solidFill>
                    <a:schemeClr val="bg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bg1"/>
                  </a:solidFill>
                </a:rPr>
                <a:t>analysed</a:t>
              </a:r>
              <a:r>
                <a:rPr lang="it-IT" sz="1200" dirty="0" smtClean="0">
                  <a:solidFill>
                    <a:schemeClr val="bg1"/>
                  </a:solidFill>
                </a:rPr>
                <a:t>?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Connettore 2 70"/>
            <p:cNvCxnSpPr/>
            <p:nvPr/>
          </p:nvCxnSpPr>
          <p:spPr>
            <a:xfrm>
              <a:off x="10410160" y="5323433"/>
              <a:ext cx="0" cy="2023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/>
            <p:cNvCxnSpPr/>
            <p:nvPr/>
          </p:nvCxnSpPr>
          <p:spPr>
            <a:xfrm>
              <a:off x="11422445" y="5747980"/>
              <a:ext cx="380608" cy="58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/>
            <p:cNvSpPr txBox="1"/>
            <p:nvPr/>
          </p:nvSpPr>
          <p:spPr>
            <a:xfrm>
              <a:off x="11392217" y="5490542"/>
              <a:ext cx="439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NO</a:t>
              </a:r>
              <a:endParaRPr lang="it-IT" sz="1400" dirty="0"/>
            </a:p>
          </p:txBody>
        </p:sp>
        <p:cxnSp>
          <p:nvCxnSpPr>
            <p:cNvPr id="88" name="Connettore 2 87"/>
            <p:cNvCxnSpPr/>
            <p:nvPr/>
          </p:nvCxnSpPr>
          <p:spPr>
            <a:xfrm>
              <a:off x="10413927" y="5996527"/>
              <a:ext cx="0" cy="2023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asellaDiTesto 88"/>
            <p:cNvSpPr txBox="1"/>
            <p:nvPr/>
          </p:nvSpPr>
          <p:spPr>
            <a:xfrm>
              <a:off x="10433086" y="5936354"/>
              <a:ext cx="490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7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>
            <a:extLst>
              <a:ext uri="{FF2B5EF4-FFF2-40B4-BE49-F238E27FC236}">
                <a16:creationId xmlns:a16="http://schemas.microsoft.com/office/drawing/2014/main" id="{E9414CCC-AA94-4D1E-AEC4-A9DE1AD45EF9}"/>
              </a:ext>
            </a:extLst>
          </p:cNvPr>
          <p:cNvSpPr txBox="1">
            <a:spLocks/>
          </p:cNvSpPr>
          <p:nvPr/>
        </p:nvSpPr>
        <p:spPr>
          <a:xfrm>
            <a:off x="388307" y="199025"/>
            <a:ext cx="11336379" cy="1156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mtClean="0"/>
              <a:t>2D SURFACE WAVE tomograpHY USING ACTIVE SEISMIC DATA</a:t>
            </a:r>
            <a:endParaRPr lang="it-IT" sz="2200" dirty="0"/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90BA8FE7-3372-43D9-BAB1-AA7E5917A6D9}"/>
              </a:ext>
            </a:extLst>
          </p:cNvPr>
          <p:cNvSpPr txBox="1">
            <a:spLocks/>
          </p:cNvSpPr>
          <p:nvPr/>
        </p:nvSpPr>
        <p:spPr>
          <a:xfrm>
            <a:off x="680546" y="1184073"/>
            <a:ext cx="9875520" cy="744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90000"/>
              </a:lnSpc>
              <a:buFont typeface="+mj-lt"/>
              <a:buAutoNum type="arabicPeriod" startAt="3"/>
            </a:pPr>
            <a:r>
              <a:rPr lang="en-GB" sz="2200" b="0" dirty="0" smtClean="0"/>
              <a:t>TESTS ON REAL data</a:t>
            </a:r>
            <a:endParaRPr lang="en-GB" sz="2200" b="0" dirty="0"/>
          </a:p>
        </p:txBody>
      </p:sp>
      <p:pic>
        <p:nvPicPr>
          <p:cNvPr id="135" name="Immagin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2" y="3185068"/>
            <a:ext cx="8002931" cy="3052665"/>
          </a:xfrm>
          <a:prstGeom prst="rect">
            <a:avLst/>
          </a:prstGeom>
        </p:spPr>
      </p:pic>
      <p:sp>
        <p:nvSpPr>
          <p:cNvPr id="136" name="Rettangolo 135"/>
          <p:cNvSpPr/>
          <p:nvPr/>
        </p:nvSpPr>
        <p:spPr>
          <a:xfrm>
            <a:off x="694114" y="2068922"/>
            <a:ext cx="7540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dirty="0" smtClean="0"/>
              <a:t>All processing steps are repeated for all frequencies of analysis (2 - 7 Hz).</a:t>
            </a:r>
          </a:p>
          <a:p>
            <a:pPr algn="just">
              <a:lnSpc>
                <a:spcPct val="100000"/>
              </a:lnSpc>
            </a:pPr>
            <a:r>
              <a:rPr lang="en-GB" dirty="0" smtClean="0"/>
              <a:t>Phase velocity maps for all frequencies are produced. We reconstruct all local dispersion curves and invert them separately to retrieve a 3-D Vs model.</a:t>
            </a:r>
            <a:endParaRPr lang="en-GB" dirty="0"/>
          </a:p>
        </p:txBody>
      </p:sp>
      <p:grpSp>
        <p:nvGrpSpPr>
          <p:cNvPr id="66" name="Gruppo 65"/>
          <p:cNvGrpSpPr/>
          <p:nvPr/>
        </p:nvGrpSpPr>
        <p:grpSpPr>
          <a:xfrm>
            <a:off x="8851136" y="1122438"/>
            <a:ext cx="3015329" cy="5406981"/>
            <a:chOff x="8851136" y="1122438"/>
            <a:chExt cx="3015329" cy="5406981"/>
          </a:xfrm>
        </p:grpSpPr>
        <p:grpSp>
          <p:nvGrpSpPr>
            <p:cNvPr id="67" name="Gruppo 66"/>
            <p:cNvGrpSpPr/>
            <p:nvPr/>
          </p:nvGrpSpPr>
          <p:grpSpPr>
            <a:xfrm>
              <a:off x="9059579" y="1998614"/>
              <a:ext cx="2714417" cy="326386"/>
              <a:chOff x="9190231" y="1742536"/>
              <a:chExt cx="2714417" cy="326386"/>
            </a:xfrm>
          </p:grpSpPr>
          <p:sp>
            <p:nvSpPr>
              <p:cNvPr id="108" name="Rettangolo arrotondato 107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CasellaDiTesto 108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2D PHASE UNWRAPPING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uppo 67"/>
            <p:cNvGrpSpPr/>
            <p:nvPr/>
          </p:nvGrpSpPr>
          <p:grpSpPr>
            <a:xfrm>
              <a:off x="9059578" y="2557811"/>
              <a:ext cx="2714417" cy="317081"/>
              <a:chOff x="9190231" y="1742536"/>
              <a:chExt cx="2714417" cy="317081"/>
            </a:xfrm>
          </p:grpSpPr>
          <p:sp>
            <p:nvSpPr>
              <p:cNvPr id="106" name="Rettangolo arrotondato 105"/>
              <p:cNvSpPr/>
              <p:nvPr/>
            </p:nvSpPr>
            <p:spPr>
              <a:xfrm>
                <a:off x="9368287" y="1742536"/>
                <a:ext cx="2373652" cy="31708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CasellaDiTesto 106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TRAVEL TIME TOMOGRAPHY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uppo 68"/>
            <p:cNvGrpSpPr/>
            <p:nvPr/>
          </p:nvGrpSpPr>
          <p:grpSpPr>
            <a:xfrm>
              <a:off x="9067251" y="1447364"/>
              <a:ext cx="2714417" cy="326386"/>
              <a:chOff x="9190231" y="1742536"/>
              <a:chExt cx="2714417" cy="326386"/>
            </a:xfrm>
          </p:grpSpPr>
          <p:sp>
            <p:nvSpPr>
              <p:cNvPr id="104" name="Rettangolo arrotondato 103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CasellaDiTesto 104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LMO-VELOCITY SCAN 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Gruppo 69"/>
            <p:cNvGrpSpPr/>
            <p:nvPr/>
          </p:nvGrpSpPr>
          <p:grpSpPr>
            <a:xfrm>
              <a:off x="9051906" y="4447155"/>
              <a:ext cx="2714417" cy="326386"/>
              <a:chOff x="9190231" y="1742536"/>
              <a:chExt cx="2714417" cy="326386"/>
            </a:xfrm>
          </p:grpSpPr>
          <p:sp>
            <p:nvSpPr>
              <p:cNvPr id="102" name="Rettangolo arrotondato 101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CasellaDiTesto 102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2D PHASE UNWRAPPING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Gruppo 70"/>
            <p:cNvGrpSpPr/>
            <p:nvPr/>
          </p:nvGrpSpPr>
          <p:grpSpPr>
            <a:xfrm>
              <a:off x="9051905" y="5006352"/>
              <a:ext cx="2714417" cy="317081"/>
              <a:chOff x="9190231" y="1742536"/>
              <a:chExt cx="2714417" cy="317081"/>
            </a:xfrm>
          </p:grpSpPr>
          <p:sp>
            <p:nvSpPr>
              <p:cNvPr id="100" name="Rettangolo arrotondato 99"/>
              <p:cNvSpPr/>
              <p:nvPr/>
            </p:nvSpPr>
            <p:spPr>
              <a:xfrm>
                <a:off x="9368287" y="1742536"/>
                <a:ext cx="2373652" cy="31708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CasellaDiTesto 100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TRAVEL TIME TOMOGRAPHY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uppo 71"/>
            <p:cNvGrpSpPr/>
            <p:nvPr/>
          </p:nvGrpSpPr>
          <p:grpSpPr>
            <a:xfrm>
              <a:off x="9059578" y="3895905"/>
              <a:ext cx="2714417" cy="326386"/>
              <a:chOff x="9190231" y="1742536"/>
              <a:chExt cx="2714417" cy="326386"/>
            </a:xfrm>
          </p:grpSpPr>
          <p:sp>
            <p:nvSpPr>
              <p:cNvPr id="98" name="Rettangolo arrotondato 97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CasellaDiTesto 98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LMO-VELOCITY SCAN 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Gruppo 72"/>
            <p:cNvGrpSpPr/>
            <p:nvPr/>
          </p:nvGrpSpPr>
          <p:grpSpPr>
            <a:xfrm>
              <a:off x="9051904" y="3340998"/>
              <a:ext cx="2714417" cy="326386"/>
              <a:chOff x="9190231" y="1742536"/>
              <a:chExt cx="2714417" cy="326386"/>
            </a:xfrm>
          </p:grpSpPr>
          <p:sp>
            <p:nvSpPr>
              <p:cNvPr id="96" name="Rettangolo arrotondato 95"/>
              <p:cNvSpPr/>
              <p:nvPr/>
            </p:nvSpPr>
            <p:spPr>
              <a:xfrm>
                <a:off x="9504467" y="1742536"/>
                <a:ext cx="2103198" cy="32638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CasellaDiTesto 96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PSEUDO 2D F-K FILTER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4" name="Connettore 2 73"/>
            <p:cNvCxnSpPr>
              <a:stCxn id="107" idx="2"/>
              <a:endCxn id="96" idx="0"/>
            </p:cNvCxnSpPr>
            <p:nvPr/>
          </p:nvCxnSpPr>
          <p:spPr>
            <a:xfrm>
              <a:off x="10416787" y="2874892"/>
              <a:ext cx="952" cy="4661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>
              <a:stCxn id="108" idx="2"/>
            </p:cNvCxnSpPr>
            <p:nvPr/>
          </p:nvCxnSpPr>
          <p:spPr>
            <a:xfrm flipH="1">
              <a:off x="10424459" y="2325000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 flipH="1">
              <a:off x="10408157" y="1766638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/>
            <p:nvPr/>
          </p:nvCxnSpPr>
          <p:spPr>
            <a:xfrm flipH="1">
              <a:off x="10421585" y="3668674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/>
            <p:nvPr/>
          </p:nvCxnSpPr>
          <p:spPr>
            <a:xfrm flipH="1">
              <a:off x="10407202" y="4222033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/>
            <p:cNvCxnSpPr/>
            <p:nvPr/>
          </p:nvCxnSpPr>
          <p:spPr>
            <a:xfrm flipH="1">
              <a:off x="10406247" y="4782586"/>
              <a:ext cx="955" cy="2199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/>
            <p:cNvCxnSpPr/>
            <p:nvPr/>
          </p:nvCxnSpPr>
          <p:spPr>
            <a:xfrm flipV="1">
              <a:off x="11800900" y="3508398"/>
              <a:ext cx="2154" cy="2239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/>
            <p:cNvCxnSpPr/>
            <p:nvPr/>
          </p:nvCxnSpPr>
          <p:spPr>
            <a:xfrm flipH="1">
              <a:off x="11469338" y="3508397"/>
              <a:ext cx="33371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ttangolo 81"/>
            <p:cNvSpPr/>
            <p:nvPr/>
          </p:nvSpPr>
          <p:spPr>
            <a:xfrm>
              <a:off x="9162898" y="1343458"/>
              <a:ext cx="2561788" cy="161253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83" name="CasellaDiTesto 82"/>
            <p:cNvSpPr txBox="1"/>
            <p:nvPr/>
          </p:nvSpPr>
          <p:spPr>
            <a:xfrm rot="16200000">
              <a:off x="7988394" y="1985180"/>
              <a:ext cx="20332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frequency</a:t>
              </a:r>
              <a:r>
                <a:rPr lang="it-IT" sz="1400" b="1" dirty="0" smtClean="0"/>
                <a:t> = 2 Hz</a:t>
              </a:r>
              <a:endParaRPr lang="it-IT" sz="1400" b="1" dirty="0"/>
            </a:p>
          </p:txBody>
        </p:sp>
        <p:grpSp>
          <p:nvGrpSpPr>
            <p:cNvPr id="84" name="Gruppo 83"/>
            <p:cNvGrpSpPr/>
            <p:nvPr/>
          </p:nvGrpSpPr>
          <p:grpSpPr>
            <a:xfrm>
              <a:off x="9035215" y="6212338"/>
              <a:ext cx="2714417" cy="317081"/>
              <a:chOff x="9190231" y="1742536"/>
              <a:chExt cx="2714417" cy="317081"/>
            </a:xfrm>
          </p:grpSpPr>
          <p:sp>
            <p:nvSpPr>
              <p:cNvPr id="94" name="Rettangolo arrotondato 93"/>
              <p:cNvSpPr/>
              <p:nvPr/>
            </p:nvSpPr>
            <p:spPr>
              <a:xfrm>
                <a:off x="9368287" y="1742536"/>
                <a:ext cx="2373652" cy="31708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CasellaDiTesto 94"/>
              <p:cNvSpPr txBox="1"/>
              <p:nvPr/>
            </p:nvSpPr>
            <p:spPr>
              <a:xfrm>
                <a:off x="9190231" y="1751840"/>
                <a:ext cx="27144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>
                    <a:solidFill>
                      <a:schemeClr val="bg1"/>
                    </a:solidFill>
                  </a:rPr>
                  <a:t>DEPTH INVERSION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CasellaDiTesto 84"/>
            <p:cNvSpPr txBox="1"/>
            <p:nvPr/>
          </p:nvSpPr>
          <p:spPr>
            <a:xfrm rot="16200000">
              <a:off x="10908300" y="4174173"/>
              <a:ext cx="16239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00" b="1" dirty="0" err="1" smtClean="0"/>
                <a:t>Next</a:t>
              </a:r>
              <a:r>
                <a:rPr lang="it-IT" sz="1300" b="1" dirty="0" smtClean="0"/>
                <a:t> </a:t>
              </a:r>
              <a:r>
                <a:rPr lang="it-IT" sz="1300" b="1" dirty="0" err="1" smtClean="0"/>
                <a:t>frequency</a:t>
              </a:r>
              <a:endParaRPr lang="it-IT" sz="1300" b="1" dirty="0"/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10227727" y="2997448"/>
              <a:ext cx="162394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00" b="1" dirty="0" err="1" smtClean="0"/>
                <a:t>Next</a:t>
              </a:r>
              <a:r>
                <a:rPr lang="it-IT" sz="1300" b="1" dirty="0" smtClean="0"/>
                <a:t> </a:t>
              </a:r>
              <a:r>
                <a:rPr lang="it-IT" sz="1300" b="1" dirty="0" err="1" smtClean="0"/>
                <a:t>frequency</a:t>
              </a:r>
              <a:endParaRPr lang="it-IT" sz="1300" b="1" dirty="0"/>
            </a:p>
          </p:txBody>
        </p:sp>
        <p:sp>
          <p:nvSpPr>
            <p:cNvPr id="87" name="Rombo 86"/>
            <p:cNvSpPr/>
            <p:nvPr/>
          </p:nvSpPr>
          <p:spPr>
            <a:xfrm>
              <a:off x="9353773" y="5518562"/>
              <a:ext cx="2110169" cy="470517"/>
            </a:xfrm>
            <a:prstGeom prst="diamond">
              <a:avLst/>
            </a:prstGeom>
            <a:solidFill>
              <a:srgbClr val="0070C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9690731" y="5534862"/>
              <a:ext cx="1500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 smtClean="0">
                  <a:solidFill>
                    <a:schemeClr val="bg1"/>
                  </a:solidFill>
                </a:rPr>
                <a:t>All</a:t>
              </a:r>
              <a:r>
                <a:rPr lang="it-IT" sz="1200" dirty="0" smtClean="0">
                  <a:solidFill>
                    <a:schemeClr val="bg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bg1"/>
                  </a:solidFill>
                </a:rPr>
                <a:t>frequencies</a:t>
              </a:r>
              <a:r>
                <a:rPr lang="it-IT" sz="1200" dirty="0" smtClean="0">
                  <a:solidFill>
                    <a:schemeClr val="bg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bg1"/>
                  </a:solidFill>
                </a:rPr>
                <a:t>analysed</a:t>
              </a:r>
              <a:r>
                <a:rPr lang="it-IT" sz="1200" dirty="0" smtClean="0">
                  <a:solidFill>
                    <a:schemeClr val="bg1"/>
                  </a:solidFill>
                </a:rPr>
                <a:t>?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9" name="Connettore 2 88"/>
            <p:cNvCxnSpPr/>
            <p:nvPr/>
          </p:nvCxnSpPr>
          <p:spPr>
            <a:xfrm>
              <a:off x="10410160" y="5323433"/>
              <a:ext cx="0" cy="2023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/>
            <p:cNvCxnSpPr/>
            <p:nvPr/>
          </p:nvCxnSpPr>
          <p:spPr>
            <a:xfrm>
              <a:off x="11422445" y="5747980"/>
              <a:ext cx="380608" cy="58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sellaDiTesto 90"/>
            <p:cNvSpPr txBox="1"/>
            <p:nvPr/>
          </p:nvSpPr>
          <p:spPr>
            <a:xfrm>
              <a:off x="11392217" y="5490542"/>
              <a:ext cx="439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NO</a:t>
              </a:r>
              <a:endParaRPr lang="it-IT" sz="1400" dirty="0"/>
            </a:p>
          </p:txBody>
        </p:sp>
        <p:cxnSp>
          <p:nvCxnSpPr>
            <p:cNvPr id="92" name="Connettore 2 91"/>
            <p:cNvCxnSpPr/>
            <p:nvPr/>
          </p:nvCxnSpPr>
          <p:spPr>
            <a:xfrm>
              <a:off x="10413927" y="5996527"/>
              <a:ext cx="0" cy="2023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sellaDiTesto 92"/>
            <p:cNvSpPr txBox="1"/>
            <p:nvPr/>
          </p:nvSpPr>
          <p:spPr>
            <a:xfrm>
              <a:off x="10433086" y="5936354"/>
              <a:ext cx="490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YES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5102</TotalTime>
  <Words>469</Words>
  <Application>Microsoft Office PowerPoint</Application>
  <PresentationFormat>Widescreen</PresentationFormat>
  <Paragraphs>78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Base</vt:lpstr>
      <vt:lpstr>Seismic Surface Wave Tomography on dense 3D active data  </vt:lpstr>
      <vt:lpstr>2D SURFACE WAVE tomograpHY USING ACTIVE SEISMIC DATA</vt:lpstr>
      <vt:lpstr>2D SURFACE WAVE tomograpHY USING ACTIVE SEISMIC DATA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SURFACE WAVE TOMOGRAPHY</dc:title>
  <dc:creator>Utente</dc:creator>
  <cp:lastModifiedBy>ilaria barone</cp:lastModifiedBy>
  <cp:revision>555</cp:revision>
  <dcterms:created xsi:type="dcterms:W3CDTF">2017-10-25T15:33:40Z</dcterms:created>
  <dcterms:modified xsi:type="dcterms:W3CDTF">2020-04-30T07:55:27Z</dcterms:modified>
</cp:coreProperties>
</file>