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62" r:id="rId6"/>
    <p:sldMasterId id="2147483668" r:id="rId7"/>
  </p:sldMasterIdLst>
  <p:handoutMasterIdLst>
    <p:handoutMasterId r:id="rId15"/>
  </p:handoutMasterIdLst>
  <p:sldIdLst>
    <p:sldId id="256" r:id="rId8"/>
    <p:sldId id="257" r:id="rId9"/>
    <p:sldId id="258" r:id="rId10"/>
    <p:sldId id="259" r:id="rId11"/>
    <p:sldId id="260" r:id="rId12"/>
    <p:sldId id="262" r:id="rId13"/>
    <p:sldId id="261"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0" d="100"/>
          <a:sy n="60" d="100"/>
        </p:scale>
        <p:origin x="798" y="48"/>
      </p:cViewPr>
      <p:guideLst/>
    </p:cSldViewPr>
  </p:slideViewPr>
  <p:notesTextViewPr>
    <p:cViewPr>
      <p:scale>
        <a:sx n="1" d="1"/>
        <a:sy n="1" d="1"/>
      </p:scale>
      <p:origin x="0" y="0"/>
    </p:cViewPr>
  </p:notesTextViewPr>
  <p:notesViewPr>
    <p:cSldViewPr snapToGrid="0">
      <p:cViewPr varScale="1">
        <p:scale>
          <a:sx n="118" d="100"/>
          <a:sy n="118" d="100"/>
        </p:scale>
        <p:origin x="764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50899-3D14-4A38-B0C5-4D2CF77B5B8A}" type="datetimeFigureOut">
              <a:rPr lang="nb-NO" smtClean="0"/>
              <a:t>30.04.2020</a:t>
            </a:fld>
            <a:endParaRPr lang="nb-N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E35F46-3402-4F9A-A575-76C8BB429A56}" type="slidenum">
              <a:rPr lang="nb-NO" smtClean="0"/>
              <a:t>‹#›</a:t>
            </a:fld>
            <a:endParaRPr lang="nb-NO"/>
          </a:p>
        </p:txBody>
      </p:sp>
    </p:spTree>
    <p:extLst>
      <p:ext uri="{BB962C8B-B14F-4D97-AF65-F5344CB8AC3E}">
        <p14:creationId xmlns:p14="http://schemas.microsoft.com/office/powerpoint/2010/main" val="27748143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en-US" noProof="0" dirty="0" smtClean="0"/>
              <a:t>Document title</a:t>
            </a:r>
            <a:endParaRPr lang="en-US" noProof="0" dirty="0"/>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smtClean="0"/>
              <a:t>Subtitle</a:t>
            </a:r>
            <a:endParaRPr lang="en-US" noProof="0" dirty="0"/>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Author’s name and last name</a:t>
            </a:r>
            <a:endParaRPr lang="en-US" noProof="0" dirty="0"/>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smtClean="0"/>
              <a:t>Address</a:t>
            </a:r>
            <a:endParaRPr lang="en-US" noProof="0" dirty="0"/>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smtClean="0"/>
              <a:t>Click the icon below to add a picture</a:t>
            </a:r>
            <a:endParaRPr lang="en-US" noProof="0" dirty="0"/>
          </a:p>
        </p:txBody>
      </p:sp>
    </p:spTree>
    <p:extLst>
      <p:ext uri="{BB962C8B-B14F-4D97-AF65-F5344CB8AC3E}">
        <p14:creationId xmlns:p14="http://schemas.microsoft.com/office/powerpoint/2010/main" val="6158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90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smtClean="0"/>
              <a:t>Document title</a:t>
            </a:r>
            <a:endParaRPr lang="en-US" noProof="0" dirty="0"/>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smtClean="0"/>
              <a:t>Subtitle</a:t>
            </a:r>
            <a:endParaRPr lang="en-US" noProof="0" dirty="0"/>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Author’s name and last name</a:t>
            </a:r>
            <a:endParaRPr lang="en-US" noProof="0" dirty="0"/>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smtClean="0"/>
              <a:t>Address</a:t>
            </a:r>
            <a:endParaRPr lang="en-US" noProof="0" dirty="0"/>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smtClean="0"/>
              <a:t>Click the icon below to add a picture</a:t>
            </a:r>
            <a:endParaRPr lang="en-US" noProof="0" dirty="0"/>
          </a:p>
        </p:txBody>
      </p:sp>
    </p:spTree>
    <p:extLst>
      <p:ext uri="{BB962C8B-B14F-4D97-AF65-F5344CB8AC3E}">
        <p14:creationId xmlns:p14="http://schemas.microsoft.com/office/powerpoint/2010/main" val="1334680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140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908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Tree>
    <p:extLst>
      <p:ext uri="{BB962C8B-B14F-4D97-AF65-F5344CB8AC3E}">
        <p14:creationId xmlns:p14="http://schemas.microsoft.com/office/powerpoint/2010/main" val="4270224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464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smtClean="0"/>
              <a:t>Document title</a:t>
            </a:r>
            <a:endParaRPr lang="en-US" noProof="0" dirty="0"/>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Author’s name and last name</a:t>
            </a:r>
            <a:endParaRPr lang="en-US" noProof="0" dirty="0"/>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smtClean="0"/>
              <a:t>Subtitle</a:t>
            </a:r>
            <a:endParaRPr lang="en-US" noProof="0" dirty="0"/>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smtClean="0"/>
              <a:t>Address</a:t>
            </a:r>
            <a:endParaRPr lang="en-US" noProof="0" dirty="0"/>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smtClean="0"/>
              <a:t>Click the icon below to add a picture</a:t>
            </a:r>
            <a:endParaRPr lang="en-US" noProof="0" dirty="0"/>
          </a:p>
        </p:txBody>
      </p:sp>
    </p:spTree>
    <p:extLst>
      <p:ext uri="{BB962C8B-B14F-4D97-AF65-F5344CB8AC3E}">
        <p14:creationId xmlns:p14="http://schemas.microsoft.com/office/powerpoint/2010/main" val="2108539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5541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4416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Tree>
    <p:extLst>
      <p:ext uri="{BB962C8B-B14F-4D97-AF65-F5344CB8AC3E}">
        <p14:creationId xmlns:p14="http://schemas.microsoft.com/office/powerpoint/2010/main" val="257349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Click to add title</a:t>
            </a:r>
            <a:endParaRPr lang="en-US" noProof="0" dirty="0"/>
          </a:p>
        </p:txBody>
      </p:sp>
      <p:sp>
        <p:nvSpPr>
          <p:cNvPr id="3" name="Content Placeholder 2"/>
          <p:cNvSpPr>
            <a:spLocks noGrp="1"/>
          </p:cNvSpPr>
          <p:nvPr>
            <p:ph idx="1" hasCustomPrompt="1"/>
          </p:nvPr>
        </p:nvSpPr>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6777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66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Click to add title</a:t>
            </a:r>
            <a:endParaRPr lang="en-US" noProof="0" dirty="0"/>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787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Click to add title</a:t>
            </a:r>
            <a:endParaRPr lang="en-US" noProof="0" dirty="0"/>
          </a:p>
        </p:txBody>
      </p:sp>
    </p:spTree>
    <p:extLst>
      <p:ext uri="{BB962C8B-B14F-4D97-AF65-F5344CB8AC3E}">
        <p14:creationId xmlns:p14="http://schemas.microsoft.com/office/powerpoint/2010/main" val="418764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34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smtClean="0"/>
              <a:t>Document title</a:t>
            </a:r>
            <a:endParaRPr lang="en-US" noProof="0" dirty="0"/>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smtClean="0"/>
              <a:t>Subtitle</a:t>
            </a:r>
            <a:endParaRPr lang="en-US" noProof="0" dirty="0"/>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Author’s name and last name</a:t>
            </a:r>
            <a:endParaRPr lang="en-US" noProof="0" dirty="0"/>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smtClean="0"/>
              <a:t>Address</a:t>
            </a:r>
            <a:endParaRPr lang="en-US" noProof="0" dirty="0"/>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smtClean="0"/>
              <a:t>Click the icon below to add a picture</a:t>
            </a:r>
            <a:endParaRPr lang="en-US" noProof="0" dirty="0"/>
          </a:p>
        </p:txBody>
      </p:sp>
    </p:spTree>
    <p:extLst>
      <p:ext uri="{BB962C8B-B14F-4D97-AF65-F5344CB8AC3E}">
        <p14:creationId xmlns:p14="http://schemas.microsoft.com/office/powerpoint/2010/main" val="226782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5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81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smtClean="0"/>
              <a:t>Click to add title</a:t>
            </a:r>
            <a:endParaRPr lang="en-US" noProof="0" dirty="0"/>
          </a:p>
        </p:txBody>
      </p:sp>
    </p:spTree>
    <p:extLst>
      <p:ext uri="{BB962C8B-B14F-4D97-AF65-F5344CB8AC3E}">
        <p14:creationId xmlns:p14="http://schemas.microsoft.com/office/powerpoint/2010/main" val="1075264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smtClean="0"/>
              <a:t>Click to add title</a:t>
            </a:r>
            <a:endParaRPr lang="en-US" noProof="0"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4/30/2020</a:t>
            </a:fld>
            <a:endParaRPr lang="en-US"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350943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smtClean="0"/>
              <a:t>Click to add title</a:t>
            </a:r>
            <a:endParaRPr lang="en-US" noProof="0" dirty="0"/>
          </a:p>
        </p:txBody>
      </p:sp>
      <p:sp>
        <p:nvSpPr>
          <p:cNvPr id="9"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4/30/2020</a:t>
            </a:fld>
            <a:endParaRPr lang="en-US" noProof="0" dirty="0"/>
          </a:p>
        </p:txBody>
      </p:sp>
      <p:sp>
        <p:nvSpPr>
          <p:cNvPr id="11"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109761003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smtClean="0"/>
              <a:t>Click to add title</a:t>
            </a:r>
            <a:endParaRPr lang="en-US" noProof="0" dirty="0"/>
          </a:p>
        </p:txBody>
      </p:sp>
      <p:sp>
        <p:nvSpPr>
          <p:cNvPr id="11"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4/30/2020</a:t>
            </a:fld>
            <a:endParaRPr lang="en-US" noProof="0" dirty="0"/>
          </a:p>
        </p:txBody>
      </p:sp>
      <p:sp>
        <p:nvSpPr>
          <p:cNvPr id="1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21886195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smtClean="0"/>
              <a:t>Click to add title</a:t>
            </a:r>
            <a:endParaRPr lang="en-US" noProof="0" dirty="0"/>
          </a:p>
        </p:txBody>
      </p:sp>
      <p:sp>
        <p:nvSpPr>
          <p:cNvPr id="1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4/30/2020</a:t>
            </a:fld>
            <a:endParaRPr lang="en-US" noProof="0" dirty="0"/>
          </a:p>
        </p:txBody>
      </p:sp>
      <p:sp>
        <p:nvSpPr>
          <p:cNvPr id="1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288254346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hyperlink" Target="https://septentrio.uit.no/index.php/nldl/article/view/5144"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63" y="1118585"/>
            <a:ext cx="7187493" cy="1811813"/>
          </a:xfrm>
        </p:spPr>
        <p:txBody>
          <a:bodyPr/>
          <a:lstStyle/>
          <a:p>
            <a:r>
              <a:rPr lang="en-US" b="1" dirty="0">
                <a:latin typeface="Segoe UI" panose="020B0502040204020203" pitchFamily="34" charset="0"/>
              </a:rPr>
              <a:t>First-order machine learning based detection and classification of foraminifera in marine sediments from Arctic environments</a:t>
            </a:r>
            <a:r>
              <a:rPr lang="en-US" b="1" dirty="0"/>
              <a:t/>
            </a:r>
            <a:br>
              <a:rPr lang="en-US" b="1" dirty="0"/>
            </a:br>
            <a:endParaRPr lang="nb-NO" b="1" dirty="0"/>
          </a:p>
        </p:txBody>
      </p:sp>
      <p:sp>
        <p:nvSpPr>
          <p:cNvPr id="3" name="Text Placeholder 2"/>
          <p:cNvSpPr>
            <a:spLocks noGrp="1"/>
          </p:cNvSpPr>
          <p:nvPr>
            <p:ph type="body" sz="quarter" idx="12"/>
          </p:nvPr>
        </p:nvSpPr>
        <p:spPr/>
        <p:txBody>
          <a:bodyPr/>
          <a:lstStyle/>
          <a:p>
            <a:r>
              <a:rPr lang="nb-NO" dirty="0"/>
              <a:t>Steffen Aagaard Sørensen</a:t>
            </a:r>
            <a:r>
              <a:rPr lang="nb-NO" baseline="30000" dirty="0"/>
              <a:t>1</a:t>
            </a:r>
            <a:r>
              <a:rPr lang="nb-NO" dirty="0"/>
              <a:t>, </a:t>
            </a:r>
            <a:endParaRPr lang="nb-NO" dirty="0" smtClean="0"/>
          </a:p>
          <a:p>
            <a:r>
              <a:rPr lang="nb-NO" dirty="0" smtClean="0"/>
              <a:t>Thomas </a:t>
            </a:r>
            <a:r>
              <a:rPr lang="nb-NO" dirty="0"/>
              <a:t>Haugland Johansen</a:t>
            </a:r>
            <a:r>
              <a:rPr lang="nb-NO" baseline="30000" dirty="0"/>
              <a:t>2</a:t>
            </a:r>
            <a:r>
              <a:rPr lang="nb-NO" dirty="0"/>
              <a:t>, </a:t>
            </a:r>
            <a:endParaRPr lang="nb-NO" dirty="0" smtClean="0"/>
          </a:p>
          <a:p>
            <a:r>
              <a:rPr lang="nb-NO" dirty="0" err="1" smtClean="0"/>
              <a:t>Juho</a:t>
            </a:r>
            <a:r>
              <a:rPr lang="nb-NO" dirty="0" smtClean="0"/>
              <a:t> </a:t>
            </a:r>
            <a:r>
              <a:rPr lang="nb-NO" dirty="0"/>
              <a:t>Junttila</a:t>
            </a:r>
            <a:r>
              <a:rPr lang="nb-NO" baseline="30000" dirty="0"/>
              <a:t>1</a:t>
            </a:r>
            <a:r>
              <a:rPr lang="nb-NO" dirty="0"/>
              <a:t>.</a:t>
            </a:r>
          </a:p>
          <a:p>
            <a:endParaRPr lang="nb-NO" dirty="0"/>
          </a:p>
        </p:txBody>
      </p:sp>
      <p:sp>
        <p:nvSpPr>
          <p:cNvPr id="5" name="Text Placeholder 4"/>
          <p:cNvSpPr>
            <a:spLocks noGrp="1"/>
          </p:cNvSpPr>
          <p:nvPr>
            <p:ph type="body" sz="quarter" idx="13"/>
          </p:nvPr>
        </p:nvSpPr>
        <p:spPr/>
        <p:txBody>
          <a:bodyPr/>
          <a:lstStyle/>
          <a:p>
            <a:pPr lvl="0"/>
            <a:r>
              <a:rPr lang="en-US" baseline="30000" dirty="0" smtClean="0"/>
              <a:t>1</a:t>
            </a:r>
            <a:r>
              <a:rPr lang="en-US" dirty="0" smtClean="0"/>
              <a:t>Department </a:t>
            </a:r>
            <a:r>
              <a:rPr lang="en-US" dirty="0"/>
              <a:t>of Geoscience, </a:t>
            </a:r>
            <a:r>
              <a:rPr lang="en-US" dirty="0" err="1"/>
              <a:t>UiT</a:t>
            </a:r>
            <a:r>
              <a:rPr lang="en-US" dirty="0"/>
              <a:t> The Arctic University of Norway, </a:t>
            </a:r>
            <a:r>
              <a:rPr lang="en-US" dirty="0" err="1"/>
              <a:t>Tromsø</a:t>
            </a:r>
            <a:endParaRPr lang="nb-NO" dirty="0"/>
          </a:p>
          <a:p>
            <a:pPr lvl="0"/>
            <a:r>
              <a:rPr lang="en-US" baseline="30000" dirty="0" smtClean="0"/>
              <a:t>2</a:t>
            </a:r>
            <a:r>
              <a:rPr lang="en-US" dirty="0" smtClean="0"/>
              <a:t>Department </a:t>
            </a:r>
            <a:r>
              <a:rPr lang="en-US" dirty="0"/>
              <a:t>of Mathematics and Statistics, </a:t>
            </a:r>
            <a:r>
              <a:rPr lang="en-US" dirty="0" err="1"/>
              <a:t>UiT</a:t>
            </a:r>
            <a:r>
              <a:rPr lang="en-US" dirty="0"/>
              <a:t> The Arctic University of Norway, </a:t>
            </a:r>
            <a:r>
              <a:rPr lang="en-US" dirty="0" err="1"/>
              <a:t>Tromsø</a:t>
            </a:r>
            <a:endParaRPr lang="nb-NO" dirty="0"/>
          </a:p>
          <a:p>
            <a:endParaRPr lang="nb-NO" dirty="0"/>
          </a:p>
        </p:txBody>
      </p:sp>
      <p:pic>
        <p:nvPicPr>
          <p:cNvPr id="12" name="Picture Placeholder 11"/>
          <p:cNvPicPr>
            <a:picLocks noGrp="1" noChangeAspect="1"/>
          </p:cNvPicPr>
          <p:nvPr>
            <p:ph type="pic" sz="quarter" idx="14"/>
          </p:nvPr>
        </p:nvPicPr>
        <p:blipFill rotWithShape="1">
          <a:blip r:embed="rId2">
            <a:extLst>
              <a:ext uri="{BEBA8EAE-BF5A-486C-A8C5-ECC9F3942E4B}">
                <a14:imgProps xmlns:a14="http://schemas.microsoft.com/office/drawing/2010/main">
                  <a14:imgLayer r:embed="rId3">
                    <a14:imgEffect>
                      <a14:saturation sat="148000"/>
                    </a14:imgEffect>
                  </a14:imgLayer>
                </a14:imgProps>
              </a:ext>
              <a:ext uri="{28A0092B-C50C-407E-A947-70E740481C1C}">
                <a14:useLocalDpi xmlns:a14="http://schemas.microsoft.com/office/drawing/2010/main" val="0"/>
              </a:ext>
            </a:extLst>
          </a:blip>
          <a:srcRect l="36491" t="11716" r="34027" b="10102"/>
          <a:stretch/>
        </p:blipFill>
        <p:spPr>
          <a:xfrm>
            <a:off x="8342142" y="250150"/>
            <a:ext cx="2742987" cy="6171720"/>
          </a:xfrm>
          <a:prstGeom prst="rect">
            <a:avLst/>
          </a:prstGeom>
          <a:blipFill dpi="0" rotWithShape="1">
            <a:blip r:embed="rId4">
              <a:alphaModFix amt="26000"/>
            </a:blip>
            <a:srcRect/>
            <a:tile tx="0" ty="0" sx="100000" sy="100000" flip="none" algn="tl"/>
          </a:blipFill>
          <a:ln w="76200">
            <a:solidFill>
              <a:schemeClr val="accent1"/>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4589" y="6428558"/>
            <a:ext cx="1227411" cy="429442"/>
          </a:xfrm>
          <a:prstGeom prst="rect">
            <a:avLst/>
          </a:prstGeom>
        </p:spPr>
      </p:pic>
    </p:spTree>
    <p:extLst>
      <p:ext uri="{BB962C8B-B14F-4D97-AF65-F5344CB8AC3E}">
        <p14:creationId xmlns:p14="http://schemas.microsoft.com/office/powerpoint/2010/main" val="68082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6608" y="848476"/>
            <a:ext cx="11648297" cy="5596212"/>
          </a:xfrm>
          <a:prstGeom prst="rect">
            <a:avLst/>
          </a:prstGeom>
        </p:spPr>
        <p:txBody>
          <a:bodyPr wrap="square">
            <a:spAutoFit/>
          </a:bodyPr>
          <a:lstStyle/>
          <a:p>
            <a:pPr>
              <a:lnSpc>
                <a:spcPct val="107000"/>
              </a:lnSpc>
              <a:spcAft>
                <a:spcPts val="800"/>
              </a:spcAft>
            </a:pPr>
            <a:r>
              <a:rPr lang="en-US" sz="1700" dirty="0">
                <a:latin typeface="Open Sans" panose="020B0604020202020204" charset="0"/>
                <a:ea typeface="Open Sans" panose="020B0604020202020204" charset="0"/>
                <a:cs typeface="Open Sans" panose="020B0604020202020204" charset="0"/>
              </a:rPr>
              <a:t>Foraminifera are microscopic single-celled organisms, ubiquitous to the marine realm, that construct shells during their life cycle. The shells, in general, fossilize well in the sediment and they are diagnosable due to inter-species morphology and ornamentation variability. Classifying and counting foraminiferal shells is an important tool in assessing and reconstructing past and present environmental, oceanographic and climatological conditions. However, the present day manual identification procedure, performed with a microscope and a needle/brush, is a very time consuming. Circumventing this manual procedure, using machine leaning, promises to dramatically lower the time consumption related to generating foraminiferal data records. </a:t>
            </a:r>
            <a:endParaRPr lang="nb-NO" sz="1700" dirty="0">
              <a:latin typeface="Open Sans" panose="020B0604020202020204" charset="0"/>
              <a:ea typeface="Open Sans" panose="020B0604020202020204" charset="0"/>
              <a:cs typeface="Open Sans" panose="020B0604020202020204" charset="0"/>
            </a:endParaRPr>
          </a:p>
          <a:p>
            <a:pPr>
              <a:lnSpc>
                <a:spcPct val="107000"/>
              </a:lnSpc>
              <a:spcAft>
                <a:spcPts val="800"/>
              </a:spcAft>
            </a:pPr>
            <a:r>
              <a:rPr lang="en-US" sz="1700" dirty="0">
                <a:latin typeface="Open Sans" panose="020B0604020202020204" charset="0"/>
                <a:ea typeface="Open Sans" panose="020B0604020202020204" charset="0"/>
                <a:cs typeface="Open Sans" panose="020B0604020202020204" charset="0"/>
              </a:rPr>
              <a:t>The first step towards that end is developing a deep learning model that can detect and classify microscopic foraminifera from 2D digital microscope pictures. The work is based on a VGG16 model implementation that has been pre trained on the ImageNet dataset and employing transfer learning techniques to adapt the model to the foraminifera task. The 2D photographic training data input was constructed by combining objects representative of and extracted from Arctic marine sediments (100µm-1mm size fraction) from the Barents Sea region. Four object groups, including 1) calcareous and 2) agglutinated benthic foraminifera, 3) planktic foraminifera and 4) sediments were used in the training data construction. With the initial set-up the algorithms were able to identify adherence to one of the four groups correctly ~90% of the time and with further fine-tuning and refinement reaching 98% correct identifications. </a:t>
            </a:r>
            <a:endParaRPr lang="nb-NO" sz="1700" dirty="0">
              <a:latin typeface="Open Sans" panose="020B0604020202020204" charset="0"/>
              <a:ea typeface="Open Sans" panose="020B0604020202020204" charset="0"/>
              <a:cs typeface="Open Sans" panose="020B0604020202020204" charset="0"/>
            </a:endParaRPr>
          </a:p>
          <a:p>
            <a:pPr>
              <a:lnSpc>
                <a:spcPct val="107000"/>
              </a:lnSpc>
              <a:spcAft>
                <a:spcPts val="800"/>
              </a:spcAft>
            </a:pPr>
            <a:r>
              <a:rPr lang="en-US" sz="1700" dirty="0">
                <a:latin typeface="Open Sans" panose="020B0604020202020204" charset="0"/>
                <a:ea typeface="Open Sans" panose="020B0604020202020204" charset="0"/>
                <a:cs typeface="Open Sans" panose="020B0604020202020204" charset="0"/>
              </a:rPr>
              <a:t>The second step is to use machine leaning for classification of individual benthic calcareous foraminiferal species within the sediment. The work will focus on the 20 most common species that comprise ca. </a:t>
            </a:r>
            <a:r>
              <a:rPr lang="en-US" sz="1700" dirty="0">
                <a:solidFill>
                  <a:srgbClr val="222222"/>
                </a:solidFill>
                <a:latin typeface="Open Sans" panose="020B0604020202020204" charset="0"/>
                <a:ea typeface="Open Sans" panose="020B0604020202020204" charset="0"/>
                <a:cs typeface="Open Sans" panose="020B0604020202020204" charset="0"/>
              </a:rPr>
              <a:t>≥</a:t>
            </a:r>
            <a:r>
              <a:rPr lang="en-US" sz="1700" dirty="0">
                <a:latin typeface="Open Sans" panose="020B0604020202020204" charset="0"/>
                <a:ea typeface="Open Sans" panose="020B0604020202020204" charset="0"/>
                <a:cs typeface="Open Sans" panose="020B0604020202020204" charset="0"/>
              </a:rPr>
              <a:t> 80% of the total benthic calcareous foraminiferal fauna in the Arctic. The training of the algorithms will be done using targeted species-specific 2D photographic and 3D CT scanning data in addition to potentially using hyperspectral imaging.</a:t>
            </a:r>
            <a:endParaRPr lang="nb-NO" sz="1700" dirty="0">
              <a:effectLst/>
              <a:latin typeface="Open Sans" panose="020B0604020202020204" charset="0"/>
              <a:ea typeface="Open Sans" panose="020B0604020202020204" charset="0"/>
              <a:cs typeface="Open Sans" panose="020B0604020202020204" charset="0"/>
            </a:endParaRPr>
          </a:p>
        </p:txBody>
      </p:sp>
      <p:sp>
        <p:nvSpPr>
          <p:cNvPr id="2" name="Rectangle 1"/>
          <p:cNvSpPr/>
          <p:nvPr/>
        </p:nvSpPr>
        <p:spPr>
          <a:xfrm>
            <a:off x="126608" y="291436"/>
            <a:ext cx="1435008" cy="461665"/>
          </a:xfrm>
          <a:prstGeom prst="rect">
            <a:avLst/>
          </a:prstGeom>
        </p:spPr>
        <p:txBody>
          <a:bodyPr wrap="none">
            <a:spAutoFit/>
          </a:bodyPr>
          <a:lstStyle/>
          <a:p>
            <a:pPr lvl="0">
              <a:spcBef>
                <a:spcPts val="1000"/>
              </a:spcBef>
              <a:buClr>
                <a:schemeClr val="dk1"/>
              </a:buClr>
              <a:buSzPts val="1100"/>
            </a:pPr>
            <a:r>
              <a:rPr lang="nb-NO" sz="2400" b="1" dirty="0" err="1" smtClean="0">
                <a:solidFill>
                  <a:schemeClr val="dk1"/>
                </a:solidFill>
                <a:latin typeface="Open Sans"/>
                <a:ea typeface="Open Sans"/>
                <a:cs typeface="Open Sans"/>
                <a:sym typeface="Open Sans"/>
              </a:rPr>
              <a:t>Abstract</a:t>
            </a:r>
            <a:endParaRPr lang="nb-NO" sz="2400" b="1" dirty="0">
              <a:solidFill>
                <a:schemeClr val="dk1"/>
              </a:solidFill>
              <a:latin typeface="Open Sans"/>
              <a:ea typeface="Open Sans"/>
              <a:cs typeface="Open Sans"/>
              <a:sym typeface="Open San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6428558"/>
            <a:ext cx="1227411" cy="429442"/>
          </a:xfrm>
          <a:prstGeom prst="rect">
            <a:avLst/>
          </a:prstGeom>
        </p:spPr>
      </p:pic>
    </p:spTree>
    <p:extLst>
      <p:ext uri="{BB962C8B-B14F-4D97-AF65-F5344CB8AC3E}">
        <p14:creationId xmlns:p14="http://schemas.microsoft.com/office/powerpoint/2010/main" val="1749975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793" y="815806"/>
            <a:ext cx="11495903" cy="1759456"/>
          </a:xfrm>
          <a:prstGeom prst="rect">
            <a:avLst/>
          </a:prstGeom>
        </p:spPr>
        <p:txBody>
          <a:bodyPr wrap="square">
            <a:spAutoFit/>
          </a:bodyPr>
          <a:lstStyle/>
          <a:p>
            <a:pPr lvl="0">
              <a:spcBef>
                <a:spcPts val="1000"/>
              </a:spcBef>
              <a:buClr>
                <a:schemeClr val="dk1"/>
              </a:buClr>
              <a:buSzPts val="1100"/>
            </a:pPr>
            <a:r>
              <a:rPr lang="nb-NO" sz="2400" b="1" dirty="0">
                <a:solidFill>
                  <a:schemeClr val="dk1"/>
                </a:solidFill>
                <a:latin typeface="Open Sans"/>
                <a:ea typeface="Open Sans"/>
                <a:cs typeface="Open Sans"/>
                <a:sym typeface="Open Sans"/>
              </a:rPr>
              <a:t>Research goals</a:t>
            </a:r>
          </a:p>
          <a:p>
            <a:pPr marL="457200" lvl="0" indent="-406400">
              <a:spcBef>
                <a:spcPts val="2000"/>
              </a:spcBef>
              <a:buClr>
                <a:schemeClr val="dk1"/>
              </a:buClr>
              <a:buSzPts val="2800"/>
              <a:buFont typeface="Open Sans"/>
              <a:buChar char="●"/>
            </a:pPr>
            <a:r>
              <a:rPr lang="nb-NO" sz="1700" dirty="0" err="1">
                <a:solidFill>
                  <a:schemeClr val="dk1"/>
                </a:solidFill>
                <a:latin typeface="Open Sans"/>
                <a:ea typeface="Open Sans"/>
                <a:cs typeface="Open Sans"/>
                <a:sym typeface="Open Sans"/>
              </a:rPr>
              <a:t>Produce</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open</a:t>
            </a:r>
            <a:r>
              <a:rPr lang="nb-NO" sz="1700" dirty="0">
                <a:solidFill>
                  <a:schemeClr val="dk1"/>
                </a:solidFill>
                <a:latin typeface="Open Sans"/>
                <a:ea typeface="Open Sans"/>
                <a:cs typeface="Open Sans"/>
                <a:sym typeface="Open Sans"/>
              </a:rPr>
              <a:t> image </a:t>
            </a:r>
            <a:r>
              <a:rPr lang="nb-NO" sz="1700" dirty="0" err="1">
                <a:solidFill>
                  <a:schemeClr val="dk1"/>
                </a:solidFill>
                <a:latin typeface="Open Sans"/>
                <a:ea typeface="Open Sans"/>
                <a:cs typeface="Open Sans"/>
                <a:sym typeface="Open Sans"/>
              </a:rPr>
              <a:t>dataset</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containing</a:t>
            </a:r>
            <a:r>
              <a:rPr lang="nb-NO" sz="1700" dirty="0">
                <a:solidFill>
                  <a:schemeClr val="dk1"/>
                </a:solidFill>
                <a:latin typeface="Open Sans"/>
                <a:ea typeface="Open Sans"/>
                <a:cs typeface="Open Sans"/>
                <a:sym typeface="Open Sans"/>
              </a:rPr>
              <a:t> multiple </a:t>
            </a:r>
            <a:r>
              <a:rPr lang="nb-NO" sz="1700" dirty="0" smtClean="0">
                <a:solidFill>
                  <a:schemeClr val="dk1"/>
                </a:solidFill>
                <a:latin typeface="Open Sans"/>
                <a:ea typeface="Open Sans"/>
                <a:cs typeface="Open Sans"/>
                <a:sym typeface="Open Sans"/>
              </a:rPr>
              <a:t>types </a:t>
            </a:r>
            <a:r>
              <a:rPr lang="nb-NO" sz="1700" dirty="0" err="1" smtClean="0">
                <a:solidFill>
                  <a:schemeClr val="dk1"/>
                </a:solidFill>
                <a:latin typeface="Open Sans"/>
                <a:ea typeface="Open Sans"/>
                <a:cs typeface="Open Sans"/>
                <a:sym typeface="Open Sans"/>
              </a:rPr>
              <a:t>of</a:t>
            </a:r>
            <a:r>
              <a:rPr lang="nb-NO" sz="1700" dirty="0" smtClean="0">
                <a:solidFill>
                  <a:schemeClr val="dk1"/>
                </a:solidFill>
                <a:latin typeface="Open Sans"/>
                <a:ea typeface="Open Sans"/>
                <a:cs typeface="Open Sans"/>
                <a:sym typeface="Open Sans"/>
              </a:rPr>
              <a:t> </a:t>
            </a:r>
            <a:r>
              <a:rPr lang="nb-NO" sz="1700" dirty="0" err="1" smtClean="0">
                <a:solidFill>
                  <a:schemeClr val="dk1"/>
                </a:solidFill>
                <a:latin typeface="Open Sans"/>
                <a:ea typeface="Open Sans"/>
                <a:cs typeface="Open Sans"/>
                <a:sym typeface="Open Sans"/>
              </a:rPr>
              <a:t>foraminifera</a:t>
            </a:r>
            <a:r>
              <a:rPr lang="nb-NO" sz="1700" dirty="0" smtClean="0">
                <a:solidFill>
                  <a:schemeClr val="dk1"/>
                </a:solidFill>
                <a:latin typeface="Open Sans"/>
                <a:ea typeface="Open Sans"/>
                <a:cs typeface="Open Sans"/>
                <a:sym typeface="Open Sans"/>
              </a:rPr>
              <a:t> </a:t>
            </a:r>
            <a:r>
              <a:rPr lang="nb-NO" sz="1700" dirty="0">
                <a:solidFill>
                  <a:schemeClr val="dk1"/>
                </a:solidFill>
                <a:latin typeface="Open Sans"/>
                <a:ea typeface="Open Sans"/>
                <a:cs typeface="Open Sans"/>
                <a:sym typeface="Open Sans"/>
              </a:rPr>
              <a:t>and </a:t>
            </a:r>
            <a:r>
              <a:rPr lang="nb-NO" sz="1700" dirty="0" smtClean="0">
                <a:solidFill>
                  <a:schemeClr val="dk1"/>
                </a:solidFill>
                <a:latin typeface="Open Sans"/>
                <a:ea typeface="Open Sans"/>
                <a:cs typeface="Open Sans"/>
                <a:sym typeface="Open Sans"/>
              </a:rPr>
              <a:t>sediment </a:t>
            </a:r>
            <a:r>
              <a:rPr lang="nb-NO" sz="1700" dirty="0" err="1" smtClean="0">
                <a:solidFill>
                  <a:schemeClr val="dk1"/>
                </a:solidFill>
                <a:latin typeface="Open Sans"/>
                <a:ea typeface="Open Sans"/>
                <a:cs typeface="Open Sans"/>
                <a:sym typeface="Open Sans"/>
              </a:rPr>
              <a:t>grains</a:t>
            </a:r>
            <a:r>
              <a:rPr lang="nb-NO" sz="1700" dirty="0" smtClean="0">
                <a:solidFill>
                  <a:schemeClr val="dk1"/>
                </a:solidFill>
                <a:latin typeface="Open Sans"/>
                <a:ea typeface="Open Sans"/>
                <a:cs typeface="Open Sans"/>
                <a:sym typeface="Open Sans"/>
              </a:rPr>
              <a:t>.</a:t>
            </a:r>
            <a:endParaRPr lang="nb-NO" sz="1700" dirty="0">
              <a:solidFill>
                <a:schemeClr val="dk1"/>
              </a:solidFill>
              <a:latin typeface="Open Sans"/>
              <a:ea typeface="Open Sans"/>
              <a:cs typeface="Open Sans"/>
              <a:sym typeface="Open Sans"/>
            </a:endParaRPr>
          </a:p>
          <a:p>
            <a:pPr marL="457200" lvl="0" indent="-406400">
              <a:spcBef>
                <a:spcPts val="1000"/>
              </a:spcBef>
              <a:buClr>
                <a:schemeClr val="dk1"/>
              </a:buClr>
              <a:buSzPts val="2800"/>
              <a:buFont typeface="Open Sans"/>
              <a:buChar char="●"/>
            </a:pPr>
            <a:r>
              <a:rPr lang="nb-NO" sz="1700" dirty="0" err="1">
                <a:solidFill>
                  <a:schemeClr val="dk1"/>
                </a:solidFill>
                <a:latin typeface="Open Sans"/>
                <a:ea typeface="Open Sans"/>
                <a:cs typeface="Open Sans"/>
                <a:sym typeface="Open Sans"/>
              </a:rPr>
              <a:t>Develop</a:t>
            </a:r>
            <a:r>
              <a:rPr lang="nb-NO" sz="1700" dirty="0">
                <a:solidFill>
                  <a:schemeClr val="dk1"/>
                </a:solidFill>
                <a:latin typeface="Open Sans"/>
                <a:ea typeface="Open Sans"/>
                <a:cs typeface="Open Sans"/>
                <a:sym typeface="Open Sans"/>
              </a:rPr>
              <a:t> baseline </a:t>
            </a:r>
            <a:r>
              <a:rPr lang="nb-NO" sz="1700" dirty="0" err="1">
                <a:solidFill>
                  <a:schemeClr val="dk1"/>
                </a:solidFill>
                <a:latin typeface="Open Sans"/>
                <a:ea typeface="Open Sans"/>
                <a:cs typeface="Open Sans"/>
                <a:sym typeface="Open Sans"/>
              </a:rPr>
              <a:t>deep</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learning</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model</a:t>
            </a:r>
            <a:r>
              <a:rPr lang="nb-NO" sz="1700" dirty="0">
                <a:solidFill>
                  <a:schemeClr val="dk1"/>
                </a:solidFill>
                <a:latin typeface="Open Sans"/>
                <a:ea typeface="Open Sans"/>
                <a:cs typeface="Open Sans"/>
                <a:sym typeface="Open Sans"/>
              </a:rPr>
              <a:t> for </a:t>
            </a:r>
            <a:r>
              <a:rPr lang="nb-NO" sz="1700" dirty="0" err="1">
                <a:solidFill>
                  <a:schemeClr val="dk1"/>
                </a:solidFill>
                <a:latin typeface="Open Sans"/>
                <a:ea typeface="Open Sans"/>
                <a:cs typeface="Open Sans"/>
                <a:sym typeface="Open Sans"/>
              </a:rPr>
              <a:t>classifying</a:t>
            </a:r>
            <a:r>
              <a:rPr lang="nb-NO" sz="1700" dirty="0">
                <a:solidFill>
                  <a:schemeClr val="dk1"/>
                </a:solidFill>
                <a:latin typeface="Open Sans"/>
                <a:ea typeface="Open Sans"/>
                <a:cs typeface="Open Sans"/>
                <a:sym typeface="Open Sans"/>
              </a:rPr>
              <a:t> </a:t>
            </a:r>
            <a:r>
              <a:rPr lang="nb-NO" sz="1700" dirty="0" err="1" smtClean="0">
                <a:solidFill>
                  <a:schemeClr val="dk1"/>
                </a:solidFill>
                <a:latin typeface="Open Sans"/>
                <a:ea typeface="Open Sans"/>
                <a:cs typeface="Open Sans"/>
                <a:sym typeface="Open Sans"/>
              </a:rPr>
              <a:t>foraminifera</a:t>
            </a:r>
            <a:r>
              <a:rPr lang="nb-NO" sz="1700" dirty="0">
                <a:solidFill>
                  <a:schemeClr val="dk1"/>
                </a:solidFill>
                <a:latin typeface="Open Sans"/>
                <a:ea typeface="Open Sans"/>
                <a:cs typeface="Open Sans"/>
                <a:sym typeface="Open Sans"/>
              </a:rPr>
              <a:t> </a:t>
            </a:r>
            <a:r>
              <a:rPr lang="nb-NO" sz="1700" dirty="0" smtClean="0">
                <a:solidFill>
                  <a:schemeClr val="dk1"/>
                </a:solidFill>
                <a:latin typeface="Open Sans"/>
                <a:ea typeface="Open Sans"/>
                <a:cs typeface="Open Sans"/>
                <a:sym typeface="Open Sans"/>
              </a:rPr>
              <a:t>and sediment </a:t>
            </a:r>
            <a:r>
              <a:rPr lang="nb-NO" sz="1700" dirty="0" err="1" smtClean="0">
                <a:solidFill>
                  <a:schemeClr val="dk1"/>
                </a:solidFill>
                <a:latin typeface="Open Sans"/>
                <a:ea typeface="Open Sans"/>
                <a:cs typeface="Open Sans"/>
                <a:sym typeface="Open Sans"/>
              </a:rPr>
              <a:t>grains</a:t>
            </a:r>
            <a:r>
              <a:rPr lang="nb-NO" sz="1700" dirty="0" smtClean="0">
                <a:solidFill>
                  <a:schemeClr val="dk1"/>
                </a:solidFill>
                <a:latin typeface="Open Sans"/>
                <a:ea typeface="Open Sans"/>
                <a:cs typeface="Open Sans"/>
                <a:sym typeface="Open Sans"/>
              </a:rPr>
              <a:t>.</a:t>
            </a:r>
            <a:endParaRPr lang="nb-NO" sz="1700" dirty="0">
              <a:solidFill>
                <a:schemeClr val="dk1"/>
              </a:solidFill>
              <a:latin typeface="Open Sans"/>
              <a:ea typeface="Open Sans"/>
              <a:cs typeface="Open Sans"/>
              <a:sym typeface="Open Sans"/>
            </a:endParaRPr>
          </a:p>
          <a:p>
            <a:pPr marL="457200" lvl="0" indent="-406400">
              <a:spcBef>
                <a:spcPts val="1000"/>
              </a:spcBef>
              <a:buClr>
                <a:schemeClr val="dk1"/>
              </a:buClr>
              <a:buSzPts val="2800"/>
              <a:buFont typeface="Open Sans"/>
              <a:buChar char="●"/>
            </a:pPr>
            <a:r>
              <a:rPr lang="nb-NO" sz="1700" dirty="0" err="1">
                <a:solidFill>
                  <a:schemeClr val="dk1"/>
                </a:solidFill>
                <a:latin typeface="Open Sans"/>
                <a:ea typeface="Open Sans"/>
                <a:cs typeface="Open Sans"/>
                <a:sym typeface="Open Sans"/>
              </a:rPr>
              <a:t>Implement</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classification</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uncertainty</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estimation</a:t>
            </a:r>
            <a:r>
              <a:rPr lang="nb-NO" sz="1700" dirty="0" smtClean="0">
                <a:solidFill>
                  <a:schemeClr val="dk1"/>
                </a:solidFill>
                <a:latin typeface="Open Sans"/>
                <a:ea typeface="Open Sans"/>
                <a:cs typeface="Open Sans"/>
                <a:sym typeface="Open Sans"/>
              </a:rPr>
              <a: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680" r="5262"/>
          <a:stretch/>
        </p:blipFill>
        <p:spPr>
          <a:xfrm>
            <a:off x="665019" y="2775474"/>
            <a:ext cx="3657601" cy="3256301"/>
          </a:xfrm>
          <a:prstGeom prst="rect">
            <a:avLst/>
          </a:prstGeom>
        </p:spPr>
      </p:pic>
      <p:sp>
        <p:nvSpPr>
          <p:cNvPr id="5" name="Rectangle 4"/>
          <p:cNvSpPr/>
          <p:nvPr/>
        </p:nvSpPr>
        <p:spPr>
          <a:xfrm>
            <a:off x="571406" y="6016543"/>
            <a:ext cx="6729940" cy="600164"/>
          </a:xfrm>
          <a:prstGeom prst="rect">
            <a:avLst/>
          </a:prstGeom>
        </p:spPr>
        <p:txBody>
          <a:bodyPr wrap="square">
            <a:spAutoFit/>
          </a:bodyPr>
          <a:lstStyle/>
          <a:p>
            <a:pPr lvl="0">
              <a:spcBef>
                <a:spcPts val="1000"/>
              </a:spcBef>
            </a:pPr>
            <a:r>
              <a:rPr lang="en-US" sz="1100" dirty="0" smtClean="0">
                <a:latin typeface="Open Sans"/>
                <a:ea typeface="Open Sans"/>
                <a:cs typeface="Open Sans"/>
                <a:sym typeface="Open Sans"/>
              </a:rPr>
              <a:t>Fig 1. Example of </a:t>
            </a:r>
            <a:r>
              <a:rPr lang="en-US" sz="1100" dirty="0" smtClean="0">
                <a:latin typeface="Open Sans" panose="020B0604020202020204" charset="0"/>
                <a:ea typeface="Open Sans" panose="020B0604020202020204" charset="0"/>
                <a:cs typeface="Open Sans" panose="020B0604020202020204" charset="0"/>
              </a:rPr>
              <a:t>a sample (1-2 cm core depth; SW Barents Sea) as observed through the microscope. Sample includes fossil (white) and live (magenta) calcareous benthic foraminifera, fossil planktic foraminifera, various sediment grains and sponge spicules.</a:t>
            </a:r>
            <a:endParaRPr lang="en-US" sz="1100" dirty="0">
              <a:latin typeface="Open Sans"/>
              <a:ea typeface="Open Sans"/>
              <a:cs typeface="Open Sans"/>
              <a:sym typeface="Open San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6428558"/>
            <a:ext cx="1227411" cy="429442"/>
          </a:xfrm>
          <a:prstGeom prst="rect">
            <a:avLst/>
          </a:prstGeom>
        </p:spPr>
      </p:pic>
    </p:spTree>
    <p:extLst>
      <p:ext uri="{BB962C8B-B14F-4D97-AF65-F5344CB8AC3E}">
        <p14:creationId xmlns:p14="http://schemas.microsoft.com/office/powerpoint/2010/main" val="2164984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005" y="181251"/>
            <a:ext cx="11610406" cy="4626908"/>
          </a:xfrm>
          <a:prstGeom prst="rect">
            <a:avLst/>
          </a:prstGeom>
        </p:spPr>
        <p:txBody>
          <a:bodyPr wrap="square">
            <a:spAutoFit/>
          </a:bodyPr>
          <a:lstStyle/>
          <a:p>
            <a:pPr lvl="0">
              <a:spcBef>
                <a:spcPts val="1000"/>
              </a:spcBef>
            </a:pPr>
            <a:r>
              <a:rPr lang="en-US" sz="2400" b="1" dirty="0">
                <a:latin typeface="Open Sans"/>
                <a:ea typeface="Open Sans"/>
                <a:cs typeface="Open Sans"/>
                <a:sym typeface="Open Sans"/>
              </a:rPr>
              <a:t>Dataset preparation</a:t>
            </a:r>
          </a:p>
          <a:p>
            <a:pPr marL="457200" indent="-406400">
              <a:spcBef>
                <a:spcPts val="2000"/>
              </a:spcBef>
              <a:buSzPts val="2800"/>
              <a:buFont typeface="Open Sans"/>
              <a:buChar char="●"/>
            </a:pPr>
            <a:r>
              <a:rPr lang="en-US" sz="1400" dirty="0" smtClean="0">
                <a:latin typeface="Open Sans" panose="020B0604020202020204"/>
                <a:ea typeface="Open Sans" panose="020B0604020202020204" charset="0"/>
                <a:cs typeface="Open Sans" panose="020B0604020202020204" charset="0"/>
              </a:rPr>
              <a:t>Freeze </a:t>
            </a:r>
            <a:r>
              <a:rPr lang="en-US" sz="1400" dirty="0">
                <a:latin typeface="Open Sans" panose="020B0604020202020204"/>
                <a:ea typeface="Open Sans" panose="020B0604020202020204" charset="0"/>
                <a:cs typeface="Open Sans" panose="020B0604020202020204" charset="0"/>
              </a:rPr>
              <a:t>dried sediment samples were washed using meshes separating the sediment into size fractions of </a:t>
            </a:r>
            <a:r>
              <a:rPr lang="en-US" sz="1400" dirty="0" smtClean="0">
                <a:latin typeface="Open Sans" panose="020B0604020202020204"/>
                <a:ea typeface="Open Sans" panose="020B0604020202020204" charset="0"/>
                <a:cs typeface="Open Sans" panose="020B0604020202020204" charset="0"/>
              </a:rPr>
              <a:t>63-100</a:t>
            </a:r>
            <a:r>
              <a:rPr lang="nb-NO" sz="1400" dirty="0" smtClean="0">
                <a:latin typeface="Open Sans" panose="020B0604020202020204"/>
              </a:rPr>
              <a:t>µm</a:t>
            </a:r>
            <a:r>
              <a:rPr lang="en-US" sz="1400" dirty="0" smtClean="0">
                <a:latin typeface="Open Sans" panose="020B0604020202020204"/>
                <a:ea typeface="Open Sans" panose="020B0604020202020204" charset="0"/>
                <a:cs typeface="Open Sans" panose="020B0604020202020204" charset="0"/>
              </a:rPr>
              <a:t>, 100</a:t>
            </a:r>
            <a:r>
              <a:rPr lang="nb-NO" sz="1400" dirty="0" smtClean="0">
                <a:latin typeface="Open Sans" panose="020B0604020202020204"/>
              </a:rPr>
              <a:t>µm </a:t>
            </a:r>
            <a:r>
              <a:rPr lang="en-US" sz="1400" dirty="0" smtClean="0">
                <a:latin typeface="Open Sans" panose="020B0604020202020204"/>
                <a:ea typeface="Open Sans" panose="020B0604020202020204" charset="0"/>
                <a:cs typeface="Open Sans" panose="020B0604020202020204" charset="0"/>
              </a:rPr>
              <a:t>-</a:t>
            </a:r>
            <a:r>
              <a:rPr lang="en-US" sz="1400" dirty="0">
                <a:latin typeface="Open Sans" panose="020B0604020202020204"/>
                <a:ea typeface="Open Sans" panose="020B0604020202020204" charset="0"/>
                <a:cs typeface="Open Sans" panose="020B0604020202020204" charset="0"/>
              </a:rPr>
              <a:t>1mm and &gt;1mm</a:t>
            </a:r>
            <a:r>
              <a:rPr lang="en-US" sz="1400" dirty="0" smtClean="0">
                <a:latin typeface="Open Sans" panose="020B0604020202020204"/>
                <a:ea typeface="Open Sans" panose="020B0604020202020204" charset="0"/>
                <a:cs typeface="Open Sans" panose="020B0604020202020204" charset="0"/>
              </a:rPr>
              <a:t>. </a:t>
            </a:r>
          </a:p>
          <a:p>
            <a:pPr marL="457200" indent="-406400">
              <a:spcBef>
                <a:spcPts val="2000"/>
              </a:spcBef>
              <a:buSzPts val="2800"/>
              <a:buFont typeface="Open Sans"/>
              <a:buChar char="●"/>
            </a:pPr>
            <a:r>
              <a:rPr lang="en-GB" sz="1400" dirty="0">
                <a:latin typeface="Open Sans" panose="020B0604020202020204"/>
              </a:rPr>
              <a:t>Artificial training sets were created by photographing pure benthic </a:t>
            </a:r>
            <a:r>
              <a:rPr lang="en-GB" sz="1400" dirty="0" smtClean="0">
                <a:latin typeface="Open Sans" panose="020B0604020202020204"/>
              </a:rPr>
              <a:t>(calcareous or agglutinated) or </a:t>
            </a:r>
            <a:r>
              <a:rPr lang="en-GB" sz="1400" dirty="0">
                <a:latin typeface="Open Sans" panose="020B0604020202020204"/>
              </a:rPr>
              <a:t>planktic assemblages or sediments containing no foraminiferal specimens. Further training sets were made by mixing of two or </a:t>
            </a:r>
            <a:r>
              <a:rPr lang="en-GB" sz="1400" dirty="0" smtClean="0">
                <a:latin typeface="Open Sans" panose="020B0604020202020204"/>
              </a:rPr>
              <a:t>more </a:t>
            </a:r>
            <a:r>
              <a:rPr lang="en-GB" sz="1400" dirty="0">
                <a:latin typeface="Open Sans" panose="020B0604020202020204"/>
              </a:rPr>
              <a:t>of the abovementioned parameters</a:t>
            </a:r>
            <a:r>
              <a:rPr lang="en-GB" sz="1400" dirty="0" smtClean="0">
                <a:latin typeface="Open Sans" panose="020B0604020202020204"/>
              </a:rPr>
              <a:t>.</a:t>
            </a:r>
            <a:endParaRPr lang="en-US" sz="1400" dirty="0" smtClean="0">
              <a:latin typeface="Open Sans" panose="020B0604020202020204" charset="0"/>
              <a:ea typeface="Open Sans" panose="020B0604020202020204" charset="0"/>
              <a:cs typeface="Open Sans" panose="020B0604020202020204" charset="0"/>
            </a:endParaRPr>
          </a:p>
          <a:p>
            <a:pPr marL="457200" lvl="0" indent="-406400">
              <a:spcBef>
                <a:spcPts val="2000"/>
              </a:spcBef>
              <a:buSzPts val="2800"/>
              <a:buFont typeface="Open Sans"/>
              <a:buChar char="●"/>
            </a:pPr>
            <a:r>
              <a:rPr lang="en-US" sz="1400" dirty="0">
                <a:latin typeface="Open Sans" panose="020B0604020202020204" charset="0"/>
                <a:ea typeface="Open Sans" panose="020B0604020202020204" charset="0"/>
                <a:cs typeface="Open Sans" panose="020B0604020202020204" charset="0"/>
              </a:rPr>
              <a:t>Samples (from 100 µm to 1000 µm size range) were dispersed in counting trays and elements were manually identified in four groups (sediment grains and planktic, benthic and </a:t>
            </a:r>
            <a:r>
              <a:rPr lang="en-US" sz="1400" dirty="0" smtClean="0">
                <a:latin typeface="Open Sans" panose="020B0604020202020204" charset="0"/>
                <a:ea typeface="Open Sans" panose="020B0604020202020204" charset="0"/>
                <a:cs typeface="Open Sans" panose="020B0604020202020204" charset="0"/>
              </a:rPr>
              <a:t>agglutinated </a:t>
            </a:r>
            <a:r>
              <a:rPr lang="en-US" sz="1400" dirty="0">
                <a:latin typeface="Open Sans" panose="020B0604020202020204" charset="0"/>
                <a:ea typeface="Open Sans" panose="020B0604020202020204" charset="0"/>
                <a:cs typeface="Open Sans" panose="020B0604020202020204" charset="0"/>
              </a:rPr>
              <a:t>foraminifera) before raw images of foraminifera and sediment grains were collected using camera-mounted microscopes</a:t>
            </a:r>
            <a:r>
              <a:rPr lang="en-US" sz="1400" dirty="0" smtClean="0">
                <a:latin typeface="Open Sans" panose="020B0604020202020204" charset="0"/>
                <a:ea typeface="Open Sans" panose="020B0604020202020204" charset="0"/>
                <a:cs typeface="Open Sans" panose="020B0604020202020204" charset="0"/>
              </a:rPr>
              <a:t>.</a:t>
            </a:r>
          </a:p>
          <a:p>
            <a:pPr marL="457200" indent="-406400">
              <a:spcBef>
                <a:spcPts val="2000"/>
              </a:spcBef>
              <a:buSzPts val="2800"/>
              <a:buFont typeface="Open Sans"/>
              <a:buChar char="●"/>
            </a:pPr>
            <a:r>
              <a:rPr lang="en-US" sz="1400" dirty="0">
                <a:latin typeface="Open Sans" panose="020B0604020202020204" charset="0"/>
                <a:ea typeface="Open Sans" panose="020B0604020202020204" charset="0"/>
                <a:cs typeface="Open Sans" panose="020B0604020202020204" charset="0"/>
              </a:rPr>
              <a:t>Raw images were segregate</a:t>
            </a:r>
            <a:r>
              <a:rPr lang="nb-NO" sz="1400" dirty="0" smtClean="0">
                <a:latin typeface="Open Sans" panose="020B0604020202020204" charset="0"/>
                <a:ea typeface="Open Sans" panose="020B0604020202020204" charset="0"/>
                <a:cs typeface="Open Sans" panose="020B0604020202020204" charset="0"/>
              </a:rPr>
              <a:t>d in </a:t>
            </a:r>
            <a:r>
              <a:rPr lang="en-US" sz="1400" dirty="0" smtClean="0">
                <a:latin typeface="Open Sans" panose="020B0604020202020204" charset="0"/>
                <a:ea typeface="Open Sans" panose="020B0604020202020204" charset="0"/>
                <a:cs typeface="Open Sans" panose="020B0604020202020204" charset="0"/>
              </a:rPr>
              <a:t>single </a:t>
            </a:r>
            <a:r>
              <a:rPr lang="en-US" sz="1400" dirty="0">
                <a:latin typeface="Open Sans" panose="020B0604020202020204" charset="0"/>
                <a:ea typeface="Open Sans" panose="020B0604020202020204" charset="0"/>
                <a:cs typeface="Open Sans" panose="020B0604020202020204" charset="0"/>
              </a:rPr>
              <a:t>type of specimen </a:t>
            </a:r>
            <a:r>
              <a:rPr lang="en-US" sz="1400" dirty="0" smtClean="0">
                <a:latin typeface="Open Sans" panose="020B0604020202020204" charset="0"/>
                <a:ea typeface="Open Sans" panose="020B0604020202020204" charset="0"/>
                <a:cs typeface="Open Sans" panose="020B0604020202020204" charset="0"/>
              </a:rPr>
              <a:t>images.</a:t>
            </a:r>
            <a:endParaRPr lang="nb-NO" sz="1400" dirty="0">
              <a:latin typeface="Open Sans" panose="020B0604020202020204" charset="0"/>
              <a:ea typeface="Open Sans" panose="020B0604020202020204" charset="0"/>
              <a:cs typeface="Open Sans" panose="020B0604020202020204" charset="0"/>
            </a:endParaRPr>
          </a:p>
          <a:p>
            <a:pPr marL="457200" indent="-406400">
              <a:spcBef>
                <a:spcPts val="2000"/>
              </a:spcBef>
              <a:buSzPts val="2800"/>
              <a:buFont typeface="Open Sans"/>
              <a:buChar char="●"/>
            </a:pPr>
            <a:r>
              <a:rPr lang="en-US" sz="1400" dirty="0">
                <a:latin typeface="Open Sans" panose="020B0604020202020204" charset="0"/>
                <a:ea typeface="Open Sans" panose="020B0604020202020204" charset="0"/>
                <a:cs typeface="Open Sans" panose="020B0604020202020204" charset="0"/>
              </a:rPr>
              <a:t>Object detection and extraction done </a:t>
            </a:r>
            <a:r>
              <a:rPr lang="en-US" sz="1400" dirty="0" smtClean="0">
                <a:latin typeface="Open Sans" panose="020B0604020202020204" charset="0"/>
                <a:ea typeface="Open Sans" panose="020B0604020202020204" charset="0"/>
                <a:cs typeface="Open Sans" panose="020B0604020202020204" charset="0"/>
              </a:rPr>
              <a:t>using </a:t>
            </a:r>
            <a:r>
              <a:rPr lang="en-US" sz="1400" dirty="0">
                <a:latin typeface="Open Sans" panose="020B0604020202020204" charset="0"/>
                <a:ea typeface="Open Sans" panose="020B0604020202020204" charset="0"/>
                <a:cs typeface="Open Sans" panose="020B0604020202020204" charset="0"/>
              </a:rPr>
              <a:t>hand-crafted algorithm to automate </a:t>
            </a:r>
            <a:r>
              <a:rPr lang="en-US" sz="1400" dirty="0" smtClean="0">
                <a:latin typeface="Open Sans" panose="020B0604020202020204" charset="0"/>
                <a:ea typeface="Open Sans" panose="020B0604020202020204" charset="0"/>
                <a:cs typeface="Open Sans" panose="020B0604020202020204" charset="0"/>
              </a:rPr>
              <a:t>process. </a:t>
            </a:r>
            <a:endParaRPr lang="nb-NO" sz="1400" dirty="0">
              <a:latin typeface="Open Sans" panose="020B0604020202020204" charset="0"/>
              <a:ea typeface="Open Sans" panose="020B0604020202020204" charset="0"/>
              <a:cs typeface="Open Sans" panose="020B0604020202020204" charset="0"/>
            </a:endParaRPr>
          </a:p>
          <a:p>
            <a:pPr marL="457200" indent="-406400">
              <a:spcBef>
                <a:spcPts val="2000"/>
              </a:spcBef>
              <a:buSzPts val="2800"/>
              <a:buFont typeface="Open Sans"/>
              <a:buChar char="●"/>
            </a:pPr>
            <a:r>
              <a:rPr lang="en-US" sz="1400" dirty="0">
                <a:latin typeface="Open Sans" panose="020B0604020202020204" charset="0"/>
                <a:ea typeface="Open Sans" panose="020B0604020202020204" charset="0"/>
                <a:cs typeface="Open Sans" panose="020B0604020202020204" charset="0"/>
              </a:rPr>
              <a:t>Each object extracted as 224⨯224 image.</a:t>
            </a:r>
            <a:endParaRPr lang="nb-NO" sz="1400" dirty="0">
              <a:latin typeface="Open Sans" panose="020B0604020202020204" charset="0"/>
              <a:ea typeface="Open Sans" panose="020B0604020202020204" charset="0"/>
              <a:cs typeface="Open Sans" panose="020B0604020202020204" charset="0"/>
            </a:endParaRPr>
          </a:p>
          <a:p>
            <a:pPr marL="457200" indent="-406400">
              <a:spcBef>
                <a:spcPts val="2000"/>
              </a:spcBef>
              <a:buSzPts val="2800"/>
              <a:buFont typeface="Open Sans"/>
              <a:buChar char="●"/>
            </a:pPr>
            <a:r>
              <a:rPr lang="en-US" sz="1400" dirty="0">
                <a:latin typeface="Open Sans" panose="020B0604020202020204" charset="0"/>
                <a:ea typeface="Open Sans" panose="020B0604020202020204" charset="0"/>
                <a:cs typeface="Open Sans" panose="020B0604020202020204" charset="0"/>
              </a:rPr>
              <a:t>Resulted in dataset of 2673 individual foraminifera and sediment images</a:t>
            </a:r>
            <a:r>
              <a:rPr lang="en-US" sz="1400" dirty="0" smtClean="0">
                <a:latin typeface="Open Sans" panose="020B0604020202020204" charset="0"/>
                <a:ea typeface="Open Sans" panose="020B0604020202020204" charset="0"/>
                <a:cs typeface="Open Sans" panose="020B0604020202020204" charset="0"/>
              </a:rPr>
              <a:t>.</a:t>
            </a:r>
            <a:endParaRPr lang="nb-NO" sz="1400" dirty="0">
              <a:latin typeface="Open Sans" panose="020B0604020202020204" charset="0"/>
              <a:ea typeface="Open Sans" panose="020B0604020202020204" charset="0"/>
              <a:cs typeface="Open Sans" panose="020B0604020202020204" charset="0"/>
            </a:endParaRPr>
          </a:p>
        </p:txBody>
      </p:sp>
      <p:pic>
        <p:nvPicPr>
          <p:cNvPr id="5" name="Google Shape;68;p13"/>
          <p:cNvPicPr preferRelativeResize="0"/>
          <p:nvPr/>
        </p:nvPicPr>
        <p:blipFill rotWithShape="1">
          <a:blip r:embed="rId2">
            <a:alphaModFix/>
          </a:blip>
          <a:srcRect t="16634" b="26398"/>
          <a:stretch/>
        </p:blipFill>
        <p:spPr>
          <a:xfrm>
            <a:off x="176005" y="4929620"/>
            <a:ext cx="6458849" cy="1185472"/>
          </a:xfrm>
          <a:prstGeom prst="rect">
            <a:avLst/>
          </a:prstGeom>
          <a:noFill/>
          <a:ln>
            <a:noFill/>
          </a:ln>
        </p:spPr>
      </p:pic>
      <p:sp>
        <p:nvSpPr>
          <p:cNvPr id="2" name="Rectangle 1"/>
          <p:cNvSpPr/>
          <p:nvPr/>
        </p:nvSpPr>
        <p:spPr>
          <a:xfrm>
            <a:off x="7131635" y="6222195"/>
            <a:ext cx="3392275" cy="261610"/>
          </a:xfrm>
          <a:prstGeom prst="rect">
            <a:avLst/>
          </a:prstGeom>
        </p:spPr>
        <p:txBody>
          <a:bodyPr wrap="none">
            <a:spAutoFit/>
          </a:bodyPr>
          <a:lstStyle/>
          <a:p>
            <a:pPr lvl="0">
              <a:spcBef>
                <a:spcPts val="1000"/>
              </a:spcBef>
            </a:pPr>
            <a:r>
              <a:rPr lang="en-US" sz="1100" dirty="0" smtClean="0">
                <a:latin typeface="Open Sans"/>
                <a:ea typeface="Open Sans"/>
                <a:cs typeface="Open Sans"/>
                <a:sym typeface="Open Sans"/>
              </a:rPr>
              <a:t>Fig 2. Illustration of </a:t>
            </a:r>
            <a:r>
              <a:rPr lang="en-US" sz="1100" dirty="0" smtClean="0">
                <a:latin typeface="Open Sans" panose="020B0604020202020204" charset="0"/>
                <a:ea typeface="Open Sans" panose="020B0604020202020204" charset="0"/>
                <a:cs typeface="Open Sans" panose="020B0604020202020204" charset="0"/>
              </a:rPr>
              <a:t>object </a:t>
            </a:r>
            <a:r>
              <a:rPr lang="en-US" sz="1100" dirty="0">
                <a:latin typeface="Open Sans" panose="020B0604020202020204" charset="0"/>
                <a:ea typeface="Open Sans" panose="020B0604020202020204" charset="0"/>
                <a:cs typeface="Open Sans" panose="020B0604020202020204" charset="0"/>
              </a:rPr>
              <a:t>detection and extraction </a:t>
            </a:r>
            <a:endParaRPr lang="en-US" sz="1100" dirty="0">
              <a:latin typeface="Open Sans"/>
              <a:ea typeface="Open Sans"/>
              <a:cs typeface="Open Sans"/>
              <a:sym typeface="Open Sans"/>
            </a:endParaRPr>
          </a:p>
        </p:txBody>
      </p:sp>
      <p:pic>
        <p:nvPicPr>
          <p:cNvPr id="9" name="Google Shape;61;p13"/>
          <p:cNvPicPr preferRelativeResize="0"/>
          <p:nvPr/>
        </p:nvPicPr>
        <p:blipFill>
          <a:blip r:embed="rId3">
            <a:alphaModFix/>
          </a:blip>
          <a:stretch>
            <a:fillRect/>
          </a:stretch>
        </p:blipFill>
        <p:spPr>
          <a:xfrm>
            <a:off x="7131634" y="4734581"/>
            <a:ext cx="4789753" cy="1547574"/>
          </a:xfrm>
          <a:prstGeom prst="rect">
            <a:avLst/>
          </a:prstGeom>
          <a:noFill/>
          <a:ln>
            <a:noFill/>
          </a:ln>
        </p:spPr>
      </p:pic>
      <p:sp>
        <p:nvSpPr>
          <p:cNvPr id="11" name="Rectangle 10"/>
          <p:cNvSpPr/>
          <p:nvPr/>
        </p:nvSpPr>
        <p:spPr>
          <a:xfrm>
            <a:off x="176005" y="6095495"/>
            <a:ext cx="3308919" cy="261610"/>
          </a:xfrm>
          <a:prstGeom prst="rect">
            <a:avLst/>
          </a:prstGeom>
        </p:spPr>
        <p:txBody>
          <a:bodyPr wrap="none">
            <a:spAutoFit/>
          </a:bodyPr>
          <a:lstStyle/>
          <a:p>
            <a:pPr lvl="0">
              <a:spcBef>
                <a:spcPts val="1000"/>
              </a:spcBef>
            </a:pPr>
            <a:r>
              <a:rPr lang="en-US" sz="1100" dirty="0" smtClean="0">
                <a:latin typeface="Open Sans"/>
                <a:ea typeface="Open Sans"/>
                <a:cs typeface="Open Sans"/>
                <a:sym typeface="Open Sans"/>
              </a:rPr>
              <a:t>Fig 1. Examples of </a:t>
            </a:r>
            <a:r>
              <a:rPr lang="en-US" sz="1100" dirty="0">
                <a:latin typeface="Open Sans" panose="020B0604020202020204" charset="0"/>
                <a:ea typeface="Open Sans" panose="020B0604020202020204" charset="0"/>
                <a:cs typeface="Open Sans" panose="020B0604020202020204" charset="0"/>
              </a:rPr>
              <a:t>single type </a:t>
            </a:r>
            <a:r>
              <a:rPr lang="en-US" sz="1100" dirty="0" smtClean="0">
                <a:latin typeface="Open Sans" panose="020B0604020202020204" charset="0"/>
                <a:ea typeface="Open Sans" panose="020B0604020202020204" charset="0"/>
                <a:cs typeface="Open Sans" panose="020B0604020202020204" charset="0"/>
              </a:rPr>
              <a:t>specimen </a:t>
            </a:r>
            <a:r>
              <a:rPr lang="en-US" sz="1100" dirty="0">
                <a:latin typeface="Open Sans" panose="020B0604020202020204" charset="0"/>
                <a:ea typeface="Open Sans" panose="020B0604020202020204" charset="0"/>
                <a:cs typeface="Open Sans" panose="020B0604020202020204" charset="0"/>
              </a:rPr>
              <a:t>images</a:t>
            </a:r>
            <a:r>
              <a:rPr lang="en-US" sz="1100" dirty="0" smtClean="0">
                <a:latin typeface="Open Sans"/>
                <a:ea typeface="Open Sans"/>
                <a:cs typeface="Open Sans"/>
                <a:sym typeface="Open Sans"/>
              </a:rPr>
              <a:t> </a:t>
            </a:r>
            <a:endParaRPr lang="en-US" sz="1100" dirty="0">
              <a:latin typeface="Open Sans"/>
              <a:ea typeface="Open Sans"/>
              <a:cs typeface="Open Sans"/>
              <a:sym typeface="Open San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6428558"/>
            <a:ext cx="1227411" cy="429442"/>
          </a:xfrm>
          <a:prstGeom prst="rect">
            <a:avLst/>
          </a:prstGeom>
        </p:spPr>
      </p:pic>
    </p:spTree>
    <p:extLst>
      <p:ext uri="{BB962C8B-B14F-4D97-AF65-F5344CB8AC3E}">
        <p14:creationId xmlns:p14="http://schemas.microsoft.com/office/powerpoint/2010/main" val="2665395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5438" y="565536"/>
            <a:ext cx="5733535" cy="5278368"/>
          </a:xfrm>
          <a:prstGeom prst="rect">
            <a:avLst/>
          </a:prstGeom>
        </p:spPr>
        <p:txBody>
          <a:bodyPr wrap="square">
            <a:spAutoFit/>
          </a:bodyPr>
          <a:lstStyle/>
          <a:p>
            <a:pPr lvl="0"/>
            <a:r>
              <a:rPr lang="nb-NO" sz="2400" b="1" dirty="0">
                <a:solidFill>
                  <a:schemeClr val="dk1"/>
                </a:solidFill>
                <a:latin typeface="Open Sans"/>
                <a:ea typeface="Open Sans"/>
                <a:cs typeface="Open Sans"/>
                <a:sym typeface="Open Sans"/>
              </a:rPr>
              <a:t>Experiments</a:t>
            </a:r>
          </a:p>
          <a:p>
            <a:pPr marL="457200" lvl="0" indent="-406400">
              <a:spcBef>
                <a:spcPts val="2000"/>
              </a:spcBef>
              <a:buClr>
                <a:schemeClr val="dk1"/>
              </a:buClr>
              <a:buSzPts val="2800"/>
              <a:buFont typeface="Open Sans"/>
              <a:buChar char="●"/>
            </a:pPr>
            <a:r>
              <a:rPr lang="nb-NO" sz="1700" dirty="0">
                <a:solidFill>
                  <a:schemeClr val="dk1"/>
                </a:solidFill>
                <a:latin typeface="Open Sans"/>
                <a:ea typeface="Open Sans"/>
                <a:cs typeface="Open Sans"/>
                <a:sym typeface="Open Sans"/>
              </a:rPr>
              <a:t>Used VGG16 </a:t>
            </a:r>
            <a:r>
              <a:rPr lang="nb-NO" sz="1700" dirty="0" err="1">
                <a:solidFill>
                  <a:schemeClr val="dk1"/>
                </a:solidFill>
                <a:latin typeface="Open Sans"/>
                <a:ea typeface="Open Sans"/>
                <a:cs typeface="Open Sans"/>
                <a:sym typeface="Open Sans"/>
              </a:rPr>
              <a:t>pretrained</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on</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ImageNet</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dataset</a:t>
            </a:r>
            <a:r>
              <a:rPr lang="nb-NO" sz="1700" dirty="0">
                <a:solidFill>
                  <a:schemeClr val="dk1"/>
                </a:solidFill>
                <a:latin typeface="Open Sans"/>
                <a:ea typeface="Open Sans"/>
                <a:cs typeface="Open Sans"/>
                <a:sym typeface="Open Sans"/>
              </a:rPr>
              <a:t> for </a:t>
            </a:r>
            <a:r>
              <a:rPr lang="nb-NO" sz="1700" dirty="0" err="1">
                <a:solidFill>
                  <a:schemeClr val="dk1"/>
                </a:solidFill>
                <a:latin typeface="Open Sans"/>
                <a:ea typeface="Open Sans"/>
                <a:cs typeface="Open Sans"/>
                <a:sym typeface="Open Sans"/>
              </a:rPr>
              <a:t>feature</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extraction</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on</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foraminifera</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dataset</a:t>
            </a:r>
            <a:r>
              <a:rPr lang="nb-NO" sz="1700" dirty="0">
                <a:solidFill>
                  <a:schemeClr val="dk1"/>
                </a:solidFill>
                <a:latin typeface="Open Sans"/>
                <a:ea typeface="Open Sans"/>
                <a:cs typeface="Open Sans"/>
                <a:sym typeface="Open Sans"/>
              </a:rPr>
              <a:t>.</a:t>
            </a:r>
          </a:p>
          <a:p>
            <a:pPr marL="457200" lvl="0" indent="-406400">
              <a:spcBef>
                <a:spcPts val="1000"/>
              </a:spcBef>
              <a:buClr>
                <a:schemeClr val="dk1"/>
              </a:buClr>
              <a:buSzPts val="2800"/>
              <a:buFont typeface="Open Sans"/>
              <a:buChar char="●"/>
            </a:pPr>
            <a:r>
              <a:rPr lang="nb-NO" sz="1700" dirty="0" err="1">
                <a:solidFill>
                  <a:schemeClr val="dk1"/>
                </a:solidFill>
                <a:latin typeface="Open Sans"/>
                <a:ea typeface="Open Sans"/>
                <a:cs typeface="Open Sans"/>
                <a:sym typeface="Open Sans"/>
              </a:rPr>
              <a:t>Classification</a:t>
            </a:r>
            <a:r>
              <a:rPr lang="nb-NO" sz="1700" dirty="0">
                <a:solidFill>
                  <a:schemeClr val="dk1"/>
                </a:solidFill>
                <a:latin typeface="Open Sans"/>
                <a:ea typeface="Open Sans"/>
                <a:cs typeface="Open Sans"/>
                <a:sym typeface="Open Sans"/>
              </a:rPr>
              <a:t> head </a:t>
            </a:r>
            <a:r>
              <a:rPr lang="nb-NO" sz="1700" dirty="0" err="1">
                <a:solidFill>
                  <a:schemeClr val="dk1"/>
                </a:solidFill>
                <a:latin typeface="Open Sans"/>
                <a:ea typeface="Open Sans"/>
                <a:cs typeface="Open Sans"/>
                <a:sym typeface="Open Sans"/>
              </a:rPr>
              <a:t>consists</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of</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two</a:t>
            </a:r>
            <a:r>
              <a:rPr lang="nb-NO" sz="1700" dirty="0">
                <a:solidFill>
                  <a:schemeClr val="dk1"/>
                </a:solidFill>
                <a:latin typeface="Open Sans"/>
                <a:ea typeface="Open Sans"/>
                <a:cs typeface="Open Sans"/>
                <a:sym typeface="Open Sans"/>
              </a:rPr>
              <a:t> </a:t>
            </a:r>
            <a:r>
              <a:rPr lang="nb-NO" sz="1700" dirty="0" err="1" smtClean="0">
                <a:solidFill>
                  <a:schemeClr val="dk1"/>
                </a:solidFill>
                <a:latin typeface="Open Sans"/>
                <a:ea typeface="Open Sans"/>
                <a:cs typeface="Open Sans"/>
                <a:sym typeface="Open Sans"/>
              </a:rPr>
              <a:t>fully-connected</a:t>
            </a:r>
            <a:r>
              <a:rPr lang="nb-NO" sz="1700" dirty="0" smtClean="0">
                <a:solidFill>
                  <a:schemeClr val="dk1"/>
                </a:solidFill>
                <a:latin typeface="Open Sans"/>
                <a:ea typeface="Open Sans"/>
                <a:cs typeface="Open Sans"/>
                <a:sym typeface="Open Sans"/>
              </a:rPr>
              <a:t> (</a:t>
            </a:r>
            <a:r>
              <a:rPr lang="nb-NO" sz="1700" dirty="0" err="1" smtClean="0">
                <a:solidFill>
                  <a:schemeClr val="dk1"/>
                </a:solidFill>
                <a:latin typeface="Open Sans"/>
                <a:ea typeface="Open Sans"/>
                <a:cs typeface="Open Sans"/>
                <a:sym typeface="Open Sans"/>
              </a:rPr>
              <a:t>ReLU</a:t>
            </a:r>
            <a:r>
              <a:rPr lang="nb-NO" sz="1700" dirty="0" smtClean="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layers</a:t>
            </a:r>
            <a:r>
              <a:rPr lang="nb-NO" sz="1700" dirty="0">
                <a:solidFill>
                  <a:schemeClr val="dk1"/>
                </a:solidFill>
                <a:latin typeface="Open Sans"/>
                <a:ea typeface="Open Sans"/>
                <a:cs typeface="Open Sans"/>
                <a:sym typeface="Open Sans"/>
              </a:rPr>
              <a:t>.</a:t>
            </a:r>
          </a:p>
          <a:p>
            <a:pPr marL="457200" lvl="0" indent="-406400">
              <a:spcBef>
                <a:spcPts val="1000"/>
              </a:spcBef>
              <a:buClr>
                <a:schemeClr val="dk1"/>
              </a:buClr>
              <a:buSzPts val="2800"/>
              <a:buFont typeface="Open Sans"/>
              <a:buChar char="●"/>
            </a:pPr>
            <a:r>
              <a:rPr lang="nb-NO" sz="1700" dirty="0">
                <a:solidFill>
                  <a:schemeClr val="dk1"/>
                </a:solidFill>
                <a:latin typeface="Open Sans"/>
                <a:ea typeface="Open Sans"/>
                <a:cs typeface="Open Sans"/>
                <a:sym typeface="Open Sans"/>
              </a:rPr>
              <a:t>Model </a:t>
            </a:r>
            <a:r>
              <a:rPr lang="nb-NO" sz="1700" dirty="0" err="1">
                <a:solidFill>
                  <a:schemeClr val="dk1"/>
                </a:solidFill>
                <a:latin typeface="Open Sans"/>
                <a:ea typeface="Open Sans"/>
                <a:cs typeface="Open Sans"/>
                <a:sym typeface="Open Sans"/>
              </a:rPr>
              <a:t>hyperparameters</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tuned</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with</a:t>
            </a:r>
            <a:r>
              <a:rPr lang="nb-NO" sz="1700" dirty="0">
                <a:solidFill>
                  <a:schemeClr val="dk1"/>
                </a:solidFill>
                <a:latin typeface="Open Sans"/>
                <a:ea typeface="Open Sans"/>
                <a:cs typeface="Open Sans"/>
                <a:sym typeface="Open Sans"/>
              </a:rPr>
              <a:t> grid </a:t>
            </a:r>
            <a:r>
              <a:rPr lang="nb-NO" sz="1700" dirty="0" err="1">
                <a:solidFill>
                  <a:schemeClr val="dk1"/>
                </a:solidFill>
                <a:latin typeface="Open Sans"/>
                <a:ea typeface="Open Sans"/>
                <a:cs typeface="Open Sans"/>
                <a:sym typeface="Open Sans"/>
              </a:rPr>
              <a:t>search</a:t>
            </a:r>
            <a:r>
              <a:rPr lang="nb-NO" sz="1700" dirty="0">
                <a:solidFill>
                  <a:schemeClr val="dk1"/>
                </a:solidFill>
                <a:latin typeface="Open Sans"/>
                <a:ea typeface="Open Sans"/>
                <a:cs typeface="Open Sans"/>
                <a:sym typeface="Open Sans"/>
              </a:rPr>
              <a:t>.</a:t>
            </a:r>
          </a:p>
          <a:p>
            <a:pPr marL="457200" lvl="0" indent="-406400">
              <a:spcBef>
                <a:spcPts val="1000"/>
              </a:spcBef>
              <a:buClr>
                <a:schemeClr val="dk1"/>
              </a:buClr>
              <a:buSzPts val="2800"/>
              <a:buFont typeface="Open Sans"/>
              <a:buChar char="●"/>
            </a:pPr>
            <a:r>
              <a:rPr lang="nb-NO" sz="1700" dirty="0" err="1">
                <a:solidFill>
                  <a:schemeClr val="dk1"/>
                </a:solidFill>
                <a:latin typeface="Open Sans"/>
                <a:ea typeface="Open Sans"/>
                <a:cs typeface="Open Sans"/>
                <a:sym typeface="Open Sans"/>
              </a:rPr>
              <a:t>Classification</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uncertainty</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estimated</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using</a:t>
            </a:r>
            <a:r>
              <a:rPr lang="nb-NO" sz="1700" dirty="0">
                <a:solidFill>
                  <a:schemeClr val="dk1"/>
                </a:solidFill>
                <a:latin typeface="Open Sans"/>
                <a:ea typeface="Open Sans"/>
                <a:cs typeface="Open Sans"/>
                <a:sym typeface="Open Sans"/>
              </a:rPr>
              <a:t> Monte Carlo </a:t>
            </a:r>
            <a:r>
              <a:rPr lang="nb-NO" sz="1700" dirty="0" err="1">
                <a:solidFill>
                  <a:schemeClr val="dk1"/>
                </a:solidFill>
                <a:latin typeface="Open Sans"/>
                <a:ea typeface="Open Sans"/>
                <a:cs typeface="Open Sans"/>
                <a:sym typeface="Open Sans"/>
              </a:rPr>
              <a:t>dropout</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with</a:t>
            </a:r>
            <a:r>
              <a:rPr lang="nb-NO" sz="1700" dirty="0">
                <a:solidFill>
                  <a:schemeClr val="dk1"/>
                </a:solidFill>
                <a:latin typeface="Open Sans"/>
                <a:ea typeface="Open Sans"/>
                <a:cs typeface="Open Sans"/>
                <a:sym typeface="Open Sans"/>
              </a:rPr>
              <a:t> 100 </a:t>
            </a:r>
            <a:r>
              <a:rPr lang="nb-NO" sz="1700" dirty="0" err="1">
                <a:solidFill>
                  <a:schemeClr val="dk1"/>
                </a:solidFill>
                <a:latin typeface="Open Sans"/>
                <a:ea typeface="Open Sans"/>
                <a:cs typeface="Open Sans"/>
                <a:sym typeface="Open Sans"/>
              </a:rPr>
              <a:t>simulations</a:t>
            </a:r>
            <a:r>
              <a:rPr lang="nb-NO" sz="1700" dirty="0">
                <a:solidFill>
                  <a:schemeClr val="dk1"/>
                </a:solidFill>
                <a:latin typeface="Open Sans"/>
                <a:ea typeface="Open Sans"/>
                <a:cs typeface="Open Sans"/>
                <a:sym typeface="Open Sans"/>
              </a:rPr>
              <a:t>.</a:t>
            </a:r>
          </a:p>
          <a:p>
            <a:pPr lvl="0">
              <a:spcBef>
                <a:spcPts val="1000"/>
              </a:spcBef>
            </a:pPr>
            <a:r>
              <a:rPr lang="nb-NO" dirty="0">
                <a:solidFill>
                  <a:schemeClr val="dk1"/>
                </a:solidFill>
                <a:latin typeface="Open Sans"/>
                <a:ea typeface="Open Sans"/>
                <a:cs typeface="Open Sans"/>
                <a:sym typeface="Open Sans"/>
              </a:rPr>
              <a:t/>
            </a:r>
            <a:br>
              <a:rPr lang="nb-NO" dirty="0">
                <a:solidFill>
                  <a:schemeClr val="dk1"/>
                </a:solidFill>
                <a:latin typeface="Open Sans"/>
                <a:ea typeface="Open Sans"/>
                <a:cs typeface="Open Sans"/>
                <a:sym typeface="Open Sans"/>
              </a:rPr>
            </a:br>
            <a:r>
              <a:rPr lang="nb-NO" dirty="0">
                <a:solidFill>
                  <a:schemeClr val="dk1"/>
                </a:solidFill>
                <a:latin typeface="Open Sans"/>
                <a:ea typeface="Open Sans"/>
                <a:cs typeface="Open Sans"/>
                <a:sym typeface="Open Sans"/>
              </a:rPr>
              <a:t/>
            </a:r>
            <a:br>
              <a:rPr lang="nb-NO" dirty="0">
                <a:solidFill>
                  <a:schemeClr val="dk1"/>
                </a:solidFill>
                <a:latin typeface="Open Sans"/>
                <a:ea typeface="Open Sans"/>
                <a:cs typeface="Open Sans"/>
                <a:sym typeface="Open Sans"/>
              </a:rPr>
            </a:br>
            <a:r>
              <a:rPr lang="nb-NO" dirty="0">
                <a:solidFill>
                  <a:schemeClr val="dk1"/>
                </a:solidFill>
                <a:latin typeface="Open Sans"/>
                <a:ea typeface="Open Sans"/>
                <a:cs typeface="Open Sans"/>
                <a:sym typeface="Open Sans"/>
              </a:rPr>
              <a:t/>
            </a:r>
            <a:br>
              <a:rPr lang="nb-NO" dirty="0">
                <a:solidFill>
                  <a:schemeClr val="dk1"/>
                </a:solidFill>
                <a:latin typeface="Open Sans"/>
                <a:ea typeface="Open Sans"/>
                <a:cs typeface="Open Sans"/>
                <a:sym typeface="Open Sans"/>
              </a:rPr>
            </a:br>
            <a:r>
              <a:rPr lang="nb-NO" dirty="0">
                <a:solidFill>
                  <a:schemeClr val="dk1"/>
                </a:solidFill>
                <a:latin typeface="Open Sans"/>
                <a:ea typeface="Open Sans"/>
                <a:cs typeface="Open Sans"/>
                <a:sym typeface="Open Sans"/>
              </a:rPr>
              <a:t/>
            </a:r>
            <a:br>
              <a:rPr lang="nb-NO" dirty="0">
                <a:solidFill>
                  <a:schemeClr val="dk1"/>
                </a:solidFill>
                <a:latin typeface="Open Sans"/>
                <a:ea typeface="Open Sans"/>
                <a:cs typeface="Open Sans"/>
                <a:sym typeface="Open Sans"/>
              </a:rPr>
            </a:br>
            <a:r>
              <a:rPr lang="nb-NO" dirty="0">
                <a:solidFill>
                  <a:schemeClr val="dk1"/>
                </a:solidFill>
                <a:latin typeface="Open Sans"/>
                <a:ea typeface="Open Sans"/>
                <a:cs typeface="Open Sans"/>
                <a:sym typeface="Open Sans"/>
              </a:rPr>
              <a:t/>
            </a:r>
            <a:br>
              <a:rPr lang="nb-NO" dirty="0">
                <a:solidFill>
                  <a:schemeClr val="dk1"/>
                </a:solidFill>
                <a:latin typeface="Open Sans"/>
                <a:ea typeface="Open Sans"/>
                <a:cs typeface="Open Sans"/>
                <a:sym typeface="Open Sans"/>
              </a:rPr>
            </a:br>
            <a:r>
              <a:rPr lang="nb-NO" dirty="0">
                <a:solidFill>
                  <a:schemeClr val="dk1"/>
                </a:solidFill>
                <a:latin typeface="Open Sans"/>
                <a:ea typeface="Open Sans"/>
                <a:cs typeface="Open Sans"/>
                <a:sym typeface="Open Sans"/>
              </a:rPr>
              <a:t/>
            </a:r>
            <a:br>
              <a:rPr lang="nb-NO" dirty="0">
                <a:solidFill>
                  <a:schemeClr val="dk1"/>
                </a:solidFill>
                <a:latin typeface="Open Sans"/>
                <a:ea typeface="Open Sans"/>
                <a:cs typeface="Open Sans"/>
                <a:sym typeface="Open Sans"/>
              </a:rPr>
            </a:br>
            <a:r>
              <a:rPr lang="nb-NO" dirty="0">
                <a:solidFill>
                  <a:schemeClr val="dk1"/>
                </a:solidFill>
                <a:latin typeface="Open Sans"/>
                <a:ea typeface="Open Sans"/>
                <a:cs typeface="Open Sans"/>
                <a:sym typeface="Open Sans"/>
              </a:rPr>
              <a:t/>
            </a:r>
            <a:br>
              <a:rPr lang="nb-NO" dirty="0">
                <a:solidFill>
                  <a:schemeClr val="dk1"/>
                </a:solidFill>
                <a:latin typeface="Open Sans"/>
                <a:ea typeface="Open Sans"/>
                <a:cs typeface="Open Sans"/>
                <a:sym typeface="Open Sans"/>
              </a:rPr>
            </a:br>
            <a:endParaRPr lang="nb-NO" dirty="0"/>
          </a:p>
        </p:txBody>
      </p:sp>
      <p:pic>
        <p:nvPicPr>
          <p:cNvPr id="5" name="Google Shape;70;p13"/>
          <p:cNvPicPr preferRelativeResize="0"/>
          <p:nvPr/>
        </p:nvPicPr>
        <p:blipFill rotWithShape="1">
          <a:blip r:embed="rId2">
            <a:alphaModFix/>
          </a:blip>
          <a:srcRect t="79" b="79"/>
          <a:stretch/>
        </p:blipFill>
        <p:spPr>
          <a:xfrm>
            <a:off x="465438" y="3411042"/>
            <a:ext cx="10618573" cy="2965043"/>
          </a:xfrm>
          <a:prstGeom prst="rect">
            <a:avLst/>
          </a:prstGeom>
          <a:noFill/>
          <a:ln>
            <a:noFill/>
          </a:ln>
        </p:spPr>
      </p:pic>
      <p:sp>
        <p:nvSpPr>
          <p:cNvPr id="12" name="Rectangle 11"/>
          <p:cNvSpPr/>
          <p:nvPr/>
        </p:nvSpPr>
        <p:spPr>
          <a:xfrm>
            <a:off x="465438" y="6376085"/>
            <a:ext cx="2916183" cy="261610"/>
          </a:xfrm>
          <a:prstGeom prst="rect">
            <a:avLst/>
          </a:prstGeom>
        </p:spPr>
        <p:txBody>
          <a:bodyPr wrap="none">
            <a:spAutoFit/>
          </a:bodyPr>
          <a:lstStyle/>
          <a:p>
            <a:pPr lvl="0">
              <a:spcBef>
                <a:spcPts val="1000"/>
              </a:spcBef>
            </a:pPr>
            <a:r>
              <a:rPr lang="en-US" sz="1100" dirty="0" smtClean="0">
                <a:latin typeface="Open Sans"/>
                <a:ea typeface="Open Sans"/>
                <a:cs typeface="Open Sans"/>
                <a:sym typeface="Open Sans"/>
              </a:rPr>
              <a:t>Fig.3. </a:t>
            </a:r>
            <a:r>
              <a:rPr lang="en-US" sz="1100" dirty="0">
                <a:latin typeface="Open Sans"/>
                <a:ea typeface="Open Sans"/>
                <a:cs typeface="Open Sans"/>
                <a:sym typeface="Open Sans"/>
              </a:rPr>
              <a:t>Illustration of the deep learning model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6428558"/>
            <a:ext cx="1227411" cy="429442"/>
          </a:xfrm>
          <a:prstGeom prst="rect">
            <a:avLst/>
          </a:prstGeom>
        </p:spPr>
      </p:pic>
    </p:spTree>
    <p:extLst>
      <p:ext uri="{BB962C8B-B14F-4D97-AF65-F5344CB8AC3E}">
        <p14:creationId xmlns:p14="http://schemas.microsoft.com/office/powerpoint/2010/main" val="3991899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314" y="522313"/>
            <a:ext cx="6025527" cy="2893100"/>
          </a:xfrm>
          <a:prstGeom prst="rect">
            <a:avLst/>
          </a:prstGeom>
        </p:spPr>
        <p:txBody>
          <a:bodyPr wrap="square">
            <a:spAutoFit/>
          </a:bodyPr>
          <a:lstStyle/>
          <a:p>
            <a:pPr lvl="0">
              <a:spcBef>
                <a:spcPts val="1000"/>
              </a:spcBef>
            </a:pPr>
            <a:r>
              <a:rPr lang="nb-NO" sz="2400" b="1" dirty="0" err="1" smtClean="0">
                <a:latin typeface="Open Sans"/>
                <a:ea typeface="Open Sans"/>
                <a:cs typeface="Open Sans"/>
                <a:sym typeface="Open Sans"/>
              </a:rPr>
              <a:t>Results</a:t>
            </a:r>
            <a:endParaRPr lang="nb-NO" sz="2400" dirty="0">
              <a:latin typeface="Open Sans"/>
              <a:ea typeface="Open Sans"/>
              <a:cs typeface="Open Sans"/>
              <a:sym typeface="Open Sans"/>
            </a:endParaRPr>
          </a:p>
          <a:p>
            <a:pPr marL="457200" lvl="0" indent="-406400">
              <a:spcBef>
                <a:spcPts val="2000"/>
              </a:spcBef>
              <a:buSzPts val="2800"/>
              <a:buFont typeface="Open Sans"/>
              <a:buChar char="●"/>
            </a:pPr>
            <a:r>
              <a:rPr lang="nb-NO" sz="1700" dirty="0">
                <a:latin typeface="Open Sans"/>
                <a:ea typeface="Open Sans"/>
                <a:cs typeface="Open Sans"/>
                <a:sym typeface="Open Sans"/>
              </a:rPr>
              <a:t>97.0 ± 0.6% </a:t>
            </a:r>
            <a:r>
              <a:rPr lang="nb-NO" sz="1700" dirty="0" err="1">
                <a:latin typeface="Open Sans"/>
                <a:ea typeface="Open Sans"/>
                <a:cs typeface="Open Sans"/>
                <a:sym typeface="Open Sans"/>
              </a:rPr>
              <a:t>accuracy</a:t>
            </a:r>
            <a:r>
              <a:rPr lang="nb-NO" sz="1700" dirty="0">
                <a:latin typeface="Open Sans"/>
                <a:ea typeface="Open Sans"/>
                <a:cs typeface="Open Sans"/>
                <a:sym typeface="Open Sans"/>
              </a:rPr>
              <a:t> </a:t>
            </a:r>
            <a:r>
              <a:rPr lang="nb-NO" sz="1700" dirty="0" err="1">
                <a:latin typeface="Open Sans"/>
                <a:ea typeface="Open Sans"/>
                <a:cs typeface="Open Sans"/>
                <a:sym typeface="Open Sans"/>
              </a:rPr>
              <a:t>before</a:t>
            </a:r>
            <a:r>
              <a:rPr lang="nb-NO" sz="1700" dirty="0">
                <a:latin typeface="Open Sans"/>
                <a:ea typeface="Open Sans"/>
                <a:cs typeface="Open Sans"/>
                <a:sym typeface="Open Sans"/>
              </a:rPr>
              <a:t> fine-tuning.</a:t>
            </a:r>
          </a:p>
          <a:p>
            <a:pPr marL="457200" lvl="0" indent="-406400">
              <a:spcBef>
                <a:spcPts val="1000"/>
              </a:spcBef>
              <a:buSzPts val="2800"/>
              <a:buFont typeface="Open Sans"/>
              <a:buChar char="●"/>
            </a:pPr>
            <a:r>
              <a:rPr lang="nb-NO" sz="1700" b="1" dirty="0">
                <a:latin typeface="Open Sans"/>
                <a:ea typeface="Open Sans"/>
                <a:cs typeface="Open Sans"/>
                <a:sym typeface="Open Sans"/>
              </a:rPr>
              <a:t>98.9 ± 0.2% </a:t>
            </a:r>
            <a:r>
              <a:rPr lang="nb-NO" sz="1700" b="1" dirty="0" err="1">
                <a:latin typeface="Open Sans"/>
                <a:ea typeface="Open Sans"/>
                <a:cs typeface="Open Sans"/>
                <a:sym typeface="Open Sans"/>
              </a:rPr>
              <a:t>accuracy</a:t>
            </a:r>
            <a:r>
              <a:rPr lang="nb-NO" sz="1700" b="1" dirty="0">
                <a:latin typeface="Open Sans"/>
                <a:ea typeface="Open Sans"/>
                <a:cs typeface="Open Sans"/>
                <a:sym typeface="Open Sans"/>
              </a:rPr>
              <a:t> </a:t>
            </a:r>
            <a:r>
              <a:rPr lang="nb-NO" sz="1700" b="1" dirty="0" err="1">
                <a:latin typeface="Open Sans"/>
                <a:ea typeface="Open Sans"/>
                <a:cs typeface="Open Sans"/>
                <a:sym typeface="Open Sans"/>
              </a:rPr>
              <a:t>after</a:t>
            </a:r>
            <a:r>
              <a:rPr lang="nb-NO" sz="1700" b="1" dirty="0">
                <a:latin typeface="Open Sans"/>
                <a:ea typeface="Open Sans"/>
                <a:cs typeface="Open Sans"/>
                <a:sym typeface="Open Sans"/>
              </a:rPr>
              <a:t> fine-tuning.</a:t>
            </a:r>
          </a:p>
          <a:p>
            <a:pPr marL="457200" lvl="0" indent="-406400">
              <a:spcBef>
                <a:spcPts val="1000"/>
              </a:spcBef>
              <a:buSzPts val="2800"/>
              <a:buFont typeface="Open Sans"/>
              <a:buChar char="●"/>
            </a:pPr>
            <a:r>
              <a:rPr lang="nb-NO" sz="1700" dirty="0">
                <a:solidFill>
                  <a:schemeClr val="dk1"/>
                </a:solidFill>
                <a:latin typeface="Open Sans"/>
                <a:ea typeface="Open Sans"/>
                <a:cs typeface="Open Sans"/>
                <a:sym typeface="Open Sans"/>
              </a:rPr>
              <a:t>97.9 ± 0.5% </a:t>
            </a:r>
            <a:r>
              <a:rPr lang="nb-NO" sz="1700" dirty="0" err="1">
                <a:latin typeface="Open Sans"/>
                <a:ea typeface="Open Sans"/>
                <a:cs typeface="Open Sans"/>
                <a:sym typeface="Open Sans"/>
              </a:rPr>
              <a:t>accuracy</a:t>
            </a:r>
            <a:r>
              <a:rPr lang="nb-NO" sz="1700" dirty="0">
                <a:latin typeface="Open Sans"/>
                <a:ea typeface="Open Sans"/>
                <a:cs typeface="Open Sans"/>
                <a:sym typeface="Open Sans"/>
              </a:rPr>
              <a:t> </a:t>
            </a:r>
            <a:r>
              <a:rPr lang="nb-NO" sz="1700" dirty="0" err="1">
                <a:latin typeface="Open Sans"/>
                <a:ea typeface="Open Sans"/>
                <a:cs typeface="Open Sans"/>
                <a:sym typeface="Open Sans"/>
              </a:rPr>
              <a:t>with</a:t>
            </a:r>
            <a:r>
              <a:rPr lang="nb-NO" sz="1700" dirty="0">
                <a:latin typeface="Open Sans"/>
                <a:ea typeface="Open Sans"/>
                <a:cs typeface="Open Sans"/>
                <a:sym typeface="Open Sans"/>
              </a:rPr>
              <a:t> Monte Carlo </a:t>
            </a:r>
            <a:r>
              <a:rPr lang="nb-NO" sz="1700" dirty="0" err="1">
                <a:latin typeface="Open Sans"/>
                <a:ea typeface="Open Sans"/>
                <a:cs typeface="Open Sans"/>
                <a:sym typeface="Open Sans"/>
              </a:rPr>
              <a:t>dropout</a:t>
            </a:r>
            <a:r>
              <a:rPr lang="nb-NO" sz="1700" dirty="0">
                <a:latin typeface="Open Sans"/>
                <a:ea typeface="Open Sans"/>
                <a:cs typeface="Open Sans"/>
                <a:sym typeface="Open Sans"/>
              </a:rPr>
              <a:t>.</a:t>
            </a:r>
          </a:p>
          <a:p>
            <a:pPr marL="457200" lvl="0" indent="-406400">
              <a:spcBef>
                <a:spcPts val="1000"/>
              </a:spcBef>
              <a:buSzPts val="2800"/>
              <a:buFont typeface="Open Sans"/>
              <a:buChar char="●"/>
            </a:pPr>
            <a:r>
              <a:rPr lang="nb-NO" sz="1700" dirty="0">
                <a:solidFill>
                  <a:schemeClr val="dk1"/>
                </a:solidFill>
                <a:latin typeface="Open Sans"/>
                <a:ea typeface="Open Sans"/>
                <a:cs typeface="Open Sans"/>
                <a:sym typeface="Open Sans"/>
              </a:rPr>
              <a:t>98.5% </a:t>
            </a:r>
            <a:r>
              <a:rPr lang="nb-NO" sz="1700" dirty="0" err="1">
                <a:solidFill>
                  <a:schemeClr val="dk1"/>
                </a:solidFill>
                <a:latin typeface="Open Sans"/>
                <a:ea typeface="Open Sans"/>
                <a:cs typeface="Open Sans"/>
                <a:sym typeface="Open Sans"/>
              </a:rPr>
              <a:t>accuracy</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when</a:t>
            </a:r>
            <a:r>
              <a:rPr lang="nb-NO" sz="1700" dirty="0">
                <a:solidFill>
                  <a:schemeClr val="dk1"/>
                </a:solidFill>
                <a:latin typeface="Open Sans"/>
                <a:ea typeface="Open Sans"/>
                <a:cs typeface="Open Sans"/>
                <a:sym typeface="Open Sans"/>
              </a:rPr>
              <a:t> </a:t>
            </a:r>
            <a:r>
              <a:rPr lang="nb-NO" sz="1700" dirty="0" err="1">
                <a:solidFill>
                  <a:schemeClr val="dk1"/>
                </a:solidFill>
                <a:latin typeface="Open Sans"/>
                <a:ea typeface="Open Sans"/>
                <a:cs typeface="Open Sans"/>
                <a:sym typeface="Open Sans"/>
              </a:rPr>
              <a:t>using</a:t>
            </a:r>
            <a:r>
              <a:rPr lang="nb-NO" sz="1700" dirty="0">
                <a:solidFill>
                  <a:schemeClr val="dk1"/>
                </a:solidFill>
                <a:latin typeface="Open Sans"/>
                <a:ea typeface="Open Sans"/>
                <a:cs typeface="Open Sans"/>
                <a:sym typeface="Open Sans"/>
              </a:rPr>
              <a:t> </a:t>
            </a:r>
            <a:r>
              <a:rPr lang="nb-NO" sz="1700" dirty="0">
                <a:latin typeface="Open Sans"/>
                <a:ea typeface="Open Sans"/>
                <a:cs typeface="Open Sans"/>
                <a:sym typeface="Open Sans"/>
              </a:rPr>
              <a:t>Monte Carlo </a:t>
            </a:r>
            <a:r>
              <a:rPr lang="nb-NO" sz="1700" dirty="0" err="1">
                <a:latin typeface="Open Sans"/>
                <a:ea typeface="Open Sans"/>
                <a:cs typeface="Open Sans"/>
                <a:sym typeface="Open Sans"/>
              </a:rPr>
              <a:t>dropout</a:t>
            </a:r>
            <a:r>
              <a:rPr lang="nb-NO" sz="1700" dirty="0">
                <a:latin typeface="Open Sans"/>
                <a:ea typeface="Open Sans"/>
                <a:cs typeface="Open Sans"/>
                <a:sym typeface="Open Sans"/>
              </a:rPr>
              <a:t> for ensemble </a:t>
            </a:r>
            <a:r>
              <a:rPr lang="nb-NO" sz="1700" dirty="0" err="1">
                <a:latin typeface="Open Sans"/>
                <a:ea typeface="Open Sans"/>
                <a:cs typeface="Open Sans"/>
                <a:sym typeface="Open Sans"/>
              </a:rPr>
              <a:t>prediction</a:t>
            </a:r>
            <a:r>
              <a:rPr lang="nb-NO" sz="1700" dirty="0">
                <a:latin typeface="Open Sans"/>
                <a:ea typeface="Open Sans"/>
                <a:cs typeface="Open Sans"/>
                <a:sym typeface="Open Sans"/>
              </a:rPr>
              <a:t> </a:t>
            </a:r>
            <a:r>
              <a:rPr lang="nb-NO" sz="1700" dirty="0" err="1">
                <a:latin typeface="Open Sans"/>
                <a:ea typeface="Open Sans"/>
                <a:cs typeface="Open Sans"/>
                <a:sym typeface="Open Sans"/>
              </a:rPr>
              <a:t>with</a:t>
            </a:r>
            <a:r>
              <a:rPr lang="nb-NO" sz="1700" dirty="0">
                <a:latin typeface="Open Sans"/>
                <a:ea typeface="Open Sans"/>
                <a:cs typeface="Open Sans"/>
                <a:sym typeface="Open Sans"/>
              </a:rPr>
              <a:t> </a:t>
            </a:r>
            <a:r>
              <a:rPr lang="nb-NO" sz="1700" dirty="0" err="1">
                <a:latin typeface="Open Sans"/>
                <a:ea typeface="Open Sans"/>
                <a:cs typeface="Open Sans"/>
                <a:sym typeface="Open Sans"/>
              </a:rPr>
              <a:t>majority</a:t>
            </a:r>
            <a:r>
              <a:rPr lang="nb-NO" sz="1700" dirty="0">
                <a:latin typeface="Open Sans"/>
                <a:ea typeface="Open Sans"/>
                <a:cs typeface="Open Sans"/>
                <a:sym typeface="Open Sans"/>
              </a:rPr>
              <a:t> </a:t>
            </a:r>
            <a:r>
              <a:rPr lang="nb-NO" sz="1700" dirty="0" err="1">
                <a:latin typeface="Open Sans"/>
                <a:ea typeface="Open Sans"/>
                <a:cs typeface="Open Sans"/>
                <a:sym typeface="Open Sans"/>
              </a:rPr>
              <a:t>voting</a:t>
            </a:r>
            <a:r>
              <a:rPr lang="nb-NO" sz="1700" dirty="0">
                <a:latin typeface="Open Sans"/>
                <a:ea typeface="Open Sans"/>
                <a:cs typeface="Open Sans"/>
                <a:sym typeface="Open Sans"/>
              </a:rPr>
              <a:t>.</a:t>
            </a:r>
          </a:p>
          <a:p>
            <a:pPr marL="457200" lvl="0" indent="-406400">
              <a:spcBef>
                <a:spcPts val="1000"/>
              </a:spcBef>
              <a:buClr>
                <a:schemeClr val="dk1"/>
              </a:buClr>
              <a:buSzPts val="2800"/>
              <a:buFont typeface="Open Sans"/>
              <a:buChar char="●"/>
            </a:pPr>
            <a:r>
              <a:rPr lang="nb-NO" sz="1700" i="1" dirty="0">
                <a:solidFill>
                  <a:schemeClr val="dk1"/>
                </a:solidFill>
                <a:latin typeface="Open Sans"/>
                <a:ea typeface="Open Sans"/>
                <a:cs typeface="Open Sans"/>
                <a:sym typeface="Open Sans"/>
              </a:rPr>
              <a:t>Monte Carlo </a:t>
            </a:r>
            <a:r>
              <a:rPr lang="nb-NO" sz="1700" i="1" dirty="0" err="1">
                <a:solidFill>
                  <a:schemeClr val="dk1"/>
                </a:solidFill>
                <a:latin typeface="Open Sans"/>
                <a:ea typeface="Open Sans"/>
                <a:cs typeface="Open Sans"/>
                <a:sym typeface="Open Sans"/>
              </a:rPr>
              <a:t>dropout</a:t>
            </a:r>
            <a:r>
              <a:rPr lang="nb-NO" sz="1700" i="1" dirty="0">
                <a:solidFill>
                  <a:schemeClr val="dk1"/>
                </a:solidFill>
                <a:latin typeface="Open Sans"/>
                <a:ea typeface="Open Sans"/>
                <a:cs typeface="Open Sans"/>
                <a:sym typeface="Open Sans"/>
              </a:rPr>
              <a:t> </a:t>
            </a:r>
            <a:r>
              <a:rPr lang="nb-NO" sz="1700" i="1" dirty="0" err="1">
                <a:solidFill>
                  <a:schemeClr val="dk1"/>
                </a:solidFill>
                <a:latin typeface="Open Sans"/>
                <a:ea typeface="Open Sans"/>
                <a:cs typeface="Open Sans"/>
                <a:sym typeface="Open Sans"/>
              </a:rPr>
              <a:t>revealed</a:t>
            </a:r>
            <a:r>
              <a:rPr lang="nb-NO" sz="1700" i="1" dirty="0">
                <a:solidFill>
                  <a:schemeClr val="dk1"/>
                </a:solidFill>
                <a:latin typeface="Open Sans"/>
                <a:ea typeface="Open Sans"/>
                <a:cs typeface="Open Sans"/>
                <a:sym typeface="Open Sans"/>
              </a:rPr>
              <a:t> </a:t>
            </a:r>
            <a:r>
              <a:rPr lang="nb-NO" sz="1700" i="1" dirty="0" err="1">
                <a:solidFill>
                  <a:schemeClr val="dk1"/>
                </a:solidFill>
                <a:latin typeface="Open Sans"/>
                <a:ea typeface="Open Sans"/>
                <a:cs typeface="Open Sans"/>
                <a:sym typeface="Open Sans"/>
              </a:rPr>
              <a:t>difficult</a:t>
            </a:r>
            <a:r>
              <a:rPr lang="nb-NO" sz="1700" i="1" dirty="0">
                <a:solidFill>
                  <a:schemeClr val="dk1"/>
                </a:solidFill>
                <a:latin typeface="Open Sans"/>
                <a:ea typeface="Open Sans"/>
                <a:cs typeface="Open Sans"/>
                <a:sym typeface="Open Sans"/>
              </a:rPr>
              <a:t> cases.</a:t>
            </a:r>
            <a:endParaRPr lang="nb-NO" sz="1700" i="1" dirty="0">
              <a:latin typeface="Open Sans"/>
              <a:ea typeface="Open Sans"/>
              <a:cs typeface="Open Sans"/>
              <a:sym typeface="Open Sans"/>
            </a:endParaRPr>
          </a:p>
        </p:txBody>
      </p:sp>
      <p:grpSp>
        <p:nvGrpSpPr>
          <p:cNvPr id="5" name="Google Shape;62;p13"/>
          <p:cNvGrpSpPr/>
          <p:nvPr/>
        </p:nvGrpSpPr>
        <p:grpSpPr>
          <a:xfrm>
            <a:off x="6438841" y="1186733"/>
            <a:ext cx="5547213" cy="4824031"/>
            <a:chOff x="21770875" y="25930628"/>
            <a:chExt cx="7581375" cy="6917624"/>
          </a:xfrm>
        </p:grpSpPr>
        <p:pic>
          <p:nvPicPr>
            <p:cNvPr id="6" name="Google Shape;63;p13"/>
            <p:cNvPicPr preferRelativeResize="0"/>
            <p:nvPr/>
          </p:nvPicPr>
          <p:blipFill>
            <a:blip r:embed="rId2">
              <a:alphaModFix/>
            </a:blip>
            <a:stretch>
              <a:fillRect/>
            </a:stretch>
          </p:blipFill>
          <p:spPr>
            <a:xfrm>
              <a:off x="21770875" y="27731078"/>
              <a:ext cx="7581375" cy="1516275"/>
            </a:xfrm>
            <a:prstGeom prst="rect">
              <a:avLst/>
            </a:prstGeom>
            <a:noFill/>
            <a:ln>
              <a:solidFill>
                <a:schemeClr val="accent1"/>
              </a:solidFill>
            </a:ln>
          </p:spPr>
        </p:pic>
        <p:pic>
          <p:nvPicPr>
            <p:cNvPr id="7" name="Google Shape;64;p13"/>
            <p:cNvPicPr preferRelativeResize="0"/>
            <p:nvPr/>
          </p:nvPicPr>
          <p:blipFill>
            <a:blip r:embed="rId3">
              <a:alphaModFix/>
            </a:blip>
            <a:stretch>
              <a:fillRect/>
            </a:stretch>
          </p:blipFill>
          <p:spPr>
            <a:xfrm>
              <a:off x="21770875" y="25930628"/>
              <a:ext cx="7581375" cy="1516275"/>
            </a:xfrm>
            <a:prstGeom prst="rect">
              <a:avLst/>
            </a:prstGeom>
            <a:noFill/>
            <a:ln>
              <a:solidFill>
                <a:schemeClr val="accent1"/>
              </a:solidFill>
            </a:ln>
          </p:spPr>
        </p:pic>
        <p:pic>
          <p:nvPicPr>
            <p:cNvPr id="8" name="Google Shape;65;p13"/>
            <p:cNvPicPr preferRelativeResize="0"/>
            <p:nvPr/>
          </p:nvPicPr>
          <p:blipFill>
            <a:blip r:embed="rId4">
              <a:alphaModFix/>
            </a:blip>
            <a:stretch>
              <a:fillRect/>
            </a:stretch>
          </p:blipFill>
          <p:spPr>
            <a:xfrm>
              <a:off x="21770875" y="29531528"/>
              <a:ext cx="7581375" cy="1516275"/>
            </a:xfrm>
            <a:prstGeom prst="rect">
              <a:avLst/>
            </a:prstGeom>
            <a:noFill/>
            <a:ln>
              <a:solidFill>
                <a:schemeClr val="accent1"/>
              </a:solidFill>
            </a:ln>
          </p:spPr>
        </p:pic>
        <p:pic>
          <p:nvPicPr>
            <p:cNvPr id="9" name="Google Shape;66;p13"/>
            <p:cNvPicPr preferRelativeResize="0"/>
            <p:nvPr/>
          </p:nvPicPr>
          <p:blipFill>
            <a:blip r:embed="rId5">
              <a:alphaModFix/>
            </a:blip>
            <a:stretch>
              <a:fillRect/>
            </a:stretch>
          </p:blipFill>
          <p:spPr>
            <a:xfrm>
              <a:off x="21770875" y="31331985"/>
              <a:ext cx="7581375" cy="1516266"/>
            </a:xfrm>
            <a:prstGeom prst="rect">
              <a:avLst/>
            </a:prstGeom>
            <a:noFill/>
            <a:ln>
              <a:solidFill>
                <a:schemeClr val="accent1"/>
              </a:solidFill>
            </a:ln>
          </p:spPr>
        </p:pic>
      </p:grpSp>
      <p:sp>
        <p:nvSpPr>
          <p:cNvPr id="10" name="Rectangle 9"/>
          <p:cNvSpPr/>
          <p:nvPr/>
        </p:nvSpPr>
        <p:spPr>
          <a:xfrm>
            <a:off x="6333909" y="6031497"/>
            <a:ext cx="5652145" cy="430887"/>
          </a:xfrm>
          <a:prstGeom prst="rect">
            <a:avLst/>
          </a:prstGeom>
        </p:spPr>
        <p:txBody>
          <a:bodyPr wrap="square">
            <a:spAutoFit/>
          </a:bodyPr>
          <a:lstStyle/>
          <a:p>
            <a:pPr lvl="0">
              <a:spcBef>
                <a:spcPts val="1000"/>
              </a:spcBef>
            </a:pPr>
            <a:r>
              <a:rPr lang="en-US" sz="1100" dirty="0" smtClean="0">
                <a:latin typeface="Open Sans"/>
                <a:ea typeface="Open Sans"/>
                <a:cs typeface="Open Sans"/>
                <a:sym typeface="Open Sans"/>
              </a:rPr>
              <a:t>Fig.5. Illustration of </a:t>
            </a:r>
            <a:r>
              <a:rPr lang="en-US" sz="1100" dirty="0" smtClean="0">
                <a:latin typeface="Open Sans" panose="020B0604020202020204" charset="0"/>
                <a:ea typeface="Open Sans" panose="020B0604020202020204" charset="0"/>
                <a:cs typeface="Open Sans" panose="020B0604020202020204" charset="0"/>
              </a:rPr>
              <a:t>difficult cases identified via Monte Carlo dropout. Bold lettering indicates correct class. X scale = Probability distribution. Y scale = prediction frequency.</a:t>
            </a:r>
            <a:endParaRPr lang="en-US" sz="1100" dirty="0">
              <a:latin typeface="Open Sans"/>
              <a:ea typeface="Open Sans"/>
              <a:cs typeface="Open Sans"/>
              <a:sym typeface="Open Sans"/>
            </a:endParaRPr>
          </a:p>
        </p:txBody>
      </p:sp>
      <p:sp>
        <p:nvSpPr>
          <p:cNvPr id="3" name="TextBox 2"/>
          <p:cNvSpPr txBox="1"/>
          <p:nvPr/>
        </p:nvSpPr>
        <p:spPr>
          <a:xfrm>
            <a:off x="413314" y="5990341"/>
            <a:ext cx="5389278" cy="261610"/>
          </a:xfrm>
          <a:prstGeom prst="rect">
            <a:avLst/>
          </a:prstGeom>
          <a:noFill/>
          <a:ln>
            <a:solidFill>
              <a:schemeClr val="tx1">
                <a:lumMod val="95000"/>
                <a:lumOff val="5000"/>
              </a:schemeClr>
            </a:solidFill>
          </a:ln>
        </p:spPr>
        <p:txBody>
          <a:bodyPr wrap="square" rtlCol="0">
            <a:spAutoFit/>
          </a:bodyPr>
          <a:lstStyle/>
          <a:p>
            <a:r>
              <a:rPr lang="nb-NO" sz="1100" dirty="0" smtClean="0">
                <a:solidFill>
                  <a:srgbClr val="FF0000"/>
                </a:solidFill>
                <a:latin typeface="Open Sans" panose="020B0604020202020204"/>
              </a:rPr>
              <a:t>Red</a:t>
            </a:r>
            <a:r>
              <a:rPr lang="nb-NO" sz="1100" dirty="0" smtClean="0">
                <a:latin typeface="Open Sans" panose="020B0604020202020204"/>
              </a:rPr>
              <a:t> = </a:t>
            </a:r>
            <a:r>
              <a:rPr lang="nb-NO" sz="1100" dirty="0" err="1" smtClean="0">
                <a:latin typeface="Open Sans" panose="020B0604020202020204"/>
              </a:rPr>
              <a:t>Correct</a:t>
            </a:r>
            <a:r>
              <a:rPr lang="nb-NO" sz="1100" dirty="0">
                <a:latin typeface="Open Sans" panose="020B0604020202020204"/>
              </a:rPr>
              <a:t>,</a:t>
            </a:r>
            <a:r>
              <a:rPr lang="nb-NO" sz="1100" dirty="0" smtClean="0">
                <a:latin typeface="Open Sans" panose="020B0604020202020204"/>
              </a:rPr>
              <a:t> </a:t>
            </a:r>
            <a:r>
              <a:rPr lang="nb-NO" sz="1100" dirty="0" smtClean="0">
                <a:solidFill>
                  <a:schemeClr val="accent4">
                    <a:lumMod val="40000"/>
                    <a:lumOff val="60000"/>
                  </a:schemeClr>
                </a:solidFill>
                <a:latin typeface="Open Sans" panose="020B0604020202020204"/>
              </a:rPr>
              <a:t>Blue</a:t>
            </a:r>
            <a:r>
              <a:rPr lang="nb-NO" sz="1100" dirty="0" smtClean="0">
                <a:latin typeface="Open Sans" panose="020B0604020202020204"/>
              </a:rPr>
              <a:t> = </a:t>
            </a:r>
            <a:r>
              <a:rPr lang="nb-NO" sz="1100" dirty="0" err="1" smtClean="0">
                <a:latin typeface="Open Sans" panose="020B0604020202020204"/>
              </a:rPr>
              <a:t>Incorrect</a:t>
            </a:r>
            <a:r>
              <a:rPr lang="nb-NO" sz="1100" dirty="0">
                <a:latin typeface="Open Sans" panose="020B0604020202020204"/>
              </a:rPr>
              <a:t>,</a:t>
            </a:r>
            <a:r>
              <a:rPr lang="nb-NO" sz="1100" dirty="0" smtClean="0">
                <a:latin typeface="Open Sans" panose="020B0604020202020204"/>
              </a:rPr>
              <a:t> </a:t>
            </a:r>
            <a:r>
              <a:rPr lang="nb-NO" sz="1100" dirty="0" smtClean="0">
                <a:solidFill>
                  <a:srgbClr val="FFC000"/>
                </a:solidFill>
                <a:latin typeface="Open Sans" panose="020B0604020202020204"/>
              </a:rPr>
              <a:t>Orange </a:t>
            </a:r>
            <a:r>
              <a:rPr lang="nb-NO" sz="1100" dirty="0" smtClean="0">
                <a:latin typeface="Open Sans" panose="020B0604020202020204"/>
              </a:rPr>
              <a:t>= </a:t>
            </a:r>
            <a:r>
              <a:rPr lang="nb-NO" sz="1100" dirty="0" err="1" smtClean="0">
                <a:latin typeface="Open Sans" panose="020B0604020202020204"/>
              </a:rPr>
              <a:t>Unidentified</a:t>
            </a:r>
            <a:r>
              <a:rPr lang="nb-NO" sz="1100" dirty="0" smtClean="0">
                <a:latin typeface="Open Sans" panose="020B0604020202020204"/>
              </a:rPr>
              <a:t>; B = </a:t>
            </a:r>
            <a:r>
              <a:rPr lang="nb-NO" sz="1100" dirty="0" err="1" smtClean="0">
                <a:latin typeface="Open Sans" panose="020B0604020202020204"/>
              </a:rPr>
              <a:t>Benthic</a:t>
            </a:r>
            <a:r>
              <a:rPr lang="nb-NO" sz="1100" dirty="0" smtClean="0">
                <a:latin typeface="Open Sans" panose="020B0604020202020204"/>
              </a:rPr>
              <a:t>, P = Planktic</a:t>
            </a:r>
            <a:endParaRPr lang="nb-NO" sz="1100" dirty="0">
              <a:latin typeface="Open Sans" panose="020B0604020202020204"/>
            </a:endParaRPr>
          </a:p>
        </p:txBody>
      </p:sp>
      <p:sp>
        <p:nvSpPr>
          <p:cNvPr id="12" name="Rectangle 11"/>
          <p:cNvSpPr/>
          <p:nvPr/>
        </p:nvSpPr>
        <p:spPr>
          <a:xfrm>
            <a:off x="340885" y="6251951"/>
            <a:ext cx="5254157" cy="430887"/>
          </a:xfrm>
          <a:prstGeom prst="rect">
            <a:avLst/>
          </a:prstGeom>
        </p:spPr>
        <p:txBody>
          <a:bodyPr wrap="square">
            <a:spAutoFit/>
          </a:bodyPr>
          <a:lstStyle/>
          <a:p>
            <a:pPr lvl="0">
              <a:spcBef>
                <a:spcPts val="1000"/>
              </a:spcBef>
            </a:pPr>
            <a:r>
              <a:rPr lang="en-US" sz="1100" dirty="0" smtClean="0">
                <a:latin typeface="Open Sans"/>
                <a:ea typeface="Open Sans"/>
                <a:cs typeface="Open Sans"/>
                <a:sym typeface="Open Sans"/>
              </a:rPr>
              <a:t>Fig.4. Illustration of early phase algorithmic performance when distinguishing pre-identified planktic and benthic specimens.</a:t>
            </a:r>
            <a:endParaRPr lang="en-US" sz="1100" dirty="0">
              <a:latin typeface="Open Sans"/>
              <a:ea typeface="Open Sans"/>
              <a:cs typeface="Open Sans"/>
              <a:sym typeface="Open Sans"/>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10767" r="55074"/>
          <a:stretch/>
        </p:blipFill>
        <p:spPr>
          <a:xfrm>
            <a:off x="413314" y="3499663"/>
            <a:ext cx="5389278" cy="2511101"/>
          </a:xfrm>
          <a:prstGeom prst="rect">
            <a:avLst/>
          </a:prstGeom>
        </p:spPr>
      </p:pic>
      <p:sp>
        <p:nvSpPr>
          <p:cNvPr id="11" name="TextBox 10"/>
          <p:cNvSpPr txBox="1"/>
          <p:nvPr/>
        </p:nvSpPr>
        <p:spPr>
          <a:xfrm>
            <a:off x="1496292" y="637769"/>
            <a:ext cx="9393380" cy="307777"/>
          </a:xfrm>
          <a:prstGeom prst="rect">
            <a:avLst/>
          </a:prstGeom>
          <a:noFill/>
        </p:spPr>
        <p:txBody>
          <a:bodyPr wrap="square" rtlCol="0">
            <a:spAutoFit/>
          </a:bodyPr>
          <a:lstStyle/>
          <a:p>
            <a:r>
              <a:rPr lang="nb-NO" sz="1400" dirty="0">
                <a:latin typeface="Open Sans" panose="020B0604020202020204"/>
                <a:ea typeface="Open Sans" panose="020B0604020202020204"/>
                <a:cs typeface="Open Sans" panose="020B0604020202020204"/>
                <a:sym typeface="Open Sans"/>
              </a:rPr>
              <a:t>(</a:t>
            </a:r>
            <a:r>
              <a:rPr lang="nb-NO" sz="1400" dirty="0" err="1">
                <a:latin typeface="Open Sans" panose="020B0604020202020204"/>
                <a:ea typeface="Open Sans" panose="020B0604020202020204"/>
                <a:cs typeface="Open Sans" panose="020B0604020202020204"/>
                <a:sym typeface="Open Sans"/>
              </a:rPr>
              <a:t>Published</a:t>
            </a:r>
            <a:r>
              <a:rPr lang="nb-NO" sz="1400" dirty="0">
                <a:latin typeface="Open Sans" panose="020B0604020202020204"/>
                <a:ea typeface="Open Sans" panose="020B0604020202020204"/>
                <a:cs typeface="Open Sans" panose="020B0604020202020204"/>
                <a:sym typeface="Open Sans"/>
              </a:rPr>
              <a:t> </a:t>
            </a:r>
            <a:r>
              <a:rPr lang="nb-NO" sz="1400" dirty="0" err="1">
                <a:latin typeface="Open Sans" panose="020B0604020202020204"/>
                <a:ea typeface="Open Sans" panose="020B0604020202020204"/>
                <a:cs typeface="Open Sans" panose="020B0604020202020204"/>
                <a:sym typeface="Open Sans"/>
              </a:rPr>
              <a:t>paper</a:t>
            </a:r>
            <a:r>
              <a:rPr lang="nb-NO" sz="1400" dirty="0">
                <a:latin typeface="Open Sans" panose="020B0604020202020204"/>
                <a:ea typeface="Open Sans" panose="020B0604020202020204"/>
                <a:cs typeface="Open Sans" panose="020B0604020202020204"/>
                <a:sym typeface="Open Sans"/>
              </a:rPr>
              <a:t> </a:t>
            </a:r>
            <a:r>
              <a:rPr lang="nb-NO" sz="1400" dirty="0" err="1">
                <a:latin typeface="Open Sans" panose="020B0604020202020204"/>
                <a:ea typeface="Open Sans" panose="020B0604020202020204"/>
                <a:cs typeface="Open Sans" panose="020B0604020202020204"/>
                <a:sym typeface="Open Sans"/>
              </a:rPr>
              <a:t>accessible</a:t>
            </a:r>
            <a:r>
              <a:rPr lang="nb-NO" sz="1400" dirty="0">
                <a:latin typeface="Open Sans" panose="020B0604020202020204"/>
                <a:ea typeface="Open Sans" panose="020B0604020202020204"/>
                <a:cs typeface="Open Sans" panose="020B0604020202020204"/>
                <a:sym typeface="Open Sans"/>
              </a:rPr>
              <a:t> </a:t>
            </a:r>
            <a:r>
              <a:rPr lang="nb-NO" sz="1400" dirty="0" smtClean="0">
                <a:latin typeface="Open Sans" panose="020B0604020202020204"/>
                <a:ea typeface="Open Sans" panose="020B0604020202020204"/>
                <a:cs typeface="Open Sans" panose="020B0604020202020204"/>
                <a:sym typeface="Open Sans"/>
              </a:rPr>
              <a:t>at: </a:t>
            </a:r>
            <a:r>
              <a:rPr lang="nb-NO" sz="1400" dirty="0">
                <a:latin typeface="Open Sans" panose="020B0604020202020204"/>
                <a:hlinkClick r:id="rId7"/>
              </a:rPr>
              <a:t>https://</a:t>
            </a:r>
            <a:r>
              <a:rPr lang="nb-NO" sz="1400" dirty="0" smtClean="0">
                <a:latin typeface="Open Sans" panose="020B0604020202020204"/>
                <a:hlinkClick r:id="rId7"/>
              </a:rPr>
              <a:t>septentrio.uit.no/index.php/nldl/article/view/5144</a:t>
            </a:r>
            <a:r>
              <a:rPr lang="nb-NO" sz="1400" dirty="0" smtClean="0">
                <a:latin typeface="Open Sans" panose="020B0604020202020204"/>
              </a:rPr>
              <a:t> )</a:t>
            </a:r>
            <a:endParaRPr lang="nb-NO" sz="1400" dirty="0">
              <a:latin typeface="Open Sans" panose="020B0604020202020204"/>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64589" y="6428558"/>
            <a:ext cx="1227411" cy="429442"/>
          </a:xfrm>
          <a:prstGeom prst="rect">
            <a:avLst/>
          </a:prstGeom>
        </p:spPr>
      </p:pic>
    </p:spTree>
    <p:extLst>
      <p:ext uri="{BB962C8B-B14F-4D97-AF65-F5344CB8AC3E}">
        <p14:creationId xmlns:p14="http://schemas.microsoft.com/office/powerpoint/2010/main" val="925870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879" y="489699"/>
            <a:ext cx="8643642" cy="4770537"/>
          </a:xfrm>
          <a:prstGeom prst="rect">
            <a:avLst/>
          </a:prstGeom>
        </p:spPr>
        <p:txBody>
          <a:bodyPr wrap="square">
            <a:spAutoFit/>
          </a:bodyPr>
          <a:lstStyle/>
          <a:p>
            <a:pPr lvl="0">
              <a:spcBef>
                <a:spcPts val="1000"/>
              </a:spcBef>
            </a:pPr>
            <a:r>
              <a:rPr lang="en-US" sz="2400" b="1" dirty="0">
                <a:solidFill>
                  <a:schemeClr val="dk1"/>
                </a:solidFill>
                <a:latin typeface="Open Sans"/>
                <a:ea typeface="Open Sans"/>
                <a:cs typeface="Open Sans"/>
                <a:sym typeface="Open Sans"/>
              </a:rPr>
              <a:t>Future Work</a:t>
            </a:r>
            <a:endParaRPr lang="en-US" sz="2400" dirty="0">
              <a:solidFill>
                <a:schemeClr val="dk1"/>
              </a:solidFill>
              <a:latin typeface="Open Sans"/>
              <a:ea typeface="Open Sans"/>
              <a:cs typeface="Open Sans"/>
              <a:sym typeface="Open Sans"/>
            </a:endParaRPr>
          </a:p>
          <a:p>
            <a:pPr marL="457200" lvl="0" indent="-406400">
              <a:spcBef>
                <a:spcPts val="2000"/>
              </a:spcBef>
              <a:buClr>
                <a:schemeClr val="dk1"/>
              </a:buClr>
              <a:buSzPts val="2800"/>
              <a:buFont typeface="Open Sans"/>
              <a:buChar char="●"/>
            </a:pPr>
            <a:r>
              <a:rPr lang="en-US" dirty="0">
                <a:solidFill>
                  <a:schemeClr val="dk1"/>
                </a:solidFill>
                <a:latin typeface="Open Sans"/>
                <a:ea typeface="Open Sans"/>
                <a:cs typeface="Open Sans"/>
                <a:sym typeface="Open Sans"/>
              </a:rPr>
              <a:t>Experiment with other </a:t>
            </a:r>
            <a:r>
              <a:rPr lang="en-US" dirty="0" err="1">
                <a:solidFill>
                  <a:schemeClr val="dk1"/>
                </a:solidFill>
                <a:latin typeface="Open Sans"/>
                <a:ea typeface="Open Sans"/>
                <a:cs typeface="Open Sans"/>
                <a:sym typeface="Open Sans"/>
              </a:rPr>
              <a:t>pretrained</a:t>
            </a:r>
            <a:r>
              <a:rPr lang="en-US" dirty="0">
                <a:solidFill>
                  <a:schemeClr val="dk1"/>
                </a:solidFill>
                <a:latin typeface="Open Sans"/>
                <a:ea typeface="Open Sans"/>
                <a:cs typeface="Open Sans"/>
                <a:sym typeface="Open Sans"/>
              </a:rPr>
              <a:t> models, e.g. </a:t>
            </a:r>
            <a:r>
              <a:rPr lang="en-US" dirty="0" err="1">
                <a:solidFill>
                  <a:schemeClr val="dk1"/>
                </a:solidFill>
                <a:latin typeface="Open Sans"/>
                <a:ea typeface="Open Sans"/>
                <a:cs typeface="Open Sans"/>
                <a:sym typeface="Open Sans"/>
              </a:rPr>
              <a:t>DenseNet</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ResNet</a:t>
            </a:r>
            <a:r>
              <a:rPr lang="en-US" dirty="0">
                <a:solidFill>
                  <a:schemeClr val="dk1"/>
                </a:solidFill>
                <a:latin typeface="Open Sans"/>
                <a:ea typeface="Open Sans"/>
                <a:cs typeface="Open Sans"/>
                <a:sym typeface="Open Sans"/>
              </a:rPr>
              <a:t>, </a:t>
            </a:r>
            <a:r>
              <a:rPr lang="en-US" dirty="0" err="1">
                <a:solidFill>
                  <a:schemeClr val="dk1"/>
                </a:solidFill>
                <a:latin typeface="Open Sans"/>
                <a:ea typeface="Open Sans"/>
                <a:cs typeface="Open Sans"/>
                <a:sym typeface="Open Sans"/>
              </a:rPr>
              <a:t>Xception</a:t>
            </a:r>
            <a:r>
              <a:rPr lang="en-US" dirty="0">
                <a:solidFill>
                  <a:schemeClr val="dk1"/>
                </a:solidFill>
                <a:latin typeface="Open Sans"/>
                <a:ea typeface="Open Sans"/>
                <a:cs typeface="Open Sans"/>
                <a:sym typeface="Open Sans"/>
              </a:rPr>
              <a:t>.</a:t>
            </a:r>
          </a:p>
          <a:p>
            <a:pPr marL="457200" lvl="0" indent="-406400">
              <a:spcBef>
                <a:spcPts val="1000"/>
              </a:spcBef>
              <a:buClr>
                <a:schemeClr val="dk1"/>
              </a:buClr>
              <a:buSzPts val="2800"/>
              <a:buFont typeface="Open Sans"/>
              <a:buChar char="●"/>
            </a:pPr>
            <a:r>
              <a:rPr lang="en-US" dirty="0">
                <a:solidFill>
                  <a:schemeClr val="dk1"/>
                </a:solidFill>
                <a:latin typeface="Open Sans"/>
                <a:ea typeface="Open Sans"/>
                <a:cs typeface="Open Sans"/>
                <a:sym typeface="Open Sans"/>
              </a:rPr>
              <a:t>Perform detection/segmentation on raw images.</a:t>
            </a:r>
          </a:p>
          <a:p>
            <a:pPr marL="457200" lvl="0" indent="-406400">
              <a:spcBef>
                <a:spcPts val="1000"/>
              </a:spcBef>
              <a:spcAft>
                <a:spcPts val="1000"/>
              </a:spcAft>
              <a:buClr>
                <a:schemeClr val="dk1"/>
              </a:buClr>
              <a:buSzPts val="2800"/>
              <a:buFont typeface="Open Sans"/>
              <a:buChar char="●"/>
            </a:pPr>
            <a:r>
              <a:rPr lang="en-US" dirty="0">
                <a:solidFill>
                  <a:schemeClr val="dk1"/>
                </a:solidFill>
                <a:latin typeface="Open Sans"/>
                <a:ea typeface="Open Sans"/>
                <a:cs typeface="Open Sans"/>
                <a:sym typeface="Open Sans"/>
              </a:rPr>
              <a:t>Expand dataset to </a:t>
            </a:r>
            <a:r>
              <a:rPr lang="en-US" dirty="0" smtClean="0">
                <a:solidFill>
                  <a:schemeClr val="dk1"/>
                </a:solidFill>
                <a:latin typeface="Open Sans"/>
                <a:ea typeface="Open Sans"/>
                <a:cs typeface="Open Sans"/>
                <a:sym typeface="Open Sans"/>
              </a:rPr>
              <a:t>distinguish benthic foraminifera at species level.</a:t>
            </a:r>
          </a:p>
          <a:p>
            <a:pPr marL="457200" lvl="0" indent="-406400">
              <a:spcBef>
                <a:spcPts val="1000"/>
              </a:spcBef>
              <a:spcAft>
                <a:spcPts val="1000"/>
              </a:spcAft>
              <a:buClr>
                <a:schemeClr val="dk1"/>
              </a:buClr>
              <a:buSzPts val="2800"/>
              <a:buFont typeface="Open Sans"/>
              <a:buChar char="●"/>
            </a:pPr>
            <a:r>
              <a:rPr lang="nb-NO" dirty="0" err="1" smtClean="0">
                <a:solidFill>
                  <a:schemeClr val="dk1"/>
                </a:solidFill>
                <a:latin typeface="Open Sans"/>
                <a:ea typeface="Open Sans"/>
                <a:cs typeface="Open Sans"/>
                <a:sym typeface="Open Sans"/>
              </a:rPr>
              <a:t>Create</a:t>
            </a:r>
            <a:r>
              <a:rPr lang="nb-NO" dirty="0" smtClean="0">
                <a:solidFill>
                  <a:schemeClr val="dk1"/>
                </a:solidFill>
                <a:latin typeface="Open Sans"/>
                <a:ea typeface="Open Sans"/>
                <a:cs typeface="Open Sans"/>
                <a:sym typeface="Open Sans"/>
              </a:rPr>
              <a:t> </a:t>
            </a:r>
            <a:r>
              <a:rPr lang="nb-NO" dirty="0" err="1">
                <a:solidFill>
                  <a:schemeClr val="dk1"/>
                </a:solidFill>
                <a:latin typeface="Open Sans"/>
                <a:ea typeface="Open Sans"/>
                <a:cs typeface="Open Sans"/>
                <a:sym typeface="Open Sans"/>
              </a:rPr>
              <a:t>artificial</a:t>
            </a:r>
            <a:r>
              <a:rPr lang="nb-NO" dirty="0">
                <a:solidFill>
                  <a:schemeClr val="dk1"/>
                </a:solidFill>
                <a:latin typeface="Open Sans"/>
                <a:ea typeface="Open Sans"/>
                <a:cs typeface="Open Sans"/>
                <a:sym typeface="Open Sans"/>
              </a:rPr>
              <a:t> </a:t>
            </a:r>
            <a:r>
              <a:rPr lang="nb-NO" dirty="0" err="1">
                <a:solidFill>
                  <a:schemeClr val="dk1"/>
                </a:solidFill>
                <a:latin typeface="Open Sans"/>
                <a:ea typeface="Open Sans"/>
                <a:cs typeface="Open Sans"/>
                <a:sym typeface="Open Sans"/>
              </a:rPr>
              <a:t>trainingsets</a:t>
            </a:r>
            <a:r>
              <a:rPr lang="nb-NO" dirty="0">
                <a:solidFill>
                  <a:schemeClr val="dk1"/>
                </a:solidFill>
                <a:latin typeface="Open Sans"/>
                <a:ea typeface="Open Sans"/>
                <a:cs typeface="Open Sans"/>
                <a:sym typeface="Open Sans"/>
              </a:rPr>
              <a:t> </a:t>
            </a:r>
            <a:r>
              <a:rPr lang="nb-NO" dirty="0" err="1">
                <a:solidFill>
                  <a:schemeClr val="dk1"/>
                </a:solidFill>
                <a:latin typeface="Open Sans"/>
                <a:ea typeface="Open Sans"/>
                <a:cs typeface="Open Sans"/>
                <a:sym typeface="Open Sans"/>
              </a:rPr>
              <a:t>based</a:t>
            </a:r>
            <a:r>
              <a:rPr lang="nb-NO" dirty="0">
                <a:solidFill>
                  <a:schemeClr val="dk1"/>
                </a:solidFill>
                <a:latin typeface="Open Sans"/>
                <a:ea typeface="Open Sans"/>
                <a:cs typeface="Open Sans"/>
                <a:sym typeface="Open Sans"/>
              </a:rPr>
              <a:t> </a:t>
            </a:r>
            <a:r>
              <a:rPr lang="nb-NO" dirty="0" err="1">
                <a:solidFill>
                  <a:schemeClr val="dk1"/>
                </a:solidFill>
                <a:latin typeface="Open Sans"/>
                <a:ea typeface="Open Sans"/>
                <a:cs typeface="Open Sans"/>
                <a:sym typeface="Open Sans"/>
              </a:rPr>
              <a:t>on</a:t>
            </a:r>
            <a:r>
              <a:rPr lang="nb-NO" dirty="0">
                <a:solidFill>
                  <a:schemeClr val="dk1"/>
                </a:solidFill>
                <a:latin typeface="Open Sans"/>
                <a:ea typeface="Open Sans"/>
                <a:cs typeface="Open Sans"/>
                <a:sym typeface="Open Sans"/>
              </a:rPr>
              <a:t> 2D </a:t>
            </a:r>
            <a:r>
              <a:rPr lang="nb-NO" dirty="0" err="1">
                <a:solidFill>
                  <a:schemeClr val="dk1"/>
                </a:solidFill>
                <a:latin typeface="Open Sans"/>
                <a:ea typeface="Open Sans"/>
                <a:cs typeface="Open Sans"/>
                <a:sym typeface="Open Sans"/>
              </a:rPr>
              <a:t>photographs</a:t>
            </a:r>
            <a:r>
              <a:rPr lang="nb-NO" dirty="0">
                <a:solidFill>
                  <a:schemeClr val="dk1"/>
                </a:solidFill>
                <a:latin typeface="Open Sans"/>
                <a:ea typeface="Open Sans"/>
                <a:cs typeface="Open Sans"/>
                <a:sym typeface="Open Sans"/>
              </a:rPr>
              <a:t> and/or 3D CT </a:t>
            </a:r>
            <a:r>
              <a:rPr lang="nb-NO" dirty="0" err="1">
                <a:solidFill>
                  <a:schemeClr val="dk1"/>
                </a:solidFill>
                <a:latin typeface="Open Sans"/>
                <a:ea typeface="Open Sans"/>
                <a:cs typeface="Open Sans"/>
                <a:sym typeface="Open Sans"/>
              </a:rPr>
              <a:t>scans</a:t>
            </a:r>
            <a:r>
              <a:rPr lang="nb-NO" dirty="0">
                <a:solidFill>
                  <a:schemeClr val="dk1"/>
                </a:solidFill>
                <a:latin typeface="Open Sans"/>
                <a:ea typeface="Open Sans"/>
                <a:cs typeface="Open Sans"/>
                <a:sym typeface="Open Sans"/>
              </a:rPr>
              <a:t> </a:t>
            </a:r>
            <a:r>
              <a:rPr lang="nb-NO" dirty="0" err="1">
                <a:solidFill>
                  <a:schemeClr val="dk1"/>
                </a:solidFill>
                <a:latin typeface="Open Sans"/>
                <a:ea typeface="Open Sans"/>
                <a:cs typeface="Open Sans"/>
                <a:sym typeface="Open Sans"/>
              </a:rPr>
              <a:t>of</a:t>
            </a:r>
            <a:r>
              <a:rPr lang="nb-NO" dirty="0">
                <a:solidFill>
                  <a:schemeClr val="dk1"/>
                </a:solidFill>
                <a:latin typeface="Open Sans"/>
                <a:ea typeface="Open Sans"/>
                <a:cs typeface="Open Sans"/>
                <a:sym typeface="Open Sans"/>
              </a:rPr>
              <a:t> </a:t>
            </a:r>
            <a:r>
              <a:rPr lang="nb-NO" dirty="0" err="1" smtClean="0">
                <a:solidFill>
                  <a:schemeClr val="dk1"/>
                </a:solidFill>
                <a:latin typeface="Open Sans"/>
                <a:ea typeface="Open Sans"/>
                <a:cs typeface="Open Sans"/>
                <a:sym typeface="Open Sans"/>
              </a:rPr>
              <a:t>foraminifera</a:t>
            </a:r>
            <a:r>
              <a:rPr lang="nb-NO" dirty="0" smtClean="0">
                <a:solidFill>
                  <a:schemeClr val="dk1"/>
                </a:solidFill>
                <a:latin typeface="Open Sans"/>
                <a:ea typeface="Open Sans"/>
                <a:cs typeface="Open Sans"/>
                <a:sym typeface="Open Sans"/>
              </a:rPr>
              <a:t>.</a:t>
            </a:r>
          </a:p>
          <a:p>
            <a:pPr marL="457200" indent="-406400">
              <a:spcBef>
                <a:spcPts val="1000"/>
              </a:spcBef>
              <a:spcAft>
                <a:spcPts val="1000"/>
              </a:spcAft>
              <a:buClr>
                <a:schemeClr val="dk1"/>
              </a:buClr>
              <a:buSzPts val="2800"/>
              <a:buFont typeface="Open Sans"/>
              <a:buChar char="●"/>
            </a:pPr>
            <a:r>
              <a:rPr lang="nb-NO" dirty="0">
                <a:solidFill>
                  <a:schemeClr val="dk1"/>
                </a:solidFill>
                <a:latin typeface="Open Sans"/>
                <a:ea typeface="Open Sans"/>
                <a:cs typeface="Open Sans"/>
                <a:sym typeface="Open Sans"/>
              </a:rPr>
              <a:t>Test </a:t>
            </a:r>
            <a:r>
              <a:rPr lang="nb-NO" dirty="0" err="1">
                <a:solidFill>
                  <a:schemeClr val="dk1"/>
                </a:solidFill>
                <a:latin typeface="Open Sans"/>
                <a:ea typeface="Open Sans"/>
                <a:cs typeface="Open Sans"/>
                <a:sym typeface="Open Sans"/>
              </a:rPr>
              <a:t>algorithmic</a:t>
            </a:r>
            <a:r>
              <a:rPr lang="nb-NO" dirty="0">
                <a:solidFill>
                  <a:schemeClr val="dk1"/>
                </a:solidFill>
                <a:latin typeface="Open Sans"/>
                <a:ea typeface="Open Sans"/>
                <a:cs typeface="Open Sans"/>
                <a:sym typeface="Open Sans"/>
              </a:rPr>
              <a:t> </a:t>
            </a:r>
            <a:r>
              <a:rPr lang="nb-NO" dirty="0" err="1">
                <a:solidFill>
                  <a:schemeClr val="dk1"/>
                </a:solidFill>
                <a:latin typeface="Open Sans"/>
                <a:ea typeface="Open Sans"/>
                <a:cs typeface="Open Sans"/>
                <a:sym typeface="Open Sans"/>
              </a:rPr>
              <a:t>identification</a:t>
            </a:r>
            <a:r>
              <a:rPr lang="nb-NO" dirty="0">
                <a:solidFill>
                  <a:schemeClr val="dk1"/>
                </a:solidFill>
                <a:latin typeface="Open Sans"/>
                <a:ea typeface="Open Sans"/>
                <a:cs typeface="Open Sans"/>
                <a:sym typeface="Open Sans"/>
              </a:rPr>
              <a:t> </a:t>
            </a:r>
            <a:r>
              <a:rPr lang="nb-NO" dirty="0" err="1">
                <a:solidFill>
                  <a:schemeClr val="dk1"/>
                </a:solidFill>
                <a:latin typeface="Open Sans"/>
                <a:ea typeface="Open Sans"/>
                <a:cs typeface="Open Sans"/>
                <a:sym typeface="Open Sans"/>
              </a:rPr>
              <a:t>performance</a:t>
            </a:r>
            <a:r>
              <a:rPr lang="nb-NO" dirty="0">
                <a:solidFill>
                  <a:schemeClr val="dk1"/>
                </a:solidFill>
                <a:latin typeface="Open Sans"/>
                <a:ea typeface="Open Sans"/>
                <a:cs typeface="Open Sans"/>
                <a:sym typeface="Open Sans"/>
              </a:rPr>
              <a:t> (</a:t>
            </a:r>
            <a:r>
              <a:rPr lang="nb-NO" dirty="0" err="1">
                <a:solidFill>
                  <a:schemeClr val="dk1"/>
                </a:solidFill>
                <a:latin typeface="Open Sans"/>
                <a:ea typeface="Open Sans"/>
                <a:cs typeface="Open Sans"/>
                <a:sym typeface="Open Sans"/>
              </a:rPr>
              <a:t>based</a:t>
            </a:r>
            <a:r>
              <a:rPr lang="nb-NO" dirty="0">
                <a:solidFill>
                  <a:schemeClr val="dk1"/>
                </a:solidFill>
                <a:latin typeface="Open Sans"/>
                <a:ea typeface="Open Sans"/>
                <a:cs typeface="Open Sans"/>
                <a:sym typeface="Open Sans"/>
              </a:rPr>
              <a:t> </a:t>
            </a:r>
            <a:r>
              <a:rPr lang="nb-NO" dirty="0" err="1">
                <a:solidFill>
                  <a:schemeClr val="dk1"/>
                </a:solidFill>
                <a:latin typeface="Open Sans"/>
                <a:ea typeface="Open Sans"/>
                <a:cs typeface="Open Sans"/>
                <a:sym typeface="Open Sans"/>
              </a:rPr>
              <a:t>on</a:t>
            </a:r>
            <a:r>
              <a:rPr lang="nb-NO" dirty="0">
                <a:solidFill>
                  <a:schemeClr val="dk1"/>
                </a:solidFill>
                <a:latin typeface="Open Sans"/>
                <a:ea typeface="Open Sans"/>
                <a:cs typeface="Open Sans"/>
                <a:sym typeface="Open Sans"/>
              </a:rPr>
              <a:t> different </a:t>
            </a:r>
            <a:r>
              <a:rPr lang="nb-NO" dirty="0" err="1">
                <a:solidFill>
                  <a:schemeClr val="dk1"/>
                </a:solidFill>
                <a:latin typeface="Open Sans"/>
                <a:ea typeface="Open Sans"/>
                <a:cs typeface="Open Sans"/>
                <a:sym typeface="Open Sans"/>
              </a:rPr>
              <a:t>trainingsets</a:t>
            </a:r>
            <a:r>
              <a:rPr lang="nb-NO" dirty="0">
                <a:solidFill>
                  <a:schemeClr val="dk1"/>
                </a:solidFill>
                <a:latin typeface="Open Sans"/>
                <a:ea typeface="Open Sans"/>
                <a:cs typeface="Open Sans"/>
                <a:sym typeface="Open Sans"/>
              </a:rPr>
              <a:t>) </a:t>
            </a:r>
            <a:r>
              <a:rPr lang="nb-NO" dirty="0" err="1">
                <a:solidFill>
                  <a:schemeClr val="dk1"/>
                </a:solidFill>
                <a:latin typeface="Open Sans"/>
                <a:ea typeface="Open Sans"/>
                <a:cs typeface="Open Sans"/>
                <a:sym typeface="Open Sans"/>
              </a:rPr>
              <a:t>against</a:t>
            </a:r>
            <a:r>
              <a:rPr lang="nb-NO" dirty="0">
                <a:solidFill>
                  <a:schemeClr val="dk1"/>
                </a:solidFill>
                <a:latin typeface="Open Sans"/>
                <a:ea typeface="Open Sans"/>
                <a:cs typeface="Open Sans"/>
                <a:sym typeface="Open Sans"/>
              </a:rPr>
              <a:t> </a:t>
            </a:r>
            <a:r>
              <a:rPr lang="nb-NO" dirty="0" err="1">
                <a:solidFill>
                  <a:schemeClr val="dk1"/>
                </a:solidFill>
                <a:latin typeface="Open Sans"/>
                <a:ea typeface="Open Sans"/>
                <a:cs typeface="Open Sans"/>
                <a:sym typeface="Open Sans"/>
              </a:rPr>
              <a:t>that</a:t>
            </a:r>
            <a:r>
              <a:rPr lang="nb-NO" dirty="0">
                <a:solidFill>
                  <a:schemeClr val="dk1"/>
                </a:solidFill>
                <a:latin typeface="Open Sans"/>
                <a:ea typeface="Open Sans"/>
                <a:cs typeface="Open Sans"/>
                <a:sym typeface="Open Sans"/>
              </a:rPr>
              <a:t> </a:t>
            </a:r>
            <a:r>
              <a:rPr lang="nb-NO" dirty="0" err="1">
                <a:solidFill>
                  <a:schemeClr val="dk1"/>
                </a:solidFill>
                <a:latin typeface="Open Sans"/>
                <a:ea typeface="Open Sans"/>
                <a:cs typeface="Open Sans"/>
                <a:sym typeface="Open Sans"/>
              </a:rPr>
              <a:t>of</a:t>
            </a:r>
            <a:r>
              <a:rPr lang="nb-NO" dirty="0">
                <a:solidFill>
                  <a:schemeClr val="dk1"/>
                </a:solidFill>
                <a:latin typeface="Open Sans"/>
                <a:ea typeface="Open Sans"/>
                <a:cs typeface="Open Sans"/>
                <a:sym typeface="Open Sans"/>
              </a:rPr>
              <a:t> human </a:t>
            </a:r>
            <a:r>
              <a:rPr lang="nb-NO" dirty="0" err="1" smtClean="0">
                <a:solidFill>
                  <a:schemeClr val="dk1"/>
                </a:solidFill>
                <a:latin typeface="Open Sans"/>
                <a:ea typeface="Open Sans"/>
                <a:cs typeface="Open Sans"/>
                <a:sym typeface="Open Sans"/>
              </a:rPr>
              <a:t>experts</a:t>
            </a:r>
            <a:r>
              <a:rPr lang="nb-NO" dirty="0" smtClean="0">
                <a:solidFill>
                  <a:schemeClr val="dk1"/>
                </a:solidFill>
                <a:latin typeface="Open Sans"/>
                <a:ea typeface="Open Sans"/>
                <a:cs typeface="Open Sans"/>
                <a:sym typeface="Open Sans"/>
              </a:rPr>
              <a:t>.</a:t>
            </a:r>
          </a:p>
          <a:p>
            <a:pPr marL="457200" indent="-406400">
              <a:spcBef>
                <a:spcPts val="1000"/>
              </a:spcBef>
              <a:spcAft>
                <a:spcPts val="1000"/>
              </a:spcAft>
              <a:buClr>
                <a:schemeClr val="dk1"/>
              </a:buClr>
              <a:buSzPts val="2800"/>
              <a:buFont typeface="Open Sans"/>
              <a:buChar char="●"/>
            </a:pPr>
            <a:r>
              <a:rPr lang="en-US" dirty="0" smtClean="0"/>
              <a:t>Combine foraminiferal </a:t>
            </a:r>
            <a:r>
              <a:rPr lang="en-US" dirty="0"/>
              <a:t>algorithmic detection </a:t>
            </a:r>
            <a:r>
              <a:rPr lang="en-US" dirty="0" smtClean="0"/>
              <a:t>with </a:t>
            </a:r>
            <a:r>
              <a:rPr lang="en-US" dirty="0"/>
              <a:t>a disperser/conveyor system and an automated robotic picking system.</a:t>
            </a:r>
            <a:endParaRPr lang="nb-NO" dirty="0"/>
          </a:p>
          <a:p>
            <a:pPr marL="457200" lvl="0" indent="-406400">
              <a:spcBef>
                <a:spcPts val="1000"/>
              </a:spcBef>
              <a:spcAft>
                <a:spcPts val="1000"/>
              </a:spcAft>
              <a:buClr>
                <a:schemeClr val="dk1"/>
              </a:buClr>
              <a:buSzPts val="2800"/>
              <a:buFont typeface="Open Sans"/>
              <a:buChar char="●"/>
            </a:pPr>
            <a:endParaRPr lang="en-US" dirty="0">
              <a:solidFill>
                <a:schemeClr val="dk1"/>
              </a:solidFill>
              <a:latin typeface="Open Sans"/>
              <a:ea typeface="Open Sans"/>
              <a:cs typeface="Open Sans"/>
              <a:sym typeface="Open Sans"/>
            </a:endParaRPr>
          </a:p>
        </p:txBody>
      </p:sp>
      <p:pic>
        <p:nvPicPr>
          <p:cNvPr id="3" name="Picture Placeholder 11"/>
          <p:cNvPicPr>
            <a:picLocks noChangeAspect="1"/>
          </p:cNvPicPr>
          <p:nvPr/>
        </p:nvPicPr>
        <p:blipFill rotWithShape="1">
          <a:blip r:embed="rId2">
            <a:extLst>
              <a:ext uri="{BEBA8EAE-BF5A-486C-A8C5-ECC9F3942E4B}">
                <a14:imgProps xmlns:a14="http://schemas.microsoft.com/office/drawing/2010/main">
                  <a14:imgLayer r:embed="rId3">
                    <a14:imgEffect>
                      <a14:saturation sat="148000"/>
                    </a14:imgEffect>
                  </a14:imgLayer>
                </a14:imgProps>
              </a:ext>
              <a:ext uri="{28A0092B-C50C-407E-A947-70E740481C1C}">
                <a14:useLocalDpi xmlns:a14="http://schemas.microsoft.com/office/drawing/2010/main" val="0"/>
              </a:ext>
            </a:extLst>
          </a:blip>
          <a:srcRect l="36491" t="17296" r="34027" b="10103"/>
          <a:stretch/>
        </p:blipFill>
        <p:spPr>
          <a:xfrm>
            <a:off x="9084366" y="974035"/>
            <a:ext cx="2226221" cy="4651513"/>
          </a:xfrm>
          <a:prstGeom prst="rect">
            <a:avLst/>
          </a:prstGeom>
          <a:blipFill dpi="0" rotWithShape="1">
            <a:blip r:embed="rId4">
              <a:alphaModFix amt="26000"/>
            </a:blip>
            <a:srcRect/>
            <a:tile tx="0" ty="0" sx="100000" sy="100000" flip="none" algn="tl"/>
          </a:blipFill>
          <a:ln w="44450">
            <a:solidFill>
              <a:schemeClr val="accent1"/>
            </a:solidFill>
          </a:ln>
        </p:spPr>
      </p:pic>
      <p:sp>
        <p:nvSpPr>
          <p:cNvPr id="5" name="Rectangle 4"/>
          <p:cNvSpPr/>
          <p:nvPr/>
        </p:nvSpPr>
        <p:spPr>
          <a:xfrm>
            <a:off x="8926521" y="5682528"/>
            <a:ext cx="2541911" cy="430887"/>
          </a:xfrm>
          <a:prstGeom prst="rect">
            <a:avLst/>
          </a:prstGeom>
        </p:spPr>
        <p:txBody>
          <a:bodyPr wrap="square">
            <a:spAutoFit/>
          </a:bodyPr>
          <a:lstStyle/>
          <a:p>
            <a:pPr lvl="0">
              <a:spcBef>
                <a:spcPts val="1000"/>
              </a:spcBef>
            </a:pPr>
            <a:r>
              <a:rPr lang="en-US" sz="1100" dirty="0" smtClean="0">
                <a:latin typeface="Open Sans"/>
                <a:ea typeface="Open Sans"/>
                <a:cs typeface="Open Sans"/>
                <a:sym typeface="Open Sans"/>
              </a:rPr>
              <a:t>Fig 5. 3D CT scan of calcareous benthic foraminifera in a test tube</a:t>
            </a:r>
            <a:endParaRPr lang="en-US" sz="1100" dirty="0">
              <a:latin typeface="Open Sans"/>
              <a:ea typeface="Open Sans"/>
              <a:cs typeface="Open Sans"/>
              <a:sym typeface="Open Sans"/>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4589" y="6428558"/>
            <a:ext cx="1227411" cy="429442"/>
          </a:xfrm>
          <a:prstGeom prst="rect">
            <a:avLst/>
          </a:prstGeom>
        </p:spPr>
      </p:pic>
    </p:spTree>
    <p:extLst>
      <p:ext uri="{BB962C8B-B14F-4D97-AF65-F5344CB8AC3E}">
        <p14:creationId xmlns:p14="http://schemas.microsoft.com/office/powerpoint/2010/main" val="4140649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with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BD29AF67-25FF-4C84-8E00-E8340315E585}"/>
    </a:ext>
  </a:extLst>
</a:theme>
</file>

<file path=ppt/theme/theme2.xml><?xml version="1.0" encoding="utf-8"?>
<a:theme xmlns:a="http://schemas.openxmlformats.org/drawingml/2006/main" name="Light without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54B5237B-68B7-4078-988E-6958ACB1CA7C}"/>
    </a:ext>
  </a:extLst>
</a:theme>
</file>

<file path=ppt/theme/theme3.xml><?xml version="1.0" encoding="utf-8"?>
<a:theme xmlns:a="http://schemas.openxmlformats.org/drawingml/2006/main" name="Dark with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43056ABE-377B-4831-BFD1-B7FD42981EE3}"/>
    </a:ext>
  </a:extLst>
</a:theme>
</file>

<file path=ppt/theme/theme4.xml><?xml version="1.0" encoding="utf-8"?>
<a:theme xmlns:a="http://schemas.openxmlformats.org/drawingml/2006/main" name="Dark without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87622ECD-DBFC-497A-9283-3D2FD7BBEC7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CF74B9924A90429AFF83904CD5AC51" ma:contentTypeVersion="10" ma:contentTypeDescription="Create a new document." ma:contentTypeScope="" ma:versionID="c219061678790ba91acd956595d5746d">
  <xsd:schema xmlns:xsd="http://www.w3.org/2001/XMLSchema" xmlns:xs="http://www.w3.org/2001/XMLSchema" xmlns:p="http://schemas.microsoft.com/office/2006/metadata/properties" xmlns:ns2="6c86f083-272a-4d16-a1ee-41e11cc1f196" xmlns:ns3="398a922c-8803-48c8-8c4d-45441d0c0e87" targetNamespace="http://schemas.microsoft.com/office/2006/metadata/properties" ma:root="true" ma:fieldsID="0367899129e833eb231d53942e145767" ns2:_="" ns3:_="">
    <xsd:import namespace="6c86f083-272a-4d16-a1ee-41e11cc1f196"/>
    <xsd:import namespace="398a922c-8803-48c8-8c4d-45441d0c0e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6f083-272a-4d16-a1ee-41e11cc1f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8a922c-8803-48c8-8c4d-45441d0c0e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BF166D-0E69-4C17-BDD8-F7B09B99A590}">
  <ds:schemaRefs>
    <ds:schemaRef ds:uri="http://schemas.microsoft.com/sharepoint/v3/contenttype/forms"/>
  </ds:schemaRefs>
</ds:datastoreItem>
</file>

<file path=customXml/itemProps2.xml><?xml version="1.0" encoding="utf-8"?>
<ds:datastoreItem xmlns:ds="http://schemas.openxmlformats.org/officeDocument/2006/customXml" ds:itemID="{4FF97B2E-9823-411D-AC0A-61DE29B6E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6f083-272a-4d16-a1ee-41e11cc1f196"/>
    <ds:schemaRef ds:uri="398a922c-8803-48c8-8c4d-45441d0c0e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4450CF-6ABA-4838-9288-F877B8722107}">
  <ds:schemaRefs>
    <ds:schemaRef ds:uri="http://purl.org/dc/terms/"/>
    <ds:schemaRef ds:uri="6c86f083-272a-4d16-a1ee-41e11cc1f196"/>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398a922c-8803-48c8-8c4d-45441d0c0e87"/>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UiT_PowerPoint_engelsk</Template>
  <TotalTime>895</TotalTime>
  <Words>927</Words>
  <Application>Microsoft Office PowerPoint</Application>
  <PresentationFormat>Widescreen</PresentationFormat>
  <Paragraphs>50</Paragraphs>
  <Slides>7</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Open Sans</vt:lpstr>
      <vt:lpstr>Segoe UI</vt:lpstr>
      <vt:lpstr>Light with pattern</vt:lpstr>
      <vt:lpstr>Light without pattern</vt:lpstr>
      <vt:lpstr>Dark with pattern</vt:lpstr>
      <vt:lpstr>Dark without pattern</vt:lpstr>
      <vt:lpstr>First-order machine learning based detection and classification of foraminifera in marine sediments from Arctic environments </vt:lpstr>
      <vt:lpstr>PowerPoint Presentation</vt:lpstr>
      <vt:lpstr>PowerPoint Presentation</vt:lpstr>
      <vt:lpstr>PowerPoint Presentation</vt:lpstr>
      <vt:lpstr>PowerPoint Presentation</vt:lpstr>
      <vt:lpstr>PowerPoint Presentation</vt:lpstr>
      <vt:lpstr>PowerPoint Presentation</vt:lpstr>
    </vt:vector>
  </TitlesOfParts>
  <Company>UiT Norges arktiske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First-order machine learning based detection and classification of foraminifera in marine sediments from Arctic environments</dc:title>
  <dc:creator>Steffen Aagaard Sørensen</dc:creator>
  <cp:lastModifiedBy>Steffen Aagaard Sørensen</cp:lastModifiedBy>
  <cp:revision>36</cp:revision>
  <dcterms:created xsi:type="dcterms:W3CDTF">2020-04-15T09:08:51Z</dcterms:created>
  <dcterms:modified xsi:type="dcterms:W3CDTF">2020-04-30T07:30:32Z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0x01010090CF74B9924A90429AFF83904CD5AC51</vt:lpwstr>
  </property>
  <property fmtid="{D5CDD505-2E9C-101B-9397-08002B2CF9AE}" pid="3" name="MSIP_Label_a2992a39-9a96-43f9-8e3b-394dd9c00a49_Enabled">
    <vt:lpwstr>True</vt:lpwstr>
  </property>
  <property fmtid="{D5CDD505-2E9C-101B-9397-08002B2CF9AE}" pid="4" name="MSIP_Label_a2992a39-9a96-43f9-8e3b-394dd9c00a49_SiteId">
    <vt:lpwstr>4e7f212d-74db-4563-a57b-8ae44ed05526</vt:lpwstr>
  </property>
  <property fmtid="{D5CDD505-2E9C-101B-9397-08002B2CF9AE}" pid="5" name="MSIP_Label_a2992a39-9a96-43f9-8e3b-394dd9c00a49_Owner">
    <vt:lpwstr>sso012@uit.no</vt:lpwstr>
  </property>
  <property fmtid="{D5CDD505-2E9C-101B-9397-08002B2CF9AE}" pid="6" name="MSIP_Label_a2992a39-9a96-43f9-8e3b-394dd9c00a49_SetDate">
    <vt:lpwstr>2020-04-29T11:58:05.2991831Z</vt:lpwstr>
  </property>
  <property fmtid="{D5CDD505-2E9C-101B-9397-08002B2CF9AE}" pid="7" name="MSIP_Label_a2992a39-9a96-43f9-8e3b-394dd9c00a49_Name">
    <vt:lpwstr>Private</vt:lpwstr>
  </property>
  <property fmtid="{D5CDD505-2E9C-101B-9397-08002B2CF9AE}" pid="8" name="MSIP_Label_a2992a39-9a96-43f9-8e3b-394dd9c00a49_Application">
    <vt:lpwstr>Microsoft Azure Information Protection</vt:lpwstr>
  </property>
  <property fmtid="{D5CDD505-2E9C-101B-9397-08002B2CF9AE}" pid="9" name="MSIP_Label_a2992a39-9a96-43f9-8e3b-394dd9c00a49_ActionId">
    <vt:lpwstr>fb7bdb6b-344c-4e4b-88e4-7f3b3d007a26</vt:lpwstr>
  </property>
  <property fmtid="{D5CDD505-2E9C-101B-9397-08002B2CF9AE}" pid="10" name="MSIP_Label_a2992a39-9a96-43f9-8e3b-394dd9c00a49_Extended_MSFT_Method">
    <vt:lpwstr>Manual</vt:lpwstr>
  </property>
  <property fmtid="{D5CDD505-2E9C-101B-9397-08002B2CF9AE}" pid="11" name="Sensitivity">
    <vt:lpwstr>Private</vt:lpwstr>
  </property>
</Properties>
</file>