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4" r:id="rId3"/>
    <p:sldId id="300" r:id="rId4"/>
    <p:sldId id="315" r:id="rId5"/>
    <p:sldId id="333" r:id="rId6"/>
    <p:sldId id="316" r:id="rId7"/>
    <p:sldId id="317" r:id="rId8"/>
    <p:sldId id="305" r:id="rId9"/>
    <p:sldId id="289" r:id="rId10"/>
    <p:sldId id="290" r:id="rId11"/>
    <p:sldId id="309" r:id="rId12"/>
    <p:sldId id="310" r:id="rId13"/>
    <p:sldId id="318" r:id="rId14"/>
    <p:sldId id="320" r:id="rId15"/>
    <p:sldId id="321" r:id="rId16"/>
    <p:sldId id="328" r:id="rId17"/>
    <p:sldId id="324" r:id="rId18"/>
    <p:sldId id="329" r:id="rId19"/>
    <p:sldId id="330" r:id="rId20"/>
    <p:sldId id="325" r:id="rId21"/>
    <p:sldId id="331" r:id="rId22"/>
    <p:sldId id="332" r:id="rId23"/>
    <p:sldId id="326"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332" autoAdjust="0"/>
  </p:normalViewPr>
  <p:slideViewPr>
    <p:cSldViewPr snapToGrid="0">
      <p:cViewPr varScale="1">
        <p:scale>
          <a:sx n="88" d="100"/>
          <a:sy n="88" d="100"/>
        </p:scale>
        <p:origin x="494" y="62"/>
      </p:cViewPr>
      <p:guideLst/>
    </p:cSldViewPr>
  </p:slideViewPr>
  <p:outlineViewPr>
    <p:cViewPr>
      <p:scale>
        <a:sx n="33" d="100"/>
        <a:sy n="33" d="100"/>
      </p:scale>
      <p:origin x="0" y="-2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4AEE2-5D13-4728-A109-034A30921FD3}" type="datetimeFigureOut">
              <a:rPr lang="en-US" smtClean="0"/>
              <a:t>4/20/2020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F8C2C-619D-4488-A8AF-BEEF11C9FA61}" type="slidenum">
              <a:rPr lang="en-US" smtClean="0"/>
              <a:t>‹#›</a:t>
            </a:fld>
            <a:endParaRPr lang="en-US" dirty="0"/>
          </a:p>
        </p:txBody>
      </p:sp>
    </p:spTree>
    <p:extLst>
      <p:ext uri="{BB962C8B-B14F-4D97-AF65-F5344CB8AC3E}">
        <p14:creationId xmlns:p14="http://schemas.microsoft.com/office/powerpoint/2010/main" val="96355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1</a:t>
            </a:fld>
            <a:endParaRPr lang="en-US" dirty="0"/>
          </a:p>
        </p:txBody>
      </p:sp>
    </p:spTree>
    <p:extLst>
      <p:ext uri="{BB962C8B-B14F-4D97-AF65-F5344CB8AC3E}">
        <p14:creationId xmlns:p14="http://schemas.microsoft.com/office/powerpoint/2010/main" val="350697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F8C2C-619D-4488-A8AF-BEEF11C9FA61}" type="slidenum">
              <a:rPr lang="en-US" smtClean="0"/>
              <a:t>11</a:t>
            </a:fld>
            <a:endParaRPr lang="en-US" dirty="0"/>
          </a:p>
        </p:txBody>
      </p:sp>
    </p:spTree>
    <p:extLst>
      <p:ext uri="{BB962C8B-B14F-4D97-AF65-F5344CB8AC3E}">
        <p14:creationId xmlns:p14="http://schemas.microsoft.com/office/powerpoint/2010/main" val="341898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12</a:t>
            </a:fld>
            <a:endParaRPr lang="en-US" dirty="0"/>
          </a:p>
        </p:txBody>
      </p:sp>
    </p:spTree>
    <p:extLst>
      <p:ext uri="{BB962C8B-B14F-4D97-AF65-F5344CB8AC3E}">
        <p14:creationId xmlns:p14="http://schemas.microsoft.com/office/powerpoint/2010/main" val="142899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86BF8C2C-619D-4488-A8AF-BEEF11C9FA61}" type="slidenum">
              <a:rPr lang="en-US" smtClean="0"/>
              <a:t>13</a:t>
            </a:fld>
            <a:endParaRPr lang="en-US" dirty="0"/>
          </a:p>
        </p:txBody>
      </p:sp>
    </p:spTree>
    <p:extLst>
      <p:ext uri="{BB962C8B-B14F-4D97-AF65-F5344CB8AC3E}">
        <p14:creationId xmlns:p14="http://schemas.microsoft.com/office/powerpoint/2010/main" val="3485702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14</a:t>
            </a:fld>
            <a:endParaRPr lang="en-US" dirty="0"/>
          </a:p>
        </p:txBody>
      </p:sp>
    </p:spTree>
    <p:extLst>
      <p:ext uri="{BB962C8B-B14F-4D97-AF65-F5344CB8AC3E}">
        <p14:creationId xmlns:p14="http://schemas.microsoft.com/office/powerpoint/2010/main" val="249493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6BF8C2C-619D-4488-A8AF-BEEF11C9FA61}" type="slidenum">
              <a:rPr lang="en-US" smtClean="0"/>
              <a:t>15</a:t>
            </a:fld>
            <a:endParaRPr lang="en-US" dirty="0"/>
          </a:p>
        </p:txBody>
      </p:sp>
    </p:spTree>
    <p:extLst>
      <p:ext uri="{BB962C8B-B14F-4D97-AF65-F5344CB8AC3E}">
        <p14:creationId xmlns:p14="http://schemas.microsoft.com/office/powerpoint/2010/main" val="228025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F8C2C-619D-4488-A8AF-BEEF11C9FA61}" type="slidenum">
              <a:rPr lang="en-US" smtClean="0"/>
              <a:t>16</a:t>
            </a:fld>
            <a:endParaRPr lang="en-US" dirty="0"/>
          </a:p>
        </p:txBody>
      </p:sp>
    </p:spTree>
    <p:extLst>
      <p:ext uri="{BB962C8B-B14F-4D97-AF65-F5344CB8AC3E}">
        <p14:creationId xmlns:p14="http://schemas.microsoft.com/office/powerpoint/2010/main" val="58044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86BF8C2C-619D-4488-A8AF-BEEF11C9FA61}" type="slidenum">
              <a:rPr lang="en-US" smtClean="0"/>
              <a:t>17</a:t>
            </a:fld>
            <a:endParaRPr lang="en-US" dirty="0"/>
          </a:p>
        </p:txBody>
      </p:sp>
    </p:spTree>
    <p:extLst>
      <p:ext uri="{BB962C8B-B14F-4D97-AF65-F5344CB8AC3E}">
        <p14:creationId xmlns:p14="http://schemas.microsoft.com/office/powerpoint/2010/main" val="32335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F8C2C-619D-4488-A8AF-BEEF11C9FA61}" type="slidenum">
              <a:rPr lang="en-US" smtClean="0"/>
              <a:t>19</a:t>
            </a:fld>
            <a:endParaRPr lang="en-US" dirty="0"/>
          </a:p>
        </p:txBody>
      </p:sp>
    </p:spTree>
    <p:extLst>
      <p:ext uri="{BB962C8B-B14F-4D97-AF65-F5344CB8AC3E}">
        <p14:creationId xmlns:p14="http://schemas.microsoft.com/office/powerpoint/2010/main" val="1439654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20</a:t>
            </a:fld>
            <a:endParaRPr lang="en-US" dirty="0"/>
          </a:p>
        </p:txBody>
      </p:sp>
    </p:spTree>
    <p:extLst>
      <p:ext uri="{BB962C8B-B14F-4D97-AF65-F5344CB8AC3E}">
        <p14:creationId xmlns:p14="http://schemas.microsoft.com/office/powerpoint/2010/main" val="2396353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23</a:t>
            </a:fld>
            <a:endParaRPr lang="en-US" dirty="0"/>
          </a:p>
        </p:txBody>
      </p:sp>
    </p:spTree>
    <p:extLst>
      <p:ext uri="{BB962C8B-B14F-4D97-AF65-F5344CB8AC3E}">
        <p14:creationId xmlns:p14="http://schemas.microsoft.com/office/powerpoint/2010/main" val="20200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F8C2C-619D-4488-A8AF-BEEF11C9FA61}" type="slidenum">
              <a:rPr lang="en-US" smtClean="0"/>
              <a:t>2</a:t>
            </a:fld>
            <a:endParaRPr lang="en-US" dirty="0"/>
          </a:p>
        </p:txBody>
      </p:sp>
    </p:spTree>
    <p:extLst>
      <p:ext uri="{BB962C8B-B14F-4D97-AF65-F5344CB8AC3E}">
        <p14:creationId xmlns:p14="http://schemas.microsoft.com/office/powerpoint/2010/main" val="257698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F8C2C-619D-4488-A8AF-BEEF11C9FA61}" type="slidenum">
              <a:rPr lang="en-US" smtClean="0"/>
              <a:t>24</a:t>
            </a:fld>
            <a:endParaRPr lang="en-US" dirty="0"/>
          </a:p>
        </p:txBody>
      </p:sp>
    </p:spTree>
    <p:extLst>
      <p:ext uri="{BB962C8B-B14F-4D97-AF65-F5344CB8AC3E}">
        <p14:creationId xmlns:p14="http://schemas.microsoft.com/office/powerpoint/2010/main" val="302836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6BF8C2C-619D-4488-A8AF-BEEF11C9FA61}" type="slidenum">
              <a:rPr lang="en-US" smtClean="0"/>
              <a:t>3</a:t>
            </a:fld>
            <a:endParaRPr lang="en-US" dirty="0"/>
          </a:p>
        </p:txBody>
      </p:sp>
    </p:spTree>
    <p:extLst>
      <p:ext uri="{BB962C8B-B14F-4D97-AF65-F5344CB8AC3E}">
        <p14:creationId xmlns:p14="http://schemas.microsoft.com/office/powerpoint/2010/main" val="175489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4</a:t>
            </a:fld>
            <a:endParaRPr lang="en-US"/>
          </a:p>
        </p:txBody>
      </p:sp>
    </p:spTree>
    <p:extLst>
      <p:ext uri="{BB962C8B-B14F-4D97-AF65-F5344CB8AC3E}">
        <p14:creationId xmlns:p14="http://schemas.microsoft.com/office/powerpoint/2010/main" val="285895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6</a:t>
            </a:fld>
            <a:endParaRPr lang="en-US"/>
          </a:p>
        </p:txBody>
      </p:sp>
    </p:spTree>
    <p:extLst>
      <p:ext uri="{BB962C8B-B14F-4D97-AF65-F5344CB8AC3E}">
        <p14:creationId xmlns:p14="http://schemas.microsoft.com/office/powerpoint/2010/main" val="411522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7</a:t>
            </a:fld>
            <a:endParaRPr lang="en-US"/>
          </a:p>
        </p:txBody>
      </p:sp>
    </p:spTree>
    <p:extLst>
      <p:ext uri="{BB962C8B-B14F-4D97-AF65-F5344CB8AC3E}">
        <p14:creationId xmlns:p14="http://schemas.microsoft.com/office/powerpoint/2010/main" val="309948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86BF8C2C-619D-4488-A8AF-BEEF11C9FA61}" type="slidenum">
              <a:rPr lang="en-US" smtClean="0"/>
              <a:t>8</a:t>
            </a:fld>
            <a:endParaRPr lang="en-US"/>
          </a:p>
        </p:txBody>
      </p:sp>
    </p:spTree>
    <p:extLst>
      <p:ext uri="{BB962C8B-B14F-4D97-AF65-F5344CB8AC3E}">
        <p14:creationId xmlns:p14="http://schemas.microsoft.com/office/powerpoint/2010/main" val="424411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9</a:t>
            </a:fld>
            <a:endParaRPr lang="en-US"/>
          </a:p>
        </p:txBody>
      </p:sp>
    </p:spTree>
    <p:extLst>
      <p:ext uri="{BB962C8B-B14F-4D97-AF65-F5344CB8AC3E}">
        <p14:creationId xmlns:p14="http://schemas.microsoft.com/office/powerpoint/2010/main" val="159295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6BF8C2C-619D-4488-A8AF-BEEF11C9FA61}" type="slidenum">
              <a:rPr lang="en-US" smtClean="0"/>
              <a:t>10</a:t>
            </a:fld>
            <a:endParaRPr lang="en-US"/>
          </a:p>
        </p:txBody>
      </p:sp>
    </p:spTree>
    <p:extLst>
      <p:ext uri="{BB962C8B-B14F-4D97-AF65-F5344CB8AC3E}">
        <p14:creationId xmlns:p14="http://schemas.microsoft.com/office/powerpoint/2010/main" val="198971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9416A-DA1D-4C63-B760-7B394101B4E1}" type="datetime1">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237736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DBA40-6B0A-4183-9799-8077F62183F1}" type="datetime1">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188727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369AE-D1D9-4388-922A-35EAB722D021}" type="datetime1">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237201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A51A-8A33-48FB-98E8-36ADFBD166C2}" type="datetime1">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160743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64ED99-1361-4DE4-A799-06F9A507DC62}" type="datetime1">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396444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AABC6-5D54-4E3F-89B0-4DEEE7142DB0}" type="datetime1">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349458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52D2FA-E281-4A55-B6A6-37A6F45CC4B8}" type="datetime1">
              <a:rPr lang="en-US" smtClean="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32636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8647F-8629-4DD4-B32A-B35AF6EED366}" type="datetime1">
              <a:rPr lang="en-US" smtClean="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27747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87AFD-8E1D-4311-BC44-FC683191871F}" type="datetime1">
              <a:rPr lang="en-US" smtClean="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44567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206B4-69C9-4A26-A27B-7B2A59F39822}" type="datetime1">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259670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F7B3F0-B8D0-43BE-B45C-DFD142C3C0EC}" type="datetime1">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FA00D-573E-44BE-8148-016FAE9CC557}" type="slidenum">
              <a:rPr lang="en-US" smtClean="0"/>
              <a:t>‹#›</a:t>
            </a:fld>
            <a:endParaRPr lang="en-US" dirty="0"/>
          </a:p>
        </p:txBody>
      </p:sp>
    </p:spTree>
    <p:extLst>
      <p:ext uri="{BB962C8B-B14F-4D97-AF65-F5344CB8AC3E}">
        <p14:creationId xmlns:p14="http://schemas.microsoft.com/office/powerpoint/2010/main" val="8253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D1A64-5DA8-418F-950D-C0C03925DEC2}" type="datetime1">
              <a:rPr lang="en-US" smtClean="0"/>
              <a:t>4/20/2020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FA00D-573E-44BE-8148-016FAE9CC557}" type="slidenum">
              <a:rPr lang="en-US" smtClean="0"/>
              <a:t>‹#›</a:t>
            </a:fld>
            <a:endParaRPr lang="en-US" dirty="0"/>
          </a:p>
        </p:txBody>
      </p:sp>
    </p:spTree>
    <p:extLst>
      <p:ext uri="{BB962C8B-B14F-4D97-AF65-F5344CB8AC3E}">
        <p14:creationId xmlns:p14="http://schemas.microsoft.com/office/powerpoint/2010/main" val="28532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wmf"/><Relationship Id="rId10" Type="http://schemas.openxmlformats.org/officeDocument/2006/relationships/image" Target="../media/image3.png"/><Relationship Id="rId4" Type="http://schemas.openxmlformats.org/officeDocument/2006/relationships/oleObject" Target="../embeddings/oleObject2.bin"/><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27" y="1147382"/>
            <a:ext cx="12203053" cy="1193074"/>
          </a:xfrm>
          <a:noFill/>
          <a:ln>
            <a:noFill/>
          </a:ln>
          <a:effectLst>
            <a:glow rad="228600">
              <a:schemeClr val="accent5">
                <a:satMod val="175000"/>
                <a:alpha val="40000"/>
              </a:schemeClr>
            </a:glow>
          </a:effectLst>
          <a:scene3d>
            <a:camera prst="orthographicFront">
              <a:rot lat="0" lon="0" rev="0"/>
            </a:camera>
            <a:lightRig rig="balanced" dir="t">
              <a:rot lat="0" lon="0" rev="8700000"/>
            </a:lightRig>
          </a:scene3d>
          <a:sp3d>
            <a:bevelT w="190500" h="38100"/>
          </a:sp3d>
        </p:spPr>
        <p:txBody>
          <a:bodyPr>
            <a:noAutofit/>
          </a:bodyPr>
          <a:lstStyle/>
          <a:p>
            <a:r>
              <a:rPr lang="fa-IR" sz="3100" b="1" dirty="0" smtClean="0">
                <a:cs typeface="B Nazanin" panose="00000400000000000000" pitchFamily="2" charset="-78"/>
              </a:rPr>
              <a:t/>
            </a:r>
            <a:br>
              <a:rPr lang="fa-IR" sz="3100" b="1" dirty="0" smtClean="0">
                <a:cs typeface="B Nazanin" panose="00000400000000000000" pitchFamily="2" charset="-78"/>
              </a:rPr>
            </a:br>
            <a:endParaRPr lang="en-US" sz="3100" b="1" dirty="0">
              <a:cs typeface="B Nazanin" panose="00000400000000000000" pitchFamily="2" charset="-78"/>
            </a:endParaRPr>
          </a:p>
        </p:txBody>
      </p:sp>
      <p:sp>
        <p:nvSpPr>
          <p:cNvPr id="3" name="Subtitle 2"/>
          <p:cNvSpPr>
            <a:spLocks noGrp="1"/>
          </p:cNvSpPr>
          <p:nvPr>
            <p:ph type="subTitle" idx="1"/>
          </p:nvPr>
        </p:nvSpPr>
        <p:spPr>
          <a:xfrm>
            <a:off x="0" y="2994920"/>
            <a:ext cx="12192000" cy="3092841"/>
          </a:xfrm>
          <a:noFill/>
          <a:ln>
            <a:noFill/>
          </a:ln>
          <a:effectLst/>
        </p:spPr>
        <p:txBody>
          <a:bodyPr>
            <a:noAutofit/>
          </a:bodyPr>
          <a:lstStyle/>
          <a:p>
            <a:endParaRPr lang="en-US" b="1" dirty="0">
              <a:cs typeface="B Nazanin" panose="00000400000000000000" pitchFamily="2" charset="-78"/>
            </a:endParaRPr>
          </a:p>
          <a:p>
            <a:endParaRPr lang="en-US" b="1" dirty="0" smtClean="0">
              <a:cs typeface="B Nazanin" panose="00000400000000000000" pitchFamily="2" charset="-78"/>
            </a:endParaRPr>
          </a:p>
          <a:p>
            <a:endParaRPr lang="fa-IR" b="1" dirty="0">
              <a:cs typeface="B Nazanin" panose="00000400000000000000" pitchFamily="2" charset="-78"/>
            </a:endParaRPr>
          </a:p>
          <a:p>
            <a:r>
              <a:rPr lang="en-US" sz="2000" b="1" dirty="0">
                <a:latin typeface="Times New Roman" panose="02020603050405020304" pitchFamily="18" charset="0"/>
                <a:cs typeface="Times New Roman" panose="02020603050405020304" pitchFamily="18" charset="0"/>
              </a:rPr>
              <a:t>Zakieh </a:t>
            </a:r>
            <a:r>
              <a:rPr lang="en-US" sz="2000" b="1" dirty="0" smtClean="0">
                <a:latin typeface="Times New Roman" panose="02020603050405020304" pitchFamily="18" charset="0"/>
                <a:cs typeface="Times New Roman" panose="02020603050405020304" pitchFamily="18" charset="0"/>
              </a:rPr>
              <a:t>Alizadeh</a:t>
            </a:r>
            <a:r>
              <a:rPr lang="en-US" sz="2000" b="1" baseline="30000" dirty="0" smtClean="0">
                <a:latin typeface="Times New Roman" panose="02020603050405020304" pitchFamily="18" charset="0"/>
                <a:cs typeface="Times New Roman" panose="02020603050405020304" pitchFamily="18" charset="0"/>
              </a:rPr>
              <a:t>1</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Alireza </a:t>
            </a:r>
            <a:r>
              <a:rPr lang="en-US" sz="2000" b="1" dirty="0" smtClean="0">
                <a:latin typeface="Times New Roman" panose="02020603050405020304" pitchFamily="18" charset="0"/>
                <a:cs typeface="Times New Roman" panose="02020603050405020304" pitchFamily="18" charset="0"/>
              </a:rPr>
              <a:t>Mohebalhojeh</a:t>
            </a:r>
            <a:r>
              <a:rPr lang="en-US" sz="2000" b="1" baseline="30000" dirty="0" smtClean="0">
                <a:latin typeface="Times New Roman" panose="02020603050405020304" pitchFamily="18" charset="0"/>
                <a:cs typeface="Times New Roman" panose="02020603050405020304" pitchFamily="18" charset="0"/>
              </a:rPr>
              <a:t>1</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Farhang </a:t>
            </a:r>
            <a:r>
              <a:rPr lang="en-US" sz="2000" b="1" dirty="0" smtClean="0">
                <a:latin typeface="Times New Roman" panose="02020603050405020304" pitchFamily="18" charset="0"/>
                <a:cs typeface="Times New Roman" panose="02020603050405020304" pitchFamily="18" charset="0"/>
              </a:rPr>
              <a:t>Ahmadi-Givi</a:t>
            </a:r>
            <a:r>
              <a:rPr lang="en-US" sz="2000" b="1" baseline="30000" dirty="0" smtClean="0">
                <a:latin typeface="Times New Roman" panose="02020603050405020304" pitchFamily="18" charset="0"/>
                <a:cs typeface="Times New Roman" panose="02020603050405020304" pitchFamily="18" charset="0"/>
              </a:rPr>
              <a:t>1</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Mohammad Mirzaei</a:t>
            </a:r>
            <a:r>
              <a:rPr lang="en-US" sz="2000" b="1" baseline="30000" dirty="0">
                <a:latin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cs typeface="Times New Roman" panose="02020603050405020304" pitchFamily="18" charset="0"/>
              </a:rPr>
              <a:t>, Sakineh Khansalari</a:t>
            </a:r>
            <a:r>
              <a:rPr lang="en-US" sz="2000" b="1" baseline="30000" dirty="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a:p>
            <a:r>
              <a:rPr lang="en-US" sz="1800" baseline="30000" dirty="0">
                <a:latin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cs typeface="Times New Roman" panose="02020603050405020304" pitchFamily="18" charset="0"/>
              </a:rPr>
              <a:t>Department of Space Physics, Institute of Geophysics, University of Tehran, Iran</a:t>
            </a:r>
          </a:p>
          <a:p>
            <a:r>
              <a:rPr lang="en-US" sz="1800" baseline="30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Atmospheric Science and Meteorological Research Center, Tehran, Iran</a:t>
            </a:r>
          </a:p>
          <a:p>
            <a:endParaRPr lang="fa-IR" sz="2300" b="1" dirty="0" smtClean="0">
              <a:cs typeface="B Nazanin" panose="00000400000000000000" pitchFamily="2" charset="-78"/>
            </a:endParaRPr>
          </a:p>
        </p:txBody>
      </p:sp>
      <p:sp>
        <p:nvSpPr>
          <p:cNvPr id="4" name="AutoShape 2" descr="نتیجه تصویری برای ‪egu 20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155575" y="2129079"/>
            <a:ext cx="11482971" cy="1077218"/>
          </a:xfrm>
          <a:prstGeom prst="rect">
            <a:avLst/>
          </a:prstGeom>
        </p:spPr>
        <p:txBody>
          <a:bodyPr wrap="square">
            <a:spAutoFit/>
          </a:bodyPr>
          <a:lstStyle/>
          <a:p>
            <a:pPr algn="ctr"/>
            <a:r>
              <a:rPr lang="en-US" sz="3200" b="1" dirty="0">
                <a:latin typeface="Times New Roman" panose="02020603050405020304" pitchFamily="18" charset="0"/>
                <a:ea typeface="Calibri" panose="020F0502020204030204" pitchFamily="34" charset="0"/>
              </a:rPr>
              <a:t>The impact of southward propagation of the upper-tropospheric Rossby wave activity on the Red Sea </a:t>
            </a:r>
            <a:r>
              <a:rPr lang="en-US" sz="3200" b="1" dirty="0" smtClean="0">
                <a:latin typeface="Times New Roman" panose="02020603050405020304" pitchFamily="18" charset="0"/>
                <a:ea typeface="Calibri" panose="020F0502020204030204" pitchFamily="34" charset="0"/>
              </a:rPr>
              <a:t>trough</a:t>
            </a:r>
            <a:endParaRPr lang="en-US" sz="3200" dirty="0"/>
          </a:p>
        </p:txBody>
      </p:sp>
      <p:sp>
        <p:nvSpPr>
          <p:cNvPr id="5" name="Rectangle 4"/>
          <p:cNvSpPr/>
          <p:nvPr/>
        </p:nvSpPr>
        <p:spPr>
          <a:xfrm>
            <a:off x="5427387" y="6372893"/>
            <a:ext cx="1337226" cy="323165"/>
          </a:xfrm>
          <a:prstGeom prst="rect">
            <a:avLst/>
          </a:prstGeom>
        </p:spPr>
        <p:txBody>
          <a:bodyPr wrap="none">
            <a:spAutoFit/>
          </a:bodyPr>
          <a:lstStyle/>
          <a:p>
            <a:pPr algn="ctr"/>
            <a:r>
              <a:rPr lang="en-US" sz="1500" b="1" dirty="0" smtClean="0">
                <a:latin typeface="Times New Roman" panose="02020603050405020304" pitchFamily="18" charset="0"/>
                <a:ea typeface="Calibri" panose="020F0502020204030204" pitchFamily="34" charset="0"/>
              </a:rPr>
              <a:t>6 / May / </a:t>
            </a:r>
            <a:r>
              <a:rPr lang="en-US" sz="1500" b="1" dirty="0">
                <a:latin typeface="Times New Roman" panose="02020603050405020304" pitchFamily="18" charset="0"/>
                <a:ea typeface="Calibri" panose="020F0502020204030204" pitchFamily="34" charset="0"/>
              </a:rPr>
              <a:t>2020</a:t>
            </a:r>
            <a:endParaRPr lang="en-US" sz="1500"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6312" y="91897"/>
            <a:ext cx="1747673" cy="1625692"/>
          </a:xfrm>
          <a:prstGeom prst="rect">
            <a:avLst/>
          </a:prstGeom>
          <a:effectLst>
            <a:glow rad="63500">
              <a:schemeClr val="accent3">
                <a:satMod val="175000"/>
                <a:alpha val="40000"/>
              </a:schemeClr>
            </a:glo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411" y="92846"/>
            <a:ext cx="5042159" cy="14859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35330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201209" y="1253368"/>
            <a:ext cx="5087364" cy="5604632"/>
          </a:xfrm>
          <a:prstGeom prst="rect">
            <a:avLst/>
          </a:prstGeom>
          <a:ln>
            <a:noFill/>
          </a:ln>
          <a:effectLst/>
        </p:spPr>
      </p:pic>
      <p:sp>
        <p:nvSpPr>
          <p:cNvPr id="9" name="Title 1"/>
          <p:cNvSpPr>
            <a:spLocks noGrp="1"/>
          </p:cNvSpPr>
          <p:nvPr>
            <p:ph type="title"/>
          </p:nvPr>
        </p:nvSpPr>
        <p:spPr>
          <a:xfrm>
            <a:off x="1889760" y="121509"/>
            <a:ext cx="9483634" cy="1141696"/>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lvl="1" algn="ctr" rtl="0">
              <a:lnSpc>
                <a:spcPct val="90000"/>
              </a:lnSpc>
              <a:spcBef>
                <a:spcPct val="0"/>
              </a:spcBef>
            </a:pPr>
            <a:r>
              <a:rPr lang="en-US" sz="2500" b="1" dirty="0" smtClean="0">
                <a:latin typeface="Times New Roman" panose="02020603050405020304" pitchFamily="18" charset="0"/>
                <a:ea typeface="+mn-ea"/>
                <a:cs typeface="Times New Roman" panose="02020603050405020304" pitchFamily="18" charset="0"/>
              </a:rPr>
              <a:t>1)   The </a:t>
            </a:r>
            <a:r>
              <a:rPr lang="en-US" sz="2500" b="1" dirty="0">
                <a:latin typeface="Times New Roman" panose="02020603050405020304" pitchFamily="18" charset="0"/>
                <a:ea typeface="+mn-ea"/>
                <a:cs typeface="Times New Roman" panose="02020603050405020304" pitchFamily="18" charset="0"/>
              </a:rPr>
              <a:t>first stage of the </a:t>
            </a:r>
            <a:r>
              <a:rPr lang="en-US" sz="2500" b="1" dirty="0" smtClean="0">
                <a:latin typeface="Times New Roman" panose="02020603050405020304" pitchFamily="18" charset="0"/>
                <a:ea typeface="+mn-ea"/>
                <a:cs typeface="Times New Roman" panose="02020603050405020304" pitchFamily="18" charset="0"/>
              </a:rPr>
              <a:t>research</a:t>
            </a:r>
            <a:br>
              <a:rPr lang="en-US" sz="2500" b="1" dirty="0" smtClean="0">
                <a:latin typeface="Times New Roman" panose="02020603050405020304" pitchFamily="18" charset="0"/>
                <a:ea typeface="+mn-ea"/>
                <a:cs typeface="Times New Roman" panose="02020603050405020304" pitchFamily="18" charset="0"/>
              </a:rPr>
            </a:b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1-1)    </a:t>
            </a:r>
            <a:r>
              <a:rPr lang="en-US" sz="2300" b="1" dirty="0">
                <a:solidFill>
                  <a:schemeClr val="accent2">
                    <a:lumMod val="75000"/>
                  </a:schemeClr>
                </a:solidFill>
                <a:latin typeface="Times New Roman" panose="02020603050405020304" pitchFamily="18" charset="0"/>
                <a:cs typeface="Times New Roman" panose="02020603050405020304" pitchFamily="18" charset="0"/>
              </a:rPr>
              <a:t>Climatology of cyclones</a:t>
            </a:r>
            <a:r>
              <a:rPr lang="en-US" sz="3000" b="1" dirty="0" smtClean="0">
                <a:latin typeface="Times New Roman" panose="02020603050405020304" pitchFamily="18" charset="0"/>
                <a:ea typeface="+mn-ea"/>
                <a:cs typeface="Times New Roman" panose="02020603050405020304" pitchFamily="18" charset="0"/>
              </a:rPr>
              <a:t/>
            </a:r>
            <a:br>
              <a:rPr lang="en-US" sz="3000" b="1" dirty="0" smtClean="0">
                <a:latin typeface="Times New Roman" panose="02020603050405020304" pitchFamily="18" charset="0"/>
                <a:ea typeface="+mn-ea"/>
                <a:cs typeface="Times New Roman" panose="02020603050405020304" pitchFamily="18" charset="0"/>
              </a:rPr>
            </a:br>
            <a:r>
              <a:rPr lang="en-US" sz="2200" b="1" dirty="0" smtClean="0">
                <a:solidFill>
                  <a:srgbClr val="FF0000"/>
                </a:solidFill>
                <a:latin typeface="Times New Roman" panose="02020603050405020304" pitchFamily="18" charset="0"/>
                <a:cs typeface="Times New Roman" panose="02020603050405020304" pitchFamily="18" charset="0"/>
              </a:rPr>
              <a:t>b) Tracking the cyclones</a:t>
            </a:r>
            <a:endParaRPr lang="en-US" sz="2000" b="1" dirty="0">
              <a:solidFill>
                <a:schemeClr val="tx1"/>
              </a:solidFill>
              <a:cs typeface="B Nazanin" panose="000004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10" name="8-Point Star 9"/>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10</a:t>
            </a:r>
            <a:endParaRPr lang="en-US" sz="2000" b="1" dirty="0">
              <a:solidFill>
                <a:schemeClr val="tx1"/>
              </a:solidFill>
              <a:cs typeface="B Nazanin" panose="00000400000000000000" pitchFamily="2" charset="-78"/>
            </a:endParaRPr>
          </a:p>
        </p:txBody>
      </p:sp>
      <p:sp>
        <p:nvSpPr>
          <p:cNvPr id="2" name="Rectangle 1"/>
          <p:cNvSpPr/>
          <p:nvPr/>
        </p:nvSpPr>
        <p:spPr>
          <a:xfrm>
            <a:off x="0" y="1451945"/>
            <a:ext cx="7193280" cy="646331"/>
          </a:xfrm>
          <a:prstGeom prst="rect">
            <a:avLst/>
          </a:prstGeom>
        </p:spPr>
        <p:txBody>
          <a:bodyPr wrap="square">
            <a:spAutoFit/>
          </a:bodyPr>
          <a:lstStyle/>
          <a:p>
            <a:pPr marL="285750" indent="-285750" algn="just">
              <a:buClr>
                <a:srgbClr val="FF0000"/>
              </a:buClr>
              <a:buFont typeface="Wingdings" panose="05000000000000000000" pitchFamily="2" charset="2"/>
              <a:buChar char="v"/>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blue </a:t>
            </a:r>
            <a:r>
              <a:rPr lang="en-US" b="1" dirty="0" smtClean="0">
                <a:latin typeface="Times New Roman" panose="02020603050405020304" pitchFamily="18" charset="0"/>
                <a:ea typeface="Calibri" panose="020F0502020204030204" pitchFamily="34" charset="0"/>
              </a:rPr>
              <a:t>(red) circles </a:t>
            </a:r>
            <a:r>
              <a:rPr lang="en-US" b="1" dirty="0">
                <a:latin typeface="Times New Roman" panose="02020603050405020304" pitchFamily="18" charset="0"/>
                <a:ea typeface="Calibri" panose="020F0502020204030204" pitchFamily="34" charset="0"/>
              </a:rPr>
              <a:t>are the locations of the </a:t>
            </a:r>
            <a:r>
              <a:rPr lang="en-US" b="1" dirty="0" smtClean="0">
                <a:latin typeface="Times New Roman" panose="02020603050405020304" pitchFamily="18" charset="0"/>
                <a:ea typeface="Calibri" panose="020F0502020204030204" pitchFamily="34" charset="0"/>
              </a:rPr>
              <a:t>formation (attenuation) of </a:t>
            </a:r>
            <a:r>
              <a:rPr lang="en-US" b="1" dirty="0">
                <a:latin typeface="Times New Roman" panose="02020603050405020304" pitchFamily="18" charset="0"/>
                <a:ea typeface="Calibri" panose="020F0502020204030204" pitchFamily="34" charset="0"/>
              </a:rPr>
              <a:t>the </a:t>
            </a:r>
            <a:r>
              <a:rPr lang="en-US" b="1" dirty="0" smtClean="0">
                <a:latin typeface="Times New Roman" panose="02020603050405020304" pitchFamily="18" charset="0"/>
                <a:ea typeface="Calibri" panose="020F0502020204030204" pitchFamily="34" charset="0"/>
              </a:rPr>
              <a:t>cyclones</a:t>
            </a:r>
          </a:p>
        </p:txBody>
      </p:sp>
      <p:sp>
        <p:nvSpPr>
          <p:cNvPr id="3" name="Rectangle 2"/>
          <p:cNvSpPr/>
          <p:nvPr/>
        </p:nvSpPr>
        <p:spPr>
          <a:xfrm>
            <a:off x="0" y="2020272"/>
            <a:ext cx="7062831" cy="1477328"/>
          </a:xfrm>
          <a:prstGeom prst="rect">
            <a:avLst/>
          </a:prstGeom>
        </p:spPr>
        <p:txBody>
          <a:bodyPr wrap="none">
            <a:spAutoFit/>
          </a:bodyPr>
          <a:lstStyle/>
          <a:p>
            <a:pPr marL="285750" indent="-285750">
              <a:buClr>
                <a:srgbClr val="FF0000"/>
              </a:buClr>
              <a:buFont typeface="Wingdings" panose="05000000000000000000" pitchFamily="2" charset="2"/>
              <a:buChar char="v"/>
            </a:pPr>
            <a:r>
              <a:rPr lang="en-US" b="1" dirty="0">
                <a:latin typeface="Times New Roman" panose="02020603050405020304" pitchFamily="18" charset="0"/>
                <a:ea typeface="Calibri" panose="020F0502020204030204" pitchFamily="34" charset="0"/>
              </a:rPr>
              <a:t>The black lines are the trajectories </a:t>
            </a:r>
            <a:r>
              <a:rPr lang="en-US" b="1" dirty="0" smtClean="0">
                <a:latin typeface="Times New Roman" panose="02020603050405020304" pitchFamily="18" charset="0"/>
                <a:ea typeface="Calibri" panose="020F0502020204030204" pitchFamily="34" charset="0"/>
              </a:rPr>
              <a:t>(</a:t>
            </a:r>
            <a:r>
              <a:rPr lang="en-US" b="1" dirty="0">
                <a:latin typeface="Times New Roman" panose="02020603050405020304" pitchFamily="18" charset="0"/>
                <a:ea typeface="Calibri" panose="020F0502020204030204" pitchFamily="34" charset="0"/>
              </a:rPr>
              <a:t>from cyclogenesis to </a:t>
            </a:r>
            <a:r>
              <a:rPr lang="en-US" b="1" dirty="0" err="1">
                <a:latin typeface="Times New Roman" panose="02020603050405020304" pitchFamily="18" charset="0"/>
                <a:ea typeface="Calibri" panose="020F0502020204030204" pitchFamily="34" charset="0"/>
              </a:rPr>
              <a:t>cyclolysis</a:t>
            </a:r>
            <a:r>
              <a:rPr lang="en-US" b="1" dirty="0" smtClean="0">
                <a:latin typeface="Times New Roman" panose="02020603050405020304" pitchFamily="18" charset="0"/>
                <a:ea typeface="Calibri" panose="020F0502020204030204" pitchFamily="34" charset="0"/>
              </a:rPr>
              <a:t>)</a:t>
            </a:r>
          </a:p>
          <a:p>
            <a:pPr marL="285750" indent="-285750">
              <a:buClr>
                <a:srgbClr val="FF0000"/>
              </a:buClr>
              <a:buFont typeface="Wingdings" panose="05000000000000000000" pitchFamily="2" charset="2"/>
              <a:buChar char="v"/>
            </a:pPr>
            <a:endParaRPr lang="en-US" b="1" dirty="0" smtClean="0">
              <a:latin typeface="Times New Roman" panose="02020603050405020304" pitchFamily="18" charset="0"/>
              <a:ea typeface="Calibri" panose="020F0502020204030204" pitchFamily="34" charset="0"/>
            </a:endParaRPr>
          </a:p>
          <a:p>
            <a:pPr marL="285750" indent="-285750">
              <a:buClr>
                <a:srgbClr val="FF0000"/>
              </a:buClr>
              <a:buFont typeface="Wingdings" panose="05000000000000000000" pitchFamily="2" charset="2"/>
              <a:buChar char="v"/>
            </a:pPr>
            <a:endParaRPr lang="en-US" b="1" dirty="0">
              <a:latin typeface="Times New Roman" panose="02020603050405020304" pitchFamily="18" charset="0"/>
              <a:ea typeface="Calibri" panose="020F0502020204030204" pitchFamily="34" charset="0"/>
            </a:endParaRPr>
          </a:p>
          <a:p>
            <a:pPr marL="285750" indent="-285750">
              <a:buClr>
                <a:srgbClr val="FF0000"/>
              </a:buClr>
              <a:buFont typeface="Wingdings" panose="05000000000000000000" pitchFamily="2" charset="2"/>
              <a:buChar char="v"/>
            </a:pPr>
            <a:endParaRPr lang="en-US" b="1" dirty="0" smtClean="0">
              <a:latin typeface="Times New Roman" panose="02020603050405020304" pitchFamily="18" charset="0"/>
              <a:ea typeface="Calibri" panose="020F0502020204030204" pitchFamily="34" charset="0"/>
            </a:endParaRPr>
          </a:p>
          <a:p>
            <a:pPr>
              <a:buClr>
                <a:srgbClr val="FF0000"/>
              </a:buClr>
            </a:pPr>
            <a:endParaRPr lang="en-US" b="1" dirty="0"/>
          </a:p>
        </p:txBody>
      </p:sp>
      <p:sp>
        <p:nvSpPr>
          <p:cNvPr id="5" name="Rectangle 4"/>
          <p:cNvSpPr/>
          <p:nvPr/>
        </p:nvSpPr>
        <p:spPr>
          <a:xfrm>
            <a:off x="7929" y="2534774"/>
            <a:ext cx="6932024" cy="646331"/>
          </a:xfrm>
          <a:prstGeom prst="rect">
            <a:avLst/>
          </a:prstGeom>
        </p:spPr>
        <p:txBody>
          <a:bodyPr wrap="square">
            <a:spAutoFit/>
          </a:bodyPr>
          <a:lstStyle/>
          <a:p>
            <a:pPr marL="285750" indent="-285750">
              <a:buClr>
                <a:srgbClr val="FF0000"/>
              </a:buClr>
              <a:buFont typeface="Wingdings" panose="05000000000000000000" pitchFamily="2" charset="2"/>
              <a:buChar char="v"/>
            </a:pPr>
            <a:r>
              <a:rPr lang="en-US" b="1" dirty="0" smtClean="0">
                <a:latin typeface="Times New Roman" panose="02020603050405020304" pitchFamily="18" charset="0"/>
                <a:ea typeface="Calibri" panose="020F0502020204030204" pitchFamily="34" charset="0"/>
              </a:rPr>
              <a:t>Black </a:t>
            </a:r>
            <a:r>
              <a:rPr lang="en-US" b="1" dirty="0">
                <a:latin typeface="Times New Roman" panose="02020603050405020304" pitchFamily="18" charset="0"/>
                <a:ea typeface="Calibri" panose="020F0502020204030204" pitchFamily="34" charset="0"/>
              </a:rPr>
              <a:t>circles indicating movement of the cyclones every six </a:t>
            </a:r>
            <a:r>
              <a:rPr lang="en-US" b="1" dirty="0" smtClean="0">
                <a:latin typeface="Times New Roman" panose="02020603050405020304" pitchFamily="18" charset="0"/>
                <a:ea typeface="Calibri" panose="020F0502020204030204" pitchFamily="34" charset="0"/>
              </a:rPr>
              <a:t>hours</a:t>
            </a:r>
          </a:p>
          <a:p>
            <a:pPr>
              <a:buClr>
                <a:srgbClr val="FF0000"/>
              </a:buClr>
            </a:pPr>
            <a:endParaRPr lang="en-US" b="1" dirty="0"/>
          </a:p>
        </p:txBody>
      </p:sp>
      <p:sp>
        <p:nvSpPr>
          <p:cNvPr id="6" name="Rectangle 5"/>
          <p:cNvSpPr/>
          <p:nvPr/>
        </p:nvSpPr>
        <p:spPr>
          <a:xfrm>
            <a:off x="87085" y="4117446"/>
            <a:ext cx="7811113" cy="2308324"/>
          </a:xfrm>
          <a:prstGeom prst="rect">
            <a:avLst/>
          </a:prstGeom>
        </p:spPr>
        <p:txBody>
          <a:bodyPr wrap="none">
            <a:spAutoFit/>
          </a:bodyPr>
          <a:lstStyle/>
          <a:p>
            <a:pPr marL="285750" indent="-285750">
              <a:buClr>
                <a:srgbClr val="FF0000"/>
              </a:buClr>
              <a:buFont typeface="Wingdings" panose="05000000000000000000" pitchFamily="2" charset="2"/>
              <a:buChar char="ü"/>
            </a:pPr>
            <a:r>
              <a:rPr lang="en-US" b="1" dirty="0">
                <a:latin typeface="Times New Roman" panose="02020603050405020304" pitchFamily="18" charset="0"/>
                <a:ea typeface="Calibri" panose="020F0502020204030204" pitchFamily="34" charset="0"/>
              </a:rPr>
              <a:t>C</a:t>
            </a:r>
            <a:r>
              <a:rPr lang="en-US" b="1" dirty="0" smtClean="0">
                <a:latin typeface="Times New Roman" panose="02020603050405020304" pitchFamily="18" charset="0"/>
                <a:ea typeface="Calibri" panose="020F0502020204030204" pitchFamily="34" charset="0"/>
              </a:rPr>
              <a:t>yclones </a:t>
            </a:r>
            <a:r>
              <a:rPr lang="en-US" b="1" dirty="0">
                <a:latin typeface="Times New Roman" panose="02020603050405020304" pitchFamily="18" charset="0"/>
                <a:ea typeface="Calibri" panose="020F0502020204030204" pitchFamily="34" charset="0"/>
              </a:rPr>
              <a:t>are extended from central Sudan to northeast of the Red Sea </a:t>
            </a:r>
          </a:p>
          <a:p>
            <a:pPr>
              <a:buClr>
                <a:srgbClr val="FF0000"/>
              </a:buClr>
            </a:pPr>
            <a:r>
              <a:rPr lang="en-US" b="1" dirty="0" smtClean="0">
                <a:latin typeface="Times New Roman" panose="02020603050405020304" pitchFamily="18" charset="0"/>
                <a:ea typeface="Calibri" panose="020F0502020204030204" pitchFamily="34" charset="0"/>
              </a:rPr>
              <a:t>      in </a:t>
            </a:r>
            <a:r>
              <a:rPr lang="en-US" b="1" dirty="0">
                <a:latin typeface="Times New Roman" panose="02020603050405020304" pitchFamily="18" charset="0"/>
                <a:ea typeface="Calibri" panose="020F0502020204030204" pitchFamily="34" charset="0"/>
              </a:rPr>
              <a:t>a southwest–northeast </a:t>
            </a:r>
            <a:r>
              <a:rPr lang="en-US" b="1" dirty="0" smtClean="0">
                <a:latin typeface="Times New Roman" panose="02020603050405020304" pitchFamily="18" charset="0"/>
                <a:ea typeface="Calibri" panose="020F0502020204030204" pitchFamily="34" charset="0"/>
              </a:rPr>
              <a:t>direction</a:t>
            </a:r>
          </a:p>
          <a:p>
            <a:pPr>
              <a:buClr>
                <a:srgbClr val="FF0000"/>
              </a:buClr>
            </a:pPr>
            <a:endParaRPr lang="en-US" b="1" dirty="0">
              <a:latin typeface="Times New Roman" panose="02020603050405020304" pitchFamily="18" charset="0"/>
              <a:ea typeface="Calibri" panose="020F0502020204030204" pitchFamily="34" charset="0"/>
            </a:endParaRPr>
          </a:p>
          <a:p>
            <a:pPr marL="285750" indent="-285750">
              <a:buClr>
                <a:srgbClr val="FF0000"/>
              </a:buClr>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rPr>
              <a:t>In the range where wind vectors are weakened between two high pressures</a:t>
            </a:r>
          </a:p>
          <a:p>
            <a:pPr>
              <a:buClr>
                <a:srgbClr val="FF0000"/>
              </a:buClr>
            </a:pPr>
            <a:r>
              <a:rPr lang="en-US" dirty="0" smtClean="0">
                <a:latin typeface="Times New Roman" panose="02020603050405020304" pitchFamily="18" charset="0"/>
                <a:ea typeface="Calibri" panose="020F0502020204030204" pitchFamily="34" charset="0"/>
              </a:rPr>
              <a:t>     </a:t>
            </a:r>
            <a:r>
              <a:rPr lang="en-US" b="1" dirty="0" smtClean="0">
                <a:latin typeface="Times New Roman" panose="02020603050405020304" pitchFamily="18" charset="0"/>
                <a:ea typeface="Calibri" panose="020F0502020204030204" pitchFamily="34" charset="0"/>
              </a:rPr>
              <a:t>(Slide No. 4)</a:t>
            </a:r>
            <a:endParaRPr lang="en-US" dirty="0">
              <a:latin typeface="Times New Roman" panose="02020603050405020304" pitchFamily="18" charset="0"/>
              <a:ea typeface="Calibri" panose="020F0502020204030204" pitchFamily="34" charset="0"/>
            </a:endParaRPr>
          </a:p>
          <a:p>
            <a:pPr>
              <a:buClr>
                <a:srgbClr val="FF0000"/>
              </a:buClr>
            </a:pPr>
            <a:endParaRPr lang="en-US" dirty="0" smtClean="0">
              <a:latin typeface="Times New Roman" panose="02020603050405020304" pitchFamily="18" charset="0"/>
              <a:ea typeface="Calibri" panose="020F0502020204030204" pitchFamily="34" charset="0"/>
            </a:endParaRPr>
          </a:p>
          <a:p>
            <a:pPr marL="285750" indent="-285750">
              <a:buClr>
                <a:srgbClr val="FF0000"/>
              </a:buClr>
              <a:buFont typeface="Wingdings" panose="05000000000000000000" pitchFamily="2" charset="2"/>
              <a:buChar char="ü"/>
            </a:pPr>
            <a:r>
              <a:rPr lang="en-US" b="1" dirty="0">
                <a:latin typeface="Times New Roman" panose="02020603050405020304" pitchFamily="18" charset="0"/>
                <a:ea typeface="Calibri" panose="020F0502020204030204" pitchFamily="34" charset="0"/>
              </a:rPr>
              <a:t>The inverted trough of these cyclones is expanded in the same </a:t>
            </a:r>
            <a:r>
              <a:rPr lang="en-US" b="1" dirty="0" smtClean="0">
                <a:latin typeface="Times New Roman" panose="02020603050405020304" pitchFamily="18" charset="0"/>
                <a:ea typeface="Calibri" panose="020F0502020204030204" pitchFamily="34" charset="0"/>
              </a:rPr>
              <a:t>direction</a:t>
            </a:r>
          </a:p>
          <a:p>
            <a:pPr>
              <a:buClr>
                <a:srgbClr val="FF0000"/>
              </a:buClr>
            </a:pPr>
            <a:r>
              <a:rPr lang="en-US" b="1" dirty="0" smtClean="0">
                <a:latin typeface="Times New Roman" panose="02020603050405020304" pitchFamily="18" charset="0"/>
                <a:ea typeface="Calibri" panose="020F0502020204030204" pitchFamily="34" charset="0"/>
              </a:rPr>
              <a:t>      (Slide No. 4)</a:t>
            </a:r>
            <a:endParaRPr lang="en-US" dirty="0">
              <a:latin typeface="Times New Roman" panose="02020603050405020304" pitchFamily="18" charset="0"/>
              <a:ea typeface="Calibri" panose="020F0502020204030204" pitchFamily="34" charset="0"/>
            </a:endParaRPr>
          </a:p>
        </p:txBody>
      </p:sp>
      <p:sp>
        <p:nvSpPr>
          <p:cNvPr id="8" name="Down Arrow 7"/>
          <p:cNvSpPr/>
          <p:nvPr/>
        </p:nvSpPr>
        <p:spPr>
          <a:xfrm>
            <a:off x="3127925" y="2978331"/>
            <a:ext cx="1729431" cy="1139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anose="02020603050405020304" pitchFamily="18" charset="0"/>
                <a:ea typeface="Calibri" panose="020F0502020204030204" pitchFamily="34" charset="0"/>
              </a:rPr>
              <a:t>Result</a:t>
            </a:r>
            <a:endParaRPr lang="en-US" b="1"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3637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52" y="69817"/>
            <a:ext cx="9446622" cy="1045664"/>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US" sz="2800" b="1" dirty="0" smtClean="0">
                <a:latin typeface="Times New Roman" panose="02020603050405020304" pitchFamily="18" charset="0"/>
                <a:cs typeface="Times New Roman" panose="02020603050405020304" pitchFamily="18" charset="0"/>
              </a:rPr>
              <a:t>2)    The second </a:t>
            </a:r>
            <a:r>
              <a:rPr lang="en-US" sz="2800" b="1" dirty="0">
                <a:latin typeface="Times New Roman" panose="02020603050405020304" pitchFamily="18" charset="0"/>
                <a:cs typeface="Times New Roman" panose="02020603050405020304" pitchFamily="18" charset="0"/>
              </a:rPr>
              <a:t>stage of the </a:t>
            </a:r>
            <a:r>
              <a:rPr lang="en-US" sz="2800" b="1" dirty="0" smtClean="0">
                <a:latin typeface="Times New Roman" panose="02020603050405020304" pitchFamily="18" charset="0"/>
                <a:cs typeface="Times New Roman" panose="02020603050405020304" pitchFamily="18" charset="0"/>
              </a:rPr>
              <a:t>research</a:t>
            </a:r>
            <a:r>
              <a:rPr lang="fa-IR" sz="2800" b="1" dirty="0" smtClean="0">
                <a:cs typeface="B Nazanin" panose="00000400000000000000" pitchFamily="2" charset="-78"/>
              </a:rPr>
              <a:t/>
            </a:r>
            <a:br>
              <a:rPr lang="fa-IR" sz="2800" b="1" dirty="0" smtClean="0">
                <a:cs typeface="B Nazanin" panose="00000400000000000000" pitchFamily="2" charset="-78"/>
              </a:rPr>
            </a:br>
            <a:r>
              <a:rPr lang="en-US" sz="2600" b="1" dirty="0" smtClean="0">
                <a:solidFill>
                  <a:srgbClr val="FF0000"/>
                </a:solidFill>
                <a:latin typeface="Times New Roman" panose="02020603050405020304" pitchFamily="18" charset="0"/>
                <a:cs typeface="Times New Roman" panose="02020603050405020304" pitchFamily="18" charset="0"/>
              </a:rPr>
              <a:t>Calculating the Rossby wave </a:t>
            </a:r>
            <a:r>
              <a:rPr lang="en-US" sz="2600" b="1" dirty="0">
                <a:solidFill>
                  <a:srgbClr val="FF0000"/>
                </a:solidFill>
                <a:latin typeface="Times New Roman" panose="02020603050405020304" pitchFamily="18" charset="0"/>
                <a:cs typeface="Times New Roman" panose="02020603050405020304" pitchFamily="18" charset="0"/>
              </a:rPr>
              <a:t>activity </a:t>
            </a:r>
            <a:r>
              <a:rPr lang="en-US" sz="2600" b="1" dirty="0" smtClean="0">
                <a:solidFill>
                  <a:srgbClr val="FF0000"/>
                </a:solidFill>
                <a:latin typeface="Times New Roman" panose="02020603050405020304" pitchFamily="18" charset="0"/>
                <a:cs typeface="Times New Roman" panose="02020603050405020304" pitchFamily="18" charset="0"/>
              </a:rPr>
              <a:t>flux and </a:t>
            </a:r>
            <a:r>
              <a:rPr lang="en-US" sz="2600" b="1" dirty="0">
                <a:solidFill>
                  <a:srgbClr val="FF0000"/>
                </a:solidFill>
                <a:latin typeface="Times New Roman" panose="02020603050405020304" pitchFamily="18" charset="0"/>
                <a:cs typeface="Times New Roman" panose="02020603050405020304" pitchFamily="18" charset="0"/>
              </a:rPr>
              <a:t>its </a:t>
            </a:r>
            <a:r>
              <a:rPr lang="en-US" sz="2600" b="1" dirty="0" smtClean="0">
                <a:solidFill>
                  <a:srgbClr val="FF0000"/>
                </a:solidFill>
                <a:latin typeface="Times New Roman" panose="02020603050405020304" pitchFamily="18" charset="0"/>
                <a:cs typeface="Times New Roman" panose="02020603050405020304" pitchFamily="18" charset="0"/>
              </a:rPr>
              <a:t>divergence</a:t>
            </a:r>
            <a:r>
              <a:rPr lang="en-US" sz="2800" b="1" dirty="0" smtClean="0">
                <a:solidFill>
                  <a:srgbClr val="FF0000"/>
                </a:solidFill>
                <a:latin typeface="Times New Roman" panose="02020603050405020304" pitchFamily="18" charset="0"/>
                <a:cs typeface="Times New Roman" panose="02020603050405020304" pitchFamily="18" charset="0"/>
              </a:rPr>
              <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200" b="1" dirty="0" smtClean="0">
                <a:latin typeface="Times New Roman" panose="02020603050405020304" pitchFamily="18" charset="0"/>
                <a:cs typeface="Times New Roman" panose="02020603050405020304" pitchFamily="18" charset="0"/>
              </a:rPr>
              <a:t>Method:</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Esler and </a:t>
            </a:r>
            <a:r>
              <a:rPr lang="en-US" sz="2200" b="1" dirty="0" smtClean="0">
                <a:latin typeface="Times New Roman" panose="02020603050405020304" pitchFamily="18" charset="0"/>
                <a:cs typeface="Times New Roman" panose="02020603050405020304" pitchFamily="18" charset="0"/>
              </a:rPr>
              <a:t>Haynes (1999)</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4137211" y="2187388"/>
            <a:ext cx="3370892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4990012" y="4406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627152" y="36604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3083800" y="6352701"/>
            <a:ext cx="5389296"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r" rtl="1"/>
            <a:r>
              <a:rPr lang="en-US" b="1" dirty="0" smtClean="0">
                <a:latin typeface="Times New Roman" panose="02020603050405020304" pitchFamily="18" charset="0"/>
                <a:cs typeface="Times New Roman" panose="02020603050405020304" pitchFamily="18" charset="0"/>
              </a:rPr>
              <a:t>Andrews 1983; Plumb, 1986; </a:t>
            </a:r>
            <a:r>
              <a:rPr lang="en-US" b="1" dirty="0">
                <a:latin typeface="Times New Roman" panose="02020603050405020304" pitchFamily="18" charset="0"/>
                <a:cs typeface="Times New Roman" panose="02020603050405020304" pitchFamily="18" charset="0"/>
              </a:rPr>
              <a:t>Esler and </a:t>
            </a:r>
            <a:r>
              <a:rPr lang="en-US" b="1" dirty="0" smtClean="0">
                <a:latin typeface="Times New Roman" panose="02020603050405020304" pitchFamily="18" charset="0"/>
                <a:cs typeface="Times New Roman" panose="02020603050405020304" pitchFamily="18" charset="0"/>
              </a:rPr>
              <a:t>Haynes, 1999</a:t>
            </a:r>
            <a:endParaRPr lang="en-US" b="1" dirty="0">
              <a:latin typeface="Times New Roman" panose="02020603050405020304" pitchFamily="18" charset="0"/>
              <a:cs typeface="Times New Roman" panose="02020603050405020304" pitchFamily="18" charset="0"/>
            </a:endParaRPr>
          </a:p>
        </p:txBody>
      </p:sp>
      <p:sp>
        <p:nvSpPr>
          <p:cNvPr id="3" name="Rectangle 809"/>
          <p:cNvSpPr>
            <a:spLocks noChangeArrowheads="1"/>
          </p:cNvSpPr>
          <p:nvPr/>
        </p:nvSpPr>
        <p:spPr bwMode="auto">
          <a:xfrm>
            <a:off x="2619632" y="30142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951961748"/>
              </p:ext>
            </p:extLst>
          </p:nvPr>
        </p:nvGraphicFramePr>
        <p:xfrm>
          <a:off x="7460834" y="1536485"/>
          <a:ext cx="3356668" cy="786131"/>
        </p:xfrm>
        <a:graphic>
          <a:graphicData uri="http://schemas.openxmlformats.org/presentationml/2006/ole">
            <mc:AlternateContent xmlns:mc="http://schemas.openxmlformats.org/markup-compatibility/2006">
              <mc:Choice xmlns:v="urn:schemas-microsoft-com:vml" Requires="v">
                <p:oleObj spid="_x0000_s24302" name="Equation" r:id="rId4" imgW="1828800" imgH="457200" progId="Equation.DSMT4">
                  <p:embed/>
                </p:oleObj>
              </mc:Choice>
              <mc:Fallback>
                <p:oleObj name="Equation" r:id="rId4" imgW="1828800" imgH="457200" progId="Equation.DSMT4">
                  <p:embed/>
                  <p:pic>
                    <p:nvPicPr>
                      <p:cNvPr id="1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834" y="1536485"/>
                        <a:ext cx="3356668" cy="786131"/>
                      </a:xfrm>
                      <a:prstGeom prst="rect">
                        <a:avLst/>
                      </a:prstGeom>
                      <a:noFill/>
                      <a:ln w="28575">
                        <a:solidFill>
                          <a:srgbClr val="FFC000"/>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86382849"/>
              </p:ext>
            </p:extLst>
          </p:nvPr>
        </p:nvGraphicFramePr>
        <p:xfrm>
          <a:off x="5443192" y="2575919"/>
          <a:ext cx="5225173" cy="1990913"/>
        </p:xfrm>
        <a:graphic>
          <a:graphicData uri="http://schemas.openxmlformats.org/presentationml/2006/ole">
            <mc:AlternateContent xmlns:mc="http://schemas.openxmlformats.org/markup-compatibility/2006">
              <mc:Choice xmlns:v="urn:schemas-microsoft-com:vml" Requires="v">
                <p:oleObj spid="_x0000_s24303" name="Equation" r:id="rId6" imgW="3276600" imgH="1473200" progId="Equation.DSMT4">
                  <p:embed/>
                </p:oleObj>
              </mc:Choice>
              <mc:Fallback>
                <p:oleObj name="Equation" r:id="rId6" imgW="3276600" imgH="1473200" progId="Equation.DSMT4">
                  <p:embed/>
                  <p:pic>
                    <p:nvPicPr>
                      <p:cNvPr id="15"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3192" y="2575919"/>
                        <a:ext cx="5225173" cy="1990913"/>
                      </a:xfrm>
                      <a:prstGeom prst="rect">
                        <a:avLst/>
                      </a:prstGeom>
                      <a:noFill/>
                      <a:ln w="28575">
                        <a:solidFill>
                          <a:srgbClr val="00B0F0"/>
                        </a:solidFill>
                      </a:ln>
                    </p:spPr>
                  </p:pic>
                </p:oleObj>
              </mc:Fallback>
            </mc:AlternateContent>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30062552"/>
              </p:ext>
            </p:extLst>
          </p:nvPr>
        </p:nvGraphicFramePr>
        <p:xfrm>
          <a:off x="131081" y="4841899"/>
          <a:ext cx="11746883" cy="640080"/>
        </p:xfrm>
        <a:graphic>
          <a:graphicData uri="http://schemas.openxmlformats.org/drawingml/2006/table">
            <a:tbl>
              <a:tblPr firstRow="1" bandRow="1">
                <a:tableStyleId>{22838BEF-8BB2-4498-84A7-C5851F593DF1}</a:tableStyleId>
              </a:tblPr>
              <a:tblGrid>
                <a:gridCol w="2047791">
                  <a:extLst>
                    <a:ext uri="{9D8B030D-6E8A-4147-A177-3AD203B41FA5}">
                      <a16:colId xmlns:a16="http://schemas.microsoft.com/office/drawing/2014/main" val="3078972450"/>
                    </a:ext>
                  </a:extLst>
                </a:gridCol>
                <a:gridCol w="2354341">
                  <a:extLst>
                    <a:ext uri="{9D8B030D-6E8A-4147-A177-3AD203B41FA5}">
                      <a16:colId xmlns:a16="http://schemas.microsoft.com/office/drawing/2014/main" val="4009451139"/>
                    </a:ext>
                  </a:extLst>
                </a:gridCol>
                <a:gridCol w="2219993">
                  <a:extLst>
                    <a:ext uri="{9D8B030D-6E8A-4147-A177-3AD203B41FA5}">
                      <a16:colId xmlns:a16="http://schemas.microsoft.com/office/drawing/2014/main" val="526459810"/>
                    </a:ext>
                  </a:extLst>
                </a:gridCol>
                <a:gridCol w="2021032">
                  <a:extLst>
                    <a:ext uri="{9D8B030D-6E8A-4147-A177-3AD203B41FA5}">
                      <a16:colId xmlns:a16="http://schemas.microsoft.com/office/drawing/2014/main" val="1494043503"/>
                    </a:ext>
                  </a:extLst>
                </a:gridCol>
                <a:gridCol w="3103726">
                  <a:extLst>
                    <a:ext uri="{9D8B030D-6E8A-4147-A177-3AD203B41FA5}">
                      <a16:colId xmlns:a16="http://schemas.microsoft.com/office/drawing/2014/main" val="388543439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ECMWF ERA-Interim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geopotential height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Resolution</a:t>
                      </a:r>
                      <a:r>
                        <a:rPr lang="fa-IR" sz="1800" b="1" kern="1200" dirty="0" smtClean="0">
                          <a:solidFill>
                            <a:schemeClr val="dk1"/>
                          </a:solidFill>
                          <a:latin typeface="Times New Roman" panose="02020603050405020304" pitchFamily="18" charset="0"/>
                          <a:ea typeface="+mn-ea"/>
                          <a:cs typeface="Times New Roman" panose="02020603050405020304" pitchFamily="18" charset="0"/>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rPr>
                        <a:t> 80 km  </a:t>
                      </a:r>
                      <a:r>
                        <a:rPr lang="fa-IR" sz="1800" b="1" kern="1200" dirty="0" smtClean="0">
                          <a:solidFill>
                            <a:schemeClr val="dk1"/>
                          </a:solidFill>
                          <a:latin typeface="Times New Roman" panose="02020603050405020304" pitchFamily="18" charset="0"/>
                          <a:ea typeface="+mn-ea"/>
                          <a:cs typeface="Times New Roman" panose="02020603050405020304" pitchFamily="18" charset="0"/>
                        </a:rPr>
                        <a:t> </a:t>
                      </a:r>
                      <a:endParaRPr lang="en-US" sz="1800" b="1" kern="1200" dirty="0" smtClean="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Time step: 6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rPr>
                        <a:t>hr</a:t>
                      </a:r>
                      <a:endParaRPr lang="en-US" sz="1800" b="1" kern="1200" dirty="0" smtClean="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dk1"/>
                          </a:solidFill>
                          <a:latin typeface="Times New Roman" panose="02020603050405020304" pitchFamily="18" charset="0"/>
                          <a:cs typeface="Times New Roman" panose="02020603050405020304" pitchFamily="18" charset="0"/>
                        </a:rPr>
                        <a:t>period: winter (1980-2017)</a:t>
                      </a:r>
                      <a:endParaRPr lang="en-US" sz="1800" dirty="0" smtClean="0"/>
                    </a:p>
                  </a:txBody>
                  <a:tcPr anchor="ctr"/>
                </a:tc>
                <a:extLst>
                  <a:ext uri="{0D108BD9-81ED-4DB2-BD59-A6C34878D82A}">
                    <a16:rowId xmlns:a16="http://schemas.microsoft.com/office/drawing/2014/main" val="2451696243"/>
                  </a:ext>
                </a:extLst>
              </a:tr>
            </a:tbl>
          </a:graphicData>
        </a:graphic>
      </p:graphicFrame>
      <p:sp>
        <p:nvSpPr>
          <p:cNvPr id="18" name="Rectangle 17"/>
          <p:cNvSpPr/>
          <p:nvPr/>
        </p:nvSpPr>
        <p:spPr>
          <a:xfrm>
            <a:off x="131080" y="5678813"/>
            <a:ext cx="11746883" cy="477054"/>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500" b="1" dirty="0" smtClean="0">
                <a:solidFill>
                  <a:schemeClr val="dk1"/>
                </a:solidFill>
                <a:latin typeface="Times New Roman" panose="02020603050405020304" pitchFamily="18" charset="0"/>
                <a:cs typeface="Times New Roman" panose="02020603050405020304" pitchFamily="18" charset="0"/>
              </a:rPr>
              <a:t>Calculating wave activity flux area: 100 W-100 E and 15-70 N</a:t>
            </a:r>
            <a:endParaRPr lang="en-US" sz="2500" b="1" dirty="0">
              <a:solidFill>
                <a:schemeClr val="dk1"/>
              </a:solidFill>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624347977"/>
              </p:ext>
            </p:extLst>
          </p:nvPr>
        </p:nvGraphicFramePr>
        <p:xfrm>
          <a:off x="4053127" y="1516929"/>
          <a:ext cx="2761382" cy="741363"/>
        </p:xfrm>
        <a:graphic>
          <a:graphicData uri="http://schemas.openxmlformats.org/presentationml/2006/ole">
            <mc:AlternateContent xmlns:mc="http://schemas.openxmlformats.org/markup-compatibility/2006">
              <mc:Choice xmlns:v="urn:schemas-microsoft-com:vml" Requires="v">
                <p:oleObj spid="_x0000_s24304" name="Equation" r:id="rId8" imgW="914400" imgH="393480" progId="Equation.DSMT4">
                  <p:embed/>
                </p:oleObj>
              </mc:Choice>
              <mc:Fallback>
                <p:oleObj name="Equation" r:id="rId8" imgW="914400" imgH="393480" progId="Equation.DSMT4">
                  <p:embed/>
                  <p:pic>
                    <p:nvPicPr>
                      <p:cNvPr id="13" name="Object 12"/>
                      <p:cNvPicPr>
                        <a:picLocks noChangeAspect="1" noChangeArrowheads="1"/>
                      </p:cNvPicPr>
                      <p:nvPr/>
                    </p:nvPicPr>
                    <p:blipFill>
                      <a:blip r:embed="rId9"/>
                      <a:srcRect/>
                      <a:stretch>
                        <a:fillRect/>
                      </a:stretch>
                    </p:blipFill>
                    <p:spPr bwMode="auto">
                      <a:xfrm>
                        <a:off x="4053127" y="1516929"/>
                        <a:ext cx="2761382" cy="741363"/>
                      </a:xfrm>
                      <a:prstGeom prst="rect">
                        <a:avLst/>
                      </a:prstGeom>
                      <a:noFill/>
                      <a:ln w="38100">
                        <a:solidFill>
                          <a:srgbClr val="FF0000"/>
                        </a:solidFill>
                      </a:ln>
                    </p:spPr>
                  </p:pic>
                </p:oleObj>
              </mc:Fallback>
            </mc:AlternateContent>
          </a:graphicData>
        </a:graphic>
      </p:graphicFrame>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22" name="8-Point Star 21"/>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11</a:t>
            </a:r>
            <a:endParaRPr lang="en-US" sz="2000" b="1" dirty="0">
              <a:solidFill>
                <a:schemeClr val="tx1"/>
              </a:solidFill>
              <a:cs typeface="B Nazanin" panose="00000400000000000000" pitchFamily="2" charset="-78"/>
            </a:endParaRPr>
          </a:p>
        </p:txBody>
      </p:sp>
      <p:sp>
        <p:nvSpPr>
          <p:cNvPr id="23" name="Down Arrow Callout 22"/>
          <p:cNvSpPr/>
          <p:nvPr/>
        </p:nvSpPr>
        <p:spPr>
          <a:xfrm>
            <a:off x="438877" y="3950427"/>
            <a:ext cx="963863" cy="87026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18582" y="4069541"/>
            <a:ext cx="804451" cy="369332"/>
          </a:xfrm>
          <a:prstGeom prst="rect">
            <a:avLst/>
          </a:prstGeom>
        </p:spPr>
        <p:txBody>
          <a:bodyPr wrap="none">
            <a:spAutoFit/>
          </a:bodyPr>
          <a:lstStyle/>
          <a:p>
            <a:pPr algn="ctr">
              <a:defRPr/>
            </a:pPr>
            <a:r>
              <a:rPr lang="en-US" b="1" dirty="0">
                <a:solidFill>
                  <a:srgbClr val="FF0000"/>
                </a:solidFill>
                <a:latin typeface="Times New Roman" panose="02020603050405020304" pitchFamily="18" charset="0"/>
                <a:cs typeface="Times New Roman" panose="02020603050405020304" pitchFamily="18" charset="0"/>
              </a:rPr>
              <a:t>DATA</a:t>
            </a:r>
          </a:p>
        </p:txBody>
      </p:sp>
      <p:sp>
        <p:nvSpPr>
          <p:cNvPr id="5" name="Rectangle 4"/>
          <p:cNvSpPr/>
          <p:nvPr/>
        </p:nvSpPr>
        <p:spPr>
          <a:xfrm>
            <a:off x="138753" y="1767489"/>
            <a:ext cx="2448106"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b="1" dirty="0">
                <a:latin typeface="Times New Roman" panose="02020603050405020304" pitchFamily="18" charset="0"/>
                <a:ea typeface="Calibri" panose="020F0502020204030204" pitchFamily="34" charset="0"/>
              </a:rPr>
              <a:t>wave activity equation </a:t>
            </a:r>
            <a:endParaRPr lang="en-US" b="1" dirty="0"/>
          </a:p>
        </p:txBody>
      </p:sp>
      <p:sp>
        <p:nvSpPr>
          <p:cNvPr id="28" name="Rectangle 27"/>
          <p:cNvSpPr/>
          <p:nvPr/>
        </p:nvSpPr>
        <p:spPr>
          <a:xfrm>
            <a:off x="132151" y="1199327"/>
            <a:ext cx="2236510" cy="369332"/>
          </a:xfrm>
          <a:prstGeom prst="rect">
            <a:avLst/>
          </a:prstGeom>
          <a:ln w="19050"/>
        </p:spPr>
        <p:style>
          <a:lnRef idx="2">
            <a:schemeClr val="accent6"/>
          </a:lnRef>
          <a:fillRef idx="1">
            <a:schemeClr val="lt1"/>
          </a:fillRef>
          <a:effectRef idx="0">
            <a:schemeClr val="accent6"/>
          </a:effectRef>
          <a:fontRef idx="minor">
            <a:schemeClr val="dk1"/>
          </a:fontRef>
        </p:style>
        <p:txBody>
          <a:bodyPr wrap="none">
            <a:spAutoFit/>
          </a:bodyPr>
          <a:lstStyle/>
          <a:p>
            <a:r>
              <a:rPr lang="en-US" b="1" dirty="0">
                <a:latin typeface="Times New Roman" panose="02020603050405020304" pitchFamily="18" charset="0"/>
                <a:ea typeface="Calibri" panose="020F0502020204030204" pitchFamily="34" charset="0"/>
              </a:rPr>
              <a:t>wave activity density</a:t>
            </a:r>
            <a:endParaRPr lang="en-US" b="1" dirty="0"/>
          </a:p>
        </p:txBody>
      </p:sp>
      <p:sp>
        <p:nvSpPr>
          <p:cNvPr id="41" name="Rectangle 40"/>
          <p:cNvSpPr/>
          <p:nvPr/>
        </p:nvSpPr>
        <p:spPr>
          <a:xfrm>
            <a:off x="131080" y="2611036"/>
            <a:ext cx="3014608" cy="369332"/>
          </a:xfrm>
          <a:prstGeom prst="rect">
            <a:avLst/>
          </a:prstGeom>
          <a:ln w="19050"/>
        </p:spPr>
        <p:style>
          <a:lnRef idx="2">
            <a:schemeClr val="accent4"/>
          </a:lnRef>
          <a:fillRef idx="1">
            <a:schemeClr val="lt1"/>
          </a:fillRef>
          <a:effectRef idx="0">
            <a:schemeClr val="accent4"/>
          </a:effectRef>
          <a:fontRef idx="minor">
            <a:schemeClr val="dk1"/>
          </a:fontRef>
        </p:style>
        <p:txBody>
          <a:bodyPr wrap="none">
            <a:spAutoFit/>
          </a:bodyPr>
          <a:lstStyle/>
          <a:p>
            <a:r>
              <a:rPr lang="en-US" b="1" dirty="0">
                <a:latin typeface="Times New Roman" panose="02020603050405020304" pitchFamily="18" charset="0"/>
                <a:ea typeface="Calibri" panose="020F0502020204030204" pitchFamily="34" charset="0"/>
              </a:rPr>
              <a:t>nonconservative source/sink </a:t>
            </a:r>
            <a:endParaRPr lang="en-US" b="1" dirty="0"/>
          </a:p>
        </p:txBody>
      </p:sp>
      <p:sp>
        <p:nvSpPr>
          <p:cNvPr id="42" name="Rectangle 41"/>
          <p:cNvSpPr/>
          <p:nvPr/>
        </p:nvSpPr>
        <p:spPr>
          <a:xfrm>
            <a:off x="131080" y="3318392"/>
            <a:ext cx="1915909" cy="369332"/>
          </a:xfrm>
          <a:prstGeom prst="rect">
            <a:avLst/>
          </a:prstGeom>
          <a:ln w="19050"/>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a:latin typeface="Times New Roman" panose="02020603050405020304" pitchFamily="18" charset="0"/>
                <a:ea typeface="Calibri" panose="020F0502020204030204" pitchFamily="34" charset="0"/>
              </a:rPr>
              <a:t>wave activity flux</a:t>
            </a:r>
            <a:endParaRPr lang="en-US" b="1" dirty="0"/>
          </a:p>
        </p:txBody>
      </p:sp>
      <p:cxnSp>
        <p:nvCxnSpPr>
          <p:cNvPr id="45" name="Straight Arrow Connector 44"/>
          <p:cNvCxnSpPr/>
          <p:nvPr/>
        </p:nvCxnSpPr>
        <p:spPr>
          <a:xfrm flipH="1">
            <a:off x="2596076" y="1948224"/>
            <a:ext cx="1361199" cy="135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10800000" flipV="1">
            <a:off x="3083801" y="2019910"/>
            <a:ext cx="3456337" cy="775791"/>
          </a:xfrm>
          <a:prstGeom prst="curved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4" name="Curved Connector 53"/>
          <p:cNvCxnSpPr/>
          <p:nvPr/>
        </p:nvCxnSpPr>
        <p:spPr>
          <a:xfrm rot="10800000" flipV="1">
            <a:off x="2122224" y="2019910"/>
            <a:ext cx="3580992" cy="1475014"/>
          </a:xfrm>
          <a:prstGeom prst="curvedConnector3">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6" name="Curved Connector 55"/>
          <p:cNvCxnSpPr/>
          <p:nvPr/>
        </p:nvCxnSpPr>
        <p:spPr>
          <a:xfrm rot="10800000">
            <a:off x="2369621" y="1327343"/>
            <a:ext cx="2117541" cy="241317"/>
          </a:xfrm>
          <a:prstGeom prst="curved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61" name="Rectangle 60"/>
          <p:cNvSpPr/>
          <p:nvPr/>
        </p:nvSpPr>
        <p:spPr>
          <a:xfrm>
            <a:off x="2100182" y="4047621"/>
            <a:ext cx="2585003" cy="369332"/>
          </a:xfrm>
          <a:prstGeom prst="rect">
            <a:avLst/>
          </a:prstGeom>
          <a:ln w="19050"/>
        </p:spPr>
        <p:style>
          <a:lnRef idx="2">
            <a:schemeClr val="accent4"/>
          </a:lnRef>
          <a:fillRef idx="1">
            <a:schemeClr val="lt1"/>
          </a:fillRef>
          <a:effectRef idx="0">
            <a:schemeClr val="accent4"/>
          </a:effectRef>
          <a:fontRef idx="minor">
            <a:schemeClr val="dk1"/>
          </a:fontRef>
        </p:style>
        <p:txBody>
          <a:bodyPr wrap="none">
            <a:spAutoFit/>
          </a:bodyPr>
          <a:lstStyle/>
          <a:p>
            <a:r>
              <a:rPr lang="en-US" b="1" dirty="0" err="1">
                <a:latin typeface="Times New Roman" panose="02020603050405020304" pitchFamily="18" charset="0"/>
                <a:cs typeface="Times New Roman" panose="02020603050405020304" pitchFamily="18" charset="0"/>
              </a:rPr>
              <a:t>Esler</a:t>
            </a:r>
            <a:r>
              <a:rPr lang="en-US" b="1" dirty="0">
                <a:latin typeface="Times New Roman" panose="02020603050405020304" pitchFamily="18" charset="0"/>
                <a:cs typeface="Times New Roman" panose="02020603050405020304" pitchFamily="18" charset="0"/>
              </a:rPr>
              <a:t> and Haynes (1999)</a:t>
            </a:r>
            <a:endParaRPr lang="en-US" dirty="0"/>
          </a:p>
        </p:txBody>
      </p:sp>
      <p:cxnSp>
        <p:nvCxnSpPr>
          <p:cNvPr id="63" name="Curved Connector 62"/>
          <p:cNvCxnSpPr/>
          <p:nvPr/>
        </p:nvCxnSpPr>
        <p:spPr>
          <a:xfrm rot="10800000" flipV="1">
            <a:off x="4353983" y="3429341"/>
            <a:ext cx="973745" cy="563158"/>
          </a:xfrm>
          <a:prstGeom prst="curvedConnector3">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6027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98468" y="31786"/>
            <a:ext cx="10130134" cy="1395715"/>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buClr>
                <a:srgbClr val="00B050"/>
              </a:buClr>
            </a:pPr>
            <a:endParaRPr lang="en-US" sz="2300" b="1" dirty="0" smtClean="0">
              <a:solidFill>
                <a:schemeClr val="accent2">
                  <a:lumMod val="75000"/>
                </a:schemeClr>
              </a:solidFill>
              <a:latin typeface="Times New Roman" panose="02020603050405020304" pitchFamily="18" charset="0"/>
              <a:cs typeface="Times New Roman" panose="02020603050405020304" pitchFamily="18" charset="0"/>
            </a:endParaRPr>
          </a:p>
          <a:p>
            <a:pPr>
              <a:buClr>
                <a:srgbClr val="00B050"/>
              </a:buClr>
            </a:pPr>
            <a:r>
              <a:rPr lang="en-US" sz="2300" b="1" dirty="0" smtClean="0">
                <a:latin typeface="Times New Roman" panose="02020603050405020304" pitchFamily="18" charset="0"/>
                <a:cs typeface="Times New Roman" panose="02020603050405020304" pitchFamily="18" charset="0"/>
              </a:rPr>
              <a:t> 2)     The second stage of the research   </a:t>
            </a:r>
            <a:endParaRPr lang="en-US" sz="2300" b="1" dirty="0">
              <a:latin typeface="Times New Roman" panose="02020603050405020304" pitchFamily="18" charset="0"/>
              <a:cs typeface="Times New Roman" panose="02020603050405020304" pitchFamily="18" charset="0"/>
            </a:endParaRPr>
          </a:p>
          <a:p>
            <a:pPr rtl="1">
              <a:buClr>
                <a:srgbClr val="00B050"/>
              </a:buClr>
            </a:pP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2-1) Climatology of  the Rossby wave activity flux</a:t>
            </a:r>
          </a:p>
          <a:p>
            <a:pPr rtl="1">
              <a:buClr>
                <a:srgbClr val="00B050"/>
              </a:buClr>
            </a:pPr>
            <a:r>
              <a:rPr lang="en-US" sz="2500" b="1" dirty="0" smtClean="0">
                <a:solidFill>
                  <a:srgbClr val="FF0000"/>
                </a:solidFill>
                <a:latin typeface="Times New Roman" panose="02020603050405020304" pitchFamily="18" charset="0"/>
                <a:cs typeface="Times New Roman" panose="02020603050405020304" pitchFamily="18" charset="0"/>
              </a:rPr>
              <a:t>a) Qualitative</a:t>
            </a:r>
          </a:p>
          <a:p>
            <a:pPr rtl="1">
              <a:buClr>
                <a:srgbClr val="00B050"/>
              </a:buClr>
            </a:pPr>
            <a:r>
              <a:rPr lang="en-US" sz="2000" b="1" dirty="0">
                <a:solidFill>
                  <a:schemeClr val="bg1"/>
                </a:solidFill>
                <a:latin typeface="Times New Roman" panose="02020603050405020304" pitchFamily="18" charset="0"/>
                <a:cs typeface="Times New Roman" panose="02020603050405020304" pitchFamily="18" charset="0"/>
              </a:rPr>
              <a:t>from 100 °W to 100 °</a:t>
            </a:r>
            <a:r>
              <a:rPr lang="en-US" sz="2000" b="1" dirty="0" smtClean="0">
                <a:solidFill>
                  <a:schemeClr val="bg1"/>
                </a:solidFill>
                <a:latin typeface="Times New Roman" panose="02020603050405020304" pitchFamily="18" charset="0"/>
                <a:cs typeface="Times New Roman" panose="02020603050405020304" pitchFamily="18" charset="0"/>
              </a:rPr>
              <a:t>E_ 300 </a:t>
            </a:r>
            <a:r>
              <a:rPr lang="en-US" sz="2000" b="1" dirty="0" err="1" smtClean="0">
                <a:solidFill>
                  <a:schemeClr val="bg1"/>
                </a:solidFill>
                <a:latin typeface="Times New Roman" panose="02020603050405020304" pitchFamily="18" charset="0"/>
                <a:cs typeface="Times New Roman" panose="02020603050405020304" pitchFamily="18" charset="0"/>
              </a:rPr>
              <a:t>hPa</a:t>
            </a:r>
            <a:r>
              <a:rPr lang="en-US" sz="2000" b="1" dirty="0" smtClean="0">
                <a:solidFill>
                  <a:schemeClr val="bg1"/>
                </a:solidFill>
                <a:latin typeface="Times New Roman" panose="02020603050405020304" pitchFamily="18" charset="0"/>
                <a:cs typeface="Times New Roman" panose="02020603050405020304" pitchFamily="18" charset="0"/>
              </a:rPr>
              <a:t> level_ 1980-2017 winters</a:t>
            </a:r>
            <a:endParaRPr lang="en-US" sz="2500" b="1" dirty="0" smtClean="0">
              <a:solidFill>
                <a:srgbClr val="FF0000"/>
              </a:solidFill>
              <a:latin typeface="Times New Roman" panose="02020603050405020304" pitchFamily="18" charset="0"/>
              <a:cs typeface="Times New Roman" panose="02020603050405020304" pitchFamily="18" charset="0"/>
            </a:endParaRPr>
          </a:p>
        </p:txBody>
      </p:sp>
      <p:pic>
        <p:nvPicPr>
          <p:cNvPr id="10"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0206" y="2066529"/>
            <a:ext cx="6096000" cy="4267142"/>
          </a:xfrm>
          <a:prstGeom prst="rect">
            <a:avLst/>
          </a:prstGeom>
          <a:noFill/>
          <a:ln>
            <a:noFill/>
          </a:ln>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12" name="8-Point Star 11"/>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12</a:t>
            </a:r>
            <a:endParaRPr lang="en-US" sz="2000" b="1" dirty="0">
              <a:solidFill>
                <a:schemeClr val="tx1"/>
              </a:solidFill>
              <a:cs typeface="B Nazanin" panose="00000400000000000000" pitchFamily="2" charset="-78"/>
            </a:endParaRPr>
          </a:p>
        </p:txBody>
      </p:sp>
      <p:sp>
        <p:nvSpPr>
          <p:cNvPr id="2" name="Rectangle 1"/>
          <p:cNvSpPr/>
          <p:nvPr/>
        </p:nvSpPr>
        <p:spPr>
          <a:xfrm>
            <a:off x="7689885" y="1821375"/>
            <a:ext cx="4317477" cy="338554"/>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600" b="1" dirty="0">
                <a:latin typeface="Times New Roman" panose="02020603050405020304" pitchFamily="18" charset="0"/>
                <a:ea typeface="Calibri" panose="020F0502020204030204" pitchFamily="34" charset="0"/>
              </a:rPr>
              <a:t>horizontal wave activity flux and its divergence </a:t>
            </a:r>
            <a:endParaRPr lang="en-US" sz="1600" b="1" dirty="0"/>
          </a:p>
        </p:txBody>
      </p:sp>
      <p:sp>
        <p:nvSpPr>
          <p:cNvPr id="4" name="Rectangle 3"/>
          <p:cNvSpPr/>
          <p:nvPr/>
        </p:nvSpPr>
        <p:spPr>
          <a:xfrm>
            <a:off x="-83481" y="1590840"/>
            <a:ext cx="7474290" cy="369332"/>
          </a:xfrm>
          <a:prstGeom prst="rect">
            <a:avLst/>
          </a:prstGeom>
        </p:spPr>
        <p:txBody>
          <a:bodyPr wrap="none">
            <a:spAutoFit/>
          </a:bodyPr>
          <a:lstStyle/>
          <a:p>
            <a:pPr marL="285750" indent="-285750">
              <a:buClr>
                <a:srgbClr val="FF0000"/>
              </a:buClr>
              <a:buFont typeface="Wingdings" panose="05000000000000000000" pitchFamily="2" charset="2"/>
              <a:buChar char="v"/>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wide track visible across the North </a:t>
            </a:r>
            <a:r>
              <a:rPr lang="en-US" b="1" dirty="0" smtClean="0">
                <a:latin typeface="Times New Roman" panose="02020603050405020304" pitchFamily="18" charset="0"/>
                <a:ea typeface="Calibri" panose="020F0502020204030204" pitchFamily="34" charset="0"/>
              </a:rPr>
              <a:t>Atlantic </a:t>
            </a:r>
            <a:r>
              <a:rPr lang="en-US" b="1" dirty="0" smtClean="0">
                <a:solidFill>
                  <a:srgbClr val="FF0000"/>
                </a:solidFill>
                <a:latin typeface="Times New Roman" panose="02020603050405020304" pitchFamily="18" charset="0"/>
                <a:ea typeface="Calibri" panose="020F0502020204030204" pitchFamily="34" charset="0"/>
              </a:rPr>
              <a:t>=</a:t>
            </a:r>
            <a:r>
              <a:rPr lang="en-US" b="1" dirty="0" smtClean="0">
                <a:latin typeface="Times New Roman" panose="02020603050405020304" pitchFamily="18" charset="0"/>
                <a:ea typeface="Calibri" panose="020F0502020204030204" pitchFamily="34" charset="0"/>
              </a:rPr>
              <a:t> Atlantic storm track </a:t>
            </a:r>
            <a:endParaRPr lang="en-US" b="1" dirty="0"/>
          </a:p>
        </p:txBody>
      </p:sp>
      <p:sp>
        <p:nvSpPr>
          <p:cNvPr id="15" name="Rectangle 14"/>
          <p:cNvSpPr/>
          <p:nvPr/>
        </p:nvSpPr>
        <p:spPr>
          <a:xfrm>
            <a:off x="-83481" y="1914774"/>
            <a:ext cx="7946796" cy="369332"/>
          </a:xfrm>
          <a:prstGeom prst="rect">
            <a:avLst/>
          </a:prstGeom>
        </p:spPr>
        <p:txBody>
          <a:bodyPr wrap="square">
            <a:spAutoFit/>
          </a:bodyPr>
          <a:lstStyle/>
          <a:p>
            <a:pPr marL="285750" indent="-285750">
              <a:buClr>
                <a:srgbClr val="FF0000"/>
              </a:buClr>
              <a:buFont typeface="Wingdings" panose="05000000000000000000" pitchFamily="2" charset="2"/>
              <a:buChar char="v"/>
            </a:pPr>
            <a:r>
              <a:rPr lang="en-US" b="1" dirty="0">
                <a:latin typeface="Times New Roman" panose="02020603050405020304" pitchFamily="18" charset="0"/>
                <a:ea typeface="Calibri" panose="020F0502020204030204" pitchFamily="34" charset="0"/>
                <a:cs typeface="Arial" panose="020B0604020202020204" pitchFamily="34" charset="0"/>
              </a:rPr>
              <a:t>The smaller track along the </a:t>
            </a:r>
            <a:r>
              <a:rPr lang="en-US" b="1" dirty="0" smtClean="0">
                <a:latin typeface="Times New Roman" panose="02020603050405020304" pitchFamily="18" charset="0"/>
                <a:ea typeface="Calibri" panose="020F0502020204030204" pitchFamily="34" charset="0"/>
                <a:cs typeface="Arial" panose="020B0604020202020204" pitchFamily="34" charset="0"/>
              </a:rPr>
              <a:t>Mediterranean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smtClean="0">
                <a:latin typeface="Times New Roman" panose="02020603050405020304" pitchFamily="18" charset="0"/>
                <a:ea typeface="Calibri" panose="020F0502020204030204" pitchFamily="34" charset="0"/>
                <a:cs typeface="Arial" panose="020B0604020202020204" pitchFamily="34" charset="0"/>
              </a:rPr>
              <a:t>Mediterranean</a:t>
            </a:r>
            <a:r>
              <a:rPr lang="en-US" b="1" dirty="0" smtClean="0"/>
              <a:t> </a:t>
            </a:r>
            <a:r>
              <a:rPr lang="en-US" b="1" dirty="0" smtClean="0">
                <a:latin typeface="Times New Roman" panose="02020603050405020304" pitchFamily="18" charset="0"/>
                <a:ea typeface="Calibri" panose="020F0502020204030204" pitchFamily="34" charset="0"/>
                <a:cs typeface="Arial" panose="020B0604020202020204" pitchFamily="34" charset="0"/>
              </a:rPr>
              <a:t>storm track</a:t>
            </a:r>
            <a:endParaRPr lang="en-US" b="1" dirty="0"/>
          </a:p>
        </p:txBody>
      </p:sp>
      <p:sp>
        <p:nvSpPr>
          <p:cNvPr id="16" name="Rectangle 15"/>
          <p:cNvSpPr/>
          <p:nvPr/>
        </p:nvSpPr>
        <p:spPr>
          <a:xfrm>
            <a:off x="-83481" y="2298640"/>
            <a:ext cx="5098512" cy="369332"/>
          </a:xfrm>
          <a:prstGeom prst="rect">
            <a:avLst/>
          </a:prstGeom>
        </p:spPr>
        <p:txBody>
          <a:bodyPr wrap="none">
            <a:spAutoFit/>
          </a:bodyPr>
          <a:lstStyle/>
          <a:p>
            <a:pPr marL="285750" indent="-285750">
              <a:buClr>
                <a:srgbClr val="FF0000"/>
              </a:buClr>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rPr>
              <a:t> </a:t>
            </a:r>
            <a:r>
              <a:rPr lang="en-US" b="1" dirty="0">
                <a:latin typeface="Times New Roman" panose="02020603050405020304" pitchFamily="18" charset="0"/>
                <a:ea typeface="Calibri" panose="020F0502020204030204" pitchFamily="34" charset="0"/>
              </a:rPr>
              <a:t>V</a:t>
            </a:r>
            <a:r>
              <a:rPr lang="en-US" b="1" dirty="0" smtClean="0">
                <a:latin typeface="Times New Roman" panose="02020603050405020304" pitchFamily="18" charset="0"/>
                <a:ea typeface="Calibri" panose="020F0502020204030204" pitchFamily="34" charset="0"/>
              </a:rPr>
              <a:t>ectors indicate the </a:t>
            </a:r>
            <a:r>
              <a:rPr lang="en-US" b="1" dirty="0" err="1">
                <a:latin typeface="Times New Roman" panose="02020603050405020304" pitchFamily="18" charset="0"/>
                <a:ea typeface="Calibri" panose="020F0502020204030204" pitchFamily="34" charset="0"/>
              </a:rPr>
              <a:t>Rossby</a:t>
            </a:r>
            <a:r>
              <a:rPr lang="en-US" b="1" dirty="0">
                <a:latin typeface="Times New Roman" panose="02020603050405020304" pitchFamily="18" charset="0"/>
                <a:ea typeface="Calibri" panose="020F0502020204030204" pitchFamily="34" charset="0"/>
              </a:rPr>
              <a:t>-wave propagation </a:t>
            </a:r>
            <a:endParaRPr lang="en-US" b="1" dirty="0"/>
          </a:p>
        </p:txBody>
      </p:sp>
      <p:sp>
        <p:nvSpPr>
          <p:cNvPr id="17" name="Rectangle 16"/>
          <p:cNvSpPr/>
          <p:nvPr/>
        </p:nvSpPr>
        <p:spPr>
          <a:xfrm>
            <a:off x="-83481" y="3471349"/>
            <a:ext cx="6096000" cy="2862322"/>
          </a:xfrm>
          <a:prstGeom prst="rect">
            <a:avLst/>
          </a:prstGeom>
        </p:spPr>
        <p:txBody>
          <a:bodyPr>
            <a:spAutoFit/>
          </a:bodyPr>
          <a:lstStyle/>
          <a:p>
            <a:pPr marL="285750" indent="-285750" algn="just">
              <a:buClr>
                <a:srgbClr val="FF0000"/>
              </a:buClr>
              <a:buFont typeface="Wingdings" panose="05000000000000000000" pitchFamily="2" charset="2"/>
              <a:buChar char="ü"/>
            </a:pPr>
            <a:r>
              <a:rPr lang="en-US" b="1" dirty="0">
                <a:latin typeface="Times New Roman" panose="02020603050405020304" pitchFamily="18" charset="0"/>
                <a:ea typeface="Calibri" panose="020F0502020204030204" pitchFamily="34" charset="0"/>
              </a:rPr>
              <a:t>Receiving activity from the North Atlantic storm track, the flux divergence core of the Mediterranean storm track also takes part in sending activity to the eastern Mediterranean as well as to parts of Africa including the north of Sudan. </a:t>
            </a:r>
          </a:p>
          <a:p>
            <a:pPr algn="just">
              <a:buClr>
                <a:srgbClr val="FF0000"/>
              </a:buClr>
            </a:pPr>
            <a:endParaRPr lang="en-US" dirty="0" smtClean="0">
              <a:latin typeface="Times New Roman" panose="02020603050405020304" pitchFamily="18" charset="0"/>
              <a:ea typeface="Calibri" panose="020F0502020204030204" pitchFamily="34" charset="0"/>
            </a:endParaRPr>
          </a:p>
          <a:p>
            <a:pPr marL="285750" indent="-285750" algn="just">
              <a:buClr>
                <a:srgbClr val="FF0000"/>
              </a:buClr>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activity in the eastern Mediterranean, is supplied from two sources: directly from the flux convergence core of the North Atlantic storm track and the flux divergence core of the Mediterranean storm track. </a:t>
            </a:r>
          </a:p>
        </p:txBody>
      </p:sp>
      <p:sp>
        <p:nvSpPr>
          <p:cNvPr id="20" name="Curved Up Arrow 19"/>
          <p:cNvSpPr/>
          <p:nvPr/>
        </p:nvSpPr>
        <p:spPr>
          <a:xfrm>
            <a:off x="8785782" y="6149409"/>
            <a:ext cx="2630078" cy="50482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9476291" y="6177336"/>
            <a:ext cx="1249060"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divergence</a:t>
            </a:r>
            <a:endParaRPr lang="en-US" dirty="0"/>
          </a:p>
        </p:txBody>
      </p:sp>
      <p:sp>
        <p:nvSpPr>
          <p:cNvPr id="23" name="Curved Up Arrow 22"/>
          <p:cNvSpPr/>
          <p:nvPr/>
        </p:nvSpPr>
        <p:spPr>
          <a:xfrm>
            <a:off x="6786509" y="6149409"/>
            <a:ext cx="1886151" cy="5813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6988411" y="6170646"/>
            <a:ext cx="1402948"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convergence</a:t>
            </a:r>
            <a:endParaRPr lang="en-US" dirty="0"/>
          </a:p>
        </p:txBody>
      </p:sp>
      <p:sp>
        <p:nvSpPr>
          <p:cNvPr id="25" name="Down Arrow 24"/>
          <p:cNvSpPr/>
          <p:nvPr/>
        </p:nvSpPr>
        <p:spPr>
          <a:xfrm>
            <a:off x="2465774" y="2667971"/>
            <a:ext cx="1663165" cy="803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ea typeface="Calibri" panose="020F0502020204030204" pitchFamily="34" charset="0"/>
              </a:rPr>
              <a:t>Result</a:t>
            </a:r>
          </a:p>
        </p:txBody>
      </p:sp>
    </p:spTree>
    <p:extLst>
      <p:ext uri="{BB962C8B-B14F-4D97-AF65-F5344CB8AC3E}">
        <p14:creationId xmlns:p14="http://schemas.microsoft.com/office/powerpoint/2010/main" val="2321201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670560" y="4703976"/>
            <a:ext cx="4306791" cy="2154024"/>
          </a:xfrm>
          <a:prstGeom prst="rect">
            <a:avLst/>
          </a:prstGeom>
        </p:spPr>
      </p:pic>
      <p:pic>
        <p:nvPicPr>
          <p:cNvPr id="11" name="Picture 10"/>
          <p:cNvPicPr>
            <a:picLocks noChangeAspect="1"/>
          </p:cNvPicPr>
          <p:nvPr/>
        </p:nvPicPr>
        <p:blipFill>
          <a:blip r:embed="rId4"/>
          <a:stretch>
            <a:fillRect/>
          </a:stretch>
        </p:blipFill>
        <p:spPr>
          <a:xfrm>
            <a:off x="5131739" y="1634164"/>
            <a:ext cx="6977205" cy="5158211"/>
          </a:xfrm>
          <a:prstGeom prst="rect">
            <a:avLst/>
          </a:prstGeom>
        </p:spPr>
      </p:pic>
      <p:sp>
        <p:nvSpPr>
          <p:cNvPr id="23" name="Rectangle 22"/>
          <p:cNvSpPr/>
          <p:nvPr/>
        </p:nvSpPr>
        <p:spPr>
          <a:xfrm>
            <a:off x="5570983" y="4151682"/>
            <a:ext cx="2238113"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b="1" dirty="0" smtClean="0">
                <a:cs typeface="B Nazanin" panose="00000400000000000000" pitchFamily="2" charset="-78"/>
              </a:rPr>
              <a:t> </a:t>
            </a:r>
            <a:r>
              <a:rPr lang="en-US" b="1" dirty="0">
                <a:latin typeface="Times New Roman" panose="02020603050405020304" pitchFamily="18" charset="0"/>
                <a:cs typeface="Times New Roman" panose="02020603050405020304" pitchFamily="18" charset="0"/>
              </a:rPr>
              <a:t>Subdomain_Central</a:t>
            </a:r>
          </a:p>
        </p:txBody>
      </p:sp>
      <p:sp>
        <p:nvSpPr>
          <p:cNvPr id="24" name="Rectangle 23"/>
          <p:cNvSpPr/>
          <p:nvPr/>
        </p:nvSpPr>
        <p:spPr>
          <a:xfrm>
            <a:off x="8727661" y="4028604"/>
            <a:ext cx="2198039"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b="1" dirty="0">
                <a:latin typeface="Times New Roman" panose="02020603050405020304" pitchFamily="18" charset="0"/>
                <a:cs typeface="Times New Roman" panose="02020603050405020304" pitchFamily="18" charset="0"/>
              </a:rPr>
              <a:t>Subdomain_Eastern</a:t>
            </a:r>
          </a:p>
        </p:txBody>
      </p:sp>
      <p:sp>
        <p:nvSpPr>
          <p:cNvPr id="12" name="Title 1"/>
          <p:cNvSpPr txBox="1">
            <a:spLocks/>
          </p:cNvSpPr>
          <p:nvPr/>
        </p:nvSpPr>
        <p:spPr>
          <a:xfrm>
            <a:off x="1915885" y="52251"/>
            <a:ext cx="9596845" cy="1388334"/>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buClr>
                <a:srgbClr val="00B050"/>
              </a:buClr>
            </a:pPr>
            <a:endParaRPr lang="en-US" sz="2500" b="1" dirty="0" smtClean="0">
              <a:solidFill>
                <a:schemeClr val="accent2">
                  <a:lumMod val="75000"/>
                </a:schemeClr>
              </a:solidFill>
              <a:latin typeface="Times New Roman" panose="02020603050405020304" pitchFamily="18" charset="0"/>
              <a:cs typeface="Times New Roman" panose="02020603050405020304" pitchFamily="18" charset="0"/>
            </a:endParaRPr>
          </a:p>
          <a:p>
            <a:pPr rtl="1">
              <a:buClr>
                <a:srgbClr val="00B050"/>
              </a:buClr>
            </a:pPr>
            <a:endParaRPr lang="en-US" sz="2500" b="1" dirty="0">
              <a:solidFill>
                <a:schemeClr val="accent2">
                  <a:lumMod val="75000"/>
                </a:schemeClr>
              </a:solidFill>
              <a:latin typeface="Times New Roman" panose="02020603050405020304" pitchFamily="18" charset="0"/>
              <a:cs typeface="Times New Roman" panose="02020603050405020304" pitchFamily="18" charset="0"/>
            </a:endParaRPr>
          </a:p>
          <a:p>
            <a:pPr>
              <a:buClr>
                <a:srgbClr val="00B050"/>
              </a:buClr>
            </a:pPr>
            <a:endParaRPr lang="en-US" sz="2500" b="1" dirty="0" smtClean="0">
              <a:solidFill>
                <a:schemeClr val="accent2">
                  <a:lumMod val="75000"/>
                </a:schemeClr>
              </a:solidFill>
              <a:latin typeface="Times New Roman" panose="02020603050405020304" pitchFamily="18" charset="0"/>
              <a:cs typeface="Times New Roman" panose="02020603050405020304" pitchFamily="18" charset="0"/>
            </a:endParaRPr>
          </a:p>
          <a:p>
            <a:pPr>
              <a:buClr>
                <a:srgbClr val="00B050"/>
              </a:buClr>
            </a:pPr>
            <a:r>
              <a:rPr lang="en-US" sz="25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2)     The second stage of the research</a:t>
            </a:r>
            <a:endParaRPr lang="en-US" sz="2500" b="1" dirty="0">
              <a:latin typeface="Times New Roman" panose="02020603050405020304" pitchFamily="18" charset="0"/>
              <a:cs typeface="Times New Roman" panose="02020603050405020304" pitchFamily="18" charset="0"/>
            </a:endParaRPr>
          </a:p>
          <a:p>
            <a:pPr>
              <a:buClr>
                <a:srgbClr val="00B050"/>
              </a:buClr>
            </a:pPr>
            <a:r>
              <a:rPr lang="en-US" sz="2500" b="1" dirty="0" smtClean="0">
                <a:solidFill>
                  <a:schemeClr val="accent2">
                    <a:lumMod val="75000"/>
                  </a:schemeClr>
                </a:solidFill>
                <a:latin typeface="Times New Roman" panose="02020603050405020304" pitchFamily="18" charset="0"/>
                <a:cs typeface="Times New Roman" panose="02020603050405020304" pitchFamily="18" charset="0"/>
              </a:rPr>
              <a:t>2-1) Climatology of  the Rossby wave activity flux</a:t>
            </a:r>
          </a:p>
          <a:p>
            <a:pPr rtl="1">
              <a:buClr>
                <a:srgbClr val="00B050"/>
              </a:buClr>
            </a:pPr>
            <a:r>
              <a:rPr lang="en-US" sz="2500" b="1" dirty="0" smtClean="0">
                <a:solidFill>
                  <a:srgbClr val="FF0000"/>
                </a:solidFill>
                <a:latin typeface="Times New Roman" panose="02020603050405020304" pitchFamily="18" charset="0"/>
                <a:cs typeface="Times New Roman" panose="02020603050405020304" pitchFamily="18" charset="0"/>
              </a:rPr>
              <a:t>b) Quantitative </a:t>
            </a:r>
          </a:p>
          <a:p>
            <a:pPr rtl="1">
              <a:buClr>
                <a:srgbClr val="00B050"/>
              </a:buClr>
            </a:pPr>
            <a:r>
              <a:rPr lang="en-US" sz="2000" b="1" dirty="0">
                <a:solidFill>
                  <a:schemeClr val="bg1"/>
                </a:solidFill>
                <a:latin typeface="Times New Roman" panose="02020603050405020304" pitchFamily="18" charset="0"/>
                <a:cs typeface="Times New Roman" panose="02020603050405020304" pitchFamily="18" charset="0"/>
              </a:rPr>
              <a:t>i</a:t>
            </a:r>
            <a:r>
              <a:rPr lang="en-US" sz="2000" b="1" dirty="0" smtClean="0">
                <a:solidFill>
                  <a:schemeClr val="bg1"/>
                </a:solidFill>
                <a:latin typeface="Times New Roman" panose="02020603050405020304" pitchFamily="18" charset="0"/>
                <a:cs typeface="Times New Roman" panose="02020603050405020304" pitchFamily="18" charset="0"/>
              </a:rPr>
              <a:t>n the northeast African and the Red Sea regions</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771022" y="1560831"/>
            <a:ext cx="1838036"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buClr>
                <a:srgbClr val="00B050"/>
              </a:buClr>
            </a:pPr>
            <a:r>
              <a:rPr lang="en-US" b="1" dirty="0">
                <a:latin typeface="Times New Roman" panose="02020603050405020304" pitchFamily="18" charset="0"/>
                <a:cs typeface="Times New Roman" panose="02020603050405020304" pitchFamily="18" charset="0"/>
              </a:rPr>
              <a:t>Domain_Main</a:t>
            </a:r>
          </a:p>
        </p:txBody>
      </p:sp>
      <p:sp>
        <p:nvSpPr>
          <p:cNvPr id="14" name="Rectangle 13"/>
          <p:cNvSpPr/>
          <p:nvPr/>
        </p:nvSpPr>
        <p:spPr>
          <a:xfrm>
            <a:off x="8727661" y="1510780"/>
            <a:ext cx="2232535"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b="1" dirty="0">
                <a:latin typeface="Times New Roman" panose="02020603050405020304" pitchFamily="18" charset="0"/>
                <a:cs typeface="Times New Roman" panose="02020603050405020304" pitchFamily="18" charset="0"/>
              </a:rPr>
              <a:t>Subdomain_Western</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17" name="8-Point Star 16"/>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13</a:t>
            </a:r>
            <a:endParaRPr lang="en-US" sz="2000" b="1" dirty="0">
              <a:solidFill>
                <a:schemeClr val="tx1"/>
              </a:solidFill>
              <a:cs typeface="B Nazanin" panose="00000400000000000000" pitchFamily="2" charset="-78"/>
            </a:endParaRPr>
          </a:p>
        </p:txBody>
      </p:sp>
      <p:sp>
        <p:nvSpPr>
          <p:cNvPr id="2" name="Rectangle 1"/>
          <p:cNvSpPr/>
          <p:nvPr/>
        </p:nvSpPr>
        <p:spPr>
          <a:xfrm>
            <a:off x="75307" y="2089361"/>
            <a:ext cx="3309444" cy="923330"/>
          </a:xfrm>
          <a:prstGeom prst="rect">
            <a:avLst/>
          </a:prstGeom>
        </p:spPr>
        <p:txBody>
          <a:bodyPr wrap="square">
            <a:spAutoFit/>
          </a:bodyPr>
          <a:lstStyle/>
          <a:p>
            <a:r>
              <a:rPr lang="en-US" dirty="0">
                <a:solidFill>
                  <a:srgbClr val="FF0000"/>
                </a:solidFill>
                <a:latin typeface="Times New Roman" panose="02020603050405020304" pitchFamily="18" charset="0"/>
                <a:ea typeface="Calibri" panose="020F0502020204030204" pitchFamily="34" charset="0"/>
              </a:rPr>
              <a:t>Note:</a:t>
            </a:r>
          </a:p>
          <a:p>
            <a:pPr marL="285750" indent="-285750">
              <a:buClr>
                <a:srgbClr val="FF0000"/>
              </a:buClr>
              <a:buFont typeface="Wingdings" panose="05000000000000000000" pitchFamily="2" charset="2"/>
              <a:buChar char="v"/>
            </a:pPr>
            <a:r>
              <a:rPr lang="en-US" dirty="0">
                <a:latin typeface="Times New Roman" panose="02020603050405020304" pitchFamily="18" charset="0"/>
                <a:ea typeface="Calibri" panose="020F0502020204030204" pitchFamily="34" charset="0"/>
              </a:rPr>
              <a:t>Negative values =  flux into </a:t>
            </a:r>
          </a:p>
          <a:p>
            <a:pPr marL="285750" indent="-285750">
              <a:buClr>
                <a:srgbClr val="FF0000"/>
              </a:buClr>
              <a:buFont typeface="Wingdings" panose="05000000000000000000" pitchFamily="2" charset="2"/>
              <a:buChar char="v"/>
            </a:pPr>
            <a:r>
              <a:rPr lang="en-US" dirty="0">
                <a:latin typeface="Times New Roman" panose="02020603050405020304" pitchFamily="18" charset="0"/>
                <a:ea typeface="Calibri" panose="020F0502020204030204" pitchFamily="34" charset="0"/>
              </a:rPr>
              <a:t>Positive values   =  flux out of</a:t>
            </a:r>
          </a:p>
        </p:txBody>
      </p:sp>
      <p:sp>
        <p:nvSpPr>
          <p:cNvPr id="3" name="Rectangle 2"/>
          <p:cNvSpPr/>
          <p:nvPr/>
        </p:nvSpPr>
        <p:spPr>
          <a:xfrm>
            <a:off x="-27814" y="1517055"/>
            <a:ext cx="5434693" cy="646331"/>
          </a:xfrm>
          <a:prstGeom prst="rect">
            <a:avLst/>
          </a:prstGeom>
        </p:spPr>
        <p:txBody>
          <a:bodyPr wrap="none">
            <a:spAutoFit/>
          </a:bodyPr>
          <a:lstStyle/>
          <a:p>
            <a:pPr marL="285750" indent="-285750">
              <a:buClr>
                <a:srgbClr val="FF0000"/>
              </a:buClr>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rPr>
              <a:t>Rectangular domain with </a:t>
            </a:r>
            <a:r>
              <a:rPr lang="en-US" dirty="0">
                <a:latin typeface="Times New Roman" panose="02020603050405020304" pitchFamily="18" charset="0"/>
                <a:ea typeface="Calibri" panose="020F0502020204030204" pitchFamily="34" charset="0"/>
              </a:rPr>
              <a:t>three subdomains of equal </a:t>
            </a:r>
          </a:p>
          <a:p>
            <a:pPr>
              <a:buClr>
                <a:srgbClr val="FF0000"/>
              </a:buClr>
            </a:pPr>
            <a:r>
              <a:rPr lang="en-US" dirty="0" smtClean="0">
                <a:latin typeface="Times New Roman" panose="02020603050405020304" pitchFamily="18" charset="0"/>
                <a:ea typeface="Calibri" panose="020F0502020204030204" pitchFamily="34" charset="0"/>
              </a:rPr>
              <a:t>    area at the 300 </a:t>
            </a:r>
            <a:r>
              <a:rPr lang="en-US" dirty="0" err="1" smtClean="0">
                <a:latin typeface="Times New Roman" panose="02020603050405020304" pitchFamily="18" charset="0"/>
                <a:ea typeface="Calibri" panose="020F0502020204030204" pitchFamily="34" charset="0"/>
              </a:rPr>
              <a:t>hPa</a:t>
            </a:r>
            <a:r>
              <a:rPr lang="en-US" dirty="0" smtClean="0">
                <a:latin typeface="Times New Roman" panose="02020603050405020304" pitchFamily="18" charset="0"/>
                <a:ea typeface="Calibri" panose="020F0502020204030204" pitchFamily="34" charset="0"/>
              </a:rPr>
              <a:t> level </a:t>
            </a:r>
            <a:endParaRPr lang="en-US" dirty="0"/>
          </a:p>
        </p:txBody>
      </p:sp>
      <p:sp>
        <p:nvSpPr>
          <p:cNvPr id="5" name="Rectangle 4"/>
          <p:cNvSpPr/>
          <p:nvPr/>
        </p:nvSpPr>
        <p:spPr>
          <a:xfrm>
            <a:off x="-52252" y="3366851"/>
            <a:ext cx="6096000" cy="646331"/>
          </a:xfrm>
          <a:prstGeom prst="rect">
            <a:avLst/>
          </a:prstGeom>
        </p:spPr>
        <p:txBody>
          <a:bodyPr>
            <a:spAutoFit/>
          </a:bodyPr>
          <a:lstStyle/>
          <a:p>
            <a:pPr marL="285750" indent="-285750">
              <a:buClr>
                <a:srgbClr val="FF0000"/>
              </a:buClr>
              <a:buFont typeface="Wingdings" panose="05000000000000000000" pitchFamily="2" charset="2"/>
              <a:buChar char="ü"/>
            </a:pPr>
            <a:r>
              <a:rPr lang="en-US" b="1" dirty="0">
                <a:latin typeface="Times New Roman" panose="02020603050405020304" pitchFamily="18" charset="0"/>
                <a:ea typeface="Calibri" panose="020F0502020204030204" pitchFamily="34" charset="0"/>
              </a:rPr>
              <a:t>In the main </a:t>
            </a:r>
            <a:r>
              <a:rPr lang="en-US" b="1" dirty="0" smtClean="0">
                <a:latin typeface="Times New Roman" panose="02020603050405020304" pitchFamily="18" charset="0"/>
                <a:ea typeface="Calibri" panose="020F0502020204030204" pitchFamily="34" charset="0"/>
              </a:rPr>
              <a:t>domain &amp; </a:t>
            </a:r>
            <a:r>
              <a:rPr lang="en-US" b="1" dirty="0">
                <a:latin typeface="Times New Roman" panose="02020603050405020304" pitchFamily="18" charset="0"/>
                <a:ea typeface="Calibri" panose="020F0502020204030204" pitchFamily="34" charset="0"/>
              </a:rPr>
              <a:t>western </a:t>
            </a:r>
            <a:r>
              <a:rPr lang="en-US" b="1" dirty="0" smtClean="0">
                <a:latin typeface="Times New Roman" panose="02020603050405020304" pitchFamily="18" charset="0"/>
                <a:ea typeface="Calibri" panose="020F0502020204030204" pitchFamily="34" charset="0"/>
              </a:rPr>
              <a:t>subdomain, </a:t>
            </a:r>
            <a:r>
              <a:rPr lang="en-US" b="1" dirty="0">
                <a:latin typeface="Times New Roman" panose="02020603050405020304" pitchFamily="18" charset="0"/>
                <a:ea typeface="Calibri" panose="020F0502020204030204" pitchFamily="34" charset="0"/>
              </a:rPr>
              <a:t>the wave activity mostly enters from the northern boundary</a:t>
            </a:r>
            <a:endParaRPr lang="en-US" b="1" dirty="0"/>
          </a:p>
        </p:txBody>
      </p:sp>
      <p:sp>
        <p:nvSpPr>
          <p:cNvPr id="7" name="Rectangle 6"/>
          <p:cNvSpPr/>
          <p:nvPr/>
        </p:nvSpPr>
        <p:spPr>
          <a:xfrm>
            <a:off x="-27814" y="4013182"/>
            <a:ext cx="6096000" cy="646331"/>
          </a:xfrm>
          <a:prstGeom prst="rect">
            <a:avLst/>
          </a:prstGeom>
        </p:spPr>
        <p:txBody>
          <a:bodyPr>
            <a:spAutoFit/>
          </a:bodyPr>
          <a:lstStyle/>
          <a:p>
            <a:pPr marL="285750" indent="-285750">
              <a:buClr>
                <a:srgbClr val="FF0000"/>
              </a:buClr>
              <a:buFont typeface="Wingdings" panose="05000000000000000000" pitchFamily="2" charset="2"/>
              <a:buChar char="ü"/>
            </a:pPr>
            <a:r>
              <a:rPr lang="en-US" b="1" dirty="0">
                <a:latin typeface="Times New Roman" panose="02020603050405020304" pitchFamily="18" charset="0"/>
                <a:ea typeface="Calibri" panose="020F0502020204030204" pitchFamily="34" charset="0"/>
              </a:rPr>
              <a:t>T</a:t>
            </a:r>
            <a:r>
              <a:rPr lang="en-US" b="1" dirty="0" smtClean="0">
                <a:latin typeface="Times New Roman" panose="02020603050405020304" pitchFamily="18" charset="0"/>
                <a:ea typeface="Calibri" panose="020F0502020204030204" pitchFamily="34" charset="0"/>
              </a:rPr>
              <a:t>he </a:t>
            </a:r>
            <a:r>
              <a:rPr lang="en-US" b="1" dirty="0">
                <a:latin typeface="Times New Roman" panose="02020603050405020304" pitchFamily="18" charset="0"/>
                <a:ea typeface="Calibri" panose="020F0502020204030204" pitchFamily="34" charset="0"/>
              </a:rPr>
              <a:t>central </a:t>
            </a:r>
            <a:r>
              <a:rPr lang="en-US" b="1" dirty="0" smtClean="0">
                <a:latin typeface="Times New Roman" panose="02020603050405020304" pitchFamily="18" charset="0"/>
                <a:ea typeface="Calibri" panose="020F0502020204030204" pitchFamily="34" charset="0"/>
              </a:rPr>
              <a:t>and eastern subdomain, most </a:t>
            </a:r>
            <a:r>
              <a:rPr lang="en-US" b="1" dirty="0">
                <a:latin typeface="Times New Roman" panose="02020603050405020304" pitchFamily="18" charset="0"/>
                <a:ea typeface="Calibri" panose="020F0502020204030204" pitchFamily="34" charset="0"/>
              </a:rPr>
              <a:t>of the </a:t>
            </a:r>
            <a:r>
              <a:rPr lang="en-US" b="1" dirty="0" smtClean="0">
                <a:latin typeface="Times New Roman" panose="02020603050405020304" pitchFamily="18" charset="0"/>
                <a:ea typeface="Calibri" panose="020F0502020204030204" pitchFamily="34" charset="0"/>
              </a:rPr>
              <a:t>wave</a:t>
            </a:r>
          </a:p>
          <a:p>
            <a:pPr>
              <a:buClr>
                <a:srgbClr val="FF0000"/>
              </a:buClr>
            </a:pPr>
            <a:r>
              <a:rPr lang="en-US" b="1" dirty="0" smtClean="0">
                <a:latin typeface="Times New Roman" panose="02020603050405020304" pitchFamily="18" charset="0"/>
                <a:ea typeface="Calibri" panose="020F0502020204030204" pitchFamily="34" charset="0"/>
              </a:rPr>
              <a:t>      </a:t>
            </a:r>
            <a:r>
              <a:rPr lang="en-US" b="1" dirty="0">
                <a:latin typeface="Times New Roman" panose="02020603050405020304" pitchFamily="18" charset="0"/>
                <a:ea typeface="Calibri" panose="020F0502020204030204" pitchFamily="34" charset="0"/>
              </a:rPr>
              <a:t>activity enters </a:t>
            </a:r>
            <a:r>
              <a:rPr lang="en-US" b="1" dirty="0" smtClean="0">
                <a:latin typeface="Times New Roman" panose="02020603050405020304" pitchFamily="18" charset="0"/>
                <a:ea typeface="Calibri" panose="020F0502020204030204" pitchFamily="34" charset="0"/>
              </a:rPr>
              <a:t>from </a:t>
            </a:r>
            <a:r>
              <a:rPr lang="en-US" b="1" dirty="0">
                <a:latin typeface="Times New Roman" panose="02020603050405020304" pitchFamily="18" charset="0"/>
                <a:ea typeface="Calibri" panose="020F0502020204030204" pitchFamily="34" charset="0"/>
              </a:rPr>
              <a:t>the western boundary</a:t>
            </a:r>
            <a:endParaRPr lang="en-US" b="1" dirty="0"/>
          </a:p>
        </p:txBody>
      </p:sp>
      <p:sp>
        <p:nvSpPr>
          <p:cNvPr id="4" name="Down Arrow 3"/>
          <p:cNvSpPr/>
          <p:nvPr/>
        </p:nvSpPr>
        <p:spPr>
          <a:xfrm>
            <a:off x="3161211" y="2631757"/>
            <a:ext cx="1619795" cy="80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ea typeface="Calibri" panose="020F0502020204030204" pitchFamily="34" charset="0"/>
              </a:rPr>
              <a:t>Result</a:t>
            </a:r>
          </a:p>
        </p:txBody>
      </p:sp>
    </p:spTree>
    <p:extLst>
      <p:ext uri="{BB962C8B-B14F-4D97-AF65-F5344CB8AC3E}">
        <p14:creationId xmlns:p14="http://schemas.microsoft.com/office/powerpoint/2010/main" val="2590333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30402" y="67866"/>
            <a:ext cx="10150762" cy="1309099"/>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AutoNum type="arabicParenR" startAt="3"/>
            </a:pPr>
            <a:r>
              <a:rPr lang="en-US" sz="2500" b="1" dirty="0" smtClean="0">
                <a:latin typeface="Times New Roman" panose="02020603050405020304" pitchFamily="18" charset="0"/>
                <a:cs typeface="Times New Roman" panose="02020603050405020304" pitchFamily="18" charset="0"/>
              </a:rPr>
              <a:t>The </a:t>
            </a:r>
            <a:r>
              <a:rPr lang="en-US" sz="2500" b="1" dirty="0">
                <a:latin typeface="Times New Roman" panose="02020603050405020304" pitchFamily="18" charset="0"/>
                <a:cs typeface="Times New Roman" panose="02020603050405020304" pitchFamily="18" charset="0"/>
              </a:rPr>
              <a:t>third stage of the research </a:t>
            </a:r>
          </a:p>
          <a:p>
            <a:pPr algn="ct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Determination </a:t>
            </a:r>
            <a:r>
              <a:rPr lang="en-US" sz="2300" b="1" dirty="0">
                <a:solidFill>
                  <a:schemeClr val="accent2">
                    <a:lumMod val="75000"/>
                  </a:schemeClr>
                </a:solidFill>
                <a:latin typeface="Times New Roman" panose="02020603050405020304" pitchFamily="18" charset="0"/>
                <a:cs typeface="Times New Roman" panose="02020603050405020304" pitchFamily="18" charset="0"/>
              </a:rPr>
              <a:t>of positive and negative critical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phases</a:t>
            </a:r>
            <a:r>
              <a:rPr lang="en-US" sz="2300" dirty="0">
                <a:solidFill>
                  <a:schemeClr val="accent2">
                    <a:lumMod val="75000"/>
                  </a:schemeClr>
                </a:solidFill>
                <a:latin typeface="Times New Roman" panose="02020603050405020304" pitchFamily="18" charset="0"/>
                <a:cs typeface="Times New Roman" panose="02020603050405020304" pitchFamily="18" charset="0"/>
              </a:rPr>
              <a:t>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of </a:t>
            </a:r>
            <a:r>
              <a:rPr lang="en-US" sz="2300" b="1" dirty="0">
                <a:solidFill>
                  <a:schemeClr val="accent2">
                    <a:lumMod val="75000"/>
                  </a:schemeClr>
                </a:solidFill>
                <a:latin typeface="Times New Roman" panose="02020603050405020304" pitchFamily="18" charset="0"/>
                <a:cs typeface="Times New Roman" panose="02020603050405020304" pitchFamily="18" charset="0"/>
              </a:rPr>
              <a:t>the wave activity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flux</a:t>
            </a:r>
          </a:p>
          <a:p>
            <a:pPr algn="ctr"/>
            <a:r>
              <a:rPr lang="en-US" sz="2000" b="1" dirty="0">
                <a:solidFill>
                  <a:schemeClr val="bg1"/>
                </a:solidFill>
                <a:latin typeface="Times New Roman" panose="02020603050405020304" pitchFamily="18" charset="0"/>
                <a:cs typeface="Times New Roman" panose="02020603050405020304" pitchFamily="18" charset="0"/>
              </a:rPr>
              <a:t>i</a:t>
            </a:r>
            <a:r>
              <a:rPr lang="en-US" sz="2000" b="1" dirty="0" smtClean="0">
                <a:solidFill>
                  <a:schemeClr val="bg1"/>
                </a:solidFill>
                <a:latin typeface="Times New Roman" panose="02020603050405020304" pitchFamily="18" charset="0"/>
                <a:cs typeface="Times New Roman" panose="02020603050405020304" pitchFamily="18" charset="0"/>
              </a:rPr>
              <a:t>n the central </a:t>
            </a:r>
            <a:r>
              <a:rPr lang="en-US" sz="2000" b="1" dirty="0">
                <a:solidFill>
                  <a:schemeClr val="bg1"/>
                </a:solidFill>
                <a:latin typeface="Times New Roman" panose="02020603050405020304" pitchFamily="18" charset="0"/>
                <a:cs typeface="Times New Roman" panose="02020603050405020304" pitchFamily="18" charset="0"/>
              </a:rPr>
              <a:t>subdomain</a:t>
            </a:r>
          </a:p>
        </p:txBody>
      </p:sp>
      <p:graphicFrame>
        <p:nvGraphicFramePr>
          <p:cNvPr id="7" name="Object 6"/>
          <p:cNvGraphicFramePr>
            <a:graphicFrameLocks noChangeAspect="1"/>
          </p:cNvGraphicFramePr>
          <p:nvPr>
            <p:extLst>
              <p:ext uri="{D42A27DB-BD31-4B8C-83A1-F6EECF244321}">
                <p14:modId xmlns:p14="http://schemas.microsoft.com/office/powerpoint/2010/main" val="3318228824"/>
              </p:ext>
            </p:extLst>
          </p:nvPr>
        </p:nvGraphicFramePr>
        <p:xfrm>
          <a:off x="8337250" y="2096932"/>
          <a:ext cx="3386138" cy="1181100"/>
        </p:xfrm>
        <a:graphic>
          <a:graphicData uri="http://schemas.openxmlformats.org/presentationml/2006/ole">
            <mc:AlternateContent xmlns:mc="http://schemas.openxmlformats.org/markup-compatibility/2006">
              <mc:Choice xmlns:v="urn:schemas-microsoft-com:vml" Requires="v">
                <p:oleObj spid="_x0000_s26809" name="Equation" r:id="rId4" imgW="1409400" imgH="457200" progId="Equation.DSMT4">
                  <p:embed/>
                </p:oleObj>
              </mc:Choice>
              <mc:Fallback>
                <p:oleObj name="Equation" r:id="rId4" imgW="1409400" imgH="457200" progId="Equation.DSMT4">
                  <p:embed/>
                  <p:pic>
                    <p:nvPicPr>
                      <p:cNvPr id="7" name="Object 6"/>
                      <p:cNvPicPr>
                        <a:picLocks noChangeAspect="1" noChangeArrowheads="1"/>
                      </p:cNvPicPr>
                      <p:nvPr/>
                    </p:nvPicPr>
                    <p:blipFill>
                      <a:blip r:embed="rId5"/>
                      <a:srcRect/>
                      <a:stretch>
                        <a:fillRect/>
                      </a:stretch>
                    </p:blipFill>
                    <p:spPr bwMode="auto">
                      <a:xfrm>
                        <a:off x="8337250" y="2096932"/>
                        <a:ext cx="3386138" cy="1181100"/>
                      </a:xfrm>
                      <a:prstGeom prst="rect">
                        <a:avLst/>
                      </a:prstGeom>
                      <a:noFill/>
                      <a:ln w="28575">
                        <a:solidFill>
                          <a:srgbClr val="00B0F0"/>
                        </a:solidFill>
                      </a:ln>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62548747"/>
              </p:ext>
            </p:extLst>
          </p:nvPr>
        </p:nvGraphicFramePr>
        <p:xfrm>
          <a:off x="2855679" y="4686419"/>
          <a:ext cx="8991580" cy="480849"/>
        </p:xfrm>
        <a:graphic>
          <a:graphicData uri="http://schemas.openxmlformats.org/drawingml/2006/table">
            <a:tbl>
              <a:tblPr firstRow="1" bandRow="1">
                <a:tableStyleId>{5C22544A-7EE6-4342-B048-85BDC9FD1C3A}</a:tableStyleId>
              </a:tblPr>
              <a:tblGrid>
                <a:gridCol w="449579">
                  <a:extLst>
                    <a:ext uri="{9D8B030D-6E8A-4147-A177-3AD203B41FA5}">
                      <a16:colId xmlns:a16="http://schemas.microsoft.com/office/drawing/2014/main" val="2868265627"/>
                    </a:ext>
                  </a:extLst>
                </a:gridCol>
                <a:gridCol w="449579">
                  <a:extLst>
                    <a:ext uri="{9D8B030D-6E8A-4147-A177-3AD203B41FA5}">
                      <a16:colId xmlns:a16="http://schemas.microsoft.com/office/drawing/2014/main" val="1732665373"/>
                    </a:ext>
                  </a:extLst>
                </a:gridCol>
                <a:gridCol w="449579">
                  <a:extLst>
                    <a:ext uri="{9D8B030D-6E8A-4147-A177-3AD203B41FA5}">
                      <a16:colId xmlns:a16="http://schemas.microsoft.com/office/drawing/2014/main" val="881662381"/>
                    </a:ext>
                  </a:extLst>
                </a:gridCol>
                <a:gridCol w="449579">
                  <a:extLst>
                    <a:ext uri="{9D8B030D-6E8A-4147-A177-3AD203B41FA5}">
                      <a16:colId xmlns:a16="http://schemas.microsoft.com/office/drawing/2014/main" val="1154286972"/>
                    </a:ext>
                  </a:extLst>
                </a:gridCol>
                <a:gridCol w="449579">
                  <a:extLst>
                    <a:ext uri="{9D8B030D-6E8A-4147-A177-3AD203B41FA5}">
                      <a16:colId xmlns:a16="http://schemas.microsoft.com/office/drawing/2014/main" val="3912067189"/>
                    </a:ext>
                  </a:extLst>
                </a:gridCol>
                <a:gridCol w="449579">
                  <a:extLst>
                    <a:ext uri="{9D8B030D-6E8A-4147-A177-3AD203B41FA5}">
                      <a16:colId xmlns:a16="http://schemas.microsoft.com/office/drawing/2014/main" val="3452830682"/>
                    </a:ext>
                  </a:extLst>
                </a:gridCol>
                <a:gridCol w="449579">
                  <a:extLst>
                    <a:ext uri="{9D8B030D-6E8A-4147-A177-3AD203B41FA5}">
                      <a16:colId xmlns:a16="http://schemas.microsoft.com/office/drawing/2014/main" val="1522345255"/>
                    </a:ext>
                  </a:extLst>
                </a:gridCol>
                <a:gridCol w="449579">
                  <a:extLst>
                    <a:ext uri="{9D8B030D-6E8A-4147-A177-3AD203B41FA5}">
                      <a16:colId xmlns:a16="http://schemas.microsoft.com/office/drawing/2014/main" val="2392358476"/>
                    </a:ext>
                  </a:extLst>
                </a:gridCol>
                <a:gridCol w="449579">
                  <a:extLst>
                    <a:ext uri="{9D8B030D-6E8A-4147-A177-3AD203B41FA5}">
                      <a16:colId xmlns:a16="http://schemas.microsoft.com/office/drawing/2014/main" val="1283370268"/>
                    </a:ext>
                  </a:extLst>
                </a:gridCol>
                <a:gridCol w="449579">
                  <a:extLst>
                    <a:ext uri="{9D8B030D-6E8A-4147-A177-3AD203B41FA5}">
                      <a16:colId xmlns:a16="http://schemas.microsoft.com/office/drawing/2014/main" val="939025038"/>
                    </a:ext>
                  </a:extLst>
                </a:gridCol>
                <a:gridCol w="449579">
                  <a:extLst>
                    <a:ext uri="{9D8B030D-6E8A-4147-A177-3AD203B41FA5}">
                      <a16:colId xmlns:a16="http://schemas.microsoft.com/office/drawing/2014/main" val="4228091311"/>
                    </a:ext>
                  </a:extLst>
                </a:gridCol>
                <a:gridCol w="449579">
                  <a:extLst>
                    <a:ext uri="{9D8B030D-6E8A-4147-A177-3AD203B41FA5}">
                      <a16:colId xmlns:a16="http://schemas.microsoft.com/office/drawing/2014/main" val="1496937114"/>
                    </a:ext>
                  </a:extLst>
                </a:gridCol>
                <a:gridCol w="449579">
                  <a:extLst>
                    <a:ext uri="{9D8B030D-6E8A-4147-A177-3AD203B41FA5}">
                      <a16:colId xmlns:a16="http://schemas.microsoft.com/office/drawing/2014/main" val="3819192332"/>
                    </a:ext>
                  </a:extLst>
                </a:gridCol>
                <a:gridCol w="449579">
                  <a:extLst>
                    <a:ext uri="{9D8B030D-6E8A-4147-A177-3AD203B41FA5}">
                      <a16:colId xmlns:a16="http://schemas.microsoft.com/office/drawing/2014/main" val="3891645983"/>
                    </a:ext>
                  </a:extLst>
                </a:gridCol>
                <a:gridCol w="449579">
                  <a:extLst>
                    <a:ext uri="{9D8B030D-6E8A-4147-A177-3AD203B41FA5}">
                      <a16:colId xmlns:a16="http://schemas.microsoft.com/office/drawing/2014/main" val="2041157036"/>
                    </a:ext>
                  </a:extLst>
                </a:gridCol>
                <a:gridCol w="449579">
                  <a:extLst>
                    <a:ext uri="{9D8B030D-6E8A-4147-A177-3AD203B41FA5}">
                      <a16:colId xmlns:a16="http://schemas.microsoft.com/office/drawing/2014/main" val="1235472381"/>
                    </a:ext>
                  </a:extLst>
                </a:gridCol>
                <a:gridCol w="449579">
                  <a:extLst>
                    <a:ext uri="{9D8B030D-6E8A-4147-A177-3AD203B41FA5}">
                      <a16:colId xmlns:a16="http://schemas.microsoft.com/office/drawing/2014/main" val="3585904322"/>
                    </a:ext>
                  </a:extLst>
                </a:gridCol>
                <a:gridCol w="449579">
                  <a:extLst>
                    <a:ext uri="{9D8B030D-6E8A-4147-A177-3AD203B41FA5}">
                      <a16:colId xmlns:a16="http://schemas.microsoft.com/office/drawing/2014/main" val="2531109884"/>
                    </a:ext>
                  </a:extLst>
                </a:gridCol>
                <a:gridCol w="449579">
                  <a:extLst>
                    <a:ext uri="{9D8B030D-6E8A-4147-A177-3AD203B41FA5}">
                      <a16:colId xmlns:a16="http://schemas.microsoft.com/office/drawing/2014/main" val="1704618246"/>
                    </a:ext>
                  </a:extLst>
                </a:gridCol>
                <a:gridCol w="449579">
                  <a:extLst>
                    <a:ext uri="{9D8B030D-6E8A-4147-A177-3AD203B41FA5}">
                      <a16:colId xmlns:a16="http://schemas.microsoft.com/office/drawing/2014/main" val="2574460026"/>
                    </a:ext>
                  </a:extLst>
                </a:gridCol>
              </a:tblGrid>
              <a:tr h="480849">
                <a:tc>
                  <a:txBody>
                    <a:bodyPr/>
                    <a:lstStyle/>
                    <a:p>
                      <a:r>
                        <a:rPr lang="en-US" dirty="0" smtClean="0"/>
                        <a:t>84</a:t>
                      </a:r>
                      <a:endParaRPr lang="en-US" dirty="0"/>
                    </a:p>
                  </a:txBody>
                  <a:tcPr>
                    <a:solidFill>
                      <a:schemeClr val="accent1">
                        <a:lumMod val="75000"/>
                      </a:schemeClr>
                    </a:solidFill>
                  </a:tcPr>
                </a:tc>
                <a:tc>
                  <a:txBody>
                    <a:bodyPr/>
                    <a:lstStyle/>
                    <a:p>
                      <a:r>
                        <a:rPr lang="en-US" dirty="0" smtClean="0"/>
                        <a:t>86</a:t>
                      </a:r>
                      <a:endParaRPr lang="en-US" dirty="0"/>
                    </a:p>
                  </a:txBody>
                  <a:tcPr>
                    <a:solidFill>
                      <a:schemeClr val="accent1">
                        <a:lumMod val="75000"/>
                      </a:schemeClr>
                    </a:solidFill>
                  </a:tcPr>
                </a:tc>
                <a:tc>
                  <a:txBody>
                    <a:bodyPr/>
                    <a:lstStyle/>
                    <a:p>
                      <a:r>
                        <a:rPr lang="en-US" dirty="0" smtClean="0"/>
                        <a:t>98</a:t>
                      </a:r>
                      <a:endParaRPr lang="en-US" dirty="0"/>
                    </a:p>
                  </a:txBody>
                  <a:tcPr>
                    <a:solidFill>
                      <a:schemeClr val="accent1">
                        <a:lumMod val="75000"/>
                      </a:schemeClr>
                    </a:solidFill>
                  </a:tcPr>
                </a:tc>
                <a:tc>
                  <a:txBody>
                    <a:bodyPr/>
                    <a:lstStyle/>
                    <a:p>
                      <a:r>
                        <a:rPr lang="en-US" dirty="0" smtClean="0"/>
                        <a:t>03</a:t>
                      </a:r>
                      <a:endParaRPr lang="en-US" dirty="0"/>
                    </a:p>
                  </a:txBody>
                  <a:tcPr>
                    <a:solidFill>
                      <a:schemeClr val="accent1">
                        <a:lumMod val="75000"/>
                      </a:schemeClr>
                    </a:solidFill>
                  </a:tcPr>
                </a:tc>
                <a:tc>
                  <a:txBody>
                    <a:bodyPr/>
                    <a:lstStyle/>
                    <a:p>
                      <a:r>
                        <a:rPr lang="en-US" dirty="0" smtClean="0"/>
                        <a:t>05</a:t>
                      </a:r>
                      <a:endParaRPr lang="en-US" dirty="0"/>
                    </a:p>
                  </a:txBody>
                  <a:tcPr>
                    <a:solidFill>
                      <a:schemeClr val="accent1">
                        <a:lumMod val="75000"/>
                      </a:schemeClr>
                    </a:solidFill>
                  </a:tcPr>
                </a:tc>
                <a:tc>
                  <a:txBody>
                    <a:bodyPr/>
                    <a:lstStyle/>
                    <a:p>
                      <a:r>
                        <a:rPr lang="en-US" dirty="0" smtClean="0"/>
                        <a:t>08</a:t>
                      </a:r>
                      <a:endParaRPr lang="en-US" dirty="0"/>
                    </a:p>
                  </a:txBody>
                  <a:tcPr>
                    <a:solidFill>
                      <a:schemeClr val="accent1">
                        <a:lumMod val="75000"/>
                      </a:schemeClr>
                    </a:solidFill>
                  </a:tcPr>
                </a:tc>
                <a:tc>
                  <a:txBody>
                    <a:bodyPr/>
                    <a:lstStyle/>
                    <a:p>
                      <a:r>
                        <a:rPr lang="en-US" dirty="0" smtClean="0"/>
                        <a:t>10</a:t>
                      </a:r>
                      <a:endParaRPr lang="en-US" dirty="0"/>
                    </a:p>
                  </a:txBody>
                  <a:tcPr>
                    <a:solidFill>
                      <a:schemeClr val="accent1">
                        <a:lumMod val="75000"/>
                      </a:schemeClr>
                    </a:solidFill>
                  </a:tcPr>
                </a:tc>
                <a:tc>
                  <a:txBody>
                    <a:bodyPr/>
                    <a:lstStyle/>
                    <a:p>
                      <a:r>
                        <a:rPr lang="en-US" dirty="0" smtClean="0"/>
                        <a:t>13</a:t>
                      </a:r>
                      <a:endParaRPr lang="en-US" dirty="0"/>
                    </a:p>
                  </a:txBody>
                  <a:tcPr>
                    <a:solidFill>
                      <a:schemeClr val="accent1">
                        <a:lumMod val="75000"/>
                      </a:schemeClr>
                    </a:solidFill>
                  </a:tcPr>
                </a:tc>
                <a:tc>
                  <a:txBody>
                    <a:bodyPr/>
                    <a:lstStyle/>
                    <a:p>
                      <a:r>
                        <a:rPr lang="en-US" dirty="0" smtClean="0"/>
                        <a:t>81</a:t>
                      </a:r>
                      <a:endParaRPr lang="en-US" dirty="0"/>
                    </a:p>
                  </a:txBody>
                  <a:tcPr/>
                </a:tc>
                <a:tc>
                  <a:txBody>
                    <a:bodyPr/>
                    <a:lstStyle/>
                    <a:p>
                      <a:r>
                        <a:rPr lang="en-US" dirty="0" smtClean="0"/>
                        <a:t>94</a:t>
                      </a:r>
                      <a:endParaRPr lang="en-US" dirty="0"/>
                    </a:p>
                  </a:txBody>
                  <a:tcPr/>
                </a:tc>
                <a:tc>
                  <a:txBody>
                    <a:bodyPr/>
                    <a:lstStyle/>
                    <a:p>
                      <a:r>
                        <a:rPr lang="en-US" dirty="0" smtClean="0"/>
                        <a:t>13</a:t>
                      </a:r>
                      <a:endParaRPr lang="en-US" dirty="0"/>
                    </a:p>
                  </a:txBody>
                  <a:tcPr/>
                </a:tc>
                <a:tc>
                  <a:txBody>
                    <a:bodyPr/>
                    <a:lstStyle/>
                    <a:p>
                      <a:r>
                        <a:rPr lang="en-US" dirty="0" smtClean="0"/>
                        <a:t>15</a:t>
                      </a:r>
                      <a:endParaRPr lang="en-US" dirty="0"/>
                    </a:p>
                  </a:txBody>
                  <a:tcPr/>
                </a:tc>
                <a:tc>
                  <a:txBody>
                    <a:bodyPr/>
                    <a:lstStyle/>
                    <a:p>
                      <a:r>
                        <a:rPr lang="en-US" dirty="0" smtClean="0"/>
                        <a:t>17</a:t>
                      </a:r>
                      <a:endParaRPr lang="en-US" dirty="0"/>
                    </a:p>
                  </a:txBody>
                  <a:tcPr/>
                </a:tc>
                <a:tc>
                  <a:txBody>
                    <a:bodyPr/>
                    <a:lstStyle/>
                    <a:p>
                      <a:r>
                        <a:rPr lang="en-US" dirty="0" smtClean="0"/>
                        <a:t>92</a:t>
                      </a:r>
                      <a:endParaRPr lang="en-US" dirty="0"/>
                    </a:p>
                  </a:txBody>
                  <a:tcPr>
                    <a:solidFill>
                      <a:schemeClr val="accent1">
                        <a:lumMod val="75000"/>
                      </a:schemeClr>
                    </a:solidFill>
                  </a:tcPr>
                </a:tc>
                <a:tc>
                  <a:txBody>
                    <a:bodyPr/>
                    <a:lstStyle/>
                    <a:p>
                      <a:r>
                        <a:rPr lang="en-US" dirty="0" smtClean="0"/>
                        <a:t>93</a:t>
                      </a:r>
                      <a:endParaRPr lang="en-US" dirty="0"/>
                    </a:p>
                  </a:txBody>
                  <a:tcPr>
                    <a:solidFill>
                      <a:schemeClr val="accent1">
                        <a:lumMod val="75000"/>
                      </a:schemeClr>
                    </a:solidFill>
                  </a:tcPr>
                </a:tc>
                <a:tc>
                  <a:txBody>
                    <a:bodyPr/>
                    <a:lstStyle/>
                    <a:p>
                      <a:r>
                        <a:rPr lang="en-US" dirty="0" smtClean="0"/>
                        <a:t>95</a:t>
                      </a:r>
                      <a:endParaRPr lang="en-US" dirty="0"/>
                    </a:p>
                  </a:txBody>
                  <a:tcPr>
                    <a:solidFill>
                      <a:schemeClr val="accent1">
                        <a:lumMod val="75000"/>
                      </a:schemeClr>
                    </a:solidFill>
                  </a:tcPr>
                </a:tc>
                <a:tc>
                  <a:txBody>
                    <a:bodyPr/>
                    <a:lstStyle/>
                    <a:p>
                      <a:r>
                        <a:rPr lang="en-US" dirty="0" smtClean="0"/>
                        <a:t>96</a:t>
                      </a:r>
                      <a:endParaRPr lang="en-US" dirty="0"/>
                    </a:p>
                  </a:txBody>
                  <a:tcPr>
                    <a:solidFill>
                      <a:schemeClr val="accent1">
                        <a:lumMod val="75000"/>
                      </a:schemeClr>
                    </a:solidFill>
                  </a:tcPr>
                </a:tc>
                <a:tc>
                  <a:txBody>
                    <a:bodyPr/>
                    <a:lstStyle/>
                    <a:p>
                      <a:r>
                        <a:rPr lang="en-US" dirty="0" smtClean="0"/>
                        <a:t>01</a:t>
                      </a:r>
                      <a:endParaRPr lang="en-US" dirty="0"/>
                    </a:p>
                  </a:txBody>
                  <a:tcPr>
                    <a:solidFill>
                      <a:schemeClr val="accent1">
                        <a:lumMod val="75000"/>
                      </a:schemeClr>
                    </a:solidFill>
                  </a:tcPr>
                </a:tc>
                <a:tc>
                  <a:txBody>
                    <a:bodyPr/>
                    <a:lstStyle/>
                    <a:p>
                      <a:r>
                        <a:rPr lang="en-US" dirty="0" smtClean="0"/>
                        <a:t>02</a:t>
                      </a:r>
                      <a:endParaRPr lang="en-US" dirty="0"/>
                    </a:p>
                  </a:txBody>
                  <a:tcPr>
                    <a:solidFill>
                      <a:schemeClr val="accent1">
                        <a:lumMod val="75000"/>
                      </a:schemeClr>
                    </a:solidFill>
                  </a:tcPr>
                </a:tc>
                <a:tc>
                  <a:txBody>
                    <a:bodyPr/>
                    <a:lstStyle/>
                    <a:p>
                      <a:r>
                        <a:rPr lang="en-US" dirty="0" smtClean="0"/>
                        <a:t>04</a:t>
                      </a:r>
                      <a:endParaRPr lang="en-US" dirty="0"/>
                    </a:p>
                  </a:txBody>
                  <a:tcPr>
                    <a:solidFill>
                      <a:schemeClr val="accent1">
                        <a:lumMod val="75000"/>
                      </a:schemeClr>
                    </a:solidFill>
                  </a:tcPr>
                </a:tc>
                <a:extLst>
                  <a:ext uri="{0D108BD9-81ED-4DB2-BD59-A6C34878D82A}">
                    <a16:rowId xmlns:a16="http://schemas.microsoft.com/office/drawing/2014/main" val="1728962267"/>
                  </a:ext>
                </a:extLst>
              </a:tr>
            </a:tbl>
          </a:graphicData>
        </a:graphic>
      </p:graphicFrame>
      <p:sp>
        <p:nvSpPr>
          <p:cNvPr id="9" name="Curved Down Arrow 8"/>
          <p:cNvSpPr/>
          <p:nvPr/>
        </p:nvSpPr>
        <p:spPr>
          <a:xfrm>
            <a:off x="3061567" y="4006367"/>
            <a:ext cx="3373821" cy="638503"/>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urved Down Arrow 9"/>
          <p:cNvSpPr/>
          <p:nvPr/>
        </p:nvSpPr>
        <p:spPr>
          <a:xfrm>
            <a:off x="6611241" y="4089303"/>
            <a:ext cx="1899745" cy="488678"/>
          </a:xfrm>
          <a:prstGeom prst="curved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Down Arrow 10"/>
          <p:cNvSpPr/>
          <p:nvPr/>
        </p:nvSpPr>
        <p:spPr>
          <a:xfrm>
            <a:off x="8900833" y="4016631"/>
            <a:ext cx="2735317" cy="506958"/>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4430634" y="4272017"/>
            <a:ext cx="598242" cy="400110"/>
          </a:xfrm>
          <a:prstGeom prst="rect">
            <a:avLst/>
          </a:prstGeom>
        </p:spPr>
        <p:txBody>
          <a:bodyPr wrap="none">
            <a:spAutoFit/>
          </a:bodyPr>
          <a:lstStyle/>
          <a:p>
            <a:pPr algn="ctr" rtl="1">
              <a:buClr>
                <a:srgbClr val="00B050"/>
              </a:buClr>
            </a:pPr>
            <a:r>
              <a:rPr lang="en-US" sz="2000" b="1" dirty="0">
                <a:latin typeface="Times New Roman" panose="02020603050405020304" pitchFamily="18" charset="0"/>
                <a:cs typeface="Times New Roman" panose="02020603050405020304" pitchFamily="18" charset="0"/>
              </a:rPr>
              <a:t>Dec</a:t>
            </a:r>
          </a:p>
        </p:txBody>
      </p:sp>
      <p:sp>
        <p:nvSpPr>
          <p:cNvPr id="13" name="Rectangle 12"/>
          <p:cNvSpPr/>
          <p:nvPr/>
        </p:nvSpPr>
        <p:spPr>
          <a:xfrm>
            <a:off x="7195055" y="4243259"/>
            <a:ext cx="669085" cy="400110"/>
          </a:xfrm>
          <a:prstGeom prst="rect">
            <a:avLst/>
          </a:prstGeom>
        </p:spPr>
        <p:txBody>
          <a:bodyPr wrap="square">
            <a:spAutoFit/>
          </a:bodyPr>
          <a:lstStyle/>
          <a:p>
            <a:pPr algn="ctr" rtl="1">
              <a:buClr>
                <a:srgbClr val="00B050"/>
              </a:buClr>
            </a:pPr>
            <a:r>
              <a:rPr lang="en-US" sz="2000" b="1" dirty="0">
                <a:latin typeface="Times New Roman" panose="02020603050405020304" pitchFamily="18" charset="0"/>
                <a:cs typeface="Times New Roman" panose="02020603050405020304" pitchFamily="18" charset="0"/>
              </a:rPr>
              <a:t>Jan</a:t>
            </a:r>
          </a:p>
        </p:txBody>
      </p:sp>
      <p:sp>
        <p:nvSpPr>
          <p:cNvPr id="14" name="Rectangle 13"/>
          <p:cNvSpPr/>
          <p:nvPr/>
        </p:nvSpPr>
        <p:spPr>
          <a:xfrm>
            <a:off x="10030319" y="4243259"/>
            <a:ext cx="598242" cy="400110"/>
          </a:xfrm>
          <a:prstGeom prst="rect">
            <a:avLst/>
          </a:prstGeom>
        </p:spPr>
        <p:txBody>
          <a:bodyPr wrap="none">
            <a:spAutoFit/>
          </a:bodyPr>
          <a:lstStyle/>
          <a:p>
            <a:pPr algn="ctr" rtl="1">
              <a:buClr>
                <a:srgbClr val="00B050"/>
              </a:buClr>
            </a:pPr>
            <a:r>
              <a:rPr lang="en-US" sz="2000" b="1" dirty="0">
                <a:latin typeface="Times New Roman" panose="02020603050405020304" pitchFamily="18" charset="0"/>
                <a:cs typeface="Times New Roman" panose="02020603050405020304" pitchFamily="18" charset="0"/>
              </a:rPr>
              <a:t>Feb</a:t>
            </a:r>
          </a:p>
        </p:txBody>
      </p:sp>
      <p:sp>
        <p:nvSpPr>
          <p:cNvPr id="15" name="Rectangle 14"/>
          <p:cNvSpPr/>
          <p:nvPr/>
        </p:nvSpPr>
        <p:spPr>
          <a:xfrm>
            <a:off x="1042024" y="4583962"/>
            <a:ext cx="1461132" cy="52322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800" b="1" dirty="0">
                <a:latin typeface="Times New Roman" panose="02020603050405020304" pitchFamily="18" charset="0"/>
                <a:ea typeface="+mj-ea"/>
                <a:cs typeface="Times New Roman" panose="02020603050405020304" pitchFamily="18" charset="0"/>
              </a:rPr>
              <a:t>p</a:t>
            </a:r>
            <a:r>
              <a:rPr lang="en-US" sz="2800" b="1" dirty="0" smtClean="0">
                <a:latin typeface="Times New Roman" panose="02020603050405020304" pitchFamily="18" charset="0"/>
                <a:ea typeface="+mj-ea"/>
                <a:cs typeface="Times New Roman" panose="02020603050405020304" pitchFamily="18" charset="0"/>
              </a:rPr>
              <a:t>ositive</a:t>
            </a:r>
            <a:r>
              <a:rPr lang="en-US" sz="2000" b="1" dirty="0" smtClean="0">
                <a:latin typeface="+mj-lt"/>
                <a:ea typeface="+mj-ea"/>
                <a:cs typeface="B Nazanin" panose="00000400000000000000" pitchFamily="2" charset="-78"/>
              </a:rPr>
              <a:t> </a:t>
            </a:r>
            <a:endParaRPr lang="en-US" sz="2000" b="1" dirty="0">
              <a:latin typeface="+mj-lt"/>
              <a:ea typeface="+mj-ea"/>
              <a:cs typeface="B Nazanin" panose="00000400000000000000" pitchFamily="2" charset="-78"/>
            </a:endParaRPr>
          </a:p>
        </p:txBody>
      </p:sp>
      <p:graphicFrame>
        <p:nvGraphicFramePr>
          <p:cNvPr id="16" name="Table 15"/>
          <p:cNvGraphicFramePr>
            <a:graphicFrameLocks noGrp="1"/>
          </p:cNvGraphicFramePr>
          <p:nvPr>
            <p:extLst>
              <p:ext uri="{D42A27DB-BD31-4B8C-83A1-F6EECF244321}">
                <p14:modId xmlns:p14="http://schemas.microsoft.com/office/powerpoint/2010/main" val="2569267050"/>
              </p:ext>
            </p:extLst>
          </p:nvPr>
        </p:nvGraphicFramePr>
        <p:xfrm>
          <a:off x="2855680" y="6209402"/>
          <a:ext cx="8991579" cy="440271"/>
        </p:xfrm>
        <a:graphic>
          <a:graphicData uri="http://schemas.openxmlformats.org/drawingml/2006/table">
            <a:tbl>
              <a:tblPr firstRow="1" bandRow="1">
                <a:tableStyleId>{5C22544A-7EE6-4342-B048-85BDC9FD1C3A}</a:tableStyleId>
              </a:tblPr>
              <a:tblGrid>
                <a:gridCol w="473241">
                  <a:extLst>
                    <a:ext uri="{9D8B030D-6E8A-4147-A177-3AD203B41FA5}">
                      <a16:colId xmlns:a16="http://schemas.microsoft.com/office/drawing/2014/main" val="713294636"/>
                    </a:ext>
                  </a:extLst>
                </a:gridCol>
                <a:gridCol w="473241">
                  <a:extLst>
                    <a:ext uri="{9D8B030D-6E8A-4147-A177-3AD203B41FA5}">
                      <a16:colId xmlns:a16="http://schemas.microsoft.com/office/drawing/2014/main" val="238254365"/>
                    </a:ext>
                  </a:extLst>
                </a:gridCol>
                <a:gridCol w="473241">
                  <a:extLst>
                    <a:ext uri="{9D8B030D-6E8A-4147-A177-3AD203B41FA5}">
                      <a16:colId xmlns:a16="http://schemas.microsoft.com/office/drawing/2014/main" val="3757490942"/>
                    </a:ext>
                  </a:extLst>
                </a:gridCol>
                <a:gridCol w="473241">
                  <a:extLst>
                    <a:ext uri="{9D8B030D-6E8A-4147-A177-3AD203B41FA5}">
                      <a16:colId xmlns:a16="http://schemas.microsoft.com/office/drawing/2014/main" val="2573952972"/>
                    </a:ext>
                  </a:extLst>
                </a:gridCol>
                <a:gridCol w="473241">
                  <a:extLst>
                    <a:ext uri="{9D8B030D-6E8A-4147-A177-3AD203B41FA5}">
                      <a16:colId xmlns:a16="http://schemas.microsoft.com/office/drawing/2014/main" val="765152578"/>
                    </a:ext>
                  </a:extLst>
                </a:gridCol>
                <a:gridCol w="473241">
                  <a:extLst>
                    <a:ext uri="{9D8B030D-6E8A-4147-A177-3AD203B41FA5}">
                      <a16:colId xmlns:a16="http://schemas.microsoft.com/office/drawing/2014/main" val="1527564513"/>
                    </a:ext>
                  </a:extLst>
                </a:gridCol>
                <a:gridCol w="473241">
                  <a:extLst>
                    <a:ext uri="{9D8B030D-6E8A-4147-A177-3AD203B41FA5}">
                      <a16:colId xmlns:a16="http://schemas.microsoft.com/office/drawing/2014/main" val="247746183"/>
                    </a:ext>
                  </a:extLst>
                </a:gridCol>
                <a:gridCol w="473241">
                  <a:extLst>
                    <a:ext uri="{9D8B030D-6E8A-4147-A177-3AD203B41FA5}">
                      <a16:colId xmlns:a16="http://schemas.microsoft.com/office/drawing/2014/main" val="3922512761"/>
                    </a:ext>
                  </a:extLst>
                </a:gridCol>
                <a:gridCol w="473241">
                  <a:extLst>
                    <a:ext uri="{9D8B030D-6E8A-4147-A177-3AD203B41FA5}">
                      <a16:colId xmlns:a16="http://schemas.microsoft.com/office/drawing/2014/main" val="2688734994"/>
                    </a:ext>
                  </a:extLst>
                </a:gridCol>
                <a:gridCol w="473241">
                  <a:extLst>
                    <a:ext uri="{9D8B030D-6E8A-4147-A177-3AD203B41FA5}">
                      <a16:colId xmlns:a16="http://schemas.microsoft.com/office/drawing/2014/main" val="3686487780"/>
                    </a:ext>
                  </a:extLst>
                </a:gridCol>
                <a:gridCol w="473241">
                  <a:extLst>
                    <a:ext uri="{9D8B030D-6E8A-4147-A177-3AD203B41FA5}">
                      <a16:colId xmlns:a16="http://schemas.microsoft.com/office/drawing/2014/main" val="164862870"/>
                    </a:ext>
                  </a:extLst>
                </a:gridCol>
                <a:gridCol w="473241">
                  <a:extLst>
                    <a:ext uri="{9D8B030D-6E8A-4147-A177-3AD203B41FA5}">
                      <a16:colId xmlns:a16="http://schemas.microsoft.com/office/drawing/2014/main" val="4192175733"/>
                    </a:ext>
                  </a:extLst>
                </a:gridCol>
                <a:gridCol w="473241">
                  <a:extLst>
                    <a:ext uri="{9D8B030D-6E8A-4147-A177-3AD203B41FA5}">
                      <a16:colId xmlns:a16="http://schemas.microsoft.com/office/drawing/2014/main" val="2621233073"/>
                    </a:ext>
                  </a:extLst>
                </a:gridCol>
                <a:gridCol w="473241">
                  <a:extLst>
                    <a:ext uri="{9D8B030D-6E8A-4147-A177-3AD203B41FA5}">
                      <a16:colId xmlns:a16="http://schemas.microsoft.com/office/drawing/2014/main" val="2875775945"/>
                    </a:ext>
                  </a:extLst>
                </a:gridCol>
                <a:gridCol w="473241">
                  <a:extLst>
                    <a:ext uri="{9D8B030D-6E8A-4147-A177-3AD203B41FA5}">
                      <a16:colId xmlns:a16="http://schemas.microsoft.com/office/drawing/2014/main" val="409700646"/>
                    </a:ext>
                  </a:extLst>
                </a:gridCol>
                <a:gridCol w="473241">
                  <a:extLst>
                    <a:ext uri="{9D8B030D-6E8A-4147-A177-3AD203B41FA5}">
                      <a16:colId xmlns:a16="http://schemas.microsoft.com/office/drawing/2014/main" val="976196380"/>
                    </a:ext>
                  </a:extLst>
                </a:gridCol>
                <a:gridCol w="473241">
                  <a:extLst>
                    <a:ext uri="{9D8B030D-6E8A-4147-A177-3AD203B41FA5}">
                      <a16:colId xmlns:a16="http://schemas.microsoft.com/office/drawing/2014/main" val="3806898276"/>
                    </a:ext>
                  </a:extLst>
                </a:gridCol>
                <a:gridCol w="473241">
                  <a:extLst>
                    <a:ext uri="{9D8B030D-6E8A-4147-A177-3AD203B41FA5}">
                      <a16:colId xmlns:a16="http://schemas.microsoft.com/office/drawing/2014/main" val="3597245773"/>
                    </a:ext>
                  </a:extLst>
                </a:gridCol>
                <a:gridCol w="473241">
                  <a:extLst>
                    <a:ext uri="{9D8B030D-6E8A-4147-A177-3AD203B41FA5}">
                      <a16:colId xmlns:a16="http://schemas.microsoft.com/office/drawing/2014/main" val="2222019906"/>
                    </a:ext>
                  </a:extLst>
                </a:gridCol>
              </a:tblGrid>
              <a:tr h="440271">
                <a:tc>
                  <a:txBody>
                    <a:bodyPr/>
                    <a:lstStyle/>
                    <a:p>
                      <a:r>
                        <a:rPr lang="en-US" dirty="0" smtClean="0"/>
                        <a:t>79</a:t>
                      </a:r>
                      <a:endParaRPr lang="en-US" dirty="0"/>
                    </a:p>
                  </a:txBody>
                  <a:tcPr>
                    <a:solidFill>
                      <a:srgbClr val="7030A0"/>
                    </a:solidFill>
                  </a:tcPr>
                </a:tc>
                <a:tc>
                  <a:txBody>
                    <a:bodyPr/>
                    <a:lstStyle/>
                    <a:p>
                      <a:r>
                        <a:rPr lang="en-US" dirty="0" smtClean="0"/>
                        <a:t>81</a:t>
                      </a:r>
                      <a:endParaRPr lang="en-US" dirty="0"/>
                    </a:p>
                  </a:txBody>
                  <a:tcPr>
                    <a:solidFill>
                      <a:srgbClr val="7030A0"/>
                    </a:solidFill>
                  </a:tcPr>
                </a:tc>
                <a:tc>
                  <a:txBody>
                    <a:bodyPr/>
                    <a:lstStyle/>
                    <a:p>
                      <a:r>
                        <a:rPr lang="en-US" dirty="0" smtClean="0"/>
                        <a:t>89</a:t>
                      </a:r>
                      <a:endParaRPr lang="en-US" dirty="0"/>
                    </a:p>
                  </a:txBody>
                  <a:tcPr>
                    <a:solidFill>
                      <a:srgbClr val="7030A0"/>
                    </a:solidFill>
                  </a:tcPr>
                </a:tc>
                <a:tc>
                  <a:txBody>
                    <a:bodyPr/>
                    <a:lstStyle/>
                    <a:p>
                      <a:r>
                        <a:rPr lang="en-US" dirty="0" smtClean="0"/>
                        <a:t>94</a:t>
                      </a:r>
                      <a:endParaRPr lang="en-US" dirty="0"/>
                    </a:p>
                  </a:txBody>
                  <a:tcPr>
                    <a:solidFill>
                      <a:srgbClr val="7030A0"/>
                    </a:solidFill>
                  </a:tcPr>
                </a:tc>
                <a:tc>
                  <a:txBody>
                    <a:bodyPr/>
                    <a:lstStyle/>
                    <a:p>
                      <a:r>
                        <a:rPr lang="en-US" dirty="0" smtClean="0"/>
                        <a:t>00</a:t>
                      </a:r>
                      <a:endParaRPr lang="en-US" dirty="0"/>
                    </a:p>
                  </a:txBody>
                  <a:tcPr>
                    <a:solidFill>
                      <a:srgbClr val="7030A0"/>
                    </a:solidFill>
                  </a:tcPr>
                </a:tc>
                <a:tc>
                  <a:txBody>
                    <a:bodyPr/>
                    <a:lstStyle/>
                    <a:p>
                      <a:r>
                        <a:rPr lang="en-US" dirty="0" smtClean="0"/>
                        <a:t>06</a:t>
                      </a:r>
                      <a:endParaRPr lang="en-US" dirty="0"/>
                    </a:p>
                  </a:txBody>
                  <a:tcPr>
                    <a:solidFill>
                      <a:srgbClr val="7030A0"/>
                    </a:solidFill>
                  </a:tcPr>
                </a:tc>
                <a:tc>
                  <a:txBody>
                    <a:bodyPr/>
                    <a:lstStyle/>
                    <a:p>
                      <a:r>
                        <a:rPr lang="en-US" dirty="0" smtClean="0"/>
                        <a:t>09</a:t>
                      </a:r>
                      <a:endParaRPr lang="en-US" dirty="0"/>
                    </a:p>
                  </a:txBody>
                  <a:tcPr>
                    <a:solidFill>
                      <a:srgbClr val="7030A0"/>
                    </a:solidFill>
                  </a:tcPr>
                </a:tc>
                <a:tc>
                  <a:txBody>
                    <a:bodyPr/>
                    <a:lstStyle/>
                    <a:p>
                      <a:r>
                        <a:rPr lang="en-US" dirty="0" smtClean="0"/>
                        <a:t>80</a:t>
                      </a:r>
                      <a:endParaRPr lang="en-US" dirty="0"/>
                    </a:p>
                  </a:txBody>
                  <a:tcPr>
                    <a:solidFill>
                      <a:srgbClr val="B85CB1"/>
                    </a:solidFill>
                  </a:tcPr>
                </a:tc>
                <a:tc>
                  <a:txBody>
                    <a:bodyPr/>
                    <a:lstStyle/>
                    <a:p>
                      <a:r>
                        <a:rPr lang="en-US" dirty="0" smtClean="0"/>
                        <a:t>86</a:t>
                      </a:r>
                      <a:endParaRPr lang="en-US" dirty="0"/>
                    </a:p>
                  </a:txBody>
                  <a:tcPr>
                    <a:solidFill>
                      <a:srgbClr val="B85CB1"/>
                    </a:solidFill>
                  </a:tcPr>
                </a:tc>
                <a:tc>
                  <a:txBody>
                    <a:bodyPr/>
                    <a:lstStyle/>
                    <a:p>
                      <a:r>
                        <a:rPr lang="en-US" dirty="0" smtClean="0"/>
                        <a:t>96</a:t>
                      </a:r>
                      <a:endParaRPr lang="en-US" dirty="0"/>
                    </a:p>
                  </a:txBody>
                  <a:tcPr>
                    <a:solidFill>
                      <a:srgbClr val="B85CB1"/>
                    </a:solidFill>
                  </a:tcPr>
                </a:tc>
                <a:tc>
                  <a:txBody>
                    <a:bodyPr/>
                    <a:lstStyle/>
                    <a:p>
                      <a:r>
                        <a:rPr lang="en-US" dirty="0" smtClean="0"/>
                        <a:t>98</a:t>
                      </a:r>
                      <a:endParaRPr lang="en-US" dirty="0"/>
                    </a:p>
                  </a:txBody>
                  <a:tcPr>
                    <a:solidFill>
                      <a:srgbClr val="B85CB1"/>
                    </a:solidFill>
                  </a:tcPr>
                </a:tc>
                <a:tc>
                  <a:txBody>
                    <a:bodyPr/>
                    <a:lstStyle/>
                    <a:p>
                      <a:r>
                        <a:rPr lang="en-US" dirty="0" smtClean="0"/>
                        <a:t>99</a:t>
                      </a:r>
                      <a:endParaRPr lang="en-US" dirty="0"/>
                    </a:p>
                  </a:txBody>
                  <a:tcPr>
                    <a:solidFill>
                      <a:srgbClr val="B85CB1"/>
                    </a:solidFill>
                  </a:tcPr>
                </a:tc>
                <a:tc>
                  <a:txBody>
                    <a:bodyPr/>
                    <a:lstStyle/>
                    <a:p>
                      <a:r>
                        <a:rPr lang="en-US" dirty="0" smtClean="0"/>
                        <a:t>01</a:t>
                      </a:r>
                      <a:endParaRPr lang="en-US" dirty="0"/>
                    </a:p>
                  </a:txBody>
                  <a:tcPr>
                    <a:solidFill>
                      <a:srgbClr val="B85CB1"/>
                    </a:solidFill>
                  </a:tcPr>
                </a:tc>
                <a:tc>
                  <a:txBody>
                    <a:bodyPr/>
                    <a:lstStyle/>
                    <a:p>
                      <a:r>
                        <a:rPr lang="en-US" dirty="0" smtClean="0"/>
                        <a:t>80</a:t>
                      </a:r>
                      <a:endParaRPr lang="en-US" dirty="0"/>
                    </a:p>
                  </a:txBody>
                  <a:tcPr>
                    <a:solidFill>
                      <a:srgbClr val="7030A0"/>
                    </a:solidFill>
                  </a:tcPr>
                </a:tc>
                <a:tc>
                  <a:txBody>
                    <a:bodyPr/>
                    <a:lstStyle/>
                    <a:p>
                      <a:r>
                        <a:rPr lang="en-US" dirty="0" smtClean="0"/>
                        <a:t>85</a:t>
                      </a:r>
                      <a:endParaRPr lang="en-US" dirty="0"/>
                    </a:p>
                  </a:txBody>
                  <a:tcPr>
                    <a:solidFill>
                      <a:srgbClr val="7030A0"/>
                    </a:solidFill>
                  </a:tcPr>
                </a:tc>
                <a:tc>
                  <a:txBody>
                    <a:bodyPr/>
                    <a:lstStyle/>
                    <a:p>
                      <a:r>
                        <a:rPr lang="en-US" dirty="0" smtClean="0"/>
                        <a:t>86</a:t>
                      </a:r>
                      <a:endParaRPr lang="en-US" dirty="0"/>
                    </a:p>
                  </a:txBody>
                  <a:tcPr>
                    <a:solidFill>
                      <a:srgbClr val="7030A0"/>
                    </a:solidFill>
                  </a:tcPr>
                </a:tc>
                <a:tc>
                  <a:txBody>
                    <a:bodyPr/>
                    <a:lstStyle/>
                    <a:p>
                      <a:r>
                        <a:rPr lang="en-US" dirty="0" smtClean="0"/>
                        <a:t>88</a:t>
                      </a:r>
                      <a:endParaRPr lang="en-US" dirty="0"/>
                    </a:p>
                  </a:txBody>
                  <a:tcPr>
                    <a:solidFill>
                      <a:srgbClr val="7030A0"/>
                    </a:solidFill>
                  </a:tcPr>
                </a:tc>
                <a:tc>
                  <a:txBody>
                    <a:bodyPr/>
                    <a:lstStyle/>
                    <a:p>
                      <a:r>
                        <a:rPr lang="en-US" dirty="0" smtClean="0"/>
                        <a:t>05</a:t>
                      </a:r>
                      <a:endParaRPr lang="en-US" dirty="0"/>
                    </a:p>
                  </a:txBody>
                  <a:tcPr>
                    <a:solidFill>
                      <a:srgbClr val="7030A0"/>
                    </a:solidFill>
                  </a:tcPr>
                </a:tc>
                <a:tc>
                  <a:txBody>
                    <a:bodyPr/>
                    <a:lstStyle/>
                    <a:p>
                      <a:r>
                        <a:rPr lang="en-US" dirty="0" smtClean="0"/>
                        <a:t>10</a:t>
                      </a:r>
                      <a:endParaRPr lang="en-US" dirty="0"/>
                    </a:p>
                  </a:txBody>
                  <a:tcPr>
                    <a:solidFill>
                      <a:srgbClr val="7030A0"/>
                    </a:solidFill>
                  </a:tcPr>
                </a:tc>
                <a:extLst>
                  <a:ext uri="{0D108BD9-81ED-4DB2-BD59-A6C34878D82A}">
                    <a16:rowId xmlns:a16="http://schemas.microsoft.com/office/drawing/2014/main" val="3447925763"/>
                  </a:ext>
                </a:extLst>
              </a:tr>
            </a:tbl>
          </a:graphicData>
        </a:graphic>
      </p:graphicFrame>
      <p:sp>
        <p:nvSpPr>
          <p:cNvPr id="17" name="Curved Down Arrow 16"/>
          <p:cNvSpPr/>
          <p:nvPr/>
        </p:nvSpPr>
        <p:spPr>
          <a:xfrm>
            <a:off x="3006217" y="5478635"/>
            <a:ext cx="3054923" cy="670035"/>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Curved Down Arrow 17"/>
          <p:cNvSpPr/>
          <p:nvPr/>
        </p:nvSpPr>
        <p:spPr>
          <a:xfrm>
            <a:off x="6389820" y="5559793"/>
            <a:ext cx="2511013" cy="528145"/>
          </a:xfrm>
          <a:prstGeom prst="curvedDownArrow">
            <a:avLst/>
          </a:prstGeom>
          <a:solidFill>
            <a:srgbClr val="B85C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Curved Down Arrow 18"/>
          <p:cNvSpPr/>
          <p:nvPr/>
        </p:nvSpPr>
        <p:spPr>
          <a:xfrm>
            <a:off x="9219731" y="5632719"/>
            <a:ext cx="2416419" cy="470756"/>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3970141" y="5803513"/>
            <a:ext cx="598241" cy="400110"/>
          </a:xfrm>
          <a:prstGeom prst="rect">
            <a:avLst/>
          </a:prstGeom>
        </p:spPr>
        <p:txBody>
          <a:bodyPr wrap="none">
            <a:spAutoFit/>
          </a:bodyPr>
          <a:lstStyle/>
          <a:p>
            <a:pPr algn="ctr" rtl="1">
              <a:buClr>
                <a:srgbClr val="00B050"/>
              </a:buClr>
            </a:pPr>
            <a:r>
              <a:rPr lang="en-US" sz="2000" b="1" dirty="0">
                <a:latin typeface="Times New Roman" panose="02020603050405020304" pitchFamily="18" charset="0"/>
                <a:cs typeface="Times New Roman" panose="02020603050405020304" pitchFamily="18" charset="0"/>
              </a:rPr>
              <a:t>Dec</a:t>
            </a:r>
          </a:p>
        </p:txBody>
      </p:sp>
      <p:sp>
        <p:nvSpPr>
          <p:cNvPr id="21" name="Rectangle 20"/>
          <p:cNvSpPr/>
          <p:nvPr/>
        </p:nvSpPr>
        <p:spPr>
          <a:xfrm>
            <a:off x="7269206" y="5803513"/>
            <a:ext cx="583814" cy="400110"/>
          </a:xfrm>
          <a:prstGeom prst="rect">
            <a:avLst/>
          </a:prstGeom>
        </p:spPr>
        <p:txBody>
          <a:bodyPr wrap="none">
            <a:spAutoFit/>
          </a:bodyPr>
          <a:lstStyle/>
          <a:p>
            <a:pPr algn="ctr" rtl="1">
              <a:buClr>
                <a:srgbClr val="00B050"/>
              </a:buClr>
            </a:pPr>
            <a:r>
              <a:rPr lang="en-US" sz="2000" b="1" dirty="0">
                <a:latin typeface="Times New Roman" panose="02020603050405020304" pitchFamily="18" charset="0"/>
                <a:cs typeface="Times New Roman" panose="02020603050405020304" pitchFamily="18" charset="0"/>
              </a:rPr>
              <a:t>Jan</a:t>
            </a:r>
          </a:p>
        </p:txBody>
      </p:sp>
      <p:sp>
        <p:nvSpPr>
          <p:cNvPr id="22" name="Rectangle 21"/>
          <p:cNvSpPr/>
          <p:nvPr/>
        </p:nvSpPr>
        <p:spPr>
          <a:xfrm>
            <a:off x="10110381" y="5835227"/>
            <a:ext cx="598241" cy="400110"/>
          </a:xfrm>
          <a:prstGeom prst="rect">
            <a:avLst/>
          </a:prstGeom>
        </p:spPr>
        <p:txBody>
          <a:bodyPr wrap="none">
            <a:spAutoFit/>
          </a:bodyPr>
          <a:lstStyle/>
          <a:p>
            <a:pPr algn="ctr" rtl="1">
              <a:buClr>
                <a:srgbClr val="00B050"/>
              </a:buClr>
            </a:pPr>
            <a:r>
              <a:rPr lang="en-US" sz="2000" b="1" dirty="0">
                <a:latin typeface="Times New Roman" panose="02020603050405020304" pitchFamily="18" charset="0"/>
                <a:cs typeface="Times New Roman" panose="02020603050405020304" pitchFamily="18" charset="0"/>
              </a:rPr>
              <a:t>Feb</a:t>
            </a:r>
          </a:p>
        </p:txBody>
      </p:sp>
      <p:sp>
        <p:nvSpPr>
          <p:cNvPr id="23" name="Rectangle 22"/>
          <p:cNvSpPr/>
          <p:nvPr/>
        </p:nvSpPr>
        <p:spPr>
          <a:xfrm>
            <a:off x="1013608" y="6126453"/>
            <a:ext cx="1524776" cy="52322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800" b="1" dirty="0" smtClean="0">
                <a:latin typeface="Times New Roman" panose="02020603050405020304" pitchFamily="18" charset="0"/>
                <a:ea typeface="+mj-ea"/>
                <a:cs typeface="Times New Roman" panose="02020603050405020304" pitchFamily="18" charset="0"/>
              </a:rPr>
              <a:t>negative</a:t>
            </a:r>
            <a:r>
              <a:rPr lang="fa-IR" sz="2000" b="1" dirty="0" smtClean="0">
                <a:latin typeface="Times New Roman" panose="02020603050405020304" pitchFamily="18" charset="0"/>
                <a:ea typeface="+mj-ea"/>
                <a:cs typeface="Times New Roman" panose="02020603050405020304" pitchFamily="18" charset="0"/>
              </a:rPr>
              <a:t> </a:t>
            </a:r>
            <a:endParaRPr lang="en-US" sz="2000" b="1" dirty="0">
              <a:latin typeface="Times New Roman" panose="02020603050405020304" pitchFamily="18" charset="0"/>
              <a:ea typeface="+mj-ea"/>
              <a:cs typeface="Times New Roman" panose="02020603050405020304" pitchFamily="18" charset="0"/>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27" name="8-Point Star 26"/>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14</a:t>
            </a:r>
            <a:endParaRPr lang="en-US" sz="2000" b="1" dirty="0">
              <a:solidFill>
                <a:schemeClr val="tx1"/>
              </a:solidFill>
              <a:cs typeface="B Nazanin" panose="00000400000000000000" pitchFamily="2" charset="-78"/>
            </a:endParaRPr>
          </a:p>
        </p:txBody>
      </p:sp>
      <p:sp>
        <p:nvSpPr>
          <p:cNvPr id="2" name="Rectangle 1"/>
          <p:cNvSpPr/>
          <p:nvPr/>
        </p:nvSpPr>
        <p:spPr>
          <a:xfrm>
            <a:off x="13062" y="1621219"/>
            <a:ext cx="8090263" cy="646331"/>
          </a:xfrm>
          <a:prstGeom prst="rect">
            <a:avLst/>
          </a:prstGeom>
        </p:spPr>
        <p:txBody>
          <a:bodyPr wrap="square">
            <a:spAutoFit/>
          </a:bodyPr>
          <a:lstStyle/>
          <a:p>
            <a:pPr marL="285750" indent="-285750" algn="just">
              <a:buClr>
                <a:srgbClr val="FF0000"/>
              </a:buClr>
              <a:buFont typeface="Wingdings" panose="05000000000000000000" pitchFamily="2" charset="2"/>
              <a:buChar char="v"/>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mean and standard deviation values of the wave activity influx for the central </a:t>
            </a:r>
            <a:r>
              <a:rPr lang="en-US" b="1" dirty="0" smtClean="0">
                <a:latin typeface="Times New Roman" panose="02020603050405020304" pitchFamily="18" charset="0"/>
                <a:ea typeface="Calibri" panose="020F0502020204030204" pitchFamily="34" charset="0"/>
              </a:rPr>
              <a:t>subdomain where </a:t>
            </a:r>
            <a:r>
              <a:rPr lang="en-US" b="1" dirty="0">
                <a:latin typeface="Times New Roman" panose="02020603050405020304" pitchFamily="18" charset="0"/>
                <a:ea typeface="Calibri" panose="020F0502020204030204" pitchFamily="34" charset="0"/>
              </a:rPr>
              <a:t>the cyclones are </a:t>
            </a:r>
            <a:r>
              <a:rPr lang="en-US" b="1" dirty="0" smtClean="0">
                <a:latin typeface="Times New Roman" panose="02020603050405020304" pitchFamily="18" charset="0"/>
                <a:ea typeface="Calibri" panose="020F0502020204030204" pitchFamily="34" charset="0"/>
              </a:rPr>
              <a:t>formed.</a:t>
            </a:r>
            <a:endParaRPr lang="en-US" b="1" dirty="0">
              <a:latin typeface="Times New Roman" panose="02020603050405020304" pitchFamily="18" charset="0"/>
              <a:ea typeface="Calibri" panose="020F0502020204030204" pitchFamily="34" charset="0"/>
            </a:endParaRPr>
          </a:p>
        </p:txBody>
      </p:sp>
      <p:sp>
        <p:nvSpPr>
          <p:cNvPr id="3" name="Rectangle 2"/>
          <p:cNvSpPr/>
          <p:nvPr/>
        </p:nvSpPr>
        <p:spPr>
          <a:xfrm>
            <a:off x="0" y="2393091"/>
            <a:ext cx="8103325" cy="646331"/>
          </a:xfrm>
          <a:prstGeom prst="rect">
            <a:avLst/>
          </a:prstGeom>
        </p:spPr>
        <p:txBody>
          <a:bodyPr wrap="square">
            <a:spAutoFit/>
          </a:bodyPr>
          <a:lstStyle/>
          <a:p>
            <a:pPr marL="285750" indent="-285750" algn="just">
              <a:buClr>
                <a:srgbClr val="FF0000"/>
              </a:buClr>
              <a:buFont typeface="Wingdings" panose="05000000000000000000" pitchFamily="2" charset="2"/>
              <a:buChar char="v"/>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critical positive phase for the months with influx values greater than mean plus the standard </a:t>
            </a:r>
            <a:r>
              <a:rPr lang="en-US" b="1" dirty="0" smtClean="0">
                <a:latin typeface="Times New Roman" panose="02020603050405020304" pitchFamily="18" charset="0"/>
                <a:ea typeface="Calibri" panose="020F0502020204030204" pitchFamily="34" charset="0"/>
              </a:rPr>
              <a:t>deviation. </a:t>
            </a:r>
            <a:endParaRPr lang="en-US" b="1" dirty="0"/>
          </a:p>
        </p:txBody>
      </p:sp>
      <p:sp>
        <p:nvSpPr>
          <p:cNvPr id="4" name="Rectangle 3"/>
          <p:cNvSpPr/>
          <p:nvPr/>
        </p:nvSpPr>
        <p:spPr>
          <a:xfrm>
            <a:off x="-13064" y="3146874"/>
            <a:ext cx="7963989" cy="646331"/>
          </a:xfrm>
          <a:prstGeom prst="rect">
            <a:avLst/>
          </a:prstGeom>
        </p:spPr>
        <p:txBody>
          <a:bodyPr wrap="square">
            <a:spAutoFit/>
          </a:bodyPr>
          <a:lstStyle/>
          <a:p>
            <a:pPr marL="285750" indent="-285750" algn="just">
              <a:buClr>
                <a:srgbClr val="FF0000"/>
              </a:buClr>
              <a:buFont typeface="Wingdings" panose="05000000000000000000" pitchFamily="2" charset="2"/>
              <a:buChar char="v"/>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critical negative phase for the months with influx values less than mean minus the standard </a:t>
            </a:r>
            <a:r>
              <a:rPr lang="en-US" b="1" dirty="0" smtClean="0">
                <a:latin typeface="Times New Roman" panose="02020603050405020304" pitchFamily="18" charset="0"/>
                <a:ea typeface="Calibri" panose="020F0502020204030204" pitchFamily="34" charset="0"/>
              </a:rPr>
              <a:t>deviation.</a:t>
            </a:r>
            <a:endParaRPr lang="en-US" b="1" dirty="0"/>
          </a:p>
        </p:txBody>
      </p:sp>
    </p:spTree>
    <p:extLst>
      <p:ext uri="{BB962C8B-B14F-4D97-AF65-F5344CB8AC3E}">
        <p14:creationId xmlns:p14="http://schemas.microsoft.com/office/powerpoint/2010/main" val="397163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30368"/>
            <a:ext cx="6096000" cy="6332279"/>
          </a:xfrm>
          <a:prstGeom prst="rect">
            <a:avLst/>
          </a:prstGeom>
          <a:noFill/>
          <a:ln>
            <a:noFill/>
          </a:ln>
        </p:spPr>
      </p:pic>
      <p:sp>
        <p:nvSpPr>
          <p:cNvPr id="23" name="Rectangle 22"/>
          <p:cNvSpPr/>
          <p:nvPr/>
        </p:nvSpPr>
        <p:spPr>
          <a:xfrm>
            <a:off x="7855027" y="4652416"/>
            <a:ext cx="2691763" cy="30777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1400" b="1" dirty="0">
                <a:latin typeface="Times New Roman" panose="02020603050405020304" pitchFamily="18" charset="0"/>
                <a:cs typeface="Times New Roman" panose="02020603050405020304" pitchFamily="18" charset="0"/>
              </a:rPr>
              <a:t>The </a:t>
            </a:r>
            <a:r>
              <a:rPr lang="en-US" sz="1400" b="1" dirty="0" smtClean="0">
                <a:latin typeface="Times New Roman" panose="02020603050405020304" pitchFamily="18" charset="0"/>
                <a:cs typeface="Times New Roman" panose="02020603050405020304" pitchFamily="18" charset="0"/>
              </a:rPr>
              <a:t>vertical flux </a:t>
            </a:r>
            <a:r>
              <a:rPr lang="en-US" sz="1400" b="1" dirty="0">
                <a:latin typeface="Times New Roman" panose="02020603050405020304" pitchFamily="18" charset="0"/>
                <a:cs typeface="Times New Roman" panose="02020603050405020304" pitchFamily="18" charset="0"/>
              </a:rPr>
              <a:t>of wave activity</a:t>
            </a:r>
          </a:p>
        </p:txBody>
      </p:sp>
      <p:sp>
        <p:nvSpPr>
          <p:cNvPr id="25" name="Rectangle 24"/>
          <p:cNvSpPr/>
          <p:nvPr/>
        </p:nvSpPr>
        <p:spPr>
          <a:xfrm>
            <a:off x="7720050" y="2749963"/>
            <a:ext cx="2961718" cy="30777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400" b="1" dirty="0">
                <a:latin typeface="Times New Roman" panose="02020603050405020304" pitchFamily="18" charset="0"/>
                <a:cs typeface="Times New Roman" panose="02020603050405020304" pitchFamily="18" charset="0"/>
              </a:rPr>
              <a:t>The meridional flux of wave activity  </a:t>
            </a:r>
          </a:p>
        </p:txBody>
      </p:sp>
      <p:sp>
        <p:nvSpPr>
          <p:cNvPr id="26" name="Rectangle 25"/>
          <p:cNvSpPr/>
          <p:nvPr/>
        </p:nvSpPr>
        <p:spPr>
          <a:xfrm>
            <a:off x="7736731" y="90530"/>
            <a:ext cx="2945037" cy="52322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1400" b="1" dirty="0" smtClean="0">
                <a:latin typeface="Times New Roman" panose="02020603050405020304" pitchFamily="18" charset="0"/>
                <a:cs typeface="Times New Roman" panose="02020603050405020304" pitchFamily="18" charset="0"/>
              </a:rPr>
              <a:t>The horizontal flux of wave activity </a:t>
            </a:r>
          </a:p>
          <a:p>
            <a:r>
              <a:rPr lang="en-US" sz="1400" b="1" dirty="0" smtClean="0">
                <a:latin typeface="Times New Roman" panose="02020603050405020304" pitchFamily="18" charset="0"/>
                <a:cs typeface="Times New Roman" panose="02020603050405020304" pitchFamily="18" charset="0"/>
              </a:rPr>
              <a:t>               &amp; its divergence</a:t>
            </a:r>
            <a:endParaRPr lang="en-US" sz="1400" dirty="0">
              <a:latin typeface="Times New Roman" panose="02020603050405020304" pitchFamily="18" charset="0"/>
              <a:cs typeface="Times New Roman" panose="02020603050405020304" pitchFamily="18" charset="0"/>
            </a:endParaRPr>
          </a:p>
        </p:txBody>
      </p:sp>
      <p:sp>
        <p:nvSpPr>
          <p:cNvPr id="27" name="Down Arrow Callout 26"/>
          <p:cNvSpPr/>
          <p:nvPr/>
        </p:nvSpPr>
        <p:spPr>
          <a:xfrm>
            <a:off x="6621534" y="113828"/>
            <a:ext cx="923109" cy="57527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Callout 28"/>
          <p:cNvSpPr/>
          <p:nvPr/>
        </p:nvSpPr>
        <p:spPr>
          <a:xfrm>
            <a:off x="11106274" y="103316"/>
            <a:ext cx="923109" cy="59629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lus 29"/>
          <p:cNvSpPr/>
          <p:nvPr/>
        </p:nvSpPr>
        <p:spPr>
          <a:xfrm>
            <a:off x="6814826" y="59598"/>
            <a:ext cx="540941" cy="525000"/>
          </a:xfrm>
          <a:prstGeom prst="mathPlus">
            <a:avLst>
              <a:gd name="adj1" fmla="val 119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inus 31"/>
          <p:cNvSpPr/>
          <p:nvPr/>
        </p:nvSpPr>
        <p:spPr>
          <a:xfrm>
            <a:off x="11149816" y="68657"/>
            <a:ext cx="836024" cy="425929"/>
          </a:xfrm>
          <a:prstGeom prst="mathMinus">
            <a:avLst>
              <a:gd name="adj1" fmla="val 15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28" name="Title 1"/>
          <p:cNvSpPr txBox="1">
            <a:spLocks/>
          </p:cNvSpPr>
          <p:nvPr/>
        </p:nvSpPr>
        <p:spPr>
          <a:xfrm>
            <a:off x="2053870" y="48580"/>
            <a:ext cx="4446758" cy="954212"/>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
                <a:srgbClr val="00B050"/>
              </a:buClr>
            </a:pPr>
            <a:r>
              <a:rPr lang="en-US" sz="25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3)   The third stage of the research</a:t>
            </a:r>
          </a:p>
          <a:p>
            <a:pPr algn="ctr" rtl="1">
              <a:buClr>
                <a:srgbClr val="00B050"/>
              </a:buClr>
            </a:pPr>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3-1)  Distribution </a:t>
            </a:r>
            <a:r>
              <a:rPr lang="en-US" sz="2000" b="1" dirty="0">
                <a:solidFill>
                  <a:schemeClr val="accent2">
                    <a:lumMod val="75000"/>
                  </a:schemeClr>
                </a:solidFill>
                <a:latin typeface="Times New Roman" panose="02020603050405020304" pitchFamily="18" charset="0"/>
                <a:cs typeface="Times New Roman" panose="02020603050405020304" pitchFamily="18" charset="0"/>
              </a:rPr>
              <a:t>of wave activity </a:t>
            </a:r>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flux</a:t>
            </a:r>
          </a:p>
          <a:p>
            <a:pPr algn="ctr" rtl="1">
              <a:buClr>
                <a:srgbClr val="00B050"/>
              </a:buClr>
            </a:pPr>
            <a:r>
              <a:rPr lang="en-US" sz="2000" b="1" dirty="0" smtClean="0">
                <a:solidFill>
                  <a:schemeClr val="bg1"/>
                </a:solidFill>
                <a:latin typeface="Times New Roman" panose="02020603050405020304" pitchFamily="18" charset="0"/>
                <a:cs typeface="Times New Roman" panose="02020603050405020304" pitchFamily="18" charset="0"/>
              </a:rPr>
              <a:t>for critical phases</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5" name="8-Point Star 14"/>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15</a:t>
            </a:r>
            <a:endParaRPr lang="en-US" sz="2000" b="1" dirty="0">
              <a:solidFill>
                <a:schemeClr val="tx1"/>
              </a:solidFill>
              <a:cs typeface="B Nazanin" panose="00000400000000000000" pitchFamily="2" charset="-78"/>
            </a:endParaRPr>
          </a:p>
        </p:txBody>
      </p:sp>
      <p:sp>
        <p:nvSpPr>
          <p:cNvPr id="2" name="Rectangle 1"/>
          <p:cNvSpPr/>
          <p:nvPr/>
        </p:nvSpPr>
        <p:spPr>
          <a:xfrm>
            <a:off x="5755" y="2103632"/>
            <a:ext cx="6096000" cy="923330"/>
          </a:xfrm>
          <a:prstGeom prst="rect">
            <a:avLst/>
          </a:prstGeom>
        </p:spPr>
        <p:txBody>
          <a:bodyPr>
            <a:spAutoFit/>
          </a:bodyPr>
          <a:lstStyle/>
          <a:p>
            <a:pPr marL="285750" indent="-285750" algn="just">
              <a:buClr>
                <a:srgbClr val="FF0000"/>
              </a:buClr>
              <a:buFont typeface="Wingdings" panose="05000000000000000000" pitchFamily="2" charset="2"/>
              <a:buChar char="ü"/>
            </a:pPr>
            <a:r>
              <a:rPr lang="en-US" dirty="0">
                <a:latin typeface="Times New Roman" panose="02020603050405020304" pitchFamily="18" charset="0"/>
                <a:ea typeface="Calibri" panose="020F0502020204030204" pitchFamily="34" charset="0"/>
              </a:rPr>
              <a:t>For the </a:t>
            </a:r>
            <a:r>
              <a:rPr lang="en-US" dirty="0" smtClean="0">
                <a:latin typeface="Times New Roman" panose="02020603050405020304" pitchFamily="18" charset="0"/>
                <a:ea typeface="Calibri" panose="020F0502020204030204" pitchFamily="34" charset="0"/>
              </a:rPr>
              <a:t>positive (negative) phase, the stronger (weaker) </a:t>
            </a:r>
            <a:r>
              <a:rPr lang="en-US" dirty="0">
                <a:latin typeface="Times New Roman" panose="02020603050405020304" pitchFamily="18" charset="0"/>
                <a:ea typeface="Calibri" panose="020F0502020204030204" pitchFamily="34" charset="0"/>
              </a:rPr>
              <a:t>branch extends to lower latitudes and </a:t>
            </a:r>
            <a:r>
              <a:rPr lang="en-US" dirty="0" smtClean="0">
                <a:latin typeface="Times New Roman" panose="02020603050405020304" pitchFamily="18" charset="0"/>
                <a:ea typeface="Calibri" panose="020F0502020204030204" pitchFamily="34" charset="0"/>
              </a:rPr>
              <a:t>merges with </a:t>
            </a:r>
            <a:r>
              <a:rPr lang="en-US" dirty="0">
                <a:latin typeface="Times New Roman" panose="02020603050405020304" pitchFamily="18" charset="0"/>
                <a:ea typeface="Calibri" panose="020F0502020204030204" pitchFamily="34" charset="0"/>
              </a:rPr>
              <a:t>the Mediterranean storm </a:t>
            </a:r>
            <a:r>
              <a:rPr lang="en-US" dirty="0" smtClean="0">
                <a:latin typeface="Times New Roman" panose="02020603050405020304" pitchFamily="18" charset="0"/>
                <a:ea typeface="Calibri" panose="020F0502020204030204" pitchFamily="34" charset="0"/>
              </a:rPr>
              <a:t>track.</a:t>
            </a:r>
            <a:endParaRPr lang="en-US" dirty="0"/>
          </a:p>
        </p:txBody>
      </p:sp>
      <p:sp>
        <p:nvSpPr>
          <p:cNvPr id="3" name="Rectangle 2"/>
          <p:cNvSpPr/>
          <p:nvPr/>
        </p:nvSpPr>
        <p:spPr>
          <a:xfrm>
            <a:off x="5755" y="1174145"/>
            <a:ext cx="6096000" cy="923330"/>
          </a:xfrm>
          <a:prstGeom prst="rect">
            <a:avLst/>
          </a:prstGeom>
        </p:spPr>
        <p:txBody>
          <a:bodyPr>
            <a:spAutoFit/>
          </a:bodyPr>
          <a:lstStyle/>
          <a:p>
            <a:pPr marL="285750" indent="-285750" algn="just">
              <a:buClr>
                <a:srgbClr val="FF0000"/>
              </a:buClr>
              <a:buFont typeface="Wingdings" panose="05000000000000000000" pitchFamily="2" charset="2"/>
              <a:buChar char="ü"/>
            </a:pPr>
            <a:r>
              <a:rPr lang="en-US" dirty="0">
                <a:latin typeface="Times New Roman" panose="02020603050405020304" pitchFamily="18" charset="0"/>
                <a:ea typeface="Calibri" panose="020F0502020204030204" pitchFamily="34" charset="0"/>
              </a:rPr>
              <a:t>For the </a:t>
            </a:r>
            <a:r>
              <a:rPr lang="en-US" dirty="0" smtClean="0">
                <a:latin typeface="Times New Roman" panose="02020603050405020304" pitchFamily="18" charset="0"/>
                <a:ea typeface="Calibri" panose="020F0502020204030204" pitchFamily="34" charset="0"/>
              </a:rPr>
              <a:t>positive &amp; negative phases </a:t>
            </a:r>
            <a:r>
              <a:rPr lang="en-US" dirty="0">
                <a:latin typeface="Times New Roman" panose="02020603050405020304" pitchFamily="18" charset="0"/>
                <a:ea typeface="Calibri" panose="020F0502020204030204" pitchFamily="34" charset="0"/>
              </a:rPr>
              <a:t>the convergence and divergence cores of the North Atlantic storm track are divided into two branches over the Atlantic </a:t>
            </a:r>
            <a:r>
              <a:rPr lang="en-US" dirty="0" smtClean="0">
                <a:latin typeface="Times New Roman" panose="02020603050405020304" pitchFamily="18" charset="0"/>
                <a:ea typeface="Calibri" panose="020F0502020204030204" pitchFamily="34" charset="0"/>
              </a:rPr>
              <a:t>Ocean.</a:t>
            </a:r>
            <a:endParaRPr lang="en-US" dirty="0"/>
          </a:p>
        </p:txBody>
      </p:sp>
      <p:sp>
        <p:nvSpPr>
          <p:cNvPr id="4" name="Rectangle 3"/>
          <p:cNvSpPr/>
          <p:nvPr/>
        </p:nvSpPr>
        <p:spPr>
          <a:xfrm>
            <a:off x="0" y="3283538"/>
            <a:ext cx="6096000" cy="923330"/>
          </a:xfrm>
          <a:prstGeom prst="rect">
            <a:avLst/>
          </a:prstGeom>
        </p:spPr>
        <p:txBody>
          <a:bodyPr>
            <a:spAutoFit/>
          </a:bodyPr>
          <a:lstStyle/>
          <a:p>
            <a:pPr marL="285750" indent="-285750" algn="just">
              <a:buClr>
                <a:srgbClr val="FF0000"/>
              </a:buClr>
              <a:buFont typeface="Wingdings" panose="05000000000000000000" pitchFamily="2" charset="2"/>
              <a:buChar char="ü"/>
            </a:pPr>
            <a:r>
              <a:rPr lang="en-US" dirty="0" smtClean="0">
                <a:latin typeface="Times New Roman" panose="02020603050405020304" pitchFamily="18" charset="0"/>
                <a:ea typeface="Calibri" panose="020F0502020204030204" pitchFamily="34" charset="0"/>
              </a:rPr>
              <a:t>In the positive phase, the </a:t>
            </a:r>
            <a:r>
              <a:rPr lang="en-US" dirty="0">
                <a:latin typeface="Times New Roman" panose="02020603050405020304" pitchFamily="18" charset="0"/>
                <a:ea typeface="Calibri" panose="020F0502020204030204" pitchFamily="34" charset="0"/>
              </a:rPr>
              <a:t>southwest–northeast orientation of the momentum convergence line and jet forcing is consistent with the dominance of </a:t>
            </a:r>
            <a:r>
              <a:rPr lang="en-US" dirty="0" err="1">
                <a:latin typeface="Times New Roman" panose="02020603050405020304" pitchFamily="18" charset="0"/>
                <a:ea typeface="Calibri" panose="020F0502020204030204" pitchFamily="34" charset="0"/>
              </a:rPr>
              <a:t>anticyclonic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Rossbt</a:t>
            </a:r>
            <a:r>
              <a:rPr lang="en-US" dirty="0">
                <a:latin typeface="Times New Roman" panose="02020603050405020304" pitchFamily="18" charset="0"/>
                <a:ea typeface="Calibri" panose="020F0502020204030204" pitchFamily="34" charset="0"/>
              </a:rPr>
              <a:t>-wave </a:t>
            </a:r>
            <a:r>
              <a:rPr lang="en-US" dirty="0" smtClean="0">
                <a:latin typeface="Times New Roman" panose="02020603050405020304" pitchFamily="18" charset="0"/>
                <a:ea typeface="Calibri" panose="020F0502020204030204" pitchFamily="34" charset="0"/>
              </a:rPr>
              <a:t>breaking.</a:t>
            </a:r>
            <a:endParaRPr lang="en-US" dirty="0"/>
          </a:p>
        </p:txBody>
      </p:sp>
      <p:sp>
        <p:nvSpPr>
          <p:cNvPr id="5" name="Rectangle 4"/>
          <p:cNvSpPr/>
          <p:nvPr/>
        </p:nvSpPr>
        <p:spPr>
          <a:xfrm>
            <a:off x="0" y="4700975"/>
            <a:ext cx="6096000" cy="1277786"/>
          </a:xfrm>
          <a:prstGeom prst="rect">
            <a:avLst/>
          </a:prstGeom>
        </p:spPr>
        <p:txBody>
          <a:bodyPr>
            <a:spAutoFit/>
          </a:bodyPr>
          <a:lstStyle/>
          <a:p>
            <a:pPr marL="285750" indent="-285750" algn="just">
              <a:lnSpc>
                <a:spcPct val="107000"/>
              </a:lnSpc>
              <a:spcAft>
                <a:spcPts val="800"/>
              </a:spcAft>
              <a:buClr>
                <a:srgbClr val="FF0000"/>
              </a:buClr>
              <a:buFont typeface="Wingdings" panose="05000000000000000000" pitchFamily="2" charset="2"/>
              <a:buChar char="ü"/>
            </a:pPr>
            <a:r>
              <a:rPr lang="en-US" dirty="0">
                <a:latin typeface="Times New Roman" panose="02020603050405020304" pitchFamily="18" charset="0"/>
                <a:ea typeface="Calibri" panose="020F0502020204030204" pitchFamily="34" charset="0"/>
                <a:cs typeface="Arial" panose="020B0604020202020204" pitchFamily="34" charset="0"/>
              </a:rPr>
              <a:t>For the vertical flux of wave activity, which reflects meridional heat transfer, the values are lower in the positive phase compared to the negative phase in the subtropical regions, especially in the eastern Mediterranean.</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9553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03269" y="1898540"/>
            <a:ext cx="9815855" cy="4719973"/>
          </a:xfrm>
          <a:prstGeom prst="rect">
            <a:avLst/>
          </a:prstGeom>
        </p:spPr>
      </p:pic>
      <p:sp>
        <p:nvSpPr>
          <p:cNvPr id="9" name="Rectangle 8"/>
          <p:cNvSpPr/>
          <p:nvPr/>
        </p:nvSpPr>
        <p:spPr>
          <a:xfrm>
            <a:off x="5792301" y="4171457"/>
            <a:ext cx="2492990"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b="1" dirty="0">
                <a:latin typeface="Times New Roman" panose="02020603050405020304" pitchFamily="18" charset="0"/>
                <a:cs typeface="Times New Roman" panose="02020603050405020304" pitchFamily="18" charset="0"/>
              </a:rPr>
              <a:t>Positive minus negative</a:t>
            </a:r>
          </a:p>
        </p:txBody>
      </p:sp>
      <p:sp>
        <p:nvSpPr>
          <p:cNvPr id="14" name="Title 1"/>
          <p:cNvSpPr txBox="1">
            <a:spLocks/>
          </p:cNvSpPr>
          <p:nvPr/>
        </p:nvSpPr>
        <p:spPr>
          <a:xfrm>
            <a:off x="1915886" y="22242"/>
            <a:ext cx="9701347" cy="101720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smtClean="0">
                <a:latin typeface="Times New Roman" panose="02020603050405020304" pitchFamily="18" charset="0"/>
                <a:cs typeface="Times New Roman" panose="02020603050405020304" pitchFamily="18" charset="0"/>
              </a:rPr>
              <a:t>3)   The third stage of the research</a:t>
            </a:r>
            <a:endParaRPr lang="en-US" sz="2500" b="1" dirty="0">
              <a:latin typeface="Times New Roman" panose="02020603050405020304" pitchFamily="18" charset="0"/>
              <a:cs typeface="Times New Roman" panose="02020603050405020304" pitchFamily="18" charset="0"/>
            </a:endParaRPr>
          </a:p>
          <a:p>
            <a:pPr algn="ct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3-1-1) Mean </a:t>
            </a:r>
            <a:r>
              <a:rPr lang="en-US" sz="2300" b="1" dirty="0">
                <a:solidFill>
                  <a:schemeClr val="accent2">
                    <a:lumMod val="75000"/>
                  </a:schemeClr>
                </a:solidFill>
                <a:latin typeface="Times New Roman" panose="02020603050405020304" pitchFamily="18" charset="0"/>
                <a:cs typeface="Times New Roman" panose="02020603050405020304" pitchFamily="18" charset="0"/>
              </a:rPr>
              <a:t>wind speed at 250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hPa level</a:t>
            </a:r>
            <a:r>
              <a:rPr lang="en-US" sz="2300" dirty="0" smtClean="0">
                <a:solidFill>
                  <a:srgbClr val="FF0000"/>
                </a:solidFill>
              </a:rPr>
              <a:t> </a:t>
            </a:r>
            <a:endParaRPr lang="en-US" sz="2300" dirty="0">
              <a:solidFill>
                <a:srgbClr val="FF0000"/>
              </a:solidFill>
            </a:endParaRPr>
          </a:p>
          <a:p>
            <a:pPr algn="ctr" rtl="1">
              <a:buClr>
                <a:srgbClr val="00B050"/>
              </a:buClr>
            </a:pPr>
            <a:r>
              <a:rPr lang="en-US" sz="2000" b="1" dirty="0" smtClean="0">
                <a:solidFill>
                  <a:schemeClr val="bg1"/>
                </a:solidFill>
                <a:latin typeface="Times New Roman" panose="02020603050405020304" pitchFamily="18" charset="0"/>
                <a:cs typeface="Times New Roman" panose="02020603050405020304" pitchFamily="18" charset="0"/>
              </a:rPr>
              <a:t>for critical phases</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16" name="Rectangle 15"/>
          <p:cNvSpPr/>
          <p:nvPr/>
        </p:nvSpPr>
        <p:spPr>
          <a:xfrm>
            <a:off x="8977207" y="1644240"/>
            <a:ext cx="1043876"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b="1" dirty="0" smtClean="0">
                <a:latin typeface="Times New Roman" panose="02020603050405020304" pitchFamily="18" charset="0"/>
                <a:cs typeface="Times New Roman" panose="02020603050405020304" pitchFamily="18" charset="0"/>
              </a:rPr>
              <a:t>Negative</a:t>
            </a:r>
            <a:endParaRPr lang="en-US" b="1" dirty="0">
              <a:latin typeface="Times New Roman" panose="02020603050405020304" pitchFamily="18" charset="0"/>
              <a:cs typeface="Times New Roman" panose="02020603050405020304" pitchFamily="18" charset="0"/>
            </a:endParaRPr>
          </a:p>
        </p:txBody>
      </p:sp>
      <p:sp>
        <p:nvSpPr>
          <p:cNvPr id="17" name="Rectangle 16"/>
          <p:cNvSpPr/>
          <p:nvPr/>
        </p:nvSpPr>
        <p:spPr>
          <a:xfrm>
            <a:off x="4154223" y="1637245"/>
            <a:ext cx="954107"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b="1" dirty="0" smtClean="0">
                <a:latin typeface="Times New Roman" panose="02020603050405020304" pitchFamily="18" charset="0"/>
                <a:cs typeface="Times New Roman" panose="02020603050405020304" pitchFamily="18" charset="0"/>
              </a:rPr>
              <a:t>Positive</a:t>
            </a:r>
            <a:endParaRPr lang="en-US" b="1" dirty="0">
              <a:latin typeface="Times New Roman" panose="02020603050405020304" pitchFamily="18" charset="0"/>
              <a:cs typeface="Times New Roman" panose="02020603050405020304" pitchFamily="18" charset="0"/>
            </a:endParaRPr>
          </a:p>
        </p:txBody>
      </p:sp>
      <p:sp>
        <p:nvSpPr>
          <p:cNvPr id="18" name="8-Point Star 17"/>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16</a:t>
            </a:r>
            <a:endParaRPr lang="en-US" sz="2000" b="1" dirty="0">
              <a:solidFill>
                <a:schemeClr val="tx1"/>
              </a:solidFill>
              <a:cs typeface="B Nazanin" panose="00000400000000000000" pitchFamily="2" charset="-78"/>
            </a:endParaRPr>
          </a:p>
        </p:txBody>
      </p:sp>
      <p:sp>
        <p:nvSpPr>
          <p:cNvPr id="2" name="Rectangle 1"/>
          <p:cNvSpPr/>
          <p:nvPr/>
        </p:nvSpPr>
        <p:spPr>
          <a:xfrm>
            <a:off x="0" y="1252209"/>
            <a:ext cx="6096000" cy="646331"/>
          </a:xfrm>
          <a:prstGeom prst="rect">
            <a:avLst/>
          </a:prstGeom>
        </p:spPr>
        <p:txBody>
          <a:bodyPr>
            <a:spAutoFit/>
          </a:bodyPr>
          <a:lstStyle/>
          <a:p>
            <a:pPr marL="285750" indent="-285750">
              <a:buClr>
                <a:srgbClr val="FF0000"/>
              </a:buClr>
              <a:buFont typeface="Wingdings" panose="05000000000000000000" pitchFamily="2" charset="2"/>
              <a:buChar char="ü"/>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jet core in the positive phase </a:t>
            </a:r>
            <a:r>
              <a:rPr lang="en-US" dirty="0" smtClean="0">
                <a:latin typeface="Times New Roman" panose="02020603050405020304" pitchFamily="18" charset="0"/>
                <a:ea typeface="Calibri" panose="020F0502020204030204" pitchFamily="34" charset="0"/>
              </a:rPr>
              <a:t>is </a:t>
            </a:r>
            <a:r>
              <a:rPr lang="en-US" dirty="0">
                <a:latin typeface="Times New Roman" panose="02020603050405020304" pitchFamily="18" charset="0"/>
                <a:ea typeface="Calibri" panose="020F0502020204030204" pitchFamily="34" charset="0"/>
              </a:rPr>
              <a:t>stronger and wider than that in the negative </a:t>
            </a:r>
            <a:r>
              <a:rPr lang="en-US" dirty="0" smtClean="0">
                <a:latin typeface="Times New Roman" panose="02020603050405020304" pitchFamily="18" charset="0"/>
                <a:ea typeface="Calibri" panose="020F0502020204030204" pitchFamily="34" charset="0"/>
              </a:rPr>
              <a:t>phase.</a:t>
            </a:r>
            <a:endParaRPr lang="en-US" dirty="0"/>
          </a:p>
        </p:txBody>
      </p:sp>
    </p:spTree>
    <p:extLst>
      <p:ext uri="{BB962C8B-B14F-4D97-AF65-F5344CB8AC3E}">
        <p14:creationId xmlns:p14="http://schemas.microsoft.com/office/powerpoint/2010/main" val="1120124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85554" y="103623"/>
            <a:ext cx="9213669" cy="146296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
                <a:srgbClr val="00B050"/>
              </a:buClr>
            </a:pPr>
            <a:endParaRPr lang="en-US" sz="2800" b="1" dirty="0" smtClean="0">
              <a:latin typeface="Times New Roman" panose="02020603050405020304" pitchFamily="18" charset="0"/>
              <a:cs typeface="Times New Roman" panose="02020603050405020304" pitchFamily="18" charset="0"/>
            </a:endParaRPr>
          </a:p>
          <a:p>
            <a:pPr algn="ctr" rtl="1">
              <a:buClr>
                <a:srgbClr val="00B050"/>
              </a:buClr>
            </a:pPr>
            <a:r>
              <a:rPr lang="en-US" sz="2500" b="1" dirty="0" smtClean="0">
                <a:latin typeface="Times New Roman" panose="02020603050405020304" pitchFamily="18" charset="0"/>
                <a:cs typeface="Times New Roman" panose="02020603050405020304" pitchFamily="18" charset="0"/>
              </a:rPr>
              <a:t>     3)   The third </a:t>
            </a:r>
            <a:r>
              <a:rPr lang="en-US" sz="2500" b="1" dirty="0">
                <a:latin typeface="Times New Roman" panose="02020603050405020304" pitchFamily="18" charset="0"/>
                <a:cs typeface="Times New Roman" panose="02020603050405020304" pitchFamily="18" charset="0"/>
              </a:rPr>
              <a:t>stage of the </a:t>
            </a:r>
            <a:r>
              <a:rPr lang="en-US" sz="2500" b="1" dirty="0" smtClean="0">
                <a:latin typeface="Times New Roman" panose="02020603050405020304" pitchFamily="18" charset="0"/>
                <a:cs typeface="Times New Roman" panose="02020603050405020304" pitchFamily="18" charset="0"/>
              </a:rPr>
              <a:t>research</a:t>
            </a:r>
            <a:endParaRPr lang="en-US" sz="2500" b="1" dirty="0">
              <a:latin typeface="Times New Roman" panose="02020603050405020304" pitchFamily="18" charset="0"/>
              <a:cs typeface="Times New Roman" panose="02020603050405020304" pitchFamily="18" charset="0"/>
            </a:endParaRPr>
          </a:p>
          <a:p>
            <a:pPr marL="0" lvl="1" algn="ctr">
              <a:lnSpc>
                <a:spcPct val="90000"/>
              </a:lnSpc>
              <a:spcBef>
                <a:spcPct val="0"/>
              </a:spcBef>
              <a:buClr>
                <a:srgbClr val="00B050"/>
              </a:buClr>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3-2) Distribution </a:t>
            </a:r>
            <a:r>
              <a:rPr lang="en-US" sz="2300" b="1" dirty="0">
                <a:solidFill>
                  <a:schemeClr val="accent2">
                    <a:lumMod val="75000"/>
                  </a:schemeClr>
                </a:solidFill>
                <a:latin typeface="Times New Roman" panose="02020603050405020304" pitchFamily="18" charset="0"/>
                <a:cs typeface="Times New Roman" panose="02020603050405020304" pitchFamily="18" charset="0"/>
              </a:rPr>
              <a:t>of surface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cyclones </a:t>
            </a:r>
          </a:p>
          <a:p>
            <a:pPr marL="0" lvl="1" algn="ctr">
              <a:lnSpc>
                <a:spcPct val="90000"/>
              </a:lnSpc>
              <a:spcBef>
                <a:spcPct val="0"/>
              </a:spcBef>
              <a:buClr>
                <a:srgbClr val="00B050"/>
              </a:buClr>
            </a:pPr>
            <a:r>
              <a:rPr lang="en-US" sz="2200" b="1" dirty="0" smtClean="0">
                <a:solidFill>
                  <a:srgbClr val="FF0000"/>
                </a:solidFill>
                <a:latin typeface="Times New Roman" panose="02020603050405020304" pitchFamily="18" charset="0"/>
                <a:cs typeface="Times New Roman" panose="02020603050405020304" pitchFamily="18" charset="0"/>
              </a:rPr>
              <a:t>a) Identifying </a:t>
            </a:r>
            <a:r>
              <a:rPr lang="en-US" sz="2200" b="1" dirty="0">
                <a:solidFill>
                  <a:srgbClr val="FF0000"/>
                </a:solidFill>
                <a:latin typeface="Times New Roman" panose="02020603050405020304" pitchFamily="18" charset="0"/>
                <a:cs typeface="Times New Roman" panose="02020603050405020304" pitchFamily="18" charset="0"/>
              </a:rPr>
              <a:t>the </a:t>
            </a:r>
            <a:r>
              <a:rPr lang="en-US" sz="2200" b="1" dirty="0" smtClean="0">
                <a:solidFill>
                  <a:srgbClr val="FF0000"/>
                </a:solidFill>
                <a:latin typeface="Times New Roman" panose="02020603050405020304" pitchFamily="18" charset="0"/>
                <a:cs typeface="Times New Roman" panose="02020603050405020304" pitchFamily="18" charset="0"/>
              </a:rPr>
              <a:t>cyclones (tracked for more </a:t>
            </a:r>
            <a:r>
              <a:rPr lang="en-US" sz="2200" b="1" dirty="0">
                <a:solidFill>
                  <a:srgbClr val="FF0000"/>
                </a:solidFill>
                <a:latin typeface="Times New Roman" panose="02020603050405020304" pitchFamily="18" charset="0"/>
                <a:cs typeface="Times New Roman" panose="02020603050405020304" pitchFamily="18" charset="0"/>
              </a:rPr>
              <a:t>than one day</a:t>
            </a:r>
            <a:r>
              <a:rPr lang="en-US" sz="2200" b="1" dirty="0" smtClean="0">
                <a:solidFill>
                  <a:srgbClr val="FF0000"/>
                </a:solidFill>
                <a:latin typeface="Times New Roman" panose="02020603050405020304" pitchFamily="18" charset="0"/>
                <a:cs typeface="Times New Roman" panose="02020603050405020304" pitchFamily="18" charset="0"/>
              </a:rPr>
              <a:t>)</a:t>
            </a:r>
          </a:p>
          <a:p>
            <a:pPr marL="0" lvl="1" algn="ctr" rtl="1">
              <a:lnSpc>
                <a:spcPct val="90000"/>
              </a:lnSpc>
              <a:spcBef>
                <a:spcPct val="0"/>
              </a:spcBef>
              <a:buClr>
                <a:srgbClr val="00B050"/>
              </a:buClr>
            </a:pPr>
            <a:r>
              <a:rPr lang="en-US" sz="2000" b="1" dirty="0" smtClean="0">
                <a:solidFill>
                  <a:schemeClr val="bg1"/>
                </a:solidFill>
                <a:latin typeface="Times New Roman" panose="02020603050405020304" pitchFamily="18" charset="0"/>
                <a:cs typeface="Times New Roman" panose="02020603050405020304" pitchFamily="18" charset="0"/>
              </a:rPr>
              <a:t>for </a:t>
            </a:r>
            <a:r>
              <a:rPr lang="en-US" sz="2000" b="1" dirty="0">
                <a:solidFill>
                  <a:schemeClr val="bg1"/>
                </a:solidFill>
                <a:latin typeface="Times New Roman" panose="02020603050405020304" pitchFamily="18" charset="0"/>
                <a:cs typeface="Times New Roman" panose="02020603050405020304" pitchFamily="18" charset="0"/>
              </a:rPr>
              <a:t>critical phases</a:t>
            </a:r>
            <a:endParaRPr lang="en-US" sz="2000" dirty="0">
              <a:solidFill>
                <a:schemeClr val="bg1"/>
              </a:solidFill>
              <a:latin typeface="Times New Roman" panose="02020603050405020304" pitchFamily="18" charset="0"/>
              <a:cs typeface="Times New Roman" panose="02020603050405020304" pitchFamily="18" charset="0"/>
            </a:endParaRPr>
          </a:p>
          <a:p>
            <a:pPr algn="ctr" rtl="1">
              <a:buClr>
                <a:srgbClr val="00B050"/>
              </a:buClr>
            </a:pPr>
            <a:endParaRPr lang="en-US" sz="3000" b="1" dirty="0" smtClean="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stretch>
            <a:fillRect/>
          </a:stretch>
        </p:blipFill>
        <p:spPr>
          <a:xfrm>
            <a:off x="1924594" y="2751780"/>
            <a:ext cx="10061891" cy="3794888"/>
          </a:xfrm>
          <a:prstGeom prst="rect">
            <a:avLst/>
          </a:prstGeom>
        </p:spPr>
      </p:pic>
      <p:sp>
        <p:nvSpPr>
          <p:cNvPr id="13" name="Rectangle 12"/>
          <p:cNvSpPr/>
          <p:nvPr/>
        </p:nvSpPr>
        <p:spPr>
          <a:xfrm>
            <a:off x="4065406" y="2325515"/>
            <a:ext cx="1037463"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2000" b="1" dirty="0" smtClean="0">
                <a:latin typeface="Times New Roman" panose="02020603050405020304" pitchFamily="18" charset="0"/>
                <a:cs typeface="Times New Roman" panose="02020603050405020304" pitchFamily="18" charset="0"/>
              </a:rPr>
              <a:t>Positive</a:t>
            </a:r>
            <a:endParaRPr lang="en-US" sz="20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9165174" y="2308244"/>
            <a:ext cx="1138452"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2000" b="1" dirty="0" smtClean="0">
                <a:latin typeface="Times New Roman" panose="02020603050405020304" pitchFamily="18" charset="0"/>
                <a:cs typeface="Times New Roman" panose="02020603050405020304" pitchFamily="18" charset="0"/>
              </a:rPr>
              <a:t>Negative</a:t>
            </a:r>
            <a:endParaRPr lang="en-US" sz="2000" b="1" dirty="0">
              <a:latin typeface="Times New Roman" panose="02020603050405020304" pitchFamily="18" charset="0"/>
              <a:cs typeface="Times New Roman" panose="02020603050405020304" pitchFamily="18" charset="0"/>
            </a:endParaRPr>
          </a:p>
        </p:txBody>
      </p:sp>
      <p:sp>
        <p:nvSpPr>
          <p:cNvPr id="10" name="8-Point Star 9"/>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17</a:t>
            </a:r>
            <a:endParaRPr lang="en-US" sz="2000" b="1" dirty="0">
              <a:solidFill>
                <a:schemeClr val="tx1"/>
              </a:solidFill>
              <a:cs typeface="B Nazanin" panose="00000400000000000000" pitchFamily="2" charset="-78"/>
            </a:endParaRPr>
          </a:p>
        </p:txBody>
      </p:sp>
      <p:sp>
        <p:nvSpPr>
          <p:cNvPr id="3" name="Rectangle 2"/>
          <p:cNvSpPr/>
          <p:nvPr/>
        </p:nvSpPr>
        <p:spPr>
          <a:xfrm>
            <a:off x="113212" y="1661913"/>
            <a:ext cx="6096000" cy="646331"/>
          </a:xfrm>
          <a:prstGeom prst="rect">
            <a:avLst/>
          </a:prstGeom>
        </p:spPr>
        <p:txBody>
          <a:bodyPr>
            <a:spAutoFit/>
          </a:bodyPr>
          <a:lstStyle/>
          <a:p>
            <a:pPr marL="285750" indent="-285750">
              <a:buClr>
                <a:srgbClr val="FF0000"/>
              </a:buClr>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numbers of cyclones are 66 and 45 in the critical positive and negative phases, </a:t>
            </a:r>
            <a:r>
              <a:rPr lang="en-US" b="1" dirty="0" smtClean="0">
                <a:latin typeface="Times New Roman" panose="02020603050405020304" pitchFamily="18" charset="0"/>
                <a:ea typeface="Calibri" panose="020F0502020204030204" pitchFamily="34" charset="0"/>
              </a:rPr>
              <a:t>respectively.</a:t>
            </a:r>
            <a:endParaRPr lang="en-US" b="1" dirty="0"/>
          </a:p>
        </p:txBody>
      </p:sp>
    </p:spTree>
    <p:extLst>
      <p:ext uri="{BB962C8B-B14F-4D97-AF65-F5344CB8AC3E}">
        <p14:creationId xmlns:p14="http://schemas.microsoft.com/office/powerpoint/2010/main" val="934450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9" name="Title 1"/>
          <p:cNvSpPr txBox="1">
            <a:spLocks/>
          </p:cNvSpPr>
          <p:nvPr/>
        </p:nvSpPr>
        <p:spPr>
          <a:xfrm>
            <a:off x="1994263" y="40136"/>
            <a:ext cx="8969828" cy="136424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
                <a:srgbClr val="00B050"/>
              </a:buClr>
            </a:pPr>
            <a:endParaRPr lang="en-US" sz="2800" b="1" dirty="0" smtClean="0">
              <a:latin typeface="Times New Roman" panose="02020603050405020304" pitchFamily="18" charset="0"/>
              <a:cs typeface="Times New Roman" panose="02020603050405020304" pitchFamily="18" charset="0"/>
            </a:endParaRPr>
          </a:p>
          <a:p>
            <a:pPr algn="ctr" rtl="1">
              <a:buClr>
                <a:srgbClr val="00B050"/>
              </a:buClr>
            </a:pPr>
            <a:r>
              <a:rPr lang="en-US" sz="2500" b="1" dirty="0" smtClean="0">
                <a:latin typeface="Times New Roman" panose="02020603050405020304" pitchFamily="18" charset="0"/>
                <a:cs typeface="Times New Roman" panose="02020603050405020304" pitchFamily="18" charset="0"/>
              </a:rPr>
              <a:t>  3)   The third </a:t>
            </a:r>
            <a:r>
              <a:rPr lang="en-US" sz="2500" b="1" dirty="0">
                <a:latin typeface="Times New Roman" panose="02020603050405020304" pitchFamily="18" charset="0"/>
                <a:cs typeface="Times New Roman" panose="02020603050405020304" pitchFamily="18" charset="0"/>
              </a:rPr>
              <a:t>stage of the </a:t>
            </a:r>
            <a:r>
              <a:rPr lang="en-US" sz="2500" b="1" dirty="0" smtClean="0">
                <a:latin typeface="Times New Roman" panose="02020603050405020304" pitchFamily="18" charset="0"/>
                <a:cs typeface="Times New Roman" panose="02020603050405020304" pitchFamily="18" charset="0"/>
              </a:rPr>
              <a:t>research</a:t>
            </a:r>
          </a:p>
          <a:p>
            <a:pPr algn="ctr" rtl="1">
              <a:buClr>
                <a:srgbClr val="00B050"/>
              </a:buClr>
            </a:pP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3-2) </a:t>
            </a:r>
            <a:r>
              <a:rPr lang="en-US" sz="2300" b="1" dirty="0">
                <a:solidFill>
                  <a:schemeClr val="accent2">
                    <a:lumMod val="75000"/>
                  </a:schemeClr>
                </a:solidFill>
                <a:latin typeface="Times New Roman" panose="02020603050405020304" pitchFamily="18" charset="0"/>
                <a:cs typeface="Times New Roman" panose="02020603050405020304" pitchFamily="18" charset="0"/>
              </a:rPr>
              <a:t>Distribution of surface cyclones</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 </a:t>
            </a:r>
            <a:endParaRPr lang="en-US" sz="2300" b="1" dirty="0">
              <a:solidFill>
                <a:schemeClr val="accent2">
                  <a:lumMod val="75000"/>
                </a:schemeClr>
              </a:solidFill>
              <a:latin typeface="Times New Roman" panose="02020603050405020304" pitchFamily="18" charset="0"/>
              <a:cs typeface="Times New Roman" panose="02020603050405020304" pitchFamily="18" charset="0"/>
            </a:endParaRPr>
          </a:p>
          <a:p>
            <a:pPr marL="0" lvl="1" algn="ctr">
              <a:lnSpc>
                <a:spcPct val="90000"/>
              </a:lnSpc>
              <a:spcBef>
                <a:spcPct val="0"/>
              </a:spcBef>
              <a:buClr>
                <a:srgbClr val="00B050"/>
              </a:buClr>
            </a:pPr>
            <a:r>
              <a:rPr lang="en-US" sz="2200" b="1" dirty="0" smtClean="0">
                <a:solidFill>
                  <a:srgbClr val="FF0000"/>
                </a:solidFill>
                <a:latin typeface="Times New Roman" panose="02020603050405020304" pitchFamily="18" charset="0"/>
                <a:cs typeface="Times New Roman" panose="02020603050405020304" pitchFamily="18" charset="0"/>
              </a:rPr>
              <a:t>b)  Tracking </a:t>
            </a:r>
            <a:r>
              <a:rPr lang="en-US" sz="2200" b="1" dirty="0">
                <a:solidFill>
                  <a:srgbClr val="FF0000"/>
                </a:solidFill>
                <a:latin typeface="Times New Roman" panose="02020603050405020304" pitchFamily="18" charset="0"/>
                <a:cs typeface="Times New Roman" panose="02020603050405020304" pitchFamily="18" charset="0"/>
              </a:rPr>
              <a:t>the </a:t>
            </a:r>
            <a:r>
              <a:rPr lang="en-US" sz="2200" b="1" dirty="0" smtClean="0">
                <a:solidFill>
                  <a:srgbClr val="FF0000"/>
                </a:solidFill>
                <a:latin typeface="Times New Roman" panose="02020603050405020304" pitchFamily="18" charset="0"/>
                <a:cs typeface="Times New Roman" panose="02020603050405020304" pitchFamily="18" charset="0"/>
              </a:rPr>
              <a:t>cyclones</a:t>
            </a:r>
          </a:p>
          <a:p>
            <a:pPr marL="0" lvl="1" algn="ctr" rtl="1">
              <a:lnSpc>
                <a:spcPct val="90000"/>
              </a:lnSpc>
              <a:spcBef>
                <a:spcPct val="0"/>
              </a:spcBef>
              <a:buClr>
                <a:srgbClr val="00B050"/>
              </a:buClr>
            </a:pPr>
            <a:r>
              <a:rPr lang="en-US" sz="2000" b="1" dirty="0" smtClean="0">
                <a:solidFill>
                  <a:schemeClr val="bg1"/>
                </a:solidFill>
                <a:latin typeface="Times New Roman" panose="02020603050405020304" pitchFamily="18" charset="0"/>
                <a:cs typeface="Times New Roman" panose="02020603050405020304" pitchFamily="18" charset="0"/>
              </a:rPr>
              <a:t>for </a:t>
            </a:r>
            <a:r>
              <a:rPr lang="en-US" sz="2000" b="1" dirty="0">
                <a:solidFill>
                  <a:schemeClr val="bg1"/>
                </a:solidFill>
                <a:latin typeface="Times New Roman" panose="02020603050405020304" pitchFamily="18" charset="0"/>
                <a:cs typeface="Times New Roman" panose="02020603050405020304" pitchFamily="18" charset="0"/>
              </a:rPr>
              <a:t>critical phases</a:t>
            </a:r>
            <a:endParaRPr lang="en-US" sz="2000" dirty="0">
              <a:solidFill>
                <a:schemeClr val="bg1"/>
              </a:solidFill>
              <a:latin typeface="Times New Roman" panose="02020603050405020304" pitchFamily="18" charset="0"/>
              <a:cs typeface="Times New Roman" panose="02020603050405020304" pitchFamily="18" charset="0"/>
            </a:endParaRPr>
          </a:p>
          <a:p>
            <a:pPr algn="ctr" rtl="1">
              <a:buClr>
                <a:srgbClr val="00B050"/>
              </a:buClr>
            </a:pPr>
            <a:endParaRPr lang="en-US" sz="3000" b="1"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6187764" y="1569447"/>
            <a:ext cx="1037463"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2000" b="1" dirty="0" smtClean="0">
                <a:latin typeface="Times New Roman" panose="02020603050405020304" pitchFamily="18" charset="0"/>
                <a:cs typeface="Times New Roman" panose="02020603050405020304" pitchFamily="18" charset="0"/>
              </a:rPr>
              <a:t>Positive</a:t>
            </a:r>
            <a:endParaRPr lang="en-US" sz="2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9740470" y="1549669"/>
            <a:ext cx="1138452"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2000" b="1" dirty="0" smtClean="0">
                <a:latin typeface="Times New Roman" panose="02020603050405020304" pitchFamily="18" charset="0"/>
                <a:cs typeface="Times New Roman" panose="02020603050405020304" pitchFamily="18" charset="0"/>
              </a:rPr>
              <a:t>Negative</a:t>
            </a:r>
            <a:endParaRPr lang="en-US" sz="2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754880" y="1992288"/>
            <a:ext cx="7297782" cy="4646434"/>
          </a:xfrm>
          <a:prstGeom prst="rect">
            <a:avLst/>
          </a:prstGeom>
        </p:spPr>
      </p:pic>
      <p:sp>
        <p:nvSpPr>
          <p:cNvPr id="12" name="8-Point Star 11"/>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18</a:t>
            </a:r>
            <a:endParaRPr lang="en-US" sz="2000" b="1" dirty="0">
              <a:solidFill>
                <a:schemeClr val="tx1"/>
              </a:solidFill>
              <a:cs typeface="B Nazanin" panose="00000400000000000000" pitchFamily="2" charset="-78"/>
            </a:endParaRPr>
          </a:p>
        </p:txBody>
      </p:sp>
      <p:sp>
        <p:nvSpPr>
          <p:cNvPr id="3" name="Rectangle 2"/>
          <p:cNvSpPr/>
          <p:nvPr/>
        </p:nvSpPr>
        <p:spPr>
          <a:xfrm>
            <a:off x="-72556" y="1592178"/>
            <a:ext cx="6096000" cy="754758"/>
          </a:xfrm>
          <a:prstGeom prst="rect">
            <a:avLst/>
          </a:prstGeom>
        </p:spPr>
        <p:txBody>
          <a:bodyPr>
            <a:spAutoFit/>
          </a:bodyPr>
          <a:lstStyle/>
          <a:p>
            <a:pPr marL="285750" indent="-285750" algn="just">
              <a:lnSpc>
                <a:spcPct val="107000"/>
              </a:lnSpc>
              <a:spcAft>
                <a:spcPts val="800"/>
              </a:spcAft>
              <a:buClr>
                <a:srgbClr val="FF0000"/>
              </a:buClr>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cs typeface="Arial" panose="020B0604020202020204" pitchFamily="34" charset="0"/>
              </a:rPr>
              <a:t>The </a:t>
            </a:r>
            <a:r>
              <a:rPr lang="en-US" b="1" dirty="0">
                <a:latin typeface="Times New Roman" panose="02020603050405020304" pitchFamily="18" charset="0"/>
                <a:ea typeface="Calibri" panose="020F0502020204030204" pitchFamily="34" charset="0"/>
                <a:cs typeface="Arial" panose="020B0604020202020204" pitchFamily="34" charset="0"/>
              </a:rPr>
              <a:t>tracks extend in a southwest–northeast </a:t>
            </a:r>
            <a:r>
              <a:rPr lang="en-US" b="1" dirty="0" smtClean="0">
                <a:latin typeface="Times New Roman" panose="02020603050405020304" pitchFamily="18" charset="0"/>
                <a:ea typeface="Calibri" panose="020F0502020204030204" pitchFamily="34" charset="0"/>
                <a:cs typeface="Arial" panose="020B0604020202020204" pitchFamily="34" charset="0"/>
              </a:rPr>
              <a:t>direction</a:t>
            </a:r>
          </a:p>
          <a:p>
            <a:pPr algn="just">
              <a:lnSpc>
                <a:spcPct val="107000"/>
              </a:lnSpc>
              <a:spcAft>
                <a:spcPts val="800"/>
              </a:spcAft>
            </a:pPr>
            <a:r>
              <a:rPr lang="en-US" sz="1600" b="1" dirty="0" smtClean="0">
                <a:latin typeface="Times New Roman" panose="02020603050405020304" pitchFamily="18" charset="0"/>
                <a:ea typeface="Calibri" panose="020F0502020204030204" pitchFamily="34" charset="0"/>
                <a:cs typeface="Arial" panose="020B0604020202020204" pitchFamily="34" charset="0"/>
              </a:rPr>
              <a:t>     f</a:t>
            </a:r>
            <a:r>
              <a:rPr lang="en-US" sz="1600" b="1" dirty="0" smtClean="0">
                <a:effectLst/>
                <a:latin typeface="Times New Roman" panose="02020603050405020304" pitchFamily="18" charset="0"/>
                <a:ea typeface="Calibri" panose="020F0502020204030204" pitchFamily="34" charset="0"/>
                <a:cs typeface="Arial" panose="020B0604020202020204" pitchFamily="34" charset="0"/>
              </a:rPr>
              <a:t>rom central Sudan to northeast of the Red Sea.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0" y="2678170"/>
            <a:ext cx="5925661" cy="369332"/>
          </a:xfrm>
          <a:prstGeom prst="rect">
            <a:avLst/>
          </a:prstGeom>
        </p:spPr>
        <p:txBody>
          <a:bodyPr wrap="none">
            <a:spAutoFit/>
          </a:bodyPr>
          <a:lstStyle/>
          <a:p>
            <a:pPr marL="285750" indent="-285750">
              <a:buClr>
                <a:srgbClr val="FF0000"/>
              </a:buClr>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density of tracks seems higher in the positive phase</a:t>
            </a:r>
            <a:endParaRPr lang="en-US" b="1" dirty="0"/>
          </a:p>
        </p:txBody>
      </p:sp>
    </p:spTree>
    <p:extLst>
      <p:ext uri="{BB962C8B-B14F-4D97-AF65-F5344CB8AC3E}">
        <p14:creationId xmlns:p14="http://schemas.microsoft.com/office/powerpoint/2010/main" val="857103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5886" y="0"/>
            <a:ext cx="9412185" cy="134838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
                <a:srgbClr val="00B050"/>
              </a:buClr>
            </a:pPr>
            <a:endParaRPr lang="en-US" sz="2800" b="1" dirty="0" smtClean="0">
              <a:latin typeface="Times New Roman" panose="02020603050405020304" pitchFamily="18" charset="0"/>
              <a:cs typeface="Times New Roman" panose="02020603050405020304" pitchFamily="18" charset="0"/>
            </a:endParaRPr>
          </a:p>
          <a:p>
            <a:pPr algn="ctr" rtl="1">
              <a:buClr>
                <a:srgbClr val="00B050"/>
              </a:buClr>
            </a:pPr>
            <a:endParaRPr lang="en-US" sz="2000" b="1" dirty="0">
              <a:latin typeface="Times New Roman" panose="02020603050405020304" pitchFamily="18" charset="0"/>
              <a:cs typeface="Times New Roman" panose="02020603050405020304" pitchFamily="18" charset="0"/>
            </a:endParaRPr>
          </a:p>
          <a:p>
            <a:pPr algn="ctr" rtl="1">
              <a:buClr>
                <a:srgbClr val="00B050"/>
              </a:buClr>
            </a:pPr>
            <a:endParaRPr lang="en-US" sz="2000" b="1" dirty="0">
              <a:latin typeface="Times New Roman" panose="02020603050405020304" pitchFamily="18" charset="0"/>
              <a:cs typeface="Times New Roman" panose="02020603050405020304" pitchFamily="18" charset="0"/>
            </a:endParaRPr>
          </a:p>
          <a:p>
            <a:pPr algn="ctr" rtl="1">
              <a:buClr>
                <a:srgbClr val="00B050"/>
              </a:buClr>
            </a:pPr>
            <a:r>
              <a:rPr lang="en-US" sz="2500" b="1" dirty="0" smtClean="0">
                <a:latin typeface="Times New Roman" panose="02020603050405020304" pitchFamily="18" charset="0"/>
                <a:cs typeface="Times New Roman" panose="02020603050405020304" pitchFamily="18" charset="0"/>
              </a:rPr>
              <a:t>     3)   The </a:t>
            </a:r>
            <a:r>
              <a:rPr lang="en-US" sz="2500" b="1" dirty="0">
                <a:latin typeface="Times New Roman" panose="02020603050405020304" pitchFamily="18" charset="0"/>
                <a:cs typeface="Times New Roman" panose="02020603050405020304" pitchFamily="18" charset="0"/>
              </a:rPr>
              <a:t>third stage of the </a:t>
            </a:r>
            <a:r>
              <a:rPr lang="en-US" sz="2500" b="1" dirty="0" smtClean="0">
                <a:latin typeface="Times New Roman" panose="02020603050405020304" pitchFamily="18" charset="0"/>
                <a:cs typeface="Times New Roman" panose="02020603050405020304" pitchFamily="18" charset="0"/>
              </a:rPr>
              <a:t>research</a:t>
            </a:r>
          </a:p>
          <a:p>
            <a:pPr algn="ctr" rtl="1">
              <a:buClr>
                <a:srgbClr val="00B050"/>
              </a:buClr>
            </a:pP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3-2) Distribution </a:t>
            </a:r>
            <a:r>
              <a:rPr lang="en-US" sz="2300" b="1" dirty="0">
                <a:solidFill>
                  <a:schemeClr val="accent2">
                    <a:lumMod val="75000"/>
                  </a:schemeClr>
                </a:solidFill>
                <a:latin typeface="Times New Roman" panose="02020603050405020304" pitchFamily="18" charset="0"/>
                <a:cs typeface="Times New Roman" panose="02020603050405020304" pitchFamily="18" charset="0"/>
              </a:rPr>
              <a:t>of surface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cyclones</a:t>
            </a:r>
          </a:p>
          <a:p>
            <a:pPr lvl="1" algn="ctr"/>
            <a:r>
              <a:rPr lang="en-US" sz="2200" b="1" dirty="0" smtClean="0">
                <a:solidFill>
                  <a:srgbClr val="FF0000"/>
                </a:solidFill>
                <a:latin typeface="Times New Roman" panose="02020603050405020304" pitchFamily="18" charset="0"/>
                <a:cs typeface="Times New Roman" panose="02020603050405020304" pitchFamily="18" charset="0"/>
              </a:rPr>
              <a:t>c) </a:t>
            </a:r>
            <a:r>
              <a:rPr lang="en-US" sz="2200" b="1" dirty="0">
                <a:solidFill>
                  <a:srgbClr val="FF0000"/>
                </a:solidFill>
                <a:latin typeface="Times New Roman" panose="02020603050405020304" pitchFamily="18" charset="0"/>
                <a:cs typeface="Times New Roman" panose="02020603050405020304" pitchFamily="18" charset="0"/>
              </a:rPr>
              <a:t>Average </a:t>
            </a:r>
            <a:r>
              <a:rPr lang="en-US" sz="2200" b="1" dirty="0" smtClean="0">
                <a:solidFill>
                  <a:srgbClr val="FF0000"/>
                </a:solidFill>
                <a:latin typeface="Times New Roman" panose="02020603050405020304" pitchFamily="18" charset="0"/>
                <a:cs typeface="Times New Roman" panose="02020603050405020304" pitchFamily="18" charset="0"/>
              </a:rPr>
              <a:t>cyclogenesis</a:t>
            </a:r>
            <a:endParaRPr lang="en-US" sz="2200" b="1" dirty="0" smtClean="0">
              <a:latin typeface="Times New Roman" panose="02020603050405020304" pitchFamily="18" charset="0"/>
              <a:cs typeface="Times New Roman" panose="02020603050405020304" pitchFamily="18" charset="0"/>
            </a:endParaRPr>
          </a:p>
          <a:p>
            <a:pPr lvl="1" algn="ctr"/>
            <a:r>
              <a:rPr lang="en-US" sz="2000" b="1" dirty="0" smtClean="0">
                <a:solidFill>
                  <a:schemeClr val="bg1"/>
                </a:solidFill>
                <a:latin typeface="Times New Roman" panose="02020603050405020304" pitchFamily="18" charset="0"/>
                <a:cs typeface="Times New Roman" panose="02020603050405020304" pitchFamily="18" charset="0"/>
              </a:rPr>
              <a:t>for </a:t>
            </a:r>
            <a:r>
              <a:rPr lang="en-US" sz="2000" b="1" dirty="0">
                <a:solidFill>
                  <a:schemeClr val="bg1"/>
                </a:solidFill>
                <a:latin typeface="Times New Roman" panose="02020603050405020304" pitchFamily="18" charset="0"/>
                <a:cs typeface="Times New Roman" panose="02020603050405020304" pitchFamily="18" charset="0"/>
              </a:rPr>
              <a:t>critical phases</a:t>
            </a:r>
            <a:endParaRPr lang="en-US" sz="2000" dirty="0">
              <a:solidFill>
                <a:schemeClr val="bg1"/>
              </a:solidFill>
              <a:latin typeface="Times New Roman" panose="02020603050405020304" pitchFamily="18" charset="0"/>
              <a:cs typeface="Times New Roman" panose="02020603050405020304" pitchFamily="18" charset="0"/>
            </a:endParaRPr>
          </a:p>
          <a:p>
            <a:pPr lvl="1" algn="ct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a:p>
            <a:pPr algn="ctr" rtl="1">
              <a:buClr>
                <a:srgbClr val="00B050"/>
              </a:buClr>
            </a:pPr>
            <a:endParaRPr lang="en-US" sz="3000" b="1"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4"/>
          <a:stretch>
            <a:fillRect/>
          </a:stretch>
        </p:blipFill>
        <p:spPr>
          <a:xfrm>
            <a:off x="5303520" y="2795451"/>
            <a:ext cx="6736195" cy="3561806"/>
          </a:xfrm>
          <a:prstGeom prst="rect">
            <a:avLst/>
          </a:prstGeom>
        </p:spPr>
      </p:pic>
      <p:sp>
        <p:nvSpPr>
          <p:cNvPr id="12" name="Rectangle 11"/>
          <p:cNvSpPr/>
          <p:nvPr/>
        </p:nvSpPr>
        <p:spPr>
          <a:xfrm>
            <a:off x="9933049" y="2247313"/>
            <a:ext cx="2106666"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1500" b="1" dirty="0">
                <a:latin typeface="Times New Roman" panose="02020603050405020304" pitchFamily="18" charset="0"/>
                <a:cs typeface="Times New Roman" panose="02020603050405020304" pitchFamily="18" charset="0"/>
              </a:rPr>
              <a:t>Positive minus negative</a:t>
            </a:r>
          </a:p>
        </p:txBody>
      </p:sp>
      <p:sp>
        <p:nvSpPr>
          <p:cNvPr id="13" name="Rectangle 12"/>
          <p:cNvSpPr/>
          <p:nvPr/>
        </p:nvSpPr>
        <p:spPr>
          <a:xfrm>
            <a:off x="7874995" y="2257711"/>
            <a:ext cx="899605"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1500" b="1" dirty="0" smtClean="0">
                <a:latin typeface="Times New Roman" panose="02020603050405020304" pitchFamily="18" charset="0"/>
                <a:cs typeface="Times New Roman" panose="02020603050405020304" pitchFamily="18" charset="0"/>
              </a:rPr>
              <a:t>Negative</a:t>
            </a:r>
            <a:endParaRPr lang="en-US" sz="15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5898751" y="2257711"/>
            <a:ext cx="824265"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1500" b="1" dirty="0" smtClean="0">
                <a:latin typeface="Times New Roman" panose="02020603050405020304" pitchFamily="18" charset="0"/>
                <a:cs typeface="Times New Roman" panose="02020603050405020304" pitchFamily="18" charset="0"/>
              </a:rPr>
              <a:t>Positive</a:t>
            </a:r>
            <a:endParaRPr lang="en-US" sz="1500" b="1" dirty="0">
              <a:latin typeface="Times New Roman" panose="02020603050405020304" pitchFamily="18" charset="0"/>
              <a:cs typeface="Times New Roman" panose="02020603050405020304" pitchFamily="18" charset="0"/>
            </a:endParaRPr>
          </a:p>
        </p:txBody>
      </p:sp>
      <p:sp>
        <p:nvSpPr>
          <p:cNvPr id="9" name="8-Point Star 8"/>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19</a:t>
            </a:r>
            <a:endParaRPr lang="en-US" sz="2000" b="1" dirty="0">
              <a:solidFill>
                <a:schemeClr val="tx1"/>
              </a:solidFill>
              <a:cs typeface="B Nazanin" panose="00000400000000000000" pitchFamily="2" charset="-78"/>
            </a:endParaRPr>
          </a:p>
        </p:txBody>
      </p:sp>
      <p:sp>
        <p:nvSpPr>
          <p:cNvPr id="3" name="Rectangle 2"/>
          <p:cNvSpPr/>
          <p:nvPr/>
        </p:nvSpPr>
        <p:spPr>
          <a:xfrm>
            <a:off x="-60960" y="1422176"/>
            <a:ext cx="6096000" cy="923330"/>
          </a:xfrm>
          <a:prstGeom prst="rect">
            <a:avLst/>
          </a:prstGeom>
        </p:spPr>
        <p:txBody>
          <a:bodyPr>
            <a:spAutoFit/>
          </a:bodyPr>
          <a:lstStyle/>
          <a:p>
            <a:pPr marL="285750" indent="-285750">
              <a:buClr>
                <a:srgbClr val="FF0000"/>
              </a:buClr>
              <a:buFont typeface="Wingdings" panose="05000000000000000000" pitchFamily="2" charset="2"/>
              <a:buChar char="v"/>
            </a:pPr>
            <a:r>
              <a:rPr lang="en-US" dirty="0">
                <a:latin typeface="Times New Roman" panose="02020603050405020304" pitchFamily="18" charset="0"/>
                <a:ea typeface="Calibri" panose="020F0502020204030204" pitchFamily="34" charset="0"/>
              </a:rPr>
              <a:t>T</a:t>
            </a:r>
            <a:r>
              <a:rPr lang="en-US" dirty="0" smtClean="0">
                <a:latin typeface="Times New Roman" panose="02020603050405020304" pitchFamily="18" charset="0"/>
                <a:ea typeface="Calibri" panose="020F0502020204030204" pitchFamily="34" charset="0"/>
              </a:rPr>
              <a:t>he </a:t>
            </a:r>
            <a:r>
              <a:rPr lang="en-US" dirty="0">
                <a:latin typeface="Times New Roman" panose="02020603050405020304" pitchFamily="18" charset="0"/>
                <a:ea typeface="Calibri" panose="020F0502020204030204" pitchFamily="34" charset="0"/>
              </a:rPr>
              <a:t>maximum of cyclone formation over the Red Sea at  24 degrees </a:t>
            </a:r>
            <a:r>
              <a:rPr lang="en-US" dirty="0" smtClean="0">
                <a:latin typeface="Times New Roman" panose="02020603050405020304" pitchFamily="18" charset="0"/>
                <a:ea typeface="Calibri" panose="020F0502020204030204" pitchFamily="34" charset="0"/>
              </a:rPr>
              <a:t>North and 35 </a:t>
            </a:r>
            <a:r>
              <a:rPr lang="en-US" dirty="0">
                <a:latin typeface="Times New Roman" panose="02020603050405020304" pitchFamily="18" charset="0"/>
                <a:ea typeface="Calibri" panose="020F0502020204030204" pitchFamily="34" charset="0"/>
              </a:rPr>
              <a:t>degrees </a:t>
            </a:r>
            <a:r>
              <a:rPr lang="en-US" dirty="0" smtClean="0">
                <a:latin typeface="Times New Roman" panose="02020603050405020304" pitchFamily="18" charset="0"/>
                <a:ea typeface="Calibri" panose="020F0502020204030204" pitchFamily="34" charset="0"/>
              </a:rPr>
              <a:t>East </a:t>
            </a:r>
            <a:r>
              <a:rPr lang="en-US" dirty="0">
                <a:latin typeface="Times New Roman" panose="02020603050405020304" pitchFamily="18" charset="0"/>
                <a:ea typeface="Calibri" panose="020F0502020204030204" pitchFamily="34" charset="0"/>
              </a:rPr>
              <a:t>is stronger in the positive </a:t>
            </a:r>
            <a:r>
              <a:rPr lang="en-US" dirty="0" smtClean="0">
                <a:latin typeface="Times New Roman" panose="02020603050405020304" pitchFamily="18" charset="0"/>
                <a:ea typeface="Calibri" panose="020F0502020204030204" pitchFamily="34" charset="0"/>
              </a:rPr>
              <a:t>phase.</a:t>
            </a:r>
            <a:endParaRPr lang="en-US" dirty="0"/>
          </a:p>
        </p:txBody>
      </p:sp>
      <p:sp>
        <p:nvSpPr>
          <p:cNvPr id="4" name="Rectangle 3"/>
          <p:cNvSpPr/>
          <p:nvPr/>
        </p:nvSpPr>
        <p:spPr>
          <a:xfrm>
            <a:off x="-60960" y="3380132"/>
            <a:ext cx="5251269" cy="1200329"/>
          </a:xfrm>
          <a:prstGeom prst="rect">
            <a:avLst/>
          </a:prstGeom>
        </p:spPr>
        <p:txBody>
          <a:bodyPr wrap="square">
            <a:spAutoFit/>
          </a:bodyPr>
          <a:lstStyle/>
          <a:p>
            <a:pPr marL="285750" indent="-285750" algn="just">
              <a:buClr>
                <a:srgbClr val="FF0000"/>
              </a:buClr>
              <a:buFont typeface="Wingdings" panose="05000000000000000000" pitchFamily="2" charset="2"/>
              <a:buChar char="ü"/>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cyclone formation over the northeast Africa </a:t>
            </a:r>
            <a:r>
              <a:rPr lang="en-US" dirty="0" smtClean="0">
                <a:latin typeface="Times New Roman" panose="02020603050405020304" pitchFamily="18" charset="0"/>
                <a:ea typeface="Calibri" panose="020F0502020204030204" pitchFamily="34" charset="0"/>
              </a:rPr>
              <a:t>and the </a:t>
            </a:r>
            <a:r>
              <a:rPr lang="en-US" dirty="0">
                <a:latin typeface="Times New Roman" panose="02020603050405020304" pitchFamily="18" charset="0"/>
                <a:ea typeface="Calibri" panose="020F0502020204030204" pitchFamily="34" charset="0"/>
              </a:rPr>
              <a:t>Red Sea is related to the amounts of wave </a:t>
            </a:r>
            <a:r>
              <a:rPr lang="en-US" dirty="0" smtClean="0">
                <a:latin typeface="Times New Roman" panose="02020603050405020304" pitchFamily="18" charset="0"/>
                <a:ea typeface="Calibri" panose="020F0502020204030204" pitchFamily="34" charset="0"/>
              </a:rPr>
              <a:t>activity entering </a:t>
            </a:r>
            <a:r>
              <a:rPr lang="en-US" dirty="0">
                <a:latin typeface="Times New Roman" panose="02020603050405020304" pitchFamily="18" charset="0"/>
                <a:ea typeface="Calibri" panose="020F0502020204030204" pitchFamily="34" charset="0"/>
              </a:rPr>
              <a:t>the central subdomain from its northern </a:t>
            </a:r>
            <a:r>
              <a:rPr lang="en-US" dirty="0" smtClean="0">
                <a:latin typeface="Times New Roman" panose="02020603050405020304" pitchFamily="18" charset="0"/>
                <a:ea typeface="Calibri" panose="020F0502020204030204" pitchFamily="34" charset="0"/>
              </a:rPr>
              <a:t>and western boundaries.</a:t>
            </a:r>
            <a:endParaRPr lang="en-US" dirty="0"/>
          </a:p>
        </p:txBody>
      </p:sp>
      <p:sp>
        <p:nvSpPr>
          <p:cNvPr id="6" name="Down Arrow 5"/>
          <p:cNvSpPr/>
          <p:nvPr/>
        </p:nvSpPr>
        <p:spPr>
          <a:xfrm>
            <a:off x="2333897" y="2345506"/>
            <a:ext cx="1602378" cy="1011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ea typeface="Calibri" panose="020F0502020204030204" pitchFamily="34" charset="0"/>
              </a:rPr>
              <a:t>Result</a:t>
            </a:r>
          </a:p>
        </p:txBody>
      </p:sp>
      <p:sp>
        <p:nvSpPr>
          <p:cNvPr id="7" name="Rectangle 6"/>
          <p:cNvSpPr/>
          <p:nvPr/>
        </p:nvSpPr>
        <p:spPr>
          <a:xfrm>
            <a:off x="0" y="4804478"/>
            <a:ext cx="6096000" cy="923330"/>
          </a:xfrm>
          <a:prstGeom prst="rect">
            <a:avLst/>
          </a:prstGeom>
        </p:spPr>
        <p:txBody>
          <a:bodyPr>
            <a:spAutoFit/>
          </a:bodyPr>
          <a:lstStyle/>
          <a:p>
            <a:pPr marL="285750" indent="-285750">
              <a:buClr>
                <a:srgbClr val="FF0000"/>
              </a:buClr>
              <a:buFont typeface="Wingdings" panose="05000000000000000000" pitchFamily="2" charset="2"/>
              <a:buChar char="ü"/>
            </a:pPr>
            <a:r>
              <a:rPr lang="en-US" dirty="0" smtClean="0">
                <a:latin typeface="Times New Roman" panose="02020603050405020304" pitchFamily="18" charset="0"/>
                <a:ea typeface="Calibri" panose="020F0502020204030204" pitchFamily="34" charset="0"/>
              </a:rPr>
              <a:t>There </a:t>
            </a:r>
            <a:r>
              <a:rPr lang="en-US" dirty="0">
                <a:latin typeface="Times New Roman" panose="02020603050405020304" pitchFamily="18" charset="0"/>
                <a:ea typeface="Calibri" panose="020F0502020204030204" pitchFamily="34" charset="0"/>
              </a:rPr>
              <a:t>is a strong role for the upper-tropospheric flux convergence of the Mediterranean storm track in cyclone intensification in the northeast of the Red Sea. </a:t>
            </a:r>
            <a:endParaRPr lang="en-US" dirty="0"/>
          </a:p>
        </p:txBody>
      </p:sp>
    </p:spTree>
    <p:extLst>
      <p:ext uri="{BB962C8B-B14F-4D97-AF65-F5344CB8AC3E}">
        <p14:creationId xmlns:p14="http://schemas.microsoft.com/office/powerpoint/2010/main" val="3637769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1927" y="119307"/>
            <a:ext cx="9479744" cy="709449"/>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4000" b="1" dirty="0">
                <a:latin typeface="Times New Roman" panose="02020603050405020304" pitchFamily="18" charset="0"/>
                <a:ea typeface="+mn-ea"/>
                <a:cs typeface="Times New Roman" panose="02020603050405020304" pitchFamily="18" charset="0"/>
              </a:rPr>
              <a:t>Catalog</a:t>
            </a:r>
          </a:p>
        </p:txBody>
      </p:sp>
      <p:sp>
        <p:nvSpPr>
          <p:cNvPr id="3" name="Subtitle 2"/>
          <p:cNvSpPr>
            <a:spLocks noGrp="1"/>
          </p:cNvSpPr>
          <p:nvPr>
            <p:ph type="subTitle" idx="1"/>
          </p:nvPr>
        </p:nvSpPr>
        <p:spPr>
          <a:xfrm>
            <a:off x="1026694" y="1414578"/>
            <a:ext cx="8173453" cy="5059851"/>
          </a:xfrm>
        </p:spPr>
        <p:txBody>
          <a:bodyPr>
            <a:noAutofit/>
          </a:bodyPr>
          <a:lstStyle/>
          <a:p>
            <a:pPr marL="342900" indent="-342900" algn="l">
              <a:buClr>
                <a:srgbClr val="FF0000"/>
              </a:buClr>
              <a:buFont typeface="Wingdings" panose="05000000000000000000" pitchFamily="2" charset="2"/>
              <a:buChar char="v"/>
            </a:pPr>
            <a:r>
              <a:rPr lang="fa-IR" sz="2800" b="1" dirty="0" smtClean="0">
                <a:cs typeface="B Nazanin" panose="00000400000000000000" pitchFamily="2" charset="-78"/>
              </a:rPr>
              <a:t> </a:t>
            </a:r>
            <a:r>
              <a:rPr lang="en-US" sz="2800" b="1" dirty="0" smtClean="0">
                <a:cs typeface="B Nazanin" panose="00000400000000000000" pitchFamily="2" charset="-78"/>
              </a:rPr>
              <a:t> </a:t>
            </a:r>
            <a:r>
              <a:rPr lang="en-US" sz="3000" b="1" dirty="0" smtClean="0">
                <a:latin typeface="Times New Roman" panose="02020603050405020304" pitchFamily="18" charset="0"/>
                <a:cs typeface="Times New Roman" panose="02020603050405020304" pitchFamily="18" charset="0"/>
              </a:rPr>
              <a:t>Introduction</a:t>
            </a:r>
            <a:endParaRPr lang="en-US" sz="3000" b="1" dirty="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v"/>
            </a:pPr>
            <a:endParaRPr lang="en-US" sz="2800" b="1" dirty="0" smtClean="0">
              <a:cs typeface="B Nazanin" panose="00000400000000000000" pitchFamily="2" charset="-78"/>
            </a:endParaRPr>
          </a:p>
          <a:p>
            <a:pPr marL="342900" indent="-342900" algn="l">
              <a:buClr>
                <a:srgbClr val="FF0000"/>
              </a:buClr>
              <a:buFont typeface="Wingdings" panose="05000000000000000000" pitchFamily="2" charset="2"/>
              <a:buChar char="v"/>
            </a:pPr>
            <a:r>
              <a:rPr lang="en-US" sz="3000" b="1" dirty="0" smtClean="0">
                <a:latin typeface="Times New Roman" panose="02020603050405020304" pitchFamily="18" charset="0"/>
                <a:cs typeface="Times New Roman" panose="02020603050405020304" pitchFamily="18" charset="0"/>
              </a:rPr>
              <a:t>  Purpose </a:t>
            </a:r>
            <a:r>
              <a:rPr lang="en-US" sz="3000" b="1" dirty="0">
                <a:latin typeface="Times New Roman" panose="02020603050405020304" pitchFamily="18" charset="0"/>
                <a:cs typeface="Times New Roman" panose="02020603050405020304" pitchFamily="18" charset="0"/>
              </a:rPr>
              <a:t>of the research</a:t>
            </a:r>
          </a:p>
          <a:p>
            <a:pPr marL="342900" indent="-342900" algn="l">
              <a:buClr>
                <a:srgbClr val="FF0000"/>
              </a:buClr>
              <a:buFont typeface="Wingdings" panose="05000000000000000000" pitchFamily="2" charset="2"/>
              <a:buChar char="v"/>
            </a:pPr>
            <a:endParaRPr lang="fa-IR" sz="2800" b="1" dirty="0" smtClean="0">
              <a:cs typeface="B Nazanin" panose="00000400000000000000" pitchFamily="2" charset="-78"/>
            </a:endParaRPr>
          </a:p>
          <a:p>
            <a:pPr marL="342900" indent="-342900" algn="l">
              <a:buClr>
                <a:srgbClr val="FF0000"/>
              </a:buClr>
              <a:buFont typeface="Wingdings" panose="05000000000000000000" pitchFamily="2" charset="2"/>
              <a:buChar char="v"/>
            </a:pPr>
            <a:r>
              <a:rPr lang="en-US" sz="2800" b="1" dirty="0" smtClean="0">
                <a:cs typeface="B Nazanin" panose="00000400000000000000" pitchFamily="2" charset="-78"/>
              </a:rPr>
              <a:t> </a:t>
            </a:r>
            <a:r>
              <a:rPr lang="fa-IR" sz="2800" b="1" dirty="0" smtClean="0">
                <a:cs typeface="B Nazanin" panose="00000400000000000000" pitchFamily="2" charset="-78"/>
              </a:rPr>
              <a:t> </a:t>
            </a:r>
            <a:r>
              <a:rPr lang="en-US" sz="3000" b="1" dirty="0">
                <a:latin typeface="Times New Roman" panose="02020603050405020304" pitchFamily="18" charset="0"/>
                <a:cs typeface="Times New Roman" panose="02020603050405020304" pitchFamily="18" charset="0"/>
              </a:rPr>
              <a:t>Data and </a:t>
            </a:r>
            <a:r>
              <a:rPr lang="en-US" sz="3000" b="1" dirty="0" smtClean="0">
                <a:latin typeface="Times New Roman" panose="02020603050405020304" pitchFamily="18" charset="0"/>
                <a:cs typeface="Times New Roman" panose="02020603050405020304" pitchFamily="18" charset="0"/>
              </a:rPr>
              <a:t>methods</a:t>
            </a:r>
            <a:endParaRPr lang="en-US" sz="3000" b="1" dirty="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v"/>
            </a:pPr>
            <a:endParaRPr lang="en-US" b="1" dirty="0" smtClean="0"/>
          </a:p>
          <a:p>
            <a:pPr marL="342900" indent="-342900" algn="l">
              <a:buClr>
                <a:srgbClr val="FF0000"/>
              </a:buClr>
              <a:buFont typeface="Wingdings" panose="05000000000000000000" pitchFamily="2" charset="2"/>
              <a:buChar char="v"/>
            </a:pPr>
            <a:r>
              <a:rPr lang="en-US" sz="3000" b="1" dirty="0" smtClean="0">
                <a:latin typeface="Times New Roman" panose="02020603050405020304" pitchFamily="18" charset="0"/>
                <a:cs typeface="Times New Roman" panose="02020603050405020304" pitchFamily="18" charset="0"/>
              </a:rPr>
              <a:t> Results</a:t>
            </a:r>
            <a:endParaRPr lang="en-US" sz="3000" b="1" dirty="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v"/>
            </a:pPr>
            <a:endParaRPr lang="en-US" b="1" dirty="0" smtClean="0"/>
          </a:p>
          <a:p>
            <a:pPr marL="342900" indent="-342900" algn="l">
              <a:buClr>
                <a:srgbClr val="FF0000"/>
              </a:buClr>
              <a:buFont typeface="Wingdings" panose="05000000000000000000" pitchFamily="2" charset="2"/>
              <a:buChar char="v"/>
            </a:pPr>
            <a:r>
              <a:rPr lang="en-US" sz="3000" b="1" dirty="0" smtClean="0">
                <a:latin typeface="Times New Roman" panose="02020603050405020304" pitchFamily="18" charset="0"/>
                <a:cs typeface="Times New Roman" panose="02020603050405020304" pitchFamily="18" charset="0"/>
              </a:rPr>
              <a:t> Conclusion</a:t>
            </a:r>
            <a:endParaRPr lang="en-US" sz="3000" b="1" dirty="0">
              <a:latin typeface="Times New Roman" panose="02020603050405020304" pitchFamily="18" charset="0"/>
              <a:cs typeface="Times New Roman" panose="02020603050405020304" pitchFamily="18" charset="0"/>
            </a:endParaRPr>
          </a:p>
          <a:p>
            <a:pPr algn="l">
              <a:buClr>
                <a:srgbClr val="FF0000"/>
              </a:buClr>
            </a:pPr>
            <a:endParaRPr lang="fa-IR" sz="2800" b="1" dirty="0" smtClean="0">
              <a:cs typeface="B Nazanin" panose="00000400000000000000" pitchFamily="2" charset="-78"/>
            </a:endParaRPr>
          </a:p>
          <a:p>
            <a:pPr algn="l">
              <a:buClr>
                <a:srgbClr val="FF0000"/>
              </a:buClr>
            </a:pPr>
            <a:endParaRPr lang="fa-IR" sz="2800" b="1" dirty="0" smtClean="0">
              <a:cs typeface="B Nazanin" panose="00000400000000000000" pitchFamily="2" charset="-78"/>
            </a:endParaRPr>
          </a:p>
          <a:p>
            <a:pPr algn="l">
              <a:buClr>
                <a:srgbClr val="FF0000"/>
              </a:buClr>
            </a:pPr>
            <a:endParaRPr lang="fa-IR" sz="2800" b="1" dirty="0" smtClean="0">
              <a:cs typeface="B Nazanin" panose="00000400000000000000" pitchFamily="2" charset="-78"/>
            </a:endParaRPr>
          </a:p>
          <a:p>
            <a:pPr marL="342900" indent="-342900" algn="l">
              <a:buFont typeface="Wingdings" panose="05000000000000000000" pitchFamily="2" charset="2"/>
              <a:buChar char="v"/>
            </a:pPr>
            <a:endParaRPr lang="fa-IR" sz="2800" b="1" dirty="0" smtClean="0">
              <a:cs typeface="B Nazanin" panose="00000400000000000000" pitchFamily="2" charset="-78"/>
            </a:endParaRPr>
          </a:p>
          <a:p>
            <a:pPr marL="342900" indent="-342900" algn="l">
              <a:buFont typeface="Wingdings" panose="05000000000000000000" pitchFamily="2" charset="2"/>
              <a:buChar char="v"/>
            </a:pPr>
            <a:endParaRPr lang="fa-IR" sz="2800" b="1" dirty="0" smtClean="0">
              <a:cs typeface="B Nazanin" panose="00000400000000000000" pitchFamily="2" charset="-78"/>
            </a:endParaRPr>
          </a:p>
          <a:p>
            <a:pPr marL="342900" indent="-342900" algn="l">
              <a:buFont typeface="Wingdings" panose="05000000000000000000" pitchFamily="2" charset="2"/>
              <a:buChar char="v"/>
            </a:pPr>
            <a:endParaRPr lang="en-US" sz="2800" b="1" dirty="0">
              <a:cs typeface="B Nazanin"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8" name="8-Point Star 7"/>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2</a:t>
            </a: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405435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stretch>
            <a:fillRect/>
          </a:stretch>
        </p:blipFill>
        <p:spPr>
          <a:xfrm>
            <a:off x="3509554" y="3248297"/>
            <a:ext cx="8534399" cy="3497847"/>
          </a:xfrm>
          <a:prstGeom prst="rect">
            <a:avLst/>
          </a:prstGeom>
        </p:spPr>
      </p:pic>
      <p:sp>
        <p:nvSpPr>
          <p:cNvPr id="10" name="Title 1"/>
          <p:cNvSpPr txBox="1">
            <a:spLocks/>
          </p:cNvSpPr>
          <p:nvPr/>
        </p:nvSpPr>
        <p:spPr>
          <a:xfrm>
            <a:off x="1872343" y="56744"/>
            <a:ext cx="9640388" cy="144294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
                <a:srgbClr val="00B050"/>
              </a:buClr>
            </a:pPr>
            <a:endParaRPr lang="en-US" sz="2800" b="1" dirty="0" smtClean="0">
              <a:latin typeface="Times New Roman" panose="02020603050405020304" pitchFamily="18" charset="0"/>
              <a:cs typeface="Times New Roman" panose="02020603050405020304" pitchFamily="18" charset="0"/>
            </a:endParaRPr>
          </a:p>
          <a:p>
            <a:pPr algn="ctr" rtl="1">
              <a:buClr>
                <a:srgbClr val="00B050"/>
              </a:buClr>
            </a:pPr>
            <a:endParaRPr lang="en-US" sz="2000" b="1" dirty="0">
              <a:latin typeface="Times New Roman" panose="02020603050405020304" pitchFamily="18" charset="0"/>
              <a:cs typeface="Times New Roman" panose="02020603050405020304" pitchFamily="18" charset="0"/>
            </a:endParaRPr>
          </a:p>
          <a:p>
            <a:pPr algn="ctr" rtl="1">
              <a:buClr>
                <a:srgbClr val="00B050"/>
              </a:buClr>
            </a:pPr>
            <a:endParaRPr lang="en-US" sz="2000" b="1" dirty="0" smtClean="0">
              <a:latin typeface="Times New Roman" panose="02020603050405020304" pitchFamily="18" charset="0"/>
              <a:cs typeface="Times New Roman" panose="02020603050405020304" pitchFamily="18" charset="0"/>
            </a:endParaRPr>
          </a:p>
          <a:p>
            <a:pPr algn="ctr" rtl="1">
              <a:buClr>
                <a:srgbClr val="00B050"/>
              </a:buClr>
            </a:pPr>
            <a:r>
              <a:rPr lang="en-US" sz="2000" b="1" dirty="0" smtClean="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3)    The </a:t>
            </a:r>
            <a:r>
              <a:rPr lang="en-US" sz="2500" b="1" dirty="0">
                <a:latin typeface="Times New Roman" panose="02020603050405020304" pitchFamily="18" charset="0"/>
                <a:cs typeface="Times New Roman" panose="02020603050405020304" pitchFamily="18" charset="0"/>
              </a:rPr>
              <a:t>third stage of the </a:t>
            </a:r>
            <a:r>
              <a:rPr lang="en-US" sz="2500" b="1" dirty="0" smtClean="0">
                <a:latin typeface="Times New Roman" panose="02020603050405020304" pitchFamily="18" charset="0"/>
                <a:cs typeface="Times New Roman" panose="02020603050405020304" pitchFamily="18" charset="0"/>
              </a:rPr>
              <a:t>research</a:t>
            </a:r>
          </a:p>
          <a:p>
            <a:pPr algn="ctr" rtl="1">
              <a:buClr>
                <a:srgbClr val="00B050"/>
              </a:buClr>
            </a:pP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3-3)   </a:t>
            </a:r>
            <a:r>
              <a:rPr lang="en-US" sz="2300" b="1" dirty="0">
                <a:solidFill>
                  <a:schemeClr val="accent2">
                    <a:lumMod val="75000"/>
                  </a:schemeClr>
                </a:solidFill>
                <a:latin typeface="Times New Roman" panose="02020603050405020304" pitchFamily="18" charset="0"/>
                <a:cs typeface="Times New Roman" panose="02020603050405020304" pitchFamily="18" charset="0"/>
              </a:rPr>
              <a:t>S</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tates </a:t>
            </a:r>
            <a:r>
              <a:rPr lang="en-US" sz="2300" b="1" dirty="0">
                <a:solidFill>
                  <a:schemeClr val="accent2">
                    <a:lumMod val="75000"/>
                  </a:schemeClr>
                </a:solidFill>
                <a:latin typeface="Times New Roman" panose="02020603050405020304" pitchFamily="18" charset="0"/>
                <a:cs typeface="Times New Roman" panose="02020603050405020304" pitchFamily="18" charset="0"/>
              </a:rPr>
              <a:t>of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 the RST</a:t>
            </a:r>
            <a:endParaRPr lang="en-US" sz="2300" b="1" dirty="0">
              <a:solidFill>
                <a:schemeClr val="accent2">
                  <a:lumMod val="75000"/>
                </a:schemeClr>
              </a:solidFill>
              <a:latin typeface="Times New Roman" panose="02020603050405020304" pitchFamily="18" charset="0"/>
              <a:cs typeface="Times New Roman" panose="02020603050405020304" pitchFamily="18" charset="0"/>
            </a:endParaRPr>
          </a:p>
          <a:p>
            <a:pPr algn="ctr" rtl="1">
              <a:buClr>
                <a:srgbClr val="00B050"/>
              </a:buClr>
            </a:pPr>
            <a:r>
              <a:rPr lang="en-US" sz="2200" b="1" dirty="0" smtClean="0">
                <a:solidFill>
                  <a:srgbClr val="FF0000"/>
                </a:solidFill>
                <a:latin typeface="Times New Roman" panose="02020603050405020304" pitchFamily="18" charset="0"/>
                <a:cs typeface="Times New Roman" panose="02020603050405020304" pitchFamily="18" charset="0"/>
              </a:rPr>
              <a:t>a)   Mean Sea level pressure</a:t>
            </a:r>
          </a:p>
          <a:p>
            <a:pPr lvl="1" algn="ctr"/>
            <a:r>
              <a:rPr lang="en-US" sz="2000" b="1" dirty="0" smtClean="0">
                <a:solidFill>
                  <a:schemeClr val="bg1"/>
                </a:solidFill>
                <a:latin typeface="Times New Roman" panose="02020603050405020304" pitchFamily="18" charset="0"/>
                <a:cs typeface="Times New Roman" panose="02020603050405020304" pitchFamily="18" charset="0"/>
              </a:rPr>
              <a:t>for </a:t>
            </a:r>
            <a:r>
              <a:rPr lang="en-US" sz="2000" b="1" dirty="0">
                <a:solidFill>
                  <a:schemeClr val="bg1"/>
                </a:solidFill>
                <a:latin typeface="Times New Roman" panose="02020603050405020304" pitchFamily="18" charset="0"/>
                <a:cs typeface="Times New Roman" panose="02020603050405020304" pitchFamily="18" charset="0"/>
              </a:rPr>
              <a:t>critical phases</a:t>
            </a:r>
            <a:endParaRPr lang="en-US" sz="2000" dirty="0">
              <a:solidFill>
                <a:schemeClr val="bg1"/>
              </a:solidFill>
              <a:latin typeface="Times New Roman" panose="02020603050405020304" pitchFamily="18" charset="0"/>
              <a:cs typeface="Times New Roman" panose="02020603050405020304" pitchFamily="18" charset="0"/>
            </a:endParaRPr>
          </a:p>
          <a:p>
            <a:pPr lvl="1" algn="ct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ctr" rtl="1">
              <a:buClr>
                <a:srgbClr val="00B050"/>
              </a:buClr>
            </a:pPr>
            <a:endParaRPr lang="en-US" sz="3000" b="1" dirty="0" smtClean="0">
              <a:latin typeface="Times New Roman" panose="02020603050405020304" pitchFamily="18" charset="0"/>
              <a:cs typeface="Times New Roman" panose="02020603050405020304" pitchFamily="18" charset="0"/>
            </a:endParaRPr>
          </a:p>
        </p:txBody>
      </p:sp>
      <p:sp>
        <p:nvSpPr>
          <p:cNvPr id="16" name="Rectangle 15"/>
          <p:cNvSpPr/>
          <p:nvPr/>
        </p:nvSpPr>
        <p:spPr>
          <a:xfrm>
            <a:off x="7326950" y="2851583"/>
            <a:ext cx="899605"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1500" b="1" dirty="0" smtClean="0">
                <a:latin typeface="Times New Roman" panose="02020603050405020304" pitchFamily="18" charset="0"/>
                <a:cs typeface="Times New Roman" panose="02020603050405020304" pitchFamily="18" charset="0"/>
              </a:rPr>
              <a:t>Negative</a:t>
            </a:r>
            <a:endParaRPr lang="en-US" sz="15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4351204" y="2851583"/>
            <a:ext cx="824265"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1500" b="1" dirty="0" smtClean="0">
                <a:latin typeface="Times New Roman" panose="02020603050405020304" pitchFamily="18" charset="0"/>
                <a:cs typeface="Times New Roman" panose="02020603050405020304" pitchFamily="18" charset="0"/>
              </a:rPr>
              <a:t>Positive</a:t>
            </a:r>
            <a:endParaRPr lang="en-US" sz="15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9667322" y="2836580"/>
            <a:ext cx="2106666"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1500" b="1" dirty="0">
                <a:latin typeface="Times New Roman" panose="02020603050405020304" pitchFamily="18" charset="0"/>
                <a:cs typeface="Times New Roman" panose="02020603050405020304" pitchFamily="18" charset="0"/>
              </a:rPr>
              <a:t>Positive minus negative</a:t>
            </a:r>
          </a:p>
        </p:txBody>
      </p:sp>
      <p:sp>
        <p:nvSpPr>
          <p:cNvPr id="11" name="8-Point Star 10"/>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20</a:t>
            </a:r>
            <a:endParaRPr lang="en-US" sz="2000" b="1" dirty="0">
              <a:solidFill>
                <a:schemeClr val="tx1"/>
              </a:solidFill>
              <a:cs typeface="B Nazanin" panose="00000400000000000000" pitchFamily="2" charset="-78"/>
            </a:endParaRPr>
          </a:p>
        </p:txBody>
      </p:sp>
      <p:sp>
        <p:nvSpPr>
          <p:cNvPr id="2" name="Rectangle 1"/>
          <p:cNvSpPr/>
          <p:nvPr/>
        </p:nvSpPr>
        <p:spPr>
          <a:xfrm>
            <a:off x="0" y="1702404"/>
            <a:ext cx="6096000" cy="923330"/>
          </a:xfrm>
          <a:prstGeom prst="rect">
            <a:avLst/>
          </a:prstGeom>
        </p:spPr>
        <p:txBody>
          <a:bodyPr>
            <a:spAutoFit/>
          </a:bodyPr>
          <a:lstStyle/>
          <a:p>
            <a:pPr marL="285750" indent="-285750" algn="just">
              <a:buClr>
                <a:srgbClr val="FF0000"/>
              </a:buClr>
              <a:buFont typeface="Wingdings" panose="05000000000000000000" pitchFamily="2" charset="2"/>
              <a:buChar char="ü"/>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RST is stronger in the critical positive phase with stronger extension to the north and east of the Mediterranean and weaker in the critical negative phase.</a:t>
            </a:r>
            <a:endParaRPr lang="en-US" dirty="0"/>
          </a:p>
        </p:txBody>
      </p:sp>
      <p:sp>
        <p:nvSpPr>
          <p:cNvPr id="4" name="Rectangle 3"/>
          <p:cNvSpPr/>
          <p:nvPr/>
        </p:nvSpPr>
        <p:spPr>
          <a:xfrm>
            <a:off x="0" y="2698080"/>
            <a:ext cx="4119154" cy="923330"/>
          </a:xfrm>
          <a:prstGeom prst="rect">
            <a:avLst/>
          </a:prstGeom>
        </p:spPr>
        <p:txBody>
          <a:bodyPr wrap="square">
            <a:spAutoFit/>
          </a:bodyPr>
          <a:lstStyle/>
          <a:p>
            <a:pPr marL="285750" indent="-285750" algn="just">
              <a:buClr>
                <a:srgbClr val="FF0000"/>
              </a:buClr>
              <a:buFont typeface="Wingdings" panose="05000000000000000000" pitchFamily="2" charset="2"/>
              <a:buChar char="ü"/>
            </a:pPr>
            <a:r>
              <a:rPr lang="en-US" dirty="0">
                <a:latin typeface="Times New Roman" panose="02020603050405020304" pitchFamily="18" charset="0"/>
                <a:ea typeface="Calibri" panose="020F0502020204030204" pitchFamily="34" charset="0"/>
              </a:rPr>
              <a:t>The difference of the </a:t>
            </a:r>
            <a:r>
              <a:rPr lang="en-US" dirty="0" smtClean="0">
                <a:latin typeface="Times New Roman" panose="02020603050405020304" pitchFamily="18" charset="0"/>
                <a:ea typeface="Calibri" panose="020F0502020204030204" pitchFamily="34" charset="0"/>
              </a:rPr>
              <a:t>two phases exceeds 17 </a:t>
            </a:r>
            <a:r>
              <a:rPr lang="en-US" dirty="0" err="1" smtClean="0">
                <a:latin typeface="Times New Roman" panose="02020603050405020304" pitchFamily="18" charset="0"/>
                <a:ea typeface="Calibri" panose="020F0502020204030204" pitchFamily="34" charset="0"/>
              </a:rPr>
              <a:t>hPa</a:t>
            </a: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in the central RST region of the </a:t>
            </a:r>
            <a:r>
              <a:rPr lang="en-US" dirty="0" smtClean="0">
                <a:latin typeface="Times New Roman" panose="02020603050405020304" pitchFamily="18" charset="0"/>
                <a:ea typeface="Calibri" panose="020F0502020204030204" pitchFamily="34" charset="0"/>
              </a:rPr>
              <a:t>southern </a:t>
            </a:r>
            <a:r>
              <a:rPr lang="en-US" dirty="0">
                <a:latin typeface="Times New Roman" panose="02020603050405020304" pitchFamily="18" charset="0"/>
                <a:ea typeface="Calibri" panose="020F0502020204030204" pitchFamily="34" charset="0"/>
              </a:rPr>
              <a:t>Red </a:t>
            </a:r>
            <a:r>
              <a:rPr lang="en-US" dirty="0" smtClean="0">
                <a:latin typeface="Times New Roman" panose="02020603050405020304" pitchFamily="18" charset="0"/>
                <a:ea typeface="Calibri" panose="020F0502020204030204" pitchFamily="34" charset="0"/>
              </a:rPr>
              <a:t>Sea.</a:t>
            </a:r>
            <a:endParaRPr lang="en-US" dirty="0"/>
          </a:p>
        </p:txBody>
      </p:sp>
    </p:spTree>
    <p:extLst>
      <p:ext uri="{BB962C8B-B14F-4D97-AF65-F5344CB8AC3E}">
        <p14:creationId xmlns:p14="http://schemas.microsoft.com/office/powerpoint/2010/main" val="4199386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3936275" y="3187896"/>
            <a:ext cx="8177309" cy="3589520"/>
          </a:xfrm>
          <a:prstGeom prst="rect">
            <a:avLst/>
          </a:prstGeom>
        </p:spPr>
      </p:pic>
      <p:sp>
        <p:nvSpPr>
          <p:cNvPr id="5" name="Rectangle 4"/>
          <p:cNvSpPr/>
          <p:nvPr/>
        </p:nvSpPr>
        <p:spPr>
          <a:xfrm>
            <a:off x="4650378" y="2564751"/>
            <a:ext cx="870424"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buClr>
                <a:srgbClr val="00B050"/>
              </a:buClr>
            </a:pPr>
            <a:r>
              <a:rPr lang="en-US" sz="1500" b="1" dirty="0" smtClean="0">
                <a:latin typeface="Times New Roman" panose="02020603050405020304" pitchFamily="18" charset="0"/>
                <a:cs typeface="Times New Roman" panose="02020603050405020304" pitchFamily="18" charset="0"/>
              </a:rPr>
              <a:t>Positive</a:t>
            </a:r>
            <a:endParaRPr lang="en-US" sz="1500" b="1" dirty="0">
              <a:latin typeface="Times New Roman" panose="02020603050405020304" pitchFamily="18" charset="0"/>
              <a:cs typeface="Times New Roman" panose="02020603050405020304" pitchFamily="18" charset="0"/>
            </a:endParaRPr>
          </a:p>
        </p:txBody>
      </p:sp>
      <p:sp>
        <p:nvSpPr>
          <p:cNvPr id="6" name="Rectangle 5"/>
          <p:cNvSpPr/>
          <p:nvPr/>
        </p:nvSpPr>
        <p:spPr>
          <a:xfrm>
            <a:off x="7416842" y="2559256"/>
            <a:ext cx="899605"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1500" b="1" dirty="0" smtClean="0">
                <a:latin typeface="Times New Roman" panose="02020603050405020304" pitchFamily="18" charset="0"/>
                <a:cs typeface="Times New Roman" panose="02020603050405020304" pitchFamily="18" charset="0"/>
              </a:rPr>
              <a:t>Negative</a:t>
            </a:r>
            <a:endParaRPr lang="en-US" sz="1500" b="1" dirty="0">
              <a:latin typeface="Times New Roman" panose="02020603050405020304" pitchFamily="18" charset="0"/>
              <a:cs typeface="Times New Roman" panose="02020603050405020304" pitchFamily="18" charset="0"/>
            </a:endParaRPr>
          </a:p>
        </p:txBody>
      </p:sp>
      <p:sp>
        <p:nvSpPr>
          <p:cNvPr id="7" name="Rectangle 6"/>
          <p:cNvSpPr/>
          <p:nvPr/>
        </p:nvSpPr>
        <p:spPr>
          <a:xfrm>
            <a:off x="9608863" y="2559256"/>
            <a:ext cx="2106666" cy="323165"/>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1500" b="1" dirty="0">
                <a:latin typeface="Times New Roman" panose="02020603050405020304" pitchFamily="18" charset="0"/>
                <a:cs typeface="Times New Roman" panose="02020603050405020304" pitchFamily="18" charset="0"/>
              </a:rPr>
              <a:t>Positive minus negative</a:t>
            </a:r>
          </a:p>
        </p:txBody>
      </p:sp>
      <p:sp>
        <p:nvSpPr>
          <p:cNvPr id="10" name="Title 1"/>
          <p:cNvSpPr txBox="1">
            <a:spLocks/>
          </p:cNvSpPr>
          <p:nvPr/>
        </p:nvSpPr>
        <p:spPr>
          <a:xfrm>
            <a:off x="1933823" y="56744"/>
            <a:ext cx="9665955" cy="144294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
                <a:srgbClr val="00B050"/>
              </a:buClr>
            </a:pPr>
            <a:endParaRPr lang="en-US" sz="2800" b="1" dirty="0" smtClean="0">
              <a:latin typeface="Times New Roman" panose="02020603050405020304" pitchFamily="18" charset="0"/>
              <a:cs typeface="Times New Roman" panose="02020603050405020304" pitchFamily="18" charset="0"/>
            </a:endParaRPr>
          </a:p>
          <a:p>
            <a:pPr algn="ctr" rtl="1">
              <a:buClr>
                <a:srgbClr val="00B050"/>
              </a:buClr>
            </a:pPr>
            <a:endParaRPr lang="en-US" sz="2000" b="1" dirty="0">
              <a:latin typeface="Times New Roman" panose="02020603050405020304" pitchFamily="18" charset="0"/>
              <a:cs typeface="Times New Roman" panose="02020603050405020304" pitchFamily="18" charset="0"/>
            </a:endParaRPr>
          </a:p>
          <a:p>
            <a:pPr algn="ctr" rtl="1">
              <a:buClr>
                <a:srgbClr val="00B050"/>
              </a:buClr>
            </a:pPr>
            <a:endParaRPr lang="en-US" sz="2000" b="1" dirty="0" smtClean="0">
              <a:latin typeface="Times New Roman" panose="02020603050405020304" pitchFamily="18" charset="0"/>
              <a:cs typeface="Times New Roman" panose="02020603050405020304" pitchFamily="18" charset="0"/>
            </a:endParaRPr>
          </a:p>
          <a:p>
            <a:pPr algn="ctr" rtl="1">
              <a:buClr>
                <a:srgbClr val="00B050"/>
              </a:buClr>
            </a:pPr>
            <a:r>
              <a:rPr lang="en-US" sz="2000" b="1" dirty="0" smtClean="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3)</a:t>
            </a:r>
            <a:r>
              <a:rPr lang="en-US" sz="2000" b="1" dirty="0" smtClean="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The </a:t>
            </a:r>
            <a:r>
              <a:rPr lang="en-US" sz="2500" b="1" dirty="0">
                <a:latin typeface="Times New Roman" panose="02020603050405020304" pitchFamily="18" charset="0"/>
                <a:cs typeface="Times New Roman" panose="02020603050405020304" pitchFamily="18" charset="0"/>
              </a:rPr>
              <a:t>third stage of the </a:t>
            </a:r>
            <a:r>
              <a:rPr lang="en-US" sz="2500" b="1" dirty="0" smtClean="0">
                <a:latin typeface="Times New Roman" panose="02020603050405020304" pitchFamily="18" charset="0"/>
                <a:cs typeface="Times New Roman" panose="02020603050405020304" pitchFamily="18" charset="0"/>
              </a:rPr>
              <a:t>research</a:t>
            </a:r>
          </a:p>
          <a:p>
            <a:pPr algn="ctr" rtl="1">
              <a:buClr>
                <a:srgbClr val="00B050"/>
              </a:buClr>
            </a:pPr>
            <a:r>
              <a:rPr lang="en-US" sz="2500" b="1" dirty="0" smtClean="0">
                <a:solidFill>
                  <a:schemeClr val="accent2">
                    <a:lumMod val="75000"/>
                  </a:schemeClr>
                </a:solidFill>
                <a:latin typeface="Times New Roman" panose="02020603050405020304" pitchFamily="18" charset="0"/>
                <a:cs typeface="Times New Roman" panose="02020603050405020304" pitchFamily="18" charset="0"/>
              </a:rPr>
              <a:t>3-3) States </a:t>
            </a:r>
            <a:r>
              <a:rPr lang="en-US" sz="2500" b="1" dirty="0">
                <a:solidFill>
                  <a:schemeClr val="accent2">
                    <a:lumMod val="75000"/>
                  </a:schemeClr>
                </a:solidFill>
                <a:latin typeface="Times New Roman" panose="02020603050405020304" pitchFamily="18" charset="0"/>
                <a:cs typeface="Times New Roman" panose="02020603050405020304" pitchFamily="18" charset="0"/>
              </a:rPr>
              <a:t>of </a:t>
            </a:r>
            <a:r>
              <a:rPr lang="en-US" sz="2500" b="1" dirty="0" smtClean="0">
                <a:solidFill>
                  <a:schemeClr val="accent2">
                    <a:lumMod val="75000"/>
                  </a:schemeClr>
                </a:solidFill>
                <a:latin typeface="Times New Roman" panose="02020603050405020304" pitchFamily="18" charset="0"/>
                <a:cs typeface="Times New Roman" panose="02020603050405020304" pitchFamily="18" charset="0"/>
              </a:rPr>
              <a:t> the RST</a:t>
            </a:r>
            <a:endParaRPr lang="en-US" sz="2500" b="1" dirty="0">
              <a:solidFill>
                <a:schemeClr val="accent2">
                  <a:lumMod val="75000"/>
                </a:schemeClr>
              </a:solidFill>
              <a:latin typeface="Times New Roman" panose="02020603050405020304" pitchFamily="18" charset="0"/>
              <a:cs typeface="Times New Roman" panose="02020603050405020304" pitchFamily="18" charset="0"/>
            </a:endParaRPr>
          </a:p>
          <a:p>
            <a:pPr algn="ctr" rtl="1">
              <a:buClr>
                <a:srgbClr val="00B050"/>
              </a:buClr>
            </a:pPr>
            <a:r>
              <a:rPr lang="en-US" sz="2000" b="1" dirty="0" smtClean="0">
                <a:solidFill>
                  <a:srgbClr val="FF0000"/>
                </a:solidFill>
                <a:latin typeface="Times New Roman" panose="02020603050405020304" pitchFamily="18" charset="0"/>
                <a:cs typeface="Times New Roman" panose="02020603050405020304" pitchFamily="18" charset="0"/>
              </a:rPr>
              <a:t>b) </a:t>
            </a:r>
            <a:r>
              <a:rPr lang="en-US" sz="2000" b="1" dirty="0">
                <a:solidFill>
                  <a:srgbClr val="FF0000"/>
                </a:solidFill>
                <a:latin typeface="Times New Roman" panose="02020603050405020304" pitchFamily="18" charset="0"/>
                <a:cs typeface="Times New Roman" panose="02020603050405020304" pitchFamily="18" charset="0"/>
              </a:rPr>
              <a:t>The geopotential height and wind vectors at 850 hPa </a:t>
            </a:r>
            <a:endParaRPr lang="en-US" sz="2000" b="1" dirty="0" smtClean="0">
              <a:solidFill>
                <a:srgbClr val="FF0000"/>
              </a:solidFill>
              <a:latin typeface="Times New Roman" panose="02020603050405020304" pitchFamily="18" charset="0"/>
              <a:cs typeface="Times New Roman" panose="02020603050405020304" pitchFamily="18" charset="0"/>
            </a:endParaRPr>
          </a:p>
          <a:p>
            <a:pPr lvl="1" algn="ctr"/>
            <a:r>
              <a:rPr lang="en-US" sz="2000" b="1" dirty="0" smtClean="0">
                <a:solidFill>
                  <a:schemeClr val="bg1"/>
                </a:solidFill>
                <a:latin typeface="Times New Roman" panose="02020603050405020304" pitchFamily="18" charset="0"/>
                <a:cs typeface="Times New Roman" panose="02020603050405020304" pitchFamily="18" charset="0"/>
              </a:rPr>
              <a:t>for </a:t>
            </a:r>
            <a:r>
              <a:rPr lang="en-US" sz="2000" b="1" dirty="0">
                <a:solidFill>
                  <a:schemeClr val="bg1"/>
                </a:solidFill>
                <a:latin typeface="Times New Roman" panose="02020603050405020304" pitchFamily="18" charset="0"/>
                <a:cs typeface="Times New Roman" panose="02020603050405020304" pitchFamily="18" charset="0"/>
              </a:rPr>
              <a:t>critical phases</a:t>
            </a:r>
            <a:endParaRPr lang="en-US" sz="2000" dirty="0">
              <a:solidFill>
                <a:schemeClr val="bg1"/>
              </a:solidFill>
              <a:latin typeface="Times New Roman" panose="02020603050405020304" pitchFamily="18" charset="0"/>
              <a:cs typeface="Times New Roman" panose="02020603050405020304" pitchFamily="18" charset="0"/>
            </a:endParaRPr>
          </a:p>
          <a:p>
            <a:pPr lvl="1" algn="ct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ctr" rtl="1">
              <a:buClr>
                <a:srgbClr val="00B050"/>
              </a:buClr>
            </a:pPr>
            <a:endParaRPr lang="en-US" sz="3000" b="1" dirty="0" smtClean="0">
              <a:latin typeface="Times New Roman" panose="02020603050405020304" pitchFamily="18" charset="0"/>
              <a:cs typeface="Times New Roman" panose="02020603050405020304" pitchFamily="18" charset="0"/>
            </a:endParaRPr>
          </a:p>
        </p:txBody>
      </p:sp>
      <p:sp>
        <p:nvSpPr>
          <p:cNvPr id="9" name="8-Point Star 8"/>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21</a:t>
            </a:r>
            <a:endParaRPr lang="en-US" sz="2000" b="1" dirty="0">
              <a:solidFill>
                <a:schemeClr val="tx1"/>
              </a:solidFill>
              <a:cs typeface="B Nazanin" panose="00000400000000000000" pitchFamily="2" charset="-78"/>
            </a:endParaRPr>
          </a:p>
        </p:txBody>
      </p:sp>
      <p:sp>
        <p:nvSpPr>
          <p:cNvPr id="3" name="Rectangle 2"/>
          <p:cNvSpPr/>
          <p:nvPr/>
        </p:nvSpPr>
        <p:spPr>
          <a:xfrm>
            <a:off x="-32534" y="1682054"/>
            <a:ext cx="6096000" cy="646331"/>
          </a:xfrm>
          <a:prstGeom prst="rect">
            <a:avLst/>
          </a:prstGeom>
        </p:spPr>
        <p:txBody>
          <a:bodyPr>
            <a:spAutoFit/>
          </a:bodyPr>
          <a:lstStyle/>
          <a:p>
            <a:pPr marL="285750" indent="-285750" algn="just">
              <a:buClr>
                <a:srgbClr val="FF0000"/>
              </a:buClr>
              <a:buFont typeface="Wingdings" panose="05000000000000000000" pitchFamily="2" charset="2"/>
              <a:buChar char="ü"/>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Siberian high, the Arabian anticyclone, and the African high are all stronger in the critical positive </a:t>
            </a:r>
            <a:r>
              <a:rPr lang="en-US" dirty="0" smtClean="0">
                <a:latin typeface="Times New Roman" panose="02020603050405020304" pitchFamily="18" charset="0"/>
                <a:ea typeface="Calibri" panose="020F0502020204030204" pitchFamily="34" charset="0"/>
              </a:rPr>
              <a:t>phase.</a:t>
            </a:r>
            <a:endParaRPr lang="en-US" dirty="0"/>
          </a:p>
        </p:txBody>
      </p:sp>
      <p:sp>
        <p:nvSpPr>
          <p:cNvPr id="8" name="Rectangle 7"/>
          <p:cNvSpPr/>
          <p:nvPr/>
        </p:nvSpPr>
        <p:spPr>
          <a:xfrm>
            <a:off x="-32534" y="3617592"/>
            <a:ext cx="4090728" cy="646331"/>
          </a:xfrm>
          <a:prstGeom prst="rect">
            <a:avLst/>
          </a:prstGeom>
        </p:spPr>
        <p:txBody>
          <a:bodyPr wrap="square">
            <a:spAutoFit/>
          </a:bodyPr>
          <a:lstStyle/>
          <a:p>
            <a:pPr marL="285750" indent="-285750">
              <a:buClr>
                <a:srgbClr val="FF0000"/>
              </a:buClr>
              <a:buFont typeface="Wingdings" panose="05000000000000000000" pitchFamily="2" charset="2"/>
              <a:buChar char="ü"/>
            </a:pPr>
            <a:r>
              <a:rPr lang="en-US" dirty="0" smtClean="0">
                <a:latin typeface="Times New Roman" panose="02020603050405020304" pitchFamily="18" charset="0"/>
                <a:ea typeface="Calibri" panose="020F0502020204030204" pitchFamily="34" charset="0"/>
              </a:rPr>
              <a:t>Geopotential </a:t>
            </a:r>
            <a:r>
              <a:rPr lang="en-US" dirty="0">
                <a:latin typeface="Times New Roman" panose="02020603050405020304" pitchFamily="18" charset="0"/>
                <a:ea typeface="Calibri" panose="020F0502020204030204" pitchFamily="34" charset="0"/>
              </a:rPr>
              <a:t>height difference </a:t>
            </a:r>
            <a:r>
              <a:rPr lang="en-US" dirty="0" smtClean="0">
                <a:latin typeface="Times New Roman" panose="02020603050405020304" pitchFamily="18" charset="0"/>
                <a:ea typeface="Calibri" panose="020F0502020204030204" pitchFamily="34" charset="0"/>
              </a:rPr>
              <a:t>between</a:t>
            </a:r>
          </a:p>
          <a:p>
            <a:pPr>
              <a:buClr>
                <a:srgbClr val="FF0000"/>
              </a:buClr>
            </a:pPr>
            <a:r>
              <a:rPr lang="en-US" dirty="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the two phases reaches </a:t>
            </a:r>
            <a:r>
              <a:rPr lang="en-US" dirty="0" smtClean="0">
                <a:latin typeface="Times New Roman" panose="02020603050405020304" pitchFamily="18" charset="0"/>
                <a:ea typeface="Calibri" panose="020F0502020204030204" pitchFamily="34" charset="0"/>
              </a:rPr>
              <a:t>63 </a:t>
            </a:r>
            <a:r>
              <a:rPr lang="en-US" dirty="0" err="1" smtClean="0">
                <a:latin typeface="Times New Roman" panose="02020603050405020304" pitchFamily="18" charset="0"/>
                <a:ea typeface="Calibri" panose="020F0502020204030204" pitchFamily="34" charset="0"/>
              </a:rPr>
              <a:t>gpm</a:t>
            </a:r>
            <a:r>
              <a:rPr lang="en-US" dirty="0" smtClean="0">
                <a:latin typeface="Times New Roman" panose="02020603050405020304" pitchFamily="18" charset="0"/>
                <a:ea typeface="Calibri" panose="020F0502020204030204" pitchFamily="34" charset="0"/>
              </a:rPr>
              <a:t>.</a:t>
            </a:r>
            <a:endParaRPr lang="en-US" dirty="0"/>
          </a:p>
        </p:txBody>
      </p:sp>
      <p:sp>
        <p:nvSpPr>
          <p:cNvPr id="11" name="Rectangle 10"/>
          <p:cNvSpPr/>
          <p:nvPr/>
        </p:nvSpPr>
        <p:spPr>
          <a:xfrm>
            <a:off x="-32534" y="2495905"/>
            <a:ext cx="6096000" cy="787652"/>
          </a:xfrm>
          <a:prstGeom prst="rect">
            <a:avLst/>
          </a:prstGeom>
        </p:spPr>
        <p:txBody>
          <a:bodyPr>
            <a:spAutoFit/>
          </a:bodyPr>
          <a:lstStyle/>
          <a:p>
            <a:pPr marL="285750" indent="-285750" algn="just">
              <a:lnSpc>
                <a:spcPct val="107000"/>
              </a:lnSpc>
              <a:spcAft>
                <a:spcPts val="800"/>
              </a:spcAft>
              <a:buClr>
                <a:srgbClr val="FF0000"/>
              </a:buClr>
              <a:buFont typeface="Wingdings" panose="05000000000000000000" pitchFamily="2" charset="2"/>
              <a:buChar char="ü"/>
            </a:pPr>
            <a:r>
              <a:rPr lang="en-US" dirty="0">
                <a:latin typeface="Times New Roman" panose="02020603050405020304" pitchFamily="18" charset="0"/>
                <a:ea typeface="Calibri" panose="020F0502020204030204" pitchFamily="34" charset="0"/>
                <a:cs typeface="Arial" panose="020B0604020202020204" pitchFamily="34" charset="0"/>
              </a:rPr>
              <a:t>T</a:t>
            </a:r>
            <a:r>
              <a:rPr lang="en-US" dirty="0" smtClean="0">
                <a:latin typeface="Times New Roman" panose="02020603050405020304" pitchFamily="18" charset="0"/>
                <a:ea typeface="Calibri" panose="020F0502020204030204" pitchFamily="34" charset="0"/>
                <a:cs typeface="Arial" panose="020B0604020202020204" pitchFamily="34" charset="0"/>
              </a:rPr>
              <a:t>he </a:t>
            </a:r>
            <a:r>
              <a:rPr lang="en-US" dirty="0">
                <a:latin typeface="Times New Roman" panose="02020603050405020304" pitchFamily="18" charset="0"/>
                <a:ea typeface="Calibri" panose="020F0502020204030204" pitchFamily="34" charset="0"/>
                <a:cs typeface="Arial" panose="020B0604020202020204" pitchFamily="34" charset="0"/>
              </a:rPr>
              <a:t>transfer of moisture to the </a:t>
            </a:r>
            <a:r>
              <a:rPr lang="en-US" dirty="0" smtClean="0">
                <a:latin typeface="Times New Roman" panose="02020603050405020304" pitchFamily="18" charset="0"/>
                <a:ea typeface="Calibri" panose="020F0502020204030204" pitchFamily="34" charset="0"/>
                <a:cs typeface="Arial" panose="020B0604020202020204" pitchFamily="34" charset="0"/>
              </a:rPr>
              <a:t>Red Sea</a:t>
            </a:r>
          </a:p>
          <a:p>
            <a:pPr algn="just">
              <a:lnSpc>
                <a:spcPct val="107000"/>
              </a:lnSpc>
              <a:spcAft>
                <a:spcPts val="800"/>
              </a:spcAft>
              <a:buClr>
                <a:srgbClr val="FF0000"/>
              </a:buClr>
            </a:pPr>
            <a:r>
              <a:rPr lang="en-US" dirty="0" smtClean="0">
                <a:latin typeface="Times New Roman" panose="02020603050405020304" pitchFamily="18" charset="0"/>
                <a:ea typeface="Calibri" panose="020F0502020204030204" pitchFamily="34" charset="0"/>
                <a:cs typeface="Arial" panose="020B0604020202020204" pitchFamily="34" charset="0"/>
              </a:rPr>
              <a:t>     and Sudan</a:t>
            </a:r>
            <a:r>
              <a:rPr lang="en-US" dirty="0">
                <a:latin typeface="Times New Roman" panose="02020603050405020304" pitchFamily="18" charset="0"/>
                <a:ea typeface="Calibri" panose="020F0502020204030204" pitchFamily="34" charset="0"/>
                <a:cs typeface="Arial" panose="020B0604020202020204" pitchFamily="34" charset="0"/>
              </a:rPr>
              <a:t>, which contributes </a:t>
            </a:r>
            <a:r>
              <a:rPr lang="en-US" dirty="0" smtClean="0">
                <a:latin typeface="Times New Roman" panose="02020603050405020304" pitchFamily="18" charset="0"/>
                <a:ea typeface="Calibri" panose="020F0502020204030204" pitchFamily="34" charset="0"/>
                <a:cs typeface="Arial" panose="020B0604020202020204" pitchFamily="34" charset="0"/>
              </a:rPr>
              <a:t>to </a:t>
            </a:r>
            <a:r>
              <a:rPr lang="en-US" dirty="0">
                <a:latin typeface="Times New Roman" panose="02020603050405020304" pitchFamily="18" charset="0"/>
                <a:ea typeface="Calibri" panose="020F0502020204030204" pitchFamily="34" charset="0"/>
                <a:cs typeface="Arial" panose="020B0604020202020204" pitchFamily="34" charset="0"/>
              </a:rPr>
              <a:t>strengthening the </a:t>
            </a:r>
            <a:r>
              <a:rPr lang="en-US" dirty="0" smtClean="0">
                <a:latin typeface="Times New Roman" panose="02020603050405020304" pitchFamily="18" charset="0"/>
                <a:ea typeface="Calibri" panose="020F0502020204030204" pitchFamily="34" charset="0"/>
                <a:cs typeface="Arial" panose="020B0604020202020204" pitchFamily="34" charset="0"/>
              </a:rPr>
              <a:t>RST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3332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1725" y="2196935"/>
            <a:ext cx="4776577" cy="4038402"/>
          </a:xfrm>
          <a:prstGeom prst="rect">
            <a:avLst/>
          </a:prstGeom>
        </p:spPr>
      </p:pic>
      <p:sp>
        <p:nvSpPr>
          <p:cNvPr id="3" name="Title 1"/>
          <p:cNvSpPr txBox="1">
            <a:spLocks/>
          </p:cNvSpPr>
          <p:nvPr/>
        </p:nvSpPr>
        <p:spPr>
          <a:xfrm>
            <a:off x="1889760" y="78377"/>
            <a:ext cx="9318171" cy="101185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
                <a:srgbClr val="00B050"/>
              </a:buClr>
            </a:pPr>
            <a:endParaRPr lang="en-US" sz="2800" b="1" dirty="0" smtClean="0">
              <a:latin typeface="Times New Roman" panose="02020603050405020304" pitchFamily="18" charset="0"/>
              <a:cs typeface="Times New Roman" panose="02020603050405020304" pitchFamily="18" charset="0"/>
            </a:endParaRPr>
          </a:p>
          <a:p>
            <a:pPr algn="ctr" rtl="1">
              <a:buClr>
                <a:srgbClr val="00B050"/>
              </a:buClr>
            </a:pPr>
            <a:endParaRPr lang="en-US" sz="2000" b="1" dirty="0">
              <a:latin typeface="Times New Roman" panose="02020603050405020304" pitchFamily="18" charset="0"/>
              <a:cs typeface="Times New Roman" panose="02020603050405020304" pitchFamily="18" charset="0"/>
            </a:endParaRPr>
          </a:p>
          <a:p>
            <a:pPr algn="ctr" rtl="1">
              <a:buClr>
                <a:srgbClr val="00B050"/>
              </a:buClr>
            </a:pPr>
            <a:r>
              <a:rPr lang="en-US" sz="2000" b="1" dirty="0" smtClean="0">
                <a:latin typeface="Times New Roman" panose="02020603050405020304" pitchFamily="18" charset="0"/>
                <a:cs typeface="Times New Roman" panose="02020603050405020304" pitchFamily="18" charset="0"/>
              </a:rPr>
              <a:t>     </a:t>
            </a:r>
          </a:p>
          <a:p>
            <a:pPr>
              <a:buClr>
                <a:srgbClr val="00B050"/>
              </a:buClr>
            </a:pPr>
            <a:r>
              <a:rPr lang="en-US" sz="2500" b="1" dirty="0" smtClean="0">
                <a:latin typeface="Times New Roman" panose="02020603050405020304" pitchFamily="18" charset="0"/>
                <a:cs typeface="Times New Roman" panose="02020603050405020304" pitchFamily="18" charset="0"/>
              </a:rPr>
              <a:t>                        3)   The </a:t>
            </a:r>
            <a:r>
              <a:rPr lang="en-US" sz="2500" b="1" dirty="0">
                <a:latin typeface="Times New Roman" panose="02020603050405020304" pitchFamily="18" charset="0"/>
                <a:cs typeface="Times New Roman" panose="02020603050405020304" pitchFamily="18" charset="0"/>
              </a:rPr>
              <a:t>third stage of the </a:t>
            </a:r>
            <a:r>
              <a:rPr lang="en-US" sz="2500" b="1" dirty="0" smtClean="0">
                <a:latin typeface="Times New Roman" panose="02020603050405020304" pitchFamily="18" charset="0"/>
                <a:cs typeface="Times New Roman" panose="02020603050405020304" pitchFamily="18" charset="0"/>
              </a:rPr>
              <a:t>research</a:t>
            </a:r>
          </a:p>
          <a:p>
            <a:pPr algn="ctr" rtl="1">
              <a:buClr>
                <a:srgbClr val="00B050"/>
              </a:buClr>
            </a:pPr>
            <a:r>
              <a:rPr lang="en-US" sz="2500" b="1" dirty="0" smtClean="0">
                <a:solidFill>
                  <a:schemeClr val="accent2">
                    <a:lumMod val="75000"/>
                  </a:schemeClr>
                </a:solidFill>
                <a:latin typeface="Times New Roman" panose="02020603050405020304" pitchFamily="18" charset="0"/>
                <a:cs typeface="Times New Roman" panose="02020603050405020304" pitchFamily="18" charset="0"/>
              </a:rPr>
              <a:t>3-3) States </a:t>
            </a:r>
            <a:r>
              <a:rPr lang="en-US" sz="2500" b="1" dirty="0">
                <a:solidFill>
                  <a:schemeClr val="accent2">
                    <a:lumMod val="75000"/>
                  </a:schemeClr>
                </a:solidFill>
                <a:latin typeface="Times New Roman" panose="02020603050405020304" pitchFamily="18" charset="0"/>
                <a:cs typeface="Times New Roman" panose="02020603050405020304" pitchFamily="18" charset="0"/>
              </a:rPr>
              <a:t>of  </a:t>
            </a:r>
            <a:r>
              <a:rPr lang="en-US" sz="2500" b="1" dirty="0" smtClean="0">
                <a:solidFill>
                  <a:schemeClr val="accent2">
                    <a:lumMod val="75000"/>
                  </a:schemeClr>
                </a:solidFill>
                <a:latin typeface="Times New Roman" panose="02020603050405020304" pitchFamily="18" charset="0"/>
                <a:cs typeface="Times New Roman" panose="02020603050405020304" pitchFamily="18" charset="0"/>
              </a:rPr>
              <a:t>the RST</a:t>
            </a:r>
            <a:endParaRPr lang="en-US" sz="2500" b="1" dirty="0">
              <a:solidFill>
                <a:schemeClr val="accent2">
                  <a:lumMod val="75000"/>
                </a:schemeClr>
              </a:solidFill>
              <a:latin typeface="Times New Roman" panose="02020603050405020304" pitchFamily="18" charset="0"/>
              <a:cs typeface="Times New Roman" panose="02020603050405020304" pitchFamily="18" charset="0"/>
            </a:endParaRPr>
          </a:p>
          <a:p>
            <a:pPr algn="ctr" rtl="1">
              <a:buClr>
                <a:srgbClr val="00B050"/>
              </a:buClr>
            </a:pPr>
            <a:r>
              <a:rPr lang="en-US" sz="2000" b="1" dirty="0">
                <a:solidFill>
                  <a:srgbClr val="FF0000"/>
                </a:solidFill>
                <a:latin typeface="Times New Roman" panose="02020603050405020304" pitchFamily="18" charset="0"/>
                <a:cs typeface="Times New Roman" panose="02020603050405020304" pitchFamily="18" charset="0"/>
              </a:rPr>
              <a:t>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T</a:t>
            </a:r>
            <a:r>
              <a:rPr lang="en-US" sz="2000" b="1" dirty="0" smtClean="0">
                <a:solidFill>
                  <a:srgbClr val="FF0000"/>
                </a:solidFill>
                <a:latin typeface="Times New Roman" panose="02020603050405020304" pitchFamily="18" charset="0"/>
                <a:cs typeface="Times New Roman" panose="02020603050405020304" pitchFamily="18" charset="0"/>
              </a:rPr>
              <a:t>he </a:t>
            </a:r>
            <a:r>
              <a:rPr lang="en-US" sz="2000" b="1" dirty="0">
                <a:solidFill>
                  <a:srgbClr val="FF0000"/>
                </a:solidFill>
                <a:latin typeface="Times New Roman" panose="02020603050405020304" pitchFamily="18" charset="0"/>
                <a:cs typeface="Times New Roman" panose="02020603050405020304" pitchFamily="18" charset="0"/>
              </a:rPr>
              <a:t>1000-850 hPa </a:t>
            </a:r>
            <a:r>
              <a:rPr lang="en-US" sz="2000" b="1" dirty="0" smtClean="0">
                <a:solidFill>
                  <a:srgbClr val="FF0000"/>
                </a:solidFill>
                <a:latin typeface="Times New Roman" panose="02020603050405020304" pitchFamily="18" charset="0"/>
                <a:cs typeface="Times New Roman" panose="02020603050405020304" pitchFamily="18" charset="0"/>
              </a:rPr>
              <a:t>thickness difference</a:t>
            </a:r>
            <a:endParaRPr lang="en-US" sz="2000" dirty="0">
              <a:solidFill>
                <a:srgbClr val="FF0000"/>
              </a:solidFill>
              <a:latin typeface="Times New Roman" panose="02020603050405020304" pitchFamily="18" charset="0"/>
              <a:cs typeface="Times New Roman" panose="02020603050405020304" pitchFamily="18" charset="0"/>
            </a:endParaRPr>
          </a:p>
          <a:p>
            <a:pPr lvl="1" algn="ct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ctr" rtl="1">
              <a:buClr>
                <a:srgbClr val="00B050"/>
              </a:buClr>
            </a:pPr>
            <a:endParaRPr lang="en-US" sz="3000" b="1"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7530203" y="1669056"/>
            <a:ext cx="2744662"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rtl="1">
              <a:buClr>
                <a:srgbClr val="00B050"/>
              </a:buClr>
            </a:pPr>
            <a:r>
              <a:rPr lang="en-US" sz="2000" b="1" dirty="0">
                <a:latin typeface="Times New Roman" panose="02020603050405020304" pitchFamily="18" charset="0"/>
                <a:cs typeface="Times New Roman" panose="02020603050405020304" pitchFamily="18" charset="0"/>
              </a:rPr>
              <a:t>Positive minus negative</a:t>
            </a:r>
          </a:p>
        </p:txBody>
      </p:sp>
      <p:sp>
        <p:nvSpPr>
          <p:cNvPr id="7" name="8-Point Star 6"/>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22</a:t>
            </a:r>
            <a:endParaRPr lang="en-US" sz="2000" b="1" dirty="0">
              <a:solidFill>
                <a:schemeClr val="tx1"/>
              </a:solidFill>
              <a:cs typeface="B Nazanin" panose="00000400000000000000" pitchFamily="2" charset="-78"/>
            </a:endParaRPr>
          </a:p>
        </p:txBody>
      </p:sp>
      <p:sp>
        <p:nvSpPr>
          <p:cNvPr id="4" name="Rectangle 3"/>
          <p:cNvSpPr/>
          <p:nvPr/>
        </p:nvSpPr>
        <p:spPr>
          <a:xfrm>
            <a:off x="0" y="1813487"/>
            <a:ext cx="7127967" cy="369332"/>
          </a:xfrm>
          <a:prstGeom prst="rect">
            <a:avLst/>
          </a:prstGeom>
        </p:spPr>
        <p:txBody>
          <a:bodyPr wrap="square">
            <a:spAutoFit/>
          </a:bodyPr>
          <a:lstStyle/>
          <a:p>
            <a:pPr marL="285750" indent="-285750">
              <a:buClr>
                <a:srgbClr val="FF0000"/>
              </a:buClr>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lower-tropospheric column is colder during the </a:t>
            </a:r>
            <a:r>
              <a:rPr lang="en-US" b="1" dirty="0" smtClean="0">
                <a:latin typeface="Times New Roman" panose="02020603050405020304" pitchFamily="18" charset="0"/>
                <a:ea typeface="Calibri" panose="020F0502020204030204" pitchFamily="34" charset="0"/>
              </a:rPr>
              <a:t>positive phase.</a:t>
            </a:r>
            <a:endParaRPr lang="en-US" b="1" dirty="0"/>
          </a:p>
        </p:txBody>
      </p:sp>
    </p:spTree>
    <p:extLst>
      <p:ext uri="{BB962C8B-B14F-4D97-AF65-F5344CB8AC3E}">
        <p14:creationId xmlns:p14="http://schemas.microsoft.com/office/powerpoint/2010/main" val="2691500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706" y="969818"/>
            <a:ext cx="11902966" cy="5700040"/>
          </a:xfrm>
        </p:spPr>
        <p:txBody>
          <a:bodyPr>
            <a:normAutofit fontScale="25000" lnSpcReduction="20000"/>
          </a:bodyPr>
          <a:lstStyle/>
          <a:p>
            <a:pPr marL="457200" indent="-457200" algn="l">
              <a:buClr>
                <a:srgbClr val="FF0000"/>
              </a:buClr>
              <a:buFont typeface="Wingdings" panose="05000000000000000000" pitchFamily="2" charset="2"/>
              <a:buChar char="v"/>
            </a:pPr>
            <a:r>
              <a:rPr lang="en-US" sz="7200" b="1" dirty="0" smtClean="0">
                <a:latin typeface="Times New Roman" panose="02020603050405020304" pitchFamily="18" charset="0"/>
                <a:ea typeface="+mj-ea"/>
                <a:cs typeface="Times New Roman" panose="02020603050405020304" pitchFamily="18" charset="0"/>
              </a:rPr>
              <a:t> In the critical positive phase, </a:t>
            </a:r>
            <a:r>
              <a:rPr lang="en-US" sz="7200" b="1" dirty="0">
                <a:latin typeface="Times New Roman" panose="02020603050405020304" pitchFamily="18" charset="0"/>
                <a:cs typeface="Times New Roman" panose="02020603050405020304" pitchFamily="18" charset="0"/>
              </a:rPr>
              <a:t>the </a:t>
            </a:r>
            <a:r>
              <a:rPr lang="en-US" sz="7200" b="1" dirty="0">
                <a:solidFill>
                  <a:srgbClr val="FF0000"/>
                </a:solidFill>
                <a:latin typeface="Times New Roman" panose="02020603050405020304" pitchFamily="18" charset="0"/>
                <a:cs typeface="Times New Roman" panose="02020603050405020304" pitchFamily="18" charset="0"/>
              </a:rPr>
              <a:t>RST</a:t>
            </a:r>
            <a:r>
              <a:rPr lang="en-US" sz="7200" b="1" dirty="0">
                <a:latin typeface="Times New Roman" panose="02020603050405020304" pitchFamily="18" charset="0"/>
                <a:cs typeface="Times New Roman" panose="02020603050405020304" pitchFamily="18" charset="0"/>
              </a:rPr>
              <a:t> </a:t>
            </a:r>
            <a:r>
              <a:rPr lang="en-US" sz="7200" b="1" dirty="0">
                <a:solidFill>
                  <a:srgbClr val="FF0000"/>
                </a:solidFill>
                <a:latin typeface="Times New Roman" panose="02020603050405020304" pitchFamily="18" charset="0"/>
                <a:cs typeface="Times New Roman" panose="02020603050405020304" pitchFamily="18" charset="0"/>
              </a:rPr>
              <a:t>stretches</a:t>
            </a:r>
            <a:r>
              <a:rPr lang="en-US" sz="7200" b="1" dirty="0">
                <a:latin typeface="Times New Roman" panose="02020603050405020304" pitchFamily="18" charset="0"/>
                <a:cs typeface="Times New Roman" panose="02020603050405020304" pitchFamily="18" charset="0"/>
              </a:rPr>
              <a:t> to the northeast of the </a:t>
            </a:r>
            <a:r>
              <a:rPr lang="en-US" sz="7200" b="1" dirty="0" smtClean="0">
                <a:latin typeface="Times New Roman" panose="02020603050405020304" pitchFamily="18" charset="0"/>
                <a:cs typeface="Times New Roman" panose="02020603050405020304" pitchFamily="18" charset="0"/>
              </a:rPr>
              <a:t>Mediterranean Sea </a:t>
            </a:r>
            <a:r>
              <a:rPr lang="en-US" sz="7200" b="1" dirty="0">
                <a:latin typeface="Times New Roman" panose="02020603050405020304" pitchFamily="18" charset="0"/>
                <a:cs typeface="Times New Roman" panose="02020603050405020304" pitchFamily="18" charset="0"/>
              </a:rPr>
              <a:t>while </a:t>
            </a:r>
            <a:r>
              <a:rPr lang="en-US" sz="7200" b="1" dirty="0">
                <a:solidFill>
                  <a:srgbClr val="FF0000"/>
                </a:solidFill>
                <a:latin typeface="Times New Roman" panose="02020603050405020304" pitchFamily="18" charset="0"/>
                <a:cs typeface="Times New Roman" panose="02020603050405020304" pitchFamily="18" charset="0"/>
              </a:rPr>
              <a:t>strengthening</a:t>
            </a:r>
            <a:r>
              <a:rPr lang="en-US" sz="7200" b="1" dirty="0">
                <a:latin typeface="Times New Roman" panose="02020603050405020304" pitchFamily="18" charset="0"/>
                <a:cs typeface="Times New Roman" panose="02020603050405020304" pitchFamily="18" charset="0"/>
              </a:rPr>
              <a:t>, </a:t>
            </a:r>
            <a:endParaRPr lang="en-US" sz="7200" b="1" dirty="0" smtClean="0">
              <a:latin typeface="Times New Roman" panose="02020603050405020304" pitchFamily="18" charset="0"/>
              <a:cs typeface="Times New Roman" panose="02020603050405020304" pitchFamily="18" charset="0"/>
            </a:endParaRPr>
          </a:p>
          <a:p>
            <a:pPr algn="l">
              <a:buClr>
                <a:srgbClr val="FF0000"/>
              </a:buClr>
            </a:pPr>
            <a:r>
              <a:rPr lang="en-US" sz="7200" b="1" dirty="0">
                <a:latin typeface="Times New Roman" panose="02020603050405020304" pitchFamily="18" charset="0"/>
                <a:cs typeface="Times New Roman" panose="02020603050405020304" pitchFamily="18" charset="0"/>
              </a:rPr>
              <a:t> </a:t>
            </a:r>
            <a:r>
              <a:rPr lang="en-US" sz="7200" b="1" dirty="0" smtClean="0">
                <a:latin typeface="Times New Roman" panose="02020603050405020304" pitchFamily="18" charset="0"/>
                <a:cs typeface="Times New Roman" panose="02020603050405020304" pitchFamily="18" charset="0"/>
              </a:rPr>
              <a:t>         and </a:t>
            </a:r>
            <a:r>
              <a:rPr lang="en-US" sz="7200" b="1" dirty="0" smtClean="0">
                <a:solidFill>
                  <a:srgbClr val="FF0000"/>
                </a:solidFill>
                <a:latin typeface="Times New Roman" panose="02020603050405020304" pitchFamily="18" charset="0"/>
                <a:cs typeface="Times New Roman" panose="02020603050405020304" pitchFamily="18" charset="0"/>
              </a:rPr>
              <a:t>cyclogenesis </a:t>
            </a:r>
            <a:r>
              <a:rPr lang="en-US" sz="7200" b="1" dirty="0">
                <a:solidFill>
                  <a:srgbClr val="FF0000"/>
                </a:solidFill>
                <a:latin typeface="Times New Roman" panose="02020603050405020304" pitchFamily="18" charset="0"/>
                <a:cs typeface="Times New Roman" panose="02020603050405020304" pitchFamily="18" charset="0"/>
              </a:rPr>
              <a:t>increases </a:t>
            </a:r>
            <a:r>
              <a:rPr lang="en-US" sz="7200" b="1" dirty="0">
                <a:latin typeface="Times New Roman" panose="02020603050405020304" pitchFamily="18" charset="0"/>
                <a:cs typeface="Times New Roman" panose="02020603050405020304" pitchFamily="18" charset="0"/>
              </a:rPr>
              <a:t>in northeastern Africa, particularly the northeast of the Red Sea</a:t>
            </a:r>
            <a:r>
              <a:rPr lang="en-US" sz="7200" b="1" dirty="0" smtClean="0">
                <a:latin typeface="Times New Roman" panose="02020603050405020304" pitchFamily="18" charset="0"/>
                <a:cs typeface="Times New Roman" panose="02020603050405020304" pitchFamily="18" charset="0"/>
              </a:rPr>
              <a:t>.</a:t>
            </a:r>
          </a:p>
          <a:p>
            <a:pPr algn="l">
              <a:buClr>
                <a:srgbClr val="FF0000"/>
              </a:buClr>
            </a:pPr>
            <a:endParaRPr lang="en-US" sz="7200" dirty="0" smtClean="0">
              <a:latin typeface="Times New Roman" panose="02020603050405020304" pitchFamily="18" charset="0"/>
              <a:cs typeface="Times New Roman" panose="02020603050405020304" pitchFamily="18" charset="0"/>
            </a:endParaRPr>
          </a:p>
          <a:p>
            <a:pPr algn="l">
              <a:buClr>
                <a:srgbClr val="FF0000"/>
              </a:buClr>
            </a:pPr>
            <a:r>
              <a:rPr lang="en-US" sz="6400" dirty="0" smtClean="0">
                <a:latin typeface="Times New Roman" panose="02020603050405020304" pitchFamily="18" charset="0"/>
                <a:cs typeface="Times New Roman" panose="02020603050405020304" pitchFamily="18" charset="0"/>
              </a:rPr>
              <a:t>   </a:t>
            </a:r>
          </a:p>
          <a:p>
            <a:pPr algn="l">
              <a:buClr>
                <a:srgbClr val="FF0000"/>
              </a:buClr>
            </a:pPr>
            <a:r>
              <a:rPr lang="en-US" sz="6400" dirty="0" smtClean="0">
                <a:latin typeface="Times New Roman" panose="02020603050405020304" pitchFamily="18" charset="0"/>
                <a:cs typeface="Times New Roman" panose="02020603050405020304" pitchFamily="18" charset="0"/>
              </a:rPr>
              <a:t>                                                                   </a:t>
            </a:r>
            <a:endParaRPr lang="en-US" sz="6400" b="1" dirty="0" smtClean="0">
              <a:latin typeface="Times New Roman" panose="02020603050405020304" pitchFamily="18" charset="0"/>
              <a:ea typeface="+mj-ea"/>
              <a:cs typeface="Times New Roman" panose="02020603050405020304" pitchFamily="18" charset="0"/>
            </a:endParaRPr>
          </a:p>
          <a:p>
            <a:pPr marL="342900" indent="-342900" algn="l">
              <a:buClr>
                <a:srgbClr val="FF0000"/>
              </a:buClr>
              <a:buFont typeface="Wingdings" panose="05000000000000000000" pitchFamily="2" charset="2"/>
              <a:buChar char="ü"/>
            </a:pPr>
            <a:r>
              <a:rPr lang="en-US" sz="6400" b="1" dirty="0" smtClean="0">
                <a:latin typeface="Times New Roman" panose="02020603050405020304" pitchFamily="18" charset="0"/>
                <a:cs typeface="Times New Roman" panose="02020603050405020304" pitchFamily="18" charset="0"/>
              </a:rPr>
              <a:t>Receiving wave activity </a:t>
            </a:r>
            <a:r>
              <a:rPr lang="en-US" sz="6400" b="1" dirty="0">
                <a:latin typeface="Times New Roman" panose="02020603050405020304" pitchFamily="18" charset="0"/>
                <a:cs typeface="Times New Roman" panose="02020603050405020304" pitchFamily="18" charset="0"/>
              </a:rPr>
              <a:t>from the </a:t>
            </a:r>
            <a:r>
              <a:rPr lang="en-US" sz="6400" b="1" dirty="0" smtClean="0">
                <a:latin typeface="Times New Roman" panose="02020603050405020304" pitchFamily="18" charset="0"/>
                <a:cs typeface="Times New Roman" panose="02020603050405020304" pitchFamily="18" charset="0"/>
              </a:rPr>
              <a:t>North Atlantic </a:t>
            </a:r>
            <a:r>
              <a:rPr lang="en-US" sz="6400" b="1" dirty="0">
                <a:latin typeface="Times New Roman" panose="02020603050405020304" pitchFamily="18" charset="0"/>
                <a:cs typeface="Times New Roman" panose="02020603050405020304" pitchFamily="18" charset="0"/>
              </a:rPr>
              <a:t>storm </a:t>
            </a:r>
            <a:r>
              <a:rPr lang="en-US" sz="6400" b="1" dirty="0" smtClean="0">
                <a:latin typeface="Times New Roman" panose="02020603050405020304" pitchFamily="18" charset="0"/>
                <a:cs typeface="Times New Roman" panose="02020603050405020304" pitchFamily="18" charset="0"/>
              </a:rPr>
              <a:t>track</a:t>
            </a:r>
          </a:p>
          <a:p>
            <a:pPr marL="342900" indent="-342900" algn="l">
              <a:buClr>
                <a:srgbClr val="FF0000"/>
              </a:buClr>
              <a:buFont typeface="Wingdings" panose="05000000000000000000" pitchFamily="2" charset="2"/>
              <a:buChar char="v"/>
            </a:pPr>
            <a:endParaRPr lang="fa-IR" sz="6400" b="1" dirty="0">
              <a:latin typeface="Times New Roman" panose="02020603050405020304" pitchFamily="18" charset="0"/>
              <a:ea typeface="+mj-ea"/>
              <a:cs typeface="Times New Roman" panose="02020603050405020304" pitchFamily="18" charset="0"/>
            </a:endParaRPr>
          </a:p>
          <a:p>
            <a:pPr marL="342900" indent="-342900" algn="l">
              <a:buClr>
                <a:srgbClr val="FF0000"/>
              </a:buClr>
              <a:buFont typeface="Wingdings" panose="05000000000000000000" pitchFamily="2" charset="2"/>
              <a:buChar char="ü"/>
            </a:pPr>
            <a:r>
              <a:rPr lang="en-US" sz="6400" b="1" dirty="0">
                <a:latin typeface="Times New Roman" panose="02020603050405020304" pitchFamily="18" charset="0"/>
                <a:cs typeface="Times New Roman" panose="02020603050405020304" pitchFamily="18" charset="0"/>
              </a:rPr>
              <a:t>Receiving </a:t>
            </a:r>
            <a:r>
              <a:rPr lang="en-US" sz="6400" b="1" dirty="0" smtClean="0">
                <a:latin typeface="Times New Roman" panose="02020603050405020304" pitchFamily="18" charset="0"/>
                <a:cs typeface="Times New Roman" panose="02020603050405020304" pitchFamily="18" charset="0"/>
              </a:rPr>
              <a:t>wave activity </a:t>
            </a:r>
            <a:r>
              <a:rPr lang="en-US" sz="6400" b="1" dirty="0">
                <a:latin typeface="Times New Roman" panose="02020603050405020304" pitchFamily="18" charset="0"/>
                <a:cs typeface="Times New Roman" panose="02020603050405020304" pitchFamily="18" charset="0"/>
              </a:rPr>
              <a:t>from </a:t>
            </a:r>
            <a:r>
              <a:rPr lang="en-US" sz="6400" b="1" dirty="0" smtClean="0">
                <a:latin typeface="Times New Roman" panose="02020603050405020304" pitchFamily="18" charset="0"/>
                <a:cs typeface="Times New Roman" panose="02020603050405020304" pitchFamily="18" charset="0"/>
              </a:rPr>
              <a:t>the divergence </a:t>
            </a:r>
            <a:r>
              <a:rPr lang="en-US" sz="6400" b="1" dirty="0">
                <a:latin typeface="Times New Roman" panose="02020603050405020304" pitchFamily="18" charset="0"/>
                <a:cs typeface="Times New Roman" panose="02020603050405020304" pitchFamily="18" charset="0"/>
              </a:rPr>
              <a:t>core of the Mediterranean storm </a:t>
            </a:r>
            <a:r>
              <a:rPr lang="en-US" sz="6400" b="1" dirty="0" smtClean="0">
                <a:latin typeface="Times New Roman" panose="02020603050405020304" pitchFamily="18" charset="0"/>
                <a:cs typeface="Times New Roman" panose="02020603050405020304" pitchFamily="18" charset="0"/>
              </a:rPr>
              <a:t>track (dominated by </a:t>
            </a:r>
            <a:r>
              <a:rPr lang="en-US" sz="6400" b="1" dirty="0" smtClean="0">
                <a:solidFill>
                  <a:srgbClr val="FF0000"/>
                </a:solidFill>
                <a:latin typeface="Times New Roman" panose="02020603050405020304" pitchFamily="18" charset="0"/>
                <a:cs typeface="Times New Roman" panose="02020603050405020304" pitchFamily="18" charset="0"/>
              </a:rPr>
              <a:t>zonal</a:t>
            </a:r>
            <a:r>
              <a:rPr lang="en-US" sz="6400" b="1" dirty="0" smtClean="0">
                <a:latin typeface="Times New Roman" panose="02020603050405020304" pitchFamily="18" charset="0"/>
                <a:cs typeface="Times New Roman" panose="02020603050405020304" pitchFamily="18" charset="0"/>
              </a:rPr>
              <a:t> flux)</a:t>
            </a:r>
          </a:p>
          <a:p>
            <a:pPr marL="342900" indent="-342900" algn="l">
              <a:buClr>
                <a:srgbClr val="FF0000"/>
              </a:buClr>
              <a:buFont typeface="Wingdings" panose="05000000000000000000" pitchFamily="2" charset="2"/>
              <a:buChar char="v"/>
            </a:pPr>
            <a:endParaRPr lang="fa-IR" sz="6400" b="1" dirty="0" smtClean="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ü"/>
            </a:pPr>
            <a:r>
              <a:rPr lang="en-US" sz="6400" b="1" dirty="0">
                <a:latin typeface="Times New Roman" panose="02020603050405020304" pitchFamily="18" charset="0"/>
                <a:cs typeface="Times New Roman" panose="02020603050405020304" pitchFamily="18" charset="0"/>
              </a:rPr>
              <a:t>Receiving </a:t>
            </a:r>
            <a:r>
              <a:rPr lang="en-US" sz="6400" b="1" dirty="0" smtClean="0">
                <a:latin typeface="Times New Roman" panose="02020603050405020304" pitchFamily="18" charset="0"/>
                <a:cs typeface="Times New Roman" panose="02020603050405020304" pitchFamily="18" charset="0"/>
              </a:rPr>
              <a:t>wave activity </a:t>
            </a:r>
            <a:r>
              <a:rPr lang="en-US" sz="6400" b="1" dirty="0">
                <a:latin typeface="Times New Roman" panose="02020603050405020304" pitchFamily="18" charset="0"/>
                <a:cs typeface="Times New Roman" panose="02020603050405020304" pitchFamily="18" charset="0"/>
              </a:rPr>
              <a:t>from </a:t>
            </a:r>
            <a:r>
              <a:rPr lang="en-US" sz="6400" b="1" dirty="0" smtClean="0">
                <a:latin typeface="Times New Roman" panose="02020603050405020304" pitchFamily="18" charset="0"/>
                <a:cs typeface="Times New Roman" panose="02020603050405020304" pitchFamily="18" charset="0"/>
              </a:rPr>
              <a:t>the convergence core </a:t>
            </a:r>
            <a:r>
              <a:rPr lang="en-US" sz="6400" b="1" dirty="0">
                <a:latin typeface="Times New Roman" panose="02020603050405020304" pitchFamily="18" charset="0"/>
                <a:cs typeface="Times New Roman" panose="02020603050405020304" pitchFamily="18" charset="0"/>
              </a:rPr>
              <a:t>of the Mediterranean storm </a:t>
            </a:r>
            <a:r>
              <a:rPr lang="en-US" sz="6400" b="1" dirty="0" smtClean="0">
                <a:latin typeface="Times New Roman" panose="02020603050405020304" pitchFamily="18" charset="0"/>
                <a:cs typeface="Times New Roman" panose="02020603050405020304" pitchFamily="18" charset="0"/>
              </a:rPr>
              <a:t>track</a:t>
            </a:r>
          </a:p>
          <a:p>
            <a:pPr algn="l">
              <a:buClr>
                <a:srgbClr val="FF0000"/>
              </a:buClr>
            </a:pPr>
            <a:endParaRPr lang="en-US" sz="6400" b="1" dirty="0" smtClean="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ü"/>
            </a:pPr>
            <a:r>
              <a:rPr lang="en-US" sz="6400" b="1" dirty="0">
                <a:latin typeface="Times New Roman" panose="02020603050405020304" pitchFamily="18" charset="0"/>
                <a:cs typeface="Times New Roman" panose="02020603050405020304" pitchFamily="18" charset="0"/>
              </a:rPr>
              <a:t>A</a:t>
            </a:r>
            <a:r>
              <a:rPr lang="en-US" sz="6400" b="1" dirty="0" smtClean="0">
                <a:latin typeface="Times New Roman" panose="02020603050405020304" pitchFamily="18" charset="0"/>
                <a:cs typeface="Times New Roman" panose="02020603050405020304" pitchFamily="18" charset="0"/>
              </a:rPr>
              <a:t>nticyclonic </a:t>
            </a:r>
            <a:r>
              <a:rPr lang="en-US" sz="6400" b="1" dirty="0">
                <a:latin typeface="Times New Roman" panose="02020603050405020304" pitchFamily="18" charset="0"/>
                <a:cs typeface="Times New Roman" panose="02020603050405020304" pitchFamily="18" charset="0"/>
              </a:rPr>
              <a:t>Rossby-wave </a:t>
            </a:r>
            <a:r>
              <a:rPr lang="en-US" sz="6400" b="1" dirty="0" smtClean="0">
                <a:latin typeface="Times New Roman" panose="02020603050405020304" pitchFamily="18" charset="0"/>
                <a:cs typeface="Times New Roman" panose="02020603050405020304" pitchFamily="18" charset="0"/>
              </a:rPr>
              <a:t>breaking</a:t>
            </a:r>
          </a:p>
          <a:p>
            <a:pPr marL="342900" indent="-342900" algn="l">
              <a:buClr>
                <a:srgbClr val="FF0000"/>
              </a:buClr>
              <a:buFont typeface="Wingdings" panose="05000000000000000000" pitchFamily="2" charset="2"/>
              <a:buChar char="v"/>
            </a:pPr>
            <a:endParaRPr lang="en-US" sz="6400" b="1" dirty="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ü"/>
            </a:pPr>
            <a:r>
              <a:rPr lang="en-US" sz="6400" b="1" dirty="0">
                <a:latin typeface="Times New Roman" panose="02020603050405020304" pitchFamily="18" charset="0"/>
                <a:cs typeface="Times New Roman" panose="02020603050405020304" pitchFamily="18" charset="0"/>
              </a:rPr>
              <a:t>The intensification of the subtropical </a:t>
            </a:r>
            <a:r>
              <a:rPr lang="en-US" sz="6400" b="1" dirty="0" smtClean="0">
                <a:latin typeface="Times New Roman" panose="02020603050405020304" pitchFamily="18" charset="0"/>
                <a:cs typeface="Times New Roman" panose="02020603050405020304" pitchFamily="18" charset="0"/>
              </a:rPr>
              <a:t>jet</a:t>
            </a:r>
          </a:p>
          <a:p>
            <a:pPr marL="342900" indent="-342900" algn="l">
              <a:buClr>
                <a:srgbClr val="FF0000"/>
              </a:buClr>
              <a:buFont typeface="Wingdings" panose="05000000000000000000" pitchFamily="2" charset="2"/>
              <a:buChar char="ü"/>
            </a:pPr>
            <a:endParaRPr lang="en-US" sz="6400" b="1" dirty="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ü"/>
            </a:pPr>
            <a:r>
              <a:rPr lang="en-US" sz="6400" b="1" dirty="0" smtClean="0">
                <a:latin typeface="Times New Roman" panose="02020603050405020304" pitchFamily="18" charset="0"/>
                <a:cs typeface="Times New Roman" panose="02020603050405020304" pitchFamily="18" charset="0"/>
              </a:rPr>
              <a:t>Lower tropospheric </a:t>
            </a:r>
            <a:r>
              <a:rPr lang="en-US" sz="6400" b="1" dirty="0">
                <a:latin typeface="Times New Roman" panose="02020603050405020304" pitchFamily="18" charset="0"/>
                <a:cs typeface="Times New Roman" panose="02020603050405020304" pitchFamily="18" charset="0"/>
              </a:rPr>
              <a:t>intrusion </a:t>
            </a:r>
            <a:r>
              <a:rPr lang="en-US" sz="6400" b="1" dirty="0" smtClean="0">
                <a:latin typeface="Times New Roman" panose="02020603050405020304" pitchFamily="18" charset="0"/>
                <a:cs typeface="Times New Roman" panose="02020603050405020304" pitchFamily="18" charset="0"/>
              </a:rPr>
              <a:t>of cold air from upstream</a:t>
            </a:r>
          </a:p>
          <a:p>
            <a:pPr marL="342900" indent="-342900" algn="l">
              <a:buClr>
                <a:srgbClr val="FF0000"/>
              </a:buClr>
              <a:buFont typeface="Wingdings" panose="05000000000000000000" pitchFamily="2" charset="2"/>
              <a:buChar char="ü"/>
            </a:pPr>
            <a:endParaRPr lang="en-US" sz="6400" b="1" dirty="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ü"/>
            </a:pPr>
            <a:r>
              <a:rPr lang="en-US" sz="6400" b="1" dirty="0" smtClean="0">
                <a:latin typeface="Times New Roman" panose="02020603050405020304" pitchFamily="18" charset="0"/>
                <a:cs typeface="Times New Roman" panose="02020603050405020304" pitchFamily="18" charset="0"/>
              </a:rPr>
              <a:t> </a:t>
            </a:r>
            <a:r>
              <a:rPr lang="en-US" sz="6400" b="1" dirty="0">
                <a:latin typeface="Times New Roman" panose="02020603050405020304" pitchFamily="18" charset="0"/>
                <a:cs typeface="Times New Roman" panose="02020603050405020304" pitchFamily="18" charset="0"/>
              </a:rPr>
              <a:t>I</a:t>
            </a:r>
            <a:r>
              <a:rPr lang="en-US" sz="6400" b="1" dirty="0" smtClean="0">
                <a:latin typeface="Times New Roman" panose="02020603050405020304" pitchFamily="18" charset="0"/>
                <a:cs typeface="Times New Roman" panose="02020603050405020304" pitchFamily="18" charset="0"/>
              </a:rPr>
              <a:t>ntensification </a:t>
            </a:r>
            <a:r>
              <a:rPr lang="en-US" sz="6400" b="1" dirty="0">
                <a:latin typeface="Times New Roman" panose="02020603050405020304" pitchFamily="18" charset="0"/>
                <a:cs typeface="Times New Roman" panose="02020603050405020304" pitchFamily="18" charset="0"/>
              </a:rPr>
              <a:t>of the Siberian high, the Arabian anticyclone and the African high</a:t>
            </a:r>
          </a:p>
          <a:p>
            <a:pPr algn="l">
              <a:buClr>
                <a:srgbClr val="FF0000"/>
              </a:buClr>
            </a:pPr>
            <a:endParaRPr lang="en-US" sz="6400" dirty="0" smtClean="0">
              <a:latin typeface="Times New Roman" panose="02020603050405020304" pitchFamily="18" charset="0"/>
              <a:cs typeface="Times New Roman" panose="02020603050405020304" pitchFamily="18" charset="0"/>
            </a:endParaRPr>
          </a:p>
          <a:p>
            <a:pPr algn="l">
              <a:buClr>
                <a:srgbClr val="FF0000"/>
              </a:buClr>
            </a:pPr>
            <a:endParaRPr lang="en-US" sz="6400" dirty="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v"/>
            </a:pPr>
            <a:endParaRPr lang="en-US" sz="6400" dirty="0">
              <a:latin typeface="Times New Roman" panose="02020603050405020304" pitchFamily="18" charset="0"/>
              <a:cs typeface="Times New Roman" panose="02020603050405020304" pitchFamily="18" charset="0"/>
            </a:endParaRPr>
          </a:p>
          <a:p>
            <a:pPr marL="342900" indent="-342900" algn="l">
              <a:buClr>
                <a:srgbClr val="FF0000"/>
              </a:buClr>
              <a:buFont typeface="Wingdings" panose="05000000000000000000" pitchFamily="2" charset="2"/>
              <a:buChar char="v"/>
            </a:pPr>
            <a:endParaRPr lang="fa-IR" sz="6400" dirty="0">
              <a:latin typeface="Times New Roman" panose="02020603050405020304" pitchFamily="18" charset="0"/>
              <a:cs typeface="Times New Roman" panose="02020603050405020304" pitchFamily="18" charset="0"/>
            </a:endParaRPr>
          </a:p>
          <a:p>
            <a:pPr algn="l" rtl="1"/>
            <a:endParaRPr lang="fa-IR" sz="6400" dirty="0" smtClean="0">
              <a:cs typeface="+mj-cs"/>
            </a:endParaRPr>
          </a:p>
          <a:p>
            <a:pPr rtl="1"/>
            <a:endParaRPr lang="fa-IR" dirty="0" smtClean="0"/>
          </a:p>
          <a:p>
            <a:pPr rtl="1"/>
            <a:endParaRPr lang="fa-IR" dirty="0" smtClean="0"/>
          </a:p>
          <a:p>
            <a:pPr rtl="1"/>
            <a:endParaRPr lang="fa-IR" dirty="0" smtClean="0"/>
          </a:p>
        </p:txBody>
      </p:sp>
      <p:sp>
        <p:nvSpPr>
          <p:cNvPr id="8" name="Title 1"/>
          <p:cNvSpPr txBox="1">
            <a:spLocks noGrp="1"/>
          </p:cNvSpPr>
          <p:nvPr>
            <p:ph type="ctrTitle"/>
          </p:nvPr>
        </p:nvSpPr>
        <p:spPr>
          <a:xfrm>
            <a:off x="1907177" y="30375"/>
            <a:ext cx="9283337" cy="849313"/>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Conclusion</a:t>
            </a:r>
            <a:endParaRPr lang="en-US" sz="3000" dirty="0">
              <a:latin typeface="Times New Roman" panose="02020603050405020304" pitchFamily="18" charset="0"/>
              <a:cs typeface="Times New Roman" panose="02020603050405020304" pitchFamily="18" charset="0"/>
            </a:endParaRPr>
          </a:p>
        </p:txBody>
      </p:sp>
      <p:sp>
        <p:nvSpPr>
          <p:cNvPr id="9" name="Rectangle 8"/>
          <p:cNvSpPr/>
          <p:nvPr/>
        </p:nvSpPr>
        <p:spPr>
          <a:xfrm>
            <a:off x="4767492" y="4681982"/>
            <a:ext cx="8914992" cy="477054"/>
          </a:xfrm>
          <a:prstGeom prst="rect">
            <a:avLst/>
          </a:prstGeom>
        </p:spPr>
        <p:txBody>
          <a:bodyPr wrap="square">
            <a:spAutoFit/>
          </a:bodyPr>
          <a:lstStyle/>
          <a:p>
            <a:pPr rtl="1">
              <a:buClr>
                <a:srgbClr val="FF0000"/>
              </a:buClr>
            </a:pPr>
            <a:r>
              <a:rPr lang="fa-IR" sz="2500" b="1" dirty="0" smtClean="0">
                <a:cs typeface="B Nazanin" panose="00000400000000000000" pitchFamily="2" charset="-78"/>
              </a:rPr>
              <a:t> </a:t>
            </a:r>
          </a:p>
        </p:txBody>
      </p:sp>
      <p:sp>
        <p:nvSpPr>
          <p:cNvPr id="11" name="Rectangle 10"/>
          <p:cNvSpPr/>
          <p:nvPr/>
        </p:nvSpPr>
        <p:spPr>
          <a:xfrm>
            <a:off x="8716021" y="6192804"/>
            <a:ext cx="530915" cy="477054"/>
          </a:xfrm>
          <a:prstGeom prst="rect">
            <a:avLst/>
          </a:prstGeom>
        </p:spPr>
        <p:txBody>
          <a:bodyPr wrap="none">
            <a:spAutoFit/>
          </a:bodyPr>
          <a:lstStyle/>
          <a:p>
            <a:pPr marL="342900" indent="-342900" rtl="1">
              <a:buClr>
                <a:srgbClr val="FF0000"/>
              </a:buClr>
              <a:buFont typeface="Wingdings" panose="05000000000000000000" pitchFamily="2" charset="2"/>
              <a:buChar char="v"/>
            </a:pPr>
            <a:endParaRPr lang="fa-IR" sz="2500" b="1" dirty="0">
              <a:cs typeface="B Nazanin" panose="00000400000000000000"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2" name="Down Arrow Callout 1"/>
          <p:cNvSpPr/>
          <p:nvPr/>
        </p:nvSpPr>
        <p:spPr>
          <a:xfrm>
            <a:off x="236286" y="1612141"/>
            <a:ext cx="1431636" cy="861093"/>
          </a:xfrm>
          <a:prstGeom prst="downArrowCallout">
            <a:avLst>
              <a:gd name="adj1" fmla="val 20833"/>
              <a:gd name="adj2" fmla="val 21875"/>
              <a:gd name="adj3" fmla="val 25000"/>
              <a:gd name="adj4" fmla="val 64977"/>
            </a:avLst>
          </a:prstGeom>
          <a:solidFill>
            <a:srgbClr val="FFC00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schemeClr val="bg1"/>
                </a:solidFill>
                <a:latin typeface="Times New Roman" panose="02020603050405020304" pitchFamily="18" charset="0"/>
                <a:cs typeface="Times New Roman" panose="02020603050405020304" pitchFamily="18" charset="0"/>
              </a:rPr>
              <a:t>Because of</a:t>
            </a:r>
          </a:p>
        </p:txBody>
      </p:sp>
      <p:sp>
        <p:nvSpPr>
          <p:cNvPr id="13" name="8-Point Star 12"/>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23</a:t>
            </a: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488299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7" name="Rectangle 6"/>
          <p:cNvSpPr/>
          <p:nvPr/>
        </p:nvSpPr>
        <p:spPr>
          <a:xfrm>
            <a:off x="632157" y="2181325"/>
            <a:ext cx="10474855" cy="1015663"/>
          </a:xfrm>
          <a:prstGeom prst="rect">
            <a:avLst/>
          </a:prstGeom>
        </p:spPr>
        <p:txBody>
          <a:bodyPr wrap="none">
            <a:spAutoFit/>
          </a:bodyPr>
          <a:lstStyle/>
          <a:p>
            <a:r>
              <a:rPr lang="en-US" sz="6000" b="1" dirty="0">
                <a:solidFill>
                  <a:srgbClr val="FF0000"/>
                </a:solidFill>
                <a:latin typeface="Times New Roman" panose="02020603050405020304" pitchFamily="18" charset="0"/>
                <a:cs typeface="Times New Roman" panose="02020603050405020304" pitchFamily="18" charset="0"/>
              </a:rPr>
              <a:t>Thank you for paying attention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0" y="113118"/>
            <a:ext cx="1528459" cy="5040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4477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51" y="103911"/>
            <a:ext cx="9472749" cy="732155"/>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US" sz="3100" b="1" dirty="0" smtClean="0">
                <a:latin typeface="Times New Roman" panose="02020603050405020304" pitchFamily="18" charset="0"/>
                <a:cs typeface="Times New Roman" panose="02020603050405020304" pitchFamily="18" charset="0"/>
              </a:rPr>
              <a:t>Introduction</a:t>
            </a: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smtClean="0">
                <a:solidFill>
                  <a:srgbClr val="FF0000"/>
                </a:solidFill>
                <a:latin typeface="Times New Roman" panose="02020603050405020304" pitchFamily="18" charset="0"/>
                <a:cs typeface="Times New Roman" panose="02020603050405020304" pitchFamily="18" charset="0"/>
              </a:rPr>
              <a:t>a)</a:t>
            </a:r>
            <a:r>
              <a:rPr lang="en-US" sz="30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Introducing </a:t>
            </a:r>
            <a:r>
              <a:rPr lang="en-US" sz="2800" b="1" dirty="0">
                <a:latin typeface="Times New Roman" panose="02020603050405020304" pitchFamily="18" charset="0"/>
                <a:cs typeface="Times New Roman" panose="02020603050405020304" pitchFamily="18" charset="0"/>
              </a:rPr>
              <a:t>the </a:t>
            </a:r>
            <a:r>
              <a:rPr lang="en-US" sz="2800" b="1" dirty="0" smtClean="0">
                <a:latin typeface="Times New Roman" panose="02020603050405020304" pitchFamily="18" charset="0"/>
                <a:cs typeface="Times New Roman" panose="02020603050405020304" pitchFamily="18" charset="0"/>
              </a:rPr>
              <a:t>system </a:t>
            </a:r>
            <a:r>
              <a:rPr lang="en-US" sz="2800" b="1" dirty="0">
                <a:latin typeface="Times New Roman" panose="02020603050405020304" pitchFamily="18" charset="0"/>
                <a:cs typeface="Times New Roman" panose="02020603050405020304" pitchFamily="18" charset="0"/>
              </a:rPr>
              <a:t>of </a:t>
            </a:r>
            <a:r>
              <a:rPr lang="en-US" sz="2800" b="1" dirty="0" smtClean="0">
                <a:latin typeface="Times New Roman" panose="02020603050405020304" pitchFamily="18" charset="0"/>
                <a:cs typeface="Times New Roman" panose="02020603050405020304" pitchFamily="18" charset="0"/>
              </a:rPr>
              <a:t>interest </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Sudan lows</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363852" y="2855085"/>
            <a:ext cx="2737939" cy="186363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p:cNvPicPr>
            <a:picLocks noChangeAspect="1"/>
          </p:cNvPicPr>
          <p:nvPr/>
        </p:nvPicPr>
        <p:blipFill>
          <a:blip r:embed="rId4"/>
          <a:stretch>
            <a:fillRect/>
          </a:stretch>
        </p:blipFill>
        <p:spPr>
          <a:xfrm>
            <a:off x="9363853" y="4704183"/>
            <a:ext cx="2737939" cy="20027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 name="Left Brace 23"/>
          <p:cNvSpPr/>
          <p:nvPr/>
        </p:nvSpPr>
        <p:spPr>
          <a:xfrm>
            <a:off x="8906411" y="1299149"/>
            <a:ext cx="397646" cy="4753303"/>
          </a:xfrm>
          <a:prstGeom prst="leftBrace">
            <a:avLst>
              <a:gd name="adj1" fmla="val 40051"/>
              <a:gd name="adj2" fmla="val 50000"/>
            </a:avLst>
          </a:prstGeom>
          <a:solidFill>
            <a:schemeClr val="accent1">
              <a:lumMod val="20000"/>
              <a:lumOff val="80000"/>
            </a:schemeClr>
          </a:solidFill>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8"/>
          <p:cNvSpPr/>
          <p:nvPr/>
        </p:nvSpPr>
        <p:spPr>
          <a:xfrm>
            <a:off x="758930" y="6405219"/>
            <a:ext cx="10797001" cy="375487"/>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indent="182880" algn="just" rtl="1">
              <a:lnSpc>
                <a:spcPct val="115000"/>
              </a:lnSpc>
            </a:pPr>
            <a:r>
              <a:rPr lang="da-DK" sz="1600" b="1" dirty="0">
                <a:solidFill>
                  <a:srgbClr val="000000"/>
                </a:solidFill>
                <a:latin typeface="Times New Roman" panose="02020603050405020304" pitchFamily="18" charset="0"/>
              </a:rPr>
              <a:t>(McGuire et al., 1988; Ziv, 2001; Knippertz, 2005; Rubin et al., 2007; Hart et al., 2010; Favors and Abatzoglou, 2013) </a:t>
            </a:r>
            <a:endParaRPr lang="en-US" sz="1600" b="1"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4321699" y="1188833"/>
            <a:ext cx="4537144" cy="4596020"/>
          </a:xfrm>
          <a:prstGeom prst="rect">
            <a:avLst/>
          </a:prstGeom>
        </p:spPr>
      </p:pic>
      <p:cxnSp>
        <p:nvCxnSpPr>
          <p:cNvPr id="17" name="Straight Arrow Connector 16"/>
          <p:cNvCxnSpPr/>
          <p:nvPr/>
        </p:nvCxnSpPr>
        <p:spPr>
          <a:xfrm flipH="1" flipV="1">
            <a:off x="7508472" y="3307139"/>
            <a:ext cx="2735062" cy="1936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908881" y="2783677"/>
            <a:ext cx="3565530" cy="8921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367" y="5707329"/>
            <a:ext cx="184731" cy="292388"/>
          </a:xfrm>
          <a:prstGeom prst="rect">
            <a:avLst/>
          </a:prstGeom>
        </p:spPr>
        <p:txBody>
          <a:bodyPr wrap="none">
            <a:spAutoFit/>
          </a:bodyPr>
          <a:lstStyle/>
          <a:p>
            <a:endParaRPr lang="en-US" sz="1300" b="1" dirty="0"/>
          </a:p>
        </p:txBody>
      </p:sp>
      <p:sp>
        <p:nvSpPr>
          <p:cNvPr id="20" name="Rectangle 19"/>
          <p:cNvSpPr/>
          <p:nvPr/>
        </p:nvSpPr>
        <p:spPr>
          <a:xfrm>
            <a:off x="6081214" y="3573170"/>
            <a:ext cx="742511" cy="338554"/>
          </a:xfrm>
          <a:prstGeom prst="rect">
            <a:avLst/>
          </a:prstGeom>
        </p:spPr>
        <p:txBody>
          <a:bodyPr wrap="none">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Sudan</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81214" y="5785595"/>
            <a:ext cx="1786779" cy="323165"/>
          </a:xfrm>
          <a:prstGeom prst="rect">
            <a:avLst/>
          </a:prstGeom>
        </p:spPr>
        <p:txBody>
          <a:bodyPr wrap="square">
            <a:spAutoFit/>
          </a:bodyPr>
          <a:lstStyle/>
          <a:p>
            <a:r>
              <a:rPr lang="en-US" sz="1400" b="1" dirty="0" smtClean="0">
                <a:solidFill>
                  <a:srgbClr val="000000"/>
                </a:solidFill>
                <a:latin typeface="Times New Roman" panose="02020603050405020304" pitchFamily="18" charset="0"/>
              </a:rPr>
              <a:t>(de </a:t>
            </a:r>
            <a:r>
              <a:rPr lang="en-US" sz="1400" b="1" dirty="0">
                <a:solidFill>
                  <a:srgbClr val="000000"/>
                </a:solidFill>
                <a:latin typeface="Times New Roman" panose="02020603050405020304" pitchFamily="18" charset="0"/>
              </a:rPr>
              <a:t>Vrise et al. </a:t>
            </a:r>
            <a:r>
              <a:rPr lang="en-US" sz="1400" b="1" dirty="0" smtClean="0">
                <a:solidFill>
                  <a:srgbClr val="000000"/>
                </a:solidFill>
                <a:latin typeface="Times New Roman" panose="02020603050405020304" pitchFamily="18" charset="0"/>
              </a:rPr>
              <a:t>2013</a:t>
            </a:r>
            <a:r>
              <a:rPr lang="en-US" sz="1400" b="1" dirty="0">
                <a:solidFill>
                  <a:srgbClr val="000000"/>
                </a:solidFill>
                <a:latin typeface="Times New Roman" panose="02020603050405020304" pitchFamily="18" charset="0"/>
              </a:rPr>
              <a:t>)</a:t>
            </a:r>
            <a:r>
              <a:rPr lang="en-US" sz="1500" dirty="0">
                <a:solidFill>
                  <a:srgbClr val="000000"/>
                </a:solidFill>
                <a:latin typeface="Times New Roman" panose="02020603050405020304" pitchFamily="18" charset="0"/>
              </a:rPr>
              <a:t> </a:t>
            </a:r>
            <a:endParaRPr lang="en-US" sz="1500" dirty="0"/>
          </a:p>
        </p:txBody>
      </p:sp>
      <p:pic>
        <p:nvPicPr>
          <p:cNvPr id="21" name="Content Placeholder 10" descr="finalpic%2020[1].gif"/>
          <p:cNvPicPr>
            <a:picLocks noChangeAspect="1"/>
          </p:cNvPicPr>
          <p:nvPr/>
        </p:nvPicPr>
        <p:blipFill>
          <a:blip r:embed="rId6" cstate="print"/>
          <a:stretch>
            <a:fillRect/>
          </a:stretch>
        </p:blipFill>
        <p:spPr>
          <a:xfrm>
            <a:off x="9363852" y="1097280"/>
            <a:ext cx="2737940" cy="1749287"/>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26" name="8-Point Star 25"/>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3</a:t>
            </a:r>
            <a:endParaRPr lang="en-US" sz="2000" b="1" dirty="0">
              <a:solidFill>
                <a:schemeClr val="tx1"/>
              </a:solidFill>
              <a:cs typeface="B Nazanin" panose="00000400000000000000" pitchFamily="2" charset="-78"/>
            </a:endParaRPr>
          </a:p>
        </p:txBody>
      </p:sp>
      <p:cxnSp>
        <p:nvCxnSpPr>
          <p:cNvPr id="22" name="Straight Arrow Connector 21"/>
          <p:cNvCxnSpPr/>
          <p:nvPr/>
        </p:nvCxnSpPr>
        <p:spPr>
          <a:xfrm flipH="1">
            <a:off x="6793843" y="1929407"/>
            <a:ext cx="3381374" cy="482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1838" y="5697557"/>
            <a:ext cx="4929555" cy="358496"/>
          </a:xfrm>
          <a:prstGeom prst="rect">
            <a:avLst/>
          </a:prstGeom>
          <a:solidFill>
            <a:srgbClr val="FFC000"/>
          </a:solidFill>
        </p:spPr>
        <p:txBody>
          <a:bodyPr wrap="none">
            <a:spAutoFit/>
          </a:bodyPr>
          <a:lstStyle/>
          <a:p>
            <a:pPr algn="just">
              <a:lnSpc>
                <a:spcPct val="107000"/>
              </a:lnSpc>
              <a:spcAft>
                <a:spcPts val="800"/>
              </a:spcAft>
            </a:pPr>
            <a:r>
              <a:rPr lang="en-US" sz="1700" b="1" dirty="0" smtClean="0">
                <a:latin typeface="Times New Roman" panose="02020603050405020304" pitchFamily="18" charset="0"/>
                <a:ea typeface="Calibri" panose="020F0502020204030204" pitchFamily="34" charset="0"/>
                <a:cs typeface="Arial" panose="020B0604020202020204" pitchFamily="34" charset="0"/>
              </a:rPr>
              <a:t>Heavy </a:t>
            </a:r>
            <a:r>
              <a:rPr lang="en-US" sz="1700" b="1" dirty="0">
                <a:latin typeface="Times New Roman" panose="02020603050405020304" pitchFamily="18" charset="0"/>
                <a:ea typeface="Calibri" panose="020F0502020204030204" pitchFamily="34" charset="0"/>
                <a:cs typeface="Arial" panose="020B0604020202020204" pitchFamily="34" charset="0"/>
              </a:rPr>
              <a:t>rainfall events in the Eastern </a:t>
            </a:r>
            <a:r>
              <a:rPr lang="en-US" sz="1700" b="1" dirty="0" smtClean="0">
                <a:latin typeface="Times New Roman" panose="02020603050405020304" pitchFamily="18" charset="0"/>
                <a:ea typeface="Calibri" panose="020F0502020204030204" pitchFamily="34" charset="0"/>
                <a:cs typeface="Arial" panose="020B0604020202020204" pitchFamily="34" charset="0"/>
              </a:rPr>
              <a:t>Mediterranean</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4" name="Straight Arrow Connector 33"/>
          <p:cNvCxnSpPr/>
          <p:nvPr/>
        </p:nvCxnSpPr>
        <p:spPr>
          <a:xfrm flipH="1" flipV="1">
            <a:off x="7430103" y="2551727"/>
            <a:ext cx="3923697" cy="2690454"/>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57868" y="1011323"/>
            <a:ext cx="6096000" cy="877163"/>
          </a:xfrm>
          <a:prstGeom prst="rect">
            <a:avLst/>
          </a:prstGeom>
          <a:solidFill>
            <a:schemeClr val="accent4">
              <a:lumMod val="20000"/>
              <a:lumOff val="80000"/>
            </a:schemeClr>
          </a:solidFill>
        </p:spPr>
        <p:txBody>
          <a:bodyPr>
            <a:spAutoFit/>
          </a:bodyPr>
          <a:lstStyle/>
          <a:p>
            <a:pPr algn="just"/>
            <a:r>
              <a:rPr lang="en-US" sz="1700" b="1" dirty="0">
                <a:latin typeface="Times New Roman" panose="02020603050405020304" pitchFamily="18" charset="0"/>
                <a:ea typeface="Calibri" panose="020F0502020204030204" pitchFamily="34" charset="0"/>
              </a:rPr>
              <a:t>The northeast of Africa is affected by the low-pressure </a:t>
            </a:r>
            <a:r>
              <a:rPr lang="en-US" sz="1700" b="1" dirty="0" smtClean="0">
                <a:latin typeface="Times New Roman" panose="02020603050405020304" pitchFamily="18" charset="0"/>
                <a:ea typeface="Calibri" panose="020F0502020204030204" pitchFamily="34" charset="0"/>
              </a:rPr>
              <a:t>systems with </a:t>
            </a:r>
            <a:r>
              <a:rPr lang="en-US" sz="1700" b="1" dirty="0">
                <a:latin typeface="Times New Roman" panose="02020603050405020304" pitchFamily="18" charset="0"/>
                <a:ea typeface="Calibri" panose="020F0502020204030204" pitchFamily="34" charset="0"/>
              </a:rPr>
              <a:t>characteristics of tropical regions and shaped by various surface factors</a:t>
            </a:r>
            <a:endParaRPr lang="en-US" sz="1700" b="1" dirty="0"/>
          </a:p>
        </p:txBody>
      </p:sp>
      <p:sp>
        <p:nvSpPr>
          <p:cNvPr id="36" name="Rectangle 35"/>
          <p:cNvSpPr/>
          <p:nvPr/>
        </p:nvSpPr>
        <p:spPr>
          <a:xfrm>
            <a:off x="94185" y="3200791"/>
            <a:ext cx="4898392" cy="1138773"/>
          </a:xfrm>
          <a:prstGeom prst="rect">
            <a:avLst/>
          </a:prstGeom>
          <a:solidFill>
            <a:schemeClr val="accent4">
              <a:lumMod val="60000"/>
              <a:lumOff val="40000"/>
            </a:schemeClr>
          </a:solidFill>
        </p:spPr>
        <p:txBody>
          <a:bodyPr wrap="none">
            <a:spAutoFit/>
          </a:bodyPr>
          <a:lstStyle/>
          <a:p>
            <a:pPr algn="just"/>
            <a:r>
              <a:rPr lang="en-US" sz="1700" b="1" dirty="0" smtClean="0">
                <a:latin typeface="Times New Roman" panose="02020603050405020304" pitchFamily="18" charset="0"/>
                <a:ea typeface="Calibri" panose="020F0502020204030204" pitchFamily="34" charset="0"/>
              </a:rPr>
              <a:t>Under </a:t>
            </a:r>
            <a:r>
              <a:rPr lang="en-US" sz="1700" b="1" dirty="0">
                <a:latin typeface="Times New Roman" panose="02020603050405020304" pitchFamily="18" charset="0"/>
                <a:ea typeface="Calibri" panose="020F0502020204030204" pitchFamily="34" charset="0"/>
              </a:rPr>
              <a:t>specific sets of synoptic–dynamic </a:t>
            </a:r>
            <a:r>
              <a:rPr lang="en-US" sz="1700" b="1" dirty="0" smtClean="0">
                <a:latin typeface="Times New Roman" panose="02020603050405020304" pitchFamily="18" charset="0"/>
                <a:ea typeface="Calibri" panose="020F0502020204030204" pitchFamily="34" charset="0"/>
              </a:rPr>
              <a:t>conditions</a:t>
            </a:r>
          </a:p>
          <a:p>
            <a:pPr algn="just"/>
            <a:r>
              <a:rPr lang="en-US" sz="1700" b="1" dirty="0">
                <a:latin typeface="Times New Roman" panose="02020603050405020304" pitchFamily="18" charset="0"/>
                <a:ea typeface="Calibri" panose="020F0502020204030204" pitchFamily="34" charset="0"/>
              </a:rPr>
              <a:t>linking the tropical and extratropical </a:t>
            </a:r>
            <a:r>
              <a:rPr lang="en-US" sz="1700" b="1" dirty="0" smtClean="0">
                <a:latin typeface="Times New Roman" panose="02020603050405020304" pitchFamily="18" charset="0"/>
                <a:ea typeface="Calibri" panose="020F0502020204030204" pitchFamily="34" charset="0"/>
              </a:rPr>
              <a:t>latitudes</a:t>
            </a:r>
          </a:p>
          <a:p>
            <a:pPr algn="just"/>
            <a:r>
              <a:rPr lang="en-US" sz="1700" b="1" dirty="0" smtClean="0">
                <a:latin typeface="Times New Roman" panose="02020603050405020304" pitchFamily="18" charset="0"/>
                <a:ea typeface="Calibri" panose="020F0502020204030204" pitchFamily="34" charset="0"/>
              </a:rPr>
              <a:t>                                    &amp;</a:t>
            </a:r>
          </a:p>
          <a:p>
            <a:pPr algn="just"/>
            <a:r>
              <a:rPr lang="en-US" sz="1700" b="1" dirty="0">
                <a:latin typeface="Times New Roman" panose="02020603050405020304" pitchFamily="18" charset="0"/>
                <a:ea typeface="Calibri" panose="020F0502020204030204" pitchFamily="34" charset="0"/>
              </a:rPr>
              <a:t>linking the lower and upper tropospheric </a:t>
            </a:r>
            <a:r>
              <a:rPr lang="en-US" sz="1700" b="1" dirty="0" smtClean="0">
                <a:latin typeface="Times New Roman" panose="02020603050405020304" pitchFamily="18" charset="0"/>
                <a:ea typeface="Calibri" panose="020F0502020204030204" pitchFamily="34" charset="0"/>
              </a:rPr>
              <a:t>levels</a:t>
            </a:r>
            <a:endParaRPr lang="en-US" sz="1700" b="1" dirty="0">
              <a:latin typeface="Times New Roman" panose="02020603050405020304" pitchFamily="18" charset="0"/>
              <a:ea typeface="Calibri" panose="020F0502020204030204" pitchFamily="34" charset="0"/>
            </a:endParaRPr>
          </a:p>
        </p:txBody>
      </p:sp>
      <p:sp>
        <p:nvSpPr>
          <p:cNvPr id="38" name="Down Arrow 37"/>
          <p:cNvSpPr/>
          <p:nvPr/>
        </p:nvSpPr>
        <p:spPr>
          <a:xfrm>
            <a:off x="1599262" y="1965161"/>
            <a:ext cx="1646622" cy="11886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ea typeface="Calibri" panose="020F0502020204030204" pitchFamily="34" charset="0"/>
              </a:rPr>
              <a:t>Sudan lows</a:t>
            </a:r>
          </a:p>
        </p:txBody>
      </p:sp>
      <p:sp>
        <p:nvSpPr>
          <p:cNvPr id="40" name="Down Arrow 39"/>
          <p:cNvSpPr/>
          <p:nvPr/>
        </p:nvSpPr>
        <p:spPr>
          <a:xfrm>
            <a:off x="1599262" y="4437292"/>
            <a:ext cx="1646622" cy="1240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anose="02020603050405020304" pitchFamily="18" charset="0"/>
                <a:ea typeface="Calibri" panose="020F0502020204030204" pitchFamily="34" charset="0"/>
              </a:rPr>
              <a:t>Result</a:t>
            </a:r>
            <a:endParaRPr lang="en-US" b="1"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18381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926" y="101385"/>
            <a:ext cx="10063149" cy="1265861"/>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rtl="1"/>
            <a:r>
              <a:rPr lang="en-US" sz="2800" b="1" dirty="0" smtClean="0">
                <a:latin typeface="Times New Roman" panose="02020603050405020304" pitchFamily="18" charset="0"/>
                <a:cs typeface="Times New Roman" panose="02020603050405020304" pitchFamily="18" charset="0"/>
              </a:rPr>
              <a:t>Introduction</a:t>
            </a:r>
            <a:br>
              <a:rPr lang="en-US" sz="2800" b="1" dirty="0" smtClean="0">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Climatology of </a:t>
            </a:r>
            <a:r>
              <a:rPr lang="en-US" sz="2500" b="1" dirty="0" smtClean="0">
                <a:latin typeface="Times New Roman" panose="02020603050405020304" pitchFamily="18" charset="0"/>
                <a:cs typeface="Times New Roman" panose="02020603050405020304" pitchFamily="18" charset="0"/>
              </a:rPr>
              <a:t>the RST </a:t>
            </a:r>
            <a:br>
              <a:rPr lang="en-US" sz="2500" b="1" dirty="0" smtClean="0">
                <a:latin typeface="Times New Roman" panose="02020603050405020304" pitchFamily="18" charset="0"/>
                <a:cs typeface="Times New Roman" panose="02020603050405020304" pitchFamily="18" charset="0"/>
              </a:rPr>
            </a:br>
            <a:r>
              <a:rPr lang="en-US" sz="2500" b="1" dirty="0" smtClean="0">
                <a:latin typeface="Times New Roman" panose="02020603050405020304" pitchFamily="18"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for</a:t>
            </a:r>
            <a:r>
              <a:rPr lang="en-US" sz="2500" b="1" dirty="0" smtClean="0">
                <a:latin typeface="Times New Roman" panose="02020603050405020304" pitchFamily="18"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winters </a:t>
            </a:r>
            <a:r>
              <a:rPr lang="en-US" sz="2000" b="1" dirty="0">
                <a:solidFill>
                  <a:schemeClr val="bg1"/>
                </a:solidFill>
                <a:latin typeface="Times New Roman" panose="02020603050405020304" pitchFamily="18" charset="0"/>
                <a:cs typeface="Times New Roman" panose="02020603050405020304" pitchFamily="18" charset="0"/>
              </a:rPr>
              <a:t>of 1980 to 2017 </a:t>
            </a:r>
          </a:p>
        </p:txBody>
      </p:sp>
      <p:sp>
        <p:nvSpPr>
          <p:cNvPr id="4" name="Rectangle 2"/>
          <p:cNvSpPr>
            <a:spLocks noChangeArrowheads="1"/>
          </p:cNvSpPr>
          <p:nvPr/>
        </p:nvSpPr>
        <p:spPr bwMode="auto">
          <a:xfrm>
            <a:off x="1358537" y="19420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 name="Picture 2"/>
          <p:cNvPicPr>
            <a:picLocks noChangeAspect="1"/>
          </p:cNvPicPr>
          <p:nvPr/>
        </p:nvPicPr>
        <p:blipFill>
          <a:blip r:embed="rId3"/>
          <a:stretch>
            <a:fillRect/>
          </a:stretch>
        </p:blipFill>
        <p:spPr>
          <a:xfrm>
            <a:off x="6508896" y="2164905"/>
            <a:ext cx="5715000" cy="4580402"/>
          </a:xfrm>
          <a:prstGeom prst="rect">
            <a:avLst/>
          </a:prstGeom>
        </p:spPr>
      </p:pic>
      <p:sp>
        <p:nvSpPr>
          <p:cNvPr id="13" name="Rectangle 12"/>
          <p:cNvSpPr/>
          <p:nvPr/>
        </p:nvSpPr>
        <p:spPr>
          <a:xfrm>
            <a:off x="6508896" y="1631736"/>
            <a:ext cx="5646290" cy="423834"/>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R="0" lvl="0" algn="r" rtl="1">
              <a:lnSpc>
                <a:spcPct val="115000"/>
              </a:lnSpc>
              <a:spcBef>
                <a:spcPts val="0"/>
              </a:spcBef>
              <a:spcAft>
                <a:spcPts val="1000"/>
              </a:spcAft>
              <a:buClr>
                <a:srgbClr val="FF0000"/>
              </a:buClr>
            </a:pPr>
            <a:r>
              <a:rPr lang="fa-I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RST</a:t>
            </a:r>
            <a:r>
              <a:rPr lang="fa-I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Climatological state of </a:t>
            </a:r>
            <a:r>
              <a:rPr lang="en-US" sz="2000" b="1" dirty="0">
                <a:latin typeface="Times New Roman" panose="02020603050405020304" pitchFamily="18" charset="0"/>
                <a:ea typeface="Calibri" panose="020F0502020204030204" pitchFamily="34" charset="0"/>
                <a:cs typeface="Times New Roman" panose="02020603050405020304" pitchFamily="18" charset="0"/>
              </a:rPr>
              <a:t>the Red Sea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trough </a:t>
            </a:r>
            <a:endParaRPr lang="fa-IR" sz="20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16" name="8-Point Star 15"/>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4</a:t>
            </a:r>
            <a:endParaRPr lang="en-US" sz="2000" b="1" dirty="0">
              <a:solidFill>
                <a:schemeClr val="tx1"/>
              </a:solidFill>
              <a:cs typeface="B Nazanin" panose="00000400000000000000" pitchFamily="2" charset="-78"/>
            </a:endParaRPr>
          </a:p>
        </p:txBody>
      </p:sp>
      <p:sp>
        <p:nvSpPr>
          <p:cNvPr id="7" name="Rectangle 6"/>
          <p:cNvSpPr/>
          <p:nvPr/>
        </p:nvSpPr>
        <p:spPr>
          <a:xfrm>
            <a:off x="80949" y="1631736"/>
            <a:ext cx="6267600" cy="1415772"/>
          </a:xfrm>
          <a:prstGeom prst="rect">
            <a:avLst/>
          </a:prstGeom>
          <a:solidFill>
            <a:schemeClr val="accent2">
              <a:lumMod val="20000"/>
              <a:lumOff val="80000"/>
            </a:schemeClr>
          </a:solidFill>
        </p:spPr>
        <p:txBody>
          <a:bodyPr wrap="square">
            <a:spAutoFit/>
          </a:bodyPr>
          <a:lstStyle/>
          <a:p>
            <a:pPr algn="just"/>
            <a:r>
              <a:rPr lang="en-US" sz="1700" b="1" dirty="0">
                <a:latin typeface="Times New Roman" panose="02020603050405020304" pitchFamily="18" charset="0"/>
                <a:ea typeface="Calibri" panose="020F0502020204030204" pitchFamily="34" charset="0"/>
              </a:rPr>
              <a:t>A deep trough with the lowest central pressure of 1008 hPa exists over central Sudan which extends to the northeast of the Red </a:t>
            </a:r>
            <a:r>
              <a:rPr lang="en-US" sz="1700" b="1" dirty="0" smtClean="0">
                <a:latin typeface="Times New Roman" panose="02020603050405020304" pitchFamily="18" charset="0"/>
                <a:ea typeface="Calibri" panose="020F0502020204030204" pitchFamily="34" charset="0"/>
              </a:rPr>
              <a:t>Sea </a:t>
            </a:r>
            <a:r>
              <a:rPr lang="en-US" sz="1700" b="1" dirty="0">
                <a:latin typeface="Times New Roman" panose="02020603050405020304" pitchFamily="18" charset="0"/>
                <a:ea typeface="Calibri" panose="020F0502020204030204" pitchFamily="34" charset="0"/>
              </a:rPr>
              <a:t>with a tilt in the southwest–northeast </a:t>
            </a:r>
            <a:r>
              <a:rPr lang="en-US" sz="1700" b="1" dirty="0" smtClean="0">
                <a:latin typeface="Times New Roman" panose="02020603050405020304" pitchFamily="18" charset="0"/>
                <a:ea typeface="Calibri" panose="020F0502020204030204" pitchFamily="34" charset="0"/>
              </a:rPr>
              <a:t>direction.</a:t>
            </a:r>
          </a:p>
          <a:p>
            <a:pPr algn="just"/>
            <a:endParaRPr lang="en-US" sz="1700" b="1" dirty="0" smtClean="0">
              <a:latin typeface="Times New Roman" panose="02020603050405020304" pitchFamily="18" charset="0"/>
              <a:ea typeface="Calibri" panose="020F0502020204030204" pitchFamily="34" charset="0"/>
            </a:endParaRPr>
          </a:p>
          <a:p>
            <a:pPr algn="just"/>
            <a:r>
              <a:rPr lang="en-US" sz="1700" b="1" dirty="0">
                <a:latin typeface="Times New Roman" panose="02020603050405020304" pitchFamily="18" charset="0"/>
                <a:ea typeface="Calibri" panose="020F0502020204030204" pitchFamily="34" charset="0"/>
              </a:rPr>
              <a:t>This low-pressure tongue, is called the Red Sea trough or </a:t>
            </a:r>
            <a:r>
              <a:rPr lang="en-US" sz="1700" b="1" dirty="0" smtClean="0">
                <a:latin typeface="Times New Roman" panose="02020603050405020304" pitchFamily="18" charset="0"/>
                <a:ea typeface="Calibri" panose="020F0502020204030204" pitchFamily="34" charset="0"/>
              </a:rPr>
              <a:t>RST. </a:t>
            </a:r>
            <a:endParaRPr lang="en-US" sz="1700" b="1" dirty="0">
              <a:latin typeface="Times New Roman" panose="02020603050405020304" pitchFamily="18" charset="0"/>
              <a:ea typeface="Calibri" panose="020F0502020204030204" pitchFamily="34" charset="0"/>
            </a:endParaRPr>
          </a:p>
        </p:txBody>
      </p:sp>
      <p:sp>
        <p:nvSpPr>
          <p:cNvPr id="11" name="Rectangle 10"/>
          <p:cNvSpPr/>
          <p:nvPr/>
        </p:nvSpPr>
        <p:spPr>
          <a:xfrm>
            <a:off x="80949" y="3175315"/>
            <a:ext cx="6267600" cy="877163"/>
          </a:xfrm>
          <a:prstGeom prst="rect">
            <a:avLst/>
          </a:prstGeom>
          <a:solidFill>
            <a:schemeClr val="accent2">
              <a:lumMod val="40000"/>
              <a:lumOff val="60000"/>
            </a:schemeClr>
          </a:solidFill>
        </p:spPr>
        <p:txBody>
          <a:bodyPr wrap="square">
            <a:spAutoFit/>
          </a:bodyPr>
          <a:lstStyle/>
          <a:p>
            <a:pPr algn="just"/>
            <a:r>
              <a:rPr lang="en-US" sz="1700" b="1" dirty="0">
                <a:latin typeface="Times New Roman" panose="02020603050405020304" pitchFamily="18" charset="0"/>
                <a:ea typeface="Calibri" panose="020F0502020204030204" pitchFamily="34" charset="0"/>
              </a:rPr>
              <a:t>The RST is surrounded by high-pressure centers such as the Siberian high-pressure to the northeast, the Arabian anticyclone to the east and the high-pressure over Africa to the </a:t>
            </a:r>
            <a:r>
              <a:rPr lang="en-US" sz="1700" b="1" dirty="0" smtClean="0">
                <a:latin typeface="Times New Roman" panose="02020603050405020304" pitchFamily="18" charset="0"/>
                <a:ea typeface="Calibri" panose="020F0502020204030204" pitchFamily="34" charset="0"/>
              </a:rPr>
              <a:t>west.</a:t>
            </a:r>
            <a:endParaRPr lang="en-US" sz="1700" b="1" dirty="0"/>
          </a:p>
        </p:txBody>
      </p:sp>
      <p:sp>
        <p:nvSpPr>
          <p:cNvPr id="12" name="Rectangle 11"/>
          <p:cNvSpPr/>
          <p:nvPr/>
        </p:nvSpPr>
        <p:spPr>
          <a:xfrm>
            <a:off x="80949" y="4180285"/>
            <a:ext cx="6267600" cy="932178"/>
          </a:xfrm>
          <a:prstGeom prst="rect">
            <a:avLst/>
          </a:prstGeom>
          <a:solidFill>
            <a:schemeClr val="accent2">
              <a:lumMod val="20000"/>
              <a:lumOff val="80000"/>
            </a:schemeClr>
          </a:solidFill>
        </p:spPr>
        <p:txBody>
          <a:bodyPr wrap="square">
            <a:spAutoFit/>
          </a:bodyPr>
          <a:lstStyle/>
          <a:p>
            <a:pPr algn="just">
              <a:lnSpc>
                <a:spcPct val="107000"/>
              </a:lnSpc>
              <a:spcAft>
                <a:spcPts val="800"/>
              </a:spcAft>
            </a:pPr>
            <a:r>
              <a:rPr lang="en-US" sz="1700" b="1" dirty="0">
                <a:latin typeface="Times New Roman" panose="02020603050405020304" pitchFamily="18" charset="0"/>
                <a:ea typeface="Calibri" panose="020F0502020204030204" pitchFamily="34" charset="0"/>
                <a:cs typeface="Arial" panose="020B0604020202020204" pitchFamily="34" charset="0"/>
              </a:rPr>
              <a:t>Wind vectors at 850 hPa due to their clockwise rotation were weakened and shifted in central Sudan and northeast of the Red Sea to the </a:t>
            </a:r>
            <a:r>
              <a:rPr lang="en-US" sz="1700" b="1" dirty="0" smtClean="0">
                <a:latin typeface="Times New Roman" panose="02020603050405020304" pitchFamily="18" charset="0"/>
                <a:ea typeface="Calibri" panose="020F0502020204030204" pitchFamily="34" charset="0"/>
                <a:cs typeface="Arial" panose="020B0604020202020204" pitchFamily="34" charset="0"/>
              </a:rPr>
              <a:t>southwest</a:t>
            </a:r>
            <a:r>
              <a:rPr lang="en-US" sz="1700" b="1" dirty="0">
                <a:latin typeface="Times New Roman" panose="02020603050405020304" pitchFamily="18" charset="0"/>
                <a:ea typeface="Calibri" panose="020F0502020204030204" pitchFamily="34" charset="0"/>
              </a:rPr>
              <a:t>–</a:t>
            </a:r>
            <a:r>
              <a:rPr lang="en-US" sz="1700" b="1" dirty="0" smtClean="0">
                <a:latin typeface="Times New Roman" panose="02020603050405020304" pitchFamily="18" charset="0"/>
                <a:ea typeface="Calibri" panose="020F0502020204030204" pitchFamily="34" charset="0"/>
                <a:cs typeface="Arial" panose="020B0604020202020204" pitchFamily="34" charset="0"/>
              </a:rPr>
              <a:t>northeast </a:t>
            </a:r>
            <a:r>
              <a:rPr lang="en-US" sz="1700" b="1" dirty="0">
                <a:latin typeface="Times New Roman" panose="02020603050405020304" pitchFamily="18" charset="0"/>
                <a:ea typeface="Calibri" panose="020F0502020204030204" pitchFamily="34" charset="0"/>
                <a:cs typeface="Arial" panose="020B0604020202020204" pitchFamily="34" charset="0"/>
              </a:rPr>
              <a:t>direction.</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80949" y="5252047"/>
            <a:ext cx="6267600" cy="923330"/>
          </a:xfrm>
          <a:prstGeom prst="rect">
            <a:avLst/>
          </a:prstGeom>
          <a:solidFill>
            <a:schemeClr val="accent2">
              <a:lumMod val="40000"/>
              <a:lumOff val="60000"/>
            </a:schemeClr>
          </a:solidFill>
        </p:spPr>
        <p:txBody>
          <a:bodyPr wrap="square">
            <a:spAutoFit/>
          </a:bodyPr>
          <a:lstStyle/>
          <a:p>
            <a:pPr algn="just"/>
            <a:r>
              <a:rPr lang="en-US" sz="1700" b="1" dirty="0" smtClean="0">
                <a:latin typeface="Times New Roman" panose="02020603050405020304" pitchFamily="18" charset="0"/>
                <a:ea typeface="Calibri" panose="020F0502020204030204" pitchFamily="34" charset="0"/>
              </a:rPr>
              <a:t>Using the </a:t>
            </a:r>
            <a:r>
              <a:rPr lang="en-US" sz="1700" b="1" dirty="0">
                <a:latin typeface="Times New Roman" panose="02020603050405020304" pitchFamily="18" charset="0"/>
                <a:ea typeface="Calibri" panose="020F0502020204030204" pitchFamily="34" charset="0"/>
              </a:rPr>
              <a:t>average wind speed at the 250 </a:t>
            </a:r>
            <a:r>
              <a:rPr lang="en-US" sz="1700" b="1" dirty="0" err="1">
                <a:latin typeface="Times New Roman" panose="02020603050405020304" pitchFamily="18" charset="0"/>
                <a:ea typeface="Calibri" panose="020F0502020204030204" pitchFamily="34" charset="0"/>
              </a:rPr>
              <a:t>hPa</a:t>
            </a:r>
            <a:r>
              <a:rPr lang="en-US" sz="1700" b="1" dirty="0">
                <a:latin typeface="Times New Roman" panose="02020603050405020304" pitchFamily="18" charset="0"/>
                <a:ea typeface="Calibri" panose="020F0502020204030204" pitchFamily="34" charset="0"/>
              </a:rPr>
              <a:t> pressure level, </a:t>
            </a:r>
            <a:r>
              <a:rPr lang="en-US" sz="1700" b="1" dirty="0" smtClean="0">
                <a:latin typeface="Times New Roman" panose="02020603050405020304" pitchFamily="18" charset="0"/>
                <a:ea typeface="Calibri" panose="020F0502020204030204" pitchFamily="34" charset="0"/>
              </a:rPr>
              <a:t>the </a:t>
            </a:r>
            <a:r>
              <a:rPr lang="en-US" sz="1700" b="1" dirty="0">
                <a:latin typeface="Times New Roman" panose="02020603050405020304" pitchFamily="18" charset="0"/>
                <a:ea typeface="Calibri" panose="020F0502020204030204" pitchFamily="34" charset="0"/>
              </a:rPr>
              <a:t>red contour </a:t>
            </a:r>
            <a:r>
              <a:rPr lang="en-US" sz="1700" b="1" dirty="0" smtClean="0">
                <a:latin typeface="Times New Roman" panose="02020603050405020304" pitchFamily="18" charset="0"/>
                <a:ea typeface="Calibri" panose="020F0502020204030204" pitchFamily="34" charset="0"/>
              </a:rPr>
              <a:t>denotes </a:t>
            </a:r>
            <a:r>
              <a:rPr lang="en-US" sz="1700" b="1" dirty="0">
                <a:latin typeface="Times New Roman" panose="02020603050405020304" pitchFamily="18" charset="0"/>
                <a:ea typeface="Calibri" panose="020F0502020204030204" pitchFamily="34" charset="0"/>
              </a:rPr>
              <a:t>the central core of the subtropical </a:t>
            </a:r>
            <a:r>
              <a:rPr lang="en-US" sz="1700" b="1" dirty="0" smtClean="0">
                <a:latin typeface="Times New Roman" panose="02020603050405020304" pitchFamily="18" charset="0"/>
                <a:ea typeface="Calibri" panose="020F0502020204030204" pitchFamily="34" charset="0"/>
              </a:rPr>
              <a:t>with </a:t>
            </a:r>
            <a:r>
              <a:rPr lang="en-US" sz="1700" b="1" dirty="0">
                <a:latin typeface="Times New Roman" panose="02020603050405020304" pitchFamily="18" charset="0"/>
                <a:ea typeface="Calibri" panose="020F0502020204030204" pitchFamily="34" charset="0"/>
              </a:rPr>
              <a:t>a velocity of 51 meter per second</a:t>
            </a:r>
            <a:r>
              <a:rPr lang="en-US" dirty="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2444849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75193" y="1718145"/>
            <a:ext cx="5686425" cy="4673528"/>
          </a:xfrm>
          <a:prstGeom prst="rect">
            <a:avLst/>
          </a:prstGeom>
        </p:spPr>
      </p:pic>
      <p:sp>
        <p:nvSpPr>
          <p:cNvPr id="3" name="Rectangle 2"/>
          <p:cNvSpPr/>
          <p:nvPr/>
        </p:nvSpPr>
        <p:spPr>
          <a:xfrm>
            <a:off x="7350034" y="1227908"/>
            <a:ext cx="3682645" cy="446276"/>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R="0" lvl="0" algn="r" rtl="1">
              <a:lnSpc>
                <a:spcPct val="115000"/>
              </a:lnSpc>
              <a:spcBef>
                <a:spcPts val="0"/>
              </a:spcBef>
              <a:spcAft>
                <a:spcPts val="1000"/>
              </a:spcAft>
              <a:buClr>
                <a:srgbClr val="FF0000"/>
              </a:buClr>
            </a:pPr>
            <a:r>
              <a:rPr lang="fa-IR" sz="2000" b="1" dirty="0" smtClean="0">
                <a:latin typeface="Calibri" panose="020F0502020204030204" pitchFamily="34" charset="0"/>
                <a:ea typeface="Calibri" panose="020F0502020204030204" pitchFamily="34" charset="0"/>
                <a:cs typeface="B Nazanin" panose="00000400000000000000" pitchFamily="2" charset="-78"/>
              </a:rPr>
              <a:t> </a:t>
            </a:r>
            <a:r>
              <a:rPr lang="fa-I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ARST</a:t>
            </a:r>
            <a:r>
              <a:rPr lang="fa-I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Active Red Sea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trough </a:t>
            </a:r>
            <a:endParaRPr lang="fa-IR"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397058" y="6391673"/>
            <a:ext cx="1952975" cy="323165"/>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500" b="1" dirty="0" smtClean="0">
                <a:solidFill>
                  <a:srgbClr val="000000"/>
                </a:solidFill>
                <a:latin typeface="Times New Roman" panose="02020603050405020304" pitchFamily="18" charset="0"/>
              </a:rPr>
              <a:t>(de </a:t>
            </a:r>
            <a:r>
              <a:rPr lang="en-US" sz="1500" b="1" dirty="0" err="1">
                <a:solidFill>
                  <a:srgbClr val="000000"/>
                </a:solidFill>
                <a:latin typeface="Times New Roman" panose="02020603050405020304" pitchFamily="18" charset="0"/>
              </a:rPr>
              <a:t>Vrise</a:t>
            </a:r>
            <a:r>
              <a:rPr lang="en-US" sz="1500" b="1" dirty="0">
                <a:solidFill>
                  <a:srgbClr val="000000"/>
                </a:solidFill>
                <a:latin typeface="Times New Roman" panose="02020603050405020304" pitchFamily="18" charset="0"/>
              </a:rPr>
              <a:t> et al. </a:t>
            </a:r>
            <a:r>
              <a:rPr lang="en-US" sz="1500" b="1" dirty="0" smtClean="0">
                <a:solidFill>
                  <a:srgbClr val="000000"/>
                </a:solidFill>
                <a:latin typeface="Times New Roman" panose="02020603050405020304" pitchFamily="18" charset="0"/>
              </a:rPr>
              <a:t>2013</a:t>
            </a:r>
            <a:r>
              <a:rPr lang="en-US" sz="1500" b="1" dirty="0">
                <a:solidFill>
                  <a:srgbClr val="000000"/>
                </a:solidFill>
                <a:latin typeface="Times New Roman" panose="02020603050405020304" pitchFamily="18" charset="0"/>
              </a:rPr>
              <a:t>) </a:t>
            </a:r>
            <a:endParaRPr lang="en-US" sz="1500" b="1" dirty="0"/>
          </a:p>
        </p:txBody>
      </p:sp>
      <p:sp>
        <p:nvSpPr>
          <p:cNvPr id="5" name="Title 1"/>
          <p:cNvSpPr txBox="1">
            <a:spLocks/>
          </p:cNvSpPr>
          <p:nvPr/>
        </p:nvSpPr>
        <p:spPr>
          <a:xfrm>
            <a:off x="1898469" y="48546"/>
            <a:ext cx="10063149" cy="913726"/>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b="1" dirty="0" smtClean="0">
                <a:latin typeface="Times New Roman" panose="02020603050405020304" pitchFamily="18" charset="0"/>
                <a:cs typeface="Times New Roman" panose="02020603050405020304" pitchFamily="18" charset="0"/>
              </a:rPr>
              <a:t>Introduction</a:t>
            </a:r>
            <a:br>
              <a:rPr lang="en-US" sz="2800" b="1" dirty="0" smtClean="0">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c)</a:t>
            </a:r>
            <a:r>
              <a:rPr lang="en-US" sz="2800" b="1" dirty="0" smtClean="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The factors </a:t>
            </a:r>
            <a:r>
              <a:rPr lang="en-US" sz="2500" b="1" dirty="0" smtClean="0">
                <a:latin typeface="Times New Roman" panose="02020603050405020304" pitchFamily="18" charset="0"/>
                <a:cs typeface="Times New Roman" panose="02020603050405020304" pitchFamily="18" charset="0"/>
              </a:rPr>
              <a:t>dynamic of the RST activation</a:t>
            </a:r>
            <a:endParaRPr lang="en-US" sz="25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0" y="1674184"/>
            <a:ext cx="6096000" cy="5078313"/>
          </a:xfrm>
          <a:prstGeom prst="rect">
            <a:avLst/>
          </a:prstGeom>
        </p:spPr>
        <p:txBody>
          <a:bodyPr>
            <a:spAutoFit/>
          </a:bodyPr>
          <a:lstStyle/>
          <a:p>
            <a:pPr marL="342900" indent="-342900" algn="just">
              <a:buClr>
                <a:srgbClr val="FF0000"/>
              </a:buClr>
              <a:buFont typeface="+mj-lt"/>
              <a:buAutoNum type="arabicParenR"/>
            </a:pPr>
            <a:r>
              <a:rPr lang="en-US" b="1" dirty="0">
                <a:latin typeface="Times New Roman" panose="02020603050405020304" pitchFamily="18" charset="0"/>
                <a:ea typeface="Calibri" panose="020F0502020204030204" pitchFamily="34" charset="0"/>
              </a:rPr>
              <a:t>T</a:t>
            </a:r>
            <a:r>
              <a:rPr lang="en-US" b="1" dirty="0" smtClean="0">
                <a:latin typeface="Times New Roman" panose="02020603050405020304" pitchFamily="18" charset="0"/>
                <a:ea typeface="Calibri" panose="020F0502020204030204" pitchFamily="34" charset="0"/>
              </a:rPr>
              <a:t>he </a:t>
            </a:r>
            <a:r>
              <a:rPr lang="en-US" b="1" dirty="0">
                <a:latin typeface="Times New Roman" panose="02020603050405020304" pitchFamily="18" charset="0"/>
                <a:ea typeface="Calibri" panose="020F0502020204030204" pitchFamily="34" charset="0"/>
              </a:rPr>
              <a:t>northward extension of the RST. This type of RST is called the “Active Red Sea Trough</a:t>
            </a:r>
            <a:r>
              <a:rPr lang="en-US" b="1" dirty="0" smtClean="0">
                <a:latin typeface="Times New Roman" panose="02020603050405020304" pitchFamily="18" charset="0"/>
                <a:ea typeface="Calibri" panose="020F0502020204030204" pitchFamily="34" charset="0"/>
              </a:rPr>
              <a:t>” or ARST</a:t>
            </a:r>
          </a:p>
          <a:p>
            <a:pPr marL="342900" indent="-342900" algn="just">
              <a:buClr>
                <a:srgbClr val="FF0000"/>
              </a:buClr>
              <a:buFont typeface="+mj-lt"/>
              <a:buAutoNum type="arabicParenR"/>
            </a:pPr>
            <a:endParaRPr lang="en-US" b="1" dirty="0" smtClean="0">
              <a:latin typeface="Times New Roman" panose="02020603050405020304" pitchFamily="18" charset="0"/>
              <a:ea typeface="Calibri" panose="020F0502020204030204" pitchFamily="34" charset="0"/>
            </a:endParaRPr>
          </a:p>
          <a:p>
            <a:pPr marL="342900" indent="-342900" algn="just">
              <a:buClr>
                <a:srgbClr val="FF0000"/>
              </a:buClr>
              <a:buFont typeface="+mj-lt"/>
              <a:buAutoNum type="arabicParenR"/>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intensification of the </a:t>
            </a:r>
            <a:r>
              <a:rPr lang="en-US" b="1" dirty="0" err="1" smtClean="0">
                <a:latin typeface="Times New Roman" panose="02020603050405020304" pitchFamily="18" charset="0"/>
                <a:ea typeface="Calibri" panose="020F0502020204030204" pitchFamily="34" charset="0"/>
              </a:rPr>
              <a:t>Arbian</a:t>
            </a:r>
            <a:r>
              <a:rPr lang="en-US" b="1" dirty="0" smtClean="0">
                <a:latin typeface="Times New Roman" panose="02020603050405020304" pitchFamily="18" charset="0"/>
                <a:ea typeface="Calibri" panose="020F0502020204030204" pitchFamily="34" charset="0"/>
              </a:rPr>
              <a:t> anticyclone</a:t>
            </a:r>
            <a:endParaRPr lang="en-US" b="1" dirty="0" smtClean="0">
              <a:latin typeface="Times New Roman" panose="02020603050405020304" pitchFamily="18" charset="0"/>
              <a:ea typeface="Calibri" panose="020F0502020204030204" pitchFamily="34" charset="0"/>
            </a:endParaRPr>
          </a:p>
          <a:p>
            <a:pPr marL="342900" indent="-342900" algn="just">
              <a:buClr>
                <a:srgbClr val="FF0000"/>
              </a:buClr>
              <a:buFont typeface="+mj-lt"/>
              <a:buAutoNum type="arabicParenR"/>
            </a:pPr>
            <a:endParaRPr lang="en-US" b="1" dirty="0">
              <a:latin typeface="Times New Roman" panose="02020603050405020304" pitchFamily="18" charset="0"/>
            </a:endParaRPr>
          </a:p>
          <a:p>
            <a:pPr marL="342900" indent="-342900" algn="just">
              <a:buClr>
                <a:srgbClr val="FF0000"/>
              </a:buClr>
              <a:buFont typeface="+mj-lt"/>
              <a:buAutoNum type="arabicParenR"/>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intrusion of a mid latitude upper level </a:t>
            </a:r>
            <a:r>
              <a:rPr lang="en-US" b="1" dirty="0" smtClean="0">
                <a:latin typeface="Times New Roman" panose="02020603050405020304" pitchFamily="18" charset="0"/>
                <a:ea typeface="Calibri" panose="020F0502020204030204" pitchFamily="34" charset="0"/>
              </a:rPr>
              <a:t>trough</a:t>
            </a:r>
          </a:p>
          <a:p>
            <a:pPr marL="342900" indent="-342900" algn="just">
              <a:buClr>
                <a:srgbClr val="FF0000"/>
              </a:buClr>
              <a:buFont typeface="+mj-lt"/>
              <a:buAutoNum type="arabicParenR"/>
            </a:pPr>
            <a:endParaRPr lang="en-US" b="1" dirty="0">
              <a:latin typeface="Times New Roman" panose="02020603050405020304" pitchFamily="18" charset="0"/>
            </a:endParaRPr>
          </a:p>
          <a:p>
            <a:pPr marL="342900" indent="-342900" algn="just">
              <a:buClr>
                <a:srgbClr val="FF0000"/>
              </a:buClr>
              <a:buFont typeface="+mj-lt"/>
              <a:buAutoNum type="arabicParenR"/>
            </a:pP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intensification of the subtropical </a:t>
            </a:r>
            <a:r>
              <a:rPr lang="en-US" b="1" dirty="0" smtClean="0">
                <a:latin typeface="Times New Roman" panose="02020603050405020304" pitchFamily="18" charset="0"/>
                <a:ea typeface="Calibri" panose="020F0502020204030204" pitchFamily="34" charset="0"/>
              </a:rPr>
              <a:t>jet</a:t>
            </a:r>
          </a:p>
          <a:p>
            <a:pPr marL="342900" indent="-342900" algn="just">
              <a:buClr>
                <a:srgbClr val="FF0000"/>
              </a:buClr>
              <a:buFont typeface="+mj-lt"/>
              <a:buAutoNum type="arabicParenR"/>
            </a:pPr>
            <a:endParaRPr lang="en-US" b="1" dirty="0">
              <a:latin typeface="Times New Roman" panose="02020603050405020304" pitchFamily="18" charset="0"/>
              <a:ea typeface="Calibri" panose="020F0502020204030204" pitchFamily="34" charset="0"/>
            </a:endParaRPr>
          </a:p>
          <a:p>
            <a:pPr marL="342900" indent="-342900" algn="just">
              <a:buClr>
                <a:srgbClr val="FF0000"/>
              </a:buClr>
              <a:buFont typeface="+mj-lt"/>
              <a:buAutoNum type="arabicParenR"/>
            </a:pPr>
            <a:r>
              <a:rPr lang="en-US" b="1" dirty="0" smtClean="0">
                <a:latin typeface="Times New Roman" panose="02020603050405020304" pitchFamily="18" charset="0"/>
                <a:ea typeface="Calibri" panose="020F0502020204030204" pitchFamily="34" charset="0"/>
              </a:rPr>
              <a:t>Enhanced </a:t>
            </a:r>
            <a:r>
              <a:rPr lang="en-US" b="1" dirty="0">
                <a:latin typeface="Times New Roman" panose="02020603050405020304" pitchFamily="18" charset="0"/>
                <a:ea typeface="Calibri" panose="020F0502020204030204" pitchFamily="34" charset="0"/>
              </a:rPr>
              <a:t>moisture transport from the adjacent </a:t>
            </a:r>
            <a:r>
              <a:rPr lang="en-US" b="1" dirty="0" smtClean="0">
                <a:latin typeface="Times New Roman" panose="02020603050405020304" pitchFamily="18" charset="0"/>
                <a:ea typeface="Calibri" panose="020F0502020204030204" pitchFamily="34" charset="0"/>
              </a:rPr>
              <a:t>seas</a:t>
            </a:r>
          </a:p>
          <a:p>
            <a:pPr marL="342900" indent="-342900" algn="just">
              <a:buClr>
                <a:srgbClr val="FF0000"/>
              </a:buClr>
              <a:buFont typeface="+mj-lt"/>
              <a:buAutoNum type="arabicParenR"/>
            </a:pPr>
            <a:endParaRPr lang="en-US" b="1" dirty="0">
              <a:latin typeface="Times New Roman" panose="02020603050405020304" pitchFamily="18" charset="0"/>
            </a:endParaRPr>
          </a:p>
          <a:p>
            <a:pPr marL="342900" indent="-342900" algn="just">
              <a:buClr>
                <a:srgbClr val="FF0000"/>
              </a:buClr>
              <a:buFont typeface="+mj-lt"/>
              <a:buAutoNum type="arabicParenR"/>
            </a:pPr>
            <a:r>
              <a:rPr lang="en-US" b="1" dirty="0" smtClean="0">
                <a:latin typeface="Times New Roman" panose="02020603050405020304" pitchFamily="18" charset="0"/>
                <a:ea typeface="Calibri" panose="020F0502020204030204" pitchFamily="34" charset="0"/>
              </a:rPr>
              <a:t>Upward motions resulting from the synoptic-scale dynamical forcing and tropospheric instability</a:t>
            </a:r>
          </a:p>
          <a:p>
            <a:pPr algn="just">
              <a:buClr>
                <a:srgbClr val="FF0000"/>
              </a:buClr>
            </a:pPr>
            <a:endParaRPr lang="en-US" b="1" dirty="0"/>
          </a:p>
          <a:p>
            <a:pPr marL="342900" indent="-342900" algn="just">
              <a:buClr>
                <a:srgbClr val="FF0000"/>
              </a:buClr>
              <a:buFont typeface="+mj-lt"/>
              <a:buAutoNum type="arabicParenR"/>
            </a:pPr>
            <a:endParaRPr lang="en-US" b="1" dirty="0" smtClean="0">
              <a:latin typeface="Times New Roman" panose="02020603050405020304" pitchFamily="18" charset="0"/>
              <a:ea typeface="Calibri" panose="020F0502020204030204" pitchFamily="34" charset="0"/>
            </a:endParaRPr>
          </a:p>
          <a:p>
            <a:pPr marL="342900" indent="-342900" algn="just">
              <a:buClr>
                <a:srgbClr val="FF0000"/>
              </a:buClr>
              <a:buFont typeface="+mj-lt"/>
              <a:buAutoNum type="arabicParenR"/>
            </a:pPr>
            <a:endParaRPr lang="en-US" dirty="0">
              <a:latin typeface="Times New Roman" panose="02020603050405020304" pitchFamily="18" charset="0"/>
            </a:endParaRPr>
          </a:p>
          <a:p>
            <a:pPr marL="342900" indent="-342900" algn="just">
              <a:buClr>
                <a:srgbClr val="FF0000"/>
              </a:buClr>
              <a:buFont typeface="+mj-lt"/>
              <a:buAutoNum type="arabicParenR"/>
            </a:pPr>
            <a:endParaRPr lang="en-US" dirty="0"/>
          </a:p>
          <a:p>
            <a:pPr marL="342900" indent="-342900" algn="just">
              <a:buClr>
                <a:srgbClr val="FF0000"/>
              </a:buClr>
              <a:buFont typeface="+mj-lt"/>
              <a:buAutoNum type="arabicParenR"/>
            </a:pPr>
            <a:endParaRPr lang="en-US" b="1" dirty="0"/>
          </a:p>
        </p:txBody>
      </p:sp>
      <p:sp>
        <p:nvSpPr>
          <p:cNvPr id="8" name="Rectangle 7"/>
          <p:cNvSpPr/>
          <p:nvPr/>
        </p:nvSpPr>
        <p:spPr>
          <a:xfrm>
            <a:off x="236286" y="2606538"/>
            <a:ext cx="242374" cy="369332"/>
          </a:xfrm>
          <a:prstGeom prst="rect">
            <a:avLst/>
          </a:prstGeom>
        </p:spPr>
        <p:txBody>
          <a:bodyPr wrap="none">
            <a:spAutoFit/>
          </a:bodyPr>
          <a:lstStyle/>
          <a:p>
            <a:pPr>
              <a:buClr>
                <a:srgbClr val="FF0000"/>
              </a:buClr>
            </a:pPr>
            <a:r>
              <a:rPr lang="en-US" dirty="0" smtClean="0">
                <a:latin typeface="Times New Roman" panose="02020603050405020304" pitchFamily="18" charset="0"/>
                <a:ea typeface="Calibri" panose="020F0502020204030204" pitchFamily="34" charset="0"/>
              </a:rPr>
              <a:t> </a:t>
            </a:r>
            <a:endParaRPr lang="en-US" dirty="0"/>
          </a:p>
        </p:txBody>
      </p:sp>
      <p:sp>
        <p:nvSpPr>
          <p:cNvPr id="9" name="8-Point Star 8"/>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5</a:t>
            </a: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503613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04" y="104826"/>
            <a:ext cx="9570720" cy="671048"/>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lnSpc>
                <a:spcPct val="115000"/>
              </a:lnSpc>
              <a:spcAft>
                <a:spcPts val="1000"/>
              </a:spcAft>
              <a:buClr>
                <a:srgbClr val="FF0000"/>
              </a:buClr>
            </a:pPr>
            <a:r>
              <a:rPr lang="en-US" sz="3000" b="1" dirty="0">
                <a:latin typeface="Times New Roman" panose="02020603050405020304" pitchFamily="18" charset="0"/>
                <a:cs typeface="Times New Roman" panose="02020603050405020304" pitchFamily="18" charset="0"/>
              </a:rPr>
              <a:t>Purpose of the research</a:t>
            </a:r>
          </a:p>
        </p:txBody>
      </p:sp>
      <p:sp>
        <p:nvSpPr>
          <p:cNvPr id="4" name="Rectangle 3"/>
          <p:cNvSpPr/>
          <p:nvPr/>
        </p:nvSpPr>
        <p:spPr>
          <a:xfrm>
            <a:off x="180751" y="1816435"/>
            <a:ext cx="11863467" cy="2379626"/>
          </a:xfrm>
          <a:prstGeom prst="rect">
            <a:avLst/>
          </a:prstGeom>
        </p:spPr>
        <p:txBody>
          <a:bodyPr wrap="square">
            <a:spAutoFit/>
          </a:bodyPr>
          <a:lstStyle/>
          <a:p>
            <a:pPr marR="0" lvl="0" algn="l">
              <a:lnSpc>
                <a:spcPct val="115000"/>
              </a:lnSpc>
              <a:spcBef>
                <a:spcPts val="0"/>
              </a:spcBef>
              <a:spcAft>
                <a:spcPts val="1000"/>
              </a:spcAft>
              <a:buClr>
                <a:srgbClr val="FF0000"/>
              </a:buClr>
            </a:pPr>
            <a:endParaRPr lang="fa-IR" sz="3200" b="1" dirty="0" smtClean="0">
              <a:latin typeface="Calibri" panose="020F0502020204030204" pitchFamily="34" charset="0"/>
              <a:ea typeface="Calibri" panose="020F0502020204030204" pitchFamily="34" charset="0"/>
              <a:cs typeface="B Nazanin" panose="00000400000000000000" pitchFamily="2" charset="-78"/>
            </a:endParaRPr>
          </a:p>
          <a:p>
            <a:pPr marL="457200" indent="-457200" algn="just">
              <a:lnSpc>
                <a:spcPct val="115000"/>
              </a:lnSpc>
              <a:spcAft>
                <a:spcPts val="1000"/>
              </a:spcAft>
              <a:buClr>
                <a:srgbClr val="FF0000"/>
              </a:buClr>
              <a:buFont typeface="Wingdings" panose="05000000000000000000" pitchFamily="2" charset="2"/>
              <a:buChar char="v"/>
            </a:pPr>
            <a:r>
              <a:rPr lang="en-US" sz="3000" b="1" dirty="0" smtClean="0">
                <a:latin typeface="Times New Roman" panose="02020603050405020304" pitchFamily="18" charset="0"/>
                <a:ea typeface="+mj-ea"/>
                <a:cs typeface="Times New Roman" panose="02020603050405020304" pitchFamily="18" charset="0"/>
              </a:rPr>
              <a:t>Investigating </a:t>
            </a:r>
            <a:r>
              <a:rPr lang="en-US" sz="3000" b="1" dirty="0">
                <a:latin typeface="Times New Roman" panose="02020603050405020304" pitchFamily="18" charset="0"/>
                <a:ea typeface="+mj-ea"/>
                <a:cs typeface="Times New Roman" panose="02020603050405020304" pitchFamily="18" charset="0"/>
              </a:rPr>
              <a:t>the </a:t>
            </a:r>
            <a:r>
              <a:rPr lang="en-US" sz="3000" b="1" dirty="0" smtClean="0">
                <a:latin typeface="Times New Roman" panose="02020603050405020304" pitchFamily="18" charset="0"/>
                <a:ea typeface="+mj-ea"/>
                <a:cs typeface="Times New Roman" panose="02020603050405020304" pitchFamily="18" charset="0"/>
              </a:rPr>
              <a:t>coupling </a:t>
            </a:r>
            <a:r>
              <a:rPr lang="en-US" sz="3000" b="1" dirty="0">
                <a:latin typeface="Times New Roman" panose="02020603050405020304" pitchFamily="18" charset="0"/>
                <a:ea typeface="+mj-ea"/>
                <a:cs typeface="Times New Roman" panose="02020603050405020304" pitchFamily="18" charset="0"/>
              </a:rPr>
              <a:t>of the </a:t>
            </a:r>
            <a:r>
              <a:rPr lang="en-US" sz="3000" b="1" dirty="0">
                <a:solidFill>
                  <a:srgbClr val="FF0000"/>
                </a:solidFill>
                <a:latin typeface="Times New Roman" panose="02020603050405020304" pitchFamily="18" charset="0"/>
                <a:ea typeface="+mj-ea"/>
                <a:cs typeface="Times New Roman" panose="02020603050405020304" pitchFamily="18" charset="0"/>
              </a:rPr>
              <a:t>Rossby w</a:t>
            </a:r>
            <a:r>
              <a:rPr lang="en-US" sz="3000" b="1" dirty="0" smtClean="0">
                <a:solidFill>
                  <a:srgbClr val="FF0000"/>
                </a:solidFill>
                <a:latin typeface="Times New Roman" panose="02020603050405020304" pitchFamily="18" charset="0"/>
                <a:ea typeface="+mj-ea"/>
                <a:cs typeface="Times New Roman" panose="02020603050405020304" pitchFamily="18" charset="0"/>
              </a:rPr>
              <a:t>ave </a:t>
            </a:r>
            <a:r>
              <a:rPr lang="en-US" sz="3000" b="1" dirty="0">
                <a:solidFill>
                  <a:srgbClr val="FF0000"/>
                </a:solidFill>
                <a:latin typeface="Times New Roman" panose="02020603050405020304" pitchFamily="18" charset="0"/>
                <a:ea typeface="+mj-ea"/>
                <a:cs typeface="Times New Roman" panose="02020603050405020304" pitchFamily="18" charset="0"/>
              </a:rPr>
              <a:t>a</a:t>
            </a:r>
            <a:r>
              <a:rPr lang="en-US" sz="3000" b="1" dirty="0" smtClean="0">
                <a:solidFill>
                  <a:srgbClr val="FF0000"/>
                </a:solidFill>
                <a:latin typeface="Times New Roman" panose="02020603050405020304" pitchFamily="18" charset="0"/>
                <a:ea typeface="+mj-ea"/>
                <a:cs typeface="Times New Roman" panose="02020603050405020304" pitchFamily="18" charset="0"/>
              </a:rPr>
              <a:t>ctivity </a:t>
            </a:r>
            <a:r>
              <a:rPr lang="en-US" sz="3000" b="1" dirty="0">
                <a:latin typeface="Times New Roman" panose="02020603050405020304" pitchFamily="18" charset="0"/>
                <a:ea typeface="+mj-ea"/>
                <a:cs typeface="Times New Roman" panose="02020603050405020304" pitchFamily="18" charset="0"/>
              </a:rPr>
              <a:t>in the u</a:t>
            </a:r>
            <a:r>
              <a:rPr lang="en-US" sz="3000" b="1" dirty="0" smtClean="0">
                <a:latin typeface="Times New Roman" panose="02020603050405020304" pitchFamily="18" charset="0"/>
                <a:ea typeface="+mj-ea"/>
                <a:cs typeface="Times New Roman" panose="02020603050405020304" pitchFamily="18" charset="0"/>
              </a:rPr>
              <a:t>pper troposphere with </a:t>
            </a:r>
            <a:r>
              <a:rPr lang="en-US" sz="3000" b="1" dirty="0">
                <a:latin typeface="Times New Roman" panose="02020603050405020304" pitchFamily="18" charset="0"/>
                <a:ea typeface="+mj-ea"/>
                <a:cs typeface="Times New Roman" panose="02020603050405020304" pitchFamily="18" charset="0"/>
              </a:rPr>
              <a:t>the </a:t>
            </a:r>
            <a:r>
              <a:rPr lang="en-US" sz="3000" b="1" dirty="0">
                <a:solidFill>
                  <a:srgbClr val="FF0000"/>
                </a:solidFill>
                <a:latin typeface="Times New Roman" panose="02020603050405020304" pitchFamily="18" charset="0"/>
                <a:ea typeface="+mj-ea"/>
                <a:cs typeface="Times New Roman" panose="02020603050405020304" pitchFamily="18" charset="0"/>
              </a:rPr>
              <a:t>RST</a:t>
            </a:r>
            <a:r>
              <a:rPr lang="en-US" sz="3000" b="1" dirty="0">
                <a:latin typeface="Times New Roman" panose="02020603050405020304" pitchFamily="18" charset="0"/>
                <a:ea typeface="+mj-ea"/>
                <a:cs typeface="Times New Roman" panose="02020603050405020304" pitchFamily="18" charset="0"/>
              </a:rPr>
              <a:t> and </a:t>
            </a:r>
            <a:r>
              <a:rPr lang="en-US" sz="3000" b="1" dirty="0">
                <a:solidFill>
                  <a:srgbClr val="FF0000"/>
                </a:solidFill>
                <a:latin typeface="Times New Roman" panose="02020603050405020304" pitchFamily="18" charset="0"/>
                <a:ea typeface="+mj-ea"/>
                <a:cs typeface="Times New Roman" panose="02020603050405020304" pitchFamily="18" charset="0"/>
              </a:rPr>
              <a:t>s</a:t>
            </a:r>
            <a:r>
              <a:rPr lang="en-US" sz="3000" b="1" dirty="0" smtClean="0">
                <a:solidFill>
                  <a:srgbClr val="FF0000"/>
                </a:solidFill>
                <a:latin typeface="Times New Roman" panose="02020603050405020304" pitchFamily="18" charset="0"/>
                <a:ea typeface="+mj-ea"/>
                <a:cs typeface="Times New Roman" panose="02020603050405020304" pitchFamily="18" charset="0"/>
              </a:rPr>
              <a:t>urface </a:t>
            </a:r>
            <a:r>
              <a:rPr lang="en-US" sz="3000" b="1" dirty="0">
                <a:solidFill>
                  <a:srgbClr val="FF0000"/>
                </a:solidFill>
                <a:latin typeface="Times New Roman" panose="02020603050405020304" pitchFamily="18" charset="0"/>
                <a:ea typeface="+mj-ea"/>
                <a:cs typeface="Times New Roman" panose="02020603050405020304" pitchFamily="18" charset="0"/>
              </a:rPr>
              <a:t>cyclones </a:t>
            </a:r>
            <a:r>
              <a:rPr lang="en-US" sz="3000" b="1" dirty="0">
                <a:latin typeface="Times New Roman" panose="02020603050405020304" pitchFamily="18" charset="0"/>
                <a:ea typeface="+mj-ea"/>
                <a:cs typeface="Times New Roman" panose="02020603050405020304" pitchFamily="18" charset="0"/>
              </a:rPr>
              <a:t>in the </a:t>
            </a:r>
            <a:r>
              <a:rPr lang="en-US" sz="3000" b="1" dirty="0" smtClean="0">
                <a:latin typeface="Times New Roman" panose="02020603050405020304" pitchFamily="18" charset="0"/>
                <a:ea typeface="+mj-ea"/>
                <a:cs typeface="Times New Roman" panose="02020603050405020304" pitchFamily="18" charset="0"/>
              </a:rPr>
              <a:t>northeast </a:t>
            </a:r>
            <a:r>
              <a:rPr lang="en-US" sz="3000" b="1" dirty="0">
                <a:latin typeface="Times New Roman" panose="02020603050405020304" pitchFamily="18" charset="0"/>
                <a:ea typeface="+mj-ea"/>
                <a:cs typeface="Times New Roman" panose="02020603050405020304" pitchFamily="18" charset="0"/>
              </a:rPr>
              <a:t>African and </a:t>
            </a:r>
            <a:r>
              <a:rPr lang="en-US" sz="3000" b="1" dirty="0" smtClean="0">
                <a:latin typeface="Times New Roman" panose="02020603050405020304" pitchFamily="18" charset="0"/>
                <a:ea typeface="+mj-ea"/>
                <a:cs typeface="Times New Roman" panose="02020603050405020304" pitchFamily="18" charset="0"/>
              </a:rPr>
              <a:t>the Red </a:t>
            </a:r>
            <a:r>
              <a:rPr lang="en-US" sz="3000" b="1" dirty="0">
                <a:latin typeface="Times New Roman" panose="02020603050405020304" pitchFamily="18" charset="0"/>
                <a:ea typeface="+mj-ea"/>
                <a:cs typeface="Times New Roman" panose="02020603050405020304" pitchFamily="18" charset="0"/>
              </a:rPr>
              <a:t>Sea regions</a:t>
            </a:r>
            <a:endParaRPr lang="fa-IR" sz="3000" b="1" dirty="0">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9" name="8-Point Star 8"/>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6</a:t>
            </a: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099699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2628" y="3912520"/>
            <a:ext cx="2749142" cy="240119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Ø"/>
            </a:pP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r>
              <a:rPr lang="en-US" b="1" dirty="0" smtClean="0">
                <a:solidFill>
                  <a:schemeClr val="tx1"/>
                </a:solidFill>
                <a:latin typeface="Times New Roman" panose="02020603050405020304" pitchFamily="18" charset="0"/>
                <a:cs typeface="Times New Roman" panose="02020603050405020304" pitchFamily="18" charset="0"/>
              </a:rPr>
              <a:t>Climatology of the </a:t>
            </a:r>
            <a:r>
              <a:rPr lang="en-US" b="1" dirty="0" smtClean="0">
                <a:solidFill>
                  <a:srgbClr val="FF0000"/>
                </a:solidFill>
                <a:latin typeface="Times New Roman" panose="02020603050405020304" pitchFamily="18" charset="0"/>
                <a:cs typeface="Times New Roman" panose="02020603050405020304" pitchFamily="18" charset="0"/>
              </a:rPr>
              <a:t>Rossby wave activity flux</a:t>
            </a:r>
          </a:p>
          <a:p>
            <a:pPr algn="ctr"/>
            <a:endParaRPr lang="en-US" sz="1600" b="1" dirty="0" smtClean="0">
              <a:solidFill>
                <a:schemeClr val="bg1"/>
              </a:solidFill>
              <a:latin typeface="Times New Roman" panose="02020603050405020304" pitchFamily="18" charset="0"/>
              <a:cs typeface="Times New Roman" panose="02020603050405020304" pitchFamily="18" charset="0"/>
            </a:endParaRPr>
          </a:p>
          <a:p>
            <a:pPr algn="ctr"/>
            <a:r>
              <a:rPr lang="en-US" b="1" dirty="0" smtClean="0">
                <a:solidFill>
                  <a:schemeClr val="tx1"/>
                </a:solidFill>
                <a:latin typeface="Times New Roman" panose="02020603050405020304" pitchFamily="18" charset="0"/>
                <a:cs typeface="Times New Roman" panose="02020603050405020304" pitchFamily="18" charset="0"/>
              </a:rPr>
              <a:t>1980-2017 (winter)</a:t>
            </a:r>
          </a:p>
          <a:p>
            <a:pPr algn="ct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en-US" b="1" dirty="0" smtClean="0">
                <a:solidFill>
                  <a:schemeClr val="bg1"/>
                </a:solidFill>
                <a:latin typeface="Times New Roman" panose="02020603050405020304" pitchFamily="18" charset="0"/>
                <a:cs typeface="Times New Roman" panose="02020603050405020304" pitchFamily="18" charset="0"/>
              </a:rPr>
              <a:t>from </a:t>
            </a:r>
            <a:r>
              <a:rPr lang="en-US" b="1" dirty="0">
                <a:solidFill>
                  <a:schemeClr val="bg1"/>
                </a:solidFill>
                <a:latin typeface="Times New Roman" panose="02020603050405020304" pitchFamily="18" charset="0"/>
                <a:cs typeface="Times New Roman" panose="02020603050405020304" pitchFamily="18" charset="0"/>
              </a:rPr>
              <a:t>100 °W to 100 °E</a:t>
            </a:r>
          </a:p>
          <a:p>
            <a:pPr algn="ctr"/>
            <a:endParaRPr lang="en-US" b="1" dirty="0" smtClean="0">
              <a:solidFill>
                <a:schemeClr val="tx1"/>
              </a:solidFill>
              <a:latin typeface="Times New Roman" panose="02020603050405020304" pitchFamily="18" charset="0"/>
              <a:cs typeface="Times New Roman" panose="02020603050405020304" pitchFamily="18" charset="0"/>
            </a:endParaRPr>
          </a:p>
          <a:p>
            <a:pPr algn="ctr"/>
            <a:endParaRPr lang="en-US" sz="1600" b="1" dirty="0" smtClean="0">
              <a:solidFill>
                <a:schemeClr val="bg1"/>
              </a:solidFill>
              <a:latin typeface="Times New Roman" panose="02020603050405020304" pitchFamily="18" charset="0"/>
              <a:cs typeface="Times New Roman" panose="02020603050405020304" pitchFamily="18" charset="0"/>
            </a:endParaRPr>
          </a:p>
          <a:p>
            <a:pPr algn="ctr"/>
            <a:endParaRPr lang="en-US" b="1" dirty="0" smtClean="0">
              <a:solidFill>
                <a:schemeClr val="tx1"/>
              </a:solidFill>
              <a:latin typeface="Times New Roman" panose="02020603050405020304" pitchFamily="18" charset="0"/>
              <a:cs typeface="Times New Roman" panose="02020603050405020304" pitchFamily="18" charset="0"/>
            </a:endParaRPr>
          </a:p>
          <a:p>
            <a:pPr algn="ct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6603113" y="3922301"/>
            <a:ext cx="2685196" cy="2390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Ø"/>
            </a:pP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endParaRPr lang="en-US" b="1" dirty="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r>
              <a:rPr lang="en-US" b="1" dirty="0" smtClean="0">
                <a:solidFill>
                  <a:schemeClr val="tx1"/>
                </a:solidFill>
                <a:latin typeface="Times New Roman" panose="02020603050405020304" pitchFamily="18" charset="0"/>
                <a:cs typeface="Times New Roman" panose="02020603050405020304" pitchFamily="18" charset="0"/>
              </a:rPr>
              <a:t>Determination of </a:t>
            </a:r>
            <a:r>
              <a:rPr lang="en-US" b="1" dirty="0" smtClean="0">
                <a:solidFill>
                  <a:srgbClr val="FF0000"/>
                </a:solidFill>
                <a:latin typeface="Times New Roman" panose="02020603050405020304" pitchFamily="18" charset="0"/>
                <a:cs typeface="Times New Roman" panose="02020603050405020304" pitchFamily="18" charset="0"/>
              </a:rPr>
              <a:t>critical phases </a:t>
            </a:r>
            <a:r>
              <a:rPr lang="en-US" b="1" dirty="0" smtClean="0">
                <a:solidFill>
                  <a:schemeClr val="tx1"/>
                </a:solidFill>
                <a:latin typeface="Times New Roman" panose="02020603050405020304" pitchFamily="18" charset="0"/>
                <a:cs typeface="Times New Roman" panose="02020603050405020304" pitchFamily="18" charset="0"/>
              </a:rPr>
              <a:t>of the wave activity flux</a:t>
            </a:r>
          </a:p>
          <a:p>
            <a:pPr>
              <a:buClr>
                <a:srgbClr val="FF0000"/>
              </a:buClr>
            </a:pP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en-US" sz="1600" b="1" dirty="0" smtClean="0">
                <a:solidFill>
                  <a:schemeClr val="bg1"/>
                </a:solidFill>
                <a:latin typeface="Times New Roman" panose="02020603050405020304" pitchFamily="18" charset="0"/>
                <a:cs typeface="Times New Roman" panose="02020603050405020304" pitchFamily="18" charset="0"/>
              </a:rPr>
              <a:t>in </a:t>
            </a:r>
            <a:r>
              <a:rPr lang="en-US" sz="1600" b="1" dirty="0">
                <a:solidFill>
                  <a:schemeClr val="bg1"/>
                </a:solidFill>
                <a:latin typeface="Times New Roman" panose="02020603050405020304" pitchFamily="18" charset="0"/>
                <a:cs typeface="Times New Roman" panose="02020603050405020304" pitchFamily="18" charset="0"/>
              </a:rPr>
              <a:t>the central subdomain</a:t>
            </a:r>
          </a:p>
          <a:p>
            <a:pPr>
              <a:buClr>
                <a:srgbClr val="FF0000"/>
              </a:buClr>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775990" y="629848"/>
            <a:ext cx="2349778" cy="16970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Ø"/>
            </a:pP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endParaRPr lang="en-US" b="1" dirty="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r>
              <a:rPr lang="en-US" b="1" dirty="0" smtClean="0">
                <a:solidFill>
                  <a:schemeClr val="tx1"/>
                </a:solidFill>
                <a:latin typeface="Times New Roman" panose="02020603050405020304" pitchFamily="18" charset="0"/>
                <a:cs typeface="Times New Roman" panose="02020603050405020304" pitchFamily="18" charset="0"/>
              </a:rPr>
              <a:t>Distribution of </a:t>
            </a:r>
            <a:r>
              <a:rPr lang="en-US" b="1" dirty="0" smtClean="0">
                <a:solidFill>
                  <a:srgbClr val="FF0000"/>
                </a:solidFill>
                <a:latin typeface="Times New Roman" panose="02020603050405020304" pitchFamily="18" charset="0"/>
                <a:cs typeface="Times New Roman" panose="02020603050405020304" pitchFamily="18" charset="0"/>
              </a:rPr>
              <a:t>wave activity flux</a:t>
            </a:r>
          </a:p>
          <a:p>
            <a:pPr>
              <a:buClr>
                <a:srgbClr val="FF0000"/>
              </a:buClr>
            </a:pP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algn="ctr">
              <a:buClr>
                <a:srgbClr val="FF0000"/>
              </a:buClr>
            </a:pPr>
            <a:endParaRPr lang="en-US" sz="1600" b="1" dirty="0" smtClean="0">
              <a:solidFill>
                <a:schemeClr val="bg1"/>
              </a:solidFill>
              <a:latin typeface="Times New Roman" panose="02020603050405020304" pitchFamily="18" charset="0"/>
              <a:cs typeface="Times New Roman" panose="02020603050405020304" pitchFamily="18" charset="0"/>
            </a:endParaRPr>
          </a:p>
          <a:p>
            <a:pPr algn="ctr">
              <a:buClr>
                <a:srgbClr val="FF0000"/>
              </a:buClr>
            </a:pPr>
            <a:r>
              <a:rPr lang="en-US" sz="1600" b="1" dirty="0" smtClean="0">
                <a:solidFill>
                  <a:schemeClr val="bg1"/>
                </a:solidFill>
                <a:latin typeface="Times New Roman" panose="02020603050405020304" pitchFamily="18" charset="0"/>
                <a:cs typeface="Times New Roman" panose="02020603050405020304" pitchFamily="18" charset="0"/>
              </a:rPr>
              <a:t>for </a:t>
            </a:r>
            <a:r>
              <a:rPr lang="en-US" sz="1600" b="1" dirty="0">
                <a:solidFill>
                  <a:schemeClr val="bg1"/>
                </a:solidFill>
                <a:latin typeface="Times New Roman" panose="02020603050405020304" pitchFamily="18" charset="0"/>
                <a:cs typeface="Times New Roman" panose="02020603050405020304" pitchFamily="18" charset="0"/>
              </a:rPr>
              <a:t>the critical phases</a:t>
            </a:r>
          </a:p>
          <a:p>
            <a:pPr>
              <a:buClr>
                <a:srgbClr val="FF0000"/>
              </a:buClr>
            </a:pPr>
            <a:endParaRPr lang="en-US" b="1" dirty="0" smtClean="0">
              <a:solidFill>
                <a:schemeClr val="tx1"/>
              </a:solidFill>
              <a:latin typeface="Times New Roman" panose="02020603050405020304" pitchFamily="18" charset="0"/>
              <a:cs typeface="Times New Roman" panose="02020603050405020304" pitchFamily="18" charset="0"/>
            </a:endParaRPr>
          </a:p>
          <a:p>
            <a:pPr>
              <a:buClr>
                <a:srgbClr val="FF0000"/>
              </a:buClr>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01656" y="1236574"/>
            <a:ext cx="3031382" cy="21886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Ø"/>
            </a:pPr>
            <a:r>
              <a:rPr lang="en-US" b="1" dirty="0" smtClean="0">
                <a:solidFill>
                  <a:schemeClr val="tx1"/>
                </a:solidFill>
                <a:latin typeface="Times New Roman" panose="02020603050405020304" pitchFamily="18" charset="0"/>
                <a:cs typeface="Times New Roman" panose="02020603050405020304" pitchFamily="18" charset="0"/>
              </a:rPr>
              <a:t>Identifying the </a:t>
            </a:r>
            <a:r>
              <a:rPr lang="en-US" b="1" dirty="0" smtClean="0">
                <a:solidFill>
                  <a:srgbClr val="FF0000"/>
                </a:solidFill>
                <a:latin typeface="Times New Roman" panose="02020603050405020304" pitchFamily="18" charset="0"/>
                <a:cs typeface="Times New Roman" panose="02020603050405020304" pitchFamily="18" charset="0"/>
              </a:rPr>
              <a:t>cyclones</a:t>
            </a:r>
          </a:p>
          <a:p>
            <a:pPr marL="285750" indent="-285750">
              <a:buClr>
                <a:srgbClr val="FF0000"/>
              </a:buClr>
              <a:buFont typeface="Wingdings" panose="05000000000000000000" pitchFamily="2" charset="2"/>
              <a:buChar char="Ø"/>
            </a:pPr>
            <a:r>
              <a:rPr lang="en-US" b="1" dirty="0" smtClean="0">
                <a:solidFill>
                  <a:schemeClr val="tx1"/>
                </a:solidFill>
                <a:latin typeface="Times New Roman" panose="02020603050405020304" pitchFamily="18" charset="0"/>
                <a:cs typeface="Times New Roman" panose="02020603050405020304" pitchFamily="18" charset="0"/>
              </a:rPr>
              <a:t>Tracking the </a:t>
            </a:r>
            <a:r>
              <a:rPr lang="en-US" b="1" dirty="0" smtClean="0">
                <a:solidFill>
                  <a:srgbClr val="FF0000"/>
                </a:solidFill>
                <a:latin typeface="Times New Roman" panose="02020603050405020304" pitchFamily="18" charset="0"/>
                <a:cs typeface="Times New Roman" panose="02020603050405020304" pitchFamily="18" charset="0"/>
              </a:rPr>
              <a:t>cyclones</a:t>
            </a:r>
          </a:p>
          <a:p>
            <a:pPr>
              <a:buClr>
                <a:srgbClr val="FF0000"/>
              </a:buClr>
            </a:pPr>
            <a:endParaRPr lang="en-US" b="1" dirty="0" smtClean="0">
              <a:solidFill>
                <a:srgbClr val="FF0000"/>
              </a:solidFill>
              <a:latin typeface="Times New Roman" panose="02020603050405020304" pitchFamily="18" charset="0"/>
              <a:cs typeface="Times New Roman" panose="02020603050405020304" pitchFamily="18" charset="0"/>
            </a:endParaRPr>
          </a:p>
          <a:p>
            <a:pPr>
              <a:buClr>
                <a:srgbClr val="FF0000"/>
              </a:buClr>
            </a:pPr>
            <a:r>
              <a:rPr lang="en-US" b="1" dirty="0" smtClean="0">
                <a:solidFill>
                  <a:schemeClr val="tx1"/>
                </a:solidFill>
                <a:latin typeface="Times New Roman" panose="02020603050405020304" pitchFamily="18" charset="0"/>
                <a:cs typeface="Times New Roman" panose="02020603050405020304" pitchFamily="18" charset="0"/>
              </a:rPr>
              <a:t>      1980-2017 </a:t>
            </a:r>
            <a:r>
              <a:rPr lang="en-US" b="1" dirty="0">
                <a:solidFill>
                  <a:schemeClr val="tx1"/>
                </a:solidFill>
                <a:latin typeface="Times New Roman" panose="02020603050405020304" pitchFamily="18" charset="0"/>
                <a:cs typeface="Times New Roman" panose="02020603050405020304" pitchFamily="18" charset="0"/>
              </a:rPr>
              <a:t>(winter)</a:t>
            </a:r>
          </a:p>
          <a:p>
            <a:pPr>
              <a:buClr>
                <a:srgbClr val="FF0000"/>
              </a:buClr>
            </a:pPr>
            <a:endParaRPr lang="en-US" b="1" dirty="0" smtClean="0">
              <a:solidFill>
                <a:schemeClr val="tx1"/>
              </a:solidFill>
              <a:latin typeface="Times New Roman" panose="02020603050405020304" pitchFamily="18" charset="0"/>
              <a:cs typeface="Times New Roman" panose="02020603050405020304" pitchFamily="18" charset="0"/>
            </a:endParaRPr>
          </a:p>
          <a:p>
            <a:pPr algn="ctr">
              <a:buClr>
                <a:srgbClr val="FF0000"/>
              </a:buClr>
            </a:pPr>
            <a:r>
              <a:rPr lang="en-US" b="1" dirty="0" smtClean="0">
                <a:solidFill>
                  <a:schemeClr val="bg1"/>
                </a:solidFill>
                <a:latin typeface="Times New Roman" panose="02020603050405020304" pitchFamily="18" charset="0"/>
                <a:cs typeface="Times New Roman" panose="02020603050405020304" pitchFamily="18" charset="0"/>
              </a:rPr>
              <a:t>in </a:t>
            </a:r>
            <a:r>
              <a:rPr lang="en-US" b="1" dirty="0">
                <a:solidFill>
                  <a:schemeClr val="bg1"/>
                </a:solidFill>
                <a:latin typeface="Times New Roman" panose="02020603050405020304" pitchFamily="18" charset="0"/>
                <a:cs typeface="Times New Roman" panose="02020603050405020304" pitchFamily="18" charset="0"/>
              </a:rPr>
              <a:t>the </a:t>
            </a:r>
            <a:r>
              <a:rPr lang="en-US" b="1" dirty="0" smtClean="0">
                <a:solidFill>
                  <a:schemeClr val="bg1"/>
                </a:solidFill>
                <a:latin typeface="Times New Roman" panose="02020603050405020304" pitchFamily="18" charset="0"/>
                <a:cs typeface="Times New Roman" panose="02020603050405020304" pitchFamily="18" charset="0"/>
              </a:rPr>
              <a:t>northeast Africa </a:t>
            </a:r>
            <a:r>
              <a:rPr lang="en-US" b="1" dirty="0">
                <a:solidFill>
                  <a:schemeClr val="bg1"/>
                </a:solidFill>
                <a:latin typeface="Times New Roman" panose="02020603050405020304" pitchFamily="18" charset="0"/>
                <a:cs typeface="Times New Roman" panose="02020603050405020304" pitchFamily="18" charset="0"/>
              </a:rPr>
              <a:t>and </a:t>
            </a:r>
            <a:r>
              <a:rPr lang="en-US" b="1" dirty="0" smtClean="0">
                <a:solidFill>
                  <a:schemeClr val="bg1"/>
                </a:solidFill>
                <a:latin typeface="Times New Roman" panose="02020603050405020304" pitchFamily="18" charset="0"/>
                <a:cs typeface="Times New Roman" panose="02020603050405020304" pitchFamily="18" charset="0"/>
              </a:rPr>
              <a:t>the Red Sea</a:t>
            </a:r>
            <a:endParaRPr lang="en-US" b="1" dirty="0" smtClean="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367900" y="3916218"/>
            <a:ext cx="2765370" cy="23974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0000"/>
              </a:buClr>
            </a:pP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Ø"/>
            </a:pPr>
            <a:r>
              <a:rPr lang="en-US" b="1" dirty="0" smtClean="0">
                <a:solidFill>
                  <a:schemeClr val="tx1"/>
                </a:solidFill>
                <a:latin typeface="Times New Roman" panose="02020603050405020304" pitchFamily="18" charset="0"/>
                <a:cs typeface="Times New Roman" panose="02020603050405020304" pitchFamily="18" charset="0"/>
              </a:rPr>
              <a:t>The</a:t>
            </a:r>
            <a:r>
              <a:rPr lang="en-US" b="1" dirty="0" smtClean="0">
                <a:solidFill>
                  <a:schemeClr val="tx1"/>
                </a:solidFill>
              </a:rPr>
              <a:t> </a:t>
            </a:r>
            <a:r>
              <a:rPr lang="en-US" b="1" dirty="0" smtClean="0">
                <a:solidFill>
                  <a:srgbClr val="FF0000"/>
                </a:solidFill>
                <a:latin typeface="Times New Roman" panose="02020603050405020304" pitchFamily="18" charset="0"/>
                <a:cs typeface="Times New Roman" panose="02020603050405020304" pitchFamily="18" charset="0"/>
              </a:rPr>
              <a:t>budget</a:t>
            </a:r>
            <a:r>
              <a:rPr lang="en-US" b="1" dirty="0" smtClean="0">
                <a:solidFill>
                  <a:schemeClr val="tx1"/>
                </a:solidFill>
              </a:rPr>
              <a:t> </a:t>
            </a:r>
            <a:r>
              <a:rPr lang="en-US" b="1" dirty="0">
                <a:solidFill>
                  <a:schemeClr val="tx1"/>
                </a:solidFill>
                <a:latin typeface="Times New Roman" panose="02020603050405020304" pitchFamily="18" charset="0"/>
                <a:cs typeface="Times New Roman" panose="02020603050405020304" pitchFamily="18" charset="0"/>
              </a:rPr>
              <a:t>of </a:t>
            </a:r>
            <a:r>
              <a:rPr lang="en-US" b="1" dirty="0" smtClean="0">
                <a:solidFill>
                  <a:schemeClr val="tx1"/>
                </a:solidFill>
                <a:latin typeface="Times New Roman" panose="02020603050405020304" pitchFamily="18" charset="0"/>
                <a:cs typeface="Times New Roman" panose="02020603050405020304" pitchFamily="18" charset="0"/>
              </a:rPr>
              <a:t> Rossby wave activity flux</a:t>
            </a:r>
          </a:p>
          <a:p>
            <a:pPr>
              <a:buClr>
                <a:srgbClr val="FF0000"/>
              </a:buClr>
            </a:pPr>
            <a:endParaRPr lang="en-US" b="1" dirty="0" smtClean="0">
              <a:solidFill>
                <a:schemeClr val="tx1"/>
              </a:solidFill>
              <a:latin typeface="Times New Roman" panose="02020603050405020304" pitchFamily="18" charset="0"/>
              <a:cs typeface="Times New Roman" panose="02020603050405020304" pitchFamily="18" charset="0"/>
            </a:endParaRPr>
          </a:p>
          <a:p>
            <a:pPr>
              <a:buClr>
                <a:srgbClr val="FF0000"/>
              </a:buClr>
            </a:pPr>
            <a:r>
              <a:rPr lang="en-US" b="1" dirty="0" smtClean="0">
                <a:solidFill>
                  <a:srgbClr val="FF0000"/>
                </a:solidFill>
                <a:latin typeface="Times New Roman" panose="02020603050405020304" pitchFamily="18" charset="0"/>
                <a:cs typeface="Times New Roman" panose="02020603050405020304" pitchFamily="18" charset="0"/>
              </a:rPr>
              <a:t>a) </a:t>
            </a:r>
            <a:r>
              <a:rPr lang="en-US" b="1" dirty="0" smtClean="0">
                <a:solidFill>
                  <a:schemeClr val="tx1"/>
                </a:solidFill>
                <a:latin typeface="Times New Roman" panose="02020603050405020304" pitchFamily="18" charset="0"/>
                <a:cs typeface="Times New Roman" panose="02020603050405020304" pitchFamily="18" charset="0"/>
              </a:rPr>
              <a:t>Qualitative</a:t>
            </a:r>
          </a:p>
          <a:p>
            <a:pPr>
              <a:buClr>
                <a:srgbClr val="FF0000"/>
              </a:buClr>
            </a:pPr>
            <a:r>
              <a:rPr lang="en-US" b="1" dirty="0" smtClean="0">
                <a:solidFill>
                  <a:srgbClr val="FF0000"/>
                </a:solidFill>
                <a:latin typeface="Times New Roman" panose="02020603050405020304" pitchFamily="18" charset="0"/>
                <a:cs typeface="Times New Roman" panose="02020603050405020304" pitchFamily="18" charset="0"/>
              </a:rPr>
              <a:t>b) </a:t>
            </a:r>
            <a:r>
              <a:rPr lang="en-US" b="1" dirty="0" smtClean="0">
                <a:solidFill>
                  <a:schemeClr val="tx1"/>
                </a:solidFill>
                <a:latin typeface="Times New Roman" panose="02020603050405020304" pitchFamily="18" charset="0"/>
                <a:cs typeface="Times New Roman" panose="02020603050405020304" pitchFamily="18" charset="0"/>
              </a:rPr>
              <a:t>Quantative</a:t>
            </a:r>
            <a:endParaRPr lang="en-US" sz="1600" b="1" dirty="0">
              <a:solidFill>
                <a:schemeClr val="bg1"/>
              </a:solidFill>
              <a:latin typeface="Times New Roman" panose="02020603050405020304" pitchFamily="18" charset="0"/>
              <a:cs typeface="Times New Roman" panose="02020603050405020304" pitchFamily="18" charset="0"/>
            </a:endParaRPr>
          </a:p>
          <a:p>
            <a:pPr algn="ctr">
              <a:buClr>
                <a:srgbClr val="FF0000"/>
              </a:buClr>
            </a:pPr>
            <a:r>
              <a:rPr lang="en-US" sz="1600" b="1" dirty="0" smtClean="0">
                <a:solidFill>
                  <a:schemeClr val="bg1"/>
                </a:solidFill>
                <a:latin typeface="Times New Roman" panose="02020603050405020304" pitchFamily="18" charset="0"/>
                <a:cs typeface="Times New Roman" panose="02020603050405020304" pitchFamily="18" charset="0"/>
              </a:rPr>
              <a:t>in </a:t>
            </a:r>
            <a:r>
              <a:rPr lang="en-US" sz="1600" b="1" dirty="0">
                <a:solidFill>
                  <a:schemeClr val="bg1"/>
                </a:solidFill>
                <a:latin typeface="Times New Roman" panose="02020603050405020304" pitchFamily="18" charset="0"/>
                <a:cs typeface="Times New Roman" panose="02020603050405020304" pitchFamily="18" charset="0"/>
              </a:rPr>
              <a:t>the </a:t>
            </a:r>
            <a:r>
              <a:rPr lang="en-US" sz="1600" b="1" dirty="0" smtClean="0">
                <a:solidFill>
                  <a:schemeClr val="bg1"/>
                </a:solidFill>
                <a:latin typeface="Times New Roman" panose="02020603050405020304" pitchFamily="18" charset="0"/>
                <a:cs typeface="Times New Roman" panose="02020603050405020304" pitchFamily="18" charset="0"/>
              </a:rPr>
              <a:t>northeast Africa </a:t>
            </a:r>
            <a:r>
              <a:rPr lang="en-US" sz="1600" b="1" dirty="0">
                <a:solidFill>
                  <a:schemeClr val="bg1"/>
                </a:solidFill>
                <a:latin typeface="Times New Roman" panose="02020603050405020304" pitchFamily="18" charset="0"/>
                <a:cs typeface="Times New Roman" panose="02020603050405020304" pitchFamily="18" charset="0"/>
              </a:rPr>
              <a:t>and </a:t>
            </a:r>
            <a:r>
              <a:rPr lang="en-US" sz="1600" b="1" dirty="0" smtClean="0">
                <a:solidFill>
                  <a:schemeClr val="bg1"/>
                </a:solidFill>
                <a:latin typeface="Times New Roman" panose="02020603050405020304" pitchFamily="18" charset="0"/>
                <a:cs typeface="Times New Roman" panose="02020603050405020304" pitchFamily="18" charset="0"/>
              </a:rPr>
              <a:t> the Red Sea</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931042" y="68626"/>
            <a:ext cx="7578717" cy="553998"/>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3000" b="1" dirty="0" smtClean="0">
                <a:latin typeface="Times New Roman" panose="02020603050405020304" pitchFamily="18" charset="0"/>
                <a:cs typeface="Times New Roman" panose="02020603050405020304" pitchFamily="18" charset="0"/>
              </a:rPr>
              <a:t>Outline of the research</a:t>
            </a:r>
          </a:p>
        </p:txBody>
      </p:sp>
      <p:sp>
        <p:nvSpPr>
          <p:cNvPr id="17" name="Rectangle 16"/>
          <p:cNvSpPr/>
          <p:nvPr/>
        </p:nvSpPr>
        <p:spPr>
          <a:xfrm>
            <a:off x="1358495" y="673537"/>
            <a:ext cx="633507" cy="553998"/>
          </a:xfrm>
          <a:prstGeom prst="rect">
            <a:avLst/>
          </a:prstGeom>
        </p:spPr>
        <p:txBody>
          <a:bodyPr wrap="none">
            <a:spAutoFit/>
          </a:bodyPr>
          <a:lstStyle/>
          <a:p>
            <a:pPr algn="ctr"/>
            <a:r>
              <a:rPr lang="en-US" sz="3000" b="1" dirty="0">
                <a:latin typeface="Times New Roman" panose="02020603050405020304" pitchFamily="18" charset="0"/>
                <a:cs typeface="Times New Roman" panose="02020603050405020304" pitchFamily="18" charset="0"/>
              </a:rPr>
              <a:t>(1)</a:t>
            </a:r>
          </a:p>
        </p:txBody>
      </p:sp>
      <p:sp>
        <p:nvSpPr>
          <p:cNvPr id="18" name="Rectangle 17"/>
          <p:cNvSpPr/>
          <p:nvPr/>
        </p:nvSpPr>
        <p:spPr>
          <a:xfrm>
            <a:off x="1204855" y="3368303"/>
            <a:ext cx="633507" cy="553998"/>
          </a:xfrm>
          <a:prstGeom prst="rect">
            <a:avLst/>
          </a:prstGeom>
        </p:spPr>
        <p:txBody>
          <a:bodyPr wrap="none">
            <a:spAutoFit/>
          </a:bodyPr>
          <a:lstStyle/>
          <a:p>
            <a:pPr algn="ctr"/>
            <a:r>
              <a:rPr lang="en-US" sz="3000" b="1" dirty="0">
                <a:latin typeface="Times New Roman" panose="02020603050405020304" pitchFamily="18" charset="0"/>
                <a:cs typeface="Times New Roman" panose="02020603050405020304" pitchFamily="18" charset="0"/>
              </a:rPr>
              <a:t>(2)</a:t>
            </a:r>
          </a:p>
        </p:txBody>
      </p:sp>
      <p:sp>
        <p:nvSpPr>
          <p:cNvPr id="3" name="Rectangle 2"/>
          <p:cNvSpPr/>
          <p:nvPr/>
        </p:nvSpPr>
        <p:spPr>
          <a:xfrm>
            <a:off x="4260310" y="3358523"/>
            <a:ext cx="954107" cy="553998"/>
          </a:xfrm>
          <a:prstGeom prst="rect">
            <a:avLst/>
          </a:prstGeom>
        </p:spPr>
        <p:txBody>
          <a:bodyPr wrap="none">
            <a:spAutoFit/>
          </a:bodyPr>
          <a:lstStyle/>
          <a:p>
            <a:pPr algn="ctr"/>
            <a:r>
              <a:rPr lang="en-US" sz="3000" b="1" dirty="0">
                <a:latin typeface="Times New Roman" panose="02020603050405020304" pitchFamily="18" charset="0"/>
                <a:cs typeface="Times New Roman" panose="02020603050405020304" pitchFamily="18" charset="0"/>
              </a:rPr>
              <a:t>(2-1)</a:t>
            </a:r>
          </a:p>
        </p:txBody>
      </p:sp>
      <p:sp>
        <p:nvSpPr>
          <p:cNvPr id="20" name="Rounded Rectangle 19"/>
          <p:cNvSpPr/>
          <p:nvPr/>
        </p:nvSpPr>
        <p:spPr>
          <a:xfrm>
            <a:off x="9791002" y="2833611"/>
            <a:ext cx="2334766" cy="17371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Ø"/>
            </a:pPr>
            <a:r>
              <a:rPr lang="en-US" b="1" dirty="0">
                <a:solidFill>
                  <a:schemeClr val="tx1"/>
                </a:solidFill>
                <a:latin typeface="Times New Roman" panose="02020603050405020304" pitchFamily="18" charset="0"/>
                <a:cs typeface="Times New Roman" panose="02020603050405020304" pitchFamily="18" charset="0"/>
              </a:rPr>
              <a:t>Distribution of </a:t>
            </a:r>
            <a:r>
              <a:rPr lang="en-US" b="1" dirty="0">
                <a:solidFill>
                  <a:srgbClr val="FF0000"/>
                </a:solidFill>
                <a:latin typeface="Times New Roman" panose="02020603050405020304" pitchFamily="18" charset="0"/>
                <a:cs typeface="Times New Roman" panose="02020603050405020304" pitchFamily="18" charset="0"/>
              </a:rPr>
              <a:t>surface </a:t>
            </a:r>
            <a:r>
              <a:rPr lang="en-US" b="1" dirty="0" smtClean="0">
                <a:solidFill>
                  <a:srgbClr val="FF0000"/>
                </a:solidFill>
                <a:latin typeface="Times New Roman" panose="02020603050405020304" pitchFamily="18" charset="0"/>
                <a:cs typeface="Times New Roman" panose="02020603050405020304" pitchFamily="18" charset="0"/>
              </a:rPr>
              <a:t>cyclones</a:t>
            </a:r>
          </a:p>
          <a:p>
            <a:pPr>
              <a:buClr>
                <a:srgbClr val="FF0000"/>
              </a:buClr>
            </a:pPr>
            <a:endParaRPr lang="en-US" b="1" dirty="0" smtClean="0">
              <a:solidFill>
                <a:schemeClr val="tx1"/>
              </a:solidFill>
              <a:latin typeface="Times New Roman" panose="02020603050405020304" pitchFamily="18" charset="0"/>
              <a:cs typeface="Times New Roman" panose="02020603050405020304" pitchFamily="18" charset="0"/>
            </a:endParaRPr>
          </a:p>
          <a:p>
            <a:pPr algn="ctr">
              <a:buClr>
                <a:srgbClr val="FF0000"/>
              </a:buClr>
            </a:pPr>
            <a:endParaRPr lang="en-US" sz="1600" b="1" dirty="0" smtClean="0">
              <a:solidFill>
                <a:schemeClr val="bg1"/>
              </a:solidFill>
              <a:latin typeface="Times New Roman" panose="02020603050405020304" pitchFamily="18" charset="0"/>
              <a:cs typeface="Times New Roman" panose="02020603050405020304" pitchFamily="18" charset="0"/>
            </a:endParaRPr>
          </a:p>
          <a:p>
            <a:pPr algn="ctr">
              <a:buClr>
                <a:srgbClr val="FF0000"/>
              </a:buClr>
            </a:pPr>
            <a:r>
              <a:rPr lang="en-US" sz="1600" b="1" dirty="0" smtClean="0">
                <a:solidFill>
                  <a:schemeClr val="bg1"/>
                </a:solidFill>
                <a:latin typeface="Times New Roman" panose="02020603050405020304" pitchFamily="18" charset="0"/>
                <a:cs typeface="Times New Roman" panose="02020603050405020304" pitchFamily="18" charset="0"/>
              </a:rPr>
              <a:t>for </a:t>
            </a:r>
            <a:r>
              <a:rPr lang="en-US" sz="1600" b="1" dirty="0">
                <a:solidFill>
                  <a:schemeClr val="bg1"/>
                </a:solidFill>
                <a:latin typeface="Times New Roman" panose="02020603050405020304" pitchFamily="18" charset="0"/>
                <a:cs typeface="Times New Roman" panose="02020603050405020304" pitchFamily="18" charset="0"/>
              </a:rPr>
              <a:t>the critical phases</a:t>
            </a:r>
          </a:p>
          <a:p>
            <a:pPr>
              <a:buClr>
                <a:srgbClr val="FF0000"/>
              </a:buClr>
            </a:pPr>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9760979" y="5037374"/>
            <a:ext cx="2364789" cy="15553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Ø"/>
            </a:pPr>
            <a:r>
              <a:rPr lang="en-US" b="1" dirty="0">
                <a:solidFill>
                  <a:schemeClr val="tx1"/>
                </a:solidFill>
                <a:latin typeface="Times New Roman" panose="02020603050405020304" pitchFamily="18" charset="0"/>
                <a:cs typeface="Times New Roman" panose="02020603050405020304" pitchFamily="18" charset="0"/>
              </a:rPr>
              <a:t>States of the </a:t>
            </a:r>
            <a:r>
              <a:rPr lang="en-US" b="1" dirty="0" smtClean="0">
                <a:solidFill>
                  <a:srgbClr val="FF0000"/>
                </a:solidFill>
                <a:latin typeface="Times New Roman" panose="02020603050405020304" pitchFamily="18" charset="0"/>
                <a:cs typeface="Times New Roman" panose="02020603050405020304" pitchFamily="18" charset="0"/>
              </a:rPr>
              <a:t>RST</a:t>
            </a:r>
          </a:p>
          <a:p>
            <a:pPr>
              <a:buClr>
                <a:srgbClr val="FF0000"/>
              </a:buClr>
            </a:pPr>
            <a:endParaRPr lang="en-US" b="1" dirty="0" smtClean="0">
              <a:solidFill>
                <a:schemeClr val="tx1"/>
              </a:solidFill>
              <a:latin typeface="Times New Roman" panose="02020603050405020304" pitchFamily="18" charset="0"/>
              <a:cs typeface="Times New Roman" panose="02020603050405020304" pitchFamily="18" charset="0"/>
            </a:endParaRPr>
          </a:p>
          <a:p>
            <a:pPr algn="ctr">
              <a:buClr>
                <a:srgbClr val="FF0000"/>
              </a:buClr>
            </a:pPr>
            <a:endParaRPr lang="en-US" sz="1600" b="1" dirty="0" smtClean="0">
              <a:solidFill>
                <a:schemeClr val="bg1"/>
              </a:solidFill>
              <a:latin typeface="Times New Roman" panose="02020603050405020304" pitchFamily="18" charset="0"/>
              <a:cs typeface="Times New Roman" panose="02020603050405020304" pitchFamily="18" charset="0"/>
            </a:endParaRPr>
          </a:p>
          <a:p>
            <a:pPr algn="ctr">
              <a:buClr>
                <a:srgbClr val="FF0000"/>
              </a:buClr>
            </a:pPr>
            <a:r>
              <a:rPr lang="en-US" sz="1600" b="1" dirty="0" smtClean="0">
                <a:solidFill>
                  <a:schemeClr val="bg1"/>
                </a:solidFill>
                <a:latin typeface="Times New Roman" panose="02020603050405020304" pitchFamily="18" charset="0"/>
                <a:cs typeface="Times New Roman" panose="02020603050405020304" pitchFamily="18" charset="0"/>
              </a:rPr>
              <a:t>for </a:t>
            </a:r>
            <a:r>
              <a:rPr lang="en-US" sz="1600" b="1" dirty="0">
                <a:solidFill>
                  <a:schemeClr val="bg1"/>
                </a:solidFill>
                <a:latin typeface="Times New Roman" panose="02020603050405020304" pitchFamily="18" charset="0"/>
                <a:cs typeface="Times New Roman" panose="02020603050405020304" pitchFamily="18" charset="0"/>
              </a:rPr>
              <a:t>the critical phases</a:t>
            </a:r>
          </a:p>
        </p:txBody>
      </p:sp>
      <p:sp>
        <p:nvSpPr>
          <p:cNvPr id="7" name="Rectangle 6"/>
          <p:cNvSpPr/>
          <p:nvPr/>
        </p:nvSpPr>
        <p:spPr>
          <a:xfrm>
            <a:off x="10509143" y="119539"/>
            <a:ext cx="954107" cy="553998"/>
          </a:xfrm>
          <a:prstGeom prst="rect">
            <a:avLst/>
          </a:prstGeom>
        </p:spPr>
        <p:txBody>
          <a:bodyPr wrap="none">
            <a:spAutoFit/>
          </a:bodyPr>
          <a:lstStyle/>
          <a:p>
            <a:pPr algn="ctr"/>
            <a:r>
              <a:rPr lang="en-US" sz="3000" b="1" dirty="0" smtClean="0">
                <a:latin typeface="Times New Roman" panose="02020603050405020304" pitchFamily="18" charset="0"/>
                <a:cs typeface="Times New Roman" panose="02020603050405020304" pitchFamily="18" charset="0"/>
              </a:rPr>
              <a:t>(3-1)</a:t>
            </a:r>
            <a:endParaRPr lang="en-US" sz="30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10509143" y="2279613"/>
            <a:ext cx="954107" cy="553998"/>
          </a:xfrm>
          <a:prstGeom prst="rect">
            <a:avLst/>
          </a:prstGeom>
        </p:spPr>
        <p:txBody>
          <a:bodyPr wrap="none">
            <a:spAutoFit/>
          </a:bodyPr>
          <a:lstStyle/>
          <a:p>
            <a:pPr algn="ctr"/>
            <a:r>
              <a:rPr lang="en-US" sz="3000" b="1" dirty="0" smtClean="0">
                <a:latin typeface="Times New Roman" panose="02020603050405020304" pitchFamily="18" charset="0"/>
                <a:cs typeface="Times New Roman" panose="02020603050405020304" pitchFamily="18" charset="0"/>
              </a:rPr>
              <a:t>(3-2)</a:t>
            </a:r>
            <a:endParaRPr lang="en-US" sz="30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10486935" y="4483376"/>
            <a:ext cx="954107" cy="553998"/>
          </a:xfrm>
          <a:prstGeom prst="rect">
            <a:avLst/>
          </a:prstGeom>
        </p:spPr>
        <p:txBody>
          <a:bodyPr wrap="none">
            <a:spAutoFit/>
          </a:bodyPr>
          <a:lstStyle/>
          <a:p>
            <a:pPr algn="ctr"/>
            <a:r>
              <a:rPr lang="en-US" sz="3000" b="1" dirty="0" smtClean="0">
                <a:latin typeface="Times New Roman" panose="02020603050405020304" pitchFamily="18" charset="0"/>
                <a:cs typeface="Times New Roman" panose="02020603050405020304" pitchFamily="18" charset="0"/>
              </a:rPr>
              <a:t>(3-3)</a:t>
            </a:r>
            <a:endParaRPr lang="en-US" sz="3000" b="1" dirty="0">
              <a:latin typeface="Times New Roman" panose="02020603050405020304" pitchFamily="18" charset="0"/>
              <a:cs typeface="Times New Roman" panose="02020603050405020304" pitchFamily="18" charset="0"/>
            </a:endParaRPr>
          </a:p>
        </p:txBody>
      </p:sp>
      <p:sp>
        <p:nvSpPr>
          <p:cNvPr id="2" name="Left Brace 1"/>
          <p:cNvSpPr/>
          <p:nvPr/>
        </p:nvSpPr>
        <p:spPr>
          <a:xfrm>
            <a:off x="9268026" y="738909"/>
            <a:ext cx="402968" cy="5457735"/>
          </a:xfrm>
          <a:prstGeom prst="leftBrace">
            <a:avLst>
              <a:gd name="adj1" fmla="val 59444"/>
              <a:gd name="adj2" fmla="val 50023"/>
            </a:avLst>
          </a:prstGeom>
          <a:solidFill>
            <a:srgbClr val="FFFF00"/>
          </a:solidFill>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Arrow 5"/>
          <p:cNvSpPr/>
          <p:nvPr/>
        </p:nvSpPr>
        <p:spPr>
          <a:xfrm>
            <a:off x="2887518" y="4910528"/>
            <a:ext cx="491040" cy="338959"/>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Right Arrow 23"/>
          <p:cNvSpPr/>
          <p:nvPr/>
        </p:nvSpPr>
        <p:spPr>
          <a:xfrm>
            <a:off x="6141410" y="4910528"/>
            <a:ext cx="450736" cy="338959"/>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7715665" y="3409374"/>
            <a:ext cx="633508" cy="553998"/>
          </a:xfrm>
          <a:prstGeom prst="rect">
            <a:avLst/>
          </a:prstGeom>
        </p:spPr>
        <p:txBody>
          <a:bodyPr wrap="none">
            <a:spAutoFit/>
          </a:bodyPr>
          <a:lstStyle/>
          <a:p>
            <a:pPr algn="ctr"/>
            <a:r>
              <a:rPr lang="en-US" sz="3000" b="1" dirty="0">
                <a:latin typeface="Times New Roman" panose="02020603050405020304" pitchFamily="18" charset="0"/>
                <a:cs typeface="Times New Roman" panose="02020603050405020304" pitchFamily="18" charset="0"/>
              </a:rPr>
              <a:t>(3)</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29" name="8-Point Star 28"/>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7</a:t>
            </a: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640335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137" y="91478"/>
            <a:ext cx="9346418" cy="1091303"/>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2500" b="1" dirty="0" smtClean="0">
                <a:latin typeface="Times New Roman" panose="02020603050405020304" pitchFamily="18" charset="0"/>
                <a:ea typeface="+mn-ea"/>
                <a:cs typeface="Times New Roman" panose="02020603050405020304" pitchFamily="18" charset="0"/>
              </a:rPr>
              <a:t>1)   The </a:t>
            </a:r>
            <a:r>
              <a:rPr lang="en-US" sz="2500" b="1" dirty="0">
                <a:latin typeface="Times New Roman" panose="02020603050405020304" pitchFamily="18" charset="0"/>
                <a:ea typeface="+mn-ea"/>
                <a:cs typeface="Times New Roman" panose="02020603050405020304" pitchFamily="18" charset="0"/>
              </a:rPr>
              <a:t>first stage of the </a:t>
            </a:r>
            <a:r>
              <a:rPr lang="en-US" sz="2500" b="1" dirty="0" smtClean="0">
                <a:latin typeface="Times New Roman" panose="02020603050405020304" pitchFamily="18" charset="0"/>
                <a:ea typeface="+mn-ea"/>
                <a:cs typeface="Times New Roman" panose="02020603050405020304" pitchFamily="18" charset="0"/>
              </a:rPr>
              <a:t>research</a:t>
            </a:r>
            <a:r>
              <a:rPr lang="en-US" sz="3000" b="1" dirty="0" smtClean="0">
                <a:latin typeface="Times New Roman" panose="02020603050405020304" pitchFamily="18" charset="0"/>
                <a:ea typeface="+mn-ea"/>
                <a:cs typeface="Times New Roman" panose="02020603050405020304" pitchFamily="18" charset="0"/>
              </a:rPr>
              <a:t/>
            </a:r>
            <a:br>
              <a:rPr lang="en-US" sz="3000" b="1" dirty="0" smtClean="0">
                <a:latin typeface="Times New Roman" panose="02020603050405020304" pitchFamily="18" charset="0"/>
                <a:ea typeface="+mn-ea"/>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Identifying and tracking</a:t>
            </a:r>
            <a:r>
              <a:rPr lang="en-US" sz="2300" b="1" dirty="0" smtClean="0">
                <a:solidFill>
                  <a:srgbClr val="FF0000"/>
                </a:solidFill>
                <a:latin typeface="Times New Roman" panose="02020603050405020304" pitchFamily="18" charset="0"/>
                <a:cs typeface="Times New Roman" panose="02020603050405020304" pitchFamily="18" charset="0"/>
              </a:rPr>
              <a:t> the cyclones</a:t>
            </a:r>
            <a:r>
              <a:rPr lang="en-US" sz="3000" b="1" dirty="0" smtClean="0">
                <a:solidFill>
                  <a:srgbClr val="FF0000"/>
                </a:solidFill>
                <a:latin typeface="Times New Roman" panose="02020603050405020304" pitchFamily="18" charset="0"/>
                <a:cs typeface="Times New Roman" panose="02020603050405020304" pitchFamily="18" charset="0"/>
              </a:rPr>
              <a:t/>
            </a:r>
            <a:br>
              <a:rPr lang="en-US" sz="3000" b="1" dirty="0" smtClean="0">
                <a:solidFill>
                  <a:srgbClr val="FF0000"/>
                </a:solidFill>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M</a:t>
            </a:r>
            <a:r>
              <a:rPr lang="en-US" sz="2000" b="1" dirty="0" smtClean="0">
                <a:latin typeface="Times New Roman" panose="02020603050405020304" pitchFamily="18" charset="0"/>
                <a:cs typeface="Times New Roman" panose="02020603050405020304" pitchFamily="18" charset="0"/>
              </a:rPr>
              <a:t>ethod: CTS</a:t>
            </a:r>
            <a:endParaRPr lang="en-US" sz="2000" b="1" dirty="0">
              <a:cs typeface="B Nazanin" panose="00000400000000000000" pitchFamily="2" charset="-78"/>
            </a:endParaRPr>
          </a:p>
        </p:txBody>
      </p:sp>
      <p:sp>
        <p:nvSpPr>
          <p:cNvPr id="4" name="Rectangle 3"/>
          <p:cNvSpPr/>
          <p:nvPr/>
        </p:nvSpPr>
        <p:spPr>
          <a:xfrm>
            <a:off x="335279" y="1693881"/>
            <a:ext cx="11638277" cy="1138773"/>
          </a:xfrm>
          <a:prstGeom prst="rect">
            <a:avLst/>
          </a:prstGeom>
          <a:solidFill>
            <a:srgbClr val="00B0F0"/>
          </a:solidFill>
          <a:ln w="38100">
            <a:solidFill>
              <a:srgbClr val="FFC000"/>
            </a:solid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2500" b="1" dirty="0">
                <a:latin typeface="Times New Roman" panose="02020603050405020304" pitchFamily="18" charset="0"/>
                <a:cs typeface="Times New Roman" panose="02020603050405020304" pitchFamily="18" charset="0"/>
              </a:rPr>
              <a:t>The </a:t>
            </a:r>
            <a:r>
              <a:rPr lang="en-US" sz="2500" b="1" dirty="0" smtClean="0">
                <a:latin typeface="Times New Roman" panose="02020603050405020304" pitchFamily="18" charset="0"/>
                <a:cs typeface="Times New Roman" panose="02020603050405020304" pitchFamily="18" charset="0"/>
              </a:rPr>
              <a:t>University </a:t>
            </a:r>
            <a:r>
              <a:rPr lang="en-US" sz="2500" b="1" dirty="0">
                <a:latin typeface="Times New Roman" panose="02020603050405020304" pitchFamily="18" charset="0"/>
                <a:cs typeface="Times New Roman" panose="02020603050405020304" pitchFamily="18" charset="0"/>
              </a:rPr>
              <a:t>of Melbourne </a:t>
            </a:r>
            <a:r>
              <a:rPr lang="en-US" sz="2500" b="1" dirty="0" smtClean="0">
                <a:solidFill>
                  <a:srgbClr val="FF0000"/>
                </a:solidFill>
                <a:latin typeface="Times New Roman" panose="02020603050405020304" pitchFamily="18" charset="0"/>
                <a:cs typeface="Times New Roman" panose="02020603050405020304" pitchFamily="18" charset="0"/>
              </a:rPr>
              <a:t>C</a:t>
            </a:r>
            <a:r>
              <a:rPr lang="en-US" sz="2500" b="1" dirty="0" smtClean="0">
                <a:latin typeface="Times New Roman" panose="02020603050405020304" pitchFamily="18" charset="0"/>
                <a:cs typeface="Times New Roman" panose="02020603050405020304" pitchFamily="18" charset="0"/>
              </a:rPr>
              <a:t>yclone </a:t>
            </a:r>
            <a:r>
              <a:rPr lang="en-US" sz="2500" b="1" dirty="0">
                <a:solidFill>
                  <a:srgbClr val="FF0000"/>
                </a:solidFill>
                <a:latin typeface="Times New Roman" panose="02020603050405020304" pitchFamily="18" charset="0"/>
                <a:cs typeface="Times New Roman" panose="02020603050405020304" pitchFamily="18" charset="0"/>
              </a:rPr>
              <a:t>T</a:t>
            </a:r>
            <a:r>
              <a:rPr lang="en-US" sz="2500" b="1" dirty="0">
                <a:latin typeface="Times New Roman" panose="02020603050405020304" pitchFamily="18" charset="0"/>
                <a:cs typeface="Times New Roman" panose="02020603050405020304" pitchFamily="18" charset="0"/>
              </a:rPr>
              <a:t>racking  </a:t>
            </a:r>
            <a:r>
              <a:rPr lang="en-US" sz="2500" b="1" dirty="0" smtClean="0">
                <a:solidFill>
                  <a:srgbClr val="FF0000"/>
                </a:solidFill>
                <a:latin typeface="Times New Roman" panose="02020603050405020304" pitchFamily="18" charset="0"/>
                <a:cs typeface="Times New Roman" panose="02020603050405020304" pitchFamily="18" charset="0"/>
              </a:rPr>
              <a:t>S</a:t>
            </a:r>
            <a:r>
              <a:rPr lang="en-US" sz="2500" b="1" dirty="0" smtClean="0">
                <a:latin typeface="Times New Roman" panose="02020603050405020304" pitchFamily="18" charset="0"/>
                <a:cs typeface="Times New Roman" panose="02020603050405020304" pitchFamily="18" charset="0"/>
              </a:rPr>
              <a:t>oftware/</a:t>
            </a:r>
            <a:r>
              <a:rPr lang="en-US" sz="2500" b="1" dirty="0" smtClean="0">
                <a:solidFill>
                  <a:srgbClr val="FF0000"/>
                </a:solidFill>
                <a:latin typeface="Times New Roman" panose="02020603050405020304" pitchFamily="18" charset="0"/>
                <a:cs typeface="Times New Roman" panose="02020603050405020304" pitchFamily="18" charset="0"/>
              </a:rPr>
              <a:t>S</a:t>
            </a:r>
            <a:r>
              <a:rPr lang="en-US" sz="2500" b="1" dirty="0" smtClean="0">
                <a:latin typeface="Times New Roman" panose="02020603050405020304" pitchFamily="18" charset="0"/>
                <a:cs typeface="Times New Roman" panose="02020603050405020304" pitchFamily="18" charset="0"/>
              </a:rPr>
              <a:t>cheme </a:t>
            </a:r>
            <a:r>
              <a:rPr lang="en-US" sz="2500" b="1" dirty="0">
                <a:latin typeface="Times New Roman" panose="02020603050405020304" pitchFamily="18" charset="0"/>
                <a:cs typeface="Times New Roman" panose="02020603050405020304" pitchFamily="18" charset="0"/>
              </a:rPr>
              <a:t>(</a:t>
            </a:r>
            <a:r>
              <a:rPr lang="en-US" sz="2500" b="1" dirty="0" smtClean="0">
                <a:latin typeface="Times New Roman" panose="02020603050405020304" pitchFamily="18" charset="0"/>
                <a:cs typeface="Times New Roman" panose="02020603050405020304" pitchFamily="18" charset="0"/>
              </a:rPr>
              <a:t>UM</a:t>
            </a:r>
            <a:r>
              <a:rPr lang="en-US" sz="2500" b="1" dirty="0" smtClean="0">
                <a:solidFill>
                  <a:srgbClr val="FF0000"/>
                </a:solidFill>
                <a:latin typeface="Times New Roman" panose="02020603050405020304" pitchFamily="18" charset="0"/>
                <a:cs typeface="Times New Roman" panose="02020603050405020304" pitchFamily="18" charset="0"/>
              </a:rPr>
              <a:t>CTS</a:t>
            </a:r>
            <a:r>
              <a:rPr lang="en-US" sz="2500" b="1" dirty="0" smtClean="0">
                <a:latin typeface="Times New Roman" panose="02020603050405020304" pitchFamily="18" charset="0"/>
                <a:cs typeface="Times New Roman" panose="02020603050405020304" pitchFamily="18" charset="0"/>
              </a:rPr>
              <a:t>)</a:t>
            </a:r>
          </a:p>
          <a:p>
            <a:pPr algn="ctr"/>
            <a:endParaRPr lang="en-US" sz="2500" b="1" dirty="0" smtClean="0">
              <a:latin typeface="Times New Roman" panose="02020603050405020304" pitchFamily="18" charset="0"/>
              <a:cs typeface="Times New Roman" panose="02020603050405020304" pitchFamily="18" charset="0"/>
            </a:endParaRPr>
          </a:p>
          <a:p>
            <a:pPr algn="ct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Murray and Simmonds, 1991a,b; Simmonds et al., 1999; Lim and Simmonds, 2007; Simmonds and </a:t>
            </a:r>
            <a:r>
              <a:rPr lang="en-US"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Keay</a:t>
            </a: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2008</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845681616"/>
              </p:ext>
            </p:extLst>
          </p:nvPr>
        </p:nvGraphicFramePr>
        <p:xfrm>
          <a:off x="317267" y="3992105"/>
          <a:ext cx="11656290" cy="640080"/>
        </p:xfrm>
        <a:graphic>
          <a:graphicData uri="http://schemas.openxmlformats.org/drawingml/2006/table">
            <a:tbl>
              <a:tblPr firstRow="1" bandRow="1">
                <a:tableStyleId>{22838BEF-8BB2-4498-84A7-C5851F593DF1}</a:tableStyleId>
              </a:tblPr>
              <a:tblGrid>
                <a:gridCol w="2031998">
                  <a:extLst>
                    <a:ext uri="{9D8B030D-6E8A-4147-A177-3AD203B41FA5}">
                      <a16:colId xmlns:a16="http://schemas.microsoft.com/office/drawing/2014/main" val="3078972450"/>
                    </a:ext>
                  </a:extLst>
                </a:gridCol>
                <a:gridCol w="2630518">
                  <a:extLst>
                    <a:ext uri="{9D8B030D-6E8A-4147-A177-3AD203B41FA5}">
                      <a16:colId xmlns:a16="http://schemas.microsoft.com/office/drawing/2014/main" val="4009451139"/>
                    </a:ext>
                  </a:extLst>
                </a:gridCol>
                <a:gridCol w="2985191">
                  <a:extLst>
                    <a:ext uri="{9D8B030D-6E8A-4147-A177-3AD203B41FA5}">
                      <a16:colId xmlns:a16="http://schemas.microsoft.com/office/drawing/2014/main" val="526459810"/>
                    </a:ext>
                  </a:extLst>
                </a:gridCol>
                <a:gridCol w="2179782">
                  <a:extLst>
                    <a:ext uri="{9D8B030D-6E8A-4147-A177-3AD203B41FA5}">
                      <a16:colId xmlns:a16="http://schemas.microsoft.com/office/drawing/2014/main" val="1494043503"/>
                    </a:ext>
                  </a:extLst>
                </a:gridCol>
                <a:gridCol w="1828801">
                  <a:extLst>
                    <a:ext uri="{9D8B030D-6E8A-4147-A177-3AD203B41FA5}">
                      <a16:colId xmlns:a16="http://schemas.microsoft.com/office/drawing/2014/main" val="388543439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ECMWF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ERA-Interim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Mean Sea level pressu</a:t>
                      </a:r>
                      <a:r>
                        <a:rPr lang="en-US" sz="1800" kern="1200" dirty="0" smtClean="0"/>
                        <a:t>re</a:t>
                      </a:r>
                      <a:endParaRPr lang="en-US" sz="1800" b="1" kern="1200" dirty="0" smtClean="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Surface geopotential height </a:t>
                      </a:r>
                      <a:endParaRPr lang="en-US" sz="1800" b="1"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Resolution</a:t>
                      </a:r>
                      <a:r>
                        <a:rPr lang="fa-IR" sz="1800" b="1" kern="1200" dirty="0" smtClean="0">
                          <a:solidFill>
                            <a:schemeClr val="dk1"/>
                          </a:solidFill>
                          <a:latin typeface="Times New Roman" panose="02020603050405020304" pitchFamily="18" charset="0"/>
                          <a:ea typeface="+mn-ea"/>
                          <a:cs typeface="Times New Roman" panose="02020603050405020304" pitchFamily="18" charset="0"/>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rPr>
                        <a:t> 80 km  </a:t>
                      </a:r>
                      <a:r>
                        <a:rPr lang="fa-IR" sz="1800" b="1" kern="1200" dirty="0" smtClean="0">
                          <a:solidFill>
                            <a:schemeClr val="dk1"/>
                          </a:solidFill>
                          <a:latin typeface="Times New Roman" panose="02020603050405020304" pitchFamily="18" charset="0"/>
                          <a:ea typeface="+mn-ea"/>
                          <a:cs typeface="Times New Roman" panose="02020603050405020304" pitchFamily="18" charset="0"/>
                        </a:rPr>
                        <a:t> </a:t>
                      </a:r>
                      <a:endParaRPr lang="en-US" sz="1800" b="1" kern="1200" dirty="0" smtClean="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Time step: 6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rPr>
                        <a:t>hr</a:t>
                      </a:r>
                      <a:endParaRPr lang="en-US" sz="1800" b="1" kern="1200" dirty="0" smtClean="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451696243"/>
                  </a:ext>
                </a:extLst>
              </a:tr>
            </a:tbl>
          </a:graphicData>
        </a:graphic>
      </p:graphicFrame>
      <p:sp>
        <p:nvSpPr>
          <p:cNvPr id="12" name="Rectangle 11"/>
          <p:cNvSpPr/>
          <p:nvPr/>
        </p:nvSpPr>
        <p:spPr>
          <a:xfrm>
            <a:off x="304171" y="5498757"/>
            <a:ext cx="11669386" cy="477054"/>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500" b="1" dirty="0" smtClean="0">
                <a:solidFill>
                  <a:schemeClr val="dk1"/>
                </a:solidFill>
                <a:latin typeface="Times New Roman" panose="02020603050405020304" pitchFamily="18" charset="0"/>
                <a:cs typeface="Times New Roman" panose="02020603050405020304" pitchFamily="18" charset="0"/>
              </a:rPr>
              <a:t>Cyclones identification area: 25-45 E and 0-30 N</a:t>
            </a:r>
            <a:endParaRPr lang="en-US" sz="2500" b="1" dirty="0">
              <a:solidFill>
                <a:schemeClr val="dk1"/>
              </a:solidFill>
              <a:latin typeface="Times New Roman" panose="02020603050405020304" pitchFamily="18" charset="0"/>
              <a:cs typeface="Times New Roman" panose="02020603050405020304" pitchFamily="18" charset="0"/>
            </a:endParaRPr>
          </a:p>
        </p:txBody>
      </p:sp>
      <p:sp>
        <p:nvSpPr>
          <p:cNvPr id="2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2495999618"/>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7822"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927600" y="2667000"/>
                        <a:ext cx="914400" cy="198438"/>
                      </a:xfrm>
                      <a:prstGeom prst="rect">
                        <a:avLst/>
                      </a:prstGeom>
                    </p:spPr>
                  </p:pic>
                </p:oleObj>
              </mc:Fallback>
            </mc:AlternateContent>
          </a:graphicData>
        </a:graphic>
      </p:graphicFrame>
      <p:sp>
        <p:nvSpPr>
          <p:cNvPr id="34" name="Rectangle 33"/>
          <p:cNvSpPr/>
          <p:nvPr/>
        </p:nvSpPr>
        <p:spPr>
          <a:xfrm>
            <a:off x="335280" y="4864652"/>
            <a:ext cx="11656288" cy="40011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000" b="1" dirty="0" smtClean="0">
                <a:solidFill>
                  <a:schemeClr val="dk1"/>
                </a:solidFill>
                <a:latin typeface="Times New Roman" panose="02020603050405020304" pitchFamily="18" charset="0"/>
                <a:cs typeface="Times New Roman" panose="02020603050405020304" pitchFamily="18" charset="0"/>
              </a:rPr>
              <a:t>                                                                period</a:t>
            </a:r>
            <a:r>
              <a:rPr lang="en-US" sz="2000" b="1" dirty="0">
                <a:solidFill>
                  <a:schemeClr val="dk1"/>
                </a:solidFill>
                <a:latin typeface="Times New Roman" panose="02020603050405020304" pitchFamily="18" charset="0"/>
                <a:cs typeface="Times New Roman" panose="02020603050405020304" pitchFamily="18" charset="0"/>
              </a:rPr>
              <a:t>: winter (1980-2017)</a:t>
            </a:r>
            <a:endParaRPr lang="en-US" sz="2000" dirty="0"/>
          </a:p>
        </p:txBody>
      </p:sp>
      <p:sp>
        <p:nvSpPr>
          <p:cNvPr id="14" name="Down Arrow Callout 13"/>
          <p:cNvSpPr/>
          <p:nvPr/>
        </p:nvSpPr>
        <p:spPr>
          <a:xfrm>
            <a:off x="5517301" y="3004844"/>
            <a:ext cx="963863" cy="87026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97006" y="3110370"/>
            <a:ext cx="804451" cy="369332"/>
          </a:xfrm>
          <a:prstGeom prst="rect">
            <a:avLst/>
          </a:prstGeom>
        </p:spPr>
        <p:txBody>
          <a:bodyPr wrap="none">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DATA</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21" name="8-Point Star 20"/>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8</a:t>
            </a: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89591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65120" y="1987605"/>
            <a:ext cx="9187542" cy="3396163"/>
          </a:xfrm>
          <a:prstGeom prst="rect">
            <a:avLst/>
          </a:prstGeom>
          <a:effectLst/>
        </p:spPr>
      </p:pic>
      <p:sp>
        <p:nvSpPr>
          <p:cNvPr id="7" name="Title 1"/>
          <p:cNvSpPr>
            <a:spLocks noGrp="1"/>
          </p:cNvSpPr>
          <p:nvPr>
            <p:ph type="title"/>
          </p:nvPr>
        </p:nvSpPr>
        <p:spPr>
          <a:xfrm>
            <a:off x="1924594" y="106120"/>
            <a:ext cx="9318172" cy="1172473"/>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lvl="1" algn="ctr" rtl="0">
              <a:lnSpc>
                <a:spcPct val="90000"/>
              </a:lnSpc>
              <a:spcBef>
                <a:spcPct val="0"/>
              </a:spcBef>
            </a:pPr>
            <a:r>
              <a:rPr lang="en-US" sz="2500" b="1" dirty="0" smtClean="0">
                <a:latin typeface="Times New Roman" panose="02020603050405020304" pitchFamily="18" charset="0"/>
                <a:ea typeface="+mn-ea"/>
                <a:cs typeface="Times New Roman" panose="02020603050405020304" pitchFamily="18" charset="0"/>
              </a:rPr>
              <a:t> 1)  The </a:t>
            </a:r>
            <a:r>
              <a:rPr lang="en-US" sz="2500" b="1" dirty="0">
                <a:latin typeface="Times New Roman" panose="02020603050405020304" pitchFamily="18" charset="0"/>
                <a:ea typeface="+mn-ea"/>
                <a:cs typeface="Times New Roman" panose="02020603050405020304" pitchFamily="18" charset="0"/>
              </a:rPr>
              <a:t>first stage of the </a:t>
            </a:r>
            <a:r>
              <a:rPr lang="en-US" sz="2500" b="1" dirty="0" smtClean="0">
                <a:latin typeface="Times New Roman" panose="02020603050405020304" pitchFamily="18" charset="0"/>
                <a:ea typeface="+mn-ea"/>
                <a:cs typeface="Times New Roman" panose="02020603050405020304" pitchFamily="18" charset="0"/>
              </a:rPr>
              <a:t>research</a:t>
            </a:r>
            <a:br>
              <a:rPr lang="en-US" sz="2500" b="1" dirty="0" smtClean="0">
                <a:latin typeface="Times New Roman" panose="02020603050405020304" pitchFamily="18" charset="0"/>
                <a:ea typeface="+mn-ea"/>
                <a:cs typeface="Times New Roman" panose="02020603050405020304" pitchFamily="18" charset="0"/>
              </a:rPr>
            </a:br>
            <a:r>
              <a:rPr lang="en-US" sz="2300" b="1" dirty="0" smtClean="0">
                <a:solidFill>
                  <a:schemeClr val="accent2">
                    <a:lumMod val="75000"/>
                  </a:schemeClr>
                </a:solidFill>
                <a:latin typeface="Times New Roman" panose="02020603050405020304" pitchFamily="18" charset="0"/>
                <a:ea typeface="+mn-ea"/>
                <a:cs typeface="Times New Roman" panose="02020603050405020304" pitchFamily="18" charset="0"/>
              </a:rPr>
              <a:t>1-1)    </a:t>
            </a:r>
            <a:r>
              <a:rPr lang="en-US" sz="2300" b="1" dirty="0">
                <a:solidFill>
                  <a:schemeClr val="accent2">
                    <a:lumMod val="75000"/>
                  </a:schemeClr>
                </a:solidFill>
                <a:latin typeface="Times New Roman" panose="02020603050405020304" pitchFamily="18" charset="0"/>
                <a:ea typeface="+mn-ea"/>
                <a:cs typeface="Times New Roman" panose="02020603050405020304" pitchFamily="18" charset="0"/>
              </a:rPr>
              <a:t>Climatology </a:t>
            </a:r>
            <a:r>
              <a:rPr lang="en-US" sz="2300" b="1" dirty="0" smtClean="0">
                <a:solidFill>
                  <a:schemeClr val="accent2">
                    <a:lumMod val="75000"/>
                  </a:schemeClr>
                </a:solidFill>
                <a:latin typeface="Times New Roman" panose="02020603050405020304" pitchFamily="18" charset="0"/>
                <a:ea typeface="+mn-ea"/>
                <a:cs typeface="Times New Roman" panose="02020603050405020304" pitchFamily="18" charset="0"/>
              </a:rPr>
              <a:t>of </a:t>
            </a:r>
            <a:r>
              <a:rPr lang="en-US" sz="2300" b="1" dirty="0" smtClean="0">
                <a:solidFill>
                  <a:schemeClr val="accent2">
                    <a:lumMod val="75000"/>
                  </a:schemeClr>
                </a:solidFill>
                <a:latin typeface="Times New Roman" panose="02020603050405020304" pitchFamily="18" charset="0"/>
                <a:cs typeface="Times New Roman" panose="02020603050405020304" pitchFamily="18" charset="0"/>
              </a:rPr>
              <a:t>the </a:t>
            </a:r>
            <a:r>
              <a:rPr lang="en-US" sz="2300" b="1" dirty="0" smtClean="0">
                <a:solidFill>
                  <a:schemeClr val="accent2">
                    <a:lumMod val="75000"/>
                  </a:schemeClr>
                </a:solidFill>
                <a:latin typeface="Times New Roman" panose="02020603050405020304" pitchFamily="18" charset="0"/>
                <a:ea typeface="+mn-ea"/>
                <a:cs typeface="Times New Roman" panose="02020603050405020304" pitchFamily="18" charset="0"/>
              </a:rPr>
              <a:t>cyclone frequency of occurrence  </a:t>
            </a:r>
            <a:br>
              <a:rPr lang="en-US" sz="2300" b="1" dirty="0" smtClean="0">
                <a:solidFill>
                  <a:schemeClr val="accent2">
                    <a:lumMod val="75000"/>
                  </a:schemeClr>
                </a:solidFill>
                <a:latin typeface="Times New Roman" panose="02020603050405020304" pitchFamily="18" charset="0"/>
                <a:ea typeface="+mn-ea"/>
                <a:cs typeface="Times New Roman" panose="02020603050405020304" pitchFamily="18" charset="0"/>
              </a:rPr>
            </a:br>
            <a:r>
              <a:rPr lang="en-US" sz="2200" b="1" dirty="0" smtClean="0">
                <a:solidFill>
                  <a:srgbClr val="FF0000"/>
                </a:solidFill>
                <a:latin typeface="Times New Roman" panose="02020603050405020304" pitchFamily="18" charset="0"/>
                <a:cs typeface="Times New Roman" panose="02020603050405020304" pitchFamily="18" charset="0"/>
              </a:rPr>
              <a:t>a) Identifying the cyclones </a:t>
            </a:r>
            <a:r>
              <a:rPr lang="en-US" sz="2200" b="1" dirty="0">
                <a:solidFill>
                  <a:srgbClr val="FF0000"/>
                </a:solidFill>
                <a:latin typeface="Times New Roman" panose="02020603050405020304" pitchFamily="18" charset="0"/>
                <a:cs typeface="Times New Roman" panose="02020603050405020304" pitchFamily="18" charset="0"/>
              </a:rPr>
              <a:t>of more than one day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86" y="188343"/>
            <a:ext cx="1528459" cy="504014"/>
          </a:xfrm>
          <a:prstGeom prst="rect">
            <a:avLst/>
          </a:prstGeom>
          <a:ln w="88900" cap="sq" cmpd="thickThin">
            <a:solidFill>
              <a:srgbClr val="000000"/>
            </a:solidFill>
            <a:prstDash val="solid"/>
            <a:miter lim="800000"/>
          </a:ln>
          <a:effectLst>
            <a:innerShdw blurRad="76200">
              <a:srgbClr val="000000"/>
            </a:innerShdw>
          </a:effectLst>
        </p:spPr>
      </p:pic>
      <p:sp>
        <p:nvSpPr>
          <p:cNvPr id="11" name="8-Point Star 10"/>
          <p:cNvSpPr/>
          <p:nvPr/>
        </p:nvSpPr>
        <p:spPr>
          <a:xfrm>
            <a:off x="0" y="6235337"/>
            <a:ext cx="670560" cy="622663"/>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B Nazanin" panose="00000400000000000000" pitchFamily="2" charset="-78"/>
              </a:rPr>
              <a:t>9</a:t>
            </a:r>
            <a:endParaRPr lang="en-US" sz="2000" b="1" dirty="0">
              <a:solidFill>
                <a:schemeClr val="tx1"/>
              </a:solidFill>
              <a:cs typeface="B Nazanin" panose="00000400000000000000" pitchFamily="2" charset="-78"/>
            </a:endParaRPr>
          </a:p>
        </p:txBody>
      </p:sp>
      <p:sp>
        <p:nvSpPr>
          <p:cNvPr id="3" name="Rectangle 2"/>
          <p:cNvSpPr/>
          <p:nvPr/>
        </p:nvSpPr>
        <p:spPr>
          <a:xfrm>
            <a:off x="6306235" y="5716589"/>
            <a:ext cx="5712823"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latin typeface="Times New Roman" panose="02020603050405020304" pitchFamily="18" charset="0"/>
                <a:ea typeface="Calibri" panose="020F0502020204030204" pitchFamily="34" charset="0"/>
              </a:rPr>
              <a:t>332 </a:t>
            </a:r>
            <a:r>
              <a:rPr lang="en-US" b="1" dirty="0">
                <a:latin typeface="Times New Roman" panose="02020603050405020304" pitchFamily="18" charset="0"/>
                <a:ea typeface="Calibri" panose="020F0502020204030204" pitchFamily="34" charset="0"/>
              </a:rPr>
              <a:t>cyclones were identified during the whole 38 </a:t>
            </a:r>
            <a:r>
              <a:rPr lang="en-US" b="1" dirty="0" smtClean="0">
                <a:latin typeface="Times New Roman" panose="02020603050405020304" pitchFamily="18" charset="0"/>
                <a:ea typeface="Calibri" panose="020F0502020204030204" pitchFamily="34" charset="0"/>
              </a:rPr>
              <a:t>winters</a:t>
            </a:r>
            <a:endParaRPr lang="en-US" b="1" dirty="0"/>
          </a:p>
        </p:txBody>
      </p:sp>
      <p:sp>
        <p:nvSpPr>
          <p:cNvPr id="9" name="Donut 8"/>
          <p:cNvSpPr/>
          <p:nvPr/>
        </p:nvSpPr>
        <p:spPr>
          <a:xfrm>
            <a:off x="8772918" y="1802163"/>
            <a:ext cx="513806" cy="487501"/>
          </a:xfrm>
          <a:prstGeom prst="donut">
            <a:avLst>
              <a:gd name="adj" fmla="val 682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9716670" y="1802164"/>
            <a:ext cx="513806" cy="487501"/>
          </a:xfrm>
          <a:prstGeom prst="donut">
            <a:avLst>
              <a:gd name="adj" fmla="val 682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10957842" y="1793281"/>
            <a:ext cx="513806" cy="487501"/>
          </a:xfrm>
          <a:prstGeom prst="donut">
            <a:avLst>
              <a:gd name="adj" fmla="val 682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11505252" y="1802939"/>
            <a:ext cx="513806" cy="487501"/>
          </a:xfrm>
          <a:prstGeom prst="donut">
            <a:avLst>
              <a:gd name="adj" fmla="val 682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8706655" y="1423045"/>
            <a:ext cx="646331" cy="369332"/>
          </a:xfrm>
          <a:prstGeom prst="rect">
            <a:avLst/>
          </a:prstGeom>
        </p:spPr>
        <p:txBody>
          <a:bodyPr wrap="none">
            <a:spAutoFit/>
          </a:bodyPr>
          <a:lstStyle/>
          <a:p>
            <a:r>
              <a:rPr lang="en-US" b="1" dirty="0" smtClean="0">
                <a:latin typeface="Times New Roman" panose="02020603050405020304" pitchFamily="18" charset="0"/>
                <a:ea typeface="Calibri" panose="020F0502020204030204" pitchFamily="34" charset="0"/>
              </a:rPr>
              <a:t>1990</a:t>
            </a:r>
            <a:endParaRPr lang="en-US" b="1" dirty="0"/>
          </a:p>
        </p:txBody>
      </p:sp>
      <p:sp>
        <p:nvSpPr>
          <p:cNvPr id="15" name="Rectangle 14"/>
          <p:cNvSpPr/>
          <p:nvPr/>
        </p:nvSpPr>
        <p:spPr>
          <a:xfrm>
            <a:off x="9650407" y="1451357"/>
            <a:ext cx="646331" cy="369332"/>
          </a:xfrm>
          <a:prstGeom prst="rect">
            <a:avLst/>
          </a:prstGeom>
        </p:spPr>
        <p:txBody>
          <a:bodyPr wrap="none">
            <a:spAutoFit/>
          </a:bodyPr>
          <a:lstStyle/>
          <a:p>
            <a:r>
              <a:rPr lang="en-US" b="1" dirty="0" smtClean="0">
                <a:latin typeface="Times New Roman" panose="02020603050405020304" pitchFamily="18" charset="0"/>
                <a:ea typeface="Calibri" panose="020F0502020204030204" pitchFamily="34" charset="0"/>
              </a:rPr>
              <a:t>1999</a:t>
            </a:r>
            <a:endParaRPr lang="en-US" b="1" dirty="0"/>
          </a:p>
        </p:txBody>
      </p:sp>
      <p:sp>
        <p:nvSpPr>
          <p:cNvPr id="16" name="Rectangle 15"/>
          <p:cNvSpPr/>
          <p:nvPr/>
        </p:nvSpPr>
        <p:spPr>
          <a:xfrm>
            <a:off x="10867513" y="1423949"/>
            <a:ext cx="637739"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2011</a:t>
            </a:r>
            <a:endParaRPr lang="en-US" b="1" dirty="0"/>
          </a:p>
        </p:txBody>
      </p:sp>
      <p:sp>
        <p:nvSpPr>
          <p:cNvPr id="17" name="Rectangle 16"/>
          <p:cNvSpPr/>
          <p:nvPr/>
        </p:nvSpPr>
        <p:spPr>
          <a:xfrm>
            <a:off x="11438989" y="1399217"/>
            <a:ext cx="646331" cy="369332"/>
          </a:xfrm>
          <a:prstGeom prst="rect">
            <a:avLst/>
          </a:prstGeom>
        </p:spPr>
        <p:txBody>
          <a:bodyPr wrap="none">
            <a:spAutoFit/>
          </a:bodyPr>
          <a:lstStyle/>
          <a:p>
            <a:r>
              <a:rPr lang="en-US" b="1" dirty="0" smtClean="0">
                <a:latin typeface="Times New Roman" panose="02020603050405020304" pitchFamily="18" charset="0"/>
                <a:ea typeface="Calibri" panose="020F0502020204030204" pitchFamily="34" charset="0"/>
              </a:rPr>
              <a:t>2016</a:t>
            </a:r>
            <a:endParaRPr lang="en-US" b="1" dirty="0"/>
          </a:p>
        </p:txBody>
      </p:sp>
      <p:sp>
        <p:nvSpPr>
          <p:cNvPr id="18" name="Donut 17"/>
          <p:cNvSpPr/>
          <p:nvPr/>
        </p:nvSpPr>
        <p:spPr>
          <a:xfrm>
            <a:off x="9973572" y="4328160"/>
            <a:ext cx="426720" cy="382467"/>
          </a:xfrm>
          <a:prstGeom prst="donut">
            <a:avLst>
              <a:gd name="adj" fmla="val 89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9863766" y="4745017"/>
            <a:ext cx="646331" cy="369332"/>
          </a:xfrm>
          <a:prstGeom prst="rect">
            <a:avLst/>
          </a:prstGeom>
        </p:spPr>
        <p:txBody>
          <a:bodyPr wrap="none">
            <a:spAutoFit/>
          </a:bodyPr>
          <a:lstStyle/>
          <a:p>
            <a:r>
              <a:rPr lang="en-US" b="1" dirty="0" smtClean="0">
                <a:solidFill>
                  <a:srgbClr val="FF0000"/>
                </a:solidFill>
                <a:latin typeface="Times New Roman" panose="02020603050405020304" pitchFamily="18" charset="0"/>
                <a:ea typeface="Calibri" panose="020F0502020204030204" pitchFamily="34" charset="0"/>
              </a:rPr>
              <a:t>2001</a:t>
            </a:r>
            <a:endParaRPr lang="en-US" b="1" dirty="0">
              <a:solidFill>
                <a:srgbClr val="FF0000"/>
              </a:solidFill>
            </a:endParaRPr>
          </a:p>
        </p:txBody>
      </p:sp>
      <p:sp>
        <p:nvSpPr>
          <p:cNvPr id="20" name="Rectangle 19"/>
          <p:cNvSpPr/>
          <p:nvPr/>
        </p:nvSpPr>
        <p:spPr>
          <a:xfrm>
            <a:off x="106993" y="2555680"/>
            <a:ext cx="2758127" cy="369332"/>
          </a:xfrm>
          <a:prstGeom prst="rect">
            <a:avLst/>
          </a:prstGeom>
          <a:solidFill>
            <a:schemeClr val="accent1"/>
          </a:solidFill>
        </p:spPr>
        <p:txBody>
          <a:bodyPr wrap="none">
            <a:spAutoFit/>
          </a:bodyPr>
          <a:lstStyle/>
          <a:p>
            <a:pPr marL="285750" indent="-285750">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rPr>
              <a:t>In </a:t>
            </a:r>
            <a:r>
              <a:rPr lang="en-US" b="1" dirty="0">
                <a:latin typeface="Times New Roman" panose="02020603050405020304" pitchFamily="18" charset="0"/>
                <a:ea typeface="Calibri" panose="020F0502020204030204" pitchFamily="34" charset="0"/>
              </a:rPr>
              <a:t>December with 46%</a:t>
            </a:r>
            <a:endParaRPr lang="en-US" b="1" dirty="0"/>
          </a:p>
        </p:txBody>
      </p:sp>
      <p:sp>
        <p:nvSpPr>
          <p:cNvPr id="21" name="Rectangle 20"/>
          <p:cNvSpPr/>
          <p:nvPr/>
        </p:nvSpPr>
        <p:spPr>
          <a:xfrm>
            <a:off x="106993" y="3194205"/>
            <a:ext cx="2758127" cy="369332"/>
          </a:xfrm>
          <a:prstGeom prst="rect">
            <a:avLst/>
          </a:prstGeom>
          <a:solidFill>
            <a:srgbClr val="FFC000"/>
          </a:solidFill>
          <a:ln>
            <a:solidFill>
              <a:schemeClr val="bg1"/>
            </a:solidFill>
          </a:ln>
        </p:spPr>
        <p:txBody>
          <a:bodyPr wrap="square">
            <a:spAutoFit/>
          </a:bodyPr>
          <a:lstStyle/>
          <a:p>
            <a:pPr marL="285750" indent="-285750">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rPr>
              <a:t>In February </a:t>
            </a:r>
            <a:r>
              <a:rPr lang="en-US" b="1" dirty="0">
                <a:latin typeface="Times New Roman" panose="02020603050405020304" pitchFamily="18" charset="0"/>
                <a:ea typeface="Calibri" panose="020F0502020204030204" pitchFamily="34" charset="0"/>
              </a:rPr>
              <a:t>with 27%</a:t>
            </a:r>
            <a:endParaRPr lang="en-US" b="1" dirty="0"/>
          </a:p>
        </p:txBody>
      </p:sp>
      <p:sp>
        <p:nvSpPr>
          <p:cNvPr id="22" name="Rectangle 21"/>
          <p:cNvSpPr/>
          <p:nvPr/>
        </p:nvSpPr>
        <p:spPr>
          <a:xfrm>
            <a:off x="106992" y="3880103"/>
            <a:ext cx="2758128" cy="369332"/>
          </a:xfrm>
          <a:prstGeom prst="rect">
            <a:avLst/>
          </a:prstGeom>
          <a:solidFill>
            <a:srgbClr val="FF0000"/>
          </a:solidFill>
        </p:spPr>
        <p:txBody>
          <a:bodyPr wrap="square">
            <a:spAutoFit/>
          </a:bodyPr>
          <a:lstStyle/>
          <a:p>
            <a:pPr marL="285750" indent="-285750">
              <a:buFont typeface="Wingdings" panose="05000000000000000000" pitchFamily="2" charset="2"/>
              <a:buChar char="ü"/>
            </a:pPr>
            <a:r>
              <a:rPr lang="en-US" b="1" dirty="0" smtClean="0">
                <a:latin typeface="Times New Roman" panose="02020603050405020304" pitchFamily="18" charset="0"/>
                <a:ea typeface="Calibri" panose="020F0502020204030204" pitchFamily="34" charset="0"/>
              </a:rPr>
              <a:t>In January </a:t>
            </a:r>
            <a:r>
              <a:rPr lang="en-US" b="1" dirty="0">
                <a:latin typeface="Times New Roman" panose="02020603050405020304" pitchFamily="18" charset="0"/>
                <a:ea typeface="Calibri" panose="020F0502020204030204" pitchFamily="34" charset="0"/>
              </a:rPr>
              <a:t>with 26% </a:t>
            </a:r>
            <a:endParaRPr lang="en-US" b="1" dirty="0"/>
          </a:p>
        </p:txBody>
      </p:sp>
    </p:spTree>
    <p:extLst>
      <p:ext uri="{BB962C8B-B14F-4D97-AF65-F5344CB8AC3E}">
        <p14:creationId xmlns:p14="http://schemas.microsoft.com/office/powerpoint/2010/main" val="2366276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35171</TotalTime>
  <Words>1987</Words>
  <Application>Microsoft Office PowerPoint</Application>
  <PresentationFormat>Widescreen</PresentationFormat>
  <Paragraphs>414</Paragraphs>
  <Slides>24</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B Nazanin</vt:lpstr>
      <vt:lpstr>Calibri</vt:lpstr>
      <vt:lpstr>Calibri Light</vt:lpstr>
      <vt:lpstr>Times New Roman</vt:lpstr>
      <vt:lpstr>Wingdings</vt:lpstr>
      <vt:lpstr>Office Theme</vt:lpstr>
      <vt:lpstr>Equation</vt:lpstr>
      <vt:lpstr> </vt:lpstr>
      <vt:lpstr>Catalog</vt:lpstr>
      <vt:lpstr>Introduction a)   Introducing the system of interest (Sudan lows)</vt:lpstr>
      <vt:lpstr>Introduction b) Climatology of the RST   for winters of 1980 to 2017 </vt:lpstr>
      <vt:lpstr>PowerPoint Presentation</vt:lpstr>
      <vt:lpstr>Purpose of the research</vt:lpstr>
      <vt:lpstr>PowerPoint Presentation</vt:lpstr>
      <vt:lpstr>1)   The first stage of the research Identifying and tracking the cyclones Method: CTS</vt:lpstr>
      <vt:lpstr> 1)  The first stage of the research 1-1)    Climatology of the cyclone frequency of occurrence   a) Identifying the cyclones of more than one day </vt:lpstr>
      <vt:lpstr>1)   The first stage of the research 1-1)    Climatology of cyclones b) Tracking the cyclones</vt:lpstr>
      <vt:lpstr>2)    The second stage of the research Calculating the Rossby wave activity flux and its divergence Method: Esler and Haynes (1999)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840</cp:revision>
  <dcterms:created xsi:type="dcterms:W3CDTF">2017-12-20T09:52:42Z</dcterms:created>
  <dcterms:modified xsi:type="dcterms:W3CDTF">2020-04-20T16:43:28Z</dcterms:modified>
</cp:coreProperties>
</file>