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0"/>
  </p:notesMasterIdLst>
  <p:sldIdLst>
    <p:sldId id="256" r:id="rId2"/>
    <p:sldId id="278" r:id="rId3"/>
    <p:sldId id="283" r:id="rId4"/>
    <p:sldId id="272" r:id="rId5"/>
    <p:sldId id="277" r:id="rId6"/>
    <p:sldId id="274" r:id="rId7"/>
    <p:sldId id="282" r:id="rId8"/>
    <p:sldId id="28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6357" autoAdjust="0"/>
  </p:normalViewPr>
  <p:slideViewPr>
    <p:cSldViewPr snapToGrid="0">
      <p:cViewPr varScale="1">
        <p:scale>
          <a:sx n="106" d="100"/>
          <a:sy n="106" d="100"/>
        </p:scale>
        <p:origin x="70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3" d="100"/>
        <a:sy n="133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07889-D592-4BD3-8855-9ACD47FB8DE1}" type="datetimeFigureOut">
              <a:rPr lang="de-AT" smtClean="0"/>
              <a:t>03.05.2020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BAB8C-4DC2-4BA0-BB84-6CF505EF6924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2426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BAB8C-4DC2-4BA0-BB84-6CF505EF6924}" type="slidenum">
              <a:rPr lang="de-AT" smtClean="0"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17444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BAB8C-4DC2-4BA0-BB84-6CF505EF6924}" type="slidenum">
              <a:rPr lang="de-AT" smtClean="0"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60120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BAB8C-4DC2-4BA0-BB84-6CF505EF6924}" type="slidenum">
              <a:rPr lang="de-AT" smtClean="0"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23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BAB8C-4DC2-4BA0-BB84-6CF505EF6924}" type="slidenum">
              <a:rPr lang="de-AT" smtClean="0"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14823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BAB8C-4DC2-4BA0-BB84-6CF505EF6924}" type="slidenum">
              <a:rPr lang="de-AT" smtClean="0"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94881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BAB8C-4DC2-4BA0-BB84-6CF505EF6924}" type="slidenum">
              <a:rPr lang="de-AT" smtClean="0"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46714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147541"/>
            <a:ext cx="7772400" cy="3275636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3147541"/>
            <a:ext cx="3200400" cy="3275636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FFE05D8-D1BC-446D-B420-10E3E766BAD0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5270" y="6464408"/>
            <a:ext cx="5901459" cy="27432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8386842" y="3429000"/>
            <a:ext cx="0" cy="274950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7A7BD7CF-1ED6-42E6-9709-80366583C3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000" b="5647"/>
          <a:stretch/>
        </p:blipFill>
        <p:spPr>
          <a:xfrm>
            <a:off x="0" y="0"/>
            <a:ext cx="12192000" cy="3041705"/>
          </a:xfrm>
          <a:prstGeom prst="rect">
            <a:avLst/>
          </a:prstGeo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718E928-A64B-4747-B8C5-99B3B930C8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599023"/>
            <a:ext cx="739934" cy="2589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42605-ECC2-4292-BA2C-982C7D590CE7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5270" y="6445358"/>
            <a:ext cx="5901459" cy="27432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140C949-71C2-45AB-A911-73E87E2049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99023"/>
            <a:ext cx="739934" cy="2589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1E1A-1B2B-4879-A42D-4B757BAF3557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33434" y="6470704"/>
            <a:ext cx="5901459" cy="27432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BE7FB0F-45FE-478B-8DF1-A60E789AD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99023"/>
            <a:ext cx="739934" cy="2589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F2D7-67ED-4A80-9F24-E1256651759C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33434" y="6470704"/>
            <a:ext cx="5901459" cy="274320"/>
          </a:xfr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749CE91-9F52-4363-A8DE-90641CE0CD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99023"/>
            <a:ext cx="739934" cy="2589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F59E-733C-4FE9-91BA-EC2F78249656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45270" y="6470704"/>
            <a:ext cx="5901459" cy="274320"/>
          </a:xfr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28DDB-30D9-4CDA-B0D6-3C304A208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99023"/>
            <a:ext cx="739934" cy="2589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5D1F4-C9BF-4533-9810-D192274D309C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45270" y="6470704"/>
            <a:ext cx="5901459" cy="27432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72007D4-A2DB-4E3F-86D0-08F0BEF76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99023"/>
            <a:ext cx="739934" cy="2589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C606-B008-4A63-846D-B20B4BB9690B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45270" y="6470704"/>
            <a:ext cx="5901459" cy="27432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7CD577E-F318-4130-97C2-A66B37B19F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99023"/>
            <a:ext cx="739934" cy="2589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C4B4-3581-4E6D-9060-E90C33157F78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5270" y="6470704"/>
            <a:ext cx="5901459" cy="27432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FA4B28A-5074-41F8-8CBC-6636ED507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99023"/>
            <a:ext cx="739934" cy="25897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6D91C27-03CE-4430-BA9F-C91162F21089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5270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9" r:id="rId8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6B78BA-CAB5-47B7-AB41-784A662704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On the effect of surface roughness on velocity profiles and runout lengths of dry granular flows</a:t>
            </a:r>
            <a:br>
              <a:rPr lang="en-GB" b="1" noProof="0" dirty="0"/>
            </a:br>
            <a:endParaRPr lang="en-GB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5AA4C0-EDC1-4D71-BB35-F41D85416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noProof="0" dirty="0"/>
              <a:t>Lukas Reider</a:t>
            </a:r>
          </a:p>
          <a:p>
            <a:r>
              <a:rPr lang="en-GB" dirty="0"/>
              <a:t>Roland Kaitna</a:t>
            </a:r>
          </a:p>
          <a:p>
            <a:endParaRPr lang="en-GB" dirty="0"/>
          </a:p>
          <a:p>
            <a:r>
              <a:rPr lang="en-GB" i="1" dirty="0"/>
              <a:t>University of Natural Resources and Life Sciences, Vienna (BOKU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7448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BF8F6-C63A-4C2C-B4D6-E0199B25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GB" sz="4500" dirty="0"/>
              <a:t>Experiments</a:t>
            </a:r>
            <a:endParaRPr lang="en-GB" sz="4500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207108-7CEE-403D-97CE-B97E41565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35"/>
          <a:stretch/>
        </p:blipFill>
        <p:spPr>
          <a:xfrm>
            <a:off x="6587795" y="483927"/>
            <a:ext cx="4348936" cy="27582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2830373-CEA5-4CC7-B215-5591341EDC44}"/>
              </a:ext>
            </a:extLst>
          </p:cNvPr>
          <p:cNvPicPr/>
          <p:nvPr/>
        </p:nvPicPr>
        <p:blipFill rotWithShape="1">
          <a:blip r:embed="rId4"/>
          <a:srcRect l="27741" t="8443" r="18034" b="15577"/>
          <a:stretch/>
        </p:blipFill>
        <p:spPr bwMode="auto">
          <a:xfrm rot="16200000">
            <a:off x="7291013" y="1905271"/>
            <a:ext cx="2987637" cy="5924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46B398A-B7C0-4930-B093-0D2F3449E1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99" b="8891"/>
          <a:stretch/>
        </p:blipFill>
        <p:spPr>
          <a:xfrm rot="5400000">
            <a:off x="2299865" y="3030556"/>
            <a:ext cx="3793422" cy="2484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Content Placeholder 29">
            <a:extLst>
              <a:ext uri="{FF2B5EF4-FFF2-40B4-BE49-F238E27FC236}">
                <a16:creationId xmlns:a16="http://schemas.microsoft.com/office/drawing/2014/main" id="{AF6FA0DD-C808-44D5-BB40-331B26F30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16" y="2375845"/>
            <a:ext cx="2320506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Basal roughness:</a:t>
            </a:r>
          </a:p>
          <a:p>
            <a:pPr marL="353124" lvl="1" indent="-179388">
              <a:buFont typeface="Arial" panose="020B0604020202020204" pitchFamily="34" charset="0"/>
              <a:buChar char="•"/>
            </a:pPr>
            <a:r>
              <a:rPr lang="en-GB" dirty="0"/>
              <a:t>R0 = 0 mm</a:t>
            </a:r>
          </a:p>
          <a:p>
            <a:pPr marL="353124" lvl="1" indent="-179388">
              <a:buFont typeface="Arial" panose="020B0604020202020204" pitchFamily="34" charset="0"/>
              <a:buChar char="•"/>
            </a:pPr>
            <a:r>
              <a:rPr lang="en-GB" dirty="0"/>
              <a:t>R1 = 2 mm</a:t>
            </a:r>
          </a:p>
          <a:p>
            <a:pPr marL="353124" lvl="1" indent="-179388">
              <a:buFont typeface="Arial" panose="020B0604020202020204" pitchFamily="34" charset="0"/>
              <a:buChar char="•"/>
            </a:pPr>
            <a:r>
              <a:rPr lang="en-GB" dirty="0"/>
              <a:t>R2 = 4 mm</a:t>
            </a:r>
          </a:p>
          <a:p>
            <a:pPr marL="353124" lvl="1" indent="-179388">
              <a:buFont typeface="Arial" panose="020B0604020202020204" pitchFamily="34" charset="0"/>
              <a:buChar char="•"/>
            </a:pPr>
            <a:r>
              <a:rPr lang="en-GB" dirty="0"/>
              <a:t>R3 = 6 mm</a:t>
            </a:r>
          </a:p>
          <a:p>
            <a:pPr marL="353124" lvl="1" indent="-179388"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Release volumes of </a:t>
            </a:r>
            <a:br>
              <a:rPr lang="en-GB" dirty="0"/>
            </a:br>
            <a:r>
              <a:rPr lang="en-GB" dirty="0"/>
              <a:t>4 mm ceramic beads:</a:t>
            </a:r>
          </a:p>
          <a:p>
            <a:pPr marL="353124" lvl="1" indent="-179388">
              <a:buFont typeface="Arial" panose="020B0604020202020204" pitchFamily="34" charset="0"/>
              <a:buChar char="•"/>
            </a:pPr>
            <a:r>
              <a:rPr lang="en-GB" dirty="0"/>
              <a:t>V1 = 3.5 kg</a:t>
            </a:r>
          </a:p>
          <a:p>
            <a:pPr marL="353124" lvl="1" indent="-179388">
              <a:buFont typeface="Arial" panose="020B0604020202020204" pitchFamily="34" charset="0"/>
              <a:buChar char="•"/>
            </a:pPr>
            <a:r>
              <a:rPr lang="en-GB" dirty="0"/>
              <a:t>V2 = 7.0 kg</a:t>
            </a:r>
          </a:p>
          <a:p>
            <a:pPr marL="353124" lvl="1" indent="-179388">
              <a:buFont typeface="Arial" panose="020B0604020202020204" pitchFamily="34" charset="0"/>
              <a:buChar char="•"/>
            </a:pPr>
            <a:r>
              <a:rPr lang="en-GB" dirty="0"/>
              <a:t>V3 = 10.5 kg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A9251A87-C51B-424C-A896-56F73B90645A}"/>
              </a:ext>
            </a:extLst>
          </p:cNvPr>
          <p:cNvCxnSpPr>
            <a:cxnSpLocks/>
          </p:cNvCxnSpPr>
          <p:nvPr/>
        </p:nvCxnSpPr>
        <p:spPr>
          <a:xfrm>
            <a:off x="5438576" y="3933645"/>
            <a:ext cx="3903832" cy="14147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125CF02A-68D3-444A-A46C-8B470A7D72F6}"/>
              </a:ext>
            </a:extLst>
          </p:cNvPr>
          <p:cNvSpPr/>
          <p:nvPr/>
        </p:nvSpPr>
        <p:spPr>
          <a:xfrm>
            <a:off x="9829800" y="715993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High speed camera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F4C4EC74-DBB6-4C06-9C35-BA6762A730B4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8859328" y="1173193"/>
            <a:ext cx="970472" cy="110030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1989B672-1F5B-4FCE-A212-63CAB4E31D7E}"/>
              </a:ext>
            </a:extLst>
          </p:cNvPr>
          <p:cNvCxnSpPr>
            <a:cxnSpLocks/>
          </p:cNvCxnSpPr>
          <p:nvPr/>
        </p:nvCxnSpPr>
        <p:spPr>
          <a:xfrm>
            <a:off x="5438576" y="3933645"/>
            <a:ext cx="2480473" cy="17511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438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GU2020">
            <a:hlinkClick r:id="" action="ppaction://media"/>
            <a:extLst>
              <a:ext uri="{FF2B5EF4-FFF2-40B4-BE49-F238E27FC236}">
                <a16:creationId xmlns:a16="http://schemas.microsoft.com/office/drawing/2014/main" id="{79877EB9-48FC-41A8-A0BA-8C05998D41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258" y="292083"/>
            <a:ext cx="11153484" cy="62738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670947-06FF-4A10-8581-0F74789216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6" r="8071"/>
          <a:stretch/>
        </p:blipFill>
        <p:spPr bwMode="auto">
          <a:xfrm>
            <a:off x="9142397" y="2422201"/>
            <a:ext cx="2308974" cy="19477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777341F-82FC-487E-87C5-AC22D9AFD2D2}"/>
              </a:ext>
            </a:extLst>
          </p:cNvPr>
          <p:cNvSpPr txBox="1"/>
          <p:nvPr/>
        </p:nvSpPr>
        <p:spPr>
          <a:xfrm>
            <a:off x="9142397" y="1837426"/>
            <a:ext cx="230897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Analysis focuses on section of constant flow height</a:t>
            </a:r>
          </a:p>
        </p:txBody>
      </p:sp>
    </p:spTree>
    <p:extLst>
      <p:ext uri="{BB962C8B-B14F-4D97-AF65-F5344CB8AC3E}">
        <p14:creationId xmlns:p14="http://schemas.microsoft.com/office/powerpoint/2010/main" val="410542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7E424-01A2-4B15-93B7-93EA544A7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985194" cy="1499616"/>
          </a:xfrm>
        </p:spPr>
        <p:txBody>
          <a:bodyPr>
            <a:normAutofit/>
          </a:bodyPr>
          <a:lstStyle/>
          <a:p>
            <a:r>
              <a:rPr lang="en-GB" sz="4500" noProof="0" dirty="0"/>
              <a:t>RESULTS –</a:t>
            </a:r>
            <a:br>
              <a:rPr lang="en-GB" sz="4500" noProof="0" dirty="0"/>
            </a:br>
            <a:r>
              <a:rPr lang="en-GB" sz="4500" noProof="0" dirty="0"/>
              <a:t>Velocity profiles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0743B0-91F5-4539-BA92-A31B61658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093" y="2872596"/>
            <a:ext cx="3547873" cy="2159365"/>
          </a:xfrm>
        </p:spPr>
        <p:txBody>
          <a:bodyPr>
            <a:norm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On R0 the mass was sliding as one block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Velocity profiles depending on starting volume and on the rough surfaces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81A6283-83E7-47FC-8F9B-6582BAA84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3" r="5402"/>
          <a:stretch/>
        </p:blipFill>
        <p:spPr bwMode="auto">
          <a:xfrm>
            <a:off x="4912347" y="485807"/>
            <a:ext cx="3449093" cy="28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9307BD1-4668-422D-8F8F-661FAED138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3" r="8056"/>
          <a:stretch/>
        </p:blipFill>
        <p:spPr bwMode="auto">
          <a:xfrm>
            <a:off x="8364684" y="485806"/>
            <a:ext cx="3347787" cy="28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80C588C-828C-4D75-9857-563C89B1CA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3" r="8056"/>
          <a:stretch/>
        </p:blipFill>
        <p:spPr bwMode="auto">
          <a:xfrm>
            <a:off x="8364676" y="3527149"/>
            <a:ext cx="3347787" cy="28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309FE18-07B4-4236-833A-D64AB6F5613B}"/>
              </a:ext>
            </a:extLst>
          </p:cNvPr>
          <p:cNvSpPr txBox="1"/>
          <p:nvPr/>
        </p:nvSpPr>
        <p:spPr>
          <a:xfrm>
            <a:off x="5342302" y="6001596"/>
            <a:ext cx="258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i="1" dirty="0"/>
              <a:t>R1=2mm      R2=4mm      R3=6mm</a:t>
            </a:r>
          </a:p>
          <a:p>
            <a:r>
              <a:rPr lang="de-AT" sz="1200" i="1" dirty="0"/>
              <a:t>V1=7.0kg    V2=3.5kg    V3=10.5kg</a:t>
            </a:r>
          </a:p>
        </p:txBody>
      </p:sp>
    </p:spTree>
    <p:extLst>
      <p:ext uri="{BB962C8B-B14F-4D97-AF65-F5344CB8AC3E}">
        <p14:creationId xmlns:p14="http://schemas.microsoft.com/office/powerpoint/2010/main" val="3577817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7E424-01A2-4B15-93B7-93EA544A7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GB" sz="4500" noProof="0" dirty="0"/>
              <a:t>RESULTS –</a:t>
            </a:r>
            <a:br>
              <a:rPr lang="en-GB" sz="4500" noProof="0" dirty="0"/>
            </a:br>
            <a:r>
              <a:rPr lang="en-GB" sz="4500" noProof="0" dirty="0"/>
              <a:t>Slip velocities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6DB7711-0074-4B86-A8CF-DABA6A1785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982" y="2398143"/>
            <a:ext cx="3904238" cy="4023360"/>
          </a:xfrm>
        </p:spPr>
        <p:txBody>
          <a:bodyPr>
            <a:norm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Mostly sliding for smooth surface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Slip velocity first decreases with roughness and then increases again (flow material got stuck in roughness)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Slip velocities decrease with time</a:t>
            </a:r>
            <a:r>
              <a:rPr lang="en-GB" baseline="30000" dirty="0"/>
              <a:t>1</a:t>
            </a:r>
          </a:p>
          <a:p>
            <a:pPr marL="0" indent="0">
              <a:buNone/>
            </a:pPr>
            <a:r>
              <a:rPr lang="en-GB" sz="1400" baseline="30000" dirty="0"/>
              <a:t>      1</a:t>
            </a:r>
            <a:r>
              <a:rPr lang="en-GB" sz="1400" dirty="0"/>
              <a:t> cf. Schaefer, M. and </a:t>
            </a:r>
            <a:r>
              <a:rPr lang="en-GB" sz="1400" dirty="0" err="1"/>
              <a:t>Bugnion</a:t>
            </a:r>
            <a:r>
              <a:rPr lang="en-GB" sz="1400" dirty="0"/>
              <a:t>, L. (2013)</a:t>
            </a:r>
            <a:endParaRPr lang="en-GB" sz="1400" baseline="300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9040729-A816-444A-811E-F1783231D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3" r="9138" b="11252"/>
          <a:stretch/>
        </p:blipFill>
        <p:spPr bwMode="auto">
          <a:xfrm>
            <a:off x="5756201" y="784153"/>
            <a:ext cx="4463717" cy="3373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00A4628-D677-49A3-B306-15383C84D89E}"/>
              </a:ext>
            </a:extLst>
          </p:cNvPr>
          <p:cNvPicPr/>
          <p:nvPr/>
        </p:nvPicPr>
        <p:blipFill rotWithShape="1">
          <a:blip r:embed="rId4"/>
          <a:srcRect l="16377" r="23583" b="5437"/>
          <a:stretch/>
        </p:blipFill>
        <p:spPr bwMode="auto">
          <a:xfrm rot="16200000">
            <a:off x="5786287" y="3999104"/>
            <a:ext cx="1259840" cy="2807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8BCADA5-E6F5-460D-B138-7431F94AF8B0}"/>
              </a:ext>
            </a:extLst>
          </p:cNvPr>
          <p:cNvSpPr txBox="1"/>
          <p:nvPr/>
        </p:nvSpPr>
        <p:spPr>
          <a:xfrm>
            <a:off x="5012222" y="6079304"/>
            <a:ext cx="288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Sketch of decreased roughness due to stuck ceramic beats.</a:t>
            </a:r>
            <a:endParaRPr lang="de-AT" sz="1200" dirty="0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1FB38074-120D-46F9-8127-E131A074E13B}"/>
              </a:ext>
            </a:extLst>
          </p:cNvPr>
          <p:cNvCxnSpPr>
            <a:cxnSpLocks/>
          </p:cNvCxnSpPr>
          <p:nvPr/>
        </p:nvCxnSpPr>
        <p:spPr>
          <a:xfrm flipV="1">
            <a:off x="7988060" y="4037162"/>
            <a:ext cx="646982" cy="14664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0109C3C3-5554-40F7-8E70-5AC80AC2D1F5}"/>
              </a:ext>
            </a:extLst>
          </p:cNvPr>
          <p:cNvSpPr txBox="1"/>
          <p:nvPr/>
        </p:nvSpPr>
        <p:spPr>
          <a:xfrm>
            <a:off x="9336427" y="6052145"/>
            <a:ext cx="258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i="1" dirty="0"/>
              <a:t>R1=2mm      R2=4mm      R3=6mm</a:t>
            </a:r>
          </a:p>
          <a:p>
            <a:r>
              <a:rPr lang="de-AT" sz="1200" i="1" dirty="0"/>
              <a:t>V1=7.0kg    V2=3.5kg    V3=10.5kg</a:t>
            </a:r>
          </a:p>
        </p:txBody>
      </p:sp>
    </p:spTree>
    <p:extLst>
      <p:ext uri="{BB962C8B-B14F-4D97-AF65-F5344CB8AC3E}">
        <p14:creationId xmlns:p14="http://schemas.microsoft.com/office/powerpoint/2010/main" val="802368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7E424-01A2-4B15-93B7-93EA544A7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4500" noProof="0" dirty="0"/>
              <a:t>RESULTS –</a:t>
            </a:r>
            <a:br>
              <a:rPr lang="en-GB" sz="4500" noProof="0" dirty="0"/>
            </a:br>
            <a:r>
              <a:rPr lang="en-GB" sz="4500" noProof="0" dirty="0"/>
              <a:t>Runout lengths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E11D97A-1023-4B4E-8044-88B11D4F6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514" y="2570672"/>
            <a:ext cx="4429615" cy="3112598"/>
          </a:xfrm>
        </p:spPr>
        <p:txBody>
          <a:bodyPr vert="horz" lIns="45720" tIns="45720" rIns="45720" bIns="45720" rtlCol="0">
            <a:normAutofit/>
          </a:bodyPr>
          <a:lstStyle/>
          <a:p>
            <a:pPr marL="0" indent="0">
              <a:buNone/>
            </a:pPr>
            <a:r>
              <a:rPr lang="en-GB" dirty="0"/>
              <a:t>Runout lengths…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increases with decreasing roughness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increases with increasing starting volume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CA8D94-EC47-4845-9454-E8FD1AAB3509}"/>
              </a:ext>
            </a:extLst>
          </p:cNvPr>
          <p:cNvSpPr txBox="1"/>
          <p:nvPr/>
        </p:nvSpPr>
        <p:spPr>
          <a:xfrm>
            <a:off x="9339488" y="6054522"/>
            <a:ext cx="269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i="1" dirty="0"/>
              <a:t>R1=2mm      R2=4mm      R3=6mm</a:t>
            </a:r>
          </a:p>
          <a:p>
            <a:r>
              <a:rPr lang="de-AT" sz="1200" i="1" dirty="0"/>
              <a:t>V1=7.0kg    V2=3.5kg    V3=10.5kg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D41480-BA8D-4B5E-936F-661165DDD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042" y="1099540"/>
            <a:ext cx="5308093" cy="444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92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7E424-01A2-4B15-93B7-93EA544A7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500" dirty="0"/>
              <a:t>Summary  </a:t>
            </a:r>
            <a:r>
              <a:rPr lang="en-GB" sz="4500" noProof="0" dirty="0"/>
              <a:t>         and           Discussion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0743B0-91F5-4539-BA92-A31B61658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998986" cy="4023360"/>
          </a:xfrm>
        </p:spPr>
        <p:txBody>
          <a:bodyPr>
            <a:norm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Runout distance decreases with a higher roughness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Increasing the roughness above a certain height makes no difference regarding friction coefficients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Bigger starting volumes lead to higher velocities, flow heights and runout distances on the rough surfaces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974F916A-1DC4-4728-AEFC-AF6BDDAA0F64}"/>
              </a:ext>
            </a:extLst>
          </p:cNvPr>
          <p:cNvSpPr txBox="1">
            <a:spLocks/>
          </p:cNvSpPr>
          <p:nvPr/>
        </p:nvSpPr>
        <p:spPr>
          <a:xfrm>
            <a:off x="6512942" y="2266088"/>
            <a:ext cx="4671499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Scaling effects</a:t>
            </a:r>
            <a:r>
              <a:rPr lang="en-US" baseline="30000" dirty="0"/>
              <a:t>2</a:t>
            </a:r>
            <a:r>
              <a:rPr lang="en-US" dirty="0"/>
              <a:t> as well as side wall friction</a:t>
            </a:r>
            <a:r>
              <a:rPr lang="en-US" baseline="30000" dirty="0"/>
              <a:t>3</a:t>
            </a:r>
            <a:r>
              <a:rPr lang="en-US" dirty="0"/>
              <a:t> must be considered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Further experiments with larger starting volumes are recommended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dirty="0"/>
              <a:t>Analysed</a:t>
            </a:r>
            <a:r>
              <a:rPr lang="en-US" dirty="0"/>
              <a:t> section of flow should be extended in further experiments</a:t>
            </a:r>
            <a:r>
              <a:rPr lang="en-US" baseline="30000" dirty="0"/>
              <a:t>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aseline="30000" dirty="0"/>
              <a:t>      2</a:t>
            </a:r>
            <a:r>
              <a:rPr lang="en-US" sz="1400" dirty="0"/>
              <a:t> Iverson, R. (2015); </a:t>
            </a:r>
            <a:r>
              <a:rPr lang="en-US" sz="1400" dirty="0" err="1"/>
              <a:t>Kesseler</a:t>
            </a:r>
            <a:r>
              <a:rPr lang="en-US" sz="1400" dirty="0"/>
              <a:t>, M. et al. (2018)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aseline="30000" dirty="0"/>
              <a:t>      3</a:t>
            </a:r>
            <a:r>
              <a:rPr lang="en-US" sz="1400" dirty="0"/>
              <a:t> Job, P. et al. (2005)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aseline="30000" dirty="0"/>
              <a:t>      4</a:t>
            </a:r>
            <a:r>
              <a:rPr lang="en-US" sz="1400" dirty="0"/>
              <a:t> Schaefer, M. and </a:t>
            </a:r>
            <a:r>
              <a:rPr lang="en-US" sz="1400" dirty="0" err="1"/>
              <a:t>Bugnion</a:t>
            </a:r>
            <a:r>
              <a:rPr lang="en-US" sz="1400" dirty="0"/>
              <a:t>, L. (2013)</a:t>
            </a:r>
            <a:endParaRPr lang="en-US" sz="1400" baseline="30000" dirty="0"/>
          </a:p>
          <a:p>
            <a:pPr marL="179388" indent="-179388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2781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DCD89DD-FA07-4782-9AED-5300FE45A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500" dirty="0"/>
              <a:t>References</a:t>
            </a:r>
            <a:endParaRPr lang="de-AT" sz="4500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7E16A05-0267-4487-B932-ECAE8630E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Iverson, Richard M. (2015):</a:t>
            </a:r>
            <a:r>
              <a:rPr lang="en-US" dirty="0"/>
              <a:t> Scaling and design of landslide and debris-flow experiments. </a:t>
            </a:r>
            <a:r>
              <a:rPr lang="en-US" i="1" dirty="0"/>
              <a:t>In: Geomorphology</a:t>
            </a:r>
            <a:r>
              <a:rPr lang="en-US" dirty="0"/>
              <a:t>, Volume 244, 09.2015, p. 9–20, DOI: 10.1016/j.geomorph.2015.02.033.</a:t>
            </a:r>
          </a:p>
          <a:p>
            <a:r>
              <a:rPr lang="en-US" b="1" dirty="0" err="1"/>
              <a:t>Jop</a:t>
            </a:r>
            <a:r>
              <a:rPr lang="en-US" b="1" dirty="0"/>
              <a:t>, Pierre, </a:t>
            </a:r>
            <a:r>
              <a:rPr lang="en-US" b="1" dirty="0" err="1"/>
              <a:t>Forterre</a:t>
            </a:r>
            <a:r>
              <a:rPr lang="en-US" b="1" dirty="0"/>
              <a:t>, </a:t>
            </a:r>
            <a:r>
              <a:rPr lang="en-US" b="1" dirty="0" err="1"/>
              <a:t>Yoël</a:t>
            </a:r>
            <a:r>
              <a:rPr lang="en-US" b="1" dirty="0"/>
              <a:t> and </a:t>
            </a:r>
            <a:r>
              <a:rPr lang="en-US" b="1" dirty="0" err="1"/>
              <a:t>Pouliquen</a:t>
            </a:r>
            <a:r>
              <a:rPr lang="en-US" b="1" dirty="0"/>
              <a:t>, Olivier (2005):</a:t>
            </a:r>
            <a:r>
              <a:rPr lang="en-US" dirty="0"/>
              <a:t> Crucial role of sidewalls in granular surface flows: consequences for the rheology. </a:t>
            </a:r>
            <a:r>
              <a:rPr lang="en-US" i="1" dirty="0"/>
              <a:t>In: Journal of Fluid Mechanics</a:t>
            </a:r>
            <a:r>
              <a:rPr lang="en-US" dirty="0"/>
              <a:t>, Volume 541, Issue 1, 11.10.2005, p. 167, DOI: 10.1017/S0022112005005987.</a:t>
            </a:r>
            <a:endParaRPr lang="de-AT" dirty="0"/>
          </a:p>
          <a:p>
            <a:r>
              <a:rPr lang="en-US" b="1" dirty="0"/>
              <a:t>Reider, Lukas (2020):</a:t>
            </a:r>
            <a:r>
              <a:rPr lang="en-US" dirty="0"/>
              <a:t> On the effect of surface roughness on velocity profiles and runout lengths of dry granular flows.</a:t>
            </a:r>
            <a:r>
              <a:rPr lang="de-DE" dirty="0"/>
              <a:t> </a:t>
            </a:r>
            <a:r>
              <a:rPr lang="de-DE" dirty="0" err="1"/>
              <a:t>Master‘s</a:t>
            </a:r>
            <a:r>
              <a:rPr lang="de-DE" dirty="0"/>
              <a:t> </a:t>
            </a:r>
            <a:r>
              <a:rPr lang="de-DE" dirty="0" err="1"/>
              <a:t>thesis</a:t>
            </a:r>
            <a:r>
              <a:rPr lang="de-DE" dirty="0"/>
              <a:t> - </a:t>
            </a:r>
            <a:r>
              <a:rPr lang="en-US" dirty="0"/>
              <a:t>Institute of Mountain Risk Engineering</a:t>
            </a:r>
            <a:r>
              <a:rPr lang="de-DE" dirty="0"/>
              <a:t> (IAN), </a:t>
            </a:r>
            <a:r>
              <a:rPr lang="en-US" dirty="0"/>
              <a:t>University of Natural Resources and Life Sciences Vienna (BOKU)</a:t>
            </a:r>
            <a:r>
              <a:rPr lang="de-DE" dirty="0"/>
              <a:t>, pp</a:t>
            </a:r>
            <a:r>
              <a:rPr lang="en-US" dirty="0"/>
              <a:t>. 95.</a:t>
            </a:r>
          </a:p>
          <a:p>
            <a:r>
              <a:rPr lang="en-US" b="1" dirty="0"/>
              <a:t>Schaefer, Marius and </a:t>
            </a:r>
            <a:r>
              <a:rPr lang="en-US" b="1" dirty="0" err="1"/>
              <a:t>Bugnion</a:t>
            </a:r>
            <a:r>
              <a:rPr lang="en-US" b="1" dirty="0"/>
              <a:t>, Louis (2013):</a:t>
            </a:r>
            <a:r>
              <a:rPr lang="en-US" dirty="0"/>
              <a:t> Velocity profile variations in granular flows with changing boundary conditions: insights from experiments. </a:t>
            </a:r>
            <a:r>
              <a:rPr lang="en-US" i="1" dirty="0"/>
              <a:t>In: Physics of Fluids</a:t>
            </a:r>
            <a:r>
              <a:rPr lang="en-US" dirty="0"/>
              <a:t>, Volume 25, Issue 6, 06.2013, p. 063303, DOI: 10.1063/1.4810973.</a:t>
            </a: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622517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Benutzerdefiniert 5">
      <a:dk1>
        <a:srgbClr val="424242"/>
      </a:dk1>
      <a:lt1>
        <a:sysClr val="window" lastClr="FFFFFF"/>
      </a:lt1>
      <a:dk2>
        <a:srgbClr val="424242"/>
      </a:dk2>
      <a:lt2>
        <a:srgbClr val="F8F8F8"/>
      </a:lt2>
      <a:accent1>
        <a:srgbClr val="969696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489</Words>
  <Application>Microsoft Office PowerPoint</Application>
  <PresentationFormat>Breitbild</PresentationFormat>
  <Paragraphs>59</Paragraphs>
  <Slides>8</Slides>
  <Notes>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Calibri</vt:lpstr>
      <vt:lpstr>Tw Cen MT</vt:lpstr>
      <vt:lpstr>Tw Cen MT Condensed</vt:lpstr>
      <vt:lpstr>Wingdings 3</vt:lpstr>
      <vt:lpstr>Integral</vt:lpstr>
      <vt:lpstr>On the effect of surface roughness on velocity profiles and runout lengths of dry granular flows </vt:lpstr>
      <vt:lpstr>Experiments</vt:lpstr>
      <vt:lpstr>PowerPoint-Präsentation</vt:lpstr>
      <vt:lpstr>RESULTS – Velocity profiles</vt:lpstr>
      <vt:lpstr>RESULTS – Slip velocities</vt:lpstr>
      <vt:lpstr>RESULTS – Runout lengths</vt:lpstr>
      <vt:lpstr>Summary           and           Discussion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effect of surface roughness on velocity profiles and runout lengths of dry granular flows</dc:title>
  <dc:creator>Lukas Reider</dc:creator>
  <cp:lastModifiedBy>Lukas Reider</cp:lastModifiedBy>
  <cp:revision>201</cp:revision>
  <dcterms:created xsi:type="dcterms:W3CDTF">2020-01-14T19:33:23Z</dcterms:created>
  <dcterms:modified xsi:type="dcterms:W3CDTF">2020-05-03T17:02:35Z</dcterms:modified>
</cp:coreProperties>
</file>