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userDrawn="1">
          <p15:clr>
            <a:srgbClr val="A4A3A4"/>
          </p15:clr>
        </p15:guide>
        <p15:guide id="2" pos="15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875"/>
    <a:srgbClr val="9AAE54"/>
    <a:srgbClr val="38A185"/>
    <a:srgbClr val="349C80"/>
    <a:srgbClr val="007A6E"/>
    <a:srgbClr val="075A78"/>
    <a:srgbClr val="313F46"/>
    <a:srgbClr val="005995"/>
    <a:srgbClr val="63C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24" d="100"/>
          <a:sy n="24" d="100"/>
        </p:scale>
        <p:origin x="948" y="84"/>
      </p:cViewPr>
      <p:guideLst>
        <p:guide orient="horz" pos="10204"/>
        <p:guide pos="15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t = 0.01s, H = 100</a:t>
            </a:r>
          </a:p>
        </c:rich>
      </c:tx>
      <c:layout/>
      <c:overlay val="0"/>
      <c:spPr>
        <a:noFill/>
        <a:ln>
          <a:solidFill>
            <a:srgbClr val="002B4E"/>
          </a:solid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v>Analytical</c:v>
          </c:tx>
          <c:spPr>
            <a:ln w="19050" cap="rnd">
              <a:solidFill>
                <a:schemeClr val="accent3"/>
              </a:solidFill>
              <a:round/>
            </a:ln>
            <a:effectLst/>
          </c:spPr>
          <c:marker>
            <c:symbol val="none"/>
          </c:marker>
          <c:xVal>
            <c:numRef>
              <c:f>Sheet1!$A$2:$A$101</c:f>
              <c:numCache>
                <c:formatCode>General</c:formatCode>
                <c:ptCount val="100"/>
                <c:pt idx="0" formatCode="0.00E+00">
                  <c:v>5.0000000000000002E-5</c:v>
                </c:pt>
                <c:pt idx="1">
                  <c:v>1.4999999999999999E-4</c:v>
                </c:pt>
                <c:pt idx="2">
                  <c:v>2.5000000000000001E-4</c:v>
                </c:pt>
                <c:pt idx="3">
                  <c:v>3.5E-4</c:v>
                </c:pt>
                <c:pt idx="4">
                  <c:v>4.4999999999999999E-4</c:v>
                </c:pt>
                <c:pt idx="5">
                  <c:v>5.5000000000000003E-4</c:v>
                </c:pt>
                <c:pt idx="6">
                  <c:v>6.4999999999999997E-4</c:v>
                </c:pt>
                <c:pt idx="7">
                  <c:v>7.5000000000000002E-4</c:v>
                </c:pt>
                <c:pt idx="8">
                  <c:v>8.4999999999999995E-4</c:v>
                </c:pt>
                <c:pt idx="9">
                  <c:v>9.5E-4</c:v>
                </c:pt>
                <c:pt idx="10">
                  <c:v>1.0499999999999999E-3</c:v>
                </c:pt>
                <c:pt idx="11">
                  <c:v>1.15E-3</c:v>
                </c:pt>
                <c:pt idx="12">
                  <c:v>1.25E-3</c:v>
                </c:pt>
                <c:pt idx="13">
                  <c:v>1.3500000000000001E-3</c:v>
                </c:pt>
                <c:pt idx="14">
                  <c:v>1.4499999999999999E-3</c:v>
                </c:pt>
                <c:pt idx="15">
                  <c:v>1.5499999999999999E-3</c:v>
                </c:pt>
                <c:pt idx="16">
                  <c:v>1.65E-3</c:v>
                </c:pt>
                <c:pt idx="17">
                  <c:v>1.75E-3</c:v>
                </c:pt>
                <c:pt idx="18">
                  <c:v>1.8500000000000001E-3</c:v>
                </c:pt>
                <c:pt idx="19">
                  <c:v>1.9499999999999999E-3</c:v>
                </c:pt>
                <c:pt idx="20">
                  <c:v>2.0500000000000002E-3</c:v>
                </c:pt>
                <c:pt idx="21">
                  <c:v>2.15E-3</c:v>
                </c:pt>
                <c:pt idx="22">
                  <c:v>2.2499999999999998E-3</c:v>
                </c:pt>
                <c:pt idx="23">
                  <c:v>2.3500000000000001E-3</c:v>
                </c:pt>
                <c:pt idx="24">
                  <c:v>2.4499999999999999E-3</c:v>
                </c:pt>
                <c:pt idx="25">
                  <c:v>2.5500000000000002E-3</c:v>
                </c:pt>
                <c:pt idx="26">
                  <c:v>2.65E-3</c:v>
                </c:pt>
                <c:pt idx="27">
                  <c:v>2.7499999999999998E-3</c:v>
                </c:pt>
                <c:pt idx="28">
                  <c:v>2.8500000000000001E-3</c:v>
                </c:pt>
                <c:pt idx="29">
                  <c:v>2.9499999999999999E-3</c:v>
                </c:pt>
                <c:pt idx="30">
                  <c:v>3.0500000000000002E-3</c:v>
                </c:pt>
                <c:pt idx="31">
                  <c:v>3.15E-3</c:v>
                </c:pt>
                <c:pt idx="32">
                  <c:v>3.2499999999999999E-3</c:v>
                </c:pt>
                <c:pt idx="33">
                  <c:v>3.3500000000000001E-3</c:v>
                </c:pt>
                <c:pt idx="34">
                  <c:v>3.4499999999999999E-3</c:v>
                </c:pt>
                <c:pt idx="35">
                  <c:v>3.5500000000000002E-3</c:v>
                </c:pt>
                <c:pt idx="36">
                  <c:v>3.65E-3</c:v>
                </c:pt>
                <c:pt idx="37">
                  <c:v>3.7499999999999999E-3</c:v>
                </c:pt>
                <c:pt idx="38">
                  <c:v>3.8500000000000001E-3</c:v>
                </c:pt>
                <c:pt idx="39">
                  <c:v>3.9500000000000004E-3</c:v>
                </c:pt>
                <c:pt idx="40">
                  <c:v>4.0499999999999998E-3</c:v>
                </c:pt>
                <c:pt idx="41">
                  <c:v>4.15E-3</c:v>
                </c:pt>
                <c:pt idx="42">
                  <c:v>4.2500000000000003E-3</c:v>
                </c:pt>
                <c:pt idx="43">
                  <c:v>4.3499999999999997E-3</c:v>
                </c:pt>
                <c:pt idx="44">
                  <c:v>4.45E-3</c:v>
                </c:pt>
                <c:pt idx="45">
                  <c:v>4.5500000000000002E-3</c:v>
                </c:pt>
                <c:pt idx="46">
                  <c:v>4.6499999999999996E-3</c:v>
                </c:pt>
                <c:pt idx="47">
                  <c:v>4.7499999999999999E-3</c:v>
                </c:pt>
                <c:pt idx="48">
                  <c:v>4.8500000000000001E-3</c:v>
                </c:pt>
                <c:pt idx="49">
                  <c:v>4.9500000000000004E-3</c:v>
                </c:pt>
                <c:pt idx="50">
                  <c:v>5.0499999999999998E-3</c:v>
                </c:pt>
                <c:pt idx="51">
                  <c:v>5.1500000000000001E-3</c:v>
                </c:pt>
                <c:pt idx="52">
                  <c:v>5.2500000000000003E-3</c:v>
                </c:pt>
                <c:pt idx="53">
                  <c:v>5.3499999999999997E-3</c:v>
                </c:pt>
                <c:pt idx="54">
                  <c:v>5.45E-3</c:v>
                </c:pt>
                <c:pt idx="55">
                  <c:v>5.5500000000000002E-3</c:v>
                </c:pt>
                <c:pt idx="56">
                  <c:v>5.6499999999999996E-3</c:v>
                </c:pt>
                <c:pt idx="57">
                  <c:v>5.7499999999999999E-3</c:v>
                </c:pt>
                <c:pt idx="58">
                  <c:v>5.8500000000000002E-3</c:v>
                </c:pt>
                <c:pt idx="59">
                  <c:v>5.9500000000000004E-3</c:v>
                </c:pt>
                <c:pt idx="60">
                  <c:v>6.0499999999999998E-3</c:v>
                </c:pt>
                <c:pt idx="61">
                  <c:v>6.1500000000000001E-3</c:v>
                </c:pt>
                <c:pt idx="62">
                  <c:v>6.2500000000000003E-3</c:v>
                </c:pt>
                <c:pt idx="63">
                  <c:v>6.3499999999999997E-3</c:v>
                </c:pt>
                <c:pt idx="64">
                  <c:v>6.45E-3</c:v>
                </c:pt>
                <c:pt idx="65">
                  <c:v>6.5500000000000003E-3</c:v>
                </c:pt>
                <c:pt idx="66">
                  <c:v>6.6499999999999997E-3</c:v>
                </c:pt>
                <c:pt idx="67">
                  <c:v>6.7499999999999999E-3</c:v>
                </c:pt>
                <c:pt idx="68">
                  <c:v>6.8500000000000002E-3</c:v>
                </c:pt>
                <c:pt idx="69">
                  <c:v>6.9499999999999996E-3</c:v>
                </c:pt>
                <c:pt idx="70">
                  <c:v>7.0499999999999998E-3</c:v>
                </c:pt>
                <c:pt idx="71">
                  <c:v>7.1500000000000001E-3</c:v>
                </c:pt>
                <c:pt idx="72">
                  <c:v>7.2500000000000004E-3</c:v>
                </c:pt>
                <c:pt idx="73">
                  <c:v>7.3499999999999998E-3</c:v>
                </c:pt>
                <c:pt idx="74">
                  <c:v>7.45E-3</c:v>
                </c:pt>
                <c:pt idx="75">
                  <c:v>7.5500000000000003E-3</c:v>
                </c:pt>
                <c:pt idx="76">
                  <c:v>7.6499999999999997E-3</c:v>
                </c:pt>
                <c:pt idx="77">
                  <c:v>7.7499999999999999E-3</c:v>
                </c:pt>
                <c:pt idx="78">
                  <c:v>7.8499999999999993E-3</c:v>
                </c:pt>
                <c:pt idx="79">
                  <c:v>7.9500000000000005E-3</c:v>
                </c:pt>
                <c:pt idx="80">
                  <c:v>8.0499999999999999E-3</c:v>
                </c:pt>
                <c:pt idx="81">
                  <c:v>8.1499999999999993E-3</c:v>
                </c:pt>
                <c:pt idx="82">
                  <c:v>8.2500000000000004E-3</c:v>
                </c:pt>
                <c:pt idx="83">
                  <c:v>8.3499999999999998E-3</c:v>
                </c:pt>
                <c:pt idx="84">
                  <c:v>8.4499999999999992E-3</c:v>
                </c:pt>
                <c:pt idx="85">
                  <c:v>8.5500000000000003E-3</c:v>
                </c:pt>
                <c:pt idx="86">
                  <c:v>8.6499999999999997E-3</c:v>
                </c:pt>
                <c:pt idx="87">
                  <c:v>8.7500000000000008E-3</c:v>
                </c:pt>
                <c:pt idx="88">
                  <c:v>8.8500000000000002E-3</c:v>
                </c:pt>
                <c:pt idx="89">
                  <c:v>8.9499999999999996E-3</c:v>
                </c:pt>
                <c:pt idx="90">
                  <c:v>9.0500000000000008E-3</c:v>
                </c:pt>
                <c:pt idx="91">
                  <c:v>9.1500000000000001E-3</c:v>
                </c:pt>
                <c:pt idx="92">
                  <c:v>9.2499999999999995E-3</c:v>
                </c:pt>
                <c:pt idx="93">
                  <c:v>9.3500000000000007E-3</c:v>
                </c:pt>
                <c:pt idx="94">
                  <c:v>9.4500000000000001E-3</c:v>
                </c:pt>
                <c:pt idx="95">
                  <c:v>9.5499999999999995E-3</c:v>
                </c:pt>
                <c:pt idx="96">
                  <c:v>9.6500000000000006E-3</c:v>
                </c:pt>
                <c:pt idx="97">
                  <c:v>9.75E-3</c:v>
                </c:pt>
                <c:pt idx="98">
                  <c:v>9.8499999999999994E-3</c:v>
                </c:pt>
                <c:pt idx="99">
                  <c:v>9.9500000000000005E-3</c:v>
                </c:pt>
              </c:numCache>
            </c:numRef>
          </c:xVal>
          <c:yVal>
            <c:numRef>
              <c:f>Sheet1!$F$2:$F$101</c:f>
              <c:numCache>
                <c:formatCode>General</c:formatCode>
                <c:ptCount val="1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0.999999999999998</c:v>
                </c:pt>
                <c:pt idx="15">
                  <c:v>0.99999999999998801</c:v>
                </c:pt>
                <c:pt idx="16">
                  <c:v>0.99999999999993205</c:v>
                </c:pt>
                <c:pt idx="17">
                  <c:v>0.99999999999963696</c:v>
                </c:pt>
                <c:pt idx="18">
                  <c:v>0.99999999999814504</c:v>
                </c:pt>
                <c:pt idx="19">
                  <c:v>0.99999999999098699</c:v>
                </c:pt>
                <c:pt idx="20">
                  <c:v>0.99999999995829103</c:v>
                </c:pt>
                <c:pt idx="21">
                  <c:v>0.99999999981622201</c:v>
                </c:pt>
                <c:pt idx="22">
                  <c:v>0.99999999922890004</c:v>
                </c:pt>
                <c:pt idx="23">
                  <c:v>0.999999996918844</c:v>
                </c:pt>
                <c:pt idx="24">
                  <c:v>0.99999998827442105</c:v>
                </c:pt>
                <c:pt idx="25">
                  <c:v>0.99999995749800297</c:v>
                </c:pt>
                <c:pt idx="26">
                  <c:v>0.999999853249676</c:v>
                </c:pt>
                <c:pt idx="27">
                  <c:v>0.99999951728811898</c:v>
                </c:pt>
                <c:pt idx="28">
                  <c:v>0.999998487186606</c:v>
                </c:pt>
                <c:pt idx="29">
                  <c:v>0.99999548221156898</c:v>
                </c:pt>
                <c:pt idx="30">
                  <c:v>0.99998714208659201</c:v>
                </c:pt>
                <c:pt idx="31">
                  <c:v>0.99996511913521002</c:v>
                </c:pt>
                <c:pt idx="32">
                  <c:v>0.99990979047415496</c:v>
                </c:pt>
                <c:pt idx="33">
                  <c:v>0.999777540112195</c:v>
                </c:pt>
                <c:pt idx="34">
                  <c:v>0.99947678292285203</c:v>
                </c:pt>
                <c:pt idx="35">
                  <c:v>0.99882604224215499</c:v>
                </c:pt>
                <c:pt idx="36">
                  <c:v>0.99748644877410897</c:v>
                </c:pt>
                <c:pt idx="37">
                  <c:v>0.99486276479968805</c:v>
                </c:pt>
                <c:pt idx="38">
                  <c:v>0.98997372295215602</c:v>
                </c:pt>
                <c:pt idx="39">
                  <c:v>0.98130590083554603</c:v>
                </c:pt>
                <c:pt idx="40">
                  <c:v>0.96668512289627595</c:v>
                </c:pt>
                <c:pt idx="41">
                  <c:v>0.94322093871151902</c:v>
                </c:pt>
                <c:pt idx="42">
                  <c:v>0.90739355179297698</c:v>
                </c:pt>
                <c:pt idx="43">
                  <c:v>0.85534607330354295</c:v>
                </c:pt>
                <c:pt idx="44">
                  <c:v>0.78340791630357198</c:v>
                </c:pt>
                <c:pt idx="45">
                  <c:v>0.68880726685756999</c:v>
                </c:pt>
                <c:pt idx="46">
                  <c:v>0.57044745963719001</c:v>
                </c:pt>
                <c:pt idx="47">
                  <c:v>0.42955433462318998</c:v>
                </c:pt>
                <c:pt idx="48">
                  <c:v>0.26998447800354602</c:v>
                </c:pt>
                <c:pt idx="49">
                  <c:v>9.8040304444918E-2</c:v>
                </c:pt>
                <c:pt idx="50">
                  <c:v>0.90195969555508404</c:v>
                </c:pt>
                <c:pt idx="51">
                  <c:v>0.73001552199645403</c:v>
                </c:pt>
                <c:pt idx="52">
                  <c:v>0.57044566537680996</c:v>
                </c:pt>
                <c:pt idx="53">
                  <c:v>0.42955254036281199</c:v>
                </c:pt>
                <c:pt idx="54">
                  <c:v>0.31119273314243001</c:v>
                </c:pt>
                <c:pt idx="55">
                  <c:v>0.21659208369642799</c:v>
                </c:pt>
                <c:pt idx="56">
                  <c:v>0.14465392669645799</c:v>
                </c:pt>
                <c:pt idx="57">
                  <c:v>9.2606448207022907E-2</c:v>
                </c:pt>
                <c:pt idx="58">
                  <c:v>5.6779061288481501E-2</c:v>
                </c:pt>
                <c:pt idx="59">
                  <c:v>3.3314877103724397E-2</c:v>
                </c:pt>
                <c:pt idx="60">
                  <c:v>1.86940991644543E-2</c:v>
                </c:pt>
                <c:pt idx="61">
                  <c:v>1.00262770478437E-2</c:v>
                </c:pt>
                <c:pt idx="62">
                  <c:v>5.1372352003124103E-3</c:v>
                </c:pt>
                <c:pt idx="63">
                  <c:v>2.5135512258914702E-3</c:v>
                </c:pt>
                <c:pt idx="64">
                  <c:v>1.1739577578454999E-3</c:v>
                </c:pt>
                <c:pt idx="65">
                  <c:v>5.2321707714846402E-4</c:v>
                </c:pt>
                <c:pt idx="66">
                  <c:v>2.2245988780517301E-4</c:v>
                </c:pt>
                <c:pt idx="67" formatCode="0.00E+00">
                  <c:v>9.0209525845413494E-5</c:v>
                </c:pt>
                <c:pt idx="68" formatCode="0.00E+00">
                  <c:v>3.4880864790041597E-5</c:v>
                </c:pt>
                <c:pt idx="69" formatCode="0.00E+00">
                  <c:v>1.28579134079206E-5</c:v>
                </c:pt>
                <c:pt idx="70" formatCode="0.00E+00">
                  <c:v>4.5177884312562904E-6</c:v>
                </c:pt>
                <c:pt idx="71" formatCode="0.00E+00">
                  <c:v>1.5128133939176699E-6</c:v>
                </c:pt>
                <c:pt idx="72" formatCode="0.00E+00">
                  <c:v>4.8271188091801902E-7</c:v>
                </c:pt>
                <c:pt idx="73" formatCode="0.00E+00">
                  <c:v>1.4675032355421201E-7</c:v>
                </c:pt>
                <c:pt idx="74" formatCode="0.00E+00">
                  <c:v>4.2501997081294902E-8</c:v>
                </c:pt>
                <c:pt idx="75" formatCode="0.00E+00">
                  <c:v>1.1725579363349799E-8</c:v>
                </c:pt>
                <c:pt idx="76" formatCode="0.00E+00">
                  <c:v>3.08115612232128E-9</c:v>
                </c:pt>
                <c:pt idx="77" formatCode="0.00E+00">
                  <c:v>7.7110045521517399E-10</c:v>
                </c:pt>
                <c:pt idx="78" formatCode="0.00E+00">
                  <c:v>1.8377763557378099E-10</c:v>
                </c:pt>
                <c:pt idx="79" formatCode="0.00E+00">
                  <c:v>4.1708880573732199E-11</c:v>
                </c:pt>
                <c:pt idx="80" formatCode="0.00E+00">
                  <c:v>9.0134720369518405E-12</c:v>
                </c:pt>
                <c:pt idx="81" formatCode="0.00E+00">
                  <c:v>1.8546220664827402E-12</c:v>
                </c:pt>
                <c:pt idx="82" formatCode="0.00E+00">
                  <c:v>3.6329575211743999E-13</c:v>
                </c:pt>
                <c:pt idx="83" formatCode="0.00E+00">
                  <c:v>6.7712612194959998E-14</c:v>
                </c:pt>
                <c:pt idx="84" formatCode="0.00E+00">
                  <c:v>1.19816148202121E-14</c:v>
                </c:pt>
                <c:pt idx="85" formatCode="0.00E+00">
                  <c:v>2.0885383631562401E-15</c:v>
                </c:pt>
                <c:pt idx="86" formatCode="0.00E+00">
                  <c:v>3.2976921523519501E-16</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ser>
        <c:ser>
          <c:idx val="0"/>
          <c:order val="1"/>
          <c:tx>
            <c:v>Numerical</c:v>
          </c:tx>
          <c:spPr>
            <a:ln w="19050" cap="rnd">
              <a:noFill/>
              <a:round/>
            </a:ln>
            <a:effectLst/>
          </c:spPr>
          <c:marker>
            <c:symbol val="circle"/>
            <c:size val="5"/>
            <c:spPr>
              <a:solidFill>
                <a:schemeClr val="accent4"/>
              </a:solidFill>
              <a:ln w="9525">
                <a:solidFill>
                  <a:schemeClr val="accent4"/>
                </a:solidFill>
              </a:ln>
              <a:effectLst/>
            </c:spPr>
          </c:marker>
          <c:xVal>
            <c:numRef>
              <c:f>Sheet1!$A$2:$A$101</c:f>
              <c:numCache>
                <c:formatCode>General</c:formatCode>
                <c:ptCount val="100"/>
                <c:pt idx="0" formatCode="0.00E+00">
                  <c:v>5.0000000000000002E-5</c:v>
                </c:pt>
                <c:pt idx="1">
                  <c:v>1.4999999999999999E-4</c:v>
                </c:pt>
                <c:pt idx="2">
                  <c:v>2.5000000000000001E-4</c:v>
                </c:pt>
                <c:pt idx="3">
                  <c:v>3.5E-4</c:v>
                </c:pt>
                <c:pt idx="4">
                  <c:v>4.4999999999999999E-4</c:v>
                </c:pt>
                <c:pt idx="5">
                  <c:v>5.5000000000000003E-4</c:v>
                </c:pt>
                <c:pt idx="6">
                  <c:v>6.4999999999999997E-4</c:v>
                </c:pt>
                <c:pt idx="7">
                  <c:v>7.5000000000000002E-4</c:v>
                </c:pt>
                <c:pt idx="8">
                  <c:v>8.4999999999999995E-4</c:v>
                </c:pt>
                <c:pt idx="9">
                  <c:v>9.5E-4</c:v>
                </c:pt>
                <c:pt idx="10">
                  <c:v>1.0499999999999999E-3</c:v>
                </c:pt>
                <c:pt idx="11">
                  <c:v>1.15E-3</c:v>
                </c:pt>
                <c:pt idx="12">
                  <c:v>1.25E-3</c:v>
                </c:pt>
                <c:pt idx="13">
                  <c:v>1.3500000000000001E-3</c:v>
                </c:pt>
                <c:pt idx="14">
                  <c:v>1.4499999999999999E-3</c:v>
                </c:pt>
                <c:pt idx="15">
                  <c:v>1.5499999999999999E-3</c:v>
                </c:pt>
                <c:pt idx="16">
                  <c:v>1.65E-3</c:v>
                </c:pt>
                <c:pt idx="17">
                  <c:v>1.75E-3</c:v>
                </c:pt>
                <c:pt idx="18">
                  <c:v>1.8500000000000001E-3</c:v>
                </c:pt>
                <c:pt idx="19">
                  <c:v>1.9499999999999999E-3</c:v>
                </c:pt>
                <c:pt idx="20">
                  <c:v>2.0500000000000002E-3</c:v>
                </c:pt>
                <c:pt idx="21">
                  <c:v>2.15E-3</c:v>
                </c:pt>
                <c:pt idx="22">
                  <c:v>2.2499999999999998E-3</c:v>
                </c:pt>
                <c:pt idx="23">
                  <c:v>2.3500000000000001E-3</c:v>
                </c:pt>
                <c:pt idx="24">
                  <c:v>2.4499999999999999E-3</c:v>
                </c:pt>
                <c:pt idx="25">
                  <c:v>2.5500000000000002E-3</c:v>
                </c:pt>
                <c:pt idx="26">
                  <c:v>2.65E-3</c:v>
                </c:pt>
                <c:pt idx="27">
                  <c:v>2.7499999999999998E-3</c:v>
                </c:pt>
                <c:pt idx="28">
                  <c:v>2.8500000000000001E-3</c:v>
                </c:pt>
                <c:pt idx="29">
                  <c:v>2.9499999999999999E-3</c:v>
                </c:pt>
                <c:pt idx="30">
                  <c:v>3.0500000000000002E-3</c:v>
                </c:pt>
                <c:pt idx="31">
                  <c:v>3.15E-3</c:v>
                </c:pt>
                <c:pt idx="32">
                  <c:v>3.2499999999999999E-3</c:v>
                </c:pt>
                <c:pt idx="33">
                  <c:v>3.3500000000000001E-3</c:v>
                </c:pt>
                <c:pt idx="34">
                  <c:v>3.4499999999999999E-3</c:v>
                </c:pt>
                <c:pt idx="35">
                  <c:v>3.5500000000000002E-3</c:v>
                </c:pt>
                <c:pt idx="36">
                  <c:v>3.65E-3</c:v>
                </c:pt>
                <c:pt idx="37">
                  <c:v>3.7499999999999999E-3</c:v>
                </c:pt>
                <c:pt idx="38">
                  <c:v>3.8500000000000001E-3</c:v>
                </c:pt>
                <c:pt idx="39">
                  <c:v>3.9500000000000004E-3</c:v>
                </c:pt>
                <c:pt idx="40">
                  <c:v>4.0499999999999998E-3</c:v>
                </c:pt>
                <c:pt idx="41">
                  <c:v>4.15E-3</c:v>
                </c:pt>
                <c:pt idx="42">
                  <c:v>4.2500000000000003E-3</c:v>
                </c:pt>
                <c:pt idx="43">
                  <c:v>4.3499999999999997E-3</c:v>
                </c:pt>
                <c:pt idx="44">
                  <c:v>4.45E-3</c:v>
                </c:pt>
                <c:pt idx="45">
                  <c:v>4.5500000000000002E-3</c:v>
                </c:pt>
                <c:pt idx="46">
                  <c:v>4.6499999999999996E-3</c:v>
                </c:pt>
                <c:pt idx="47">
                  <c:v>4.7499999999999999E-3</c:v>
                </c:pt>
                <c:pt idx="48">
                  <c:v>4.8500000000000001E-3</c:v>
                </c:pt>
                <c:pt idx="49">
                  <c:v>4.9500000000000004E-3</c:v>
                </c:pt>
                <c:pt idx="50">
                  <c:v>5.0499999999999998E-3</c:v>
                </c:pt>
                <c:pt idx="51">
                  <c:v>5.1500000000000001E-3</c:v>
                </c:pt>
                <c:pt idx="52">
                  <c:v>5.2500000000000003E-3</c:v>
                </c:pt>
                <c:pt idx="53">
                  <c:v>5.3499999999999997E-3</c:v>
                </c:pt>
                <c:pt idx="54">
                  <c:v>5.45E-3</c:v>
                </c:pt>
                <c:pt idx="55">
                  <c:v>5.5500000000000002E-3</c:v>
                </c:pt>
                <c:pt idx="56">
                  <c:v>5.6499999999999996E-3</c:v>
                </c:pt>
                <c:pt idx="57">
                  <c:v>5.7499999999999999E-3</c:v>
                </c:pt>
                <c:pt idx="58">
                  <c:v>5.8500000000000002E-3</c:v>
                </c:pt>
                <c:pt idx="59">
                  <c:v>5.9500000000000004E-3</c:v>
                </c:pt>
                <c:pt idx="60">
                  <c:v>6.0499999999999998E-3</c:v>
                </c:pt>
                <c:pt idx="61">
                  <c:v>6.1500000000000001E-3</c:v>
                </c:pt>
                <c:pt idx="62">
                  <c:v>6.2500000000000003E-3</c:v>
                </c:pt>
                <c:pt idx="63">
                  <c:v>6.3499999999999997E-3</c:v>
                </c:pt>
                <c:pt idx="64">
                  <c:v>6.45E-3</c:v>
                </c:pt>
                <c:pt idx="65">
                  <c:v>6.5500000000000003E-3</c:v>
                </c:pt>
                <c:pt idx="66">
                  <c:v>6.6499999999999997E-3</c:v>
                </c:pt>
                <c:pt idx="67">
                  <c:v>6.7499999999999999E-3</c:v>
                </c:pt>
                <c:pt idx="68">
                  <c:v>6.8500000000000002E-3</c:v>
                </c:pt>
                <c:pt idx="69">
                  <c:v>6.9499999999999996E-3</c:v>
                </c:pt>
                <c:pt idx="70">
                  <c:v>7.0499999999999998E-3</c:v>
                </c:pt>
                <c:pt idx="71">
                  <c:v>7.1500000000000001E-3</c:v>
                </c:pt>
                <c:pt idx="72">
                  <c:v>7.2500000000000004E-3</c:v>
                </c:pt>
                <c:pt idx="73">
                  <c:v>7.3499999999999998E-3</c:v>
                </c:pt>
                <c:pt idx="74">
                  <c:v>7.45E-3</c:v>
                </c:pt>
                <c:pt idx="75">
                  <c:v>7.5500000000000003E-3</c:v>
                </c:pt>
                <c:pt idx="76">
                  <c:v>7.6499999999999997E-3</c:v>
                </c:pt>
                <c:pt idx="77">
                  <c:v>7.7499999999999999E-3</c:v>
                </c:pt>
                <c:pt idx="78">
                  <c:v>7.8499999999999993E-3</c:v>
                </c:pt>
                <c:pt idx="79">
                  <c:v>7.9500000000000005E-3</c:v>
                </c:pt>
                <c:pt idx="80">
                  <c:v>8.0499999999999999E-3</c:v>
                </c:pt>
                <c:pt idx="81">
                  <c:v>8.1499999999999993E-3</c:v>
                </c:pt>
                <c:pt idx="82">
                  <c:v>8.2500000000000004E-3</c:v>
                </c:pt>
                <c:pt idx="83">
                  <c:v>8.3499999999999998E-3</c:v>
                </c:pt>
                <c:pt idx="84">
                  <c:v>8.4499999999999992E-3</c:v>
                </c:pt>
                <c:pt idx="85">
                  <c:v>8.5500000000000003E-3</c:v>
                </c:pt>
                <c:pt idx="86">
                  <c:v>8.6499999999999997E-3</c:v>
                </c:pt>
                <c:pt idx="87">
                  <c:v>8.7500000000000008E-3</c:v>
                </c:pt>
                <c:pt idx="88">
                  <c:v>8.8500000000000002E-3</c:v>
                </c:pt>
                <c:pt idx="89">
                  <c:v>8.9499999999999996E-3</c:v>
                </c:pt>
                <c:pt idx="90">
                  <c:v>9.0500000000000008E-3</c:v>
                </c:pt>
                <c:pt idx="91">
                  <c:v>9.1500000000000001E-3</c:v>
                </c:pt>
                <c:pt idx="92">
                  <c:v>9.2499999999999995E-3</c:v>
                </c:pt>
                <c:pt idx="93">
                  <c:v>9.3500000000000007E-3</c:v>
                </c:pt>
                <c:pt idx="94">
                  <c:v>9.4500000000000001E-3</c:v>
                </c:pt>
                <c:pt idx="95">
                  <c:v>9.5499999999999995E-3</c:v>
                </c:pt>
                <c:pt idx="96">
                  <c:v>9.6500000000000006E-3</c:v>
                </c:pt>
                <c:pt idx="97">
                  <c:v>9.75E-3</c:v>
                </c:pt>
                <c:pt idx="98">
                  <c:v>9.8499999999999994E-3</c:v>
                </c:pt>
                <c:pt idx="99">
                  <c:v>9.9500000000000005E-3</c:v>
                </c:pt>
              </c:numCache>
            </c:numRef>
          </c:xVal>
          <c:yVal>
            <c:numRef>
              <c:f>Sheet1!$G$2:$G$101</c:f>
              <c:numCache>
                <c:formatCode>General</c:formatCode>
                <c:ptCount val="1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0.99999899999999997</c:v>
                </c:pt>
                <c:pt idx="27">
                  <c:v>0.99999800000000005</c:v>
                </c:pt>
                <c:pt idx="28">
                  <c:v>0.99999499999999997</c:v>
                </c:pt>
                <c:pt idx="29">
                  <c:v>0.99998799999999999</c:v>
                </c:pt>
                <c:pt idx="30">
                  <c:v>0.99997199999999997</c:v>
                </c:pt>
                <c:pt idx="31">
                  <c:v>0.99993399999999999</c:v>
                </c:pt>
                <c:pt idx="32">
                  <c:v>0.99985000000000002</c:v>
                </c:pt>
                <c:pt idx="33">
                  <c:v>0.99966900000000003</c:v>
                </c:pt>
                <c:pt idx="34">
                  <c:v>0.99929000000000001</c:v>
                </c:pt>
                <c:pt idx="35">
                  <c:v>0.99852700000000005</c:v>
                </c:pt>
                <c:pt idx="36">
                  <c:v>0.99704400000000004</c:v>
                </c:pt>
                <c:pt idx="37">
                  <c:v>0.99426400000000004</c:v>
                </c:pt>
                <c:pt idx="38">
                  <c:v>0.98925399999999997</c:v>
                </c:pt>
                <c:pt idx="39">
                  <c:v>0.980576</c:v>
                </c:pt>
                <c:pt idx="40">
                  <c:v>0.96615399999999996</c:v>
                </c:pt>
                <c:pt idx="41">
                  <c:v>0.94318999999999997</c:v>
                </c:pt>
                <c:pt idx="42">
                  <c:v>0.90820800000000002</c:v>
                </c:pt>
                <c:pt idx="43">
                  <c:v>0.85729299999999997</c:v>
                </c:pt>
                <c:pt idx="44">
                  <c:v>0.78658300000000003</c:v>
                </c:pt>
                <c:pt idx="45">
                  <c:v>0.69299900000000003</c:v>
                </c:pt>
                <c:pt idx="46">
                  <c:v>0.575098</c:v>
                </c:pt>
                <c:pt idx="47">
                  <c:v>0.43383899999999997</c:v>
                </c:pt>
                <c:pt idx="48">
                  <c:v>0.27301700000000001</c:v>
                </c:pt>
                <c:pt idx="49">
                  <c:v>9.9136699999999994E-2</c:v>
                </c:pt>
                <c:pt idx="50">
                  <c:v>0.90086299999999997</c:v>
                </c:pt>
                <c:pt idx="51">
                  <c:v>0.72698300000000005</c:v>
                </c:pt>
                <c:pt idx="52">
                  <c:v>0.56616100000000003</c:v>
                </c:pt>
                <c:pt idx="53">
                  <c:v>0.424902</c:v>
                </c:pt>
                <c:pt idx="54">
                  <c:v>0.30700100000000002</c:v>
                </c:pt>
                <c:pt idx="55">
                  <c:v>0.213417</c:v>
                </c:pt>
                <c:pt idx="56">
                  <c:v>0.142707</c:v>
                </c:pt>
                <c:pt idx="57">
                  <c:v>9.1791899999999996E-2</c:v>
                </c:pt>
                <c:pt idx="58">
                  <c:v>5.6809900000000003E-2</c:v>
                </c:pt>
                <c:pt idx="59">
                  <c:v>3.3846300000000003E-2</c:v>
                </c:pt>
                <c:pt idx="60">
                  <c:v>1.94241E-2</c:v>
                </c:pt>
                <c:pt idx="61">
                  <c:v>1.0745899999999999E-2</c:v>
                </c:pt>
                <c:pt idx="62">
                  <c:v>5.7355599999999998E-3</c:v>
                </c:pt>
                <c:pt idx="63">
                  <c:v>2.9562199999999999E-3</c:v>
                </c:pt>
                <c:pt idx="64">
                  <c:v>1.47276E-3</c:v>
                </c:pt>
                <c:pt idx="65">
                  <c:v>7.0987999999999997E-4</c:v>
                </c:pt>
                <c:pt idx="66">
                  <c:v>3.3137200000000003E-4</c:v>
                </c:pt>
                <c:pt idx="67">
                  <c:v>1.4995000000000001E-4</c:v>
                </c:pt>
                <c:pt idx="68" formatCode="0.00E+00">
                  <c:v>6.5841199999999996E-5</c:v>
                </c:pt>
                <c:pt idx="69" formatCode="0.00E+00">
                  <c:v>2.8078699999999999E-5</c:v>
                </c:pt>
                <c:pt idx="70" formatCode="0.00E+00">
                  <c:v>1.1640900000000001E-5</c:v>
                </c:pt>
                <c:pt idx="71" formatCode="0.00E+00">
                  <c:v>4.6959000000000002E-6</c:v>
                </c:pt>
                <c:pt idx="72" formatCode="0.00E+00">
                  <c:v>1.8447999999999999E-6</c:v>
                </c:pt>
                <c:pt idx="73" formatCode="0.00E+00">
                  <c:v>7.0639099999999999E-7</c:v>
                </c:pt>
                <c:pt idx="74" formatCode="0.00E+00">
                  <c:v>2.63851E-7</c:v>
                </c:pt>
                <c:pt idx="75" formatCode="0.00E+00">
                  <c:v>9.6212399999999997E-8</c:v>
                </c:pt>
                <c:pt idx="76" formatCode="0.00E+00">
                  <c:v>3.4275900000000003E-8</c:v>
                </c:pt>
                <c:pt idx="77" formatCode="0.00E+00">
                  <c:v>1.1938399999999999E-8</c:v>
                </c:pt>
                <c:pt idx="78" formatCode="0.00E+00">
                  <c:v>4.06824E-9</c:v>
                </c:pt>
                <c:pt idx="79" formatCode="0.00E+00">
                  <c:v>1.35724E-9</c:v>
                </c:pt>
                <c:pt idx="80" formatCode="0.00E+00">
                  <c:v>4.43588E-10</c:v>
                </c:pt>
                <c:pt idx="81" formatCode="0.00E+00">
                  <c:v>1.42114E-10</c:v>
                </c:pt>
                <c:pt idx="82" formatCode="0.00E+00">
                  <c:v>4.4656999999999998E-11</c:v>
                </c:pt>
                <c:pt idx="83" formatCode="0.00E+00">
                  <c:v>1.37714E-11</c:v>
                </c:pt>
                <c:pt idx="84" formatCode="0.00E+00">
                  <c:v>4.17005E-12</c:v>
                </c:pt>
                <c:pt idx="85" formatCode="0.00E+00">
                  <c:v>1.24052E-12</c:v>
                </c:pt>
                <c:pt idx="86" formatCode="0.00E+00">
                  <c:v>3.6272800000000002E-13</c:v>
                </c:pt>
                <c:pt idx="87" formatCode="0.00E+00">
                  <c:v>1.0429999999999999E-13</c:v>
                </c:pt>
                <c:pt idx="88" formatCode="0.00E+00">
                  <c:v>2.9505799999999998E-14</c:v>
                </c:pt>
                <c:pt idx="89" formatCode="0.00E+00">
                  <c:v>8.2157500000000002E-15</c:v>
                </c:pt>
                <c:pt idx="90" formatCode="0.00E+00">
                  <c:v>2.2526100000000001E-15</c:v>
                </c:pt>
                <c:pt idx="91" formatCode="0.00E+00">
                  <c:v>6.0841599999999996E-16</c:v>
                </c:pt>
                <c:pt idx="92" formatCode="0.00E+00">
                  <c:v>1.6194200000000001E-16</c:v>
                </c:pt>
                <c:pt idx="93" formatCode="0.00E+00">
                  <c:v>4.2494299999999997E-17</c:v>
                </c:pt>
                <c:pt idx="94" formatCode="0.00E+00">
                  <c:v>1.09968E-17</c:v>
                </c:pt>
                <c:pt idx="95" formatCode="0.00E+00">
                  <c:v>2.80751E-18</c:v>
                </c:pt>
                <c:pt idx="96" formatCode="0.00E+00">
                  <c:v>7.0738799999999997E-19</c:v>
                </c:pt>
                <c:pt idx="97" formatCode="0.00E+00">
                  <c:v>1.7607700000000001E-19</c:v>
                </c:pt>
                <c:pt idx="98" formatCode="0.00E+00">
                  <c:v>4.3808999999999997E-20</c:v>
                </c:pt>
                <c:pt idx="99" formatCode="0.00E+00">
                  <c:v>1.2998E-20</c:v>
                </c:pt>
              </c:numCache>
            </c:numRef>
          </c:yVal>
          <c:smooth val="0"/>
        </c:ser>
        <c:dLbls>
          <c:showLegendKey val="0"/>
          <c:showVal val="0"/>
          <c:showCatName val="0"/>
          <c:showSerName val="0"/>
          <c:showPercent val="0"/>
          <c:showBubbleSize val="0"/>
        </c:dLbls>
        <c:axId val="119271040"/>
        <c:axId val="119270256"/>
      </c:scatterChart>
      <c:valAx>
        <c:axId val="119271040"/>
        <c:scaling>
          <c:orientation val="minMax"/>
          <c:max val="1.0000000000000002E-2"/>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Location,</a:t>
                </a:r>
                <a:r>
                  <a:rPr lang="en-US" sz="2400" baseline="0"/>
                  <a:t> m</a:t>
                </a:r>
                <a:endParaRPr lang="en-US" sz="2400"/>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9270256"/>
        <c:crosses val="autoZero"/>
        <c:crossBetween val="midCat"/>
      </c:valAx>
      <c:valAx>
        <c:axId val="119270256"/>
        <c:scaling>
          <c:orientation val="minMax"/>
          <c:max val="1"/>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Concentration, mol/m</a:t>
                </a:r>
                <a:r>
                  <a:rPr lang="en-US" sz="2400" baseline="30000"/>
                  <a:t>3</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9271040"/>
        <c:crosses val="autoZero"/>
        <c:crossBetween val="midCat"/>
      </c:valAx>
      <c:spPr>
        <a:noFill/>
        <a:ln>
          <a:noFill/>
        </a:ln>
        <a:effectLst/>
      </c:spPr>
    </c:plotArea>
    <c:legend>
      <c:legendPos val="tr"/>
      <c:layout>
        <c:manualLayout>
          <c:xMode val="edge"/>
          <c:yMode val="edge"/>
          <c:x val="0.70416220721072798"/>
          <c:y val="0.16322728050101576"/>
          <c:w val="0.28798288242486259"/>
          <c:h val="0.27676630673028729"/>
        </c:manualLayout>
      </c:layout>
      <c:overlay val="1"/>
      <c:spPr>
        <a:noFill/>
        <a:ln>
          <a:solidFill>
            <a:srgbClr val="002B4E"/>
          </a:solid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B4E"/>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t = 0.0001s, H = 100</a:t>
            </a:r>
          </a:p>
        </c:rich>
      </c:tx>
      <c:layout/>
      <c:overlay val="0"/>
      <c:spPr>
        <a:noFill/>
        <a:ln>
          <a:solidFill>
            <a:srgbClr val="002B4E"/>
          </a:solid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v>Analytical</c:v>
          </c:tx>
          <c:spPr>
            <a:ln w="19050" cap="rnd">
              <a:solidFill>
                <a:schemeClr val="accent3"/>
              </a:solidFill>
              <a:round/>
            </a:ln>
            <a:effectLst/>
          </c:spPr>
          <c:marker>
            <c:symbol val="none"/>
          </c:marker>
          <c:xVal>
            <c:numRef>
              <c:f>Sheet1!$A$2:$A$101</c:f>
              <c:numCache>
                <c:formatCode>General</c:formatCode>
                <c:ptCount val="100"/>
                <c:pt idx="0" formatCode="0.00E+00">
                  <c:v>5.0000000000000002E-5</c:v>
                </c:pt>
                <c:pt idx="1">
                  <c:v>1.4999999999999999E-4</c:v>
                </c:pt>
                <c:pt idx="2">
                  <c:v>2.5000000000000001E-4</c:v>
                </c:pt>
                <c:pt idx="3">
                  <c:v>3.5E-4</c:v>
                </c:pt>
                <c:pt idx="4">
                  <c:v>4.4999999999999999E-4</c:v>
                </c:pt>
                <c:pt idx="5">
                  <c:v>5.5000000000000003E-4</c:v>
                </c:pt>
                <c:pt idx="6">
                  <c:v>6.4999999999999997E-4</c:v>
                </c:pt>
                <c:pt idx="7">
                  <c:v>7.5000000000000002E-4</c:v>
                </c:pt>
                <c:pt idx="8">
                  <c:v>8.4999999999999995E-4</c:v>
                </c:pt>
                <c:pt idx="9">
                  <c:v>9.5E-4</c:v>
                </c:pt>
                <c:pt idx="10">
                  <c:v>1.0499999999999999E-3</c:v>
                </c:pt>
                <c:pt idx="11">
                  <c:v>1.15E-3</c:v>
                </c:pt>
                <c:pt idx="12">
                  <c:v>1.25E-3</c:v>
                </c:pt>
                <c:pt idx="13">
                  <c:v>1.3500000000000001E-3</c:v>
                </c:pt>
                <c:pt idx="14">
                  <c:v>1.4499999999999999E-3</c:v>
                </c:pt>
                <c:pt idx="15">
                  <c:v>1.5499999999999999E-3</c:v>
                </c:pt>
                <c:pt idx="16">
                  <c:v>1.65E-3</c:v>
                </c:pt>
                <c:pt idx="17">
                  <c:v>1.75E-3</c:v>
                </c:pt>
                <c:pt idx="18">
                  <c:v>1.8500000000000001E-3</c:v>
                </c:pt>
                <c:pt idx="19">
                  <c:v>1.9499999999999999E-3</c:v>
                </c:pt>
                <c:pt idx="20">
                  <c:v>2.0500000000000002E-3</c:v>
                </c:pt>
                <c:pt idx="21">
                  <c:v>2.15E-3</c:v>
                </c:pt>
                <c:pt idx="22">
                  <c:v>2.2499999999999998E-3</c:v>
                </c:pt>
                <c:pt idx="23">
                  <c:v>2.3500000000000001E-3</c:v>
                </c:pt>
                <c:pt idx="24">
                  <c:v>2.4499999999999999E-3</c:v>
                </c:pt>
                <c:pt idx="25">
                  <c:v>2.5500000000000002E-3</c:v>
                </c:pt>
                <c:pt idx="26">
                  <c:v>2.65E-3</c:v>
                </c:pt>
                <c:pt idx="27">
                  <c:v>2.7499999999999998E-3</c:v>
                </c:pt>
                <c:pt idx="28">
                  <c:v>2.8500000000000001E-3</c:v>
                </c:pt>
                <c:pt idx="29">
                  <c:v>2.9499999999999999E-3</c:v>
                </c:pt>
                <c:pt idx="30">
                  <c:v>3.0500000000000002E-3</c:v>
                </c:pt>
                <c:pt idx="31">
                  <c:v>3.15E-3</c:v>
                </c:pt>
                <c:pt idx="32">
                  <c:v>3.2499999999999999E-3</c:v>
                </c:pt>
                <c:pt idx="33">
                  <c:v>3.3500000000000001E-3</c:v>
                </c:pt>
                <c:pt idx="34">
                  <c:v>3.4499999999999999E-3</c:v>
                </c:pt>
                <c:pt idx="35">
                  <c:v>3.5500000000000002E-3</c:v>
                </c:pt>
                <c:pt idx="36">
                  <c:v>3.65E-3</c:v>
                </c:pt>
                <c:pt idx="37">
                  <c:v>3.7499999999999999E-3</c:v>
                </c:pt>
                <c:pt idx="38">
                  <c:v>3.8500000000000001E-3</c:v>
                </c:pt>
                <c:pt idx="39">
                  <c:v>3.9500000000000004E-3</c:v>
                </c:pt>
                <c:pt idx="40">
                  <c:v>4.0499999999999998E-3</c:v>
                </c:pt>
                <c:pt idx="41">
                  <c:v>4.15E-3</c:v>
                </c:pt>
                <c:pt idx="42">
                  <c:v>4.2500000000000003E-3</c:v>
                </c:pt>
                <c:pt idx="43">
                  <c:v>4.3499999999999997E-3</c:v>
                </c:pt>
                <c:pt idx="44">
                  <c:v>4.45E-3</c:v>
                </c:pt>
                <c:pt idx="45">
                  <c:v>4.5500000000000002E-3</c:v>
                </c:pt>
                <c:pt idx="46">
                  <c:v>4.6499999999999996E-3</c:v>
                </c:pt>
                <c:pt idx="47">
                  <c:v>4.7499999999999999E-3</c:v>
                </c:pt>
                <c:pt idx="48">
                  <c:v>4.8500000000000001E-3</c:v>
                </c:pt>
                <c:pt idx="49">
                  <c:v>4.9500000000000004E-3</c:v>
                </c:pt>
                <c:pt idx="50">
                  <c:v>5.0499999999999998E-3</c:v>
                </c:pt>
                <c:pt idx="51">
                  <c:v>5.1500000000000001E-3</c:v>
                </c:pt>
                <c:pt idx="52">
                  <c:v>5.2500000000000003E-3</c:v>
                </c:pt>
                <c:pt idx="53">
                  <c:v>5.3499999999999997E-3</c:v>
                </c:pt>
                <c:pt idx="54">
                  <c:v>5.45E-3</c:v>
                </c:pt>
                <c:pt idx="55">
                  <c:v>5.5500000000000002E-3</c:v>
                </c:pt>
                <c:pt idx="56">
                  <c:v>5.6499999999999996E-3</c:v>
                </c:pt>
                <c:pt idx="57">
                  <c:v>5.7499999999999999E-3</c:v>
                </c:pt>
                <c:pt idx="58">
                  <c:v>5.8500000000000002E-3</c:v>
                </c:pt>
                <c:pt idx="59">
                  <c:v>5.9500000000000004E-3</c:v>
                </c:pt>
                <c:pt idx="60">
                  <c:v>6.0499999999999998E-3</c:v>
                </c:pt>
                <c:pt idx="61">
                  <c:v>6.1500000000000001E-3</c:v>
                </c:pt>
                <c:pt idx="62">
                  <c:v>6.2500000000000003E-3</c:v>
                </c:pt>
                <c:pt idx="63">
                  <c:v>6.3499999999999997E-3</c:v>
                </c:pt>
                <c:pt idx="64">
                  <c:v>6.45E-3</c:v>
                </c:pt>
                <c:pt idx="65">
                  <c:v>6.5500000000000003E-3</c:v>
                </c:pt>
                <c:pt idx="66">
                  <c:v>6.6499999999999997E-3</c:v>
                </c:pt>
                <c:pt idx="67">
                  <c:v>6.7499999999999999E-3</c:v>
                </c:pt>
                <c:pt idx="68">
                  <c:v>6.8500000000000002E-3</c:v>
                </c:pt>
                <c:pt idx="69">
                  <c:v>6.9499999999999996E-3</c:v>
                </c:pt>
                <c:pt idx="70">
                  <c:v>7.0499999999999998E-3</c:v>
                </c:pt>
                <c:pt idx="71">
                  <c:v>7.1500000000000001E-3</c:v>
                </c:pt>
                <c:pt idx="72">
                  <c:v>7.2500000000000004E-3</c:v>
                </c:pt>
                <c:pt idx="73">
                  <c:v>7.3499999999999998E-3</c:v>
                </c:pt>
                <c:pt idx="74">
                  <c:v>7.45E-3</c:v>
                </c:pt>
                <c:pt idx="75">
                  <c:v>7.5500000000000003E-3</c:v>
                </c:pt>
                <c:pt idx="76">
                  <c:v>7.6499999999999997E-3</c:v>
                </c:pt>
                <c:pt idx="77">
                  <c:v>7.7499999999999999E-3</c:v>
                </c:pt>
                <c:pt idx="78">
                  <c:v>7.8499999999999993E-3</c:v>
                </c:pt>
                <c:pt idx="79">
                  <c:v>7.9500000000000005E-3</c:v>
                </c:pt>
                <c:pt idx="80">
                  <c:v>8.0499999999999999E-3</c:v>
                </c:pt>
                <c:pt idx="81">
                  <c:v>8.1499999999999993E-3</c:v>
                </c:pt>
                <c:pt idx="82">
                  <c:v>8.2500000000000004E-3</c:v>
                </c:pt>
                <c:pt idx="83">
                  <c:v>8.3499999999999998E-3</c:v>
                </c:pt>
                <c:pt idx="84">
                  <c:v>8.4499999999999992E-3</c:v>
                </c:pt>
                <c:pt idx="85">
                  <c:v>8.5500000000000003E-3</c:v>
                </c:pt>
                <c:pt idx="86">
                  <c:v>8.6499999999999997E-3</c:v>
                </c:pt>
                <c:pt idx="87">
                  <c:v>8.7500000000000008E-3</c:v>
                </c:pt>
                <c:pt idx="88">
                  <c:v>8.8500000000000002E-3</c:v>
                </c:pt>
                <c:pt idx="89">
                  <c:v>8.9499999999999996E-3</c:v>
                </c:pt>
                <c:pt idx="90">
                  <c:v>9.0500000000000008E-3</c:v>
                </c:pt>
                <c:pt idx="91">
                  <c:v>9.1500000000000001E-3</c:v>
                </c:pt>
                <c:pt idx="92">
                  <c:v>9.2499999999999995E-3</c:v>
                </c:pt>
                <c:pt idx="93">
                  <c:v>9.3500000000000007E-3</c:v>
                </c:pt>
                <c:pt idx="94">
                  <c:v>9.4500000000000001E-3</c:v>
                </c:pt>
                <c:pt idx="95">
                  <c:v>9.5499999999999995E-3</c:v>
                </c:pt>
                <c:pt idx="96">
                  <c:v>9.6500000000000006E-3</c:v>
                </c:pt>
                <c:pt idx="97">
                  <c:v>9.75E-3</c:v>
                </c:pt>
                <c:pt idx="98">
                  <c:v>9.8499999999999994E-3</c:v>
                </c:pt>
                <c:pt idx="99">
                  <c:v>9.9500000000000005E-3</c:v>
                </c:pt>
              </c:numCache>
            </c:numRef>
          </c:xVal>
          <c:yVal>
            <c:numRef>
              <c:f>Sheet1!$B$2:$B$101</c:f>
              <c:numCache>
                <c:formatCode>General</c:formatCode>
                <c:ptCount val="1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0.999999999999995</c:v>
                </c:pt>
                <c:pt idx="47">
                  <c:v>0.99999997753985304</c:v>
                </c:pt>
                <c:pt idx="48">
                  <c:v>0.99921165330931605</c:v>
                </c:pt>
                <c:pt idx="49">
                  <c:v>0.73905695318518105</c:v>
                </c:pt>
                <c:pt idx="50">
                  <c:v>0.260943046814827</c:v>
                </c:pt>
                <c:pt idx="51">
                  <c:v>7.8834669068394297E-4</c:v>
                </c:pt>
                <c:pt idx="52" formatCode="0.00E+00">
                  <c:v>2.2460147163458801E-8</c:v>
                </c:pt>
                <c:pt idx="53" formatCode="0.00E+00">
                  <c:v>4.94653822852793E-15</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ser>
        <c:ser>
          <c:idx val="3"/>
          <c:order val="1"/>
          <c:tx>
            <c:v>Numerical</c:v>
          </c:tx>
          <c:spPr>
            <a:ln w="9525" cap="rnd">
              <a:noFill/>
              <a:round/>
            </a:ln>
            <a:effectLst/>
          </c:spPr>
          <c:marker>
            <c:symbol val="circle"/>
            <c:size val="5"/>
            <c:spPr>
              <a:solidFill>
                <a:schemeClr val="accent4"/>
              </a:solidFill>
              <a:ln w="9525">
                <a:solidFill>
                  <a:schemeClr val="accent4"/>
                </a:solidFill>
              </a:ln>
              <a:effectLst/>
            </c:spPr>
          </c:marker>
          <c:xVal>
            <c:numRef>
              <c:f>Sheet1!$A$2:$A$101</c:f>
              <c:numCache>
                <c:formatCode>General</c:formatCode>
                <c:ptCount val="100"/>
                <c:pt idx="0" formatCode="0.00E+00">
                  <c:v>5.0000000000000002E-5</c:v>
                </c:pt>
                <c:pt idx="1">
                  <c:v>1.4999999999999999E-4</c:v>
                </c:pt>
                <c:pt idx="2">
                  <c:v>2.5000000000000001E-4</c:v>
                </c:pt>
                <c:pt idx="3">
                  <c:v>3.5E-4</c:v>
                </c:pt>
                <c:pt idx="4">
                  <c:v>4.4999999999999999E-4</c:v>
                </c:pt>
                <c:pt idx="5">
                  <c:v>5.5000000000000003E-4</c:v>
                </c:pt>
                <c:pt idx="6">
                  <c:v>6.4999999999999997E-4</c:v>
                </c:pt>
                <c:pt idx="7">
                  <c:v>7.5000000000000002E-4</c:v>
                </c:pt>
                <c:pt idx="8">
                  <c:v>8.4999999999999995E-4</c:v>
                </c:pt>
                <c:pt idx="9">
                  <c:v>9.5E-4</c:v>
                </c:pt>
                <c:pt idx="10">
                  <c:v>1.0499999999999999E-3</c:v>
                </c:pt>
                <c:pt idx="11">
                  <c:v>1.15E-3</c:v>
                </c:pt>
                <c:pt idx="12">
                  <c:v>1.25E-3</c:v>
                </c:pt>
                <c:pt idx="13">
                  <c:v>1.3500000000000001E-3</c:v>
                </c:pt>
                <c:pt idx="14">
                  <c:v>1.4499999999999999E-3</c:v>
                </c:pt>
                <c:pt idx="15">
                  <c:v>1.5499999999999999E-3</c:v>
                </c:pt>
                <c:pt idx="16">
                  <c:v>1.65E-3</c:v>
                </c:pt>
                <c:pt idx="17">
                  <c:v>1.75E-3</c:v>
                </c:pt>
                <c:pt idx="18">
                  <c:v>1.8500000000000001E-3</c:v>
                </c:pt>
                <c:pt idx="19">
                  <c:v>1.9499999999999999E-3</c:v>
                </c:pt>
                <c:pt idx="20">
                  <c:v>2.0500000000000002E-3</c:v>
                </c:pt>
                <c:pt idx="21">
                  <c:v>2.15E-3</c:v>
                </c:pt>
                <c:pt idx="22">
                  <c:v>2.2499999999999998E-3</c:v>
                </c:pt>
                <c:pt idx="23">
                  <c:v>2.3500000000000001E-3</c:v>
                </c:pt>
                <c:pt idx="24">
                  <c:v>2.4499999999999999E-3</c:v>
                </c:pt>
                <c:pt idx="25">
                  <c:v>2.5500000000000002E-3</c:v>
                </c:pt>
                <c:pt idx="26">
                  <c:v>2.65E-3</c:v>
                </c:pt>
                <c:pt idx="27">
                  <c:v>2.7499999999999998E-3</c:v>
                </c:pt>
                <c:pt idx="28">
                  <c:v>2.8500000000000001E-3</c:v>
                </c:pt>
                <c:pt idx="29">
                  <c:v>2.9499999999999999E-3</c:v>
                </c:pt>
                <c:pt idx="30">
                  <c:v>3.0500000000000002E-3</c:v>
                </c:pt>
                <c:pt idx="31">
                  <c:v>3.15E-3</c:v>
                </c:pt>
                <c:pt idx="32">
                  <c:v>3.2499999999999999E-3</c:v>
                </c:pt>
                <c:pt idx="33">
                  <c:v>3.3500000000000001E-3</c:v>
                </c:pt>
                <c:pt idx="34">
                  <c:v>3.4499999999999999E-3</c:v>
                </c:pt>
                <c:pt idx="35">
                  <c:v>3.5500000000000002E-3</c:v>
                </c:pt>
                <c:pt idx="36">
                  <c:v>3.65E-3</c:v>
                </c:pt>
                <c:pt idx="37">
                  <c:v>3.7499999999999999E-3</c:v>
                </c:pt>
                <c:pt idx="38">
                  <c:v>3.8500000000000001E-3</c:v>
                </c:pt>
                <c:pt idx="39">
                  <c:v>3.9500000000000004E-3</c:v>
                </c:pt>
                <c:pt idx="40">
                  <c:v>4.0499999999999998E-3</c:v>
                </c:pt>
                <c:pt idx="41">
                  <c:v>4.15E-3</c:v>
                </c:pt>
                <c:pt idx="42">
                  <c:v>4.2500000000000003E-3</c:v>
                </c:pt>
                <c:pt idx="43">
                  <c:v>4.3499999999999997E-3</c:v>
                </c:pt>
                <c:pt idx="44">
                  <c:v>4.45E-3</c:v>
                </c:pt>
                <c:pt idx="45">
                  <c:v>4.5500000000000002E-3</c:v>
                </c:pt>
                <c:pt idx="46">
                  <c:v>4.6499999999999996E-3</c:v>
                </c:pt>
                <c:pt idx="47">
                  <c:v>4.7499999999999999E-3</c:v>
                </c:pt>
                <c:pt idx="48">
                  <c:v>4.8500000000000001E-3</c:v>
                </c:pt>
                <c:pt idx="49">
                  <c:v>4.9500000000000004E-3</c:v>
                </c:pt>
                <c:pt idx="50">
                  <c:v>5.0499999999999998E-3</c:v>
                </c:pt>
                <c:pt idx="51">
                  <c:v>5.1500000000000001E-3</c:v>
                </c:pt>
                <c:pt idx="52">
                  <c:v>5.2500000000000003E-3</c:v>
                </c:pt>
                <c:pt idx="53">
                  <c:v>5.3499999999999997E-3</c:v>
                </c:pt>
                <c:pt idx="54">
                  <c:v>5.45E-3</c:v>
                </c:pt>
                <c:pt idx="55">
                  <c:v>5.5500000000000002E-3</c:v>
                </c:pt>
                <c:pt idx="56">
                  <c:v>5.6499999999999996E-3</c:v>
                </c:pt>
                <c:pt idx="57">
                  <c:v>5.7499999999999999E-3</c:v>
                </c:pt>
                <c:pt idx="58">
                  <c:v>5.8500000000000002E-3</c:v>
                </c:pt>
                <c:pt idx="59">
                  <c:v>5.9500000000000004E-3</c:v>
                </c:pt>
                <c:pt idx="60">
                  <c:v>6.0499999999999998E-3</c:v>
                </c:pt>
                <c:pt idx="61">
                  <c:v>6.1500000000000001E-3</c:v>
                </c:pt>
                <c:pt idx="62">
                  <c:v>6.2500000000000003E-3</c:v>
                </c:pt>
                <c:pt idx="63">
                  <c:v>6.3499999999999997E-3</c:v>
                </c:pt>
                <c:pt idx="64">
                  <c:v>6.45E-3</c:v>
                </c:pt>
                <c:pt idx="65">
                  <c:v>6.5500000000000003E-3</c:v>
                </c:pt>
                <c:pt idx="66">
                  <c:v>6.6499999999999997E-3</c:v>
                </c:pt>
                <c:pt idx="67">
                  <c:v>6.7499999999999999E-3</c:v>
                </c:pt>
                <c:pt idx="68">
                  <c:v>6.8500000000000002E-3</c:v>
                </c:pt>
                <c:pt idx="69">
                  <c:v>6.9499999999999996E-3</c:v>
                </c:pt>
                <c:pt idx="70">
                  <c:v>7.0499999999999998E-3</c:v>
                </c:pt>
                <c:pt idx="71">
                  <c:v>7.1500000000000001E-3</c:v>
                </c:pt>
                <c:pt idx="72">
                  <c:v>7.2500000000000004E-3</c:v>
                </c:pt>
                <c:pt idx="73">
                  <c:v>7.3499999999999998E-3</c:v>
                </c:pt>
                <c:pt idx="74">
                  <c:v>7.45E-3</c:v>
                </c:pt>
                <c:pt idx="75">
                  <c:v>7.5500000000000003E-3</c:v>
                </c:pt>
                <c:pt idx="76">
                  <c:v>7.6499999999999997E-3</c:v>
                </c:pt>
                <c:pt idx="77">
                  <c:v>7.7499999999999999E-3</c:v>
                </c:pt>
                <c:pt idx="78">
                  <c:v>7.8499999999999993E-3</c:v>
                </c:pt>
                <c:pt idx="79">
                  <c:v>7.9500000000000005E-3</c:v>
                </c:pt>
                <c:pt idx="80">
                  <c:v>8.0499999999999999E-3</c:v>
                </c:pt>
                <c:pt idx="81">
                  <c:v>8.1499999999999993E-3</c:v>
                </c:pt>
                <c:pt idx="82">
                  <c:v>8.2500000000000004E-3</c:v>
                </c:pt>
                <c:pt idx="83">
                  <c:v>8.3499999999999998E-3</c:v>
                </c:pt>
                <c:pt idx="84">
                  <c:v>8.4499999999999992E-3</c:v>
                </c:pt>
                <c:pt idx="85">
                  <c:v>8.5500000000000003E-3</c:v>
                </c:pt>
                <c:pt idx="86">
                  <c:v>8.6499999999999997E-3</c:v>
                </c:pt>
                <c:pt idx="87">
                  <c:v>8.7500000000000008E-3</c:v>
                </c:pt>
                <c:pt idx="88">
                  <c:v>8.8500000000000002E-3</c:v>
                </c:pt>
                <c:pt idx="89">
                  <c:v>8.9499999999999996E-3</c:v>
                </c:pt>
                <c:pt idx="90">
                  <c:v>9.0500000000000008E-3</c:v>
                </c:pt>
                <c:pt idx="91">
                  <c:v>9.1500000000000001E-3</c:v>
                </c:pt>
                <c:pt idx="92">
                  <c:v>9.2499999999999995E-3</c:v>
                </c:pt>
                <c:pt idx="93">
                  <c:v>9.3500000000000007E-3</c:v>
                </c:pt>
                <c:pt idx="94">
                  <c:v>9.4500000000000001E-3</c:v>
                </c:pt>
                <c:pt idx="95">
                  <c:v>9.5499999999999995E-3</c:v>
                </c:pt>
                <c:pt idx="96">
                  <c:v>9.6500000000000006E-3</c:v>
                </c:pt>
                <c:pt idx="97">
                  <c:v>9.75E-3</c:v>
                </c:pt>
                <c:pt idx="98">
                  <c:v>9.8499999999999994E-3</c:v>
                </c:pt>
                <c:pt idx="99">
                  <c:v>9.9500000000000005E-3</c:v>
                </c:pt>
              </c:numCache>
            </c:numRef>
          </c:xVal>
          <c:yVal>
            <c:numRef>
              <c:f>Sheet1!$B$2:$B$101</c:f>
              <c:numCache>
                <c:formatCode>General</c:formatCode>
                <c:ptCount val="1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0.999999999999995</c:v>
                </c:pt>
                <c:pt idx="47">
                  <c:v>0.99999997753985304</c:v>
                </c:pt>
                <c:pt idx="48">
                  <c:v>0.99921165330931605</c:v>
                </c:pt>
                <c:pt idx="49">
                  <c:v>0.73905695318518105</c:v>
                </c:pt>
                <c:pt idx="50">
                  <c:v>0.260943046814827</c:v>
                </c:pt>
                <c:pt idx="51">
                  <c:v>7.8834669068394297E-4</c:v>
                </c:pt>
                <c:pt idx="52" formatCode="0.00E+00">
                  <c:v>2.2460147163458801E-8</c:v>
                </c:pt>
                <c:pt idx="53" formatCode="0.00E+00">
                  <c:v>4.94653822852793E-15</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mooth val="0"/>
        </c:ser>
        <c:dLbls>
          <c:showLegendKey val="0"/>
          <c:showVal val="0"/>
          <c:showCatName val="0"/>
          <c:showSerName val="0"/>
          <c:showPercent val="0"/>
          <c:showBubbleSize val="0"/>
        </c:dLbls>
        <c:axId val="119272216"/>
        <c:axId val="120489984"/>
      </c:scatterChart>
      <c:valAx>
        <c:axId val="119272216"/>
        <c:scaling>
          <c:orientation val="minMax"/>
          <c:max val="1.0000000000000002E-2"/>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Location,</a:t>
                </a:r>
                <a:r>
                  <a:rPr lang="en-US" sz="2400" baseline="0" dirty="0"/>
                  <a:t> m</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0489984"/>
        <c:crosses val="autoZero"/>
        <c:crossBetween val="midCat"/>
      </c:valAx>
      <c:valAx>
        <c:axId val="120489984"/>
        <c:scaling>
          <c:orientation val="minMax"/>
          <c:max val="1"/>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Concentration, mol/m</a:t>
                </a:r>
                <a:r>
                  <a:rPr lang="en-US" sz="2400" baseline="30000"/>
                  <a:t>3</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9272216"/>
        <c:crosses val="autoZero"/>
        <c:crossBetween val="midCat"/>
      </c:valAx>
      <c:spPr>
        <a:noFill/>
        <a:ln>
          <a:noFill/>
        </a:ln>
        <a:effectLst/>
      </c:spPr>
    </c:plotArea>
    <c:legend>
      <c:legendPos val="tr"/>
      <c:layout>
        <c:manualLayout>
          <c:xMode val="edge"/>
          <c:yMode val="edge"/>
          <c:x val="0.69619737543761051"/>
          <c:y val="0.18414666111318467"/>
          <c:w val="0.29724311156486449"/>
          <c:h val="0.26277412821301682"/>
        </c:manualLayout>
      </c:layout>
      <c:overlay val="1"/>
      <c:spPr>
        <a:noFill/>
        <a:ln>
          <a:solidFill>
            <a:srgbClr val="002B4E"/>
          </a:solid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B4E"/>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2"/>
          <p:cNvCxnSpPr/>
          <p:nvPr userDrawn="1"/>
        </p:nvCxnSpPr>
        <p:spPr>
          <a:xfrm>
            <a:off x="0" y="6522720"/>
            <a:ext cx="50399950" cy="0"/>
          </a:xfrm>
          <a:prstGeom prst="line">
            <a:avLst/>
          </a:prstGeom>
          <a:ln w="254000">
            <a:solidFill>
              <a:srgbClr val="0058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87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A18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50399950" cy="6541477"/>
          </a:xfrm>
          <a:prstGeom prst="rect">
            <a:avLst/>
          </a:prstGeom>
          <a:solidFill>
            <a:srgbClr val="FFFFFF"/>
          </a:solidFill>
          <a:ln>
            <a:solidFill>
              <a:srgbClr val="005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0" y="0"/>
            <a:ext cx="50399950" cy="32399288"/>
          </a:xfrm>
          <a:prstGeom prst="rect">
            <a:avLst/>
          </a:prstGeom>
          <a:noFill/>
          <a:ln w="254000">
            <a:solidFill>
              <a:srgbClr val="005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17608" y="1992086"/>
            <a:ext cx="15682342" cy="4549391"/>
          </a:xfrm>
          <a:prstGeom prst="rect">
            <a:avLst/>
          </a:prstGeom>
        </p:spPr>
      </p:pic>
    </p:spTree>
    <p:extLst>
      <p:ext uri="{BB962C8B-B14F-4D97-AF65-F5344CB8AC3E}">
        <p14:creationId xmlns:p14="http://schemas.microsoft.com/office/powerpoint/2010/main" val="337470619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chart" Target="../charts/chart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2.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web.stanford.edu/~csoulain/OF_Training/Exo5/Exo5.stl"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chart" Target="../charts/chart2.xm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p:cNvSpPr txBox="1">
            <a:spLocks noChangeArrowheads="1"/>
          </p:cNvSpPr>
          <p:nvPr/>
        </p:nvSpPr>
        <p:spPr bwMode="auto">
          <a:xfrm>
            <a:off x="1417544" y="-154310"/>
            <a:ext cx="42054556" cy="32460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9600" dirty="0">
                <a:latin typeface="Arial" panose="020B0604020202020204" pitchFamily="34" charset="0"/>
                <a:ea typeface="+mn-ea"/>
                <a:cs typeface="Arial" panose="020B0604020202020204" pitchFamily="34" charset="0"/>
              </a:rPr>
              <a:t>A Pore-Scale Reactive Transport Modelling Approach for Investigating the Effect of Soil Physical Properties on Biogeochemical Processes</a:t>
            </a:r>
            <a:endParaRPr lang="en-AU" sz="9600" dirty="0">
              <a:latin typeface="Arial" panose="020B0604020202020204" pitchFamily="34" charset="0"/>
              <a:ea typeface="+mn-ea"/>
              <a:cs typeface="Arial" panose="020B0604020202020204" pitchFamily="34" charset="0"/>
            </a:endParaRPr>
          </a:p>
        </p:txBody>
      </p:sp>
      <p:sp>
        <p:nvSpPr>
          <p:cNvPr id="19" name="Text Box 40"/>
          <p:cNvSpPr txBox="1">
            <a:spLocks noChangeArrowheads="1"/>
          </p:cNvSpPr>
          <p:nvPr/>
        </p:nvSpPr>
        <p:spPr bwMode="auto">
          <a:xfrm>
            <a:off x="1754426" y="3227789"/>
            <a:ext cx="25612471" cy="3068901"/>
          </a:xfrm>
          <a:prstGeom prst="rect">
            <a:avLst/>
          </a:prstGeom>
          <a:noFill/>
          <a:ln>
            <a:noFill/>
          </a:ln>
          <a:effectLst/>
          <a:ex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endParaRPr lang="en-AU" sz="3200" dirty="0" smtClean="0">
              <a:latin typeface="Arial" panose="020B0604020202020204" pitchFamily="34" charset="0"/>
              <a:cs typeface="Arial" panose="020B0604020202020204" pitchFamily="34" charset="0"/>
            </a:endParaRPr>
          </a:p>
          <a:p>
            <a:pPr>
              <a:spcBef>
                <a:spcPct val="20000"/>
              </a:spcBef>
            </a:pPr>
            <a:r>
              <a:rPr lang="en-AU" sz="3200" dirty="0" smtClean="0">
                <a:latin typeface="Arial" panose="020B0604020202020204" pitchFamily="34" charset="0"/>
                <a:cs typeface="Arial" panose="020B0604020202020204" pitchFamily="34" charset="0"/>
              </a:rPr>
              <a:t>Amir</a:t>
            </a:r>
            <a:r>
              <a:rPr lang="en-US" sz="3200" dirty="0" smtClean="0">
                <a:latin typeface="Arial" panose="020B0604020202020204" pitchFamily="34" charset="0"/>
                <a:cs typeface="Arial" panose="020B0604020202020204" pitchFamily="34" charset="0"/>
              </a:rPr>
              <a:t> Golparvar</a:t>
            </a:r>
            <a:r>
              <a:rPr lang="en-US" sz="3200" baseline="30000" dirty="0" smtClean="0">
                <a:latin typeface="Arial" panose="020B0604020202020204" pitchFamily="34" charset="0"/>
                <a:ea typeface="Times New Roman"/>
                <a:cs typeface="Arial" panose="020B0604020202020204" pitchFamily="34" charset="0"/>
              </a:rPr>
              <a:t>1</a:t>
            </a:r>
            <a:r>
              <a:rPr lang="en-AU" sz="3200" dirty="0" smtClean="0">
                <a:latin typeface="Arial" panose="020B0604020202020204" pitchFamily="34" charset="0"/>
                <a:cs typeface="Arial" panose="020B0604020202020204" pitchFamily="34" charset="0"/>
              </a:rPr>
              <a:t>, Matthias Kästner</a:t>
            </a:r>
            <a:r>
              <a:rPr lang="en-US" sz="3200" baseline="30000" dirty="0" smtClean="0">
                <a:latin typeface="Arial" panose="020B0604020202020204" pitchFamily="34" charset="0"/>
                <a:cs typeface="Arial" panose="020B0604020202020204" pitchFamily="34" charset="0"/>
              </a:rPr>
              <a:t>2</a:t>
            </a:r>
            <a:r>
              <a:rPr lang="en-AU" sz="3200" dirty="0">
                <a:latin typeface="Arial" panose="020B0604020202020204" pitchFamily="34" charset="0"/>
                <a:cs typeface="Arial" panose="020B0604020202020204" pitchFamily="34" charset="0"/>
              </a:rPr>
              <a:t> and Martin </a:t>
            </a:r>
            <a:r>
              <a:rPr lang="en-AU" sz="3200" dirty="0" smtClean="0">
                <a:latin typeface="Arial" panose="020B0604020202020204" pitchFamily="34" charset="0"/>
                <a:cs typeface="Arial" panose="020B0604020202020204" pitchFamily="34" charset="0"/>
              </a:rPr>
              <a:t>Thullner</a:t>
            </a:r>
            <a:r>
              <a:rPr lang="en-US" sz="3200" baseline="30000" dirty="0" smtClean="0">
                <a:latin typeface="Arial" panose="020B0604020202020204" pitchFamily="34" charset="0"/>
                <a:ea typeface="Times New Roman"/>
                <a:cs typeface="Arial" panose="020B0604020202020204" pitchFamily="34" charset="0"/>
              </a:rPr>
              <a:t>1</a:t>
            </a:r>
            <a:endParaRPr lang="en-AU" sz="3200" dirty="0" smtClean="0">
              <a:latin typeface="Arial" panose="020B0604020202020204" pitchFamily="34" charset="0"/>
              <a:cs typeface="Arial" panose="020B0604020202020204" pitchFamily="34" charset="0"/>
            </a:endParaRPr>
          </a:p>
          <a:p>
            <a:pPr>
              <a:spcBef>
                <a:spcPct val="20000"/>
              </a:spcBef>
            </a:pPr>
            <a:r>
              <a:rPr lang="en-AU" sz="3200" dirty="0">
                <a:latin typeface="Arial" panose="020B0604020202020204" pitchFamily="34" charset="0"/>
                <a:cs typeface="Arial" panose="020B0604020202020204" pitchFamily="34" charset="0"/>
              </a:rPr>
              <a:t>1 Department of Environmental </a:t>
            </a:r>
            <a:r>
              <a:rPr lang="en-AU" sz="3200" dirty="0" smtClean="0">
                <a:latin typeface="Arial" panose="020B0604020202020204" pitchFamily="34" charset="0"/>
                <a:cs typeface="Arial" panose="020B0604020202020204" pitchFamily="34" charset="0"/>
              </a:rPr>
              <a:t>Microbiology, Helmholtz </a:t>
            </a:r>
            <a:r>
              <a:rPr lang="en-AU" sz="3200" dirty="0">
                <a:latin typeface="Arial" panose="020B0604020202020204" pitchFamily="34" charset="0"/>
                <a:cs typeface="Arial" panose="020B0604020202020204" pitchFamily="34" charset="0"/>
              </a:rPr>
              <a:t>Centre for Environmental Research - UFZ, Leipzig, Germany</a:t>
            </a:r>
          </a:p>
          <a:p>
            <a:pPr>
              <a:spcBef>
                <a:spcPct val="20000"/>
              </a:spcBef>
            </a:pPr>
            <a:r>
              <a:rPr lang="en-AU" sz="3200" dirty="0" smtClean="0">
                <a:latin typeface="Arial" panose="020B0604020202020204" pitchFamily="34" charset="0"/>
                <a:cs typeface="Arial" panose="020B0604020202020204" pitchFamily="34" charset="0"/>
              </a:rPr>
              <a:t>2 Department </a:t>
            </a:r>
            <a:r>
              <a:rPr lang="en-AU" sz="3200" dirty="0">
                <a:latin typeface="Arial" panose="020B0604020202020204" pitchFamily="34" charset="0"/>
                <a:cs typeface="Arial" panose="020B0604020202020204" pitchFamily="34" charset="0"/>
              </a:rPr>
              <a:t>of Environmental </a:t>
            </a:r>
            <a:r>
              <a:rPr lang="en-AU" sz="3200" dirty="0" smtClean="0">
                <a:latin typeface="Arial" panose="020B0604020202020204" pitchFamily="34" charset="0"/>
                <a:cs typeface="Arial" panose="020B0604020202020204" pitchFamily="34" charset="0"/>
              </a:rPr>
              <a:t>Biotechnology, Helmholtz </a:t>
            </a:r>
            <a:r>
              <a:rPr lang="en-AU" sz="3200" dirty="0">
                <a:latin typeface="Arial" panose="020B0604020202020204" pitchFamily="34" charset="0"/>
                <a:cs typeface="Arial" panose="020B0604020202020204" pitchFamily="34" charset="0"/>
              </a:rPr>
              <a:t>Centre for Environmental Research - UFZ, Leipzig, Germany</a:t>
            </a:r>
          </a:p>
        </p:txBody>
      </p:sp>
      <p:sp>
        <p:nvSpPr>
          <p:cNvPr id="22" name="Rectangle 21"/>
          <p:cNvSpPr>
            <a:spLocks noChangeArrowheads="1"/>
          </p:cNvSpPr>
          <p:nvPr/>
        </p:nvSpPr>
        <p:spPr bwMode="auto">
          <a:xfrm>
            <a:off x="468631" y="7010401"/>
            <a:ext cx="11794054" cy="8109097"/>
          </a:xfrm>
          <a:prstGeom prst="rect">
            <a:avLst/>
          </a:prstGeom>
          <a:solidFill>
            <a:schemeClr val="bg1"/>
          </a:solidFill>
          <a:ln w="25400">
            <a:solidFill>
              <a:srgbClr val="005875"/>
            </a:solidFill>
          </a:ln>
          <a:effectLst/>
          <a:extLst/>
        </p:spPr>
        <p:txBody>
          <a:bodyPr lIns="375509" tIns="375509" rIns="375509" bIns="375509"/>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5500" b="1" cap="all" dirty="0">
                <a:latin typeface="Arial" panose="020B0604020202020204" pitchFamily="34" charset="0"/>
                <a:cs typeface="Arial" panose="020B0604020202020204" pitchFamily="34" charset="0"/>
              </a:rPr>
              <a:t>Introduction</a:t>
            </a:r>
          </a:p>
          <a:p>
            <a:pPr algn="just" defTabSz="952097" eaLnBrk="0" hangingPunct="0">
              <a:spcBef>
                <a:spcPct val="50000"/>
              </a:spcBef>
            </a:pPr>
            <a:r>
              <a:rPr lang="en-US" sz="2800" dirty="0">
                <a:latin typeface="Arial" panose="020B0604020202020204" pitchFamily="34" charset="0"/>
                <a:cs typeface="Arial" panose="020B0604020202020204" pitchFamily="34" charset="0"/>
              </a:rPr>
              <a:t>The vadose zone hosts a wide range of various microorganisms which provide different soil ecosystem services from nutrient cycling to biodegradation of harmful chemical substances. The efficiency of such in-situ biodegradation is influenced by different biotic and abiotic factors ranging from physical properties of the soil to the redox conditions controlled by the activity of the involved chemical compounds. Pore-scale phenomena have been shown to be considerably affecting the macro-scale processes, therefore a quantitative bottom-top approach of these mechanisms in situ is adamant. For this purpose, numerical </a:t>
            </a:r>
            <a:r>
              <a:rPr lang="en-US" sz="2800" dirty="0" smtClean="0">
                <a:latin typeface="Arial" panose="020B0604020202020204" pitchFamily="34" charset="0"/>
                <a:cs typeface="Arial" panose="020B0604020202020204" pitchFamily="34" charset="0"/>
              </a:rPr>
              <a:t>methods </a:t>
            </a:r>
            <a:r>
              <a:rPr lang="en-US" sz="2800" dirty="0">
                <a:latin typeface="Arial" panose="020B0604020202020204" pitchFamily="34" charset="0"/>
                <a:cs typeface="Arial" panose="020B0604020202020204" pitchFamily="34" charset="0"/>
              </a:rPr>
              <a:t>would </a:t>
            </a:r>
            <a:r>
              <a:rPr lang="en-US" sz="2800" dirty="0" smtClean="0">
                <a:latin typeface="Arial" panose="020B0604020202020204" pitchFamily="34" charset="0"/>
                <a:cs typeface="Arial" panose="020B0604020202020204" pitchFamily="34" charset="0"/>
              </a:rPr>
              <a:t>be desirable that combine the simulation of </a:t>
            </a:r>
            <a:r>
              <a:rPr lang="en-US" sz="2800" dirty="0">
                <a:latin typeface="Arial" panose="020B0604020202020204" pitchFamily="34" charset="0"/>
                <a:cs typeface="Arial" panose="020B0604020202020204" pitchFamily="34" charset="0"/>
              </a:rPr>
              <a:t>variable/controllable water saturation </a:t>
            </a:r>
            <a:r>
              <a:rPr lang="en-US" sz="2800" dirty="0" smtClean="0">
                <a:latin typeface="Arial" panose="020B0604020202020204" pitchFamily="34" charset="0"/>
                <a:cs typeface="Arial" panose="020B0604020202020204" pitchFamily="34" charset="0"/>
              </a:rPr>
              <a:t>conditions and water/air </a:t>
            </a:r>
            <a:r>
              <a:rPr lang="en-US" sz="2800" dirty="0">
                <a:latin typeface="Arial" panose="020B0604020202020204" pitchFamily="34" charset="0"/>
                <a:cs typeface="Arial" panose="020B0604020202020204" pitchFamily="34" charset="0"/>
              </a:rPr>
              <a:t>dynamics in porous structures directly obtained from CT scanned </a:t>
            </a:r>
            <a:r>
              <a:rPr lang="en-US" sz="2800" dirty="0" smtClean="0">
                <a:latin typeface="Arial" panose="020B0604020202020204" pitchFamily="34" charset="0"/>
                <a:cs typeface="Arial" panose="020B0604020202020204" pitchFamily="34" charset="0"/>
              </a:rPr>
              <a:t>samples with the simulation of </a:t>
            </a:r>
            <a:r>
              <a:rPr lang="en-US" sz="2800" dirty="0">
                <a:latin typeface="Arial" panose="020B0604020202020204" pitchFamily="34" charset="0"/>
                <a:cs typeface="Arial" panose="020B0604020202020204" pitchFamily="34" charset="0"/>
              </a:rPr>
              <a:t>advective and diffusive micro-scale transport of all components </a:t>
            </a:r>
            <a:r>
              <a:rPr lang="en-US" sz="2800" dirty="0" smtClean="0">
                <a:latin typeface="Arial" panose="020B0604020202020204" pitchFamily="34" charset="0"/>
                <a:cs typeface="Arial" panose="020B0604020202020204" pitchFamily="34" charset="0"/>
              </a:rPr>
              <a:t>as well as their biogeochemical transformations in </a:t>
            </a:r>
            <a:r>
              <a:rPr lang="en-US" sz="2800" dirty="0">
                <a:latin typeface="Arial" panose="020B0604020202020204" pitchFamily="34" charset="0"/>
                <a:cs typeface="Arial" panose="020B0604020202020204" pitchFamily="34" charset="0"/>
              </a:rPr>
              <a:t>both, </a:t>
            </a:r>
            <a:r>
              <a:rPr lang="en-US" sz="2800" dirty="0" smtClean="0">
                <a:latin typeface="Arial" panose="020B0604020202020204" pitchFamily="34" charset="0"/>
                <a:cs typeface="Arial" panose="020B0604020202020204" pitchFamily="34" charset="0"/>
              </a:rPr>
              <a:t>the air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the water phase. </a:t>
            </a:r>
            <a:endParaRPr lang="en-AU" sz="3000" dirty="0">
              <a:latin typeface="Arial" panose="020B0604020202020204" pitchFamily="34" charset="0"/>
              <a:cs typeface="Arial" panose="020B0604020202020204" pitchFamily="34" charset="0"/>
            </a:endParaRPr>
          </a:p>
        </p:txBody>
      </p:sp>
      <p:sp>
        <p:nvSpPr>
          <p:cNvPr id="40" name="Rectangle 39"/>
          <p:cNvSpPr>
            <a:spLocks noChangeArrowheads="1"/>
          </p:cNvSpPr>
          <p:nvPr/>
        </p:nvSpPr>
        <p:spPr bwMode="auto">
          <a:xfrm>
            <a:off x="12610904" y="7010401"/>
            <a:ext cx="25615789" cy="24895201"/>
          </a:xfrm>
          <a:prstGeom prst="rect">
            <a:avLst/>
          </a:prstGeom>
          <a:solidFill>
            <a:schemeClr val="bg1"/>
          </a:solidFill>
          <a:ln w="25400">
            <a:solidFill>
              <a:srgbClr val="005875"/>
            </a:solidFill>
            <a:miter lim="800000"/>
            <a:headEnd/>
            <a:tailEnd/>
          </a:ln>
          <a:effectLst/>
          <a:extLst/>
        </p:spPr>
        <p:txBody>
          <a:bodyPr lIns="375509" tIns="375509" rIns="375509" bIns="375509" numCol="1" spcCol="72068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5500" b="1" cap="all" dirty="0" smtClean="0">
                <a:latin typeface="Arial" panose="020B0604020202020204" pitchFamily="34" charset="0"/>
                <a:cs typeface="Arial" panose="020B0604020202020204" pitchFamily="34" charset="0"/>
              </a:rPr>
              <a:t>Verification and Demonstration of Model performance</a:t>
            </a:r>
            <a:endParaRPr lang="en-AU" sz="1600" dirty="0">
              <a:latin typeface="Arial" panose="020B0604020202020204" pitchFamily="34" charset="0"/>
              <a:cs typeface="Arial" panose="020B0604020202020204" pitchFamily="34" charset="0"/>
            </a:endParaRPr>
          </a:p>
        </p:txBody>
      </p:sp>
      <p:sp>
        <p:nvSpPr>
          <p:cNvPr id="42" name="Rectangle 41"/>
          <p:cNvSpPr>
            <a:spLocks noChangeArrowheads="1"/>
          </p:cNvSpPr>
          <p:nvPr/>
        </p:nvSpPr>
        <p:spPr bwMode="auto">
          <a:xfrm>
            <a:off x="462758" y="20446077"/>
            <a:ext cx="11794055" cy="11459525"/>
          </a:xfrm>
          <a:prstGeom prst="rect">
            <a:avLst/>
          </a:prstGeom>
          <a:solidFill>
            <a:schemeClr val="bg1"/>
          </a:solidFill>
          <a:ln w="25400">
            <a:solidFill>
              <a:srgbClr val="005875"/>
            </a:solidFill>
          </a:ln>
          <a:effectLst/>
          <a:extLst/>
        </p:spPr>
        <p:txBody>
          <a:bodyPr lIns="375509" tIns="375509" rIns="375509" bIns="375509"/>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98972" indent="-398972" defTabSz="952097" eaLnBrk="0" hangingPunct="0">
              <a:spcBef>
                <a:spcPct val="50000"/>
              </a:spcBef>
            </a:pPr>
            <a:r>
              <a:rPr lang="en-US" sz="5500" b="1" cap="all" dirty="0" smtClean="0">
                <a:latin typeface="Arial" panose="020B0604020202020204" pitchFamily="34" charset="0"/>
                <a:cs typeface="Arial" panose="020B0604020202020204" pitchFamily="34" charset="0"/>
              </a:rPr>
              <a:t>Method</a:t>
            </a:r>
            <a:endParaRPr lang="en-US" sz="2800" dirty="0" smtClean="0">
              <a:latin typeface="Arial" panose="020B0604020202020204" pitchFamily="34" charset="0"/>
              <a:cs typeface="Arial" panose="020B0604020202020204" pitchFamily="34" charset="0"/>
            </a:endParaRPr>
          </a:p>
          <a:p>
            <a:pPr marL="685800" indent="-685800" defTabSz="952097" eaLnBrk="0" hangingPunct="0">
              <a:spcBef>
                <a:spcPct val="50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Updating Velocity and Pressure fields via solving </a:t>
            </a:r>
            <a:r>
              <a:rPr lang="en-US" sz="2800" dirty="0" err="1" smtClean="0">
                <a:latin typeface="Arial" panose="020B0604020202020204" pitchFamily="34" charset="0"/>
                <a:cs typeface="Arial" panose="020B0604020202020204" pitchFamily="34" charset="0"/>
              </a:rPr>
              <a:t>Navier</a:t>
            </a:r>
            <a:r>
              <a:rPr lang="en-US" sz="2800" dirty="0" smtClean="0">
                <a:latin typeface="Arial" panose="020B0604020202020204" pitchFamily="34" charset="0"/>
                <a:cs typeface="Arial" panose="020B0604020202020204" pitchFamily="34" charset="0"/>
              </a:rPr>
              <a:t>-Stokes Equation</a:t>
            </a:r>
            <a:endParaRPr lang="en-US" sz="2800" dirty="0">
              <a:latin typeface="Arial" panose="020B0604020202020204" pitchFamily="34" charset="0"/>
              <a:cs typeface="Arial" panose="020B0604020202020204" pitchFamily="34" charset="0"/>
            </a:endParaRPr>
          </a:p>
          <a:p>
            <a:pPr marL="685800" indent="-685800" defTabSz="952097" eaLnBrk="0" hangingPunct="0">
              <a:spcBef>
                <a:spcPct val="50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Defining Aqueous  and Gaseous phase using Volume of Fluid Method</a:t>
            </a:r>
            <a:endParaRPr lang="en-US" sz="2800" dirty="0">
              <a:latin typeface="Arial" panose="020B0604020202020204" pitchFamily="34" charset="0"/>
              <a:cs typeface="Arial" panose="020B0604020202020204" pitchFamily="34" charset="0"/>
            </a:endParaRPr>
          </a:p>
          <a:p>
            <a:pPr marL="685800" indent="-685800" defTabSz="952097" eaLnBrk="0" hangingPunct="0">
              <a:spcBef>
                <a:spcPct val="50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Enhancing numerical dispersion around fluid-fluid and fluid-solid interfaces by filtering capillary fluxes </a:t>
            </a:r>
            <a:endParaRPr lang="en-US" sz="2800" dirty="0">
              <a:latin typeface="Arial" panose="020B0604020202020204" pitchFamily="34" charset="0"/>
              <a:cs typeface="Arial" panose="020B0604020202020204" pitchFamily="34" charset="0"/>
            </a:endParaRPr>
          </a:p>
          <a:p>
            <a:pPr marL="685800" indent="-685800" defTabSz="952097" eaLnBrk="0" hangingPunct="0">
              <a:spcBef>
                <a:spcPct val="50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Explicit representation of pore space via digitization of micro-CT images</a:t>
            </a:r>
            <a:endParaRPr lang="en-US" sz="2800" dirty="0">
              <a:latin typeface="Arial" panose="020B0604020202020204" pitchFamily="34" charset="0"/>
              <a:cs typeface="Arial" panose="020B0604020202020204" pitchFamily="34" charset="0"/>
            </a:endParaRPr>
          </a:p>
          <a:p>
            <a:pPr marL="685800" indent="-685800" defTabSz="952097" eaLnBrk="0" hangingPunct="0">
              <a:spcBef>
                <a:spcPct val="50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Solving Advective-Diffusive-Reactive Equation for chemical species available in both aqueous and gaseous phases</a:t>
            </a:r>
            <a:endParaRPr lang="en-US" sz="2800" dirty="0">
              <a:latin typeface="Arial" panose="020B0604020202020204" pitchFamily="34" charset="0"/>
              <a:cs typeface="Arial" panose="020B0604020202020204" pitchFamily="34" charset="0"/>
            </a:endParaRPr>
          </a:p>
          <a:p>
            <a:pPr marL="685800" indent="-685800" defTabSz="952097" eaLnBrk="0" hangingPunct="0">
              <a:spcBef>
                <a:spcPct val="50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Reaction Network is defined and solved via an established externally-coupled  package: Biogeochemical Reactive Network Simulator (BRNS) [1]</a:t>
            </a:r>
          </a:p>
          <a:p>
            <a:pPr marL="685800" indent="-685800" defTabSz="952097" eaLnBrk="0" hangingPunct="0">
              <a:spcBef>
                <a:spcPct val="50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Consider reactive processes include </a:t>
            </a:r>
            <a:r>
              <a:rPr lang="en-US" sz="2800" dirty="0" err="1" smtClean="0">
                <a:latin typeface="Arial" panose="020B0604020202020204" pitchFamily="34" charset="0"/>
                <a:cs typeface="Arial" panose="020B0604020202020204" pitchFamily="34" charset="0"/>
              </a:rPr>
              <a:t>microbially</a:t>
            </a:r>
            <a:r>
              <a:rPr lang="en-US" sz="2800" dirty="0" smtClean="0">
                <a:latin typeface="Arial" panose="020B0604020202020204" pitchFamily="34" charset="0"/>
                <a:cs typeface="Arial" panose="020B0604020202020204" pitchFamily="34" charset="0"/>
              </a:rPr>
              <a:t> mediated degradation along with turnover kinetics, microbial activity, dormancy</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as well as abiotic reactions in soil water and soil air, and at the solid matrix surface.</a:t>
            </a:r>
          </a:p>
          <a:p>
            <a:pPr marL="685800" indent="-685800" defTabSz="952097" eaLnBrk="0" hangingPunct="0">
              <a:spcBef>
                <a:spcPct val="50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entire coupled model is solved using finite volume approach in fully parallelized environment</a:t>
            </a:r>
            <a:endParaRPr lang="en-US" sz="2800" dirty="0">
              <a:latin typeface="Arial" panose="020B0604020202020204" pitchFamily="34" charset="0"/>
              <a:cs typeface="Arial" panose="020B0604020202020204" pitchFamily="34" charset="0"/>
            </a:endParaRPr>
          </a:p>
          <a:p>
            <a:pPr marL="685800" indent="-685800" defTabSz="952097" eaLnBrk="0" hangingPunct="0">
              <a:spcBef>
                <a:spcPct val="50000"/>
              </a:spcBef>
              <a:buFont typeface="Arial" panose="020B0604020202020204" pitchFamily="34" charset="0"/>
              <a:buChar char="•"/>
            </a:pPr>
            <a:endParaRPr lang="en-US" sz="2800" cap="all" dirty="0">
              <a:latin typeface="Arial" panose="020B0604020202020204" pitchFamily="34" charset="0"/>
              <a:cs typeface="Arial" panose="020B0604020202020204" pitchFamily="34" charset="0"/>
            </a:endParaRPr>
          </a:p>
        </p:txBody>
      </p:sp>
      <p:sp>
        <p:nvSpPr>
          <p:cNvPr id="43" name="Rectangle 42"/>
          <p:cNvSpPr>
            <a:spLocks noChangeArrowheads="1"/>
          </p:cNvSpPr>
          <p:nvPr/>
        </p:nvSpPr>
        <p:spPr bwMode="auto">
          <a:xfrm>
            <a:off x="38574912" y="25258214"/>
            <a:ext cx="11351328" cy="3117827"/>
          </a:xfrm>
          <a:prstGeom prst="rect">
            <a:avLst/>
          </a:prstGeom>
          <a:solidFill>
            <a:schemeClr val="bg1"/>
          </a:solidFill>
          <a:ln w="25400">
            <a:solidFill>
              <a:srgbClr val="005875"/>
            </a:solidFill>
            <a:miter lim="800000"/>
            <a:headEnd/>
            <a:tailEnd/>
          </a:ln>
          <a:effectLst/>
          <a:extLst/>
        </p:spPr>
        <p:txBody>
          <a:bodyPr lIns="375509" tIns="375509" rIns="375509" bIns="375509"/>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GB" sz="5500" b="1" cap="all" dirty="0" smtClean="0">
                <a:latin typeface="Arial" panose="020B0604020202020204" pitchFamily="34" charset="0"/>
                <a:cs typeface="Arial" panose="020B0604020202020204" pitchFamily="34" charset="0"/>
              </a:rPr>
              <a:t>References</a:t>
            </a:r>
          </a:p>
          <a:p>
            <a:pPr defTabSz="952097" eaLnBrk="0" hangingPunct="0">
              <a:spcBef>
                <a:spcPct val="50000"/>
              </a:spcBef>
            </a:pPr>
            <a:r>
              <a:rPr lang="en-AU" sz="3000" dirty="0" smtClean="0">
                <a:latin typeface="Arial" panose="020B0604020202020204" pitchFamily="34" charset="0"/>
                <a:cs typeface="Arial" panose="020B0604020202020204" pitchFamily="34" charset="0"/>
              </a:rPr>
              <a:t>[1]: </a:t>
            </a:r>
            <a:r>
              <a:rPr lang="da-DK" sz="3000" dirty="0" smtClean="0">
                <a:latin typeface="Arial" panose="020B0604020202020204" pitchFamily="34" charset="0"/>
                <a:cs typeface="Arial" panose="020B0604020202020204" pitchFamily="34" charset="0"/>
              </a:rPr>
              <a:t>Centler </a:t>
            </a:r>
            <a:r>
              <a:rPr lang="da-DK" sz="3000" dirty="0">
                <a:latin typeface="Arial" panose="020B0604020202020204" pitchFamily="34" charset="0"/>
                <a:cs typeface="Arial" panose="020B0604020202020204" pitchFamily="34" charset="0"/>
              </a:rPr>
              <a:t>et al., 2010. Computers &amp; Geosci. 36: 397-405</a:t>
            </a:r>
            <a:r>
              <a:rPr lang="da-DK" sz="3000" dirty="0" smtClean="0">
                <a:latin typeface="Arial" panose="020B0604020202020204" pitchFamily="34" charset="0"/>
                <a:cs typeface="Arial" panose="020B0604020202020204" pitchFamily="34" charset="0"/>
              </a:rPr>
              <a:t>.</a:t>
            </a:r>
            <a:r>
              <a:rPr lang="en-AU" sz="3000" dirty="0" smtClean="0">
                <a:latin typeface="Arial" panose="020B0604020202020204" pitchFamily="34" charset="0"/>
                <a:cs typeface="Arial" panose="020B0604020202020204" pitchFamily="34" charset="0"/>
              </a:rPr>
              <a:t> </a:t>
            </a:r>
          </a:p>
          <a:p>
            <a:pPr defTabSz="952097" eaLnBrk="0" hangingPunct="0">
              <a:spcBef>
                <a:spcPct val="50000"/>
              </a:spcBef>
            </a:pPr>
            <a:r>
              <a:rPr lang="en-US" sz="3000" dirty="0" smtClean="0">
                <a:latin typeface="Arial" panose="020B0604020202020204" pitchFamily="34" charset="0"/>
                <a:cs typeface="Arial" panose="020B0604020202020204" pitchFamily="34" charset="0"/>
              </a:rPr>
              <a:t>**: Unpublished work – prepared by Frederic Leuther.</a:t>
            </a:r>
            <a:endParaRPr lang="en-US" sz="3000" dirty="0">
              <a:latin typeface="Arial" panose="020B0604020202020204" pitchFamily="34" charset="0"/>
              <a:cs typeface="Arial" panose="020B0604020202020204" pitchFamily="34" charset="0"/>
            </a:endParaRPr>
          </a:p>
        </p:txBody>
      </p:sp>
      <p:sp>
        <p:nvSpPr>
          <p:cNvPr id="44" name="Text Box 10"/>
          <p:cNvSpPr txBox="1">
            <a:spLocks noChangeArrowheads="1"/>
          </p:cNvSpPr>
          <p:nvPr/>
        </p:nvSpPr>
        <p:spPr bwMode="auto">
          <a:xfrm>
            <a:off x="462758" y="15345165"/>
            <a:ext cx="11794056" cy="4884601"/>
          </a:xfrm>
          <a:prstGeom prst="rect">
            <a:avLst/>
          </a:prstGeom>
          <a:solidFill>
            <a:schemeClr val="bg1"/>
          </a:solidFill>
          <a:ln w="25400">
            <a:solidFill>
              <a:srgbClr val="005875"/>
            </a:solidFill>
            <a:miter lim="800000"/>
            <a:headEnd/>
            <a:tailEnd/>
          </a:ln>
          <a:effectLst/>
          <a:extLst/>
        </p:spPr>
        <p:txBody>
          <a:bodyPr lIns="375509" tIns="375509" rIns="375509" bIns="375509"/>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GB" sz="5500" b="1" cap="all" dirty="0" smtClean="0">
                <a:latin typeface="Arial" panose="020B0604020202020204" pitchFamily="34" charset="0"/>
                <a:cs typeface="Arial" panose="020B0604020202020204" pitchFamily="34" charset="0"/>
              </a:rPr>
              <a:t>AIM</a:t>
            </a:r>
          </a:p>
          <a:p>
            <a:pPr algn="just">
              <a:spcBef>
                <a:spcPct val="20000"/>
              </a:spcBef>
            </a:pPr>
            <a:r>
              <a:rPr lang="en-CA" sz="2800" dirty="0" smtClean="0">
                <a:latin typeface="Arial" panose="020B0604020202020204" pitchFamily="34" charset="0"/>
                <a:cs typeface="Arial" panose="020B0604020202020204" pitchFamily="34" charset="0"/>
              </a:rPr>
              <a:t>The present study introduces a novel pore-scale numerical modeling approach for the pore scale simulation of water and air movement, </a:t>
            </a:r>
            <a:r>
              <a:rPr lang="en-CA" sz="2800" dirty="0" err="1" smtClean="0">
                <a:latin typeface="Arial" panose="020B0604020202020204" pitchFamily="34" charset="0"/>
                <a:cs typeface="Arial" panose="020B0604020202020204" pitchFamily="34" charset="0"/>
              </a:rPr>
              <a:t>advectve</a:t>
            </a:r>
            <a:r>
              <a:rPr lang="en-CA" sz="2800" dirty="0" smtClean="0">
                <a:latin typeface="Arial" panose="020B0604020202020204" pitchFamily="34" charset="0"/>
                <a:cs typeface="Arial" panose="020B0604020202020204" pitchFamily="34" charset="0"/>
              </a:rPr>
              <a:t>-diffusive transport in the aqueous and gaseous phase, and an arbitrary set of reactive processes. </a:t>
            </a:r>
          </a:p>
          <a:p>
            <a:pPr algn="just">
              <a:spcBef>
                <a:spcPct val="20000"/>
              </a:spcBef>
            </a:pPr>
            <a:r>
              <a:rPr lang="en-CA" sz="2800" dirty="0" smtClean="0">
                <a:latin typeface="Arial" panose="020B0604020202020204" pitchFamily="34" charset="0"/>
                <a:cs typeface="Arial" panose="020B0604020202020204" pitchFamily="34" charset="0"/>
              </a:rPr>
              <a:t>The developed approach is designed to </a:t>
            </a:r>
            <a:r>
              <a:rPr lang="en-US" sz="2800" dirty="0" smtClean="0">
                <a:latin typeface="Arial" panose="020B0604020202020204" pitchFamily="34" charset="0"/>
                <a:cs typeface="Arial" panose="020B0604020202020204" pitchFamily="34" charset="0"/>
              </a:rPr>
              <a:t>identify the drivers of biogeochemical processes in the subsurface in presence of other factors at the pore scale level. </a:t>
            </a:r>
          </a:p>
        </p:txBody>
      </p:sp>
      <p:sp>
        <p:nvSpPr>
          <p:cNvPr id="51" name="Rectangle 50"/>
          <p:cNvSpPr>
            <a:spLocks noChangeArrowheads="1"/>
          </p:cNvSpPr>
          <p:nvPr/>
        </p:nvSpPr>
        <p:spPr bwMode="auto">
          <a:xfrm>
            <a:off x="38569040" y="28635982"/>
            <a:ext cx="11357200" cy="3269620"/>
          </a:xfrm>
          <a:prstGeom prst="rect">
            <a:avLst/>
          </a:prstGeom>
          <a:solidFill>
            <a:schemeClr val="bg1"/>
          </a:solidFill>
          <a:ln w="25400">
            <a:solidFill>
              <a:srgbClr val="005875"/>
            </a:solidFill>
            <a:miter lim="800000"/>
            <a:headEnd/>
            <a:tailEnd/>
          </a:ln>
          <a:effectLst/>
          <a:extLst/>
        </p:spPr>
        <p:txBody>
          <a:bodyPr lIns="375509" tIns="375509" rIns="375509" bIns="375509"/>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GB" sz="5500" b="1" cap="all" dirty="0">
                <a:latin typeface="Arial" panose="020B0604020202020204" pitchFamily="34" charset="0"/>
                <a:cs typeface="Arial" panose="020B0604020202020204" pitchFamily="34" charset="0"/>
              </a:rPr>
              <a:t>CONTACT </a:t>
            </a:r>
            <a:r>
              <a:rPr lang="en-GB" sz="5500" b="1" cap="all" dirty="0" smtClean="0">
                <a:latin typeface="Arial" panose="020B0604020202020204" pitchFamily="34" charset="0"/>
                <a:cs typeface="Arial" panose="020B0604020202020204" pitchFamily="34" charset="0"/>
              </a:rPr>
              <a:t>INFORMATION</a:t>
            </a:r>
          </a:p>
          <a:p>
            <a:pPr defTabSz="952097" eaLnBrk="0" hangingPunct="0">
              <a:spcBef>
                <a:spcPct val="50000"/>
              </a:spcBef>
            </a:pPr>
            <a:r>
              <a:rPr lang="en-US" sz="3000" dirty="0">
                <a:latin typeface="Arial" panose="020B0604020202020204" pitchFamily="34" charset="0"/>
                <a:cs typeface="Arial" panose="020B0604020202020204" pitchFamily="34" charset="0"/>
              </a:rPr>
              <a:t>	</a:t>
            </a:r>
            <a:endParaRPr lang="en-US" sz="3000" dirty="0" smtClean="0">
              <a:latin typeface="Arial" panose="020B0604020202020204" pitchFamily="34" charset="0"/>
              <a:cs typeface="Arial" panose="020B0604020202020204" pitchFamily="34" charset="0"/>
            </a:endParaRPr>
          </a:p>
        </p:txBody>
      </p:sp>
      <p:grpSp>
        <p:nvGrpSpPr>
          <p:cNvPr id="430" name="Group 429"/>
          <p:cNvGrpSpPr/>
          <p:nvPr/>
        </p:nvGrpSpPr>
        <p:grpSpPr>
          <a:xfrm>
            <a:off x="15490777" y="9618542"/>
            <a:ext cx="9970746" cy="1074134"/>
            <a:chOff x="1424667" y="1677891"/>
            <a:chExt cx="6248401" cy="645801"/>
          </a:xfrm>
        </p:grpSpPr>
        <p:pic>
          <p:nvPicPr>
            <p:cNvPr id="427" name="Picture 426">
              <a:extLst>
                <a:ext uri="{FF2B5EF4-FFF2-40B4-BE49-F238E27FC236}">
                  <a16:creationId xmlns="" xmlns:a16="http://schemas.microsoft.com/office/drawing/2014/main" id="{5C318262-0EA3-4351-82E5-3A1C05798B09}"/>
                </a:ext>
              </a:extLst>
            </p:cNvPr>
            <p:cNvPicPr>
              <a:picLocks noChangeAspect="1"/>
            </p:cNvPicPr>
            <p:nvPr/>
          </p:nvPicPr>
          <p:blipFill rotWithShape="1">
            <a:blip r:embed="rId2"/>
            <a:srcRect l="2897" t="3211" r="2011" b="65915"/>
            <a:stretch/>
          </p:blipFill>
          <p:spPr>
            <a:xfrm>
              <a:off x="1424667" y="1712067"/>
              <a:ext cx="6248401" cy="609601"/>
            </a:xfrm>
            <a:prstGeom prst="rect">
              <a:avLst/>
            </a:prstGeom>
          </p:spPr>
        </p:pic>
        <p:sp>
          <p:nvSpPr>
            <p:cNvPr id="428" name="TextBox 427">
              <a:extLst>
                <a:ext uri="{FF2B5EF4-FFF2-40B4-BE49-F238E27FC236}">
                  <a16:creationId xmlns="" xmlns:a16="http://schemas.microsoft.com/office/drawing/2014/main" id="{BE742E15-AA6D-4298-895D-3495FE9B4786}"/>
                </a:ext>
              </a:extLst>
            </p:cNvPr>
            <p:cNvSpPr txBox="1"/>
            <p:nvPr/>
          </p:nvSpPr>
          <p:spPr>
            <a:xfrm>
              <a:off x="3536874" y="2009118"/>
              <a:ext cx="2164117" cy="314574"/>
            </a:xfrm>
            <a:prstGeom prst="rect">
              <a:avLst/>
            </a:prstGeom>
            <a:noFill/>
          </p:spPr>
          <p:txBody>
            <a:bodyPr wrap="square" rtlCol="0">
              <a:spAutoFit/>
            </a:bodyPr>
            <a:lstStyle/>
            <a:p>
              <a:r>
                <a:rPr lang="en-US" sz="2800" dirty="0">
                  <a:solidFill>
                    <a:schemeClr val="bg1"/>
                  </a:solidFill>
                </a:rPr>
                <a:t>Liquid Phase (Water)</a:t>
              </a:r>
            </a:p>
          </p:txBody>
        </p:sp>
        <p:sp>
          <p:nvSpPr>
            <p:cNvPr id="429" name="TextBox 428">
              <a:extLst>
                <a:ext uri="{FF2B5EF4-FFF2-40B4-BE49-F238E27FC236}">
                  <a16:creationId xmlns="" xmlns:a16="http://schemas.microsoft.com/office/drawing/2014/main" id="{BA158BA9-ED10-43C1-BE1B-AAE225044A68}"/>
                </a:ext>
              </a:extLst>
            </p:cNvPr>
            <p:cNvSpPr txBox="1"/>
            <p:nvPr/>
          </p:nvSpPr>
          <p:spPr>
            <a:xfrm>
              <a:off x="3536874" y="1677891"/>
              <a:ext cx="2023987" cy="314574"/>
            </a:xfrm>
            <a:prstGeom prst="rect">
              <a:avLst/>
            </a:prstGeom>
            <a:noFill/>
          </p:spPr>
          <p:txBody>
            <a:bodyPr wrap="square" rtlCol="0">
              <a:spAutoFit/>
            </a:bodyPr>
            <a:lstStyle/>
            <a:p>
              <a:r>
                <a:rPr lang="en-US" sz="2800" dirty="0">
                  <a:solidFill>
                    <a:schemeClr val="bg1"/>
                  </a:solidFill>
                </a:rPr>
                <a:t>Gaseous Phase (Air)</a:t>
              </a:r>
            </a:p>
          </p:txBody>
        </p:sp>
      </p:grpSp>
      <p:graphicFrame>
        <p:nvGraphicFramePr>
          <p:cNvPr id="431" name="Chart 430"/>
          <p:cNvGraphicFramePr>
            <a:graphicFrameLocks/>
          </p:cNvGraphicFramePr>
          <p:nvPr>
            <p:extLst>
              <p:ext uri="{D42A27DB-BD31-4B8C-83A1-F6EECF244321}">
                <p14:modId xmlns:p14="http://schemas.microsoft.com/office/powerpoint/2010/main" val="3297053454"/>
              </p:ext>
            </p:extLst>
          </p:nvPr>
        </p:nvGraphicFramePr>
        <p:xfrm>
          <a:off x="20605546" y="11153561"/>
          <a:ext cx="7126243" cy="4391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2" name="Chart 431"/>
          <p:cNvGraphicFramePr>
            <a:graphicFrameLocks/>
          </p:cNvGraphicFramePr>
          <p:nvPr>
            <p:extLst>
              <p:ext uri="{D42A27DB-BD31-4B8C-83A1-F6EECF244321}">
                <p14:modId xmlns:p14="http://schemas.microsoft.com/office/powerpoint/2010/main" val="847294694"/>
              </p:ext>
            </p:extLst>
          </p:nvPr>
        </p:nvGraphicFramePr>
        <p:xfrm>
          <a:off x="13344523" y="11153561"/>
          <a:ext cx="7131627" cy="4391239"/>
        </p:xfrm>
        <a:graphic>
          <a:graphicData uri="http://schemas.openxmlformats.org/drawingml/2006/chart">
            <c:chart xmlns:c="http://schemas.openxmlformats.org/drawingml/2006/chart" xmlns:r="http://schemas.openxmlformats.org/officeDocument/2006/relationships" r:id="rId4"/>
          </a:graphicData>
        </a:graphic>
      </p:graphicFrame>
      <p:cxnSp>
        <p:nvCxnSpPr>
          <p:cNvPr id="433" name="Straight Arrow Connector 432"/>
          <p:cNvCxnSpPr/>
          <p:nvPr/>
        </p:nvCxnSpPr>
        <p:spPr bwMode="auto">
          <a:xfrm flipV="1">
            <a:off x="14777539" y="12171452"/>
            <a:ext cx="2336754" cy="2"/>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34" name="Rounded Rectangle 433"/>
          <p:cNvSpPr/>
          <p:nvPr/>
        </p:nvSpPr>
        <p:spPr bwMode="auto">
          <a:xfrm>
            <a:off x="14944837" y="12309806"/>
            <a:ext cx="2005682" cy="414025"/>
          </a:xfrm>
          <a:prstGeom prst="roundRect">
            <a:avLst/>
          </a:prstGeom>
          <a:solidFill>
            <a:schemeClr val="tx2">
              <a:lumMod val="40000"/>
              <a:lumOff val="60000"/>
            </a:schemeClr>
          </a:solidFill>
          <a:ln>
            <a:noFill/>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Tx/>
              <a:buFont typeface="Wingdings" pitchFamily="-66" charset="2"/>
              <a:buNone/>
              <a:tabLst/>
            </a:pPr>
            <a:r>
              <a:rPr kumimoji="0" lang="en-US" sz="2400" b="0" i="0" u="none" strike="noStrike" cap="none" normalizeH="0" baseline="0" dirty="0" smtClean="0">
                <a:ln>
                  <a:noFill/>
                </a:ln>
                <a:solidFill>
                  <a:srgbClr val="FFFFFF"/>
                </a:solidFill>
                <a:effectLst/>
                <a:latin typeface="Arial" charset="0"/>
                <a:ea typeface="Geneva" pitchFamily="-66" charset="0"/>
                <a:cs typeface="Geneva" pitchFamily="-66" charset="0"/>
              </a:rPr>
              <a:t>Water Phase</a:t>
            </a:r>
            <a:endParaRPr kumimoji="0" lang="en-US" sz="3600" b="0" i="0" u="none" strike="noStrike" cap="none" normalizeH="0" baseline="0" dirty="0" smtClean="0">
              <a:ln>
                <a:noFill/>
              </a:ln>
              <a:solidFill>
                <a:srgbClr val="FFFFFF"/>
              </a:solidFill>
              <a:effectLst/>
              <a:latin typeface="Arial" charset="0"/>
              <a:ea typeface="Geneva" pitchFamily="-66" charset="0"/>
              <a:cs typeface="Geneva" pitchFamily="-66" charset="0"/>
            </a:endParaRPr>
          </a:p>
        </p:txBody>
      </p:sp>
      <p:cxnSp>
        <p:nvCxnSpPr>
          <p:cNvPr id="435" name="Straight Arrow Connector 434"/>
          <p:cNvCxnSpPr/>
          <p:nvPr/>
        </p:nvCxnSpPr>
        <p:spPr bwMode="auto">
          <a:xfrm>
            <a:off x="17427966" y="14276437"/>
            <a:ext cx="2389866" cy="3576"/>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36" name="Rounded Rectangle 435"/>
          <p:cNvSpPr/>
          <p:nvPr/>
        </p:nvSpPr>
        <p:spPr bwMode="auto">
          <a:xfrm>
            <a:off x="17633956" y="13743900"/>
            <a:ext cx="1977885" cy="449963"/>
          </a:xfrm>
          <a:prstGeom prst="roundRect">
            <a:avLst/>
          </a:prstGeom>
          <a:solidFill>
            <a:schemeClr val="tx2">
              <a:lumMod val="40000"/>
              <a:lumOff val="60000"/>
            </a:schemeClr>
          </a:solidFill>
          <a:ln>
            <a:noFill/>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Tx/>
              <a:buFont typeface="Wingdings" pitchFamily="-66" charset="2"/>
              <a:buNone/>
              <a:tabLst/>
            </a:pPr>
            <a:r>
              <a:rPr kumimoji="0" lang="en-US" sz="2400" b="0" i="0" u="none" strike="noStrike" cap="none" normalizeH="0" baseline="0" dirty="0" smtClean="0">
                <a:ln>
                  <a:noFill/>
                </a:ln>
                <a:solidFill>
                  <a:srgbClr val="FFFFFF"/>
                </a:solidFill>
                <a:effectLst/>
                <a:latin typeface="Arial" charset="0"/>
                <a:ea typeface="Geneva" pitchFamily="-66" charset="0"/>
                <a:cs typeface="Geneva" pitchFamily="-66" charset="0"/>
              </a:rPr>
              <a:t>Gas Phase</a:t>
            </a:r>
          </a:p>
        </p:txBody>
      </p:sp>
      <p:cxnSp>
        <p:nvCxnSpPr>
          <p:cNvPr id="444" name="Straight Arrow Connector 443"/>
          <p:cNvCxnSpPr/>
          <p:nvPr/>
        </p:nvCxnSpPr>
        <p:spPr bwMode="auto">
          <a:xfrm>
            <a:off x="21895592" y="12171452"/>
            <a:ext cx="2169456" cy="7297"/>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45" name="Rounded Rectangle 444"/>
          <p:cNvSpPr/>
          <p:nvPr/>
        </p:nvSpPr>
        <p:spPr bwMode="auto">
          <a:xfrm>
            <a:off x="21895592" y="12317103"/>
            <a:ext cx="2005682" cy="414025"/>
          </a:xfrm>
          <a:prstGeom prst="roundRect">
            <a:avLst/>
          </a:prstGeom>
          <a:solidFill>
            <a:schemeClr val="tx2">
              <a:lumMod val="40000"/>
              <a:lumOff val="60000"/>
            </a:schemeClr>
          </a:solidFill>
          <a:ln>
            <a:noFill/>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Tx/>
              <a:buFont typeface="Wingdings" pitchFamily="-66" charset="2"/>
              <a:buNone/>
              <a:tabLst/>
            </a:pPr>
            <a:r>
              <a:rPr kumimoji="0" lang="en-US" sz="2400" b="0" i="0" u="none" strike="noStrike" cap="none" normalizeH="0" baseline="0" dirty="0" smtClean="0">
                <a:ln>
                  <a:noFill/>
                </a:ln>
                <a:solidFill>
                  <a:srgbClr val="FFFFFF"/>
                </a:solidFill>
                <a:effectLst/>
                <a:latin typeface="Arial" charset="0"/>
                <a:ea typeface="Geneva" pitchFamily="-66" charset="0"/>
                <a:cs typeface="Geneva" pitchFamily="-66" charset="0"/>
              </a:rPr>
              <a:t>Water Phase</a:t>
            </a:r>
            <a:endParaRPr kumimoji="0" lang="en-US" sz="3600" b="0" i="0" u="none" strike="noStrike" cap="none" normalizeH="0" baseline="0" dirty="0" smtClean="0">
              <a:ln>
                <a:noFill/>
              </a:ln>
              <a:solidFill>
                <a:srgbClr val="FFFFFF"/>
              </a:solidFill>
              <a:effectLst/>
              <a:latin typeface="Arial" charset="0"/>
              <a:ea typeface="Geneva" pitchFamily="-66" charset="0"/>
              <a:cs typeface="Geneva" pitchFamily="-66" charset="0"/>
            </a:endParaRPr>
          </a:p>
        </p:txBody>
      </p:sp>
      <p:cxnSp>
        <p:nvCxnSpPr>
          <p:cNvPr id="446" name="Straight Arrow Connector 445"/>
          <p:cNvCxnSpPr/>
          <p:nvPr/>
        </p:nvCxnSpPr>
        <p:spPr bwMode="auto">
          <a:xfrm>
            <a:off x="24977031" y="14190287"/>
            <a:ext cx="2100376" cy="3576"/>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47" name="Rounded Rectangle 446"/>
          <p:cNvSpPr/>
          <p:nvPr/>
        </p:nvSpPr>
        <p:spPr bwMode="auto">
          <a:xfrm>
            <a:off x="25099522" y="13601645"/>
            <a:ext cx="1977885" cy="449963"/>
          </a:xfrm>
          <a:prstGeom prst="roundRect">
            <a:avLst/>
          </a:prstGeom>
          <a:solidFill>
            <a:schemeClr val="tx2">
              <a:lumMod val="40000"/>
              <a:lumOff val="60000"/>
            </a:schemeClr>
          </a:solidFill>
          <a:ln>
            <a:noFill/>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Tx/>
              <a:buFont typeface="Wingdings" pitchFamily="-66" charset="2"/>
              <a:buNone/>
              <a:tabLst/>
            </a:pPr>
            <a:r>
              <a:rPr kumimoji="0" lang="en-US" sz="2400" b="0" i="0" u="none" strike="noStrike" cap="none" normalizeH="0" baseline="0" dirty="0" smtClean="0">
                <a:ln>
                  <a:noFill/>
                </a:ln>
                <a:solidFill>
                  <a:srgbClr val="FFFFFF"/>
                </a:solidFill>
                <a:effectLst/>
                <a:latin typeface="Arial" charset="0"/>
                <a:ea typeface="Geneva" pitchFamily="-66" charset="0"/>
                <a:cs typeface="Geneva" pitchFamily="-66" charset="0"/>
              </a:rPr>
              <a:t>Gas Phase</a:t>
            </a:r>
          </a:p>
        </p:txBody>
      </p:sp>
      <p:sp>
        <p:nvSpPr>
          <p:cNvPr id="450" name="TextBox 449"/>
          <p:cNvSpPr txBox="1"/>
          <p:nvPr/>
        </p:nvSpPr>
        <p:spPr>
          <a:xfrm>
            <a:off x="28046748" y="11374847"/>
            <a:ext cx="9646161" cy="4401205"/>
          </a:xfrm>
          <a:prstGeom prst="rect">
            <a:avLst/>
          </a:prstGeom>
          <a:noFill/>
        </p:spPr>
        <p:txBody>
          <a:bodyPr wrap="square" rtlCol="0">
            <a:spAutoFit/>
          </a:bodyPr>
          <a:lstStyle/>
          <a:p>
            <a:pPr algn="just" defTabSz="952097" eaLnBrk="0" hangingPunct="0">
              <a:spcBef>
                <a:spcPct val="50000"/>
              </a:spcBef>
            </a:pPr>
            <a:r>
              <a:rPr lang="en-US" sz="2800" dirty="0" smtClean="0">
                <a:latin typeface="Arial" panose="020B0604020202020204" pitchFamily="34" charset="0"/>
                <a:cs typeface="Arial" panose="020B0604020202020204" pitchFamily="34" charset="0"/>
              </a:rPr>
              <a:t>Figure 1 - </a:t>
            </a:r>
            <a:r>
              <a:rPr lang="en-US" sz="2800" dirty="0">
                <a:latin typeface="Arial" panose="020B0604020202020204" pitchFamily="34" charset="0"/>
                <a:cs typeface="Arial" panose="020B0604020202020204" pitchFamily="34" charset="0"/>
              </a:rPr>
              <a:t>In order to </a:t>
            </a:r>
            <a:r>
              <a:rPr lang="en-US" sz="2800" dirty="0" smtClean="0">
                <a:latin typeface="Arial" panose="020B0604020202020204" pitchFamily="34" charset="0"/>
                <a:cs typeface="Arial" panose="020B0604020202020204" pitchFamily="34" charset="0"/>
              </a:rPr>
              <a:t>validate the multicomponent diffusion transport part of the model, a simple scenario involving a gaseous and liquid phase at rest is designed (1.a). A volatile compound in water is allowed to enter air, depending on its Henry’s constant. Figure 1.b shows concentration of the volatile species in both water and air at 0.1 millisecond. Figure 1.c shows concentration profile of volatile compound at 10 milliseconds. There is a perfect match between output of numerical model and the analytical solution.</a:t>
            </a:r>
            <a:endParaRPr lang="en-US" sz="2800" dirty="0">
              <a:latin typeface="Arial" panose="020B0604020202020204" pitchFamily="34" charset="0"/>
              <a:cs typeface="Arial" panose="020B0604020202020204" pitchFamily="34" charset="0"/>
            </a:endParaRPr>
          </a:p>
        </p:txBody>
      </p:sp>
      <p:sp>
        <p:nvSpPr>
          <p:cNvPr id="451" name="Oval 450"/>
          <p:cNvSpPr/>
          <p:nvPr/>
        </p:nvSpPr>
        <p:spPr>
          <a:xfrm>
            <a:off x="15490777" y="9716254"/>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1.a</a:t>
            </a:r>
            <a:endParaRPr lang="en-US" sz="2800" dirty="0">
              <a:solidFill>
                <a:schemeClr val="tx1"/>
              </a:solidFill>
            </a:endParaRPr>
          </a:p>
        </p:txBody>
      </p:sp>
      <p:sp>
        <p:nvSpPr>
          <p:cNvPr id="452" name="Oval 451"/>
          <p:cNvSpPr/>
          <p:nvPr/>
        </p:nvSpPr>
        <p:spPr>
          <a:xfrm>
            <a:off x="19561750" y="11077131"/>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1.b</a:t>
            </a:r>
            <a:endParaRPr lang="en-US" sz="2800" dirty="0">
              <a:solidFill>
                <a:schemeClr val="tx1"/>
              </a:solidFill>
            </a:endParaRPr>
          </a:p>
        </p:txBody>
      </p:sp>
      <p:sp>
        <p:nvSpPr>
          <p:cNvPr id="453" name="Oval 452"/>
          <p:cNvSpPr/>
          <p:nvPr/>
        </p:nvSpPr>
        <p:spPr>
          <a:xfrm>
            <a:off x="26817389" y="11012352"/>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1.c</a:t>
            </a:r>
            <a:endParaRPr lang="en-US" sz="2800" dirty="0">
              <a:solidFill>
                <a:schemeClr val="tx1"/>
              </a:solidFill>
            </a:endParaRPr>
          </a:p>
        </p:txBody>
      </p:sp>
      <p:pic>
        <p:nvPicPr>
          <p:cNvPr id="455" name="Picture 4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3774" y="24990853"/>
            <a:ext cx="14257734" cy="6770375"/>
          </a:xfrm>
          <a:prstGeom prst="rect">
            <a:avLst/>
          </a:prstGeom>
        </p:spPr>
      </p:pic>
      <p:cxnSp>
        <p:nvCxnSpPr>
          <p:cNvPr id="457" name="Straight Connector 456"/>
          <p:cNvCxnSpPr/>
          <p:nvPr/>
        </p:nvCxnSpPr>
        <p:spPr>
          <a:xfrm>
            <a:off x="13084566" y="16019581"/>
            <a:ext cx="2378493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13084566" y="24309659"/>
            <a:ext cx="2378493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0" name="TextBox 459"/>
          <p:cNvSpPr txBox="1"/>
          <p:nvPr/>
        </p:nvSpPr>
        <p:spPr>
          <a:xfrm>
            <a:off x="20740123" y="19747753"/>
            <a:ext cx="9646161" cy="3970318"/>
          </a:xfrm>
          <a:prstGeom prst="rect">
            <a:avLst/>
          </a:prstGeom>
          <a:noFill/>
          <a:ln>
            <a:noFill/>
          </a:ln>
        </p:spPr>
        <p:txBody>
          <a:bodyPr wrap="square" rtlCol="0">
            <a:spAutoFit/>
          </a:bodyPr>
          <a:lstStyle/>
          <a:p>
            <a:pPr algn="just" defTabSz="952097" eaLnBrk="0" hangingPunct="0">
              <a:spcBef>
                <a:spcPct val="50000"/>
              </a:spcBef>
            </a:pPr>
            <a:r>
              <a:rPr lang="en-US" sz="2800" dirty="0" smtClean="0">
                <a:latin typeface="Arial" panose="020B0604020202020204" pitchFamily="34" charset="0"/>
                <a:cs typeface="Arial" panose="020B0604020202020204" pitchFamily="34" charset="0"/>
              </a:rPr>
              <a:t>Figure 2 </a:t>
            </a:r>
            <a:r>
              <a:rPr lang="en-US"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Showcasing a </a:t>
            </a:r>
            <a:r>
              <a:rPr lang="en-US" sz="2800" dirty="0" smtClean="0">
                <a:latin typeface="Arial" panose="020B0604020202020204" pitchFamily="34" charset="0"/>
                <a:cs typeface="Arial" panose="020B0604020202020204" pitchFamily="34" charset="0"/>
                <a:hlinkClick r:id="rId6"/>
              </a:rPr>
              <a:t>two dimensional</a:t>
            </a:r>
            <a:r>
              <a:rPr lang="en-US" sz="2800" dirty="0" smtClean="0">
                <a:latin typeface="Arial" panose="020B0604020202020204" pitchFamily="34" charset="0"/>
                <a:cs typeface="Arial" panose="020B0604020202020204" pitchFamily="34" charset="0"/>
              </a:rPr>
              <a:t> fully water saturated porous medium with total pore volume of 2.91e-12 cubic meters (Fig 2.a). A cyclic injection scenario with dissolved component “A” and “B” allowed to enter from “Inlet” boundary from left with time interval of 0.1s.  “A” and “B” are evolved in space and time via advection, diffusion and reaction (A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B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C) mechanisms. The velocity and concentration profiles of each component (A, B and C) after 0.54s are shown in figures 2.b, 2.c, 2.d and 2.e respectively.</a:t>
            </a:r>
            <a:endParaRPr lang="en-US" sz="2800" dirty="0">
              <a:latin typeface="Arial" panose="020B0604020202020204" pitchFamily="34" charset="0"/>
              <a:cs typeface="Arial" panose="020B0604020202020204" pitchFamily="34" charset="0"/>
            </a:endParaRPr>
          </a:p>
        </p:txBody>
      </p:sp>
      <p:sp>
        <p:nvSpPr>
          <p:cNvPr id="462" name="TextBox 461"/>
          <p:cNvSpPr txBox="1"/>
          <p:nvPr/>
        </p:nvSpPr>
        <p:spPr>
          <a:xfrm>
            <a:off x="13344523" y="27310116"/>
            <a:ext cx="9646161" cy="3970318"/>
          </a:xfrm>
          <a:prstGeom prst="rect">
            <a:avLst/>
          </a:prstGeom>
          <a:noFill/>
        </p:spPr>
        <p:txBody>
          <a:bodyPr wrap="square" rtlCol="0">
            <a:spAutoFit/>
          </a:bodyPr>
          <a:lstStyle/>
          <a:p>
            <a:pPr algn="just" defTabSz="952097" eaLnBrk="0" hangingPunct="0">
              <a:spcBef>
                <a:spcPct val="50000"/>
              </a:spcBef>
            </a:pPr>
            <a:r>
              <a:rPr lang="en-US" sz="2800" dirty="0" smtClean="0">
                <a:latin typeface="Arial" panose="020B0604020202020204" pitchFamily="34" charset="0"/>
                <a:cs typeface="Arial" panose="020B0604020202020204" pitchFamily="34" charset="0"/>
              </a:rPr>
              <a:t>Figure </a:t>
            </a:r>
            <a:r>
              <a:rPr lang="en-US" sz="2800" smtClean="0">
                <a:latin typeface="Arial" panose="020B0604020202020204" pitchFamily="34" charset="0"/>
                <a:cs typeface="Arial" panose="020B0604020202020204" pitchFamily="34" charset="0"/>
              </a:rPr>
              <a:t>3 - </a:t>
            </a:r>
            <a:r>
              <a:rPr lang="en-US" sz="2800" dirty="0" smtClean="0">
                <a:latin typeface="Arial" panose="020B0604020202020204" pitchFamily="34" charset="0"/>
                <a:cs typeface="Arial" panose="020B0604020202020204" pitchFamily="34" charset="0"/>
              </a:rPr>
              <a:t>A 3D simulation of two phase flow. Figure 3.a shows a subsampled pore space (in gray) of </a:t>
            </a:r>
            <a:r>
              <a:rPr lang="en-US" sz="2800" dirty="0">
                <a:latin typeface="Arial" panose="020B0604020202020204" pitchFamily="34" charset="0"/>
                <a:cs typeface="Arial" panose="020B0604020202020204" pitchFamily="34" charset="0"/>
              </a:rPr>
              <a:t>a </a:t>
            </a:r>
            <a:r>
              <a:rPr lang="en-US" sz="2800" dirty="0" smtClean="0">
                <a:latin typeface="Arial" panose="020B0604020202020204" pitchFamily="34" charset="0"/>
                <a:cs typeface="Arial" panose="020B0604020202020204" pitchFamily="34" charset="0"/>
              </a:rPr>
              <a:t>repacked </a:t>
            </a:r>
            <a:r>
              <a:rPr lang="en-US" sz="2800" dirty="0">
                <a:latin typeface="Arial" panose="020B0604020202020204" pitchFamily="34" charset="0"/>
                <a:cs typeface="Arial" panose="020B0604020202020204" pitchFamily="34" charset="0"/>
              </a:rPr>
              <a:t>flow-cell with a coarse grained sand (mean diameter = 1mm; range =0.6 - 2.0 mm) imaged at a resolution of 7.5 µm/voxel </a:t>
            </a:r>
            <a:r>
              <a:rPr lang="en-US" sz="2800" dirty="0" smtClean="0">
                <a:latin typeface="Arial" panose="020B0604020202020204" pitchFamily="34" charset="0"/>
                <a:cs typeface="Arial" panose="020B0604020202020204" pitchFamily="34" charset="0"/>
              </a:rPr>
              <a:t>(500*500*500 </a:t>
            </a:r>
            <a:r>
              <a:rPr lang="en-US" sz="2800" dirty="0">
                <a:latin typeface="Arial" panose="020B0604020202020204" pitchFamily="34" charset="0"/>
                <a:cs typeface="Arial" panose="020B0604020202020204" pitchFamily="34" charset="0"/>
              </a:rPr>
              <a:t>computational cells</a:t>
            </a:r>
            <a:r>
              <a:rPr lang="en-US" sz="2800" dirty="0" smtClean="0">
                <a:latin typeface="Arial" panose="020B0604020202020204" pitchFamily="34" charset="0"/>
                <a:cs typeface="Arial" panose="020B0604020202020204" pitchFamily="34" charset="0"/>
              </a:rPr>
              <a:t>). Initially the pore volume is filled with water and air is being injected from left and side. Figure 3.b depicts air distribution in the pore space at steady state (Courtesy of Soil System Science Department, UFZ**)</a:t>
            </a:r>
            <a:endParaRPr lang="en-US" sz="2800" dirty="0">
              <a:latin typeface="Arial" panose="020B0604020202020204" pitchFamily="34" charset="0"/>
              <a:cs typeface="Arial" panose="020B0604020202020204" pitchFamily="34" charset="0"/>
            </a:endParaRPr>
          </a:p>
        </p:txBody>
      </p:sp>
      <p:cxnSp>
        <p:nvCxnSpPr>
          <p:cNvPr id="463" name="Straight Arrow Connector 462"/>
          <p:cNvCxnSpPr/>
          <p:nvPr/>
        </p:nvCxnSpPr>
        <p:spPr bwMode="auto">
          <a:xfrm>
            <a:off x="23533774" y="25032852"/>
            <a:ext cx="6135104" cy="0"/>
          </a:xfrm>
          <a:prstGeom prst="straightConnector1">
            <a:avLst/>
          </a:prstGeom>
          <a:noFill/>
          <a:ln w="15875" cap="flat" cmpd="sng" algn="ctr">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64" name="TextBox 463"/>
          <p:cNvSpPr txBox="1"/>
          <p:nvPr/>
        </p:nvSpPr>
        <p:spPr>
          <a:xfrm>
            <a:off x="26123194" y="24398882"/>
            <a:ext cx="1664238" cy="584775"/>
          </a:xfrm>
          <a:prstGeom prst="rect">
            <a:avLst/>
          </a:prstGeom>
          <a:noFill/>
        </p:spPr>
        <p:txBody>
          <a:bodyPr wrap="none" rtlCol="0">
            <a:spAutoFit/>
          </a:bodyPr>
          <a:lstStyle/>
          <a:p>
            <a:r>
              <a:rPr lang="en-US" sz="3200" dirty="0" smtClean="0"/>
              <a:t>3.75 mm</a:t>
            </a:r>
            <a:endParaRPr lang="en-US" sz="3200" dirty="0"/>
          </a:p>
        </p:txBody>
      </p:sp>
      <p:sp>
        <p:nvSpPr>
          <p:cNvPr id="466" name="Oval 465"/>
          <p:cNvSpPr/>
          <p:nvPr/>
        </p:nvSpPr>
        <p:spPr>
          <a:xfrm>
            <a:off x="23533774" y="25164816"/>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3.a</a:t>
            </a:r>
            <a:endParaRPr lang="en-US" sz="2800" dirty="0">
              <a:solidFill>
                <a:schemeClr val="tx1"/>
              </a:solidFill>
            </a:endParaRPr>
          </a:p>
        </p:txBody>
      </p:sp>
      <p:sp>
        <p:nvSpPr>
          <p:cNvPr id="467" name="Oval 466"/>
          <p:cNvSpPr/>
          <p:nvPr/>
        </p:nvSpPr>
        <p:spPr>
          <a:xfrm>
            <a:off x="31707425" y="25084949"/>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3.b</a:t>
            </a:r>
            <a:endParaRPr lang="en-US" sz="2800" dirty="0">
              <a:solidFill>
                <a:schemeClr val="tx1"/>
              </a:solidFill>
            </a:endParaRPr>
          </a:p>
        </p:txBody>
      </p:sp>
      <p:sp>
        <p:nvSpPr>
          <p:cNvPr id="469" name="Rectangle 468"/>
          <p:cNvSpPr>
            <a:spLocks noChangeArrowheads="1"/>
          </p:cNvSpPr>
          <p:nvPr/>
        </p:nvSpPr>
        <p:spPr bwMode="auto">
          <a:xfrm>
            <a:off x="38569040" y="17505865"/>
            <a:ext cx="11357200" cy="7492408"/>
          </a:xfrm>
          <a:prstGeom prst="rect">
            <a:avLst/>
          </a:prstGeom>
          <a:solidFill>
            <a:schemeClr val="bg1"/>
          </a:solidFill>
          <a:ln w="25400">
            <a:solidFill>
              <a:srgbClr val="005875"/>
            </a:solidFill>
            <a:miter lim="800000"/>
            <a:headEnd/>
            <a:tailEnd/>
          </a:ln>
          <a:effectLst/>
          <a:extLst/>
        </p:spPr>
        <p:txBody>
          <a:bodyPr lIns="375509" tIns="375509" rIns="375509" bIns="375509"/>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5500" b="1" cap="all" dirty="0">
                <a:latin typeface="Arial" panose="020B0604020202020204" pitchFamily="34" charset="0"/>
                <a:cs typeface="Arial" panose="020B0604020202020204" pitchFamily="34" charset="0"/>
              </a:rPr>
              <a:t>Conclusions</a:t>
            </a:r>
          </a:p>
          <a:p>
            <a:pPr marL="457200" indent="-457200" defTabSz="952097">
              <a:spcBef>
                <a:spcPct val="50000"/>
              </a:spcBef>
              <a:buFont typeface="Arial" panose="020B0604020202020204" pitchFamily="34" charset="0"/>
              <a:buChar char="•"/>
            </a:pPr>
            <a:r>
              <a:rPr lang="en-CA" sz="3000" dirty="0" smtClean="0">
                <a:latin typeface="Arial" panose="020B0604020202020204" pitchFamily="34" charset="0"/>
                <a:cs typeface="Arial" panose="020B0604020202020204" pitchFamily="34" charset="0"/>
              </a:rPr>
              <a:t>This presented approach fills the current gap in modelling biogeochemical processes in unsaturated porous media.</a:t>
            </a:r>
          </a:p>
          <a:p>
            <a:pPr marL="457200" indent="-457200" defTabSz="952097">
              <a:spcBef>
                <a:spcPct val="50000"/>
              </a:spcBef>
              <a:buFont typeface="Arial" panose="020B0604020202020204" pitchFamily="34" charset="0"/>
              <a:buChar char="•"/>
            </a:pPr>
            <a:r>
              <a:rPr lang="en-CA" sz="3000" dirty="0" smtClean="0">
                <a:latin typeface="Arial" panose="020B0604020202020204" pitchFamily="34" charset="0"/>
                <a:cs typeface="Arial" panose="020B0604020202020204" pitchFamily="34" charset="0"/>
              </a:rPr>
              <a:t>The model has proven to be precise in mimicking all essential components of biogeochemical reactive transport in vadose zone.</a:t>
            </a:r>
          </a:p>
          <a:p>
            <a:pPr marL="457200" indent="-457200" defTabSz="952097">
              <a:spcBef>
                <a:spcPct val="50000"/>
              </a:spcBef>
              <a:buFont typeface="Arial" panose="020B0604020202020204" pitchFamily="34" charset="0"/>
              <a:buChar char="•"/>
            </a:pPr>
            <a:r>
              <a:rPr lang="en-CA" sz="3000" dirty="0" smtClean="0">
                <a:latin typeface="Arial" panose="020B0604020202020204" pitchFamily="34" charset="0"/>
                <a:cs typeface="Arial" panose="020B0604020202020204" pitchFamily="34" charset="0"/>
              </a:rPr>
              <a:t>More simulations comparing with high-resolution experimental data is yet to be performed to ensure its validity in 3 dimensional systems.</a:t>
            </a:r>
          </a:p>
          <a:p>
            <a:pPr marL="457200" indent="-457200" defTabSz="952097">
              <a:spcBef>
                <a:spcPct val="50000"/>
              </a:spcBef>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Model approach can be applied </a:t>
            </a:r>
            <a:r>
              <a:rPr lang="en-US" sz="3000" dirty="0">
                <a:latin typeface="Arial" panose="020B0604020202020204" pitchFamily="34" charset="0"/>
                <a:cs typeface="Arial" panose="020B0604020202020204" pitchFamily="34" charset="0"/>
              </a:rPr>
              <a:t>to assess the effect of soil physical properties on the transport and degradation of contaminants in soil</a:t>
            </a:r>
            <a:endParaRPr lang="en-CA" sz="3000" dirty="0" smtClean="0">
              <a:latin typeface="Arial" panose="020B0604020202020204" pitchFamily="34" charset="0"/>
              <a:cs typeface="Arial" panose="020B0604020202020204" pitchFamily="34" charset="0"/>
            </a:endParaRPr>
          </a:p>
          <a:p>
            <a:pPr marL="457200" indent="-457200" defTabSz="952097">
              <a:spcBef>
                <a:spcPct val="50000"/>
              </a:spcBef>
              <a:buFont typeface="Arial" panose="020B0604020202020204" pitchFamily="34" charset="0"/>
              <a:buChar char="•"/>
            </a:pPr>
            <a:endParaRPr lang="en-CA" sz="3000" dirty="0">
              <a:latin typeface="Arial" panose="020B0604020202020204" pitchFamily="34" charset="0"/>
              <a:cs typeface="Arial" panose="020B0604020202020204" pitchFamily="34" charset="0"/>
            </a:endParaRPr>
          </a:p>
          <a:p>
            <a:pPr defTabSz="952097"/>
            <a:endParaRPr lang="en-US" sz="3993" b="1" dirty="0">
              <a:latin typeface="Arial" panose="020B0604020202020204" pitchFamily="34" charset="0"/>
              <a:cs typeface="Arial" panose="020B0604020202020204" pitchFamily="34" charset="0"/>
            </a:endParaRPr>
          </a:p>
          <a:p>
            <a:pPr defTabSz="952097"/>
            <a:endParaRPr lang="en-US" sz="3993" b="1" dirty="0">
              <a:latin typeface="Arial" panose="020B0604020202020204" pitchFamily="34" charset="0"/>
              <a:cs typeface="Arial" panose="020B0604020202020204" pitchFamily="34" charset="0"/>
            </a:endParaRPr>
          </a:p>
        </p:txBody>
      </p:sp>
      <p:sp>
        <p:nvSpPr>
          <p:cNvPr id="459" name="Oval 458"/>
          <p:cNvSpPr/>
          <p:nvPr/>
        </p:nvSpPr>
        <p:spPr>
          <a:xfrm>
            <a:off x="15566780" y="16672384"/>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2.a</a:t>
            </a:r>
            <a:endParaRPr lang="en-US" sz="2800" dirty="0">
              <a:solidFill>
                <a:schemeClr val="tx1"/>
              </a:solidFill>
            </a:endParaRPr>
          </a:p>
        </p:txBody>
      </p:sp>
      <p:cxnSp>
        <p:nvCxnSpPr>
          <p:cNvPr id="47" name="Straight Arrow Connector 46"/>
          <p:cNvCxnSpPr/>
          <p:nvPr/>
        </p:nvCxnSpPr>
        <p:spPr bwMode="auto">
          <a:xfrm flipV="1">
            <a:off x="12815248" y="19544212"/>
            <a:ext cx="6420782" cy="11359"/>
          </a:xfrm>
          <a:prstGeom prst="straightConnector1">
            <a:avLst/>
          </a:prstGeom>
          <a:noFill/>
          <a:ln w="15875" cap="flat" cmpd="sng" algn="ctr">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8" name="TextBox 47"/>
          <p:cNvSpPr txBox="1"/>
          <p:nvPr/>
        </p:nvSpPr>
        <p:spPr>
          <a:xfrm>
            <a:off x="15284034" y="19613443"/>
            <a:ext cx="1479892" cy="523220"/>
          </a:xfrm>
          <a:prstGeom prst="rect">
            <a:avLst/>
          </a:prstGeom>
          <a:noFill/>
        </p:spPr>
        <p:txBody>
          <a:bodyPr wrap="none" rtlCol="0">
            <a:spAutoFit/>
          </a:bodyPr>
          <a:lstStyle/>
          <a:p>
            <a:r>
              <a:rPr lang="en-US" sz="2800" dirty="0" smtClean="0"/>
              <a:t>0.92 mm</a:t>
            </a:r>
          </a:p>
        </p:txBody>
      </p:sp>
      <p:sp>
        <p:nvSpPr>
          <p:cNvPr id="49" name="TextBox 48"/>
          <p:cNvSpPr txBox="1"/>
          <p:nvPr/>
        </p:nvSpPr>
        <p:spPr>
          <a:xfrm rot="5400000">
            <a:off x="18943799" y="18270855"/>
            <a:ext cx="1479892" cy="523220"/>
          </a:xfrm>
          <a:prstGeom prst="rect">
            <a:avLst/>
          </a:prstGeom>
          <a:noFill/>
        </p:spPr>
        <p:txBody>
          <a:bodyPr wrap="none" rtlCol="0">
            <a:spAutoFit/>
          </a:bodyPr>
          <a:lstStyle/>
          <a:p>
            <a:r>
              <a:rPr lang="en-US" sz="2800" dirty="0" smtClean="0"/>
              <a:t>0.28 mm</a:t>
            </a:r>
          </a:p>
        </p:txBody>
      </p:sp>
      <p:cxnSp>
        <p:nvCxnSpPr>
          <p:cNvPr id="50" name="Straight Arrow Connector 49"/>
          <p:cNvCxnSpPr/>
          <p:nvPr/>
        </p:nvCxnSpPr>
        <p:spPr bwMode="auto">
          <a:xfrm>
            <a:off x="19335076" y="17597274"/>
            <a:ext cx="0" cy="1807638"/>
          </a:xfrm>
          <a:prstGeom prst="straightConnector1">
            <a:avLst/>
          </a:prstGeom>
          <a:noFill/>
          <a:ln w="15875" cap="flat" cmpd="sng" algn="ctr">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2" name="TextBox 51"/>
          <p:cNvSpPr txBox="1"/>
          <p:nvPr/>
        </p:nvSpPr>
        <p:spPr>
          <a:xfrm>
            <a:off x="13620182" y="16803494"/>
            <a:ext cx="841577" cy="523220"/>
          </a:xfrm>
          <a:prstGeom prst="rect">
            <a:avLst/>
          </a:prstGeom>
          <a:noFill/>
        </p:spPr>
        <p:txBody>
          <a:bodyPr wrap="none" rtlCol="0">
            <a:spAutoFit/>
          </a:bodyPr>
          <a:lstStyle/>
          <a:p>
            <a:r>
              <a:rPr lang="en-US" sz="2800" dirty="0" smtClean="0"/>
              <a:t>Inlet</a:t>
            </a:r>
          </a:p>
        </p:txBody>
      </p:sp>
      <p:sp>
        <p:nvSpPr>
          <p:cNvPr id="53" name="TextBox 52"/>
          <p:cNvSpPr txBox="1"/>
          <p:nvPr/>
        </p:nvSpPr>
        <p:spPr>
          <a:xfrm>
            <a:off x="17583609" y="16772910"/>
            <a:ext cx="1109278" cy="523220"/>
          </a:xfrm>
          <a:prstGeom prst="rect">
            <a:avLst/>
          </a:prstGeom>
          <a:noFill/>
        </p:spPr>
        <p:txBody>
          <a:bodyPr wrap="none" rtlCol="0">
            <a:spAutoFit/>
          </a:bodyPr>
          <a:lstStyle/>
          <a:p>
            <a:pPr algn="r"/>
            <a:r>
              <a:rPr lang="en-US" sz="2800" dirty="0" smtClean="0"/>
              <a:t>Outlet</a:t>
            </a:r>
          </a:p>
        </p:txBody>
      </p:sp>
      <p:cxnSp>
        <p:nvCxnSpPr>
          <p:cNvPr id="9" name="Straight Arrow Connector 8"/>
          <p:cNvCxnSpPr>
            <a:stCxn id="53" idx="2"/>
          </p:cNvCxnSpPr>
          <p:nvPr/>
        </p:nvCxnSpPr>
        <p:spPr>
          <a:xfrm>
            <a:off x="18138248" y="17296130"/>
            <a:ext cx="1089262" cy="2162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52" idx="2"/>
          </p:cNvCxnSpPr>
          <p:nvPr/>
        </p:nvCxnSpPr>
        <p:spPr>
          <a:xfrm flipH="1">
            <a:off x="12798233" y="17326714"/>
            <a:ext cx="1242738" cy="1998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38580783" y="7010400"/>
            <a:ext cx="11357200" cy="10235523"/>
          </a:xfrm>
          <a:prstGeom prst="rect">
            <a:avLst/>
          </a:prstGeom>
          <a:solidFill>
            <a:schemeClr val="bg1"/>
          </a:solidFill>
          <a:ln w="25400">
            <a:solidFill>
              <a:srgbClr val="005875"/>
            </a:solidFill>
            <a:miter lim="800000"/>
            <a:headEnd/>
            <a:tailEnd/>
          </a:ln>
          <a:effectLst/>
          <a:extLst/>
        </p:spPr>
        <p:txBody>
          <a:bodyPr lIns="375509" tIns="375509" rIns="375509" bIns="375509"/>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5500" b="1" cap="all" dirty="0" smtClean="0">
                <a:latin typeface="Arial" panose="020B0604020202020204" pitchFamily="34" charset="0"/>
                <a:cs typeface="Arial" panose="020B0604020202020204" pitchFamily="34" charset="0"/>
              </a:rPr>
              <a:t>Cont’d… </a:t>
            </a:r>
            <a:endParaRPr lang="en-US" sz="5500" b="1" cap="all" dirty="0">
              <a:latin typeface="Arial" panose="020B0604020202020204" pitchFamily="34" charset="0"/>
              <a:cs typeface="Arial" panose="020B0604020202020204" pitchFamily="34" charset="0"/>
            </a:endParaRPr>
          </a:p>
          <a:p>
            <a:pPr defTabSz="952097">
              <a:spcBef>
                <a:spcPct val="50000"/>
              </a:spcBef>
            </a:pPr>
            <a:endParaRPr lang="en-CA" sz="3000" dirty="0">
              <a:latin typeface="Arial" panose="020B0604020202020204" pitchFamily="34" charset="0"/>
              <a:cs typeface="Arial" panose="020B0604020202020204" pitchFamily="34" charset="0"/>
            </a:endParaRPr>
          </a:p>
          <a:p>
            <a:pPr defTabSz="952097"/>
            <a:endParaRPr lang="en-US" sz="3993" b="1" dirty="0">
              <a:latin typeface="Arial" panose="020B0604020202020204" pitchFamily="34" charset="0"/>
              <a:cs typeface="Arial" panose="020B0604020202020204" pitchFamily="34" charset="0"/>
            </a:endParaRPr>
          </a:p>
          <a:p>
            <a:pPr defTabSz="952097"/>
            <a:endParaRPr lang="en-US" sz="3993" b="1" dirty="0">
              <a:latin typeface="Arial" panose="020B0604020202020204" pitchFamily="34" charset="0"/>
              <a:cs typeface="Arial" panose="020B0604020202020204" pitchFamily="34" charset="0"/>
            </a:endParaRPr>
          </a:p>
        </p:txBody>
      </p:sp>
      <p:pic>
        <p:nvPicPr>
          <p:cNvPr id="61" name="Picture 60"/>
          <p:cNvPicPr>
            <a:picLocks noChangeAspect="1"/>
          </p:cNvPicPr>
          <p:nvPr/>
        </p:nvPicPr>
        <p:blipFill>
          <a:blip r:embed="rId7"/>
          <a:stretch>
            <a:fillRect/>
          </a:stretch>
        </p:blipFill>
        <p:spPr>
          <a:xfrm>
            <a:off x="43978850" y="8686729"/>
            <a:ext cx="5638252" cy="4318470"/>
          </a:xfrm>
          <a:prstGeom prst="rect">
            <a:avLst/>
          </a:prstGeom>
        </p:spPr>
      </p:pic>
      <p:pic>
        <p:nvPicPr>
          <p:cNvPr id="62" name="Picture 2" descr="image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00355" y="12805270"/>
            <a:ext cx="6241138" cy="437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p:cNvSpPr/>
          <p:nvPr/>
        </p:nvSpPr>
        <p:spPr>
          <a:xfrm>
            <a:off x="39226077" y="9150850"/>
            <a:ext cx="4572000" cy="3108543"/>
          </a:xfrm>
          <a:prstGeom prst="rect">
            <a:avLst/>
          </a:prstGeom>
        </p:spPr>
        <p:txBody>
          <a:bodyPr>
            <a:spAutoFit/>
          </a:bodyPr>
          <a:lstStyle/>
          <a:p>
            <a:pPr algn="ctr"/>
            <a:r>
              <a:rPr lang="en-US" sz="2800" dirty="0" smtClean="0">
                <a:latin typeface="Arial" panose="020B0604020202020204" pitchFamily="34" charset="0"/>
                <a:cs typeface="Arial" panose="020B0604020202020204" pitchFamily="34" charset="0"/>
              </a:rPr>
              <a:t>Figure 3.c - Repacked </a:t>
            </a:r>
            <a:r>
              <a:rPr lang="en-US" sz="2800" dirty="0">
                <a:latin typeface="Arial" panose="020B0604020202020204" pitchFamily="34" charset="0"/>
                <a:cs typeface="Arial" panose="020B0604020202020204" pitchFamily="34" charset="0"/>
              </a:rPr>
              <a:t>flow-cell with a coarse grained sand (mean diameter = 1mm; range =0.6 - 2.0 mm) imaged at a resolution of 7.5 µm/voxel and length of </a:t>
            </a:r>
            <a:r>
              <a:rPr lang="en-US" sz="2800" dirty="0" smtClean="0">
                <a:latin typeface="Arial" panose="020B0604020202020204" pitchFamily="34" charset="0"/>
                <a:cs typeface="Arial" panose="020B0604020202020204" pitchFamily="34" charset="0"/>
              </a:rPr>
              <a:t>1cm**.</a:t>
            </a:r>
            <a:endParaRPr lang="en-US" sz="2800" dirty="0">
              <a:latin typeface="Arial" panose="020B0604020202020204" pitchFamily="34" charset="0"/>
              <a:cs typeface="Arial" panose="020B0604020202020204" pitchFamily="34" charset="0"/>
            </a:endParaRPr>
          </a:p>
        </p:txBody>
      </p:sp>
      <p:sp>
        <p:nvSpPr>
          <p:cNvPr id="64" name="Rectangle 63"/>
          <p:cNvSpPr/>
          <p:nvPr/>
        </p:nvSpPr>
        <p:spPr>
          <a:xfrm>
            <a:off x="44879788" y="13854517"/>
            <a:ext cx="4572000" cy="3108543"/>
          </a:xfrm>
          <a:prstGeom prst="rect">
            <a:avLst/>
          </a:prstGeom>
        </p:spPr>
        <p:txBody>
          <a:bodyPr>
            <a:spAutoFit/>
          </a:bodyPr>
          <a:lstStyle/>
          <a:p>
            <a:pPr algn="ctr"/>
            <a:r>
              <a:rPr lang="en-US" sz="2800" dirty="0" smtClean="0">
                <a:latin typeface="Arial" panose="020B0604020202020204" pitchFamily="34" charset="0"/>
                <a:cs typeface="Arial" panose="020B0604020202020204" pitchFamily="34" charset="0"/>
              </a:rPr>
              <a:t>Figure 3.d - A single phase (fully water saturated) simulation is run to calculate the permeability of the flow-cell. The color map shows the pressure distribution at steady state.</a:t>
            </a:r>
            <a:endParaRPr lang="en-US" sz="2800" dirty="0">
              <a:latin typeface="Arial" panose="020B0604020202020204" pitchFamily="34" charset="0"/>
              <a:cs typeface="Arial" panose="020B0604020202020204" pitchFamily="34" charset="0"/>
            </a:endParaRPr>
          </a:p>
        </p:txBody>
      </p:sp>
      <p:sp>
        <p:nvSpPr>
          <p:cNvPr id="69" name="Oval 68"/>
          <p:cNvSpPr/>
          <p:nvPr/>
        </p:nvSpPr>
        <p:spPr>
          <a:xfrm>
            <a:off x="47238776" y="12594590"/>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3.c</a:t>
            </a:r>
            <a:endParaRPr lang="en-US" sz="2800" dirty="0">
              <a:solidFill>
                <a:schemeClr val="tx1"/>
              </a:solidFill>
            </a:endParaRPr>
          </a:p>
        </p:txBody>
      </p:sp>
      <p:sp>
        <p:nvSpPr>
          <p:cNvPr id="70" name="Oval 69"/>
          <p:cNvSpPr/>
          <p:nvPr/>
        </p:nvSpPr>
        <p:spPr>
          <a:xfrm>
            <a:off x="42102545" y="12406061"/>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3.d</a:t>
            </a:r>
            <a:endParaRPr lang="en-US" sz="2800" dirty="0">
              <a:solidFill>
                <a:schemeClr val="tx1"/>
              </a:solidFill>
            </a:endParaRPr>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85308" y="29849491"/>
            <a:ext cx="1634473" cy="2030016"/>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b="20255"/>
          <a:stretch/>
        </p:blipFill>
        <p:spPr>
          <a:xfrm>
            <a:off x="45772406" y="29798392"/>
            <a:ext cx="2051139" cy="2081115"/>
          </a:xfrm>
          <a:prstGeom prst="rect">
            <a:avLst/>
          </a:prstGeom>
        </p:spPr>
      </p:pic>
      <p:pic>
        <p:nvPicPr>
          <p:cNvPr id="3" name="Picture 2"/>
          <p:cNvPicPr>
            <a:picLocks noChangeAspect="1"/>
          </p:cNvPicPr>
          <p:nvPr/>
        </p:nvPicPr>
        <p:blipFill>
          <a:blip r:embed="rId11"/>
          <a:stretch>
            <a:fillRect/>
          </a:stretch>
        </p:blipFill>
        <p:spPr>
          <a:xfrm>
            <a:off x="30557459" y="21477816"/>
            <a:ext cx="7642626" cy="2514600"/>
          </a:xfrm>
          <a:prstGeom prst="rect">
            <a:avLst/>
          </a:prstGeom>
        </p:spPr>
      </p:pic>
      <p:pic>
        <p:nvPicPr>
          <p:cNvPr id="4" name="Picture 3"/>
          <p:cNvPicPr>
            <a:picLocks noChangeAspect="1"/>
          </p:cNvPicPr>
          <p:nvPr/>
        </p:nvPicPr>
        <p:blipFill>
          <a:blip r:embed="rId12"/>
          <a:stretch>
            <a:fillRect/>
          </a:stretch>
        </p:blipFill>
        <p:spPr>
          <a:xfrm>
            <a:off x="30524121" y="16090403"/>
            <a:ext cx="7496175" cy="2628900"/>
          </a:xfrm>
          <a:prstGeom prst="rect">
            <a:avLst/>
          </a:prstGeom>
        </p:spPr>
      </p:pic>
      <p:pic>
        <p:nvPicPr>
          <p:cNvPr id="5" name="Picture 4"/>
          <p:cNvPicPr>
            <a:picLocks noChangeAspect="1"/>
          </p:cNvPicPr>
          <p:nvPr/>
        </p:nvPicPr>
        <p:blipFill>
          <a:blip r:embed="rId13"/>
          <a:stretch>
            <a:fillRect/>
          </a:stretch>
        </p:blipFill>
        <p:spPr>
          <a:xfrm>
            <a:off x="30528126" y="18825734"/>
            <a:ext cx="7458832" cy="2505075"/>
          </a:xfrm>
          <a:prstGeom prst="rect">
            <a:avLst/>
          </a:prstGeom>
        </p:spPr>
      </p:pic>
      <p:sp>
        <p:nvSpPr>
          <p:cNvPr id="66" name="Oval 65"/>
          <p:cNvSpPr/>
          <p:nvPr/>
        </p:nvSpPr>
        <p:spPr>
          <a:xfrm>
            <a:off x="35945872" y="16114808"/>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2.c</a:t>
            </a:r>
            <a:endParaRPr lang="en-US" sz="2800" dirty="0">
              <a:solidFill>
                <a:schemeClr val="tx1"/>
              </a:solidFill>
            </a:endParaRPr>
          </a:p>
        </p:txBody>
      </p:sp>
      <p:sp>
        <p:nvSpPr>
          <p:cNvPr id="67" name="Oval 66"/>
          <p:cNvSpPr/>
          <p:nvPr/>
        </p:nvSpPr>
        <p:spPr>
          <a:xfrm>
            <a:off x="35965510" y="18844685"/>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2.d</a:t>
            </a:r>
            <a:endParaRPr lang="en-US" sz="2800" dirty="0">
              <a:solidFill>
                <a:schemeClr val="tx1"/>
              </a:solidFill>
            </a:endParaRPr>
          </a:p>
        </p:txBody>
      </p:sp>
      <p:sp>
        <p:nvSpPr>
          <p:cNvPr id="68" name="Oval 67"/>
          <p:cNvSpPr/>
          <p:nvPr/>
        </p:nvSpPr>
        <p:spPr>
          <a:xfrm>
            <a:off x="35965510" y="21499889"/>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2.e</a:t>
            </a:r>
            <a:endParaRPr lang="en-US" sz="2800" dirty="0">
              <a:solidFill>
                <a:schemeClr val="tx1"/>
              </a:solidFill>
            </a:endParaRPr>
          </a:p>
        </p:txBody>
      </p:sp>
      <p:pic>
        <p:nvPicPr>
          <p:cNvPr id="6" name="Picture 5"/>
          <p:cNvPicPr>
            <a:picLocks noChangeAspect="1"/>
          </p:cNvPicPr>
          <p:nvPr/>
        </p:nvPicPr>
        <p:blipFill>
          <a:blip r:embed="rId14"/>
          <a:stretch>
            <a:fillRect/>
          </a:stretch>
        </p:blipFill>
        <p:spPr>
          <a:xfrm>
            <a:off x="15938508" y="24327852"/>
            <a:ext cx="2752698" cy="2699745"/>
          </a:xfrm>
          <a:prstGeom prst="rect">
            <a:avLst/>
          </a:prstGeom>
        </p:spPr>
      </p:pic>
      <p:pic>
        <p:nvPicPr>
          <p:cNvPr id="7" name="Picture 6"/>
          <p:cNvPicPr>
            <a:picLocks noChangeAspect="1"/>
          </p:cNvPicPr>
          <p:nvPr/>
        </p:nvPicPr>
        <p:blipFill>
          <a:blip r:embed="rId15"/>
          <a:stretch>
            <a:fillRect/>
          </a:stretch>
        </p:blipFill>
        <p:spPr>
          <a:xfrm>
            <a:off x="23731252" y="16288496"/>
            <a:ext cx="3352800" cy="3267075"/>
          </a:xfrm>
          <a:prstGeom prst="rect">
            <a:avLst/>
          </a:prstGeom>
        </p:spPr>
      </p:pic>
      <p:pic>
        <p:nvPicPr>
          <p:cNvPr id="8" name="Picture 7"/>
          <p:cNvPicPr>
            <a:picLocks noChangeAspect="1"/>
          </p:cNvPicPr>
          <p:nvPr/>
        </p:nvPicPr>
        <p:blipFill>
          <a:blip r:embed="rId16"/>
          <a:stretch>
            <a:fillRect/>
          </a:stretch>
        </p:blipFill>
        <p:spPr>
          <a:xfrm>
            <a:off x="31326653" y="8177217"/>
            <a:ext cx="3305175" cy="3267075"/>
          </a:xfrm>
          <a:prstGeom prst="rect">
            <a:avLst/>
          </a:prstGeom>
        </p:spPr>
      </p:pic>
      <p:pic>
        <p:nvPicPr>
          <p:cNvPr id="71" name="Picture 70"/>
          <p:cNvPicPr>
            <a:picLocks noChangeAspect="1"/>
          </p:cNvPicPr>
          <p:nvPr/>
        </p:nvPicPr>
        <p:blipFill>
          <a:blip r:embed="rId14"/>
          <a:stretch>
            <a:fillRect/>
          </a:stretch>
        </p:blipFill>
        <p:spPr>
          <a:xfrm>
            <a:off x="47823545" y="7047261"/>
            <a:ext cx="1975513" cy="1941453"/>
          </a:xfrm>
          <a:prstGeom prst="rect">
            <a:avLst/>
          </a:prstGeom>
        </p:spPr>
      </p:pic>
      <p:pic>
        <p:nvPicPr>
          <p:cNvPr id="12" name="Picture 11"/>
          <p:cNvPicPr>
            <a:picLocks noChangeAspect="1"/>
          </p:cNvPicPr>
          <p:nvPr/>
        </p:nvPicPr>
        <p:blipFill>
          <a:blip r:embed="rId17"/>
          <a:stretch>
            <a:fillRect/>
          </a:stretch>
        </p:blipFill>
        <p:spPr>
          <a:xfrm>
            <a:off x="12715743" y="20780145"/>
            <a:ext cx="7973217" cy="2747598"/>
          </a:xfrm>
          <a:prstGeom prst="rect">
            <a:avLst/>
          </a:prstGeom>
        </p:spPr>
      </p:pic>
      <p:sp>
        <p:nvSpPr>
          <p:cNvPr id="72" name="Oval 71"/>
          <p:cNvSpPr/>
          <p:nvPr/>
        </p:nvSpPr>
        <p:spPr>
          <a:xfrm>
            <a:off x="16023980" y="23245230"/>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rPr>
              <a:t>2.b</a:t>
            </a:r>
            <a:endParaRPr lang="en-US" sz="2800" dirty="0">
              <a:solidFill>
                <a:schemeClr val="tx1"/>
              </a:solidFill>
            </a:endParaRPr>
          </a:p>
        </p:txBody>
      </p:sp>
      <p:pic>
        <p:nvPicPr>
          <p:cNvPr id="2" name="Picture 1"/>
          <p:cNvPicPr>
            <a:picLocks noChangeAspect="1"/>
          </p:cNvPicPr>
          <p:nvPr/>
        </p:nvPicPr>
        <p:blipFill rotWithShape="1">
          <a:blip r:embed="rId18"/>
          <a:srcRect l="4824" t="29762" r="4260" b="4496"/>
          <a:stretch/>
        </p:blipFill>
        <p:spPr>
          <a:xfrm>
            <a:off x="12715743" y="17545228"/>
            <a:ext cx="6598099" cy="1918186"/>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571647" y="31399801"/>
            <a:ext cx="1227411" cy="429442"/>
          </a:xfrm>
          <a:prstGeom prst="rect">
            <a:avLst/>
          </a:prstGeom>
        </p:spPr>
      </p:pic>
    </p:spTree>
    <p:extLst>
      <p:ext uri="{BB962C8B-B14F-4D97-AF65-F5344CB8AC3E}">
        <p14:creationId xmlns:p14="http://schemas.microsoft.com/office/powerpoint/2010/main" val="1425638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1922</TotalTime>
  <Words>948</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Calibri</vt:lpstr>
      <vt:lpstr>Geneva</vt:lpstr>
      <vt:lpstr>Times New Roman</vt:lpstr>
      <vt:lpstr>Wingdings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Golparvar</dc:creator>
  <cp:lastModifiedBy>Amir Golparvar golparva</cp:lastModifiedBy>
  <cp:revision>110</cp:revision>
  <dcterms:created xsi:type="dcterms:W3CDTF">2016-12-01T17:42:49Z</dcterms:created>
  <dcterms:modified xsi:type="dcterms:W3CDTF">2020-05-06T09:21:08Z</dcterms:modified>
</cp:coreProperties>
</file>