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2" r:id="rId3"/>
    <p:sldId id="277" r:id="rId4"/>
    <p:sldId id="278" r:id="rId5"/>
    <p:sldId id="267" r:id="rId6"/>
    <p:sldId id="273" r:id="rId7"/>
    <p:sldId id="279" r:id="rId8"/>
    <p:sldId id="280" r:id="rId9"/>
    <p:sldId id="281" r:id="rId10"/>
    <p:sldId id="268" r:id="rId11"/>
    <p:sldId id="260" r:id="rId12"/>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7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49" autoAdjust="0"/>
  </p:normalViewPr>
  <p:slideViewPr>
    <p:cSldViewPr showGuides="1">
      <p:cViewPr varScale="1">
        <p:scale>
          <a:sx n="95" d="100"/>
          <a:sy n="95" d="100"/>
        </p:scale>
        <p:origin x="732" y="66"/>
      </p:cViewPr>
      <p:guideLst>
        <p:guide orient="horz" pos="1620"/>
        <p:guide pos="7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5FFCC-88AB-4446-A867-9D0C02717EE5}" type="datetimeFigureOut">
              <a:rPr lang="it-IT" smtClean="0"/>
              <a:t>30/04/2020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5C333-6B3A-41A5-884E-F5D002DD5D29}" type="slidenum">
              <a:rPr lang="it-IT" smtClean="0"/>
              <a:t>‹N›</a:t>
            </a:fld>
            <a:endParaRPr lang="it-IT"/>
          </a:p>
        </p:txBody>
      </p:sp>
    </p:spTree>
    <p:extLst>
      <p:ext uri="{BB962C8B-B14F-4D97-AF65-F5344CB8AC3E}">
        <p14:creationId xmlns:p14="http://schemas.microsoft.com/office/powerpoint/2010/main" val="345490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Introduzione Ignazio Porro</a:t>
            </a:r>
          </a:p>
        </p:txBody>
      </p:sp>
      <p:sp>
        <p:nvSpPr>
          <p:cNvPr id="4" name="Segnaposto numero diapositiva 3"/>
          <p:cNvSpPr>
            <a:spLocks noGrp="1"/>
          </p:cNvSpPr>
          <p:nvPr>
            <p:ph type="sldNum" sz="quarter" idx="10"/>
          </p:nvPr>
        </p:nvSpPr>
        <p:spPr/>
        <p:txBody>
          <a:bodyPr/>
          <a:lstStyle/>
          <a:p>
            <a:fld id="{9DE5C333-6B3A-41A5-884E-F5D002DD5D29}" type="slidenum">
              <a:rPr lang="it-IT" smtClean="0"/>
              <a:t>3</a:t>
            </a:fld>
            <a:endParaRPr lang="it-IT"/>
          </a:p>
        </p:txBody>
      </p:sp>
    </p:spTree>
    <p:extLst>
      <p:ext uri="{BB962C8B-B14F-4D97-AF65-F5344CB8AC3E}">
        <p14:creationId xmlns:p14="http://schemas.microsoft.com/office/powerpoint/2010/main" val="182190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Georiferimento</a:t>
            </a:r>
            <a:r>
              <a:rPr lang="it-IT" dirty="0"/>
              <a:t> con </a:t>
            </a:r>
            <a:r>
              <a:rPr lang="it-IT" dirty="0" err="1"/>
              <a:t>QGis</a:t>
            </a:r>
            <a:endParaRPr lang="it-IT" dirty="0"/>
          </a:p>
        </p:txBody>
      </p:sp>
      <p:sp>
        <p:nvSpPr>
          <p:cNvPr id="4" name="Segnaposto numero diapositiva 3"/>
          <p:cNvSpPr>
            <a:spLocks noGrp="1"/>
          </p:cNvSpPr>
          <p:nvPr>
            <p:ph type="sldNum" sz="quarter" idx="10"/>
          </p:nvPr>
        </p:nvSpPr>
        <p:spPr/>
        <p:txBody>
          <a:bodyPr/>
          <a:lstStyle/>
          <a:p>
            <a:fld id="{9DE5C333-6B3A-41A5-884E-F5D002DD5D29}" type="slidenum">
              <a:rPr lang="it-IT" smtClean="0"/>
              <a:t>4</a:t>
            </a:fld>
            <a:endParaRPr lang="it-IT"/>
          </a:p>
        </p:txBody>
      </p:sp>
    </p:spTree>
    <p:extLst>
      <p:ext uri="{BB962C8B-B14F-4D97-AF65-F5344CB8AC3E}">
        <p14:creationId xmlns:p14="http://schemas.microsoft.com/office/powerpoint/2010/main" val="2209946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32520BE-B046-4E0D-9A9D-49B87DE37DAC}" type="datetimeFigureOut">
              <a:rPr lang="it-IT" smtClean="0"/>
              <a:t>30/04/2020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660799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32520BE-B046-4E0D-9A9D-49B87DE37DAC}" type="datetimeFigureOut">
              <a:rPr lang="it-IT" smtClean="0"/>
              <a:t>30/04/2020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388167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32520BE-B046-4E0D-9A9D-49B87DE37DAC}" type="datetimeFigureOut">
              <a:rPr lang="it-IT" smtClean="0"/>
              <a:t>30/04/2020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329408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32520BE-B046-4E0D-9A9D-49B87DE37DAC}" type="datetimeFigureOut">
              <a:rPr lang="it-IT" smtClean="0"/>
              <a:t>30/04/2020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182638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832520BE-B046-4E0D-9A9D-49B87DE37DAC}" type="datetimeFigureOut">
              <a:rPr lang="it-IT" smtClean="0"/>
              <a:t>30/04/2020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4244399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32520BE-B046-4E0D-9A9D-49B87DE37DAC}" type="datetimeFigureOut">
              <a:rPr lang="it-IT" smtClean="0"/>
              <a:t>30/04/2020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56159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32520BE-B046-4E0D-9A9D-49B87DE37DAC}" type="datetimeFigureOut">
              <a:rPr lang="it-IT" smtClean="0"/>
              <a:t>30/04/2020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32774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32520BE-B046-4E0D-9A9D-49B87DE37DAC}" type="datetimeFigureOut">
              <a:rPr lang="it-IT" smtClean="0"/>
              <a:t>30/04/2020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337603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32520BE-B046-4E0D-9A9D-49B87DE37DAC}" type="datetimeFigureOut">
              <a:rPr lang="it-IT" smtClean="0"/>
              <a:t>30/04/2020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92753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32520BE-B046-4E0D-9A9D-49B87DE37DAC}" type="datetimeFigureOut">
              <a:rPr lang="it-IT" smtClean="0"/>
              <a:t>30/04/2020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159255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32520BE-B046-4E0D-9A9D-49B87DE37DAC}" type="datetimeFigureOut">
              <a:rPr lang="it-IT" smtClean="0"/>
              <a:t>30/04/2020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939C8F-B77D-487A-8409-36F29E54136C}" type="slidenum">
              <a:rPr lang="it-IT" smtClean="0"/>
              <a:t>‹N›</a:t>
            </a:fld>
            <a:endParaRPr lang="it-IT"/>
          </a:p>
        </p:txBody>
      </p:sp>
    </p:spTree>
    <p:extLst>
      <p:ext uri="{BB962C8B-B14F-4D97-AF65-F5344CB8AC3E}">
        <p14:creationId xmlns:p14="http://schemas.microsoft.com/office/powerpoint/2010/main" val="2228507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32520BE-B046-4E0D-9A9D-49B87DE37DAC}" type="datetimeFigureOut">
              <a:rPr lang="it-IT" smtClean="0"/>
              <a:t>30/04/2020</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D939C8F-B77D-487A-8409-36F29E54136C}" type="slidenum">
              <a:rPr lang="it-IT" smtClean="0"/>
              <a:t>‹N›</a:t>
            </a:fld>
            <a:endParaRPr lang="it-IT"/>
          </a:p>
        </p:txBody>
      </p:sp>
    </p:spTree>
    <p:extLst>
      <p:ext uri="{BB962C8B-B14F-4D97-AF65-F5344CB8AC3E}">
        <p14:creationId xmlns:p14="http://schemas.microsoft.com/office/powerpoint/2010/main" val="2469269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a:off x="1065344" y="3939901"/>
            <a:ext cx="8023795" cy="1203597"/>
          </a:xfrm>
          <a:prstGeom prst="rtTriangle">
            <a:avLst/>
          </a:prstGeom>
          <a:solidFill>
            <a:srgbClr val="111E59"/>
          </a:solidFill>
          <a:ln>
            <a:noFill/>
          </a:ln>
          <a:effectLst>
            <a:outerShdw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1"/>
          <p:cNvSpPr>
            <a:spLocks noGrp="1"/>
          </p:cNvSpPr>
          <p:nvPr>
            <p:ph type="ctrTitle"/>
          </p:nvPr>
        </p:nvSpPr>
        <p:spPr>
          <a:xfrm>
            <a:off x="539552" y="1493631"/>
            <a:ext cx="7772400" cy="664606"/>
          </a:xfrm>
          <a:ln>
            <a:noFill/>
          </a:ln>
        </p:spPr>
        <p:txBody>
          <a:bodyPr>
            <a:normAutofit fontScale="90000"/>
          </a:bodyPr>
          <a:lstStyle/>
          <a:p>
            <a:br>
              <a:rPr lang="en-US" b="1" dirty="0">
                <a:solidFill>
                  <a:srgbClr val="111E59"/>
                </a:solidFill>
                <a:latin typeface="Bodoni MT" panose="02070603080606020203" pitchFamily="18" charset="0"/>
              </a:rPr>
            </a:br>
            <a:r>
              <a:rPr lang="en-US" sz="2200" b="1" dirty="0">
                <a:solidFill>
                  <a:srgbClr val="111E59"/>
                </a:solidFill>
                <a:latin typeface="Bodoni MT" panose="02070603080606020203" pitchFamily="18" charset="0"/>
              </a:rPr>
              <a:t>Coupling historical maps and Lidar data to recognize man-made landforms in urban areas</a:t>
            </a:r>
            <a:endParaRPr lang="en-US" sz="4900" b="1" dirty="0">
              <a:solidFill>
                <a:srgbClr val="111E59"/>
              </a:solidFill>
              <a:latin typeface="Bodoni MT" panose="02070603080606020203" pitchFamily="18" charset="0"/>
            </a:endParaRPr>
          </a:p>
        </p:txBody>
      </p:sp>
      <p:sp>
        <p:nvSpPr>
          <p:cNvPr id="11" name="Triangolo rettangolo 10"/>
          <p:cNvSpPr/>
          <p:nvPr/>
        </p:nvSpPr>
        <p:spPr>
          <a:xfrm flipH="1" flipV="1">
            <a:off x="-4266" y="-1"/>
            <a:ext cx="8023795"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rettangolo 11"/>
          <p:cNvSpPr/>
          <p:nvPr/>
        </p:nvSpPr>
        <p:spPr>
          <a:xfrm rot="10800000" flipH="1">
            <a:off x="8019529" y="-1117"/>
            <a:ext cx="1156717" cy="1203597"/>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a:off x="-14776" y="3939903"/>
            <a:ext cx="1080120" cy="1203597"/>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1">
            <a:extLst>
              <a:ext uri="{FF2B5EF4-FFF2-40B4-BE49-F238E27FC236}">
                <a16:creationId xmlns:a16="http://schemas.microsoft.com/office/drawing/2014/main" id="{186D74C1-13A0-4562-AFE0-CEE146E60AC4}"/>
              </a:ext>
            </a:extLst>
          </p:cNvPr>
          <p:cNvSpPr txBox="1">
            <a:spLocks/>
          </p:cNvSpPr>
          <p:nvPr/>
        </p:nvSpPr>
        <p:spPr>
          <a:xfrm>
            <a:off x="571889" y="2319539"/>
            <a:ext cx="7772400" cy="664606"/>
          </a:xfrm>
          <a:prstGeom prst="rect">
            <a:avLst/>
          </a:prstGeom>
          <a:ln>
            <a:noFill/>
          </a:ln>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Aft>
                <a:spcPts val="0"/>
              </a:spcAft>
            </a:pPr>
            <a:br>
              <a:rPr lang="en-US" b="1" dirty="0">
                <a:solidFill>
                  <a:srgbClr val="111E59"/>
                </a:solidFill>
                <a:latin typeface="Bodoni MT" panose="02070603080606020203" pitchFamily="18" charset="0"/>
              </a:rPr>
            </a:br>
            <a:r>
              <a:rPr lang="en-GB" sz="2400" dirty="0" err="1">
                <a:latin typeface="Bodoni MT" panose="02070603080606020203" pitchFamily="18" charset="0"/>
                <a:ea typeface="Calibri" panose="020F0502020204030204" pitchFamily="34" charset="0"/>
                <a:cs typeface="Times New Roman" panose="02020603050405020304" pitchFamily="18" charset="0"/>
              </a:rPr>
              <a:t>Terrone</a:t>
            </a:r>
            <a:r>
              <a:rPr lang="en-GB" sz="2400" dirty="0">
                <a:latin typeface="Bodoni MT" panose="02070603080606020203" pitchFamily="18" charset="0"/>
                <a:ea typeface="Calibri" panose="020F0502020204030204" pitchFamily="34" charset="0"/>
                <a:cs typeface="Times New Roman" panose="02020603050405020304" pitchFamily="18" charset="0"/>
              </a:rPr>
              <a:t> M</a:t>
            </a:r>
            <a:r>
              <a:rPr lang="en-GB" sz="2400" baseline="30000" dirty="0">
                <a:latin typeface="Bodoni MT" panose="02070603080606020203" pitchFamily="18" charset="0"/>
                <a:ea typeface="Calibri" panose="020F0502020204030204" pitchFamily="34" charset="0"/>
                <a:cs typeface="Times New Roman" panose="02020603050405020304" pitchFamily="18" charset="0"/>
              </a:rPr>
              <a:t>1</a:t>
            </a:r>
            <a:r>
              <a:rPr lang="en-GB" sz="2400" dirty="0">
                <a:latin typeface="Bodoni MT" panose="02070603080606020203" pitchFamily="18" charset="0"/>
                <a:ea typeface="Calibri" panose="020F0502020204030204" pitchFamily="34" charset="0"/>
                <a:cs typeface="Times New Roman" panose="02020603050405020304" pitchFamily="18" charset="0"/>
              </a:rPr>
              <a:t>. Faccini F.</a:t>
            </a:r>
            <a:r>
              <a:rPr lang="en-GB" sz="2400" baseline="30000" dirty="0">
                <a:latin typeface="Bodoni MT" panose="02070603080606020203" pitchFamily="18" charset="0"/>
                <a:ea typeface="Calibri" panose="020F0502020204030204" pitchFamily="34" charset="0"/>
                <a:cs typeface="Times New Roman" panose="02020603050405020304" pitchFamily="18" charset="0"/>
              </a:rPr>
              <a:t>1,2</a:t>
            </a:r>
            <a:r>
              <a:rPr lang="en-GB" sz="2400" dirty="0">
                <a:latin typeface="Bodoni MT" panose="02070603080606020203" pitchFamily="18" charset="0"/>
                <a:ea typeface="Calibri" panose="020F0502020204030204" pitchFamily="34" charset="0"/>
                <a:cs typeface="Times New Roman" panose="02020603050405020304" pitchFamily="18" charset="0"/>
              </a:rPr>
              <a:t>, </a:t>
            </a:r>
            <a:r>
              <a:rPr lang="en-GB" sz="2400" dirty="0" err="1">
                <a:latin typeface="Bodoni MT" panose="02070603080606020203" pitchFamily="18" charset="0"/>
                <a:ea typeface="Calibri" panose="020F0502020204030204" pitchFamily="34" charset="0"/>
                <a:cs typeface="Times New Roman" panose="02020603050405020304" pitchFamily="18" charset="0"/>
              </a:rPr>
              <a:t>Paliaga</a:t>
            </a:r>
            <a:r>
              <a:rPr lang="en-GB" sz="2400" dirty="0">
                <a:latin typeface="Bodoni MT" panose="02070603080606020203" pitchFamily="18" charset="0"/>
                <a:ea typeface="Calibri" panose="020F0502020204030204" pitchFamily="34" charset="0"/>
                <a:cs typeface="Times New Roman" panose="02020603050405020304" pitchFamily="18" charset="0"/>
              </a:rPr>
              <a:t> G.</a:t>
            </a:r>
            <a:r>
              <a:rPr lang="en-GB" sz="2400" baseline="30000" dirty="0">
                <a:latin typeface="Bodoni MT" panose="02070603080606020203" pitchFamily="18" charset="0"/>
                <a:ea typeface="Calibri" panose="020F0502020204030204" pitchFamily="34" charset="0"/>
                <a:cs typeface="Times New Roman" panose="02020603050405020304" pitchFamily="18" charset="0"/>
              </a:rPr>
              <a:t>2</a:t>
            </a:r>
            <a:r>
              <a:rPr lang="en-GB" sz="2400" dirty="0">
                <a:latin typeface="Bodoni MT" panose="02070603080606020203" pitchFamily="18" charset="0"/>
                <a:ea typeface="Calibri" panose="020F0502020204030204" pitchFamily="34" charset="0"/>
                <a:cs typeface="Times New Roman" panose="02020603050405020304" pitchFamily="18" charset="0"/>
              </a:rPr>
              <a:t>, </a:t>
            </a:r>
            <a:r>
              <a:rPr lang="en-GB" sz="2400" dirty="0" err="1">
                <a:latin typeface="Bodoni MT" panose="02070603080606020203" pitchFamily="18" charset="0"/>
                <a:ea typeface="Calibri" panose="020F0502020204030204" pitchFamily="34" charset="0"/>
                <a:cs typeface="Times New Roman" panose="02020603050405020304" pitchFamily="18" charset="0"/>
              </a:rPr>
              <a:t>Piana</a:t>
            </a:r>
            <a:r>
              <a:rPr lang="en-GB" sz="2400" dirty="0">
                <a:latin typeface="Bodoni MT" panose="02070603080606020203" pitchFamily="18" charset="0"/>
                <a:ea typeface="Calibri" panose="020F0502020204030204" pitchFamily="34" charset="0"/>
                <a:cs typeface="Times New Roman" panose="02020603050405020304" pitchFamily="18" charset="0"/>
              </a:rPr>
              <a:t> P.</a:t>
            </a:r>
            <a:r>
              <a:rPr lang="en-GB" sz="2400" baseline="30000" dirty="0">
                <a:latin typeface="Bodoni MT" panose="02070603080606020203" pitchFamily="18" charset="0"/>
                <a:ea typeface="Calibri" panose="020F0502020204030204" pitchFamily="34" charset="0"/>
                <a:cs typeface="Times New Roman" panose="02020603050405020304" pitchFamily="18" charset="0"/>
              </a:rPr>
              <a:t>3</a:t>
            </a:r>
            <a:r>
              <a:rPr lang="en-GB" sz="2400" dirty="0">
                <a:latin typeface="Bodoni MT" panose="02070603080606020203" pitchFamily="18" charset="0"/>
                <a:ea typeface="Calibri" panose="020F0502020204030204" pitchFamily="34" charset="0"/>
                <a:cs typeface="Times New Roman" panose="02020603050405020304" pitchFamily="18" charset="0"/>
              </a:rPr>
              <a:t> </a:t>
            </a:r>
            <a:endParaRPr lang="it-IT" sz="3200" dirty="0">
              <a:latin typeface="Bodoni MT" panose="02070603080606020203" pitchFamily="18" charset="0"/>
              <a:ea typeface="Calibri" panose="020F0502020204030204" pitchFamily="34" charset="0"/>
              <a:cs typeface="Times New Roman" panose="02020603050405020304" pitchFamily="18" charset="0"/>
            </a:endParaRPr>
          </a:p>
          <a:p>
            <a:endParaRPr lang="en-US" sz="4900" b="1" dirty="0">
              <a:solidFill>
                <a:srgbClr val="111E59"/>
              </a:solidFill>
              <a:latin typeface="Bodoni MT" panose="02070603080606020203" pitchFamily="18" charset="0"/>
            </a:endParaRPr>
          </a:p>
        </p:txBody>
      </p:sp>
      <p:sp>
        <p:nvSpPr>
          <p:cNvPr id="10" name="Rectangle 1">
            <a:extLst>
              <a:ext uri="{FF2B5EF4-FFF2-40B4-BE49-F238E27FC236}">
                <a16:creationId xmlns:a16="http://schemas.microsoft.com/office/drawing/2014/main" id="{C463BFD4-C10C-4A00-945D-B7BEF75632E1}"/>
              </a:ext>
            </a:extLst>
          </p:cNvPr>
          <p:cNvSpPr txBox="1">
            <a:spLocks/>
          </p:cNvSpPr>
          <p:nvPr/>
        </p:nvSpPr>
        <p:spPr>
          <a:xfrm>
            <a:off x="525284" y="2813144"/>
            <a:ext cx="7772400" cy="664606"/>
          </a:xfrm>
          <a:prstGeom prst="rect">
            <a:avLst/>
          </a:prstGeom>
          <a:ln>
            <a:noFill/>
          </a:ln>
        </p:spPr>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5000"/>
              </a:lnSpc>
              <a:spcAft>
                <a:spcPts val="0"/>
              </a:spcAft>
            </a:pPr>
            <a:r>
              <a:rPr lang="it-IT" baseline="30000" dirty="0">
                <a:latin typeface="Bodoni MT" panose="02070603080606020203" pitchFamily="18" charset="0"/>
              </a:rPr>
              <a:t>1 </a:t>
            </a:r>
            <a:r>
              <a:rPr lang="it-IT" dirty="0" err="1">
                <a:latin typeface="Bodoni MT" panose="02070603080606020203" pitchFamily="18" charset="0"/>
              </a:rPr>
              <a:t>Department</a:t>
            </a:r>
            <a:r>
              <a:rPr lang="it-IT" dirty="0">
                <a:latin typeface="Bodoni MT" panose="02070603080606020203" pitchFamily="18" charset="0"/>
              </a:rPr>
              <a:t> of Earth, </a:t>
            </a:r>
            <a:r>
              <a:rPr lang="it-IT" dirty="0" err="1">
                <a:latin typeface="Bodoni MT" panose="02070603080606020203" pitchFamily="18" charset="0"/>
              </a:rPr>
              <a:t>Environmental</a:t>
            </a:r>
            <a:r>
              <a:rPr lang="it-IT" dirty="0">
                <a:latin typeface="Bodoni MT" panose="02070603080606020203" pitchFamily="18" charset="0"/>
              </a:rPr>
              <a:t> and Life </a:t>
            </a:r>
            <a:r>
              <a:rPr lang="it-IT" dirty="0" err="1">
                <a:latin typeface="Bodoni MT" panose="02070603080606020203" pitchFamily="18" charset="0"/>
              </a:rPr>
              <a:t>Sciences</a:t>
            </a:r>
            <a:r>
              <a:rPr lang="it-IT" dirty="0">
                <a:latin typeface="Bodoni MT" panose="02070603080606020203" pitchFamily="18" charset="0"/>
              </a:rPr>
              <a:t>, </a:t>
            </a:r>
            <a:r>
              <a:rPr lang="it-IT" dirty="0" err="1">
                <a:latin typeface="Bodoni MT" panose="02070603080606020203" pitchFamily="18" charset="0"/>
              </a:rPr>
              <a:t>University</a:t>
            </a:r>
            <a:r>
              <a:rPr lang="it-IT" dirty="0">
                <a:latin typeface="Bodoni MT" panose="02070603080606020203" pitchFamily="18" charset="0"/>
              </a:rPr>
              <a:t> of Genoa, Genoa, </a:t>
            </a:r>
            <a:r>
              <a:rPr lang="it-IT" dirty="0" err="1">
                <a:latin typeface="Bodoni MT" panose="02070603080606020203" pitchFamily="18" charset="0"/>
              </a:rPr>
              <a:t>Italy</a:t>
            </a:r>
            <a:r>
              <a:rPr lang="it-IT" dirty="0">
                <a:latin typeface="Bodoni MT" panose="02070603080606020203" pitchFamily="18" charset="0"/>
              </a:rPr>
              <a:t>, </a:t>
            </a:r>
            <a:r>
              <a:rPr lang="it-IT" baseline="30000" dirty="0">
                <a:latin typeface="Bodoni MT" panose="02070603080606020203" pitchFamily="18" charset="0"/>
              </a:rPr>
              <a:t>2</a:t>
            </a:r>
            <a:r>
              <a:rPr lang="it-IT" dirty="0">
                <a:latin typeface="Bodoni MT" panose="02070603080606020203" pitchFamily="18" charset="0"/>
              </a:rPr>
              <a:t> National </a:t>
            </a:r>
            <a:r>
              <a:rPr lang="it-IT" dirty="0" err="1">
                <a:latin typeface="Bodoni MT" panose="02070603080606020203" pitchFamily="18" charset="0"/>
              </a:rPr>
              <a:t>Research</a:t>
            </a:r>
            <a:r>
              <a:rPr lang="it-IT" dirty="0">
                <a:latin typeface="Bodoni MT" panose="02070603080606020203" pitchFamily="18" charset="0"/>
              </a:rPr>
              <a:t> </a:t>
            </a:r>
            <a:r>
              <a:rPr lang="it-IT" dirty="0" err="1">
                <a:latin typeface="Bodoni MT" panose="02070603080606020203" pitchFamily="18" charset="0"/>
              </a:rPr>
              <a:t>Council</a:t>
            </a:r>
            <a:r>
              <a:rPr lang="it-IT" dirty="0">
                <a:latin typeface="Bodoni MT" panose="02070603080606020203" pitchFamily="18" charset="0"/>
              </a:rPr>
              <a:t>, </a:t>
            </a:r>
            <a:r>
              <a:rPr lang="it-IT" dirty="0" err="1">
                <a:latin typeface="Bodoni MT" panose="02070603080606020203" pitchFamily="18" charset="0"/>
              </a:rPr>
              <a:t>Research</a:t>
            </a:r>
            <a:r>
              <a:rPr lang="it-IT" dirty="0">
                <a:latin typeface="Bodoni MT" panose="02070603080606020203" pitchFamily="18" charset="0"/>
              </a:rPr>
              <a:t> </a:t>
            </a:r>
            <a:r>
              <a:rPr lang="it-IT" dirty="0" err="1">
                <a:latin typeface="Bodoni MT" panose="02070603080606020203" pitchFamily="18" charset="0"/>
              </a:rPr>
              <a:t>Institute</a:t>
            </a:r>
            <a:r>
              <a:rPr lang="it-IT" dirty="0">
                <a:latin typeface="Bodoni MT" panose="02070603080606020203" pitchFamily="18" charset="0"/>
              </a:rPr>
              <a:t> for the Geo-</a:t>
            </a:r>
            <a:r>
              <a:rPr lang="it-IT" dirty="0" err="1">
                <a:latin typeface="Bodoni MT" panose="02070603080606020203" pitchFamily="18" charset="0"/>
              </a:rPr>
              <a:t>Hydrological</a:t>
            </a:r>
            <a:r>
              <a:rPr lang="it-IT" dirty="0">
                <a:latin typeface="Bodoni MT" panose="02070603080606020203" pitchFamily="18" charset="0"/>
              </a:rPr>
              <a:t> </a:t>
            </a:r>
            <a:r>
              <a:rPr lang="it-IT" dirty="0" err="1">
                <a:latin typeface="Bodoni MT" panose="02070603080606020203" pitchFamily="18" charset="0"/>
              </a:rPr>
              <a:t>Protection</a:t>
            </a:r>
            <a:r>
              <a:rPr lang="it-IT" dirty="0">
                <a:latin typeface="Bodoni MT" panose="02070603080606020203" pitchFamily="18" charset="0"/>
              </a:rPr>
              <a:t>, </a:t>
            </a:r>
            <a:r>
              <a:rPr lang="it-IT" dirty="0" err="1">
                <a:latin typeface="Bodoni MT" panose="02070603080606020203" pitchFamily="18" charset="0"/>
              </a:rPr>
              <a:t>Turin</a:t>
            </a:r>
            <a:r>
              <a:rPr lang="it-IT" dirty="0">
                <a:latin typeface="Bodoni MT" panose="02070603080606020203" pitchFamily="18" charset="0"/>
              </a:rPr>
              <a:t>, </a:t>
            </a:r>
            <a:r>
              <a:rPr lang="it-IT" dirty="0" err="1">
                <a:latin typeface="Bodoni MT" panose="02070603080606020203" pitchFamily="18" charset="0"/>
              </a:rPr>
              <a:t>Italy</a:t>
            </a:r>
            <a:r>
              <a:rPr lang="it-IT" dirty="0">
                <a:latin typeface="Bodoni MT" panose="02070603080606020203" pitchFamily="18" charset="0"/>
              </a:rPr>
              <a:t>, </a:t>
            </a:r>
            <a:r>
              <a:rPr lang="it-IT" baseline="30000" dirty="0">
                <a:latin typeface="Bodoni MT" panose="02070603080606020203" pitchFamily="18" charset="0"/>
              </a:rPr>
              <a:t>3</a:t>
            </a:r>
            <a:r>
              <a:rPr lang="it-IT" dirty="0">
                <a:latin typeface="Bodoni MT" panose="02070603080606020203" pitchFamily="18" charset="0"/>
              </a:rPr>
              <a:t> </a:t>
            </a:r>
            <a:r>
              <a:rPr lang="it-IT" dirty="0" err="1">
                <a:latin typeface="Bodoni MT" panose="02070603080606020203" pitchFamily="18" charset="0"/>
              </a:rPr>
              <a:t>Department</a:t>
            </a:r>
            <a:r>
              <a:rPr lang="it-IT" dirty="0">
                <a:latin typeface="Bodoni MT" panose="02070603080606020203" pitchFamily="18" charset="0"/>
              </a:rPr>
              <a:t> of </a:t>
            </a:r>
            <a:r>
              <a:rPr lang="it-IT" dirty="0" err="1">
                <a:latin typeface="Bodoni MT" panose="02070603080606020203" pitchFamily="18" charset="0"/>
              </a:rPr>
              <a:t>Politics</a:t>
            </a:r>
            <a:r>
              <a:rPr lang="it-IT" dirty="0">
                <a:latin typeface="Bodoni MT" panose="02070603080606020203" pitchFamily="18" charset="0"/>
              </a:rPr>
              <a:t>, </a:t>
            </a:r>
            <a:r>
              <a:rPr lang="it-IT" dirty="0" err="1">
                <a:latin typeface="Bodoni MT" panose="02070603080606020203" pitchFamily="18" charset="0"/>
              </a:rPr>
              <a:t>University</a:t>
            </a:r>
            <a:r>
              <a:rPr lang="it-IT" dirty="0">
                <a:latin typeface="Bodoni MT" panose="02070603080606020203" pitchFamily="18" charset="0"/>
              </a:rPr>
              <a:t> of Genoa, Genoa, </a:t>
            </a:r>
            <a:r>
              <a:rPr lang="it-IT" dirty="0" err="1">
                <a:latin typeface="Bodoni MT" panose="02070603080606020203" pitchFamily="18" charset="0"/>
              </a:rPr>
              <a:t>Italy</a:t>
            </a:r>
            <a:r>
              <a:rPr lang="it-IT" dirty="0">
                <a:latin typeface="Bodoni MT" panose="02070603080606020203" pitchFamily="18" charset="0"/>
              </a:rPr>
              <a:t> </a:t>
            </a:r>
            <a:endParaRPr lang="en-US" sz="4900" b="1" dirty="0">
              <a:solidFill>
                <a:srgbClr val="111E59"/>
              </a:solidFill>
              <a:latin typeface="Bodoni MT" panose="02070603080606020203" pitchFamily="18" charset="0"/>
            </a:endParaRPr>
          </a:p>
        </p:txBody>
      </p:sp>
      <p:sp>
        <p:nvSpPr>
          <p:cNvPr id="13" name="Rectangle 2">
            <a:extLst>
              <a:ext uri="{FF2B5EF4-FFF2-40B4-BE49-F238E27FC236}">
                <a16:creationId xmlns:a16="http://schemas.microsoft.com/office/drawing/2014/main" id="{5E695163-0B98-42ED-9085-96CD7E8ABC2E}"/>
              </a:ext>
            </a:extLst>
          </p:cNvPr>
          <p:cNvSpPr txBox="1">
            <a:spLocks/>
          </p:cNvSpPr>
          <p:nvPr/>
        </p:nvSpPr>
        <p:spPr>
          <a:xfrm>
            <a:off x="727040" y="4421999"/>
            <a:ext cx="2592288" cy="8784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ts val="1000"/>
              </a:lnSpc>
            </a:pPr>
            <a:r>
              <a:rPr lang="en-US" sz="1800">
                <a:solidFill>
                  <a:schemeClr val="bg1"/>
                </a:solidFill>
                <a:latin typeface="Bodoni MT" panose="02070603080606020203" pitchFamily="18" charset="0"/>
              </a:rPr>
              <a:t>Dr.Martino Terrone</a:t>
            </a:r>
          </a:p>
          <a:p>
            <a:pPr algn="l">
              <a:lnSpc>
                <a:spcPts val="1000"/>
              </a:lnSpc>
            </a:pPr>
            <a:br>
              <a:rPr lang="en-US" sz="2400">
                <a:solidFill>
                  <a:schemeClr val="bg1"/>
                </a:solidFill>
                <a:latin typeface="Bodoni MT" panose="02070603080606020203" pitchFamily="18" charset="0"/>
              </a:rPr>
            </a:br>
            <a:r>
              <a:rPr lang="en-US" sz="1400">
                <a:solidFill>
                  <a:schemeClr val="bg1"/>
                </a:solidFill>
                <a:latin typeface="Bodoni MT" panose="02070603080606020203" pitchFamily="18" charset="0"/>
              </a:rPr>
              <a:t>DISTAV, University of Genoa</a:t>
            </a:r>
            <a:endParaRPr lang="en-US" sz="2400" dirty="0">
              <a:solidFill>
                <a:schemeClr val="bg1"/>
              </a:solidFill>
              <a:latin typeface="Bodoni MT" panose="02070603080606020203" pitchFamily="18" charset="0"/>
            </a:endParaRPr>
          </a:p>
        </p:txBody>
      </p:sp>
      <p:pic>
        <p:nvPicPr>
          <p:cNvPr id="5" name="Immagine 4">
            <a:extLst>
              <a:ext uri="{FF2B5EF4-FFF2-40B4-BE49-F238E27FC236}">
                <a16:creationId xmlns:a16="http://schemas.microsoft.com/office/drawing/2014/main" id="{F3A3BBC5-CCCF-45EA-B4F5-56C41ECEA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677524"/>
            <a:ext cx="2483768" cy="1063053"/>
          </a:xfrm>
          <a:prstGeom prst="rect">
            <a:avLst/>
          </a:prstGeom>
        </p:spPr>
      </p:pic>
      <p:pic>
        <p:nvPicPr>
          <p:cNvPr id="7" name="Immagine 6">
            <a:extLst>
              <a:ext uri="{FF2B5EF4-FFF2-40B4-BE49-F238E27FC236}">
                <a16:creationId xmlns:a16="http://schemas.microsoft.com/office/drawing/2014/main" id="{4D6296D9-9689-4FD0-AED9-E89DAD1068D0}"/>
              </a:ext>
            </a:extLst>
          </p:cNvPr>
          <p:cNvPicPr>
            <a:picLocks noChangeAspect="1"/>
          </p:cNvPicPr>
          <p:nvPr/>
        </p:nvPicPr>
        <p:blipFill rotWithShape="1">
          <a:blip r:embed="rId3">
            <a:extLst>
              <a:ext uri="{28A0092B-C50C-407E-A947-70E740481C1C}">
                <a14:useLocalDpi xmlns:a14="http://schemas.microsoft.com/office/drawing/2010/main" val="0"/>
              </a:ext>
            </a:extLst>
          </a:blip>
          <a:srcRect r="3626"/>
          <a:stretch/>
        </p:blipFill>
        <p:spPr>
          <a:xfrm>
            <a:off x="2551187" y="927452"/>
            <a:ext cx="1705424" cy="535695"/>
          </a:xfrm>
          <a:prstGeom prst="rect">
            <a:avLst/>
          </a:prstGeom>
        </p:spPr>
      </p:pic>
      <p:pic>
        <p:nvPicPr>
          <p:cNvPr id="18" name="Immagine 17">
            <a:extLst>
              <a:ext uri="{FF2B5EF4-FFF2-40B4-BE49-F238E27FC236}">
                <a16:creationId xmlns:a16="http://schemas.microsoft.com/office/drawing/2014/main" id="{8C318A8F-7352-4997-8151-54DB29732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289" y="4736282"/>
            <a:ext cx="713891" cy="249862"/>
          </a:xfrm>
          <a:prstGeom prst="rect">
            <a:avLst/>
          </a:prstGeom>
        </p:spPr>
      </p:pic>
    </p:spTree>
    <p:extLst>
      <p:ext uri="{BB962C8B-B14F-4D97-AF65-F5344CB8AC3E}">
        <p14:creationId xmlns:p14="http://schemas.microsoft.com/office/powerpoint/2010/main" val="4062271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9</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97722" y="-92546"/>
            <a:ext cx="9144000" cy="5400599"/>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A2FD83F7-751C-4769-A2A4-033862FA0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46" y="719131"/>
            <a:ext cx="5829959" cy="4121865"/>
          </a:xfrm>
          <a:prstGeom prst="rect">
            <a:avLst/>
          </a:prstGeom>
        </p:spPr>
      </p:pic>
      <p:sp>
        <p:nvSpPr>
          <p:cNvPr id="31" name="Rectangle 1">
            <a:extLst>
              <a:ext uri="{FF2B5EF4-FFF2-40B4-BE49-F238E27FC236}">
                <a16:creationId xmlns:a16="http://schemas.microsoft.com/office/drawing/2014/main" id="{E28A60FF-281C-4C68-AAFC-E2CED5C4C182}"/>
              </a:ext>
            </a:extLst>
          </p:cNvPr>
          <p:cNvSpPr txBox="1">
            <a:spLocks/>
          </p:cNvSpPr>
          <p:nvPr/>
        </p:nvSpPr>
        <p:spPr>
          <a:xfrm>
            <a:off x="-1119231" y="136518"/>
            <a:ext cx="5594167" cy="582613"/>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a:solidFill>
                  <a:srgbClr val="111E59"/>
                </a:solidFill>
                <a:effectLst>
                  <a:outerShdw blurRad="38100" dist="38100" dir="2700000" algn="tl">
                    <a:srgbClr val="000000">
                      <a:alpha val="43137"/>
                    </a:srgbClr>
                  </a:outerShdw>
                </a:effectLst>
                <a:latin typeface="Bodoni MT" panose="02070603080606020203" pitchFamily="18" charset="0"/>
              </a:rPr>
              <a:t>Final Overview</a:t>
            </a:r>
            <a:endParaRPr lang="en-US" sz="1600" b="1" i="1" u="sng" dirty="0">
              <a:solidFill>
                <a:srgbClr val="111E59"/>
              </a:solidFill>
              <a:effectLst>
                <a:outerShdw blurRad="38100" dist="38100" dir="2700000" algn="tl">
                  <a:srgbClr val="000000">
                    <a:alpha val="43137"/>
                  </a:srgbClr>
                </a:outerShdw>
              </a:effectLst>
              <a:latin typeface="Bodoni MT" panose="02070603080606020203" pitchFamily="18" charset="0"/>
            </a:endParaRPr>
          </a:p>
        </p:txBody>
      </p:sp>
      <p:sp>
        <p:nvSpPr>
          <p:cNvPr id="29" name="CasellaDiTesto 28">
            <a:extLst>
              <a:ext uri="{FF2B5EF4-FFF2-40B4-BE49-F238E27FC236}">
                <a16:creationId xmlns:a16="http://schemas.microsoft.com/office/drawing/2014/main" id="{EE3D0270-7D70-4513-AF4F-13E26AB6DBAC}"/>
              </a:ext>
            </a:extLst>
          </p:cNvPr>
          <p:cNvSpPr txBox="1"/>
          <p:nvPr/>
        </p:nvSpPr>
        <p:spPr>
          <a:xfrm>
            <a:off x="5724128" y="627534"/>
            <a:ext cx="3215757" cy="3139321"/>
          </a:xfrm>
          <a:prstGeom prst="rect">
            <a:avLst/>
          </a:prstGeom>
          <a:noFill/>
        </p:spPr>
        <p:txBody>
          <a:bodyPr wrap="square" rtlCol="0">
            <a:spAutoFit/>
          </a:bodyPr>
          <a:lstStyle/>
          <a:p>
            <a:pPr marL="285750" indent="-285750">
              <a:buFont typeface="Wingdings" panose="05000000000000000000" pitchFamily="2" charset="2"/>
              <a:buChar char="Ø"/>
            </a:pPr>
            <a:r>
              <a:rPr lang="it-IT" i="1" dirty="0" err="1">
                <a:latin typeface="Bodoni MT" panose="02070603080606020203" pitchFamily="18" charset="0"/>
              </a:rPr>
              <a:t>Good</a:t>
            </a:r>
            <a:r>
              <a:rPr lang="it-IT" i="1" dirty="0">
                <a:latin typeface="Bodoni MT" panose="02070603080606020203" pitchFamily="18" charset="0"/>
              </a:rPr>
              <a:t> </a:t>
            </a:r>
            <a:r>
              <a:rPr lang="it-IT" i="1" dirty="0" err="1">
                <a:latin typeface="Bodoni MT" panose="02070603080606020203" pitchFamily="18" charset="0"/>
              </a:rPr>
              <a:t>representation</a:t>
            </a:r>
            <a:r>
              <a:rPr lang="it-IT" i="1" dirty="0">
                <a:latin typeface="Bodoni MT" panose="02070603080606020203" pitchFamily="18" charset="0"/>
              </a:rPr>
              <a:t> of </a:t>
            </a:r>
            <a:r>
              <a:rPr lang="it-IT" i="1" dirty="0" err="1">
                <a:latin typeface="Bodoni MT" panose="02070603080606020203" pitchFamily="18" charset="0"/>
              </a:rPr>
              <a:t>changes</a:t>
            </a:r>
            <a:r>
              <a:rPr lang="it-IT" i="1" dirty="0">
                <a:latin typeface="Bodoni MT" panose="02070603080606020203" pitchFamily="18" charset="0"/>
              </a:rPr>
              <a:t> </a:t>
            </a:r>
            <a:r>
              <a:rPr lang="it-IT" i="1" dirty="0" err="1">
                <a:latin typeface="Bodoni MT" panose="02070603080606020203" pitchFamily="18" charset="0"/>
              </a:rPr>
              <a:t>occurred</a:t>
            </a:r>
            <a:r>
              <a:rPr lang="it-IT" i="1" dirty="0">
                <a:latin typeface="Bodoni MT" panose="02070603080606020203" pitchFamily="18" charset="0"/>
              </a:rPr>
              <a:t> </a:t>
            </a:r>
            <a:r>
              <a:rPr lang="it-IT" i="1" dirty="0" err="1">
                <a:latin typeface="Bodoni MT" panose="02070603080606020203" pitchFamily="18" charset="0"/>
              </a:rPr>
              <a:t>during</a:t>
            </a:r>
            <a:r>
              <a:rPr lang="it-IT" i="1" dirty="0">
                <a:latin typeface="Bodoni MT" panose="02070603080606020203" pitchFamily="18" charset="0"/>
              </a:rPr>
              <a:t> </a:t>
            </a:r>
            <a:r>
              <a:rPr lang="it-IT" i="1" dirty="0" err="1">
                <a:latin typeface="Bodoni MT" panose="02070603080606020203" pitchFamily="18" charset="0"/>
              </a:rPr>
              <a:t>two</a:t>
            </a:r>
            <a:r>
              <a:rPr lang="it-IT" i="1" dirty="0">
                <a:latin typeface="Bodoni MT" panose="02070603080606020203" pitchFamily="18" charset="0"/>
              </a:rPr>
              <a:t> </a:t>
            </a:r>
            <a:r>
              <a:rPr lang="it-IT" i="1" dirty="0" err="1">
                <a:latin typeface="Bodoni MT" panose="02070603080606020203" pitchFamily="18" charset="0"/>
              </a:rPr>
              <a:t>centuries</a:t>
            </a:r>
            <a:r>
              <a:rPr lang="it-IT" i="1" dirty="0">
                <a:latin typeface="Bodoni MT" panose="02070603080606020203" pitchFamily="18" charset="0"/>
              </a:rPr>
              <a:t> of </a:t>
            </a:r>
            <a:r>
              <a:rPr lang="it-IT" i="1" dirty="0" err="1">
                <a:latin typeface="Bodoni MT" panose="02070603080606020203" pitchFamily="18" charset="0"/>
              </a:rPr>
              <a:t>industrialization</a:t>
            </a:r>
            <a:r>
              <a:rPr lang="it-IT" i="1" dirty="0">
                <a:latin typeface="Bodoni MT" panose="02070603080606020203" pitchFamily="18" charset="0"/>
              </a:rPr>
              <a:t> and </a:t>
            </a:r>
            <a:r>
              <a:rPr lang="it-IT" i="1" dirty="0" err="1">
                <a:latin typeface="Bodoni MT" panose="02070603080606020203" pitchFamily="18" charset="0"/>
              </a:rPr>
              <a:t>urbanization</a:t>
            </a:r>
            <a:endParaRPr lang="it-IT" i="1" dirty="0">
              <a:latin typeface="Bodoni MT" panose="02070603080606020203" pitchFamily="18" charset="0"/>
            </a:endParaRPr>
          </a:p>
          <a:p>
            <a:pPr marL="285750" indent="-285750">
              <a:buFont typeface="Wingdings" panose="05000000000000000000" pitchFamily="2" charset="2"/>
              <a:buChar char="Ø"/>
            </a:pPr>
            <a:r>
              <a:rPr lang="it-IT" i="1" dirty="0" err="1">
                <a:latin typeface="Bodoni MT" panose="02070603080606020203" pitchFamily="18" charset="0"/>
              </a:rPr>
              <a:t>Good</a:t>
            </a:r>
            <a:r>
              <a:rPr lang="it-IT" i="1" dirty="0">
                <a:latin typeface="Bodoni MT" panose="02070603080606020203" pitchFamily="18" charset="0"/>
              </a:rPr>
              <a:t> </a:t>
            </a:r>
            <a:r>
              <a:rPr lang="it-IT" i="1" dirty="0" err="1">
                <a:latin typeface="Bodoni MT" panose="02070603080606020203" pitchFamily="18" charset="0"/>
              </a:rPr>
              <a:t>georeferencing</a:t>
            </a:r>
            <a:r>
              <a:rPr lang="it-IT" i="1" dirty="0">
                <a:latin typeface="Bodoni MT" panose="02070603080606020203" pitchFamily="18" charset="0"/>
              </a:rPr>
              <a:t> (</a:t>
            </a:r>
            <a:r>
              <a:rPr lang="it-IT" i="1" dirty="0" err="1">
                <a:latin typeface="Bodoni MT" panose="02070603080606020203" pitchFamily="18" charset="0"/>
              </a:rPr>
              <a:t>error</a:t>
            </a:r>
            <a:r>
              <a:rPr lang="it-IT" i="1" dirty="0">
                <a:latin typeface="Bodoni MT" panose="02070603080606020203" pitchFamily="18" charset="0"/>
              </a:rPr>
              <a:t> = 5 – 15 m)</a:t>
            </a:r>
          </a:p>
          <a:p>
            <a:pPr marL="285750" indent="-285750">
              <a:buFont typeface="Wingdings" panose="05000000000000000000" pitchFamily="2" charset="2"/>
              <a:buChar char="Ø"/>
            </a:pPr>
            <a:r>
              <a:rPr lang="it-IT" i="1" dirty="0">
                <a:latin typeface="Bodoni MT" panose="02070603080606020203" pitchFamily="18" charset="0"/>
              </a:rPr>
              <a:t>Old </a:t>
            </a:r>
            <a:r>
              <a:rPr lang="it-IT" i="1" dirty="0" err="1">
                <a:latin typeface="Bodoni MT" panose="02070603080606020203" pitchFamily="18" charset="0"/>
              </a:rPr>
              <a:t>maps</a:t>
            </a:r>
            <a:r>
              <a:rPr lang="it-IT" i="1" dirty="0">
                <a:latin typeface="Bodoni MT" panose="02070603080606020203" pitchFamily="18" charset="0"/>
              </a:rPr>
              <a:t> </a:t>
            </a:r>
            <a:r>
              <a:rPr lang="it-IT" i="1" dirty="0" err="1">
                <a:latin typeface="Bodoni MT" panose="02070603080606020203" pitchFamily="18" charset="0"/>
              </a:rPr>
              <a:t>as</a:t>
            </a:r>
            <a:r>
              <a:rPr lang="it-IT" i="1" dirty="0">
                <a:latin typeface="Bodoni MT" panose="02070603080606020203" pitchFamily="18" charset="0"/>
              </a:rPr>
              <a:t> </a:t>
            </a:r>
            <a:r>
              <a:rPr lang="it-IT" i="1" dirty="0" err="1">
                <a:latin typeface="Bodoni MT" panose="02070603080606020203" pitchFamily="18" charset="0"/>
              </a:rPr>
              <a:t>useful</a:t>
            </a:r>
            <a:r>
              <a:rPr lang="it-IT" i="1" dirty="0">
                <a:latin typeface="Bodoni MT" panose="02070603080606020203" pitchFamily="18" charset="0"/>
              </a:rPr>
              <a:t> </a:t>
            </a:r>
            <a:r>
              <a:rPr lang="it-IT" i="1" dirty="0" err="1">
                <a:latin typeface="Bodoni MT" panose="02070603080606020203" pitchFamily="18" charset="0"/>
              </a:rPr>
              <a:t>tools</a:t>
            </a:r>
            <a:r>
              <a:rPr lang="it-IT" i="1" dirty="0">
                <a:latin typeface="Bodoni MT" panose="02070603080606020203" pitchFamily="18" charset="0"/>
              </a:rPr>
              <a:t> for </a:t>
            </a:r>
            <a:r>
              <a:rPr lang="it-IT" i="1" dirty="0" err="1">
                <a:latin typeface="Bodoni MT" panose="02070603080606020203" pitchFamily="18" charset="0"/>
              </a:rPr>
              <a:t>preliminary</a:t>
            </a:r>
            <a:r>
              <a:rPr lang="it-IT" i="1" dirty="0">
                <a:latin typeface="Bodoni MT" panose="02070603080606020203" pitchFamily="18" charset="0"/>
              </a:rPr>
              <a:t> </a:t>
            </a:r>
            <a:r>
              <a:rPr lang="it-IT" i="1" dirty="0" err="1">
                <a:latin typeface="Bodoni MT" panose="02070603080606020203" pitchFamily="18" charset="0"/>
              </a:rPr>
              <a:t>analysis</a:t>
            </a:r>
            <a:r>
              <a:rPr lang="it-IT" i="1" dirty="0">
                <a:latin typeface="Bodoni MT" panose="02070603080606020203" pitchFamily="18" charset="0"/>
              </a:rPr>
              <a:t> in </a:t>
            </a:r>
            <a:r>
              <a:rPr lang="it-IT" i="1" dirty="0" err="1">
                <a:latin typeface="Bodoni MT" panose="02070603080606020203" pitchFamily="18" charset="0"/>
              </a:rPr>
              <a:t>landscape</a:t>
            </a:r>
            <a:r>
              <a:rPr lang="it-IT" i="1" dirty="0">
                <a:latin typeface="Bodoni MT" panose="02070603080606020203" pitchFamily="18" charset="0"/>
              </a:rPr>
              <a:t> and </a:t>
            </a:r>
            <a:r>
              <a:rPr lang="it-IT" i="1" dirty="0" err="1">
                <a:latin typeface="Bodoni MT" panose="02070603080606020203" pitchFamily="18" charset="0"/>
              </a:rPr>
              <a:t>urban</a:t>
            </a:r>
            <a:r>
              <a:rPr lang="it-IT" i="1" dirty="0">
                <a:latin typeface="Bodoni MT" panose="02070603080606020203" pitchFamily="18" charset="0"/>
              </a:rPr>
              <a:t> planning</a:t>
            </a:r>
            <a:endParaRPr lang="it-IT" dirty="0"/>
          </a:p>
        </p:txBody>
      </p:sp>
      <p:pic>
        <p:nvPicPr>
          <p:cNvPr id="30" name="Immagine 29">
            <a:extLst>
              <a:ext uri="{FF2B5EF4-FFF2-40B4-BE49-F238E27FC236}">
                <a16:creationId xmlns:a16="http://schemas.microsoft.com/office/drawing/2014/main" id="{85AC3DAB-B602-48B5-9FAF-4BE983A42D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658" y="3944930"/>
            <a:ext cx="1502975" cy="886520"/>
          </a:xfrm>
          <a:prstGeom prst="rect">
            <a:avLst/>
          </a:prstGeom>
        </p:spPr>
      </p:pic>
      <p:sp>
        <p:nvSpPr>
          <p:cNvPr id="32" name="Freccia curva 31">
            <a:extLst>
              <a:ext uri="{FF2B5EF4-FFF2-40B4-BE49-F238E27FC236}">
                <a16:creationId xmlns:a16="http://schemas.microsoft.com/office/drawing/2014/main" id="{D9A81699-DC18-4757-8338-19EEEC5D96D5}"/>
              </a:ext>
            </a:extLst>
          </p:cNvPr>
          <p:cNvSpPr/>
          <p:nvPr/>
        </p:nvSpPr>
        <p:spPr>
          <a:xfrm flipV="1">
            <a:off x="6919932" y="3768774"/>
            <a:ext cx="505463" cy="390630"/>
          </a:xfrm>
          <a:prstGeom prst="bentArrow">
            <a:avLst>
              <a:gd name="adj1" fmla="val 25000"/>
              <a:gd name="adj2" fmla="val 25000"/>
              <a:gd name="adj3" fmla="val 25000"/>
              <a:gd name="adj4" fmla="val 43750"/>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63184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36512" y="-20538"/>
            <a:ext cx="1080120" cy="1203597"/>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1"/>
          <p:cNvSpPr txBox="1">
            <a:spLocks/>
          </p:cNvSpPr>
          <p:nvPr/>
        </p:nvSpPr>
        <p:spPr>
          <a:xfrm>
            <a:off x="8599640" y="4840996"/>
            <a:ext cx="678864" cy="30107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10</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2" y="4874579"/>
            <a:ext cx="8748463"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sp>
        <p:nvSpPr>
          <p:cNvPr id="22" name="Rectangle 1"/>
          <p:cNvSpPr txBox="1">
            <a:spLocks/>
          </p:cNvSpPr>
          <p:nvPr/>
        </p:nvSpPr>
        <p:spPr>
          <a:xfrm>
            <a:off x="656141" y="1843147"/>
            <a:ext cx="6875142" cy="1335081"/>
          </a:xfrm>
          <a:prstGeom prst="rect">
            <a:avLst/>
          </a:prstGeom>
          <a:no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400" b="1" i="1" u="sng" dirty="0">
                <a:solidFill>
                  <a:srgbClr val="111E59"/>
                </a:solidFill>
                <a:effectLst>
                  <a:outerShdw blurRad="38100" dist="38100" dir="2700000" algn="tl">
                    <a:srgbClr val="000000">
                      <a:alpha val="43137"/>
                    </a:srgbClr>
                  </a:outerShdw>
                </a:effectLst>
                <a:latin typeface="Bodoni MT" panose="02070603080606020203" pitchFamily="18" charset="0"/>
              </a:rPr>
              <a:t>THANK YOU FOR YOUR ATTENTION</a:t>
            </a:r>
          </a:p>
          <a:p>
            <a:pPr>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28" name="Rectangle 1"/>
          <p:cNvSpPr txBox="1">
            <a:spLocks/>
          </p:cNvSpPr>
          <p:nvPr/>
        </p:nvSpPr>
        <p:spPr>
          <a:xfrm>
            <a:off x="610786" y="1354607"/>
            <a:ext cx="1224136" cy="582613"/>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dirty="0">
              <a:solidFill>
                <a:srgbClr val="111E59"/>
              </a:solidFill>
              <a:latin typeface="Bodoni MT" panose="02070603080606020203" pitchFamily="18" charset="0"/>
            </a:endParaRPr>
          </a:p>
        </p:txBody>
      </p:sp>
      <p:pic>
        <p:nvPicPr>
          <p:cNvPr id="20" name="Immagine 19">
            <a:extLst>
              <a:ext uri="{FF2B5EF4-FFF2-40B4-BE49-F238E27FC236}">
                <a16:creationId xmlns:a16="http://schemas.microsoft.com/office/drawing/2014/main" id="{CA71BAC5-0B95-44F5-9918-F1E6973828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32652" flipH="1">
            <a:off x="7352247" y="1199741"/>
            <a:ext cx="1383509" cy="1844015"/>
          </a:xfrm>
          <a:prstGeom prst="rect">
            <a:avLst/>
          </a:prstGeom>
          <a:ln>
            <a:solidFill>
              <a:schemeClr val="tx1"/>
            </a:solidFill>
          </a:ln>
        </p:spPr>
      </p:pic>
      <p:grpSp>
        <p:nvGrpSpPr>
          <p:cNvPr id="7" name="Gruppo 6">
            <a:extLst>
              <a:ext uri="{FF2B5EF4-FFF2-40B4-BE49-F238E27FC236}">
                <a16:creationId xmlns:a16="http://schemas.microsoft.com/office/drawing/2014/main" id="{F15D0F9D-3942-4059-B327-AA10B087EC69}"/>
              </a:ext>
            </a:extLst>
          </p:cNvPr>
          <p:cNvGrpSpPr/>
          <p:nvPr/>
        </p:nvGrpSpPr>
        <p:grpSpPr>
          <a:xfrm>
            <a:off x="7579855" y="1590826"/>
            <a:ext cx="395996" cy="346394"/>
            <a:chOff x="4176004" y="836664"/>
            <a:chExt cx="395996" cy="346394"/>
          </a:xfrm>
        </p:grpSpPr>
        <p:sp>
          <p:nvSpPr>
            <p:cNvPr id="5" name="Ovale 4">
              <a:extLst>
                <a:ext uri="{FF2B5EF4-FFF2-40B4-BE49-F238E27FC236}">
                  <a16:creationId xmlns:a16="http://schemas.microsoft.com/office/drawing/2014/main" id="{E27FB63B-CA9F-4035-8C04-F5DF2DEDAB45}"/>
                </a:ext>
              </a:extLst>
            </p:cNvPr>
            <p:cNvSpPr/>
            <p:nvPr/>
          </p:nvSpPr>
          <p:spPr>
            <a:xfrm>
              <a:off x="4176004" y="836664"/>
              <a:ext cx="395996" cy="346394"/>
            </a:xfrm>
            <a:prstGeom prst="ellipse">
              <a:avLst/>
            </a:prstGeom>
            <a:solidFill>
              <a:schemeClr val="bg1"/>
            </a:solidFill>
            <a:ln>
              <a:solidFill>
                <a:schemeClr val="tx1"/>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AC8F8144-FF5B-4A27-BE52-9011199AECBF}"/>
                </a:ext>
              </a:extLst>
            </p:cNvPr>
            <p:cNvSpPr/>
            <p:nvPr/>
          </p:nvSpPr>
          <p:spPr>
            <a:xfrm>
              <a:off x="4320020" y="949332"/>
              <a:ext cx="107964" cy="121057"/>
            </a:xfrm>
            <a:prstGeom prst="ellipse">
              <a:avLst/>
            </a:prstGeom>
            <a:solidFill>
              <a:schemeClr val="tx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 name="Gruppo 30">
            <a:extLst>
              <a:ext uri="{FF2B5EF4-FFF2-40B4-BE49-F238E27FC236}">
                <a16:creationId xmlns:a16="http://schemas.microsoft.com/office/drawing/2014/main" id="{B5310912-F092-4932-82FC-2C0033A15A9B}"/>
              </a:ext>
            </a:extLst>
          </p:cNvPr>
          <p:cNvGrpSpPr/>
          <p:nvPr/>
        </p:nvGrpSpPr>
        <p:grpSpPr>
          <a:xfrm>
            <a:off x="8004503" y="1717098"/>
            <a:ext cx="395996" cy="346394"/>
            <a:chOff x="4176004" y="836664"/>
            <a:chExt cx="395996" cy="346394"/>
          </a:xfrm>
        </p:grpSpPr>
        <p:sp>
          <p:nvSpPr>
            <p:cNvPr id="32" name="Ovale 31">
              <a:extLst>
                <a:ext uri="{FF2B5EF4-FFF2-40B4-BE49-F238E27FC236}">
                  <a16:creationId xmlns:a16="http://schemas.microsoft.com/office/drawing/2014/main" id="{04566F0E-680B-4BD6-B7C0-01AB62E9CFD8}"/>
                </a:ext>
              </a:extLst>
            </p:cNvPr>
            <p:cNvSpPr/>
            <p:nvPr/>
          </p:nvSpPr>
          <p:spPr>
            <a:xfrm>
              <a:off x="4176004" y="836664"/>
              <a:ext cx="395996" cy="346394"/>
            </a:xfrm>
            <a:prstGeom prst="ellipse">
              <a:avLst/>
            </a:prstGeom>
            <a:solidFill>
              <a:schemeClr val="bg1"/>
            </a:solidFill>
            <a:ln>
              <a:solidFill>
                <a:schemeClr val="tx1"/>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B3F06B12-A98D-49F9-A087-94178EA6E606}"/>
                </a:ext>
              </a:extLst>
            </p:cNvPr>
            <p:cNvSpPr/>
            <p:nvPr/>
          </p:nvSpPr>
          <p:spPr>
            <a:xfrm>
              <a:off x="4320020" y="949332"/>
              <a:ext cx="107964" cy="121057"/>
            </a:xfrm>
            <a:prstGeom prst="ellipse">
              <a:avLst/>
            </a:prstGeom>
            <a:solidFill>
              <a:schemeClr val="tx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0" name="Rectangle 1">
            <a:extLst>
              <a:ext uri="{FF2B5EF4-FFF2-40B4-BE49-F238E27FC236}">
                <a16:creationId xmlns:a16="http://schemas.microsoft.com/office/drawing/2014/main" id="{BD0FFAAF-699D-4D52-8678-D753310570B5}"/>
              </a:ext>
            </a:extLst>
          </p:cNvPr>
          <p:cNvSpPr txBox="1">
            <a:spLocks/>
          </p:cNvSpPr>
          <p:nvPr/>
        </p:nvSpPr>
        <p:spPr>
          <a:xfrm>
            <a:off x="1822293" y="2871667"/>
            <a:ext cx="4688598" cy="2147325"/>
          </a:xfrm>
          <a:prstGeom prst="rect">
            <a:avLst/>
          </a:prstGeom>
          <a:no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1500" b="1" i="1" u="sng" dirty="0">
                <a:solidFill>
                  <a:srgbClr val="111E59"/>
                </a:solidFill>
                <a:effectLst>
                  <a:outerShdw blurRad="38100" dist="38100" dir="2700000" algn="tl">
                    <a:srgbClr val="000000">
                      <a:alpha val="43137"/>
                    </a:srgbClr>
                  </a:outerShdw>
                </a:effectLst>
                <a:latin typeface="Bodoni MT" panose="02070603080606020203" pitchFamily="18" charset="0"/>
              </a:rPr>
              <a:t>martino.terrone@edu.unige.it</a:t>
            </a:r>
          </a:p>
          <a:p>
            <a:pPr>
              <a:lnSpc>
                <a:spcPct val="120000"/>
              </a:lnSpc>
            </a:pPr>
            <a:r>
              <a:rPr lang="en-US" sz="1500" b="1" i="1" u="sng" dirty="0">
                <a:solidFill>
                  <a:srgbClr val="111E59"/>
                </a:solidFill>
                <a:effectLst>
                  <a:outerShdw blurRad="38100" dist="38100" dir="2700000" algn="tl">
                    <a:srgbClr val="000000">
                      <a:alpha val="43137"/>
                    </a:srgbClr>
                  </a:outerShdw>
                </a:effectLst>
                <a:latin typeface="Bodoni MT" panose="02070603080606020203" pitchFamily="18" charset="0"/>
              </a:rPr>
              <a:t>Faccini@unige.it</a:t>
            </a:r>
          </a:p>
          <a:p>
            <a:pPr>
              <a:lnSpc>
                <a:spcPct val="120000"/>
              </a:lnSpc>
            </a:pPr>
            <a:r>
              <a:rPr lang="en-US" sz="1500" b="1" i="1" u="sng" dirty="0">
                <a:solidFill>
                  <a:srgbClr val="111E59"/>
                </a:solidFill>
                <a:effectLst>
                  <a:outerShdw blurRad="38100" dist="38100" dir="2700000" algn="tl">
                    <a:srgbClr val="000000">
                      <a:alpha val="43137"/>
                    </a:srgbClr>
                  </a:outerShdw>
                </a:effectLst>
                <a:latin typeface="Bodoni MT" panose="02070603080606020203" pitchFamily="18" charset="0"/>
              </a:rPr>
              <a:t>guido.paliaga@irpi.cnr.it</a:t>
            </a:r>
          </a:p>
          <a:p>
            <a:pPr>
              <a:lnSpc>
                <a:spcPct val="120000"/>
              </a:lnSpc>
            </a:pPr>
            <a:r>
              <a:rPr lang="en-US" sz="1500" b="1" i="1" u="sng" dirty="0">
                <a:solidFill>
                  <a:srgbClr val="111E59"/>
                </a:solidFill>
                <a:effectLst>
                  <a:outerShdw blurRad="38100" dist="38100" dir="2700000" algn="tl">
                    <a:srgbClr val="000000">
                      <a:alpha val="43137"/>
                    </a:srgbClr>
                  </a:outerShdw>
                </a:effectLst>
                <a:latin typeface="Bodoni MT" panose="02070603080606020203" pitchFamily="18" charset="0"/>
                <a:cs typeface="Calibri" panose="020F0502020204030204" pitchFamily="34" charset="0"/>
              </a:rPr>
              <a:t>pietro.piana@edu.unige.it</a:t>
            </a:r>
          </a:p>
          <a:p>
            <a:pPr>
              <a:lnSpc>
                <a:spcPct val="120000"/>
              </a:lnSpc>
            </a:pPr>
            <a:endParaRPr lang="en-US" sz="1500" b="1" i="1" u="sng" dirty="0">
              <a:solidFill>
                <a:srgbClr val="111E59"/>
              </a:solidFill>
              <a:effectLst>
                <a:outerShdw blurRad="38100" dist="38100" dir="2700000" algn="tl">
                  <a:srgbClr val="000000">
                    <a:alpha val="43137"/>
                  </a:srgbClr>
                </a:outerShdw>
              </a:effectLst>
              <a:latin typeface="Bodoni MT" panose="02070603080606020203" pitchFamily="18" charset="0"/>
              <a:cs typeface="Calibri" panose="020F0502020204030204" pitchFamily="34" charset="0"/>
            </a:endParaRPr>
          </a:p>
          <a:p>
            <a:pPr>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pic>
        <p:nvPicPr>
          <p:cNvPr id="36" name="Immagine 35">
            <a:extLst>
              <a:ext uri="{FF2B5EF4-FFF2-40B4-BE49-F238E27FC236}">
                <a16:creationId xmlns:a16="http://schemas.microsoft.com/office/drawing/2014/main" id="{6CC717E4-47AB-4E14-B599-A6942B52C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001" y="4548685"/>
            <a:ext cx="713891" cy="249862"/>
          </a:xfrm>
          <a:prstGeom prst="rect">
            <a:avLst/>
          </a:prstGeom>
        </p:spPr>
      </p:pic>
    </p:spTree>
    <p:extLst>
      <p:ext uri="{BB962C8B-B14F-4D97-AF65-F5344CB8AC3E}">
        <p14:creationId xmlns:p14="http://schemas.microsoft.com/office/powerpoint/2010/main" val="181065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4265" y="4884571"/>
            <a:ext cx="8761732"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0" y="4272144"/>
            <a:ext cx="2929125" cy="604656"/>
          </a:xfrm>
          <a:prstGeom prst="rect">
            <a:avLst/>
          </a:prstGeom>
          <a:noFill/>
        </p:spPr>
      </p:pic>
      <p:sp>
        <p:nvSpPr>
          <p:cNvPr id="22" name="Triangolo rettangolo 21"/>
          <p:cNvSpPr/>
          <p:nvPr/>
        </p:nvSpPr>
        <p:spPr>
          <a:xfrm flipH="1" flipV="1">
            <a:off x="-4266" y="-1"/>
            <a:ext cx="8023795"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riangolo rettangolo 27"/>
          <p:cNvSpPr/>
          <p:nvPr/>
        </p:nvSpPr>
        <p:spPr>
          <a:xfrm rot="10800000" flipH="1">
            <a:off x="8019529" y="-1117"/>
            <a:ext cx="1156717" cy="1203597"/>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AAE7DEB7-C37F-4BA8-ACD0-6726726DB830}"/>
              </a:ext>
            </a:extLst>
          </p:cNvPr>
          <p:cNvSpPr/>
          <p:nvPr/>
        </p:nvSpPr>
        <p:spPr>
          <a:xfrm>
            <a:off x="-214839" y="-257402"/>
            <a:ext cx="9391085" cy="6348629"/>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F05A2C6F-E288-454E-89C4-5A4C54854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15" y="1798396"/>
            <a:ext cx="3544325" cy="2598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1E1E81C8-2A33-42E0-8846-8C5748FEF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9745" y="2787774"/>
            <a:ext cx="3240847" cy="1938642"/>
          </a:xfrm>
          <a:prstGeom prst="rect">
            <a:avLst/>
          </a:prstGeom>
          <a:ln>
            <a:solidFill>
              <a:schemeClr val="tx1"/>
            </a:solidFill>
          </a:ln>
          <a:effectLst>
            <a:outerShdw blurRad="50800" dist="38100" dir="8100000" algn="tr" rotWithShape="0">
              <a:prstClr val="black">
                <a:alpha val="40000"/>
              </a:prstClr>
            </a:outerShdw>
          </a:effectLst>
        </p:spPr>
      </p:pic>
      <p:sp>
        <p:nvSpPr>
          <p:cNvPr id="23" name="Rectangle 1">
            <a:extLst>
              <a:ext uri="{FF2B5EF4-FFF2-40B4-BE49-F238E27FC236}">
                <a16:creationId xmlns:a16="http://schemas.microsoft.com/office/drawing/2014/main" id="{E4F7523C-A1D0-4330-ADEA-67B6B0079C16}"/>
              </a:ext>
            </a:extLst>
          </p:cNvPr>
          <p:cNvSpPr txBox="1">
            <a:spLocks/>
          </p:cNvSpPr>
          <p:nvPr/>
        </p:nvSpPr>
        <p:spPr>
          <a:xfrm>
            <a:off x="-1178720" y="-137331"/>
            <a:ext cx="7601562" cy="908559"/>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111E59"/>
                </a:solidFill>
                <a:latin typeface="Bodoni MT" panose="02070603080606020203" pitchFamily="18" charset="0"/>
              </a:rPr>
              <a:t>Old maps as a tool for geological studies</a:t>
            </a:r>
          </a:p>
        </p:txBody>
      </p:sp>
      <p:sp>
        <p:nvSpPr>
          <p:cNvPr id="30" name="CasellaDiTesto 29">
            <a:extLst>
              <a:ext uri="{FF2B5EF4-FFF2-40B4-BE49-F238E27FC236}">
                <a16:creationId xmlns:a16="http://schemas.microsoft.com/office/drawing/2014/main" id="{6A6675A0-0E28-4D19-A4DE-6A5CF13D5699}"/>
              </a:ext>
            </a:extLst>
          </p:cNvPr>
          <p:cNvSpPr txBox="1"/>
          <p:nvPr/>
        </p:nvSpPr>
        <p:spPr>
          <a:xfrm>
            <a:off x="150815" y="559725"/>
            <a:ext cx="6323039" cy="1077218"/>
          </a:xfrm>
          <a:prstGeom prst="rect">
            <a:avLst/>
          </a:prstGeom>
          <a:noFill/>
        </p:spPr>
        <p:txBody>
          <a:bodyPr wrap="square" rtlCol="0">
            <a:spAutoFit/>
          </a:bodyPr>
          <a:lstStyle/>
          <a:p>
            <a:pPr algn="just"/>
            <a:r>
              <a:rPr lang="en-US" sz="1600" i="1" dirty="0">
                <a:latin typeface="Bodoni MT" panose="02070603080606020203" pitchFamily="18" charset="0"/>
              </a:rPr>
              <a:t>A house built in the 1930s collapsed during a heavy rainfall event in October 2014. </a:t>
            </a:r>
          </a:p>
          <a:p>
            <a:pPr algn="just"/>
            <a:r>
              <a:rPr lang="en-US" sz="1600" i="1" dirty="0">
                <a:latin typeface="Bodoni MT" panose="02070603080606020203" pitchFamily="18" charset="0"/>
              </a:rPr>
              <a:t>It was discovered that the house stood over a stream completely urbanized in the late nineteenth century</a:t>
            </a:r>
          </a:p>
        </p:txBody>
      </p:sp>
      <p:sp>
        <p:nvSpPr>
          <p:cNvPr id="10" name="Ovale 9">
            <a:extLst>
              <a:ext uri="{FF2B5EF4-FFF2-40B4-BE49-F238E27FC236}">
                <a16:creationId xmlns:a16="http://schemas.microsoft.com/office/drawing/2014/main" id="{0A3CEBAA-E19A-43CB-80AF-EB4CC58635CF}"/>
              </a:ext>
            </a:extLst>
          </p:cNvPr>
          <p:cNvSpPr/>
          <p:nvPr/>
        </p:nvSpPr>
        <p:spPr>
          <a:xfrm>
            <a:off x="3515535" y="3152718"/>
            <a:ext cx="660836" cy="604656"/>
          </a:xfrm>
          <a:prstGeom prst="ellipse">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a:extLst>
              <a:ext uri="{FF2B5EF4-FFF2-40B4-BE49-F238E27FC236}">
                <a16:creationId xmlns:a16="http://schemas.microsoft.com/office/drawing/2014/main" id="{52088ED1-3F27-4051-A2CB-58862852FB35}"/>
              </a:ext>
            </a:extLst>
          </p:cNvPr>
          <p:cNvGrpSpPr/>
          <p:nvPr/>
        </p:nvGrpSpPr>
        <p:grpSpPr>
          <a:xfrm>
            <a:off x="7470797" y="2440849"/>
            <a:ext cx="1383509" cy="1844015"/>
            <a:chOff x="7352247" y="1199741"/>
            <a:chExt cx="1383509" cy="1844015"/>
          </a:xfrm>
        </p:grpSpPr>
        <p:pic>
          <p:nvPicPr>
            <p:cNvPr id="31" name="Immagine 30">
              <a:extLst>
                <a:ext uri="{FF2B5EF4-FFF2-40B4-BE49-F238E27FC236}">
                  <a16:creationId xmlns:a16="http://schemas.microsoft.com/office/drawing/2014/main" id="{0F171D5D-AE7E-4662-8AF1-5A4922C053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32652" flipH="1">
              <a:off x="7352247" y="1199741"/>
              <a:ext cx="1383509" cy="1844015"/>
            </a:xfrm>
            <a:prstGeom prst="rect">
              <a:avLst/>
            </a:prstGeom>
            <a:ln>
              <a:solidFill>
                <a:schemeClr val="tx1"/>
              </a:solidFill>
            </a:ln>
          </p:spPr>
        </p:pic>
        <p:grpSp>
          <p:nvGrpSpPr>
            <p:cNvPr id="32" name="Gruppo 31">
              <a:extLst>
                <a:ext uri="{FF2B5EF4-FFF2-40B4-BE49-F238E27FC236}">
                  <a16:creationId xmlns:a16="http://schemas.microsoft.com/office/drawing/2014/main" id="{07F59F56-3D13-48A5-9E93-A52F954AE91D}"/>
                </a:ext>
              </a:extLst>
            </p:cNvPr>
            <p:cNvGrpSpPr/>
            <p:nvPr/>
          </p:nvGrpSpPr>
          <p:grpSpPr>
            <a:xfrm>
              <a:off x="7579855" y="1590826"/>
              <a:ext cx="395996" cy="346394"/>
              <a:chOff x="4176004" y="836664"/>
              <a:chExt cx="395996" cy="346394"/>
            </a:xfrm>
          </p:grpSpPr>
          <p:sp>
            <p:nvSpPr>
              <p:cNvPr id="35" name="Ovale 34">
                <a:extLst>
                  <a:ext uri="{FF2B5EF4-FFF2-40B4-BE49-F238E27FC236}">
                    <a16:creationId xmlns:a16="http://schemas.microsoft.com/office/drawing/2014/main" id="{86688A55-78B5-4A73-B76B-7BDBBEE64CA8}"/>
                  </a:ext>
                </a:extLst>
              </p:cNvPr>
              <p:cNvSpPr/>
              <p:nvPr/>
            </p:nvSpPr>
            <p:spPr>
              <a:xfrm>
                <a:off x="4176004" y="836664"/>
                <a:ext cx="395996" cy="346394"/>
              </a:xfrm>
              <a:prstGeom prst="ellipse">
                <a:avLst/>
              </a:prstGeom>
              <a:solidFill>
                <a:schemeClr val="bg1"/>
              </a:solidFill>
              <a:ln>
                <a:solidFill>
                  <a:schemeClr val="tx1"/>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FEEB160A-0298-47EE-A087-814CC8E73E46}"/>
                  </a:ext>
                </a:extLst>
              </p:cNvPr>
              <p:cNvSpPr/>
              <p:nvPr/>
            </p:nvSpPr>
            <p:spPr>
              <a:xfrm>
                <a:off x="4320020" y="949332"/>
                <a:ext cx="107964" cy="121057"/>
              </a:xfrm>
              <a:prstGeom prst="ellipse">
                <a:avLst/>
              </a:prstGeom>
              <a:solidFill>
                <a:schemeClr val="tx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 name="Gruppo 36">
              <a:extLst>
                <a:ext uri="{FF2B5EF4-FFF2-40B4-BE49-F238E27FC236}">
                  <a16:creationId xmlns:a16="http://schemas.microsoft.com/office/drawing/2014/main" id="{F5420D40-7435-4109-B13C-018C9A962991}"/>
                </a:ext>
              </a:extLst>
            </p:cNvPr>
            <p:cNvGrpSpPr/>
            <p:nvPr/>
          </p:nvGrpSpPr>
          <p:grpSpPr>
            <a:xfrm>
              <a:off x="8004503" y="1717098"/>
              <a:ext cx="395996" cy="346394"/>
              <a:chOff x="4176004" y="836664"/>
              <a:chExt cx="395996" cy="346394"/>
            </a:xfrm>
          </p:grpSpPr>
          <p:sp>
            <p:nvSpPr>
              <p:cNvPr id="38" name="Ovale 37">
                <a:extLst>
                  <a:ext uri="{FF2B5EF4-FFF2-40B4-BE49-F238E27FC236}">
                    <a16:creationId xmlns:a16="http://schemas.microsoft.com/office/drawing/2014/main" id="{544FA14C-2CA5-422B-B01A-528D11F0C365}"/>
                  </a:ext>
                </a:extLst>
              </p:cNvPr>
              <p:cNvSpPr/>
              <p:nvPr/>
            </p:nvSpPr>
            <p:spPr>
              <a:xfrm>
                <a:off x="4176004" y="836664"/>
                <a:ext cx="395996" cy="346394"/>
              </a:xfrm>
              <a:prstGeom prst="ellipse">
                <a:avLst/>
              </a:prstGeom>
              <a:solidFill>
                <a:schemeClr val="bg1"/>
              </a:solidFill>
              <a:ln>
                <a:solidFill>
                  <a:schemeClr val="tx1"/>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a:extLst>
                  <a:ext uri="{FF2B5EF4-FFF2-40B4-BE49-F238E27FC236}">
                    <a16:creationId xmlns:a16="http://schemas.microsoft.com/office/drawing/2014/main" id="{39071B27-4D9F-413E-A5EC-F01EF4CDCFE0}"/>
                  </a:ext>
                </a:extLst>
              </p:cNvPr>
              <p:cNvSpPr/>
              <p:nvPr/>
            </p:nvSpPr>
            <p:spPr>
              <a:xfrm>
                <a:off x="4320020" y="949332"/>
                <a:ext cx="107964" cy="121057"/>
              </a:xfrm>
              <a:prstGeom prst="ellipse">
                <a:avLst/>
              </a:prstGeom>
              <a:solidFill>
                <a:schemeClr val="tx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4" name="Fumetto: ovale 13">
            <a:extLst>
              <a:ext uri="{FF2B5EF4-FFF2-40B4-BE49-F238E27FC236}">
                <a16:creationId xmlns:a16="http://schemas.microsoft.com/office/drawing/2014/main" id="{B684AE33-60D7-495C-9BA8-E9C9FFC06938}"/>
              </a:ext>
            </a:extLst>
          </p:cNvPr>
          <p:cNvSpPr/>
          <p:nvPr/>
        </p:nvSpPr>
        <p:spPr>
          <a:xfrm flipH="1">
            <a:off x="5813202" y="1456107"/>
            <a:ext cx="2275416" cy="1203596"/>
          </a:xfrm>
          <a:prstGeom prst="wedgeEllipseCallout">
            <a:avLst>
              <a:gd name="adj1" fmla="val -36721"/>
              <a:gd name="adj2" fmla="val 103492"/>
            </a:avLst>
          </a:prstGeom>
          <a:solidFill>
            <a:schemeClr val="bg1"/>
          </a:solidFill>
          <a:ln>
            <a:solidFill>
              <a:schemeClr val="tx1"/>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93ACBAB8-4D75-4C85-8D70-EB1D9EFE66C6}"/>
              </a:ext>
            </a:extLst>
          </p:cNvPr>
          <p:cNvSpPr txBox="1"/>
          <p:nvPr/>
        </p:nvSpPr>
        <p:spPr>
          <a:xfrm>
            <a:off x="6143035" y="1587031"/>
            <a:ext cx="2124034" cy="923330"/>
          </a:xfrm>
          <a:prstGeom prst="rect">
            <a:avLst/>
          </a:prstGeom>
          <a:noFill/>
        </p:spPr>
        <p:txBody>
          <a:bodyPr wrap="square" rtlCol="0">
            <a:spAutoFit/>
          </a:bodyPr>
          <a:lstStyle/>
          <a:p>
            <a:r>
              <a:rPr lang="it-IT" i="1" dirty="0" err="1">
                <a:latin typeface="Comic Sans MS" panose="030F0702030302020204" pitchFamily="66" charset="0"/>
              </a:rPr>
              <a:t>Let</a:t>
            </a:r>
            <a:r>
              <a:rPr lang="it-IT" i="1" dirty="0">
                <a:latin typeface="Comic Sans MS" panose="030F0702030302020204" pitchFamily="66" charset="0"/>
              </a:rPr>
              <a:t> me take a look </a:t>
            </a:r>
          </a:p>
          <a:p>
            <a:r>
              <a:rPr lang="it-IT" i="1" dirty="0" err="1">
                <a:latin typeface="Comic Sans MS" panose="030F0702030302020204" pitchFamily="66" charset="0"/>
              </a:rPr>
              <a:t>at</a:t>
            </a:r>
            <a:r>
              <a:rPr lang="it-IT" i="1" dirty="0">
                <a:latin typeface="Comic Sans MS" panose="030F0702030302020204" pitchFamily="66" charset="0"/>
              </a:rPr>
              <a:t> OLD MAPS</a:t>
            </a:r>
          </a:p>
        </p:txBody>
      </p:sp>
      <p:sp>
        <p:nvSpPr>
          <p:cNvPr id="40" name="Rectangle 1">
            <a:extLst>
              <a:ext uri="{FF2B5EF4-FFF2-40B4-BE49-F238E27FC236}">
                <a16:creationId xmlns:a16="http://schemas.microsoft.com/office/drawing/2014/main" id="{2A014BD7-C017-4691-92D6-DCB44B4246F3}"/>
              </a:ext>
            </a:extLst>
          </p:cNvPr>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1</a:t>
            </a:r>
          </a:p>
        </p:txBody>
      </p:sp>
      <p:sp>
        <p:nvSpPr>
          <p:cNvPr id="41" name="CasellaDiTesto 40">
            <a:extLst>
              <a:ext uri="{FF2B5EF4-FFF2-40B4-BE49-F238E27FC236}">
                <a16:creationId xmlns:a16="http://schemas.microsoft.com/office/drawing/2014/main" id="{D17708F5-9E9E-4E64-AB81-40A5B6206376}"/>
              </a:ext>
            </a:extLst>
          </p:cNvPr>
          <p:cNvSpPr txBox="1"/>
          <p:nvPr/>
        </p:nvSpPr>
        <p:spPr>
          <a:xfrm>
            <a:off x="158219" y="4427293"/>
            <a:ext cx="3804763" cy="261610"/>
          </a:xfrm>
          <a:prstGeom prst="rect">
            <a:avLst/>
          </a:prstGeom>
          <a:noFill/>
        </p:spPr>
        <p:txBody>
          <a:bodyPr wrap="square" rtlCol="0">
            <a:spAutoFit/>
          </a:bodyPr>
          <a:lstStyle/>
          <a:p>
            <a:r>
              <a:rPr lang="it-IT" sz="1100" i="1" dirty="0">
                <a:latin typeface="Bodoni MT" panose="02070603080606020203" pitchFamily="18" charset="0"/>
              </a:rPr>
              <a:t>Photo by GENOVA TODAY</a:t>
            </a:r>
            <a:endParaRPr lang="it-IT" sz="1100" dirty="0"/>
          </a:p>
        </p:txBody>
      </p:sp>
    </p:spTree>
    <p:extLst>
      <p:ext uri="{BB962C8B-B14F-4D97-AF65-F5344CB8AC3E}">
        <p14:creationId xmlns:p14="http://schemas.microsoft.com/office/powerpoint/2010/main" val="105728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9598" t="7982" r="10627" b="21251"/>
          <a:stretch/>
        </p:blipFill>
        <p:spPr>
          <a:xfrm>
            <a:off x="7562710" y="321921"/>
            <a:ext cx="1492559" cy="1323994"/>
          </a:xfrm>
          <a:prstGeom prst="rect">
            <a:avLst/>
          </a:prstGeom>
          <a:effectLst>
            <a:outerShdw blurRad="38100" dist="38100" dir="13800000" sx="99000" sy="99000" algn="br" rotWithShape="0">
              <a:schemeClr val="bg1">
                <a:lumMod val="95000"/>
                <a:alpha val="84000"/>
              </a:schemeClr>
            </a:outerShdw>
          </a:effectLst>
        </p:spPr>
      </p:pic>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2</a:t>
            </a:r>
          </a:p>
        </p:txBody>
      </p:sp>
      <p:pic>
        <p:nvPicPr>
          <p:cNvPr id="2" name="Immagine 1"/>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4"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pic>
        <p:nvPicPr>
          <p:cNvPr id="20" name="Immagine 19"/>
          <p:cNvPicPr>
            <a:picLocks noChangeAspect="1"/>
          </p:cNvPicPr>
          <p:nvPr/>
        </p:nvPicPr>
        <p:blipFill rotWithShape="1">
          <a:blip r:embed="rId3" cstate="print">
            <a:extLst>
              <a:ext uri="{28A0092B-C50C-407E-A947-70E740481C1C}">
                <a14:useLocalDpi xmlns:a14="http://schemas.microsoft.com/office/drawing/2010/main" val="0"/>
              </a:ext>
            </a:extLst>
          </a:blip>
          <a:srcRect l="6793" t="78633" r="10116" b="9069"/>
          <a:stretch/>
        </p:blipFill>
        <p:spPr>
          <a:xfrm>
            <a:off x="7609124" y="1639842"/>
            <a:ext cx="1446145" cy="214029"/>
          </a:xfrm>
          <a:prstGeom prst="rect">
            <a:avLst/>
          </a:prstGeom>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2" y="-1112583"/>
            <a:ext cx="9144000" cy="6254656"/>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6" name="Rectangle 1">
            <a:extLst>
              <a:ext uri="{FF2B5EF4-FFF2-40B4-BE49-F238E27FC236}">
                <a16:creationId xmlns:a16="http://schemas.microsoft.com/office/drawing/2014/main" id="{30F76B06-65A6-432B-A4DE-D785283EB86B}"/>
              </a:ext>
            </a:extLst>
          </p:cNvPr>
          <p:cNvSpPr txBox="1">
            <a:spLocks/>
          </p:cNvSpPr>
          <p:nvPr/>
        </p:nvSpPr>
        <p:spPr>
          <a:xfrm>
            <a:off x="-61463" y="-135011"/>
            <a:ext cx="7601562" cy="908559"/>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111E59"/>
                </a:solidFill>
                <a:latin typeface="Bodoni MT" panose="02070603080606020203" pitchFamily="18" charset="0"/>
              </a:rPr>
              <a:t>A topographer and inventor : Ignazio </a:t>
            </a:r>
            <a:r>
              <a:rPr lang="en-US" sz="2200" b="1" dirty="0" err="1">
                <a:solidFill>
                  <a:srgbClr val="111E59"/>
                </a:solidFill>
                <a:latin typeface="Bodoni MT" panose="02070603080606020203" pitchFamily="18" charset="0"/>
              </a:rPr>
              <a:t>Porro</a:t>
            </a:r>
            <a:r>
              <a:rPr lang="en-US" sz="2200" b="1" dirty="0">
                <a:solidFill>
                  <a:srgbClr val="111E59"/>
                </a:solidFill>
                <a:latin typeface="Bodoni MT" panose="02070603080606020203" pitchFamily="18" charset="0"/>
              </a:rPr>
              <a:t> (1801 – 1875)</a:t>
            </a:r>
          </a:p>
        </p:txBody>
      </p:sp>
      <p:sp>
        <p:nvSpPr>
          <p:cNvPr id="37" name="CasellaDiTesto 36">
            <a:extLst>
              <a:ext uri="{FF2B5EF4-FFF2-40B4-BE49-F238E27FC236}">
                <a16:creationId xmlns:a16="http://schemas.microsoft.com/office/drawing/2014/main" id="{F7656456-6C9A-4867-B3FC-E2243136F1C1}"/>
              </a:ext>
            </a:extLst>
          </p:cNvPr>
          <p:cNvSpPr txBox="1"/>
          <p:nvPr/>
        </p:nvSpPr>
        <p:spPr>
          <a:xfrm>
            <a:off x="267907" y="1182462"/>
            <a:ext cx="6323039" cy="830997"/>
          </a:xfrm>
          <a:prstGeom prst="rect">
            <a:avLst/>
          </a:prstGeom>
          <a:noFill/>
        </p:spPr>
        <p:txBody>
          <a:bodyPr wrap="square" rtlCol="0">
            <a:spAutoFit/>
          </a:bodyPr>
          <a:lstStyle/>
          <a:p>
            <a:pPr algn="just"/>
            <a:r>
              <a:rPr lang="en-US" sz="1600" i="1" dirty="0">
                <a:latin typeface="Bodoni MT" panose="02070603080606020203" pitchFamily="18" charset="0"/>
              </a:rPr>
              <a:t>Officer of the Kingdom of Sardinia Army, academic, topographer, scientist and inventor.   </a:t>
            </a:r>
          </a:p>
          <a:p>
            <a:pPr algn="just"/>
            <a:endParaRPr lang="en-US" sz="1600" i="1" dirty="0">
              <a:latin typeface="Bodoni MT" panose="02070603080606020203" pitchFamily="18" charset="0"/>
            </a:endParaRPr>
          </a:p>
        </p:txBody>
      </p:sp>
      <p:pic>
        <p:nvPicPr>
          <p:cNvPr id="8" name="Immagine 7">
            <a:extLst>
              <a:ext uri="{FF2B5EF4-FFF2-40B4-BE49-F238E27FC236}">
                <a16:creationId xmlns:a16="http://schemas.microsoft.com/office/drawing/2014/main" id="{7F5DB479-E262-41D5-BFC8-42AB58DF70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495" b="2302"/>
          <a:stretch/>
        </p:blipFill>
        <p:spPr>
          <a:xfrm>
            <a:off x="4807082" y="1762498"/>
            <a:ext cx="4325301" cy="3033185"/>
          </a:xfrm>
          <a:prstGeom prst="rect">
            <a:avLst/>
          </a:prstGeom>
        </p:spPr>
      </p:pic>
      <p:sp>
        <p:nvSpPr>
          <p:cNvPr id="44" name="CasellaDiTesto 43">
            <a:extLst>
              <a:ext uri="{FF2B5EF4-FFF2-40B4-BE49-F238E27FC236}">
                <a16:creationId xmlns:a16="http://schemas.microsoft.com/office/drawing/2014/main" id="{2CAC2ADB-5F55-4FF7-88DA-104DD6CD7798}"/>
              </a:ext>
            </a:extLst>
          </p:cNvPr>
          <p:cNvSpPr txBox="1"/>
          <p:nvPr/>
        </p:nvSpPr>
        <p:spPr>
          <a:xfrm>
            <a:off x="229115" y="1547787"/>
            <a:ext cx="4232946" cy="3293209"/>
          </a:xfrm>
          <a:prstGeom prst="rect">
            <a:avLst/>
          </a:prstGeom>
          <a:noFill/>
        </p:spPr>
        <p:txBody>
          <a:bodyPr wrap="square" rtlCol="0">
            <a:spAutoFit/>
          </a:bodyPr>
          <a:lstStyle/>
          <a:p>
            <a:pPr algn="just"/>
            <a:endParaRPr lang="en-US" sz="1600" i="1" dirty="0">
              <a:latin typeface="Bodoni MT" panose="02070603080606020203" pitchFamily="18" charset="0"/>
            </a:endParaRPr>
          </a:p>
          <a:p>
            <a:pPr algn="just"/>
            <a:r>
              <a:rPr lang="en-US" sz="1600" i="1" dirty="0">
                <a:latin typeface="Bodoni MT" panose="02070603080606020203" pitchFamily="18" charset="0"/>
              </a:rPr>
              <a:t>Between 1835-38 he produced his famous “</a:t>
            </a:r>
            <a:r>
              <a:rPr lang="en-US" sz="1600" b="1" dirty="0">
                <a:latin typeface="Bodoni MT" panose="02070603080606020203" pitchFamily="18" charset="0"/>
              </a:rPr>
              <a:t>Carta </a:t>
            </a:r>
            <a:r>
              <a:rPr lang="en-US" sz="1600" b="1" dirty="0" err="1">
                <a:latin typeface="Bodoni MT" panose="02070603080606020203" pitchFamily="18" charset="0"/>
              </a:rPr>
              <a:t>generale</a:t>
            </a:r>
            <a:r>
              <a:rPr lang="en-US" sz="1600" b="1" dirty="0">
                <a:latin typeface="Bodoni MT" panose="02070603080606020203" pitchFamily="18" charset="0"/>
              </a:rPr>
              <a:t> di </a:t>
            </a:r>
            <a:r>
              <a:rPr lang="en-US" sz="1600" b="1" dirty="0" err="1">
                <a:latin typeface="Bodoni MT" panose="02070603080606020203" pitchFamily="18" charset="0"/>
              </a:rPr>
              <a:t>difesa</a:t>
            </a:r>
            <a:r>
              <a:rPr lang="en-US" sz="1600" b="1" dirty="0">
                <a:latin typeface="Bodoni MT" panose="02070603080606020203" pitchFamily="18" charset="0"/>
              </a:rPr>
              <a:t> di Genova (1:2.000)” </a:t>
            </a:r>
            <a:r>
              <a:rPr lang="en-US" sz="1600" i="1" dirty="0">
                <a:latin typeface="Bodoni MT" panose="02070603080606020203" pitchFamily="18" charset="0"/>
              </a:rPr>
              <a:t>using innovative optical instruments and improving the method of </a:t>
            </a:r>
            <a:r>
              <a:rPr lang="en-US" sz="1600" b="1" i="1" u="sng" dirty="0" err="1">
                <a:latin typeface="Bodoni MT" panose="02070603080606020203" pitchFamily="18" charset="0"/>
              </a:rPr>
              <a:t>Tacheometry</a:t>
            </a:r>
            <a:r>
              <a:rPr lang="en-US" sz="1600" i="1" dirty="0">
                <a:latin typeface="Bodoni MT" panose="02070603080606020203" pitchFamily="18" charset="0"/>
              </a:rPr>
              <a:t> which allowed rapid and precise surveying </a:t>
            </a:r>
          </a:p>
          <a:p>
            <a:pPr algn="just"/>
            <a:endParaRPr lang="en-US" sz="1600" i="1" dirty="0">
              <a:latin typeface="Bodoni MT" panose="02070603080606020203" pitchFamily="18" charset="0"/>
            </a:endParaRPr>
          </a:p>
          <a:p>
            <a:pPr algn="just"/>
            <a:r>
              <a:rPr lang="en-US" sz="1600" i="1" dirty="0">
                <a:latin typeface="Bodoni MT" panose="02070603080606020203" pitchFamily="18" charset="0"/>
              </a:rPr>
              <a:t>The map consists of 52 different sheets covering the urban area of Genoa and its environs. It documents with topographical accuracy the morphology of the city before the massive modifications that took place from the mid–nineteenth century.</a:t>
            </a:r>
            <a:endParaRPr lang="it-IT" sz="1600" dirty="0">
              <a:latin typeface="Bodoni MT" panose="02070603080606020203" pitchFamily="18" charset="0"/>
            </a:endParaRPr>
          </a:p>
        </p:txBody>
      </p:sp>
      <p:pic>
        <p:nvPicPr>
          <p:cNvPr id="32" name="Immagine 31">
            <a:extLst>
              <a:ext uri="{FF2B5EF4-FFF2-40B4-BE49-F238E27FC236}">
                <a16:creationId xmlns:a16="http://schemas.microsoft.com/office/drawing/2014/main" id="{16DA8D6A-1AEB-4FE5-8C2A-EAB1BC94D8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7811" y="347817"/>
            <a:ext cx="1468590" cy="1957415"/>
          </a:xfrm>
          <a:prstGeom prst="rect">
            <a:avLst/>
          </a:prstGeom>
          <a:ln>
            <a:solidFill>
              <a:schemeClr val="tx1"/>
            </a:solidFill>
          </a:ln>
        </p:spPr>
      </p:pic>
    </p:spTree>
    <p:extLst>
      <p:ext uri="{BB962C8B-B14F-4D97-AF65-F5344CB8AC3E}">
        <p14:creationId xmlns:p14="http://schemas.microsoft.com/office/powerpoint/2010/main" val="380490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9598" t="7982" r="10627" b="21251"/>
          <a:stretch/>
        </p:blipFill>
        <p:spPr>
          <a:xfrm>
            <a:off x="7562710" y="321921"/>
            <a:ext cx="1492559" cy="1323994"/>
          </a:xfrm>
          <a:prstGeom prst="rect">
            <a:avLst/>
          </a:prstGeom>
          <a:effectLst>
            <a:outerShdw blurRad="38100" dist="38100" dir="13800000" sx="99000" sy="99000" algn="br" rotWithShape="0">
              <a:schemeClr val="bg1">
                <a:lumMod val="95000"/>
                <a:alpha val="84000"/>
              </a:schemeClr>
            </a:outerShdw>
          </a:effectLst>
        </p:spPr>
      </p:pic>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3</a:t>
            </a:r>
          </a:p>
        </p:txBody>
      </p:sp>
      <p:pic>
        <p:nvPicPr>
          <p:cNvPr id="2" name="Immagine 1"/>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4"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4"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pic>
        <p:nvPicPr>
          <p:cNvPr id="20" name="Immagine 19"/>
          <p:cNvPicPr>
            <a:picLocks noChangeAspect="1"/>
          </p:cNvPicPr>
          <p:nvPr/>
        </p:nvPicPr>
        <p:blipFill rotWithShape="1">
          <a:blip r:embed="rId3" cstate="print">
            <a:extLst>
              <a:ext uri="{28A0092B-C50C-407E-A947-70E740481C1C}">
                <a14:useLocalDpi xmlns:a14="http://schemas.microsoft.com/office/drawing/2010/main" val="0"/>
              </a:ext>
            </a:extLst>
          </a:blip>
          <a:srcRect l="6793" t="78633" r="10116" b="9069"/>
          <a:stretch/>
        </p:blipFill>
        <p:spPr>
          <a:xfrm>
            <a:off x="7609124" y="1639842"/>
            <a:ext cx="1446145" cy="214029"/>
          </a:xfrm>
          <a:prstGeom prst="rect">
            <a:avLst/>
          </a:prstGeom>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2" y="-1112584"/>
            <a:ext cx="9144000" cy="6262033"/>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Immagine 9">
            <a:extLst>
              <a:ext uri="{FF2B5EF4-FFF2-40B4-BE49-F238E27FC236}">
                <a16:creationId xmlns:a16="http://schemas.microsoft.com/office/drawing/2014/main" id="{260DC84F-BFA7-4FED-B783-78A95FC772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47" y="858260"/>
            <a:ext cx="3971395" cy="2120987"/>
          </a:xfrm>
          <a:prstGeom prst="rect">
            <a:avLst/>
          </a:prstGeom>
          <a:ln>
            <a:solidFill>
              <a:schemeClr val="tx1"/>
            </a:solidFill>
          </a:ln>
          <a:effectLst>
            <a:outerShdw blurRad="50800" dist="38100" dir="8100000" algn="tr" rotWithShape="0">
              <a:prstClr val="black">
                <a:alpha val="40000"/>
              </a:prstClr>
            </a:outerShdw>
          </a:effectLst>
        </p:spPr>
      </p:pic>
      <p:sp>
        <p:nvSpPr>
          <p:cNvPr id="28" name="Rectangle 1">
            <a:extLst>
              <a:ext uri="{FF2B5EF4-FFF2-40B4-BE49-F238E27FC236}">
                <a16:creationId xmlns:a16="http://schemas.microsoft.com/office/drawing/2014/main" id="{A8117176-7106-4987-AD70-253AAD840BAF}"/>
              </a:ext>
            </a:extLst>
          </p:cNvPr>
          <p:cNvSpPr txBox="1">
            <a:spLocks/>
          </p:cNvSpPr>
          <p:nvPr/>
        </p:nvSpPr>
        <p:spPr>
          <a:xfrm>
            <a:off x="210799" y="-45437"/>
            <a:ext cx="7601562" cy="908559"/>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200" b="1" dirty="0">
                <a:solidFill>
                  <a:srgbClr val="111E59"/>
                </a:solidFill>
                <a:latin typeface="Bodoni MT" panose="02070603080606020203" pitchFamily="18" charset="0"/>
              </a:rPr>
              <a:t>From old maps to </a:t>
            </a:r>
          </a:p>
          <a:p>
            <a:pPr algn="l"/>
            <a:r>
              <a:rPr lang="en-US" sz="2200" b="1" i="1" dirty="0">
                <a:solidFill>
                  <a:srgbClr val="111E59"/>
                </a:solidFill>
                <a:latin typeface="Bodoni MT" panose="02070603080606020203" pitchFamily="18" charset="0"/>
              </a:rPr>
              <a:t>“antique” </a:t>
            </a:r>
            <a:r>
              <a:rPr lang="en-US" sz="2200" b="1" dirty="0">
                <a:solidFill>
                  <a:srgbClr val="111E59"/>
                </a:solidFill>
                <a:latin typeface="Bodoni MT" panose="02070603080606020203" pitchFamily="18" charset="0"/>
              </a:rPr>
              <a:t>Digital Terrain Model  </a:t>
            </a:r>
          </a:p>
        </p:txBody>
      </p:sp>
      <p:sp>
        <p:nvSpPr>
          <p:cNvPr id="29" name="Rectangle 1">
            <a:extLst>
              <a:ext uri="{FF2B5EF4-FFF2-40B4-BE49-F238E27FC236}">
                <a16:creationId xmlns:a16="http://schemas.microsoft.com/office/drawing/2014/main" id="{BFECA8BF-1F5E-4DC6-8064-2B6F44FEE3FD}"/>
              </a:ext>
            </a:extLst>
          </p:cNvPr>
          <p:cNvSpPr txBox="1">
            <a:spLocks/>
          </p:cNvSpPr>
          <p:nvPr/>
        </p:nvSpPr>
        <p:spPr>
          <a:xfrm>
            <a:off x="67811" y="2979247"/>
            <a:ext cx="3719074" cy="632968"/>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i="1" dirty="0">
                <a:latin typeface="Bodoni MT" panose="02070603080606020203" pitchFamily="18" charset="0"/>
              </a:rPr>
              <a:t># 1</a:t>
            </a:r>
            <a:r>
              <a:rPr lang="en-US" sz="1600" i="1" baseline="30000" dirty="0">
                <a:latin typeface="Bodoni MT" panose="02070603080606020203" pitchFamily="18" charset="0"/>
              </a:rPr>
              <a:t>st</a:t>
            </a:r>
            <a:r>
              <a:rPr lang="en-US" sz="1600" i="1" dirty="0">
                <a:latin typeface="Bodoni MT" panose="02070603080606020203" pitchFamily="18" charset="0"/>
              </a:rPr>
              <a:t> step: </a:t>
            </a:r>
            <a:r>
              <a:rPr lang="en-US" sz="1600" i="1" dirty="0" err="1">
                <a:latin typeface="Bodoni MT" panose="02070603080606020203" pitchFamily="18" charset="0"/>
              </a:rPr>
              <a:t>Georeferencing</a:t>
            </a:r>
            <a:r>
              <a:rPr lang="en-US" sz="1600" i="1" dirty="0">
                <a:latin typeface="Bodoni MT" panose="02070603080606020203" pitchFamily="18" charset="0"/>
              </a:rPr>
              <a:t> and </a:t>
            </a:r>
          </a:p>
          <a:p>
            <a:pPr algn="l"/>
            <a:r>
              <a:rPr lang="en-US" sz="1600" i="1" dirty="0">
                <a:latin typeface="Bodoni MT" panose="02070603080606020203" pitchFamily="18" charset="0"/>
              </a:rPr>
              <a:t>manually digitizing contour lines</a:t>
            </a:r>
            <a:endParaRPr lang="en-US" sz="1100" i="1" dirty="0">
              <a:latin typeface="Bodoni MT" panose="02070603080606020203" pitchFamily="18" charset="0"/>
            </a:endParaRPr>
          </a:p>
        </p:txBody>
      </p:sp>
      <p:pic>
        <p:nvPicPr>
          <p:cNvPr id="12" name="Immagine 11">
            <a:extLst>
              <a:ext uri="{FF2B5EF4-FFF2-40B4-BE49-F238E27FC236}">
                <a16:creationId xmlns:a16="http://schemas.microsoft.com/office/drawing/2014/main" id="{8446390D-49CA-4A23-982F-FB706974FF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1504" y="160796"/>
            <a:ext cx="3693157" cy="2611642"/>
          </a:xfrm>
          <a:prstGeom prst="rect">
            <a:avLst/>
          </a:prstGeom>
          <a:effectLst>
            <a:outerShdw blurRad="50800" dist="38100" dir="5400000" algn="t" rotWithShape="0">
              <a:prstClr val="black">
                <a:alpha val="40000"/>
              </a:prstClr>
            </a:outerShdw>
          </a:effectLst>
        </p:spPr>
      </p:pic>
      <p:pic>
        <p:nvPicPr>
          <p:cNvPr id="14" name="Immagine 13">
            <a:extLst>
              <a:ext uri="{FF2B5EF4-FFF2-40B4-BE49-F238E27FC236}">
                <a16:creationId xmlns:a16="http://schemas.microsoft.com/office/drawing/2014/main" id="{447BF6DC-B8A2-4C02-A8EC-E9961E5ACC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7009" y="2231681"/>
            <a:ext cx="3628602" cy="2565474"/>
          </a:xfrm>
          <a:prstGeom prst="rect">
            <a:avLst/>
          </a:prstGeom>
          <a:ln>
            <a:noFill/>
          </a:ln>
          <a:effectLst>
            <a:outerShdw blurRad="292100" dist="139700" dir="2700000" algn="tl" rotWithShape="0">
              <a:srgbClr val="333333">
                <a:alpha val="65000"/>
              </a:srgbClr>
            </a:outerShdw>
          </a:effectLst>
        </p:spPr>
      </p:pic>
      <p:sp>
        <p:nvSpPr>
          <p:cNvPr id="38" name="Rectangle 1">
            <a:extLst>
              <a:ext uri="{FF2B5EF4-FFF2-40B4-BE49-F238E27FC236}">
                <a16:creationId xmlns:a16="http://schemas.microsoft.com/office/drawing/2014/main" id="{010CEEEC-7BAC-450A-A9E7-0F946FF492C2}"/>
              </a:ext>
            </a:extLst>
          </p:cNvPr>
          <p:cNvSpPr txBox="1">
            <a:spLocks/>
          </p:cNvSpPr>
          <p:nvPr/>
        </p:nvSpPr>
        <p:spPr>
          <a:xfrm>
            <a:off x="6706675" y="2823843"/>
            <a:ext cx="2429109" cy="775923"/>
          </a:xfrm>
          <a:prstGeom prst="rect">
            <a:avLst/>
          </a:prstGeom>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600" i="1" dirty="0">
                <a:latin typeface="Bodoni MT" panose="02070603080606020203" pitchFamily="18" charset="0"/>
              </a:rPr>
              <a:t># 2</a:t>
            </a:r>
            <a:r>
              <a:rPr lang="en-US" sz="1600" i="1" baseline="30000" dirty="0">
                <a:latin typeface="Bodoni MT" panose="02070603080606020203" pitchFamily="18" charset="0"/>
              </a:rPr>
              <a:t>nd</a:t>
            </a:r>
            <a:r>
              <a:rPr lang="en-US" sz="1600" i="1" dirty="0">
                <a:latin typeface="Bodoni MT" panose="02070603080606020203" pitchFamily="18" charset="0"/>
              </a:rPr>
              <a:t> step: Interpolating contour lines to obtain “antique” DTM</a:t>
            </a:r>
            <a:endParaRPr lang="en-US" sz="1100" i="1" dirty="0">
              <a:latin typeface="Bodoni MT" panose="02070603080606020203" pitchFamily="18" charset="0"/>
            </a:endParaRPr>
          </a:p>
        </p:txBody>
      </p:sp>
      <p:sp>
        <p:nvSpPr>
          <p:cNvPr id="39" name="Rectangle 1">
            <a:extLst>
              <a:ext uri="{FF2B5EF4-FFF2-40B4-BE49-F238E27FC236}">
                <a16:creationId xmlns:a16="http://schemas.microsoft.com/office/drawing/2014/main" id="{C91BFE5D-D29D-45F1-916E-453FE5A36B99}"/>
              </a:ext>
            </a:extLst>
          </p:cNvPr>
          <p:cNvSpPr txBox="1">
            <a:spLocks/>
          </p:cNvSpPr>
          <p:nvPr/>
        </p:nvSpPr>
        <p:spPr>
          <a:xfrm>
            <a:off x="924229" y="4050739"/>
            <a:ext cx="2429109" cy="775923"/>
          </a:xfrm>
          <a:prstGeom prst="rect">
            <a:avLst/>
          </a:prstGeom>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600" i="1" dirty="0">
                <a:latin typeface="Bodoni MT" panose="02070603080606020203" pitchFamily="18" charset="0"/>
              </a:rPr>
              <a:t># 3</a:t>
            </a:r>
            <a:r>
              <a:rPr lang="en-US" sz="1600" i="1" baseline="30000" dirty="0">
                <a:latin typeface="Bodoni MT" panose="02070603080606020203" pitchFamily="18" charset="0"/>
              </a:rPr>
              <a:t>rd</a:t>
            </a:r>
            <a:r>
              <a:rPr lang="en-US" sz="1600" i="1" dirty="0">
                <a:latin typeface="Bodoni MT" panose="02070603080606020203" pitchFamily="18" charset="0"/>
              </a:rPr>
              <a:t> step: Comparing the “antique” DTM with new LIDAR  </a:t>
            </a:r>
            <a:endParaRPr lang="en-US" sz="1100" i="1" dirty="0">
              <a:latin typeface="Bodoni MT" panose="02070603080606020203" pitchFamily="18" charset="0"/>
            </a:endParaRPr>
          </a:p>
        </p:txBody>
      </p:sp>
      <p:sp>
        <p:nvSpPr>
          <p:cNvPr id="41" name="Freccia curva 40">
            <a:extLst>
              <a:ext uri="{FF2B5EF4-FFF2-40B4-BE49-F238E27FC236}">
                <a16:creationId xmlns:a16="http://schemas.microsoft.com/office/drawing/2014/main" id="{83498F1E-613F-4F4A-A2CC-A35DDEEDD0D1}"/>
              </a:ext>
            </a:extLst>
          </p:cNvPr>
          <p:cNvSpPr/>
          <p:nvPr/>
        </p:nvSpPr>
        <p:spPr>
          <a:xfrm flipH="1" flipV="1">
            <a:off x="7354883" y="3692972"/>
            <a:ext cx="780454" cy="485200"/>
          </a:xfrm>
          <a:prstGeom prst="bentArrow">
            <a:avLst>
              <a:gd name="adj1" fmla="val 25000"/>
              <a:gd name="adj2" fmla="val 25000"/>
              <a:gd name="adj3" fmla="val 25000"/>
              <a:gd name="adj4" fmla="val 43750"/>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0" name="Freccia a destra 29">
            <a:extLst>
              <a:ext uri="{FF2B5EF4-FFF2-40B4-BE49-F238E27FC236}">
                <a16:creationId xmlns:a16="http://schemas.microsoft.com/office/drawing/2014/main" id="{D71BF3C1-0BD1-4218-BAA2-B783A3A48526}"/>
              </a:ext>
            </a:extLst>
          </p:cNvPr>
          <p:cNvSpPr/>
          <p:nvPr/>
        </p:nvSpPr>
        <p:spPr>
          <a:xfrm>
            <a:off x="4206760" y="1236905"/>
            <a:ext cx="1008199" cy="278380"/>
          </a:xfrm>
          <a:prstGeom prst="rightArrow">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99483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4</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2" y="-21133"/>
            <a:ext cx="9144000" cy="5234023"/>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5CF63C19-E39A-4124-B050-E55A548E7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36" y="802467"/>
            <a:ext cx="5497282" cy="3887443"/>
          </a:xfrm>
          <a:prstGeom prst="rect">
            <a:avLst/>
          </a:prstGeom>
          <a:ln>
            <a:solidFill>
              <a:schemeClr val="tx1"/>
            </a:solidFill>
          </a:ln>
        </p:spPr>
      </p:pic>
      <p:sp>
        <p:nvSpPr>
          <p:cNvPr id="31" name="Rectangle 1">
            <a:extLst>
              <a:ext uri="{FF2B5EF4-FFF2-40B4-BE49-F238E27FC236}">
                <a16:creationId xmlns:a16="http://schemas.microsoft.com/office/drawing/2014/main" id="{2DD28AB9-E6FD-4A78-8CDE-05D238D22AD8}"/>
              </a:ext>
            </a:extLst>
          </p:cNvPr>
          <p:cNvSpPr txBox="1">
            <a:spLocks/>
          </p:cNvSpPr>
          <p:nvPr/>
        </p:nvSpPr>
        <p:spPr>
          <a:xfrm>
            <a:off x="145045" y="-50047"/>
            <a:ext cx="6827841" cy="1233105"/>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111E59"/>
                </a:solidFill>
                <a:latin typeface="Bodoni MT" panose="02070603080606020203" pitchFamily="18" charset="0"/>
              </a:rPr>
              <a:t>Study area: </a:t>
            </a:r>
            <a:r>
              <a:rPr lang="en-US" sz="2400" b="1" i="1" dirty="0">
                <a:solidFill>
                  <a:srgbClr val="111E59"/>
                </a:solidFill>
                <a:latin typeface="Bodoni MT" panose="02070603080606020203" pitchFamily="18" charset="0"/>
              </a:rPr>
              <a:t>Centre of Genoa Municipality</a:t>
            </a:r>
          </a:p>
          <a:p>
            <a:r>
              <a:rPr lang="en-US" sz="2400" b="1" dirty="0">
                <a:solidFill>
                  <a:srgbClr val="111E59"/>
                </a:solidFill>
                <a:latin typeface="Bodoni MT" panose="02070603080606020203" pitchFamily="18" charset="0"/>
              </a:rPr>
              <a:t> </a:t>
            </a:r>
            <a:endParaRPr lang="en-US" sz="1800" b="1" dirty="0">
              <a:solidFill>
                <a:srgbClr val="111E59"/>
              </a:solidFill>
              <a:latin typeface="Bodoni MT" panose="02070603080606020203" pitchFamily="18" charset="0"/>
            </a:endParaRPr>
          </a:p>
        </p:txBody>
      </p:sp>
      <p:sp>
        <p:nvSpPr>
          <p:cNvPr id="28" name="CasellaDiTesto 27">
            <a:extLst>
              <a:ext uri="{FF2B5EF4-FFF2-40B4-BE49-F238E27FC236}">
                <a16:creationId xmlns:a16="http://schemas.microsoft.com/office/drawing/2014/main" id="{074DF8E6-11FB-4735-9FC5-7815C09C5881}"/>
              </a:ext>
            </a:extLst>
          </p:cNvPr>
          <p:cNvSpPr txBox="1"/>
          <p:nvPr/>
        </p:nvSpPr>
        <p:spPr>
          <a:xfrm>
            <a:off x="5637896" y="819273"/>
            <a:ext cx="3598412" cy="2031325"/>
          </a:xfrm>
          <a:prstGeom prst="rect">
            <a:avLst/>
          </a:prstGeom>
          <a:noFill/>
        </p:spPr>
        <p:txBody>
          <a:bodyPr wrap="square" rtlCol="0">
            <a:spAutoFit/>
          </a:bodyPr>
          <a:lstStyle/>
          <a:p>
            <a:pPr marL="342900" indent="-342900">
              <a:buAutoNum type="arabicParenR"/>
            </a:pPr>
            <a:r>
              <a:rPr lang="it-IT" sz="1600" i="1" dirty="0">
                <a:latin typeface="Bodoni MT" panose="02070603080606020203" pitchFamily="18" charset="0"/>
              </a:rPr>
              <a:t>Sant’Agata Old Bridge</a:t>
            </a:r>
          </a:p>
          <a:p>
            <a:pPr marL="342900" indent="-342900">
              <a:buAutoNum type="arabicParenR"/>
            </a:pPr>
            <a:r>
              <a:rPr lang="it-IT" sz="1600" i="1" dirty="0">
                <a:latin typeface="Bodoni MT" panose="02070603080606020203" pitchFamily="18" charset="0"/>
              </a:rPr>
              <a:t>Circonvallazione a Monte (</a:t>
            </a:r>
            <a:r>
              <a:rPr lang="it-IT" sz="1600" dirty="0" err="1">
                <a:latin typeface="Bodoni MT" panose="02070603080606020203" pitchFamily="18" charset="0"/>
              </a:rPr>
              <a:t>Eng</a:t>
            </a:r>
            <a:r>
              <a:rPr lang="it-IT" sz="1600" dirty="0">
                <a:latin typeface="Bodoni MT" panose="02070603080606020203" pitchFamily="18" charset="0"/>
              </a:rPr>
              <a:t> </a:t>
            </a:r>
            <a:r>
              <a:rPr lang="it-IT" sz="1400" dirty="0">
                <a:latin typeface="Bodoni MT" panose="02070603080606020203" pitchFamily="18" charset="0"/>
                <a:sym typeface="Wingdings" panose="05000000000000000000" pitchFamily="2" charset="2"/>
              </a:rPr>
              <a:t></a:t>
            </a:r>
            <a:r>
              <a:rPr lang="it-IT" sz="1600" dirty="0">
                <a:latin typeface="Bodoni MT" panose="02070603080606020203" pitchFamily="18" charset="0"/>
                <a:sym typeface="Wingdings" panose="05000000000000000000" pitchFamily="2" charset="2"/>
              </a:rPr>
              <a:t> ‘</a:t>
            </a:r>
            <a:r>
              <a:rPr lang="it-IT" sz="1600" dirty="0" err="1">
                <a:latin typeface="Bodoni MT" panose="02070603080606020203" pitchFamily="18" charset="0"/>
                <a:sym typeface="Wingdings" panose="05000000000000000000" pitchFamily="2" charset="2"/>
              </a:rPr>
              <a:t>Hilly</a:t>
            </a:r>
            <a:r>
              <a:rPr lang="it-IT" sz="1600" dirty="0">
                <a:latin typeface="Bodoni MT" panose="02070603080606020203" pitchFamily="18" charset="0"/>
                <a:sym typeface="Wingdings" panose="05000000000000000000" pitchFamily="2" charset="2"/>
              </a:rPr>
              <a:t> </a:t>
            </a:r>
            <a:r>
              <a:rPr lang="it-IT" sz="1600" dirty="0" err="1">
                <a:latin typeface="Bodoni MT" panose="02070603080606020203" pitchFamily="18" charset="0"/>
              </a:rPr>
              <a:t>Beltway</a:t>
            </a:r>
            <a:r>
              <a:rPr lang="it-IT" sz="1600" dirty="0">
                <a:latin typeface="Bodoni MT" panose="02070603080606020203" pitchFamily="18" charset="0"/>
              </a:rPr>
              <a:t>’</a:t>
            </a:r>
            <a:r>
              <a:rPr lang="it-IT" sz="1600" i="1" dirty="0">
                <a:latin typeface="Bodoni MT" panose="02070603080606020203" pitchFamily="18" charset="0"/>
              </a:rPr>
              <a:t>)</a:t>
            </a:r>
          </a:p>
          <a:p>
            <a:pPr marL="342900" indent="-342900">
              <a:buAutoNum type="arabicParenR"/>
            </a:pPr>
            <a:r>
              <a:rPr lang="it-IT" sz="1600" i="1" dirty="0">
                <a:latin typeface="Bodoni MT" panose="02070603080606020203" pitchFamily="18" charset="0"/>
              </a:rPr>
              <a:t>San Benigno </a:t>
            </a:r>
            <a:r>
              <a:rPr lang="it-IT" sz="1600" i="1" dirty="0" err="1">
                <a:latin typeface="Bodoni MT" panose="02070603080606020203" pitchFamily="18" charset="0"/>
              </a:rPr>
              <a:t>Promontory</a:t>
            </a:r>
            <a:endParaRPr lang="it-IT" sz="1600" i="1" dirty="0">
              <a:latin typeface="Bodoni MT" panose="02070603080606020203" pitchFamily="18" charset="0"/>
            </a:endParaRPr>
          </a:p>
          <a:p>
            <a:pPr marL="342900" indent="-342900">
              <a:buAutoNum type="arabicParenR"/>
            </a:pPr>
            <a:r>
              <a:rPr lang="it-IT" sz="1600" i="1" dirty="0" err="1">
                <a:latin typeface="Bodoni MT" panose="02070603080606020203" pitchFamily="18" charset="0"/>
              </a:rPr>
              <a:t>Polcevera</a:t>
            </a:r>
            <a:r>
              <a:rPr lang="it-IT" sz="1600" i="1" dirty="0">
                <a:latin typeface="Bodoni MT" panose="02070603080606020203" pitchFamily="18" charset="0"/>
              </a:rPr>
              <a:t> Valley (Ponte Morandi area)</a:t>
            </a:r>
          </a:p>
          <a:p>
            <a:pPr marL="342900" indent="-342900">
              <a:buAutoNum type="arabicParenR"/>
            </a:pPr>
            <a:endParaRPr lang="it-IT" sz="1600" i="1" dirty="0">
              <a:latin typeface="Bodoni MT" panose="02070603080606020203" pitchFamily="18" charset="0"/>
            </a:endParaRPr>
          </a:p>
          <a:p>
            <a:pPr marL="342900" indent="-342900" algn="ctr">
              <a:buAutoNum type="arabicParenR"/>
            </a:pPr>
            <a:endParaRPr lang="it-IT" sz="1400" i="1" dirty="0">
              <a:latin typeface="Bodoni MT" panose="02070603080606020203" pitchFamily="18" charset="0"/>
            </a:endParaRPr>
          </a:p>
        </p:txBody>
      </p:sp>
      <p:pic>
        <p:nvPicPr>
          <p:cNvPr id="29" name="Immagine 28">
            <a:extLst>
              <a:ext uri="{FF2B5EF4-FFF2-40B4-BE49-F238E27FC236}">
                <a16:creationId xmlns:a16="http://schemas.microsoft.com/office/drawing/2014/main" id="{D8016865-2E26-4493-92F5-9112F39964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6632" y="2345913"/>
            <a:ext cx="3482507" cy="2462184"/>
          </a:xfrm>
          <a:prstGeom prst="rect">
            <a:avLst/>
          </a:prstGeom>
        </p:spPr>
      </p:pic>
    </p:spTree>
    <p:extLst>
      <p:ext uri="{BB962C8B-B14F-4D97-AF65-F5344CB8AC3E}">
        <p14:creationId xmlns:p14="http://schemas.microsoft.com/office/powerpoint/2010/main" val="2305115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5</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2" y="-308570"/>
            <a:ext cx="9144000" cy="5458019"/>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Rectangle 1">
            <a:extLst>
              <a:ext uri="{FF2B5EF4-FFF2-40B4-BE49-F238E27FC236}">
                <a16:creationId xmlns:a16="http://schemas.microsoft.com/office/drawing/2014/main" id="{2DD28AB9-E6FD-4A78-8CDE-05D238D22AD8}"/>
              </a:ext>
            </a:extLst>
          </p:cNvPr>
          <p:cNvSpPr txBox="1">
            <a:spLocks/>
          </p:cNvSpPr>
          <p:nvPr/>
        </p:nvSpPr>
        <p:spPr>
          <a:xfrm>
            <a:off x="-21884" y="-198135"/>
            <a:ext cx="3744414" cy="1233105"/>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111E59"/>
                </a:solidFill>
                <a:latin typeface="Bodoni MT" panose="02070603080606020203" pitchFamily="18" charset="0"/>
              </a:rPr>
              <a:t>Sant’Agata</a:t>
            </a:r>
            <a:r>
              <a:rPr lang="en-US" sz="2400" b="1" dirty="0">
                <a:solidFill>
                  <a:srgbClr val="111E59"/>
                </a:solidFill>
                <a:latin typeface="Bodoni MT" panose="02070603080606020203" pitchFamily="18" charset="0"/>
              </a:rPr>
              <a:t> Old Bridge</a:t>
            </a:r>
            <a:endParaRPr lang="en-US" sz="2400" b="1" i="1" dirty="0">
              <a:solidFill>
                <a:srgbClr val="111E59"/>
              </a:solidFill>
              <a:latin typeface="Bodoni MT" panose="02070603080606020203" pitchFamily="18" charset="0"/>
            </a:endParaRPr>
          </a:p>
          <a:p>
            <a:r>
              <a:rPr lang="en-US" sz="2400" b="1" dirty="0">
                <a:solidFill>
                  <a:srgbClr val="111E59"/>
                </a:solidFill>
                <a:latin typeface="Bodoni MT" panose="02070603080606020203" pitchFamily="18" charset="0"/>
              </a:rPr>
              <a:t> </a:t>
            </a:r>
            <a:endParaRPr lang="en-US" sz="1800" b="1" dirty="0">
              <a:solidFill>
                <a:srgbClr val="111E59"/>
              </a:solidFill>
              <a:latin typeface="Bodoni MT" panose="02070603080606020203" pitchFamily="18" charset="0"/>
            </a:endParaRPr>
          </a:p>
        </p:txBody>
      </p:sp>
      <p:pic>
        <p:nvPicPr>
          <p:cNvPr id="8" name="Immagine 7">
            <a:extLst>
              <a:ext uri="{FF2B5EF4-FFF2-40B4-BE49-F238E27FC236}">
                <a16:creationId xmlns:a16="http://schemas.microsoft.com/office/drawing/2014/main" id="{B7DC0715-8E5B-4AE2-B9B2-FE31B6C2C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71" y="459598"/>
            <a:ext cx="3835690" cy="2003082"/>
          </a:xfrm>
          <a:prstGeom prst="rect">
            <a:avLst/>
          </a:prstGeom>
          <a:ln>
            <a:solidFill>
              <a:schemeClr val="tx1"/>
            </a:solidFill>
          </a:ln>
        </p:spPr>
      </p:pic>
      <p:pic>
        <p:nvPicPr>
          <p:cNvPr id="11" name="Immagine 10">
            <a:extLst>
              <a:ext uri="{FF2B5EF4-FFF2-40B4-BE49-F238E27FC236}">
                <a16:creationId xmlns:a16="http://schemas.microsoft.com/office/drawing/2014/main" id="{5EAD9722-4B37-432F-9750-7DB0D484B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371" y="2546110"/>
            <a:ext cx="3835689" cy="2273644"/>
          </a:xfrm>
          <a:prstGeom prst="rect">
            <a:avLst/>
          </a:prstGeom>
          <a:ln>
            <a:solidFill>
              <a:schemeClr val="tx1"/>
            </a:solidFill>
          </a:ln>
        </p:spPr>
      </p:pic>
      <p:pic>
        <p:nvPicPr>
          <p:cNvPr id="14" name="Immagine 13">
            <a:extLst>
              <a:ext uri="{FF2B5EF4-FFF2-40B4-BE49-F238E27FC236}">
                <a16:creationId xmlns:a16="http://schemas.microsoft.com/office/drawing/2014/main" id="{621FB568-B058-4BB8-9AC9-67590D1668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370" y="418417"/>
            <a:ext cx="3877948" cy="2741766"/>
          </a:xfrm>
          <a:prstGeom prst="rect">
            <a:avLst/>
          </a:prstGeom>
        </p:spPr>
      </p:pic>
      <p:pic>
        <p:nvPicPr>
          <p:cNvPr id="30" name="Immagine 29">
            <a:extLst>
              <a:ext uri="{FF2B5EF4-FFF2-40B4-BE49-F238E27FC236}">
                <a16:creationId xmlns:a16="http://schemas.microsoft.com/office/drawing/2014/main" id="{7FF14AC0-1BD0-4242-B2FA-FD6F1D7EB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0815" y="3251860"/>
            <a:ext cx="4970126" cy="1537404"/>
          </a:xfrm>
          <a:prstGeom prst="rect">
            <a:avLst/>
          </a:prstGeom>
        </p:spPr>
      </p:pic>
      <p:cxnSp>
        <p:nvCxnSpPr>
          <p:cNvPr id="28" name="Connettore 2 27">
            <a:extLst>
              <a:ext uri="{FF2B5EF4-FFF2-40B4-BE49-F238E27FC236}">
                <a16:creationId xmlns:a16="http://schemas.microsoft.com/office/drawing/2014/main" id="{CF684781-3069-42D4-B6F6-C7E7FD6CFEDF}"/>
              </a:ext>
            </a:extLst>
          </p:cNvPr>
          <p:cNvCxnSpPr>
            <a:cxnSpLocks/>
          </p:cNvCxnSpPr>
          <p:nvPr/>
        </p:nvCxnSpPr>
        <p:spPr>
          <a:xfrm>
            <a:off x="1065490" y="856115"/>
            <a:ext cx="141063" cy="86409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D6F2F4C2-D2FA-4988-8BA4-6593959CB2ED}"/>
              </a:ext>
            </a:extLst>
          </p:cNvPr>
          <p:cNvCxnSpPr>
            <a:cxnSpLocks/>
          </p:cNvCxnSpPr>
          <p:nvPr/>
        </p:nvCxnSpPr>
        <p:spPr>
          <a:xfrm>
            <a:off x="1065490" y="866495"/>
            <a:ext cx="698198" cy="20652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BD695490-BECD-4D40-B2AE-CB89CFD1B61B}"/>
              </a:ext>
            </a:extLst>
          </p:cNvPr>
          <p:cNvSpPr txBox="1"/>
          <p:nvPr/>
        </p:nvSpPr>
        <p:spPr>
          <a:xfrm>
            <a:off x="6012160" y="3504746"/>
            <a:ext cx="936104" cy="430887"/>
          </a:xfrm>
          <a:prstGeom prst="rect">
            <a:avLst/>
          </a:prstGeom>
          <a:noFill/>
        </p:spPr>
        <p:txBody>
          <a:bodyPr wrap="square" rtlCol="0">
            <a:spAutoFit/>
          </a:bodyPr>
          <a:lstStyle/>
          <a:p>
            <a:r>
              <a:rPr lang="it-IT" sz="1100" dirty="0">
                <a:solidFill>
                  <a:schemeClr val="accent1"/>
                </a:solidFill>
              </a:rPr>
              <a:t>New </a:t>
            </a:r>
            <a:r>
              <a:rPr lang="it-IT" sz="1100" dirty="0" err="1">
                <a:solidFill>
                  <a:schemeClr val="accent1"/>
                </a:solidFill>
              </a:rPr>
              <a:t>surface</a:t>
            </a:r>
            <a:endParaRPr lang="it-IT" sz="1100" dirty="0">
              <a:solidFill>
                <a:schemeClr val="accent1"/>
              </a:solidFill>
            </a:endParaRPr>
          </a:p>
          <a:p>
            <a:r>
              <a:rPr lang="it-IT" sz="1100" dirty="0">
                <a:solidFill>
                  <a:srgbClr val="FF0000"/>
                </a:solidFill>
              </a:rPr>
              <a:t>Old </a:t>
            </a:r>
            <a:r>
              <a:rPr lang="it-IT" sz="1100" dirty="0" err="1">
                <a:solidFill>
                  <a:srgbClr val="FF0000"/>
                </a:solidFill>
              </a:rPr>
              <a:t>surface</a:t>
            </a:r>
            <a:endParaRPr lang="it-IT" sz="1100" dirty="0">
              <a:solidFill>
                <a:srgbClr val="FF0000"/>
              </a:solidFill>
            </a:endParaRPr>
          </a:p>
        </p:txBody>
      </p:sp>
    </p:spTree>
    <p:extLst>
      <p:ext uri="{BB962C8B-B14F-4D97-AF65-F5344CB8AC3E}">
        <p14:creationId xmlns:p14="http://schemas.microsoft.com/office/powerpoint/2010/main" val="3330755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6</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2" y="-308570"/>
            <a:ext cx="9144000" cy="5688632"/>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Rectangle 1">
            <a:extLst>
              <a:ext uri="{FF2B5EF4-FFF2-40B4-BE49-F238E27FC236}">
                <a16:creationId xmlns:a16="http://schemas.microsoft.com/office/drawing/2014/main" id="{2DD28AB9-E6FD-4A78-8CDE-05D238D22AD8}"/>
              </a:ext>
            </a:extLst>
          </p:cNvPr>
          <p:cNvSpPr txBox="1">
            <a:spLocks/>
          </p:cNvSpPr>
          <p:nvPr/>
        </p:nvSpPr>
        <p:spPr>
          <a:xfrm>
            <a:off x="-21884" y="-198135"/>
            <a:ext cx="3744414" cy="1233105"/>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111E59"/>
                </a:solidFill>
                <a:latin typeface="Bodoni MT" panose="02070603080606020203" pitchFamily="18" charset="0"/>
              </a:rPr>
              <a:t>Circonvallazione</a:t>
            </a:r>
            <a:r>
              <a:rPr lang="en-US" sz="2400" b="1" dirty="0">
                <a:solidFill>
                  <a:srgbClr val="111E59"/>
                </a:solidFill>
                <a:latin typeface="Bodoni MT" panose="02070603080606020203" pitchFamily="18" charset="0"/>
              </a:rPr>
              <a:t> a Monte</a:t>
            </a:r>
            <a:endParaRPr lang="en-US" sz="2400" b="1" i="1" dirty="0">
              <a:solidFill>
                <a:srgbClr val="111E59"/>
              </a:solidFill>
              <a:latin typeface="Bodoni MT" panose="02070603080606020203" pitchFamily="18" charset="0"/>
            </a:endParaRPr>
          </a:p>
          <a:p>
            <a:r>
              <a:rPr lang="en-US" sz="2400" b="1" dirty="0">
                <a:solidFill>
                  <a:srgbClr val="111E59"/>
                </a:solidFill>
                <a:latin typeface="Bodoni MT" panose="02070603080606020203" pitchFamily="18" charset="0"/>
              </a:rPr>
              <a:t> </a:t>
            </a:r>
            <a:endParaRPr lang="en-US" sz="1800" b="1" dirty="0">
              <a:solidFill>
                <a:srgbClr val="111E59"/>
              </a:solidFill>
              <a:latin typeface="Bodoni MT" panose="02070603080606020203" pitchFamily="18" charset="0"/>
            </a:endParaRPr>
          </a:p>
        </p:txBody>
      </p:sp>
      <p:pic>
        <p:nvPicPr>
          <p:cNvPr id="8" name="Immagine 7">
            <a:extLst>
              <a:ext uri="{FF2B5EF4-FFF2-40B4-BE49-F238E27FC236}">
                <a16:creationId xmlns:a16="http://schemas.microsoft.com/office/drawing/2014/main" id="{B7DC0715-8E5B-4AE2-B9B2-FE31B6C2C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2" y="551767"/>
            <a:ext cx="3343214" cy="2003082"/>
          </a:xfrm>
          <a:prstGeom prst="rect">
            <a:avLst/>
          </a:prstGeom>
          <a:ln>
            <a:solidFill>
              <a:schemeClr val="tx1"/>
            </a:solidFill>
          </a:ln>
        </p:spPr>
      </p:pic>
      <p:pic>
        <p:nvPicPr>
          <p:cNvPr id="11" name="Immagine 10">
            <a:extLst>
              <a:ext uri="{FF2B5EF4-FFF2-40B4-BE49-F238E27FC236}">
                <a16:creationId xmlns:a16="http://schemas.microsoft.com/office/drawing/2014/main" id="{5EAD9722-4B37-432F-9750-7DB0D484B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610" y="2662986"/>
            <a:ext cx="3355806" cy="2007241"/>
          </a:xfrm>
          <a:prstGeom prst="rect">
            <a:avLst/>
          </a:prstGeom>
          <a:ln>
            <a:solidFill>
              <a:schemeClr val="tx1"/>
            </a:solidFill>
          </a:ln>
        </p:spPr>
      </p:pic>
      <p:pic>
        <p:nvPicPr>
          <p:cNvPr id="14" name="Immagine 13">
            <a:extLst>
              <a:ext uri="{FF2B5EF4-FFF2-40B4-BE49-F238E27FC236}">
                <a16:creationId xmlns:a16="http://schemas.microsoft.com/office/drawing/2014/main" id="{621FB568-B058-4BB8-9AC9-67590D1668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370" y="418417"/>
            <a:ext cx="3877948" cy="2741765"/>
          </a:xfrm>
          <a:prstGeom prst="rect">
            <a:avLst/>
          </a:prstGeom>
        </p:spPr>
      </p:pic>
      <p:pic>
        <p:nvPicPr>
          <p:cNvPr id="30" name="Immagine 29">
            <a:extLst>
              <a:ext uri="{FF2B5EF4-FFF2-40B4-BE49-F238E27FC236}">
                <a16:creationId xmlns:a16="http://schemas.microsoft.com/office/drawing/2014/main" id="{7FF14AC0-1BD0-4242-B2FA-FD6F1D7EB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3748" y="3189249"/>
            <a:ext cx="4407191" cy="1672802"/>
          </a:xfrm>
          <a:prstGeom prst="rect">
            <a:avLst/>
          </a:prstGeom>
        </p:spPr>
      </p:pic>
      <p:cxnSp>
        <p:nvCxnSpPr>
          <p:cNvPr id="28" name="Connettore 2 27">
            <a:extLst>
              <a:ext uri="{FF2B5EF4-FFF2-40B4-BE49-F238E27FC236}">
                <a16:creationId xmlns:a16="http://schemas.microsoft.com/office/drawing/2014/main" id="{523976B4-C7CE-4115-B7D1-8F16ABAA47F2}"/>
              </a:ext>
            </a:extLst>
          </p:cNvPr>
          <p:cNvCxnSpPr>
            <a:cxnSpLocks/>
          </p:cNvCxnSpPr>
          <p:nvPr/>
        </p:nvCxnSpPr>
        <p:spPr>
          <a:xfrm flipH="1">
            <a:off x="2167205" y="574296"/>
            <a:ext cx="431728" cy="2854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4A5E4838-52C5-40FF-8337-2432ECBFE764}"/>
              </a:ext>
            </a:extLst>
          </p:cNvPr>
          <p:cNvCxnSpPr>
            <a:cxnSpLocks/>
          </p:cNvCxnSpPr>
          <p:nvPr/>
        </p:nvCxnSpPr>
        <p:spPr>
          <a:xfrm flipH="1">
            <a:off x="2555776" y="2773142"/>
            <a:ext cx="451680" cy="41575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34A0CEE5-27BC-4264-81AE-7CEAB6239BDB}"/>
              </a:ext>
            </a:extLst>
          </p:cNvPr>
          <p:cNvSpPr txBox="1"/>
          <p:nvPr/>
        </p:nvSpPr>
        <p:spPr>
          <a:xfrm>
            <a:off x="5432808" y="4129208"/>
            <a:ext cx="936104" cy="430887"/>
          </a:xfrm>
          <a:prstGeom prst="rect">
            <a:avLst/>
          </a:prstGeom>
          <a:noFill/>
        </p:spPr>
        <p:txBody>
          <a:bodyPr wrap="square" rtlCol="0">
            <a:spAutoFit/>
          </a:bodyPr>
          <a:lstStyle/>
          <a:p>
            <a:r>
              <a:rPr lang="it-IT" sz="1100" dirty="0">
                <a:solidFill>
                  <a:schemeClr val="accent1"/>
                </a:solidFill>
              </a:rPr>
              <a:t>New </a:t>
            </a:r>
            <a:r>
              <a:rPr lang="it-IT" sz="1100" dirty="0" err="1">
                <a:solidFill>
                  <a:schemeClr val="accent1"/>
                </a:solidFill>
              </a:rPr>
              <a:t>surface</a:t>
            </a:r>
            <a:endParaRPr lang="it-IT" sz="1100" dirty="0">
              <a:solidFill>
                <a:schemeClr val="accent1"/>
              </a:solidFill>
            </a:endParaRPr>
          </a:p>
          <a:p>
            <a:r>
              <a:rPr lang="it-IT" sz="1100" dirty="0">
                <a:solidFill>
                  <a:srgbClr val="FF0000"/>
                </a:solidFill>
              </a:rPr>
              <a:t>Old </a:t>
            </a:r>
            <a:r>
              <a:rPr lang="it-IT" sz="1100" dirty="0" err="1">
                <a:solidFill>
                  <a:srgbClr val="FF0000"/>
                </a:solidFill>
              </a:rPr>
              <a:t>surface</a:t>
            </a:r>
            <a:endParaRPr lang="it-IT" sz="1100" dirty="0">
              <a:solidFill>
                <a:srgbClr val="FF0000"/>
              </a:solidFill>
            </a:endParaRPr>
          </a:p>
        </p:txBody>
      </p:sp>
    </p:spTree>
    <p:extLst>
      <p:ext uri="{BB962C8B-B14F-4D97-AF65-F5344CB8AC3E}">
        <p14:creationId xmlns:p14="http://schemas.microsoft.com/office/powerpoint/2010/main" val="657040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7</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2" y="-308570"/>
            <a:ext cx="9144000" cy="5616624"/>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Rectangle 1">
            <a:extLst>
              <a:ext uri="{FF2B5EF4-FFF2-40B4-BE49-F238E27FC236}">
                <a16:creationId xmlns:a16="http://schemas.microsoft.com/office/drawing/2014/main" id="{2DD28AB9-E6FD-4A78-8CDE-05D238D22AD8}"/>
              </a:ext>
            </a:extLst>
          </p:cNvPr>
          <p:cNvSpPr txBox="1">
            <a:spLocks/>
          </p:cNvSpPr>
          <p:nvPr/>
        </p:nvSpPr>
        <p:spPr>
          <a:xfrm>
            <a:off x="13585" y="-343851"/>
            <a:ext cx="3744414" cy="1233105"/>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111E59"/>
                </a:solidFill>
                <a:latin typeface="Bodoni MT" panose="02070603080606020203" pitchFamily="18" charset="0"/>
              </a:rPr>
              <a:t>San </a:t>
            </a:r>
            <a:r>
              <a:rPr lang="en-US" sz="2400" b="1" dirty="0" err="1">
                <a:solidFill>
                  <a:srgbClr val="111E59"/>
                </a:solidFill>
                <a:latin typeface="Bodoni MT" panose="02070603080606020203" pitchFamily="18" charset="0"/>
              </a:rPr>
              <a:t>Benigno</a:t>
            </a:r>
            <a:r>
              <a:rPr lang="en-US" sz="2400" b="1" dirty="0">
                <a:solidFill>
                  <a:srgbClr val="111E59"/>
                </a:solidFill>
                <a:latin typeface="Bodoni MT" panose="02070603080606020203" pitchFamily="18" charset="0"/>
              </a:rPr>
              <a:t> Promontory</a:t>
            </a:r>
            <a:endParaRPr lang="en-US" sz="1800" b="1" dirty="0">
              <a:solidFill>
                <a:srgbClr val="111E59"/>
              </a:solidFill>
              <a:latin typeface="Bodoni MT" panose="02070603080606020203" pitchFamily="18" charset="0"/>
            </a:endParaRPr>
          </a:p>
        </p:txBody>
      </p:sp>
      <p:pic>
        <p:nvPicPr>
          <p:cNvPr id="8" name="Immagine 7">
            <a:extLst>
              <a:ext uri="{FF2B5EF4-FFF2-40B4-BE49-F238E27FC236}">
                <a16:creationId xmlns:a16="http://schemas.microsoft.com/office/drawing/2014/main" id="{B7DC0715-8E5B-4AE2-B9B2-FE31B6C2C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1" t="4789" r="2288" b="10502"/>
          <a:stretch/>
        </p:blipFill>
        <p:spPr>
          <a:xfrm>
            <a:off x="383103" y="619560"/>
            <a:ext cx="2972605" cy="1995099"/>
          </a:xfrm>
          <a:prstGeom prst="rect">
            <a:avLst/>
          </a:prstGeom>
          <a:ln>
            <a:solidFill>
              <a:schemeClr val="tx1"/>
            </a:solidFill>
          </a:ln>
        </p:spPr>
      </p:pic>
      <p:pic>
        <p:nvPicPr>
          <p:cNvPr id="11" name="Immagine 10">
            <a:extLst>
              <a:ext uri="{FF2B5EF4-FFF2-40B4-BE49-F238E27FC236}">
                <a16:creationId xmlns:a16="http://schemas.microsoft.com/office/drawing/2014/main" id="{5EAD9722-4B37-432F-9750-7DB0D484B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103" y="2754478"/>
            <a:ext cx="2988912" cy="1995099"/>
          </a:xfrm>
          <a:prstGeom prst="rect">
            <a:avLst/>
          </a:prstGeom>
          <a:ln>
            <a:solidFill>
              <a:schemeClr val="tx1"/>
            </a:solidFill>
          </a:ln>
        </p:spPr>
      </p:pic>
      <p:pic>
        <p:nvPicPr>
          <p:cNvPr id="14" name="Immagine 13">
            <a:extLst>
              <a:ext uri="{FF2B5EF4-FFF2-40B4-BE49-F238E27FC236}">
                <a16:creationId xmlns:a16="http://schemas.microsoft.com/office/drawing/2014/main" id="{621FB568-B058-4BB8-9AC9-67590D1668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90"/>
          <a:stretch/>
        </p:blipFill>
        <p:spPr>
          <a:xfrm>
            <a:off x="4599774" y="444940"/>
            <a:ext cx="3835690" cy="2741765"/>
          </a:xfrm>
          <a:prstGeom prst="rect">
            <a:avLst/>
          </a:prstGeom>
        </p:spPr>
      </p:pic>
      <p:pic>
        <p:nvPicPr>
          <p:cNvPr id="30" name="Immagine 29">
            <a:extLst>
              <a:ext uri="{FF2B5EF4-FFF2-40B4-BE49-F238E27FC236}">
                <a16:creationId xmlns:a16="http://schemas.microsoft.com/office/drawing/2014/main" id="{7FF14AC0-1BD0-4242-B2FA-FD6F1D7EB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0778" y="3336437"/>
            <a:ext cx="4238842" cy="1537404"/>
          </a:xfrm>
          <a:prstGeom prst="rect">
            <a:avLst/>
          </a:prstGeom>
        </p:spPr>
      </p:pic>
      <p:sp>
        <p:nvSpPr>
          <p:cNvPr id="6" name="CasellaDiTesto 5">
            <a:extLst>
              <a:ext uri="{FF2B5EF4-FFF2-40B4-BE49-F238E27FC236}">
                <a16:creationId xmlns:a16="http://schemas.microsoft.com/office/drawing/2014/main" id="{05A3CE4C-47B1-4B22-B4BF-603CA59F48D9}"/>
              </a:ext>
            </a:extLst>
          </p:cNvPr>
          <p:cNvSpPr txBox="1"/>
          <p:nvPr/>
        </p:nvSpPr>
        <p:spPr>
          <a:xfrm>
            <a:off x="297203" y="4789739"/>
            <a:ext cx="6958244" cy="400110"/>
          </a:xfrm>
          <a:prstGeom prst="rect">
            <a:avLst/>
          </a:prstGeom>
          <a:noFill/>
        </p:spPr>
        <p:txBody>
          <a:bodyPr wrap="square" rtlCol="0">
            <a:spAutoFit/>
          </a:bodyPr>
          <a:lstStyle/>
          <a:p>
            <a:r>
              <a:rPr lang="it-IT" sz="1000" dirty="0"/>
              <a:t>Di </a:t>
            </a:r>
            <a:r>
              <a:rPr lang="it-IT" sz="1000" dirty="0" err="1"/>
              <a:t>Alessandro.photographer</a:t>
            </a:r>
            <a:r>
              <a:rPr lang="it-IT" sz="1000" dirty="0"/>
              <a:t> - Opera propria, CC BY-SA 4.0, </a:t>
            </a:r>
          </a:p>
          <a:p>
            <a:r>
              <a:rPr lang="it-IT" sz="1000" dirty="0"/>
              <a:t>https://commons.wikimedia.org/w/index.php?curid=43175960</a:t>
            </a:r>
          </a:p>
        </p:txBody>
      </p:sp>
      <p:cxnSp>
        <p:nvCxnSpPr>
          <p:cNvPr id="28" name="Connettore 2 27">
            <a:extLst>
              <a:ext uri="{FF2B5EF4-FFF2-40B4-BE49-F238E27FC236}">
                <a16:creationId xmlns:a16="http://schemas.microsoft.com/office/drawing/2014/main" id="{8315986F-B50E-43DB-9AB3-CC45C864717C}"/>
              </a:ext>
            </a:extLst>
          </p:cNvPr>
          <p:cNvCxnSpPr>
            <a:cxnSpLocks/>
          </p:cNvCxnSpPr>
          <p:nvPr/>
        </p:nvCxnSpPr>
        <p:spPr>
          <a:xfrm flipH="1">
            <a:off x="1704113" y="1109900"/>
            <a:ext cx="431728" cy="2854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89875D73-88CF-4E2C-83EB-AB3BC3DB27FD}"/>
              </a:ext>
            </a:extLst>
          </p:cNvPr>
          <p:cNvCxnSpPr>
            <a:cxnSpLocks/>
          </p:cNvCxnSpPr>
          <p:nvPr/>
        </p:nvCxnSpPr>
        <p:spPr>
          <a:xfrm>
            <a:off x="1897743" y="2936025"/>
            <a:ext cx="0" cy="5013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781C6666-CAFB-4C8C-B1A5-B0030375FA28}"/>
              </a:ext>
            </a:extLst>
          </p:cNvPr>
          <p:cNvCxnSpPr/>
          <p:nvPr/>
        </p:nvCxnSpPr>
        <p:spPr>
          <a:xfrm>
            <a:off x="5903955" y="3998408"/>
            <a:ext cx="0" cy="57606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DE43C48A-6245-4E3F-B0F4-437F26252591}"/>
              </a:ext>
            </a:extLst>
          </p:cNvPr>
          <p:cNvSpPr txBox="1"/>
          <p:nvPr/>
        </p:nvSpPr>
        <p:spPr>
          <a:xfrm>
            <a:off x="5947345" y="4141337"/>
            <a:ext cx="936104" cy="261610"/>
          </a:xfrm>
          <a:prstGeom prst="rect">
            <a:avLst/>
          </a:prstGeom>
          <a:noFill/>
        </p:spPr>
        <p:txBody>
          <a:bodyPr wrap="square" rtlCol="0">
            <a:spAutoFit/>
          </a:bodyPr>
          <a:lstStyle/>
          <a:p>
            <a:r>
              <a:rPr lang="it-IT" sz="1100" dirty="0"/>
              <a:t>&gt;70 m</a:t>
            </a:r>
          </a:p>
        </p:txBody>
      </p:sp>
      <p:sp>
        <p:nvSpPr>
          <p:cNvPr id="35" name="CasellaDiTesto 34">
            <a:extLst>
              <a:ext uri="{FF2B5EF4-FFF2-40B4-BE49-F238E27FC236}">
                <a16:creationId xmlns:a16="http://schemas.microsoft.com/office/drawing/2014/main" id="{D9677E0E-ABDB-4585-B73B-8BDCF4249C89}"/>
              </a:ext>
            </a:extLst>
          </p:cNvPr>
          <p:cNvSpPr txBox="1"/>
          <p:nvPr/>
        </p:nvSpPr>
        <p:spPr>
          <a:xfrm>
            <a:off x="7452121" y="4025395"/>
            <a:ext cx="936104" cy="430887"/>
          </a:xfrm>
          <a:prstGeom prst="rect">
            <a:avLst/>
          </a:prstGeom>
          <a:noFill/>
        </p:spPr>
        <p:txBody>
          <a:bodyPr wrap="square" rtlCol="0">
            <a:spAutoFit/>
          </a:bodyPr>
          <a:lstStyle/>
          <a:p>
            <a:r>
              <a:rPr lang="it-IT" sz="1100" dirty="0">
                <a:solidFill>
                  <a:schemeClr val="accent1"/>
                </a:solidFill>
              </a:rPr>
              <a:t>New </a:t>
            </a:r>
            <a:r>
              <a:rPr lang="it-IT" sz="1100" dirty="0" err="1">
                <a:solidFill>
                  <a:schemeClr val="accent1"/>
                </a:solidFill>
              </a:rPr>
              <a:t>surface</a:t>
            </a:r>
            <a:endParaRPr lang="it-IT" sz="1100" dirty="0">
              <a:solidFill>
                <a:schemeClr val="accent1"/>
              </a:solidFill>
            </a:endParaRPr>
          </a:p>
          <a:p>
            <a:r>
              <a:rPr lang="it-IT" sz="1100" dirty="0">
                <a:solidFill>
                  <a:srgbClr val="FF0000"/>
                </a:solidFill>
              </a:rPr>
              <a:t>Old </a:t>
            </a:r>
            <a:r>
              <a:rPr lang="it-IT" sz="1100" dirty="0" err="1">
                <a:solidFill>
                  <a:srgbClr val="FF0000"/>
                </a:solidFill>
              </a:rPr>
              <a:t>surface</a:t>
            </a:r>
            <a:endParaRPr lang="it-IT" sz="1100" dirty="0">
              <a:solidFill>
                <a:srgbClr val="FF0000"/>
              </a:solidFill>
            </a:endParaRPr>
          </a:p>
        </p:txBody>
      </p:sp>
    </p:spTree>
    <p:extLst>
      <p:ext uri="{BB962C8B-B14F-4D97-AF65-F5344CB8AC3E}">
        <p14:creationId xmlns:p14="http://schemas.microsoft.com/office/powerpoint/2010/main" val="970354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V="1">
            <a:off x="1043608" y="-20539"/>
            <a:ext cx="8045531" cy="1203597"/>
          </a:xfrm>
          <a:prstGeom prst="rtTriangle">
            <a:avLst/>
          </a:prstGeom>
          <a:solidFill>
            <a:srgbClr val="111E59"/>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rettangolo 16"/>
          <p:cNvSpPr/>
          <p:nvPr/>
        </p:nvSpPr>
        <p:spPr>
          <a:xfrm flipH="1" flipV="1">
            <a:off x="0" y="-21133"/>
            <a:ext cx="1043608" cy="1204191"/>
          </a:xfrm>
          <a:prstGeom prst="rtTriangle">
            <a:avLst/>
          </a:prstGeom>
          <a:solidFill>
            <a:srgbClr val="111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1"/>
          <p:cNvSpPr txBox="1">
            <a:spLocks/>
          </p:cNvSpPr>
          <p:nvPr/>
        </p:nvSpPr>
        <p:spPr>
          <a:xfrm>
            <a:off x="8748464" y="4840996"/>
            <a:ext cx="418145" cy="30391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11E59"/>
                </a:solidFill>
                <a:latin typeface="Bodoni MT" panose="02070603080606020203" pitchFamily="18" charset="0"/>
              </a:rPr>
              <a:t>8</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0" y="4870063"/>
            <a:ext cx="1118569" cy="279387"/>
          </a:xfrm>
          <a:prstGeom prst="rect">
            <a:avLst/>
          </a:prstGeom>
        </p:spPr>
      </p:pic>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1118569" y="4870063"/>
            <a:ext cx="1118569" cy="279387"/>
          </a:xfrm>
          <a:prstGeom prst="rect">
            <a:avLst/>
          </a:prstGeom>
        </p:spPr>
      </p:pic>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2237139" y="4870063"/>
            <a:ext cx="1118569" cy="279387"/>
          </a:xfrm>
          <a:prstGeom prst="rect">
            <a:avLst/>
          </a:prstGeom>
        </p:spPr>
      </p:pic>
      <p:pic>
        <p:nvPicPr>
          <p:cNvPr id="21" name="Immagine 20"/>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3355709" y="4870800"/>
            <a:ext cx="1118569" cy="279387"/>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4474278" y="4870800"/>
            <a:ext cx="1118569" cy="279387"/>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5592845" y="4870800"/>
            <a:ext cx="1118569" cy="279387"/>
          </a:xfrm>
          <a:prstGeom prst="rect">
            <a:avLst/>
          </a:prstGeom>
        </p:spPr>
      </p:pic>
      <p:pic>
        <p:nvPicPr>
          <p:cNvPr id="26" name="Immagine 25"/>
          <p:cNvPicPr>
            <a:picLocks noChangeAspect="1"/>
          </p:cNvPicPr>
          <p:nvPr/>
        </p:nvPicPr>
        <p:blipFill rotWithShape="1">
          <a:blip r:embed="rId2" cstate="print">
            <a:extLst>
              <a:ext uri="{28A0092B-C50C-407E-A947-70E740481C1C}">
                <a14:useLocalDpi xmlns:a14="http://schemas.microsoft.com/office/drawing/2010/main" val="0"/>
              </a:ext>
            </a:extLst>
          </a:blip>
          <a:srcRect l="6673" t="75151" r="14884"/>
          <a:stretch/>
        </p:blipFill>
        <p:spPr>
          <a:xfrm>
            <a:off x="6706675" y="4870800"/>
            <a:ext cx="1118569" cy="279387"/>
          </a:xfrm>
          <a:prstGeom prst="rect">
            <a:avLst/>
          </a:prstGeom>
        </p:spPr>
      </p:pic>
      <p:pic>
        <p:nvPicPr>
          <p:cNvPr id="27" name="Immagine 26"/>
          <p:cNvPicPr>
            <a:picLocks noChangeAspect="1"/>
          </p:cNvPicPr>
          <p:nvPr/>
        </p:nvPicPr>
        <p:blipFill rotWithShape="1">
          <a:blip r:embed="rId2" cstate="print">
            <a:extLst>
              <a:ext uri="{28A0092B-C50C-407E-A947-70E740481C1C}">
                <a14:useLocalDpi xmlns:a14="http://schemas.microsoft.com/office/drawing/2010/main" val="0"/>
              </a:ext>
            </a:extLst>
          </a:blip>
          <a:srcRect l="6673" t="75151" r="27680"/>
          <a:stretch/>
        </p:blipFill>
        <p:spPr>
          <a:xfrm>
            <a:off x="7812361" y="4870063"/>
            <a:ext cx="936104" cy="279387"/>
          </a:xfrm>
          <a:prstGeom prst="rect">
            <a:avLst/>
          </a:prstGeom>
        </p:spPr>
      </p:pic>
      <p:sp>
        <p:nvSpPr>
          <p:cNvPr id="3" name="Rettangolo 2"/>
          <p:cNvSpPr/>
          <p:nvPr/>
        </p:nvSpPr>
        <p:spPr>
          <a:xfrm>
            <a:off x="0" y="4874579"/>
            <a:ext cx="8748465" cy="267494"/>
          </a:xfrm>
          <a:prstGeom prst="rect">
            <a:avLst/>
          </a:prstGeom>
          <a:solidFill>
            <a:srgbClr val="111E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265407"/>
            <a:ext cx="2916000" cy="604656"/>
          </a:xfrm>
          <a:prstGeom prst="rect">
            <a:avLst/>
          </a:prstGeom>
          <a:noFill/>
        </p:spPr>
      </p:pic>
      <p:pic>
        <p:nvPicPr>
          <p:cNvPr id="33" name="Immagin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002" y="4266000"/>
            <a:ext cx="2916000" cy="604656"/>
          </a:xfrm>
          <a:prstGeom prst="rect">
            <a:avLst/>
          </a:prstGeom>
          <a:noFill/>
        </p:spPr>
      </p:pic>
      <p:pic>
        <p:nvPicPr>
          <p:cNvPr id="34" name="Immagin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341" y="4272144"/>
            <a:ext cx="2920124" cy="604656"/>
          </a:xfrm>
          <a:prstGeom prst="rect">
            <a:avLst/>
          </a:prstGeom>
          <a:noFill/>
        </p:spPr>
      </p:pic>
      <p:sp>
        <p:nvSpPr>
          <p:cNvPr id="22" name="Rectangle 1"/>
          <p:cNvSpPr txBox="1">
            <a:spLocks/>
          </p:cNvSpPr>
          <p:nvPr/>
        </p:nvSpPr>
        <p:spPr>
          <a:xfrm>
            <a:off x="687568" y="2077988"/>
            <a:ext cx="6875142" cy="1335081"/>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pPr>
            <a:endParaRPr lang="en-US" sz="1800" dirty="0">
              <a:solidFill>
                <a:srgbClr val="111E59"/>
              </a:solidFill>
              <a:latin typeface="Calibri" panose="020F0502020204030204" pitchFamily="34" charset="0"/>
              <a:cs typeface="Calibri" panose="020F0502020204030204" pitchFamily="34" charset="0"/>
            </a:endParaRPr>
          </a:p>
        </p:txBody>
      </p:sp>
      <p:sp>
        <p:nvSpPr>
          <p:cNvPr id="5" name="Rettangolo 4">
            <a:extLst>
              <a:ext uri="{FF2B5EF4-FFF2-40B4-BE49-F238E27FC236}">
                <a16:creationId xmlns:a16="http://schemas.microsoft.com/office/drawing/2014/main" id="{D1A56079-306C-4BB3-A454-4380F068C341}"/>
              </a:ext>
            </a:extLst>
          </p:cNvPr>
          <p:cNvSpPr/>
          <p:nvPr/>
        </p:nvSpPr>
        <p:spPr>
          <a:xfrm>
            <a:off x="-2" y="-308569"/>
            <a:ext cx="9144000" cy="5450642"/>
          </a:xfrm>
          <a:prstGeom prst="rect">
            <a:avLst/>
          </a:prstGeom>
          <a:solidFill>
            <a:schemeClr val="bg1">
              <a:alpha val="48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Rectangle 1">
            <a:extLst>
              <a:ext uri="{FF2B5EF4-FFF2-40B4-BE49-F238E27FC236}">
                <a16:creationId xmlns:a16="http://schemas.microsoft.com/office/drawing/2014/main" id="{2DD28AB9-E6FD-4A78-8CDE-05D238D22AD8}"/>
              </a:ext>
            </a:extLst>
          </p:cNvPr>
          <p:cNvSpPr txBox="1">
            <a:spLocks/>
          </p:cNvSpPr>
          <p:nvPr/>
        </p:nvSpPr>
        <p:spPr>
          <a:xfrm>
            <a:off x="-21884" y="-198135"/>
            <a:ext cx="3744414" cy="1233105"/>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111E59"/>
                </a:solidFill>
                <a:latin typeface="Bodoni MT" panose="02070603080606020203" pitchFamily="18" charset="0"/>
              </a:rPr>
              <a:t>Polcevera</a:t>
            </a:r>
            <a:r>
              <a:rPr lang="en-US" sz="2400" b="1" dirty="0">
                <a:solidFill>
                  <a:srgbClr val="111E59"/>
                </a:solidFill>
                <a:latin typeface="Bodoni MT" panose="02070603080606020203" pitchFamily="18" charset="0"/>
              </a:rPr>
              <a:t> Valley</a:t>
            </a:r>
            <a:endParaRPr lang="en-US" sz="2400" b="1" i="1" dirty="0">
              <a:solidFill>
                <a:srgbClr val="111E59"/>
              </a:solidFill>
              <a:latin typeface="Bodoni MT" panose="02070603080606020203" pitchFamily="18" charset="0"/>
            </a:endParaRPr>
          </a:p>
          <a:p>
            <a:r>
              <a:rPr lang="en-US" sz="2400" b="1" dirty="0">
                <a:solidFill>
                  <a:srgbClr val="111E59"/>
                </a:solidFill>
                <a:latin typeface="Bodoni MT" panose="02070603080606020203" pitchFamily="18" charset="0"/>
              </a:rPr>
              <a:t> </a:t>
            </a:r>
            <a:endParaRPr lang="en-US" sz="1800" b="1" dirty="0">
              <a:solidFill>
                <a:srgbClr val="111E59"/>
              </a:solidFill>
              <a:latin typeface="Bodoni MT" panose="02070603080606020203" pitchFamily="18" charset="0"/>
            </a:endParaRPr>
          </a:p>
        </p:txBody>
      </p:sp>
      <p:pic>
        <p:nvPicPr>
          <p:cNvPr id="8" name="Immagine 7">
            <a:extLst>
              <a:ext uri="{FF2B5EF4-FFF2-40B4-BE49-F238E27FC236}">
                <a16:creationId xmlns:a16="http://schemas.microsoft.com/office/drawing/2014/main" id="{B7DC0715-8E5B-4AE2-B9B2-FE31B6C2C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69" y="475338"/>
            <a:ext cx="2833273" cy="2003082"/>
          </a:xfrm>
          <a:prstGeom prst="rect">
            <a:avLst/>
          </a:prstGeom>
          <a:ln>
            <a:solidFill>
              <a:schemeClr val="tx1"/>
            </a:solidFill>
          </a:ln>
        </p:spPr>
      </p:pic>
      <p:pic>
        <p:nvPicPr>
          <p:cNvPr id="11" name="Immagine 10">
            <a:extLst>
              <a:ext uri="{FF2B5EF4-FFF2-40B4-BE49-F238E27FC236}">
                <a16:creationId xmlns:a16="http://schemas.microsoft.com/office/drawing/2014/main" id="{5EAD9722-4B37-432F-9750-7DB0D484B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30" y="2546110"/>
            <a:ext cx="3215971" cy="2273644"/>
          </a:xfrm>
          <a:prstGeom prst="rect">
            <a:avLst/>
          </a:prstGeom>
          <a:ln>
            <a:solidFill>
              <a:schemeClr val="tx1"/>
            </a:solidFill>
          </a:ln>
        </p:spPr>
      </p:pic>
      <p:pic>
        <p:nvPicPr>
          <p:cNvPr id="14" name="Immagine 13">
            <a:extLst>
              <a:ext uri="{FF2B5EF4-FFF2-40B4-BE49-F238E27FC236}">
                <a16:creationId xmlns:a16="http://schemas.microsoft.com/office/drawing/2014/main" id="{621FB568-B058-4BB8-9AC9-67590D1668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370" y="418417"/>
            <a:ext cx="3877948" cy="2741765"/>
          </a:xfrm>
          <a:prstGeom prst="rect">
            <a:avLst/>
          </a:prstGeom>
        </p:spPr>
      </p:pic>
      <p:pic>
        <p:nvPicPr>
          <p:cNvPr id="30" name="Immagine 29">
            <a:extLst>
              <a:ext uri="{FF2B5EF4-FFF2-40B4-BE49-F238E27FC236}">
                <a16:creationId xmlns:a16="http://schemas.microsoft.com/office/drawing/2014/main" id="{7FF14AC0-1BD0-4242-B2FA-FD6F1D7EB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5929" y="3251860"/>
            <a:ext cx="4619898" cy="1537404"/>
          </a:xfrm>
          <a:prstGeom prst="rect">
            <a:avLst/>
          </a:prstGeom>
        </p:spPr>
      </p:pic>
      <p:pic>
        <p:nvPicPr>
          <p:cNvPr id="7" name="Immagine 6">
            <a:extLst>
              <a:ext uri="{FF2B5EF4-FFF2-40B4-BE49-F238E27FC236}">
                <a16:creationId xmlns:a16="http://schemas.microsoft.com/office/drawing/2014/main" id="{FDF857CC-F853-4FC5-97D5-4103D6783C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11" y="4031620"/>
            <a:ext cx="2031172" cy="959448"/>
          </a:xfrm>
          <a:prstGeom prst="rect">
            <a:avLst/>
          </a:prstGeom>
          <a:ln>
            <a:solidFill>
              <a:schemeClr val="tx1"/>
            </a:solidFill>
          </a:ln>
        </p:spPr>
      </p:pic>
      <p:cxnSp>
        <p:nvCxnSpPr>
          <p:cNvPr id="12" name="Connettore 2 11">
            <a:extLst>
              <a:ext uri="{FF2B5EF4-FFF2-40B4-BE49-F238E27FC236}">
                <a16:creationId xmlns:a16="http://schemas.microsoft.com/office/drawing/2014/main" id="{235D26BD-C366-4772-9FF6-07175E9AEED7}"/>
              </a:ext>
            </a:extLst>
          </p:cNvPr>
          <p:cNvCxnSpPr/>
          <p:nvPr/>
        </p:nvCxnSpPr>
        <p:spPr>
          <a:xfrm flipV="1">
            <a:off x="1118569" y="3413069"/>
            <a:ext cx="968646" cy="607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65177167-2E0F-4B86-80AE-2BB129E43568}"/>
              </a:ext>
            </a:extLst>
          </p:cNvPr>
          <p:cNvSpPr txBox="1"/>
          <p:nvPr/>
        </p:nvSpPr>
        <p:spPr>
          <a:xfrm>
            <a:off x="5033562" y="3693469"/>
            <a:ext cx="936104" cy="430887"/>
          </a:xfrm>
          <a:prstGeom prst="rect">
            <a:avLst/>
          </a:prstGeom>
          <a:noFill/>
        </p:spPr>
        <p:txBody>
          <a:bodyPr wrap="square" rtlCol="0">
            <a:spAutoFit/>
          </a:bodyPr>
          <a:lstStyle/>
          <a:p>
            <a:r>
              <a:rPr lang="it-IT" sz="1100" dirty="0">
                <a:solidFill>
                  <a:schemeClr val="accent1"/>
                </a:solidFill>
              </a:rPr>
              <a:t>New </a:t>
            </a:r>
            <a:r>
              <a:rPr lang="it-IT" sz="1100" dirty="0" err="1">
                <a:solidFill>
                  <a:schemeClr val="accent1"/>
                </a:solidFill>
              </a:rPr>
              <a:t>surface</a:t>
            </a:r>
            <a:endParaRPr lang="it-IT" sz="1100" dirty="0">
              <a:solidFill>
                <a:schemeClr val="accent1"/>
              </a:solidFill>
            </a:endParaRPr>
          </a:p>
          <a:p>
            <a:r>
              <a:rPr lang="it-IT" sz="1100" dirty="0">
                <a:solidFill>
                  <a:srgbClr val="FF0000"/>
                </a:solidFill>
              </a:rPr>
              <a:t>Old </a:t>
            </a:r>
            <a:r>
              <a:rPr lang="it-IT" sz="1100" dirty="0" err="1">
                <a:solidFill>
                  <a:srgbClr val="FF0000"/>
                </a:solidFill>
              </a:rPr>
              <a:t>surface</a:t>
            </a:r>
            <a:endParaRPr lang="it-IT" sz="1100" dirty="0">
              <a:solidFill>
                <a:srgbClr val="FF0000"/>
              </a:solidFill>
            </a:endParaRPr>
          </a:p>
        </p:txBody>
      </p:sp>
      <p:sp>
        <p:nvSpPr>
          <p:cNvPr id="29" name="CasellaDiTesto 28">
            <a:extLst>
              <a:ext uri="{FF2B5EF4-FFF2-40B4-BE49-F238E27FC236}">
                <a16:creationId xmlns:a16="http://schemas.microsoft.com/office/drawing/2014/main" id="{AF65013D-2986-4AB5-83A5-CB4327148143}"/>
              </a:ext>
            </a:extLst>
          </p:cNvPr>
          <p:cNvSpPr txBox="1"/>
          <p:nvPr/>
        </p:nvSpPr>
        <p:spPr>
          <a:xfrm>
            <a:off x="2094276" y="4787158"/>
            <a:ext cx="3804763" cy="338554"/>
          </a:xfrm>
          <a:prstGeom prst="rect">
            <a:avLst/>
          </a:prstGeom>
          <a:noFill/>
        </p:spPr>
        <p:txBody>
          <a:bodyPr wrap="square" rtlCol="0">
            <a:spAutoFit/>
          </a:bodyPr>
          <a:lstStyle/>
          <a:p>
            <a:r>
              <a:rPr lang="it-IT" sz="1600" i="1" dirty="0">
                <a:latin typeface="Bodoni MT" panose="02070603080606020203" pitchFamily="18" charset="0"/>
              </a:rPr>
              <a:t>Morandi Bridge </a:t>
            </a:r>
            <a:r>
              <a:rPr lang="it-IT" sz="1600" i="1" dirty="0" err="1">
                <a:latin typeface="Bodoni MT" panose="02070603080606020203" pitchFamily="18" charset="0"/>
              </a:rPr>
              <a:t>collapsed</a:t>
            </a:r>
            <a:r>
              <a:rPr lang="it-IT" sz="1600" i="1" dirty="0">
                <a:latin typeface="Bodoni MT" panose="02070603080606020203" pitchFamily="18" charset="0"/>
              </a:rPr>
              <a:t> in 2018</a:t>
            </a:r>
            <a:endParaRPr lang="it-IT" sz="1600" dirty="0"/>
          </a:p>
        </p:txBody>
      </p:sp>
    </p:spTree>
    <p:extLst>
      <p:ext uri="{BB962C8B-B14F-4D97-AF65-F5344CB8AC3E}">
        <p14:creationId xmlns:p14="http://schemas.microsoft.com/office/powerpoint/2010/main" val="31114278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1E59"/>
        </a:solidFill>
        <a:ln>
          <a:noFill/>
        </a:ln>
        <a:effectLst>
          <a:outerShdw blurRad="50800" dist="50800" dir="5400000" algn="ctr" rotWithShape="0">
            <a:schemeClr val="bg1"/>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2779</TotalTime>
  <Words>440</Words>
  <Application>Microsoft Office PowerPoint</Application>
  <PresentationFormat>Presentazione su schermo (16:9)</PresentationFormat>
  <Paragraphs>71</Paragraphs>
  <Slides>11</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11</vt:i4>
      </vt:variant>
    </vt:vector>
  </HeadingPairs>
  <TitlesOfParts>
    <vt:vector size="18" baseType="lpstr">
      <vt:lpstr>Arial</vt:lpstr>
      <vt:lpstr>Bodoni MT</vt:lpstr>
      <vt:lpstr>Calibri</vt:lpstr>
      <vt:lpstr>Comic Sans MS</vt:lpstr>
      <vt:lpstr>Times New Roman</vt:lpstr>
      <vt:lpstr>Wingdings</vt:lpstr>
      <vt:lpstr>Tema di Office</vt:lpstr>
      <vt:lpstr> Coupling historical maps and Lidar data to recognize man-made landforms in urban areas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Policastro Davide</dc:creator>
  <cp:lastModifiedBy>oliviero werthmuller</cp:lastModifiedBy>
  <cp:revision>127</cp:revision>
  <dcterms:created xsi:type="dcterms:W3CDTF">2019-10-29T09:31:27Z</dcterms:created>
  <dcterms:modified xsi:type="dcterms:W3CDTF">2020-04-30T19:02:59Z</dcterms:modified>
</cp:coreProperties>
</file>