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_rels/slideMaster7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3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_rels/presentation.xml.rels" ContentType="application/vnd.openxmlformats-package.relationships+xml"/>
  <Override PartName="/ppt/media/image28.png" ContentType="image/png"/>
  <Override PartName="/ppt/media/image7.jpeg" ContentType="image/jpeg"/>
  <Override PartName="/ppt/media/image26.png" ContentType="image/png"/>
  <Override PartName="/ppt/media/image24.png" ContentType="image/png"/>
  <Override PartName="/ppt/media/image11.jpeg" ContentType="image/jpeg"/>
  <Override PartName="/ppt/media/image22.png" ContentType="image/png"/>
  <Override PartName="/ppt/media/image21.png" ContentType="image/png"/>
  <Override PartName="/ppt/media/image19.png" ContentType="image/png"/>
  <Override PartName="/ppt/media/image17.png" ContentType="image/png"/>
  <Override PartName="/ppt/media/image16.png" ContentType="image/png"/>
  <Override PartName="/ppt/media/image29.png" ContentType="image/png"/>
  <Override PartName="/ppt/media/image2.wmf" ContentType="image/x-wmf"/>
  <Override PartName="/ppt/media/image31.png" ContentType="image/png"/>
  <Override PartName="/ppt/media/image14.wmf" ContentType="image/x-wmf"/>
  <Override PartName="/ppt/media/image32.png" ContentType="image/png"/>
  <Override PartName="/ppt/media/image1.jpeg" ContentType="image/jpeg"/>
  <Override PartName="/ppt/media/image13.jpeg" ContentType="image/jpeg"/>
  <Override PartName="/ppt/media/image23.png" ContentType="image/png"/>
  <Override PartName="/ppt/media/image33.png" ContentType="image/png"/>
  <Override PartName="/ppt/media/image34.png" ContentType="image/png"/>
  <Override PartName="/ppt/media/image35.png" ContentType="image/png"/>
  <Override PartName="/ppt/media/image5.jpeg" ContentType="image/jpeg"/>
  <Override PartName="/ppt/media/image36.png" ContentType="image/png"/>
  <Override PartName="/ppt/media/image12.wmf" ContentType="image/x-wmf"/>
  <Override PartName="/ppt/media/image27.png" ContentType="image/png"/>
  <Override PartName="/ppt/media/image37.png" ContentType="image/png"/>
  <Override PartName="/ppt/media/image38.png" ContentType="image/png"/>
  <Override PartName="/ppt/media/image9.jpeg" ContentType="image/jpeg"/>
  <Override PartName="/ppt/media/image39.gif" ContentType="image/gif"/>
  <Override PartName="/ppt/media/image4.wmf" ContentType="image/x-wmf"/>
  <Override PartName="/ppt/media/image41.png" ContentType="image/png"/>
  <Override PartName="/ppt/media/image40.png" ContentType="image/png"/>
  <Override PartName="/ppt/media/image8.wmf" ContentType="image/x-wmf"/>
  <Override PartName="/ppt/media/image10.wmf" ContentType="image/x-wmf"/>
  <Override PartName="/ppt/media/image25.png" ContentType="image/png"/>
  <Override PartName="/ppt/media/image18.png" ContentType="image/png"/>
  <Override PartName="/ppt/media/image20.png" ContentType="image/png"/>
  <Override PartName="/ppt/media/image6.wmf" ContentType="image/x-wmf"/>
  <Override PartName="/ppt/media/image30.png" ContentType="image/png"/>
  <Override PartName="/ppt/media/image3.jpeg" ContentType="image/jpeg"/>
  <Override PartName="/ppt/media/image15.png" ContentType="image/png"/>
  <Override PartName="/ppt/slideLayouts/_rels/slideLayout34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84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83.xml.rels" ContentType="application/vnd.openxmlformats-package.relationships+xml"/>
  <Override PartName="/ppt/slideLayouts/_rels/slideLayout7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61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63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62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76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81.xml.rels" ContentType="application/vnd.openxmlformats-package.relationships+xml"/>
  <Override PartName="/ppt/slideLayouts/_rels/slideLayout65.xml.rels" ContentType="application/vnd.openxmlformats-package.relationships+xml"/>
  <Override PartName="/ppt/slideLayouts/_rels/slideLayout74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82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75.xml.rels" ContentType="application/vnd.openxmlformats-package.relationships+xml"/>
  <Override PartName="/ppt/slideLayouts/_rels/slideLayout80.xml.rels" ContentType="application/vnd.openxmlformats-package.relationships+xml"/>
  <Override PartName="/ppt/slideLayouts/_rels/slideLayout64.xml.rels" ContentType="application/vnd.openxmlformats-package.relationships+xml"/>
  <Override PartName="/ppt/slideLayouts/_rels/slideLayout69.xml.rels" ContentType="application/vnd.openxmlformats-package.relationships+xml"/>
  <Override PartName="/ppt/slideLayouts/_rels/slideLayout73.xml.rels" ContentType="application/vnd.openxmlformats-package.relationships+xml"/>
  <Override PartName="/ppt/slideLayouts/_rels/slideLayout78.xml.rels" ContentType="application/vnd.openxmlformats-package.relationships+xml"/>
  <Override PartName="/ppt/slideLayouts/_rels/slideLayout68.xml.rels" ContentType="application/vnd.openxmlformats-package.relationships+xml"/>
  <Override PartName="/ppt/slideLayouts/_rels/slideLayout72.xml.rels" ContentType="application/vnd.openxmlformats-package.relationships+xml"/>
  <Override PartName="/ppt/slideLayouts/_rels/slideLayout77.xml.rels" ContentType="application/vnd.openxmlformats-package.relationships+xml"/>
  <Override PartName="/ppt/slideLayouts/_rels/slideLayout67.xml.rels" ContentType="application/vnd.openxmlformats-package.relationships+xml"/>
  <Override PartName="/ppt/slideLayouts/_rels/slideLayout71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66.xml.rels" ContentType="application/vnd.openxmlformats-package.relationships+xml"/>
  <Override PartName="/ppt/slideLayouts/_rels/slideLayout70.xml.rels" ContentType="application/vnd.openxmlformats-package.relationships+xml"/>
  <Override PartName="/ppt/slideLayouts/slideLayout56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3.xml.rels" ContentType="application/vnd.openxmlformats-package.relationships+xml"/>
  <Override PartName="/ppt/slides/_rels/slide12.xml.rels" ContentType="application/vnd.openxmlformats-package.relationships+xml"/>
  <Override PartName="/ppt/slides/_rels/slide15.xml.rels" ContentType="application/vnd.openxmlformats-package.relationships+xml"/>
  <Override PartName="/ppt/slides/_rels/slide14.xml.rels" ContentType="application/vnd.openxmlformats-package.relationships+xml"/>
  <Override PartName="/ppt/slides/_rels/slide11.xml.rels" ContentType="application/vnd.openxmlformats-package.relationships+xml"/>
  <Override PartName="/ppt/slides/_rels/slide1.xml.rels" ContentType="application/vnd.openxmlformats-package.relationships+xml"/>
  <Override PartName="/ppt/slides/_rels/slide4.xml.rels" ContentType="application/vnd.openxmlformats-package.relationships+xml"/>
  <Override PartName="/ppt/slides/_rels/slide2.xml.rels" ContentType="application/vnd.openxmlformats-package.relationships+xml"/>
  <Override PartName="/ppt/slides/_rels/slide5.xml.rels" ContentType="application/vnd.openxmlformats-package.relationships+xml"/>
  <Override PartName="/ppt/slides/_rels/slide3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10.xml.rels" ContentType="application/vnd.openxmlformats-package.relationships+xml"/>
  <Override PartName="/ppt/slides/slide13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10.xml" ContentType="application/vnd.openxmlformats-officedocument.presentationml.slide+xml"/>
  <Override PartName="/ppt/slides/slide8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9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  <p:sldMasterId id="2147483713" r:id="rId7"/>
    <p:sldMasterId id="2147483726" r:id="rId8"/>
  </p:sld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</p:sldIdLst>
  <p:sldSz cx="9144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" Target="slides/slide1.xml"/><Relationship Id="rId10" Type="http://schemas.openxmlformats.org/officeDocument/2006/relationships/slide" Target="slides/slide2.xml"/><Relationship Id="rId11" Type="http://schemas.openxmlformats.org/officeDocument/2006/relationships/slide" Target="slides/slide3.xml"/><Relationship Id="rId12" Type="http://schemas.openxmlformats.org/officeDocument/2006/relationships/slide" Target="slides/slide4.xml"/><Relationship Id="rId13" Type="http://schemas.openxmlformats.org/officeDocument/2006/relationships/slide" Target="slides/slide5.xml"/><Relationship Id="rId14" Type="http://schemas.openxmlformats.org/officeDocument/2006/relationships/slide" Target="slides/slide6.xml"/><Relationship Id="rId15" Type="http://schemas.openxmlformats.org/officeDocument/2006/relationships/slide" Target="slides/slide7.xml"/><Relationship Id="rId16" Type="http://schemas.openxmlformats.org/officeDocument/2006/relationships/slide" Target="slides/slide8.xml"/><Relationship Id="rId17" Type="http://schemas.openxmlformats.org/officeDocument/2006/relationships/slide" Target="slides/slide9.xml"/><Relationship Id="rId18" Type="http://schemas.openxmlformats.org/officeDocument/2006/relationships/slide" Target="slides/slide10.xml"/><Relationship Id="rId19" Type="http://schemas.openxmlformats.org/officeDocument/2006/relationships/slide" Target="slides/slide11.xml"/><Relationship Id="rId20" Type="http://schemas.openxmlformats.org/officeDocument/2006/relationships/slide" Target="slides/slide12.xml"/><Relationship Id="rId21" Type="http://schemas.openxmlformats.org/officeDocument/2006/relationships/slide" Target="slides/slide13.xml"/><Relationship Id="rId22" Type="http://schemas.openxmlformats.org/officeDocument/2006/relationships/slide" Target="slides/slide14.xml"/><Relationship Id="rId23" Type="http://schemas.openxmlformats.org/officeDocument/2006/relationships/slide" Target="slides/slide15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AT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AT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AT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AT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AT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AT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AT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1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8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3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6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7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8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9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0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AT" sz="3200" spc="-1" strike="noStrike">
              <a:latin typeface="Arial"/>
            </a:endParaRP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AT" sz="3200" spc="-1" strike="noStrike">
              <a:latin typeface="Arial"/>
            </a:endParaRP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2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9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4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AT" sz="3200" spc="-1" strike="noStrike">
              <a:latin typeface="Arial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7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8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9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0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1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7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AT" sz="3200" spc="-1" strike="noStrike">
              <a:latin typeface="Arial"/>
            </a:endParaRPr>
          </a:p>
        </p:txBody>
      </p:sp>
    </p:spTree>
  </p:cSld>
</p:sldLayout>
</file>

<file path=ppt/slideLayouts/slideLayout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AT" sz="3200" spc="-1" strike="noStrike">
              <a:latin typeface="Arial"/>
            </a:endParaRPr>
          </a:p>
        </p:txBody>
      </p:sp>
    </p:spTree>
  </p:cSld>
</p:sldLayout>
</file>

<file path=ppt/slideLayouts/slideLayout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2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9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4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7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8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9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0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1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7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7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AT" sz="3200" spc="-1" strike="noStrike">
              <a:latin typeface="Arial"/>
            </a:endParaRPr>
          </a:p>
        </p:txBody>
      </p:sp>
    </p:spTree>
  </p:cSld>
</p:sldLayout>
</file>

<file path=ppt/slideLayouts/slideLayout7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AT" sz="3200" spc="-1" strike="noStrike">
              <a:latin typeface="Arial"/>
            </a:endParaRPr>
          </a:p>
        </p:txBody>
      </p:sp>
    </p:spTree>
  </p:cSld>
</p:sldLayout>
</file>

<file path=ppt/slideLayouts/slideLayout7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2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9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4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7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8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9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0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1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2.wmf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3.jpeg"/><Relationship Id="rId3" Type="http://schemas.openxmlformats.org/officeDocument/2006/relationships/image" Target="../media/image4.wmf"/><Relationship Id="rId4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6.xml"/><Relationship Id="rId8" Type="http://schemas.openxmlformats.org/officeDocument/2006/relationships/slideLayout" Target="../slideLayouts/slideLayout17.xml"/><Relationship Id="rId9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5.jpeg"/><Relationship Id="rId3" Type="http://schemas.openxmlformats.org/officeDocument/2006/relationships/image" Target="../media/image6.wmf"/><Relationship Id="rId4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6.xml"/><Relationship Id="rId6" Type="http://schemas.openxmlformats.org/officeDocument/2006/relationships/slideLayout" Target="../slideLayouts/slideLayout27.xml"/><Relationship Id="rId7" Type="http://schemas.openxmlformats.org/officeDocument/2006/relationships/slideLayout" Target="../slideLayouts/slideLayout28.xml"/><Relationship Id="rId8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7.jpeg"/><Relationship Id="rId3" Type="http://schemas.openxmlformats.org/officeDocument/2006/relationships/image" Target="../media/image8.wmf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image" Target="../media/image9.jpeg"/><Relationship Id="rId3" Type="http://schemas.openxmlformats.org/officeDocument/2006/relationships/image" Target="../media/image10.wmf"/><Relationship Id="rId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2.xml"/><Relationship Id="rId8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0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image" Target="../media/image11.jpeg"/><Relationship Id="rId3" Type="http://schemas.openxmlformats.org/officeDocument/2006/relationships/image" Target="../media/image12.wmf"/><Relationship Id="rId4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4.xml"/><Relationship Id="rId8" Type="http://schemas.openxmlformats.org/officeDocument/2006/relationships/slideLayout" Target="../slideLayouts/slideLayout65.xml"/><Relationship Id="rId9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72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image" Target="../media/image13.jpeg"/><Relationship Id="rId3" Type="http://schemas.openxmlformats.org/officeDocument/2006/relationships/image" Target="../media/image14.wmf"/><Relationship Id="rId4" Type="http://schemas.openxmlformats.org/officeDocument/2006/relationships/slideLayout" Target="../slideLayouts/slideLayout73.xml"/><Relationship Id="rId5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6.xml"/><Relationship Id="rId8" Type="http://schemas.openxmlformats.org/officeDocument/2006/relationships/slideLayout" Target="../slideLayouts/slideLayout77.xml"/><Relationship Id="rId9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1.xml"/><Relationship Id="rId13" Type="http://schemas.openxmlformats.org/officeDocument/2006/relationships/slideLayout" Target="../slideLayouts/slideLayout82.xml"/><Relationship Id="rId14" Type="http://schemas.openxmlformats.org/officeDocument/2006/relationships/slideLayout" Target="../slideLayouts/slideLayout83.xml"/><Relationship Id="rId15" Type="http://schemas.openxmlformats.org/officeDocument/2006/relationships/slideLayout" Target="../slideLayouts/slideLayout8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0" name="Picture 7" descr="Background.jpg"/>
          <p:cNvPicPr/>
          <p:nvPr/>
        </p:nvPicPr>
        <p:blipFill>
          <a:blip r:embed="rId2"/>
          <a:srcRect l="-1934" t="64400" r="-48" b="18662"/>
          <a:stretch/>
        </p:blipFill>
        <p:spPr>
          <a:xfrm>
            <a:off x="-176760" y="0"/>
            <a:ext cx="9324000" cy="1004040"/>
          </a:xfrm>
          <a:prstGeom prst="rect">
            <a:avLst/>
          </a:prstGeom>
          <a:ln>
            <a:noFill/>
          </a:ln>
        </p:spPr>
      </p:pic>
      <p:pic>
        <p:nvPicPr>
          <p:cNvPr id="1" name="Picture 8" descr="CTBTO-logo-Short-Engl-White.eps"/>
          <p:cNvPicPr/>
          <p:nvPr/>
        </p:nvPicPr>
        <p:blipFill>
          <a:blip r:embed="rId3"/>
          <a:stretch/>
        </p:blipFill>
        <p:spPr>
          <a:xfrm>
            <a:off x="457200" y="307800"/>
            <a:ext cx="1383120" cy="367200"/>
          </a:xfrm>
          <a:prstGeom prst="rect">
            <a:avLst/>
          </a:prstGeom>
          <a:ln>
            <a:noFill/>
          </a:ln>
        </p:spPr>
      </p:pic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880" cy="114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de-DE" sz="4400" spc="-1" strike="noStrike">
                <a:solidFill>
                  <a:srgbClr val="000000"/>
                </a:solidFill>
                <a:latin typeface="Arial"/>
              </a:rPr>
              <a:t>For</a:t>
            </a:r>
            <a:r>
              <a:rPr b="0" lang="de-DE" sz="4400" spc="-1" strike="noStrike">
                <a:solidFill>
                  <a:srgbClr val="000000"/>
                </a:solidFill>
                <a:latin typeface="Arial"/>
              </a:rPr>
              <a:t>mat </a:t>
            </a:r>
            <a:r>
              <a:rPr b="0" lang="de-DE" sz="4400" spc="-1" strike="noStrike">
                <a:solidFill>
                  <a:srgbClr val="000000"/>
                </a:solidFill>
                <a:latin typeface="Arial"/>
              </a:rPr>
              <a:t>des </a:t>
            </a:r>
            <a:r>
              <a:rPr b="0" lang="de-DE" sz="4400" spc="-1" strike="noStrike">
                <a:solidFill>
                  <a:srgbClr val="000000"/>
                </a:solidFill>
                <a:latin typeface="Arial"/>
              </a:rPr>
              <a:t>Titelt</a:t>
            </a:r>
            <a:r>
              <a:rPr b="0" lang="de-DE" sz="4400" spc="-1" strike="noStrike">
                <a:solidFill>
                  <a:srgbClr val="000000"/>
                </a:solidFill>
                <a:latin typeface="Arial"/>
              </a:rPr>
              <a:t>exte</a:t>
            </a:r>
            <a:r>
              <a:rPr b="0" lang="de-DE" sz="4400" spc="-1" strike="noStrike">
                <a:solidFill>
                  <a:srgbClr val="000000"/>
                </a:solidFill>
                <a:latin typeface="Arial"/>
              </a:rPr>
              <a:t>s </a:t>
            </a:r>
            <a:r>
              <a:rPr b="0" lang="de-DE" sz="4400" spc="-1" strike="noStrike">
                <a:solidFill>
                  <a:srgbClr val="000000"/>
                </a:solidFill>
                <a:latin typeface="Arial"/>
              </a:rPr>
              <a:t>durc</a:t>
            </a:r>
            <a:r>
              <a:rPr b="0" lang="de-DE" sz="4400" spc="-1" strike="noStrike">
                <a:solidFill>
                  <a:srgbClr val="000000"/>
                </a:solidFill>
                <a:latin typeface="Arial"/>
              </a:rPr>
              <a:t>h </a:t>
            </a:r>
            <a:r>
              <a:rPr b="0" lang="de-DE" sz="4400" spc="-1" strike="noStrike">
                <a:solidFill>
                  <a:srgbClr val="000000"/>
                </a:solidFill>
                <a:latin typeface="Arial"/>
              </a:rPr>
              <a:t>Klick</a:t>
            </a:r>
            <a:r>
              <a:rPr b="0" lang="de-DE" sz="4400" spc="-1" strike="noStrike">
                <a:solidFill>
                  <a:srgbClr val="000000"/>
                </a:solidFill>
                <a:latin typeface="Arial"/>
              </a:rPr>
              <a:t>en </a:t>
            </a:r>
            <a:r>
              <a:rPr b="0" lang="de-DE" sz="4400" spc="-1" strike="noStrike">
                <a:solidFill>
                  <a:srgbClr val="000000"/>
                </a:solidFill>
                <a:latin typeface="Arial"/>
              </a:rPr>
              <a:t>bear</a:t>
            </a:r>
            <a:r>
              <a:rPr b="0" lang="de-DE" sz="4400" spc="-1" strike="noStrike">
                <a:solidFill>
                  <a:srgbClr val="000000"/>
                </a:solidFill>
                <a:latin typeface="Arial"/>
              </a:rPr>
              <a:t>beite</a:t>
            </a:r>
            <a:r>
              <a:rPr b="0" lang="de-DE" sz="4400" spc="-1" strike="noStrike">
                <a:solidFill>
                  <a:srgbClr val="000000"/>
                </a:solidFill>
                <a:latin typeface="Arial"/>
              </a:rPr>
              <a:t>n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 algn="ctr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800" spc="-1" strike="noStrike">
                <a:solidFill>
                  <a:srgbClr val="000000"/>
                </a:solidFill>
                <a:latin typeface="Arial"/>
              </a:rPr>
              <a:t>Format des Gliederungstextes durch Klicken bearbeiten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 algn="ctr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800" spc="-1" strike="noStrike">
                <a:solidFill>
                  <a:srgbClr val="000000"/>
                </a:solidFill>
                <a:latin typeface="Arial"/>
              </a:rPr>
              <a:t>Zweite Gliederungsebene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 algn="ctr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800" spc="-1" strike="noStrike">
                <a:solidFill>
                  <a:srgbClr val="000000"/>
                </a:solidFill>
                <a:latin typeface="Arial"/>
              </a:rPr>
              <a:t>Dritte Gliederungsebene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 algn="ctr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800" spc="-1" strike="noStrike">
                <a:solidFill>
                  <a:srgbClr val="000000"/>
                </a:solidFill>
                <a:latin typeface="Arial"/>
              </a:rPr>
              <a:t>Vierte Gliederungsebene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800" spc="-1" strike="noStrike">
                <a:solidFill>
                  <a:srgbClr val="000000"/>
                </a:solidFill>
                <a:latin typeface="Arial"/>
              </a:rPr>
              <a:t>Fünfte Gliederungsebene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800" spc="-1" strike="noStrike">
                <a:solidFill>
                  <a:srgbClr val="000000"/>
                </a:solidFill>
                <a:latin typeface="Arial"/>
              </a:rPr>
              <a:t>Sechste Gliederungsebene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800" spc="-1" strike="noStrike">
                <a:solidFill>
                  <a:srgbClr val="000000"/>
                </a:solidFill>
                <a:latin typeface="Arial"/>
              </a:rPr>
              <a:t>Siebte Gliederungsebene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7" descr="Background.jpg"/>
          <p:cNvPicPr/>
          <p:nvPr/>
        </p:nvPicPr>
        <p:blipFill>
          <a:blip r:embed="rId2"/>
          <a:srcRect l="-1934" t="64400" r="-48" b="18662"/>
          <a:stretch/>
        </p:blipFill>
        <p:spPr>
          <a:xfrm>
            <a:off x="-176760" y="0"/>
            <a:ext cx="9324000" cy="1004040"/>
          </a:xfrm>
          <a:prstGeom prst="rect">
            <a:avLst/>
          </a:prstGeom>
          <a:ln>
            <a:noFill/>
          </a:ln>
        </p:spPr>
      </p:pic>
      <p:pic>
        <p:nvPicPr>
          <p:cNvPr id="41" name="Picture 8" descr="CTBTO-logo-Short-Engl-White.eps"/>
          <p:cNvPicPr/>
          <p:nvPr/>
        </p:nvPicPr>
        <p:blipFill>
          <a:blip r:embed="rId3"/>
          <a:stretch/>
        </p:blipFill>
        <p:spPr>
          <a:xfrm>
            <a:off x="457200" y="307800"/>
            <a:ext cx="1383120" cy="367200"/>
          </a:xfrm>
          <a:prstGeom prst="rect">
            <a:avLst/>
          </a:prstGeom>
          <a:ln>
            <a:noFill/>
          </a:ln>
        </p:spPr>
      </p:pic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Format des </a:t>
            </a:r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Titeltextes </a:t>
            </a:r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durch </a:t>
            </a:r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Klicken </a:t>
            </a:r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bearbeiten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800" spc="-1" strike="noStrike">
                <a:solidFill>
                  <a:srgbClr val="000000"/>
                </a:solidFill>
                <a:latin typeface="Arial"/>
              </a:rPr>
              <a:t>Format des Gliederungstextes durch Klicken bearbeiten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Zweite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Dritte Gliederungsebene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Vierte Gliederungsebene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Fünfte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Sechste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Siebte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7" descr="Background.jpg"/>
          <p:cNvPicPr/>
          <p:nvPr/>
        </p:nvPicPr>
        <p:blipFill>
          <a:blip r:embed="rId2"/>
          <a:srcRect l="-1934" t="64400" r="-48" b="18662"/>
          <a:stretch/>
        </p:blipFill>
        <p:spPr>
          <a:xfrm>
            <a:off x="-176760" y="0"/>
            <a:ext cx="9324000" cy="1004040"/>
          </a:xfrm>
          <a:prstGeom prst="rect">
            <a:avLst/>
          </a:prstGeom>
          <a:ln>
            <a:noFill/>
          </a:ln>
        </p:spPr>
      </p:pic>
      <p:pic>
        <p:nvPicPr>
          <p:cNvPr id="81" name="Picture 8" descr="CTBTO-logo-Short-Engl-White.eps"/>
          <p:cNvPicPr/>
          <p:nvPr/>
        </p:nvPicPr>
        <p:blipFill>
          <a:blip r:embed="rId3"/>
          <a:stretch/>
        </p:blipFill>
        <p:spPr>
          <a:xfrm>
            <a:off x="457200" y="307800"/>
            <a:ext cx="1383120" cy="367200"/>
          </a:xfrm>
          <a:prstGeom prst="rect">
            <a:avLst/>
          </a:prstGeom>
          <a:ln>
            <a:noFill/>
          </a:ln>
        </p:spPr>
      </p:pic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880" cy="114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de-DE" sz="4400" spc="-1" strike="noStrike">
                <a:solidFill>
                  <a:srgbClr val="000000"/>
                </a:solidFill>
                <a:latin typeface="Arial"/>
              </a:rPr>
              <a:t>For</a:t>
            </a:r>
            <a:r>
              <a:rPr b="0" lang="de-DE" sz="4400" spc="-1" strike="noStrike">
                <a:solidFill>
                  <a:srgbClr val="000000"/>
                </a:solidFill>
                <a:latin typeface="Arial"/>
              </a:rPr>
              <a:t>mat </a:t>
            </a:r>
            <a:r>
              <a:rPr b="0" lang="de-DE" sz="4400" spc="-1" strike="noStrike">
                <a:solidFill>
                  <a:srgbClr val="000000"/>
                </a:solidFill>
                <a:latin typeface="Arial"/>
              </a:rPr>
              <a:t>des </a:t>
            </a:r>
            <a:r>
              <a:rPr b="0" lang="de-DE" sz="4400" spc="-1" strike="noStrike">
                <a:solidFill>
                  <a:srgbClr val="000000"/>
                </a:solidFill>
                <a:latin typeface="Arial"/>
              </a:rPr>
              <a:t>Titelt</a:t>
            </a:r>
            <a:r>
              <a:rPr b="0" lang="de-DE" sz="4400" spc="-1" strike="noStrike">
                <a:solidFill>
                  <a:srgbClr val="000000"/>
                </a:solidFill>
                <a:latin typeface="Arial"/>
              </a:rPr>
              <a:t>exte</a:t>
            </a:r>
            <a:r>
              <a:rPr b="0" lang="de-DE" sz="4400" spc="-1" strike="noStrike">
                <a:solidFill>
                  <a:srgbClr val="000000"/>
                </a:solidFill>
                <a:latin typeface="Arial"/>
              </a:rPr>
              <a:t>s </a:t>
            </a:r>
            <a:r>
              <a:rPr b="0" lang="de-DE" sz="4400" spc="-1" strike="noStrike">
                <a:solidFill>
                  <a:srgbClr val="000000"/>
                </a:solidFill>
                <a:latin typeface="Arial"/>
              </a:rPr>
              <a:t>durc</a:t>
            </a:r>
            <a:r>
              <a:rPr b="0" lang="de-DE" sz="4400" spc="-1" strike="noStrike">
                <a:solidFill>
                  <a:srgbClr val="000000"/>
                </a:solidFill>
                <a:latin typeface="Arial"/>
              </a:rPr>
              <a:t>h </a:t>
            </a:r>
            <a:r>
              <a:rPr b="0" lang="de-DE" sz="4400" spc="-1" strike="noStrike">
                <a:solidFill>
                  <a:srgbClr val="000000"/>
                </a:solidFill>
                <a:latin typeface="Arial"/>
              </a:rPr>
              <a:t>Klick</a:t>
            </a:r>
            <a:r>
              <a:rPr b="0" lang="de-DE" sz="4400" spc="-1" strike="noStrike">
                <a:solidFill>
                  <a:srgbClr val="000000"/>
                </a:solidFill>
                <a:latin typeface="Arial"/>
              </a:rPr>
              <a:t>en </a:t>
            </a:r>
            <a:r>
              <a:rPr b="0" lang="de-DE" sz="4400" spc="-1" strike="noStrike">
                <a:solidFill>
                  <a:srgbClr val="000000"/>
                </a:solidFill>
                <a:latin typeface="Arial"/>
              </a:rPr>
              <a:t>bear</a:t>
            </a:r>
            <a:r>
              <a:rPr b="0" lang="de-DE" sz="4400" spc="-1" strike="noStrike">
                <a:solidFill>
                  <a:srgbClr val="000000"/>
                </a:solidFill>
                <a:latin typeface="Arial"/>
              </a:rPr>
              <a:t>beite</a:t>
            </a:r>
            <a:r>
              <a:rPr b="0" lang="de-DE" sz="4400" spc="-1" strike="noStrike">
                <a:solidFill>
                  <a:srgbClr val="000000"/>
                </a:solidFill>
                <a:latin typeface="Arial"/>
              </a:rPr>
              <a:t>n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6920"/>
          </a:xfrm>
          <a:prstGeom prst="rect">
            <a:avLst/>
          </a:prstGeom>
        </p:spPr>
        <p:txBody>
          <a:bodyPr lIns="0" rIns="0" tIns="0" bIns="0">
            <a:normAutofit fontScale="27000"/>
          </a:bodyPr>
          <a:p>
            <a:pPr marL="432000" indent="-324000" algn="ctr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800" spc="-1" strike="noStrike">
                <a:solidFill>
                  <a:srgbClr val="000000"/>
                </a:solidFill>
                <a:latin typeface="Arial"/>
              </a:rPr>
              <a:t>Format des Gliederungstextes durch Klicken bearbeiten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 algn="ctr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800" spc="-1" strike="noStrike">
                <a:solidFill>
                  <a:srgbClr val="000000"/>
                </a:solidFill>
                <a:latin typeface="Arial"/>
              </a:rPr>
              <a:t>Zweite Gliederungsebene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 algn="ctr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800" spc="-1" strike="noStrike">
                <a:solidFill>
                  <a:srgbClr val="000000"/>
                </a:solidFill>
                <a:latin typeface="Arial"/>
              </a:rPr>
              <a:t>Dritte Gliederungsebene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 algn="ctr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800" spc="-1" strike="noStrike">
                <a:solidFill>
                  <a:srgbClr val="000000"/>
                </a:solidFill>
                <a:latin typeface="Arial"/>
              </a:rPr>
              <a:t>Vierte Gliederungsebene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800" spc="-1" strike="noStrike">
                <a:solidFill>
                  <a:srgbClr val="000000"/>
                </a:solidFill>
                <a:latin typeface="Arial"/>
              </a:rPr>
              <a:t>Fünfte Gliederungsebene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800" spc="-1" strike="noStrike">
                <a:solidFill>
                  <a:srgbClr val="000000"/>
                </a:solidFill>
                <a:latin typeface="Arial"/>
              </a:rPr>
              <a:t>Sechste Gliederungsebene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800" spc="-1" strike="noStrike">
                <a:solidFill>
                  <a:srgbClr val="000000"/>
                </a:solidFill>
                <a:latin typeface="Arial"/>
              </a:rPr>
              <a:t>Siebte Gliederungsebene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440" cy="3976920"/>
          </a:xfrm>
          <a:prstGeom prst="rect">
            <a:avLst/>
          </a:prstGeom>
        </p:spPr>
        <p:txBody>
          <a:bodyPr lIns="0" rIns="0" tIns="0" bIns="0">
            <a:normAutofit fontScale="27000"/>
          </a:bodyPr>
          <a:p>
            <a:pPr marL="432000" indent="-324000" algn="ctr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800" spc="-1" strike="noStrike">
                <a:solidFill>
                  <a:srgbClr val="000000"/>
                </a:solidFill>
                <a:latin typeface="Arial"/>
              </a:rPr>
              <a:t>Format des Gliederungstextes durch Klicken bearbeiten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 algn="ctr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800" spc="-1" strike="noStrike">
                <a:solidFill>
                  <a:srgbClr val="000000"/>
                </a:solidFill>
                <a:latin typeface="Arial"/>
              </a:rPr>
              <a:t>Zweite Gliederungsebene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 algn="ctr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800" spc="-1" strike="noStrike">
                <a:solidFill>
                  <a:srgbClr val="000000"/>
                </a:solidFill>
                <a:latin typeface="Arial"/>
              </a:rPr>
              <a:t>Dritte Gliederungsebene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 algn="ctr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800" spc="-1" strike="noStrike">
                <a:solidFill>
                  <a:srgbClr val="000000"/>
                </a:solidFill>
                <a:latin typeface="Arial"/>
              </a:rPr>
              <a:t>Vierte Gliederungsebene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800" spc="-1" strike="noStrike">
                <a:solidFill>
                  <a:srgbClr val="000000"/>
                </a:solidFill>
                <a:latin typeface="Arial"/>
              </a:rPr>
              <a:t>Fünfte Gliederungsebene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800" spc="-1" strike="noStrike">
                <a:solidFill>
                  <a:srgbClr val="000000"/>
                </a:solidFill>
                <a:latin typeface="Arial"/>
              </a:rPr>
              <a:t>Sechste Gliederungsebene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800" spc="-1" strike="noStrike">
                <a:solidFill>
                  <a:srgbClr val="000000"/>
                </a:solidFill>
                <a:latin typeface="Arial"/>
              </a:rPr>
              <a:t>Siebte Gliederungsebene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Picture 7" descr="Background.jpg"/>
          <p:cNvPicPr/>
          <p:nvPr/>
        </p:nvPicPr>
        <p:blipFill>
          <a:blip r:embed="rId2"/>
          <a:srcRect l="-1934" t="64400" r="-48" b="18662"/>
          <a:stretch/>
        </p:blipFill>
        <p:spPr>
          <a:xfrm>
            <a:off x="-176760" y="0"/>
            <a:ext cx="9324000" cy="1004040"/>
          </a:xfrm>
          <a:prstGeom prst="rect">
            <a:avLst/>
          </a:prstGeom>
          <a:ln>
            <a:noFill/>
          </a:ln>
        </p:spPr>
      </p:pic>
      <p:pic>
        <p:nvPicPr>
          <p:cNvPr id="122" name="Picture 8" descr="CTBTO-logo-Short-Engl-White.eps"/>
          <p:cNvPicPr/>
          <p:nvPr/>
        </p:nvPicPr>
        <p:blipFill>
          <a:blip r:embed="rId3"/>
          <a:stretch/>
        </p:blipFill>
        <p:spPr>
          <a:xfrm>
            <a:off x="457200" y="307800"/>
            <a:ext cx="1383120" cy="367200"/>
          </a:xfrm>
          <a:prstGeom prst="rect">
            <a:avLst/>
          </a:prstGeom>
          <a:ln>
            <a:noFill/>
          </a:ln>
        </p:spPr>
      </p:pic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880" cy="114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de-DE" sz="4400" spc="-1" strike="noStrike">
                <a:solidFill>
                  <a:srgbClr val="000000"/>
                </a:solidFill>
                <a:latin typeface="Arial"/>
              </a:rPr>
              <a:t>For</a:t>
            </a:r>
            <a:r>
              <a:rPr b="0" lang="de-DE" sz="4400" spc="-1" strike="noStrike">
                <a:solidFill>
                  <a:srgbClr val="000000"/>
                </a:solidFill>
                <a:latin typeface="Arial"/>
              </a:rPr>
              <a:t>mat </a:t>
            </a:r>
            <a:r>
              <a:rPr b="0" lang="de-DE" sz="4400" spc="-1" strike="noStrike">
                <a:solidFill>
                  <a:srgbClr val="000000"/>
                </a:solidFill>
                <a:latin typeface="Arial"/>
              </a:rPr>
              <a:t>des </a:t>
            </a:r>
            <a:r>
              <a:rPr b="0" lang="de-DE" sz="4400" spc="-1" strike="noStrike">
                <a:solidFill>
                  <a:srgbClr val="000000"/>
                </a:solidFill>
                <a:latin typeface="Arial"/>
              </a:rPr>
              <a:t>Titelt</a:t>
            </a:r>
            <a:r>
              <a:rPr b="0" lang="de-DE" sz="4400" spc="-1" strike="noStrike">
                <a:solidFill>
                  <a:srgbClr val="000000"/>
                </a:solidFill>
                <a:latin typeface="Arial"/>
              </a:rPr>
              <a:t>exte</a:t>
            </a:r>
            <a:r>
              <a:rPr b="0" lang="de-DE" sz="4400" spc="-1" strike="noStrike">
                <a:solidFill>
                  <a:srgbClr val="000000"/>
                </a:solidFill>
                <a:latin typeface="Arial"/>
              </a:rPr>
              <a:t>s </a:t>
            </a:r>
            <a:r>
              <a:rPr b="0" lang="de-DE" sz="4400" spc="-1" strike="noStrike">
                <a:solidFill>
                  <a:srgbClr val="000000"/>
                </a:solidFill>
                <a:latin typeface="Arial"/>
              </a:rPr>
              <a:t>durc</a:t>
            </a:r>
            <a:r>
              <a:rPr b="0" lang="de-DE" sz="4400" spc="-1" strike="noStrike">
                <a:solidFill>
                  <a:srgbClr val="000000"/>
                </a:solidFill>
                <a:latin typeface="Arial"/>
              </a:rPr>
              <a:t>h </a:t>
            </a:r>
            <a:r>
              <a:rPr b="0" lang="de-DE" sz="4400" spc="-1" strike="noStrike">
                <a:solidFill>
                  <a:srgbClr val="000000"/>
                </a:solidFill>
                <a:latin typeface="Arial"/>
              </a:rPr>
              <a:t>Klick</a:t>
            </a:r>
            <a:r>
              <a:rPr b="0" lang="de-DE" sz="4400" spc="-1" strike="noStrike">
                <a:solidFill>
                  <a:srgbClr val="000000"/>
                </a:solidFill>
                <a:latin typeface="Arial"/>
              </a:rPr>
              <a:t>en </a:t>
            </a:r>
            <a:r>
              <a:rPr b="0" lang="de-DE" sz="4400" spc="-1" strike="noStrike">
                <a:solidFill>
                  <a:srgbClr val="000000"/>
                </a:solidFill>
                <a:latin typeface="Arial"/>
              </a:rPr>
              <a:t>bear</a:t>
            </a:r>
            <a:r>
              <a:rPr b="0" lang="de-DE" sz="4400" spc="-1" strike="noStrike">
                <a:solidFill>
                  <a:srgbClr val="000000"/>
                </a:solidFill>
                <a:latin typeface="Arial"/>
              </a:rPr>
              <a:t>beite</a:t>
            </a:r>
            <a:r>
              <a:rPr b="0" lang="de-DE" sz="4400" spc="-1" strike="noStrike">
                <a:solidFill>
                  <a:srgbClr val="000000"/>
                </a:solidFill>
                <a:latin typeface="Arial"/>
              </a:rPr>
              <a:t>n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 algn="ctr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800" spc="-1" strike="noStrike">
                <a:solidFill>
                  <a:srgbClr val="000000"/>
                </a:solidFill>
                <a:latin typeface="Arial"/>
              </a:rPr>
              <a:t>Format des Gliederungstextes durch Klicken bearbeiten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 algn="ctr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800" spc="-1" strike="noStrike">
                <a:solidFill>
                  <a:srgbClr val="000000"/>
                </a:solidFill>
                <a:latin typeface="Arial"/>
              </a:rPr>
              <a:t>Zweite Gliederungsebene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 algn="ctr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800" spc="-1" strike="noStrike">
                <a:solidFill>
                  <a:srgbClr val="000000"/>
                </a:solidFill>
                <a:latin typeface="Arial"/>
              </a:rPr>
              <a:t>Dritte Gliederungsebene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 algn="ctr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800" spc="-1" strike="noStrike">
                <a:solidFill>
                  <a:srgbClr val="000000"/>
                </a:solidFill>
                <a:latin typeface="Arial"/>
              </a:rPr>
              <a:t>Vierte Gliederungsebene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800" spc="-1" strike="noStrike">
                <a:solidFill>
                  <a:srgbClr val="000000"/>
                </a:solidFill>
                <a:latin typeface="Arial"/>
              </a:rPr>
              <a:t>Fünfte Gliederungsebene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800" spc="-1" strike="noStrike">
                <a:solidFill>
                  <a:srgbClr val="000000"/>
                </a:solidFill>
                <a:latin typeface="Arial"/>
              </a:rPr>
              <a:t>Sechste Gliederungsebene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800" spc="-1" strike="noStrike">
                <a:solidFill>
                  <a:srgbClr val="000000"/>
                </a:solidFill>
                <a:latin typeface="Arial"/>
              </a:rPr>
              <a:t>Siebte Gliederungsebene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7" descr="Background.jpg"/>
          <p:cNvPicPr/>
          <p:nvPr/>
        </p:nvPicPr>
        <p:blipFill>
          <a:blip r:embed="rId2"/>
          <a:srcRect l="-1934" t="64400" r="-48" b="18662"/>
          <a:stretch/>
        </p:blipFill>
        <p:spPr>
          <a:xfrm>
            <a:off x="-176760" y="0"/>
            <a:ext cx="9324000" cy="1004040"/>
          </a:xfrm>
          <a:prstGeom prst="rect">
            <a:avLst/>
          </a:prstGeom>
          <a:ln>
            <a:noFill/>
          </a:ln>
        </p:spPr>
      </p:pic>
      <p:pic>
        <p:nvPicPr>
          <p:cNvPr id="162" name="Picture 8" descr="CTBTO-logo-Short-Engl-White.eps"/>
          <p:cNvPicPr/>
          <p:nvPr/>
        </p:nvPicPr>
        <p:blipFill>
          <a:blip r:embed="rId3"/>
          <a:stretch/>
        </p:blipFill>
        <p:spPr>
          <a:xfrm>
            <a:off x="457200" y="307800"/>
            <a:ext cx="1383120" cy="367200"/>
          </a:xfrm>
          <a:prstGeom prst="rect">
            <a:avLst/>
          </a:prstGeom>
          <a:ln>
            <a:noFill/>
          </a:ln>
        </p:spPr>
      </p:pic>
      <p:sp>
        <p:nvSpPr>
          <p:cNvPr id="16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880" cy="114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de-DE" sz="4400" spc="-1" strike="noStrike">
                <a:solidFill>
                  <a:srgbClr val="000000"/>
                </a:solidFill>
                <a:latin typeface="Arial"/>
              </a:rPr>
              <a:t>For</a:t>
            </a:r>
            <a:r>
              <a:rPr b="0" lang="de-DE" sz="4400" spc="-1" strike="noStrike">
                <a:solidFill>
                  <a:srgbClr val="000000"/>
                </a:solidFill>
                <a:latin typeface="Arial"/>
              </a:rPr>
              <a:t>mat </a:t>
            </a:r>
            <a:r>
              <a:rPr b="0" lang="de-DE" sz="4400" spc="-1" strike="noStrike">
                <a:solidFill>
                  <a:srgbClr val="000000"/>
                </a:solidFill>
                <a:latin typeface="Arial"/>
              </a:rPr>
              <a:t>des </a:t>
            </a:r>
            <a:r>
              <a:rPr b="0" lang="de-DE" sz="4400" spc="-1" strike="noStrike">
                <a:solidFill>
                  <a:srgbClr val="000000"/>
                </a:solidFill>
                <a:latin typeface="Arial"/>
              </a:rPr>
              <a:t>Titelt</a:t>
            </a:r>
            <a:r>
              <a:rPr b="0" lang="de-DE" sz="4400" spc="-1" strike="noStrike">
                <a:solidFill>
                  <a:srgbClr val="000000"/>
                </a:solidFill>
                <a:latin typeface="Arial"/>
              </a:rPr>
              <a:t>exte</a:t>
            </a:r>
            <a:r>
              <a:rPr b="0" lang="de-DE" sz="4400" spc="-1" strike="noStrike">
                <a:solidFill>
                  <a:srgbClr val="000000"/>
                </a:solidFill>
                <a:latin typeface="Arial"/>
              </a:rPr>
              <a:t>s </a:t>
            </a:r>
            <a:r>
              <a:rPr b="0" lang="de-DE" sz="4400" spc="-1" strike="noStrike">
                <a:solidFill>
                  <a:srgbClr val="000000"/>
                </a:solidFill>
                <a:latin typeface="Arial"/>
              </a:rPr>
              <a:t>durc</a:t>
            </a:r>
            <a:r>
              <a:rPr b="0" lang="de-DE" sz="4400" spc="-1" strike="noStrike">
                <a:solidFill>
                  <a:srgbClr val="000000"/>
                </a:solidFill>
                <a:latin typeface="Arial"/>
              </a:rPr>
              <a:t>h </a:t>
            </a:r>
            <a:r>
              <a:rPr b="0" lang="de-DE" sz="4400" spc="-1" strike="noStrike">
                <a:solidFill>
                  <a:srgbClr val="000000"/>
                </a:solidFill>
                <a:latin typeface="Arial"/>
              </a:rPr>
              <a:t>Klick</a:t>
            </a:r>
            <a:r>
              <a:rPr b="0" lang="de-DE" sz="4400" spc="-1" strike="noStrike">
                <a:solidFill>
                  <a:srgbClr val="000000"/>
                </a:solidFill>
                <a:latin typeface="Arial"/>
              </a:rPr>
              <a:t>en </a:t>
            </a:r>
            <a:r>
              <a:rPr b="0" lang="de-DE" sz="4400" spc="-1" strike="noStrike">
                <a:solidFill>
                  <a:srgbClr val="000000"/>
                </a:solidFill>
                <a:latin typeface="Arial"/>
              </a:rPr>
              <a:t>bear</a:t>
            </a:r>
            <a:r>
              <a:rPr b="0" lang="de-DE" sz="4400" spc="-1" strike="noStrike">
                <a:solidFill>
                  <a:srgbClr val="000000"/>
                </a:solidFill>
                <a:latin typeface="Arial"/>
              </a:rPr>
              <a:t>beite</a:t>
            </a:r>
            <a:r>
              <a:rPr b="0" lang="de-DE" sz="4400" spc="-1" strike="noStrike">
                <a:solidFill>
                  <a:srgbClr val="000000"/>
                </a:solidFill>
                <a:latin typeface="Arial"/>
              </a:rPr>
              <a:t>n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6920"/>
          </a:xfrm>
          <a:prstGeom prst="rect">
            <a:avLst/>
          </a:prstGeom>
        </p:spPr>
        <p:txBody>
          <a:bodyPr lIns="0" rIns="0" tIns="0" bIns="0">
            <a:normAutofit fontScale="27000"/>
          </a:bodyPr>
          <a:p>
            <a:pPr marL="432000" indent="-324000" algn="ctr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800" spc="-1" strike="noStrike">
                <a:solidFill>
                  <a:srgbClr val="000000"/>
                </a:solidFill>
                <a:latin typeface="Arial"/>
              </a:rPr>
              <a:t>Format des Gliederungstextes durch Klicken bearbeiten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 algn="ctr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800" spc="-1" strike="noStrike">
                <a:solidFill>
                  <a:srgbClr val="000000"/>
                </a:solidFill>
                <a:latin typeface="Arial"/>
              </a:rPr>
              <a:t>Zweite Gliederungsebene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 algn="ctr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800" spc="-1" strike="noStrike">
                <a:solidFill>
                  <a:srgbClr val="000000"/>
                </a:solidFill>
                <a:latin typeface="Arial"/>
              </a:rPr>
              <a:t>Dritte Gliederungsebene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 algn="ctr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800" spc="-1" strike="noStrike">
                <a:solidFill>
                  <a:srgbClr val="000000"/>
                </a:solidFill>
                <a:latin typeface="Arial"/>
              </a:rPr>
              <a:t>Vierte Gliederungsebene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800" spc="-1" strike="noStrike">
                <a:solidFill>
                  <a:srgbClr val="000000"/>
                </a:solidFill>
                <a:latin typeface="Arial"/>
              </a:rPr>
              <a:t>Fünfte Gliederungsebene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800" spc="-1" strike="noStrike">
                <a:solidFill>
                  <a:srgbClr val="000000"/>
                </a:solidFill>
                <a:latin typeface="Arial"/>
              </a:rPr>
              <a:t>Sechste Gliederungsebene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800" spc="-1" strike="noStrike">
                <a:solidFill>
                  <a:srgbClr val="000000"/>
                </a:solidFill>
                <a:latin typeface="Arial"/>
              </a:rPr>
              <a:t>Siebte Gliederungsebene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440" cy="3976920"/>
          </a:xfrm>
          <a:prstGeom prst="rect">
            <a:avLst/>
          </a:prstGeom>
        </p:spPr>
        <p:txBody>
          <a:bodyPr lIns="0" rIns="0" tIns="0" bIns="0">
            <a:normAutofit fontScale="27000"/>
          </a:bodyPr>
          <a:p>
            <a:pPr marL="432000" indent="-324000" algn="ctr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800" spc="-1" strike="noStrike">
                <a:solidFill>
                  <a:srgbClr val="000000"/>
                </a:solidFill>
                <a:latin typeface="Arial"/>
              </a:rPr>
              <a:t>Format des Gliederungstextes durch Klicken bearbeiten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 algn="ctr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800" spc="-1" strike="noStrike">
                <a:solidFill>
                  <a:srgbClr val="000000"/>
                </a:solidFill>
                <a:latin typeface="Arial"/>
              </a:rPr>
              <a:t>Zweite Gliederungsebene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 algn="ctr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800" spc="-1" strike="noStrike">
                <a:solidFill>
                  <a:srgbClr val="000000"/>
                </a:solidFill>
                <a:latin typeface="Arial"/>
              </a:rPr>
              <a:t>Dritte Gliederungsebene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 algn="ctr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800" spc="-1" strike="noStrike">
                <a:solidFill>
                  <a:srgbClr val="000000"/>
                </a:solidFill>
                <a:latin typeface="Arial"/>
              </a:rPr>
              <a:t>Vierte Gliederungsebene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800" spc="-1" strike="noStrike">
                <a:solidFill>
                  <a:srgbClr val="000000"/>
                </a:solidFill>
                <a:latin typeface="Arial"/>
              </a:rPr>
              <a:t>Fünfte Gliederungsebene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800" spc="-1" strike="noStrike">
                <a:solidFill>
                  <a:srgbClr val="000000"/>
                </a:solidFill>
                <a:latin typeface="Arial"/>
              </a:rPr>
              <a:t>Sechste Gliederungsebene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800" spc="-1" strike="noStrike">
                <a:solidFill>
                  <a:srgbClr val="000000"/>
                </a:solidFill>
                <a:latin typeface="Arial"/>
              </a:rPr>
              <a:t>Siebte Gliederungsebene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Picture 7" descr="Background.jpg"/>
          <p:cNvPicPr/>
          <p:nvPr/>
        </p:nvPicPr>
        <p:blipFill>
          <a:blip r:embed="rId2"/>
          <a:srcRect l="-1934" t="64400" r="-48" b="18662"/>
          <a:stretch/>
        </p:blipFill>
        <p:spPr>
          <a:xfrm>
            <a:off x="-176760" y="0"/>
            <a:ext cx="9324000" cy="1004040"/>
          </a:xfrm>
          <a:prstGeom prst="rect">
            <a:avLst/>
          </a:prstGeom>
          <a:ln>
            <a:noFill/>
          </a:ln>
        </p:spPr>
      </p:pic>
      <p:pic>
        <p:nvPicPr>
          <p:cNvPr id="203" name="Picture 8" descr="CTBTO-logo-Short-Engl-White.eps"/>
          <p:cNvPicPr/>
          <p:nvPr/>
        </p:nvPicPr>
        <p:blipFill>
          <a:blip r:embed="rId3"/>
          <a:stretch/>
        </p:blipFill>
        <p:spPr>
          <a:xfrm>
            <a:off x="457200" y="307800"/>
            <a:ext cx="1383120" cy="367200"/>
          </a:xfrm>
          <a:prstGeom prst="rect">
            <a:avLst/>
          </a:prstGeom>
          <a:ln>
            <a:noFill/>
          </a:ln>
        </p:spPr>
      </p:pic>
      <p:sp>
        <p:nvSpPr>
          <p:cNvPr id="20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880" cy="114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de-DE" sz="4400" spc="-1" strike="noStrike">
                <a:solidFill>
                  <a:srgbClr val="000000"/>
                </a:solidFill>
                <a:latin typeface="Arial"/>
              </a:rPr>
              <a:t>For</a:t>
            </a:r>
            <a:r>
              <a:rPr b="0" lang="de-DE" sz="4400" spc="-1" strike="noStrike">
                <a:solidFill>
                  <a:srgbClr val="000000"/>
                </a:solidFill>
                <a:latin typeface="Arial"/>
              </a:rPr>
              <a:t>mat </a:t>
            </a:r>
            <a:r>
              <a:rPr b="0" lang="de-DE" sz="4400" spc="-1" strike="noStrike">
                <a:solidFill>
                  <a:srgbClr val="000000"/>
                </a:solidFill>
                <a:latin typeface="Arial"/>
              </a:rPr>
              <a:t>des </a:t>
            </a:r>
            <a:r>
              <a:rPr b="0" lang="de-DE" sz="4400" spc="-1" strike="noStrike">
                <a:solidFill>
                  <a:srgbClr val="000000"/>
                </a:solidFill>
                <a:latin typeface="Arial"/>
              </a:rPr>
              <a:t>Titelt</a:t>
            </a:r>
            <a:r>
              <a:rPr b="0" lang="de-DE" sz="4400" spc="-1" strike="noStrike">
                <a:solidFill>
                  <a:srgbClr val="000000"/>
                </a:solidFill>
                <a:latin typeface="Arial"/>
              </a:rPr>
              <a:t>exte</a:t>
            </a:r>
            <a:r>
              <a:rPr b="0" lang="de-DE" sz="4400" spc="-1" strike="noStrike">
                <a:solidFill>
                  <a:srgbClr val="000000"/>
                </a:solidFill>
                <a:latin typeface="Arial"/>
              </a:rPr>
              <a:t>s </a:t>
            </a:r>
            <a:r>
              <a:rPr b="0" lang="de-DE" sz="4400" spc="-1" strike="noStrike">
                <a:solidFill>
                  <a:srgbClr val="000000"/>
                </a:solidFill>
                <a:latin typeface="Arial"/>
              </a:rPr>
              <a:t>durc</a:t>
            </a:r>
            <a:r>
              <a:rPr b="0" lang="de-DE" sz="4400" spc="-1" strike="noStrike">
                <a:solidFill>
                  <a:srgbClr val="000000"/>
                </a:solidFill>
                <a:latin typeface="Arial"/>
              </a:rPr>
              <a:t>h </a:t>
            </a:r>
            <a:r>
              <a:rPr b="0" lang="de-DE" sz="4400" spc="-1" strike="noStrike">
                <a:solidFill>
                  <a:srgbClr val="000000"/>
                </a:solidFill>
                <a:latin typeface="Arial"/>
              </a:rPr>
              <a:t>Klick</a:t>
            </a:r>
            <a:r>
              <a:rPr b="0" lang="de-DE" sz="4400" spc="-1" strike="noStrike">
                <a:solidFill>
                  <a:srgbClr val="000000"/>
                </a:solidFill>
                <a:latin typeface="Arial"/>
              </a:rPr>
              <a:t>en </a:t>
            </a:r>
            <a:r>
              <a:rPr b="0" lang="de-DE" sz="4400" spc="-1" strike="noStrike">
                <a:solidFill>
                  <a:srgbClr val="000000"/>
                </a:solidFill>
                <a:latin typeface="Arial"/>
              </a:rPr>
              <a:t>bear</a:t>
            </a:r>
            <a:r>
              <a:rPr b="0" lang="de-DE" sz="4400" spc="-1" strike="noStrike">
                <a:solidFill>
                  <a:srgbClr val="000000"/>
                </a:solidFill>
                <a:latin typeface="Arial"/>
              </a:rPr>
              <a:t>beite</a:t>
            </a:r>
            <a:r>
              <a:rPr b="0" lang="de-DE" sz="4400" spc="-1" strike="noStrike">
                <a:solidFill>
                  <a:srgbClr val="000000"/>
                </a:solidFill>
                <a:latin typeface="Arial"/>
              </a:rPr>
              <a:t>n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800" spc="-1" strike="noStrike">
                <a:solidFill>
                  <a:srgbClr val="000000"/>
                </a:solidFill>
                <a:latin typeface="Arial"/>
              </a:rPr>
              <a:t>Format des Gliederungstextes durch Klicken bearbeiten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Zweite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Dritte Gliederungsebene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Vierte Gliederungsebene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Fünfte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Sechste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Siebte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Picture 7" descr="Background.jpg"/>
          <p:cNvPicPr/>
          <p:nvPr/>
        </p:nvPicPr>
        <p:blipFill>
          <a:blip r:embed="rId2"/>
          <a:srcRect l="-1934" t="64400" r="-48" b="18662"/>
          <a:stretch/>
        </p:blipFill>
        <p:spPr>
          <a:xfrm>
            <a:off x="-176760" y="0"/>
            <a:ext cx="9324000" cy="1004040"/>
          </a:xfrm>
          <a:prstGeom prst="rect">
            <a:avLst/>
          </a:prstGeom>
          <a:ln>
            <a:noFill/>
          </a:ln>
        </p:spPr>
      </p:pic>
      <p:pic>
        <p:nvPicPr>
          <p:cNvPr id="243" name="Picture 8" descr="CTBTO-logo-Short-Engl-White.eps"/>
          <p:cNvPicPr/>
          <p:nvPr/>
        </p:nvPicPr>
        <p:blipFill>
          <a:blip r:embed="rId3"/>
          <a:stretch/>
        </p:blipFill>
        <p:spPr>
          <a:xfrm>
            <a:off x="457200" y="307800"/>
            <a:ext cx="1383120" cy="367200"/>
          </a:xfrm>
          <a:prstGeom prst="rect">
            <a:avLst/>
          </a:prstGeom>
          <a:ln>
            <a:noFill/>
          </a:ln>
        </p:spPr>
      </p:pic>
      <p:sp>
        <p:nvSpPr>
          <p:cNvPr id="24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880" cy="114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de-DE" sz="4400" spc="-1" strike="noStrike">
                <a:solidFill>
                  <a:srgbClr val="000000"/>
                </a:solidFill>
                <a:latin typeface="Arial"/>
              </a:rPr>
              <a:t>Fo</a:t>
            </a:r>
            <a:r>
              <a:rPr b="0" lang="de-DE" sz="4400" spc="-1" strike="noStrike">
                <a:solidFill>
                  <a:srgbClr val="000000"/>
                </a:solidFill>
                <a:latin typeface="Arial"/>
              </a:rPr>
              <a:t>rm</a:t>
            </a:r>
            <a:r>
              <a:rPr b="0" lang="de-DE" sz="4400" spc="-1" strike="noStrike">
                <a:solidFill>
                  <a:srgbClr val="000000"/>
                </a:solidFill>
                <a:latin typeface="Arial"/>
              </a:rPr>
              <a:t>at </a:t>
            </a:r>
            <a:r>
              <a:rPr b="0" lang="de-DE" sz="4400" spc="-1" strike="noStrike">
                <a:solidFill>
                  <a:srgbClr val="000000"/>
                </a:solidFill>
                <a:latin typeface="Arial"/>
              </a:rPr>
              <a:t>de</a:t>
            </a:r>
            <a:r>
              <a:rPr b="0" lang="de-DE" sz="4400" spc="-1" strike="noStrike">
                <a:solidFill>
                  <a:srgbClr val="000000"/>
                </a:solidFill>
                <a:latin typeface="Arial"/>
              </a:rPr>
              <a:t>s </a:t>
            </a:r>
            <a:r>
              <a:rPr b="0" lang="de-DE" sz="4400" spc="-1" strike="noStrike">
                <a:solidFill>
                  <a:srgbClr val="000000"/>
                </a:solidFill>
                <a:latin typeface="Arial"/>
              </a:rPr>
              <a:t>Tit</a:t>
            </a:r>
            <a:r>
              <a:rPr b="0" lang="de-DE" sz="4400" spc="-1" strike="noStrike">
                <a:solidFill>
                  <a:srgbClr val="000000"/>
                </a:solidFill>
                <a:latin typeface="Arial"/>
              </a:rPr>
              <a:t>elt</a:t>
            </a:r>
            <a:r>
              <a:rPr b="0" lang="de-DE" sz="4400" spc="-1" strike="noStrike">
                <a:solidFill>
                  <a:srgbClr val="000000"/>
                </a:solidFill>
                <a:latin typeface="Arial"/>
              </a:rPr>
              <a:t>ext</a:t>
            </a:r>
            <a:r>
              <a:rPr b="0" lang="de-DE" sz="4400" spc="-1" strike="noStrike">
                <a:solidFill>
                  <a:srgbClr val="000000"/>
                </a:solidFill>
                <a:latin typeface="Arial"/>
              </a:rPr>
              <a:t>es </a:t>
            </a:r>
            <a:r>
              <a:rPr b="0" lang="de-DE" sz="4400" spc="-1" strike="noStrike">
                <a:solidFill>
                  <a:srgbClr val="000000"/>
                </a:solidFill>
                <a:latin typeface="Arial"/>
              </a:rPr>
              <a:t>du</a:t>
            </a:r>
            <a:r>
              <a:rPr b="0" lang="de-DE" sz="4400" spc="-1" strike="noStrike">
                <a:solidFill>
                  <a:srgbClr val="000000"/>
                </a:solidFill>
                <a:latin typeface="Arial"/>
              </a:rPr>
              <a:t>rch </a:t>
            </a:r>
            <a:r>
              <a:rPr b="0" lang="de-DE" sz="4400" spc="-1" strike="noStrike">
                <a:solidFill>
                  <a:srgbClr val="000000"/>
                </a:solidFill>
                <a:latin typeface="Arial"/>
              </a:rPr>
              <a:t>Kli</a:t>
            </a:r>
            <a:r>
              <a:rPr b="0" lang="de-DE" sz="4400" spc="-1" strike="noStrike">
                <a:solidFill>
                  <a:srgbClr val="000000"/>
                </a:solidFill>
                <a:latin typeface="Arial"/>
              </a:rPr>
              <a:t>ck</a:t>
            </a:r>
            <a:r>
              <a:rPr b="0" lang="de-DE" sz="4400" spc="-1" strike="noStrike">
                <a:solidFill>
                  <a:srgbClr val="000000"/>
                </a:solidFill>
                <a:latin typeface="Arial"/>
              </a:rPr>
              <a:t>en </a:t>
            </a:r>
            <a:r>
              <a:rPr b="0" lang="de-DE" sz="4400" spc="-1" strike="noStrike">
                <a:solidFill>
                  <a:srgbClr val="000000"/>
                </a:solidFill>
                <a:latin typeface="Arial"/>
              </a:rPr>
              <a:t>be</a:t>
            </a:r>
            <a:r>
              <a:rPr b="0" lang="de-DE" sz="4400" spc="-1" strike="noStrike">
                <a:solidFill>
                  <a:srgbClr val="000000"/>
                </a:solidFill>
                <a:latin typeface="Arial"/>
              </a:rPr>
              <a:t>ar</a:t>
            </a:r>
            <a:r>
              <a:rPr b="0" lang="de-DE" sz="4400" spc="-1" strike="noStrike">
                <a:solidFill>
                  <a:srgbClr val="000000"/>
                </a:solidFill>
                <a:latin typeface="Arial"/>
              </a:rPr>
              <a:t>bei</a:t>
            </a:r>
            <a:r>
              <a:rPr b="0" lang="de-DE" sz="4400" spc="-1" strike="noStrike">
                <a:solidFill>
                  <a:srgbClr val="000000"/>
                </a:solidFill>
                <a:latin typeface="Arial"/>
              </a:rPr>
              <a:t>ten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800" spc="-1" strike="noStrike">
                <a:solidFill>
                  <a:srgbClr val="000000"/>
                </a:solidFill>
                <a:latin typeface="Arial"/>
              </a:rPr>
              <a:t>Format des Gliederungstextes durch Klicken bearbeiten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Zweite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Dritte Gliederungsebene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Vierte Gliederungsebene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Fünfte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Sechste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Siebte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image" Target="../media/image30.png"/><Relationship Id="rId3" Type="http://schemas.openxmlformats.org/officeDocument/2006/relationships/image" Target="../media/image31.png"/><Relationship Id="rId4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32.png"/><Relationship Id="rId2" Type="http://schemas.openxmlformats.org/officeDocument/2006/relationships/image" Target="../media/image33.png"/><Relationship Id="rId3" Type="http://schemas.openxmlformats.org/officeDocument/2006/relationships/image" Target="../media/image34.png"/><Relationship Id="rId4" Type="http://schemas.openxmlformats.org/officeDocument/2006/relationships/slideLayout" Target="../slideLayouts/slideLayout52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image" Target="../media/image36.png"/><Relationship Id="rId3" Type="http://schemas.openxmlformats.org/officeDocument/2006/relationships/image" Target="../media/image37.png"/><Relationship Id="rId4" Type="http://schemas.openxmlformats.org/officeDocument/2006/relationships/slideLayout" Target="../slideLayouts/slideLayout5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38.png"/><Relationship Id="rId2" Type="http://schemas.openxmlformats.org/officeDocument/2006/relationships/image" Target="../media/image39.gif"/><Relationship Id="rId3" Type="http://schemas.openxmlformats.org/officeDocument/2006/relationships/slideLayout" Target="../slideLayouts/slideLayout65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40.png"/><Relationship Id="rId2" Type="http://schemas.openxmlformats.org/officeDocument/2006/relationships/slideLayout" Target="../slideLayouts/slideLayout75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41.png"/><Relationship Id="rId2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slideLayout" Target="../slideLayouts/slideLayout28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image" Target="../media/image25.png"/><Relationship Id="rId3" Type="http://schemas.openxmlformats.org/officeDocument/2006/relationships/slideLayout" Target="../slideLayouts/slideLayout28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slideLayout" Target="../slideLayouts/slideLayout37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slideLayout" Target="../slideLayouts/slideLayout37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CustomShape 1"/>
          <p:cNvSpPr/>
          <p:nvPr/>
        </p:nvSpPr>
        <p:spPr>
          <a:xfrm>
            <a:off x="723960" y="2232000"/>
            <a:ext cx="7771320" cy="1468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  <a:ea typeface="DejaVu Sans"/>
              </a:rPr>
              <a:t>Comparison study for different approaches in applying High-Resolution Atmospheric Transport Modelling based on validation</a:t>
            </a:r>
            <a:br/>
            <a:r>
              <a:rPr b="0" lang="en-US" sz="3200" spc="-1" strike="noStrike">
                <a:solidFill>
                  <a:srgbClr val="000000"/>
                </a:solidFill>
                <a:latin typeface="Calibri"/>
                <a:ea typeface="DejaVu Sans"/>
              </a:rPr>
              <a:t>with Xe-133 observations in Europe</a:t>
            </a:r>
            <a:endParaRPr b="0" lang="de-AT" sz="3200" spc="-1" strike="noStrike">
              <a:latin typeface="Arial"/>
            </a:endParaRPr>
          </a:p>
        </p:txBody>
      </p:sp>
      <p:sp>
        <p:nvSpPr>
          <p:cNvPr id="283" name="CustomShape 2"/>
          <p:cNvSpPr/>
          <p:nvPr/>
        </p:nvSpPr>
        <p:spPr>
          <a:xfrm>
            <a:off x="1944000" y="4464000"/>
            <a:ext cx="4895280" cy="1751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  <a:spcBef>
                <a:spcPts val="641"/>
              </a:spcBef>
            </a:pPr>
            <a:r>
              <a:rPr b="0" lang="de-AT" sz="1300" spc="-1" strike="noStrike">
                <a:solidFill>
                  <a:srgbClr val="8b8b8b"/>
                </a:solidFill>
                <a:latin typeface="Calibri"/>
                <a:ea typeface="DejaVu Sans"/>
              </a:rPr>
              <a:t>Anne Philipp, Michael Schoeppner, Jolanta Kusmierczyk-Michulec, Pierre Bourgouin, and Martin Kalinowski</a:t>
            </a:r>
            <a:endParaRPr b="0" lang="de-AT" sz="13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641"/>
              </a:spcBef>
            </a:pPr>
            <a:r>
              <a:rPr b="0" lang="de-AT" sz="1300" spc="-1" strike="noStrike">
                <a:solidFill>
                  <a:srgbClr val="8b8b8b"/>
                </a:solidFill>
                <a:latin typeface="Calibri"/>
                <a:ea typeface="DejaVu Sans"/>
              </a:rPr>
              <a:t>CTBTO, Vienna, Austria</a:t>
            </a:r>
            <a:endParaRPr b="0" lang="de-AT" sz="13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641"/>
              </a:spcBef>
            </a:pPr>
            <a:endParaRPr b="0" lang="de-AT" sz="13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641"/>
              </a:spcBef>
            </a:pPr>
            <a:r>
              <a:rPr b="0" lang="de-AT" sz="1300" spc="-1" strike="noStrike">
                <a:solidFill>
                  <a:srgbClr val="8b8b8b"/>
                </a:solidFill>
                <a:latin typeface="Calibri"/>
                <a:ea typeface="DejaVu Sans"/>
              </a:rPr>
              <a:t>Contact author: anne.philipp@ctbto.org</a:t>
            </a:r>
            <a:endParaRPr b="0" lang="de-AT" sz="1300" spc="-1" strike="noStrike">
              <a:latin typeface="Arial"/>
            </a:endParaRPr>
          </a:p>
        </p:txBody>
      </p:sp>
      <p:sp>
        <p:nvSpPr>
          <p:cNvPr id="284" name="CustomShape 3"/>
          <p:cNvSpPr/>
          <p:nvPr/>
        </p:nvSpPr>
        <p:spPr>
          <a:xfrm>
            <a:off x="64440" y="645480"/>
            <a:ext cx="3890160" cy="373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de-AT" sz="900" spc="-1" strike="noStrike">
                <a:solidFill>
                  <a:srgbClr val="ffffff"/>
                </a:solidFill>
                <a:latin typeface="Arial"/>
                <a:ea typeface="DejaVu Sans"/>
              </a:rPr>
              <a:t>Disclaimer: The views expressed on this presentation are those of the authors and do not necessarily reflect the view of the CTBTO</a:t>
            </a:r>
            <a:endParaRPr b="0" lang="de-AT" sz="900" spc="-1" strike="noStrike">
              <a:latin typeface="Arial"/>
            </a:endParaRPr>
          </a:p>
        </p:txBody>
      </p:sp>
      <p:sp>
        <p:nvSpPr>
          <p:cNvPr id="285" name="CustomShape 4"/>
          <p:cNvSpPr/>
          <p:nvPr/>
        </p:nvSpPr>
        <p:spPr>
          <a:xfrm>
            <a:off x="64440" y="6554880"/>
            <a:ext cx="3372480" cy="212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de-AT" sz="1000" spc="-1" strike="noStrike">
                <a:solidFill>
                  <a:srgbClr val="000000"/>
                </a:solidFill>
                <a:latin typeface="Arial"/>
                <a:ea typeface="DejaVu Sans"/>
              </a:rPr>
              <a:t>EGU2020: Sharing Geoscience Online 4-8 May, 2020</a:t>
            </a:r>
            <a:endParaRPr b="0" lang="de-AT" sz="1000" spc="-1" strike="noStrike">
              <a:latin typeface="Arial"/>
            </a:endParaRPr>
          </a:p>
        </p:txBody>
      </p:sp>
      <p:pic>
        <p:nvPicPr>
          <p:cNvPr id="286" name="Grafik 6" descr=""/>
          <p:cNvPicPr/>
          <p:nvPr/>
        </p:nvPicPr>
        <p:blipFill>
          <a:blip r:embed="rId1"/>
          <a:stretch/>
        </p:blipFill>
        <p:spPr>
          <a:xfrm>
            <a:off x="7916760" y="6426720"/>
            <a:ext cx="1226880" cy="4291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CustomShape 1"/>
          <p:cNvSpPr/>
          <p:nvPr/>
        </p:nvSpPr>
        <p:spPr>
          <a:xfrm>
            <a:off x="457200" y="1600200"/>
            <a:ext cx="8228520" cy="4524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34" name="Grafik 212" descr=""/>
          <p:cNvPicPr/>
          <p:nvPr/>
        </p:nvPicPr>
        <p:blipFill>
          <a:blip r:embed="rId1"/>
          <a:stretch/>
        </p:blipFill>
        <p:spPr>
          <a:xfrm>
            <a:off x="458640" y="1787400"/>
            <a:ext cx="3141000" cy="3141000"/>
          </a:xfrm>
          <a:prstGeom prst="rect">
            <a:avLst/>
          </a:prstGeom>
          <a:ln>
            <a:noFill/>
          </a:ln>
        </p:spPr>
      </p:pic>
      <p:pic>
        <p:nvPicPr>
          <p:cNvPr id="335" name="Grafik 213" descr=""/>
          <p:cNvPicPr/>
          <p:nvPr/>
        </p:nvPicPr>
        <p:blipFill>
          <a:blip r:embed="rId2"/>
          <a:stretch/>
        </p:blipFill>
        <p:spPr>
          <a:xfrm>
            <a:off x="4824000" y="1787400"/>
            <a:ext cx="3209760" cy="3209760"/>
          </a:xfrm>
          <a:prstGeom prst="rect">
            <a:avLst/>
          </a:prstGeom>
          <a:ln>
            <a:noFill/>
          </a:ln>
        </p:spPr>
      </p:pic>
      <p:graphicFrame>
        <p:nvGraphicFramePr>
          <p:cNvPr id="336" name="Table 2"/>
          <p:cNvGraphicFramePr/>
          <p:nvPr/>
        </p:nvGraphicFramePr>
        <p:xfrm>
          <a:off x="683640" y="5214240"/>
          <a:ext cx="2876040" cy="1042200"/>
        </p:xfrm>
        <a:graphic>
          <a:graphicData uri="http://schemas.openxmlformats.org/drawingml/2006/table">
            <a:tbl>
              <a:tblPr/>
              <a:tblGrid>
                <a:gridCol w="1451520"/>
                <a:gridCol w="759240"/>
                <a:gridCol w="665640"/>
              </a:tblGrid>
              <a:tr h="349920">
                <a:tc>
                  <a:txBody>
                    <a:bodyPr lIns="90000" rIns="900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de-AT" sz="18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domain</a:t>
                      </a:r>
                      <a:endParaRPr b="0" lang="de-AT" sz="18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de-AT" sz="18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d01</a:t>
                      </a:r>
                      <a:endParaRPr b="0" lang="de-AT" sz="18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de-AT" sz="18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d02</a:t>
                      </a:r>
                      <a:endParaRPr b="0" lang="de-AT" sz="18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</a:tr>
              <a:tr h="346320">
                <a:tc>
                  <a:txBody>
                    <a:bodyPr lIns="90000" rIns="900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de-AT" sz="18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resolution</a:t>
                      </a:r>
                      <a:endParaRPr b="0" lang="de-AT" sz="18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de-AT" sz="18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27km</a:t>
                      </a:r>
                      <a:endParaRPr b="0" lang="de-AT" sz="18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de-AT" sz="18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9km</a:t>
                      </a:r>
                      <a:endParaRPr b="0" lang="de-AT" sz="18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</a:tr>
              <a:tr h="346320">
                <a:tc>
                  <a:txBody>
                    <a:bodyPr lIns="90000" rIns="900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de-AT" sz="18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#grid points</a:t>
                      </a:r>
                      <a:endParaRPr b="0" lang="de-AT" sz="18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de-AT" sz="18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100</a:t>
                      </a:r>
                      <a:endParaRPr b="0" lang="de-AT" sz="18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de-AT" sz="18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181</a:t>
                      </a:r>
                      <a:endParaRPr b="0" lang="de-AT" sz="18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37" name="Table 3"/>
          <p:cNvGraphicFramePr/>
          <p:nvPr/>
        </p:nvGraphicFramePr>
        <p:xfrm>
          <a:off x="4892400" y="5231520"/>
          <a:ext cx="3520080" cy="887400"/>
        </p:xfrm>
        <a:graphic>
          <a:graphicData uri="http://schemas.openxmlformats.org/drawingml/2006/table">
            <a:tbl>
              <a:tblPr/>
              <a:tblGrid>
                <a:gridCol w="1451520"/>
                <a:gridCol w="759240"/>
                <a:gridCol w="665640"/>
                <a:gridCol w="644040"/>
              </a:tblGrid>
              <a:tr h="347760">
                <a:tc>
                  <a:txBody>
                    <a:bodyPr lIns="90000" rIns="900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de-AT" sz="18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domain</a:t>
                      </a:r>
                      <a:endParaRPr b="0" lang="de-AT" sz="18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de-AT" sz="18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d01</a:t>
                      </a:r>
                      <a:endParaRPr b="0" lang="de-AT" sz="18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de-AT" sz="18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d02</a:t>
                      </a:r>
                      <a:endParaRPr b="0" lang="de-AT" sz="18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de-AT" sz="18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d03</a:t>
                      </a:r>
                      <a:endParaRPr b="0" lang="de-AT" sz="18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</a:tr>
              <a:tr h="347760">
                <a:tc>
                  <a:txBody>
                    <a:bodyPr lIns="90000" rIns="900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de-AT" sz="18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resolution</a:t>
                      </a:r>
                      <a:endParaRPr b="0" lang="de-AT" sz="18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de-AT" sz="18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27km</a:t>
                      </a:r>
                      <a:endParaRPr b="0" lang="de-AT" sz="18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de-AT" sz="18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9km</a:t>
                      </a:r>
                      <a:endParaRPr b="0" lang="de-AT" sz="18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de-AT" sz="18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3km</a:t>
                      </a:r>
                      <a:endParaRPr b="0" lang="de-AT" sz="18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</a:tr>
              <a:tr h="347760">
                <a:tc>
                  <a:txBody>
                    <a:bodyPr lIns="90000" rIns="900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de-AT" sz="18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#grid points</a:t>
                      </a:r>
                      <a:endParaRPr b="0" lang="de-AT" sz="18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de-AT" sz="18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100</a:t>
                      </a:r>
                      <a:endParaRPr b="0" lang="de-AT" sz="18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de-AT" sz="18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181</a:t>
                      </a:r>
                      <a:endParaRPr b="0" lang="de-AT" sz="18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de-AT" sz="18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304</a:t>
                      </a:r>
                      <a:endParaRPr b="0" lang="de-AT" sz="18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</a:tr>
            </a:tbl>
          </a:graphicData>
        </a:graphic>
      </p:graphicFrame>
      <p:sp>
        <p:nvSpPr>
          <p:cNvPr id="338" name="CustomShape 4"/>
          <p:cNvSpPr/>
          <p:nvPr/>
        </p:nvSpPr>
        <p:spPr>
          <a:xfrm>
            <a:off x="920880" y="12240"/>
            <a:ext cx="8614440" cy="1141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ffffff"/>
                </a:solidFill>
                <a:latin typeface="Calibri"/>
                <a:ea typeface="DejaVu Sans"/>
              </a:rPr>
              <a:t>DPRK test site with HRATM</a:t>
            </a:r>
            <a:endParaRPr b="0" lang="de-AT" sz="4400" spc="-1" strike="noStrike">
              <a:latin typeface="Arial"/>
            </a:endParaRPr>
          </a:p>
        </p:txBody>
      </p:sp>
      <p:sp>
        <p:nvSpPr>
          <p:cNvPr id="339" name="CustomShape 5"/>
          <p:cNvSpPr/>
          <p:nvPr/>
        </p:nvSpPr>
        <p:spPr>
          <a:xfrm>
            <a:off x="1339560" y="1211400"/>
            <a:ext cx="175608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de-AT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2 domains</a:t>
            </a:r>
            <a:endParaRPr b="0" lang="de-AT" sz="2400" spc="-1" strike="noStrike">
              <a:latin typeface="Arial"/>
            </a:endParaRPr>
          </a:p>
        </p:txBody>
      </p:sp>
      <p:sp>
        <p:nvSpPr>
          <p:cNvPr id="340" name="CustomShape 6"/>
          <p:cNvSpPr/>
          <p:nvPr/>
        </p:nvSpPr>
        <p:spPr>
          <a:xfrm>
            <a:off x="5616000" y="1211400"/>
            <a:ext cx="175608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de-AT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3 domains</a:t>
            </a:r>
            <a:endParaRPr b="0" lang="de-AT" sz="2400" spc="-1" strike="noStrike">
              <a:latin typeface="Arial"/>
            </a:endParaRPr>
          </a:p>
        </p:txBody>
      </p:sp>
      <p:pic>
        <p:nvPicPr>
          <p:cNvPr id="341" name="Grafik 9" descr=""/>
          <p:cNvPicPr/>
          <p:nvPr/>
        </p:nvPicPr>
        <p:blipFill>
          <a:blip r:embed="rId3"/>
          <a:stretch/>
        </p:blipFill>
        <p:spPr>
          <a:xfrm>
            <a:off x="7916760" y="6426720"/>
            <a:ext cx="1226880" cy="4291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CustomShape 1"/>
          <p:cNvSpPr/>
          <p:nvPr/>
        </p:nvSpPr>
        <p:spPr>
          <a:xfrm>
            <a:off x="914400" y="0"/>
            <a:ext cx="8686440" cy="1141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  <a:ea typeface="DejaVu Sans"/>
              </a:rPr>
              <a:t>Difference between domains for NCEP 0.5°</a:t>
            </a:r>
            <a:endParaRPr b="0" lang="de-AT" sz="2800" spc="-1" strike="noStrike">
              <a:latin typeface="Arial"/>
            </a:endParaRPr>
          </a:p>
        </p:txBody>
      </p:sp>
      <p:sp>
        <p:nvSpPr>
          <p:cNvPr id="343" name="CustomShape 2"/>
          <p:cNvSpPr/>
          <p:nvPr/>
        </p:nvSpPr>
        <p:spPr>
          <a:xfrm>
            <a:off x="457200" y="1600200"/>
            <a:ext cx="8228520" cy="4524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44" name="Grafik 221" descr=""/>
          <p:cNvPicPr/>
          <p:nvPr/>
        </p:nvPicPr>
        <p:blipFill>
          <a:blip r:embed="rId1"/>
          <a:stretch/>
        </p:blipFill>
        <p:spPr>
          <a:xfrm>
            <a:off x="0" y="2016000"/>
            <a:ext cx="4535640" cy="4535640"/>
          </a:xfrm>
          <a:prstGeom prst="rect">
            <a:avLst/>
          </a:prstGeom>
          <a:ln>
            <a:noFill/>
          </a:ln>
        </p:spPr>
      </p:pic>
      <p:sp>
        <p:nvSpPr>
          <p:cNvPr id="345" name="CustomShape 3"/>
          <p:cNvSpPr/>
          <p:nvPr/>
        </p:nvSpPr>
        <p:spPr>
          <a:xfrm>
            <a:off x="1339560" y="1440360"/>
            <a:ext cx="175608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de-AT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2 domains</a:t>
            </a:r>
            <a:endParaRPr b="0" lang="de-AT" sz="2400" spc="-1" strike="noStrike">
              <a:latin typeface="Arial"/>
            </a:endParaRPr>
          </a:p>
        </p:txBody>
      </p:sp>
      <p:sp>
        <p:nvSpPr>
          <p:cNvPr id="346" name="CustomShape 4"/>
          <p:cNvSpPr/>
          <p:nvPr/>
        </p:nvSpPr>
        <p:spPr>
          <a:xfrm>
            <a:off x="5616000" y="1440360"/>
            <a:ext cx="175608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de-AT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3 domains</a:t>
            </a:r>
            <a:endParaRPr b="0" lang="de-AT" sz="2400" spc="-1" strike="noStrike">
              <a:latin typeface="Arial"/>
            </a:endParaRPr>
          </a:p>
        </p:txBody>
      </p:sp>
      <p:pic>
        <p:nvPicPr>
          <p:cNvPr id="347" name="Grafik 224" descr=""/>
          <p:cNvPicPr/>
          <p:nvPr/>
        </p:nvPicPr>
        <p:blipFill>
          <a:blip r:embed="rId2"/>
          <a:stretch/>
        </p:blipFill>
        <p:spPr>
          <a:xfrm>
            <a:off x="4458600" y="2082600"/>
            <a:ext cx="4541040" cy="4541040"/>
          </a:xfrm>
          <a:prstGeom prst="rect">
            <a:avLst/>
          </a:prstGeom>
          <a:ln>
            <a:noFill/>
          </a:ln>
        </p:spPr>
      </p:pic>
      <p:pic>
        <p:nvPicPr>
          <p:cNvPr id="348" name="Grafik 7" descr=""/>
          <p:cNvPicPr/>
          <p:nvPr/>
        </p:nvPicPr>
        <p:blipFill>
          <a:blip r:embed="rId3"/>
          <a:stretch/>
        </p:blipFill>
        <p:spPr>
          <a:xfrm>
            <a:off x="7916760" y="6426720"/>
            <a:ext cx="1226880" cy="4291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CustomShape 1"/>
          <p:cNvSpPr/>
          <p:nvPr/>
        </p:nvSpPr>
        <p:spPr>
          <a:xfrm>
            <a:off x="1167120" y="90360"/>
            <a:ext cx="8228520" cy="1141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4000" spc="-1" strike="noStrike">
                <a:solidFill>
                  <a:srgbClr val="ffffff"/>
                </a:solidFill>
                <a:latin typeface="Calibri"/>
                <a:ea typeface="DejaVu Sans"/>
              </a:rPr>
              <a:t>Difference between input data</a:t>
            </a:r>
            <a:endParaRPr b="0" lang="de-AT" sz="4000" spc="-1" strike="noStrike">
              <a:latin typeface="Arial"/>
            </a:endParaRPr>
          </a:p>
        </p:txBody>
      </p:sp>
      <p:sp>
        <p:nvSpPr>
          <p:cNvPr id="350" name="CustomShape 2"/>
          <p:cNvSpPr/>
          <p:nvPr/>
        </p:nvSpPr>
        <p:spPr>
          <a:xfrm>
            <a:off x="457200" y="1600200"/>
            <a:ext cx="8228520" cy="4524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51" name="CustomShape 3"/>
          <p:cNvSpPr/>
          <p:nvPr/>
        </p:nvSpPr>
        <p:spPr>
          <a:xfrm>
            <a:off x="1008000" y="1440360"/>
            <a:ext cx="3167640" cy="69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de-AT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2 domains/NCEP0.5°</a:t>
            </a:r>
            <a:endParaRPr b="0" lang="de-AT" sz="2400" spc="-1" strike="noStrike">
              <a:latin typeface="Arial"/>
            </a:endParaRPr>
          </a:p>
        </p:txBody>
      </p:sp>
      <p:sp>
        <p:nvSpPr>
          <p:cNvPr id="352" name="CustomShape 4"/>
          <p:cNvSpPr/>
          <p:nvPr/>
        </p:nvSpPr>
        <p:spPr>
          <a:xfrm>
            <a:off x="5123160" y="1392480"/>
            <a:ext cx="3562560" cy="69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de-AT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2 domains/ECMWF0.5°</a:t>
            </a:r>
            <a:endParaRPr b="0" lang="de-AT" sz="2400" spc="-1" strike="noStrike">
              <a:latin typeface="Arial"/>
            </a:endParaRPr>
          </a:p>
        </p:txBody>
      </p:sp>
      <p:pic>
        <p:nvPicPr>
          <p:cNvPr id="353" name="Grafik 229" descr=""/>
          <p:cNvPicPr/>
          <p:nvPr/>
        </p:nvPicPr>
        <p:blipFill>
          <a:blip r:embed="rId1"/>
          <a:stretch/>
        </p:blipFill>
        <p:spPr>
          <a:xfrm>
            <a:off x="4302000" y="2016000"/>
            <a:ext cx="4841640" cy="4841640"/>
          </a:xfrm>
          <a:prstGeom prst="rect">
            <a:avLst/>
          </a:prstGeom>
          <a:ln>
            <a:noFill/>
          </a:ln>
        </p:spPr>
      </p:pic>
      <p:pic>
        <p:nvPicPr>
          <p:cNvPr id="354" name="Grafik 230" descr=""/>
          <p:cNvPicPr/>
          <p:nvPr/>
        </p:nvPicPr>
        <p:blipFill>
          <a:blip r:embed="rId2"/>
          <a:stretch/>
        </p:blipFill>
        <p:spPr>
          <a:xfrm>
            <a:off x="-17640" y="2016000"/>
            <a:ext cx="4841640" cy="4841640"/>
          </a:xfrm>
          <a:prstGeom prst="rect">
            <a:avLst/>
          </a:prstGeom>
          <a:ln>
            <a:noFill/>
          </a:ln>
        </p:spPr>
      </p:pic>
      <p:pic>
        <p:nvPicPr>
          <p:cNvPr id="355" name="Grafik 7" descr=""/>
          <p:cNvPicPr/>
          <p:nvPr/>
        </p:nvPicPr>
        <p:blipFill>
          <a:blip r:embed="rId3"/>
          <a:stretch/>
        </p:blipFill>
        <p:spPr>
          <a:xfrm>
            <a:off x="7916760" y="6426720"/>
            <a:ext cx="1226880" cy="4291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CustomShape 1"/>
          <p:cNvSpPr/>
          <p:nvPr/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de-AT" sz="1800" spc="-1" strike="noStrike">
                <a:solidFill>
                  <a:srgbClr val="000000"/>
                </a:solidFill>
                <a:latin typeface="Arial"/>
                <a:ea typeface="DejaVu Sans"/>
              </a:rPr>
              <a:t>kd</a:t>
            </a:r>
            <a:endParaRPr b="0" lang="de-AT" sz="1800" spc="-1" strike="noStrike">
              <a:latin typeface="Arial"/>
            </a:endParaRPr>
          </a:p>
        </p:txBody>
      </p:sp>
      <p:sp>
        <p:nvSpPr>
          <p:cNvPr id="357" name="CustomShape 2"/>
          <p:cNvSpPr/>
          <p:nvPr/>
        </p:nvSpPr>
        <p:spPr>
          <a:xfrm>
            <a:off x="457200" y="1600200"/>
            <a:ext cx="8228520" cy="4524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58" name="CustomShape 3"/>
          <p:cNvSpPr/>
          <p:nvPr/>
        </p:nvSpPr>
        <p:spPr>
          <a:xfrm>
            <a:off x="648000" y="1109880"/>
            <a:ext cx="7587000" cy="601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de-AT" sz="1800" spc="-1" strike="noStrike">
                <a:solidFill>
                  <a:srgbClr val="000000"/>
                </a:solidFill>
                <a:latin typeface="Arial"/>
                <a:ea typeface="DejaVu Sans"/>
              </a:rPr>
              <a:t>Comparison of operational ATM results (without WRF) for ECMWF 0.5° (raindow colors) vs ECMWF 0.1° (red colors) input data :</a:t>
            </a:r>
            <a:endParaRPr b="0" lang="de-AT" sz="1800" spc="-1" strike="noStrike">
              <a:latin typeface="Arial"/>
            </a:endParaRPr>
          </a:p>
        </p:txBody>
      </p:sp>
      <p:sp>
        <p:nvSpPr>
          <p:cNvPr id="359" name="TextShape 4"/>
          <p:cNvSpPr txBox="1"/>
          <p:nvPr/>
        </p:nvSpPr>
        <p:spPr>
          <a:xfrm>
            <a:off x="2189880" y="0"/>
            <a:ext cx="8228880" cy="1144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>
              <a:lnSpc>
                <a:spcPct val="90000"/>
              </a:lnSpc>
            </a:pPr>
            <a:r>
              <a:rPr b="0" lang="de-AT" sz="3200" spc="-1" strike="noStrike">
                <a:solidFill>
                  <a:srgbClr val="ffffff"/>
                </a:solidFill>
                <a:latin typeface="Arial"/>
                <a:ea typeface="DejaVu Sans"/>
              </a:rPr>
              <a:t>Difference in input data resolution</a:t>
            </a: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0" name="CustomShape 5"/>
          <p:cNvSpPr/>
          <p:nvPr/>
        </p:nvSpPr>
        <p:spPr>
          <a:xfrm>
            <a:off x="457200" y="5824440"/>
            <a:ext cx="7587000" cy="601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de-AT" sz="1400" spc="-1" strike="noStrike">
                <a:solidFill>
                  <a:srgbClr val="000000"/>
                </a:solidFill>
                <a:latin typeface="Arial"/>
                <a:ea typeface="DejaVu Sans"/>
              </a:rPr>
              <a:t>lower blue dot: DPRK test site</a:t>
            </a:r>
            <a:endParaRPr b="0" lang="de-AT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AT" sz="1400" spc="-1" strike="noStrike">
                <a:solidFill>
                  <a:srgbClr val="000000"/>
                </a:solidFill>
                <a:latin typeface="Arial"/>
                <a:ea typeface="DejaVu Sans"/>
              </a:rPr>
              <a:t>upper blue dot: station RUP58 of the International Monitoring System (IMS) nobel gas system</a:t>
            </a:r>
            <a:endParaRPr b="0" lang="de-AT" sz="1400" spc="-1" strike="noStrike">
              <a:latin typeface="Arial"/>
            </a:endParaRPr>
          </a:p>
        </p:txBody>
      </p:sp>
      <p:pic>
        <p:nvPicPr>
          <p:cNvPr id="361" name="Grafik 2" descr=""/>
          <p:cNvPicPr/>
          <p:nvPr/>
        </p:nvPicPr>
        <p:blipFill>
          <a:blip r:embed="rId1"/>
          <a:stretch/>
        </p:blipFill>
        <p:spPr>
          <a:xfrm>
            <a:off x="7916760" y="6426720"/>
            <a:ext cx="1226880" cy="429120"/>
          </a:xfrm>
          <a:prstGeom prst="rect">
            <a:avLst/>
          </a:prstGeom>
          <a:ln>
            <a:noFill/>
          </a:ln>
        </p:spPr>
      </p:pic>
      <p:pic>
        <p:nvPicPr>
          <p:cNvPr id="362" name="Grafik 4" descr=""/>
          <p:cNvPicPr/>
          <p:nvPr/>
        </p:nvPicPr>
        <p:blipFill>
          <a:blip r:embed="rId2"/>
          <a:stretch/>
        </p:blipFill>
        <p:spPr>
          <a:xfrm>
            <a:off x="1644120" y="1832760"/>
            <a:ext cx="5594400" cy="3870720"/>
          </a:xfrm>
          <a:prstGeom prst="rect">
            <a:avLst/>
          </a:prstGeom>
          <a:ln>
            <a:noFill/>
          </a:ln>
        </p:spPr>
      </p:pic>
      <p:sp>
        <p:nvSpPr>
          <p:cNvPr id="363" name="TextShape 6"/>
          <p:cNvSpPr txBox="1"/>
          <p:nvPr/>
        </p:nvSpPr>
        <p:spPr>
          <a:xfrm>
            <a:off x="7272000" y="2880000"/>
            <a:ext cx="1800000" cy="24480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de-AT" sz="1800" spc="-1" strike="noStrike">
                <a:latin typeface="Arial"/>
              </a:rPr>
              <a:t>Animated GIF; for viewing please change to presentation mode</a:t>
            </a:r>
            <a:endParaRPr b="0" lang="de-AT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CustomShape 1"/>
          <p:cNvSpPr/>
          <p:nvPr/>
        </p:nvSpPr>
        <p:spPr>
          <a:xfrm>
            <a:off x="457200" y="1330920"/>
            <a:ext cx="8228520" cy="1141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65" name="CustomShape 2"/>
          <p:cNvSpPr/>
          <p:nvPr/>
        </p:nvSpPr>
        <p:spPr>
          <a:xfrm>
            <a:off x="3525120" y="272160"/>
            <a:ext cx="8228880" cy="1144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90000"/>
              </a:lnSpc>
            </a:pPr>
            <a:r>
              <a:rPr b="0" lang="de-AT" sz="4000" spc="-1" strike="noStrike">
                <a:solidFill>
                  <a:srgbClr val="ffffff"/>
                </a:solidFill>
                <a:latin typeface="Arial"/>
                <a:ea typeface="DejaVu Sans"/>
              </a:rPr>
              <a:t>Outlook</a:t>
            </a:r>
            <a:endParaRPr b="0" lang="de-AT" sz="4000" spc="-1" strike="noStrike">
              <a:latin typeface="Arial"/>
            </a:endParaRPr>
          </a:p>
        </p:txBody>
      </p:sp>
      <p:pic>
        <p:nvPicPr>
          <p:cNvPr id="366" name="Grafik 6" descr=""/>
          <p:cNvPicPr/>
          <p:nvPr/>
        </p:nvPicPr>
        <p:blipFill>
          <a:blip r:embed="rId1"/>
          <a:stretch/>
        </p:blipFill>
        <p:spPr>
          <a:xfrm>
            <a:off x="7916760" y="6426720"/>
            <a:ext cx="1226880" cy="429120"/>
          </a:xfrm>
          <a:prstGeom prst="rect">
            <a:avLst/>
          </a:prstGeom>
          <a:ln>
            <a:noFill/>
          </a:ln>
        </p:spPr>
      </p:pic>
      <p:sp>
        <p:nvSpPr>
          <p:cNvPr id="367" name="TextShape 3"/>
          <p:cNvSpPr txBox="1"/>
          <p:nvPr/>
        </p:nvSpPr>
        <p:spPr>
          <a:xfrm>
            <a:off x="457200" y="1604520"/>
            <a:ext cx="8228880" cy="39769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endParaRPr b="0" lang="de-AT" sz="3200" spc="-1" strike="noStrike">
              <a:latin typeface="Arial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de-AT" sz="2800" spc="-1" strike="noStrike">
                <a:solidFill>
                  <a:srgbClr val="000000"/>
                </a:solidFill>
                <a:latin typeface="Arial"/>
                <a:ea typeface="DejaVu Sans"/>
              </a:rPr>
              <a:t>Evaluation of results by, e.g.:</a:t>
            </a:r>
            <a:endParaRPr b="0" lang="de-AT" sz="2800" spc="-1" strike="noStrike">
              <a:latin typeface="Arial"/>
            </a:endParaRPr>
          </a:p>
          <a:p>
            <a:pPr lvl="1" marL="6858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de-AT" sz="2400" spc="-1" strike="noStrike">
                <a:solidFill>
                  <a:srgbClr val="000000"/>
                </a:solidFill>
                <a:latin typeface="Arial"/>
                <a:ea typeface="DejaVu Sans"/>
              </a:rPr>
              <a:t>investigating the dependency on input data resolution</a:t>
            </a:r>
            <a:endParaRPr b="0" lang="de-AT" sz="2400" spc="-1" strike="noStrike">
              <a:latin typeface="Arial"/>
            </a:endParaRPr>
          </a:p>
          <a:p>
            <a:pPr lvl="1" marL="6858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de-AT" sz="2400" spc="-1" strike="noStrike">
                <a:solidFill>
                  <a:srgbClr val="000000"/>
                </a:solidFill>
                <a:latin typeface="Arial"/>
                <a:ea typeface="DejaVu Sans"/>
              </a:rPr>
              <a:t>comparing WRF results against measurements</a:t>
            </a:r>
            <a:endParaRPr b="0" lang="de-AT" sz="2400" spc="-1" strike="noStrike">
              <a:latin typeface="Arial"/>
            </a:endParaRPr>
          </a:p>
          <a:p>
            <a:pPr lvl="1" marL="6858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de-AT" sz="2400" spc="-1" strike="noStrike">
                <a:solidFill>
                  <a:srgbClr val="000000"/>
                </a:solidFill>
                <a:latin typeface="Arial"/>
                <a:ea typeface="DejaVu Sans"/>
              </a:rPr>
              <a:t>comparing FLEXPART and FLEXPART-WRF results to measurements from IMS stations</a:t>
            </a:r>
            <a:endParaRPr b="0" lang="de-AT" sz="24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de-AT" sz="2400" spc="-1" strike="noStrike">
              <a:latin typeface="Arial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de-AT" sz="2800" spc="-1" strike="noStrike">
                <a:solidFill>
                  <a:srgbClr val="000000"/>
                </a:solidFill>
                <a:latin typeface="Arial"/>
                <a:ea typeface="DejaVu Sans"/>
              </a:rPr>
              <a:t>The original study will be conducted as a validation case after the DPRK case is evaluated and the HRATM configuration is approved.</a:t>
            </a:r>
            <a:endParaRPr b="0" lang="de-AT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de-AT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CustomShape 1"/>
          <p:cNvSpPr/>
          <p:nvPr/>
        </p:nvSpPr>
        <p:spPr>
          <a:xfrm>
            <a:off x="-20880" y="4104000"/>
            <a:ext cx="8228520" cy="1141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"/>
                <a:ea typeface="DejaVu Sans"/>
              </a:rPr>
              <a:t>     </a:t>
            </a:r>
            <a:r>
              <a:rPr b="0" lang="en-US" sz="4400" spc="-1" strike="noStrike">
                <a:solidFill>
                  <a:srgbClr val="000000"/>
                </a:solidFill>
                <a:latin typeface="Calibri"/>
                <a:ea typeface="DejaVu Sans"/>
              </a:rPr>
              <a:t>Thank you!</a:t>
            </a:r>
            <a:endParaRPr b="0" lang="de-AT" sz="4400" spc="-1" strike="noStrike">
              <a:latin typeface="Arial"/>
            </a:endParaRPr>
          </a:p>
        </p:txBody>
      </p:sp>
      <p:sp>
        <p:nvSpPr>
          <p:cNvPr id="369" name="CustomShape 2"/>
          <p:cNvSpPr/>
          <p:nvPr/>
        </p:nvSpPr>
        <p:spPr>
          <a:xfrm>
            <a:off x="457200" y="1600200"/>
            <a:ext cx="8228520" cy="4524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70" name="Grafik 3" descr=""/>
          <p:cNvPicPr/>
          <p:nvPr/>
        </p:nvPicPr>
        <p:blipFill>
          <a:blip r:embed="rId1"/>
          <a:stretch/>
        </p:blipFill>
        <p:spPr>
          <a:xfrm>
            <a:off x="7916760" y="6426720"/>
            <a:ext cx="1226880" cy="4291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CustomShape 1"/>
          <p:cNvSpPr/>
          <p:nvPr/>
        </p:nvSpPr>
        <p:spPr>
          <a:xfrm>
            <a:off x="864000" y="9720"/>
            <a:ext cx="8228520" cy="1141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ffffff"/>
                </a:solidFill>
                <a:latin typeface="Calibri"/>
                <a:ea typeface="DejaVu Sans"/>
              </a:rPr>
              <a:t>Background</a:t>
            </a:r>
            <a:endParaRPr b="0" lang="de-AT" sz="4400" spc="-1" strike="noStrike">
              <a:latin typeface="Arial"/>
            </a:endParaRPr>
          </a:p>
        </p:txBody>
      </p:sp>
      <p:sp>
        <p:nvSpPr>
          <p:cNvPr id="288" name="CustomShape 2"/>
          <p:cNvSpPr/>
          <p:nvPr/>
        </p:nvSpPr>
        <p:spPr>
          <a:xfrm>
            <a:off x="457200" y="1347480"/>
            <a:ext cx="8228520" cy="4524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720">
              <a:lnSpc>
                <a:spcPct val="100000"/>
              </a:lnSpc>
              <a:spcBef>
                <a:spcPts val="641"/>
              </a:spcBef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Currently: The Comprehensive Nuclear-Test-Ban Treaty Organization (CTBTO) uses the FLEXPART model (a Lagrangian particle dispersion model; LPDM) with meteorological input from the European Centre for Medium-Range Weather Forecasts (ECMWF) and the National Centers for Environmental Prediction (NCEP) with 0.5° input and output resolution for their Atmospheric Transport Modelling (ATM).</a:t>
            </a:r>
            <a:endParaRPr b="0" lang="de-AT" sz="2400" spc="-1" strike="noStrike">
              <a:latin typeface="Arial"/>
            </a:endParaRPr>
          </a:p>
        </p:txBody>
      </p:sp>
      <p:pic>
        <p:nvPicPr>
          <p:cNvPr id="289" name="Grafik 3" descr=""/>
          <p:cNvPicPr/>
          <p:nvPr/>
        </p:nvPicPr>
        <p:blipFill>
          <a:blip r:embed="rId1"/>
          <a:stretch/>
        </p:blipFill>
        <p:spPr>
          <a:xfrm>
            <a:off x="7916760" y="6426720"/>
            <a:ext cx="1226880" cy="4291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CustomShape 1"/>
          <p:cNvSpPr/>
          <p:nvPr/>
        </p:nvSpPr>
        <p:spPr>
          <a:xfrm>
            <a:off x="864000" y="9720"/>
            <a:ext cx="8228520" cy="1141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ffffff"/>
                </a:solidFill>
                <a:latin typeface="Calibri"/>
                <a:ea typeface="DejaVu Sans"/>
              </a:rPr>
              <a:t>Objectives</a:t>
            </a:r>
            <a:endParaRPr b="0" lang="de-AT" sz="4400" spc="-1" strike="noStrike">
              <a:latin typeface="Arial"/>
            </a:endParaRPr>
          </a:p>
        </p:txBody>
      </p:sp>
      <p:sp>
        <p:nvSpPr>
          <p:cNvPr id="291" name="CustomShape 2"/>
          <p:cNvSpPr/>
          <p:nvPr/>
        </p:nvSpPr>
        <p:spPr>
          <a:xfrm>
            <a:off x="457200" y="1347480"/>
            <a:ext cx="8228520" cy="4524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343080" indent="-3420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The Comprehensive Nuclear-Test-Ban Treaty Organization (CTBTO) investigates the best method to add the utilization of High-Resolution  Atmospheric Transport Modelling (HRATM) in their operational and automatized pipeline</a:t>
            </a:r>
            <a:endParaRPr b="0" lang="de-AT" sz="2400" spc="-1" strike="noStrike">
              <a:latin typeface="Arial"/>
            </a:endParaRPr>
          </a:p>
          <a:p>
            <a:pPr marL="343080" indent="-3420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Supporting the decision process, the CTBTO accomplishes a comparison study with different approaches for applying HRATM.</a:t>
            </a:r>
            <a:endParaRPr b="0" lang="de-AT" sz="2400" spc="-1" strike="noStrike">
              <a:latin typeface="Arial"/>
            </a:endParaRPr>
          </a:p>
        </p:txBody>
      </p:sp>
      <p:pic>
        <p:nvPicPr>
          <p:cNvPr id="292" name="Grafik 3" descr=""/>
          <p:cNvPicPr/>
          <p:nvPr/>
        </p:nvPicPr>
        <p:blipFill>
          <a:blip r:embed="rId1"/>
          <a:stretch/>
        </p:blipFill>
        <p:spPr>
          <a:xfrm>
            <a:off x="7916760" y="6426720"/>
            <a:ext cx="1226880" cy="4291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CustomShape 1"/>
          <p:cNvSpPr/>
          <p:nvPr/>
        </p:nvSpPr>
        <p:spPr>
          <a:xfrm>
            <a:off x="699480" y="0"/>
            <a:ext cx="8228520" cy="1141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ffffff"/>
                </a:solidFill>
                <a:latin typeface="Calibri"/>
                <a:ea typeface="DejaVu Sans"/>
              </a:rPr>
              <a:t>Approaches</a:t>
            </a:r>
            <a:endParaRPr b="0" lang="de-AT" sz="4400" spc="-1" strike="noStrike">
              <a:latin typeface="Arial"/>
            </a:endParaRPr>
          </a:p>
        </p:txBody>
      </p:sp>
      <p:sp>
        <p:nvSpPr>
          <p:cNvPr id="294" name="CustomShape 2"/>
          <p:cNvSpPr/>
          <p:nvPr/>
        </p:nvSpPr>
        <p:spPr>
          <a:xfrm>
            <a:off x="493200" y="1142280"/>
            <a:ext cx="8228520" cy="4524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622800" indent="-5140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80000"/>
              <a:buFont typeface="Arial"/>
              <a:buAutoNum type="arabicParenR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  <a:ea typeface="DejaVu Sans"/>
              </a:rPr>
              <a:t>Using the Weather Research and Forecasting model (WRF) as “a step in between” to increase the meteorological input resolution from 0.5° to 0.1°, followed by the specified version FLEXPART-WRF.</a:t>
            </a:r>
            <a:endParaRPr b="0" lang="de-AT" sz="3200" spc="-1" strike="noStrike">
              <a:latin typeface="Arial"/>
            </a:endParaRPr>
          </a:p>
          <a:p>
            <a:pPr marL="622800" indent="-5140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80000"/>
              <a:buFont typeface="Arial"/>
              <a:buAutoNum type="arabicParenR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  <a:ea typeface="DejaVu Sans"/>
              </a:rPr>
              <a:t>Using the ECMWF meteorological input at 0.1° resolution with the operational ATM and produce output at 0.1° resolution.</a:t>
            </a:r>
            <a:endParaRPr b="0" lang="de-AT" sz="3200" spc="-1" strike="noStrike">
              <a:latin typeface="Arial"/>
            </a:endParaRPr>
          </a:p>
        </p:txBody>
      </p:sp>
      <p:pic>
        <p:nvPicPr>
          <p:cNvPr id="295" name="Grafik 3" descr=""/>
          <p:cNvPicPr/>
          <p:nvPr/>
        </p:nvPicPr>
        <p:blipFill>
          <a:blip r:embed="rId1"/>
          <a:stretch/>
        </p:blipFill>
        <p:spPr>
          <a:xfrm>
            <a:off x="7916760" y="6426720"/>
            <a:ext cx="1226880" cy="4291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Picture 68" descr="E:\Documents USB\2016 CTBTO Consultancy ATM\Wosmip\GFSvWRF-1024x773.png"/>
          <p:cNvPicPr/>
          <p:nvPr/>
        </p:nvPicPr>
        <p:blipFill>
          <a:blip r:embed="rId1"/>
          <a:srcRect l="24755" t="1335" r="28070" b="48905"/>
          <a:stretch/>
        </p:blipFill>
        <p:spPr>
          <a:xfrm>
            <a:off x="456840" y="1492920"/>
            <a:ext cx="4015080" cy="3030480"/>
          </a:xfrm>
          <a:prstGeom prst="rect">
            <a:avLst/>
          </a:prstGeom>
          <a:ln>
            <a:noFill/>
          </a:ln>
        </p:spPr>
      </p:pic>
      <p:pic>
        <p:nvPicPr>
          <p:cNvPr id="297" name="Picture 68_0" descr="E:\Documents USB\2016 CTBTO Consultancy ATM\Wosmip\GFSvWRF-1024x773.png"/>
          <p:cNvPicPr/>
          <p:nvPr/>
        </p:nvPicPr>
        <p:blipFill>
          <a:blip r:embed="rId2"/>
          <a:srcRect l="25811" t="50000" r="28771" b="1814"/>
          <a:stretch/>
        </p:blipFill>
        <p:spPr>
          <a:xfrm>
            <a:off x="4673880" y="1492920"/>
            <a:ext cx="4015080" cy="3030480"/>
          </a:xfrm>
          <a:prstGeom prst="rect">
            <a:avLst/>
          </a:prstGeom>
          <a:ln>
            <a:noFill/>
          </a:ln>
        </p:spPr>
      </p:pic>
      <p:sp>
        <p:nvSpPr>
          <p:cNvPr id="298" name="CustomShape 1"/>
          <p:cNvSpPr/>
          <p:nvPr/>
        </p:nvSpPr>
        <p:spPr>
          <a:xfrm>
            <a:off x="17188200" y="9650160"/>
            <a:ext cx="2303280" cy="91584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d3f0ff"/>
          </a:solidFill>
          <a:ln w="9360">
            <a:solidFill>
              <a:srgbClr val="00314b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299" name="Picture 68_1" descr="E:\Documents USB\2016 CTBTO Consultancy ATM\Wosmip\GFSvWRF-1024x773.png"/>
          <p:cNvPicPr/>
          <p:nvPr/>
        </p:nvPicPr>
        <p:blipFill>
          <a:blip r:embed="rId3"/>
          <a:srcRect l="24755" t="1335" r="28070" b="48905"/>
          <a:stretch/>
        </p:blipFill>
        <p:spPr>
          <a:xfrm>
            <a:off x="12099960" y="8454960"/>
            <a:ext cx="5389920" cy="3662640"/>
          </a:xfrm>
          <a:prstGeom prst="rect">
            <a:avLst/>
          </a:prstGeom>
          <a:ln>
            <a:noFill/>
          </a:ln>
        </p:spPr>
      </p:pic>
      <p:pic>
        <p:nvPicPr>
          <p:cNvPr id="300" name="Picture 68_2" descr="E:\Documents USB\2016 CTBTO Consultancy ATM\Wosmip\GFSvWRF-1024x773.png"/>
          <p:cNvPicPr/>
          <p:nvPr/>
        </p:nvPicPr>
        <p:blipFill>
          <a:blip r:embed="rId4"/>
          <a:srcRect l="25811" t="50000" r="28771" b="1814"/>
          <a:stretch/>
        </p:blipFill>
        <p:spPr>
          <a:xfrm>
            <a:off x="19172520" y="8493120"/>
            <a:ext cx="5302440" cy="3624120"/>
          </a:xfrm>
          <a:prstGeom prst="rect">
            <a:avLst/>
          </a:prstGeom>
          <a:ln>
            <a:noFill/>
          </a:ln>
        </p:spPr>
      </p:pic>
      <p:sp>
        <p:nvSpPr>
          <p:cNvPr id="301" name="CustomShape 2"/>
          <p:cNvSpPr/>
          <p:nvPr/>
        </p:nvSpPr>
        <p:spPr>
          <a:xfrm>
            <a:off x="17135640" y="9828360"/>
            <a:ext cx="2303280" cy="91584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d3f0ff"/>
          </a:solidFill>
          <a:ln w="9360">
            <a:solidFill>
              <a:srgbClr val="00314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02" name="CustomShape 3"/>
          <p:cNvSpPr/>
          <p:nvPr/>
        </p:nvSpPr>
        <p:spPr>
          <a:xfrm>
            <a:off x="17135640" y="9828360"/>
            <a:ext cx="2303280" cy="91584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d3f0ff"/>
          </a:solidFill>
          <a:ln w="9360">
            <a:solidFill>
              <a:srgbClr val="00314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03" name="CustomShape 4"/>
          <p:cNvSpPr/>
          <p:nvPr/>
        </p:nvSpPr>
        <p:spPr>
          <a:xfrm>
            <a:off x="4032000" y="2961720"/>
            <a:ext cx="1295280" cy="503280"/>
          </a:xfrm>
          <a:custGeom>
            <a:avLst/>
            <a:gdLst/>
            <a:ahLst/>
            <a:rect l="l" t="t" r="r" b="b"/>
            <a:pathLst>
              <a:path w="3601" h="1401">
                <a:moveTo>
                  <a:pt x="0" y="350"/>
                </a:moveTo>
                <a:lnTo>
                  <a:pt x="2700" y="350"/>
                </a:lnTo>
                <a:lnTo>
                  <a:pt x="2700" y="0"/>
                </a:lnTo>
                <a:lnTo>
                  <a:pt x="3600" y="700"/>
                </a:lnTo>
                <a:lnTo>
                  <a:pt x="2700" y="1400"/>
                </a:lnTo>
                <a:lnTo>
                  <a:pt x="2700" y="1050"/>
                </a:lnTo>
                <a:lnTo>
                  <a:pt x="0" y="1050"/>
                </a:lnTo>
                <a:lnTo>
                  <a:pt x="0" y="350"/>
                </a:lnTo>
              </a:path>
            </a:pathLst>
          </a:custGeom>
          <a:solidFill>
            <a:srgbClr val="729fcf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04" name="CustomShape 5"/>
          <p:cNvSpPr/>
          <p:nvPr/>
        </p:nvSpPr>
        <p:spPr>
          <a:xfrm>
            <a:off x="1083240" y="-100800"/>
            <a:ext cx="8686080" cy="1141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ffffff"/>
                </a:solidFill>
                <a:latin typeface="Calibri"/>
                <a:ea typeface="DejaVu Sans"/>
              </a:rPr>
              <a:t>Demonstration of WRF enhencement </a:t>
            </a:r>
            <a:endParaRPr b="0" lang="de-AT" sz="3600" spc="-1" strike="noStrike">
              <a:latin typeface="Arial"/>
            </a:endParaRPr>
          </a:p>
        </p:txBody>
      </p:sp>
      <p:sp>
        <p:nvSpPr>
          <p:cNvPr id="305" name="CustomShape 6"/>
          <p:cNvSpPr/>
          <p:nvPr/>
        </p:nvSpPr>
        <p:spPr>
          <a:xfrm>
            <a:off x="1083240" y="4531680"/>
            <a:ext cx="4028040" cy="445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rgbClr val="000304"/>
                </a:solidFill>
                <a:latin typeface="Calibri"/>
                <a:ea typeface="SimSun"/>
              </a:rPr>
              <a:t>Typical met data in 0.5 deg</a:t>
            </a:r>
            <a:endParaRPr b="0" lang="de-AT" sz="2000" spc="-1" strike="noStrike">
              <a:latin typeface="Arial"/>
            </a:endParaRPr>
          </a:p>
        </p:txBody>
      </p:sp>
      <p:sp>
        <p:nvSpPr>
          <p:cNvPr id="306" name="CustomShape 7"/>
          <p:cNvSpPr/>
          <p:nvPr/>
        </p:nvSpPr>
        <p:spPr>
          <a:xfrm>
            <a:off x="4953240" y="4524120"/>
            <a:ext cx="4406040" cy="445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rgbClr val="000304"/>
                </a:solidFill>
                <a:latin typeface="Calibri"/>
                <a:ea typeface="SimSun"/>
              </a:rPr>
              <a:t>Refined WRF output in 12 km</a:t>
            </a:r>
            <a:endParaRPr b="0" lang="de-AT" sz="2000" spc="-1" strike="noStrike">
              <a:latin typeface="Arial"/>
            </a:endParaRPr>
          </a:p>
        </p:txBody>
      </p:sp>
      <p:sp>
        <p:nvSpPr>
          <p:cNvPr id="307" name="CustomShape 8"/>
          <p:cNvSpPr/>
          <p:nvPr/>
        </p:nvSpPr>
        <p:spPr>
          <a:xfrm>
            <a:off x="343800" y="5265720"/>
            <a:ext cx="8295480" cy="497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3200" spc="-1" strike="noStrike">
                <a:solidFill>
                  <a:srgbClr val="00314b"/>
                </a:solidFill>
                <a:latin typeface="Calibri"/>
                <a:ea typeface="DejaVu Sans"/>
              </a:rPr>
              <a:t>higher resolution, but computationally expensive</a:t>
            </a:r>
            <a:endParaRPr b="0" lang="de-AT" sz="3200" spc="-1" strike="noStrike">
              <a:latin typeface="Arial"/>
            </a:endParaRPr>
          </a:p>
        </p:txBody>
      </p:sp>
      <p:pic>
        <p:nvPicPr>
          <p:cNvPr id="308" name="Grafik 13" descr=""/>
          <p:cNvPicPr/>
          <p:nvPr/>
        </p:nvPicPr>
        <p:blipFill>
          <a:blip r:embed="rId5"/>
          <a:stretch/>
        </p:blipFill>
        <p:spPr>
          <a:xfrm>
            <a:off x="7916760" y="6426720"/>
            <a:ext cx="1226880" cy="4291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CustomShape 1"/>
          <p:cNvSpPr/>
          <p:nvPr/>
        </p:nvSpPr>
        <p:spPr>
          <a:xfrm>
            <a:off x="762480" y="0"/>
            <a:ext cx="8228520" cy="1141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ffffff"/>
                </a:solidFill>
                <a:latin typeface="Calibri"/>
                <a:ea typeface="DejaVu Sans"/>
              </a:rPr>
              <a:t>Initial study design</a:t>
            </a:r>
            <a:endParaRPr b="0" lang="de-AT" sz="4400" spc="-1" strike="noStrike">
              <a:latin typeface="Arial"/>
            </a:endParaRPr>
          </a:p>
        </p:txBody>
      </p:sp>
      <p:pic>
        <p:nvPicPr>
          <p:cNvPr id="310" name="Picture 35_0" descr=""/>
          <p:cNvPicPr/>
          <p:nvPr/>
        </p:nvPicPr>
        <p:blipFill>
          <a:blip r:embed="rId1"/>
          <a:srcRect l="0" t="0" r="7387" b="0"/>
          <a:stretch/>
        </p:blipFill>
        <p:spPr>
          <a:xfrm>
            <a:off x="216000" y="1242000"/>
            <a:ext cx="3527280" cy="2717640"/>
          </a:xfrm>
          <a:prstGeom prst="rect">
            <a:avLst/>
          </a:prstGeom>
          <a:ln>
            <a:noFill/>
          </a:ln>
        </p:spPr>
      </p:pic>
      <p:graphicFrame>
        <p:nvGraphicFramePr>
          <p:cNvPr id="311" name="Table 2"/>
          <p:cNvGraphicFramePr/>
          <p:nvPr/>
        </p:nvGraphicFramePr>
        <p:xfrm>
          <a:off x="3889800" y="2660040"/>
          <a:ext cx="5253840" cy="3606480"/>
        </p:xfrm>
        <a:graphic>
          <a:graphicData uri="http://schemas.openxmlformats.org/drawingml/2006/table">
            <a:tbl>
              <a:tblPr/>
              <a:tblGrid>
                <a:gridCol w="951840"/>
                <a:gridCol w="1674720"/>
                <a:gridCol w="1087200"/>
                <a:gridCol w="1540080"/>
              </a:tblGrid>
              <a:tr h="567720">
                <a:tc>
                  <a:txBody>
                    <a:bodyPr lIns="68400" rIns="68400">
                      <a:noAutofit/>
                    </a:bodyPr>
                    <a:p>
                      <a:pPr marL="457200">
                        <a:lnSpc>
                          <a:spcPct val="115000"/>
                        </a:lnSpc>
                      </a:pPr>
                      <a:r>
                        <a:rPr b="1" lang="de-AT" sz="1000" spc="-1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</a:rPr>
                        <a:t>#</a:t>
                      </a:r>
                      <a:endParaRPr b="0" lang="de-AT" sz="1000" spc="-1" strike="noStrike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 lIns="68400" rIns="68400">
                      <a:noAutofit/>
                    </a:bodyPr>
                    <a:p>
                      <a:pPr marL="457200">
                        <a:lnSpc>
                          <a:spcPct val="115000"/>
                        </a:lnSpc>
                      </a:pPr>
                      <a:r>
                        <a:rPr b="1" lang="en-GB" sz="1000" spc="-1" strike="noStrike">
                          <a:solidFill>
                            <a:srgbClr val="ffffff"/>
                          </a:solidFill>
                          <a:latin typeface="Calibri"/>
                          <a:ea typeface="DejaVu Sans"/>
                        </a:rPr>
                        <a:t>Period start date</a:t>
                      </a:r>
                      <a:endParaRPr b="0" lang="de-AT" sz="1000" spc="-1" strike="noStrike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 lIns="68400" rIns="68400">
                      <a:noAutofit/>
                    </a:bodyPr>
                    <a:p>
                      <a:pPr marL="457200">
                        <a:lnSpc>
                          <a:spcPct val="115000"/>
                        </a:lnSpc>
                      </a:pPr>
                      <a:r>
                        <a:rPr b="1" lang="en-GB" sz="1000" spc="-1" strike="noStrike">
                          <a:solidFill>
                            <a:srgbClr val="ffffff"/>
                          </a:solidFill>
                          <a:latin typeface="Calibri"/>
                          <a:ea typeface="DejaVu Sans"/>
                        </a:rPr>
                        <a:t>Length</a:t>
                      </a:r>
                      <a:endParaRPr b="0" lang="de-AT" sz="1000" spc="-1" strike="noStrike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 lIns="68400" rIns="68400">
                      <a:noAutofit/>
                    </a:bodyPr>
                    <a:p>
                      <a:pPr marL="457200">
                        <a:lnSpc>
                          <a:spcPct val="115000"/>
                        </a:lnSpc>
                      </a:pPr>
                      <a:r>
                        <a:rPr b="1" lang="en-GB" sz="1000" spc="-1" strike="noStrike">
                          <a:solidFill>
                            <a:srgbClr val="ffffff"/>
                          </a:solidFill>
                          <a:latin typeface="Calibri"/>
                          <a:ea typeface="DejaVu Sans"/>
                        </a:rPr>
                        <a:t>Highest concentration</a:t>
                      </a:r>
                      <a:endParaRPr b="0" lang="de-AT" sz="1000" spc="-1" strike="noStrike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</a:tr>
              <a:tr h="406440">
                <a:tc>
                  <a:txBody>
                    <a:bodyPr lIns="68400" rIns="68400">
                      <a:noAutofit/>
                    </a:bodyPr>
                    <a:p>
                      <a:pPr marL="457200">
                        <a:lnSpc>
                          <a:spcPct val="115000"/>
                        </a:lnSpc>
                      </a:pPr>
                      <a:r>
                        <a:rPr b="1" lang="de-AT" sz="1000" spc="-1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</a:rPr>
                        <a:t>1</a:t>
                      </a:r>
                      <a:endParaRPr b="0" lang="de-AT" sz="1000" spc="-1" strike="noStrike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 lIns="68400" rIns="68400">
                      <a:noAutofit/>
                    </a:bodyPr>
                    <a:p>
                      <a:pPr marL="457200">
                        <a:lnSpc>
                          <a:spcPct val="115000"/>
                        </a:lnSpc>
                      </a:pPr>
                      <a:r>
                        <a:rPr b="0" lang="en-GB" sz="10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2013 11 27</a:t>
                      </a:r>
                      <a:endParaRPr b="0" lang="de-AT" sz="1000" spc="-1" strike="noStrike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tc>
                  <a:txBody>
                    <a:bodyPr lIns="68400" rIns="68400">
                      <a:noAutofit/>
                    </a:bodyPr>
                    <a:p>
                      <a:pPr marL="457200">
                        <a:lnSpc>
                          <a:spcPct val="115000"/>
                        </a:lnSpc>
                      </a:pPr>
                      <a:r>
                        <a:rPr b="0" lang="en-GB" sz="10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  </a:t>
                      </a:r>
                      <a:r>
                        <a:rPr b="0" lang="en-GB" sz="10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7 days</a:t>
                      </a:r>
                      <a:endParaRPr b="0" lang="de-AT" sz="1000" spc="-1" strike="noStrike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tc>
                  <a:txBody>
                    <a:bodyPr lIns="68400" rIns="68400">
                      <a:noAutofit/>
                    </a:bodyPr>
                    <a:p>
                      <a:pPr marL="457200">
                        <a:lnSpc>
                          <a:spcPct val="115000"/>
                        </a:lnSpc>
                      </a:pPr>
                      <a:r>
                        <a:rPr b="0" lang="en-GB" sz="10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26.8 mBq/m</a:t>
                      </a:r>
                      <a:r>
                        <a:rPr b="0" lang="en-GB" sz="1000" spc="-1" strike="noStrike" baseline="30000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3</a:t>
                      </a:r>
                      <a:endParaRPr b="0" lang="de-AT" sz="1000" spc="-1" strike="noStrike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</a:tr>
              <a:tr h="438480">
                <a:tc>
                  <a:txBody>
                    <a:bodyPr lIns="68400" rIns="68400">
                      <a:noAutofit/>
                    </a:bodyPr>
                    <a:p>
                      <a:pPr marL="457200">
                        <a:lnSpc>
                          <a:spcPct val="115000"/>
                        </a:lnSpc>
                      </a:pPr>
                      <a:r>
                        <a:rPr b="1" lang="de-AT" sz="1100" spc="-1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</a:rPr>
                        <a:t>2</a:t>
                      </a:r>
                      <a:endParaRPr b="0" lang="de-AT" sz="1100" spc="-1" strike="noStrike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 lIns="68400" rIns="68400">
                      <a:noAutofit/>
                    </a:bodyPr>
                    <a:p>
                      <a:pPr marL="457200">
                        <a:lnSpc>
                          <a:spcPct val="115000"/>
                        </a:lnSpc>
                      </a:pPr>
                      <a:r>
                        <a:rPr b="0" lang="en-GB" sz="11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2014 01 19</a:t>
                      </a:r>
                      <a:endParaRPr b="0" lang="de-AT" sz="1100" spc="-1" strike="noStrike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lIns="68400" rIns="68400">
                      <a:noAutofit/>
                    </a:bodyPr>
                    <a:p>
                      <a:pPr marL="457200">
                        <a:lnSpc>
                          <a:spcPct val="115000"/>
                        </a:lnSpc>
                      </a:pPr>
                      <a:r>
                        <a:rPr b="0" lang="en-GB" sz="11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11 days</a:t>
                      </a:r>
                      <a:endParaRPr b="0" lang="de-AT" sz="1100" spc="-1" strike="noStrike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lIns="68400" rIns="68400">
                      <a:noAutofit/>
                    </a:bodyPr>
                    <a:p>
                      <a:pPr marL="457200">
                        <a:lnSpc>
                          <a:spcPct val="115000"/>
                        </a:lnSpc>
                      </a:pPr>
                      <a:r>
                        <a:rPr b="0" lang="en-GB" sz="11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  </a:t>
                      </a:r>
                      <a:r>
                        <a:rPr b="0" lang="en-GB" sz="11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7.6 mBq/m</a:t>
                      </a:r>
                      <a:r>
                        <a:rPr b="0" lang="en-GB" sz="1100" spc="-1" strike="noStrike" baseline="30000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3</a:t>
                      </a:r>
                      <a:endParaRPr b="0" lang="de-AT" sz="1100" spc="-1" strike="noStrike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</a:tr>
              <a:tr h="438480">
                <a:tc>
                  <a:txBody>
                    <a:bodyPr lIns="68400" rIns="68400">
                      <a:noAutofit/>
                    </a:bodyPr>
                    <a:p>
                      <a:pPr marL="457200">
                        <a:lnSpc>
                          <a:spcPct val="115000"/>
                        </a:lnSpc>
                      </a:pPr>
                      <a:r>
                        <a:rPr b="1" lang="de-AT" sz="1100" spc="-1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</a:rPr>
                        <a:t>3</a:t>
                      </a:r>
                      <a:endParaRPr b="0" lang="de-AT" sz="1100" spc="-1" strike="noStrike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 lIns="68400" rIns="68400">
                      <a:noAutofit/>
                    </a:bodyPr>
                    <a:p>
                      <a:pPr marL="457200">
                        <a:lnSpc>
                          <a:spcPct val="115000"/>
                        </a:lnSpc>
                      </a:pPr>
                      <a:r>
                        <a:rPr b="0" lang="en-GB" sz="11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2014 03 13</a:t>
                      </a:r>
                      <a:endParaRPr b="0" lang="de-AT" sz="1100" spc="-1" strike="noStrike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tc>
                  <a:txBody>
                    <a:bodyPr lIns="68400" rIns="68400">
                      <a:noAutofit/>
                    </a:bodyPr>
                    <a:p>
                      <a:pPr marL="457200">
                        <a:lnSpc>
                          <a:spcPct val="115000"/>
                        </a:lnSpc>
                      </a:pPr>
                      <a:r>
                        <a:rPr b="0" lang="en-GB" sz="11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  </a:t>
                      </a:r>
                      <a:r>
                        <a:rPr b="0" lang="en-GB" sz="11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7 days</a:t>
                      </a:r>
                      <a:endParaRPr b="0" lang="de-AT" sz="1100" spc="-1" strike="noStrike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tc>
                  <a:txBody>
                    <a:bodyPr lIns="68400" rIns="68400">
                      <a:noAutofit/>
                    </a:bodyPr>
                    <a:p>
                      <a:pPr marL="457200">
                        <a:lnSpc>
                          <a:spcPct val="115000"/>
                        </a:lnSpc>
                      </a:pPr>
                      <a:r>
                        <a:rPr b="0" lang="en-GB" sz="11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16.1 mBq/m</a:t>
                      </a:r>
                      <a:r>
                        <a:rPr b="0" lang="en-GB" sz="1100" spc="-1" strike="noStrike" baseline="30000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3</a:t>
                      </a:r>
                      <a:endParaRPr b="0" lang="de-AT" sz="1100" spc="-1" strike="noStrike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</a:tr>
              <a:tr h="438480">
                <a:tc>
                  <a:txBody>
                    <a:bodyPr lIns="68400" rIns="68400">
                      <a:noAutofit/>
                    </a:bodyPr>
                    <a:p>
                      <a:pPr marL="457200">
                        <a:lnSpc>
                          <a:spcPct val="115000"/>
                        </a:lnSpc>
                      </a:pPr>
                      <a:r>
                        <a:rPr b="1" lang="de-AT" sz="1100" spc="-1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</a:rPr>
                        <a:t>4</a:t>
                      </a:r>
                      <a:endParaRPr b="0" lang="de-AT" sz="1100" spc="-1" strike="noStrike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 lIns="68400" rIns="68400">
                      <a:noAutofit/>
                    </a:bodyPr>
                    <a:p>
                      <a:pPr marL="457200">
                        <a:lnSpc>
                          <a:spcPct val="115000"/>
                        </a:lnSpc>
                      </a:pPr>
                      <a:r>
                        <a:rPr b="0" lang="en-GB" sz="11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2014 04 04</a:t>
                      </a:r>
                      <a:endParaRPr b="0" lang="de-AT" sz="1100" spc="-1" strike="noStrike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lIns="68400" rIns="68400">
                      <a:noAutofit/>
                    </a:bodyPr>
                    <a:p>
                      <a:pPr marL="457200">
                        <a:lnSpc>
                          <a:spcPct val="115000"/>
                        </a:lnSpc>
                      </a:pPr>
                      <a:r>
                        <a:rPr b="0" lang="en-GB" sz="11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  </a:t>
                      </a:r>
                      <a:r>
                        <a:rPr b="0" lang="en-GB" sz="11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6 days</a:t>
                      </a:r>
                      <a:endParaRPr b="0" lang="de-AT" sz="1100" spc="-1" strike="noStrike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lIns="68400" rIns="68400">
                      <a:noAutofit/>
                    </a:bodyPr>
                    <a:p>
                      <a:pPr marL="457200">
                        <a:lnSpc>
                          <a:spcPct val="115000"/>
                        </a:lnSpc>
                      </a:pPr>
                      <a:r>
                        <a:rPr b="0" lang="en-GB" sz="11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16.0 mBq/m</a:t>
                      </a:r>
                      <a:r>
                        <a:rPr b="0" lang="en-GB" sz="1100" spc="-1" strike="noStrike" baseline="30000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3</a:t>
                      </a:r>
                      <a:endParaRPr b="0" lang="de-AT" sz="1100" spc="-1" strike="noStrike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</a:tr>
              <a:tr h="438480">
                <a:tc>
                  <a:txBody>
                    <a:bodyPr lIns="68400" rIns="68400">
                      <a:noAutofit/>
                    </a:bodyPr>
                    <a:p>
                      <a:pPr marL="457200">
                        <a:lnSpc>
                          <a:spcPct val="115000"/>
                        </a:lnSpc>
                      </a:pPr>
                      <a:r>
                        <a:rPr b="1" lang="de-AT" sz="1100" spc="-1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</a:rPr>
                        <a:t>5</a:t>
                      </a:r>
                      <a:endParaRPr b="0" lang="de-AT" sz="1100" spc="-1" strike="noStrike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 lIns="68400" rIns="68400">
                      <a:noAutofit/>
                    </a:bodyPr>
                    <a:p>
                      <a:pPr marL="457200">
                        <a:lnSpc>
                          <a:spcPct val="115000"/>
                        </a:lnSpc>
                      </a:pPr>
                      <a:r>
                        <a:rPr b="0" lang="en-GB" sz="11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2014 07 07</a:t>
                      </a:r>
                      <a:endParaRPr b="0" lang="de-AT" sz="1100" spc="-1" strike="noStrike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tc>
                  <a:txBody>
                    <a:bodyPr lIns="68400" rIns="68400">
                      <a:noAutofit/>
                    </a:bodyPr>
                    <a:p>
                      <a:pPr marL="457200">
                        <a:lnSpc>
                          <a:spcPct val="115000"/>
                        </a:lnSpc>
                      </a:pPr>
                      <a:r>
                        <a:rPr b="0" lang="en-GB" sz="11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10 days</a:t>
                      </a:r>
                      <a:endParaRPr b="0" lang="de-AT" sz="1100" spc="-1" strike="noStrike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tc>
                  <a:txBody>
                    <a:bodyPr lIns="68400" rIns="68400">
                      <a:noAutofit/>
                    </a:bodyPr>
                    <a:p>
                      <a:pPr marL="457200">
                        <a:lnSpc>
                          <a:spcPct val="115000"/>
                        </a:lnSpc>
                      </a:pPr>
                      <a:r>
                        <a:rPr b="0" lang="en-GB" sz="11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  </a:t>
                      </a:r>
                      <a:r>
                        <a:rPr b="0" lang="en-GB" sz="11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6.1 mBq/m</a:t>
                      </a:r>
                      <a:r>
                        <a:rPr b="0" lang="en-GB" sz="1100" spc="-1" strike="noStrike" baseline="30000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3</a:t>
                      </a:r>
                      <a:endParaRPr b="0" lang="de-AT" sz="1100" spc="-1" strike="noStrike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</a:tr>
              <a:tr h="438480">
                <a:tc>
                  <a:txBody>
                    <a:bodyPr lIns="68400" rIns="68400">
                      <a:noAutofit/>
                    </a:bodyPr>
                    <a:p>
                      <a:pPr marL="457200">
                        <a:lnSpc>
                          <a:spcPct val="115000"/>
                        </a:lnSpc>
                      </a:pPr>
                      <a:r>
                        <a:rPr b="1" lang="de-AT" sz="1200" spc="-1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</a:rPr>
                        <a:t>6</a:t>
                      </a:r>
                      <a:endParaRPr b="0" lang="de-AT" sz="1200" spc="-1" strike="noStrike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 lIns="68400" rIns="68400">
                      <a:noAutofit/>
                    </a:bodyPr>
                    <a:p>
                      <a:pPr marL="457200">
                        <a:lnSpc>
                          <a:spcPct val="115000"/>
                        </a:lnSpc>
                      </a:pPr>
                      <a:r>
                        <a:rPr b="0" lang="en-GB" sz="11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2014 07 26</a:t>
                      </a:r>
                      <a:endParaRPr b="0" lang="de-AT" sz="1100" spc="-1" strike="noStrike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lIns="68400" rIns="68400">
                      <a:noAutofit/>
                    </a:bodyPr>
                    <a:p>
                      <a:pPr marL="457200">
                        <a:lnSpc>
                          <a:spcPct val="115000"/>
                        </a:lnSpc>
                      </a:pPr>
                      <a:r>
                        <a:rPr b="0" lang="en-GB" sz="11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  </a:t>
                      </a:r>
                      <a:r>
                        <a:rPr b="0" lang="en-GB" sz="11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7 days</a:t>
                      </a:r>
                      <a:endParaRPr b="0" lang="de-AT" sz="1100" spc="-1" strike="noStrike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lIns="68400" rIns="68400">
                      <a:noAutofit/>
                    </a:bodyPr>
                    <a:p>
                      <a:pPr marL="457200">
                        <a:lnSpc>
                          <a:spcPct val="115000"/>
                        </a:lnSpc>
                      </a:pPr>
                      <a:r>
                        <a:rPr b="0" lang="en-GB" sz="11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  </a:t>
                      </a:r>
                      <a:r>
                        <a:rPr b="0" lang="en-GB" sz="11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6.3 mBq/m</a:t>
                      </a:r>
                      <a:r>
                        <a:rPr b="0" lang="en-GB" sz="1100" spc="-1" strike="noStrike" baseline="30000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3</a:t>
                      </a:r>
                      <a:endParaRPr b="0" lang="de-AT" sz="1100" spc="-1" strike="noStrike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</a:tr>
              <a:tr h="439920">
                <a:tc>
                  <a:txBody>
                    <a:bodyPr lIns="68400" rIns="68400">
                      <a:noAutofit/>
                    </a:bodyPr>
                    <a:p>
                      <a:pPr marL="457200">
                        <a:lnSpc>
                          <a:spcPct val="115000"/>
                        </a:lnSpc>
                      </a:pPr>
                      <a:r>
                        <a:rPr b="1" lang="de-AT" sz="1200" spc="-1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</a:rPr>
                        <a:t>7</a:t>
                      </a:r>
                      <a:endParaRPr b="0" lang="de-AT" sz="1200" spc="-1" strike="noStrike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 lIns="68400" rIns="68400">
                      <a:noAutofit/>
                    </a:bodyPr>
                    <a:p>
                      <a:pPr marL="457200">
                        <a:lnSpc>
                          <a:spcPct val="115000"/>
                        </a:lnSpc>
                      </a:pPr>
                      <a:r>
                        <a:rPr b="0" lang="en-GB" sz="11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2014 08 28</a:t>
                      </a:r>
                      <a:endParaRPr b="0" lang="de-AT" sz="1100" spc="-1" strike="noStrike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tc>
                  <a:txBody>
                    <a:bodyPr lIns="68400" rIns="68400">
                      <a:noAutofit/>
                    </a:bodyPr>
                    <a:p>
                      <a:pPr marL="457200">
                        <a:lnSpc>
                          <a:spcPct val="115000"/>
                        </a:lnSpc>
                      </a:pPr>
                      <a:r>
                        <a:rPr b="0" lang="en-GB" sz="11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  </a:t>
                      </a:r>
                      <a:r>
                        <a:rPr b="0" lang="en-GB" sz="11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8 days</a:t>
                      </a:r>
                      <a:endParaRPr b="0" lang="de-AT" sz="1100" spc="-1" strike="noStrike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  <a:tc>
                  <a:txBody>
                    <a:bodyPr lIns="68400" rIns="68400">
                      <a:noAutofit/>
                    </a:bodyPr>
                    <a:p>
                      <a:pPr marL="457200">
                        <a:lnSpc>
                          <a:spcPct val="115000"/>
                        </a:lnSpc>
                      </a:pPr>
                      <a:r>
                        <a:rPr b="0" lang="en-GB" sz="11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  </a:t>
                      </a:r>
                      <a:r>
                        <a:rPr b="0" lang="en-GB" sz="11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7.3 mBq/m</a:t>
                      </a:r>
                      <a:r>
                        <a:rPr b="0" lang="en-GB" sz="1100" spc="-1" strike="noStrike" baseline="30000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3</a:t>
                      </a:r>
                      <a:endParaRPr b="0" lang="de-AT" sz="1100" spc="-1" strike="noStrike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fd5e9"/>
                    </a:solidFill>
                  </a:tcPr>
                </a:tc>
              </a:tr>
            </a:tbl>
          </a:graphicData>
        </a:graphic>
      </p:graphicFrame>
      <p:sp>
        <p:nvSpPr>
          <p:cNvPr id="312" name="CustomShape 3"/>
          <p:cNvSpPr/>
          <p:nvPr/>
        </p:nvSpPr>
        <p:spPr>
          <a:xfrm>
            <a:off x="3889800" y="1002600"/>
            <a:ext cx="4927680" cy="1598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GB" sz="1800" spc="-1" strike="noStrike">
                <a:solidFill>
                  <a:srgbClr val="00314b"/>
                </a:solidFill>
                <a:latin typeface="Calibri"/>
                <a:ea typeface="DejaVu Sans"/>
              </a:rPr>
              <a:t>Selected episodes with Xe-133 </a:t>
            </a:r>
            <a:endParaRPr b="0" lang="de-A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de-A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1600" spc="-1" strike="noStrike">
                <a:solidFill>
                  <a:srgbClr val="000000"/>
                </a:solidFill>
                <a:latin typeface="Calibri"/>
                <a:ea typeface="Calibri"/>
              </a:rPr>
              <a:t>Selected time periods with elevated concentrations of XE-133 at RN33. </a:t>
            </a:r>
            <a:endParaRPr b="0" lang="de-AT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1600" spc="-1" strike="noStrike">
                <a:solidFill>
                  <a:srgbClr val="000000"/>
                </a:solidFill>
                <a:latin typeface="Calibri"/>
                <a:ea typeface="Calibri"/>
              </a:rPr>
              <a:t>Sampling periods start at 06 UTC and were 24 hours long. (Dates indicate the collection stop time.)</a:t>
            </a:r>
            <a:endParaRPr b="0" lang="de-AT" sz="1600" spc="-1" strike="noStrike">
              <a:latin typeface="Arial"/>
            </a:endParaRPr>
          </a:p>
        </p:txBody>
      </p:sp>
      <p:sp>
        <p:nvSpPr>
          <p:cNvPr id="313" name="CustomShape 4"/>
          <p:cNvSpPr/>
          <p:nvPr/>
        </p:nvSpPr>
        <p:spPr>
          <a:xfrm rot="9600">
            <a:off x="75240" y="4033800"/>
            <a:ext cx="3810600" cy="2510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GB" sz="1600" spc="-1" strike="noStrike">
                <a:solidFill>
                  <a:srgbClr val="00314b"/>
                </a:solidFill>
                <a:latin typeface="Calibri"/>
                <a:ea typeface="DejaVu Sans"/>
              </a:rPr>
              <a:t>WRF domain parameters</a:t>
            </a:r>
            <a:endParaRPr b="0" lang="de-AT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de-AT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GB" sz="1500" spc="-1" strike="noStrike">
                <a:solidFill>
                  <a:srgbClr val="000000"/>
                </a:solidFill>
                <a:latin typeface="Calibri"/>
                <a:ea typeface="Calibri"/>
              </a:rPr>
              <a:t>Blue box: </a:t>
            </a:r>
            <a:endParaRPr b="0" lang="de-AT" sz="15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1500" spc="-1" strike="noStrike">
                <a:solidFill>
                  <a:srgbClr val="000000"/>
                </a:solidFill>
                <a:latin typeface="Calibri"/>
                <a:ea typeface="Calibri"/>
              </a:rPr>
              <a:t>Parent domain in 9 km resolution </a:t>
            </a:r>
            <a:endParaRPr b="0" lang="de-AT" sz="15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GB" sz="1500" spc="-1" strike="noStrike">
                <a:solidFill>
                  <a:srgbClr val="000000"/>
                </a:solidFill>
                <a:latin typeface="Calibri"/>
                <a:ea typeface="Calibri"/>
              </a:rPr>
              <a:t>Nesting:</a:t>
            </a:r>
            <a:endParaRPr b="0" lang="de-AT" sz="15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1500" spc="-1" strike="noStrike">
                <a:solidFill>
                  <a:srgbClr val="000000"/>
                </a:solidFill>
                <a:latin typeface="Calibri"/>
                <a:ea typeface="Calibri"/>
              </a:rPr>
              <a:t>2-level nests with 3 km and 1 km resolution around emitter and receptor</a:t>
            </a:r>
            <a:endParaRPr b="0" lang="de-AT" sz="15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de-AT" sz="15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1100" spc="-1" strike="noStrike">
                <a:solidFill>
                  <a:srgbClr val="000000"/>
                </a:solidFill>
                <a:latin typeface="Calibri"/>
                <a:ea typeface="Calibri"/>
              </a:rPr>
              <a:t>(Yellow markers are not related to the sub-domain size)</a:t>
            </a:r>
            <a:endParaRPr b="0" lang="de-AT" sz="11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de-AT" sz="11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AT" sz="1800" spc="-1" strike="noStrike">
                <a:solidFill>
                  <a:srgbClr val="000000"/>
                </a:solidFill>
                <a:latin typeface="Arial"/>
                <a:ea typeface="Calibri"/>
              </a:rPr>
              <a:t>Simplest selection in physical parameterizations in WRF</a:t>
            </a:r>
            <a:endParaRPr b="0" lang="de-AT" sz="1800" spc="-1" strike="noStrike">
              <a:latin typeface="Arial"/>
            </a:endParaRPr>
          </a:p>
        </p:txBody>
      </p:sp>
      <p:sp>
        <p:nvSpPr>
          <p:cNvPr id="314" name="CustomShape 5"/>
          <p:cNvSpPr/>
          <p:nvPr/>
        </p:nvSpPr>
        <p:spPr>
          <a:xfrm>
            <a:off x="4032360" y="4032000"/>
            <a:ext cx="4607280" cy="1727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15" name="Grafik 17" descr=""/>
          <p:cNvPicPr/>
          <p:nvPr/>
        </p:nvPicPr>
        <p:blipFill>
          <a:blip r:embed="rId2"/>
          <a:stretch/>
        </p:blipFill>
        <p:spPr>
          <a:xfrm>
            <a:off x="7916760" y="6426720"/>
            <a:ext cx="1226880" cy="4291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CustomShape 1"/>
          <p:cNvSpPr/>
          <p:nvPr/>
        </p:nvSpPr>
        <p:spPr>
          <a:xfrm>
            <a:off x="1227240" y="-34920"/>
            <a:ext cx="8228520" cy="1141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4000" spc="-1" strike="noStrike">
                <a:solidFill>
                  <a:srgbClr val="ffffff"/>
                </a:solidFill>
                <a:latin typeface="Calibri"/>
                <a:ea typeface="DejaVu Sans"/>
              </a:rPr>
              <a:t>Validation of initial configuration</a:t>
            </a:r>
            <a:endParaRPr b="0" lang="de-AT" sz="4000" spc="-1" strike="noStrike">
              <a:latin typeface="Arial"/>
            </a:endParaRPr>
          </a:p>
        </p:txBody>
      </p:sp>
      <p:graphicFrame>
        <p:nvGraphicFramePr>
          <p:cNvPr id="317" name="Table 2"/>
          <p:cNvGraphicFramePr/>
          <p:nvPr/>
        </p:nvGraphicFramePr>
        <p:xfrm>
          <a:off x="419760" y="2338560"/>
          <a:ext cx="8228880" cy="2126520"/>
        </p:xfrm>
        <a:graphic>
          <a:graphicData uri="http://schemas.openxmlformats.org/drawingml/2006/table">
            <a:tbl>
              <a:tblPr/>
              <a:tblGrid>
                <a:gridCol w="2742840"/>
                <a:gridCol w="2742840"/>
                <a:gridCol w="2743560"/>
              </a:tblGrid>
              <a:tr h="377280">
                <a:tc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de-AT" sz="18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ATM 0.5°</a:t>
                      </a:r>
                      <a:endParaRPr b="0" lang="de-AT" sz="18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de-AT" sz="20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HRATM 50 km</a:t>
                      </a:r>
                      <a:endParaRPr b="0" lang="de-AT" sz="20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</a:tr>
              <a:tr h="349920">
                <a:tc>
                  <a:txBody>
                    <a:bodyPr lIns="90000" rIns="900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de-AT" sz="18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Correlation (1)</a:t>
                      </a:r>
                      <a:endParaRPr b="0" lang="de-AT" sz="18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de-AT" sz="1800" spc="-1" strike="noStrike" u="sng">
                          <a:solidFill>
                            <a:srgbClr val="000000"/>
                          </a:solidFill>
                          <a:uFillTx/>
                          <a:latin typeface="Arial"/>
                          <a:ea typeface="DejaVu Sans"/>
                        </a:rPr>
                        <a:t>0.85</a:t>
                      </a:r>
                      <a:endParaRPr b="0" lang="de-AT" sz="18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de-AT" sz="18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0.51</a:t>
                      </a:r>
                      <a:endParaRPr b="0" lang="de-AT" sz="18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</a:tr>
              <a:tr h="349920">
                <a:tc>
                  <a:txBody>
                    <a:bodyPr lIns="90000" rIns="900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de-AT" sz="18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Fractional bias (0)</a:t>
                      </a:r>
                      <a:endParaRPr b="0" lang="de-AT" sz="18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de-AT" sz="18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0.13</a:t>
                      </a:r>
                      <a:endParaRPr b="0" lang="de-AT" sz="18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de-AT" sz="1800" spc="-1" strike="noStrike" u="sng">
                          <a:solidFill>
                            <a:srgbClr val="000000"/>
                          </a:solidFill>
                          <a:uFillTx/>
                          <a:latin typeface="Arial"/>
                          <a:ea typeface="DejaVu Sans"/>
                        </a:rPr>
                        <a:t>0.10</a:t>
                      </a:r>
                      <a:endParaRPr b="0" lang="de-AT" sz="18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</a:tr>
              <a:tr h="349920">
                <a:tc>
                  <a:txBody>
                    <a:bodyPr lIns="90000" rIns="900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de-AT" sz="18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F5 (1)</a:t>
                      </a:r>
                      <a:endParaRPr b="0" lang="de-AT" sz="18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de-AT" sz="18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0.79</a:t>
                      </a:r>
                      <a:endParaRPr b="0" lang="de-AT" sz="18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de-AT" sz="1800" spc="-1" strike="noStrike" u="sng">
                          <a:solidFill>
                            <a:srgbClr val="000000"/>
                          </a:solidFill>
                          <a:uFillTx/>
                          <a:latin typeface="Arial"/>
                          <a:ea typeface="DejaVu Sans"/>
                        </a:rPr>
                        <a:t>0.88</a:t>
                      </a:r>
                      <a:endParaRPr b="0" lang="de-AT" sz="18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</a:tr>
              <a:tr h="349920">
                <a:tc>
                  <a:txBody>
                    <a:bodyPr lIns="90000" rIns="900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de-AT" sz="18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KS (0)</a:t>
                      </a:r>
                      <a:endParaRPr b="0" lang="de-AT" sz="18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de-AT" sz="18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0.27</a:t>
                      </a:r>
                      <a:endParaRPr b="0" lang="de-AT" sz="18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de-AT" sz="1800" spc="-1" strike="noStrike" u="sng">
                          <a:solidFill>
                            <a:srgbClr val="000000"/>
                          </a:solidFill>
                          <a:uFillTx/>
                          <a:latin typeface="Arial"/>
                          <a:ea typeface="DejaVu Sans"/>
                        </a:rPr>
                        <a:t>0.19</a:t>
                      </a:r>
                      <a:endParaRPr b="0" lang="de-AT" sz="18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</a:tr>
              <a:tr h="349920">
                <a:tc>
                  <a:txBody>
                    <a:bodyPr lIns="90000" rIns="900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de-AT" sz="18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Rank</a:t>
                      </a:r>
                      <a:endParaRPr b="0" lang="de-AT" sz="18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de-AT" sz="18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3.31</a:t>
                      </a:r>
                      <a:endParaRPr b="0" lang="de-AT" sz="18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de-AT" sz="18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3.14</a:t>
                      </a:r>
                      <a:endParaRPr b="0" lang="de-AT" sz="18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18" name="Table 3"/>
          <p:cNvGraphicFramePr/>
          <p:nvPr/>
        </p:nvGraphicFramePr>
        <p:xfrm>
          <a:off x="14121720" y="8541720"/>
          <a:ext cx="8332200" cy="3490200"/>
        </p:xfrm>
        <a:graphic>
          <a:graphicData uri="http://schemas.openxmlformats.org/drawingml/2006/table">
            <a:tbl>
              <a:tblPr/>
              <a:tblGrid>
                <a:gridCol w="3027240"/>
                <a:gridCol w="2594880"/>
                <a:gridCol w="2710440"/>
              </a:tblGrid>
              <a:tr h="990360">
                <a:tc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lIns="9360" rIns="9360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</a:pPr>
                      <a:r>
                        <a:rPr b="1" lang="en-US" sz="28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ATM </a:t>
                      </a:r>
                      <a:endParaRPr b="0" lang="de-AT" sz="28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b="1" lang="en-US" sz="28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0.5 deg</a:t>
                      </a:r>
                      <a:endParaRPr b="0" lang="de-AT" sz="28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lIns="9360" rIns="9360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</a:pPr>
                      <a:r>
                        <a:rPr b="1" lang="en-US" sz="28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HRATM </a:t>
                      </a:r>
                      <a:endParaRPr b="0" lang="de-AT" sz="28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b="1" lang="en-US" sz="28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50 km</a:t>
                      </a:r>
                      <a:endParaRPr b="0" lang="de-AT" sz="28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</a:tr>
              <a:tr h="500040">
                <a:tc>
                  <a:txBody>
                    <a:bodyPr lIns="9360" rIns="9360">
                      <a:noAutofit/>
                    </a:bodyPr>
                    <a:p>
                      <a:pPr>
                        <a:lnSpc>
                          <a:spcPct val="115000"/>
                        </a:lnSpc>
                      </a:pPr>
                      <a:r>
                        <a:rPr b="0" lang="en-US" sz="28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Correlation (1)</a:t>
                      </a:r>
                      <a:endParaRPr b="0" lang="de-AT" sz="28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lIns="9360" rIns="9360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</a:pPr>
                      <a:r>
                        <a:rPr b="0" lang="en-US" sz="2800" spc="-1" strike="noStrike" u="sng">
                          <a:solidFill>
                            <a:srgbClr val="000000"/>
                          </a:solidFill>
                          <a:uFillTx/>
                          <a:latin typeface="Calibri"/>
                          <a:ea typeface="DejaVu Sans"/>
                        </a:rPr>
                        <a:t>0.85</a:t>
                      </a:r>
                      <a:endParaRPr b="0" lang="de-AT" sz="28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lIns="9360" rIns="9360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</a:pPr>
                      <a:r>
                        <a:rPr b="0" lang="en-US" sz="28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0.51</a:t>
                      </a:r>
                      <a:endParaRPr b="0" lang="de-AT" sz="28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</a:tr>
              <a:tr h="500040">
                <a:tc>
                  <a:txBody>
                    <a:bodyPr lIns="9360" rIns="9360">
                      <a:noAutofit/>
                    </a:bodyPr>
                    <a:p>
                      <a:pPr>
                        <a:lnSpc>
                          <a:spcPct val="115000"/>
                        </a:lnSpc>
                      </a:pPr>
                      <a:r>
                        <a:rPr b="0" lang="en-US" sz="28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Fractional bias (0)</a:t>
                      </a:r>
                      <a:endParaRPr b="0" lang="de-AT" sz="28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lIns="9360" rIns="9360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</a:pPr>
                      <a:r>
                        <a:rPr b="0" lang="en-US" sz="28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0.13</a:t>
                      </a:r>
                      <a:endParaRPr b="0" lang="de-AT" sz="28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lIns="9360" rIns="9360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</a:pPr>
                      <a:r>
                        <a:rPr b="0" lang="en-US" sz="2800" spc="-1" strike="noStrike" u="sng">
                          <a:solidFill>
                            <a:srgbClr val="000000"/>
                          </a:solidFill>
                          <a:uFillTx/>
                          <a:latin typeface="Calibri"/>
                          <a:ea typeface="DejaVu Sans"/>
                        </a:rPr>
                        <a:t>0.10</a:t>
                      </a:r>
                      <a:endParaRPr b="0" lang="de-AT" sz="28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</a:tr>
              <a:tr h="500040">
                <a:tc>
                  <a:txBody>
                    <a:bodyPr lIns="9360" rIns="9360">
                      <a:noAutofit/>
                    </a:bodyPr>
                    <a:p>
                      <a:pPr>
                        <a:lnSpc>
                          <a:spcPct val="115000"/>
                        </a:lnSpc>
                      </a:pPr>
                      <a:r>
                        <a:rPr b="0" lang="en-US" sz="28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F5 (1)</a:t>
                      </a:r>
                      <a:endParaRPr b="0" lang="de-AT" sz="28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lIns="9360" rIns="9360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</a:pPr>
                      <a:r>
                        <a:rPr b="0" lang="en-US" sz="28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0.79</a:t>
                      </a:r>
                      <a:endParaRPr b="0" lang="de-AT" sz="28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lIns="9360" rIns="9360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</a:pPr>
                      <a:r>
                        <a:rPr b="0" lang="en-US" sz="2800" spc="-1" strike="noStrike" u="sng">
                          <a:solidFill>
                            <a:srgbClr val="000000"/>
                          </a:solidFill>
                          <a:uFillTx/>
                          <a:latin typeface="Calibri"/>
                          <a:ea typeface="DejaVu Sans"/>
                        </a:rPr>
                        <a:t>0.88</a:t>
                      </a:r>
                      <a:endParaRPr b="0" lang="de-AT" sz="28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</a:tr>
              <a:tr h="500040">
                <a:tc>
                  <a:txBody>
                    <a:bodyPr lIns="9360" rIns="9360">
                      <a:noAutofit/>
                    </a:bodyPr>
                    <a:p>
                      <a:pPr>
                        <a:lnSpc>
                          <a:spcPct val="115000"/>
                        </a:lnSpc>
                      </a:pPr>
                      <a:r>
                        <a:rPr b="0" lang="en-US" sz="28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KS (0)</a:t>
                      </a:r>
                      <a:endParaRPr b="0" lang="de-AT" sz="28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lIns="9360" rIns="9360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</a:pPr>
                      <a:r>
                        <a:rPr b="0" lang="en-US" sz="28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0.27</a:t>
                      </a:r>
                      <a:endParaRPr b="0" lang="de-AT" sz="28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lIns="9360" rIns="9360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</a:pPr>
                      <a:r>
                        <a:rPr b="0" lang="en-US" sz="2800" spc="-1" strike="noStrike" u="sng">
                          <a:solidFill>
                            <a:srgbClr val="000000"/>
                          </a:solidFill>
                          <a:uFillTx/>
                          <a:latin typeface="Calibri"/>
                          <a:ea typeface="DejaVu Sans"/>
                        </a:rPr>
                        <a:t>0.19</a:t>
                      </a:r>
                      <a:endParaRPr b="0" lang="de-AT" sz="28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</a:tr>
              <a:tr h="500040">
                <a:tc>
                  <a:txBody>
                    <a:bodyPr lIns="9360" rIns="9360">
                      <a:noAutofit/>
                    </a:bodyPr>
                    <a:p>
                      <a:pPr>
                        <a:lnSpc>
                          <a:spcPct val="115000"/>
                        </a:lnSpc>
                      </a:pPr>
                      <a:r>
                        <a:rPr b="1" lang="en-US" sz="28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Rank</a:t>
                      </a:r>
                      <a:endParaRPr b="0" lang="de-AT" sz="28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lIns="9360" rIns="9360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</a:pPr>
                      <a:r>
                        <a:rPr b="1" lang="en-US" sz="28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3.31</a:t>
                      </a:r>
                      <a:endParaRPr b="0" lang="de-AT" sz="28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lIns="9360" rIns="9360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</a:pPr>
                      <a:r>
                        <a:rPr b="1" lang="en-US" sz="28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3.14</a:t>
                      </a:r>
                      <a:endParaRPr b="0" lang="de-AT" sz="28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19" name="Table 4"/>
          <p:cNvGraphicFramePr/>
          <p:nvPr/>
        </p:nvGraphicFramePr>
        <p:xfrm>
          <a:off x="14121720" y="8541720"/>
          <a:ext cx="8332200" cy="3490200"/>
        </p:xfrm>
        <a:graphic>
          <a:graphicData uri="http://schemas.openxmlformats.org/drawingml/2006/table">
            <a:tbl>
              <a:tblPr/>
              <a:tblGrid>
                <a:gridCol w="3027240"/>
                <a:gridCol w="2594880"/>
                <a:gridCol w="2710440"/>
              </a:tblGrid>
              <a:tr h="990360">
                <a:tc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lIns="9360" rIns="9360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</a:pPr>
                      <a:r>
                        <a:rPr b="1" lang="en-US" sz="28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ATM </a:t>
                      </a:r>
                      <a:endParaRPr b="0" lang="de-AT" sz="28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b="1" lang="en-US" sz="28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0.5 deg</a:t>
                      </a:r>
                      <a:endParaRPr b="0" lang="de-AT" sz="28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lIns="9360" rIns="9360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</a:pPr>
                      <a:r>
                        <a:rPr b="1" lang="en-US" sz="28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HRATM </a:t>
                      </a:r>
                      <a:endParaRPr b="0" lang="de-AT" sz="28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b="1" lang="en-US" sz="28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50 km</a:t>
                      </a:r>
                      <a:endParaRPr b="0" lang="de-AT" sz="28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</a:tr>
              <a:tr h="500040">
                <a:tc>
                  <a:txBody>
                    <a:bodyPr lIns="9360" rIns="9360">
                      <a:noAutofit/>
                    </a:bodyPr>
                    <a:p>
                      <a:pPr>
                        <a:lnSpc>
                          <a:spcPct val="115000"/>
                        </a:lnSpc>
                      </a:pPr>
                      <a:r>
                        <a:rPr b="0" lang="en-US" sz="28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Correlation (1)</a:t>
                      </a:r>
                      <a:endParaRPr b="0" lang="de-AT" sz="28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lIns="9360" rIns="9360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</a:pPr>
                      <a:r>
                        <a:rPr b="0" lang="en-US" sz="2800" spc="-1" strike="noStrike" u="sng">
                          <a:solidFill>
                            <a:srgbClr val="000000"/>
                          </a:solidFill>
                          <a:uFillTx/>
                          <a:latin typeface="Calibri"/>
                          <a:ea typeface="DejaVu Sans"/>
                        </a:rPr>
                        <a:t>0.85</a:t>
                      </a:r>
                      <a:endParaRPr b="0" lang="de-AT" sz="28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lIns="9360" rIns="9360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</a:pPr>
                      <a:r>
                        <a:rPr b="0" lang="en-US" sz="28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0.51</a:t>
                      </a:r>
                      <a:endParaRPr b="0" lang="de-AT" sz="28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</a:tr>
              <a:tr h="500040">
                <a:tc>
                  <a:txBody>
                    <a:bodyPr lIns="9360" rIns="9360">
                      <a:noAutofit/>
                    </a:bodyPr>
                    <a:p>
                      <a:pPr>
                        <a:lnSpc>
                          <a:spcPct val="115000"/>
                        </a:lnSpc>
                      </a:pPr>
                      <a:r>
                        <a:rPr b="0" lang="en-US" sz="28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Fractional bias (0)</a:t>
                      </a:r>
                      <a:endParaRPr b="0" lang="de-AT" sz="28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lIns="9360" rIns="9360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</a:pPr>
                      <a:r>
                        <a:rPr b="0" lang="en-US" sz="28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0.13</a:t>
                      </a:r>
                      <a:endParaRPr b="0" lang="de-AT" sz="28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lIns="9360" rIns="9360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</a:pPr>
                      <a:r>
                        <a:rPr b="0" lang="en-US" sz="2800" spc="-1" strike="noStrike" u="sng">
                          <a:solidFill>
                            <a:srgbClr val="000000"/>
                          </a:solidFill>
                          <a:uFillTx/>
                          <a:latin typeface="Calibri"/>
                          <a:ea typeface="DejaVu Sans"/>
                        </a:rPr>
                        <a:t>0.10</a:t>
                      </a:r>
                      <a:endParaRPr b="0" lang="de-AT" sz="28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</a:tr>
              <a:tr h="500040">
                <a:tc>
                  <a:txBody>
                    <a:bodyPr lIns="9360" rIns="9360">
                      <a:noAutofit/>
                    </a:bodyPr>
                    <a:p>
                      <a:pPr>
                        <a:lnSpc>
                          <a:spcPct val="115000"/>
                        </a:lnSpc>
                      </a:pPr>
                      <a:r>
                        <a:rPr b="0" lang="en-US" sz="28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F5 (1)</a:t>
                      </a:r>
                      <a:endParaRPr b="0" lang="de-AT" sz="28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lIns="9360" rIns="9360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</a:pPr>
                      <a:r>
                        <a:rPr b="0" lang="en-US" sz="28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0.79</a:t>
                      </a:r>
                      <a:endParaRPr b="0" lang="de-AT" sz="28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lIns="9360" rIns="9360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</a:pPr>
                      <a:r>
                        <a:rPr b="0" lang="en-US" sz="2800" spc="-1" strike="noStrike" u="sng">
                          <a:solidFill>
                            <a:srgbClr val="000000"/>
                          </a:solidFill>
                          <a:uFillTx/>
                          <a:latin typeface="Calibri"/>
                          <a:ea typeface="DejaVu Sans"/>
                        </a:rPr>
                        <a:t>0.88</a:t>
                      </a:r>
                      <a:endParaRPr b="0" lang="de-AT" sz="28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</a:tr>
              <a:tr h="500040">
                <a:tc>
                  <a:txBody>
                    <a:bodyPr lIns="9360" rIns="9360">
                      <a:noAutofit/>
                    </a:bodyPr>
                    <a:p>
                      <a:pPr>
                        <a:lnSpc>
                          <a:spcPct val="115000"/>
                        </a:lnSpc>
                      </a:pPr>
                      <a:r>
                        <a:rPr b="0" lang="en-US" sz="28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KS (0)</a:t>
                      </a:r>
                      <a:endParaRPr b="0" lang="de-AT" sz="28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lIns="9360" rIns="9360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</a:pPr>
                      <a:r>
                        <a:rPr b="0" lang="en-US" sz="28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0.27</a:t>
                      </a:r>
                      <a:endParaRPr b="0" lang="de-AT" sz="28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lIns="9360" rIns="9360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</a:pPr>
                      <a:r>
                        <a:rPr b="0" lang="en-US" sz="2800" spc="-1" strike="noStrike" u="sng">
                          <a:solidFill>
                            <a:srgbClr val="000000"/>
                          </a:solidFill>
                          <a:uFillTx/>
                          <a:latin typeface="Calibri"/>
                          <a:ea typeface="DejaVu Sans"/>
                        </a:rPr>
                        <a:t>0.19</a:t>
                      </a:r>
                      <a:endParaRPr b="0" lang="de-AT" sz="28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</a:tr>
              <a:tr h="500040">
                <a:tc>
                  <a:txBody>
                    <a:bodyPr lIns="9360" rIns="9360">
                      <a:noAutofit/>
                    </a:bodyPr>
                    <a:p>
                      <a:pPr>
                        <a:lnSpc>
                          <a:spcPct val="115000"/>
                        </a:lnSpc>
                      </a:pPr>
                      <a:r>
                        <a:rPr b="1" lang="en-US" sz="28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Rank</a:t>
                      </a:r>
                      <a:endParaRPr b="0" lang="de-AT" sz="28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lIns="9360" rIns="9360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</a:pPr>
                      <a:r>
                        <a:rPr b="1" lang="en-US" sz="28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3.31</a:t>
                      </a:r>
                      <a:endParaRPr b="0" lang="de-AT" sz="28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lIns="9360" rIns="9360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</a:pPr>
                      <a:r>
                        <a:rPr b="1" lang="en-US" sz="28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3.14</a:t>
                      </a:r>
                      <a:endParaRPr b="0" lang="de-AT" sz="28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</a:tr>
            </a:tbl>
          </a:graphicData>
        </a:graphic>
      </p:graphicFrame>
      <p:sp>
        <p:nvSpPr>
          <p:cNvPr id="320" name="CustomShape 5"/>
          <p:cNvSpPr/>
          <p:nvPr/>
        </p:nvSpPr>
        <p:spPr>
          <a:xfrm>
            <a:off x="14290560" y="10058760"/>
            <a:ext cx="799380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343080" indent="-342000">
              <a:lnSpc>
                <a:spcPct val="100000"/>
              </a:lnSpc>
              <a:buClr>
                <a:srgbClr val="000000"/>
              </a:buClr>
              <a:buFont typeface="Calibri"/>
              <a:buChar char="→"/>
            </a:pPr>
            <a:r>
              <a:rPr b="1" lang="de-AT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HRATM yields a rank comparable to standard Flexpart ATM</a:t>
            </a:r>
            <a:endParaRPr b="0" lang="de-AT" sz="2000" spc="-1" strike="noStrike">
              <a:latin typeface="Arial"/>
            </a:endParaRPr>
          </a:p>
        </p:txBody>
      </p:sp>
      <p:sp>
        <p:nvSpPr>
          <p:cNvPr id="321" name="CustomShape 6"/>
          <p:cNvSpPr/>
          <p:nvPr/>
        </p:nvSpPr>
        <p:spPr>
          <a:xfrm>
            <a:off x="728640" y="4790160"/>
            <a:ext cx="7611120" cy="1004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de-AT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HRATM yields a rank comparable to standard Flexpart ATM, BUT: </a:t>
            </a:r>
            <a:endParaRPr b="0" lang="de-AT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de-AT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→ </a:t>
            </a:r>
            <a:r>
              <a:rPr b="1" lang="de-AT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higher resolutions led to lower ranks (not shown here)</a:t>
            </a:r>
            <a:endParaRPr b="0" lang="de-AT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de-AT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endParaRPr b="0" lang="de-AT" sz="2000" spc="-1" strike="noStrike">
              <a:latin typeface="Arial"/>
            </a:endParaRPr>
          </a:p>
        </p:txBody>
      </p:sp>
      <p:sp>
        <p:nvSpPr>
          <p:cNvPr id="322" name="CustomShape 7"/>
          <p:cNvSpPr/>
          <p:nvPr/>
        </p:nvSpPr>
        <p:spPr>
          <a:xfrm>
            <a:off x="722520" y="1296000"/>
            <a:ext cx="7773120" cy="853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GB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Comparison of HRATM output resolution (50 km) to operational and established Flexpart ATM model with 0.5 degree resolution. </a:t>
            </a:r>
            <a:endParaRPr b="0" lang="de-AT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GB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Input data were NCEP with 0.5° resolution</a:t>
            </a:r>
            <a:endParaRPr b="0" lang="de-AT" sz="1800" spc="-1" strike="noStrike">
              <a:latin typeface="Arial"/>
            </a:endParaRPr>
          </a:p>
        </p:txBody>
      </p:sp>
      <p:pic>
        <p:nvPicPr>
          <p:cNvPr id="323" name="Grafik 8" descr=""/>
          <p:cNvPicPr/>
          <p:nvPr/>
        </p:nvPicPr>
        <p:blipFill>
          <a:blip r:embed="rId1"/>
          <a:stretch/>
        </p:blipFill>
        <p:spPr>
          <a:xfrm>
            <a:off x="7916760" y="6426720"/>
            <a:ext cx="1226880" cy="4291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CustomShape 1"/>
          <p:cNvSpPr/>
          <p:nvPr/>
        </p:nvSpPr>
        <p:spPr>
          <a:xfrm>
            <a:off x="1155600" y="0"/>
            <a:ext cx="8228520" cy="1141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marL="108000" algn="ctr">
              <a:lnSpc>
                <a:spcPct val="100000"/>
              </a:lnSpc>
              <a:spcBef>
                <a:spcPts val="1417"/>
              </a:spcBef>
            </a:pPr>
            <a:r>
              <a:rPr b="0" lang="en-US" sz="4800" spc="-1" strike="noStrike">
                <a:solidFill>
                  <a:srgbClr val="ffffff"/>
                </a:solidFill>
                <a:latin typeface="Calibri"/>
                <a:ea typeface="DejaVu Sans"/>
              </a:rPr>
              <a:t>Conclusions on first results</a:t>
            </a:r>
            <a:endParaRPr b="0" lang="de-AT" sz="4800" spc="-1" strike="noStrike">
              <a:latin typeface="Arial"/>
            </a:endParaRPr>
          </a:p>
        </p:txBody>
      </p:sp>
      <p:sp>
        <p:nvSpPr>
          <p:cNvPr id="325" name="CustomShape 2"/>
          <p:cNvSpPr/>
          <p:nvPr/>
        </p:nvSpPr>
        <p:spPr>
          <a:xfrm>
            <a:off x="457200" y="1600200"/>
            <a:ext cx="8228520" cy="4524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26" name="CustomShape 3"/>
          <p:cNvSpPr/>
          <p:nvPr/>
        </p:nvSpPr>
        <p:spPr>
          <a:xfrm>
            <a:off x="457200" y="1604520"/>
            <a:ext cx="8228880" cy="3976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/>
          </a:bodyPr>
          <a:p>
            <a:pPr>
              <a:lnSpc>
                <a:spcPct val="100000"/>
              </a:lnSpc>
              <a:spcBef>
                <a:spcPts val="1417"/>
              </a:spcBef>
            </a:pPr>
            <a:endParaRPr b="0" lang="de-AT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417"/>
              </a:spcBef>
            </a:pPr>
            <a:endParaRPr b="0" lang="de-AT" sz="1800" spc="-1" strike="noStrike">
              <a:latin typeface="Arial"/>
            </a:endParaRPr>
          </a:p>
          <a:p>
            <a:pPr marL="108000">
              <a:lnSpc>
                <a:spcPct val="100000"/>
              </a:lnSpc>
            </a:pPr>
            <a:r>
              <a:rPr b="1" lang="de-AT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→ </a:t>
            </a:r>
            <a:r>
              <a:rPr b="1" lang="de-AT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still simplest physical parameterizations selected </a:t>
            </a:r>
            <a:endParaRPr b="0" lang="de-A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de-AT" sz="2400" spc="-1" strike="noStrike">
              <a:latin typeface="Arial"/>
            </a:endParaRPr>
          </a:p>
          <a:p>
            <a:pPr marL="108000">
              <a:lnSpc>
                <a:spcPct val="100000"/>
              </a:lnSpc>
            </a:pPr>
            <a:r>
              <a:rPr b="1" lang="de-AT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→ </a:t>
            </a:r>
            <a:r>
              <a:rPr b="1" lang="de-AT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WRF domain not well enough defined</a:t>
            </a:r>
            <a:endParaRPr b="0" lang="de-A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de-AT" sz="2400" spc="-1" strike="noStrike">
              <a:latin typeface="Arial"/>
            </a:endParaRPr>
          </a:p>
          <a:p>
            <a:pPr marL="108000">
              <a:lnSpc>
                <a:spcPct val="100000"/>
              </a:lnSpc>
            </a:pPr>
            <a:r>
              <a:rPr b="1" lang="de-AT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→ </a:t>
            </a:r>
            <a:r>
              <a:rPr b="1" lang="de-AT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WRF crashes for random dates</a:t>
            </a:r>
            <a:endParaRPr b="0" lang="de-AT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de-AT" sz="2400" spc="-1" strike="noStrike">
              <a:latin typeface="Arial"/>
            </a:endParaRPr>
          </a:p>
          <a:p>
            <a:pPr marL="108000">
              <a:lnSpc>
                <a:spcPct val="100000"/>
              </a:lnSpc>
            </a:pPr>
            <a:r>
              <a:rPr b="1" lang="de-AT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→ </a:t>
            </a:r>
            <a:r>
              <a:rPr b="1" lang="de-AT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no nudging and therefore WRF period was splitted</a:t>
            </a:r>
            <a:endParaRPr b="0" lang="de-AT" sz="2400" spc="-1" strike="noStrike">
              <a:latin typeface="Arial"/>
            </a:endParaRPr>
          </a:p>
        </p:txBody>
      </p:sp>
      <p:pic>
        <p:nvPicPr>
          <p:cNvPr id="327" name="Grafik 4" descr=""/>
          <p:cNvPicPr/>
          <p:nvPr/>
        </p:nvPicPr>
        <p:blipFill>
          <a:blip r:embed="rId1"/>
          <a:stretch/>
        </p:blipFill>
        <p:spPr>
          <a:xfrm>
            <a:off x="7916760" y="6426720"/>
            <a:ext cx="1226880" cy="4291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CustomShape 1"/>
          <p:cNvSpPr/>
          <p:nvPr/>
        </p:nvSpPr>
        <p:spPr>
          <a:xfrm>
            <a:off x="360000" y="1521720"/>
            <a:ext cx="8614440" cy="1141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29" name="CustomShape 2"/>
          <p:cNvSpPr/>
          <p:nvPr/>
        </p:nvSpPr>
        <p:spPr>
          <a:xfrm>
            <a:off x="457200" y="1600200"/>
            <a:ext cx="8228520" cy="4524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30" name="CustomShape 3"/>
          <p:cNvSpPr/>
          <p:nvPr/>
        </p:nvSpPr>
        <p:spPr>
          <a:xfrm>
            <a:off x="843120" y="9720"/>
            <a:ext cx="8228520" cy="1141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ffffff"/>
                </a:solidFill>
                <a:latin typeface="Calibri"/>
                <a:ea typeface="DejaVu Sans"/>
              </a:rPr>
              <a:t>Next steps</a:t>
            </a:r>
            <a:endParaRPr b="0" lang="de-AT" sz="4400" spc="-1" strike="noStrike">
              <a:latin typeface="Arial"/>
            </a:endParaRPr>
          </a:p>
        </p:txBody>
      </p:sp>
      <p:sp>
        <p:nvSpPr>
          <p:cNvPr id="331" name="CustomShape 4"/>
          <p:cNvSpPr/>
          <p:nvPr/>
        </p:nvSpPr>
        <p:spPr>
          <a:xfrm>
            <a:off x="50760" y="1656000"/>
            <a:ext cx="8876880" cy="3976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/>
          </a:bodyPr>
          <a:p>
            <a:pPr marL="914400">
              <a:lnSpc>
                <a:spcPct val="108000"/>
              </a:lnSpc>
              <a:spcAft>
                <a:spcPts val="1409"/>
              </a:spcAft>
            </a:pPr>
            <a:r>
              <a:rPr b="0" lang="en-US" sz="2600" spc="-1" strike="noStrike">
                <a:solidFill>
                  <a:srgbClr val="000000"/>
                </a:solidFill>
                <a:latin typeface="Arial"/>
                <a:ea typeface="DejaVu Sans"/>
              </a:rPr>
              <a:t>Finding optimum settings for HRATM with another case study by applying HRATM to the DPRK test site:</a:t>
            </a:r>
            <a:endParaRPr b="0" lang="de-AT" sz="2600" spc="-1" strike="noStrike">
              <a:latin typeface="Arial"/>
            </a:endParaRPr>
          </a:p>
          <a:p>
            <a:pPr marL="1371600" indent="-228240">
              <a:lnSpc>
                <a:spcPct val="108000"/>
              </a:lnSpc>
              <a:spcAft>
                <a:spcPts val="1409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200" spc="-1" strike="noStrike">
                <a:solidFill>
                  <a:srgbClr val="000000"/>
                </a:solidFill>
                <a:latin typeface="Arial"/>
                <a:ea typeface="DejaVu Sans"/>
              </a:rPr>
              <a:t>with different meteorological input data (ECMWF/NCEP)</a:t>
            </a:r>
            <a:endParaRPr b="0" lang="de-AT" sz="2200" spc="-1" strike="noStrike">
              <a:latin typeface="Arial"/>
            </a:endParaRPr>
          </a:p>
          <a:p>
            <a:pPr marL="1371600" indent="-228240">
              <a:lnSpc>
                <a:spcPct val="108000"/>
              </a:lnSpc>
              <a:spcAft>
                <a:spcPts val="1409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200" spc="-1" strike="noStrike">
                <a:solidFill>
                  <a:srgbClr val="000000"/>
                </a:solidFill>
                <a:latin typeface="Arial"/>
                <a:ea typeface="DejaVu Sans"/>
              </a:rPr>
              <a:t>with different setup of domains (1, 2 or 3 domains)</a:t>
            </a:r>
            <a:endParaRPr b="0" lang="de-AT" sz="2200" spc="-1" strike="noStrike">
              <a:latin typeface="Arial"/>
            </a:endParaRPr>
          </a:p>
          <a:p>
            <a:pPr marL="1371600" indent="-228240">
              <a:lnSpc>
                <a:spcPct val="108000"/>
              </a:lnSpc>
              <a:spcAft>
                <a:spcPts val="1409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200" spc="-1" strike="noStrike">
                <a:solidFill>
                  <a:srgbClr val="000000"/>
                </a:solidFill>
                <a:latin typeface="Arial"/>
                <a:ea typeface="DejaVu Sans"/>
              </a:rPr>
              <a:t>with different physical parameterizations</a:t>
            </a:r>
            <a:endParaRPr b="0" lang="de-AT" sz="2200" spc="-1" strike="noStrike">
              <a:latin typeface="Arial"/>
            </a:endParaRPr>
          </a:p>
          <a:p>
            <a:pPr marL="1371600" indent="-228240">
              <a:lnSpc>
                <a:spcPct val="108000"/>
              </a:lnSpc>
              <a:spcAft>
                <a:spcPts val="1409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200" spc="-1" strike="noStrike">
                <a:solidFill>
                  <a:srgbClr val="000000"/>
                </a:solidFill>
                <a:latin typeface="Arial"/>
                <a:ea typeface="DejaVu Sans"/>
              </a:rPr>
              <a:t>with and without WRF in between</a:t>
            </a:r>
            <a:endParaRPr b="0" lang="de-AT" sz="2200" spc="-1" strike="noStrike">
              <a:latin typeface="Arial"/>
            </a:endParaRPr>
          </a:p>
          <a:p>
            <a:pPr>
              <a:lnSpc>
                <a:spcPct val="108000"/>
              </a:lnSpc>
              <a:spcAft>
                <a:spcPts val="1409"/>
              </a:spcAft>
            </a:pPr>
            <a:endParaRPr b="0" lang="de-AT" sz="2200" spc="-1" strike="noStrike">
              <a:latin typeface="Arial"/>
            </a:endParaRPr>
          </a:p>
        </p:txBody>
      </p:sp>
      <p:pic>
        <p:nvPicPr>
          <p:cNvPr id="332" name="Grafik 5" descr=""/>
          <p:cNvPicPr/>
          <p:nvPr/>
        </p:nvPicPr>
        <p:blipFill>
          <a:blip r:embed="rId1"/>
          <a:stretch/>
        </p:blipFill>
        <p:spPr>
          <a:xfrm>
            <a:off x="7916760" y="6426720"/>
            <a:ext cx="1226880" cy="4291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Genesis.thmx</Template>
  <TotalTime>2</TotalTime>
  <Application>LibreOffice/6.4.1.1$Linux_X86_64 LibreOffice_project/40$Build-1</Application>
  <Words>867</Words>
  <Paragraphs>188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2015-11-17T15:33:14Z</dcterms:created>
  <dc:creator>Public Information Clerk</dc:creator>
  <dc:description/>
  <dc:language>de-AT</dc:language>
  <cp:lastModifiedBy/>
  <dcterms:modified xsi:type="dcterms:W3CDTF">2020-05-04T08:20:15Z</dcterms:modified>
  <cp:revision>27</cp:revision>
  <dc:subject/>
  <dc:title>PowerPoint Presentation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Bildschirmpräsentation (4:3)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15</vt:i4>
  </property>
</Properties>
</file>