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6" r:id="rId4"/>
    <p:sldId id="263" r:id="rId5"/>
    <p:sldId id="271" r:id="rId6"/>
    <p:sldId id="264" r:id="rId7"/>
    <p:sldId id="265" r:id="rId8"/>
    <p:sldId id="27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01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238" autoAdjust="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A4714-46B8-4B31-AB1A-C125C52FF89A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49628-BDAE-4475-923B-8C3EB13F16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29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9628-BDAE-4475-923B-8C3EB13F16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10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FontTx/>
              <a:buNone/>
            </a:pPr>
            <a:r>
              <a:rPr lang="en-US" altLang="zh-CN" dirty="0"/>
              <a:t>For climates: (1) </a:t>
            </a:r>
            <a:r>
              <a:rPr lang="el-GR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(Intercellular to ambient CO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concentrations)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to temperature but negative to humidity and elevations  (Wang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2017). (2)</a:t>
            </a:r>
            <a:r>
              <a:rPr lang="en-GB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zh-CN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cmax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zh-CN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GB" altLang="zh-CN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(Maximum rate of carboxylation and electron transport) was determined by light, but also negative to 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Togashi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FontTx/>
              <a:buNone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nutrients - </a:t>
            </a:r>
            <a:r>
              <a:rPr lang="en-GB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zh-CN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cmax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constrained by specific minimum values of </a:t>
            </a:r>
            <a:r>
              <a:rPr lang="en-GB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zh-CN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zh-CN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Domingues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2010; Walker </a:t>
            </a:r>
            <a:r>
              <a:rPr lang="en-GB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2014).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FontTx/>
              <a:buNone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B119-C8C8-422B-83B7-64D69EB240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13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During photosynthesis, the intercellular CO2 concentration (Ci) is decreased comparing with ambient CO2 concentration (Ca), so that their ratio X is constrained within a limited range (0.5-0.9), and determined by growth environments (Temperature + </a:t>
            </a:r>
            <a:r>
              <a:rPr lang="en-US" altLang="zh-CN" dirty="0" err="1"/>
              <a:t>vpd</a:t>
            </a:r>
            <a:r>
              <a:rPr lang="en-US" altLang="zh-CN" dirty="0"/>
              <a:t>). Based on least-cost hypothesis, X is set by the interaction of photosynthesis and stomatal conductance, which minimize the sum of costs of maintaining required capacities for carboxylation and transpiration.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Then, following coordination hypothesis, carboxylation (</a:t>
            </a:r>
            <a:r>
              <a:rPr lang="en-US" altLang="zh-CN" dirty="0" err="1"/>
              <a:t>Vcmax</a:t>
            </a:r>
            <a:r>
              <a:rPr lang="en-US" altLang="zh-CN" dirty="0"/>
              <a:t>) and electron transport (</a:t>
            </a:r>
            <a:r>
              <a:rPr lang="en-US" altLang="zh-CN" dirty="0" err="1"/>
              <a:t>Jmax</a:t>
            </a:r>
            <a:r>
              <a:rPr lang="en-US" altLang="zh-CN" dirty="0"/>
              <a:t>) will co-limit photosynthesis. </a:t>
            </a:r>
            <a:r>
              <a:rPr lang="en-US" altLang="zh-CN" dirty="0" err="1"/>
              <a:t>Vcmax</a:t>
            </a:r>
            <a:r>
              <a:rPr lang="en-US" altLang="zh-CN" dirty="0"/>
              <a:t> is adjusted to growth conditions so that neither carboxylation and electron transport will be in excess, because a higher rate would produce additional maintenance costs, while a lower rate would under-utilize the available light. Therefore, it is expected that photosynthesis is determined by PPFD, </a:t>
            </a:r>
            <a:r>
              <a:rPr lang="en-US" altLang="zh-CN" dirty="0" err="1"/>
              <a:t>Tg</a:t>
            </a:r>
            <a:r>
              <a:rPr lang="en-US" altLang="zh-CN" dirty="0"/>
              <a:t> and </a:t>
            </a:r>
            <a:r>
              <a:rPr lang="en-US" altLang="zh-CN" dirty="0" err="1"/>
              <a:t>vpd</a:t>
            </a:r>
            <a:r>
              <a:rPr lang="en-US" altLang="zh-CN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also calculated model bias, which is then related to environmental variables.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9628-BDAE-4475-923B-8C3EB13F16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88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Vcmax25 is direct proportional to PPFD, as expected due to additional electrons supported for photosynthesis.</a:t>
            </a:r>
          </a:p>
          <a:p>
            <a:endParaRPr lang="en-US" altLang="zh-CN" dirty="0"/>
          </a:p>
          <a:p>
            <a:r>
              <a:rPr lang="en-US" altLang="zh-CN" dirty="0"/>
              <a:t>Vcmax25 is negative to </a:t>
            </a:r>
            <a:r>
              <a:rPr lang="en-US" altLang="zh-CN" dirty="0" err="1"/>
              <a:t>Tg</a:t>
            </a:r>
            <a:r>
              <a:rPr lang="en-US" altLang="zh-CN" dirty="0"/>
              <a:t>, because in colder environments, there will be higher investment in photosynthetic enzymes (due to temperature dependency of rubisco). This is also supported by decline of light-use-efficiency (stocker et al. 2018) and increase of photosynthetic nitrogen use efficiency (</a:t>
            </a:r>
            <a:r>
              <a:rPr lang="en-US" altLang="zh-CN" dirty="0" err="1"/>
              <a:t>Kattage</a:t>
            </a:r>
            <a:r>
              <a:rPr lang="en-US" altLang="zh-CN" dirty="0"/>
              <a:t> et al. 2007) towards warmer environments, and increased Vcmax25 in higher elevations (Peng et al. 2020).</a:t>
            </a:r>
          </a:p>
          <a:p>
            <a:endParaRPr lang="en-US" altLang="zh-CN" dirty="0"/>
          </a:p>
          <a:p>
            <a:r>
              <a:rPr lang="en-US" altLang="zh-CN" dirty="0"/>
              <a:t>Vcmax25 is positive to </a:t>
            </a:r>
            <a:r>
              <a:rPr lang="en-US" altLang="zh-CN" dirty="0" err="1"/>
              <a:t>vpd</a:t>
            </a:r>
            <a:r>
              <a:rPr lang="en-US" altLang="zh-CN" dirty="0"/>
              <a:t> – in drier environment, leaf stomata was relatively more closed, which prevents excessive transpiration and accelerating photosynthesis. This 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observed when plants are allowed to acclimate to moderate drought (Manzoni </a:t>
            </a:r>
            <a:r>
              <a:rPr lang="en-GB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2011; 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Medlyn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2011; 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Crous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2013; Zhou </a:t>
            </a:r>
            <a:r>
              <a:rPr lang="en-GB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2016; Smith and Dukes, 2017).</a:t>
            </a:r>
          </a:p>
          <a:p>
            <a:endParaRPr lang="en-GB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we see a nearly no difference for coefficient between </a:t>
            </a:r>
            <a:r>
              <a:rPr lang="en-GB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 values 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observational values. 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 for a steep observational slope of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vpd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…we think it might be because (1) the theory may not best capture low moisture condition, which often goes higher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vpd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further decreasing leaf stomal conductance (2) the lower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vpd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sites may sometimes be corresponded with wet tropical regions (related to deeper soil and strong water holding capacity), and this will have lower leaf P due to acid and/or low P soils (more detailed in next page) – therefore the actual Vcmax25 here (in such low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vpd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sites) may be constrained by low P status. Considering those two possible “outliers” in low and high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vpd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observed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vpd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slope will be steeper than expected.</a:t>
            </a:r>
          </a:p>
          <a:p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see that site-mean shows much better fitted performance than all-species data, suggest that the climate variables could explain more variability of photosynthesis </a:t>
            </a:r>
            <a:r>
              <a:rPr lang="en-GB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communities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rather than </a:t>
            </a:r>
            <a:r>
              <a:rPr lang="en-GB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communities.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9628-BDAE-4475-923B-8C3EB13F16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6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 is not surprised that in higher temperatures, photosynthesis will be slightly be underestimated. Because our theory has considered as growth temperature, when air temperature is used as a proxy for leaf temperature – therefore, causing an underestimation of slope.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9628-BDAE-4475-923B-8C3EB13F16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55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proved that model bias is strongly negative to </a:t>
            </a:r>
            <a:r>
              <a:rPr lang="en-US" altLang="zh-CN" dirty="0" err="1"/>
              <a:t>Parea</a:t>
            </a:r>
            <a:r>
              <a:rPr lang="en-US" altLang="zh-CN" dirty="0"/>
              <a:t>, and then, </a:t>
            </a:r>
            <a:r>
              <a:rPr lang="en-US" altLang="zh-CN" dirty="0" err="1"/>
              <a:t>Parea</a:t>
            </a:r>
            <a:r>
              <a:rPr lang="en-US" altLang="zh-CN" dirty="0"/>
              <a:t> is further positive to Soil P and </a:t>
            </a:r>
            <a:r>
              <a:rPr lang="en-US" altLang="zh-CN" dirty="0" err="1"/>
              <a:t>pH.</a:t>
            </a:r>
            <a:r>
              <a:rPr lang="en-US" altLang="zh-CN" dirty="0"/>
              <a:t> This suggests a great dependency of Vcmax25 on P availability as shown in tropical forest….</a:t>
            </a:r>
          </a:p>
          <a:p>
            <a:endParaRPr lang="en-US" altLang="zh-CN" dirty="0"/>
          </a:p>
          <a:p>
            <a:r>
              <a:rPr lang="en-US" altLang="zh-CN" dirty="0"/>
              <a:t>However, the relationship between Vcmax25 and </a:t>
            </a:r>
            <a:r>
              <a:rPr lang="en-US" altLang="zh-CN" dirty="0" err="1"/>
              <a:t>Narea</a:t>
            </a:r>
            <a:r>
              <a:rPr lang="en-US" altLang="zh-CN" dirty="0"/>
              <a:t> is robust, and stable…because large amounts of N invested in Rubisco and other photosynthesis enzymes…we did not see a bias related to N in site-mean, and no relationship found between leaf N and soil C:N, suggesting that N may not be a necessary predictor in the theory of photosynthesis prediction. However, a bias found at site-species…this can be accepted, because there has been a light gradient of change in N and Vcmax25 from top to understory, in previous studies. It is possible that, for example, in top of canopy, the plants with extremely high N (under competitions), will make plants to over-invest Rubisco to support higher rate of Vcmax25…therefore, such a tendency will cause an overestimation of Vcmax25 in high N leaves </a:t>
            </a:r>
            <a:r>
              <a:rPr lang="en-US" altLang="zh-CN" b="1" dirty="0"/>
              <a:t>within communities.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49628-BDAE-4475-923B-8C3EB13F16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2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B119-C8C8-422B-83B7-64D69EB2402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313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B119-C8C8-422B-83B7-64D69EB240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50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C315E-0BD6-42EF-8492-1A63FBE32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0FD71A-EA79-4D00-8DB3-476DC3E5A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27F7AF-F2BD-43F0-B271-BBF4E139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AB3D7C-8B72-4CC6-8DFF-CA3032F9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08FB5-896B-4FB5-843C-218E36B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66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40B29-A4DF-412A-89C5-9CC7CB77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BEA8EE-0913-43F4-ABBE-61FBFCA83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3BBEA6-A4A8-44DC-8BC3-100EE04F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E0BEE-933B-4F38-AFAD-7FE8A094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FDB04-EBDE-4965-A175-6A907E3F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0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6617F-C3A5-4860-B6CC-86454A50C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944886-A8A4-44FD-9174-B85EE251C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884BFC-6C74-4B25-B3F0-C5A318A7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D3C693-7CAF-47D9-B6FC-D462DB67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657F3D-C0BE-4955-85BC-8F80E37D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8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F2948-34A9-4550-9A8F-2ADE5934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D1C7CD-9B36-496C-8E11-17478FA7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86048-54BE-47D9-831E-1D3AFE6A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816D1E-8720-4D13-9A5F-F6E2507F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A62016-F3C2-4BE3-B12D-DA95298C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14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C477A5-FE58-4F57-A958-4B480283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94735E-6B77-46C1-9EA0-7AC95E1D7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46CCCD-A20C-47FC-A56A-EB028068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FBC28-CA73-4F65-9C01-5FD3132E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1E641A-72EA-46B0-B59F-56392D43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97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1646F-7422-46D8-A1D7-667B53F8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6F974D-6C3D-4098-A045-93F9D1BF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AC3079-D175-425A-A635-D9295D72E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047D72-CD0D-4CE5-B7CC-1A1BC1EE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DC4090-6699-421D-81CD-E01E35B9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7EFF0E-6B43-4925-9DDF-B8861255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62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D285D7-F8F1-4B8E-9CDE-75B7D483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31D1BB-307F-4FAA-B0A8-D04CF5322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7CAED7-B5C7-430B-9801-AB02D35F0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0C29D2-DF94-4EBC-85A7-0D1BB09A2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AF4059-9288-4731-B7AA-A74B129D4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5196DF7-14D4-41D2-9BFB-E45FE502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2953E0-D998-4BBB-874F-5D7A7BDC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2174BE8-C381-4B3E-9A52-75AFDD52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62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F6694-FC6C-40DB-9617-373E33CC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0419FE-8605-4CE6-B03E-2D69FB4E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EB55B8-245F-4A32-8C87-D990A0E1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E6A867-FD75-4FC5-B8B8-449528BC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60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DAF4A6-07E3-453F-943A-CD108478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A010C8-92D8-4E7F-8CE0-BFD05F34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B1923F-52A0-4C77-BA63-F3E65DFE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63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813CB-FF8C-4FDF-BECE-C9B781F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4F8E9-1F10-41FE-BA67-394654EB2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32F59D-A15F-430A-98B3-F07E65FCD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0AB2C-146F-444A-B5A6-F2261985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56CBA0-A83F-428C-8DA2-0E26D0CA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AA6EE9-0122-419E-9463-91CECA88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6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2177D-4801-4FAA-90AA-21DF9968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8A181B-1D0F-40EA-9B24-B270CCE3F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D71C85-6672-4ED6-94F9-14E10EB4C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3518BD-30CC-490F-A4DF-D299A5BD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FC26B7-6814-4DD2-B34C-9BCC27FA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EF9FEF-E543-49A7-A27F-DA715062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44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DC33DC-C2A4-41CB-BC00-BA905A18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797435-DC62-4A7F-8EDE-890BA0B3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6A4B6-BADC-47AA-839C-C7AEC0B36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47A6-7834-47AA-9E3B-0C8B33CA0DCB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1DA8F6-F64C-459E-8C99-C671306DD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C4219-0FD0-4389-9F73-CEE7C5C25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4C259-A99B-4C0A-96E3-675A42B70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9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deref/http%3A%2F%2Fdx.doi.org%2F10.1111%2Fnph.16447?_sg%5B0%5D=vCslndDeaLvKmlQERUf2ag6dG2m6uyOJDiRUjdsiuLsdShuMOUEmZ9xM6qxS7MLUOc1XdwLm2adUtQpQdRZkohVFsQ.l83Y-d18PkT6hw5K_674aJdqESn4qFs_LLld144aso5QmGhh192RFHSLKaQHQjEjBMckbcXH41Xks2TuCQ9T3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EB98402-A1DD-4703-9EBF-3C83D4CBA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569" b="24483"/>
          <a:stretch/>
        </p:blipFill>
        <p:spPr>
          <a:xfrm>
            <a:off x="25167" y="-426"/>
            <a:ext cx="12192000" cy="685842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2A52A80-13CD-4389-A94F-A740E1FB0034}"/>
              </a:ext>
            </a:extLst>
          </p:cNvPr>
          <p:cNvSpPr/>
          <p:nvPr/>
        </p:nvSpPr>
        <p:spPr>
          <a:xfrm>
            <a:off x="705058" y="1060020"/>
            <a:ext cx="11097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controls of photosynthetic capacity: climate versus nutrients</a:t>
            </a:r>
            <a:r>
              <a:rPr lang="en-GB" altLang="zh-CN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zh-CN" altLang="zh-CN" sz="40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BD27B2-29DB-44EF-ACA4-035CE6431058}"/>
              </a:ext>
            </a:extLst>
          </p:cNvPr>
          <p:cNvSpPr txBox="1"/>
          <p:nvPr/>
        </p:nvSpPr>
        <p:spPr>
          <a:xfrm>
            <a:off x="979876" y="2516524"/>
            <a:ext cx="10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Y. Peng, K.J. Bloomfield, L.A. </a:t>
            </a:r>
            <a:r>
              <a:rPr lang="en-GB" altLang="zh-C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Cernusak</a:t>
            </a:r>
            <a:r>
              <a:rPr lang="en-GB" altLang="zh-CN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T.F. </a:t>
            </a:r>
            <a:r>
              <a:rPr lang="en-GB" altLang="zh-CN" sz="24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Domingues</a:t>
            </a:r>
            <a:r>
              <a:rPr lang="en-GB" altLang="zh-CN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and I.C. Prentice</a:t>
            </a:r>
            <a:endParaRPr lang="zh-CN" altLang="zh-CN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4" descr="https://micro.lilo.org/im.php?im=https%3A%2F%2Ftse3.mm.bing.net%2Fth%3Fid%3DOIP.JNNyaue8GkksiHmU5IIj_AHaC2%26pid%3DApi">
            <a:extLst>
              <a:ext uri="{FF2B5EF4-FFF2-40B4-BE49-F238E27FC236}">
                <a16:creationId xmlns:a16="http://schemas.microsoft.com/office/drawing/2014/main" id="{B4745E16-44D4-48BC-8237-FA5BA6C57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88" y="6196647"/>
            <a:ext cx="1439269" cy="5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ERC">
            <a:extLst>
              <a:ext uri="{FF2B5EF4-FFF2-40B4-BE49-F238E27FC236}">
                <a16:creationId xmlns:a16="http://schemas.microsoft.com/office/drawing/2014/main" id="{941626AE-15F7-47C5-A97E-4EE5EC76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148" y="6206139"/>
            <a:ext cx="533403" cy="5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AXA research fund">
            <a:extLst>
              <a:ext uri="{FF2B5EF4-FFF2-40B4-BE49-F238E27FC236}">
                <a16:creationId xmlns:a16="http://schemas.microsoft.com/office/drawing/2014/main" id="{792FC8BE-43DD-4037-A0A9-08418A6E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906" y="6193973"/>
            <a:ext cx="2182793" cy="5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62F501F-9B00-42C5-9ED3-63F30D2FC909}"/>
              </a:ext>
            </a:extLst>
          </p:cNvPr>
          <p:cNvSpPr/>
          <p:nvPr/>
        </p:nvSpPr>
        <p:spPr>
          <a:xfrm>
            <a:off x="1234819" y="324412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yp3518@ic.ac.uk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0AC2EF2-52E8-4424-9F04-6291577AB7FF}"/>
              </a:ext>
            </a:extLst>
          </p:cNvPr>
          <p:cNvSpPr/>
          <p:nvPr/>
        </p:nvSpPr>
        <p:spPr>
          <a:xfrm>
            <a:off x="4672430" y="782266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Prepared for </a:t>
            </a:r>
            <a:r>
              <a:rPr lang="en-GB" altLang="zh-CN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Ecology Letters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AFE1D2-FD2A-41C0-807B-AA32E97DD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0557"/>
            <a:ext cx="1835157" cy="6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9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7DBD48A-3A0E-42F1-9EC7-F8FC4E559FED}"/>
              </a:ext>
            </a:extLst>
          </p:cNvPr>
          <p:cNvSpPr/>
          <p:nvPr/>
        </p:nvSpPr>
        <p:spPr>
          <a:xfrm>
            <a:off x="161277" y="857346"/>
            <a:ext cx="1186944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2596AF-C2B9-4796-8816-7B6C7F310AB7}"/>
              </a:ext>
            </a:extLst>
          </p:cNvPr>
          <p:cNvSpPr/>
          <p:nvPr/>
        </p:nvSpPr>
        <p:spPr>
          <a:xfrm>
            <a:off x="0" y="122470"/>
            <a:ext cx="12192000" cy="458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Introduction &amp; Aims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B2F1E84-010F-4CDF-9E33-154444491960}"/>
              </a:ext>
            </a:extLst>
          </p:cNvPr>
          <p:cNvSpPr/>
          <p:nvPr/>
        </p:nvSpPr>
        <p:spPr>
          <a:xfrm>
            <a:off x="127244" y="1339221"/>
            <a:ext cx="6220289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The control of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photosynthetic capacity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is a key process in the terrestrial carbon cycle.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Long-term</a:t>
            </a:r>
            <a:r>
              <a:rPr lang="en-US" altLang="zh-C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controls of photosynthesis were critical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 and treated in different ways (climate vs. nutrients).</a:t>
            </a:r>
            <a:endParaRPr lang="en-US" altLang="zh-CN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BA6B78B6-0948-4231-BEBB-563C6602E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598" y="1339221"/>
            <a:ext cx="5173118" cy="4994734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F067525A-7DA7-4E8E-AFF5-190FF2D3CEBD}"/>
              </a:ext>
            </a:extLst>
          </p:cNvPr>
          <p:cNvSpPr/>
          <p:nvPr/>
        </p:nvSpPr>
        <p:spPr>
          <a:xfrm>
            <a:off x="161277" y="4156283"/>
            <a:ext cx="618625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We aimed at predicting global responses of </a:t>
            </a:r>
            <a:r>
              <a:rPr lang="en-GB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zh-CN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cmax25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altLang="zh-CN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max25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to environmental constraints based on the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coordination and least-cost hypotheses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 testing the sensitivity of predictions to nutrient supply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8C04051-163C-4812-8EA1-DE0C5FDBA6C0}"/>
              </a:ext>
            </a:extLst>
          </p:cNvPr>
          <p:cNvSpPr/>
          <p:nvPr/>
        </p:nvSpPr>
        <p:spPr>
          <a:xfrm>
            <a:off x="161277" y="3608320"/>
            <a:ext cx="1186944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5DE96B3-A81E-42D2-82A8-6CDA6501CFA1}"/>
              </a:ext>
            </a:extLst>
          </p:cNvPr>
          <p:cNvSpPr/>
          <p:nvPr/>
        </p:nvSpPr>
        <p:spPr>
          <a:xfrm>
            <a:off x="6671860" y="5631045"/>
            <a:ext cx="1980100" cy="4565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Nutrients (N, P)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410F7C2F-4532-4FC4-A437-D751B01638B5}"/>
              </a:ext>
            </a:extLst>
          </p:cNvPr>
          <p:cNvCxnSpPr>
            <a:cxnSpLocks/>
          </p:cNvCxnSpPr>
          <p:nvPr/>
        </p:nvCxnSpPr>
        <p:spPr>
          <a:xfrm flipV="1">
            <a:off x="7640975" y="5293625"/>
            <a:ext cx="539496" cy="1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65F8325-7526-4BD7-BDB5-155153E7E10B}"/>
              </a:ext>
            </a:extLst>
          </p:cNvPr>
          <p:cNvCxnSpPr>
            <a:cxnSpLocks/>
          </p:cNvCxnSpPr>
          <p:nvPr/>
        </p:nvCxnSpPr>
        <p:spPr>
          <a:xfrm>
            <a:off x="7640975" y="5293625"/>
            <a:ext cx="0" cy="327993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BB25F1F3-5659-4E38-B0C6-D7010A7C9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112"/>
            <a:ext cx="1898374" cy="6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17EB900-877B-41DE-8ED6-DF2E6BA10D00}"/>
              </a:ext>
            </a:extLst>
          </p:cNvPr>
          <p:cNvSpPr/>
          <p:nvPr/>
        </p:nvSpPr>
        <p:spPr>
          <a:xfrm>
            <a:off x="82858" y="1423127"/>
            <a:ext cx="3793026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=  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+ (1 – 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*/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ξ/(ξ +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DF5251-9829-4EA6-B0AB-A7AC674D982F}"/>
              </a:ext>
            </a:extLst>
          </p:cNvPr>
          <p:cNvSpPr/>
          <p:nvPr/>
        </p:nvSpPr>
        <p:spPr>
          <a:xfrm>
            <a:off x="82858" y="1752446"/>
            <a:ext cx="5731056" cy="843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l-GR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altLang="zh-CN" sz="20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cmax,o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=  φ</a:t>
            </a:r>
            <a:r>
              <a:rPr lang="el-GR" altLang="zh-CN" sz="20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[(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)/(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+ 2Γ*)] √[1 – (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*/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altLang="zh-CN" sz="200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l-GR" altLang="zh-CN" sz="20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CED552-C784-4590-8DFF-79D68230BAB5}"/>
              </a:ext>
            </a:extLst>
          </p:cNvPr>
          <p:cNvSpPr/>
          <p:nvPr/>
        </p:nvSpPr>
        <p:spPr>
          <a:xfrm>
            <a:off x="82858" y="2482948"/>
            <a:ext cx="5610051" cy="843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20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zh-CN" sz="2000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l-GR" altLang="zh-CN" sz="20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,o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 =  4 φ</a:t>
            </a:r>
            <a:r>
              <a:rPr lang="el-GR" altLang="zh-CN" sz="20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/ √{1/[1 – (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*/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altLang="zh-CN" sz="200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] – 1]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FDA373-DC23-434E-AB33-F7C6935C5CA3}"/>
              </a:ext>
            </a:extLst>
          </p:cNvPr>
          <p:cNvSpPr/>
          <p:nvPr/>
        </p:nvSpPr>
        <p:spPr>
          <a:xfrm>
            <a:off x="0" y="122470"/>
            <a:ext cx="12192000" cy="458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19638AB-20B7-4812-BFB2-4F6D8DB6DB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80626" y="899768"/>
            <a:ext cx="6211374" cy="328244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3D2E976-0F52-4AC7-8465-B4FFB5FA6AA1}"/>
              </a:ext>
            </a:extLst>
          </p:cNvPr>
          <p:cNvSpPr/>
          <p:nvPr/>
        </p:nvSpPr>
        <p:spPr>
          <a:xfrm>
            <a:off x="82858" y="5402750"/>
            <a:ext cx="757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 =  </a:t>
            </a: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100 (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0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cmax25</a:t>
            </a: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] – 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0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cmax25</a:t>
            </a: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])/ </a:t>
            </a:r>
            <a:r>
              <a:rPr lang="en-US" altLang="zh-CN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0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cmax25</a:t>
            </a: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].	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8ED7EFF-337A-4D80-BAAB-A92E0BBDF6A7}"/>
              </a:ext>
            </a:extLst>
          </p:cNvPr>
          <p:cNvSpPr/>
          <p:nvPr/>
        </p:nvSpPr>
        <p:spPr>
          <a:xfrm>
            <a:off x="88050" y="4856914"/>
            <a:ext cx="3175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>
                <a:solidFill>
                  <a:srgbClr val="B4C7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bias comparisons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80BC117-B8F7-40FC-A4D6-D5826AB0B6B7}"/>
              </a:ext>
            </a:extLst>
          </p:cNvPr>
          <p:cNvSpPr txBox="1"/>
          <p:nvPr/>
        </p:nvSpPr>
        <p:spPr>
          <a:xfrm>
            <a:off x="6096001" y="4056694"/>
            <a:ext cx="600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276 sites</a:t>
            </a:r>
            <a:r>
              <a:rPr lang="en-US" altLang="zh-CN" b="1" dirty="0"/>
              <a:t>, 5198 individuals: </a:t>
            </a:r>
            <a:r>
              <a:rPr lang="en-US" altLang="zh-CN" b="1" dirty="0" err="1"/>
              <a:t>V</a:t>
            </a:r>
            <a:r>
              <a:rPr lang="en-US" altLang="zh-CN" b="1" baseline="-25000" dirty="0" err="1"/>
              <a:t>cmax</a:t>
            </a:r>
            <a:r>
              <a:rPr lang="en-US" altLang="zh-CN" b="1" dirty="0"/>
              <a:t>, (</a:t>
            </a:r>
            <a:r>
              <a:rPr lang="en-US" altLang="zh-CN" b="1" dirty="0" err="1"/>
              <a:t>J</a:t>
            </a:r>
            <a:r>
              <a:rPr lang="en-US" altLang="zh-CN" b="1" baseline="-25000" dirty="0" err="1"/>
              <a:t>max</a:t>
            </a:r>
            <a:r>
              <a:rPr lang="en-US" altLang="zh-CN" b="1" dirty="0"/>
              <a:t>), </a:t>
            </a:r>
            <a:r>
              <a:rPr lang="en-US" altLang="zh-CN" b="1" dirty="0" err="1"/>
              <a:t>N</a:t>
            </a:r>
            <a:r>
              <a:rPr lang="en-US" altLang="zh-CN" b="1" baseline="-25000" dirty="0" err="1"/>
              <a:t>area</a:t>
            </a:r>
            <a:r>
              <a:rPr lang="en-US" altLang="zh-CN" b="1" dirty="0"/>
              <a:t>, </a:t>
            </a:r>
            <a:r>
              <a:rPr lang="en-US" altLang="zh-CN" b="1" dirty="0" err="1"/>
              <a:t>P</a:t>
            </a:r>
            <a:r>
              <a:rPr lang="en-US" altLang="zh-CN" b="1" baseline="-25000" dirty="0" err="1"/>
              <a:t>area</a:t>
            </a:r>
            <a:r>
              <a:rPr lang="en-US" altLang="zh-CN" b="1" dirty="0"/>
              <a:t>, LMA. 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C2E0B6-942E-47BC-A8D1-FB5844BE82C7}"/>
              </a:ext>
            </a:extLst>
          </p:cNvPr>
          <p:cNvSpPr txBox="1"/>
          <p:nvPr/>
        </p:nvSpPr>
        <p:spPr>
          <a:xfrm>
            <a:off x="6096000" y="4456804"/>
            <a:ext cx="53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</a:rPr>
              <a:t>106 sites</a:t>
            </a:r>
            <a:r>
              <a:rPr lang="en-US" altLang="zh-CN" b="1" dirty="0"/>
              <a:t>: Soil C:N, P, pH</a:t>
            </a:r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5421C0-A466-4330-83A2-24D23D60CE47}"/>
              </a:ext>
            </a:extLst>
          </p:cNvPr>
          <p:cNvSpPr/>
          <p:nvPr/>
        </p:nvSpPr>
        <p:spPr>
          <a:xfrm>
            <a:off x="82858" y="930547"/>
            <a:ext cx="5897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0" dirty="0">
                <a:solidFill>
                  <a:srgbClr val="B4C7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Least-cost hypothesis and coordination theory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A89B2B-495E-445A-82B3-A6CAD4B82901}"/>
              </a:ext>
            </a:extLst>
          </p:cNvPr>
          <p:cNvSpPr/>
          <p:nvPr/>
        </p:nvSpPr>
        <p:spPr>
          <a:xfrm>
            <a:off x="7923792" y="6353119"/>
            <a:ext cx="4033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Prentice et al. 2014; Wang et al. 2017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C20561E-38BF-40A3-A15B-23D9F8996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112"/>
            <a:ext cx="1898374" cy="6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0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43D3406-A2BF-4F35-907B-39C678AABDB5}"/>
              </a:ext>
            </a:extLst>
          </p:cNvPr>
          <p:cNvSpPr/>
          <p:nvPr/>
        </p:nvSpPr>
        <p:spPr>
          <a:xfrm>
            <a:off x="0" y="122470"/>
            <a:ext cx="12192000" cy="458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内容占位符 6">
            <a:extLst>
              <a:ext uri="{FF2B5EF4-FFF2-40B4-BE49-F238E27FC236}">
                <a16:creationId xmlns:a16="http://schemas.microsoft.com/office/drawing/2014/main" id="{BE79C956-19CB-4525-AC55-971D6930A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622531"/>
              </p:ext>
            </p:extLst>
          </p:nvPr>
        </p:nvGraphicFramePr>
        <p:xfrm>
          <a:off x="475350" y="2253745"/>
          <a:ext cx="9916356" cy="3900625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049298">
                  <a:extLst>
                    <a:ext uri="{9D8B030D-6E8A-4147-A177-3AD203B41FA5}">
                      <a16:colId xmlns:a16="http://schemas.microsoft.com/office/drawing/2014/main" val="3115809061"/>
                    </a:ext>
                  </a:extLst>
                </a:gridCol>
                <a:gridCol w="2115117">
                  <a:extLst>
                    <a:ext uri="{9D8B030D-6E8A-4147-A177-3AD203B41FA5}">
                      <a16:colId xmlns:a16="http://schemas.microsoft.com/office/drawing/2014/main" val="1322044173"/>
                    </a:ext>
                  </a:extLst>
                </a:gridCol>
                <a:gridCol w="2438146">
                  <a:extLst>
                    <a:ext uri="{9D8B030D-6E8A-4147-A177-3AD203B41FA5}">
                      <a16:colId xmlns:a16="http://schemas.microsoft.com/office/drawing/2014/main" val="3017804543"/>
                    </a:ext>
                  </a:extLst>
                </a:gridCol>
                <a:gridCol w="2313795">
                  <a:extLst>
                    <a:ext uri="{9D8B030D-6E8A-4147-A177-3AD203B41FA5}">
                      <a16:colId xmlns:a16="http://schemas.microsoft.com/office/drawing/2014/main" val="3747618174"/>
                    </a:ext>
                  </a:extLst>
                </a:gridCol>
              </a:tblGrid>
              <a:tr h="722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Predictor for V</a:t>
                      </a:r>
                      <a:r>
                        <a:rPr lang="en-US" sz="1600" kern="100" baseline="-25000" dirty="0">
                          <a:effectLst/>
                        </a:rPr>
                        <a:t>cmax25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Theoretical value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All species coefficient</a:t>
                      </a:r>
                      <a:endParaRPr lang="zh-CN" sz="18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R² = 0.11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Site-mean coefficient</a:t>
                      </a:r>
                      <a:endParaRPr lang="zh-CN" sz="18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R² = 0.28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881749"/>
                  </a:ext>
                </a:extLst>
              </a:tr>
              <a:tr h="751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 (light)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5"/>
                          </a:solidFill>
                          <a:effectLst/>
                        </a:rPr>
                        <a:t>1</a:t>
                      </a:r>
                      <a:r>
                        <a:rPr lang="en-US" sz="1600" kern="1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endParaRPr lang="zh-CN" sz="1800" b="1" kern="10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0.95</a:t>
                      </a:r>
                      <a:r>
                        <a:rPr lang="en-US" sz="1600" kern="100" dirty="0">
                          <a:effectLst/>
                        </a:rPr>
                        <a:t> ± 0.20</a:t>
                      </a:r>
                      <a:endParaRPr lang="zh-CN" sz="18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–0.04 </a:t>
                      </a:r>
                      <a:r>
                        <a:rPr lang="en-US" sz="1600" kern="100" dirty="0">
                          <a:effectLst/>
                        </a:rPr>
                        <a:t>± 0.01</a:t>
                      </a:r>
                      <a:endParaRPr lang="zh-CN" sz="18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0.91 ± 0.20</a:t>
                      </a:r>
                      <a:endParaRPr lang="zh-CN" sz="18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154731"/>
                  </a:ext>
                </a:extLst>
              </a:tr>
              <a:tr h="751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zh-CN" sz="1800" b="1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5"/>
                          </a:solidFill>
                          <a:effectLst/>
                        </a:rPr>
                        <a:t>–0.05</a:t>
                      </a:r>
                      <a:endParaRPr lang="zh-CN" sz="1800" b="1" kern="10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–0.04 ± 0.01</a:t>
                      </a:r>
                      <a:endParaRPr lang="zh-CN" sz="18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442048"/>
                  </a:ext>
                </a:extLst>
              </a:tr>
              <a:tr h="4361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 (Vapor-pressure-deficient)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5"/>
                          </a:solidFill>
                          <a:effectLst/>
                        </a:rPr>
                        <a:t>0.02</a:t>
                      </a:r>
                      <a:endParaRPr lang="zh-CN" sz="1800" b="1" kern="10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0.24 </a:t>
                      </a:r>
                      <a:r>
                        <a:rPr lang="en-US" sz="1600" kern="100" dirty="0">
                          <a:effectLst/>
                        </a:rPr>
                        <a:t>± 0.12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39407"/>
                  </a:ext>
                </a:extLst>
              </a:tr>
              <a:tr h="751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Predictor for J</a:t>
                      </a:r>
                      <a:r>
                        <a:rPr lang="en-US" sz="1600" b="1" kern="100" baseline="-25000" dirty="0">
                          <a:effectLst/>
                        </a:rPr>
                        <a:t>max25</a:t>
                      </a:r>
                      <a:r>
                        <a:rPr lang="en-US" sz="1600" b="1" kern="100" dirty="0">
                          <a:effectLst/>
                        </a:rPr>
                        <a:t>/ V­</a:t>
                      </a:r>
                      <a:r>
                        <a:rPr lang="en-US" sz="1600" b="1" kern="100" baseline="-25000" dirty="0">
                          <a:effectLst/>
                        </a:rPr>
                        <a:t>cmax25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Theoretical value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All species coefficient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R² = 0.14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Site-mean coefficient</a:t>
                      </a:r>
                      <a:endParaRPr lang="zh-CN" sz="1800" b="1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R² = 0.20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1081"/>
                  </a:ext>
                </a:extLst>
              </a:tr>
              <a:tr h="486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zh-CN" altLang="zh-CN" sz="18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5"/>
                          </a:solidFill>
                          <a:effectLst/>
                        </a:rPr>
                        <a:t>–0.02</a:t>
                      </a:r>
                      <a:endParaRPr lang="zh-CN" sz="1800" b="1" kern="100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–0.016 </a:t>
                      </a:r>
                      <a:r>
                        <a:rPr lang="en-US" sz="1600" kern="100" dirty="0">
                          <a:effectLst/>
                        </a:rPr>
                        <a:t>± 0.003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–0.019 ± 0.003</a:t>
                      </a:r>
                      <a:endParaRPr lang="zh-CN" sz="18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41700726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CCB7128-AF4E-4CCA-8E90-38ECFE1156C2}"/>
              </a:ext>
            </a:extLst>
          </p:cNvPr>
          <p:cNvSpPr/>
          <p:nvPr/>
        </p:nvSpPr>
        <p:spPr>
          <a:xfrm>
            <a:off x="69541" y="867447"/>
            <a:ext cx="1101787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GB" altLang="zh-CN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cmax25</a:t>
            </a:r>
            <a:r>
              <a:rPr lang="en-GB" altLang="zh-C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was proportional to light availability, and increased towards colder and drier environments – as expected due to higher investment in photosynthetic enzymes, or when stomata are more closed.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BC2C3C-C955-4D7E-853C-FB82F818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112"/>
            <a:ext cx="1898374" cy="6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8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6AADA00-DFF3-49DC-9017-8F1BB5A84EFB}"/>
              </a:ext>
            </a:extLst>
          </p:cNvPr>
          <p:cNvSpPr/>
          <p:nvPr/>
        </p:nvSpPr>
        <p:spPr>
          <a:xfrm>
            <a:off x="0" y="122470"/>
            <a:ext cx="12192000" cy="458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BADF2B-D132-48A9-B71E-1A3CE08DC4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4521" y="1810101"/>
            <a:ext cx="9760687" cy="44988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DF754D1-B2B6-462A-BA78-8BB536B9CD4B}"/>
              </a:ext>
            </a:extLst>
          </p:cNvPr>
          <p:cNvSpPr/>
          <p:nvPr/>
        </p:nvSpPr>
        <p:spPr>
          <a:xfrm>
            <a:off x="0" y="759318"/>
            <a:ext cx="1192973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The bias of V</a:t>
            </a:r>
            <a:r>
              <a:rPr lang="en-GB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cmax25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 negative to temperature, reflecting the theoretical slope of temperature steeper than observation slope - due to the difference between (predicted) air temperature and (actual) leaf temperature.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82BDF5-3754-41EB-8E3C-88C3535C8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112"/>
            <a:ext cx="1898374" cy="6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D64304-3BA4-4922-B18B-46FBE27A1F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6686" y="2654423"/>
            <a:ext cx="9373341" cy="40811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FC5D2F8-0908-48C6-A224-12FA9C79D9D1}"/>
              </a:ext>
            </a:extLst>
          </p:cNvPr>
          <p:cNvSpPr/>
          <p:nvPr/>
        </p:nvSpPr>
        <p:spPr>
          <a:xfrm>
            <a:off x="0" y="122470"/>
            <a:ext cx="12192000" cy="458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B41FB10-0FA1-467B-BA94-4C8D149FCC62}"/>
              </a:ext>
            </a:extLst>
          </p:cNvPr>
          <p:cNvSpPr/>
          <p:nvPr/>
        </p:nvSpPr>
        <p:spPr>
          <a:xfrm>
            <a:off x="143522" y="826123"/>
            <a:ext cx="1153235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Statistical models for photosynthesis </a:t>
            </a:r>
            <a:r>
              <a:rPr lang="en-GB" altLang="zh-CN" b="1" kern="0" dirty="0">
                <a:latin typeface="Arial" panose="020B0604020202020204" pitchFamily="34" charset="0"/>
                <a:cs typeface="Arial" panose="020B0604020202020204" pitchFamily="34" charset="0"/>
              </a:rPr>
              <a:t>overestimated </a:t>
            </a:r>
            <a:r>
              <a:rPr lang="en-GB" altLang="zh-CN" b="1" i="1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zh-CN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cmax25</a:t>
            </a:r>
            <a:r>
              <a:rPr lang="en-GB" altLang="zh-CN" b="1" kern="0" dirty="0">
                <a:latin typeface="Arial" panose="020B0604020202020204" pitchFamily="34" charset="0"/>
                <a:cs typeface="Arial" panose="020B0604020202020204" pitchFamily="34" charset="0"/>
              </a:rPr>
              <a:t> in low-P leaves.</a:t>
            </a:r>
            <a:r>
              <a:rPr lang="en-GB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kern="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zh-CN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GB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 is further positive to soil P and </a:t>
            </a:r>
            <a:r>
              <a:rPr lang="en-GB" altLang="zh-CN" kern="0" dirty="0" err="1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r>
              <a:rPr lang="en-GB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A relationship of model bias to leaf N </a:t>
            </a:r>
            <a:r>
              <a:rPr lang="en-GB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 appears in the all-species analysis, and no relationship shown between leaf N and soil C:N ratio.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921A3D-77E5-43A0-BF50-0D913424C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3408"/>
            <a:ext cx="1103243" cy="3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C70966E-8116-4D33-90B5-EBFC4061530D}"/>
              </a:ext>
            </a:extLst>
          </p:cNvPr>
          <p:cNvSpPr/>
          <p:nvPr/>
        </p:nvSpPr>
        <p:spPr>
          <a:xfrm>
            <a:off x="0" y="122470"/>
            <a:ext cx="12192000" cy="458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2B5C13E-F88D-45AD-9295-584AD09F3C5D}"/>
              </a:ext>
            </a:extLst>
          </p:cNvPr>
          <p:cNvSpPr/>
          <p:nvPr/>
        </p:nvSpPr>
        <p:spPr>
          <a:xfrm>
            <a:off x="321815" y="843780"/>
            <a:ext cx="1154837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Climates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and light availability (PPFD) are still the dominated drivers on photosynthetic capacity, supporting acclimation/adaptation of leaf photosynthetic traits.</a:t>
            </a:r>
            <a:endParaRPr lang="en-GB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There is a previously noted dependency of </a:t>
            </a:r>
            <a:r>
              <a:rPr lang="en-GB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cmax25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 on P availability; but not the control of </a:t>
            </a:r>
            <a:r>
              <a:rPr lang="en-GB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zh-CN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cmax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 by N availability that has been assumed in many models.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F7E844-93DD-4B5A-A4F1-CF7CF971A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0070"/>
            <a:ext cx="1055637" cy="3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8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C70966E-8116-4D33-90B5-EBFC4061530D}"/>
              </a:ext>
            </a:extLst>
          </p:cNvPr>
          <p:cNvSpPr/>
          <p:nvPr/>
        </p:nvSpPr>
        <p:spPr>
          <a:xfrm>
            <a:off x="0" y="122470"/>
            <a:ext cx="12192000" cy="458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2B5C13E-F88D-45AD-9295-584AD09F3C5D}"/>
              </a:ext>
            </a:extLst>
          </p:cNvPr>
          <p:cNvSpPr/>
          <p:nvPr/>
        </p:nvSpPr>
        <p:spPr>
          <a:xfrm>
            <a:off x="123032" y="873597"/>
            <a:ext cx="11813864" cy="5604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 err="1"/>
              <a:t>Domingues</a:t>
            </a:r>
            <a:r>
              <a:rPr lang="en-GB" altLang="zh-CN" sz="1200" dirty="0"/>
              <a:t>, T.F., Meir, P., </a:t>
            </a:r>
            <a:r>
              <a:rPr lang="en-GB" altLang="zh-CN" sz="1200" dirty="0" err="1"/>
              <a:t>Feldpausch</a:t>
            </a:r>
            <a:r>
              <a:rPr lang="en-GB" altLang="zh-CN" sz="1200" dirty="0"/>
              <a:t>, T.R., </a:t>
            </a:r>
            <a:r>
              <a:rPr lang="en-GB" altLang="zh-CN" sz="1200" dirty="0" err="1"/>
              <a:t>Saiz</a:t>
            </a:r>
            <a:r>
              <a:rPr lang="en-GB" altLang="zh-CN" sz="1200" dirty="0"/>
              <a:t>, G., </a:t>
            </a:r>
            <a:r>
              <a:rPr lang="en-GB" altLang="zh-CN" sz="1200" dirty="0" err="1"/>
              <a:t>Veenendaal</a:t>
            </a:r>
            <a:r>
              <a:rPr lang="en-GB" altLang="zh-CN" sz="1200" dirty="0"/>
              <a:t>, E.M., </a:t>
            </a:r>
            <a:r>
              <a:rPr lang="en-GB" altLang="zh-CN" sz="1200" dirty="0" err="1"/>
              <a:t>Schrodt</a:t>
            </a:r>
            <a:r>
              <a:rPr lang="en-GB" altLang="zh-CN" sz="1200" dirty="0"/>
              <a:t>, F.</a:t>
            </a:r>
            <a:r>
              <a:rPr lang="en-GB" altLang="zh-CN" sz="1200" i="1" dirty="0"/>
              <a:t> et al.</a:t>
            </a:r>
            <a:r>
              <a:rPr lang="en-GB" altLang="zh-CN" sz="1200" dirty="0"/>
              <a:t> (2010) Co-limitation of photosynthetic capacity by nitrogen and phosphorus in West Africa woodlands. </a:t>
            </a:r>
            <a:r>
              <a:rPr lang="en-GB" altLang="zh-CN" sz="1200" i="1" dirty="0"/>
              <a:t>Plant Cell Environ.</a:t>
            </a:r>
            <a:r>
              <a:rPr lang="en-GB" altLang="zh-CN" sz="1200" dirty="0"/>
              <a:t>, 33, 959-980.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/>
              <a:t>Peng, Y., Bloomfield, K. J., Prentice, I. C. (2020). A theory of plant function helps to explain leaf</a:t>
            </a:r>
            <a:r>
              <a:rPr lang="zh-CN" altLang="zh-CN" sz="1200" dirty="0"/>
              <a:t>‐</a:t>
            </a:r>
            <a:r>
              <a:rPr lang="en-GB" altLang="zh-CN" sz="1200" dirty="0"/>
              <a:t>trait and productivity responses to elevation. </a:t>
            </a:r>
            <a:r>
              <a:rPr lang="en-GB" altLang="zh-CN" sz="1200" i="1" dirty="0"/>
              <a:t>New Phytol.</a:t>
            </a:r>
            <a:r>
              <a:rPr lang="en-GB" altLang="zh-CN" sz="1200" dirty="0"/>
              <a:t> </a:t>
            </a:r>
            <a:r>
              <a:rPr lang="en-GB" altLang="zh-CN" sz="1200" dirty="0" err="1"/>
              <a:t>doi</a:t>
            </a:r>
            <a:r>
              <a:rPr lang="en-GB" altLang="zh-CN" sz="1200" dirty="0"/>
              <a:t>: </a:t>
            </a:r>
            <a:r>
              <a:rPr lang="en-GB" altLang="zh-CN" sz="1200" dirty="0">
                <a:hlinkClick r:id="rId3"/>
              </a:rPr>
              <a:t>10.1111/nph.16447</a:t>
            </a:r>
            <a:endParaRPr lang="zh-CN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/>
              <a:t>Prentice, I. C., Dong, N., Gleason, S. M., Maire, V. &amp; Wright, I. J. (2014). Balancing the costs of carbon gain and water transport: testing a new theoretical framework for plant </a:t>
            </a:r>
            <a:r>
              <a:rPr lang="en-GB" altLang="zh-CN" sz="1200" i="1" dirty="0"/>
              <a:t>Ecol. Lett.</a:t>
            </a:r>
            <a:r>
              <a:rPr lang="en-GB" altLang="zh-CN" sz="1200" dirty="0"/>
              <a:t>, 17, 82-91.</a:t>
            </a:r>
            <a:endParaRPr lang="zh-CN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/>
              <a:t>Smith, N. G., Keenan, T. F., Colin Prentice, I., Wang, H., Wright, I. J., </a:t>
            </a:r>
            <a:r>
              <a:rPr lang="en-GB" altLang="zh-CN" sz="1200" dirty="0" err="1"/>
              <a:t>Niinemets</a:t>
            </a:r>
            <a:r>
              <a:rPr lang="en-GB" altLang="zh-CN" sz="1200" dirty="0"/>
              <a:t>, Ü.</a:t>
            </a:r>
            <a:r>
              <a:rPr lang="en-GB" altLang="zh-CN" sz="1200" i="1" dirty="0"/>
              <a:t> et al.</a:t>
            </a:r>
            <a:r>
              <a:rPr lang="en-GB" altLang="zh-CN" sz="1200" dirty="0"/>
              <a:t> (2019). Global photosynthetic capacity is optimized to the environment. </a:t>
            </a:r>
            <a:r>
              <a:rPr lang="en-GB" altLang="zh-CN" sz="1200" i="1" dirty="0"/>
              <a:t>Ecol. Lett.</a:t>
            </a:r>
            <a:r>
              <a:rPr lang="en-GB" altLang="zh-CN" sz="1200" dirty="0"/>
              <a:t>, 22, 506-517.</a:t>
            </a:r>
            <a:endParaRPr lang="zh-CN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/>
              <a:t>Stocker, B.D., </a:t>
            </a:r>
            <a:r>
              <a:rPr lang="en-GB" altLang="zh-CN" sz="1200" dirty="0" err="1"/>
              <a:t>Zscheischler</a:t>
            </a:r>
            <a:r>
              <a:rPr lang="en-GB" altLang="zh-CN" sz="1200" dirty="0"/>
              <a:t>, J., Keenan, T.F., Prentice, I.C., </a:t>
            </a:r>
            <a:r>
              <a:rPr lang="en-GB" altLang="zh-CN" sz="1200" dirty="0" err="1"/>
              <a:t>Peñuelas</a:t>
            </a:r>
            <a:r>
              <a:rPr lang="en-GB" altLang="zh-CN" sz="1200" dirty="0"/>
              <a:t>, J. &amp; Seneviratne, S.I. (2018). Quantifying soil moisture impacts on light use efficiency across biomes. </a:t>
            </a:r>
            <a:r>
              <a:rPr lang="en-GB" altLang="zh-CN" sz="1200" i="1" dirty="0"/>
              <a:t>New Phytol.</a:t>
            </a:r>
            <a:r>
              <a:rPr lang="en-GB" altLang="zh-CN" sz="1200" dirty="0"/>
              <a:t>, 218, 1430-1449.</a:t>
            </a:r>
            <a:endParaRPr lang="zh-CN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 err="1"/>
              <a:t>Togashi</a:t>
            </a:r>
            <a:r>
              <a:rPr lang="en-GB" altLang="zh-CN" sz="1200" dirty="0"/>
              <a:t>, H.F., Prentice, I.C., Atkin, O.K., Macfarlane, C., Prober, S.M., Bloomfield, K.J. &amp; Evans, B.J. (2018) Thermal acclimation of leaf photosynthetic traits in an evergreen woodland, consistent with the coordination hypothesis. </a:t>
            </a:r>
            <a:r>
              <a:rPr lang="en-GB" altLang="zh-CN" sz="1200" i="1" dirty="0" err="1"/>
              <a:t>Biogeosciences</a:t>
            </a:r>
            <a:r>
              <a:rPr lang="en-GB" altLang="zh-CN" sz="1200" dirty="0"/>
              <a:t>,</a:t>
            </a:r>
            <a:r>
              <a:rPr lang="en-GB" altLang="zh-CN" sz="1200" i="1" dirty="0"/>
              <a:t> </a:t>
            </a:r>
            <a:r>
              <a:rPr lang="en-GB" altLang="zh-CN" sz="1200" dirty="0"/>
              <a:t>15, 3461-3474.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/>
              <a:t>Walker, A. P., Beckerman, A. P., Gu, L., </a:t>
            </a:r>
            <a:r>
              <a:rPr lang="en-GB" altLang="zh-CN" sz="1200" dirty="0" err="1"/>
              <a:t>Kattge</a:t>
            </a:r>
            <a:r>
              <a:rPr lang="en-GB" altLang="zh-CN" sz="1200" dirty="0"/>
              <a:t>, J., </a:t>
            </a:r>
            <a:r>
              <a:rPr lang="en-GB" altLang="zh-CN" sz="1200" dirty="0" err="1"/>
              <a:t>Cernusak</a:t>
            </a:r>
            <a:r>
              <a:rPr lang="en-GB" altLang="zh-CN" sz="1200" dirty="0"/>
              <a:t>, L. A., </a:t>
            </a:r>
            <a:r>
              <a:rPr lang="en-GB" altLang="zh-CN" sz="1200" dirty="0" err="1"/>
              <a:t>Domingues</a:t>
            </a:r>
            <a:r>
              <a:rPr lang="en-GB" altLang="zh-CN" sz="1200" dirty="0"/>
              <a:t>, T. F.</a:t>
            </a:r>
            <a:r>
              <a:rPr lang="en-GB" altLang="zh-CN" sz="1200" i="1" dirty="0"/>
              <a:t> et al.</a:t>
            </a:r>
            <a:r>
              <a:rPr lang="en-GB" altLang="zh-CN" sz="1200" dirty="0"/>
              <a:t> (2014). The relationship of leaf photosynthetic traits–</a:t>
            </a:r>
            <a:r>
              <a:rPr lang="en-GB" altLang="zh-CN" sz="1200" dirty="0" err="1"/>
              <a:t>Vcmax</a:t>
            </a:r>
            <a:r>
              <a:rPr lang="en-GB" altLang="zh-CN" sz="1200" dirty="0"/>
              <a:t> and </a:t>
            </a:r>
            <a:r>
              <a:rPr lang="en-GB" altLang="zh-CN" sz="1200" dirty="0" err="1"/>
              <a:t>Jmax</a:t>
            </a:r>
            <a:r>
              <a:rPr lang="en-GB" altLang="zh-CN" sz="1200" dirty="0"/>
              <a:t>–to leaf nitrogen, leaf phosphorus, and specific leaf area: a meta‐analysis and </a:t>
            </a:r>
            <a:r>
              <a:rPr lang="en-GB" altLang="zh-CN" sz="1200" dirty="0" err="1"/>
              <a:t>modeling</a:t>
            </a:r>
            <a:r>
              <a:rPr lang="en-GB" altLang="zh-CN" sz="1200" dirty="0"/>
              <a:t> study. </a:t>
            </a:r>
            <a:r>
              <a:rPr lang="en-GB" altLang="zh-CN" sz="1200" i="1" dirty="0"/>
              <a:t>Ecol. </a:t>
            </a:r>
            <a:r>
              <a:rPr lang="en-GB" altLang="zh-CN" sz="1200" i="1" dirty="0" err="1"/>
              <a:t>Evol</a:t>
            </a:r>
            <a:r>
              <a:rPr lang="en-GB" altLang="zh-CN" sz="1200" i="1" dirty="0"/>
              <a:t>.</a:t>
            </a:r>
            <a:r>
              <a:rPr lang="en-GB" altLang="zh-CN" sz="1200" dirty="0"/>
              <a:t>, 4, 3218-3235.</a:t>
            </a:r>
            <a:endParaRPr lang="zh-CN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/>
              <a:t>Wang, H., Prentice, I. C., Davis, T. W., Keenan, T. F., Wright, I. J., Peng, C. (2017a). Photosynthetic responses to altitude: an explanation based on optimality principles. </a:t>
            </a:r>
            <a:r>
              <a:rPr lang="en-GB" altLang="zh-CN" sz="1200" i="1" dirty="0"/>
              <a:t>New Phytol., </a:t>
            </a:r>
            <a:r>
              <a:rPr lang="en-GB" altLang="zh-CN" sz="1200" dirty="0"/>
              <a:t>213, 976-982.</a:t>
            </a:r>
            <a:endParaRPr lang="zh-CN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/>
              <a:t>Wang, H., Prentice, I. C., Keenan, T. F., Davis, T. W., Wright, I. J., Cornwell, W. K.</a:t>
            </a:r>
            <a:r>
              <a:rPr lang="en-GB" altLang="zh-CN" sz="1200" i="1" dirty="0"/>
              <a:t> et al.</a:t>
            </a:r>
            <a:r>
              <a:rPr lang="en-GB" altLang="zh-CN" sz="1200" dirty="0"/>
              <a:t> (2017b). Towards a universal model for carbon dioxide uptake by plants. </a:t>
            </a:r>
            <a:r>
              <a:rPr lang="en-GB" altLang="zh-CN" sz="1200" i="1" dirty="0"/>
              <a:t>Nat. Plants</a:t>
            </a:r>
            <a:r>
              <a:rPr lang="en-GB" altLang="zh-CN" sz="1200" dirty="0"/>
              <a:t>, 3, 734-741.</a:t>
            </a:r>
            <a:endParaRPr lang="zh-CN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zh-CN" sz="1200" dirty="0"/>
          </a:p>
          <a:p>
            <a:pPr>
              <a:lnSpc>
                <a:spcPct val="150000"/>
              </a:lnSpc>
            </a:pPr>
            <a:endParaRPr lang="zh-CN" altLang="zh-CN" sz="1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F7E844-93DD-4B5A-A4F1-CF7CF971A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0070"/>
            <a:ext cx="1055637" cy="3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1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1889</Words>
  <Application>Microsoft Office PowerPoint</Application>
  <PresentationFormat>宽屏</PresentationFormat>
  <Paragraphs>105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云柯 彭</dc:creator>
  <cp:lastModifiedBy>云柯 彭</cp:lastModifiedBy>
  <cp:revision>34</cp:revision>
  <dcterms:created xsi:type="dcterms:W3CDTF">2020-04-25T04:37:18Z</dcterms:created>
  <dcterms:modified xsi:type="dcterms:W3CDTF">2020-05-01T01:49:59Z</dcterms:modified>
</cp:coreProperties>
</file>