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5"/>
  </p:notesMasterIdLst>
  <p:handoutMasterIdLst>
    <p:handoutMasterId r:id="rId46"/>
  </p:handoutMasterIdLst>
  <p:sldIdLst>
    <p:sldId id="425" r:id="rId2"/>
    <p:sldId id="497" r:id="rId3"/>
    <p:sldId id="532" r:id="rId4"/>
    <p:sldId id="536" r:id="rId5"/>
    <p:sldId id="519" r:id="rId6"/>
    <p:sldId id="533" r:id="rId7"/>
    <p:sldId id="359" r:id="rId8"/>
    <p:sldId id="510" r:id="rId9"/>
    <p:sldId id="540" r:id="rId10"/>
    <p:sldId id="537" r:id="rId11"/>
    <p:sldId id="538" r:id="rId12"/>
    <p:sldId id="539" r:id="rId13"/>
    <p:sldId id="361" r:id="rId14"/>
    <p:sldId id="436" r:id="rId15"/>
    <p:sldId id="509" r:id="rId16"/>
    <p:sldId id="439" r:id="rId17"/>
    <p:sldId id="530" r:id="rId18"/>
    <p:sldId id="524" r:id="rId19"/>
    <p:sldId id="534" r:id="rId20"/>
    <p:sldId id="440" r:id="rId21"/>
    <p:sldId id="484" r:id="rId22"/>
    <p:sldId id="501" r:id="rId23"/>
    <p:sldId id="442" r:id="rId24"/>
    <p:sldId id="511" r:id="rId25"/>
    <p:sldId id="443" r:id="rId26"/>
    <p:sldId id="520" r:id="rId27"/>
    <p:sldId id="502" r:id="rId28"/>
    <p:sldId id="460" r:id="rId29"/>
    <p:sldId id="508" r:id="rId30"/>
    <p:sldId id="486" r:id="rId31"/>
    <p:sldId id="504" r:id="rId32"/>
    <p:sldId id="542" r:id="rId33"/>
    <p:sldId id="505" r:id="rId34"/>
    <p:sldId id="506" r:id="rId35"/>
    <p:sldId id="526" r:id="rId36"/>
    <p:sldId id="507" r:id="rId37"/>
    <p:sldId id="541" r:id="rId38"/>
    <p:sldId id="514" r:id="rId39"/>
    <p:sldId id="528" r:id="rId40"/>
    <p:sldId id="529" r:id="rId41"/>
    <p:sldId id="413" r:id="rId42"/>
    <p:sldId id="523" r:id="rId43"/>
    <p:sldId id="408" r:id="rId44"/>
  </p:sldIdLst>
  <p:sldSz cx="9144000" cy="6858000" type="screen4x3"/>
  <p:notesSz cx="6797675" cy="987425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a:srgbClr val="200AA6"/>
    <a:srgbClr val="007E39"/>
    <a:srgbClr val="FFFF99"/>
    <a:srgbClr val="FF0000"/>
    <a:srgbClr val="33CCFF"/>
    <a:srgbClr val="CCFF66"/>
    <a:srgbClr val="66FFFF"/>
    <a:srgbClr val="99FF66"/>
    <a:srgbClr val="DBF4F5"/>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81" autoAdjust="0"/>
    <p:restoredTop sz="93095" autoAdjust="0"/>
  </p:normalViewPr>
  <p:slideViewPr>
    <p:cSldViewPr>
      <p:cViewPr>
        <p:scale>
          <a:sx n="90" d="100"/>
          <a:sy n="90" d="100"/>
        </p:scale>
        <p:origin x="-672" y="-192"/>
      </p:cViewPr>
      <p:guideLst>
        <p:guide orient="horz" pos="2160"/>
        <p:guide pos="2880"/>
      </p:guideLst>
    </p:cSldViewPr>
  </p:slideViewPr>
  <p:notesTextViewPr>
    <p:cViewPr>
      <p:scale>
        <a:sx n="100" d="100"/>
        <a:sy n="100" d="100"/>
      </p:scale>
      <p:origin x="0" y="0"/>
    </p:cViewPr>
  </p:notesTextViewPr>
  <p:notesViewPr>
    <p:cSldViewPr>
      <p:cViewPr varScale="1">
        <p:scale>
          <a:sx n="79" d="100"/>
          <a:sy n="79" d="100"/>
        </p:scale>
        <p:origin x="-2100" y="-84"/>
      </p:cViewPr>
      <p:guideLst>
        <p:guide orient="horz" pos="3109"/>
        <p:guide pos="2142"/>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image" Target="../media/image16.wmf"/><Relationship Id="rId7" Type="http://schemas.openxmlformats.org/officeDocument/2006/relationships/image" Target="../media/image20.wmf"/><Relationship Id="rId2" Type="http://schemas.openxmlformats.org/officeDocument/2006/relationships/image" Target="../media/image15.wmf"/><Relationship Id="rId1" Type="http://schemas.openxmlformats.org/officeDocument/2006/relationships/image" Target="../media/image14.wmf"/><Relationship Id="rId6" Type="http://schemas.openxmlformats.org/officeDocument/2006/relationships/image" Target="../media/image19.wmf"/><Relationship Id="rId5" Type="http://schemas.openxmlformats.org/officeDocument/2006/relationships/image" Target="../media/image18.wmf"/><Relationship Id="rId4" Type="http://schemas.openxmlformats.org/officeDocument/2006/relationships/image" Target="../media/image17.wmf"/><Relationship Id="rId9" Type="http://schemas.openxmlformats.org/officeDocument/2006/relationships/image" Target="../media/image2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hdr" sz="quarter"/>
          </p:nvPr>
        </p:nvSpPr>
        <p:spPr bwMode="auto">
          <a:xfrm>
            <a:off x="1" y="1"/>
            <a:ext cx="2945341" cy="494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endParaRPr lang="ru-RU"/>
          </a:p>
        </p:txBody>
      </p:sp>
      <p:sp>
        <p:nvSpPr>
          <p:cNvPr id="152579" name="Rectangle 3"/>
          <p:cNvSpPr>
            <a:spLocks noGrp="1" noChangeArrowheads="1"/>
          </p:cNvSpPr>
          <p:nvPr>
            <p:ph type="dt" sz="quarter" idx="1"/>
          </p:nvPr>
        </p:nvSpPr>
        <p:spPr bwMode="auto">
          <a:xfrm>
            <a:off x="3850744" y="1"/>
            <a:ext cx="2945341" cy="494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fld id="{EAD22FCC-A029-4A28-BDB3-5E665152808F}" type="datetimeFigureOut">
              <a:rPr lang="ru-RU"/>
              <a:pPr/>
              <a:t>25.04.2020</a:t>
            </a:fld>
            <a:endParaRPr lang="ru-RU"/>
          </a:p>
        </p:txBody>
      </p:sp>
      <p:sp>
        <p:nvSpPr>
          <p:cNvPr id="152580" name="Rectangle 4"/>
          <p:cNvSpPr>
            <a:spLocks noGrp="1" noChangeArrowheads="1"/>
          </p:cNvSpPr>
          <p:nvPr>
            <p:ph type="ftr" sz="quarter" idx="2"/>
          </p:nvPr>
        </p:nvSpPr>
        <p:spPr bwMode="auto">
          <a:xfrm>
            <a:off x="1" y="9376826"/>
            <a:ext cx="2945341" cy="49584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endParaRPr lang="ru-RU"/>
          </a:p>
        </p:txBody>
      </p:sp>
      <p:sp>
        <p:nvSpPr>
          <p:cNvPr id="152581" name="Rectangle 5"/>
          <p:cNvSpPr>
            <a:spLocks noGrp="1" noChangeArrowheads="1"/>
          </p:cNvSpPr>
          <p:nvPr>
            <p:ph type="sldNum" sz="quarter" idx="3"/>
          </p:nvPr>
        </p:nvSpPr>
        <p:spPr bwMode="auto">
          <a:xfrm>
            <a:off x="3850744" y="9376826"/>
            <a:ext cx="2945341" cy="49584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ECFBFD4B-7E5F-4129-B0C2-636DB4DF8177}" type="slidenum">
              <a:rPr lang="ru-RU"/>
              <a:pPr/>
              <a:t>‹#›</a:t>
            </a:fld>
            <a:endParaRPr lang="ru-R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1250" name="Rectangle 2"/>
          <p:cNvSpPr>
            <a:spLocks noGrp="1" noChangeArrowheads="1"/>
          </p:cNvSpPr>
          <p:nvPr>
            <p:ph type="hdr" sz="quarter"/>
          </p:nvPr>
        </p:nvSpPr>
        <p:spPr bwMode="auto">
          <a:xfrm>
            <a:off x="1" y="1"/>
            <a:ext cx="2945341" cy="494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endParaRPr lang="ru-RU"/>
          </a:p>
        </p:txBody>
      </p:sp>
      <p:sp>
        <p:nvSpPr>
          <p:cNvPr id="181251" name="Rectangle 3"/>
          <p:cNvSpPr>
            <a:spLocks noGrp="1" noChangeArrowheads="1"/>
          </p:cNvSpPr>
          <p:nvPr>
            <p:ph type="dt" idx="1"/>
          </p:nvPr>
        </p:nvSpPr>
        <p:spPr bwMode="auto">
          <a:xfrm>
            <a:off x="3850744" y="1"/>
            <a:ext cx="2945341" cy="4942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fld id="{36319267-8E89-4D4D-A0C7-2A69E7D5A91C}" type="datetimeFigureOut">
              <a:rPr lang="ru-RU"/>
              <a:pPr/>
              <a:t>25.04.2020</a:t>
            </a:fld>
            <a:endParaRPr lang="ru-RU"/>
          </a:p>
        </p:txBody>
      </p:sp>
      <p:sp>
        <p:nvSpPr>
          <p:cNvPr id="181252" name="Rectangle 4"/>
          <p:cNvSpPr>
            <a:spLocks noGrp="1" noRot="1" noChangeAspect="1" noChangeArrowheads="1" noTextEdit="1"/>
          </p:cNvSpPr>
          <p:nvPr>
            <p:ph type="sldImg" idx="2"/>
          </p:nvPr>
        </p:nvSpPr>
        <p:spPr bwMode="auto">
          <a:xfrm>
            <a:off x="930275" y="739775"/>
            <a:ext cx="4937125" cy="3703638"/>
          </a:xfrm>
          <a:prstGeom prst="rect">
            <a:avLst/>
          </a:prstGeom>
          <a:noFill/>
          <a:ln w="9525">
            <a:solidFill>
              <a:srgbClr val="000000"/>
            </a:solidFill>
            <a:miter lim="800000"/>
            <a:headEnd/>
            <a:tailEnd/>
          </a:ln>
          <a:effectLst/>
        </p:spPr>
      </p:sp>
      <p:sp>
        <p:nvSpPr>
          <p:cNvPr id="181253" name="Rectangle 5"/>
          <p:cNvSpPr>
            <a:spLocks noGrp="1" noChangeArrowheads="1"/>
          </p:cNvSpPr>
          <p:nvPr>
            <p:ph type="body" sz="quarter" idx="3"/>
          </p:nvPr>
        </p:nvSpPr>
        <p:spPr bwMode="auto">
          <a:xfrm>
            <a:off x="679450" y="4689993"/>
            <a:ext cx="5438777" cy="444364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81254" name="Rectangle 6"/>
          <p:cNvSpPr>
            <a:spLocks noGrp="1" noChangeArrowheads="1"/>
          </p:cNvSpPr>
          <p:nvPr>
            <p:ph type="ftr" sz="quarter" idx="4"/>
          </p:nvPr>
        </p:nvSpPr>
        <p:spPr bwMode="auto">
          <a:xfrm>
            <a:off x="1" y="9378407"/>
            <a:ext cx="2945341" cy="49426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endParaRPr lang="ru-RU"/>
          </a:p>
        </p:txBody>
      </p:sp>
      <p:sp>
        <p:nvSpPr>
          <p:cNvPr id="181255" name="Rectangle 7"/>
          <p:cNvSpPr>
            <a:spLocks noGrp="1" noChangeArrowheads="1"/>
          </p:cNvSpPr>
          <p:nvPr>
            <p:ph type="sldNum" sz="quarter" idx="5"/>
          </p:nvPr>
        </p:nvSpPr>
        <p:spPr bwMode="auto">
          <a:xfrm>
            <a:off x="3850744" y="9378407"/>
            <a:ext cx="2945341" cy="49426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6DC62F13-8849-4FCC-B9F8-52C4688C116A}" type="slidenum">
              <a:rPr lang="ru-RU"/>
              <a:pPr/>
              <a:t>‹#›</a:t>
            </a:fld>
            <a:endParaRPr lang="ru-RU"/>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p:txBody>
          <a:bodyPr/>
          <a:lstStyle/>
          <a:p>
            <a:endParaRPr lang="en-US" dirty="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en-US" dirty="0"/>
          </a:p>
        </p:txBody>
      </p:sp>
      <p:sp>
        <p:nvSpPr>
          <p:cNvPr id="4" name="Номер слайда 3"/>
          <p:cNvSpPr>
            <a:spLocks noGrp="1"/>
          </p:cNvSpPr>
          <p:nvPr>
            <p:ph type="sldNum" sz="quarter" idx="10"/>
          </p:nvPr>
        </p:nvSpPr>
        <p:spPr/>
        <p:txBody>
          <a:bodyPr/>
          <a:lstStyle/>
          <a:p>
            <a:fld id="{6DC62F13-8849-4FCC-B9F8-52C4688C116A}" type="slidenum">
              <a:rPr lang="ru-RU" smtClean="0"/>
              <a:pPr/>
              <a:t>4</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en-US" dirty="0"/>
          </a:p>
        </p:txBody>
      </p:sp>
      <p:sp>
        <p:nvSpPr>
          <p:cNvPr id="4" name="Номер слайда 3"/>
          <p:cNvSpPr>
            <a:spLocks noGrp="1"/>
          </p:cNvSpPr>
          <p:nvPr>
            <p:ph type="sldNum" sz="quarter" idx="10"/>
          </p:nvPr>
        </p:nvSpPr>
        <p:spPr/>
        <p:txBody>
          <a:bodyPr/>
          <a:lstStyle/>
          <a:p>
            <a:fld id="{6DC62F13-8849-4FCC-B9F8-52C4688C116A}" type="slidenum">
              <a:rPr lang="ru-RU" smtClean="0"/>
              <a:pPr/>
              <a:t>5</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en-US" dirty="0"/>
          </a:p>
        </p:txBody>
      </p:sp>
      <p:sp>
        <p:nvSpPr>
          <p:cNvPr id="4" name="Номер слайда 3"/>
          <p:cNvSpPr>
            <a:spLocks noGrp="1"/>
          </p:cNvSpPr>
          <p:nvPr>
            <p:ph type="sldNum" sz="quarter" idx="10"/>
          </p:nvPr>
        </p:nvSpPr>
        <p:spPr/>
        <p:txBody>
          <a:bodyPr/>
          <a:lstStyle/>
          <a:p>
            <a:fld id="{A49C6260-F924-4282-9D98-1E8854B11813}" type="slidenum">
              <a:rPr lang="ru-RU" smtClean="0"/>
              <a:pPr/>
              <a:t>35</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en-US" dirty="0"/>
          </a:p>
        </p:txBody>
      </p:sp>
      <p:sp>
        <p:nvSpPr>
          <p:cNvPr id="4" name="Номер слайда 3"/>
          <p:cNvSpPr>
            <a:spLocks noGrp="1"/>
          </p:cNvSpPr>
          <p:nvPr>
            <p:ph type="sldNum" sz="quarter" idx="10"/>
          </p:nvPr>
        </p:nvSpPr>
        <p:spPr/>
        <p:txBody>
          <a:bodyPr/>
          <a:lstStyle/>
          <a:p>
            <a:fld id="{6DC62F13-8849-4FCC-B9F8-52C4688C116A}" type="slidenum">
              <a:rPr lang="ru-RU" smtClean="0"/>
              <a:pPr/>
              <a:t>37</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en-US" dirty="0"/>
          </a:p>
        </p:txBody>
      </p:sp>
      <p:sp>
        <p:nvSpPr>
          <p:cNvPr id="4" name="Номер слайда 3"/>
          <p:cNvSpPr>
            <a:spLocks noGrp="1"/>
          </p:cNvSpPr>
          <p:nvPr>
            <p:ph type="sldNum" sz="quarter" idx="10"/>
          </p:nvPr>
        </p:nvSpPr>
        <p:spPr/>
        <p:txBody>
          <a:bodyPr/>
          <a:lstStyle/>
          <a:p>
            <a:fld id="{6DC62F13-8849-4FCC-B9F8-52C4688C116A}" type="slidenum">
              <a:rPr lang="ru-RU" smtClean="0"/>
              <a:pPr/>
              <a:t>38</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a:ln/>
        </p:spPr>
        <p:txBody>
          <a:bodyPr/>
          <a:lstStyle>
            <a:lvl1pPr>
              <a:defRPr/>
            </a:lvl1pPr>
          </a:lstStyle>
          <a:p>
            <a:fld id="{97B82653-C23C-4C93-AA5D-0D67034CECE4}" type="datetime1">
              <a:rPr lang="ru-RU"/>
              <a:pPr/>
              <a:t>25.04.2020</a:t>
            </a:fld>
            <a:endParaRPr lang="ru-RU"/>
          </a:p>
        </p:txBody>
      </p:sp>
      <p:sp>
        <p:nvSpPr>
          <p:cNvPr id="5" name="Нижний колонтитул 4"/>
          <p:cNvSpPr>
            <a:spLocks noGrp="1"/>
          </p:cNvSpPr>
          <p:nvPr>
            <p:ph type="ftr" sz="quarter" idx="11"/>
          </p:nvPr>
        </p:nvSpPr>
        <p:spPr>
          <a:ln/>
        </p:spPr>
        <p:txBody>
          <a:bodyPr/>
          <a:lstStyle>
            <a:lvl1pPr>
              <a:defRPr/>
            </a:lvl1pPr>
          </a:lstStyle>
          <a:p>
            <a:endParaRPr lang="ru-RU"/>
          </a:p>
        </p:txBody>
      </p:sp>
      <p:sp>
        <p:nvSpPr>
          <p:cNvPr id="6" name="Номер слайда 5"/>
          <p:cNvSpPr>
            <a:spLocks noGrp="1"/>
          </p:cNvSpPr>
          <p:nvPr>
            <p:ph type="sldNum" sz="quarter" idx="12"/>
          </p:nvPr>
        </p:nvSpPr>
        <p:spPr>
          <a:ln/>
        </p:spPr>
        <p:txBody>
          <a:bodyPr/>
          <a:lstStyle>
            <a:lvl1pPr>
              <a:defRPr/>
            </a:lvl1pPr>
          </a:lstStyle>
          <a:p>
            <a:fld id="{E28FD3FA-A5C7-4198-8F44-19B9EFF485DC}" type="slidenum">
              <a:rPr lang="ru-RU"/>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ln/>
        </p:spPr>
        <p:txBody>
          <a:bodyPr/>
          <a:lstStyle>
            <a:lvl1pPr>
              <a:defRPr/>
            </a:lvl1pPr>
          </a:lstStyle>
          <a:p>
            <a:fld id="{FAB34C69-5E74-4EE9-A6EA-70FA79AB8624}" type="datetime1">
              <a:rPr lang="ru-RU"/>
              <a:pPr/>
              <a:t>25.04.2020</a:t>
            </a:fld>
            <a:endParaRPr lang="ru-RU"/>
          </a:p>
        </p:txBody>
      </p:sp>
      <p:sp>
        <p:nvSpPr>
          <p:cNvPr id="5" name="Нижний колонтитул 4"/>
          <p:cNvSpPr>
            <a:spLocks noGrp="1"/>
          </p:cNvSpPr>
          <p:nvPr>
            <p:ph type="ftr" sz="quarter" idx="11"/>
          </p:nvPr>
        </p:nvSpPr>
        <p:spPr>
          <a:ln/>
        </p:spPr>
        <p:txBody>
          <a:bodyPr/>
          <a:lstStyle>
            <a:lvl1pPr>
              <a:defRPr/>
            </a:lvl1pPr>
          </a:lstStyle>
          <a:p>
            <a:endParaRPr lang="ru-RU"/>
          </a:p>
        </p:txBody>
      </p:sp>
      <p:sp>
        <p:nvSpPr>
          <p:cNvPr id="6" name="Номер слайда 5"/>
          <p:cNvSpPr>
            <a:spLocks noGrp="1"/>
          </p:cNvSpPr>
          <p:nvPr>
            <p:ph type="sldNum" sz="quarter" idx="12"/>
          </p:nvPr>
        </p:nvSpPr>
        <p:spPr>
          <a:ln/>
        </p:spPr>
        <p:txBody>
          <a:bodyPr/>
          <a:lstStyle>
            <a:lvl1pPr>
              <a:defRPr/>
            </a:lvl1pPr>
          </a:lstStyle>
          <a:p>
            <a:fld id="{5132FA8D-70E9-4064-AD6E-E4568CC2271E}" type="slidenum">
              <a:rPr lang="ru-RU"/>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ln/>
        </p:spPr>
        <p:txBody>
          <a:bodyPr/>
          <a:lstStyle>
            <a:lvl1pPr>
              <a:defRPr/>
            </a:lvl1pPr>
          </a:lstStyle>
          <a:p>
            <a:fld id="{ACE89B34-129E-465C-AAE9-C7848CF52C56}" type="datetime1">
              <a:rPr lang="ru-RU"/>
              <a:pPr/>
              <a:t>25.04.2020</a:t>
            </a:fld>
            <a:endParaRPr lang="ru-RU"/>
          </a:p>
        </p:txBody>
      </p:sp>
      <p:sp>
        <p:nvSpPr>
          <p:cNvPr id="5" name="Нижний колонтитул 4"/>
          <p:cNvSpPr>
            <a:spLocks noGrp="1"/>
          </p:cNvSpPr>
          <p:nvPr>
            <p:ph type="ftr" sz="quarter" idx="11"/>
          </p:nvPr>
        </p:nvSpPr>
        <p:spPr>
          <a:ln/>
        </p:spPr>
        <p:txBody>
          <a:bodyPr/>
          <a:lstStyle>
            <a:lvl1pPr>
              <a:defRPr/>
            </a:lvl1pPr>
          </a:lstStyle>
          <a:p>
            <a:endParaRPr lang="ru-RU"/>
          </a:p>
        </p:txBody>
      </p:sp>
      <p:sp>
        <p:nvSpPr>
          <p:cNvPr id="6" name="Номер слайда 5"/>
          <p:cNvSpPr>
            <a:spLocks noGrp="1"/>
          </p:cNvSpPr>
          <p:nvPr>
            <p:ph type="sldNum" sz="quarter" idx="12"/>
          </p:nvPr>
        </p:nvSpPr>
        <p:spPr>
          <a:ln/>
        </p:spPr>
        <p:txBody>
          <a:bodyPr/>
          <a:lstStyle>
            <a:lvl1pPr>
              <a:defRPr/>
            </a:lvl1pPr>
          </a:lstStyle>
          <a:p>
            <a:fld id="{E35BA6BE-F713-4517-B0E2-D4DBCFF68379}" type="slidenum">
              <a:rPr lang="ru-RU"/>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ln/>
        </p:spPr>
        <p:txBody>
          <a:bodyPr/>
          <a:lstStyle>
            <a:lvl1pPr>
              <a:defRPr/>
            </a:lvl1pPr>
          </a:lstStyle>
          <a:p>
            <a:fld id="{36217FC9-52F4-4853-B049-EEC4CF88CFB9}" type="datetime1">
              <a:rPr lang="ru-RU"/>
              <a:pPr/>
              <a:t>25.04.2020</a:t>
            </a:fld>
            <a:endParaRPr lang="ru-RU"/>
          </a:p>
        </p:txBody>
      </p:sp>
      <p:sp>
        <p:nvSpPr>
          <p:cNvPr id="5" name="Нижний колонтитул 4"/>
          <p:cNvSpPr>
            <a:spLocks noGrp="1"/>
          </p:cNvSpPr>
          <p:nvPr>
            <p:ph type="ftr" sz="quarter" idx="11"/>
          </p:nvPr>
        </p:nvSpPr>
        <p:spPr>
          <a:ln/>
        </p:spPr>
        <p:txBody>
          <a:bodyPr/>
          <a:lstStyle>
            <a:lvl1pPr>
              <a:defRPr/>
            </a:lvl1pPr>
          </a:lstStyle>
          <a:p>
            <a:endParaRPr lang="ru-RU"/>
          </a:p>
        </p:txBody>
      </p:sp>
      <p:sp>
        <p:nvSpPr>
          <p:cNvPr id="6" name="Номер слайда 5"/>
          <p:cNvSpPr>
            <a:spLocks noGrp="1"/>
          </p:cNvSpPr>
          <p:nvPr>
            <p:ph type="sldNum" sz="quarter" idx="12"/>
          </p:nvPr>
        </p:nvSpPr>
        <p:spPr>
          <a:ln/>
        </p:spPr>
        <p:txBody>
          <a:bodyPr/>
          <a:lstStyle>
            <a:lvl1pPr>
              <a:defRPr/>
            </a:lvl1pPr>
          </a:lstStyle>
          <a:p>
            <a:fld id="{38D53292-B1A7-47D0-9884-1942E8FBDA46}" type="slidenum">
              <a:rPr lang="ru-RU"/>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a:ln/>
        </p:spPr>
        <p:txBody>
          <a:bodyPr/>
          <a:lstStyle>
            <a:lvl1pPr>
              <a:defRPr/>
            </a:lvl1pPr>
          </a:lstStyle>
          <a:p>
            <a:fld id="{051EFF9D-E280-41EA-9519-1F0CDF5DFD0B}" type="datetime1">
              <a:rPr lang="ru-RU"/>
              <a:pPr/>
              <a:t>25.04.2020</a:t>
            </a:fld>
            <a:endParaRPr lang="ru-RU"/>
          </a:p>
        </p:txBody>
      </p:sp>
      <p:sp>
        <p:nvSpPr>
          <p:cNvPr id="5" name="Нижний колонтитул 4"/>
          <p:cNvSpPr>
            <a:spLocks noGrp="1"/>
          </p:cNvSpPr>
          <p:nvPr>
            <p:ph type="ftr" sz="quarter" idx="11"/>
          </p:nvPr>
        </p:nvSpPr>
        <p:spPr>
          <a:ln/>
        </p:spPr>
        <p:txBody>
          <a:bodyPr/>
          <a:lstStyle>
            <a:lvl1pPr>
              <a:defRPr/>
            </a:lvl1pPr>
          </a:lstStyle>
          <a:p>
            <a:endParaRPr lang="ru-RU"/>
          </a:p>
        </p:txBody>
      </p:sp>
      <p:sp>
        <p:nvSpPr>
          <p:cNvPr id="6" name="Номер слайда 5"/>
          <p:cNvSpPr>
            <a:spLocks noGrp="1"/>
          </p:cNvSpPr>
          <p:nvPr>
            <p:ph type="sldNum" sz="quarter" idx="12"/>
          </p:nvPr>
        </p:nvSpPr>
        <p:spPr>
          <a:ln/>
        </p:spPr>
        <p:txBody>
          <a:bodyPr/>
          <a:lstStyle>
            <a:lvl1pPr>
              <a:defRPr/>
            </a:lvl1pPr>
          </a:lstStyle>
          <a:p>
            <a:fld id="{C1565E81-0D90-424B-9DC3-D229C6146355}" type="slidenum">
              <a:rPr lang="ru-RU"/>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a:ln/>
        </p:spPr>
        <p:txBody>
          <a:bodyPr/>
          <a:lstStyle>
            <a:lvl1pPr>
              <a:defRPr/>
            </a:lvl1pPr>
          </a:lstStyle>
          <a:p>
            <a:fld id="{D3477497-906D-4F92-A469-8AF47162AD38}" type="datetime1">
              <a:rPr lang="ru-RU"/>
              <a:pPr/>
              <a:t>25.04.2020</a:t>
            </a:fld>
            <a:endParaRPr lang="ru-RU"/>
          </a:p>
        </p:txBody>
      </p:sp>
      <p:sp>
        <p:nvSpPr>
          <p:cNvPr id="6" name="Нижний колонтитул 4"/>
          <p:cNvSpPr>
            <a:spLocks noGrp="1"/>
          </p:cNvSpPr>
          <p:nvPr>
            <p:ph type="ftr" sz="quarter" idx="11"/>
          </p:nvPr>
        </p:nvSpPr>
        <p:spPr>
          <a:ln/>
        </p:spPr>
        <p:txBody>
          <a:bodyPr/>
          <a:lstStyle>
            <a:lvl1pPr>
              <a:defRPr/>
            </a:lvl1pPr>
          </a:lstStyle>
          <a:p>
            <a:endParaRPr lang="ru-RU"/>
          </a:p>
        </p:txBody>
      </p:sp>
      <p:sp>
        <p:nvSpPr>
          <p:cNvPr id="7" name="Номер слайда 5"/>
          <p:cNvSpPr>
            <a:spLocks noGrp="1"/>
          </p:cNvSpPr>
          <p:nvPr>
            <p:ph type="sldNum" sz="quarter" idx="12"/>
          </p:nvPr>
        </p:nvSpPr>
        <p:spPr>
          <a:ln/>
        </p:spPr>
        <p:txBody>
          <a:bodyPr/>
          <a:lstStyle>
            <a:lvl1pPr>
              <a:defRPr/>
            </a:lvl1pPr>
          </a:lstStyle>
          <a:p>
            <a:fld id="{5F27CCC3-4ED1-4A4B-9BEE-480252968708}" type="slidenum">
              <a:rPr lang="ru-RU"/>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a:ln/>
        </p:spPr>
        <p:txBody>
          <a:bodyPr/>
          <a:lstStyle>
            <a:lvl1pPr>
              <a:defRPr/>
            </a:lvl1pPr>
          </a:lstStyle>
          <a:p>
            <a:fld id="{6AB40EBB-E70D-44F3-A783-9353124BA742}" type="datetime1">
              <a:rPr lang="ru-RU"/>
              <a:pPr/>
              <a:t>25.04.2020</a:t>
            </a:fld>
            <a:endParaRPr lang="ru-RU"/>
          </a:p>
        </p:txBody>
      </p:sp>
      <p:sp>
        <p:nvSpPr>
          <p:cNvPr id="8" name="Нижний колонтитул 4"/>
          <p:cNvSpPr>
            <a:spLocks noGrp="1"/>
          </p:cNvSpPr>
          <p:nvPr>
            <p:ph type="ftr" sz="quarter" idx="11"/>
          </p:nvPr>
        </p:nvSpPr>
        <p:spPr>
          <a:ln/>
        </p:spPr>
        <p:txBody>
          <a:bodyPr/>
          <a:lstStyle>
            <a:lvl1pPr>
              <a:defRPr/>
            </a:lvl1pPr>
          </a:lstStyle>
          <a:p>
            <a:endParaRPr lang="ru-RU"/>
          </a:p>
        </p:txBody>
      </p:sp>
      <p:sp>
        <p:nvSpPr>
          <p:cNvPr id="9" name="Номер слайда 5"/>
          <p:cNvSpPr>
            <a:spLocks noGrp="1"/>
          </p:cNvSpPr>
          <p:nvPr>
            <p:ph type="sldNum" sz="quarter" idx="12"/>
          </p:nvPr>
        </p:nvSpPr>
        <p:spPr>
          <a:ln/>
        </p:spPr>
        <p:txBody>
          <a:bodyPr/>
          <a:lstStyle>
            <a:lvl1pPr>
              <a:defRPr/>
            </a:lvl1pPr>
          </a:lstStyle>
          <a:p>
            <a:fld id="{30AD1199-DB48-49AB-A862-2C3EEE842524}" type="slidenum">
              <a:rPr lang="ru-RU"/>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a:ln/>
        </p:spPr>
        <p:txBody>
          <a:bodyPr/>
          <a:lstStyle>
            <a:lvl1pPr>
              <a:defRPr/>
            </a:lvl1pPr>
          </a:lstStyle>
          <a:p>
            <a:fld id="{7C1D5CAA-42CB-41C2-8599-C7F796908740}" type="datetime1">
              <a:rPr lang="ru-RU"/>
              <a:pPr/>
              <a:t>25.04.2020</a:t>
            </a:fld>
            <a:endParaRPr lang="ru-RU"/>
          </a:p>
        </p:txBody>
      </p:sp>
      <p:sp>
        <p:nvSpPr>
          <p:cNvPr id="4" name="Нижний колонтитул 4"/>
          <p:cNvSpPr>
            <a:spLocks noGrp="1"/>
          </p:cNvSpPr>
          <p:nvPr>
            <p:ph type="ftr" sz="quarter" idx="11"/>
          </p:nvPr>
        </p:nvSpPr>
        <p:spPr>
          <a:ln/>
        </p:spPr>
        <p:txBody>
          <a:bodyPr/>
          <a:lstStyle>
            <a:lvl1pPr>
              <a:defRPr/>
            </a:lvl1pPr>
          </a:lstStyle>
          <a:p>
            <a:endParaRPr lang="ru-RU"/>
          </a:p>
        </p:txBody>
      </p:sp>
      <p:sp>
        <p:nvSpPr>
          <p:cNvPr id="5" name="Номер слайда 5"/>
          <p:cNvSpPr>
            <a:spLocks noGrp="1"/>
          </p:cNvSpPr>
          <p:nvPr>
            <p:ph type="sldNum" sz="quarter" idx="12"/>
          </p:nvPr>
        </p:nvSpPr>
        <p:spPr>
          <a:ln/>
        </p:spPr>
        <p:txBody>
          <a:bodyPr/>
          <a:lstStyle>
            <a:lvl1pPr>
              <a:defRPr/>
            </a:lvl1pPr>
          </a:lstStyle>
          <a:p>
            <a:fld id="{F4F53F49-8689-45B0-9D1D-47408E2DECB9}" type="slidenum">
              <a:rPr lang="ru-RU"/>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a:ln/>
        </p:spPr>
        <p:txBody>
          <a:bodyPr/>
          <a:lstStyle>
            <a:lvl1pPr>
              <a:defRPr/>
            </a:lvl1pPr>
          </a:lstStyle>
          <a:p>
            <a:fld id="{368EB17D-47A7-401A-B1EC-F828A49E40A4}" type="datetime1">
              <a:rPr lang="ru-RU"/>
              <a:pPr/>
              <a:t>25.04.2020</a:t>
            </a:fld>
            <a:endParaRPr lang="ru-RU"/>
          </a:p>
        </p:txBody>
      </p:sp>
      <p:sp>
        <p:nvSpPr>
          <p:cNvPr id="3" name="Нижний колонтитул 4"/>
          <p:cNvSpPr>
            <a:spLocks noGrp="1"/>
          </p:cNvSpPr>
          <p:nvPr>
            <p:ph type="ftr" sz="quarter" idx="11"/>
          </p:nvPr>
        </p:nvSpPr>
        <p:spPr>
          <a:ln/>
        </p:spPr>
        <p:txBody>
          <a:bodyPr/>
          <a:lstStyle>
            <a:lvl1pPr>
              <a:defRPr/>
            </a:lvl1pPr>
          </a:lstStyle>
          <a:p>
            <a:endParaRPr lang="ru-RU"/>
          </a:p>
        </p:txBody>
      </p:sp>
      <p:sp>
        <p:nvSpPr>
          <p:cNvPr id="4" name="Номер слайда 5"/>
          <p:cNvSpPr>
            <a:spLocks noGrp="1"/>
          </p:cNvSpPr>
          <p:nvPr>
            <p:ph type="sldNum" sz="quarter" idx="12"/>
          </p:nvPr>
        </p:nvSpPr>
        <p:spPr>
          <a:ln/>
        </p:spPr>
        <p:txBody>
          <a:bodyPr/>
          <a:lstStyle>
            <a:lvl1pPr>
              <a:defRPr/>
            </a:lvl1pPr>
          </a:lstStyle>
          <a:p>
            <a:fld id="{188CC89F-D279-4882-8C81-4D64E943D2A8}" type="slidenum">
              <a:rPr lang="ru-RU"/>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a:ln/>
        </p:spPr>
        <p:txBody>
          <a:bodyPr/>
          <a:lstStyle>
            <a:lvl1pPr>
              <a:defRPr/>
            </a:lvl1pPr>
          </a:lstStyle>
          <a:p>
            <a:fld id="{2260FAE7-2CDE-4768-94BE-4FEC67EA07CB}" type="datetime1">
              <a:rPr lang="ru-RU"/>
              <a:pPr/>
              <a:t>25.04.2020</a:t>
            </a:fld>
            <a:endParaRPr lang="ru-RU"/>
          </a:p>
        </p:txBody>
      </p:sp>
      <p:sp>
        <p:nvSpPr>
          <p:cNvPr id="6" name="Нижний колонтитул 4"/>
          <p:cNvSpPr>
            <a:spLocks noGrp="1"/>
          </p:cNvSpPr>
          <p:nvPr>
            <p:ph type="ftr" sz="quarter" idx="11"/>
          </p:nvPr>
        </p:nvSpPr>
        <p:spPr>
          <a:ln/>
        </p:spPr>
        <p:txBody>
          <a:bodyPr/>
          <a:lstStyle>
            <a:lvl1pPr>
              <a:defRPr/>
            </a:lvl1pPr>
          </a:lstStyle>
          <a:p>
            <a:endParaRPr lang="ru-RU"/>
          </a:p>
        </p:txBody>
      </p:sp>
      <p:sp>
        <p:nvSpPr>
          <p:cNvPr id="7" name="Номер слайда 5"/>
          <p:cNvSpPr>
            <a:spLocks noGrp="1"/>
          </p:cNvSpPr>
          <p:nvPr>
            <p:ph type="sldNum" sz="quarter" idx="12"/>
          </p:nvPr>
        </p:nvSpPr>
        <p:spPr>
          <a:ln/>
        </p:spPr>
        <p:txBody>
          <a:bodyPr/>
          <a:lstStyle>
            <a:lvl1pPr>
              <a:defRPr/>
            </a:lvl1pPr>
          </a:lstStyle>
          <a:p>
            <a:fld id="{955B4464-8B2E-489B-B14B-63FFCF57D649}" type="slidenum">
              <a:rPr lang="ru-RU"/>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a:ln/>
        </p:spPr>
        <p:txBody>
          <a:bodyPr/>
          <a:lstStyle>
            <a:lvl1pPr>
              <a:defRPr/>
            </a:lvl1pPr>
          </a:lstStyle>
          <a:p>
            <a:fld id="{B8542787-18FF-4588-AAE0-109712661AC2}" type="datetime1">
              <a:rPr lang="ru-RU"/>
              <a:pPr/>
              <a:t>25.04.2020</a:t>
            </a:fld>
            <a:endParaRPr lang="ru-RU"/>
          </a:p>
        </p:txBody>
      </p:sp>
      <p:sp>
        <p:nvSpPr>
          <p:cNvPr id="6" name="Нижний колонтитул 4"/>
          <p:cNvSpPr>
            <a:spLocks noGrp="1"/>
          </p:cNvSpPr>
          <p:nvPr>
            <p:ph type="ftr" sz="quarter" idx="11"/>
          </p:nvPr>
        </p:nvSpPr>
        <p:spPr>
          <a:ln/>
        </p:spPr>
        <p:txBody>
          <a:bodyPr/>
          <a:lstStyle>
            <a:lvl1pPr>
              <a:defRPr/>
            </a:lvl1pPr>
          </a:lstStyle>
          <a:p>
            <a:endParaRPr lang="ru-RU"/>
          </a:p>
        </p:txBody>
      </p:sp>
      <p:sp>
        <p:nvSpPr>
          <p:cNvPr id="7" name="Номер слайда 5"/>
          <p:cNvSpPr>
            <a:spLocks noGrp="1"/>
          </p:cNvSpPr>
          <p:nvPr>
            <p:ph type="sldNum" sz="quarter" idx="12"/>
          </p:nvPr>
        </p:nvSpPr>
        <p:spPr>
          <a:ln/>
        </p:spPr>
        <p:txBody>
          <a:bodyPr/>
          <a:lstStyle>
            <a:lvl1pPr>
              <a:defRPr/>
            </a:lvl1pPr>
          </a:lstStyle>
          <a:p>
            <a:fld id="{BC85C92A-1F4D-467D-9EC7-3E56053F91E5}" type="slidenum">
              <a:rPr lang="ru-RU"/>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87275" tIns="43637" rIns="87275" bIns="43637" numCol="1" anchor="ctr" anchorCtr="0" compatLnSpc="1">
            <a:prstTxWarp prst="textNoShape">
              <a:avLst/>
            </a:prstTxWarp>
          </a:bodyPr>
          <a:lstStyle/>
          <a:p>
            <a:pPr lvl="0"/>
            <a:r>
              <a:rPr lang="ru-RU" smtClean="0"/>
              <a:t>Образец заголовка</a:t>
            </a:r>
          </a:p>
        </p:txBody>
      </p:sp>
      <p:sp>
        <p:nvSpPr>
          <p:cNvPr id="614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87275" tIns="43637" rIns="87275" bIns="43637"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bwMode="auto">
          <a:xfrm>
            <a:off x="457200" y="6356350"/>
            <a:ext cx="2133600" cy="365125"/>
          </a:xfrm>
          <a:prstGeom prst="rect">
            <a:avLst/>
          </a:prstGeom>
          <a:noFill/>
          <a:ln w="9525">
            <a:noFill/>
            <a:miter lim="800000"/>
            <a:headEnd/>
            <a:tailEnd/>
          </a:ln>
        </p:spPr>
        <p:txBody>
          <a:bodyPr vert="horz" wrap="square" lIns="87275" tIns="43637" rIns="87275" bIns="43637" numCol="1" anchor="ctr" anchorCtr="0" compatLnSpc="1">
            <a:prstTxWarp prst="textNoShape">
              <a:avLst/>
            </a:prstTxWarp>
          </a:bodyPr>
          <a:lstStyle>
            <a:lvl1pPr defTabSz="873125">
              <a:defRPr sz="1100">
                <a:solidFill>
                  <a:srgbClr val="898989"/>
                </a:solidFill>
                <a:latin typeface="Calibri" pitchFamily="34" charset="0"/>
              </a:defRPr>
            </a:lvl1pPr>
          </a:lstStyle>
          <a:p>
            <a:fld id="{594A9240-E355-4FB8-97E7-27A7E12BC487}" type="datetime1">
              <a:rPr lang="ru-RU"/>
              <a:pPr/>
              <a:t>25.04.2020</a:t>
            </a:fld>
            <a:endParaRPr lang="ru-RU"/>
          </a:p>
        </p:txBody>
      </p:sp>
      <p:sp>
        <p:nvSpPr>
          <p:cNvPr id="5" name="Нижний колонтитул 4"/>
          <p:cNvSpPr>
            <a:spLocks noGrp="1"/>
          </p:cNvSpPr>
          <p:nvPr>
            <p:ph type="ftr" sz="quarter" idx="3"/>
          </p:nvPr>
        </p:nvSpPr>
        <p:spPr bwMode="auto">
          <a:xfrm>
            <a:off x="3124200" y="6356350"/>
            <a:ext cx="2895600" cy="365125"/>
          </a:xfrm>
          <a:prstGeom prst="rect">
            <a:avLst/>
          </a:prstGeom>
          <a:noFill/>
          <a:ln w="9525">
            <a:noFill/>
            <a:miter lim="800000"/>
            <a:headEnd/>
            <a:tailEnd/>
          </a:ln>
        </p:spPr>
        <p:txBody>
          <a:bodyPr vert="horz" wrap="square" lIns="87275" tIns="43637" rIns="87275" bIns="43637" numCol="1" anchor="ctr" anchorCtr="0" compatLnSpc="1">
            <a:prstTxWarp prst="textNoShape">
              <a:avLst/>
            </a:prstTxWarp>
          </a:bodyPr>
          <a:lstStyle>
            <a:lvl1pPr algn="ctr" defTabSz="873125">
              <a:defRPr sz="1100">
                <a:solidFill>
                  <a:srgbClr val="898989"/>
                </a:solidFill>
                <a:latin typeface="Calibri" pitchFamily="34" charset="0"/>
              </a:defRPr>
            </a:lvl1pPr>
          </a:lstStyle>
          <a:p>
            <a:endParaRPr lang="ru-RU"/>
          </a:p>
        </p:txBody>
      </p:sp>
      <p:sp>
        <p:nvSpPr>
          <p:cNvPr id="6" name="Номер слайда 5"/>
          <p:cNvSpPr>
            <a:spLocks noGrp="1"/>
          </p:cNvSpPr>
          <p:nvPr>
            <p:ph type="sldNum" sz="quarter" idx="4"/>
          </p:nvPr>
        </p:nvSpPr>
        <p:spPr bwMode="auto">
          <a:xfrm>
            <a:off x="6553200" y="6356350"/>
            <a:ext cx="2133600" cy="365125"/>
          </a:xfrm>
          <a:prstGeom prst="rect">
            <a:avLst/>
          </a:prstGeom>
          <a:noFill/>
          <a:ln w="9525">
            <a:noFill/>
            <a:miter lim="800000"/>
            <a:headEnd/>
            <a:tailEnd/>
          </a:ln>
        </p:spPr>
        <p:txBody>
          <a:bodyPr vert="horz" wrap="square" lIns="87275" tIns="43637" rIns="87275" bIns="43637" numCol="1" anchor="ctr" anchorCtr="0" compatLnSpc="1">
            <a:prstTxWarp prst="textNoShape">
              <a:avLst/>
            </a:prstTxWarp>
          </a:bodyPr>
          <a:lstStyle>
            <a:lvl1pPr algn="r" defTabSz="873125">
              <a:defRPr sz="1100">
                <a:solidFill>
                  <a:srgbClr val="898989"/>
                </a:solidFill>
                <a:latin typeface="Calibri" pitchFamily="34" charset="0"/>
              </a:defRPr>
            </a:lvl1pPr>
          </a:lstStyle>
          <a:p>
            <a:fld id="{C809FA16-25E5-4E3E-BF07-277B662792CF}"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hf hdr="0" ftr="0" dt="0"/>
  <p:txStyles>
    <p:titleStyle>
      <a:lvl1pPr algn="ctr" defTabSz="873125" rtl="0" eaLnBrk="0" fontAlgn="base" hangingPunct="0">
        <a:spcBef>
          <a:spcPct val="0"/>
        </a:spcBef>
        <a:spcAft>
          <a:spcPct val="0"/>
        </a:spcAft>
        <a:defRPr sz="4200" kern="1200">
          <a:solidFill>
            <a:schemeClr val="tx1"/>
          </a:solidFill>
          <a:latin typeface="+mj-lt"/>
          <a:ea typeface="+mj-ea"/>
          <a:cs typeface="+mj-cs"/>
        </a:defRPr>
      </a:lvl1pPr>
      <a:lvl2pPr algn="ctr" defTabSz="873125" rtl="0" eaLnBrk="0" fontAlgn="base" hangingPunct="0">
        <a:spcBef>
          <a:spcPct val="0"/>
        </a:spcBef>
        <a:spcAft>
          <a:spcPct val="0"/>
        </a:spcAft>
        <a:defRPr sz="4200">
          <a:solidFill>
            <a:schemeClr val="tx1"/>
          </a:solidFill>
          <a:latin typeface="Calibri" pitchFamily="34" charset="0"/>
        </a:defRPr>
      </a:lvl2pPr>
      <a:lvl3pPr algn="ctr" defTabSz="873125" rtl="0" eaLnBrk="0" fontAlgn="base" hangingPunct="0">
        <a:spcBef>
          <a:spcPct val="0"/>
        </a:spcBef>
        <a:spcAft>
          <a:spcPct val="0"/>
        </a:spcAft>
        <a:defRPr sz="4200">
          <a:solidFill>
            <a:schemeClr val="tx1"/>
          </a:solidFill>
          <a:latin typeface="Calibri" pitchFamily="34" charset="0"/>
        </a:defRPr>
      </a:lvl3pPr>
      <a:lvl4pPr algn="ctr" defTabSz="873125" rtl="0" eaLnBrk="0" fontAlgn="base" hangingPunct="0">
        <a:spcBef>
          <a:spcPct val="0"/>
        </a:spcBef>
        <a:spcAft>
          <a:spcPct val="0"/>
        </a:spcAft>
        <a:defRPr sz="4200">
          <a:solidFill>
            <a:schemeClr val="tx1"/>
          </a:solidFill>
          <a:latin typeface="Calibri" pitchFamily="34" charset="0"/>
        </a:defRPr>
      </a:lvl4pPr>
      <a:lvl5pPr algn="ctr" defTabSz="873125" rtl="0" eaLnBrk="0" fontAlgn="base" hangingPunct="0">
        <a:spcBef>
          <a:spcPct val="0"/>
        </a:spcBef>
        <a:spcAft>
          <a:spcPct val="0"/>
        </a:spcAft>
        <a:defRPr sz="42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27025" indent="-327025" algn="l" defTabSz="873125" rtl="0" eaLnBrk="0" fontAlgn="base" hangingPunct="0">
        <a:spcBef>
          <a:spcPct val="20000"/>
        </a:spcBef>
        <a:spcAft>
          <a:spcPct val="0"/>
        </a:spcAft>
        <a:buFont typeface="Arial" charset="0"/>
        <a:buChar char="•"/>
        <a:defRPr sz="3100" kern="1200">
          <a:solidFill>
            <a:schemeClr val="tx1"/>
          </a:solidFill>
          <a:latin typeface="+mn-lt"/>
          <a:ea typeface="+mn-ea"/>
          <a:cs typeface="+mn-cs"/>
        </a:defRPr>
      </a:lvl1pPr>
      <a:lvl2pPr marL="709613" indent="-273050" algn="l" defTabSz="873125" rtl="0" eaLnBrk="0" fontAlgn="base" hangingPunct="0">
        <a:spcBef>
          <a:spcPct val="20000"/>
        </a:spcBef>
        <a:spcAft>
          <a:spcPct val="0"/>
        </a:spcAft>
        <a:buFont typeface="Arial" charset="0"/>
        <a:buChar char="–"/>
        <a:defRPr sz="2600" kern="1200">
          <a:solidFill>
            <a:schemeClr val="tx1"/>
          </a:solidFill>
          <a:latin typeface="+mn-lt"/>
          <a:ea typeface="+mn-ea"/>
          <a:cs typeface="+mn-cs"/>
        </a:defRPr>
      </a:lvl2pPr>
      <a:lvl3pPr marL="1090613" indent="-217488" algn="l" defTabSz="873125" rtl="0" eaLnBrk="0" fontAlgn="base" hangingPunct="0">
        <a:spcBef>
          <a:spcPct val="20000"/>
        </a:spcBef>
        <a:spcAft>
          <a:spcPct val="0"/>
        </a:spcAft>
        <a:buFont typeface="Arial" charset="0"/>
        <a:buChar char="•"/>
        <a:defRPr sz="2300" kern="1200">
          <a:solidFill>
            <a:schemeClr val="tx1"/>
          </a:solidFill>
          <a:latin typeface="+mn-lt"/>
          <a:ea typeface="+mn-ea"/>
          <a:cs typeface="+mn-cs"/>
        </a:defRPr>
      </a:lvl3pPr>
      <a:lvl4pPr marL="1527175" indent="-217488" algn="l" defTabSz="873125" rtl="0" eaLnBrk="0" fontAlgn="base" hangingPunct="0">
        <a:spcBef>
          <a:spcPct val="20000"/>
        </a:spcBef>
        <a:spcAft>
          <a:spcPct val="0"/>
        </a:spcAft>
        <a:buFont typeface="Arial" charset="0"/>
        <a:buChar char="–"/>
        <a:defRPr sz="1900" kern="1200">
          <a:solidFill>
            <a:schemeClr val="tx1"/>
          </a:solidFill>
          <a:latin typeface="+mn-lt"/>
          <a:ea typeface="+mn-ea"/>
          <a:cs typeface="+mn-cs"/>
        </a:defRPr>
      </a:lvl4pPr>
      <a:lvl5pPr marL="1963738" indent="-219075" algn="l" defTabSz="873125" rtl="0" eaLnBrk="0" fontAlgn="base" hangingPunct="0">
        <a:spcBef>
          <a:spcPct val="20000"/>
        </a:spcBef>
        <a:spcAft>
          <a:spcPct val="0"/>
        </a:spcAft>
        <a:buFont typeface="Arial" charset="0"/>
        <a:buChar char="»"/>
        <a:defRPr sz="19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iljina@ssc-ras.ru" TargetMode="External"/><Relationship Id="rId3" Type="http://schemas.openxmlformats.org/officeDocument/2006/relationships/image" Target="../media/image1.png"/><Relationship Id="rId7" Type="http://schemas.openxmlformats.org/officeDocument/2006/relationships/hyperlink" Target="mailto:tminkina@mail.ru"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mailto:batukaevmalik@mail.ru" TargetMode="External"/><Relationship Id="rId5" Type="http://schemas.openxmlformats.org/officeDocument/2006/relationships/hyperlink" Target="mailto:glinale@mail.ru" TargetMode="External"/><Relationship Id="rId4" Type="http://schemas.openxmlformats.org/officeDocument/2006/relationships/hyperlink" Target="mailto:kalinitch@mail.r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wmf"/><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24.wmf"/><Relationship Id="rId3" Type="http://schemas.openxmlformats.org/officeDocument/2006/relationships/oleObject" Target="../embeddings/oleObject1.bin"/><Relationship Id="rId7" Type="http://schemas.openxmlformats.org/officeDocument/2006/relationships/oleObject" Target="../embeddings/oleObject5.bin"/><Relationship Id="rId12" Type="http://schemas.openxmlformats.org/officeDocument/2006/relationships/image" Target="../media/image23.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4.bin"/><Relationship Id="rId11" Type="http://schemas.openxmlformats.org/officeDocument/2006/relationships/oleObject" Target="../embeddings/oleObject9.bin"/><Relationship Id="rId5" Type="http://schemas.openxmlformats.org/officeDocument/2006/relationships/oleObject" Target="../embeddings/oleObject3.bin"/><Relationship Id="rId10" Type="http://schemas.openxmlformats.org/officeDocument/2006/relationships/oleObject" Target="../embeddings/oleObject8.bin"/><Relationship Id="rId4" Type="http://schemas.openxmlformats.org/officeDocument/2006/relationships/oleObject" Target="../embeddings/oleObject2.bin"/><Relationship Id="rId9" Type="http://schemas.openxmlformats.org/officeDocument/2006/relationships/oleObject" Target="../embeddings/oleObject7.bin"/><Relationship Id="rId14" Type="http://schemas.openxmlformats.org/officeDocument/2006/relationships/image" Target="../media/image25.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video" Target="file:///C:\d%20old\VPK\SCIENCE\Public\&#1089;&#1090;&#1072;&#1090;&#1100;&#1080;%20&#1076;&#1083;&#1103;%20&#1070;&#1046;&#1053;&#1048;&#1043;&#1048;&#1052;%20&#1080;&#1089;&#1087;&#1088;&#1072;&#1074;&#1083;&#1077;&#1085;&#1085;&#1099;&#1077;\&#1056;&#1086;&#1089;&#1053;&#1048;&#1048;&#1055;&#1052;10\Spain\&#1055;&#1088;&#1077;&#1079;&#1077;&#1085;&#1090;&#1072;&#1094;&#1080;&#1103;%20Spain%202010\&#1086;&#1090;%20&#1052;&#1080;&#1085;&#1082;&#1080;&#1085;&#1086;&#1081;%20&#1089;&#1086;&#1075;&#1083;&#1072;&#1089;&#1086;&#1074;&#1072;&#1085;&#1080;&#1077;\Minkina_&#1089;&#1082;\!&#1052;&#1043;&#1059;&#1055;%2020110411\&#1060;&#1080;&#1083;&#1100;&#1084;080617.wmv" TargetMode="Externa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jpeg"/><Relationship Id="rId9"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hyperlink" Target="http://www.eco.sznii.ru/booklet.pdf"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0.gif"/></Relationships>
</file>

<file path=ppt/slides/_rels/slide3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hyperlink" Target="http://aphrsro.net/" TargetMode="External"/><Relationship Id="rId3" Type="http://schemas.openxmlformats.org/officeDocument/2006/relationships/image" Target="../media/image74.jpeg"/><Relationship Id="rId7" Type="http://schemas.openxmlformats.org/officeDocument/2006/relationships/hyperlink" Target="http://ejournal51.com/" TargetMode="External"/><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hyperlink" Target="http://ejournal19.com/" TargetMode="External"/><Relationship Id="rId5" Type="http://schemas.openxmlformats.org/officeDocument/2006/relationships/image" Target="../media/image75.png"/><Relationship Id="rId4" Type="http://schemas.openxmlformats.org/officeDocument/2006/relationships/hyperlink" Target="http://ejournal33.com/"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5"/>
          <p:cNvSpPr>
            <a:spLocks noGrp="1"/>
          </p:cNvSpPr>
          <p:nvPr>
            <p:ph type="sldNum" sz="quarter" idx="12"/>
          </p:nvPr>
        </p:nvSpPr>
        <p:spPr>
          <a:ln/>
        </p:spPr>
        <p:txBody>
          <a:bodyPr/>
          <a:lstStyle/>
          <a:p>
            <a:fld id="{555F25C0-1E6F-435F-9A9A-F4C85E04202C}" type="slidenum">
              <a:rPr lang="ru-RU"/>
              <a:pPr/>
              <a:t>1</a:t>
            </a:fld>
            <a:endParaRPr lang="ru-RU"/>
          </a:p>
        </p:txBody>
      </p:sp>
      <p:pic>
        <p:nvPicPr>
          <p:cNvPr id="247810" name="Picture 2"/>
          <p:cNvPicPr>
            <a:picLocks noChangeAspect="1" noChangeArrowheads="1"/>
          </p:cNvPicPr>
          <p:nvPr/>
        </p:nvPicPr>
        <p:blipFill>
          <a:blip r:embed="rId3" cstate="print"/>
          <a:srcRect r="-281" b="14540"/>
          <a:stretch>
            <a:fillRect/>
          </a:stretch>
        </p:blipFill>
        <p:spPr bwMode="auto">
          <a:xfrm>
            <a:off x="0" y="1628775"/>
            <a:ext cx="9144000" cy="5229225"/>
          </a:xfrm>
          <a:prstGeom prst="rect">
            <a:avLst/>
          </a:prstGeom>
          <a:noFill/>
          <a:ln w="9525">
            <a:noFill/>
            <a:miter lim="800000"/>
            <a:headEnd/>
            <a:tailEnd/>
          </a:ln>
        </p:spPr>
      </p:pic>
      <p:sp>
        <p:nvSpPr>
          <p:cNvPr id="247811" name="Rectangle 3"/>
          <p:cNvSpPr>
            <a:spLocks noChangeArrowheads="1"/>
          </p:cNvSpPr>
          <p:nvPr/>
        </p:nvSpPr>
        <p:spPr bwMode="auto">
          <a:xfrm>
            <a:off x="179512" y="4509120"/>
            <a:ext cx="8785225" cy="1873230"/>
          </a:xfrm>
          <a:prstGeom prst="rect">
            <a:avLst/>
          </a:prstGeom>
          <a:noFill/>
          <a:ln w="9525">
            <a:noFill/>
            <a:miter lim="800000"/>
            <a:headEnd/>
            <a:tailEnd/>
          </a:ln>
          <a:effectLst/>
        </p:spPr>
        <p:txBody>
          <a:bodyPr lIns="87275" tIns="43637" rIns="87275" bIns="43637" anchor="ctr">
            <a:spAutoFit/>
          </a:bodyPr>
          <a:lstStyle/>
          <a:p>
            <a:pPr algn="ctr" defTabSz="873125"/>
            <a:r>
              <a:rPr lang="en-US" sz="3200" dirty="0" err="1" smtClean="0">
                <a:solidFill>
                  <a:schemeClr val="bg1"/>
                </a:solidFill>
              </a:rPr>
              <a:t>Biogeosystem</a:t>
            </a:r>
            <a:r>
              <a:rPr lang="en-US" sz="3200" dirty="0" smtClean="0">
                <a:solidFill>
                  <a:schemeClr val="bg1"/>
                </a:solidFill>
              </a:rPr>
              <a:t> Technique as a methodology for overcoming the outdated theory and management principles of semiarid </a:t>
            </a:r>
            <a:r>
              <a:rPr lang="en-US" sz="3200" dirty="0" err="1" smtClean="0">
                <a:solidFill>
                  <a:schemeClr val="bg1"/>
                </a:solidFill>
              </a:rPr>
              <a:t>silviculture</a:t>
            </a:r>
            <a:endParaRPr lang="en-US" sz="2000" dirty="0" smtClean="0">
              <a:solidFill>
                <a:schemeClr val="bg1"/>
              </a:solidFill>
            </a:endParaRPr>
          </a:p>
          <a:p>
            <a:pPr algn="ctr" defTabSz="873125"/>
            <a:endParaRPr lang="ru-RU" sz="2000" dirty="0">
              <a:solidFill>
                <a:srgbClr val="FFFF99"/>
              </a:solidFill>
            </a:endParaRPr>
          </a:p>
        </p:txBody>
      </p:sp>
      <p:sp>
        <p:nvSpPr>
          <p:cNvPr id="6" name="TextBox 5"/>
          <p:cNvSpPr txBox="1">
            <a:spLocks noChangeArrowheads="1"/>
          </p:cNvSpPr>
          <p:nvPr/>
        </p:nvSpPr>
        <p:spPr bwMode="auto">
          <a:xfrm>
            <a:off x="179388" y="188640"/>
            <a:ext cx="8964612" cy="1519287"/>
          </a:xfrm>
          <a:prstGeom prst="rect">
            <a:avLst/>
          </a:prstGeom>
          <a:noFill/>
          <a:ln w="9525">
            <a:noFill/>
            <a:miter lim="800000"/>
            <a:headEnd/>
            <a:tailEnd/>
          </a:ln>
        </p:spPr>
        <p:txBody>
          <a:bodyPr lIns="87275" tIns="43637" rIns="87275" bIns="43637">
            <a:spAutoFit/>
          </a:bodyPr>
          <a:lstStyle/>
          <a:p>
            <a:r>
              <a:rPr lang="en-US" sz="1400" baseline="30000" dirty="0" smtClean="0"/>
              <a:t>1,2</a:t>
            </a:r>
            <a:r>
              <a:rPr lang="en-US" sz="1400" dirty="0" smtClean="0"/>
              <a:t>Kalinichenko Valery, </a:t>
            </a:r>
            <a:r>
              <a:rPr lang="en-US" sz="1400" baseline="30000" dirty="0" smtClean="0"/>
              <a:t>2</a:t>
            </a:r>
            <a:r>
              <a:rPr lang="en-US" sz="1400" dirty="0" smtClean="0"/>
              <a:t>Glinushkin </a:t>
            </a:r>
            <a:r>
              <a:rPr lang="en-US" sz="1400" dirty="0" err="1" smtClean="0"/>
              <a:t>Alexey</a:t>
            </a:r>
            <a:r>
              <a:rPr lang="en-US" sz="1400" dirty="0" smtClean="0"/>
              <a:t>, </a:t>
            </a:r>
            <a:r>
              <a:rPr lang="en-US" sz="1400" baseline="30000" dirty="0" smtClean="0"/>
              <a:t>2</a:t>
            </a:r>
            <a:r>
              <a:rPr lang="en-US" sz="1400" dirty="0" smtClean="0"/>
              <a:t>Mukovoz Peter, </a:t>
            </a:r>
            <a:r>
              <a:rPr lang="en-US" sz="1400" baseline="30000" dirty="0" smtClean="0"/>
              <a:t>3</a:t>
            </a:r>
            <a:r>
              <a:rPr lang="en-US" sz="1400" dirty="0" smtClean="0"/>
              <a:t>Batukaev </a:t>
            </a:r>
            <a:r>
              <a:rPr lang="en-US" sz="1400" dirty="0" err="1" smtClean="0"/>
              <a:t>Abdulmalik</a:t>
            </a:r>
            <a:r>
              <a:rPr lang="en-US" sz="1400" dirty="0" smtClean="0"/>
              <a:t>, </a:t>
            </a:r>
            <a:r>
              <a:rPr lang="en-US" sz="1400" baseline="30000" dirty="0" smtClean="0"/>
              <a:t>4</a:t>
            </a:r>
            <a:r>
              <a:rPr lang="en-US" sz="1400" dirty="0" smtClean="0"/>
              <a:t>Minkina Tatiana, </a:t>
            </a:r>
            <a:r>
              <a:rPr lang="en-US" sz="1400" baseline="30000" dirty="0" smtClean="0"/>
              <a:t>4</a:t>
            </a:r>
            <a:r>
              <a:rPr lang="en-US" sz="1400" dirty="0" smtClean="0"/>
              <a:t>Sushkova Svetlana, </a:t>
            </a:r>
            <a:r>
              <a:rPr lang="en-US" sz="1400" baseline="30000" dirty="0" smtClean="0"/>
              <a:t>4</a:t>
            </a:r>
            <a:r>
              <a:rPr lang="en-US" sz="1400" dirty="0" smtClean="0"/>
              <a:t>Mandzieva </a:t>
            </a:r>
            <a:r>
              <a:rPr lang="en-US" sz="1400" dirty="0" err="1" smtClean="0"/>
              <a:t>Saglara</a:t>
            </a:r>
            <a:r>
              <a:rPr lang="en-US" sz="1400" dirty="0" smtClean="0"/>
              <a:t>, </a:t>
            </a:r>
            <a:r>
              <a:rPr lang="en-US" sz="1400" baseline="30000" dirty="0" smtClean="0"/>
              <a:t>1</a:t>
            </a:r>
            <a:r>
              <a:rPr lang="en-US" sz="1400" dirty="0" smtClean="0"/>
              <a:t>Zinchenko Vladimir, </a:t>
            </a:r>
            <a:r>
              <a:rPr lang="en-US" sz="1400" baseline="30000" dirty="0" smtClean="0"/>
              <a:t>5</a:t>
            </a:r>
            <a:r>
              <a:rPr lang="en-US" sz="1400" dirty="0" smtClean="0"/>
              <a:t>Iljina Lyudmila, </a:t>
            </a:r>
            <a:r>
              <a:rPr lang="en-US" sz="1400" baseline="30000" dirty="0" smtClean="0"/>
              <a:t>1</a:t>
            </a:r>
            <a:r>
              <a:rPr lang="en-US" sz="1400" dirty="0" smtClean="0"/>
              <a:t>Larin George, </a:t>
            </a:r>
            <a:r>
              <a:rPr lang="en-US" sz="1400" baseline="30000" dirty="0" smtClean="0"/>
              <a:t>4</a:t>
            </a:r>
            <a:r>
              <a:rPr lang="en-US" sz="1400" dirty="0" smtClean="0"/>
              <a:t>Bauer Tatiana</a:t>
            </a:r>
          </a:p>
          <a:p>
            <a:r>
              <a:rPr lang="en-US" sz="1300" baseline="30000" dirty="0" smtClean="0"/>
              <a:t>1</a:t>
            </a:r>
            <a:r>
              <a:rPr lang="en-US" sz="1300" dirty="0" smtClean="0"/>
              <a:t>Institute of Fertility of Soils of South Russia, </a:t>
            </a:r>
            <a:r>
              <a:rPr lang="en-US" sz="1300" dirty="0" err="1" smtClean="0"/>
              <a:t>Persianovka</a:t>
            </a:r>
            <a:r>
              <a:rPr lang="en-US" sz="1300" dirty="0" smtClean="0"/>
              <a:t>, Russia, </a:t>
            </a:r>
            <a:r>
              <a:rPr lang="en-US" sz="1300" u="sng" dirty="0" smtClean="0">
                <a:hlinkClick r:id="rId4"/>
              </a:rPr>
              <a:t>kalinitch@mail.ru</a:t>
            </a:r>
            <a:endParaRPr lang="en-US" sz="1300" dirty="0" smtClean="0"/>
          </a:p>
          <a:p>
            <a:r>
              <a:rPr lang="en-US" sz="1300" baseline="30000" dirty="0" smtClean="0"/>
              <a:t>2</a:t>
            </a:r>
            <a:r>
              <a:rPr lang="en-US" sz="1300" dirty="0" smtClean="0"/>
              <a:t>Russian Scientific-Research Institute of </a:t>
            </a:r>
            <a:r>
              <a:rPr lang="en-US" sz="1300" dirty="0" err="1" smtClean="0"/>
              <a:t>Phytopathology</a:t>
            </a:r>
            <a:r>
              <a:rPr lang="en-US" sz="1300" dirty="0" smtClean="0"/>
              <a:t>, Big </a:t>
            </a:r>
            <a:r>
              <a:rPr lang="en-US" sz="1300" dirty="0" err="1" smtClean="0"/>
              <a:t>Vyazemy</a:t>
            </a:r>
            <a:r>
              <a:rPr lang="en-US" sz="1300" dirty="0" smtClean="0"/>
              <a:t>, Moscow Region, Russia, </a:t>
            </a:r>
            <a:r>
              <a:rPr lang="en-US" sz="1300" u="sng" dirty="0" smtClean="0">
                <a:hlinkClick r:id="rId5"/>
              </a:rPr>
              <a:t>glinale@mail.ru</a:t>
            </a:r>
            <a:endParaRPr lang="en-US" sz="1300" dirty="0" smtClean="0"/>
          </a:p>
          <a:p>
            <a:r>
              <a:rPr lang="en-US" sz="1300" baseline="30000" dirty="0" smtClean="0"/>
              <a:t>3</a:t>
            </a:r>
            <a:r>
              <a:rPr lang="en-US" sz="1300" dirty="0" smtClean="0"/>
              <a:t>Agrotechnological Institute of Chechen State University, Grozny, Chechen Republic, Russia, </a:t>
            </a:r>
            <a:r>
              <a:rPr lang="en-US" sz="1300" u="sng" dirty="0" smtClean="0">
                <a:hlinkClick r:id="rId6"/>
              </a:rPr>
              <a:t>batukaevmalik@mail.ru</a:t>
            </a:r>
            <a:endParaRPr lang="en-US" sz="1300" dirty="0" smtClean="0"/>
          </a:p>
          <a:p>
            <a:r>
              <a:rPr lang="en-US" sz="1300" baseline="30000" dirty="0" smtClean="0"/>
              <a:t>4</a:t>
            </a:r>
            <a:r>
              <a:rPr lang="en-US" sz="1300" dirty="0" smtClean="0"/>
              <a:t>Southern Federal University, Rostov-on-Don, Russia,</a:t>
            </a:r>
            <a:r>
              <a:rPr lang="en-US" sz="1300" baseline="30000" dirty="0" smtClean="0"/>
              <a:t> </a:t>
            </a:r>
            <a:r>
              <a:rPr lang="en-US" sz="1300" u="sng" dirty="0" smtClean="0">
                <a:hlinkClick r:id="rId7"/>
              </a:rPr>
              <a:t>tminkina@mail.ru</a:t>
            </a:r>
            <a:endParaRPr lang="en-US" sz="1300" dirty="0" smtClean="0"/>
          </a:p>
          <a:p>
            <a:r>
              <a:rPr lang="en-US" sz="1300" baseline="30000" dirty="0" smtClean="0"/>
              <a:t>5</a:t>
            </a:r>
            <a:r>
              <a:rPr lang="en-US" sz="1300" dirty="0" smtClean="0"/>
              <a:t>Southern Scientific Center of RAS, Rostov-on-Don, Russia, </a:t>
            </a:r>
            <a:r>
              <a:rPr lang="en-US" sz="1300" u="sng" dirty="0" smtClean="0">
                <a:hlinkClick r:id="rId8"/>
              </a:rPr>
              <a:t>iljina@ssc-ras.ru</a:t>
            </a:r>
            <a:endParaRPr lang="ru-RU" sz="1300" b="1" dirty="0">
              <a:solidFill>
                <a:srgbClr val="00B05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5"/>
          <p:cNvSpPr>
            <a:spLocks noGrp="1"/>
          </p:cNvSpPr>
          <p:nvPr>
            <p:ph type="sldNum" sz="quarter" idx="12"/>
          </p:nvPr>
        </p:nvSpPr>
        <p:spPr>
          <a:ln/>
        </p:spPr>
        <p:txBody>
          <a:bodyPr/>
          <a:lstStyle/>
          <a:p>
            <a:fld id="{24C216DB-CBEF-4F48-8591-7062C69D168D}" type="slidenum">
              <a:rPr lang="ru-RU"/>
              <a:pPr/>
              <a:t>10</a:t>
            </a:fld>
            <a:endParaRPr lang="ru-RU" dirty="0"/>
          </a:p>
        </p:txBody>
      </p:sp>
      <p:pic>
        <p:nvPicPr>
          <p:cNvPr id="411650" name="Picture 2"/>
          <p:cNvPicPr>
            <a:picLocks noChangeAspect="1" noChangeArrowheads="1"/>
          </p:cNvPicPr>
          <p:nvPr/>
        </p:nvPicPr>
        <p:blipFill>
          <a:blip r:embed="rId2" cstate="print"/>
          <a:srcRect/>
          <a:stretch>
            <a:fillRect/>
          </a:stretch>
        </p:blipFill>
        <p:spPr bwMode="auto">
          <a:xfrm>
            <a:off x="251520" y="1540460"/>
            <a:ext cx="5184576" cy="4768860"/>
          </a:xfrm>
          <a:prstGeom prst="rect">
            <a:avLst/>
          </a:prstGeom>
          <a:noFill/>
          <a:ln w="9525" algn="ctr">
            <a:noFill/>
            <a:miter lim="800000"/>
            <a:headEnd/>
            <a:tailEnd/>
          </a:ln>
          <a:effectLst/>
        </p:spPr>
      </p:pic>
      <p:sp>
        <p:nvSpPr>
          <p:cNvPr id="411651" name="Rectangle 3"/>
          <p:cNvSpPr>
            <a:spLocks noChangeArrowheads="1"/>
          </p:cNvSpPr>
          <p:nvPr/>
        </p:nvSpPr>
        <p:spPr bwMode="auto">
          <a:xfrm>
            <a:off x="4644008" y="1340768"/>
            <a:ext cx="4176464" cy="1200329"/>
          </a:xfrm>
          <a:prstGeom prst="rect">
            <a:avLst/>
          </a:prstGeom>
          <a:solidFill>
            <a:srgbClr val="CCFF66">
              <a:alpha val="66000"/>
            </a:srgbClr>
          </a:solidFill>
          <a:ln w="9525">
            <a:noFill/>
            <a:miter lim="800000"/>
            <a:headEnd/>
            <a:tailEnd/>
          </a:ln>
          <a:effectLst/>
        </p:spPr>
        <p:txBody>
          <a:bodyPr wrap="square">
            <a:spAutoFit/>
          </a:bodyPr>
          <a:lstStyle/>
          <a:p>
            <a:r>
              <a:rPr lang="en-US" dirty="0" smtClean="0"/>
              <a:t>Unstable soil biogeochemical barriers are a consequence of the s</a:t>
            </a:r>
            <a:r>
              <a:rPr lang="en-US" sz="1800" dirty="0" smtClean="0"/>
              <a:t>oil </a:t>
            </a:r>
            <a:r>
              <a:rPr lang="en-US" sz="1800" dirty="0"/>
              <a:t>solution calcium-carbonate </a:t>
            </a:r>
            <a:r>
              <a:rPr lang="en-US" sz="1800" dirty="0" smtClean="0"/>
              <a:t>equilibrium, as well as the other chemical equilibriums.</a:t>
            </a:r>
            <a:endParaRPr lang="ru-RU" sz="1800" dirty="0"/>
          </a:p>
        </p:txBody>
      </p:sp>
      <p:pic>
        <p:nvPicPr>
          <p:cNvPr id="411653" name="Picture 5" descr="Solid Earth"/>
          <p:cNvPicPr>
            <a:picLocks noChangeAspect="1" noChangeArrowheads="1"/>
          </p:cNvPicPr>
          <p:nvPr/>
        </p:nvPicPr>
        <p:blipFill>
          <a:blip r:embed="rId3" cstate="print">
            <a:lum bright="-24000" contrast="30000"/>
          </a:blip>
          <a:srcRect l="5118" t="38933" r="1563" b="22688"/>
          <a:stretch>
            <a:fillRect/>
          </a:stretch>
        </p:blipFill>
        <p:spPr bwMode="auto">
          <a:xfrm>
            <a:off x="468313" y="333375"/>
            <a:ext cx="1800225" cy="592138"/>
          </a:xfrm>
          <a:prstGeom prst="rect">
            <a:avLst/>
          </a:prstGeom>
          <a:noFill/>
        </p:spPr>
      </p:pic>
      <p:pic>
        <p:nvPicPr>
          <p:cNvPr id="411654" name="Picture 6" descr="Solid Earth link"/>
          <p:cNvPicPr>
            <a:picLocks noChangeAspect="1" noChangeArrowheads="1"/>
          </p:cNvPicPr>
          <p:nvPr/>
        </p:nvPicPr>
        <p:blipFill>
          <a:blip r:embed="rId4" cstate="print">
            <a:lum bright="-18000" contrast="18000"/>
          </a:blip>
          <a:srcRect l="6888" t="30811" r="28737" b="47786"/>
          <a:stretch>
            <a:fillRect/>
          </a:stretch>
        </p:blipFill>
        <p:spPr bwMode="auto">
          <a:xfrm>
            <a:off x="6372225" y="409575"/>
            <a:ext cx="2305050" cy="614363"/>
          </a:xfrm>
          <a:prstGeom prst="rect">
            <a:avLst/>
          </a:prstGeom>
          <a:noFill/>
        </p:spPr>
      </p:pic>
      <p:sp>
        <p:nvSpPr>
          <p:cNvPr id="8" name="Rectangle 4"/>
          <p:cNvSpPr>
            <a:spLocks noChangeArrowheads="1"/>
          </p:cNvSpPr>
          <p:nvPr/>
        </p:nvSpPr>
        <p:spPr bwMode="auto">
          <a:xfrm>
            <a:off x="5652120" y="2780928"/>
            <a:ext cx="3168352" cy="3539430"/>
          </a:xfrm>
          <a:prstGeom prst="rect">
            <a:avLst/>
          </a:prstGeom>
          <a:solidFill>
            <a:srgbClr val="CCFF66">
              <a:alpha val="66000"/>
            </a:srgbClr>
          </a:solidFill>
          <a:ln w="9525">
            <a:noFill/>
            <a:miter lim="800000"/>
            <a:headEnd/>
            <a:tailEnd/>
          </a:ln>
          <a:effectLst/>
        </p:spPr>
        <p:txBody>
          <a:bodyPr wrap="square">
            <a:spAutoFit/>
          </a:bodyPr>
          <a:lstStyle/>
          <a:p>
            <a:r>
              <a:rPr lang="en-US" sz="1600" dirty="0" smtClean="0"/>
              <a:t>The program ION-2 was developed for the soil solution composition quantitative thermodynamic representation considering calcium carbonate equilibrium (CCE), association and </a:t>
            </a:r>
            <a:r>
              <a:rPr lang="en-US" sz="1600" dirty="0" err="1" smtClean="0"/>
              <a:t>complexation</a:t>
            </a:r>
            <a:r>
              <a:rPr lang="en-US" sz="1600" dirty="0" smtClean="0"/>
              <a:t> of ions. </a:t>
            </a:r>
          </a:p>
          <a:p>
            <a:endParaRPr lang="en-US" sz="1600" dirty="0" smtClean="0"/>
          </a:p>
          <a:p>
            <a:r>
              <a:rPr lang="en-US" sz="1600" dirty="0" smtClean="0"/>
              <a:t>CCE is a driver of mobility, transfer, cycling, and bioavailability of carbonates, organic matter, nutrients, and microelements including heavy metals.</a:t>
            </a:r>
            <a:endParaRPr lang="ru-RU" sz="1600" dirty="0"/>
          </a:p>
        </p:txBody>
      </p:sp>
    </p:spTree>
  </p:cSld>
  <p:clrMapOvr>
    <a:masterClrMapping/>
  </p:clrMapOvr>
  <p:transition advTm="7047"/>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5"/>
          <p:cNvSpPr>
            <a:spLocks noGrp="1"/>
          </p:cNvSpPr>
          <p:nvPr>
            <p:ph type="sldNum" sz="quarter" idx="12"/>
          </p:nvPr>
        </p:nvSpPr>
        <p:spPr>
          <a:ln/>
        </p:spPr>
        <p:txBody>
          <a:bodyPr/>
          <a:lstStyle/>
          <a:p>
            <a:fld id="{24C216DB-CBEF-4F48-8591-7062C69D168D}" type="slidenum">
              <a:rPr lang="ru-RU"/>
              <a:pPr/>
              <a:t>11</a:t>
            </a:fld>
            <a:endParaRPr lang="ru-RU"/>
          </a:p>
        </p:txBody>
      </p:sp>
      <p:sp>
        <p:nvSpPr>
          <p:cNvPr id="6" name="Rectangle 4"/>
          <p:cNvSpPr>
            <a:spLocks noChangeArrowheads="1"/>
          </p:cNvSpPr>
          <p:nvPr/>
        </p:nvSpPr>
        <p:spPr bwMode="auto">
          <a:xfrm>
            <a:off x="467544" y="404664"/>
            <a:ext cx="2880320" cy="369332"/>
          </a:xfrm>
          <a:prstGeom prst="rect">
            <a:avLst/>
          </a:prstGeom>
          <a:solidFill>
            <a:srgbClr val="CCFF66">
              <a:alpha val="66000"/>
            </a:srgbClr>
          </a:solidFill>
          <a:ln w="9525">
            <a:noFill/>
            <a:miter lim="800000"/>
            <a:headEnd/>
            <a:tailEnd/>
          </a:ln>
          <a:effectLst/>
        </p:spPr>
        <p:txBody>
          <a:bodyPr wrap="square">
            <a:spAutoFit/>
          </a:bodyPr>
          <a:lstStyle/>
          <a:p>
            <a:r>
              <a:rPr lang="en-US" dirty="0" smtClean="0"/>
              <a:t>Program ION-2 (fragment)</a:t>
            </a:r>
            <a:endParaRPr lang="ru-RU" sz="1800" dirty="0"/>
          </a:p>
        </p:txBody>
      </p:sp>
      <p:graphicFrame>
        <p:nvGraphicFramePr>
          <p:cNvPr id="22566" name="Object 38"/>
          <p:cNvGraphicFramePr>
            <a:graphicFrameLocks noChangeAspect="1"/>
          </p:cNvGraphicFramePr>
          <p:nvPr/>
        </p:nvGraphicFramePr>
        <p:xfrm>
          <a:off x="467544" y="908720"/>
          <a:ext cx="3143250" cy="561975"/>
        </p:xfrm>
        <a:graphic>
          <a:graphicData uri="http://schemas.openxmlformats.org/presentationml/2006/ole">
            <p:oleObj spid="_x0000_s75778" r:id="rId3" imgW="2552700" imgH="444500" progId="">
              <p:embed/>
            </p:oleObj>
          </a:graphicData>
        </a:graphic>
      </p:graphicFrame>
      <p:graphicFrame>
        <p:nvGraphicFramePr>
          <p:cNvPr id="22565" name="Object 37"/>
          <p:cNvGraphicFramePr>
            <a:graphicFrameLocks noChangeAspect="1"/>
          </p:cNvGraphicFramePr>
          <p:nvPr/>
        </p:nvGraphicFramePr>
        <p:xfrm>
          <a:off x="467544" y="1484784"/>
          <a:ext cx="3228975" cy="571500"/>
        </p:xfrm>
        <a:graphic>
          <a:graphicData uri="http://schemas.openxmlformats.org/presentationml/2006/ole">
            <p:oleObj spid="_x0000_s75779" r:id="rId4" imgW="2540000" imgH="444500" progId="">
              <p:embed/>
            </p:oleObj>
          </a:graphicData>
        </a:graphic>
      </p:graphicFrame>
      <p:graphicFrame>
        <p:nvGraphicFramePr>
          <p:cNvPr id="22564" name="Object 36"/>
          <p:cNvGraphicFramePr>
            <a:graphicFrameLocks noChangeAspect="1"/>
          </p:cNvGraphicFramePr>
          <p:nvPr/>
        </p:nvGraphicFramePr>
        <p:xfrm>
          <a:off x="467544" y="2060848"/>
          <a:ext cx="2362200" cy="571500"/>
        </p:xfrm>
        <a:graphic>
          <a:graphicData uri="http://schemas.openxmlformats.org/presentationml/2006/ole">
            <p:oleObj spid="_x0000_s75780" r:id="rId5" imgW="1892300" imgH="444500" progId="">
              <p:embed/>
            </p:oleObj>
          </a:graphicData>
        </a:graphic>
      </p:graphicFrame>
      <p:graphicFrame>
        <p:nvGraphicFramePr>
          <p:cNvPr id="22563" name="Object 35"/>
          <p:cNvGraphicFramePr>
            <a:graphicFrameLocks noChangeAspect="1"/>
          </p:cNvGraphicFramePr>
          <p:nvPr/>
        </p:nvGraphicFramePr>
        <p:xfrm>
          <a:off x="467544" y="2636912"/>
          <a:ext cx="2838450" cy="523875"/>
        </p:xfrm>
        <a:graphic>
          <a:graphicData uri="http://schemas.openxmlformats.org/presentationml/2006/ole">
            <p:oleObj spid="_x0000_s75781" r:id="rId6" imgW="2425700" imgH="444500" progId="">
              <p:embed/>
            </p:oleObj>
          </a:graphicData>
        </a:graphic>
      </p:graphicFrame>
      <p:graphicFrame>
        <p:nvGraphicFramePr>
          <p:cNvPr id="22562" name="Object 34"/>
          <p:cNvGraphicFramePr>
            <a:graphicFrameLocks noChangeAspect="1"/>
          </p:cNvGraphicFramePr>
          <p:nvPr/>
        </p:nvGraphicFramePr>
        <p:xfrm>
          <a:off x="467544" y="3212976"/>
          <a:ext cx="2524125" cy="552450"/>
        </p:xfrm>
        <a:graphic>
          <a:graphicData uri="http://schemas.openxmlformats.org/presentationml/2006/ole">
            <p:oleObj spid="_x0000_s75782" r:id="rId7" imgW="2032000" imgH="444500" progId="">
              <p:embed/>
            </p:oleObj>
          </a:graphicData>
        </a:graphic>
      </p:graphicFrame>
      <p:graphicFrame>
        <p:nvGraphicFramePr>
          <p:cNvPr id="22561" name="Object 33"/>
          <p:cNvGraphicFramePr>
            <a:graphicFrameLocks noChangeAspect="1"/>
          </p:cNvGraphicFramePr>
          <p:nvPr/>
        </p:nvGraphicFramePr>
        <p:xfrm>
          <a:off x="467544" y="3789040"/>
          <a:ext cx="2905125" cy="552450"/>
        </p:xfrm>
        <a:graphic>
          <a:graphicData uri="http://schemas.openxmlformats.org/presentationml/2006/ole">
            <p:oleObj spid="_x0000_s75783" r:id="rId8" imgW="2400300" imgH="444500" progId="">
              <p:embed/>
            </p:oleObj>
          </a:graphicData>
        </a:graphic>
      </p:graphicFrame>
      <p:sp>
        <p:nvSpPr>
          <p:cNvPr id="22567" name="Rectangle 3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2568" name="Rectangle 40"/>
          <p:cNvSpPr>
            <a:spLocks noChangeArrowheads="1"/>
          </p:cNvSpPr>
          <p:nvPr/>
        </p:nvSpPr>
        <p:spPr bwMode="auto">
          <a:xfrm>
            <a:off x="0" y="1019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92400" algn="l"/>
              </a:tabLst>
            </a:pPr>
            <a:r>
              <a:rPr kumimoji="0" 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en-US" sz="9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69240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569" name="Rectangle 41"/>
          <p:cNvSpPr>
            <a:spLocks noChangeArrowheads="1"/>
          </p:cNvSpPr>
          <p:nvPr/>
        </p:nvSpPr>
        <p:spPr bwMode="auto">
          <a:xfrm>
            <a:off x="0" y="1590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8605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570" name="Rectangle 42"/>
          <p:cNvSpPr>
            <a:spLocks noChangeArrowheads="1"/>
          </p:cNvSpPr>
          <p:nvPr/>
        </p:nvSpPr>
        <p:spPr bwMode="auto">
          <a:xfrm>
            <a:off x="0" y="2162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8605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571" name="Rectangle 43"/>
          <p:cNvSpPr>
            <a:spLocks noChangeArrowheads="1"/>
          </p:cNvSpPr>
          <p:nvPr/>
        </p:nvSpPr>
        <p:spPr bwMode="auto">
          <a:xfrm>
            <a:off x="0" y="26860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8605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572" name="Rectangle 44"/>
          <p:cNvSpPr>
            <a:spLocks noChangeArrowheads="1"/>
          </p:cNvSpPr>
          <p:nvPr/>
        </p:nvSpPr>
        <p:spPr bwMode="auto">
          <a:xfrm>
            <a:off x="0" y="32385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8605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573" name="Rectangle 45"/>
          <p:cNvSpPr>
            <a:spLocks noChangeArrowheads="1"/>
          </p:cNvSpPr>
          <p:nvPr/>
        </p:nvSpPr>
        <p:spPr bwMode="auto">
          <a:xfrm>
            <a:off x="0" y="3790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68605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575" name="Rectangle 4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574" name="Object 46"/>
          <p:cNvGraphicFramePr>
            <a:graphicFrameLocks noChangeAspect="1"/>
          </p:cNvGraphicFramePr>
          <p:nvPr/>
        </p:nvGraphicFramePr>
        <p:xfrm>
          <a:off x="4932040" y="908720"/>
          <a:ext cx="3190875" cy="1076325"/>
        </p:xfrm>
        <a:graphic>
          <a:graphicData uri="http://schemas.openxmlformats.org/presentationml/2006/ole">
            <p:oleObj spid="_x0000_s75784" r:id="rId9" imgW="2489200" imgH="838200" progId="">
              <p:embed/>
            </p:oleObj>
          </a:graphicData>
        </a:graphic>
      </p:graphicFrame>
      <p:sp>
        <p:nvSpPr>
          <p:cNvPr id="22576" name="Rectangle 48"/>
          <p:cNvSpPr>
            <a:spLocks noChangeArrowheads="1"/>
          </p:cNvSpPr>
          <p:nvPr/>
        </p:nvSpPr>
        <p:spPr bwMode="auto">
          <a:xfrm>
            <a:off x="0" y="1076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2578" name="Rectangle 5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577" name="Object 49"/>
          <p:cNvGraphicFramePr>
            <a:graphicFrameLocks noChangeAspect="1"/>
          </p:cNvGraphicFramePr>
          <p:nvPr/>
        </p:nvGraphicFramePr>
        <p:xfrm>
          <a:off x="4860032" y="1988840"/>
          <a:ext cx="3390900" cy="1076325"/>
        </p:xfrm>
        <a:graphic>
          <a:graphicData uri="http://schemas.openxmlformats.org/presentationml/2006/ole">
            <p:oleObj spid="_x0000_s75785" r:id="rId10" imgW="2667000" imgH="838200" progId="">
              <p:embed/>
            </p:oleObj>
          </a:graphicData>
        </a:graphic>
      </p:graphicFrame>
      <p:sp>
        <p:nvSpPr>
          <p:cNvPr id="22579" name="Rectangle 51"/>
          <p:cNvSpPr>
            <a:spLocks noChangeArrowheads="1"/>
          </p:cNvSpPr>
          <p:nvPr/>
        </p:nvSpPr>
        <p:spPr bwMode="auto">
          <a:xfrm>
            <a:off x="0" y="1076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2581"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580" name="Object 52"/>
          <p:cNvGraphicFramePr>
            <a:graphicFrameLocks noChangeAspect="1"/>
          </p:cNvGraphicFramePr>
          <p:nvPr/>
        </p:nvGraphicFramePr>
        <p:xfrm>
          <a:off x="4860032" y="3140968"/>
          <a:ext cx="3009900" cy="523875"/>
        </p:xfrm>
        <a:graphic>
          <a:graphicData uri="http://schemas.openxmlformats.org/presentationml/2006/ole">
            <p:oleObj spid="_x0000_s75786" r:id="rId11" imgW="2387600" imgH="419100" progId="">
              <p:embed/>
            </p:oleObj>
          </a:graphicData>
        </a:graphic>
      </p:graphicFrame>
      <p:sp>
        <p:nvSpPr>
          <p:cNvPr id="22582" name="Rectangle 54"/>
          <p:cNvSpPr>
            <a:spLocks noChangeArrowheads="1"/>
          </p:cNvSpPr>
          <p:nvPr/>
        </p:nvSpPr>
        <p:spPr bwMode="auto">
          <a:xfrm>
            <a:off x="0" y="5238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2584" name="Rectangle 5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2585" name="Rectangle 57"/>
          <p:cNvSpPr>
            <a:spLocks noChangeArrowheads="1"/>
          </p:cNvSpPr>
          <p:nvPr/>
        </p:nvSpPr>
        <p:spPr bwMode="auto">
          <a:xfrm>
            <a:off x="0" y="5810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2586" name="Picture 58"/>
          <p:cNvPicPr>
            <a:picLocks noChangeAspect="1" noChangeArrowheads="1"/>
          </p:cNvPicPr>
          <p:nvPr/>
        </p:nvPicPr>
        <p:blipFill>
          <a:blip r:embed="rId12" cstate="print"/>
          <a:srcRect/>
          <a:stretch>
            <a:fillRect/>
          </a:stretch>
        </p:blipFill>
        <p:spPr bwMode="auto">
          <a:xfrm>
            <a:off x="4860032" y="3717032"/>
            <a:ext cx="2001838" cy="665162"/>
          </a:xfrm>
          <a:prstGeom prst="rect">
            <a:avLst/>
          </a:prstGeom>
          <a:noFill/>
          <a:ln w="9525">
            <a:noFill/>
            <a:miter lim="800000"/>
            <a:headEnd/>
            <a:tailEnd/>
          </a:ln>
        </p:spPr>
      </p:pic>
      <p:sp>
        <p:nvSpPr>
          <p:cNvPr id="22587" name="Rectangle 59"/>
          <p:cNvSpPr>
            <a:spLocks noChangeArrowheads="1"/>
          </p:cNvSpPr>
          <p:nvPr/>
        </p:nvSpPr>
        <p:spPr bwMode="auto">
          <a:xfrm>
            <a:off x="395536" y="5157192"/>
            <a:ext cx="9144000" cy="14441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tab pos="4222750" algn="l"/>
              </a:tabLst>
            </a:pP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C(Ca)C(CO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a:t>
            </a: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4222750" algn="l"/>
              </a:tabLst>
            </a:pP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[Ca</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2+</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2-</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C(Ca)γ(Ca)C(CO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)γ(CO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1</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4222750" algn="l"/>
              </a:tabLst>
            </a:pP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[Ca</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2+</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as</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2-</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as</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C(Ca)γ(Ca)</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a:t>
            </a:r>
            <a:r>
              <a:rPr kumimoji="0" lang="en-US" sz="1200" b="0" i="0" u="none" strike="noStrike" cap="none" normalizeH="0" baseline="-30000" dirty="0" err="1" smtClean="0">
                <a:ln>
                  <a:noFill/>
                </a:ln>
                <a:solidFill>
                  <a:schemeClr val="tx1"/>
                </a:solidFill>
                <a:effectLst/>
                <a:latin typeface="Times New Roman" pitchFamily="18" charset="0"/>
                <a:ea typeface="Calibri" pitchFamily="34" charset="0"/>
                <a:cs typeface="Times New Roman" pitchFamily="18" charset="0"/>
              </a:rPr>
              <a:t>as</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(Ca)C(CO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)γ(CO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a:t>
            </a:r>
            <a:r>
              <a:rPr kumimoji="0" lang="en-US" sz="1200" b="0" i="0" u="none" strike="noStrike" cap="none" normalizeH="0" baseline="-30000" dirty="0" err="1" smtClean="0">
                <a:ln>
                  <a:noFill/>
                </a:ln>
                <a:solidFill>
                  <a:schemeClr val="tx1"/>
                </a:solidFill>
                <a:effectLst/>
                <a:latin typeface="Times New Roman" pitchFamily="18" charset="0"/>
                <a:ea typeface="Calibri" pitchFamily="34" charset="0"/>
                <a:cs typeface="Times New Roman" pitchFamily="18" charset="0"/>
              </a:rPr>
              <a:t>as</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2</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tab pos="4222750" algn="l"/>
              </a:tabLst>
            </a:pP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[Ca</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2+</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200" b="0" i="0" u="none" strike="noStrike" cap="none" normalizeH="0" baseline="-30000" dirty="0" err="1" smtClean="0">
                <a:ln>
                  <a:noFill/>
                </a:ln>
                <a:solidFill>
                  <a:schemeClr val="tx1"/>
                </a:solidFill>
                <a:effectLst/>
                <a:latin typeface="Times New Roman" pitchFamily="18" charset="0"/>
                <a:ea typeface="Calibri" pitchFamily="34" charset="0"/>
                <a:cs typeface="Times New Roman" pitchFamily="18" charset="0"/>
              </a:rPr>
              <a:t>as+om</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2-</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200" b="0" i="0" u="none" strike="noStrike" cap="none" normalizeH="0" baseline="-30000" dirty="0" err="1" smtClean="0">
                <a:ln>
                  <a:noFill/>
                </a:ln>
                <a:solidFill>
                  <a:schemeClr val="tx1"/>
                </a:solidFill>
                <a:effectLst/>
                <a:latin typeface="Times New Roman" pitchFamily="18" charset="0"/>
                <a:ea typeface="Calibri" pitchFamily="34" charset="0"/>
                <a:cs typeface="Times New Roman" pitchFamily="18" charset="0"/>
              </a:rPr>
              <a:t>as+om</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 </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C(Ca)γ(Ca)</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a:t>
            </a:r>
            <a:r>
              <a:rPr kumimoji="0" lang="en-US" sz="1200" b="0" i="0" u="none" strike="noStrike" cap="none" normalizeH="0" baseline="-30000" dirty="0" err="1" smtClean="0">
                <a:ln>
                  <a:noFill/>
                </a:ln>
                <a:solidFill>
                  <a:schemeClr val="tx1"/>
                </a:solidFill>
                <a:effectLst/>
                <a:latin typeface="Times New Roman" pitchFamily="18" charset="0"/>
                <a:ea typeface="Calibri" pitchFamily="34" charset="0"/>
                <a:cs typeface="Times New Roman" pitchFamily="18" charset="0"/>
              </a:rPr>
              <a:t>as</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(Ca)C(CO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)γ(CO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a:t>
            </a:r>
            <a:r>
              <a:rPr kumimoji="0" lang="en-US" sz="1200" b="0" i="0" u="none" strike="noStrike" cap="none" normalizeH="0" baseline="-30000" dirty="0" err="1" smtClean="0">
                <a:ln>
                  <a:noFill/>
                </a:ln>
                <a:solidFill>
                  <a:schemeClr val="tx1"/>
                </a:solidFill>
                <a:effectLst/>
                <a:latin typeface="Times New Roman" pitchFamily="18" charset="0"/>
                <a:ea typeface="Calibri" pitchFamily="34" charset="0"/>
                <a:cs typeface="Times New Roman" pitchFamily="18" charset="0"/>
              </a:rPr>
              <a:t>as</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a:t>
            </a:r>
            <a:r>
              <a:rPr kumimoji="0" lang="en-US" sz="1200" b="0" i="0" u="none" strike="noStrike" cap="none" normalizeH="0" baseline="-30000" dirty="0" err="1" smtClean="0">
                <a:ln>
                  <a:noFill/>
                </a:ln>
                <a:solidFill>
                  <a:schemeClr val="tx1"/>
                </a:solidFill>
                <a:effectLst/>
                <a:latin typeface="Times New Roman" pitchFamily="18" charset="0"/>
                <a:ea typeface="Calibri" pitchFamily="34" charset="0"/>
                <a:cs typeface="Times New Roman" pitchFamily="18" charset="0"/>
              </a:rPr>
              <a:t>om</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(CaCO</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3</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p>
          <a:p>
            <a:pPr lvl="0" algn="just" eaLnBrk="0" hangingPunct="0">
              <a:lnSpc>
                <a:spcPct val="150000"/>
              </a:lnSpc>
              <a:tabLst>
                <a:tab pos="4222750" algn="l"/>
              </a:tabLst>
            </a:pPr>
            <a:r>
              <a:rPr lang="en-US" sz="1200" dirty="0" err="1" smtClean="0">
                <a:latin typeface="Times New Roman" pitchFamily="18" charset="0"/>
                <a:cs typeface="Times New Roman" pitchFamily="18" charset="0"/>
              </a:rPr>
              <a:t>f</a:t>
            </a:r>
            <a:r>
              <a:rPr lang="en-US" sz="1200" baseline="-25000" dirty="0" err="1" smtClean="0">
                <a:latin typeface="Times New Roman" pitchFamily="18" charset="0"/>
                <a:cs typeface="Times New Roman" pitchFamily="18" charset="0"/>
              </a:rPr>
              <a:t>om</a:t>
            </a:r>
            <a:r>
              <a:rPr lang="en-US" sz="1200" dirty="0" smtClean="0">
                <a:latin typeface="Times New Roman" pitchFamily="18" charset="0"/>
                <a:cs typeface="Times New Roman" pitchFamily="18" charset="0"/>
              </a:rPr>
              <a:t>(CaCO</a:t>
            </a:r>
            <a:r>
              <a:rPr lang="en-US" sz="1200" baseline="-25000" dirty="0" smtClean="0">
                <a:latin typeface="Times New Roman" pitchFamily="18" charset="0"/>
                <a:cs typeface="Times New Roman" pitchFamily="18" charset="0"/>
              </a:rPr>
              <a:t>3</a:t>
            </a:r>
            <a:r>
              <a:rPr lang="en-US" sz="1200" dirty="0" smtClean="0">
                <a:latin typeface="Times New Roman" pitchFamily="18" charset="0"/>
                <a:cs typeface="Times New Roman" pitchFamily="18" charset="0"/>
              </a:rPr>
              <a:t>) = (1 + 100·(DOM </a:t>
            </a:r>
            <a:r>
              <a:rPr lang="ru-RU"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0.01)</a:t>
            </a:r>
            <a:r>
              <a:rPr lang="en-US" sz="1200" baseline="30000" dirty="0" smtClean="0">
                <a:latin typeface="Times New Roman" pitchFamily="18" charset="0"/>
                <a:cs typeface="Times New Roman" pitchFamily="18" charset="0"/>
              </a:rPr>
              <a:t>-1.4</a:t>
            </a:r>
            <a:r>
              <a:rPr lang="en-US" sz="1200" dirty="0" smtClean="0">
                <a:latin typeface="Times New Roman" pitchFamily="18" charset="0"/>
                <a:cs typeface="Times New Roman" pitchFamily="18" charset="0"/>
              </a:rPr>
              <a:t>.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67" name="Рисунок 66"/>
          <p:cNvPicPr/>
          <p:nvPr/>
        </p:nvPicPr>
        <p:blipFill>
          <a:blip r:embed="rId13" cstate="print"/>
          <a:srcRect/>
          <a:stretch>
            <a:fillRect/>
          </a:stretch>
        </p:blipFill>
        <p:spPr bwMode="auto">
          <a:xfrm>
            <a:off x="467544" y="4725144"/>
            <a:ext cx="1352550" cy="276225"/>
          </a:xfrm>
          <a:prstGeom prst="rect">
            <a:avLst/>
          </a:prstGeom>
          <a:noFill/>
          <a:ln w="9525">
            <a:noFill/>
            <a:miter lim="800000"/>
            <a:headEnd/>
            <a:tailEnd/>
          </a:ln>
        </p:spPr>
      </p:pic>
      <p:pic>
        <p:nvPicPr>
          <p:cNvPr id="68" name="Рисунок 67"/>
          <p:cNvPicPr/>
          <p:nvPr/>
        </p:nvPicPr>
        <p:blipFill>
          <a:blip r:embed="rId14" cstate="print"/>
          <a:srcRect/>
          <a:stretch>
            <a:fillRect/>
          </a:stretch>
        </p:blipFill>
        <p:spPr bwMode="auto">
          <a:xfrm>
            <a:off x="2195736" y="4581128"/>
            <a:ext cx="4514850" cy="542925"/>
          </a:xfrm>
          <a:prstGeom prst="rect">
            <a:avLst/>
          </a:prstGeom>
          <a:noFill/>
          <a:ln w="9525">
            <a:noFill/>
            <a:miter lim="800000"/>
            <a:headEnd/>
            <a:tailEnd/>
          </a:ln>
        </p:spPr>
      </p:pic>
    </p:spTree>
  </p:cSld>
  <p:clrMapOvr>
    <a:masterClrMapping/>
  </p:clrMapOvr>
  <p:transition advTm="7047"/>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5"/>
          <p:cNvSpPr>
            <a:spLocks noGrp="1"/>
          </p:cNvSpPr>
          <p:nvPr>
            <p:ph type="sldNum" sz="quarter" idx="12"/>
          </p:nvPr>
        </p:nvSpPr>
        <p:spPr>
          <a:ln/>
        </p:spPr>
        <p:txBody>
          <a:bodyPr/>
          <a:lstStyle/>
          <a:p>
            <a:fld id="{24C216DB-CBEF-4F48-8591-7062C69D168D}" type="slidenum">
              <a:rPr lang="ru-RU"/>
              <a:pPr/>
              <a:t>12</a:t>
            </a:fld>
            <a:endParaRPr lang="ru-RU" dirty="0"/>
          </a:p>
        </p:txBody>
      </p:sp>
      <p:sp>
        <p:nvSpPr>
          <p:cNvPr id="411652" name="Rectangle 4"/>
          <p:cNvSpPr>
            <a:spLocks noChangeArrowheads="1"/>
          </p:cNvSpPr>
          <p:nvPr/>
        </p:nvSpPr>
        <p:spPr bwMode="auto">
          <a:xfrm>
            <a:off x="395536" y="2924944"/>
            <a:ext cx="8352928" cy="2800767"/>
          </a:xfrm>
          <a:prstGeom prst="rect">
            <a:avLst/>
          </a:prstGeom>
          <a:solidFill>
            <a:srgbClr val="CCFF66">
              <a:alpha val="66000"/>
            </a:srgbClr>
          </a:solidFill>
          <a:ln w="9525">
            <a:noFill/>
            <a:miter lim="800000"/>
            <a:headEnd/>
            <a:tailEnd/>
          </a:ln>
          <a:effectLst/>
        </p:spPr>
        <p:txBody>
          <a:bodyPr wrap="square">
            <a:spAutoFit/>
          </a:bodyPr>
          <a:lstStyle/>
          <a:p>
            <a:r>
              <a:rPr lang="en-US" sz="1600" dirty="0" smtClean="0"/>
              <a:t>Under intra-soil milling and intra-soil pulse continuous-discrete watering, the soil solution equilibriums are more controllable as the soil micro-aggregate system is stable, the quantity of corresponding discrete soil solution micro-basins to accept larger soil solution volume is greater, and the general soil humidity is relatively low.</a:t>
            </a:r>
          </a:p>
          <a:p>
            <a:r>
              <a:rPr lang="en-US" sz="1600" dirty="0" smtClean="0"/>
              <a:t>This decreases the soil organic matter mobility and leaching. </a:t>
            </a:r>
          </a:p>
          <a:p>
            <a:r>
              <a:rPr lang="en-US" sz="1600" dirty="0" smtClean="0"/>
              <a:t>At the same time the association and </a:t>
            </a:r>
            <a:r>
              <a:rPr lang="en-US" sz="1600" dirty="0" err="1" smtClean="0"/>
              <a:t>complexation</a:t>
            </a:r>
            <a:r>
              <a:rPr lang="en-US" sz="1600" dirty="0" smtClean="0"/>
              <a:t> of heavy metals is increased, and their bioavailability reduces. </a:t>
            </a:r>
          </a:p>
          <a:p>
            <a:r>
              <a:rPr lang="en-US" sz="1600" dirty="0" smtClean="0"/>
              <a:t>Soil solution micro-basins differentiation is a source of high-quality soil solution for plants.</a:t>
            </a:r>
          </a:p>
          <a:p>
            <a:endParaRPr lang="en-US" sz="1600" dirty="0" smtClean="0"/>
          </a:p>
          <a:p>
            <a:r>
              <a:rPr lang="en-US" sz="1600" dirty="0" smtClean="0"/>
              <a:t>Biogeochemical barriers “soil – plant”, “soil – </a:t>
            </a:r>
            <a:r>
              <a:rPr lang="en-US" sz="1600" dirty="0" err="1" smtClean="0"/>
              <a:t>vadose</a:t>
            </a:r>
            <a:r>
              <a:rPr lang="en-US" sz="1600" dirty="0" smtClean="0"/>
              <a:t> zone” will become more reliable. </a:t>
            </a:r>
            <a:r>
              <a:rPr lang="en-US" sz="1600" dirty="0" err="1" smtClean="0">
                <a:solidFill>
                  <a:srgbClr val="FF0000"/>
                </a:solidFill>
              </a:rPr>
              <a:t>Humic</a:t>
            </a:r>
            <a:r>
              <a:rPr lang="en-US" sz="1600" dirty="0" smtClean="0">
                <a:solidFill>
                  <a:srgbClr val="FF0000"/>
                </a:solidFill>
              </a:rPr>
              <a:t> substances functioning will be the </a:t>
            </a:r>
            <a:r>
              <a:rPr lang="en-US" sz="1600" dirty="0" smtClean="0">
                <a:solidFill>
                  <a:srgbClr val="FF0000"/>
                </a:solidFill>
              </a:rPr>
              <a:t>best, providing </a:t>
            </a:r>
            <a:r>
              <a:rPr lang="en-US" sz="1600" dirty="0" err="1" smtClean="0">
                <a:solidFill>
                  <a:srgbClr val="FF0000"/>
                </a:solidFill>
              </a:rPr>
              <a:t>silviculture</a:t>
            </a:r>
            <a:r>
              <a:rPr lang="en-US" sz="1600" dirty="0" smtClean="0">
                <a:solidFill>
                  <a:srgbClr val="FF0000"/>
                </a:solidFill>
              </a:rPr>
              <a:t>.</a:t>
            </a:r>
            <a:endParaRPr lang="en-US" sz="1600" dirty="0" smtClean="0"/>
          </a:p>
        </p:txBody>
      </p:sp>
      <p:sp>
        <p:nvSpPr>
          <p:cNvPr id="9" name="Rectangle 4"/>
          <p:cNvSpPr>
            <a:spLocks noChangeArrowheads="1"/>
          </p:cNvSpPr>
          <p:nvPr/>
        </p:nvSpPr>
        <p:spPr bwMode="auto">
          <a:xfrm>
            <a:off x="395536" y="332656"/>
            <a:ext cx="8352928" cy="2062103"/>
          </a:xfrm>
          <a:prstGeom prst="rect">
            <a:avLst/>
          </a:prstGeom>
          <a:solidFill>
            <a:srgbClr val="CCFF66">
              <a:alpha val="66000"/>
            </a:srgbClr>
          </a:solidFill>
          <a:ln w="9525">
            <a:noFill/>
            <a:miter lim="800000"/>
            <a:headEnd/>
            <a:tailEnd/>
          </a:ln>
          <a:effectLst/>
        </p:spPr>
        <p:txBody>
          <a:bodyPr wrap="square">
            <a:spAutoFit/>
          </a:bodyPr>
          <a:lstStyle/>
          <a:p>
            <a:r>
              <a:rPr lang="en-US" sz="1600" dirty="0" smtClean="0"/>
              <a:t>The natural soil solution is oversaturated with CaCO</a:t>
            </a:r>
            <a:r>
              <a:rPr lang="en-US" sz="1600" baseline="-25000" dirty="0" smtClean="0"/>
              <a:t>3</a:t>
            </a:r>
            <a:r>
              <a:rPr lang="en-US" sz="1600" dirty="0" smtClean="0"/>
              <a:t>. </a:t>
            </a:r>
          </a:p>
          <a:p>
            <a:r>
              <a:rPr lang="en-US" sz="1600" dirty="0" smtClean="0"/>
              <a:t>Accounting ion analytical concentration (S), ion activity (S</a:t>
            </a:r>
            <a:r>
              <a:rPr lang="en-US" sz="1600" baseline="30000" dirty="0" smtClean="0"/>
              <a:t>1</a:t>
            </a:r>
            <a:r>
              <a:rPr lang="en-US" sz="1600" dirty="0" smtClean="0"/>
              <a:t>), ion association (S</a:t>
            </a:r>
            <a:r>
              <a:rPr lang="en-US" sz="1600" baseline="30000" dirty="0" smtClean="0"/>
              <a:t>2</a:t>
            </a:r>
            <a:r>
              <a:rPr lang="en-US" sz="1600" dirty="0" smtClean="0"/>
              <a:t>), ion association and organic matter content (S</a:t>
            </a:r>
            <a:r>
              <a:rPr lang="en-US" sz="1600" baseline="30000" dirty="0" smtClean="0"/>
              <a:t>3</a:t>
            </a:r>
            <a:r>
              <a:rPr lang="en-US" sz="1600" dirty="0" smtClean="0"/>
              <a:t>) compared with the standard solubility product S</a:t>
            </a:r>
            <a:r>
              <a:rPr lang="en-US" sz="1600" baseline="30000" dirty="0" smtClean="0"/>
              <a:t>0</a:t>
            </a:r>
            <a:r>
              <a:rPr lang="en-US" sz="1600" dirty="0" smtClean="0"/>
              <a:t> (S/S</a:t>
            </a:r>
            <a:r>
              <a:rPr lang="en-US" sz="1600" baseline="30000" dirty="0" smtClean="0"/>
              <a:t>0</a:t>
            </a:r>
            <a:r>
              <a:rPr lang="en-US" sz="1600" dirty="0" smtClean="0"/>
              <a:t>, S</a:t>
            </a:r>
            <a:r>
              <a:rPr lang="en-US" sz="1600" baseline="30000" dirty="0" smtClean="0"/>
              <a:t>1</a:t>
            </a:r>
            <a:r>
              <a:rPr lang="en-US" sz="1600" dirty="0" smtClean="0"/>
              <a:t>/S</a:t>
            </a:r>
            <a:r>
              <a:rPr lang="en-US" sz="1600" baseline="30000" dirty="0" smtClean="0"/>
              <a:t>0</a:t>
            </a:r>
            <a:r>
              <a:rPr lang="en-US" sz="1600" dirty="0" smtClean="0"/>
              <a:t>, S</a:t>
            </a:r>
            <a:r>
              <a:rPr lang="en-US" sz="1600" baseline="30000" dirty="0" smtClean="0"/>
              <a:t>2</a:t>
            </a:r>
            <a:r>
              <a:rPr lang="en-US" sz="1600" dirty="0" smtClean="0"/>
              <a:t>/S</a:t>
            </a:r>
            <a:r>
              <a:rPr lang="en-US" sz="1600" baseline="30000" dirty="0" smtClean="0"/>
              <a:t>0</a:t>
            </a:r>
            <a:r>
              <a:rPr lang="en-US" sz="1600" dirty="0" smtClean="0"/>
              <a:t>, S</a:t>
            </a:r>
            <a:r>
              <a:rPr lang="en-US" sz="1600" baseline="30000" dirty="0" smtClean="0"/>
              <a:t>3</a:t>
            </a:r>
            <a:r>
              <a:rPr lang="en-US" sz="1600" dirty="0" smtClean="0"/>
              <a:t>/S</a:t>
            </a:r>
            <a:r>
              <a:rPr lang="en-US" sz="1600" baseline="30000" dirty="0" smtClean="0"/>
              <a:t>0</a:t>
            </a:r>
            <a:r>
              <a:rPr lang="en-US" sz="1600" dirty="0" smtClean="0"/>
              <a:t>), the calculated via ION-2 oversaturation degree up to 1000 was revealed. </a:t>
            </a:r>
          </a:p>
          <a:p>
            <a:endParaRPr lang="en-US" sz="1600" dirty="0" smtClean="0"/>
          </a:p>
          <a:p>
            <a:r>
              <a:rPr lang="en-US" sz="1600" dirty="0" smtClean="0"/>
              <a:t>Oversaturation increases organic matter mobility and leaching, degradation of soil internal surface, and causes a dangerous for plants heavy metals high bioavailability.</a:t>
            </a:r>
            <a:endParaRPr lang="ru-RU" sz="1600" dirty="0"/>
          </a:p>
        </p:txBody>
      </p:sp>
    </p:spTree>
  </p:cSld>
  <p:clrMapOvr>
    <a:masterClrMapping/>
  </p:clrMapOvr>
  <p:transition advTm="7047"/>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7" descr="Лдисс116а"/>
          <p:cNvPicPr>
            <a:picLocks noChangeAspect="1" noChangeArrowheads="1"/>
          </p:cNvPicPr>
          <p:nvPr/>
        </p:nvPicPr>
        <p:blipFill>
          <a:blip r:embed="rId2" cstate="print">
            <a:clrChange>
              <a:clrFrom>
                <a:srgbClr val="FAFAFA"/>
              </a:clrFrom>
              <a:clrTo>
                <a:srgbClr val="FAFAFA">
                  <a:alpha val="0"/>
                </a:srgbClr>
              </a:clrTo>
            </a:clrChange>
            <a:lum bright="6000" contrast="6000"/>
          </a:blip>
          <a:srcRect l="13490" t="56989" r="24625" b="13672"/>
          <a:stretch>
            <a:fillRect/>
          </a:stretch>
        </p:blipFill>
        <p:spPr bwMode="auto">
          <a:xfrm>
            <a:off x="6156176" y="4869160"/>
            <a:ext cx="2520950" cy="1665287"/>
          </a:xfrm>
          <a:prstGeom prst="rect">
            <a:avLst/>
          </a:prstGeom>
          <a:noFill/>
          <a:ln w="9525">
            <a:noFill/>
            <a:miter lim="800000"/>
            <a:headEnd/>
            <a:tailEnd/>
          </a:ln>
        </p:spPr>
      </p:pic>
      <p:sp>
        <p:nvSpPr>
          <p:cNvPr id="13" name="Номер слайда 5"/>
          <p:cNvSpPr>
            <a:spLocks noGrp="1"/>
          </p:cNvSpPr>
          <p:nvPr>
            <p:ph type="sldNum" sz="quarter" idx="12"/>
          </p:nvPr>
        </p:nvSpPr>
        <p:spPr>
          <a:ln/>
        </p:spPr>
        <p:txBody>
          <a:bodyPr/>
          <a:lstStyle/>
          <a:p>
            <a:fld id="{2EFEA09C-D3DC-4E55-B2E0-EC23EC9B1E57}" type="slidenum">
              <a:rPr lang="ru-RU"/>
              <a:pPr/>
              <a:t>13</a:t>
            </a:fld>
            <a:endParaRPr lang="ru-RU" dirty="0"/>
          </a:p>
        </p:txBody>
      </p:sp>
      <p:pic>
        <p:nvPicPr>
          <p:cNvPr id="161798" name="Picture 4" descr="Миронченко 353665 2"/>
          <p:cNvPicPr>
            <a:picLocks noChangeAspect="1" noChangeArrowheads="1"/>
          </p:cNvPicPr>
          <p:nvPr/>
        </p:nvPicPr>
        <p:blipFill>
          <a:blip r:embed="rId3" cstate="print">
            <a:lum bright="-10000" contrast="46000"/>
          </a:blip>
          <a:srcRect l="24216" t="21031" r="23732" b="41245"/>
          <a:stretch>
            <a:fillRect/>
          </a:stretch>
        </p:blipFill>
        <p:spPr bwMode="auto">
          <a:xfrm>
            <a:off x="6516216" y="116632"/>
            <a:ext cx="2006948" cy="2057307"/>
          </a:xfrm>
          <a:prstGeom prst="rect">
            <a:avLst/>
          </a:prstGeom>
          <a:noFill/>
          <a:ln w="9525">
            <a:noFill/>
            <a:miter lim="800000"/>
            <a:headEnd/>
            <a:tailEnd/>
          </a:ln>
        </p:spPr>
      </p:pic>
      <p:sp>
        <p:nvSpPr>
          <p:cNvPr id="161794" name="Rectangle 2"/>
          <p:cNvSpPr>
            <a:spLocks noChangeArrowheads="1"/>
          </p:cNvSpPr>
          <p:nvPr/>
        </p:nvSpPr>
        <p:spPr bwMode="auto">
          <a:xfrm>
            <a:off x="323528" y="404664"/>
            <a:ext cx="5976664" cy="923330"/>
          </a:xfrm>
          <a:prstGeom prst="rect">
            <a:avLst/>
          </a:prstGeom>
          <a:solidFill>
            <a:srgbClr val="FFFF99"/>
          </a:solidFill>
          <a:ln w="9525">
            <a:noFill/>
            <a:miter lim="800000"/>
            <a:headEnd/>
            <a:tailEnd/>
          </a:ln>
          <a:effectLst/>
        </p:spPr>
        <p:txBody>
          <a:bodyPr wrap="square">
            <a:spAutoFit/>
          </a:bodyPr>
          <a:lstStyle/>
          <a:p>
            <a:r>
              <a:rPr lang="en-US" dirty="0" smtClean="0"/>
              <a:t>BGT* Soil improvement – intra-soil milling </a:t>
            </a:r>
            <a:r>
              <a:rPr lang="en-US" dirty="0"/>
              <a:t>device and </a:t>
            </a:r>
            <a:r>
              <a:rPr lang="en-US" dirty="0" smtClean="0"/>
              <a:t>technology. Transcendental artificial weathering not the soil upper layer, but internal soil </a:t>
            </a:r>
            <a:r>
              <a:rPr lang="en-US" dirty="0" err="1" smtClean="0"/>
              <a:t>illuvial</a:t>
            </a:r>
            <a:r>
              <a:rPr lang="en-US" dirty="0" smtClean="0"/>
              <a:t> layer.</a:t>
            </a:r>
          </a:p>
        </p:txBody>
      </p:sp>
      <p:sp>
        <p:nvSpPr>
          <p:cNvPr id="161795" name="Rectangle 3"/>
          <p:cNvSpPr>
            <a:spLocks noChangeArrowheads="1"/>
          </p:cNvSpPr>
          <p:nvPr/>
        </p:nvSpPr>
        <p:spPr bwMode="auto">
          <a:xfrm>
            <a:off x="3347865" y="3429000"/>
            <a:ext cx="2232248" cy="2492990"/>
          </a:xfrm>
          <a:prstGeom prst="rect">
            <a:avLst/>
          </a:prstGeom>
          <a:noFill/>
          <a:ln w="9525">
            <a:noFill/>
            <a:miter lim="800000"/>
            <a:headEnd/>
            <a:tailEnd/>
          </a:ln>
          <a:effectLst/>
        </p:spPr>
        <p:txBody>
          <a:bodyPr wrap="square">
            <a:spAutoFit/>
          </a:bodyPr>
          <a:lstStyle/>
          <a:p>
            <a:r>
              <a:rPr lang="en-US" sz="2000" dirty="0" smtClean="0"/>
              <a:t>FS-1.3. 1976 </a:t>
            </a:r>
          </a:p>
          <a:p>
            <a:r>
              <a:rPr lang="en-US" sz="1700" dirty="0" smtClean="0"/>
              <a:t>1 – frame, 2 – hitch, </a:t>
            </a:r>
          </a:p>
          <a:p>
            <a:r>
              <a:rPr lang="en-US" sz="1700" dirty="0" smtClean="0"/>
              <a:t>3 </a:t>
            </a:r>
            <a:r>
              <a:rPr lang="en-US" sz="1700" dirty="0"/>
              <a:t>– </a:t>
            </a:r>
            <a:r>
              <a:rPr lang="en-US" sz="1700" dirty="0" smtClean="0"/>
              <a:t>topsoil layer plow, </a:t>
            </a:r>
            <a:r>
              <a:rPr lang="en-US" sz="1700" dirty="0"/>
              <a:t>4 – </a:t>
            </a:r>
            <a:r>
              <a:rPr lang="en-US" sz="1700" dirty="0" smtClean="0"/>
              <a:t>driveline, </a:t>
            </a:r>
          </a:p>
          <a:p>
            <a:r>
              <a:rPr lang="en-US" sz="1700" dirty="0" smtClean="0"/>
              <a:t>5 </a:t>
            </a:r>
            <a:r>
              <a:rPr lang="en-US" sz="1700" dirty="0"/>
              <a:t>– onboard reducer, </a:t>
            </a:r>
            <a:endParaRPr lang="en-US" sz="1700" dirty="0" smtClean="0"/>
          </a:p>
          <a:p>
            <a:r>
              <a:rPr lang="en-US" sz="1700" dirty="0" smtClean="0"/>
              <a:t>6 </a:t>
            </a:r>
            <a:r>
              <a:rPr lang="en-US" sz="1700" dirty="0"/>
              <a:t>– final </a:t>
            </a:r>
            <a:r>
              <a:rPr lang="en-US" sz="1700" dirty="0" smtClean="0"/>
              <a:t>side drive</a:t>
            </a:r>
            <a:r>
              <a:rPr lang="en-US" sz="1700" dirty="0"/>
              <a:t>, </a:t>
            </a:r>
            <a:endParaRPr lang="en-US" sz="1700" dirty="0" smtClean="0"/>
          </a:p>
          <a:p>
            <a:r>
              <a:rPr lang="en-US" sz="1700" dirty="0" smtClean="0"/>
              <a:t>7 </a:t>
            </a:r>
            <a:r>
              <a:rPr lang="en-US" sz="1700" dirty="0"/>
              <a:t>– </a:t>
            </a:r>
            <a:r>
              <a:rPr lang="en-US" sz="1700" dirty="0" smtClean="0"/>
              <a:t>soil inner layer milling ripper, </a:t>
            </a:r>
            <a:r>
              <a:rPr lang="en-US" sz="1700" dirty="0"/>
              <a:t>8 – </a:t>
            </a:r>
            <a:r>
              <a:rPr lang="en-US" sz="1700" dirty="0" smtClean="0"/>
              <a:t>support wheels.</a:t>
            </a:r>
            <a:r>
              <a:rPr lang="ru-RU" sz="1700" dirty="0" smtClean="0"/>
              <a:t> </a:t>
            </a:r>
            <a:endParaRPr lang="ru-RU" sz="1700" dirty="0"/>
          </a:p>
        </p:txBody>
      </p:sp>
      <p:pic>
        <p:nvPicPr>
          <p:cNvPr id="161801" name="Picture 9" descr="ФС-1,3 обозначения"/>
          <p:cNvPicPr>
            <a:picLocks noChangeAspect="1" noChangeArrowheads="1"/>
          </p:cNvPicPr>
          <p:nvPr/>
        </p:nvPicPr>
        <p:blipFill>
          <a:blip r:embed="rId4" cstate="print"/>
          <a:srcRect/>
          <a:stretch>
            <a:fillRect/>
          </a:stretch>
        </p:blipFill>
        <p:spPr bwMode="auto">
          <a:xfrm>
            <a:off x="467544" y="3573016"/>
            <a:ext cx="2806133" cy="2756347"/>
          </a:xfrm>
          <a:prstGeom prst="rect">
            <a:avLst/>
          </a:prstGeom>
          <a:noFill/>
          <a:ln w="9525">
            <a:noFill/>
            <a:miter lim="800000"/>
            <a:headEnd/>
            <a:tailEnd/>
          </a:ln>
        </p:spPr>
      </p:pic>
      <p:sp>
        <p:nvSpPr>
          <p:cNvPr id="161803" name="Rectangle 11"/>
          <p:cNvSpPr>
            <a:spLocks noChangeArrowheads="1"/>
          </p:cNvSpPr>
          <p:nvPr/>
        </p:nvSpPr>
        <p:spPr bwMode="auto">
          <a:xfrm>
            <a:off x="6300788" y="2060848"/>
            <a:ext cx="2843212" cy="830997"/>
          </a:xfrm>
          <a:prstGeom prst="rect">
            <a:avLst/>
          </a:prstGeom>
          <a:noFill/>
          <a:ln w="9525">
            <a:noFill/>
            <a:miter lim="800000"/>
            <a:headEnd/>
            <a:tailEnd/>
          </a:ln>
          <a:effectLst/>
        </p:spPr>
        <p:txBody>
          <a:bodyPr>
            <a:spAutoFit/>
          </a:bodyPr>
          <a:lstStyle/>
          <a:p>
            <a:r>
              <a:rPr lang="en-US" sz="1600" dirty="0" smtClean="0"/>
              <a:t>Patent SU  №353665. 1969. Milling working body fully immersed into the soil.</a:t>
            </a:r>
            <a:r>
              <a:rPr lang="ru-RU" sz="1600" dirty="0" smtClean="0"/>
              <a:t> </a:t>
            </a:r>
            <a:endParaRPr lang="ru-RU" sz="1600" dirty="0"/>
          </a:p>
        </p:txBody>
      </p:sp>
      <p:pic>
        <p:nvPicPr>
          <p:cNvPr id="161805" name="Picture 13" descr="ПМС-70jclea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940152" y="3068960"/>
            <a:ext cx="2844998" cy="1659473"/>
          </a:xfrm>
          <a:prstGeom prst="rect">
            <a:avLst/>
          </a:prstGeom>
          <a:noFill/>
          <a:ln w="9525">
            <a:noFill/>
            <a:miter lim="800000"/>
            <a:headEnd/>
            <a:tailEnd/>
          </a:ln>
        </p:spPr>
      </p:pic>
      <p:sp>
        <p:nvSpPr>
          <p:cNvPr id="161806" name="Rectangle 14"/>
          <p:cNvSpPr>
            <a:spLocks noChangeArrowheads="1"/>
          </p:cNvSpPr>
          <p:nvPr/>
        </p:nvSpPr>
        <p:spPr bwMode="auto">
          <a:xfrm>
            <a:off x="7164288" y="3068960"/>
            <a:ext cx="1728787" cy="366712"/>
          </a:xfrm>
          <a:prstGeom prst="rect">
            <a:avLst/>
          </a:prstGeom>
          <a:noFill/>
          <a:ln w="9525">
            <a:noFill/>
            <a:miter lim="800000"/>
            <a:headEnd/>
            <a:tailEnd/>
          </a:ln>
          <a:effectLst/>
        </p:spPr>
        <p:txBody>
          <a:bodyPr>
            <a:spAutoFit/>
          </a:bodyPr>
          <a:lstStyle/>
          <a:p>
            <a:r>
              <a:rPr lang="en-US" dirty="0"/>
              <a:t>PMS-70. 1972</a:t>
            </a:r>
          </a:p>
        </p:txBody>
      </p:sp>
      <p:sp>
        <p:nvSpPr>
          <p:cNvPr id="161808" name="Rectangle 3"/>
          <p:cNvSpPr>
            <a:spLocks noChangeArrowheads="1"/>
          </p:cNvSpPr>
          <p:nvPr/>
        </p:nvSpPr>
        <p:spPr bwMode="auto">
          <a:xfrm>
            <a:off x="251520" y="1484784"/>
            <a:ext cx="5760640" cy="1661993"/>
          </a:xfrm>
          <a:prstGeom prst="rect">
            <a:avLst/>
          </a:prstGeom>
          <a:solidFill>
            <a:srgbClr val="FFFF99">
              <a:alpha val="0"/>
            </a:srgbClr>
          </a:solidFill>
          <a:ln w="9525">
            <a:noFill/>
            <a:miter lim="800000"/>
            <a:headEnd/>
            <a:tailEnd/>
          </a:ln>
        </p:spPr>
        <p:txBody>
          <a:bodyPr wrap="square">
            <a:spAutoFit/>
          </a:bodyPr>
          <a:lstStyle/>
          <a:p>
            <a:r>
              <a:rPr lang="en-US" altLang="en-US" sz="1700" dirty="0" smtClean="0"/>
              <a:t>20-45 cm layer i</a:t>
            </a:r>
            <a:r>
              <a:rPr lang="en-US" sz="1700" dirty="0" smtClean="0"/>
              <a:t>ntra-soil milling forms </a:t>
            </a:r>
            <a:r>
              <a:rPr lang="en-US" altLang="en-US" sz="1700" dirty="0" smtClean="0"/>
              <a:t>soil </a:t>
            </a:r>
            <a:r>
              <a:rPr lang="en-US" altLang="en-US" sz="1700" dirty="0" err="1" smtClean="0"/>
              <a:t>illuvial</a:t>
            </a:r>
            <a:r>
              <a:rPr lang="en-US" altLang="en-US" sz="1700" dirty="0" smtClean="0"/>
              <a:t> horizon </a:t>
            </a:r>
            <a:r>
              <a:rPr lang="en-US" sz="1700" dirty="0" smtClean="0"/>
              <a:t>micro- and </a:t>
            </a:r>
            <a:r>
              <a:rPr lang="en-US" sz="1700" dirty="0" err="1" smtClean="0"/>
              <a:t>mezo</a:t>
            </a:r>
            <a:r>
              <a:rPr lang="en-US" sz="1700" dirty="0" smtClean="0"/>
              <a:t>-aggregate</a:t>
            </a:r>
            <a:r>
              <a:rPr lang="en-US" altLang="en-US" sz="1700" dirty="0" smtClean="0"/>
              <a:t> geophysical system structure.</a:t>
            </a:r>
          </a:p>
          <a:p>
            <a:r>
              <a:rPr lang="en-US" sz="1700" dirty="0" smtClean="0"/>
              <a:t>The mineral-water interfaces become more controllable. </a:t>
            </a:r>
            <a:r>
              <a:rPr lang="en-US" altLang="en-US" sz="1700" dirty="0" smtClean="0"/>
              <a:t>Favorable </a:t>
            </a:r>
            <a:r>
              <a:rPr lang="en-US" altLang="en-US" sz="1700" dirty="0"/>
              <a:t>conditions for </a:t>
            </a:r>
            <a:r>
              <a:rPr lang="en-US" sz="1700" dirty="0" err="1" smtClean="0">
                <a:solidFill>
                  <a:srgbClr val="FF0000"/>
                </a:solidFill>
              </a:rPr>
              <a:t>humic</a:t>
            </a:r>
            <a:r>
              <a:rPr lang="en-US" sz="1700" dirty="0" smtClean="0">
                <a:solidFill>
                  <a:srgbClr val="FF0000"/>
                </a:solidFill>
              </a:rPr>
              <a:t> substances, </a:t>
            </a:r>
            <a:r>
              <a:rPr lang="en-US" altLang="en-US" sz="1700" dirty="0" err="1" smtClean="0"/>
              <a:t>rhizosphere</a:t>
            </a:r>
            <a:r>
              <a:rPr lang="en-US" altLang="en-US" sz="1700" dirty="0" smtClean="0"/>
              <a:t>, </a:t>
            </a:r>
            <a:r>
              <a:rPr lang="en-US" sz="1700" dirty="0" smtClean="0"/>
              <a:t>plant </a:t>
            </a:r>
            <a:r>
              <a:rPr lang="en-US" sz="1700" dirty="0" smtClean="0"/>
              <a:t>and </a:t>
            </a:r>
            <a:r>
              <a:rPr lang="en-US" sz="1700" dirty="0" smtClean="0">
                <a:solidFill>
                  <a:srgbClr val="FF0000"/>
                </a:solidFill>
              </a:rPr>
              <a:t>tree</a:t>
            </a:r>
            <a:r>
              <a:rPr lang="en-US" sz="1700" dirty="0" smtClean="0"/>
              <a:t> are </a:t>
            </a:r>
            <a:r>
              <a:rPr lang="en-US" altLang="en-US" sz="1700" dirty="0" smtClean="0"/>
              <a:t>creating. </a:t>
            </a:r>
          </a:p>
          <a:p>
            <a:r>
              <a:rPr lang="en-US" altLang="en-US" sz="1700" dirty="0" smtClean="0"/>
              <a:t>Machines were developed, field trials fulfilled.</a:t>
            </a:r>
          </a:p>
        </p:txBody>
      </p:sp>
      <p:sp>
        <p:nvSpPr>
          <p:cNvPr id="15" name="Rectangle 14"/>
          <p:cNvSpPr>
            <a:spLocks noChangeArrowheads="1"/>
          </p:cNvSpPr>
          <p:nvPr/>
        </p:nvSpPr>
        <p:spPr bwMode="auto">
          <a:xfrm>
            <a:off x="7020272" y="4725144"/>
            <a:ext cx="1872803" cy="369332"/>
          </a:xfrm>
          <a:prstGeom prst="rect">
            <a:avLst/>
          </a:prstGeom>
          <a:noFill/>
          <a:ln w="9525">
            <a:noFill/>
            <a:miter lim="800000"/>
            <a:headEnd/>
            <a:tailEnd/>
          </a:ln>
          <a:effectLst/>
        </p:spPr>
        <p:txBody>
          <a:bodyPr wrap="square">
            <a:spAutoFit/>
          </a:bodyPr>
          <a:lstStyle/>
          <a:p>
            <a:r>
              <a:rPr lang="en-US" dirty="0" smtClean="0"/>
              <a:t>PMS-100</a:t>
            </a:r>
            <a:r>
              <a:rPr lang="en-US" dirty="0"/>
              <a:t>. </a:t>
            </a:r>
            <a:r>
              <a:rPr lang="en-US" dirty="0" smtClean="0"/>
              <a:t>1974</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Номер слайда 5"/>
          <p:cNvSpPr>
            <a:spLocks noGrp="1"/>
          </p:cNvSpPr>
          <p:nvPr>
            <p:ph type="sldNum" sz="quarter" idx="12"/>
          </p:nvPr>
        </p:nvSpPr>
        <p:spPr>
          <a:ln/>
        </p:spPr>
        <p:txBody>
          <a:bodyPr/>
          <a:lstStyle/>
          <a:p>
            <a:fld id="{0CEF3C8F-0A7C-4A6F-B3A9-63765E7E3794}" type="slidenum">
              <a:rPr lang="ru-RU"/>
              <a:pPr/>
              <a:t>14</a:t>
            </a:fld>
            <a:endParaRPr lang="ru-RU" dirty="0"/>
          </a:p>
        </p:txBody>
      </p:sp>
      <p:sp>
        <p:nvSpPr>
          <p:cNvPr id="261122" name="Rectangle 2"/>
          <p:cNvSpPr>
            <a:spLocks noChangeArrowheads="1"/>
          </p:cNvSpPr>
          <p:nvPr/>
        </p:nvSpPr>
        <p:spPr bwMode="auto">
          <a:xfrm>
            <a:off x="323528" y="548680"/>
            <a:ext cx="5112568" cy="2862322"/>
          </a:xfrm>
          <a:prstGeom prst="rect">
            <a:avLst/>
          </a:prstGeom>
          <a:noFill/>
          <a:ln w="9525">
            <a:noFill/>
            <a:miter lim="800000"/>
            <a:headEnd/>
            <a:tailEnd/>
          </a:ln>
          <a:effectLst/>
        </p:spPr>
        <p:txBody>
          <a:bodyPr wrap="square">
            <a:spAutoFit/>
          </a:bodyPr>
          <a:lstStyle/>
          <a:p>
            <a:r>
              <a:rPr lang="en-US" dirty="0" err="1" smtClean="0"/>
              <a:t>Dubovka</a:t>
            </a:r>
            <a:r>
              <a:rPr lang="en-US" dirty="0" smtClean="0"/>
              <a:t> experimental site. PMS-70 trial, 1972.</a:t>
            </a:r>
          </a:p>
          <a:p>
            <a:endParaRPr lang="en-US" altLang="en-US" dirty="0" smtClean="0"/>
          </a:p>
          <a:p>
            <a:endParaRPr lang="en-US" altLang="en-US" dirty="0" smtClean="0"/>
          </a:p>
          <a:p>
            <a:endParaRPr lang="ru-RU" altLang="en-US" dirty="0" smtClean="0"/>
          </a:p>
          <a:p>
            <a:r>
              <a:rPr lang="en-US" altLang="en-US" dirty="0" smtClean="0"/>
              <a:t>Standard agronomy practice. </a:t>
            </a:r>
          </a:p>
          <a:p>
            <a:r>
              <a:rPr lang="en-US" dirty="0" smtClean="0"/>
              <a:t>Dense gray soil </a:t>
            </a:r>
            <a:r>
              <a:rPr lang="en-US" dirty="0" err="1" smtClean="0"/>
              <a:t>illuvial</a:t>
            </a:r>
            <a:r>
              <a:rPr lang="en-US" dirty="0" smtClean="0"/>
              <a:t> </a:t>
            </a:r>
            <a:r>
              <a:rPr lang="en-US" dirty="0"/>
              <a:t>horizon</a:t>
            </a:r>
            <a:r>
              <a:rPr lang="ru-RU" dirty="0"/>
              <a:t> </a:t>
            </a:r>
            <a:r>
              <a:rPr lang="en-US" dirty="0" smtClean="0"/>
              <a:t>impermeable for </a:t>
            </a:r>
            <a:r>
              <a:rPr lang="en-US" dirty="0"/>
              <a:t>roots. </a:t>
            </a:r>
            <a:endParaRPr lang="ru-RU" dirty="0"/>
          </a:p>
          <a:p>
            <a:endParaRPr lang="en-US" altLang="en-US" dirty="0" smtClean="0"/>
          </a:p>
          <a:p>
            <a:endParaRPr lang="en-US" dirty="0" smtClean="0"/>
          </a:p>
          <a:p>
            <a:endParaRPr lang="ru-RU" dirty="0"/>
          </a:p>
        </p:txBody>
      </p:sp>
      <p:pic>
        <p:nvPicPr>
          <p:cNvPr id="261123" name="Picture 3" descr="Фильм дубовка2_2008 002 _1__0001"/>
          <p:cNvPicPr>
            <a:picLocks noChangeAspect="1" noChangeArrowheads="1"/>
          </p:cNvPicPr>
          <p:nvPr/>
        </p:nvPicPr>
        <p:blipFill>
          <a:blip r:embed="rId2" cstate="print">
            <a:lum contrast="6000"/>
          </a:blip>
          <a:srcRect l="4368" t="10240" r="16713" b="14758"/>
          <a:stretch>
            <a:fillRect/>
          </a:stretch>
        </p:blipFill>
        <p:spPr bwMode="auto">
          <a:xfrm>
            <a:off x="467544" y="2996952"/>
            <a:ext cx="4357818" cy="3096344"/>
          </a:xfrm>
          <a:prstGeom prst="rect">
            <a:avLst/>
          </a:prstGeom>
          <a:noFill/>
          <a:ln w="9525">
            <a:noFill/>
            <a:miter lim="800000"/>
            <a:headEnd/>
            <a:tailEnd/>
          </a:ln>
        </p:spPr>
      </p:pic>
      <p:sp>
        <p:nvSpPr>
          <p:cNvPr id="14" name="Rectangle 2"/>
          <p:cNvSpPr>
            <a:spLocks noChangeArrowheads="1"/>
          </p:cNvSpPr>
          <p:nvPr/>
        </p:nvSpPr>
        <p:spPr bwMode="auto">
          <a:xfrm>
            <a:off x="5508104" y="1412776"/>
            <a:ext cx="3312368" cy="3693319"/>
          </a:xfrm>
          <a:prstGeom prst="rect">
            <a:avLst/>
          </a:prstGeom>
          <a:noFill/>
          <a:ln w="9525">
            <a:noFill/>
            <a:miter lim="800000"/>
            <a:headEnd/>
            <a:tailEnd/>
          </a:ln>
          <a:effectLst/>
        </p:spPr>
        <p:txBody>
          <a:bodyPr wrap="square">
            <a:spAutoFit/>
          </a:bodyPr>
          <a:lstStyle/>
          <a:p>
            <a:r>
              <a:rPr lang="en-US" dirty="0" smtClean="0"/>
              <a:t>After precipitation or irrigation, the water front cause excessive dissolution and weathering of rocks, the soil organic-mineral aggregates system is dispersed. </a:t>
            </a:r>
          </a:p>
          <a:p>
            <a:r>
              <a:rPr lang="en-US" dirty="0" smtClean="0"/>
              <a:t>Root system is expelled into the upper soil horizon, </a:t>
            </a:r>
            <a:r>
              <a:rPr lang="en-US" dirty="0" err="1" smtClean="0"/>
              <a:t>illuvial</a:t>
            </a:r>
            <a:r>
              <a:rPr lang="en-US" dirty="0" smtClean="0"/>
              <a:t> horizon </a:t>
            </a:r>
            <a:r>
              <a:rPr lang="en-US" dirty="0" err="1" smtClean="0"/>
              <a:t>morphons</a:t>
            </a:r>
            <a:r>
              <a:rPr lang="en-US" dirty="0" smtClean="0"/>
              <a:t> degrade. </a:t>
            </a:r>
          </a:p>
          <a:p>
            <a:r>
              <a:rPr lang="en-US" dirty="0" smtClean="0"/>
              <a:t>Soil dead-end porosity is up to 99%. Conditions for </a:t>
            </a:r>
            <a:r>
              <a:rPr lang="en-US" dirty="0" err="1" smtClean="0">
                <a:solidFill>
                  <a:srgbClr val="FF0000"/>
                </a:solidFill>
              </a:rPr>
              <a:t>humic</a:t>
            </a:r>
            <a:r>
              <a:rPr lang="en-US" dirty="0" smtClean="0">
                <a:solidFill>
                  <a:srgbClr val="FF0000"/>
                </a:solidFill>
              </a:rPr>
              <a:t> substances </a:t>
            </a:r>
            <a:r>
              <a:rPr lang="en-US" dirty="0" smtClean="0">
                <a:solidFill>
                  <a:srgbClr val="FF0000"/>
                </a:solidFill>
              </a:rPr>
              <a:t>and </a:t>
            </a:r>
            <a:r>
              <a:rPr lang="en-US" dirty="0" err="1" smtClean="0">
                <a:solidFill>
                  <a:srgbClr val="FF0000"/>
                </a:solidFill>
              </a:rPr>
              <a:t>silviculture</a:t>
            </a:r>
            <a:r>
              <a:rPr lang="en-US" dirty="0" smtClean="0">
                <a:solidFill>
                  <a:srgbClr val="FF0000"/>
                </a:solidFill>
              </a:rPr>
              <a:t> </a:t>
            </a:r>
            <a:r>
              <a:rPr lang="en-US" dirty="0" smtClean="0"/>
              <a:t>are unfavorable.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Номер слайда 5"/>
          <p:cNvSpPr>
            <a:spLocks noGrp="1"/>
          </p:cNvSpPr>
          <p:nvPr>
            <p:ph type="sldNum" sz="quarter" idx="12"/>
          </p:nvPr>
        </p:nvSpPr>
        <p:spPr>
          <a:ln/>
        </p:spPr>
        <p:txBody>
          <a:bodyPr/>
          <a:lstStyle/>
          <a:p>
            <a:fld id="{0CEF3C8F-0A7C-4A6F-B3A9-63765E7E3794}" type="slidenum">
              <a:rPr lang="ru-RU"/>
              <a:pPr/>
              <a:t>15</a:t>
            </a:fld>
            <a:endParaRPr lang="ru-RU" dirty="0"/>
          </a:p>
        </p:txBody>
      </p:sp>
      <p:sp>
        <p:nvSpPr>
          <p:cNvPr id="261122" name="Rectangle 2"/>
          <p:cNvSpPr>
            <a:spLocks noChangeArrowheads="1"/>
          </p:cNvSpPr>
          <p:nvPr/>
        </p:nvSpPr>
        <p:spPr bwMode="auto">
          <a:xfrm>
            <a:off x="251520" y="260648"/>
            <a:ext cx="4968552" cy="6370975"/>
          </a:xfrm>
          <a:prstGeom prst="rect">
            <a:avLst/>
          </a:prstGeom>
          <a:noFill/>
          <a:ln w="9525">
            <a:noFill/>
            <a:miter lim="800000"/>
            <a:headEnd/>
            <a:tailEnd/>
          </a:ln>
          <a:effectLst/>
        </p:spPr>
        <p:txBody>
          <a:bodyPr wrap="square">
            <a:spAutoFit/>
          </a:bodyPr>
          <a:lstStyle/>
          <a:p>
            <a:r>
              <a:rPr lang="en-US" sz="1700" dirty="0" smtClean="0"/>
              <a:t>After intra-soil milling, the soil micro-aggregates prevail, water penetrates the soil freely. This provides the multilevel soil mineral-water interfaces, promotes flocculation of the soil particles and dissolved organic matter. Internal soil geophysical and organic-mineral structure surface become more stable. </a:t>
            </a:r>
          </a:p>
          <a:p>
            <a:r>
              <a:rPr lang="en-US" sz="1700" dirty="0" smtClean="0"/>
              <a:t>The plants consume less energy and water, simultaneously use more nutrients, sequestering more CO</a:t>
            </a:r>
            <a:r>
              <a:rPr lang="en-US" sz="1700" baseline="-25000" dirty="0" smtClean="0"/>
              <a:t>2</a:t>
            </a:r>
            <a:r>
              <a:rPr lang="en-US" sz="1700" dirty="0" smtClean="0"/>
              <a:t> and releasing more ionized O</a:t>
            </a:r>
            <a:r>
              <a:rPr lang="en-US" sz="1700" baseline="-25000" dirty="0" smtClean="0"/>
              <a:t>2</a:t>
            </a:r>
            <a:r>
              <a:rPr lang="en-US" sz="1700" dirty="0" smtClean="0"/>
              <a:t> most useful for CH</a:t>
            </a:r>
            <a:r>
              <a:rPr lang="en-US" sz="1700" baseline="-25000" dirty="0" smtClean="0"/>
              <a:t>4</a:t>
            </a:r>
            <a:r>
              <a:rPr lang="en-US" sz="1700" dirty="0" smtClean="0"/>
              <a:t> and other air pollutants oxidizing and stability of the Earth atmosphere. </a:t>
            </a:r>
          </a:p>
          <a:p>
            <a:r>
              <a:rPr lang="en-US" sz="1700" dirty="0" smtClean="0"/>
              <a:t>Soil microbiological process important for soil mineral-water interfaces is optimized, C content is increased: in 0-20 cm layer for 25%, in 20-40 cm layer for 60%.</a:t>
            </a:r>
          </a:p>
          <a:p>
            <a:endParaRPr lang="en-US" sz="1700" dirty="0" smtClean="0"/>
          </a:p>
          <a:p>
            <a:r>
              <a:rPr lang="en-US" sz="1700" dirty="0" smtClean="0"/>
              <a:t>C and nutrients turnover is getting richer (better N fixation from atmosphere), the biosphere and climate system are becoming more buffered and certain.</a:t>
            </a:r>
          </a:p>
          <a:p>
            <a:endParaRPr lang="en-US" sz="1700" dirty="0" smtClean="0"/>
          </a:p>
          <a:p>
            <a:r>
              <a:rPr lang="en-US" sz="1700" dirty="0" smtClean="0"/>
              <a:t>Best conditions for </a:t>
            </a:r>
            <a:r>
              <a:rPr lang="en-US" sz="1700" dirty="0" err="1" smtClean="0">
                <a:solidFill>
                  <a:srgbClr val="FF0000"/>
                </a:solidFill>
              </a:rPr>
              <a:t>humic</a:t>
            </a:r>
            <a:r>
              <a:rPr lang="en-US" sz="1700" dirty="0" smtClean="0">
                <a:solidFill>
                  <a:srgbClr val="FF0000"/>
                </a:solidFill>
              </a:rPr>
              <a:t> substances </a:t>
            </a:r>
            <a:r>
              <a:rPr lang="en-US" sz="1700" dirty="0" smtClean="0"/>
              <a:t>functioning, </a:t>
            </a:r>
            <a:r>
              <a:rPr lang="en-US" sz="1700" dirty="0" smtClean="0">
                <a:solidFill>
                  <a:srgbClr val="FF0000"/>
                </a:solidFill>
              </a:rPr>
              <a:t>and </a:t>
            </a:r>
            <a:r>
              <a:rPr lang="en-US" sz="1700" dirty="0" err="1" smtClean="0">
                <a:solidFill>
                  <a:srgbClr val="FF0000"/>
                </a:solidFill>
              </a:rPr>
              <a:t>silviculture</a:t>
            </a:r>
            <a:r>
              <a:rPr lang="en-US" sz="1700" dirty="0" smtClean="0"/>
              <a:t>.</a:t>
            </a:r>
          </a:p>
        </p:txBody>
      </p:sp>
      <p:pic>
        <p:nvPicPr>
          <p:cNvPr id="261124" name="Picture 4" descr="Фильм дубовка2_2008 003 _3__0001"/>
          <p:cNvPicPr>
            <a:picLocks noChangeAspect="1" noChangeArrowheads="1"/>
          </p:cNvPicPr>
          <p:nvPr/>
        </p:nvPicPr>
        <p:blipFill>
          <a:blip r:embed="rId2" cstate="print">
            <a:lum bright="24000" contrast="18000"/>
          </a:blip>
          <a:srcRect l="539" t="10197" b="12025"/>
          <a:stretch>
            <a:fillRect/>
          </a:stretch>
        </p:blipFill>
        <p:spPr bwMode="auto">
          <a:xfrm>
            <a:off x="5174742" y="5229200"/>
            <a:ext cx="2229547" cy="1322983"/>
          </a:xfrm>
          <a:prstGeom prst="rect">
            <a:avLst/>
          </a:prstGeom>
          <a:noFill/>
          <a:ln w="9525">
            <a:noFill/>
            <a:miter lim="800000"/>
            <a:headEnd/>
            <a:tailEnd/>
          </a:ln>
        </p:spPr>
      </p:pic>
      <p:sp>
        <p:nvSpPr>
          <p:cNvPr id="261125" name="Rectangle 5"/>
          <p:cNvSpPr>
            <a:spLocks noChangeArrowheads="1"/>
          </p:cNvSpPr>
          <p:nvPr/>
        </p:nvSpPr>
        <p:spPr bwMode="auto">
          <a:xfrm>
            <a:off x="5076056" y="332656"/>
            <a:ext cx="1296144" cy="1477328"/>
          </a:xfrm>
          <a:prstGeom prst="rect">
            <a:avLst/>
          </a:prstGeom>
          <a:solidFill>
            <a:srgbClr val="FFFF99"/>
          </a:solidFill>
          <a:ln w="9525">
            <a:noFill/>
            <a:miter lim="800000"/>
            <a:headEnd/>
            <a:tailEnd/>
          </a:ln>
          <a:effectLst/>
        </p:spPr>
        <p:txBody>
          <a:bodyPr wrap="square">
            <a:spAutoFit/>
          </a:bodyPr>
          <a:lstStyle/>
          <a:p>
            <a:r>
              <a:rPr lang="ru-RU" altLang="en-US" dirty="0" smtClean="0"/>
              <a:t>36 </a:t>
            </a:r>
            <a:r>
              <a:rPr lang="en-US" altLang="en-US" dirty="0" smtClean="0"/>
              <a:t>years after </a:t>
            </a:r>
            <a:r>
              <a:rPr lang="ru-RU" altLang="en-US" dirty="0" smtClean="0"/>
              <a:t>20-45 </a:t>
            </a:r>
            <a:r>
              <a:rPr lang="en-US" altLang="en-US" dirty="0" smtClean="0"/>
              <a:t>cm layer intra-soil milling</a:t>
            </a:r>
            <a:r>
              <a:rPr lang="ru-RU" altLang="en-US" dirty="0" smtClean="0"/>
              <a:t> </a:t>
            </a:r>
            <a:endParaRPr lang="ru-RU" dirty="0"/>
          </a:p>
        </p:txBody>
      </p:sp>
      <p:sp>
        <p:nvSpPr>
          <p:cNvPr id="261126" name="Rectangle 6"/>
          <p:cNvSpPr>
            <a:spLocks noChangeArrowheads="1"/>
          </p:cNvSpPr>
          <p:nvPr/>
        </p:nvSpPr>
        <p:spPr bwMode="auto">
          <a:xfrm>
            <a:off x="7380312" y="5013176"/>
            <a:ext cx="1548680" cy="1600438"/>
          </a:xfrm>
          <a:prstGeom prst="rect">
            <a:avLst/>
          </a:prstGeom>
          <a:noFill/>
          <a:ln w="9525">
            <a:noFill/>
            <a:miter lim="800000"/>
            <a:headEnd/>
            <a:tailEnd/>
          </a:ln>
          <a:effectLst/>
        </p:spPr>
        <p:txBody>
          <a:bodyPr wrap="square">
            <a:spAutoFit/>
          </a:bodyPr>
          <a:lstStyle/>
          <a:p>
            <a:r>
              <a:rPr lang="ru-RU" altLang="en-US" sz="1400" dirty="0" smtClean="0"/>
              <a:t>40-45 </a:t>
            </a:r>
            <a:r>
              <a:rPr lang="en-US" altLang="en-US" sz="1400" dirty="0" smtClean="0"/>
              <a:t>cm depth</a:t>
            </a:r>
            <a:r>
              <a:rPr lang="ru-RU" altLang="en-US" sz="1400" dirty="0" smtClean="0"/>
              <a:t>  </a:t>
            </a:r>
            <a:endParaRPr lang="en-US" altLang="en-US" sz="1400" dirty="0"/>
          </a:p>
          <a:p>
            <a:r>
              <a:rPr lang="en-US" altLang="en-US" sz="1400" dirty="0"/>
              <a:t>Good </a:t>
            </a:r>
            <a:r>
              <a:rPr lang="en-US" altLang="en-US" sz="1400" dirty="0" smtClean="0"/>
              <a:t>soil aggregate structure. Roots.</a:t>
            </a:r>
          </a:p>
          <a:p>
            <a:r>
              <a:rPr lang="en-US" altLang="en-US" sz="1400" dirty="0" smtClean="0"/>
              <a:t>No signs of </a:t>
            </a:r>
            <a:r>
              <a:rPr lang="en-US" sz="1400" dirty="0" err="1" smtClean="0"/>
              <a:t>illuvial</a:t>
            </a:r>
            <a:r>
              <a:rPr lang="en-US" sz="1400" dirty="0" smtClean="0"/>
              <a:t> horizon restoration.</a:t>
            </a:r>
            <a:endParaRPr lang="en-US" altLang="en-US" sz="1400" dirty="0"/>
          </a:p>
        </p:txBody>
      </p:sp>
      <p:pic>
        <p:nvPicPr>
          <p:cNvPr id="261127" name="Picture 7" descr="Фильм дубовка2_2008 003 _2__0001"/>
          <p:cNvPicPr>
            <a:picLocks noChangeAspect="1" noChangeArrowheads="1"/>
          </p:cNvPicPr>
          <p:nvPr/>
        </p:nvPicPr>
        <p:blipFill>
          <a:blip r:embed="rId3" cstate="print"/>
          <a:srcRect l="703" t="10185" b="12076"/>
          <a:stretch>
            <a:fillRect/>
          </a:stretch>
        </p:blipFill>
        <p:spPr bwMode="auto">
          <a:xfrm>
            <a:off x="5220072" y="3628400"/>
            <a:ext cx="2232149" cy="1316325"/>
          </a:xfrm>
          <a:prstGeom prst="rect">
            <a:avLst/>
          </a:prstGeom>
          <a:noFill/>
          <a:ln w="9525">
            <a:noFill/>
            <a:miter lim="800000"/>
            <a:headEnd/>
            <a:tailEnd/>
          </a:ln>
        </p:spPr>
      </p:pic>
      <p:sp>
        <p:nvSpPr>
          <p:cNvPr id="261128" name="Rectangle 8"/>
          <p:cNvSpPr>
            <a:spLocks noChangeArrowheads="1"/>
          </p:cNvSpPr>
          <p:nvPr/>
        </p:nvSpPr>
        <p:spPr bwMode="auto">
          <a:xfrm>
            <a:off x="7452320" y="3573016"/>
            <a:ext cx="1440160" cy="1077218"/>
          </a:xfrm>
          <a:prstGeom prst="rect">
            <a:avLst/>
          </a:prstGeom>
          <a:noFill/>
          <a:ln w="9525">
            <a:noFill/>
            <a:miter lim="800000"/>
            <a:headEnd/>
            <a:tailEnd/>
          </a:ln>
          <a:effectLst/>
        </p:spPr>
        <p:txBody>
          <a:bodyPr wrap="square">
            <a:spAutoFit/>
          </a:bodyPr>
          <a:lstStyle/>
          <a:p>
            <a:r>
              <a:rPr lang="ru-RU" altLang="en-US" sz="1600" dirty="0" smtClean="0"/>
              <a:t>3</a:t>
            </a:r>
            <a:r>
              <a:rPr lang="en-US" altLang="en-US" sz="1600" dirty="0" smtClean="0"/>
              <a:t>5</a:t>
            </a:r>
            <a:r>
              <a:rPr lang="ru-RU" altLang="en-US" sz="1600" dirty="0" smtClean="0"/>
              <a:t> </a:t>
            </a:r>
            <a:r>
              <a:rPr lang="en-US" altLang="en-US" sz="1600" dirty="0" smtClean="0"/>
              <a:t>cm depth</a:t>
            </a:r>
            <a:endParaRPr lang="en-US" altLang="en-US" sz="1600" dirty="0"/>
          </a:p>
          <a:p>
            <a:r>
              <a:rPr lang="en-US" altLang="en-US" sz="1600" dirty="0" smtClean="0"/>
              <a:t>Soil structure is stable. Roots.</a:t>
            </a:r>
            <a:endParaRPr lang="ru-RU" sz="1600" dirty="0" smtClean="0"/>
          </a:p>
        </p:txBody>
      </p:sp>
      <p:sp>
        <p:nvSpPr>
          <p:cNvPr id="261129" name="Rectangle 9"/>
          <p:cNvSpPr>
            <a:spLocks noChangeArrowheads="1"/>
          </p:cNvSpPr>
          <p:nvPr/>
        </p:nvSpPr>
        <p:spPr bwMode="auto">
          <a:xfrm>
            <a:off x="7452320" y="2132856"/>
            <a:ext cx="1440160" cy="1077218"/>
          </a:xfrm>
          <a:prstGeom prst="rect">
            <a:avLst/>
          </a:prstGeom>
          <a:noFill/>
          <a:ln w="9525">
            <a:noFill/>
            <a:miter lim="800000"/>
            <a:headEnd/>
            <a:tailEnd/>
          </a:ln>
          <a:effectLst/>
        </p:spPr>
        <p:txBody>
          <a:bodyPr wrap="square">
            <a:spAutoFit/>
          </a:bodyPr>
          <a:lstStyle/>
          <a:p>
            <a:r>
              <a:rPr lang="ru-RU" altLang="en-US" sz="1600" dirty="0" smtClean="0"/>
              <a:t>30 </a:t>
            </a:r>
            <a:r>
              <a:rPr lang="en-US" altLang="en-US" sz="1600" dirty="0" smtClean="0"/>
              <a:t>cm depth</a:t>
            </a:r>
            <a:endParaRPr lang="en-US" altLang="en-US" sz="1600" dirty="0"/>
          </a:p>
          <a:p>
            <a:r>
              <a:rPr lang="en-US" altLang="en-US" sz="1600" dirty="0" smtClean="0"/>
              <a:t>Soil structure </a:t>
            </a:r>
            <a:r>
              <a:rPr lang="en-US" altLang="en-US" sz="1600" dirty="0"/>
              <a:t>is </a:t>
            </a:r>
            <a:r>
              <a:rPr lang="en-US" altLang="en-US" sz="1600" dirty="0" smtClean="0"/>
              <a:t>stable. Roots.</a:t>
            </a:r>
            <a:endParaRPr lang="ru-RU" sz="1600" dirty="0"/>
          </a:p>
        </p:txBody>
      </p:sp>
      <p:pic>
        <p:nvPicPr>
          <p:cNvPr id="261130" name="Picture 10" descr="Фильм дубовка2_2008 003 _2__0002"/>
          <p:cNvPicPr>
            <a:picLocks noChangeAspect="1" noChangeArrowheads="1"/>
          </p:cNvPicPr>
          <p:nvPr/>
        </p:nvPicPr>
        <p:blipFill>
          <a:blip r:embed="rId4" cstate="print">
            <a:lum bright="30000" contrast="48000"/>
          </a:blip>
          <a:srcRect l="1059" t="9988" b="12067"/>
          <a:stretch>
            <a:fillRect/>
          </a:stretch>
        </p:blipFill>
        <p:spPr bwMode="auto">
          <a:xfrm>
            <a:off x="5220072" y="2060848"/>
            <a:ext cx="2232149" cy="1314959"/>
          </a:xfrm>
          <a:prstGeom prst="rect">
            <a:avLst/>
          </a:prstGeom>
          <a:noFill/>
          <a:ln w="9525">
            <a:noFill/>
            <a:miter lim="800000"/>
            <a:headEnd/>
            <a:tailEnd/>
          </a:ln>
        </p:spPr>
      </p:pic>
      <p:pic>
        <p:nvPicPr>
          <p:cNvPr id="261131" name="Picture 11" descr="Фильм дубовка2_2008 004_0002"/>
          <p:cNvPicPr>
            <a:picLocks noChangeAspect="1" noChangeArrowheads="1"/>
          </p:cNvPicPr>
          <p:nvPr/>
        </p:nvPicPr>
        <p:blipFill>
          <a:blip r:embed="rId5" cstate="print">
            <a:lum bright="-12000" contrast="12000"/>
          </a:blip>
          <a:srcRect l="330" t="10428" b="12209"/>
          <a:stretch>
            <a:fillRect/>
          </a:stretch>
        </p:blipFill>
        <p:spPr bwMode="auto">
          <a:xfrm>
            <a:off x="6444208" y="386717"/>
            <a:ext cx="2376364" cy="13868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Номер слайда 5"/>
          <p:cNvSpPr>
            <a:spLocks noGrp="1"/>
          </p:cNvSpPr>
          <p:nvPr>
            <p:ph type="sldNum" sz="quarter" idx="12"/>
          </p:nvPr>
        </p:nvSpPr>
        <p:spPr>
          <a:ln/>
        </p:spPr>
        <p:txBody>
          <a:bodyPr/>
          <a:lstStyle/>
          <a:p>
            <a:fld id="{FEC87608-BBEB-47CA-9658-99D32AA5B72E}" type="slidenum">
              <a:rPr lang="ru-RU"/>
              <a:pPr/>
              <a:t>16</a:t>
            </a:fld>
            <a:endParaRPr lang="ru-RU" dirty="0"/>
          </a:p>
        </p:txBody>
      </p:sp>
      <p:sp>
        <p:nvSpPr>
          <p:cNvPr id="264194" name="Rectangle 2"/>
          <p:cNvSpPr>
            <a:spLocks noChangeArrowheads="1"/>
          </p:cNvSpPr>
          <p:nvPr/>
        </p:nvSpPr>
        <p:spPr bwMode="auto">
          <a:xfrm>
            <a:off x="395536" y="260648"/>
            <a:ext cx="6696744" cy="369332"/>
          </a:xfrm>
          <a:prstGeom prst="rect">
            <a:avLst/>
          </a:prstGeom>
          <a:noFill/>
          <a:ln w="9525">
            <a:noFill/>
            <a:miter lim="800000"/>
            <a:headEnd/>
            <a:tailEnd/>
          </a:ln>
          <a:effectLst/>
        </p:spPr>
        <p:txBody>
          <a:bodyPr wrap="square">
            <a:spAutoFit/>
          </a:bodyPr>
          <a:lstStyle/>
          <a:p>
            <a:r>
              <a:rPr lang="en-US" dirty="0" smtClean="0"/>
              <a:t>Soil aggregate 1-3 mm fraction content after soil </a:t>
            </a:r>
            <a:r>
              <a:rPr lang="en-US" dirty="0"/>
              <a:t>processing, %</a:t>
            </a:r>
            <a:endParaRPr lang="ru-RU" dirty="0"/>
          </a:p>
        </p:txBody>
      </p:sp>
      <p:sp>
        <p:nvSpPr>
          <p:cNvPr id="264195" name="Rectangle 3"/>
          <p:cNvSpPr>
            <a:spLocks noChangeArrowheads="1"/>
          </p:cNvSpPr>
          <p:nvPr/>
        </p:nvSpPr>
        <p:spPr bwMode="auto">
          <a:xfrm>
            <a:off x="251520" y="2420888"/>
            <a:ext cx="4284662" cy="4247317"/>
          </a:xfrm>
          <a:prstGeom prst="rect">
            <a:avLst/>
          </a:prstGeom>
          <a:noFill/>
          <a:ln w="9525">
            <a:noFill/>
            <a:miter lim="800000"/>
            <a:headEnd/>
            <a:tailEnd/>
          </a:ln>
          <a:effectLst/>
        </p:spPr>
        <p:txBody>
          <a:bodyPr>
            <a:spAutoFit/>
          </a:bodyPr>
          <a:lstStyle/>
          <a:p>
            <a:r>
              <a:rPr lang="en-US" dirty="0" smtClean="0"/>
              <a:t>Soil aggregate 1-3 mm fraction content after intra-soil milling at a depth of 20-40 cm was high, and now is the same. One-time intra-soil milling of the 20-45 cm soil layer promotes good conditions for </a:t>
            </a:r>
            <a:r>
              <a:rPr lang="en-US" dirty="0" err="1" smtClean="0"/>
              <a:t>rhizosphere</a:t>
            </a:r>
            <a:r>
              <a:rPr lang="en-US" dirty="0" smtClean="0"/>
              <a:t> development, long-term </a:t>
            </a:r>
            <a:r>
              <a:rPr lang="en-US" altLang="en-US" dirty="0" smtClean="0"/>
              <a:t>up to 40 years </a:t>
            </a:r>
            <a:r>
              <a:rPr lang="en-US" dirty="0" smtClean="0"/>
              <a:t>high plants productivity. The soil evolution is stable. </a:t>
            </a:r>
          </a:p>
          <a:p>
            <a:endParaRPr lang="en-US" dirty="0" smtClean="0"/>
          </a:p>
          <a:p>
            <a:r>
              <a:rPr lang="en-US" dirty="0" smtClean="0"/>
              <a:t>Winter wheat plants, 1973:</a:t>
            </a:r>
          </a:p>
          <a:p>
            <a:r>
              <a:rPr lang="en-US" dirty="0" smtClean="0"/>
              <a:t>to the left – moldboard tillage, 0-22 cm</a:t>
            </a:r>
          </a:p>
          <a:p>
            <a:r>
              <a:rPr lang="en-US" dirty="0" smtClean="0"/>
              <a:t>in the middle – three-tier process PTN-40, 0-45 cm</a:t>
            </a:r>
          </a:p>
          <a:p>
            <a:r>
              <a:rPr lang="en-US" dirty="0" smtClean="0"/>
              <a:t>to the right – </a:t>
            </a:r>
            <a:r>
              <a:rPr lang="en-US" dirty="0" smtClean="0">
                <a:latin typeface="Arial" pitchFamily="34" charset="0"/>
                <a:cs typeface="Arial" pitchFamily="34" charset="0"/>
              </a:rPr>
              <a:t>intra-soil milling </a:t>
            </a:r>
            <a:r>
              <a:rPr lang="en-US" dirty="0" smtClean="0"/>
              <a:t>PMS-70, 20-45 cm</a:t>
            </a:r>
            <a:endParaRPr lang="ru-RU" dirty="0"/>
          </a:p>
        </p:txBody>
      </p:sp>
      <p:graphicFrame>
        <p:nvGraphicFramePr>
          <p:cNvPr id="264196" name="Group 4"/>
          <p:cNvGraphicFramePr>
            <a:graphicFrameLocks noGrp="1"/>
          </p:cNvGraphicFramePr>
          <p:nvPr/>
        </p:nvGraphicFramePr>
        <p:xfrm>
          <a:off x="323528" y="908720"/>
          <a:ext cx="8496944" cy="1188720"/>
        </p:xfrm>
        <a:graphic>
          <a:graphicData uri="http://schemas.openxmlformats.org/drawingml/2006/table">
            <a:tbl>
              <a:tblPr/>
              <a:tblGrid>
                <a:gridCol w="1456836"/>
                <a:gridCol w="1235110"/>
                <a:gridCol w="1983046"/>
                <a:gridCol w="1841173"/>
                <a:gridCol w="1980779"/>
              </a:tblGrid>
              <a:tr h="274638">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rPr>
                        <a:t>Depth of sampling, cm</a:t>
                      </a:r>
                      <a:endParaRPr kumimoji="0" lang="ru-RU" sz="16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rPr>
                        <a:t>Soil before plowing</a:t>
                      </a:r>
                      <a:r>
                        <a:rPr kumimoji="0" lang="ru-RU" sz="1600" b="0" i="0" u="none" strike="noStrike" cap="none" normalizeH="0" baseline="0" dirty="0" smtClean="0">
                          <a:ln>
                            <a:noFill/>
                          </a:ln>
                          <a:solidFill>
                            <a:schemeClr val="tx1"/>
                          </a:solidFill>
                          <a:effectLst/>
                          <a:latin typeface="Calibri" pitchFamily="34"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rPr>
                        <a:t>Moldboard tillage, </a:t>
                      </a:r>
                    </a:p>
                    <a:p>
                      <a:pPr marL="0" marR="0" lvl="0" indent="0" algn="l" defTabSz="914400" rtl="0" eaLnBrk="0" fontAlgn="t"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rPr>
                        <a:t>0-22 cm (standard)</a:t>
                      </a:r>
                      <a:r>
                        <a:rPr kumimoji="0" lang="ru-RU" sz="1600" b="0" i="0" u="none" strike="noStrike" cap="none" normalizeH="0" baseline="0" dirty="0" smtClean="0">
                          <a:ln>
                            <a:noFill/>
                          </a:ln>
                          <a:solidFill>
                            <a:schemeClr val="tx1"/>
                          </a:solidFill>
                          <a:effectLst/>
                          <a:latin typeface="Calibri" pitchFamily="34"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rPr>
                        <a:t>PTN-40 three-tier plowing, 0-45 cm</a:t>
                      </a:r>
                      <a:r>
                        <a:rPr kumimoji="0" lang="ru-RU" sz="1600" b="0" i="0" u="none" strike="noStrike" cap="none" normalizeH="0" baseline="0" dirty="0" smtClean="0">
                          <a:ln>
                            <a:noFill/>
                          </a:ln>
                          <a:solidFill>
                            <a:schemeClr val="tx1"/>
                          </a:solidFill>
                          <a:effectLst/>
                          <a:latin typeface="Calibri" pitchFamily="34"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t"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alibri" pitchFamily="34" charset="0"/>
                        </a:rPr>
                        <a:t>PMS-70 intra-soil milling, 20-45 cm</a:t>
                      </a:r>
                      <a:r>
                        <a:rPr kumimoji="0" lang="ru-RU" sz="1600" b="0" i="0" u="none" strike="noStrike" cap="none" normalizeH="0" baseline="0" dirty="0" smtClean="0">
                          <a:ln>
                            <a:noFill/>
                          </a:ln>
                          <a:solidFill>
                            <a:schemeClr val="tx1"/>
                          </a:solidFill>
                          <a:effectLst/>
                          <a:latin typeface="Calibri" pitchFamily="34"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4163">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charset="0"/>
                          <a:cs typeface="Times New Roman" pitchFamily="18" charset="0"/>
                        </a:rPr>
                        <a:t>0—20</a:t>
                      </a:r>
                      <a:endParaRPr kumimoji="0" lang="ru-RU" sz="14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charset="0"/>
                          <a:cs typeface="Times New Roman" pitchFamily="18" charset="0"/>
                        </a:rPr>
                        <a:t>8,2</a:t>
                      </a:r>
                      <a:endParaRPr kumimoji="0" lang="ru-RU" sz="14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charset="0"/>
                          <a:cs typeface="Times New Roman" pitchFamily="18" charset="0"/>
                        </a:rPr>
                        <a:t>14,4</a:t>
                      </a:r>
                      <a:endParaRPr kumimoji="0" lang="ru-RU" sz="14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charset="0"/>
                          <a:cs typeface="Times New Roman" pitchFamily="18" charset="0"/>
                        </a:rPr>
                        <a:t>15,9</a:t>
                      </a:r>
                      <a:endParaRPr kumimoji="0" lang="ru-RU" sz="14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charset="0"/>
                          <a:cs typeface="Times New Roman" pitchFamily="18" charset="0"/>
                        </a:rPr>
                        <a:t>18,2</a:t>
                      </a:r>
                      <a:endParaRPr kumimoji="0" lang="ru-RU" sz="1400" b="1"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4800">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charset="0"/>
                          <a:cs typeface="Times New Roman" pitchFamily="18" charset="0"/>
                        </a:rPr>
                        <a:t>20—40</a:t>
                      </a:r>
                      <a:endParaRPr kumimoji="0" lang="ru-RU" sz="14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charset="0"/>
                          <a:cs typeface="Times New Roman" pitchFamily="18" charset="0"/>
                        </a:rPr>
                        <a:t>21,3</a:t>
                      </a:r>
                      <a:endParaRPr kumimoji="0" lang="ru-RU" sz="14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charset="0"/>
                          <a:cs typeface="Times New Roman" pitchFamily="18" charset="0"/>
                        </a:rPr>
                        <a:t>17,1</a:t>
                      </a:r>
                      <a:endParaRPr kumimoji="0" lang="ru-RU" sz="14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charset="0"/>
                          <a:cs typeface="Times New Roman" pitchFamily="18" charset="0"/>
                        </a:rPr>
                        <a:t>20,8</a:t>
                      </a:r>
                      <a:endParaRPr kumimoji="0" lang="ru-RU" sz="1400" b="0" i="0" u="none" strike="noStrike" cap="none" normalizeH="0" baseline="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t"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charset="0"/>
                          <a:cs typeface="Times New Roman" pitchFamily="18" charset="0"/>
                        </a:rPr>
                        <a:t>39,6</a:t>
                      </a:r>
                      <a:endParaRPr kumimoji="0" lang="ru-RU" sz="1400" b="1"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64222" name="Picture 30" descr="plants"/>
          <p:cNvPicPr>
            <a:picLocks noChangeAspect="1" noChangeArrowheads="1"/>
          </p:cNvPicPr>
          <p:nvPr/>
        </p:nvPicPr>
        <p:blipFill>
          <a:blip r:embed="rId2" cstate="print"/>
          <a:srcRect/>
          <a:stretch>
            <a:fillRect/>
          </a:stretch>
        </p:blipFill>
        <p:spPr bwMode="auto">
          <a:xfrm>
            <a:off x="4427984" y="2420888"/>
            <a:ext cx="4320728" cy="3415855"/>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2"/>
          </p:nvPr>
        </p:nvSpPr>
        <p:spPr>
          <a:ln/>
        </p:spPr>
        <p:txBody>
          <a:bodyPr/>
          <a:lstStyle/>
          <a:p>
            <a:fld id="{2D9B1D3A-EA43-4A68-AF9C-82BD807C1FCE}" type="slidenum">
              <a:rPr lang="ru-RU"/>
              <a:pPr/>
              <a:t>17</a:t>
            </a:fld>
            <a:endParaRPr lang="ru-RU"/>
          </a:p>
        </p:txBody>
      </p:sp>
      <p:sp>
        <p:nvSpPr>
          <p:cNvPr id="58" name="Номер слайда 5"/>
          <p:cNvSpPr txBox="1">
            <a:spLocks noGrp="1"/>
          </p:cNvSpPr>
          <p:nvPr/>
        </p:nvSpPr>
        <p:spPr>
          <a:xfrm>
            <a:off x="6553200" y="6356350"/>
            <a:ext cx="2133600" cy="365125"/>
          </a:xfrm>
          <a:prstGeom prst="rect">
            <a:avLst/>
          </a:prstGeom>
          <a:noFill/>
        </p:spPr>
        <p:txBody>
          <a:bodyPr anchor="ctr"/>
          <a:lstStyle/>
          <a:p>
            <a:pPr algn="r">
              <a:defRPr/>
            </a:pPr>
            <a:fld id="{6BC6E319-5C92-4BAD-907D-DC018040D9B4}" type="slidenum">
              <a:rPr lang="ru-RU" altLang="en-US" sz="1200">
                <a:solidFill>
                  <a:schemeClr val="tx1">
                    <a:tint val="75000"/>
                  </a:schemeClr>
                </a:solidFill>
              </a:rPr>
              <a:pPr algn="r">
                <a:defRPr/>
              </a:pPr>
              <a:t>17</a:t>
            </a:fld>
            <a:endParaRPr lang="ru-RU" altLang="en-US" sz="1200">
              <a:solidFill>
                <a:schemeClr val="tx1">
                  <a:tint val="75000"/>
                </a:schemeClr>
              </a:solidFill>
            </a:endParaRPr>
          </a:p>
        </p:txBody>
      </p:sp>
      <p:graphicFrame>
        <p:nvGraphicFramePr>
          <p:cNvPr id="320515" name="Group 3"/>
          <p:cNvGraphicFramePr>
            <a:graphicFrameLocks noGrp="1"/>
          </p:cNvGraphicFramePr>
          <p:nvPr/>
        </p:nvGraphicFramePr>
        <p:xfrm>
          <a:off x="395536" y="1268760"/>
          <a:ext cx="8426450" cy="4822455"/>
        </p:xfrm>
        <a:graphic>
          <a:graphicData uri="http://schemas.openxmlformats.org/drawingml/2006/table">
            <a:tbl>
              <a:tblPr/>
              <a:tblGrid>
                <a:gridCol w="3025775"/>
                <a:gridCol w="2016125"/>
                <a:gridCol w="1439863"/>
                <a:gridCol w="1944687"/>
              </a:tblGrid>
              <a:tr h="1223963">
                <a:tc>
                  <a:txBody>
                    <a:bodyPr/>
                    <a:lstStyle/>
                    <a:p>
                      <a:pPr marL="0" marR="0" lvl="0" indent="0" algn="ctr" defTabSz="914400" rtl="0" eaLnBrk="0" fontAlgn="t"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Unit</a:t>
                      </a:r>
                      <a:endParaRPr kumimoji="0" lang="ru-RU" altLang="en-US" sz="1800" b="0" i="0" u="none" strike="noStrike" cap="none" normalizeH="0" baseline="0" dirty="0" smtClean="0">
                        <a:ln>
                          <a:noFill/>
                        </a:ln>
                        <a:solidFill>
                          <a:schemeClr val="tx1"/>
                        </a:solidFill>
                        <a:effectLst/>
                        <a:latin typeface="Arial" pitchFamily="34" charset="0"/>
                        <a:cs typeface="Arial" pitchFamily="34" charset="0"/>
                      </a:endParaRPr>
                    </a:p>
                  </a:txBody>
                  <a:tcPr marL="87293" marR="87293" marT="43614" marB="43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66">
                        <a:alpha val="50195"/>
                      </a:srgbClr>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Standard</a:t>
                      </a:r>
                    </a:p>
                    <a:p>
                      <a:pPr marL="0" marR="0" lvl="0" indent="0" algn="ctr" defTabSz="914400" rtl="0" eaLnBrk="0" fontAlgn="t"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tillage,</a:t>
                      </a:r>
                    </a:p>
                    <a:p>
                      <a:pPr marL="0" marR="0" lvl="0" indent="0" algn="ctr" defTabSz="914400" rtl="0" eaLnBrk="0" fontAlgn="t" latinLnBrk="0" hangingPunct="0">
                        <a:lnSpc>
                          <a:spcPct val="100000"/>
                        </a:lnSpc>
                        <a:spcBef>
                          <a:spcPct val="0"/>
                        </a:spcBef>
                        <a:spcAft>
                          <a:spcPct val="0"/>
                        </a:spcAft>
                        <a:buClrTx/>
                        <a:buSzTx/>
                        <a:buFontTx/>
                        <a:buNone/>
                        <a:tabLst/>
                      </a:pPr>
                      <a:r>
                        <a:rPr kumimoji="0" lang="ru-RU" altLang="en-US" sz="1800" b="0" i="0" u="none" strike="noStrike" cap="none" normalizeH="0" baseline="0" dirty="0" smtClean="0">
                          <a:ln>
                            <a:noFill/>
                          </a:ln>
                          <a:solidFill>
                            <a:schemeClr val="tx1"/>
                          </a:solidFill>
                          <a:effectLst/>
                          <a:latin typeface="Arial" pitchFamily="34" charset="0"/>
                          <a:cs typeface="Arial" pitchFamily="34" charset="0"/>
                        </a:rPr>
                        <a:t>0-22 </a:t>
                      </a: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cm</a:t>
                      </a:r>
                      <a:r>
                        <a:rPr kumimoji="0" lang="ru-RU" altLang="en-US" sz="1800" b="0" i="0" u="none" strike="noStrike" cap="none" normalizeH="0" baseline="0" dirty="0" smtClean="0">
                          <a:ln>
                            <a:noFill/>
                          </a:ln>
                          <a:solidFill>
                            <a:schemeClr val="tx1"/>
                          </a:solidFill>
                          <a:effectLst/>
                          <a:latin typeface="Arial" pitchFamily="34" charset="0"/>
                          <a:cs typeface="Arial" pitchFamily="34" charset="0"/>
                        </a:rPr>
                        <a:t> </a:t>
                      </a:r>
                    </a:p>
                  </a:txBody>
                  <a:tcPr marL="87293" marR="87293" marT="43614" marB="43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66">
                        <a:alpha val="50195"/>
                      </a:srgbClr>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r>
                        <a:rPr lang="en-US" b="0" dirty="0" smtClean="0">
                          <a:latin typeface="Arial" pitchFamily="34" charset="0"/>
                          <a:cs typeface="Arial" pitchFamily="34" charset="0"/>
                        </a:rPr>
                        <a:t>Three-tier </a:t>
                      </a: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tillage</a:t>
                      </a:r>
                      <a:r>
                        <a:rPr kumimoji="0" lang="ru-RU" altLang="en-US" sz="1800" b="0" i="0" u="none" strike="noStrike" cap="none" normalizeH="0" baseline="0" dirty="0" smtClean="0">
                          <a:ln>
                            <a:noFill/>
                          </a:ln>
                          <a:solidFill>
                            <a:schemeClr val="tx1"/>
                          </a:solidFill>
                          <a:effectLst/>
                          <a:latin typeface="Arial" pitchFamily="34" charset="0"/>
                          <a:cs typeface="Arial" pitchFamily="34" charset="0"/>
                        </a:rPr>
                        <a:t>,</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t"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0</a:t>
                      </a:r>
                      <a:r>
                        <a:rPr kumimoji="0" lang="ru-RU" altLang="en-US" sz="1800" b="0" i="0" u="none" strike="noStrike" cap="none" normalizeH="0" baseline="0" dirty="0" smtClean="0">
                          <a:ln>
                            <a:noFill/>
                          </a:ln>
                          <a:solidFill>
                            <a:schemeClr val="tx1"/>
                          </a:solidFill>
                          <a:effectLst/>
                          <a:latin typeface="Arial" pitchFamily="34" charset="0"/>
                          <a:cs typeface="Arial" pitchFamily="34" charset="0"/>
                        </a:rPr>
                        <a:t>-45 </a:t>
                      </a: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cm</a:t>
                      </a:r>
                      <a:endParaRPr kumimoji="0" lang="ru-RU" altLang="en-US" sz="1800" b="0" i="0" u="none" strike="noStrike" cap="none" normalizeH="0" baseline="0" dirty="0" smtClean="0">
                        <a:ln>
                          <a:noFill/>
                        </a:ln>
                        <a:solidFill>
                          <a:schemeClr val="tx1"/>
                        </a:solidFill>
                        <a:effectLst/>
                        <a:latin typeface="Arial" pitchFamily="34" charset="0"/>
                        <a:cs typeface="Arial" pitchFamily="34" charset="0"/>
                      </a:endParaRPr>
                    </a:p>
                  </a:txBody>
                  <a:tcPr marL="87293" marR="87293" marT="43614" marB="43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66">
                        <a:alpha val="50195"/>
                      </a:srgbClr>
                    </a:solidFill>
                  </a:tcPr>
                </a:tc>
                <a:tc>
                  <a:txBody>
                    <a:bodyPr/>
                    <a:lstStyle/>
                    <a:p>
                      <a:pPr marL="0" marR="0" lvl="0" indent="0" algn="ctr" defTabSz="914400" rtl="0" eaLnBrk="0" fontAlgn="t"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20</a:t>
                      </a:r>
                      <a:r>
                        <a:rPr kumimoji="0" lang="ru-RU" altLang="en-US" sz="1800" b="0" i="0" u="none" strike="noStrike" cap="none" normalizeH="0" baseline="0" dirty="0" smtClean="0">
                          <a:ln>
                            <a:noFill/>
                          </a:ln>
                          <a:solidFill>
                            <a:schemeClr val="tx1"/>
                          </a:solidFill>
                          <a:effectLst/>
                          <a:latin typeface="Arial" pitchFamily="34" charset="0"/>
                          <a:cs typeface="Arial" pitchFamily="34" charset="0"/>
                        </a:rPr>
                        <a:t>-45</a:t>
                      </a: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 cm layer intra-soil milling</a:t>
                      </a:r>
                      <a:endParaRPr kumimoji="0" lang="ru-RU" altLang="en-US" sz="1800" b="0" i="0" u="none" strike="noStrike" cap="none" normalizeH="0" baseline="0" dirty="0" smtClean="0">
                        <a:ln>
                          <a:noFill/>
                        </a:ln>
                        <a:solidFill>
                          <a:schemeClr val="tx1"/>
                        </a:solidFill>
                        <a:effectLst/>
                        <a:latin typeface="Arial" pitchFamily="34" charset="0"/>
                        <a:cs typeface="Arial" pitchFamily="34" charset="0"/>
                      </a:endParaRPr>
                    </a:p>
                  </a:txBody>
                  <a:tcPr marL="87293" marR="87293" marT="43614" marB="436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66">
                        <a:alpha val="50195"/>
                      </a:srgbClr>
                    </a:solidFill>
                  </a:tcPr>
                </a:tc>
              </a:tr>
              <a:tr h="144090">
                <a:tc>
                  <a:txBody>
                    <a:bodyPr/>
                    <a:lstStyle/>
                    <a:p>
                      <a:pPr marL="0" marR="0" lvl="0" indent="0" algn="l" defTabSz="914400" rtl="0" eaLnBrk="0" fontAlgn="b" latinLnBrk="0" hangingPunct="0">
                        <a:lnSpc>
                          <a:spcPct val="100000"/>
                        </a:lnSpc>
                        <a:spcBef>
                          <a:spcPct val="0"/>
                        </a:spcBef>
                        <a:spcAft>
                          <a:spcPct val="0"/>
                        </a:spcAft>
                        <a:buClrTx/>
                        <a:buSzTx/>
                        <a:buFontTx/>
                        <a:buNone/>
                        <a:tabLst/>
                      </a:pPr>
                      <a:endParaRPr kumimoji="0" lang="ru-RU" altLang="en-US" sz="2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ru-RU" altLang="en-US" sz="2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ru-RU" altLang="en-US" sz="2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endParaRPr kumimoji="0" lang="ru-RU" altLang="en-US" sz="2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66">
                        <a:alpha val="50195"/>
                      </a:srgbClr>
                    </a:solidFill>
                  </a:tcPr>
                </a:tc>
              </a:tr>
              <a:tr h="361950">
                <a:tc>
                  <a:txBody>
                    <a:bodyPr/>
                    <a:lstStyle/>
                    <a:p>
                      <a:pPr marL="0" marR="0" lvl="0" indent="0" algn="l" defTabSz="914400" rtl="0" eaLnBrk="0" fontAlgn="b" latinLnBrk="0" hangingPunct="0">
                        <a:lnSpc>
                          <a:spcPct val="100000"/>
                        </a:lnSpc>
                        <a:spcBef>
                          <a:spcPct val="0"/>
                        </a:spcBef>
                        <a:spcAft>
                          <a:spcPct val="0"/>
                        </a:spcAft>
                        <a:buClrTx/>
                        <a:buSzTx/>
                        <a:buFontTx/>
                        <a:buNone/>
                        <a:tabLst/>
                        <a:defRPr/>
                      </a:pPr>
                      <a:r>
                        <a:rPr kumimoji="0" lang="en-US" altLang="en-US" sz="1800" b="1" i="0" u="none" strike="noStrike" cap="none" normalizeH="0" baseline="0" dirty="0" smtClean="0">
                          <a:ln>
                            <a:noFill/>
                          </a:ln>
                          <a:solidFill>
                            <a:schemeClr val="tx1"/>
                          </a:solidFill>
                          <a:effectLst/>
                          <a:latin typeface="Arial" charset="0"/>
                          <a:cs typeface="Arial" charset="0"/>
                        </a:rPr>
                        <a:t>Productivity</a:t>
                      </a:r>
                      <a:r>
                        <a:rPr kumimoji="0" lang="ru-RU" altLang="en-US" sz="1800" b="1" i="0" u="none" strike="noStrike" cap="none" normalizeH="0" baseline="0" dirty="0" smtClean="0">
                          <a:ln>
                            <a:noFill/>
                          </a:ln>
                          <a:solidFill>
                            <a:schemeClr val="tx1"/>
                          </a:solidFill>
                          <a:effectLst/>
                          <a:latin typeface="Arial" charset="0"/>
                          <a:cs typeface="Arial" charset="0"/>
                        </a:rPr>
                        <a:t>, </a:t>
                      </a:r>
                      <a:r>
                        <a:rPr kumimoji="0" lang="en-US" altLang="en-US" sz="1800" b="1" i="0" u="none" strike="noStrike" cap="none" normalizeH="0" baseline="0" dirty="0" smtClean="0">
                          <a:ln>
                            <a:noFill/>
                          </a:ln>
                          <a:solidFill>
                            <a:schemeClr val="tx1"/>
                          </a:solidFill>
                          <a:effectLst/>
                          <a:latin typeface="Arial" charset="0"/>
                          <a:cs typeface="Arial" charset="0"/>
                        </a:rPr>
                        <a:t>2006, t</a:t>
                      </a:r>
                      <a:r>
                        <a:rPr kumimoji="0" lang="ru-RU" altLang="en-US" sz="1800" b="1" i="0" u="none" strike="noStrike" cap="none" normalizeH="0" baseline="0" dirty="0" smtClean="0">
                          <a:ln>
                            <a:noFill/>
                          </a:ln>
                          <a:solidFill>
                            <a:schemeClr val="tx1"/>
                          </a:solidFill>
                          <a:effectLst/>
                          <a:latin typeface="Arial" charset="0"/>
                          <a:cs typeface="Arial" charset="0"/>
                        </a:rPr>
                        <a:t>/</a:t>
                      </a:r>
                      <a:r>
                        <a:rPr kumimoji="0" lang="en-US" altLang="en-US" sz="1800" b="1" i="0" u="none" strike="noStrike" cap="none" normalizeH="0" baseline="0" dirty="0" smtClean="0">
                          <a:ln>
                            <a:noFill/>
                          </a:ln>
                          <a:solidFill>
                            <a:schemeClr val="tx1"/>
                          </a:solidFill>
                          <a:effectLst/>
                          <a:latin typeface="Arial" charset="0"/>
                          <a:cs typeface="Arial" charset="0"/>
                        </a:rPr>
                        <a:t>ha </a:t>
                      </a:r>
                      <a:endParaRPr kumimoji="0" lang="ru-RU" altLang="en-US" sz="18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smtClean="0">
                          <a:ln>
                            <a:noFill/>
                          </a:ln>
                          <a:solidFill>
                            <a:schemeClr val="tx1"/>
                          </a:solidFill>
                          <a:effectLst/>
                          <a:latin typeface="Arial" charset="0"/>
                          <a:cs typeface="Arial" charset="0"/>
                        </a:rPr>
                        <a:t>4,14</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smtClean="0">
                          <a:ln>
                            <a:noFill/>
                          </a:ln>
                          <a:solidFill>
                            <a:schemeClr val="tx1"/>
                          </a:solidFill>
                          <a:effectLst/>
                          <a:latin typeface="Arial" charset="0"/>
                          <a:cs typeface="Arial" charset="0"/>
                        </a:rPr>
                        <a:t>5,12</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dirty="0" smtClean="0">
                          <a:ln>
                            <a:noFill/>
                          </a:ln>
                          <a:solidFill>
                            <a:schemeClr val="tx1"/>
                          </a:solidFill>
                          <a:effectLst/>
                          <a:latin typeface="Arial" charset="0"/>
                          <a:cs typeface="Arial" charset="0"/>
                        </a:rPr>
                        <a:t>6,58</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CFF66">
                        <a:alpha val="50195"/>
                      </a:srgbClr>
                    </a:solidFill>
                  </a:tcPr>
                </a:tc>
              </a:tr>
              <a:tr h="361950">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noProof="0" dirty="0" smtClean="0">
                          <a:ln>
                            <a:noFill/>
                          </a:ln>
                          <a:solidFill>
                            <a:schemeClr val="tx1"/>
                          </a:solidFill>
                          <a:effectLst/>
                          <a:latin typeface="Arial" charset="0"/>
                          <a:cs typeface="Arial" charset="0"/>
                        </a:rPr>
                        <a:t>Yield increase</a:t>
                      </a:r>
                      <a:r>
                        <a:rPr kumimoji="0" lang="ru-RU" altLang="en-US" sz="1800" b="1" i="0" u="none" strike="noStrike" cap="none" normalizeH="0" baseline="0" dirty="0" smtClean="0">
                          <a:ln>
                            <a:noFill/>
                          </a:ln>
                          <a:solidFill>
                            <a:schemeClr val="tx1"/>
                          </a:solidFill>
                          <a:effectLst/>
                          <a:latin typeface="Arial" charset="0"/>
                          <a:cs typeface="Arial" charset="0"/>
                        </a:rPr>
                        <a:t>, %</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smtClean="0">
                          <a:ln>
                            <a:noFill/>
                          </a:ln>
                          <a:solidFill>
                            <a:schemeClr val="tx1"/>
                          </a:solidFill>
                          <a:effectLst/>
                          <a:latin typeface="Arial" charset="0"/>
                          <a:cs typeface="Arial" charset="0"/>
                        </a:rPr>
                        <a:t> </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0" i="0" u="none" strike="noStrike" cap="none" normalizeH="0" baseline="0" smtClean="0">
                          <a:ln>
                            <a:noFill/>
                          </a:ln>
                          <a:solidFill>
                            <a:schemeClr val="tx1"/>
                          </a:solidFill>
                          <a:effectLst/>
                          <a:latin typeface="Arial" charset="0"/>
                          <a:cs typeface="Arial" charset="0"/>
                        </a:rPr>
                        <a:t>23,7</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0" i="0" u="none" strike="noStrike" cap="none" normalizeH="0" baseline="0" dirty="0" smtClean="0">
                          <a:ln>
                            <a:noFill/>
                          </a:ln>
                          <a:solidFill>
                            <a:schemeClr val="tx1"/>
                          </a:solidFill>
                          <a:effectLst/>
                          <a:latin typeface="Arial" charset="0"/>
                          <a:cs typeface="Arial" charset="0"/>
                        </a:rPr>
                        <a:t>58,9</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r>
              <a:tr h="63658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charset="0"/>
                          <a:cs typeface="Arial" charset="0"/>
                        </a:rPr>
                        <a:t>Effective process Validity</a:t>
                      </a:r>
                      <a:r>
                        <a:rPr kumimoji="0" lang="ru-RU" altLang="en-US" sz="1800" b="1" i="0" u="none" strike="noStrike" cap="none" normalizeH="0" baseline="0" dirty="0" smtClean="0">
                          <a:ln>
                            <a:noFill/>
                          </a:ln>
                          <a:solidFill>
                            <a:schemeClr val="tx1"/>
                          </a:solidFill>
                          <a:effectLst/>
                          <a:latin typeface="Arial" charset="0"/>
                          <a:cs typeface="Arial" charset="0"/>
                        </a:rPr>
                        <a:t>, </a:t>
                      </a:r>
                      <a:r>
                        <a:rPr kumimoji="0" lang="en-US" altLang="en-US" sz="1800" b="1" i="0" u="none" strike="noStrike" cap="none" normalizeH="0" baseline="0" dirty="0" smtClean="0">
                          <a:ln>
                            <a:noFill/>
                          </a:ln>
                          <a:solidFill>
                            <a:schemeClr val="tx1"/>
                          </a:solidFill>
                          <a:effectLst/>
                          <a:latin typeface="Arial" charset="0"/>
                          <a:cs typeface="Arial" charset="0"/>
                        </a:rPr>
                        <a:t>years</a:t>
                      </a:r>
                      <a:endParaRPr kumimoji="0" lang="ru-RU" altLang="en-US" sz="18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smtClean="0">
                          <a:ln>
                            <a:noFill/>
                          </a:ln>
                          <a:solidFill>
                            <a:schemeClr val="tx1"/>
                          </a:solidFill>
                          <a:effectLst/>
                          <a:latin typeface="Arial" charset="0"/>
                          <a:cs typeface="Arial" charset="0"/>
                        </a:rPr>
                        <a:t>0</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smtClean="0">
                          <a:ln>
                            <a:noFill/>
                          </a:ln>
                          <a:solidFill>
                            <a:schemeClr val="tx1"/>
                          </a:solidFill>
                          <a:effectLst/>
                          <a:latin typeface="Arial" charset="0"/>
                          <a:cs typeface="Arial" charset="0"/>
                        </a:rPr>
                        <a:t>10</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charset="0"/>
                          <a:cs typeface="Arial" charset="0"/>
                        </a:rPr>
                        <a:t>3</a:t>
                      </a:r>
                      <a:r>
                        <a:rPr kumimoji="0" lang="ru-RU" altLang="en-US" sz="1800" b="1" i="0" u="none" strike="noStrike" cap="none" normalizeH="0" baseline="0" dirty="0" smtClean="0">
                          <a:ln>
                            <a:noFill/>
                          </a:ln>
                          <a:solidFill>
                            <a:schemeClr val="tx1"/>
                          </a:solidFill>
                          <a:effectLst/>
                          <a:latin typeface="Arial" charset="0"/>
                          <a:cs typeface="Arial" charset="0"/>
                        </a:rPr>
                        <a:t>0</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r>
              <a:tr h="63658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charset="0"/>
                          <a:cs typeface="Arial" charset="0"/>
                        </a:rPr>
                        <a:t>Incurred expenses for</a:t>
                      </a:r>
                      <a:r>
                        <a:rPr kumimoji="0" lang="ru-RU" altLang="en-US" sz="1800" b="1" i="0" u="none" strike="noStrike" cap="none" normalizeH="0" baseline="0" dirty="0" smtClean="0">
                          <a:ln>
                            <a:noFill/>
                          </a:ln>
                          <a:solidFill>
                            <a:schemeClr val="tx1"/>
                          </a:solidFill>
                          <a:effectLst/>
                          <a:latin typeface="Arial" charset="0"/>
                          <a:cs typeface="Arial" charset="0"/>
                        </a:rPr>
                        <a:t> </a:t>
                      </a:r>
                      <a:r>
                        <a:rPr kumimoji="0" lang="en-US" altLang="en-US" sz="1800" b="1" i="0" u="none" strike="noStrike" cap="none" normalizeH="0" baseline="0" dirty="0" smtClean="0">
                          <a:ln>
                            <a:noFill/>
                          </a:ln>
                          <a:solidFill>
                            <a:schemeClr val="tx1"/>
                          </a:solidFill>
                          <a:effectLst/>
                          <a:latin typeface="Arial" charset="0"/>
                          <a:cs typeface="Arial" charset="0"/>
                        </a:rPr>
                        <a:t>soil amelioration</a:t>
                      </a:r>
                      <a:r>
                        <a:rPr kumimoji="0" lang="ru-RU" altLang="en-US" sz="1800" b="1" i="0" u="none" strike="noStrike" cap="none" normalizeH="0" baseline="0" dirty="0" smtClean="0">
                          <a:ln>
                            <a:noFill/>
                          </a:ln>
                          <a:solidFill>
                            <a:schemeClr val="tx1"/>
                          </a:solidFill>
                          <a:effectLst/>
                          <a:latin typeface="Arial" charset="0"/>
                          <a:cs typeface="Arial" charset="0"/>
                        </a:rPr>
                        <a:t>,</a:t>
                      </a:r>
                      <a:r>
                        <a:rPr kumimoji="0" lang="en-US" altLang="en-US" sz="1800" b="1" i="0" u="none" strike="noStrike" cap="none" normalizeH="0" baseline="0" dirty="0" smtClean="0">
                          <a:ln>
                            <a:noFill/>
                          </a:ln>
                          <a:solidFill>
                            <a:schemeClr val="tx1"/>
                          </a:solidFill>
                          <a:effectLst/>
                          <a:latin typeface="Arial" charset="0"/>
                          <a:cs typeface="Arial" charset="0"/>
                        </a:rPr>
                        <a:t> in Ratio</a:t>
                      </a:r>
                      <a:endParaRPr kumimoji="0" lang="ru-RU" altLang="en-US" sz="18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smtClean="0">
                          <a:ln>
                            <a:noFill/>
                          </a:ln>
                          <a:solidFill>
                            <a:schemeClr val="tx1"/>
                          </a:solidFill>
                          <a:effectLst/>
                          <a:latin typeface="Arial" charset="0"/>
                          <a:cs typeface="Arial" charset="0"/>
                        </a:rPr>
                        <a:t>0</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cs typeface="Arial" charset="0"/>
                        </a:rPr>
                        <a:t>1</a:t>
                      </a:r>
                      <a:endParaRPr kumimoji="0" lang="ru-RU" altLang="en-US" sz="1800" b="1" i="0" u="none" strike="noStrike" cap="none" normalizeH="0" baseline="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dirty="0" smtClean="0">
                          <a:ln>
                            <a:noFill/>
                          </a:ln>
                          <a:solidFill>
                            <a:srgbClr val="FF0000"/>
                          </a:solidFill>
                          <a:effectLst/>
                          <a:latin typeface="Arial" charset="0"/>
                          <a:cs typeface="Arial" charset="0"/>
                        </a:rPr>
                        <a:t>3</a:t>
                      </a:r>
                      <a:endParaRPr kumimoji="0" lang="ru-RU" altLang="en-US" sz="18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r>
              <a:tr h="63658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charset="0"/>
                          <a:cs typeface="Arial" charset="0"/>
                        </a:rPr>
                        <a:t>Depreciation of the equipment, in Ratio</a:t>
                      </a:r>
                      <a:endParaRPr kumimoji="0" lang="ru-RU" altLang="en-US" sz="18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smtClean="0">
                          <a:ln>
                            <a:noFill/>
                          </a:ln>
                          <a:solidFill>
                            <a:schemeClr val="tx1"/>
                          </a:solidFill>
                          <a:effectLst/>
                          <a:latin typeface="Arial" charset="0"/>
                          <a:cs typeface="Arial" charset="0"/>
                        </a:rPr>
                        <a:t>0</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cs typeface="Arial" charset="0"/>
                        </a:rPr>
                        <a:t>2</a:t>
                      </a:r>
                      <a:endParaRPr kumimoji="0" lang="ru-RU" altLang="en-US" sz="1800" b="1" i="0" u="none" strike="noStrike" cap="none" normalizeH="0" baseline="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cs typeface="Arial" charset="0"/>
                        </a:rPr>
                        <a:t>1</a:t>
                      </a:r>
                      <a:endParaRPr kumimoji="0" lang="ru-RU" altLang="en-US" sz="1800" b="1" i="0" u="none" strike="noStrike" cap="none" normalizeH="0" baseline="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r>
              <a:tr h="368300">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charset="0"/>
                          <a:cs typeface="Arial" charset="0"/>
                        </a:rPr>
                        <a:t>Total expenses</a:t>
                      </a:r>
                      <a:r>
                        <a:rPr kumimoji="0" lang="ru-RU" altLang="en-US" sz="1800" b="1" i="0" u="none" strike="noStrike" cap="none" normalizeH="0" baseline="0" dirty="0" smtClean="0">
                          <a:ln>
                            <a:noFill/>
                          </a:ln>
                          <a:solidFill>
                            <a:schemeClr val="tx1"/>
                          </a:solidFill>
                          <a:effectLst/>
                          <a:latin typeface="Arial" charset="0"/>
                          <a:cs typeface="Arial" charset="0"/>
                        </a:rPr>
                        <a:t>,</a:t>
                      </a:r>
                      <a:r>
                        <a:rPr kumimoji="0" lang="en-US" altLang="en-US" sz="1800" b="1" i="0" u="none" strike="noStrike" cap="none" normalizeH="0" baseline="0" dirty="0" smtClean="0">
                          <a:ln>
                            <a:noFill/>
                          </a:ln>
                          <a:solidFill>
                            <a:schemeClr val="tx1"/>
                          </a:solidFill>
                          <a:effectLst/>
                          <a:latin typeface="Arial" charset="0"/>
                          <a:cs typeface="Arial" charset="0"/>
                        </a:rPr>
                        <a:t> in Ratio</a:t>
                      </a:r>
                      <a:endParaRPr kumimoji="0" lang="ru-RU" altLang="en-US" sz="18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cs typeface="Arial" charset="0"/>
                        </a:rPr>
                        <a:t>1</a:t>
                      </a:r>
                      <a:endParaRPr kumimoji="0" lang="ru-RU" altLang="en-US" sz="1800" b="1" i="0" u="none" strike="noStrike" cap="none" normalizeH="0" baseline="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smtClean="0">
                          <a:ln>
                            <a:noFill/>
                          </a:ln>
                          <a:solidFill>
                            <a:schemeClr val="tx1"/>
                          </a:solidFill>
                          <a:effectLst/>
                          <a:latin typeface="Arial" charset="0"/>
                          <a:cs typeface="Arial" charset="0"/>
                        </a:rPr>
                        <a:t>1</a:t>
                      </a:r>
                      <a:r>
                        <a:rPr kumimoji="0" lang="en-US" altLang="en-US" sz="1800" b="1" i="0" u="none" strike="noStrike" cap="none" normalizeH="0" baseline="0" smtClean="0">
                          <a:ln>
                            <a:noFill/>
                          </a:ln>
                          <a:solidFill>
                            <a:schemeClr val="tx1"/>
                          </a:solidFill>
                          <a:effectLst/>
                          <a:latin typeface="Arial" charset="0"/>
                          <a:cs typeface="Arial" charset="0"/>
                        </a:rPr>
                        <a:t>.3</a:t>
                      </a:r>
                      <a:endParaRPr kumimoji="0" lang="ru-RU" altLang="en-US" sz="1800" b="1" i="0" u="none" strike="noStrike" cap="none" normalizeH="0" baseline="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Arial" charset="0"/>
                          <a:cs typeface="Arial" charset="0"/>
                        </a:rPr>
                        <a:t>1.1</a:t>
                      </a:r>
                      <a:endParaRPr kumimoji="0" lang="ru-RU" altLang="en-US" sz="1800" b="1" i="0" u="none" strike="noStrike" cap="none" normalizeH="0" baseline="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CCFF66">
                        <a:alpha val="50195"/>
                      </a:srgbClr>
                    </a:solidFill>
                  </a:tcPr>
                </a:tc>
              </a:tr>
              <a:tr h="45243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2300" b="1" i="0" u="none" strike="noStrike" cap="none" normalizeH="0" baseline="0" dirty="0" smtClean="0">
                          <a:ln>
                            <a:noFill/>
                          </a:ln>
                          <a:solidFill>
                            <a:srgbClr val="FF0000"/>
                          </a:solidFill>
                          <a:effectLst/>
                          <a:latin typeface="Arial" charset="0"/>
                          <a:cs typeface="Arial" charset="0"/>
                        </a:rPr>
                        <a:t>P</a:t>
                      </a:r>
                      <a:r>
                        <a:rPr kumimoji="0" lang="ru-RU" altLang="en-US" sz="2300" b="1" i="0" u="none" strike="noStrike" cap="none" normalizeH="0" baseline="0" dirty="0" err="1" smtClean="0">
                          <a:ln>
                            <a:noFill/>
                          </a:ln>
                          <a:solidFill>
                            <a:srgbClr val="FF0000"/>
                          </a:solidFill>
                          <a:effectLst/>
                          <a:latin typeface="Arial" charset="0"/>
                          <a:cs typeface="Arial" charset="0"/>
                        </a:rPr>
                        <a:t>rofitability</a:t>
                      </a:r>
                      <a:r>
                        <a:rPr kumimoji="0" lang="ru-RU" altLang="en-US" sz="2300" b="1" i="0" u="none" strike="noStrike" cap="none" normalizeH="0" baseline="0" dirty="0" smtClean="0">
                          <a:ln>
                            <a:noFill/>
                          </a:ln>
                          <a:solidFill>
                            <a:srgbClr val="FF0000"/>
                          </a:solidFill>
                          <a:effectLst/>
                          <a:latin typeface="Arial" charset="0"/>
                          <a:cs typeface="Arial" charset="0"/>
                        </a:rPr>
                        <a:t>, %</a:t>
                      </a: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smtClean="0">
                          <a:ln>
                            <a:noFill/>
                          </a:ln>
                          <a:solidFill>
                            <a:srgbClr val="FF0000"/>
                          </a:solidFill>
                          <a:effectLst/>
                          <a:latin typeface="Arial" charset="0"/>
                          <a:cs typeface="Arial" charset="0"/>
                        </a:rPr>
                        <a:t>22,4</a:t>
                      </a:r>
                      <a:endParaRPr kumimoji="0" lang="ru-RU" altLang="en-US" sz="1800" b="1" i="0" u="none" strike="noStrike" cap="none" normalizeH="0" baseline="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1800" b="1" i="0" u="none" strike="noStrike" cap="none" normalizeH="0" baseline="0" smtClean="0">
                          <a:ln>
                            <a:noFill/>
                          </a:ln>
                          <a:solidFill>
                            <a:srgbClr val="FF0000"/>
                          </a:solidFill>
                          <a:effectLst/>
                          <a:latin typeface="Arial" charset="0"/>
                          <a:cs typeface="Arial" charset="0"/>
                        </a:rPr>
                        <a:t>22,9</a:t>
                      </a:r>
                      <a:endParaRPr kumimoji="0" lang="ru-RU" altLang="en-US" sz="1800" b="1" i="0" u="none" strike="noStrike" cap="none" normalizeH="0" baseline="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CCFF66">
                        <a:alpha val="50195"/>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ru-RU" altLang="en-US" sz="2300" b="1" i="0" u="none" strike="noStrike" cap="none" normalizeH="0" baseline="0" dirty="0" smtClean="0">
                          <a:ln>
                            <a:noFill/>
                          </a:ln>
                          <a:solidFill>
                            <a:srgbClr val="FF0000"/>
                          </a:solidFill>
                          <a:effectLst/>
                          <a:latin typeface="Arial" charset="0"/>
                          <a:cs typeface="Arial" charset="0"/>
                        </a:rPr>
                        <a:t>57,1</a:t>
                      </a:r>
                      <a:endParaRPr kumimoji="0" lang="ru-RU" altLang="en-US" sz="2300" b="1" i="0" u="none" strike="noStrike" cap="none" normalizeH="0" baseline="0" dirty="0" smtClean="0">
                        <a:ln>
                          <a:noFill/>
                        </a:ln>
                        <a:solidFill>
                          <a:schemeClr val="tx1"/>
                        </a:solidFill>
                        <a:effectLst/>
                        <a:latin typeface="Arial" charset="0"/>
                        <a:cs typeface="Arial" charset="0"/>
                      </a:endParaRPr>
                    </a:p>
                  </a:txBody>
                  <a:tcPr marL="87293" marR="87293" marT="43614" marB="4361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CCFF66">
                        <a:alpha val="50195"/>
                      </a:srgbClr>
                    </a:solidFill>
                  </a:tcPr>
                </a:tc>
              </a:tr>
            </a:tbl>
          </a:graphicData>
        </a:graphic>
      </p:graphicFrame>
      <p:sp>
        <p:nvSpPr>
          <p:cNvPr id="320561" name="Rectangle 221"/>
          <p:cNvSpPr>
            <a:spLocks noChangeArrowheads="1"/>
          </p:cNvSpPr>
          <p:nvPr/>
        </p:nvSpPr>
        <p:spPr bwMode="auto">
          <a:xfrm>
            <a:off x="250825" y="188913"/>
            <a:ext cx="8713788" cy="1077218"/>
          </a:xfrm>
          <a:prstGeom prst="rect">
            <a:avLst/>
          </a:prstGeom>
          <a:noFill/>
          <a:ln w="9525">
            <a:noFill/>
            <a:miter lim="800000"/>
            <a:headEnd/>
            <a:tailEnd/>
          </a:ln>
        </p:spPr>
        <p:txBody>
          <a:bodyPr>
            <a:spAutoFit/>
          </a:bodyPr>
          <a:lstStyle/>
          <a:p>
            <a:pPr algn="ctr"/>
            <a:r>
              <a:rPr lang="en-US" altLang="en-US" sz="2800" b="1" dirty="0" smtClean="0"/>
              <a:t>Economical effect comparison </a:t>
            </a:r>
          </a:p>
          <a:p>
            <a:pPr algn="ctr"/>
            <a:r>
              <a:rPr lang="en-US" altLang="en-US" dirty="0" err="1" smtClean="0"/>
              <a:t>Remontnoye</a:t>
            </a:r>
            <a:r>
              <a:rPr lang="en-US" altLang="en-US" dirty="0" smtClean="0"/>
              <a:t> </a:t>
            </a:r>
            <a:r>
              <a:rPr lang="en-US" smtClean="0"/>
              <a:t>experimental site. </a:t>
            </a:r>
            <a:r>
              <a:rPr lang="en-US" altLang="en-US" dirty="0" smtClean="0"/>
              <a:t>FS-1.3 trial, 1976</a:t>
            </a:r>
          </a:p>
          <a:p>
            <a:pPr algn="ctr"/>
            <a:r>
              <a:rPr lang="en-US" altLang="en-US" dirty="0" smtClean="0"/>
              <a:t>Standard methods against </a:t>
            </a:r>
            <a:r>
              <a:rPr lang="en-US" altLang="en-US" dirty="0" err="1" smtClean="0"/>
              <a:t>Kastanozem</a:t>
            </a:r>
            <a:r>
              <a:rPr lang="en-US" altLang="en-US" dirty="0" smtClean="0"/>
              <a:t> intra-soil milling. Winter wheat, 2006</a:t>
            </a:r>
            <a:endParaRPr lang="en-US" altLang="en-US" dirty="0"/>
          </a:p>
        </p:txBody>
      </p:sp>
      <p:sp>
        <p:nvSpPr>
          <p:cNvPr id="320562" name="Line 395"/>
          <p:cNvSpPr>
            <a:spLocks noChangeShapeType="1"/>
          </p:cNvSpPr>
          <p:nvPr/>
        </p:nvSpPr>
        <p:spPr bwMode="auto">
          <a:xfrm>
            <a:off x="1835150" y="6165850"/>
            <a:ext cx="1152525" cy="0"/>
          </a:xfrm>
          <a:prstGeom prst="line">
            <a:avLst/>
          </a:prstGeom>
          <a:noFill/>
          <a:ln w="9525">
            <a:solidFill>
              <a:schemeClr val="bg2"/>
            </a:solidFill>
            <a:round/>
            <a:headEnd/>
            <a:tailEnd/>
          </a:ln>
        </p:spPr>
        <p:txBody>
          <a:bodyPr lIns="87275" tIns="43637" rIns="87275" bIns="43637">
            <a:spAutoFit/>
          </a:bodyPr>
          <a:lstStyle/>
          <a:p>
            <a:endParaRPr lang="en-US"/>
          </a:p>
        </p:txBody>
      </p:sp>
      <p:sp>
        <p:nvSpPr>
          <p:cNvPr id="7" name="Rectangle 221"/>
          <p:cNvSpPr>
            <a:spLocks noChangeArrowheads="1"/>
          </p:cNvSpPr>
          <p:nvPr/>
        </p:nvSpPr>
        <p:spPr bwMode="auto">
          <a:xfrm>
            <a:off x="430212" y="6237312"/>
            <a:ext cx="8713788" cy="338554"/>
          </a:xfrm>
          <a:prstGeom prst="rect">
            <a:avLst/>
          </a:prstGeom>
          <a:noFill/>
          <a:ln w="9525">
            <a:noFill/>
            <a:miter lim="800000"/>
            <a:headEnd/>
            <a:tailEnd/>
          </a:ln>
        </p:spPr>
        <p:txBody>
          <a:bodyPr>
            <a:spAutoFit/>
          </a:bodyPr>
          <a:lstStyle/>
          <a:p>
            <a:r>
              <a:rPr lang="en-US" altLang="en-US" sz="1600" dirty="0" smtClean="0"/>
              <a:t>In 2006 profitability of winter wheat was triple compared to standard tillage.</a:t>
            </a:r>
            <a:endParaRPr lang="en-US" altLang="en-US" sz="16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2"/>
          </p:nvPr>
        </p:nvSpPr>
        <p:spPr>
          <a:ln/>
        </p:spPr>
        <p:txBody>
          <a:bodyPr/>
          <a:lstStyle/>
          <a:p>
            <a:fld id="{16497927-1B07-4311-BBB4-DB96B2F134F4}" type="slidenum">
              <a:rPr lang="ru-RU"/>
              <a:pPr/>
              <a:t>18</a:t>
            </a:fld>
            <a:endParaRPr lang="ru-RU" dirty="0"/>
          </a:p>
        </p:txBody>
      </p:sp>
      <p:pic>
        <p:nvPicPr>
          <p:cNvPr id="72718" name="Фильм080617.wmv">
            <a:hlinkClick r:id="" action="ppaction://media"/>
          </p:cNvPr>
          <p:cNvPicPr>
            <a:picLocks noRot="1" noChangeAspect="1" noChangeArrowheads="1"/>
          </p:cNvPicPr>
          <p:nvPr>
            <a:videoFile r:link="rId1"/>
          </p:nvPr>
        </p:nvPicPr>
        <p:blipFill>
          <a:blip r:embed="rId3" cstate="print"/>
          <a:srcRect/>
          <a:stretch>
            <a:fillRect/>
          </a:stretch>
        </p:blipFill>
        <p:spPr bwMode="auto">
          <a:xfrm>
            <a:off x="4932040" y="836712"/>
            <a:ext cx="3744416" cy="2995247"/>
          </a:xfrm>
          <a:prstGeom prst="rect">
            <a:avLst/>
          </a:prstGeom>
          <a:noFill/>
          <a:ln w="9525">
            <a:noFill/>
            <a:miter lim="800000"/>
            <a:headEnd/>
            <a:tailEnd/>
          </a:ln>
        </p:spPr>
      </p:pic>
      <p:sp>
        <p:nvSpPr>
          <p:cNvPr id="168968" name="Rectangle 8"/>
          <p:cNvSpPr>
            <a:spLocks noChangeArrowheads="1"/>
          </p:cNvSpPr>
          <p:nvPr/>
        </p:nvSpPr>
        <p:spPr bwMode="auto">
          <a:xfrm>
            <a:off x="4499992" y="188640"/>
            <a:ext cx="4464496" cy="642124"/>
          </a:xfrm>
          <a:prstGeom prst="rect">
            <a:avLst/>
          </a:prstGeom>
          <a:noFill/>
          <a:ln w="9525">
            <a:noFill/>
            <a:miter lim="800000"/>
            <a:headEnd/>
            <a:tailEnd/>
          </a:ln>
          <a:effectLst/>
        </p:spPr>
        <p:txBody>
          <a:bodyPr wrap="square" lIns="87275" tIns="43637" rIns="87275" bIns="43637" anchor="ctr">
            <a:spAutoFit/>
          </a:bodyPr>
          <a:lstStyle/>
          <a:p>
            <a:pPr algn="ctr" defTabSz="873125"/>
            <a:r>
              <a:rPr lang="en-US" dirty="0" smtClean="0"/>
              <a:t>Intra-soil milling ripper PMS-260 </a:t>
            </a:r>
            <a:endParaRPr lang="ru-RU" dirty="0"/>
          </a:p>
          <a:p>
            <a:pPr algn="ctr" defTabSz="873125"/>
            <a:r>
              <a:rPr lang="en-US" dirty="0"/>
              <a:t>Factory test</a:t>
            </a:r>
            <a:endParaRPr lang="ru-RU" dirty="0"/>
          </a:p>
        </p:txBody>
      </p:sp>
      <p:sp>
        <p:nvSpPr>
          <p:cNvPr id="168970" name="Rectangle 10"/>
          <p:cNvSpPr>
            <a:spLocks noChangeArrowheads="1"/>
          </p:cNvSpPr>
          <p:nvPr/>
        </p:nvSpPr>
        <p:spPr bwMode="auto">
          <a:xfrm>
            <a:off x="323528" y="260648"/>
            <a:ext cx="3960440" cy="1134567"/>
          </a:xfrm>
          <a:prstGeom prst="rect">
            <a:avLst/>
          </a:prstGeom>
          <a:noFill/>
          <a:ln w="9525">
            <a:noFill/>
            <a:miter lim="800000"/>
            <a:headEnd/>
            <a:tailEnd/>
          </a:ln>
          <a:effectLst/>
        </p:spPr>
        <p:txBody>
          <a:bodyPr wrap="square" lIns="87275" tIns="43637" rIns="87275" bIns="43637" anchor="ctr">
            <a:spAutoFit/>
          </a:bodyPr>
          <a:lstStyle/>
          <a:p>
            <a:pPr defTabSz="873125"/>
            <a:r>
              <a:rPr lang="en-US" altLang="en-US" sz="1700" dirty="0" smtClean="0"/>
              <a:t>The drive of PMS-70, PMS-100, FS-1.3 devices was mounted inside the passive soil ripper, so the traction resistance of machine was too high.</a:t>
            </a:r>
          </a:p>
        </p:txBody>
      </p:sp>
      <p:sp>
        <p:nvSpPr>
          <p:cNvPr id="168971" name="Rectangle 11"/>
          <p:cNvSpPr>
            <a:spLocks noChangeArrowheads="1"/>
          </p:cNvSpPr>
          <p:nvPr/>
        </p:nvSpPr>
        <p:spPr bwMode="auto">
          <a:xfrm>
            <a:off x="395536" y="5517232"/>
            <a:ext cx="4032448" cy="919123"/>
          </a:xfrm>
          <a:prstGeom prst="rect">
            <a:avLst/>
          </a:prstGeom>
          <a:noFill/>
          <a:ln w="9525">
            <a:noFill/>
            <a:miter lim="800000"/>
            <a:headEnd/>
            <a:tailEnd/>
          </a:ln>
          <a:effectLst/>
        </p:spPr>
        <p:txBody>
          <a:bodyPr wrap="square" lIns="87275" tIns="43637" rIns="87275" bIns="43637" anchor="ctr">
            <a:spAutoFit/>
          </a:bodyPr>
          <a:lstStyle/>
          <a:p>
            <a:pPr defTabSz="873125"/>
            <a:r>
              <a:rPr lang="en-US" altLang="en-US" dirty="0" smtClean="0"/>
              <a:t>Effective </a:t>
            </a:r>
            <a:r>
              <a:rPr lang="en-US" altLang="en-US" dirty="0" err="1" smtClean="0"/>
              <a:t>illuvial</a:t>
            </a:r>
            <a:r>
              <a:rPr lang="en-US" altLang="en-US" dirty="0" smtClean="0"/>
              <a:t> soil layer processing</a:t>
            </a:r>
            <a:r>
              <a:rPr lang="ru-RU" altLang="en-US" dirty="0" smtClean="0"/>
              <a:t>.</a:t>
            </a:r>
            <a:r>
              <a:rPr lang="en-US" altLang="en-US" dirty="0" smtClean="0"/>
              <a:t> </a:t>
            </a:r>
          </a:p>
          <a:p>
            <a:pPr defTabSz="873125"/>
            <a:r>
              <a:rPr lang="en-US" altLang="en-US" dirty="0" smtClean="0"/>
              <a:t>Long-term mineral-water interfaces and </a:t>
            </a:r>
            <a:r>
              <a:rPr lang="en-US" dirty="0" err="1" smtClean="0">
                <a:solidFill>
                  <a:srgbClr val="FF0000"/>
                </a:solidFill>
              </a:rPr>
              <a:t>humic</a:t>
            </a:r>
            <a:r>
              <a:rPr lang="en-US" dirty="0" smtClean="0">
                <a:solidFill>
                  <a:srgbClr val="FF0000"/>
                </a:solidFill>
              </a:rPr>
              <a:t> substances </a:t>
            </a:r>
            <a:r>
              <a:rPr lang="en-US" altLang="en-US" dirty="0" smtClean="0"/>
              <a:t>improvement. </a:t>
            </a:r>
            <a:endParaRPr lang="ru-RU" altLang="en-US" dirty="0" smtClean="0">
              <a:solidFill>
                <a:srgbClr val="00B050"/>
              </a:solidFill>
            </a:endParaRPr>
          </a:p>
        </p:txBody>
      </p:sp>
      <p:pic>
        <p:nvPicPr>
          <p:cNvPr id="7" name="Picture 3" descr="solonetz"/>
          <p:cNvPicPr>
            <a:picLocks noChangeAspect="1" noChangeArrowheads="1"/>
          </p:cNvPicPr>
          <p:nvPr/>
        </p:nvPicPr>
        <p:blipFill>
          <a:blip r:embed="rId4" cstate="print"/>
          <a:srcRect/>
          <a:stretch>
            <a:fillRect/>
          </a:stretch>
        </p:blipFill>
        <p:spPr bwMode="auto">
          <a:xfrm>
            <a:off x="467544" y="1484785"/>
            <a:ext cx="2448272" cy="3740806"/>
          </a:xfrm>
          <a:prstGeom prst="rect">
            <a:avLst/>
          </a:prstGeom>
          <a:noFill/>
        </p:spPr>
      </p:pic>
      <p:sp>
        <p:nvSpPr>
          <p:cNvPr id="8" name="Rectangle 10"/>
          <p:cNvSpPr>
            <a:spLocks noChangeArrowheads="1"/>
          </p:cNvSpPr>
          <p:nvPr/>
        </p:nvSpPr>
        <p:spPr bwMode="auto">
          <a:xfrm>
            <a:off x="4860032" y="3861048"/>
            <a:ext cx="4032448" cy="2704227"/>
          </a:xfrm>
          <a:prstGeom prst="rect">
            <a:avLst/>
          </a:prstGeom>
          <a:noFill/>
          <a:ln w="9525">
            <a:noFill/>
            <a:miter lim="800000"/>
            <a:headEnd/>
            <a:tailEnd/>
          </a:ln>
          <a:effectLst/>
        </p:spPr>
        <p:txBody>
          <a:bodyPr wrap="square" lIns="87275" tIns="43637" rIns="87275" bIns="43637" anchor="ctr">
            <a:spAutoFit/>
          </a:bodyPr>
          <a:lstStyle/>
          <a:p>
            <a:pPr defTabSz="873125"/>
            <a:r>
              <a:rPr lang="en-US" altLang="en-US" sz="1700" dirty="0" smtClean="0"/>
              <a:t>The mills on the horizontal shaft are the same. </a:t>
            </a:r>
            <a:endParaRPr lang="en-US" altLang="en-US" sz="1700" dirty="0"/>
          </a:p>
          <a:p>
            <a:pPr fontAlgn="t"/>
            <a:endParaRPr lang="en-US" altLang="en-US" sz="1700" dirty="0" smtClean="0"/>
          </a:p>
          <a:p>
            <a:pPr fontAlgn="t"/>
            <a:r>
              <a:rPr lang="en-US" altLang="en-US" sz="1700" dirty="0" smtClean="0"/>
              <a:t>New device contains a ring drive with cutting tools on the outer edge for soil slotting. This provides the drive free passage. Passive traction resistance is10 times less, power consumption is 50% less compared former technical decisions.</a:t>
            </a:r>
            <a:endParaRPr lang="ru-RU" sz="17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20" fill="hold"/>
                                        <p:tgtEl>
                                          <p:spTgt spid="727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27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2718"/>
                                        </p:tgtEl>
                                      </p:cBhvr>
                                    </p:cmd>
                                  </p:childTnLst>
                                </p:cTn>
                              </p:par>
                            </p:childTnLst>
                          </p:cTn>
                        </p:par>
                      </p:childTnLst>
                    </p:cTn>
                  </p:par>
                </p:childTnLst>
              </p:cTn>
              <p:nextCondLst>
                <p:cond evt="onClick" delay="0">
                  <p:tgtEl>
                    <p:spTgt spid="72718"/>
                  </p:tgtEl>
                </p:cond>
              </p:nextCondLst>
            </p:seq>
            <p:video>
              <p:cMediaNode>
                <p:cTn id="12" fill="hold" display="0">
                  <p:stCondLst>
                    <p:cond delay="indefinite"/>
                  </p:stCondLst>
                  <p:endCondLst>
                    <p:cond evt="onNext" delay="0">
                      <p:tgtEl>
                        <p:sldTgt/>
                      </p:tgtEl>
                    </p:cond>
                    <p:cond evt="onPrev" delay="0">
                      <p:tgtEl>
                        <p:sldTgt/>
                      </p:tgtEl>
                    </p:cond>
                  </p:endCondLst>
                </p:cTn>
                <p:tgtEl>
                  <p:spTgt spid="72718"/>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5"/>
          <p:cNvSpPr>
            <a:spLocks noGrp="1"/>
          </p:cNvSpPr>
          <p:nvPr>
            <p:ph type="sldNum" sz="quarter" idx="12"/>
          </p:nvPr>
        </p:nvSpPr>
        <p:spPr>
          <a:ln/>
        </p:spPr>
        <p:txBody>
          <a:bodyPr/>
          <a:lstStyle/>
          <a:p>
            <a:fld id="{5DDCB4A5-563F-4F9C-8B78-AFF45B7A7A46}" type="slidenum">
              <a:rPr lang="ru-RU"/>
              <a:pPr/>
              <a:t>19</a:t>
            </a:fld>
            <a:endParaRPr lang="ru-RU" dirty="0"/>
          </a:p>
        </p:txBody>
      </p:sp>
      <p:sp>
        <p:nvSpPr>
          <p:cNvPr id="404482" name="Rectangle 2"/>
          <p:cNvSpPr>
            <a:spLocks noChangeArrowheads="1"/>
          </p:cNvSpPr>
          <p:nvPr/>
        </p:nvSpPr>
        <p:spPr bwMode="auto">
          <a:xfrm>
            <a:off x="683568" y="260648"/>
            <a:ext cx="2664296" cy="369332"/>
          </a:xfrm>
          <a:prstGeom prst="rect">
            <a:avLst/>
          </a:prstGeom>
          <a:noFill/>
          <a:ln w="9525">
            <a:noFill/>
            <a:miter lim="800000"/>
            <a:headEnd/>
            <a:tailEnd/>
          </a:ln>
          <a:effectLst/>
        </p:spPr>
        <p:txBody>
          <a:bodyPr wrap="square">
            <a:spAutoFit/>
          </a:bodyPr>
          <a:lstStyle/>
          <a:p>
            <a:r>
              <a:rPr lang="en-US" dirty="0"/>
              <a:t>Planting trees</a:t>
            </a:r>
            <a:r>
              <a:rPr lang="ru-RU" dirty="0"/>
              <a:t> </a:t>
            </a:r>
            <a:r>
              <a:rPr lang="en-US" dirty="0"/>
              <a:t>method </a:t>
            </a:r>
            <a:endParaRPr lang="ru-RU" dirty="0"/>
          </a:p>
        </p:txBody>
      </p:sp>
      <p:pic>
        <p:nvPicPr>
          <p:cNvPr id="404483" name="Picture 3" descr="rotor 4 0 12"/>
          <p:cNvPicPr>
            <a:picLocks noChangeAspect="1" noChangeArrowheads="1"/>
          </p:cNvPicPr>
          <p:nvPr/>
        </p:nvPicPr>
        <p:blipFill>
          <a:blip r:embed="rId2" cstate="print"/>
          <a:srcRect b="50366"/>
          <a:stretch>
            <a:fillRect/>
          </a:stretch>
        </p:blipFill>
        <p:spPr bwMode="auto">
          <a:xfrm>
            <a:off x="251520" y="1412776"/>
            <a:ext cx="5280032" cy="2088232"/>
          </a:xfrm>
          <a:prstGeom prst="rect">
            <a:avLst/>
          </a:prstGeom>
          <a:noFill/>
        </p:spPr>
      </p:pic>
      <p:sp>
        <p:nvSpPr>
          <p:cNvPr id="404484" name="Rectangle 4"/>
          <p:cNvSpPr>
            <a:spLocks noChangeArrowheads="1"/>
          </p:cNvSpPr>
          <p:nvPr/>
        </p:nvSpPr>
        <p:spPr bwMode="auto">
          <a:xfrm>
            <a:off x="683568" y="692696"/>
            <a:ext cx="4032448" cy="646331"/>
          </a:xfrm>
          <a:prstGeom prst="rect">
            <a:avLst/>
          </a:prstGeom>
          <a:noFill/>
          <a:ln w="9525">
            <a:noFill/>
            <a:miter lim="800000"/>
            <a:headEnd/>
            <a:tailEnd/>
          </a:ln>
          <a:effectLst/>
        </p:spPr>
        <p:txBody>
          <a:bodyPr wrap="square">
            <a:spAutoFit/>
          </a:bodyPr>
          <a:lstStyle/>
          <a:p>
            <a:r>
              <a:rPr lang="en-US" sz="1800" dirty="0"/>
              <a:t>Patent</a:t>
            </a:r>
            <a:r>
              <a:rPr lang="ru-RU" sz="1800" dirty="0"/>
              <a:t> </a:t>
            </a:r>
            <a:r>
              <a:rPr lang="en-US" sz="1800" dirty="0"/>
              <a:t>RU</a:t>
            </a:r>
            <a:r>
              <a:rPr lang="ru-RU" sz="1800" dirty="0"/>
              <a:t> №2498550 </a:t>
            </a:r>
            <a:r>
              <a:rPr lang="ru-RU" sz="1800" dirty="0" smtClean="0"/>
              <a:t>С2</a:t>
            </a:r>
            <a:r>
              <a:rPr lang="en-US" sz="1800" dirty="0" smtClean="0"/>
              <a:t>,</a:t>
            </a:r>
            <a:r>
              <a:rPr lang="ru-RU" sz="1800" dirty="0" smtClean="0"/>
              <a:t> 20.11.2013 </a:t>
            </a:r>
            <a:endParaRPr lang="ru-RU" sz="1800" dirty="0"/>
          </a:p>
        </p:txBody>
      </p:sp>
      <p:sp>
        <p:nvSpPr>
          <p:cNvPr id="404485" name="Rectangle 5"/>
          <p:cNvSpPr>
            <a:spLocks noChangeArrowheads="1"/>
          </p:cNvSpPr>
          <p:nvPr/>
        </p:nvSpPr>
        <p:spPr bwMode="auto">
          <a:xfrm>
            <a:off x="323528" y="3501008"/>
            <a:ext cx="4608512" cy="2014537"/>
          </a:xfrm>
          <a:prstGeom prst="rect">
            <a:avLst/>
          </a:prstGeom>
          <a:noFill/>
          <a:ln w="9525">
            <a:noFill/>
            <a:miter lim="800000"/>
            <a:headEnd/>
            <a:tailEnd/>
          </a:ln>
          <a:effectLst/>
        </p:spPr>
        <p:txBody>
          <a:bodyPr>
            <a:spAutoFit/>
          </a:bodyPr>
          <a:lstStyle/>
          <a:p>
            <a:r>
              <a:rPr lang="en-US" sz="1800" dirty="0"/>
              <a:t>Rotary soil milling:</a:t>
            </a:r>
          </a:p>
          <a:p>
            <a:r>
              <a:rPr lang="en-US" sz="1800" dirty="0"/>
              <a:t>1 – layer of 0-30 cm, strip of 5-7 cm;</a:t>
            </a:r>
          </a:p>
          <a:p>
            <a:r>
              <a:rPr lang="en-US" sz="1800" dirty="0"/>
              <a:t>2 – layer of 30-70 cm, strip of 60-80 cm;</a:t>
            </a:r>
          </a:p>
          <a:p>
            <a:r>
              <a:rPr lang="en-US" sz="1800" dirty="0"/>
              <a:t>3 – seedling; </a:t>
            </a:r>
          </a:p>
          <a:p>
            <a:r>
              <a:rPr lang="en-US" sz="1800" dirty="0"/>
              <a:t>4 – roots;</a:t>
            </a:r>
          </a:p>
          <a:p>
            <a:r>
              <a:rPr lang="en-US" sz="1800" dirty="0"/>
              <a:t>5 – soil surface; </a:t>
            </a:r>
          </a:p>
          <a:p>
            <a:r>
              <a:rPr lang="en-US" sz="1800" dirty="0"/>
              <a:t>6 – plants row.</a:t>
            </a:r>
            <a:endParaRPr lang="ru-RU" sz="1800" dirty="0"/>
          </a:p>
        </p:txBody>
      </p:sp>
      <p:sp>
        <p:nvSpPr>
          <p:cNvPr id="404486" name="Rectangle 6"/>
          <p:cNvSpPr>
            <a:spLocks noChangeArrowheads="1"/>
          </p:cNvSpPr>
          <p:nvPr/>
        </p:nvSpPr>
        <p:spPr bwMode="auto">
          <a:xfrm>
            <a:off x="2771800" y="4941168"/>
            <a:ext cx="2952750" cy="1465262"/>
          </a:xfrm>
          <a:prstGeom prst="rect">
            <a:avLst/>
          </a:prstGeom>
          <a:noFill/>
          <a:ln w="9525">
            <a:noFill/>
            <a:miter lim="800000"/>
            <a:headEnd/>
            <a:tailEnd/>
          </a:ln>
          <a:effectLst/>
        </p:spPr>
        <p:txBody>
          <a:bodyPr>
            <a:spAutoFit/>
          </a:bodyPr>
          <a:lstStyle/>
          <a:p>
            <a:r>
              <a:rPr lang="en-US" sz="1800" dirty="0"/>
              <a:t>Sustainable forest cultures in urban, techno rural landscapes. </a:t>
            </a:r>
          </a:p>
          <a:p>
            <a:r>
              <a:rPr lang="en-US" sz="1800" dirty="0"/>
              <a:t>High decorative </a:t>
            </a:r>
            <a:r>
              <a:rPr lang="en-US" sz="1800" dirty="0" err="1"/>
              <a:t>habitus</a:t>
            </a:r>
            <a:r>
              <a:rPr lang="en-US" sz="1800" dirty="0"/>
              <a:t> and long-term life of trees.</a:t>
            </a:r>
            <a:endParaRPr lang="ru-RU" sz="1800" dirty="0"/>
          </a:p>
        </p:txBody>
      </p:sp>
      <p:sp>
        <p:nvSpPr>
          <p:cNvPr id="10" name="Rectangle 5"/>
          <p:cNvSpPr>
            <a:spLocks noChangeArrowheads="1"/>
          </p:cNvSpPr>
          <p:nvPr/>
        </p:nvSpPr>
        <p:spPr bwMode="auto">
          <a:xfrm>
            <a:off x="6084168" y="404664"/>
            <a:ext cx="2664296" cy="5262979"/>
          </a:xfrm>
          <a:prstGeom prst="rect">
            <a:avLst/>
          </a:prstGeom>
          <a:solidFill>
            <a:srgbClr val="FFFF99"/>
          </a:solidFill>
          <a:ln w="9525">
            <a:noFill/>
            <a:miter lim="800000"/>
            <a:headEnd/>
            <a:tailEnd/>
          </a:ln>
          <a:effectLst/>
        </p:spPr>
        <p:txBody>
          <a:bodyPr wrap="square">
            <a:spAutoFit/>
          </a:bodyPr>
          <a:lstStyle/>
          <a:p>
            <a:r>
              <a:rPr lang="en-US" sz="1600" dirty="0" smtClean="0"/>
              <a:t>The biological basis to extrapolate the intra-soil milling into the sphere of </a:t>
            </a:r>
            <a:r>
              <a:rPr lang="en-US" sz="1600" dirty="0" err="1" smtClean="0">
                <a:solidFill>
                  <a:srgbClr val="FF0000"/>
                </a:solidFill>
              </a:rPr>
              <a:t>silviculture</a:t>
            </a:r>
            <a:r>
              <a:rPr lang="en-US" sz="1600" dirty="0" smtClean="0"/>
              <a:t> is a close proximity of the root system key nutrition function of annual and winter crops and trees. </a:t>
            </a:r>
          </a:p>
          <a:p>
            <a:r>
              <a:rPr lang="en-US" sz="1600" dirty="0" smtClean="0"/>
              <a:t>This </a:t>
            </a:r>
            <a:r>
              <a:rPr lang="en-US" sz="1600" dirty="0" smtClean="0"/>
              <a:t>function is uniform for the Plant Kingdom various representatives. </a:t>
            </a:r>
          </a:p>
          <a:p>
            <a:endParaRPr lang="en-US" sz="1600" dirty="0" smtClean="0"/>
          </a:p>
          <a:p>
            <a:r>
              <a:rPr lang="en-US" sz="1600" dirty="0" smtClean="0"/>
              <a:t>For </a:t>
            </a:r>
            <a:r>
              <a:rPr lang="en-US" sz="1600" dirty="0" err="1" smtClean="0">
                <a:solidFill>
                  <a:srgbClr val="FF0000"/>
                </a:solidFill>
              </a:rPr>
              <a:t>silviculture</a:t>
            </a:r>
            <a:r>
              <a:rPr lang="en-US" sz="1600" dirty="0" smtClean="0"/>
              <a:t>, we propose the pre-planting methodology by intra-soil milling to a depth of 30–60 cm following the fact that the tree lifespan is longer, and their root system spreads deeper than that of annual and winter </a:t>
            </a:r>
            <a:r>
              <a:rPr lang="en-US" sz="1600" dirty="0" smtClean="0"/>
              <a:t>crops.</a:t>
            </a:r>
            <a:r>
              <a:rPr lang="ru-RU" altLang="en-US" sz="1600" dirty="0" smtClean="0"/>
              <a:t> </a:t>
            </a:r>
            <a:endParaRPr lang="ru-RU" sz="1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00E5530D-A32D-40D3-9500-3B093D5BAFA4}" type="slidenum">
              <a:rPr lang="ru-RU"/>
              <a:pPr/>
              <a:t>2</a:t>
            </a:fld>
            <a:endParaRPr lang="ru-RU" dirty="0"/>
          </a:p>
        </p:txBody>
      </p:sp>
      <p:sp>
        <p:nvSpPr>
          <p:cNvPr id="305154" name="Rectangle 2"/>
          <p:cNvSpPr>
            <a:spLocks noChangeArrowheads="1"/>
          </p:cNvSpPr>
          <p:nvPr/>
        </p:nvSpPr>
        <p:spPr bwMode="auto">
          <a:xfrm>
            <a:off x="251520" y="404664"/>
            <a:ext cx="8568952" cy="4273888"/>
          </a:xfrm>
          <a:prstGeom prst="rect">
            <a:avLst/>
          </a:prstGeom>
          <a:solidFill>
            <a:schemeClr val="bg1"/>
          </a:solidFill>
          <a:ln w="9525">
            <a:solidFill>
              <a:schemeClr val="bg2"/>
            </a:solidFill>
            <a:miter lim="800000"/>
            <a:headEnd/>
            <a:tailEnd/>
          </a:ln>
          <a:effectLst/>
        </p:spPr>
        <p:txBody>
          <a:bodyPr wrap="square" lIns="87275" tIns="43637" rIns="87275" bIns="43637">
            <a:spAutoFit/>
          </a:bodyPr>
          <a:lstStyle/>
          <a:p>
            <a:pPr defTabSz="873125"/>
            <a:r>
              <a:rPr lang="en-US" sz="1600" dirty="0" smtClean="0"/>
              <a:t>Outdated theory and management principles of semiarid </a:t>
            </a:r>
            <a:r>
              <a:rPr lang="en-US" sz="1600" dirty="0" err="1" smtClean="0"/>
              <a:t>silviculture</a:t>
            </a:r>
            <a:r>
              <a:rPr lang="en-US" sz="1600" dirty="0" smtClean="0"/>
              <a:t> are to be discussed understanding critically the larger-scale processes concerning the current level of land use, assessing as a whole the Humankind technologies suitability for </a:t>
            </a:r>
            <a:r>
              <a:rPr lang="en-US" sz="1600" dirty="0" err="1" smtClean="0"/>
              <a:t>geospheres</a:t>
            </a:r>
            <a:r>
              <a:rPr lang="en-US" sz="1600" dirty="0" smtClean="0"/>
              <a:t>.</a:t>
            </a:r>
          </a:p>
          <a:p>
            <a:pPr defTabSz="873125"/>
            <a:endParaRPr lang="en-US" sz="1600" b="1" dirty="0" smtClean="0"/>
          </a:p>
          <a:p>
            <a:pPr defTabSz="873125"/>
            <a:endParaRPr lang="en-US" sz="1600" b="1" dirty="0" smtClean="0"/>
          </a:p>
          <a:p>
            <a:pPr defTabSz="873125"/>
            <a:endParaRPr lang="en-US" sz="1600" b="1" dirty="0" smtClean="0"/>
          </a:p>
          <a:p>
            <a:pPr defTabSz="873125"/>
            <a:r>
              <a:rPr lang="en-US" sz="1600" dirty="0" smtClean="0"/>
              <a:t>The task is to change an outdated imitative Nature use paradigm which causes: </a:t>
            </a:r>
          </a:p>
          <a:p>
            <a:pPr defTabSz="873125">
              <a:buFont typeface="Wingdings" pitchFamily="2" charset="2"/>
              <a:buChar char="ü"/>
            </a:pPr>
            <a:r>
              <a:rPr lang="en-US" sz="1600" dirty="0" err="1" smtClean="0"/>
              <a:t>humic</a:t>
            </a:r>
            <a:r>
              <a:rPr lang="en-US" sz="1600" dirty="0" smtClean="0"/>
              <a:t> substances application to soil:</a:t>
            </a:r>
          </a:p>
          <a:p>
            <a:pPr defTabSz="873125">
              <a:buFont typeface="Wingdings" pitchFamily="2" charset="2"/>
              <a:buChar char="ü"/>
            </a:pPr>
            <a:r>
              <a:rPr lang="en-US" sz="1600" dirty="0" smtClean="0"/>
              <a:t>soil and water health deterioration; </a:t>
            </a:r>
          </a:p>
          <a:p>
            <a:pPr defTabSz="873125">
              <a:buFont typeface="Wingdings" pitchFamily="2" charset="2"/>
              <a:buChar char="ü"/>
            </a:pPr>
            <a:r>
              <a:rPr lang="en-US" sz="1600" dirty="0" smtClean="0"/>
              <a:t>waste, biosphere, climate uncertainties;</a:t>
            </a:r>
          </a:p>
          <a:p>
            <a:pPr defTabSz="873125">
              <a:buFont typeface="Wingdings" pitchFamily="2" charset="2"/>
              <a:buChar char="ü"/>
            </a:pPr>
            <a:r>
              <a:rPr lang="en-US" sz="1600" dirty="0" smtClean="0"/>
              <a:t>false calls for outdated technologies slight modernization;</a:t>
            </a:r>
          </a:p>
          <a:p>
            <a:pPr defTabSz="873125">
              <a:buFont typeface="Wingdings" pitchFamily="2" charset="2"/>
              <a:buChar char="ü"/>
            </a:pPr>
            <a:r>
              <a:rPr lang="en-US" sz="1600" dirty="0" smtClean="0"/>
              <a:t>false calls for carbon direct sequestration, and other mistakes in global elemental cycles management;</a:t>
            </a:r>
          </a:p>
          <a:p>
            <a:pPr defTabSz="873125">
              <a:buFont typeface="Wingdings" pitchFamily="2" charset="2"/>
              <a:buChar char="ü"/>
            </a:pPr>
            <a:r>
              <a:rPr lang="en-US" sz="1600" dirty="0" smtClean="0"/>
              <a:t>Forests and forest lines degradation in the semiarid environment.</a:t>
            </a:r>
          </a:p>
          <a:p>
            <a:pPr defTabSz="873125"/>
            <a:endParaRPr lang="en-US" sz="1600" b="1" dirty="0" smtClean="0">
              <a:solidFill>
                <a:srgbClr val="CC0066"/>
              </a:solidFill>
            </a:endParaRPr>
          </a:p>
          <a:p>
            <a:pPr defTabSz="873125"/>
            <a:r>
              <a:rPr lang="en-US" sz="1600" dirty="0" smtClean="0"/>
              <a:t>Technological platform of </a:t>
            </a:r>
            <a:r>
              <a:rPr lang="en-US" sz="1600" dirty="0" err="1" smtClean="0"/>
              <a:t>Noosphere</a:t>
            </a:r>
            <a:r>
              <a:rPr lang="en-US" sz="1600" dirty="0" smtClean="0"/>
              <a:t> is to be developed concerning the fact that current multi-alternative business development model is becoming biosphere restricted.</a:t>
            </a:r>
            <a:endParaRPr lang="en-US" sz="1600" dirty="0"/>
          </a:p>
        </p:txBody>
      </p:sp>
      <p:sp>
        <p:nvSpPr>
          <p:cNvPr id="4" name="Rectangle 4"/>
          <p:cNvSpPr>
            <a:spLocks noChangeArrowheads="1"/>
          </p:cNvSpPr>
          <p:nvPr/>
        </p:nvSpPr>
        <p:spPr bwMode="auto">
          <a:xfrm>
            <a:off x="467544" y="4869160"/>
            <a:ext cx="6696744" cy="1627009"/>
          </a:xfrm>
          <a:prstGeom prst="rect">
            <a:avLst/>
          </a:prstGeom>
          <a:solidFill>
            <a:srgbClr val="FFFF99">
              <a:alpha val="85001"/>
            </a:srgbClr>
          </a:solidFill>
          <a:ln w="9525">
            <a:solidFill>
              <a:schemeClr val="bg2"/>
            </a:solidFill>
            <a:miter lim="800000"/>
            <a:headEnd/>
            <a:tailEnd/>
          </a:ln>
          <a:effectLst/>
        </p:spPr>
        <p:txBody>
          <a:bodyPr wrap="square" lIns="87275" tIns="43637" rIns="87275" bIns="43637">
            <a:spAutoFit/>
          </a:bodyPr>
          <a:lstStyle/>
          <a:p>
            <a:pPr defTabSz="873125"/>
            <a:r>
              <a:rPr lang="en-US" sz="1600" dirty="0" smtClean="0">
                <a:solidFill>
                  <a:srgbClr val="FF0000"/>
                </a:solidFill>
              </a:rPr>
              <a:t>The way out has been proposed by Aristotle. Strong very elegant say:</a:t>
            </a:r>
          </a:p>
          <a:p>
            <a:pPr defTabSz="873125"/>
            <a:endParaRPr lang="en-US" sz="1600" dirty="0" smtClean="0">
              <a:solidFill>
                <a:srgbClr val="FF0000"/>
              </a:solidFill>
            </a:endParaRPr>
          </a:p>
          <a:p>
            <a:pPr defTabSz="873125"/>
            <a:r>
              <a:rPr lang="en-US" sz="1600" dirty="0" smtClean="0">
                <a:solidFill>
                  <a:srgbClr val="FF0000"/>
                </a:solidFill>
              </a:rPr>
              <a:t> The </a:t>
            </a:r>
            <a:r>
              <a:rPr lang="en-US" sz="1600" dirty="0">
                <a:solidFill>
                  <a:srgbClr val="FF0000"/>
                </a:solidFill>
              </a:rPr>
              <a:t>“</a:t>
            </a:r>
            <a:r>
              <a:rPr lang="en-US" sz="1600" dirty="0" err="1">
                <a:solidFill>
                  <a:srgbClr val="FF0000"/>
                </a:solidFill>
              </a:rPr>
              <a:t>techne</a:t>
            </a:r>
            <a:r>
              <a:rPr lang="en-US" sz="1600" dirty="0">
                <a:solidFill>
                  <a:srgbClr val="FF0000"/>
                </a:solidFill>
              </a:rPr>
              <a:t>” is not a simple imitation, but the way for human to find a proper niche for completion the phenomena or processes "which nature does not bring to a finish" in her nonchalance.</a:t>
            </a:r>
            <a:r>
              <a:rPr lang="ru-RU" sz="1600" dirty="0">
                <a:solidFill>
                  <a:srgbClr val="FF0000"/>
                </a:solidFill>
              </a:rPr>
              <a:t> </a:t>
            </a:r>
            <a:endParaRPr lang="en-US" sz="1600" dirty="0">
              <a:solidFill>
                <a:srgbClr val="FF0000"/>
              </a:solidFill>
            </a:endParaRPr>
          </a:p>
          <a:p>
            <a:pPr algn="r" defTabSz="873125"/>
            <a:r>
              <a:rPr lang="en-US" sz="1600" dirty="0">
                <a:solidFill>
                  <a:srgbClr val="FF0000"/>
                </a:solidFill>
              </a:rPr>
              <a:t>Aristotle </a:t>
            </a:r>
            <a:endParaRPr lang="ru-RU" sz="1600" dirty="0">
              <a:solidFill>
                <a:srgbClr val="FF0000"/>
              </a:solidFill>
            </a:endParaRPr>
          </a:p>
        </p:txBody>
      </p:sp>
      <p:sp>
        <p:nvSpPr>
          <p:cNvPr id="5" name="Rectangle 8"/>
          <p:cNvSpPr>
            <a:spLocks noChangeArrowheads="1"/>
          </p:cNvSpPr>
          <p:nvPr/>
        </p:nvSpPr>
        <p:spPr bwMode="auto">
          <a:xfrm>
            <a:off x="2051720" y="1412776"/>
            <a:ext cx="3960440" cy="395903"/>
          </a:xfrm>
          <a:prstGeom prst="rect">
            <a:avLst/>
          </a:prstGeom>
          <a:solidFill>
            <a:srgbClr val="FFFF99">
              <a:alpha val="85001"/>
            </a:srgbClr>
          </a:solidFill>
          <a:ln w="9525">
            <a:solidFill>
              <a:schemeClr val="bg2"/>
            </a:solidFill>
            <a:miter lim="800000"/>
            <a:headEnd/>
            <a:tailEnd/>
          </a:ln>
          <a:effectLst/>
        </p:spPr>
        <p:txBody>
          <a:bodyPr wrap="square" lIns="87275" tIns="43637" rIns="87275" bIns="43637">
            <a:spAutoFit/>
          </a:bodyPr>
          <a:lstStyle/>
          <a:p>
            <a:pPr defTabSz="873125"/>
            <a:r>
              <a:rPr lang="en-US" sz="2000" dirty="0" smtClean="0"/>
              <a:t>“Ecosphere – technology” conflict</a:t>
            </a:r>
            <a:endParaRPr lang="ru-RU" sz="2000" dirty="0">
              <a:solidFill>
                <a:srgbClr val="FF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Номер слайда 5"/>
          <p:cNvSpPr>
            <a:spLocks noGrp="1"/>
          </p:cNvSpPr>
          <p:nvPr>
            <p:ph type="sldNum" sz="quarter" idx="12"/>
          </p:nvPr>
        </p:nvSpPr>
        <p:spPr>
          <a:ln/>
        </p:spPr>
        <p:txBody>
          <a:bodyPr/>
          <a:lstStyle/>
          <a:p>
            <a:fld id="{C7CDCE5D-08FC-400A-B0FF-2F6D7FC36726}" type="slidenum">
              <a:rPr lang="ru-RU"/>
              <a:pPr/>
              <a:t>20</a:t>
            </a:fld>
            <a:endParaRPr lang="ru-RU"/>
          </a:p>
        </p:txBody>
      </p:sp>
      <p:sp>
        <p:nvSpPr>
          <p:cNvPr id="265218" name="Rectangle 2"/>
          <p:cNvSpPr>
            <a:spLocks noChangeArrowheads="1"/>
          </p:cNvSpPr>
          <p:nvPr/>
        </p:nvSpPr>
        <p:spPr bwMode="auto">
          <a:xfrm>
            <a:off x="251520" y="260648"/>
            <a:ext cx="8640960" cy="2816156"/>
          </a:xfrm>
          <a:prstGeom prst="rect">
            <a:avLst/>
          </a:prstGeom>
          <a:solidFill>
            <a:srgbClr val="FFFF99">
              <a:alpha val="0"/>
            </a:srgbClr>
          </a:solidFill>
          <a:ln w="9525">
            <a:noFill/>
            <a:miter lim="800000"/>
            <a:headEnd/>
            <a:tailEnd/>
          </a:ln>
          <a:effectLst/>
        </p:spPr>
        <p:txBody>
          <a:bodyPr wrap="square">
            <a:spAutoFit/>
          </a:bodyPr>
          <a:lstStyle/>
          <a:p>
            <a:r>
              <a:rPr lang="en-US" altLang="en-US" sz="1700" b="1" dirty="0" smtClean="0"/>
              <a:t>Current irrigation paradigm </a:t>
            </a:r>
            <a:endParaRPr lang="ru-RU" altLang="en-US" sz="1700" b="1" dirty="0" smtClean="0"/>
          </a:p>
          <a:p>
            <a:endParaRPr lang="en-US" altLang="en-US" sz="1600" dirty="0" smtClean="0"/>
          </a:p>
          <a:p>
            <a:r>
              <a:rPr lang="en-US" dirty="0" smtClean="0"/>
              <a:t>Irrigation consumption is 95% of freshwater global resources. Standard irrigation water losses are 4–15 times greater than empirically determined irrigation water need of plants. </a:t>
            </a:r>
          </a:p>
          <a:p>
            <a:r>
              <a:rPr lang="en-US" altLang="en-US" dirty="0" smtClean="0"/>
              <a:t>Current outdated irrigation paradigm is imitational, gravitational, frontal, and continuous-isotropic, and inappropriate for soil organic matter synthesis, as well as for </a:t>
            </a:r>
            <a:r>
              <a:rPr lang="en-US" dirty="0" err="1" smtClean="0">
                <a:solidFill>
                  <a:srgbClr val="FF0000"/>
                </a:solidFill>
              </a:rPr>
              <a:t>humic</a:t>
            </a:r>
            <a:r>
              <a:rPr lang="en-US" dirty="0" smtClean="0">
                <a:solidFill>
                  <a:srgbClr val="FF0000"/>
                </a:solidFill>
              </a:rPr>
              <a:t> substances</a:t>
            </a:r>
            <a:r>
              <a:rPr lang="en-US" altLang="en-US" dirty="0" smtClean="0"/>
              <a:t>.  </a:t>
            </a:r>
            <a:r>
              <a:rPr lang="en-US" altLang="en-US" dirty="0" smtClean="0">
                <a:solidFill>
                  <a:srgbClr val="FF0000"/>
                </a:solidFill>
              </a:rPr>
              <a:t>This paradigm is improper for </a:t>
            </a:r>
            <a:r>
              <a:rPr lang="en-US" altLang="en-US" dirty="0" err="1" smtClean="0">
                <a:solidFill>
                  <a:srgbClr val="FF0000"/>
                </a:solidFill>
              </a:rPr>
              <a:t>silviculture</a:t>
            </a:r>
            <a:r>
              <a:rPr lang="en-US" altLang="en-US" dirty="0" smtClean="0">
                <a:solidFill>
                  <a:srgbClr val="FF0000"/>
                </a:solidFill>
              </a:rPr>
              <a:t>.</a:t>
            </a:r>
          </a:p>
          <a:p>
            <a:endParaRPr lang="en-US" dirty="0" smtClean="0"/>
          </a:p>
          <a:p>
            <a:r>
              <a:rPr lang="en-US" dirty="0" smtClean="0"/>
              <a:t>Reasons for the new developments in the field of plant water supply are obvious. </a:t>
            </a:r>
            <a:endParaRPr lang="ru-RU" dirty="0"/>
          </a:p>
        </p:txBody>
      </p:sp>
      <p:pic>
        <p:nvPicPr>
          <p:cNvPr id="265219" name="Picture 3" descr="Water consumption per area in China and israel"/>
          <p:cNvPicPr>
            <a:picLocks noChangeAspect="1" noChangeArrowheads="1"/>
          </p:cNvPicPr>
          <p:nvPr/>
        </p:nvPicPr>
        <p:blipFill>
          <a:blip r:embed="rId3" cstate="print"/>
          <a:srcRect b="12263"/>
          <a:stretch>
            <a:fillRect/>
          </a:stretch>
        </p:blipFill>
        <p:spPr bwMode="auto">
          <a:xfrm>
            <a:off x="251520" y="4005064"/>
            <a:ext cx="3723436" cy="2592287"/>
          </a:xfrm>
          <a:prstGeom prst="rect">
            <a:avLst/>
          </a:prstGeom>
          <a:noFill/>
        </p:spPr>
      </p:pic>
      <p:pic>
        <p:nvPicPr>
          <p:cNvPr id="265220" name="Picture 4" descr="Irrigation1"/>
          <p:cNvPicPr>
            <a:picLocks noChangeAspect="1" noChangeArrowheads="1"/>
          </p:cNvPicPr>
          <p:nvPr/>
        </p:nvPicPr>
        <p:blipFill>
          <a:blip r:embed="rId4" cstate="print">
            <a:lum bright="6000"/>
          </a:blip>
          <a:srcRect/>
          <a:stretch>
            <a:fillRect/>
          </a:stretch>
        </p:blipFill>
        <p:spPr bwMode="auto">
          <a:xfrm>
            <a:off x="3995936" y="4797152"/>
            <a:ext cx="2592288" cy="1736357"/>
          </a:xfrm>
          <a:prstGeom prst="rect">
            <a:avLst/>
          </a:prstGeom>
          <a:noFill/>
        </p:spPr>
      </p:pic>
      <p:pic>
        <p:nvPicPr>
          <p:cNvPr id="265221" name="Picture 5" descr="India irrigation nigtmare"/>
          <p:cNvPicPr>
            <a:picLocks noChangeAspect="1" noChangeArrowheads="1"/>
          </p:cNvPicPr>
          <p:nvPr/>
        </p:nvPicPr>
        <p:blipFill>
          <a:blip r:embed="rId5" cstate="print"/>
          <a:srcRect/>
          <a:stretch>
            <a:fillRect/>
          </a:stretch>
        </p:blipFill>
        <p:spPr bwMode="auto">
          <a:xfrm>
            <a:off x="3995936" y="3140968"/>
            <a:ext cx="2592288" cy="1702338"/>
          </a:xfrm>
          <a:prstGeom prst="rect">
            <a:avLst/>
          </a:prstGeom>
          <a:noFill/>
          <a:ln w="9525">
            <a:noFill/>
            <a:miter lim="800000"/>
            <a:headEnd/>
            <a:tailEnd/>
          </a:ln>
        </p:spPr>
      </p:pic>
      <p:sp>
        <p:nvSpPr>
          <p:cNvPr id="265222" name="Rectangle 6"/>
          <p:cNvSpPr>
            <a:spLocks noChangeArrowheads="1"/>
          </p:cNvSpPr>
          <p:nvPr/>
        </p:nvSpPr>
        <p:spPr bwMode="auto">
          <a:xfrm>
            <a:off x="6732240" y="3356992"/>
            <a:ext cx="2232843" cy="877163"/>
          </a:xfrm>
          <a:prstGeom prst="rect">
            <a:avLst/>
          </a:prstGeom>
          <a:solidFill>
            <a:srgbClr val="FFFF99">
              <a:alpha val="0"/>
            </a:srgbClr>
          </a:solidFill>
          <a:ln w="9525">
            <a:noFill/>
            <a:miter lim="800000"/>
            <a:headEnd/>
            <a:tailEnd/>
          </a:ln>
          <a:effectLst/>
        </p:spPr>
        <p:txBody>
          <a:bodyPr wrap="square">
            <a:spAutoFit/>
          </a:bodyPr>
          <a:lstStyle/>
          <a:p>
            <a:pPr lvl="0" eaLnBrk="0" fontAlgn="b" hangingPunct="0"/>
            <a:r>
              <a:rPr lang="en-US" altLang="en-US" sz="1700" dirty="0" smtClean="0">
                <a:solidFill>
                  <a:srgbClr val="000000"/>
                </a:solidFill>
              </a:rPr>
              <a:t>In the world</a:t>
            </a:r>
            <a:r>
              <a:rPr lang="ru-RU" altLang="en-US" sz="1700" dirty="0" smtClean="0">
                <a:solidFill>
                  <a:srgbClr val="000000"/>
                </a:solidFill>
              </a:rPr>
              <a:t> – </a:t>
            </a:r>
            <a:r>
              <a:rPr lang="en-US" altLang="en-US" sz="1700" dirty="0" smtClean="0">
                <a:solidFill>
                  <a:srgbClr val="000000"/>
                </a:solidFill>
              </a:rPr>
              <a:t>up to</a:t>
            </a:r>
            <a:r>
              <a:rPr lang="ru-RU" altLang="en-US" sz="1700" dirty="0" smtClean="0">
                <a:solidFill>
                  <a:srgbClr val="000000"/>
                </a:solidFill>
              </a:rPr>
              <a:t> 50 000 </a:t>
            </a:r>
            <a:r>
              <a:rPr lang="en-US" altLang="en-US" sz="1700" dirty="0" smtClean="0">
                <a:solidFill>
                  <a:srgbClr val="000000"/>
                </a:solidFill>
              </a:rPr>
              <a:t>m</a:t>
            </a:r>
            <a:r>
              <a:rPr lang="ru-RU" altLang="en-US" sz="1700" baseline="30000" dirty="0" smtClean="0">
                <a:solidFill>
                  <a:srgbClr val="000000"/>
                </a:solidFill>
              </a:rPr>
              <a:t>3</a:t>
            </a:r>
            <a:r>
              <a:rPr lang="ru-RU" altLang="en-US" sz="1700" dirty="0" smtClean="0">
                <a:solidFill>
                  <a:srgbClr val="000000"/>
                </a:solidFill>
              </a:rPr>
              <a:t>/га </a:t>
            </a:r>
            <a:r>
              <a:rPr lang="en-US" altLang="en-US" sz="1700" dirty="0" smtClean="0">
                <a:solidFill>
                  <a:srgbClr val="000000"/>
                </a:solidFill>
              </a:rPr>
              <a:t>per year</a:t>
            </a:r>
            <a:r>
              <a:rPr lang="ru-RU" altLang="en-US" sz="1700" dirty="0" smtClean="0">
                <a:solidFill>
                  <a:srgbClr val="000000"/>
                </a:solidFill>
              </a:rPr>
              <a:t>.</a:t>
            </a:r>
            <a:endParaRPr lang="en-US" altLang="en-US" sz="1700" dirty="0" smtClean="0"/>
          </a:p>
        </p:txBody>
      </p:sp>
      <p:sp>
        <p:nvSpPr>
          <p:cNvPr id="265230" name="Rectangle 69"/>
          <p:cNvSpPr>
            <a:spLocks noChangeArrowheads="1"/>
          </p:cNvSpPr>
          <p:nvPr/>
        </p:nvSpPr>
        <p:spPr bwMode="auto">
          <a:xfrm>
            <a:off x="6732240" y="5085184"/>
            <a:ext cx="2267744" cy="877163"/>
          </a:xfrm>
          <a:prstGeom prst="rect">
            <a:avLst/>
          </a:prstGeom>
          <a:solidFill>
            <a:srgbClr val="FFFF99">
              <a:alpha val="0"/>
            </a:srgbClr>
          </a:solidFill>
          <a:ln w="9525">
            <a:noFill/>
            <a:miter lim="800000"/>
            <a:headEnd/>
            <a:tailEnd/>
          </a:ln>
        </p:spPr>
        <p:txBody>
          <a:bodyPr wrap="square">
            <a:spAutoFit/>
          </a:bodyPr>
          <a:lstStyle/>
          <a:p>
            <a:r>
              <a:rPr lang="en-US" altLang="en-US" sz="1700" dirty="0"/>
              <a:t>USA</a:t>
            </a:r>
          </a:p>
          <a:p>
            <a:r>
              <a:rPr lang="en-US" altLang="en-US" sz="1700" dirty="0"/>
              <a:t>Water consumption up </a:t>
            </a:r>
            <a:r>
              <a:rPr lang="en-US" altLang="en-US" sz="1700" dirty="0" smtClean="0"/>
              <a:t>to </a:t>
            </a:r>
            <a:r>
              <a:rPr lang="ru-RU" altLang="en-US" sz="1700" dirty="0"/>
              <a:t>6 </a:t>
            </a:r>
            <a:r>
              <a:rPr lang="en-US" altLang="en-US" sz="1700" dirty="0"/>
              <a:t>ft per year</a:t>
            </a:r>
            <a:r>
              <a:rPr lang="ru-RU" altLang="en-US" sz="1700" dirty="0"/>
              <a:t> </a:t>
            </a:r>
          </a:p>
        </p:txBody>
      </p:sp>
      <p:sp>
        <p:nvSpPr>
          <p:cNvPr id="11" name="Rectangle 6"/>
          <p:cNvSpPr>
            <a:spLocks noChangeArrowheads="1"/>
          </p:cNvSpPr>
          <p:nvPr/>
        </p:nvSpPr>
        <p:spPr bwMode="auto">
          <a:xfrm>
            <a:off x="251520" y="3284984"/>
            <a:ext cx="3312368" cy="615553"/>
          </a:xfrm>
          <a:prstGeom prst="rect">
            <a:avLst/>
          </a:prstGeom>
          <a:solidFill>
            <a:srgbClr val="FFFF99">
              <a:alpha val="0"/>
            </a:srgbClr>
          </a:solidFill>
          <a:ln w="9525">
            <a:noFill/>
            <a:miter lim="800000"/>
            <a:headEnd/>
            <a:tailEnd/>
          </a:ln>
          <a:effectLst/>
        </p:spPr>
        <p:txBody>
          <a:bodyPr wrap="square">
            <a:spAutoFit/>
          </a:bodyPr>
          <a:lstStyle/>
          <a:p>
            <a:pPr lvl="0" eaLnBrk="0" fontAlgn="b" hangingPunct="0"/>
            <a:r>
              <a:rPr lang="en-US" altLang="en-US" sz="1700" dirty="0" smtClean="0">
                <a:solidFill>
                  <a:srgbClr val="000000"/>
                </a:solidFill>
              </a:rPr>
              <a:t>Water consumption for</a:t>
            </a:r>
            <a:r>
              <a:rPr lang="ru-RU" altLang="en-US" sz="1700" dirty="0" smtClean="0">
                <a:solidFill>
                  <a:srgbClr val="000000"/>
                </a:solidFill>
              </a:rPr>
              <a:t> </a:t>
            </a:r>
            <a:r>
              <a:rPr lang="en-US" altLang="en-US" sz="1700" dirty="0" smtClean="0">
                <a:solidFill>
                  <a:srgbClr val="000000"/>
                </a:solidFill>
              </a:rPr>
              <a:t>irrigation, m</a:t>
            </a:r>
            <a:r>
              <a:rPr lang="ru-RU" altLang="en-US" sz="1700" baseline="30000" dirty="0" smtClean="0">
                <a:solidFill>
                  <a:srgbClr val="000000"/>
                </a:solidFill>
              </a:rPr>
              <a:t>3</a:t>
            </a:r>
            <a:r>
              <a:rPr lang="ru-RU" altLang="en-US" sz="1700" dirty="0" smtClean="0">
                <a:solidFill>
                  <a:srgbClr val="000000"/>
                </a:solidFill>
              </a:rPr>
              <a:t>/</a:t>
            </a:r>
            <a:r>
              <a:rPr lang="en-US" altLang="en-US" sz="1700" dirty="0" smtClean="0">
                <a:solidFill>
                  <a:srgbClr val="000000"/>
                </a:solidFill>
              </a:rPr>
              <a:t>ha per year</a:t>
            </a:r>
            <a:r>
              <a:rPr lang="ru-RU" altLang="en-US" sz="1700" dirty="0" smtClean="0">
                <a:solidFill>
                  <a:srgbClr val="000000"/>
                </a:solidFill>
              </a:rPr>
              <a:t>. </a:t>
            </a:r>
            <a:endParaRPr lang="en-US" altLang="en-US" sz="1700" dirty="0" smtClean="0">
              <a:solidFill>
                <a:srgbClr val="00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44" name="Picture 10" descr="kapi2"/>
          <p:cNvPicPr>
            <a:picLocks noChangeAspect="1" noChangeArrowheads="1"/>
          </p:cNvPicPr>
          <p:nvPr/>
        </p:nvPicPr>
        <p:blipFill>
          <a:blip r:embed="rId2" cstate="print"/>
          <a:srcRect/>
          <a:stretch>
            <a:fillRect/>
          </a:stretch>
        </p:blipFill>
        <p:spPr bwMode="auto">
          <a:xfrm>
            <a:off x="2627313" y="1052513"/>
            <a:ext cx="2378075" cy="2447925"/>
          </a:xfrm>
          <a:prstGeom prst="rect">
            <a:avLst/>
          </a:prstGeom>
          <a:noFill/>
          <a:ln w="9525">
            <a:noFill/>
            <a:miter lim="800000"/>
            <a:headEnd/>
            <a:tailEnd/>
          </a:ln>
        </p:spPr>
      </p:pic>
      <p:sp>
        <p:nvSpPr>
          <p:cNvPr id="11" name="Номер слайда 5"/>
          <p:cNvSpPr>
            <a:spLocks noGrp="1"/>
          </p:cNvSpPr>
          <p:nvPr>
            <p:ph type="sldNum" sz="quarter" idx="12"/>
          </p:nvPr>
        </p:nvSpPr>
        <p:spPr>
          <a:ln/>
        </p:spPr>
        <p:txBody>
          <a:bodyPr/>
          <a:lstStyle/>
          <a:p>
            <a:fld id="{B720D47B-7421-42F1-9A6B-D42B715EC439}" type="slidenum">
              <a:rPr lang="ru-RU"/>
              <a:pPr/>
              <a:t>21</a:t>
            </a:fld>
            <a:endParaRPr lang="ru-RU" dirty="0"/>
          </a:p>
        </p:txBody>
      </p:sp>
      <p:sp>
        <p:nvSpPr>
          <p:cNvPr id="15" name="Номер слайда 5"/>
          <p:cNvSpPr txBox="1">
            <a:spLocks noGrp="1"/>
          </p:cNvSpPr>
          <p:nvPr/>
        </p:nvSpPr>
        <p:spPr>
          <a:xfrm>
            <a:off x="6553200" y="6356350"/>
            <a:ext cx="2133600" cy="365125"/>
          </a:xfrm>
          <a:prstGeom prst="rect">
            <a:avLst/>
          </a:prstGeom>
          <a:noFill/>
        </p:spPr>
        <p:txBody>
          <a:bodyPr anchor="ctr"/>
          <a:lstStyle/>
          <a:p>
            <a:pPr algn="r">
              <a:defRPr/>
            </a:pPr>
            <a:fld id="{37C250AE-DD1D-4839-B1EF-5E823ADD4342}" type="slidenum">
              <a:rPr lang="ru-RU" altLang="en-US" sz="1200">
                <a:solidFill>
                  <a:schemeClr val="tx1">
                    <a:tint val="75000"/>
                  </a:schemeClr>
                </a:solidFill>
              </a:rPr>
              <a:pPr algn="r">
                <a:defRPr/>
              </a:pPr>
              <a:t>21</a:t>
            </a:fld>
            <a:endParaRPr lang="ru-RU" altLang="en-US" sz="1200">
              <a:solidFill>
                <a:schemeClr val="tx1">
                  <a:tint val="75000"/>
                </a:schemeClr>
              </a:solidFill>
            </a:endParaRPr>
          </a:p>
        </p:txBody>
      </p:sp>
      <p:sp>
        <p:nvSpPr>
          <p:cNvPr id="321539" name="Rectangle 2"/>
          <p:cNvSpPr>
            <a:spLocks noChangeArrowheads="1"/>
          </p:cNvSpPr>
          <p:nvPr/>
        </p:nvSpPr>
        <p:spPr bwMode="auto">
          <a:xfrm>
            <a:off x="323850" y="260648"/>
            <a:ext cx="4608190" cy="738664"/>
          </a:xfrm>
          <a:prstGeom prst="rect">
            <a:avLst/>
          </a:prstGeom>
          <a:solidFill>
            <a:srgbClr val="FFFF99"/>
          </a:solidFill>
          <a:ln w="9525">
            <a:noFill/>
            <a:miter lim="800000"/>
            <a:headEnd/>
            <a:tailEnd/>
          </a:ln>
        </p:spPr>
        <p:txBody>
          <a:bodyPr wrap="square">
            <a:spAutoFit/>
          </a:bodyPr>
          <a:lstStyle/>
          <a:p>
            <a:r>
              <a:rPr lang="en-US" altLang="en-US" sz="2400" dirty="0"/>
              <a:t>Drip </a:t>
            </a:r>
            <a:r>
              <a:rPr lang="en-US" altLang="en-US" sz="2400" dirty="0" smtClean="0"/>
              <a:t>irrigation</a:t>
            </a:r>
          </a:p>
          <a:p>
            <a:pPr lvl="0"/>
            <a:r>
              <a:rPr lang="en-US" altLang="en-US" dirty="0" smtClean="0">
                <a:latin typeface="Arial" pitchFamily="34" charset="0"/>
                <a:cs typeface="Arial" pitchFamily="34" charset="0"/>
              </a:rPr>
              <a:t>Water consumption is up to </a:t>
            </a:r>
            <a:r>
              <a:rPr lang="ru-RU" altLang="en-US" dirty="0" smtClean="0">
                <a:latin typeface="Arial" pitchFamily="34" charset="0"/>
                <a:cs typeface="Arial" pitchFamily="34" charset="0"/>
              </a:rPr>
              <a:t>12 000 </a:t>
            </a:r>
            <a:r>
              <a:rPr lang="en-US" altLang="en-US" dirty="0" smtClean="0">
                <a:latin typeface="Arial" pitchFamily="34" charset="0"/>
                <a:cs typeface="Arial" pitchFamily="34" charset="0"/>
              </a:rPr>
              <a:t>m</a:t>
            </a:r>
            <a:r>
              <a:rPr lang="ru-RU" altLang="en-US" baseline="30000" dirty="0" smtClean="0">
                <a:latin typeface="Arial" pitchFamily="34" charset="0"/>
                <a:cs typeface="Arial" pitchFamily="34" charset="0"/>
              </a:rPr>
              <a:t>3</a:t>
            </a:r>
            <a:r>
              <a:rPr lang="ru-RU" altLang="en-US" dirty="0" smtClean="0">
                <a:latin typeface="Arial" pitchFamily="34" charset="0"/>
                <a:cs typeface="Arial" pitchFamily="34" charset="0"/>
              </a:rPr>
              <a:t>/</a:t>
            </a:r>
            <a:r>
              <a:rPr lang="en-US" altLang="en-US" dirty="0" smtClean="0">
                <a:latin typeface="Arial" pitchFamily="34" charset="0"/>
                <a:cs typeface="Arial" pitchFamily="34" charset="0"/>
              </a:rPr>
              <a:t>ha</a:t>
            </a:r>
            <a:r>
              <a:rPr lang="ru-RU" altLang="en-US" dirty="0" smtClean="0">
                <a:latin typeface="Arial" pitchFamily="34" charset="0"/>
                <a:cs typeface="Arial" pitchFamily="34" charset="0"/>
              </a:rPr>
              <a:t> </a:t>
            </a:r>
            <a:endParaRPr lang="ru-RU" altLang="en-US" dirty="0">
              <a:latin typeface="Arial" pitchFamily="34" charset="0"/>
              <a:cs typeface="Arial" pitchFamily="34" charset="0"/>
            </a:endParaRPr>
          </a:p>
        </p:txBody>
      </p:sp>
      <p:sp>
        <p:nvSpPr>
          <p:cNvPr id="321540" name="Rectangle 3"/>
          <p:cNvSpPr>
            <a:spLocks noChangeArrowheads="1"/>
          </p:cNvSpPr>
          <p:nvPr/>
        </p:nvSpPr>
        <p:spPr bwMode="auto">
          <a:xfrm>
            <a:off x="5508104" y="332656"/>
            <a:ext cx="3311723" cy="2862322"/>
          </a:xfrm>
          <a:prstGeom prst="rect">
            <a:avLst/>
          </a:prstGeom>
          <a:solidFill>
            <a:srgbClr val="FFFF99"/>
          </a:solidFill>
          <a:ln w="9525">
            <a:noFill/>
            <a:miter lim="800000"/>
            <a:headEnd/>
            <a:tailEnd/>
          </a:ln>
        </p:spPr>
        <p:txBody>
          <a:bodyPr wrap="square">
            <a:spAutoFit/>
          </a:bodyPr>
          <a:lstStyle/>
          <a:p>
            <a:r>
              <a:rPr lang="en-US" altLang="en-US" dirty="0" smtClean="0"/>
              <a:t>Drip irrigation (or subsoil drip irrigation) causes profile and lateral water loss due to emitter water discharge deviation, soil local over-moistening and dispersion, and soil and </a:t>
            </a:r>
            <a:r>
              <a:rPr lang="en-US" altLang="en-US" dirty="0" err="1" smtClean="0"/>
              <a:t>vadose</a:t>
            </a:r>
            <a:r>
              <a:rPr lang="en-US" altLang="en-US" dirty="0" smtClean="0"/>
              <a:t> zone water preferential flows</a:t>
            </a:r>
            <a:r>
              <a:rPr lang="ru-RU" altLang="en-US" dirty="0" smtClean="0"/>
              <a:t>.</a:t>
            </a:r>
            <a:r>
              <a:rPr lang="en-US" altLang="en-US" dirty="0" smtClean="0"/>
              <a:t> </a:t>
            </a:r>
          </a:p>
          <a:p>
            <a:r>
              <a:rPr lang="en-US" altLang="en-US" dirty="0" smtClean="0"/>
              <a:t>Result: loss of soil quality, loss of fertilizes </a:t>
            </a:r>
            <a:r>
              <a:rPr lang="en-US" altLang="en-US" dirty="0"/>
              <a:t>and </a:t>
            </a:r>
            <a:r>
              <a:rPr lang="en-US" altLang="en-US" dirty="0" smtClean="0"/>
              <a:t>nutrients</a:t>
            </a:r>
            <a:r>
              <a:rPr lang="ru-RU" altLang="en-US" dirty="0" smtClean="0"/>
              <a:t>.</a:t>
            </a:r>
            <a:endParaRPr lang="ru-RU" altLang="en-US" dirty="0"/>
          </a:p>
        </p:txBody>
      </p:sp>
      <p:pic>
        <p:nvPicPr>
          <p:cNvPr id="321541" name="Picture 9" descr="grjadki"/>
          <p:cNvPicPr>
            <a:picLocks noChangeAspect="1" noChangeArrowheads="1"/>
          </p:cNvPicPr>
          <p:nvPr/>
        </p:nvPicPr>
        <p:blipFill>
          <a:blip r:embed="rId3" cstate="print"/>
          <a:srcRect/>
          <a:stretch>
            <a:fillRect/>
          </a:stretch>
        </p:blipFill>
        <p:spPr bwMode="auto">
          <a:xfrm>
            <a:off x="395288" y="1052513"/>
            <a:ext cx="2124075" cy="2447925"/>
          </a:xfrm>
          <a:prstGeom prst="rect">
            <a:avLst/>
          </a:prstGeom>
          <a:noFill/>
          <a:ln w="9525">
            <a:noFill/>
            <a:miter lim="800000"/>
            <a:headEnd/>
            <a:tailEnd/>
          </a:ln>
        </p:spPr>
      </p:pic>
      <p:pic>
        <p:nvPicPr>
          <p:cNvPr id="321542" name="Picture 5" descr="ирр1 2"/>
          <p:cNvPicPr>
            <a:picLocks noChangeAspect="1" noChangeArrowheads="1"/>
          </p:cNvPicPr>
          <p:nvPr/>
        </p:nvPicPr>
        <p:blipFill>
          <a:blip r:embed="rId4" cstate="print">
            <a:lum bright="-18000" contrast="12000"/>
          </a:blip>
          <a:srcRect l="12" t="12333" r="3158" b="1305"/>
          <a:stretch>
            <a:fillRect/>
          </a:stretch>
        </p:blipFill>
        <p:spPr bwMode="auto">
          <a:xfrm>
            <a:off x="395536" y="3645024"/>
            <a:ext cx="5184576" cy="2911885"/>
          </a:xfrm>
          <a:prstGeom prst="rect">
            <a:avLst/>
          </a:prstGeom>
          <a:noFill/>
          <a:ln w="9525">
            <a:noFill/>
            <a:miter lim="800000"/>
            <a:headEnd/>
            <a:tailEnd/>
          </a:ln>
        </p:spPr>
      </p:pic>
      <p:sp>
        <p:nvSpPr>
          <p:cNvPr id="321547" name="Rectangle 41"/>
          <p:cNvSpPr>
            <a:spLocks noChangeArrowheads="1"/>
          </p:cNvSpPr>
          <p:nvPr/>
        </p:nvSpPr>
        <p:spPr bwMode="auto">
          <a:xfrm>
            <a:off x="5868144" y="3573016"/>
            <a:ext cx="2880320" cy="2585323"/>
          </a:xfrm>
          <a:prstGeom prst="rect">
            <a:avLst/>
          </a:prstGeom>
          <a:noFill/>
          <a:ln w="9525" algn="ctr">
            <a:noFill/>
            <a:miter lim="800000"/>
            <a:headEnd/>
            <a:tailEnd/>
          </a:ln>
        </p:spPr>
        <p:txBody>
          <a:bodyPr wrap="square">
            <a:spAutoFit/>
          </a:bodyPr>
          <a:lstStyle/>
          <a:p>
            <a:r>
              <a:rPr lang="en-US" altLang="en-US" dirty="0" smtClean="0"/>
              <a:t>Current simulating gravitational frontal continuous-isotropic irrigation paradigm is environmentally dangerous, and not only in itself, but in focus of uncontrolled mineral-water </a:t>
            </a:r>
            <a:r>
              <a:rPr lang="en-US" altLang="en-US" dirty="0" smtClean="0"/>
              <a:t>interfaces.</a:t>
            </a:r>
            <a:endParaRPr lang="ru-RU" altLang="en-US" dirty="0">
              <a:solidFill>
                <a:srgbClr val="CC0066"/>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p:cNvSpPr>
            <a:spLocks noGrp="1"/>
          </p:cNvSpPr>
          <p:nvPr>
            <p:ph type="sldNum" sz="quarter" idx="12"/>
          </p:nvPr>
        </p:nvSpPr>
        <p:spPr>
          <a:ln/>
        </p:spPr>
        <p:txBody>
          <a:bodyPr/>
          <a:lstStyle/>
          <a:p>
            <a:fld id="{4FE7EE13-9384-43F6-B918-F4AB20861C90}" type="slidenum">
              <a:rPr lang="ru-RU"/>
              <a:pPr/>
              <a:t>22</a:t>
            </a:fld>
            <a:endParaRPr lang="ru-RU" dirty="0"/>
          </a:p>
        </p:txBody>
      </p:sp>
      <p:pic>
        <p:nvPicPr>
          <p:cNvPr id="268290" name="Picture 2" descr="Martin_ChangingParadigmforIrrigatedWater perc"/>
          <p:cNvPicPr>
            <a:picLocks noChangeAspect="1" noChangeArrowheads="1"/>
          </p:cNvPicPr>
          <p:nvPr/>
        </p:nvPicPr>
        <p:blipFill>
          <a:blip r:embed="rId2" cstate="print"/>
          <a:srcRect/>
          <a:stretch>
            <a:fillRect/>
          </a:stretch>
        </p:blipFill>
        <p:spPr bwMode="auto">
          <a:xfrm>
            <a:off x="4716016" y="260648"/>
            <a:ext cx="4033837" cy="3557588"/>
          </a:xfrm>
          <a:prstGeom prst="rect">
            <a:avLst/>
          </a:prstGeom>
          <a:noFill/>
          <a:ln w="9525">
            <a:noFill/>
            <a:miter lim="800000"/>
            <a:headEnd/>
            <a:tailEnd/>
          </a:ln>
        </p:spPr>
      </p:pic>
      <p:pic>
        <p:nvPicPr>
          <p:cNvPr id="268291" name="Picture 3" descr="Martin_ChangingParadigmforIrrigatedWater"/>
          <p:cNvPicPr>
            <a:picLocks noChangeAspect="1" noChangeArrowheads="1"/>
          </p:cNvPicPr>
          <p:nvPr/>
        </p:nvPicPr>
        <p:blipFill>
          <a:blip r:embed="rId3" cstate="print">
            <a:clrChange>
              <a:clrFrom>
                <a:srgbClr val="FFFFFF"/>
              </a:clrFrom>
              <a:clrTo>
                <a:srgbClr val="FFFFFF">
                  <a:alpha val="0"/>
                </a:srgbClr>
              </a:clrTo>
            </a:clrChange>
          </a:blip>
          <a:srcRect b="11314"/>
          <a:stretch>
            <a:fillRect/>
          </a:stretch>
        </p:blipFill>
        <p:spPr bwMode="auto">
          <a:xfrm>
            <a:off x="395536" y="3177780"/>
            <a:ext cx="4752528" cy="3347565"/>
          </a:xfrm>
          <a:prstGeom prst="rect">
            <a:avLst/>
          </a:prstGeom>
          <a:noFill/>
          <a:ln w="9525">
            <a:noFill/>
            <a:miter lim="800000"/>
            <a:headEnd/>
            <a:tailEnd/>
          </a:ln>
        </p:spPr>
      </p:pic>
      <p:sp>
        <p:nvSpPr>
          <p:cNvPr id="268293" name="Rectangle 8"/>
          <p:cNvSpPr>
            <a:spLocks noChangeArrowheads="1"/>
          </p:cNvSpPr>
          <p:nvPr/>
        </p:nvSpPr>
        <p:spPr bwMode="auto">
          <a:xfrm>
            <a:off x="5580112" y="4221088"/>
            <a:ext cx="3384376" cy="2308324"/>
          </a:xfrm>
          <a:prstGeom prst="rect">
            <a:avLst/>
          </a:prstGeom>
          <a:solidFill>
            <a:srgbClr val="FFFF99">
              <a:alpha val="0"/>
            </a:srgbClr>
          </a:solidFill>
          <a:ln w="9525">
            <a:noFill/>
            <a:miter lim="800000"/>
            <a:headEnd/>
            <a:tailEnd/>
          </a:ln>
        </p:spPr>
        <p:txBody>
          <a:bodyPr wrap="square">
            <a:spAutoFit/>
          </a:bodyPr>
          <a:lstStyle/>
          <a:p>
            <a:r>
              <a:rPr lang="en-US" altLang="en-US" dirty="0" smtClean="0">
                <a:solidFill>
                  <a:srgbClr val="CC0066"/>
                </a:solidFill>
              </a:rPr>
              <a:t>This is </a:t>
            </a:r>
            <a:r>
              <a:rPr lang="en-US" altLang="en-US" dirty="0">
                <a:solidFill>
                  <a:srgbClr val="CC0066"/>
                </a:solidFill>
              </a:rPr>
              <a:t>not a beneficial reuse.</a:t>
            </a:r>
          </a:p>
          <a:p>
            <a:r>
              <a:rPr lang="en-US" altLang="en-US" dirty="0"/>
              <a:t>Loss of water. </a:t>
            </a:r>
            <a:endParaRPr lang="en-US" altLang="en-US" dirty="0" smtClean="0"/>
          </a:p>
          <a:p>
            <a:r>
              <a:rPr lang="en-US" altLang="en-US" dirty="0" smtClean="0"/>
              <a:t>Leaching </a:t>
            </a:r>
            <a:r>
              <a:rPr lang="en-US" altLang="en-US" dirty="0"/>
              <a:t>of </a:t>
            </a:r>
            <a:r>
              <a:rPr lang="en-US" altLang="en-US" dirty="0" smtClean="0"/>
              <a:t>nutrients. </a:t>
            </a:r>
          </a:p>
          <a:p>
            <a:r>
              <a:rPr lang="en-US" altLang="en-US" dirty="0" smtClean="0"/>
              <a:t>Bad </a:t>
            </a:r>
            <a:r>
              <a:rPr lang="en-US" altLang="en-US" dirty="0"/>
              <a:t>quality of reused water</a:t>
            </a:r>
            <a:r>
              <a:rPr lang="en-US" altLang="en-US" dirty="0" smtClean="0"/>
              <a:t>.</a:t>
            </a:r>
          </a:p>
          <a:p>
            <a:r>
              <a:rPr lang="en-US" altLang="en-US" dirty="0" smtClean="0"/>
              <a:t>Spoiled C, nutrients, </a:t>
            </a:r>
            <a:r>
              <a:rPr lang="en-US" dirty="0" err="1" smtClean="0">
                <a:solidFill>
                  <a:srgbClr val="FF0000"/>
                </a:solidFill>
              </a:rPr>
              <a:t>humic</a:t>
            </a:r>
            <a:r>
              <a:rPr lang="en-US" dirty="0" smtClean="0">
                <a:solidFill>
                  <a:srgbClr val="FF0000"/>
                </a:solidFill>
              </a:rPr>
              <a:t> substances</a:t>
            </a:r>
            <a:r>
              <a:rPr lang="en-US" altLang="en-US" dirty="0" smtClean="0"/>
              <a:t>. </a:t>
            </a:r>
          </a:p>
          <a:p>
            <a:endParaRPr lang="en-US" altLang="en-US" dirty="0" smtClean="0"/>
          </a:p>
          <a:p>
            <a:r>
              <a:rPr lang="en-US" altLang="en-US" dirty="0" smtClean="0"/>
              <a:t>Soil </a:t>
            </a:r>
            <a:r>
              <a:rPr lang="en-US" altLang="en-US" dirty="0"/>
              <a:t>and </a:t>
            </a:r>
            <a:r>
              <a:rPr lang="en-US" altLang="en-US" dirty="0" smtClean="0"/>
              <a:t>landscape bad health.  </a:t>
            </a:r>
            <a:endParaRPr lang="ru-RU" altLang="en-US" dirty="0"/>
          </a:p>
        </p:txBody>
      </p:sp>
      <p:sp>
        <p:nvSpPr>
          <p:cNvPr id="268295" name="Rectangle 14"/>
          <p:cNvSpPr>
            <a:spLocks noChangeArrowheads="1"/>
          </p:cNvSpPr>
          <p:nvPr/>
        </p:nvSpPr>
        <p:spPr bwMode="auto">
          <a:xfrm>
            <a:off x="323528" y="260648"/>
            <a:ext cx="4392488" cy="2215991"/>
          </a:xfrm>
          <a:prstGeom prst="rect">
            <a:avLst/>
          </a:prstGeom>
          <a:noFill/>
          <a:ln w="9525" algn="ctr">
            <a:noFill/>
            <a:miter lim="800000"/>
            <a:headEnd/>
            <a:tailEnd/>
          </a:ln>
        </p:spPr>
        <p:txBody>
          <a:bodyPr wrap="square">
            <a:spAutoFit/>
          </a:bodyPr>
          <a:lstStyle/>
          <a:p>
            <a:r>
              <a:rPr lang="en-US" sz="2100" i="1" dirty="0">
                <a:solidFill>
                  <a:schemeClr val="hlink"/>
                </a:solidFill>
              </a:rPr>
              <a:t>Changing Paradigm in Irrigation Water Management!</a:t>
            </a:r>
            <a:r>
              <a:rPr lang="en-US" sz="2100" dirty="0"/>
              <a:t> </a:t>
            </a:r>
            <a:endParaRPr lang="en-US" sz="2100" dirty="0" smtClean="0"/>
          </a:p>
          <a:p>
            <a:endParaRPr lang="en-US" altLang="en-US" sz="2100" i="1" dirty="0" smtClean="0"/>
          </a:p>
          <a:p>
            <a:endParaRPr lang="en-US" altLang="en-US" sz="2100" i="1" dirty="0" smtClean="0"/>
          </a:p>
          <a:p>
            <a:r>
              <a:rPr lang="en-US" altLang="en-US" dirty="0" smtClean="0"/>
              <a:t>And where are you seeing a change?</a:t>
            </a:r>
          </a:p>
          <a:p>
            <a:endParaRPr lang="en-US" altLang="en-US" dirty="0" smtClean="0"/>
          </a:p>
          <a:p>
            <a:r>
              <a:rPr lang="en-US" altLang="en-US" dirty="0" smtClean="0"/>
              <a:t>Extremes – or desert, or swamp.</a:t>
            </a:r>
            <a:endParaRPr lang="en-US" alt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p:cNvSpPr>
            <a:spLocks noGrp="1"/>
          </p:cNvSpPr>
          <p:nvPr>
            <p:ph type="sldNum" sz="quarter" idx="12"/>
          </p:nvPr>
        </p:nvSpPr>
        <p:spPr>
          <a:ln/>
        </p:spPr>
        <p:txBody>
          <a:bodyPr/>
          <a:lstStyle/>
          <a:p>
            <a:fld id="{4FE7EE13-9384-43F6-B918-F4AB20861C90}" type="slidenum">
              <a:rPr lang="ru-RU"/>
              <a:pPr/>
              <a:t>23</a:t>
            </a:fld>
            <a:endParaRPr lang="ru-RU" dirty="0"/>
          </a:p>
        </p:txBody>
      </p:sp>
      <p:sp>
        <p:nvSpPr>
          <p:cNvPr id="268292" name="Rectangle 14"/>
          <p:cNvSpPr>
            <a:spLocks noChangeArrowheads="1"/>
          </p:cNvSpPr>
          <p:nvPr/>
        </p:nvSpPr>
        <p:spPr bwMode="auto">
          <a:xfrm>
            <a:off x="395536" y="260648"/>
            <a:ext cx="8280920" cy="6386364"/>
          </a:xfrm>
          <a:prstGeom prst="rect">
            <a:avLst/>
          </a:prstGeom>
          <a:noFill/>
          <a:ln w="9525" algn="ctr">
            <a:noFill/>
            <a:miter lim="800000"/>
            <a:headEnd/>
            <a:tailEnd/>
          </a:ln>
        </p:spPr>
        <p:txBody>
          <a:bodyPr wrap="square">
            <a:spAutoFit/>
          </a:bodyPr>
          <a:lstStyle/>
          <a:p>
            <a:r>
              <a:rPr lang="en-US" altLang="en-US" sz="1700" dirty="0" smtClean="0"/>
              <a:t>The combination of a water supply phase to the soil and a phase of water spreading into the soil we call the </a:t>
            </a:r>
            <a:r>
              <a:rPr lang="en-US" altLang="en-US" sz="1700" i="1" dirty="0" smtClean="0"/>
              <a:t>“s</a:t>
            </a:r>
            <a:r>
              <a:rPr lang="en-US" sz="1700" i="1" dirty="0" smtClean="0"/>
              <a:t>ystemic hydrological defect of biosphere”.</a:t>
            </a:r>
          </a:p>
          <a:p>
            <a:endParaRPr lang="en-US" sz="1700" i="1" dirty="0" smtClean="0"/>
          </a:p>
          <a:p>
            <a:r>
              <a:rPr lang="en-US" sz="1700" dirty="0" smtClean="0"/>
              <a:t>Current irrigation paradigm is based on imitation of natural rain, drip, surface or subsurface water fluxes to soil. This systemic disadvantage simultaneously reproduces other natural hydrological process features – soil over-moistening, preferential water fluxes through the soil to </a:t>
            </a:r>
            <a:r>
              <a:rPr lang="en-US" sz="1700" dirty="0" err="1" smtClean="0"/>
              <a:t>vadose</a:t>
            </a:r>
            <a:r>
              <a:rPr lang="en-US" sz="1700" dirty="0" smtClean="0"/>
              <a:t> zone and saturation zone, uncontrolled </a:t>
            </a:r>
            <a:r>
              <a:rPr lang="en-US" altLang="en-US" sz="1700" dirty="0" smtClean="0"/>
              <a:t>mineral-water interfaces, </a:t>
            </a:r>
            <a:r>
              <a:rPr lang="en-US" sz="1700" dirty="0" smtClean="0"/>
              <a:t>biogeochemical process violations, weakened biogeochemical barriers for contaminants, and landscape </a:t>
            </a:r>
            <a:r>
              <a:rPr lang="en-US" sz="1700" dirty="0" err="1" smtClean="0"/>
              <a:t>waterlogging</a:t>
            </a:r>
            <a:r>
              <a:rPr lang="en-US" sz="1700" dirty="0" smtClean="0"/>
              <a:t>.</a:t>
            </a:r>
          </a:p>
          <a:p>
            <a:endParaRPr lang="en-US" altLang="en-US" sz="1700" dirty="0" smtClean="0"/>
          </a:p>
          <a:p>
            <a:endParaRPr lang="en-US" altLang="en-US" sz="1700" i="1" dirty="0" smtClean="0"/>
          </a:p>
          <a:p>
            <a:r>
              <a:rPr lang="en-US" altLang="en-US" sz="1700" dirty="0" smtClean="0"/>
              <a:t>At irrigation, including greenhouse production industry, the goal soil water potential (FC −0.033 </a:t>
            </a:r>
            <a:r>
              <a:rPr lang="en-US" altLang="en-US" sz="1700" dirty="0" err="1" smtClean="0"/>
              <a:t>MPa</a:t>
            </a:r>
            <a:r>
              <a:rPr lang="en-US" altLang="en-US" sz="1700" dirty="0" smtClean="0"/>
              <a:t>) is too high for most plant species growth. </a:t>
            </a:r>
          </a:p>
          <a:p>
            <a:endParaRPr lang="en-US" altLang="en-US" sz="1700" dirty="0" smtClean="0"/>
          </a:p>
          <a:p>
            <a:r>
              <a:rPr lang="en-US" altLang="en-US" sz="1700" dirty="0" smtClean="0"/>
              <a:t>This is a state of potential transpiration – plant </a:t>
            </a:r>
            <a:r>
              <a:rPr lang="en-US" altLang="en-US" sz="1700" dirty="0" err="1" smtClean="0"/>
              <a:t>stomatal</a:t>
            </a:r>
            <a:r>
              <a:rPr lang="en-US" altLang="en-US" sz="1700" dirty="0" smtClean="0"/>
              <a:t> apparatus is fully opened.</a:t>
            </a:r>
          </a:p>
          <a:p>
            <a:r>
              <a:rPr lang="en-US" altLang="en-US" sz="1700" dirty="0" smtClean="0"/>
              <a:t>Soil solution is extremely diluted, plants are forced to pump out the excess water. </a:t>
            </a:r>
          </a:p>
          <a:p>
            <a:r>
              <a:rPr lang="en-US" altLang="en-US" sz="1700" dirty="0" smtClean="0"/>
              <a:t>Soil water-mineral interfaces are ruined, soil aggregates become dispersed. So the high soil moisture is to be maintained, otherwise a poor soil structure aggregates system will limit the plant growth which monotonously declines as the soil water potential decreases (</a:t>
            </a:r>
            <a:r>
              <a:rPr lang="en-US" altLang="en-US" sz="1700" dirty="0" smtClean="0">
                <a:solidFill>
                  <a:srgbClr val="0070C0"/>
                </a:solidFill>
              </a:rPr>
              <a:t>blue curve</a:t>
            </a:r>
            <a:r>
              <a:rPr lang="en-US" altLang="en-US" sz="1700" dirty="0" smtClean="0"/>
              <a:t>). </a:t>
            </a:r>
          </a:p>
          <a:p>
            <a:endParaRPr lang="en-US" altLang="en-US" sz="1700" dirty="0" smtClean="0"/>
          </a:p>
          <a:p>
            <a:r>
              <a:rPr lang="en-US" altLang="en-US" sz="1700" dirty="0" smtClean="0"/>
              <a:t>Results: excessive evaporation and transpiration, irreversible water loss via soil and </a:t>
            </a:r>
            <a:r>
              <a:rPr lang="en-US" altLang="en-US" sz="1700" dirty="0" err="1" smtClean="0"/>
              <a:t>vadose</a:t>
            </a:r>
            <a:r>
              <a:rPr lang="en-US" altLang="en-US" sz="1700" dirty="0" smtClean="0"/>
              <a:t> zone preferential water flows, </a:t>
            </a:r>
            <a:r>
              <a:rPr lang="en-US" sz="1700" dirty="0" err="1" smtClean="0">
                <a:solidFill>
                  <a:srgbClr val="FF0000"/>
                </a:solidFill>
              </a:rPr>
              <a:t>humic</a:t>
            </a:r>
            <a:r>
              <a:rPr lang="en-US" sz="1700" dirty="0" smtClean="0">
                <a:solidFill>
                  <a:srgbClr val="FF0000"/>
                </a:solidFill>
              </a:rPr>
              <a:t> substances, </a:t>
            </a:r>
            <a:r>
              <a:rPr lang="en-US" altLang="en-US" sz="1700" dirty="0" smtClean="0"/>
              <a:t>soil and landscape degradation.</a:t>
            </a:r>
            <a:endParaRPr lang="en-US" altLang="en-US" sz="17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Номер слайда 5"/>
          <p:cNvSpPr>
            <a:spLocks noGrp="1"/>
          </p:cNvSpPr>
          <p:nvPr>
            <p:ph type="sldNum" sz="quarter" idx="12"/>
          </p:nvPr>
        </p:nvSpPr>
        <p:spPr>
          <a:ln/>
        </p:spPr>
        <p:txBody>
          <a:bodyPr/>
          <a:lstStyle/>
          <a:p>
            <a:fld id="{D840070D-B0FD-497C-9748-AF99DCEEBB31}" type="slidenum">
              <a:rPr lang="ru-RU"/>
              <a:pPr/>
              <a:t>24</a:t>
            </a:fld>
            <a:endParaRPr lang="ru-RU"/>
          </a:p>
        </p:txBody>
      </p:sp>
      <p:pic>
        <p:nvPicPr>
          <p:cNvPr id="246786" name="Picture 2" descr="Шеин диапазон влаги"/>
          <p:cNvPicPr>
            <a:picLocks noChangeAspect="1" noChangeArrowheads="1"/>
          </p:cNvPicPr>
          <p:nvPr/>
        </p:nvPicPr>
        <p:blipFill>
          <a:blip r:embed="rId2" cstate="print"/>
          <a:srcRect l="12" b="18726"/>
          <a:stretch>
            <a:fillRect/>
          </a:stretch>
        </p:blipFill>
        <p:spPr bwMode="auto">
          <a:xfrm>
            <a:off x="468313" y="620713"/>
            <a:ext cx="8424862" cy="5435600"/>
          </a:xfrm>
          <a:prstGeom prst="rect">
            <a:avLst/>
          </a:prstGeom>
          <a:noFill/>
          <a:ln w="9525">
            <a:noFill/>
            <a:miter lim="800000"/>
            <a:headEnd/>
            <a:tailEnd/>
          </a:ln>
        </p:spPr>
      </p:pic>
      <p:sp>
        <p:nvSpPr>
          <p:cNvPr id="246805" name="Rectangle 21"/>
          <p:cNvSpPr>
            <a:spLocks noChangeArrowheads="1"/>
          </p:cNvSpPr>
          <p:nvPr/>
        </p:nvSpPr>
        <p:spPr bwMode="auto">
          <a:xfrm>
            <a:off x="3708400" y="3213100"/>
            <a:ext cx="576263" cy="641350"/>
          </a:xfrm>
          <a:prstGeom prst="rect">
            <a:avLst/>
          </a:prstGeom>
          <a:solidFill>
            <a:schemeClr val="bg1"/>
          </a:solidFill>
          <a:ln w="9525">
            <a:noFill/>
            <a:miter lim="800000"/>
            <a:headEnd/>
            <a:tailEnd/>
          </a:ln>
          <a:effectLst/>
        </p:spPr>
        <p:txBody>
          <a:bodyPr>
            <a:spAutoFit/>
          </a:bodyPr>
          <a:lstStyle/>
          <a:p>
            <a:endParaRPr lang="en-US" sz="1800">
              <a:solidFill>
                <a:srgbClr val="000000"/>
              </a:solidFill>
            </a:endParaRPr>
          </a:p>
          <a:p>
            <a:endParaRPr lang="en-US" sz="1800">
              <a:solidFill>
                <a:srgbClr val="000000"/>
              </a:solidFill>
            </a:endParaRPr>
          </a:p>
        </p:txBody>
      </p:sp>
      <p:sp>
        <p:nvSpPr>
          <p:cNvPr id="246798" name="Rectangle 14"/>
          <p:cNvSpPr>
            <a:spLocks noChangeArrowheads="1"/>
          </p:cNvSpPr>
          <p:nvPr/>
        </p:nvSpPr>
        <p:spPr bwMode="auto">
          <a:xfrm>
            <a:off x="6443663" y="4437063"/>
            <a:ext cx="1441450" cy="830997"/>
          </a:xfrm>
          <a:prstGeom prst="rect">
            <a:avLst/>
          </a:prstGeom>
          <a:solidFill>
            <a:srgbClr val="FF99CC"/>
          </a:solidFill>
          <a:ln w="9525">
            <a:noFill/>
            <a:miter lim="800000"/>
            <a:headEnd/>
            <a:tailEnd/>
          </a:ln>
          <a:effectLst/>
        </p:spPr>
        <p:txBody>
          <a:bodyPr>
            <a:spAutoFit/>
          </a:bodyPr>
          <a:lstStyle/>
          <a:p>
            <a:pPr algn="ctr"/>
            <a:r>
              <a:rPr lang="en-US" sz="2400" dirty="0"/>
              <a:t>W</a:t>
            </a:r>
            <a:r>
              <a:rPr lang="ru-RU" sz="2400" dirty="0" err="1"/>
              <a:t>ilting</a:t>
            </a:r>
            <a:endParaRPr lang="en-US" sz="2400" dirty="0"/>
          </a:p>
          <a:p>
            <a:pPr algn="ctr"/>
            <a:endParaRPr lang="ru-RU" sz="2400" b="1" dirty="0"/>
          </a:p>
        </p:txBody>
      </p:sp>
      <p:sp>
        <p:nvSpPr>
          <p:cNvPr id="246799" name="Rectangle 15"/>
          <p:cNvSpPr>
            <a:spLocks noChangeArrowheads="1"/>
          </p:cNvSpPr>
          <p:nvPr/>
        </p:nvSpPr>
        <p:spPr bwMode="auto">
          <a:xfrm>
            <a:off x="4284663" y="4724400"/>
            <a:ext cx="2160587" cy="641350"/>
          </a:xfrm>
          <a:prstGeom prst="rect">
            <a:avLst/>
          </a:prstGeom>
          <a:solidFill>
            <a:srgbClr val="99FF66">
              <a:alpha val="96001"/>
            </a:srgbClr>
          </a:solidFill>
          <a:ln w="9525">
            <a:noFill/>
            <a:miter lim="800000"/>
            <a:headEnd/>
            <a:tailEnd/>
          </a:ln>
          <a:effectLst/>
        </p:spPr>
        <p:txBody>
          <a:bodyPr>
            <a:spAutoFit/>
          </a:bodyPr>
          <a:lstStyle/>
          <a:p>
            <a:r>
              <a:rPr lang="en-US" sz="1800" dirty="0" err="1"/>
              <a:t>Stomatal</a:t>
            </a:r>
            <a:r>
              <a:rPr lang="en-US" sz="1800" dirty="0"/>
              <a:t> </a:t>
            </a:r>
            <a:r>
              <a:rPr lang="en-US" sz="1800" dirty="0" smtClean="0"/>
              <a:t>regulation of transpiration</a:t>
            </a:r>
            <a:endParaRPr lang="en-US" sz="1800" dirty="0"/>
          </a:p>
        </p:txBody>
      </p:sp>
      <p:sp>
        <p:nvSpPr>
          <p:cNvPr id="246800" name="Rectangle 148"/>
          <p:cNvSpPr>
            <a:spLocks noChangeArrowheads="1"/>
          </p:cNvSpPr>
          <p:nvPr/>
        </p:nvSpPr>
        <p:spPr bwMode="auto">
          <a:xfrm>
            <a:off x="4140200" y="5876925"/>
            <a:ext cx="4248150" cy="366713"/>
          </a:xfrm>
          <a:prstGeom prst="rect">
            <a:avLst/>
          </a:prstGeom>
          <a:solidFill>
            <a:srgbClr val="FFFF99">
              <a:alpha val="0"/>
            </a:srgbClr>
          </a:solidFill>
          <a:ln w="9525">
            <a:noFill/>
            <a:miter lim="800000"/>
            <a:headEnd/>
            <a:tailEnd/>
          </a:ln>
        </p:spPr>
        <p:txBody>
          <a:bodyPr>
            <a:spAutoFit/>
          </a:bodyPr>
          <a:lstStyle/>
          <a:p>
            <a:pPr eaLnBrk="0" fontAlgn="b" hangingPunct="0"/>
            <a:r>
              <a:rPr lang="en-US" altLang="en-US" sz="1800" i="1">
                <a:solidFill>
                  <a:srgbClr val="000000"/>
                </a:solidFill>
              </a:rPr>
              <a:t>P </a:t>
            </a:r>
            <a:r>
              <a:rPr lang="en-US" altLang="en-US" sz="1800">
                <a:solidFill>
                  <a:srgbClr val="000000"/>
                </a:solidFill>
              </a:rPr>
              <a:t>– thermodynamic water potential, bar</a:t>
            </a:r>
          </a:p>
        </p:txBody>
      </p:sp>
      <p:sp>
        <p:nvSpPr>
          <p:cNvPr id="246801" name="Rectangle 17"/>
          <p:cNvSpPr>
            <a:spLocks noChangeArrowheads="1"/>
          </p:cNvSpPr>
          <p:nvPr/>
        </p:nvSpPr>
        <p:spPr bwMode="auto">
          <a:xfrm>
            <a:off x="4139952" y="6237312"/>
            <a:ext cx="3167062" cy="350838"/>
          </a:xfrm>
          <a:prstGeom prst="rect">
            <a:avLst/>
          </a:prstGeom>
          <a:solidFill>
            <a:srgbClr val="FFFF99">
              <a:alpha val="0"/>
            </a:srgbClr>
          </a:solidFill>
          <a:ln w="9525">
            <a:noFill/>
            <a:miter lim="800000"/>
            <a:headEnd/>
            <a:tailEnd/>
          </a:ln>
          <a:effectLst/>
        </p:spPr>
        <p:txBody>
          <a:bodyPr>
            <a:spAutoFit/>
          </a:bodyPr>
          <a:lstStyle/>
          <a:p>
            <a:r>
              <a:rPr lang="en-US" sz="1700" dirty="0">
                <a:solidFill>
                  <a:srgbClr val="000000"/>
                </a:solidFill>
              </a:rPr>
              <a:t>Relative transpiration</a:t>
            </a:r>
            <a:r>
              <a:rPr lang="ru-RU" sz="1700" dirty="0">
                <a:solidFill>
                  <a:srgbClr val="000000"/>
                </a:solidFill>
              </a:rPr>
              <a:t> (Т</a:t>
            </a:r>
            <a:r>
              <a:rPr lang="en-US" sz="1700" dirty="0">
                <a:solidFill>
                  <a:srgbClr val="000000"/>
                </a:solidFill>
              </a:rPr>
              <a:t>r</a:t>
            </a:r>
            <a:r>
              <a:rPr lang="ru-RU" sz="1700" dirty="0">
                <a:solidFill>
                  <a:srgbClr val="000000"/>
                </a:solidFill>
              </a:rPr>
              <a:t>/Т</a:t>
            </a:r>
            <a:r>
              <a:rPr lang="en-US" sz="1700" dirty="0">
                <a:solidFill>
                  <a:srgbClr val="000000"/>
                </a:solidFill>
              </a:rPr>
              <a:t>r</a:t>
            </a:r>
            <a:r>
              <a:rPr lang="ru-RU" sz="1700" baseline="-25000" dirty="0">
                <a:solidFill>
                  <a:srgbClr val="000000"/>
                </a:solidFill>
              </a:rPr>
              <a:t>0</a:t>
            </a:r>
            <a:r>
              <a:rPr lang="ru-RU" sz="1700" dirty="0">
                <a:solidFill>
                  <a:srgbClr val="000000"/>
                </a:solidFill>
              </a:rPr>
              <a:t>)</a:t>
            </a:r>
            <a:endParaRPr lang="en-US" sz="1700" dirty="0">
              <a:solidFill>
                <a:srgbClr val="000000"/>
              </a:solidFill>
            </a:endParaRPr>
          </a:p>
        </p:txBody>
      </p:sp>
      <p:sp>
        <p:nvSpPr>
          <p:cNvPr id="246804" name="Rectangle 20"/>
          <p:cNvSpPr>
            <a:spLocks noChangeArrowheads="1"/>
          </p:cNvSpPr>
          <p:nvPr/>
        </p:nvSpPr>
        <p:spPr bwMode="auto">
          <a:xfrm>
            <a:off x="1907705" y="2924175"/>
            <a:ext cx="2520280" cy="1555750"/>
          </a:xfrm>
          <a:prstGeom prst="rect">
            <a:avLst/>
          </a:prstGeom>
          <a:solidFill>
            <a:srgbClr val="FFFF99"/>
          </a:solidFill>
          <a:ln w="9525">
            <a:noFill/>
            <a:miter lim="800000"/>
            <a:headEnd/>
            <a:tailEnd/>
          </a:ln>
          <a:effectLst/>
        </p:spPr>
        <p:txBody>
          <a:bodyPr wrap="square">
            <a:spAutoFit/>
          </a:bodyPr>
          <a:lstStyle/>
          <a:p>
            <a:pPr defTabSz="873125"/>
            <a:r>
              <a:rPr lang="en-US" altLang="en-US" sz="1800" dirty="0" err="1"/>
              <a:t>Stomatal</a:t>
            </a:r>
            <a:r>
              <a:rPr lang="en-US" altLang="en-US" sz="1800" dirty="0"/>
              <a:t> apparatus is fully open</a:t>
            </a:r>
          </a:p>
          <a:p>
            <a:pPr defTabSz="873125"/>
            <a:endParaRPr lang="en-US" altLang="en-US" sz="1800" dirty="0" smtClean="0"/>
          </a:p>
          <a:p>
            <a:pPr defTabSz="873125"/>
            <a:r>
              <a:rPr lang="en-US" altLang="en-US" dirty="0" smtClean="0"/>
              <a:t>Transpiration e</a:t>
            </a:r>
            <a:r>
              <a:rPr lang="en-US" altLang="en-US" sz="1800" dirty="0" smtClean="0"/>
              <a:t>xcess</a:t>
            </a:r>
            <a:endParaRPr lang="en-US" altLang="en-US" sz="1800" dirty="0"/>
          </a:p>
          <a:p>
            <a:pPr defTabSz="873125"/>
            <a:endParaRPr lang="ru-RU" altLang="en-US" sz="2400" dirty="0"/>
          </a:p>
        </p:txBody>
      </p:sp>
      <p:sp>
        <p:nvSpPr>
          <p:cNvPr id="246806" name="Rectangle 145"/>
          <p:cNvSpPr>
            <a:spLocks noChangeArrowheads="1"/>
          </p:cNvSpPr>
          <p:nvPr/>
        </p:nvSpPr>
        <p:spPr bwMode="auto">
          <a:xfrm>
            <a:off x="250825" y="620713"/>
            <a:ext cx="1441450" cy="915987"/>
          </a:xfrm>
          <a:prstGeom prst="rect">
            <a:avLst/>
          </a:prstGeom>
          <a:solidFill>
            <a:schemeClr val="bg1"/>
          </a:solidFill>
          <a:ln w="9525">
            <a:noFill/>
            <a:miter lim="800000"/>
            <a:headEnd/>
            <a:tailEnd/>
          </a:ln>
        </p:spPr>
        <p:txBody>
          <a:bodyPr>
            <a:spAutoFit/>
          </a:bodyPr>
          <a:lstStyle/>
          <a:p>
            <a:r>
              <a:rPr lang="en-US" altLang="en-US" sz="1800"/>
              <a:t>Hydraulic conductivity, cm/day</a:t>
            </a:r>
          </a:p>
        </p:txBody>
      </p:sp>
      <p:sp>
        <p:nvSpPr>
          <p:cNvPr id="246808" name="Rectangle 145"/>
          <p:cNvSpPr>
            <a:spLocks noChangeArrowheads="1"/>
          </p:cNvSpPr>
          <p:nvPr/>
        </p:nvSpPr>
        <p:spPr bwMode="auto">
          <a:xfrm>
            <a:off x="900113" y="188913"/>
            <a:ext cx="1439862" cy="350837"/>
          </a:xfrm>
          <a:prstGeom prst="rect">
            <a:avLst/>
          </a:prstGeom>
          <a:solidFill>
            <a:schemeClr val="bg1"/>
          </a:solidFill>
          <a:ln w="9525">
            <a:noFill/>
            <a:miter lim="800000"/>
            <a:headEnd/>
            <a:tailEnd/>
          </a:ln>
        </p:spPr>
        <p:txBody>
          <a:bodyPr>
            <a:spAutoFit/>
          </a:bodyPr>
          <a:lstStyle/>
          <a:p>
            <a:endParaRPr lang="ru-RU" altLang="en-US" sz="1700"/>
          </a:p>
        </p:txBody>
      </p:sp>
      <p:sp>
        <p:nvSpPr>
          <p:cNvPr id="16" name="Rectangle 17"/>
          <p:cNvSpPr>
            <a:spLocks noChangeArrowheads="1"/>
          </p:cNvSpPr>
          <p:nvPr/>
        </p:nvSpPr>
        <p:spPr bwMode="auto">
          <a:xfrm>
            <a:off x="8028384" y="1196752"/>
            <a:ext cx="862806" cy="415498"/>
          </a:xfrm>
          <a:prstGeom prst="rect">
            <a:avLst/>
          </a:prstGeom>
          <a:solidFill>
            <a:srgbClr val="FFFF99"/>
          </a:solidFill>
          <a:ln w="9525">
            <a:noFill/>
            <a:miter lim="800000"/>
            <a:headEnd/>
            <a:tailEnd/>
          </a:ln>
          <a:effectLst/>
        </p:spPr>
        <p:txBody>
          <a:bodyPr wrap="square">
            <a:spAutoFit/>
          </a:bodyPr>
          <a:lstStyle/>
          <a:p>
            <a:r>
              <a:rPr lang="ru-RU" sz="2100" dirty="0" smtClean="0">
                <a:solidFill>
                  <a:srgbClr val="000000"/>
                </a:solidFill>
              </a:rPr>
              <a:t>Т</a:t>
            </a:r>
            <a:r>
              <a:rPr lang="en-US" sz="2100" dirty="0">
                <a:solidFill>
                  <a:srgbClr val="000000"/>
                </a:solidFill>
              </a:rPr>
              <a:t>r</a:t>
            </a:r>
            <a:r>
              <a:rPr lang="ru-RU" sz="2100" dirty="0">
                <a:solidFill>
                  <a:srgbClr val="000000"/>
                </a:solidFill>
              </a:rPr>
              <a:t>/Т</a:t>
            </a:r>
            <a:r>
              <a:rPr lang="en-US" sz="2100" dirty="0">
                <a:solidFill>
                  <a:srgbClr val="000000"/>
                </a:solidFill>
              </a:rPr>
              <a:t>r</a:t>
            </a:r>
            <a:r>
              <a:rPr lang="ru-RU" sz="2100" baseline="-25000" dirty="0" smtClean="0">
                <a:solidFill>
                  <a:srgbClr val="000000"/>
                </a:solidFill>
              </a:rPr>
              <a:t>0</a:t>
            </a:r>
            <a:endParaRPr lang="en-US" sz="2100" dirty="0">
              <a:solidFill>
                <a:srgbClr val="000000"/>
              </a:solidFill>
            </a:endParaRPr>
          </a:p>
        </p:txBody>
      </p:sp>
      <p:sp>
        <p:nvSpPr>
          <p:cNvPr id="17" name="Rectangle 145"/>
          <p:cNvSpPr>
            <a:spLocks noChangeArrowheads="1"/>
          </p:cNvSpPr>
          <p:nvPr/>
        </p:nvSpPr>
        <p:spPr bwMode="auto">
          <a:xfrm>
            <a:off x="1763688" y="476672"/>
            <a:ext cx="2520950" cy="369332"/>
          </a:xfrm>
          <a:prstGeom prst="rect">
            <a:avLst/>
          </a:prstGeom>
          <a:solidFill>
            <a:srgbClr val="FFFF99">
              <a:alpha val="0"/>
            </a:srgbClr>
          </a:solidFill>
          <a:ln w="9525">
            <a:noFill/>
            <a:miter lim="800000"/>
            <a:headEnd/>
            <a:tailEnd/>
          </a:ln>
        </p:spPr>
        <p:txBody>
          <a:bodyPr>
            <a:spAutoFit/>
          </a:bodyPr>
          <a:lstStyle/>
          <a:p>
            <a:r>
              <a:rPr lang="en-US" altLang="en-US" sz="1800" dirty="0">
                <a:solidFill>
                  <a:srgbClr val="FF0000"/>
                </a:solidFill>
              </a:rPr>
              <a:t>Do not drown a </a:t>
            </a:r>
            <a:r>
              <a:rPr lang="en-US" altLang="en-US" sz="1800" dirty="0" smtClean="0">
                <a:solidFill>
                  <a:srgbClr val="FF0000"/>
                </a:solidFill>
              </a:rPr>
              <a:t>plant </a:t>
            </a:r>
            <a:endParaRPr lang="ru-RU" altLang="en-US" sz="1800" dirty="0">
              <a:solidFill>
                <a:srgbClr val="FF0000"/>
              </a:solidFill>
            </a:endParaRPr>
          </a:p>
        </p:txBody>
      </p:sp>
      <p:sp>
        <p:nvSpPr>
          <p:cNvPr id="20" name="Полилиния 19"/>
          <p:cNvSpPr/>
          <p:nvPr/>
        </p:nvSpPr>
        <p:spPr>
          <a:xfrm>
            <a:off x="2165350" y="2216150"/>
            <a:ext cx="5162550" cy="2051050"/>
          </a:xfrm>
          <a:custGeom>
            <a:avLst/>
            <a:gdLst>
              <a:gd name="connsiteX0" fmla="*/ 0 w 5162550"/>
              <a:gd name="connsiteY0" fmla="*/ 38100 h 2051050"/>
              <a:gd name="connsiteX1" fmla="*/ 2012950 w 5162550"/>
              <a:gd name="connsiteY1" fmla="*/ 44450 h 2051050"/>
              <a:gd name="connsiteX2" fmla="*/ 3022600 w 5162550"/>
              <a:gd name="connsiteY2" fmla="*/ 304800 h 2051050"/>
              <a:gd name="connsiteX3" fmla="*/ 4178300 w 5162550"/>
              <a:gd name="connsiteY3" fmla="*/ 1054100 h 2051050"/>
              <a:gd name="connsiteX4" fmla="*/ 5162550 w 5162550"/>
              <a:gd name="connsiteY4" fmla="*/ 2051050 h 2051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2550" h="2051050">
                <a:moveTo>
                  <a:pt x="0" y="38100"/>
                </a:moveTo>
                <a:cubicBezTo>
                  <a:pt x="754591" y="19050"/>
                  <a:pt x="1509183" y="0"/>
                  <a:pt x="2012950" y="44450"/>
                </a:cubicBezTo>
                <a:cubicBezTo>
                  <a:pt x="2516717" y="88900"/>
                  <a:pt x="2661708" y="136525"/>
                  <a:pt x="3022600" y="304800"/>
                </a:cubicBezTo>
                <a:cubicBezTo>
                  <a:pt x="3383492" y="473075"/>
                  <a:pt x="3821642" y="763058"/>
                  <a:pt x="4178300" y="1054100"/>
                </a:cubicBezTo>
                <a:cubicBezTo>
                  <a:pt x="4534958" y="1345142"/>
                  <a:pt x="4848754" y="1698096"/>
                  <a:pt x="5162550" y="2051050"/>
                </a:cubicBezTo>
              </a:path>
            </a:pathLst>
          </a:custGeom>
          <a:ln w="793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p:cNvSpPr>
            <a:spLocks noGrp="1"/>
          </p:cNvSpPr>
          <p:nvPr>
            <p:ph type="sldNum" sz="quarter" idx="12"/>
          </p:nvPr>
        </p:nvSpPr>
        <p:spPr>
          <a:ln/>
        </p:spPr>
        <p:txBody>
          <a:bodyPr/>
          <a:lstStyle/>
          <a:p>
            <a:fld id="{F153A3D8-F507-4884-9371-96C6EAC8163A}" type="slidenum">
              <a:rPr lang="ru-RU"/>
              <a:pPr/>
              <a:t>25</a:t>
            </a:fld>
            <a:endParaRPr lang="ru-RU" dirty="0"/>
          </a:p>
        </p:txBody>
      </p:sp>
      <p:pic>
        <p:nvPicPr>
          <p:cNvPr id="269434" name="Picture 122" descr="ирр1 4 1"/>
          <p:cNvPicPr>
            <a:picLocks noChangeArrowheads="1"/>
          </p:cNvPicPr>
          <p:nvPr/>
        </p:nvPicPr>
        <p:blipFill>
          <a:blip r:embed="rId2" cstate="print">
            <a:lum bright="-24000" contrast="30000"/>
          </a:blip>
          <a:srcRect/>
          <a:stretch>
            <a:fillRect/>
          </a:stretch>
        </p:blipFill>
        <p:spPr bwMode="auto">
          <a:xfrm>
            <a:off x="467544" y="3429000"/>
            <a:ext cx="3816424" cy="2520826"/>
          </a:xfrm>
          <a:prstGeom prst="rect">
            <a:avLst/>
          </a:prstGeom>
          <a:noFill/>
          <a:ln w="9525">
            <a:noFill/>
            <a:miter lim="800000"/>
            <a:headEnd/>
            <a:tailEnd/>
          </a:ln>
        </p:spPr>
      </p:pic>
      <p:sp>
        <p:nvSpPr>
          <p:cNvPr id="269314" name="Rectangle 2"/>
          <p:cNvSpPr>
            <a:spLocks noChangeArrowheads="1"/>
          </p:cNvSpPr>
          <p:nvPr/>
        </p:nvSpPr>
        <p:spPr bwMode="auto">
          <a:xfrm>
            <a:off x="323528" y="332656"/>
            <a:ext cx="8496944" cy="919123"/>
          </a:xfrm>
          <a:prstGeom prst="rect">
            <a:avLst/>
          </a:prstGeom>
          <a:solidFill>
            <a:srgbClr val="FFFF99"/>
          </a:solidFill>
          <a:ln w="9525">
            <a:solidFill>
              <a:schemeClr val="bg2"/>
            </a:solidFill>
            <a:miter lim="800000"/>
            <a:headEnd/>
            <a:tailEnd/>
          </a:ln>
          <a:effectLst/>
        </p:spPr>
        <p:txBody>
          <a:bodyPr wrap="square" lIns="87275" tIns="43637" rIns="87275" bIns="43637">
            <a:spAutoFit/>
          </a:bodyPr>
          <a:lstStyle/>
          <a:p>
            <a:pPr defTabSz="873125"/>
            <a:r>
              <a:rPr lang="en-US" altLang="en-US" dirty="0" smtClean="0"/>
              <a:t>BGT* Intra-soil </a:t>
            </a:r>
            <a:r>
              <a:rPr lang="en-US" altLang="en-US" dirty="0"/>
              <a:t>pulse continuous-discrete paradigm of </a:t>
            </a:r>
            <a:r>
              <a:rPr lang="en-US" altLang="en-US" dirty="0" smtClean="0"/>
              <a:t>watering. </a:t>
            </a:r>
            <a:r>
              <a:rPr lang="en-US" dirty="0" smtClean="0"/>
              <a:t>Transcendental dividing a </a:t>
            </a:r>
            <a:r>
              <a:rPr lang="en-US" altLang="en-US" dirty="0" smtClean="0"/>
              <a:t>phase </a:t>
            </a:r>
            <a:r>
              <a:rPr lang="en-US" dirty="0" smtClean="0"/>
              <a:t>of </a:t>
            </a:r>
            <a:r>
              <a:rPr lang="en-US" altLang="en-US" dirty="0" smtClean="0"/>
              <a:t>water supply to the soil and a phase of water spreading throughout the soil</a:t>
            </a:r>
            <a:r>
              <a:rPr lang="en-US" dirty="0" smtClean="0"/>
              <a:t>.</a:t>
            </a:r>
            <a:r>
              <a:rPr lang="en-US" altLang="en-US" dirty="0" smtClean="0"/>
              <a:t> </a:t>
            </a:r>
            <a:endParaRPr lang="en-US" altLang="en-US" dirty="0"/>
          </a:p>
        </p:txBody>
      </p:sp>
      <p:sp>
        <p:nvSpPr>
          <p:cNvPr id="269430" name="Rectangle 118"/>
          <p:cNvSpPr>
            <a:spLocks noChangeArrowheads="1"/>
          </p:cNvSpPr>
          <p:nvPr/>
        </p:nvSpPr>
        <p:spPr bwMode="auto">
          <a:xfrm>
            <a:off x="251520" y="1196752"/>
            <a:ext cx="8712968" cy="2057896"/>
          </a:xfrm>
          <a:prstGeom prst="rect">
            <a:avLst/>
          </a:prstGeom>
          <a:solidFill>
            <a:schemeClr val="bg1"/>
          </a:solidFill>
          <a:ln w="9525">
            <a:solidFill>
              <a:schemeClr val="bg2"/>
            </a:solidFill>
            <a:miter lim="800000"/>
            <a:headEnd/>
            <a:tailEnd/>
          </a:ln>
          <a:effectLst/>
        </p:spPr>
        <p:txBody>
          <a:bodyPr wrap="square" lIns="87275" tIns="43637" rIns="87275" bIns="43637">
            <a:spAutoFit/>
          </a:bodyPr>
          <a:lstStyle/>
          <a:p>
            <a:pPr defTabSz="873125"/>
            <a:r>
              <a:rPr lang="en-US" sz="1600" dirty="0" smtClean="0"/>
              <a:t>On the first </a:t>
            </a:r>
            <a:r>
              <a:rPr lang="en-US" altLang="en-US" sz="1600" dirty="0" smtClean="0"/>
              <a:t>supply</a:t>
            </a:r>
            <a:r>
              <a:rPr lang="en-US" sz="1600" dirty="0" smtClean="0"/>
              <a:t> stage t</a:t>
            </a:r>
            <a:r>
              <a:rPr lang="en-US" sz="1600" baseline="-25000" dirty="0" smtClean="0"/>
              <a:t>0</a:t>
            </a:r>
            <a:r>
              <a:rPr lang="en-US" sz="1600" dirty="0" smtClean="0"/>
              <a:t>-t</a:t>
            </a:r>
            <a:r>
              <a:rPr lang="en-US" sz="1600" baseline="-25000" dirty="0" smtClean="0"/>
              <a:t>5</a:t>
            </a:r>
            <a:r>
              <a:rPr lang="en-US" sz="1600" dirty="0" smtClean="0"/>
              <a:t> water is injected by syringe 1 into the soil humidification cylinder 2 of 1.5–2.5 cm diameter at a depth from 10 to 35 cm. On the second </a:t>
            </a:r>
            <a:r>
              <a:rPr lang="en-US" altLang="en-US" sz="1600" dirty="0" smtClean="0"/>
              <a:t>spreading </a:t>
            </a:r>
            <a:r>
              <a:rPr lang="en-US" sz="1600" dirty="0" smtClean="0"/>
              <a:t>stage</a:t>
            </a:r>
            <a:r>
              <a:rPr lang="en-US" altLang="en-US" sz="1600" dirty="0" smtClean="0"/>
              <a:t> i</a:t>
            </a:r>
            <a:r>
              <a:rPr lang="en-US" sz="1600" dirty="0" smtClean="0"/>
              <a:t>n 5–10 min after injection the water redistributes via capillary, film and vapor transfer. An ambient soil carcass is dry and mechanically stable. This provides quick aggregation of </a:t>
            </a:r>
            <a:r>
              <a:rPr lang="en-US" sz="1600" dirty="0" err="1" smtClean="0"/>
              <a:t>hydrodynamically</a:t>
            </a:r>
            <a:r>
              <a:rPr lang="en-US" sz="1600" dirty="0" smtClean="0"/>
              <a:t> disturbed soil zones and effective stable multilevel mineral-water interfaces. Resulting matrix soil water potential is of −0.2 </a:t>
            </a:r>
            <a:r>
              <a:rPr lang="en-US" sz="1600" dirty="0" err="1" smtClean="0"/>
              <a:t>MPa</a:t>
            </a:r>
            <a:r>
              <a:rPr lang="en-US" sz="1600" dirty="0" smtClean="0"/>
              <a:t>. Soil solution concentration is optimal for plant nutrition. </a:t>
            </a:r>
            <a:r>
              <a:rPr lang="en-US" sz="1600" dirty="0" err="1" smtClean="0"/>
              <a:t>Stomatal</a:t>
            </a:r>
            <a:r>
              <a:rPr lang="en-US" sz="1600" dirty="0" smtClean="0"/>
              <a:t> apparatus of plants operates in regulation mode providing saving water, and CO</a:t>
            </a:r>
            <a:r>
              <a:rPr lang="en-US" sz="1600" baseline="-25000" dirty="0" smtClean="0"/>
              <a:t>2</a:t>
            </a:r>
            <a:r>
              <a:rPr lang="en-US" sz="1600" dirty="0" smtClean="0"/>
              <a:t> </a:t>
            </a:r>
            <a:r>
              <a:rPr lang="en-US" sz="1600" dirty="0" err="1" smtClean="0"/>
              <a:t>fertigation</a:t>
            </a:r>
            <a:r>
              <a:rPr lang="en-US" sz="1600" dirty="0" smtClean="0"/>
              <a:t>. The plants biological productivity is high (</a:t>
            </a:r>
            <a:r>
              <a:rPr lang="en-US" sz="1600" dirty="0" smtClean="0">
                <a:solidFill>
                  <a:srgbClr val="FF0000"/>
                </a:solidFill>
              </a:rPr>
              <a:t>r</a:t>
            </a:r>
            <a:r>
              <a:rPr lang="en-US" altLang="en-US" sz="1600" dirty="0" smtClean="0">
                <a:solidFill>
                  <a:srgbClr val="FF0000"/>
                </a:solidFill>
              </a:rPr>
              <a:t>ed curve</a:t>
            </a:r>
            <a:r>
              <a:rPr lang="en-US" altLang="en-US" sz="1600" dirty="0" smtClean="0"/>
              <a:t>)</a:t>
            </a:r>
            <a:r>
              <a:rPr lang="en-US" sz="1600" dirty="0" smtClean="0"/>
              <a:t>. </a:t>
            </a:r>
            <a:endParaRPr lang="ru-RU" sz="1600" dirty="0">
              <a:solidFill>
                <a:srgbClr val="CC0066"/>
              </a:solidFill>
            </a:endParaRPr>
          </a:p>
        </p:txBody>
      </p:sp>
      <p:sp>
        <p:nvSpPr>
          <p:cNvPr id="269431" name="Rectangle 119"/>
          <p:cNvSpPr>
            <a:spLocks noChangeArrowheads="1"/>
          </p:cNvSpPr>
          <p:nvPr/>
        </p:nvSpPr>
        <p:spPr bwMode="auto">
          <a:xfrm>
            <a:off x="5004048" y="3356992"/>
            <a:ext cx="3672408" cy="1380788"/>
          </a:xfrm>
          <a:prstGeom prst="rect">
            <a:avLst/>
          </a:prstGeom>
          <a:solidFill>
            <a:srgbClr val="FFFF99">
              <a:alpha val="0"/>
            </a:srgbClr>
          </a:solidFill>
          <a:ln w="9525">
            <a:solidFill>
              <a:schemeClr val="bg2"/>
            </a:solidFill>
            <a:miter lim="800000"/>
            <a:headEnd/>
            <a:tailEnd/>
          </a:ln>
          <a:effectLst/>
        </p:spPr>
        <p:txBody>
          <a:bodyPr wrap="square" lIns="87275" tIns="43637" rIns="87275" bIns="43637">
            <a:spAutoFit/>
          </a:bodyPr>
          <a:lstStyle/>
          <a:p>
            <a:pPr defTabSz="873125"/>
            <a:r>
              <a:rPr lang="en-US" altLang="en-US" dirty="0" smtClean="0"/>
              <a:t>Water consumption is reduced for 5-20 times.</a:t>
            </a:r>
            <a:endParaRPr lang="ru-RU" altLang="en-US" dirty="0"/>
          </a:p>
          <a:p>
            <a:pPr defTabSz="873125"/>
            <a:r>
              <a:rPr lang="en-US" altLang="en-US" dirty="0"/>
              <a:t>Resource and energy economy</a:t>
            </a:r>
            <a:r>
              <a:rPr lang="ru-RU" altLang="en-US" dirty="0"/>
              <a:t> – 10-30 </a:t>
            </a:r>
            <a:r>
              <a:rPr lang="en-US" altLang="en-US" dirty="0"/>
              <a:t>times</a:t>
            </a:r>
            <a:r>
              <a:rPr lang="ru-RU" altLang="en-US" dirty="0"/>
              <a:t>.</a:t>
            </a:r>
          </a:p>
          <a:p>
            <a:pPr defTabSz="873125"/>
            <a:endParaRPr lang="ru-RU" altLang="en-US" sz="1200" dirty="0"/>
          </a:p>
        </p:txBody>
      </p:sp>
      <p:sp>
        <p:nvSpPr>
          <p:cNvPr id="269432" name="Rectangle 120"/>
          <p:cNvSpPr>
            <a:spLocks noChangeArrowheads="1"/>
          </p:cNvSpPr>
          <p:nvPr/>
        </p:nvSpPr>
        <p:spPr bwMode="auto">
          <a:xfrm>
            <a:off x="467544" y="6093296"/>
            <a:ext cx="4104456" cy="365125"/>
          </a:xfrm>
          <a:prstGeom prst="rect">
            <a:avLst/>
          </a:prstGeom>
          <a:solidFill>
            <a:srgbClr val="FFFF99"/>
          </a:solidFill>
          <a:ln w="9525">
            <a:noFill/>
            <a:miter lim="800000"/>
            <a:headEnd/>
            <a:tailEnd/>
          </a:ln>
          <a:effectLst/>
        </p:spPr>
        <p:txBody>
          <a:bodyPr wrap="square" lIns="87275" tIns="43637" rIns="87275" bIns="43637">
            <a:spAutoFit/>
          </a:bodyPr>
          <a:lstStyle/>
          <a:p>
            <a:pPr defTabSz="873125"/>
            <a:r>
              <a:rPr lang="en-US" dirty="0">
                <a:solidFill>
                  <a:srgbClr val="FF0000"/>
                </a:solidFill>
              </a:rPr>
              <a:t>Biotechnology</a:t>
            </a:r>
            <a:r>
              <a:rPr lang="ru-RU" dirty="0">
                <a:solidFill>
                  <a:srgbClr val="FF0000"/>
                </a:solidFill>
              </a:rPr>
              <a:t>, </a:t>
            </a:r>
            <a:r>
              <a:rPr lang="en-US" dirty="0" err="1">
                <a:solidFill>
                  <a:srgbClr val="FF0000"/>
                </a:solidFill>
              </a:rPr>
              <a:t>mechatronics</a:t>
            </a:r>
            <a:r>
              <a:rPr lang="en-US" dirty="0">
                <a:solidFill>
                  <a:srgbClr val="FF0000"/>
                </a:solidFill>
              </a:rPr>
              <a:t>, robotics</a:t>
            </a:r>
            <a:r>
              <a:rPr lang="ru-RU" dirty="0">
                <a:solidFill>
                  <a:srgbClr val="FF0000"/>
                </a:solidFill>
              </a:rPr>
              <a:t>.</a:t>
            </a:r>
            <a:endParaRPr lang="ru-RU" dirty="0"/>
          </a:p>
        </p:txBody>
      </p:sp>
      <p:sp>
        <p:nvSpPr>
          <p:cNvPr id="9" name="Rectangle 15"/>
          <p:cNvSpPr>
            <a:spLocks noChangeArrowheads="1"/>
          </p:cNvSpPr>
          <p:nvPr/>
        </p:nvSpPr>
        <p:spPr bwMode="auto">
          <a:xfrm>
            <a:off x="4932040" y="4725144"/>
            <a:ext cx="3888432" cy="1754326"/>
          </a:xfrm>
          <a:prstGeom prst="rect">
            <a:avLst/>
          </a:prstGeom>
          <a:solidFill>
            <a:srgbClr val="FFFF99">
              <a:alpha val="86000"/>
            </a:srgbClr>
          </a:solidFill>
          <a:ln w="9525">
            <a:solidFill>
              <a:srgbClr val="FFFF99"/>
            </a:solidFill>
            <a:miter lim="800000"/>
            <a:headEnd/>
            <a:tailEnd/>
          </a:ln>
        </p:spPr>
        <p:txBody>
          <a:bodyPr wrap="square">
            <a:spAutoFit/>
          </a:bodyPr>
          <a:lstStyle/>
          <a:p>
            <a:r>
              <a:rPr lang="en-US" altLang="en-US" dirty="0" smtClean="0"/>
              <a:t>Water is supplied precisely into individual soil volume without transition through the soil continuum providing the b</a:t>
            </a:r>
            <a:r>
              <a:rPr lang="en-US" dirty="0" smtClean="0"/>
              <a:t>est conditions for </a:t>
            </a:r>
            <a:r>
              <a:rPr lang="en-US" dirty="0" err="1" smtClean="0">
                <a:solidFill>
                  <a:srgbClr val="FF0000"/>
                </a:solidFill>
              </a:rPr>
              <a:t>humic</a:t>
            </a:r>
            <a:r>
              <a:rPr lang="en-US" dirty="0" smtClean="0">
                <a:solidFill>
                  <a:srgbClr val="FF0000"/>
                </a:solidFill>
              </a:rPr>
              <a:t> substances</a:t>
            </a:r>
            <a:r>
              <a:rPr lang="en-US" dirty="0" smtClean="0"/>
              <a:t>, soil biota and soil health, </a:t>
            </a:r>
            <a:r>
              <a:rPr lang="en-US" dirty="0" smtClean="0">
                <a:solidFill>
                  <a:srgbClr val="FF0000"/>
                </a:solidFill>
              </a:rPr>
              <a:t>and </a:t>
            </a:r>
            <a:r>
              <a:rPr lang="en-US" dirty="0" err="1" smtClean="0">
                <a:solidFill>
                  <a:srgbClr val="FF0000"/>
                </a:solidFill>
              </a:rPr>
              <a:t>silviculture</a:t>
            </a:r>
            <a:r>
              <a:rPr lang="en-US" dirty="0" smtClean="0"/>
              <a:t>.</a:t>
            </a:r>
            <a:endParaRPr lang="ru-RU" alt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Номер слайда 5"/>
          <p:cNvSpPr>
            <a:spLocks noGrp="1"/>
          </p:cNvSpPr>
          <p:nvPr>
            <p:ph type="sldNum" sz="quarter" idx="12"/>
          </p:nvPr>
        </p:nvSpPr>
        <p:spPr>
          <a:ln/>
        </p:spPr>
        <p:txBody>
          <a:bodyPr/>
          <a:lstStyle/>
          <a:p>
            <a:fld id="{D840070D-B0FD-497C-9748-AF99DCEEBB31}" type="slidenum">
              <a:rPr lang="ru-RU"/>
              <a:pPr/>
              <a:t>26</a:t>
            </a:fld>
            <a:endParaRPr lang="ru-RU"/>
          </a:p>
        </p:txBody>
      </p:sp>
      <p:pic>
        <p:nvPicPr>
          <p:cNvPr id="246786" name="Picture 2" descr="Шеин диапазон влаги"/>
          <p:cNvPicPr>
            <a:picLocks noChangeAspect="1" noChangeArrowheads="1"/>
          </p:cNvPicPr>
          <p:nvPr/>
        </p:nvPicPr>
        <p:blipFill>
          <a:blip r:embed="rId2" cstate="print"/>
          <a:srcRect l="12" b="18726"/>
          <a:stretch>
            <a:fillRect/>
          </a:stretch>
        </p:blipFill>
        <p:spPr bwMode="auto">
          <a:xfrm>
            <a:off x="468313" y="620713"/>
            <a:ext cx="8424862" cy="5435600"/>
          </a:xfrm>
          <a:prstGeom prst="rect">
            <a:avLst/>
          </a:prstGeom>
          <a:noFill/>
          <a:ln w="9525">
            <a:noFill/>
            <a:miter lim="800000"/>
            <a:headEnd/>
            <a:tailEnd/>
          </a:ln>
        </p:spPr>
      </p:pic>
      <p:sp>
        <p:nvSpPr>
          <p:cNvPr id="246805" name="Rectangle 21"/>
          <p:cNvSpPr>
            <a:spLocks noChangeArrowheads="1"/>
          </p:cNvSpPr>
          <p:nvPr/>
        </p:nvSpPr>
        <p:spPr bwMode="auto">
          <a:xfrm>
            <a:off x="3708400" y="3213100"/>
            <a:ext cx="576263" cy="641350"/>
          </a:xfrm>
          <a:prstGeom prst="rect">
            <a:avLst/>
          </a:prstGeom>
          <a:solidFill>
            <a:schemeClr val="bg1"/>
          </a:solidFill>
          <a:ln w="9525">
            <a:noFill/>
            <a:miter lim="800000"/>
            <a:headEnd/>
            <a:tailEnd/>
          </a:ln>
          <a:effectLst/>
        </p:spPr>
        <p:txBody>
          <a:bodyPr>
            <a:spAutoFit/>
          </a:bodyPr>
          <a:lstStyle/>
          <a:p>
            <a:endParaRPr lang="en-US" sz="1800">
              <a:solidFill>
                <a:srgbClr val="000000"/>
              </a:solidFill>
            </a:endParaRPr>
          </a:p>
          <a:p>
            <a:endParaRPr lang="en-US" sz="1800">
              <a:solidFill>
                <a:srgbClr val="000000"/>
              </a:solidFill>
            </a:endParaRPr>
          </a:p>
        </p:txBody>
      </p:sp>
      <p:sp>
        <p:nvSpPr>
          <p:cNvPr id="246799" name="Rectangle 15"/>
          <p:cNvSpPr>
            <a:spLocks noChangeArrowheads="1"/>
          </p:cNvSpPr>
          <p:nvPr/>
        </p:nvSpPr>
        <p:spPr bwMode="auto">
          <a:xfrm>
            <a:off x="4284663" y="4724400"/>
            <a:ext cx="2160587" cy="641350"/>
          </a:xfrm>
          <a:prstGeom prst="rect">
            <a:avLst/>
          </a:prstGeom>
          <a:solidFill>
            <a:srgbClr val="99FF66">
              <a:alpha val="96001"/>
            </a:srgbClr>
          </a:solidFill>
          <a:ln w="9525">
            <a:noFill/>
            <a:miter lim="800000"/>
            <a:headEnd/>
            <a:tailEnd/>
          </a:ln>
          <a:effectLst/>
        </p:spPr>
        <p:txBody>
          <a:bodyPr>
            <a:spAutoFit/>
          </a:bodyPr>
          <a:lstStyle/>
          <a:p>
            <a:r>
              <a:rPr lang="en-US" sz="1800" dirty="0" err="1"/>
              <a:t>Stomatal</a:t>
            </a:r>
            <a:r>
              <a:rPr lang="en-US" sz="1800" dirty="0"/>
              <a:t> regulation of transpiration</a:t>
            </a:r>
          </a:p>
        </p:txBody>
      </p:sp>
      <p:sp>
        <p:nvSpPr>
          <p:cNvPr id="246800" name="Rectangle 148"/>
          <p:cNvSpPr>
            <a:spLocks noChangeArrowheads="1"/>
          </p:cNvSpPr>
          <p:nvPr/>
        </p:nvSpPr>
        <p:spPr bwMode="auto">
          <a:xfrm>
            <a:off x="4140200" y="5876925"/>
            <a:ext cx="4248150" cy="366713"/>
          </a:xfrm>
          <a:prstGeom prst="rect">
            <a:avLst/>
          </a:prstGeom>
          <a:solidFill>
            <a:srgbClr val="FFFF99">
              <a:alpha val="0"/>
            </a:srgbClr>
          </a:solidFill>
          <a:ln w="9525">
            <a:noFill/>
            <a:miter lim="800000"/>
            <a:headEnd/>
            <a:tailEnd/>
          </a:ln>
        </p:spPr>
        <p:txBody>
          <a:bodyPr>
            <a:spAutoFit/>
          </a:bodyPr>
          <a:lstStyle/>
          <a:p>
            <a:pPr eaLnBrk="0" fontAlgn="b" hangingPunct="0"/>
            <a:r>
              <a:rPr lang="en-US" altLang="en-US" sz="1800" i="1">
                <a:solidFill>
                  <a:srgbClr val="000000"/>
                </a:solidFill>
              </a:rPr>
              <a:t>P </a:t>
            </a:r>
            <a:r>
              <a:rPr lang="en-US" altLang="en-US" sz="1800">
                <a:solidFill>
                  <a:srgbClr val="000000"/>
                </a:solidFill>
              </a:rPr>
              <a:t>– thermodynamic water potential, bar</a:t>
            </a:r>
          </a:p>
        </p:txBody>
      </p:sp>
      <p:sp>
        <p:nvSpPr>
          <p:cNvPr id="246801" name="Rectangle 17"/>
          <p:cNvSpPr>
            <a:spLocks noChangeArrowheads="1"/>
          </p:cNvSpPr>
          <p:nvPr/>
        </p:nvSpPr>
        <p:spPr bwMode="auto">
          <a:xfrm>
            <a:off x="4139952" y="6237312"/>
            <a:ext cx="3167062" cy="350838"/>
          </a:xfrm>
          <a:prstGeom prst="rect">
            <a:avLst/>
          </a:prstGeom>
          <a:solidFill>
            <a:srgbClr val="FFFF99">
              <a:alpha val="0"/>
            </a:srgbClr>
          </a:solidFill>
          <a:ln w="9525">
            <a:noFill/>
            <a:miter lim="800000"/>
            <a:headEnd/>
            <a:tailEnd/>
          </a:ln>
          <a:effectLst/>
        </p:spPr>
        <p:txBody>
          <a:bodyPr>
            <a:spAutoFit/>
          </a:bodyPr>
          <a:lstStyle/>
          <a:p>
            <a:r>
              <a:rPr lang="en-US" sz="1700" dirty="0">
                <a:solidFill>
                  <a:srgbClr val="000000"/>
                </a:solidFill>
              </a:rPr>
              <a:t>Relative transpiration</a:t>
            </a:r>
            <a:r>
              <a:rPr lang="ru-RU" sz="1700" dirty="0">
                <a:solidFill>
                  <a:srgbClr val="000000"/>
                </a:solidFill>
              </a:rPr>
              <a:t> (Т</a:t>
            </a:r>
            <a:r>
              <a:rPr lang="en-US" sz="1700" dirty="0">
                <a:solidFill>
                  <a:srgbClr val="000000"/>
                </a:solidFill>
              </a:rPr>
              <a:t>r</a:t>
            </a:r>
            <a:r>
              <a:rPr lang="ru-RU" sz="1700" dirty="0">
                <a:solidFill>
                  <a:srgbClr val="000000"/>
                </a:solidFill>
              </a:rPr>
              <a:t>/Т</a:t>
            </a:r>
            <a:r>
              <a:rPr lang="en-US" sz="1700" dirty="0">
                <a:solidFill>
                  <a:srgbClr val="000000"/>
                </a:solidFill>
              </a:rPr>
              <a:t>r</a:t>
            </a:r>
            <a:r>
              <a:rPr lang="ru-RU" sz="1700" baseline="-25000" dirty="0">
                <a:solidFill>
                  <a:srgbClr val="000000"/>
                </a:solidFill>
              </a:rPr>
              <a:t>0</a:t>
            </a:r>
            <a:r>
              <a:rPr lang="ru-RU" sz="1700" dirty="0">
                <a:solidFill>
                  <a:srgbClr val="000000"/>
                </a:solidFill>
              </a:rPr>
              <a:t>)</a:t>
            </a:r>
            <a:endParaRPr lang="en-US" sz="1700" dirty="0">
              <a:solidFill>
                <a:srgbClr val="000000"/>
              </a:solidFill>
            </a:endParaRPr>
          </a:p>
        </p:txBody>
      </p:sp>
      <p:sp>
        <p:nvSpPr>
          <p:cNvPr id="246804" name="Rectangle 20"/>
          <p:cNvSpPr>
            <a:spLocks noChangeArrowheads="1"/>
          </p:cNvSpPr>
          <p:nvPr/>
        </p:nvSpPr>
        <p:spPr bwMode="auto">
          <a:xfrm>
            <a:off x="1907705" y="2924175"/>
            <a:ext cx="2520280" cy="1555750"/>
          </a:xfrm>
          <a:prstGeom prst="rect">
            <a:avLst/>
          </a:prstGeom>
          <a:solidFill>
            <a:srgbClr val="FFFF99"/>
          </a:solidFill>
          <a:ln w="9525">
            <a:noFill/>
            <a:miter lim="800000"/>
            <a:headEnd/>
            <a:tailEnd/>
          </a:ln>
          <a:effectLst/>
        </p:spPr>
        <p:txBody>
          <a:bodyPr wrap="square">
            <a:spAutoFit/>
          </a:bodyPr>
          <a:lstStyle/>
          <a:p>
            <a:pPr defTabSz="873125"/>
            <a:r>
              <a:rPr lang="en-US" altLang="en-US" sz="1800" dirty="0" err="1"/>
              <a:t>Stomatal</a:t>
            </a:r>
            <a:r>
              <a:rPr lang="en-US" altLang="en-US" sz="1800" dirty="0"/>
              <a:t> apparatus is fully open</a:t>
            </a:r>
          </a:p>
          <a:p>
            <a:pPr defTabSz="873125"/>
            <a:endParaRPr lang="en-US" altLang="en-US" sz="1800" dirty="0" smtClean="0"/>
          </a:p>
          <a:p>
            <a:pPr defTabSz="873125"/>
            <a:r>
              <a:rPr lang="en-US" altLang="en-US" dirty="0" smtClean="0"/>
              <a:t>Transpiration e</a:t>
            </a:r>
            <a:r>
              <a:rPr lang="en-US" altLang="en-US" sz="1800" dirty="0" smtClean="0"/>
              <a:t>xcess</a:t>
            </a:r>
            <a:endParaRPr lang="en-US" altLang="en-US" sz="1800" dirty="0"/>
          </a:p>
          <a:p>
            <a:pPr defTabSz="873125"/>
            <a:endParaRPr lang="ru-RU" altLang="en-US" sz="2400" dirty="0"/>
          </a:p>
        </p:txBody>
      </p:sp>
      <p:sp>
        <p:nvSpPr>
          <p:cNvPr id="246806" name="Rectangle 145"/>
          <p:cNvSpPr>
            <a:spLocks noChangeArrowheads="1"/>
          </p:cNvSpPr>
          <p:nvPr/>
        </p:nvSpPr>
        <p:spPr bwMode="auto">
          <a:xfrm>
            <a:off x="250825" y="620713"/>
            <a:ext cx="1441450" cy="915987"/>
          </a:xfrm>
          <a:prstGeom prst="rect">
            <a:avLst/>
          </a:prstGeom>
          <a:solidFill>
            <a:schemeClr val="bg1"/>
          </a:solidFill>
          <a:ln w="9525">
            <a:noFill/>
            <a:miter lim="800000"/>
            <a:headEnd/>
            <a:tailEnd/>
          </a:ln>
        </p:spPr>
        <p:txBody>
          <a:bodyPr>
            <a:spAutoFit/>
          </a:bodyPr>
          <a:lstStyle/>
          <a:p>
            <a:r>
              <a:rPr lang="en-US" altLang="en-US" sz="1800"/>
              <a:t>Hydraulic conductivity, cm/day</a:t>
            </a:r>
          </a:p>
        </p:txBody>
      </p:sp>
      <p:sp>
        <p:nvSpPr>
          <p:cNvPr id="246808" name="Rectangle 145"/>
          <p:cNvSpPr>
            <a:spLocks noChangeArrowheads="1"/>
          </p:cNvSpPr>
          <p:nvPr/>
        </p:nvSpPr>
        <p:spPr bwMode="auto">
          <a:xfrm>
            <a:off x="900113" y="188913"/>
            <a:ext cx="1439862" cy="350837"/>
          </a:xfrm>
          <a:prstGeom prst="rect">
            <a:avLst/>
          </a:prstGeom>
          <a:solidFill>
            <a:schemeClr val="bg1"/>
          </a:solidFill>
          <a:ln w="9525">
            <a:noFill/>
            <a:miter lim="800000"/>
            <a:headEnd/>
            <a:tailEnd/>
          </a:ln>
        </p:spPr>
        <p:txBody>
          <a:bodyPr>
            <a:spAutoFit/>
          </a:bodyPr>
          <a:lstStyle/>
          <a:p>
            <a:endParaRPr lang="ru-RU" altLang="en-US" sz="1700"/>
          </a:p>
        </p:txBody>
      </p:sp>
      <p:sp>
        <p:nvSpPr>
          <p:cNvPr id="246797" name="Rectangle 145"/>
          <p:cNvSpPr>
            <a:spLocks noChangeArrowheads="1"/>
          </p:cNvSpPr>
          <p:nvPr/>
        </p:nvSpPr>
        <p:spPr bwMode="auto">
          <a:xfrm>
            <a:off x="3203575" y="333375"/>
            <a:ext cx="2736850" cy="641350"/>
          </a:xfrm>
          <a:prstGeom prst="rect">
            <a:avLst/>
          </a:prstGeom>
          <a:solidFill>
            <a:srgbClr val="FFFF99">
              <a:alpha val="0"/>
            </a:srgbClr>
          </a:solidFill>
          <a:ln w="9525">
            <a:noFill/>
            <a:miter lim="800000"/>
            <a:headEnd/>
            <a:tailEnd/>
          </a:ln>
        </p:spPr>
        <p:txBody>
          <a:bodyPr>
            <a:spAutoFit/>
          </a:bodyPr>
          <a:lstStyle/>
          <a:p>
            <a:r>
              <a:rPr lang="en-US" altLang="en-US" sz="1800">
                <a:solidFill>
                  <a:srgbClr val="FF0000"/>
                </a:solidFill>
              </a:rPr>
              <a:t>Highest Biomass growth rate of xerophyte plants</a:t>
            </a:r>
            <a:endParaRPr lang="ru-RU" altLang="en-US" sz="1800">
              <a:solidFill>
                <a:srgbClr val="FF0000"/>
              </a:solidFill>
            </a:endParaRPr>
          </a:p>
        </p:txBody>
      </p:sp>
      <p:sp>
        <p:nvSpPr>
          <p:cNvPr id="246810" name="Rectangle 145"/>
          <p:cNvSpPr>
            <a:spLocks noChangeArrowheads="1"/>
          </p:cNvSpPr>
          <p:nvPr/>
        </p:nvSpPr>
        <p:spPr bwMode="auto">
          <a:xfrm>
            <a:off x="3563888" y="1916832"/>
            <a:ext cx="1800200" cy="1015663"/>
          </a:xfrm>
          <a:prstGeom prst="rect">
            <a:avLst/>
          </a:prstGeom>
          <a:solidFill>
            <a:srgbClr val="66FFFF"/>
          </a:solidFill>
          <a:ln w="9525">
            <a:noFill/>
            <a:miter lim="800000"/>
            <a:headEnd/>
            <a:tailEnd/>
          </a:ln>
        </p:spPr>
        <p:txBody>
          <a:bodyPr wrap="square">
            <a:spAutoFit/>
          </a:bodyPr>
          <a:lstStyle/>
          <a:p>
            <a:r>
              <a:rPr lang="en-US" altLang="en-US" sz="2000" dirty="0"/>
              <a:t>Less</a:t>
            </a:r>
            <a:r>
              <a:rPr lang="ru-RU" altLang="en-US" sz="2000" b="1" dirty="0">
                <a:solidFill>
                  <a:srgbClr val="FF0000"/>
                </a:solidFill>
              </a:rPr>
              <a:t> </a:t>
            </a:r>
            <a:r>
              <a:rPr lang="en-US" altLang="en-US" sz="2000" dirty="0"/>
              <a:t>water </a:t>
            </a:r>
            <a:r>
              <a:rPr lang="en-US" altLang="en-US" sz="2000" dirty="0" smtClean="0"/>
              <a:t>consumption rate</a:t>
            </a:r>
            <a:endParaRPr lang="ru-RU" altLang="en-US" sz="2000" dirty="0"/>
          </a:p>
        </p:txBody>
      </p:sp>
      <p:sp>
        <p:nvSpPr>
          <p:cNvPr id="16" name="Rectangle 17"/>
          <p:cNvSpPr>
            <a:spLocks noChangeArrowheads="1"/>
          </p:cNvSpPr>
          <p:nvPr/>
        </p:nvSpPr>
        <p:spPr bwMode="auto">
          <a:xfrm>
            <a:off x="8028384" y="1196752"/>
            <a:ext cx="862806" cy="415498"/>
          </a:xfrm>
          <a:prstGeom prst="rect">
            <a:avLst/>
          </a:prstGeom>
          <a:solidFill>
            <a:srgbClr val="FFFF99"/>
          </a:solidFill>
          <a:ln w="9525">
            <a:noFill/>
            <a:miter lim="800000"/>
            <a:headEnd/>
            <a:tailEnd/>
          </a:ln>
          <a:effectLst/>
        </p:spPr>
        <p:txBody>
          <a:bodyPr wrap="square">
            <a:spAutoFit/>
          </a:bodyPr>
          <a:lstStyle/>
          <a:p>
            <a:r>
              <a:rPr lang="ru-RU" sz="2100" dirty="0" smtClean="0">
                <a:solidFill>
                  <a:srgbClr val="000000"/>
                </a:solidFill>
              </a:rPr>
              <a:t>Т</a:t>
            </a:r>
            <a:r>
              <a:rPr lang="en-US" sz="2100" dirty="0">
                <a:solidFill>
                  <a:srgbClr val="000000"/>
                </a:solidFill>
              </a:rPr>
              <a:t>r</a:t>
            </a:r>
            <a:r>
              <a:rPr lang="ru-RU" sz="2100" dirty="0">
                <a:solidFill>
                  <a:srgbClr val="000000"/>
                </a:solidFill>
              </a:rPr>
              <a:t>/Т</a:t>
            </a:r>
            <a:r>
              <a:rPr lang="en-US" sz="2100" dirty="0">
                <a:solidFill>
                  <a:srgbClr val="000000"/>
                </a:solidFill>
              </a:rPr>
              <a:t>r</a:t>
            </a:r>
            <a:r>
              <a:rPr lang="ru-RU" sz="2100" baseline="-25000" dirty="0" smtClean="0">
                <a:solidFill>
                  <a:srgbClr val="000000"/>
                </a:solidFill>
              </a:rPr>
              <a:t>0</a:t>
            </a:r>
            <a:endParaRPr lang="en-US" sz="2100" dirty="0">
              <a:solidFill>
                <a:srgbClr val="000000"/>
              </a:solidFill>
            </a:endParaRPr>
          </a:p>
        </p:txBody>
      </p:sp>
      <p:sp>
        <p:nvSpPr>
          <p:cNvPr id="246788" name="Freeform 4"/>
          <p:cNvSpPr>
            <a:spLocks/>
          </p:cNvSpPr>
          <p:nvPr/>
        </p:nvSpPr>
        <p:spPr bwMode="auto">
          <a:xfrm>
            <a:off x="1979468" y="1028978"/>
            <a:ext cx="5112572" cy="3624191"/>
          </a:xfrm>
          <a:custGeom>
            <a:avLst/>
            <a:gdLst>
              <a:gd name="connsiteX0" fmla="*/ 0 w 10000"/>
              <a:gd name="connsiteY0" fmla="*/ 4029 h 10155"/>
              <a:gd name="connsiteX1" fmla="*/ 3601 w 10000"/>
              <a:gd name="connsiteY1" fmla="*/ 156 h 10155"/>
              <a:gd name="connsiteX2" fmla="*/ 7066 w 10000"/>
              <a:gd name="connsiteY2" fmla="*/ 3099 h 10155"/>
              <a:gd name="connsiteX3" fmla="*/ 10000 w 10000"/>
              <a:gd name="connsiteY3" fmla="*/ 10155 h 10155"/>
              <a:gd name="connsiteX0" fmla="*/ 0 w 10000"/>
              <a:gd name="connsiteY0" fmla="*/ 3992 h 10118"/>
              <a:gd name="connsiteX1" fmla="*/ 3601 w 10000"/>
              <a:gd name="connsiteY1" fmla="*/ 119 h 10118"/>
              <a:gd name="connsiteX2" fmla="*/ 6668 w 10000"/>
              <a:gd name="connsiteY2" fmla="*/ 3276 h 10118"/>
              <a:gd name="connsiteX3" fmla="*/ 10000 w 10000"/>
              <a:gd name="connsiteY3" fmla="*/ 10118 h 10118"/>
              <a:gd name="connsiteX0" fmla="*/ 0 w 9334"/>
              <a:gd name="connsiteY0" fmla="*/ 3992 h 9406"/>
              <a:gd name="connsiteX1" fmla="*/ 3601 w 9334"/>
              <a:gd name="connsiteY1" fmla="*/ 119 h 9406"/>
              <a:gd name="connsiteX2" fmla="*/ 6668 w 9334"/>
              <a:gd name="connsiteY2" fmla="*/ 3276 h 9406"/>
              <a:gd name="connsiteX3" fmla="*/ 9334 w 9334"/>
              <a:gd name="connsiteY3" fmla="*/ 9406 h 9406"/>
              <a:gd name="connsiteX0" fmla="*/ 0 w 10000"/>
              <a:gd name="connsiteY0" fmla="*/ 4211 h 9967"/>
              <a:gd name="connsiteX1" fmla="*/ 3858 w 10000"/>
              <a:gd name="connsiteY1" fmla="*/ 94 h 9967"/>
              <a:gd name="connsiteX2" fmla="*/ 7001 w 10000"/>
              <a:gd name="connsiteY2" fmla="*/ 3648 h 9967"/>
              <a:gd name="connsiteX3" fmla="*/ 10000 w 10000"/>
              <a:gd name="connsiteY3" fmla="*/ 9967 h 9967"/>
              <a:gd name="connsiteX0" fmla="*/ 0 w 10142"/>
              <a:gd name="connsiteY0" fmla="*/ 3235 h 9972"/>
              <a:gd name="connsiteX1" fmla="*/ 4000 w 10142"/>
              <a:gd name="connsiteY1" fmla="*/ 66 h 9972"/>
              <a:gd name="connsiteX2" fmla="*/ 7143 w 10142"/>
              <a:gd name="connsiteY2" fmla="*/ 3632 h 9972"/>
              <a:gd name="connsiteX3" fmla="*/ 10142 w 10142"/>
              <a:gd name="connsiteY3" fmla="*/ 9972 h 9972"/>
              <a:gd name="connsiteX0" fmla="*/ 0 w 10000"/>
              <a:gd name="connsiteY0" fmla="*/ 3244 h 10000"/>
              <a:gd name="connsiteX1" fmla="*/ 3662 w 10000"/>
              <a:gd name="connsiteY1" fmla="*/ 66 h 10000"/>
              <a:gd name="connsiteX2" fmla="*/ 7043 w 10000"/>
              <a:gd name="connsiteY2" fmla="*/ 3642 h 10000"/>
              <a:gd name="connsiteX3" fmla="*/ 10000 w 10000"/>
              <a:gd name="connsiteY3" fmla="*/ 10000 h 10000"/>
              <a:gd name="connsiteX0" fmla="*/ 0 w 10000"/>
              <a:gd name="connsiteY0" fmla="*/ 3244 h 10000"/>
              <a:gd name="connsiteX1" fmla="*/ 3803 w 10000"/>
              <a:gd name="connsiteY1" fmla="*/ 66 h 10000"/>
              <a:gd name="connsiteX2" fmla="*/ 7043 w 10000"/>
              <a:gd name="connsiteY2" fmla="*/ 3642 h 10000"/>
              <a:gd name="connsiteX3" fmla="*/ 10000 w 10000"/>
              <a:gd name="connsiteY3" fmla="*/ 10000 h 10000"/>
              <a:gd name="connsiteX0" fmla="*/ 0 w 10000"/>
              <a:gd name="connsiteY0" fmla="*/ 3244 h 10000"/>
              <a:gd name="connsiteX1" fmla="*/ 3944 w 10000"/>
              <a:gd name="connsiteY1" fmla="*/ 66 h 10000"/>
              <a:gd name="connsiteX2" fmla="*/ 7043 w 10000"/>
              <a:gd name="connsiteY2" fmla="*/ 3642 h 10000"/>
              <a:gd name="connsiteX3" fmla="*/ 10000 w 10000"/>
              <a:gd name="connsiteY3" fmla="*/ 10000 h 10000"/>
              <a:gd name="connsiteX0" fmla="*/ 0 w 10000"/>
              <a:gd name="connsiteY0" fmla="*/ 3244 h 10000"/>
              <a:gd name="connsiteX1" fmla="*/ 3803 w 10000"/>
              <a:gd name="connsiteY1" fmla="*/ 66 h 10000"/>
              <a:gd name="connsiteX2" fmla="*/ 7043 w 10000"/>
              <a:gd name="connsiteY2" fmla="*/ 3642 h 10000"/>
              <a:gd name="connsiteX3" fmla="*/ 10000 w 10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0000" h="10000">
                <a:moveTo>
                  <a:pt x="0" y="3244"/>
                </a:moveTo>
                <a:cubicBezTo>
                  <a:pt x="1491" y="1340"/>
                  <a:pt x="2630" y="0"/>
                  <a:pt x="3803" y="66"/>
                </a:cubicBezTo>
                <a:cubicBezTo>
                  <a:pt x="4976" y="132"/>
                  <a:pt x="6034" y="1987"/>
                  <a:pt x="7043" y="3642"/>
                </a:cubicBezTo>
                <a:cubicBezTo>
                  <a:pt x="8053" y="5299"/>
                  <a:pt x="9484" y="8743"/>
                  <a:pt x="10000" y="10000"/>
                </a:cubicBezTo>
              </a:path>
            </a:pathLst>
          </a:custGeom>
          <a:noFill/>
          <a:ln w="57150" cap="flat" cmpd="sng">
            <a:solidFill>
              <a:srgbClr val="FF0000"/>
            </a:solidFill>
            <a:prstDash val="solid"/>
            <a:round/>
            <a:headEnd/>
            <a:tailEnd/>
          </a:ln>
          <a:effectLst/>
        </p:spPr>
        <p:txBody>
          <a:bodyPr lIns="87275" tIns="43637" rIns="87275" bIns="43637">
            <a:spAutoFit/>
          </a:bodyPr>
          <a:lstStyle/>
          <a:p>
            <a:endParaRPr lang="en-US"/>
          </a:p>
        </p:txBody>
      </p:sp>
      <p:sp>
        <p:nvSpPr>
          <p:cNvPr id="246798" name="Rectangle 14"/>
          <p:cNvSpPr>
            <a:spLocks noChangeArrowheads="1"/>
          </p:cNvSpPr>
          <p:nvPr/>
        </p:nvSpPr>
        <p:spPr bwMode="auto">
          <a:xfrm>
            <a:off x="6443663" y="4437063"/>
            <a:ext cx="1441450" cy="907941"/>
          </a:xfrm>
          <a:prstGeom prst="rect">
            <a:avLst/>
          </a:prstGeom>
          <a:solidFill>
            <a:srgbClr val="FF99CC"/>
          </a:solidFill>
          <a:ln w="9525">
            <a:noFill/>
            <a:miter lim="800000"/>
            <a:headEnd/>
            <a:tailEnd/>
          </a:ln>
          <a:effectLst/>
        </p:spPr>
        <p:txBody>
          <a:bodyPr wrap="square">
            <a:spAutoFit/>
          </a:bodyPr>
          <a:lstStyle/>
          <a:p>
            <a:pPr algn="ctr"/>
            <a:r>
              <a:rPr lang="en-US" sz="2400" dirty="0"/>
              <a:t>W</a:t>
            </a:r>
            <a:r>
              <a:rPr lang="ru-RU" sz="2400" dirty="0" err="1" smtClean="0"/>
              <a:t>ilting</a:t>
            </a:r>
            <a:endParaRPr lang="en-US" sz="2400" dirty="0" smtClean="0"/>
          </a:p>
          <a:p>
            <a:pPr algn="ctr"/>
            <a:endParaRPr lang="en-US" sz="500" dirty="0" smtClean="0"/>
          </a:p>
          <a:p>
            <a:pPr algn="ctr"/>
            <a:endParaRPr lang="ru-RU" sz="2400"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Номер слайда 5"/>
          <p:cNvSpPr>
            <a:spLocks noGrp="1"/>
          </p:cNvSpPr>
          <p:nvPr>
            <p:ph type="sldNum" sz="quarter" idx="12"/>
          </p:nvPr>
        </p:nvSpPr>
        <p:spPr>
          <a:noFill/>
        </p:spPr>
        <p:txBody>
          <a:bodyPr/>
          <a:lstStyle/>
          <a:p>
            <a:pPr defTabSz="873125"/>
            <a:fld id="{8AB58982-E36B-4201-A222-73D3891EC692}" type="slidenum">
              <a:rPr lang="ru-RU"/>
              <a:pPr defTabSz="873125"/>
              <a:t>27</a:t>
            </a:fld>
            <a:endParaRPr lang="ru-RU"/>
          </a:p>
        </p:txBody>
      </p:sp>
      <p:sp>
        <p:nvSpPr>
          <p:cNvPr id="17411" name="Rectangle 2"/>
          <p:cNvSpPr>
            <a:spLocks noChangeArrowheads="1"/>
          </p:cNvSpPr>
          <p:nvPr/>
        </p:nvSpPr>
        <p:spPr bwMode="auto">
          <a:xfrm>
            <a:off x="5580112" y="332656"/>
            <a:ext cx="3276302" cy="1473121"/>
          </a:xfrm>
          <a:prstGeom prst="rect">
            <a:avLst/>
          </a:prstGeom>
          <a:solidFill>
            <a:srgbClr val="FFFF99"/>
          </a:solidFill>
          <a:ln w="9525">
            <a:solidFill>
              <a:schemeClr val="bg2"/>
            </a:solidFill>
            <a:miter lim="800000"/>
            <a:headEnd/>
            <a:tailEnd/>
          </a:ln>
        </p:spPr>
        <p:txBody>
          <a:bodyPr wrap="square" lIns="87275" tIns="43637" rIns="87275" bIns="43637">
            <a:spAutoFit/>
          </a:bodyPr>
          <a:lstStyle/>
          <a:p>
            <a:pPr defTabSz="873125"/>
            <a:r>
              <a:rPr lang="en-US" altLang="en-US" dirty="0" smtClean="0"/>
              <a:t>No signs of soil dispersion a</a:t>
            </a:r>
            <a:r>
              <a:rPr lang="en-US" altLang="en-US" sz="1800" dirty="0" smtClean="0"/>
              <a:t>t intra-soil </a:t>
            </a:r>
            <a:r>
              <a:rPr lang="en-US" altLang="en-US" sz="1800" dirty="0"/>
              <a:t>pulse continuous-discrete </a:t>
            </a:r>
            <a:r>
              <a:rPr lang="en-US" altLang="en-US" sz="1800" dirty="0" smtClean="0"/>
              <a:t>watering</a:t>
            </a:r>
            <a:r>
              <a:rPr lang="en-US" altLang="en-US" dirty="0" smtClean="0"/>
              <a:t>. </a:t>
            </a:r>
          </a:p>
          <a:p>
            <a:pPr defTabSz="873125"/>
            <a:r>
              <a:rPr lang="en-US" dirty="0" smtClean="0"/>
              <a:t>Spring barley seedlings are in optimal condition.</a:t>
            </a:r>
            <a:endParaRPr lang="ru-RU" sz="1800" dirty="0"/>
          </a:p>
        </p:txBody>
      </p:sp>
      <p:pic>
        <p:nvPicPr>
          <p:cNvPr id="17412" name="Picture 120" descr="SL371298 1 1"/>
          <p:cNvPicPr>
            <a:picLocks noChangeAspect="1" noChangeArrowheads="1"/>
          </p:cNvPicPr>
          <p:nvPr/>
        </p:nvPicPr>
        <p:blipFill>
          <a:blip r:embed="rId2" cstate="print">
            <a:lum bright="6000"/>
          </a:blip>
          <a:srcRect r="-971" b="28286"/>
          <a:stretch>
            <a:fillRect/>
          </a:stretch>
        </p:blipFill>
        <p:spPr bwMode="auto">
          <a:xfrm>
            <a:off x="467544" y="836712"/>
            <a:ext cx="936104" cy="1944216"/>
          </a:xfrm>
          <a:prstGeom prst="rect">
            <a:avLst/>
          </a:prstGeom>
          <a:noFill/>
          <a:ln w="9525">
            <a:noFill/>
            <a:miter lim="800000"/>
            <a:headEnd/>
            <a:tailEnd/>
          </a:ln>
        </p:spPr>
      </p:pic>
      <p:pic>
        <p:nvPicPr>
          <p:cNvPr id="17413" name="Picture 121" descr="SL371318 1 1"/>
          <p:cNvPicPr>
            <a:picLocks noChangeAspect="1" noChangeArrowheads="1"/>
          </p:cNvPicPr>
          <p:nvPr/>
        </p:nvPicPr>
        <p:blipFill>
          <a:blip r:embed="rId3" cstate="print"/>
          <a:srcRect r="6796" b="27014"/>
          <a:stretch>
            <a:fillRect/>
          </a:stretch>
        </p:blipFill>
        <p:spPr bwMode="auto">
          <a:xfrm>
            <a:off x="1619672" y="836712"/>
            <a:ext cx="864096" cy="1944216"/>
          </a:xfrm>
          <a:prstGeom prst="rect">
            <a:avLst/>
          </a:prstGeom>
          <a:noFill/>
          <a:ln w="9525">
            <a:noFill/>
            <a:miter lim="800000"/>
            <a:headEnd/>
            <a:tailEnd/>
          </a:ln>
        </p:spPr>
      </p:pic>
      <p:pic>
        <p:nvPicPr>
          <p:cNvPr id="17414" name="Picture 122" descr="SL372600 1 1"/>
          <p:cNvPicPr>
            <a:picLocks noChangeAspect="1" noChangeArrowheads="1"/>
          </p:cNvPicPr>
          <p:nvPr/>
        </p:nvPicPr>
        <p:blipFill>
          <a:blip r:embed="rId4" cstate="print">
            <a:lum bright="6000"/>
          </a:blip>
          <a:srcRect r="3806" b="27014"/>
          <a:stretch>
            <a:fillRect/>
          </a:stretch>
        </p:blipFill>
        <p:spPr bwMode="auto">
          <a:xfrm>
            <a:off x="2771800" y="836712"/>
            <a:ext cx="936104" cy="1944216"/>
          </a:xfrm>
          <a:prstGeom prst="rect">
            <a:avLst/>
          </a:prstGeom>
          <a:noFill/>
          <a:ln w="9525">
            <a:noFill/>
            <a:miter lim="800000"/>
            <a:headEnd/>
            <a:tailEnd/>
          </a:ln>
        </p:spPr>
      </p:pic>
      <p:pic>
        <p:nvPicPr>
          <p:cNvPr id="17415" name="Picture 123" descr="14"/>
          <p:cNvPicPr>
            <a:picLocks noChangeAspect="1" noChangeArrowheads="1"/>
          </p:cNvPicPr>
          <p:nvPr/>
        </p:nvPicPr>
        <p:blipFill>
          <a:blip r:embed="rId5" cstate="print"/>
          <a:srcRect/>
          <a:stretch>
            <a:fillRect/>
          </a:stretch>
        </p:blipFill>
        <p:spPr bwMode="auto">
          <a:xfrm>
            <a:off x="467544" y="2924944"/>
            <a:ext cx="1344612" cy="2619375"/>
          </a:xfrm>
          <a:prstGeom prst="rect">
            <a:avLst/>
          </a:prstGeom>
          <a:noFill/>
          <a:ln w="9525">
            <a:noFill/>
            <a:miter lim="800000"/>
            <a:headEnd/>
            <a:tailEnd/>
          </a:ln>
        </p:spPr>
      </p:pic>
      <p:pic>
        <p:nvPicPr>
          <p:cNvPr id="17416" name="Picture 124" descr="12"/>
          <p:cNvPicPr>
            <a:picLocks noChangeAspect="1" noChangeArrowheads="1"/>
          </p:cNvPicPr>
          <p:nvPr/>
        </p:nvPicPr>
        <p:blipFill>
          <a:blip r:embed="rId6" cstate="print"/>
          <a:srcRect/>
          <a:stretch>
            <a:fillRect/>
          </a:stretch>
        </p:blipFill>
        <p:spPr bwMode="auto">
          <a:xfrm>
            <a:off x="4067944" y="836712"/>
            <a:ext cx="1440160" cy="2786731"/>
          </a:xfrm>
          <a:prstGeom prst="rect">
            <a:avLst/>
          </a:prstGeom>
          <a:noFill/>
          <a:ln w="9525">
            <a:noFill/>
            <a:miter lim="800000"/>
            <a:headEnd/>
            <a:tailEnd/>
          </a:ln>
        </p:spPr>
      </p:pic>
      <p:pic>
        <p:nvPicPr>
          <p:cNvPr id="17417" name="Рисунок 1" descr="C:\Documents and Settings\Тамара\Рабочий стол\18.bmp"/>
          <p:cNvPicPr>
            <a:picLocks noChangeAspect="1" noChangeArrowheads="1"/>
          </p:cNvPicPr>
          <p:nvPr/>
        </p:nvPicPr>
        <p:blipFill>
          <a:blip r:embed="rId7" cstate="print"/>
          <a:srcRect/>
          <a:stretch>
            <a:fillRect/>
          </a:stretch>
        </p:blipFill>
        <p:spPr bwMode="auto">
          <a:xfrm>
            <a:off x="1979712" y="3356992"/>
            <a:ext cx="1774825" cy="2187575"/>
          </a:xfrm>
          <a:prstGeom prst="rect">
            <a:avLst/>
          </a:prstGeom>
          <a:noFill/>
          <a:ln w="9525">
            <a:noFill/>
            <a:miter lim="800000"/>
            <a:headEnd/>
            <a:tailEnd/>
          </a:ln>
        </p:spPr>
      </p:pic>
      <p:pic>
        <p:nvPicPr>
          <p:cNvPr id="17418" name="Рисунок 2" descr="C:\Documents and Settings\Тамара\Рабочий стол\19.bmp"/>
          <p:cNvPicPr>
            <a:picLocks noChangeArrowheads="1"/>
          </p:cNvPicPr>
          <p:nvPr/>
        </p:nvPicPr>
        <p:blipFill>
          <a:blip r:embed="rId8" cstate="print"/>
          <a:srcRect/>
          <a:stretch>
            <a:fillRect/>
          </a:stretch>
        </p:blipFill>
        <p:spPr bwMode="auto">
          <a:xfrm>
            <a:off x="3923928" y="3933056"/>
            <a:ext cx="1978025" cy="1628775"/>
          </a:xfrm>
          <a:prstGeom prst="rect">
            <a:avLst/>
          </a:prstGeom>
          <a:noFill/>
          <a:ln w="9525">
            <a:noFill/>
            <a:miter lim="800000"/>
            <a:headEnd/>
            <a:tailEnd/>
          </a:ln>
        </p:spPr>
      </p:pic>
      <p:pic>
        <p:nvPicPr>
          <p:cNvPr id="17419" name="Рисунок 4" descr="C:\Documents and Settings\Тамара\Рабочий стол\21.bmp"/>
          <p:cNvPicPr>
            <a:picLocks noChangeAspect="1" noChangeArrowheads="1"/>
          </p:cNvPicPr>
          <p:nvPr/>
        </p:nvPicPr>
        <p:blipFill>
          <a:blip r:embed="rId9" cstate="print"/>
          <a:srcRect/>
          <a:stretch>
            <a:fillRect/>
          </a:stretch>
        </p:blipFill>
        <p:spPr bwMode="auto">
          <a:xfrm>
            <a:off x="6588224" y="4437112"/>
            <a:ext cx="2195512" cy="2071688"/>
          </a:xfrm>
          <a:prstGeom prst="rect">
            <a:avLst/>
          </a:prstGeom>
          <a:noFill/>
          <a:ln w="9525">
            <a:noFill/>
            <a:miter lim="800000"/>
            <a:headEnd/>
            <a:tailEnd/>
          </a:ln>
        </p:spPr>
      </p:pic>
      <p:pic>
        <p:nvPicPr>
          <p:cNvPr id="17420" name="Рисунок 9" descr="C:\Documents and Settings\Тамара\Рабочий стол\24.bmp"/>
          <p:cNvPicPr>
            <a:picLocks noChangeAspect="1" noChangeArrowheads="1"/>
          </p:cNvPicPr>
          <p:nvPr/>
        </p:nvPicPr>
        <p:blipFill>
          <a:blip r:embed="rId10" cstate="print"/>
          <a:srcRect/>
          <a:stretch>
            <a:fillRect/>
          </a:stretch>
        </p:blipFill>
        <p:spPr bwMode="auto">
          <a:xfrm>
            <a:off x="6300192" y="1916832"/>
            <a:ext cx="2538412" cy="2201862"/>
          </a:xfrm>
          <a:prstGeom prst="rect">
            <a:avLst/>
          </a:prstGeom>
          <a:noFill/>
          <a:ln w="9525">
            <a:noFill/>
            <a:miter lim="800000"/>
            <a:headEnd/>
            <a:tailEnd/>
          </a:ln>
        </p:spPr>
      </p:pic>
      <p:sp>
        <p:nvSpPr>
          <p:cNvPr id="17421" name="Rectangle 129"/>
          <p:cNvSpPr>
            <a:spLocks noChangeArrowheads="1"/>
          </p:cNvSpPr>
          <p:nvPr/>
        </p:nvSpPr>
        <p:spPr bwMode="auto">
          <a:xfrm>
            <a:off x="1907704" y="2924944"/>
            <a:ext cx="2089150" cy="365125"/>
          </a:xfrm>
          <a:prstGeom prst="rect">
            <a:avLst/>
          </a:prstGeom>
          <a:solidFill>
            <a:srgbClr val="FFFF99"/>
          </a:solidFill>
          <a:ln w="9525">
            <a:solidFill>
              <a:schemeClr val="bg2"/>
            </a:solidFill>
            <a:miter lim="800000"/>
            <a:headEnd/>
            <a:tailEnd/>
          </a:ln>
        </p:spPr>
        <p:txBody>
          <a:bodyPr lIns="87275" tIns="43637" rIns="87275" bIns="43637">
            <a:spAutoFit/>
          </a:bodyPr>
          <a:lstStyle/>
          <a:p>
            <a:pPr defTabSz="873125"/>
            <a:r>
              <a:rPr lang="en-US" altLang="en-US" sz="1800" dirty="0"/>
              <a:t>Standard </a:t>
            </a:r>
            <a:r>
              <a:rPr lang="en-US" altLang="en-US" sz="1800" dirty="0" smtClean="0"/>
              <a:t>irrigation</a:t>
            </a:r>
          </a:p>
        </p:txBody>
      </p:sp>
      <p:sp>
        <p:nvSpPr>
          <p:cNvPr id="14" name="Rectangle 129"/>
          <p:cNvSpPr>
            <a:spLocks noChangeArrowheads="1"/>
          </p:cNvSpPr>
          <p:nvPr/>
        </p:nvSpPr>
        <p:spPr bwMode="auto">
          <a:xfrm>
            <a:off x="395536" y="5589240"/>
            <a:ext cx="6048672" cy="919123"/>
          </a:xfrm>
          <a:prstGeom prst="rect">
            <a:avLst/>
          </a:prstGeom>
          <a:solidFill>
            <a:srgbClr val="FFFF99"/>
          </a:solidFill>
          <a:ln w="9525">
            <a:solidFill>
              <a:schemeClr val="bg2"/>
            </a:solidFill>
            <a:miter lim="800000"/>
            <a:headEnd/>
            <a:tailEnd/>
          </a:ln>
        </p:spPr>
        <p:txBody>
          <a:bodyPr wrap="square" lIns="87275" tIns="43637" rIns="87275" bIns="43637">
            <a:spAutoFit/>
          </a:bodyPr>
          <a:lstStyle/>
          <a:p>
            <a:pPr defTabSz="873125"/>
            <a:r>
              <a:rPr lang="en-US" altLang="en-US" sz="1800" dirty="0" smtClean="0"/>
              <a:t>At standard irrigation </a:t>
            </a:r>
            <a:r>
              <a:rPr lang="en-US" altLang="en-US" dirty="0" smtClean="0"/>
              <a:t>the signs of soil dispersion </a:t>
            </a:r>
            <a:r>
              <a:rPr lang="en-US" altLang="en-US" sz="1800" dirty="0" smtClean="0"/>
              <a:t>are obvious – cracks</a:t>
            </a:r>
            <a:r>
              <a:rPr lang="en-US" altLang="en-US" dirty="0" smtClean="0"/>
              <a:t>, crusts, subsidence, and deformation of soil carcass. </a:t>
            </a:r>
            <a:r>
              <a:rPr lang="en-US" altLang="en-US" sz="1800" dirty="0" smtClean="0"/>
              <a:t>The </a:t>
            </a:r>
            <a:r>
              <a:rPr lang="en-US" dirty="0" smtClean="0"/>
              <a:t>spring barley seedlings are weakened. </a:t>
            </a:r>
            <a:endParaRPr lang="ru-RU" sz="1800" dirty="0"/>
          </a:p>
        </p:txBody>
      </p:sp>
      <p:sp>
        <p:nvSpPr>
          <p:cNvPr id="15" name="Rectangle 2"/>
          <p:cNvSpPr>
            <a:spLocks noChangeArrowheads="1"/>
          </p:cNvSpPr>
          <p:nvPr/>
        </p:nvSpPr>
        <p:spPr bwMode="auto">
          <a:xfrm>
            <a:off x="395536" y="332656"/>
            <a:ext cx="4679950" cy="365125"/>
          </a:xfrm>
          <a:prstGeom prst="rect">
            <a:avLst/>
          </a:prstGeom>
          <a:solidFill>
            <a:srgbClr val="FFFF99"/>
          </a:solidFill>
          <a:ln w="9525">
            <a:solidFill>
              <a:schemeClr val="bg2"/>
            </a:solidFill>
            <a:miter lim="800000"/>
            <a:headEnd/>
            <a:tailEnd/>
          </a:ln>
        </p:spPr>
        <p:txBody>
          <a:bodyPr lIns="87275" tIns="43637" rIns="87275" bIns="43637">
            <a:spAutoFit/>
          </a:bodyPr>
          <a:lstStyle/>
          <a:p>
            <a:pPr defTabSz="873125"/>
            <a:r>
              <a:rPr lang="en-US" altLang="en-US" sz="1800" dirty="0"/>
              <a:t>Intra-soil pulse continuous-discrete </a:t>
            </a:r>
            <a:r>
              <a:rPr lang="en-US" altLang="en-US" sz="1800" dirty="0" smtClean="0"/>
              <a:t>watering</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C7296754-F08E-4B91-8582-DB387A682FD4}" type="slidenum">
              <a:rPr lang="ru-RU"/>
              <a:pPr/>
              <a:t>28</a:t>
            </a:fld>
            <a:endParaRPr lang="ru-RU" dirty="0"/>
          </a:p>
        </p:txBody>
      </p:sp>
      <p:sp>
        <p:nvSpPr>
          <p:cNvPr id="292869" name="Rectangle 5"/>
          <p:cNvSpPr>
            <a:spLocks noChangeArrowheads="1"/>
          </p:cNvSpPr>
          <p:nvPr/>
        </p:nvSpPr>
        <p:spPr bwMode="auto">
          <a:xfrm>
            <a:off x="287338" y="260648"/>
            <a:ext cx="8856662" cy="2523768"/>
          </a:xfrm>
          <a:prstGeom prst="rect">
            <a:avLst/>
          </a:prstGeom>
          <a:noFill/>
          <a:ln w="9525">
            <a:noFill/>
            <a:miter lim="800000"/>
            <a:headEnd/>
            <a:tailEnd/>
          </a:ln>
          <a:effectLst/>
        </p:spPr>
        <p:txBody>
          <a:bodyPr>
            <a:spAutoFit/>
          </a:bodyPr>
          <a:lstStyle/>
          <a:p>
            <a:r>
              <a:rPr lang="en-US" altLang="en-US" sz="2000" b="1" dirty="0" smtClean="0"/>
              <a:t>Water scarcity and soil degradation are closely linked to other environmental problems</a:t>
            </a:r>
          </a:p>
          <a:p>
            <a:endParaRPr lang="ru-RU" altLang="en-US" sz="1000" dirty="0"/>
          </a:p>
          <a:p>
            <a:r>
              <a:rPr lang="en-US" altLang="en-US" dirty="0" smtClean="0"/>
              <a:t>In result of standard concentrated waste utilization on land, in upper soil, in subsoil, into geological deposits, into the sea or elsewhere the hazardous substances and infections are spreading by air, surface, subsurface, ground water, and biologically. </a:t>
            </a:r>
          </a:p>
          <a:p>
            <a:r>
              <a:rPr lang="en-US" altLang="en-US" dirty="0" smtClean="0"/>
              <a:t>Concentrated waste metamorphism gives the new more perilous substances.</a:t>
            </a:r>
          </a:p>
          <a:p>
            <a:r>
              <a:rPr lang="en-US" altLang="en-US" dirty="0" smtClean="0"/>
              <a:t>Useable nutrient, soil structuring substances and </a:t>
            </a:r>
            <a:r>
              <a:rPr lang="en-US" dirty="0" err="1" smtClean="0">
                <a:solidFill>
                  <a:srgbClr val="FF0000"/>
                </a:solidFill>
              </a:rPr>
              <a:t>humic</a:t>
            </a:r>
            <a:r>
              <a:rPr lang="en-US" dirty="0" smtClean="0">
                <a:solidFill>
                  <a:srgbClr val="FF0000"/>
                </a:solidFill>
              </a:rPr>
              <a:t> substances </a:t>
            </a:r>
            <a:r>
              <a:rPr lang="en-US" altLang="en-US" dirty="0" smtClean="0"/>
              <a:t>are wastefully lost </a:t>
            </a:r>
            <a:r>
              <a:rPr lang="en-US" altLang="en-US" dirty="0"/>
              <a:t>in </a:t>
            </a:r>
            <a:r>
              <a:rPr lang="en-US" altLang="en-US" dirty="0" smtClean="0"/>
              <a:t>vain.  </a:t>
            </a:r>
            <a:r>
              <a:rPr lang="en-US" altLang="en-US" dirty="0" smtClean="0"/>
              <a:t>These substances </a:t>
            </a:r>
            <a:r>
              <a:rPr lang="en-US" altLang="en-US" dirty="0" smtClean="0"/>
              <a:t>are useful for agriculture and </a:t>
            </a:r>
            <a:r>
              <a:rPr lang="en-US" altLang="en-US" dirty="0" err="1" smtClean="0">
                <a:solidFill>
                  <a:srgbClr val="FF0000"/>
                </a:solidFill>
              </a:rPr>
              <a:t>silviculture</a:t>
            </a:r>
            <a:r>
              <a:rPr lang="en-US" altLang="en-US" dirty="0" smtClean="0"/>
              <a:t>.</a:t>
            </a:r>
            <a:endParaRPr lang="en-US" altLang="en-US" dirty="0" smtClean="0"/>
          </a:p>
        </p:txBody>
      </p:sp>
      <p:pic>
        <p:nvPicPr>
          <p:cNvPr id="4" name="Picture 4" descr="DSC08656 100j"/>
          <p:cNvPicPr>
            <a:picLocks noChangeAspect="1" noChangeArrowheads="1"/>
          </p:cNvPicPr>
          <p:nvPr/>
        </p:nvPicPr>
        <p:blipFill>
          <a:blip r:embed="rId2" cstate="print">
            <a:lum bright="6000"/>
          </a:blip>
          <a:srcRect/>
          <a:stretch>
            <a:fillRect/>
          </a:stretch>
        </p:blipFill>
        <p:spPr bwMode="auto">
          <a:xfrm>
            <a:off x="395536" y="4077072"/>
            <a:ext cx="3528392" cy="2346912"/>
          </a:xfrm>
          <a:prstGeom prst="rect">
            <a:avLst/>
          </a:prstGeom>
          <a:noFill/>
        </p:spPr>
      </p:pic>
      <p:sp>
        <p:nvSpPr>
          <p:cNvPr id="5" name="Rectangle 8"/>
          <p:cNvSpPr>
            <a:spLocks noChangeArrowheads="1"/>
          </p:cNvSpPr>
          <p:nvPr/>
        </p:nvSpPr>
        <p:spPr bwMode="auto">
          <a:xfrm>
            <a:off x="4283968" y="4725144"/>
            <a:ext cx="4608512" cy="1477328"/>
          </a:xfrm>
          <a:prstGeom prst="rect">
            <a:avLst/>
          </a:prstGeom>
          <a:noFill/>
          <a:ln w="9525">
            <a:noFill/>
            <a:miter lim="800000"/>
            <a:headEnd/>
            <a:tailEnd/>
          </a:ln>
          <a:effectLst/>
        </p:spPr>
        <p:txBody>
          <a:bodyPr wrap="square">
            <a:spAutoFit/>
          </a:bodyPr>
          <a:lstStyle/>
          <a:p>
            <a:r>
              <a:rPr lang="en-US" altLang="en-US" dirty="0" smtClean="0"/>
              <a:t>Rostov Region</a:t>
            </a:r>
          </a:p>
          <a:p>
            <a:r>
              <a:rPr lang="en-US" altLang="en-US" dirty="0" smtClean="0"/>
              <a:t>Bird droppings in the open storage.</a:t>
            </a:r>
          </a:p>
          <a:p>
            <a:r>
              <a:rPr lang="en-US" altLang="en-US" dirty="0" smtClean="0"/>
              <a:t>Poor veterinary and medical sanitary quality of environment. </a:t>
            </a:r>
          </a:p>
          <a:p>
            <a:r>
              <a:rPr lang="en-US" altLang="en-US" dirty="0" smtClean="0"/>
              <a:t>C loss.</a:t>
            </a:r>
            <a:endParaRPr lang="en-US" altLang="en-US" dirty="0"/>
          </a:p>
        </p:txBody>
      </p:sp>
      <p:pic>
        <p:nvPicPr>
          <p:cNvPr id="6" name="Picture 6" descr="800px-GypStack"/>
          <p:cNvPicPr>
            <a:picLocks noChangeAspect="1" noChangeArrowheads="1"/>
          </p:cNvPicPr>
          <p:nvPr/>
        </p:nvPicPr>
        <p:blipFill>
          <a:blip r:embed="rId3" cstate="print">
            <a:lum contrast="-18000"/>
          </a:blip>
          <a:srcRect/>
          <a:stretch>
            <a:fillRect/>
          </a:stretch>
        </p:blipFill>
        <p:spPr bwMode="auto">
          <a:xfrm>
            <a:off x="395536" y="2996952"/>
            <a:ext cx="3528393" cy="1635598"/>
          </a:xfrm>
          <a:prstGeom prst="rect">
            <a:avLst/>
          </a:prstGeom>
          <a:noFill/>
        </p:spPr>
      </p:pic>
      <p:sp>
        <p:nvSpPr>
          <p:cNvPr id="7" name="Rectangle 8"/>
          <p:cNvSpPr>
            <a:spLocks noChangeArrowheads="1"/>
          </p:cNvSpPr>
          <p:nvPr/>
        </p:nvSpPr>
        <p:spPr bwMode="auto">
          <a:xfrm>
            <a:off x="4283968" y="3068960"/>
            <a:ext cx="4032448" cy="646331"/>
          </a:xfrm>
          <a:prstGeom prst="rect">
            <a:avLst/>
          </a:prstGeom>
          <a:noFill/>
          <a:ln w="9525">
            <a:noFill/>
            <a:miter lim="800000"/>
            <a:headEnd/>
            <a:tailEnd/>
          </a:ln>
          <a:effectLst/>
        </p:spPr>
        <p:txBody>
          <a:bodyPr wrap="square">
            <a:spAutoFit/>
          </a:bodyPr>
          <a:lstStyle/>
          <a:p>
            <a:r>
              <a:rPr lang="en-US" altLang="en-US" dirty="0" smtClean="0"/>
              <a:t>Florida </a:t>
            </a:r>
          </a:p>
          <a:p>
            <a:r>
              <a:rPr lang="en-US" dirty="0" err="1" smtClean="0"/>
              <a:t>Phosphogypsum</a:t>
            </a:r>
            <a:r>
              <a:rPr lang="en-US" dirty="0" smtClean="0"/>
              <a:t> stack</a:t>
            </a:r>
            <a:endParaRPr lang="ru-RU" dirty="0"/>
          </a:p>
        </p:txBody>
      </p:sp>
      <p:sp>
        <p:nvSpPr>
          <p:cNvPr id="8" name="Прямоугольник 7"/>
          <p:cNvSpPr/>
          <p:nvPr/>
        </p:nvSpPr>
        <p:spPr>
          <a:xfrm>
            <a:off x="4283968" y="6165304"/>
            <a:ext cx="4167882" cy="369332"/>
          </a:xfrm>
          <a:prstGeom prst="rect">
            <a:avLst/>
          </a:prstGeom>
        </p:spPr>
        <p:txBody>
          <a:bodyPr wrap="square">
            <a:spAutoFit/>
          </a:bodyPr>
          <a:lstStyle/>
          <a:p>
            <a:r>
              <a:rPr lang="en-US" altLang="en-US" dirty="0" smtClean="0">
                <a:solidFill>
                  <a:srgbClr val="FF0000"/>
                </a:solidFill>
              </a:rPr>
              <a:t>Other waste – situation</a:t>
            </a:r>
            <a:r>
              <a:rPr lang="ru-RU" altLang="en-US" dirty="0" smtClean="0">
                <a:solidFill>
                  <a:srgbClr val="FF0000"/>
                </a:solidFill>
              </a:rPr>
              <a:t> </a:t>
            </a:r>
            <a:r>
              <a:rPr lang="en-US" altLang="en-US" dirty="0" smtClean="0">
                <a:solidFill>
                  <a:srgbClr val="FF0000"/>
                </a:solidFill>
              </a:rPr>
              <a:t>is the same.</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a:spLocks noGrp="1"/>
          </p:cNvSpPr>
          <p:nvPr>
            <p:ph type="sldNum" sz="quarter" idx="12"/>
          </p:nvPr>
        </p:nvSpPr>
        <p:spPr>
          <a:ln/>
        </p:spPr>
        <p:txBody>
          <a:bodyPr/>
          <a:lstStyle/>
          <a:p>
            <a:fld id="{B348121B-9617-422A-BDEA-82E5AC875DDD}" type="slidenum">
              <a:rPr lang="ru-RU"/>
              <a:pPr/>
              <a:t>29</a:t>
            </a:fld>
            <a:endParaRPr lang="ru-RU" dirty="0"/>
          </a:p>
        </p:txBody>
      </p:sp>
      <p:pic>
        <p:nvPicPr>
          <p:cNvPr id="390148" name="Picture 4" descr="biochar"/>
          <p:cNvPicPr>
            <a:picLocks noChangeAspect="1" noChangeArrowheads="1"/>
          </p:cNvPicPr>
          <p:nvPr/>
        </p:nvPicPr>
        <p:blipFill>
          <a:blip r:embed="rId2" cstate="print"/>
          <a:srcRect l="4128" t="12549" r="9636" b="7715"/>
          <a:stretch>
            <a:fillRect/>
          </a:stretch>
        </p:blipFill>
        <p:spPr bwMode="auto">
          <a:xfrm>
            <a:off x="395536" y="836712"/>
            <a:ext cx="3960812" cy="2928937"/>
          </a:xfrm>
          <a:prstGeom prst="rect">
            <a:avLst/>
          </a:prstGeom>
          <a:noFill/>
        </p:spPr>
      </p:pic>
      <p:pic>
        <p:nvPicPr>
          <p:cNvPr id="390149" name="Picture 5" descr="subsoil manuring 11"/>
          <p:cNvPicPr>
            <a:picLocks noChangeAspect="1" noChangeArrowheads="1"/>
          </p:cNvPicPr>
          <p:nvPr/>
        </p:nvPicPr>
        <p:blipFill>
          <a:blip r:embed="rId3" cstate="print"/>
          <a:srcRect b="9985"/>
          <a:stretch>
            <a:fillRect/>
          </a:stretch>
        </p:blipFill>
        <p:spPr bwMode="auto">
          <a:xfrm>
            <a:off x="4644008" y="3284984"/>
            <a:ext cx="4051300" cy="3005137"/>
          </a:xfrm>
          <a:prstGeom prst="rect">
            <a:avLst/>
          </a:prstGeom>
          <a:noFill/>
        </p:spPr>
      </p:pic>
      <p:sp>
        <p:nvSpPr>
          <p:cNvPr id="390150" name="Rectangle 6"/>
          <p:cNvSpPr>
            <a:spLocks noChangeArrowheads="1"/>
          </p:cNvSpPr>
          <p:nvPr/>
        </p:nvSpPr>
        <p:spPr bwMode="auto">
          <a:xfrm>
            <a:off x="395536" y="3861048"/>
            <a:ext cx="3960440" cy="2858115"/>
          </a:xfrm>
          <a:prstGeom prst="rect">
            <a:avLst/>
          </a:prstGeom>
          <a:solidFill>
            <a:srgbClr val="FFFF99"/>
          </a:solidFill>
          <a:ln w="9525">
            <a:solidFill>
              <a:schemeClr val="bg2"/>
            </a:solidFill>
            <a:miter lim="800000"/>
            <a:headEnd/>
            <a:tailEnd/>
          </a:ln>
          <a:effectLst/>
        </p:spPr>
        <p:txBody>
          <a:bodyPr wrap="square" lIns="87275" tIns="43637" rIns="87275" bIns="43637">
            <a:spAutoFit/>
          </a:bodyPr>
          <a:lstStyle/>
          <a:p>
            <a:pPr defTabSz="873125"/>
            <a:r>
              <a:rPr lang="en-US" u="sng" dirty="0" smtClean="0"/>
              <a:t>Awful mistake of C sequestration via burying</a:t>
            </a:r>
          </a:p>
          <a:p>
            <a:pPr defTabSz="873125"/>
            <a:endParaRPr lang="en-US" sz="1800" dirty="0" smtClean="0"/>
          </a:p>
          <a:p>
            <a:pPr defTabSz="873125"/>
            <a:r>
              <a:rPr lang="en-US" dirty="0" err="1" smtClean="0"/>
              <a:t>Biochar</a:t>
            </a:r>
            <a:r>
              <a:rPr lang="en-US" dirty="0" smtClean="0"/>
              <a:t> is placed to sub</a:t>
            </a:r>
            <a:r>
              <a:rPr lang="en-US" sz="1800" dirty="0" smtClean="0"/>
              <a:t>soil layer </a:t>
            </a:r>
            <a:r>
              <a:rPr lang="en-US" dirty="0" smtClean="0"/>
              <a:t>without mixing with soil. </a:t>
            </a:r>
          </a:p>
          <a:p>
            <a:pPr defTabSz="873125"/>
            <a:r>
              <a:rPr lang="en-US" dirty="0" smtClean="0"/>
              <a:t>The aim is to exclude C biological availability and C involvement into the soil microbiological process, reduce the C return to atmosphere and biosphere</a:t>
            </a:r>
            <a:r>
              <a:rPr lang="en-US" sz="1800" dirty="0" smtClean="0"/>
              <a:t>.  </a:t>
            </a:r>
            <a:endParaRPr lang="en-US" sz="1800" dirty="0"/>
          </a:p>
        </p:txBody>
      </p:sp>
      <p:sp>
        <p:nvSpPr>
          <p:cNvPr id="390151" name="Rectangle 7"/>
          <p:cNvSpPr>
            <a:spLocks noChangeArrowheads="1"/>
          </p:cNvSpPr>
          <p:nvPr/>
        </p:nvSpPr>
        <p:spPr bwMode="auto">
          <a:xfrm>
            <a:off x="5076056" y="1412776"/>
            <a:ext cx="3600400" cy="1750120"/>
          </a:xfrm>
          <a:prstGeom prst="rect">
            <a:avLst/>
          </a:prstGeom>
          <a:solidFill>
            <a:srgbClr val="FFFF99"/>
          </a:solidFill>
          <a:ln w="9525">
            <a:solidFill>
              <a:schemeClr val="bg2"/>
            </a:solidFill>
            <a:miter lim="800000"/>
            <a:headEnd/>
            <a:tailEnd/>
          </a:ln>
          <a:effectLst/>
        </p:spPr>
        <p:txBody>
          <a:bodyPr wrap="square" lIns="87275" tIns="43637" rIns="87275" bIns="43637">
            <a:spAutoFit/>
          </a:bodyPr>
          <a:lstStyle/>
          <a:p>
            <a:pPr defTabSz="873125"/>
            <a:r>
              <a:rPr lang="en-US" sz="1800" dirty="0"/>
              <a:t>Subsoil </a:t>
            </a:r>
            <a:r>
              <a:rPr lang="en-US" sz="1800" dirty="0" err="1" smtClean="0"/>
              <a:t>manuring</a:t>
            </a:r>
            <a:endParaRPr lang="en-US" sz="1800" dirty="0" smtClean="0"/>
          </a:p>
          <a:p>
            <a:pPr defTabSz="873125"/>
            <a:endParaRPr lang="en-US" sz="1800" dirty="0"/>
          </a:p>
          <a:p>
            <a:pPr defTabSz="873125"/>
            <a:r>
              <a:rPr lang="en-US" dirty="0" smtClean="0"/>
              <a:t>Substance is su</a:t>
            </a:r>
            <a:r>
              <a:rPr lang="en-US" sz="1800" dirty="0" smtClean="0"/>
              <a:t>pplied through the channel inside the ripper </a:t>
            </a:r>
            <a:r>
              <a:rPr lang="en-US" dirty="0" smtClean="0"/>
              <a:t>to the bottom of the slit. </a:t>
            </a:r>
          </a:p>
          <a:p>
            <a:pPr defTabSz="873125"/>
            <a:r>
              <a:rPr lang="en-US" dirty="0" smtClean="0"/>
              <a:t>No</a:t>
            </a:r>
            <a:r>
              <a:rPr lang="en-US" sz="1800" dirty="0" smtClean="0"/>
              <a:t> mixing </a:t>
            </a:r>
            <a:r>
              <a:rPr lang="en-US" sz="1800" dirty="0"/>
              <a:t>with soil. </a:t>
            </a:r>
          </a:p>
        </p:txBody>
      </p:sp>
      <p:sp>
        <p:nvSpPr>
          <p:cNvPr id="7" name="Rectangle 7"/>
          <p:cNvSpPr>
            <a:spLocks noChangeArrowheads="1"/>
          </p:cNvSpPr>
          <p:nvPr/>
        </p:nvSpPr>
        <p:spPr bwMode="auto">
          <a:xfrm>
            <a:off x="4860032" y="404664"/>
            <a:ext cx="3456384" cy="457458"/>
          </a:xfrm>
          <a:prstGeom prst="rect">
            <a:avLst/>
          </a:prstGeom>
          <a:solidFill>
            <a:srgbClr val="FFFF99"/>
          </a:solidFill>
          <a:ln w="9525">
            <a:solidFill>
              <a:schemeClr val="bg2"/>
            </a:solidFill>
            <a:miter lim="800000"/>
            <a:headEnd/>
            <a:tailEnd/>
          </a:ln>
          <a:effectLst/>
        </p:spPr>
        <p:txBody>
          <a:bodyPr wrap="square" lIns="87275" tIns="43637" rIns="87275" bIns="43637">
            <a:spAutoFit/>
          </a:bodyPr>
          <a:lstStyle/>
          <a:p>
            <a:pPr defTabSz="873125"/>
            <a:r>
              <a:rPr lang="en-US" sz="2400" dirty="0" smtClean="0"/>
              <a:t>Attempts to use the soil</a:t>
            </a:r>
            <a:endParaRPr lang="en-US"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00E5530D-A32D-40D3-9500-3B093D5BAFA4}" type="slidenum">
              <a:rPr lang="ru-RU"/>
              <a:pPr/>
              <a:t>3</a:t>
            </a:fld>
            <a:endParaRPr lang="ru-RU" dirty="0"/>
          </a:p>
        </p:txBody>
      </p:sp>
      <p:sp>
        <p:nvSpPr>
          <p:cNvPr id="305154" name="Rectangle 2"/>
          <p:cNvSpPr>
            <a:spLocks noChangeArrowheads="1"/>
          </p:cNvSpPr>
          <p:nvPr/>
        </p:nvSpPr>
        <p:spPr bwMode="auto">
          <a:xfrm>
            <a:off x="323528" y="404664"/>
            <a:ext cx="8568952" cy="5751215"/>
          </a:xfrm>
          <a:prstGeom prst="rect">
            <a:avLst/>
          </a:prstGeom>
          <a:solidFill>
            <a:schemeClr val="bg1"/>
          </a:solidFill>
          <a:ln w="9525">
            <a:solidFill>
              <a:schemeClr val="bg2"/>
            </a:solidFill>
            <a:miter lim="800000"/>
            <a:headEnd/>
            <a:tailEnd/>
          </a:ln>
          <a:effectLst/>
        </p:spPr>
        <p:txBody>
          <a:bodyPr wrap="square" lIns="87275" tIns="43637" rIns="87275" bIns="43637">
            <a:spAutoFit/>
          </a:bodyPr>
          <a:lstStyle/>
          <a:p>
            <a:r>
              <a:rPr lang="en-US" sz="1600" dirty="0" smtClean="0"/>
              <a:t>Forests and artificial forest lines at the climax stage are the source of greenhouse gases. </a:t>
            </a:r>
          </a:p>
          <a:p>
            <a:endParaRPr lang="en-US" sz="1600" dirty="0" smtClean="0"/>
          </a:p>
          <a:p>
            <a:r>
              <a:rPr lang="en-US" sz="1600" dirty="0" smtClean="0"/>
              <a:t>The </a:t>
            </a:r>
            <a:r>
              <a:rPr lang="en-US" sz="1600" dirty="0" err="1" smtClean="0"/>
              <a:t>Chernozem</a:t>
            </a:r>
            <a:r>
              <a:rPr lang="en-US" sz="1600" dirty="0" smtClean="0"/>
              <a:t> and </a:t>
            </a:r>
            <a:r>
              <a:rPr lang="en-US" sz="1600" dirty="0" err="1" smtClean="0"/>
              <a:t>Kastanozem</a:t>
            </a:r>
            <a:r>
              <a:rPr lang="en-US" sz="1600" dirty="0" smtClean="0"/>
              <a:t> artificial forest systems have the obvious signs of the climatic suppression. </a:t>
            </a:r>
          </a:p>
          <a:p>
            <a:endParaRPr lang="en-US" sz="1600" dirty="0" smtClean="0"/>
          </a:p>
          <a:p>
            <a:r>
              <a:rPr lang="en-US" sz="1600" dirty="0" smtClean="0"/>
              <a:t>The adverse influence of climate on artificial forests via summer droughts is aggravated by poor soil conditions for </a:t>
            </a:r>
            <a:r>
              <a:rPr lang="en-US" sz="1600" dirty="0" err="1" smtClean="0"/>
              <a:t>silviculture</a:t>
            </a:r>
            <a:r>
              <a:rPr lang="en-US" sz="1600" dirty="0" smtClean="0"/>
              <a:t>.</a:t>
            </a:r>
          </a:p>
          <a:p>
            <a:endParaRPr lang="en-US" sz="1600" dirty="0" smtClean="0"/>
          </a:p>
          <a:p>
            <a:r>
              <a:rPr lang="en-US" sz="1600" dirty="0" smtClean="0"/>
              <a:t> The lifespan of artificial forests reduces from typical for most tree species of 200-800 years to short 30-60 years. </a:t>
            </a:r>
          </a:p>
          <a:p>
            <a:endParaRPr lang="en-US" sz="1600" dirty="0" smtClean="0"/>
          </a:p>
          <a:p>
            <a:r>
              <a:rPr lang="en-US" sz="1600" dirty="0" smtClean="0"/>
              <a:t>In dry steppe, the </a:t>
            </a:r>
            <a:r>
              <a:rPr lang="en-US" sz="1600" dirty="0" err="1" smtClean="0"/>
              <a:t>habitus</a:t>
            </a:r>
            <a:r>
              <a:rPr lang="en-US" sz="1600" dirty="0" smtClean="0"/>
              <a:t> and dimensions of trees are worse in comparison to natural analogue in good conditions of development. </a:t>
            </a:r>
          </a:p>
          <a:p>
            <a:endParaRPr lang="en-US" sz="1600" dirty="0" smtClean="0"/>
          </a:p>
          <a:p>
            <a:r>
              <a:rPr lang="en-US" sz="1600" dirty="0" smtClean="0"/>
              <a:t>Now the artificial forests in semiarid and arid areas do not suit the task of carbon sequestration, oxygen producing and climate correction. This aggravates the current uncertainty of biosphere. </a:t>
            </a:r>
          </a:p>
          <a:p>
            <a:endParaRPr lang="en-US" sz="1600" dirty="0" smtClean="0"/>
          </a:p>
          <a:p>
            <a:r>
              <a:rPr lang="en-US" sz="1600" dirty="0" smtClean="0"/>
              <a:t>Standard outdated agronomy and soil reclamation technologies fail to prepare the soil for the long-term successful forest growth. </a:t>
            </a:r>
          </a:p>
          <a:p>
            <a:endParaRPr lang="en-US" sz="1600" dirty="0" smtClean="0"/>
          </a:p>
          <a:p>
            <a:r>
              <a:rPr lang="en-US" sz="1600" dirty="0" smtClean="0"/>
              <a:t>The known </a:t>
            </a:r>
            <a:r>
              <a:rPr lang="en-US" sz="1600" dirty="0" err="1" smtClean="0"/>
              <a:t>silviculture</a:t>
            </a:r>
            <a:r>
              <a:rPr lang="en-US" sz="1600" dirty="0" smtClean="0"/>
              <a:t> technology fails to provide the forest soil watering, because standard irrigation is linked to enormous water consumption, soil and landscape degradation.</a:t>
            </a:r>
            <a:endParaRPr lang="en-US" sz="17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xfrm>
            <a:off x="6516216" y="6492875"/>
            <a:ext cx="2133600" cy="365125"/>
          </a:xfrm>
          <a:ln/>
        </p:spPr>
        <p:txBody>
          <a:bodyPr/>
          <a:lstStyle/>
          <a:p>
            <a:fld id="{CD1222B5-D11A-4BE9-8F5D-C961E1E3F1AE}" type="slidenum">
              <a:rPr lang="ru-RU"/>
              <a:pPr/>
              <a:t>30</a:t>
            </a:fld>
            <a:endParaRPr lang="ru-RU" dirty="0"/>
          </a:p>
        </p:txBody>
      </p:sp>
      <p:sp>
        <p:nvSpPr>
          <p:cNvPr id="323586" name="Rectangle 2"/>
          <p:cNvSpPr>
            <a:spLocks noChangeArrowheads="1"/>
          </p:cNvSpPr>
          <p:nvPr/>
        </p:nvSpPr>
        <p:spPr bwMode="auto">
          <a:xfrm>
            <a:off x="5868144" y="4581128"/>
            <a:ext cx="3096343" cy="1473121"/>
          </a:xfrm>
          <a:prstGeom prst="rect">
            <a:avLst/>
          </a:prstGeom>
          <a:noFill/>
          <a:ln w="9525">
            <a:solidFill>
              <a:schemeClr val="bg2"/>
            </a:solidFill>
            <a:miter lim="800000"/>
            <a:headEnd/>
            <a:tailEnd/>
          </a:ln>
          <a:effectLst/>
        </p:spPr>
        <p:txBody>
          <a:bodyPr wrap="square" lIns="87275" tIns="43637" rIns="87275" bIns="43637">
            <a:spAutoFit/>
          </a:bodyPr>
          <a:lstStyle/>
          <a:p>
            <a:pPr defTabSz="873125"/>
            <a:r>
              <a:rPr lang="en-US" dirty="0" smtClean="0"/>
              <a:t>Utilization of liquid waste using irrigation equipment (surface, sprinkler, drip)</a:t>
            </a:r>
            <a:r>
              <a:rPr lang="ru-RU" dirty="0" smtClean="0"/>
              <a:t> </a:t>
            </a:r>
            <a:r>
              <a:rPr lang="en-US" dirty="0" smtClean="0"/>
              <a:t>gives the same adverse result.</a:t>
            </a:r>
          </a:p>
        </p:txBody>
      </p:sp>
      <p:pic>
        <p:nvPicPr>
          <p:cNvPr id="4" name="Picture 5" descr="биокомплекс"/>
          <p:cNvPicPr>
            <a:picLocks noChangeAspect="1" noChangeArrowheads="1"/>
          </p:cNvPicPr>
          <p:nvPr/>
        </p:nvPicPr>
        <p:blipFill>
          <a:blip r:embed="rId2" cstate="print"/>
          <a:srcRect l="-101" t="22910" b="27823"/>
          <a:stretch>
            <a:fillRect/>
          </a:stretch>
        </p:blipFill>
        <p:spPr bwMode="auto">
          <a:xfrm>
            <a:off x="395536" y="4437112"/>
            <a:ext cx="4908241" cy="2016224"/>
          </a:xfrm>
          <a:prstGeom prst="rect">
            <a:avLst/>
          </a:prstGeom>
          <a:noFill/>
          <a:ln w="9525">
            <a:noFill/>
            <a:miter lim="800000"/>
            <a:headEnd/>
            <a:tailEnd/>
          </a:ln>
        </p:spPr>
      </p:pic>
      <p:pic>
        <p:nvPicPr>
          <p:cNvPr id="5" name="Picture 4" descr="liquid manure spreading"/>
          <p:cNvPicPr>
            <a:picLocks noChangeAspect="1" noChangeArrowheads="1"/>
          </p:cNvPicPr>
          <p:nvPr/>
        </p:nvPicPr>
        <p:blipFill>
          <a:blip r:embed="rId3" cstate="print"/>
          <a:srcRect b="13657"/>
          <a:stretch>
            <a:fillRect/>
          </a:stretch>
        </p:blipFill>
        <p:spPr bwMode="auto">
          <a:xfrm>
            <a:off x="4788024" y="1412776"/>
            <a:ext cx="3888432" cy="2685734"/>
          </a:xfrm>
          <a:prstGeom prst="rect">
            <a:avLst/>
          </a:prstGeom>
          <a:noFill/>
        </p:spPr>
      </p:pic>
      <p:pic>
        <p:nvPicPr>
          <p:cNvPr id="6" name="Picture 3" descr="Hog manure"/>
          <p:cNvPicPr>
            <a:picLocks noChangeAspect="1" noChangeArrowheads="1"/>
          </p:cNvPicPr>
          <p:nvPr/>
        </p:nvPicPr>
        <p:blipFill>
          <a:blip r:embed="rId4" cstate="print"/>
          <a:srcRect b="13525"/>
          <a:stretch>
            <a:fillRect/>
          </a:stretch>
        </p:blipFill>
        <p:spPr bwMode="auto">
          <a:xfrm>
            <a:off x="395536" y="1412776"/>
            <a:ext cx="3873812" cy="2680979"/>
          </a:xfrm>
          <a:prstGeom prst="rect">
            <a:avLst/>
          </a:prstGeom>
          <a:noFill/>
        </p:spPr>
      </p:pic>
      <p:sp>
        <p:nvSpPr>
          <p:cNvPr id="7" name="Rectangle 2"/>
          <p:cNvSpPr>
            <a:spLocks noChangeArrowheads="1"/>
          </p:cNvSpPr>
          <p:nvPr/>
        </p:nvSpPr>
        <p:spPr bwMode="auto">
          <a:xfrm>
            <a:off x="395536" y="332656"/>
            <a:ext cx="8064896" cy="919123"/>
          </a:xfrm>
          <a:prstGeom prst="rect">
            <a:avLst/>
          </a:prstGeom>
          <a:noFill/>
          <a:ln w="9525">
            <a:solidFill>
              <a:schemeClr val="bg2"/>
            </a:solidFill>
            <a:miter lim="800000"/>
            <a:headEnd/>
            <a:tailEnd/>
          </a:ln>
          <a:effectLst/>
        </p:spPr>
        <p:txBody>
          <a:bodyPr wrap="square" lIns="87275" tIns="43637" rIns="87275" bIns="43637">
            <a:spAutoFit/>
          </a:bodyPr>
          <a:lstStyle/>
          <a:p>
            <a:pPr defTabSz="873125"/>
            <a:r>
              <a:rPr lang="en-US" dirty="0" smtClean="0"/>
              <a:t>Standard surface waste utilization causes concentrated contamination and infection of environment. The soil dead-end porosity rises, soil internal surface degrades, as well as the mineral-water interfaces and </a:t>
            </a:r>
            <a:r>
              <a:rPr lang="en-US" dirty="0" err="1" smtClean="0">
                <a:solidFill>
                  <a:srgbClr val="FF0000"/>
                </a:solidFill>
              </a:rPr>
              <a:t>humic</a:t>
            </a:r>
            <a:r>
              <a:rPr lang="en-US" dirty="0" smtClean="0">
                <a:solidFill>
                  <a:srgbClr val="FF0000"/>
                </a:solidFill>
              </a:rPr>
              <a:t> substances</a:t>
            </a:r>
            <a:r>
              <a:rPr lang="en-US" dirty="0" smtClean="0"/>
              <a:t>.</a:t>
            </a:r>
            <a:endParaRPr lang="ru-RU"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5"/>
          <p:cNvSpPr>
            <a:spLocks noGrp="1"/>
          </p:cNvSpPr>
          <p:nvPr>
            <p:ph type="sldNum" sz="quarter" idx="12"/>
          </p:nvPr>
        </p:nvSpPr>
        <p:spPr>
          <a:ln/>
        </p:spPr>
        <p:txBody>
          <a:bodyPr/>
          <a:lstStyle/>
          <a:p>
            <a:fld id="{BEFB3048-4B4B-4040-B4D7-95FBC6ACAF2B}" type="slidenum">
              <a:rPr lang="ru-RU"/>
              <a:pPr/>
              <a:t>31</a:t>
            </a:fld>
            <a:endParaRPr lang="ru-RU" dirty="0"/>
          </a:p>
        </p:txBody>
      </p:sp>
      <p:pic>
        <p:nvPicPr>
          <p:cNvPr id="362498" name="Picture 2" descr="The Spittelau incineration plant in Vienna, Austria, designed by Friedensreich Hundertwasser"/>
          <p:cNvPicPr>
            <a:picLocks noChangeAspect="1" noChangeArrowheads="1"/>
          </p:cNvPicPr>
          <p:nvPr/>
        </p:nvPicPr>
        <p:blipFill>
          <a:blip r:embed="rId2" cstate="print"/>
          <a:srcRect/>
          <a:stretch>
            <a:fillRect/>
          </a:stretch>
        </p:blipFill>
        <p:spPr bwMode="auto">
          <a:xfrm>
            <a:off x="5148064" y="1412776"/>
            <a:ext cx="3240360" cy="4241987"/>
          </a:xfrm>
          <a:prstGeom prst="rect">
            <a:avLst/>
          </a:prstGeom>
          <a:noFill/>
        </p:spPr>
      </p:pic>
      <p:sp>
        <p:nvSpPr>
          <p:cNvPr id="362499" name="Rectangle 3"/>
          <p:cNvSpPr>
            <a:spLocks noChangeArrowheads="1"/>
          </p:cNvSpPr>
          <p:nvPr/>
        </p:nvSpPr>
        <p:spPr bwMode="auto">
          <a:xfrm>
            <a:off x="467544" y="332656"/>
            <a:ext cx="3600400" cy="949901"/>
          </a:xfrm>
          <a:prstGeom prst="rect">
            <a:avLst/>
          </a:prstGeom>
          <a:solidFill>
            <a:srgbClr val="FFFF99"/>
          </a:solidFill>
          <a:ln w="9525">
            <a:solidFill>
              <a:schemeClr val="bg2"/>
            </a:solidFill>
            <a:miter lim="800000"/>
            <a:headEnd/>
            <a:tailEnd/>
          </a:ln>
          <a:effectLst/>
        </p:spPr>
        <p:txBody>
          <a:bodyPr wrap="square" lIns="87275" tIns="43637" rIns="87275" bIns="43637">
            <a:spAutoFit/>
          </a:bodyPr>
          <a:lstStyle/>
          <a:p>
            <a:pPr defTabSz="873125"/>
            <a:r>
              <a:rPr lang="en-US" dirty="0" smtClean="0"/>
              <a:t>Standard incineration, a</a:t>
            </a:r>
            <a:r>
              <a:rPr lang="ru-RU" dirty="0" err="1" smtClean="0"/>
              <a:t>erobic</a:t>
            </a:r>
            <a:r>
              <a:rPr lang="ru-RU" dirty="0" smtClean="0"/>
              <a:t> </a:t>
            </a:r>
            <a:r>
              <a:rPr lang="ru-RU" dirty="0" err="1" smtClean="0"/>
              <a:t>composting</a:t>
            </a:r>
            <a:r>
              <a:rPr lang="ru-RU" dirty="0" smtClean="0"/>
              <a:t> </a:t>
            </a:r>
            <a:r>
              <a:rPr lang="en-US" dirty="0" smtClean="0"/>
              <a:t>strain air, soil, and water quality and health.</a:t>
            </a:r>
            <a:endParaRPr lang="en-US" sz="2000" dirty="0"/>
          </a:p>
        </p:txBody>
      </p:sp>
      <p:sp>
        <p:nvSpPr>
          <p:cNvPr id="362500" name="Rectangle 4"/>
          <p:cNvSpPr>
            <a:spLocks noChangeArrowheads="1"/>
          </p:cNvSpPr>
          <p:nvPr/>
        </p:nvSpPr>
        <p:spPr bwMode="auto">
          <a:xfrm>
            <a:off x="4716016" y="332656"/>
            <a:ext cx="4032448" cy="949901"/>
          </a:xfrm>
          <a:prstGeom prst="rect">
            <a:avLst/>
          </a:prstGeom>
          <a:solidFill>
            <a:srgbClr val="FFFF99"/>
          </a:solidFill>
          <a:ln w="9525">
            <a:solidFill>
              <a:schemeClr val="bg2"/>
            </a:solidFill>
            <a:miter lim="800000"/>
            <a:headEnd/>
            <a:tailEnd/>
          </a:ln>
          <a:effectLst/>
        </p:spPr>
        <p:txBody>
          <a:bodyPr wrap="square" lIns="87275" tIns="43637" rIns="87275" bIns="43637">
            <a:spAutoFit/>
          </a:bodyPr>
          <a:lstStyle/>
          <a:p>
            <a:pPr defTabSz="873125"/>
            <a:r>
              <a:rPr lang="ru-RU" dirty="0" err="1" smtClean="0"/>
              <a:t>Vienna</a:t>
            </a:r>
            <a:r>
              <a:rPr lang="en-US" dirty="0" smtClean="0"/>
              <a:t>. </a:t>
            </a:r>
            <a:r>
              <a:rPr lang="ru-RU" dirty="0" err="1" smtClean="0"/>
              <a:t>The</a:t>
            </a:r>
            <a:r>
              <a:rPr lang="ru-RU" dirty="0" smtClean="0"/>
              <a:t> </a:t>
            </a:r>
            <a:r>
              <a:rPr lang="ru-RU" dirty="0" err="1" smtClean="0"/>
              <a:t>Spittelau</a:t>
            </a:r>
            <a:r>
              <a:rPr lang="ru-RU" dirty="0" smtClean="0"/>
              <a:t> </a:t>
            </a:r>
            <a:r>
              <a:rPr lang="ru-RU" dirty="0" err="1" smtClean="0"/>
              <a:t>incineration</a:t>
            </a:r>
            <a:r>
              <a:rPr lang="ru-RU" dirty="0" smtClean="0"/>
              <a:t> </a:t>
            </a:r>
            <a:r>
              <a:rPr lang="ru-RU" dirty="0" err="1" smtClean="0"/>
              <a:t>plant</a:t>
            </a:r>
            <a:r>
              <a:rPr lang="en-US" dirty="0" smtClean="0"/>
              <a:t>. </a:t>
            </a:r>
            <a:r>
              <a:rPr lang="ru-RU" dirty="0" err="1" smtClean="0"/>
              <a:t>Dioxins</a:t>
            </a:r>
            <a:r>
              <a:rPr lang="en-US" dirty="0" smtClean="0"/>
              <a:t>, </a:t>
            </a:r>
            <a:r>
              <a:rPr lang="en-US" dirty="0" err="1" smtClean="0"/>
              <a:t>NO</a:t>
            </a:r>
            <a:r>
              <a:rPr lang="en-US" baseline="-25000" dirty="0" err="1" smtClean="0"/>
              <a:t>x</a:t>
            </a:r>
            <a:r>
              <a:rPr lang="en-US" baseline="-25000" dirty="0" smtClean="0"/>
              <a:t> </a:t>
            </a:r>
            <a:r>
              <a:rPr lang="en-US" dirty="0" smtClean="0"/>
              <a:t>etc.</a:t>
            </a:r>
          </a:p>
          <a:p>
            <a:pPr defTabSz="873125"/>
            <a:r>
              <a:rPr lang="en-US" dirty="0" smtClean="0"/>
              <a:t>D</a:t>
            </a:r>
            <a:r>
              <a:rPr lang="ru-RU" dirty="0" err="1" smtClean="0"/>
              <a:t>esign</a:t>
            </a:r>
            <a:r>
              <a:rPr lang="en-US" dirty="0" smtClean="0"/>
              <a:t>:</a:t>
            </a:r>
            <a:r>
              <a:rPr lang="ru-RU" dirty="0" smtClean="0"/>
              <a:t> </a:t>
            </a:r>
            <a:r>
              <a:rPr lang="ru-RU" dirty="0" err="1" smtClean="0"/>
              <a:t>Friedensreich</a:t>
            </a:r>
            <a:r>
              <a:rPr lang="ru-RU" dirty="0" smtClean="0"/>
              <a:t> </a:t>
            </a:r>
            <a:r>
              <a:rPr lang="ru-RU" dirty="0" err="1" smtClean="0"/>
              <a:t>Hundertwasser</a:t>
            </a:r>
            <a:endParaRPr lang="ru-RU" sz="2000" dirty="0"/>
          </a:p>
        </p:txBody>
      </p:sp>
      <p:pic>
        <p:nvPicPr>
          <p:cNvPr id="6" name="Picture 3" descr="ABONO photo"/>
          <p:cNvPicPr>
            <a:picLocks noChangeAspect="1" noChangeArrowheads="1"/>
          </p:cNvPicPr>
          <p:nvPr/>
        </p:nvPicPr>
        <p:blipFill>
          <a:blip r:embed="rId3" cstate="print"/>
          <a:srcRect r="-84" b="49211"/>
          <a:stretch>
            <a:fillRect/>
          </a:stretch>
        </p:blipFill>
        <p:spPr bwMode="auto">
          <a:xfrm>
            <a:off x="467544" y="3356992"/>
            <a:ext cx="3744416" cy="2257181"/>
          </a:xfrm>
          <a:prstGeom prst="rect">
            <a:avLst/>
          </a:prstGeom>
          <a:noFill/>
        </p:spPr>
      </p:pic>
      <p:sp>
        <p:nvSpPr>
          <p:cNvPr id="9" name="Rectangle 6"/>
          <p:cNvSpPr>
            <a:spLocks noChangeArrowheads="1"/>
          </p:cNvSpPr>
          <p:nvPr/>
        </p:nvSpPr>
        <p:spPr bwMode="auto">
          <a:xfrm>
            <a:off x="467544" y="1484784"/>
            <a:ext cx="4176464" cy="1750120"/>
          </a:xfrm>
          <a:prstGeom prst="rect">
            <a:avLst/>
          </a:prstGeom>
          <a:solidFill>
            <a:srgbClr val="FFFF99"/>
          </a:solidFill>
          <a:ln w="9525">
            <a:solidFill>
              <a:schemeClr val="bg2"/>
            </a:solidFill>
            <a:miter lim="800000"/>
            <a:headEnd/>
            <a:tailEnd/>
          </a:ln>
          <a:effectLst/>
        </p:spPr>
        <p:txBody>
          <a:bodyPr wrap="square" lIns="87275" tIns="43637" rIns="87275" bIns="43637">
            <a:spAutoFit/>
          </a:bodyPr>
          <a:lstStyle/>
          <a:p>
            <a:pPr defTabSz="873125"/>
            <a:r>
              <a:rPr lang="ru-RU" sz="1800" dirty="0" err="1"/>
              <a:t>The</a:t>
            </a:r>
            <a:r>
              <a:rPr lang="ru-RU" sz="1800" dirty="0"/>
              <a:t> </a:t>
            </a:r>
            <a:r>
              <a:rPr lang="en-US" sz="1800" dirty="0"/>
              <a:t>“</a:t>
            </a:r>
            <a:r>
              <a:rPr lang="ru-RU" sz="1800" dirty="0" err="1"/>
              <a:t>Baltika</a:t>
            </a:r>
            <a:r>
              <a:rPr lang="en-US" sz="1800" dirty="0"/>
              <a:t>”</a:t>
            </a:r>
            <a:r>
              <a:rPr lang="ru-RU" sz="1800" dirty="0"/>
              <a:t> </a:t>
            </a:r>
            <a:r>
              <a:rPr lang="ru-RU" sz="1800" dirty="0" err="1"/>
              <a:t>project</a:t>
            </a:r>
            <a:endParaRPr lang="ru-RU" sz="1800" dirty="0"/>
          </a:p>
          <a:p>
            <a:pPr defTabSz="873125"/>
            <a:r>
              <a:rPr lang="ru-RU" sz="1800" i="1" dirty="0" err="1">
                <a:hlinkClick r:id="rId4"/>
              </a:rPr>
              <a:t>www.eco.sznii.ru</a:t>
            </a:r>
            <a:r>
              <a:rPr lang="ru-RU" sz="1800" i="1" dirty="0">
                <a:hlinkClick r:id="rId4"/>
              </a:rPr>
              <a:t>/</a:t>
            </a:r>
            <a:r>
              <a:rPr lang="ru-RU" sz="1800" i="1" dirty="0" err="1">
                <a:hlinkClick r:id="rId4"/>
              </a:rPr>
              <a:t>booklet.pdf</a:t>
            </a:r>
            <a:r>
              <a:rPr lang="ru-RU" sz="1800" i="1" dirty="0"/>
              <a:t> </a:t>
            </a:r>
            <a:r>
              <a:rPr lang="ru-RU" sz="1800" dirty="0"/>
              <a:t> </a:t>
            </a:r>
            <a:endParaRPr lang="en-US" sz="1800" dirty="0"/>
          </a:p>
          <a:p>
            <a:pPr defTabSz="873125"/>
            <a:r>
              <a:rPr lang="en-US" sz="1800" dirty="0"/>
              <a:t>The Baltic Sea is polluted, so:</a:t>
            </a:r>
          </a:p>
          <a:p>
            <a:pPr defTabSz="873125"/>
            <a:r>
              <a:rPr lang="en-US" sz="1800" dirty="0"/>
              <a:t>“Mix manure with earth by bulldozers“ – the best way to absorb organic pollutants</a:t>
            </a:r>
            <a:r>
              <a:rPr lang="en-US" sz="1800" dirty="0" smtClean="0"/>
              <a:t>”.</a:t>
            </a:r>
            <a:endParaRPr lang="en-US" sz="1800" dirty="0"/>
          </a:p>
        </p:txBody>
      </p:sp>
      <p:sp>
        <p:nvSpPr>
          <p:cNvPr id="8" name="Rectangle 4"/>
          <p:cNvSpPr>
            <a:spLocks noChangeArrowheads="1"/>
          </p:cNvSpPr>
          <p:nvPr/>
        </p:nvSpPr>
        <p:spPr bwMode="auto">
          <a:xfrm>
            <a:off x="395536" y="5733256"/>
            <a:ext cx="7992888" cy="826790"/>
          </a:xfrm>
          <a:prstGeom prst="rect">
            <a:avLst/>
          </a:prstGeom>
          <a:solidFill>
            <a:srgbClr val="FFFF99"/>
          </a:solidFill>
          <a:ln w="9525">
            <a:solidFill>
              <a:schemeClr val="bg2"/>
            </a:solidFill>
            <a:miter lim="800000"/>
            <a:headEnd/>
            <a:tailEnd/>
          </a:ln>
          <a:effectLst/>
        </p:spPr>
        <p:txBody>
          <a:bodyPr wrap="square" lIns="87275" tIns="43637" rIns="87275" bIns="43637">
            <a:spAutoFit/>
          </a:bodyPr>
          <a:lstStyle/>
          <a:p>
            <a:pPr defTabSz="873125"/>
            <a:r>
              <a:rPr lang="en-US" sz="2400" dirty="0" smtClean="0">
                <a:solidFill>
                  <a:srgbClr val="C00000"/>
                </a:solidFill>
              </a:rPr>
              <a:t>Waste recycling technologies in a framework of outdated industrial ideas are dangerous. </a:t>
            </a:r>
            <a:endParaRPr lang="ru-RU" sz="2400" dirty="0">
              <a:solidFill>
                <a:srgbClr val="C00000"/>
              </a:solidFill>
            </a:endParaRPr>
          </a:p>
        </p:txBody>
      </p:sp>
    </p:spTree>
  </p:cSld>
  <p:clrMapOvr>
    <a:masterClrMapping/>
  </p:clrMapOvr>
  <p:transition advTm="6422"/>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C7296754-F08E-4B91-8582-DB387A682FD4}" type="slidenum">
              <a:rPr lang="ru-RU"/>
              <a:pPr/>
              <a:t>32</a:t>
            </a:fld>
            <a:endParaRPr lang="ru-RU" dirty="0"/>
          </a:p>
        </p:txBody>
      </p:sp>
      <p:sp>
        <p:nvSpPr>
          <p:cNvPr id="292869" name="Rectangle 5"/>
          <p:cNvSpPr>
            <a:spLocks noChangeArrowheads="1"/>
          </p:cNvSpPr>
          <p:nvPr/>
        </p:nvSpPr>
        <p:spPr bwMode="auto">
          <a:xfrm>
            <a:off x="251520" y="260648"/>
            <a:ext cx="8677150" cy="3231654"/>
          </a:xfrm>
          <a:prstGeom prst="rect">
            <a:avLst/>
          </a:prstGeom>
          <a:noFill/>
          <a:ln w="9525">
            <a:noFill/>
            <a:miter lim="800000"/>
            <a:headEnd/>
            <a:tailEnd/>
          </a:ln>
          <a:effectLst/>
        </p:spPr>
        <p:txBody>
          <a:bodyPr wrap="square">
            <a:spAutoFit/>
          </a:bodyPr>
          <a:lstStyle/>
          <a:p>
            <a:r>
              <a:rPr lang="en-US" altLang="en-US" sz="2800" b="1" dirty="0" smtClean="0"/>
              <a:t>Waste does not exist</a:t>
            </a:r>
          </a:p>
          <a:p>
            <a:endParaRPr lang="en-US" sz="1600" i="1" dirty="0" smtClean="0"/>
          </a:p>
          <a:p>
            <a:r>
              <a:rPr lang="en-US" sz="1600" i="1" dirty="0" smtClean="0"/>
              <a:t>The unique Earth’s substances are used incorrectly and in result of Humankind's carelessness are withdrawn from ecosphere process. </a:t>
            </a:r>
          </a:p>
          <a:p>
            <a:endParaRPr lang="ru-RU" sz="1600" dirty="0" smtClean="0"/>
          </a:p>
          <a:p>
            <a:r>
              <a:rPr lang="en-US" sz="1600" dirty="0" smtClean="0"/>
              <a:t>The task is to shorten the biogeochemical cycle feedback, to return the so called waste into biosphere and improve conditions for </a:t>
            </a:r>
            <a:r>
              <a:rPr lang="en-US" sz="1600" dirty="0" err="1" smtClean="0">
                <a:solidFill>
                  <a:srgbClr val="FF0000"/>
                </a:solidFill>
              </a:rPr>
              <a:t>humic</a:t>
            </a:r>
            <a:r>
              <a:rPr lang="en-US" sz="1600" dirty="0" smtClean="0">
                <a:solidFill>
                  <a:srgbClr val="FF0000"/>
                </a:solidFill>
              </a:rPr>
              <a:t> substances</a:t>
            </a:r>
            <a:r>
              <a:rPr lang="en-US" sz="1600" dirty="0" smtClean="0"/>
              <a:t>. </a:t>
            </a:r>
            <a:r>
              <a:rPr lang="en-US" sz="1600" dirty="0" smtClean="0"/>
              <a:t> This will provide plants and </a:t>
            </a:r>
            <a:r>
              <a:rPr lang="en-US" sz="1600" dirty="0" smtClean="0">
                <a:solidFill>
                  <a:srgbClr val="FF0000"/>
                </a:solidFill>
              </a:rPr>
              <a:t>trees</a:t>
            </a:r>
            <a:r>
              <a:rPr lang="en-US" sz="1600" dirty="0" smtClean="0"/>
              <a:t> growth.</a:t>
            </a:r>
            <a:endParaRPr lang="en-US" sz="1600" dirty="0" smtClean="0"/>
          </a:p>
          <a:p>
            <a:endParaRPr lang="en-US" sz="1600" dirty="0" smtClean="0">
              <a:solidFill>
                <a:srgbClr val="FF0000"/>
              </a:solidFill>
            </a:endParaRPr>
          </a:p>
          <a:p>
            <a:r>
              <a:rPr lang="en-US" sz="1600" dirty="0" smtClean="0"/>
              <a:t>The simplest model:</a:t>
            </a:r>
            <a:endParaRPr lang="en-US" sz="1600" i="1" dirty="0" smtClean="0"/>
          </a:p>
          <a:p>
            <a:r>
              <a:rPr lang="en-US" sz="1600" dirty="0" smtClean="0"/>
              <a:t>Should the turnover (return) rate of the same waste amount (speaking properly – substance) be 10 fold faster, the capacity of biosphere will be 10 times greater.</a:t>
            </a:r>
          </a:p>
        </p:txBody>
      </p:sp>
      <p:sp>
        <p:nvSpPr>
          <p:cNvPr id="5" name="Rectangle 5"/>
          <p:cNvSpPr>
            <a:spLocks noChangeArrowheads="1"/>
          </p:cNvSpPr>
          <p:nvPr/>
        </p:nvSpPr>
        <p:spPr bwMode="auto">
          <a:xfrm>
            <a:off x="251520" y="3501008"/>
            <a:ext cx="8677150" cy="3262432"/>
          </a:xfrm>
          <a:prstGeom prst="rect">
            <a:avLst/>
          </a:prstGeom>
          <a:noFill/>
          <a:ln w="9525">
            <a:noFill/>
            <a:miter lim="800000"/>
            <a:headEnd/>
            <a:tailEnd/>
          </a:ln>
          <a:effectLst/>
        </p:spPr>
        <p:txBody>
          <a:bodyPr wrap="square">
            <a:spAutoFit/>
          </a:bodyPr>
          <a:lstStyle/>
          <a:p>
            <a:r>
              <a:rPr lang="en-US" sz="1600" dirty="0" smtClean="0"/>
              <a:t>Forests and swamps are assessed as the global C sinks. But this function is substituted by C emission on the climax stage. </a:t>
            </a:r>
          </a:p>
          <a:p>
            <a:r>
              <a:rPr lang="en-US" sz="1600" dirty="0" smtClean="0"/>
              <a:t>The fate of C in </a:t>
            </a:r>
            <a:r>
              <a:rPr lang="en-US" sz="1600" dirty="0" err="1" smtClean="0"/>
              <a:t>litterfall</a:t>
            </a:r>
            <a:r>
              <a:rPr lang="en-US" sz="1600" dirty="0" smtClean="0"/>
              <a:t> (</a:t>
            </a:r>
            <a:r>
              <a:rPr lang="en-US" sz="1600" dirty="0" err="1" smtClean="0"/>
              <a:t>Coweeta</a:t>
            </a:r>
            <a:r>
              <a:rPr lang="en-US" sz="1600" dirty="0" smtClean="0"/>
              <a:t> Hydrologic Laboratory study) in the South facing deciduous forest was as follows: 14.3% was lost as leaching of dissolved organic C, 2.2% was lost as downward fine particulate matter flux from the bottom of the forest floor, 78.2% was mineralized (by mass balance), leaving only 5.4% of foliar litter after 13 years of decomposition.</a:t>
            </a:r>
          </a:p>
          <a:p>
            <a:r>
              <a:rPr lang="en-US" sz="1600" dirty="0" smtClean="0"/>
              <a:t>The current annual C loss is high even in the mountain not degrading mature forests a long before their climax stage. This loss in the steppe environment forest, of course, is much higher.</a:t>
            </a:r>
          </a:p>
          <a:p>
            <a:r>
              <a:rPr lang="en-US" sz="1600" dirty="0" smtClean="0"/>
              <a:t>The forest C turnover is to be controlled artificially to exclude uncontrolled degradation and C excess to atmosphere. </a:t>
            </a:r>
          </a:p>
          <a:p>
            <a:endParaRPr lang="en-US" sz="1400"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C7296754-F08E-4B91-8582-DB387A682FD4}" type="slidenum">
              <a:rPr lang="ru-RU"/>
              <a:pPr/>
              <a:t>33</a:t>
            </a:fld>
            <a:endParaRPr lang="ru-RU" dirty="0"/>
          </a:p>
        </p:txBody>
      </p:sp>
      <p:sp>
        <p:nvSpPr>
          <p:cNvPr id="292869" name="Rectangle 5"/>
          <p:cNvSpPr>
            <a:spLocks noChangeArrowheads="1"/>
          </p:cNvSpPr>
          <p:nvPr/>
        </p:nvSpPr>
        <p:spPr bwMode="auto">
          <a:xfrm>
            <a:off x="251520" y="692696"/>
            <a:ext cx="8677150" cy="3508653"/>
          </a:xfrm>
          <a:prstGeom prst="rect">
            <a:avLst/>
          </a:prstGeom>
          <a:noFill/>
          <a:ln w="9525">
            <a:noFill/>
            <a:miter lim="800000"/>
            <a:headEnd/>
            <a:tailEnd/>
          </a:ln>
          <a:effectLst/>
        </p:spPr>
        <p:txBody>
          <a:bodyPr wrap="square">
            <a:spAutoFit/>
          </a:bodyPr>
          <a:lstStyle/>
          <a:p>
            <a:r>
              <a:rPr lang="en-US" sz="1600" dirty="0" smtClean="0"/>
              <a:t>BGT* provides tree increased life span and higher wood gain. This makes forest recreational potential higher and long-term. C reversible biological sequestration  is provided in aboveground and underground biomass. Ionized O</a:t>
            </a:r>
            <a:r>
              <a:rPr lang="en-US" sz="1600" baseline="-25000" dirty="0" smtClean="0"/>
              <a:t>2</a:t>
            </a:r>
            <a:r>
              <a:rPr lang="en-US" sz="1600" dirty="0" smtClean="0"/>
              <a:t> production and oxidation atmosphere potential are higher. Extended timber production is possible. More gas product can be obtained from mature tree biomass and timber waste. Nutrient turnover become richer. This is important both for the forest ecosystem and urban systems. The urban system life potential is degrading now in the absence of reliable intra-quarter recreational potential of </a:t>
            </a:r>
            <a:r>
              <a:rPr lang="en-US" sz="1600" dirty="0" smtClean="0">
                <a:solidFill>
                  <a:srgbClr val="FF0000"/>
                </a:solidFill>
              </a:rPr>
              <a:t>trees, forest </a:t>
            </a:r>
            <a:r>
              <a:rPr lang="en-US" sz="1600" dirty="0" err="1" smtClean="0">
                <a:solidFill>
                  <a:srgbClr val="FF0000"/>
                </a:solidFill>
              </a:rPr>
              <a:t>massives</a:t>
            </a:r>
            <a:r>
              <a:rPr lang="en-US" sz="1600" dirty="0" smtClean="0">
                <a:solidFill>
                  <a:srgbClr val="FF0000"/>
                </a:solidFill>
              </a:rPr>
              <a:t> and forest lines</a:t>
            </a:r>
            <a:r>
              <a:rPr lang="en-US" sz="1600" dirty="0" smtClean="0"/>
              <a:t>.</a:t>
            </a:r>
          </a:p>
          <a:p>
            <a:endParaRPr lang="en-US" sz="1600" dirty="0" smtClean="0"/>
          </a:p>
          <a:p>
            <a:endParaRPr lang="en-US" sz="1600" dirty="0" smtClean="0">
              <a:solidFill>
                <a:srgbClr val="CC0066"/>
              </a:solidFill>
            </a:endParaRPr>
          </a:p>
          <a:p>
            <a:r>
              <a:rPr lang="en-US" sz="1600" dirty="0" smtClean="0"/>
              <a:t>In BGT* focus, the current technological C and other fossil chemical elements biosphere excess is </a:t>
            </a:r>
            <a:r>
              <a:rPr lang="en-US" sz="1600" b="1" u="sng" dirty="0" smtClean="0"/>
              <a:t>a positive circumstance</a:t>
            </a:r>
            <a:r>
              <a:rPr lang="en-US" sz="1600" dirty="0" smtClean="0"/>
              <a:t>. </a:t>
            </a:r>
          </a:p>
          <a:p>
            <a:r>
              <a:rPr lang="en-US" sz="1600" dirty="0" smtClean="0"/>
              <a:t>This is linked to the forest C turnover, and forest circulation.</a:t>
            </a:r>
          </a:p>
          <a:p>
            <a:endParaRPr lang="en-US" sz="1400" dirty="0" smtClean="0"/>
          </a:p>
        </p:txBody>
      </p:sp>
      <p:sp>
        <p:nvSpPr>
          <p:cNvPr id="4" name="Rectangle 6"/>
          <p:cNvSpPr>
            <a:spLocks noChangeArrowheads="1"/>
          </p:cNvSpPr>
          <p:nvPr/>
        </p:nvSpPr>
        <p:spPr bwMode="auto">
          <a:xfrm>
            <a:off x="395536" y="4797152"/>
            <a:ext cx="7992888" cy="923330"/>
          </a:xfrm>
          <a:prstGeom prst="rect">
            <a:avLst/>
          </a:prstGeom>
          <a:solidFill>
            <a:srgbClr val="FFFF99"/>
          </a:solidFill>
          <a:ln w="9525">
            <a:noFill/>
            <a:miter lim="800000"/>
            <a:headEnd/>
            <a:tailEnd/>
          </a:ln>
          <a:effectLst/>
        </p:spPr>
        <p:txBody>
          <a:bodyPr wrap="square">
            <a:spAutoFit/>
          </a:bodyPr>
          <a:lstStyle/>
          <a:p>
            <a:r>
              <a:rPr lang="en-US" altLang="en-US" dirty="0" smtClean="0"/>
              <a:t>On the basis of BGT* methodology the soils will become the </a:t>
            </a:r>
            <a:r>
              <a:rPr lang="en-US" dirty="0" smtClean="0"/>
              <a:t>soil-biological </a:t>
            </a:r>
            <a:r>
              <a:rPr lang="en-US" altLang="en-US" dirty="0" smtClean="0"/>
              <a:t>chemical reactor with </a:t>
            </a:r>
            <a:r>
              <a:rPr lang="en-US" altLang="en-US" u="sng" dirty="0" smtClean="0"/>
              <a:t>stable well developed organic </a:t>
            </a:r>
            <a:r>
              <a:rPr lang="en-US" u="sng" dirty="0" smtClean="0"/>
              <a:t>mineral-water interfaces </a:t>
            </a:r>
            <a:r>
              <a:rPr lang="en-US" altLang="en-US" dirty="0" smtClean="0"/>
              <a:t>for environmentally safe </a:t>
            </a:r>
            <a:r>
              <a:rPr lang="en-US" dirty="0" smtClean="0"/>
              <a:t>biological matter additional amount producing.</a:t>
            </a:r>
            <a:endParaRPr lang="en-US" alt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5"/>
          <p:cNvSpPr>
            <a:spLocks noGrp="1"/>
          </p:cNvSpPr>
          <p:nvPr>
            <p:ph type="sldNum" sz="quarter" idx="12"/>
          </p:nvPr>
        </p:nvSpPr>
        <p:spPr>
          <a:ln/>
        </p:spPr>
        <p:txBody>
          <a:bodyPr/>
          <a:lstStyle/>
          <a:p>
            <a:fld id="{33EB7812-7E5D-4CE9-A114-8CF42B69810C}" type="slidenum">
              <a:rPr lang="ru-RU"/>
              <a:pPr/>
              <a:t>34</a:t>
            </a:fld>
            <a:endParaRPr lang="ru-RU"/>
          </a:p>
        </p:txBody>
      </p:sp>
      <p:sp>
        <p:nvSpPr>
          <p:cNvPr id="212995" name="Rectangle 3"/>
          <p:cNvSpPr>
            <a:spLocks noChangeArrowheads="1"/>
          </p:cNvSpPr>
          <p:nvPr/>
        </p:nvSpPr>
        <p:spPr bwMode="auto">
          <a:xfrm>
            <a:off x="3059832" y="2996952"/>
            <a:ext cx="5832648" cy="784830"/>
          </a:xfrm>
          <a:prstGeom prst="rect">
            <a:avLst/>
          </a:prstGeom>
          <a:noFill/>
          <a:ln w="9525">
            <a:noFill/>
            <a:miter lim="800000"/>
            <a:headEnd/>
            <a:tailEnd/>
          </a:ln>
          <a:effectLst/>
        </p:spPr>
        <p:txBody>
          <a:bodyPr wrap="square">
            <a:spAutoFit/>
          </a:bodyPr>
          <a:lstStyle/>
          <a:p>
            <a:r>
              <a:rPr lang="en-US" sz="1500" dirty="0" smtClean="0"/>
              <a:t>1 – frame, 2 – drive, 3 – disk, </a:t>
            </a:r>
            <a:endParaRPr lang="ru-RU" sz="1500" dirty="0" smtClean="0"/>
          </a:p>
          <a:p>
            <a:r>
              <a:rPr lang="en-US" sz="1500" dirty="0" smtClean="0"/>
              <a:t>4 – rotor milling ripper, 5 – pulp feeding channel, 6 –distributing ramp, 7 – pulp channel in a ramp, 8 - nozzle. </a:t>
            </a:r>
            <a:endParaRPr lang="ru-RU" sz="1500" dirty="0">
              <a:solidFill>
                <a:srgbClr val="00B050"/>
              </a:solidFill>
            </a:endParaRPr>
          </a:p>
        </p:txBody>
      </p:sp>
      <p:sp>
        <p:nvSpPr>
          <p:cNvPr id="8" name="Rectangle 2"/>
          <p:cNvSpPr>
            <a:spLocks noChangeArrowheads="1"/>
          </p:cNvSpPr>
          <p:nvPr/>
        </p:nvSpPr>
        <p:spPr bwMode="auto">
          <a:xfrm>
            <a:off x="323528" y="3140968"/>
            <a:ext cx="2664296" cy="3600986"/>
          </a:xfrm>
          <a:prstGeom prst="rect">
            <a:avLst/>
          </a:prstGeom>
          <a:noFill/>
          <a:ln w="9525">
            <a:noFill/>
            <a:miter lim="800000"/>
            <a:headEnd/>
            <a:tailEnd/>
          </a:ln>
          <a:effectLst/>
        </p:spPr>
        <p:txBody>
          <a:bodyPr wrap="square">
            <a:spAutoFit/>
          </a:bodyPr>
          <a:lstStyle/>
          <a:p>
            <a:r>
              <a:rPr lang="en-US" sz="1600" dirty="0" smtClean="0"/>
              <a:t>Organic and mineral substances of any nature for recycling: </a:t>
            </a:r>
          </a:p>
          <a:p>
            <a:r>
              <a:rPr lang="en-US" sz="1600" dirty="0" smtClean="0"/>
              <a:t>industrial, agricultural, household, </a:t>
            </a:r>
            <a:r>
              <a:rPr lang="en-US" sz="1600" u="sng" dirty="0" smtClean="0"/>
              <a:t>hazardous</a:t>
            </a:r>
            <a:r>
              <a:rPr lang="en-US" sz="1600" dirty="0" smtClean="0"/>
              <a:t> biological wastes (including slaughterhouse waste), amendments, pollutants, high carbon </a:t>
            </a:r>
            <a:r>
              <a:rPr lang="en-US" sz="1600" dirty="0" err="1" smtClean="0"/>
              <a:t>biochar</a:t>
            </a:r>
            <a:r>
              <a:rPr lang="en-US" sz="1600" dirty="0" smtClean="0"/>
              <a:t>, carbon free </a:t>
            </a:r>
            <a:r>
              <a:rPr lang="en-US" sz="1600" dirty="0" err="1" smtClean="0"/>
              <a:t>biochar</a:t>
            </a:r>
            <a:r>
              <a:rPr lang="en-US" sz="1600" dirty="0" smtClean="0"/>
              <a:t> (a product of organic waste gasification in a reverse gas flow), </a:t>
            </a:r>
            <a:r>
              <a:rPr lang="en-US" sz="1600" dirty="0" err="1" smtClean="0">
                <a:solidFill>
                  <a:srgbClr val="FF0000"/>
                </a:solidFill>
              </a:rPr>
              <a:t>humic</a:t>
            </a:r>
            <a:r>
              <a:rPr lang="en-US" sz="1600" dirty="0" smtClean="0">
                <a:solidFill>
                  <a:srgbClr val="FF0000"/>
                </a:solidFill>
              </a:rPr>
              <a:t> substances</a:t>
            </a:r>
            <a:r>
              <a:rPr lang="en-US" sz="1600" dirty="0" smtClean="0"/>
              <a:t> and other.  </a:t>
            </a:r>
            <a:endParaRPr lang="en-US" sz="1600" dirty="0"/>
          </a:p>
        </p:txBody>
      </p:sp>
      <p:sp>
        <p:nvSpPr>
          <p:cNvPr id="9" name="Rectangle 3"/>
          <p:cNvSpPr>
            <a:spLocks noChangeArrowheads="1"/>
          </p:cNvSpPr>
          <p:nvPr/>
        </p:nvSpPr>
        <p:spPr bwMode="auto">
          <a:xfrm>
            <a:off x="395536" y="260648"/>
            <a:ext cx="8424936" cy="2677656"/>
          </a:xfrm>
          <a:prstGeom prst="rect">
            <a:avLst/>
          </a:prstGeom>
          <a:noFill/>
          <a:ln w="9525">
            <a:noFill/>
            <a:miter lim="800000"/>
            <a:headEnd/>
            <a:tailEnd/>
          </a:ln>
          <a:effectLst/>
        </p:spPr>
        <p:txBody>
          <a:bodyPr wrap="square">
            <a:spAutoFit/>
          </a:bodyPr>
          <a:lstStyle/>
          <a:p>
            <a:r>
              <a:rPr lang="en-US" dirty="0" smtClean="0"/>
              <a:t>BGT* Intra-soil applying of substance in the course of intra-soil milling.</a:t>
            </a:r>
          </a:p>
          <a:p>
            <a:r>
              <a:rPr lang="en-US" dirty="0" smtClean="0"/>
              <a:t>Transcendental excluding a phase of matter surface supply to the soil, and direct supply of matter to </a:t>
            </a:r>
            <a:r>
              <a:rPr lang="en-US" dirty="0" err="1" smtClean="0"/>
              <a:t>illuvial</a:t>
            </a:r>
            <a:r>
              <a:rPr lang="en-US" dirty="0" smtClean="0"/>
              <a:t> soil horizon for better soil organic-mineral-water interfaces providing and priority conditions for </a:t>
            </a:r>
            <a:r>
              <a:rPr lang="en-US" dirty="0" err="1" smtClean="0">
                <a:solidFill>
                  <a:srgbClr val="FF0000"/>
                </a:solidFill>
              </a:rPr>
              <a:t>humic</a:t>
            </a:r>
            <a:r>
              <a:rPr lang="en-US" dirty="0" smtClean="0">
                <a:solidFill>
                  <a:srgbClr val="FF0000"/>
                </a:solidFill>
              </a:rPr>
              <a:t> </a:t>
            </a:r>
            <a:r>
              <a:rPr lang="en-US" dirty="0" smtClean="0">
                <a:solidFill>
                  <a:srgbClr val="FF0000"/>
                </a:solidFill>
              </a:rPr>
              <a:t>substances and trees</a:t>
            </a:r>
            <a:r>
              <a:rPr lang="en-US" dirty="0" smtClean="0"/>
              <a:t>. </a:t>
            </a:r>
            <a:endParaRPr lang="en-US" sz="1400" dirty="0" smtClean="0"/>
          </a:p>
          <a:p>
            <a:endParaRPr lang="en-US" sz="1600" dirty="0" smtClean="0"/>
          </a:p>
          <a:p>
            <a:r>
              <a:rPr lang="en-US" sz="1600" dirty="0" smtClean="0"/>
              <a:t>The soil milling device is the same, the disc 2 is provided with channel 5, ramp 6 – with channel 7 and</a:t>
            </a:r>
            <a:r>
              <a:rPr lang="ru-RU" sz="1600" dirty="0" smtClean="0"/>
              <a:t> </a:t>
            </a:r>
            <a:r>
              <a:rPr lang="en-US" sz="1600" dirty="0" smtClean="0"/>
              <a:t>nozzles</a:t>
            </a:r>
            <a:r>
              <a:rPr lang="ru-RU" sz="1600" dirty="0" smtClean="0"/>
              <a:t> 8</a:t>
            </a:r>
            <a:r>
              <a:rPr lang="en-US" sz="1600" dirty="0" smtClean="0"/>
              <a:t> for feeding substance in loose, granular or liquid form into processing soil layer. </a:t>
            </a:r>
          </a:p>
          <a:p>
            <a:r>
              <a:rPr lang="en-US" sz="1600" dirty="0" smtClean="0"/>
              <a:t>For improved delivery reliability and increased supplied substance flow rate, the use of a pulsed pneumatic transportation is provided.</a:t>
            </a:r>
            <a:endParaRPr lang="ru-RU" sz="1600" dirty="0"/>
          </a:p>
        </p:txBody>
      </p:sp>
      <p:pic>
        <p:nvPicPr>
          <p:cNvPr id="26625" name="Picture 1"/>
          <p:cNvPicPr>
            <a:picLocks noChangeAspect="1" noChangeArrowheads="1"/>
          </p:cNvPicPr>
          <p:nvPr/>
        </p:nvPicPr>
        <p:blipFill>
          <a:blip r:embed="rId2" cstate="print">
            <a:lum bright="-10000" contrast="10000"/>
          </a:blip>
          <a:srcRect l="8957" t="6043" r="30956" b="8488"/>
          <a:stretch>
            <a:fillRect/>
          </a:stretch>
        </p:blipFill>
        <p:spPr bwMode="auto">
          <a:xfrm>
            <a:off x="6463846" y="3933055"/>
            <a:ext cx="2376264" cy="2704025"/>
          </a:xfrm>
          <a:prstGeom prst="rect">
            <a:avLst/>
          </a:prstGeom>
          <a:noFill/>
          <a:ln w="9525">
            <a:noFill/>
            <a:miter lim="800000"/>
            <a:headEnd/>
            <a:tailEnd/>
          </a:ln>
        </p:spPr>
      </p:pic>
      <p:pic>
        <p:nvPicPr>
          <p:cNvPr id="26626" name="Picture 2"/>
          <p:cNvPicPr>
            <a:picLocks noChangeAspect="1" noChangeArrowheads="1"/>
          </p:cNvPicPr>
          <p:nvPr/>
        </p:nvPicPr>
        <p:blipFill>
          <a:blip r:embed="rId3" cstate="print">
            <a:lum bright="-10000" contrast="20000"/>
          </a:blip>
          <a:srcRect l="14224" t="5463" r="4384" b="7819"/>
          <a:stretch>
            <a:fillRect/>
          </a:stretch>
        </p:blipFill>
        <p:spPr bwMode="auto">
          <a:xfrm>
            <a:off x="3059832" y="3839784"/>
            <a:ext cx="3240360" cy="27619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5"/>
          <p:cNvSpPr>
            <a:spLocks noGrp="1"/>
          </p:cNvSpPr>
          <p:nvPr>
            <p:ph type="sldNum" sz="quarter" idx="12"/>
          </p:nvPr>
        </p:nvSpPr>
        <p:spPr>
          <a:ln/>
        </p:spPr>
        <p:txBody>
          <a:bodyPr/>
          <a:lstStyle/>
          <a:p>
            <a:fld id="{7E0416AE-302D-4B3A-9A90-0ABCA02D08FB}" type="slidenum">
              <a:rPr lang="ru-RU"/>
              <a:pPr/>
              <a:t>35</a:t>
            </a:fld>
            <a:endParaRPr lang="ru-RU"/>
          </a:p>
        </p:txBody>
      </p:sp>
      <p:pic>
        <p:nvPicPr>
          <p:cNvPr id="6" name="Рисунок 5" descr="C:\c old\IОEООE~2\Temporary\Kalinitchj\biogas\biogas fig 1.gif"/>
          <p:cNvPicPr>
            <a:picLocks noChangeAspect="1"/>
          </p:cNvPicPr>
          <p:nvPr/>
        </p:nvPicPr>
        <p:blipFill>
          <a:blip r:embed="rId3" cstate="print">
            <a:lum bright="-10000" contrast="10000"/>
          </a:blip>
          <a:srcRect l="7778" t="2468" r="60248" b="69563"/>
          <a:stretch>
            <a:fillRect/>
          </a:stretch>
        </p:blipFill>
        <p:spPr bwMode="auto">
          <a:xfrm>
            <a:off x="323528" y="2636912"/>
            <a:ext cx="3920201" cy="3602347"/>
          </a:xfrm>
          <a:prstGeom prst="rect">
            <a:avLst/>
          </a:prstGeom>
          <a:noFill/>
          <a:ln w="9525">
            <a:noFill/>
            <a:miter lim="800000"/>
            <a:headEnd/>
            <a:tailEnd/>
          </a:ln>
        </p:spPr>
      </p:pic>
      <p:pic>
        <p:nvPicPr>
          <p:cNvPr id="8" name="Рисунок 7" descr="C:\c old\IОEООE~2\Temporary\Kalinitchj\biogas\biogas fig 2.gif"/>
          <p:cNvPicPr>
            <a:picLocks noChangeAspect="1"/>
          </p:cNvPicPr>
          <p:nvPr/>
        </p:nvPicPr>
        <p:blipFill>
          <a:blip r:embed="rId4" cstate="print">
            <a:lum bright="-10000" contrast="10000"/>
          </a:blip>
          <a:srcRect l="4326" t="2469" r="60204" b="69550"/>
          <a:stretch>
            <a:fillRect/>
          </a:stretch>
        </p:blipFill>
        <p:spPr bwMode="auto">
          <a:xfrm>
            <a:off x="4355976" y="2492896"/>
            <a:ext cx="4436964" cy="3679433"/>
          </a:xfrm>
          <a:prstGeom prst="rect">
            <a:avLst/>
          </a:prstGeom>
          <a:noFill/>
          <a:ln w="9525">
            <a:noFill/>
            <a:miter lim="800000"/>
            <a:headEnd/>
            <a:tailEnd/>
          </a:ln>
        </p:spPr>
      </p:pic>
      <p:sp>
        <p:nvSpPr>
          <p:cNvPr id="9" name="Rectangle 2"/>
          <p:cNvSpPr>
            <a:spLocks noChangeArrowheads="1"/>
          </p:cNvSpPr>
          <p:nvPr/>
        </p:nvSpPr>
        <p:spPr bwMode="auto">
          <a:xfrm>
            <a:off x="323528" y="260648"/>
            <a:ext cx="8640960" cy="1661993"/>
          </a:xfrm>
          <a:prstGeom prst="rect">
            <a:avLst/>
          </a:prstGeom>
          <a:noFill/>
          <a:ln w="9525">
            <a:noFill/>
            <a:miter lim="800000"/>
            <a:headEnd/>
            <a:tailEnd/>
          </a:ln>
          <a:effectLst/>
        </p:spPr>
        <p:txBody>
          <a:bodyPr wrap="square">
            <a:spAutoFit/>
          </a:bodyPr>
          <a:lstStyle/>
          <a:p>
            <a:r>
              <a:rPr lang="en-US" sz="2400" dirty="0" smtClean="0"/>
              <a:t>C containing waste recycling</a:t>
            </a:r>
          </a:p>
          <a:p>
            <a:endParaRPr lang="en-US" sz="2400" dirty="0" smtClean="0"/>
          </a:p>
          <a:p>
            <a:r>
              <a:rPr lang="en-US" dirty="0" smtClean="0">
                <a:latin typeface="Arial" pitchFamily="34" charset="0"/>
                <a:cs typeface="Arial" pitchFamily="34" charset="0"/>
              </a:rPr>
              <a:t>2 – reverse gas flow </a:t>
            </a:r>
            <a:r>
              <a:rPr lang="en-US" dirty="0" err="1" smtClean="0">
                <a:latin typeface="Arial" pitchFamily="34" charset="0"/>
                <a:cs typeface="Arial" pitchFamily="34" charset="0"/>
              </a:rPr>
              <a:t>gasifier</a:t>
            </a:r>
            <a:r>
              <a:rPr lang="en-US" dirty="0" smtClean="0">
                <a:latin typeface="Arial" pitchFamily="34" charset="0"/>
                <a:cs typeface="Arial" pitchFamily="34" charset="0"/>
              </a:rPr>
              <a:t>; 6 – gas purifier (</a:t>
            </a:r>
            <a:r>
              <a:rPr lang="en-US" dirty="0" smtClean="0">
                <a:solidFill>
                  <a:srgbClr val="C00000"/>
                </a:solidFill>
                <a:latin typeface="Arial" pitchFamily="34" charset="0"/>
                <a:cs typeface="Arial" pitchFamily="34" charset="0"/>
              </a:rPr>
              <a:t>in </a:t>
            </a:r>
            <a:r>
              <a:rPr lang="en-US" dirty="0" smtClean="0">
                <a:solidFill>
                  <a:srgbClr val="CC0066"/>
                </a:solidFill>
                <a:latin typeface="Arial" pitchFamily="34" charset="0"/>
                <a:cs typeface="Arial" pitchFamily="34" charset="0"/>
              </a:rPr>
              <a:t>carbon free </a:t>
            </a:r>
            <a:r>
              <a:rPr lang="en-US" dirty="0" err="1" smtClean="0">
                <a:solidFill>
                  <a:srgbClr val="CC0066"/>
                </a:solidFill>
                <a:latin typeface="Arial" pitchFamily="34" charset="0"/>
                <a:cs typeface="Arial" pitchFamily="34" charset="0"/>
              </a:rPr>
              <a:t>biochar</a:t>
            </a:r>
            <a:r>
              <a:rPr lang="en-US" dirty="0" smtClean="0">
                <a:solidFill>
                  <a:srgbClr val="CC0066"/>
                </a:solidFill>
                <a:latin typeface="Arial" pitchFamily="34" charset="0"/>
                <a:cs typeface="Arial" pitchFamily="34" charset="0"/>
              </a:rPr>
              <a:t>)</a:t>
            </a:r>
            <a:r>
              <a:rPr lang="en-US" dirty="0" smtClean="0">
                <a:latin typeface="Arial" pitchFamily="34" charset="0"/>
                <a:cs typeface="Arial" pitchFamily="34" charset="0"/>
              </a:rPr>
              <a:t>; 9 – buffer of </a:t>
            </a:r>
            <a:r>
              <a:rPr lang="en-US" dirty="0" smtClean="0">
                <a:solidFill>
                  <a:srgbClr val="CC0066"/>
                </a:solidFill>
                <a:latin typeface="Arial" pitchFamily="34" charset="0"/>
                <a:cs typeface="Arial" pitchFamily="34" charset="0"/>
              </a:rPr>
              <a:t>carbon free </a:t>
            </a:r>
            <a:r>
              <a:rPr lang="en-US" dirty="0" err="1" smtClean="0">
                <a:solidFill>
                  <a:srgbClr val="CC0066"/>
                </a:solidFill>
                <a:latin typeface="Arial" pitchFamily="34" charset="0"/>
                <a:cs typeface="Arial" pitchFamily="34" charset="0"/>
              </a:rPr>
              <a:t>biochar</a:t>
            </a:r>
            <a:r>
              <a:rPr lang="en-US" dirty="0" smtClean="0">
                <a:latin typeface="Arial" pitchFamily="34" charset="0"/>
                <a:cs typeface="Arial" pitchFamily="34" charset="0"/>
              </a:rPr>
              <a:t>; 28 – buffer of flying ash; 29 – buffer of </a:t>
            </a:r>
            <a:r>
              <a:rPr lang="en-US" dirty="0" err="1" smtClean="0">
                <a:latin typeface="Arial" pitchFamily="34" charset="0"/>
                <a:cs typeface="Arial" pitchFamily="34" charset="0"/>
              </a:rPr>
              <a:t>syngas</a:t>
            </a:r>
            <a:r>
              <a:rPr lang="en-US" dirty="0" smtClean="0">
                <a:latin typeface="Arial" pitchFamily="34" charset="0"/>
                <a:cs typeface="Arial" pitchFamily="34" charset="0"/>
              </a:rPr>
              <a:t>; 11-26 – intra-soil recycling system of </a:t>
            </a:r>
            <a:r>
              <a:rPr lang="en-US" dirty="0" smtClean="0">
                <a:solidFill>
                  <a:srgbClr val="CC0066"/>
                </a:solidFill>
                <a:latin typeface="Arial" pitchFamily="34" charset="0"/>
                <a:cs typeface="Arial" pitchFamily="34" charset="0"/>
              </a:rPr>
              <a:t>carbon free </a:t>
            </a:r>
            <a:r>
              <a:rPr lang="en-US" dirty="0" err="1" smtClean="0">
                <a:solidFill>
                  <a:srgbClr val="CC0066"/>
                </a:solidFill>
                <a:latin typeface="Arial" pitchFamily="34" charset="0"/>
                <a:cs typeface="Arial" pitchFamily="34" charset="0"/>
              </a:rPr>
              <a:t>biochar</a:t>
            </a:r>
            <a:r>
              <a:rPr lang="en-US" dirty="0" smtClean="0">
                <a:latin typeface="Arial" pitchFamily="34" charset="0"/>
                <a:cs typeface="Arial" pitchFamily="34" charset="0"/>
              </a:rPr>
              <a:t>; 20 – rotor intra-soil milling ripper.</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p:cNvSpPr>
            <a:spLocks noGrp="1"/>
          </p:cNvSpPr>
          <p:nvPr>
            <p:ph type="sldNum" sz="quarter" idx="12"/>
          </p:nvPr>
        </p:nvSpPr>
        <p:spPr>
          <a:ln/>
        </p:spPr>
        <p:txBody>
          <a:bodyPr/>
          <a:lstStyle/>
          <a:p>
            <a:fld id="{903CF5A9-8EFF-4575-BC89-CD9098C3F993}" type="slidenum">
              <a:rPr lang="ru-RU"/>
              <a:pPr/>
              <a:t>36</a:t>
            </a:fld>
            <a:endParaRPr lang="ru-RU" dirty="0"/>
          </a:p>
        </p:txBody>
      </p:sp>
      <p:pic>
        <p:nvPicPr>
          <p:cNvPr id="270338" name="Picture 6" descr="ирр2 1"/>
          <p:cNvPicPr>
            <a:picLocks noChangeAspect="1" noChangeArrowheads="1"/>
          </p:cNvPicPr>
          <p:nvPr/>
        </p:nvPicPr>
        <p:blipFill>
          <a:blip r:embed="rId2" cstate="print"/>
          <a:srcRect/>
          <a:stretch>
            <a:fillRect/>
          </a:stretch>
        </p:blipFill>
        <p:spPr bwMode="auto">
          <a:xfrm>
            <a:off x="467545" y="836712"/>
            <a:ext cx="4248472" cy="4341327"/>
          </a:xfrm>
          <a:prstGeom prst="rect">
            <a:avLst/>
          </a:prstGeom>
          <a:noFill/>
          <a:ln w="9525">
            <a:noFill/>
            <a:miter lim="800000"/>
            <a:headEnd/>
            <a:tailEnd/>
          </a:ln>
        </p:spPr>
      </p:pic>
      <p:sp>
        <p:nvSpPr>
          <p:cNvPr id="270340" name="Rectangle 4"/>
          <p:cNvSpPr>
            <a:spLocks noChangeArrowheads="1"/>
          </p:cNvSpPr>
          <p:nvPr/>
        </p:nvSpPr>
        <p:spPr bwMode="auto">
          <a:xfrm>
            <a:off x="611560" y="260648"/>
            <a:ext cx="7488832" cy="365125"/>
          </a:xfrm>
          <a:prstGeom prst="rect">
            <a:avLst/>
          </a:prstGeom>
          <a:solidFill>
            <a:schemeClr val="bg1"/>
          </a:solidFill>
          <a:ln w="9525">
            <a:solidFill>
              <a:schemeClr val="bg2"/>
            </a:solidFill>
            <a:miter lim="800000"/>
            <a:headEnd/>
            <a:tailEnd/>
          </a:ln>
          <a:effectLst/>
        </p:spPr>
        <p:txBody>
          <a:bodyPr wrap="square" lIns="87275" tIns="43637" rIns="87275" bIns="43637">
            <a:spAutoFit/>
          </a:bodyPr>
          <a:lstStyle/>
          <a:p>
            <a:pPr defTabSz="873125"/>
            <a:r>
              <a:rPr lang="en-US" altLang="en-US" dirty="0" smtClean="0"/>
              <a:t>BGT* Intra-soil </a:t>
            </a:r>
            <a:r>
              <a:rPr lang="en-US" altLang="en-US" dirty="0"/>
              <a:t>pulse </a:t>
            </a:r>
            <a:r>
              <a:rPr lang="en-US" altLang="en-US" dirty="0" smtClean="0"/>
              <a:t>continuous-discrete </a:t>
            </a:r>
            <a:r>
              <a:rPr lang="en-US" altLang="en-US" dirty="0" err="1" smtClean="0"/>
              <a:t>fertigation</a:t>
            </a:r>
            <a:r>
              <a:rPr lang="en-US" altLang="en-US" dirty="0" smtClean="0"/>
              <a:t> </a:t>
            </a:r>
            <a:r>
              <a:rPr lang="en-US" dirty="0" err="1" smtClean="0"/>
              <a:t>chemigation</a:t>
            </a:r>
            <a:r>
              <a:rPr lang="en-US" altLang="en-US" dirty="0" smtClean="0"/>
              <a:t> device </a:t>
            </a:r>
            <a:endParaRPr lang="ru-RU" dirty="0"/>
          </a:p>
        </p:txBody>
      </p:sp>
      <p:sp>
        <p:nvSpPr>
          <p:cNvPr id="270341" name="Rectangle 5"/>
          <p:cNvSpPr>
            <a:spLocks noChangeArrowheads="1"/>
          </p:cNvSpPr>
          <p:nvPr/>
        </p:nvSpPr>
        <p:spPr bwMode="auto">
          <a:xfrm>
            <a:off x="4860032" y="4581128"/>
            <a:ext cx="3456384" cy="2027119"/>
          </a:xfrm>
          <a:prstGeom prst="rect">
            <a:avLst/>
          </a:prstGeom>
          <a:solidFill>
            <a:schemeClr val="bg1"/>
          </a:solidFill>
          <a:ln w="9525">
            <a:solidFill>
              <a:schemeClr val="bg2"/>
            </a:solidFill>
            <a:miter lim="800000"/>
            <a:headEnd/>
            <a:tailEnd/>
          </a:ln>
          <a:effectLst/>
        </p:spPr>
        <p:txBody>
          <a:bodyPr wrap="square" lIns="87275" tIns="43637" rIns="87275" bIns="43637">
            <a:spAutoFit/>
          </a:bodyPr>
          <a:lstStyle/>
          <a:p>
            <a:pPr defTabSz="873125"/>
            <a:r>
              <a:rPr lang="en-US" altLang="en-US" sz="1400" i="1" dirty="0"/>
              <a:t>1 - </a:t>
            </a:r>
            <a:r>
              <a:rPr lang="en-US" altLang="en-US" sz="1400" i="1" dirty="0" smtClean="0"/>
              <a:t>electrical supply unit </a:t>
            </a:r>
            <a:endParaRPr lang="en-US" altLang="en-US" sz="1400" i="1" dirty="0"/>
          </a:p>
          <a:p>
            <a:pPr defTabSz="873125"/>
            <a:r>
              <a:rPr lang="en-US" altLang="en-US" sz="1400" i="1" dirty="0"/>
              <a:t>2 - </a:t>
            </a:r>
            <a:r>
              <a:rPr lang="en-US" altLang="en-US" sz="1400" i="1" dirty="0" smtClean="0"/>
              <a:t>chassis </a:t>
            </a:r>
            <a:endParaRPr lang="en-US" altLang="en-US" sz="1400" i="1" dirty="0"/>
          </a:p>
          <a:p>
            <a:pPr defTabSz="873125"/>
            <a:r>
              <a:rPr lang="en-US" altLang="en-US" sz="1400" i="1" dirty="0"/>
              <a:t>3 - control </a:t>
            </a:r>
            <a:r>
              <a:rPr lang="en-US" altLang="en-US" sz="1400" i="1" dirty="0" smtClean="0"/>
              <a:t>unit</a:t>
            </a:r>
            <a:endParaRPr lang="en-US" altLang="en-US" sz="1400" i="1" dirty="0"/>
          </a:p>
          <a:p>
            <a:pPr defTabSz="873125"/>
            <a:r>
              <a:rPr lang="en-US" altLang="en-US" sz="1400" i="1" dirty="0"/>
              <a:t>4 </a:t>
            </a:r>
            <a:r>
              <a:rPr lang="en-US" altLang="en-US" sz="1400" i="1" dirty="0" smtClean="0"/>
              <a:t>–water and matter supply unit </a:t>
            </a:r>
            <a:endParaRPr lang="en-US" altLang="en-US" sz="1400" i="1" dirty="0"/>
          </a:p>
          <a:p>
            <a:pPr defTabSz="873125"/>
            <a:r>
              <a:rPr lang="en-US" altLang="en-US" sz="1400" i="1" dirty="0"/>
              <a:t>5 - </a:t>
            </a:r>
            <a:r>
              <a:rPr lang="en-US" altLang="en-US" sz="1400" i="1" dirty="0" smtClean="0"/>
              <a:t>drive</a:t>
            </a:r>
            <a:endParaRPr lang="en-US" altLang="en-US" sz="1400" i="1" dirty="0"/>
          </a:p>
          <a:p>
            <a:pPr defTabSz="873125"/>
            <a:r>
              <a:rPr lang="en-US" altLang="en-US" sz="1400" i="1" dirty="0"/>
              <a:t>6 - </a:t>
            </a:r>
            <a:r>
              <a:rPr lang="en-US" altLang="en-US" sz="1400" i="1" dirty="0" smtClean="0"/>
              <a:t>axis </a:t>
            </a:r>
            <a:endParaRPr lang="en-US" altLang="en-US" sz="1400" i="1" dirty="0"/>
          </a:p>
          <a:p>
            <a:pPr defTabSz="873125"/>
            <a:r>
              <a:rPr lang="en-US" altLang="en-US" sz="1400" i="1" dirty="0"/>
              <a:t>7 - syringe </a:t>
            </a:r>
            <a:r>
              <a:rPr lang="en-US" altLang="en-US" sz="1400" i="1" dirty="0" smtClean="0"/>
              <a:t>element </a:t>
            </a:r>
            <a:endParaRPr lang="en-US" altLang="en-US" sz="1400" i="1" dirty="0"/>
          </a:p>
          <a:p>
            <a:pPr defTabSz="873125"/>
            <a:r>
              <a:rPr lang="en-US" altLang="en-US" sz="1400" i="1" dirty="0"/>
              <a:t>8 - flexible coupling with central </a:t>
            </a:r>
            <a:r>
              <a:rPr lang="en-US" altLang="en-US" sz="1400" i="1" dirty="0" smtClean="0"/>
              <a:t>channel</a:t>
            </a:r>
            <a:endParaRPr lang="en-US" altLang="en-US" sz="1400" i="1" dirty="0"/>
          </a:p>
          <a:p>
            <a:pPr defTabSz="873125"/>
            <a:r>
              <a:rPr lang="en-US" altLang="en-US" sz="1400" i="1" dirty="0"/>
              <a:t>9 - retractable sliding </a:t>
            </a:r>
            <a:r>
              <a:rPr lang="en-US" altLang="en-US" sz="1400" i="1" dirty="0" smtClean="0"/>
              <a:t>syringe</a:t>
            </a:r>
          </a:p>
        </p:txBody>
      </p:sp>
      <p:sp>
        <p:nvSpPr>
          <p:cNvPr id="270343" name="Rectangle 7"/>
          <p:cNvSpPr>
            <a:spLocks noChangeArrowheads="1"/>
          </p:cNvSpPr>
          <p:nvPr/>
        </p:nvSpPr>
        <p:spPr bwMode="auto">
          <a:xfrm>
            <a:off x="323528" y="5013176"/>
            <a:ext cx="2555776" cy="919123"/>
          </a:xfrm>
          <a:prstGeom prst="rect">
            <a:avLst/>
          </a:prstGeom>
          <a:solidFill>
            <a:srgbClr val="FFFF99"/>
          </a:solidFill>
          <a:ln w="9525">
            <a:noFill/>
            <a:miter lim="800000"/>
            <a:headEnd/>
            <a:tailEnd/>
          </a:ln>
        </p:spPr>
        <p:txBody>
          <a:bodyPr wrap="square" lIns="87275" tIns="43637" rIns="87275" bIns="43637">
            <a:spAutoFit/>
          </a:bodyPr>
          <a:lstStyle/>
          <a:p>
            <a:pPr defTabSz="873125"/>
            <a:r>
              <a:rPr lang="en-US" altLang="en-US" dirty="0" err="1" smtClean="0">
                <a:solidFill>
                  <a:srgbClr val="FF0000"/>
                </a:solidFill>
              </a:rPr>
              <a:t>Mechatronics</a:t>
            </a:r>
            <a:r>
              <a:rPr lang="en-US" altLang="en-US" dirty="0" smtClean="0">
                <a:solidFill>
                  <a:srgbClr val="FF0000"/>
                </a:solidFill>
              </a:rPr>
              <a:t>, robotics</a:t>
            </a:r>
            <a:endParaRPr lang="ru-RU" altLang="en-US" i="1" dirty="0" smtClean="0"/>
          </a:p>
          <a:p>
            <a:pPr defTabSz="873125"/>
            <a:r>
              <a:rPr lang="en-US" altLang="en-US" dirty="0" smtClean="0">
                <a:solidFill>
                  <a:srgbClr val="FF0000"/>
                </a:solidFill>
              </a:rPr>
              <a:t>institutional technical </a:t>
            </a:r>
            <a:r>
              <a:rPr lang="en-US" altLang="en-US" dirty="0" smtClean="0">
                <a:solidFill>
                  <a:srgbClr val="FF0000"/>
                </a:solidFill>
              </a:rPr>
              <a:t>solution </a:t>
            </a:r>
            <a:r>
              <a:rPr lang="en-US" altLang="en-US" dirty="0" smtClean="0">
                <a:solidFill>
                  <a:srgbClr val="FF0000"/>
                </a:solidFill>
              </a:rPr>
              <a:t>f</a:t>
            </a:r>
            <a:r>
              <a:rPr lang="en-US" altLang="en-US" dirty="0" smtClean="0">
                <a:solidFill>
                  <a:srgbClr val="FF0000"/>
                </a:solidFill>
              </a:rPr>
              <a:t>or </a:t>
            </a:r>
            <a:r>
              <a:rPr lang="en-US" altLang="en-US" dirty="0" err="1" smtClean="0">
                <a:solidFill>
                  <a:srgbClr val="FF0000"/>
                </a:solidFill>
              </a:rPr>
              <a:t>silviculture</a:t>
            </a:r>
            <a:endParaRPr lang="ru-RU" altLang="en-US" dirty="0"/>
          </a:p>
        </p:txBody>
      </p:sp>
      <p:sp>
        <p:nvSpPr>
          <p:cNvPr id="9" name="Rectangle 5"/>
          <p:cNvSpPr>
            <a:spLocks noChangeArrowheads="1"/>
          </p:cNvSpPr>
          <p:nvPr/>
        </p:nvSpPr>
        <p:spPr bwMode="auto">
          <a:xfrm>
            <a:off x="4788024" y="692696"/>
            <a:ext cx="3960440" cy="3535224"/>
          </a:xfrm>
          <a:prstGeom prst="rect">
            <a:avLst/>
          </a:prstGeom>
          <a:solidFill>
            <a:schemeClr val="bg1"/>
          </a:solidFill>
          <a:ln w="9525">
            <a:solidFill>
              <a:schemeClr val="bg2"/>
            </a:solidFill>
            <a:miter lim="800000"/>
            <a:headEnd/>
            <a:tailEnd/>
          </a:ln>
          <a:effectLst/>
        </p:spPr>
        <p:txBody>
          <a:bodyPr wrap="square" lIns="87275" tIns="43637" rIns="87275" bIns="43637">
            <a:spAutoFit/>
          </a:bodyPr>
          <a:lstStyle/>
          <a:p>
            <a:r>
              <a:rPr lang="en-US" sz="1600" dirty="0" smtClean="0"/>
              <a:t>Instead of water system </a:t>
            </a:r>
            <a:r>
              <a:rPr lang="en-US" sz="1600" dirty="0" err="1" smtClean="0"/>
              <a:t>eutrophication</a:t>
            </a:r>
            <a:r>
              <a:rPr lang="en-US" sz="1600" dirty="0" smtClean="0"/>
              <a:t>. </a:t>
            </a:r>
          </a:p>
          <a:p>
            <a:endParaRPr lang="en-US" sz="1600" dirty="0" smtClean="0"/>
          </a:p>
          <a:p>
            <a:r>
              <a:rPr lang="en-US" sz="1600" dirty="0" smtClean="0"/>
              <a:t>Instead of wastewater excessive cleaning via reverse osmosis.</a:t>
            </a:r>
          </a:p>
          <a:p>
            <a:endParaRPr lang="en-US" sz="1600" dirty="0" smtClean="0"/>
          </a:p>
          <a:p>
            <a:r>
              <a:rPr lang="en-US" sz="1600" dirty="0" smtClean="0"/>
              <a:t>Breaking the </a:t>
            </a:r>
            <a:r>
              <a:rPr lang="en-US" sz="1600" dirty="0" err="1" smtClean="0"/>
              <a:t>trophic</a:t>
            </a:r>
            <a:r>
              <a:rPr lang="en-US" sz="1600" dirty="0" smtClean="0"/>
              <a:t> chains of pathogen spread provides a high medical and veterinary sanitary safety of environment.</a:t>
            </a:r>
          </a:p>
          <a:p>
            <a:endParaRPr lang="en-US" altLang="en-US" sz="1600" dirty="0" smtClean="0"/>
          </a:p>
          <a:p>
            <a:r>
              <a:rPr lang="en-US" altLang="en-US" sz="1600" dirty="0" smtClean="0"/>
              <a:t>Soil micro-biota is much more resistant to pollution (even to white phosphorus) compared to higher organisms, and transforms pollutants to nutrients or insoluble forms of chemical compounds. </a:t>
            </a:r>
            <a:endParaRPr lang="ru-RU" altLang="en-US" sz="16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5"/>
          <p:cNvSpPr>
            <a:spLocks noGrp="1"/>
          </p:cNvSpPr>
          <p:nvPr>
            <p:ph type="sldNum" sz="quarter" idx="12"/>
          </p:nvPr>
        </p:nvSpPr>
        <p:spPr>
          <a:ln/>
        </p:spPr>
        <p:txBody>
          <a:bodyPr/>
          <a:lstStyle/>
          <a:p>
            <a:fld id="{24C216DB-CBEF-4F48-8591-7062C69D168D}" type="slidenum">
              <a:rPr lang="ru-RU"/>
              <a:pPr/>
              <a:t>37</a:t>
            </a:fld>
            <a:endParaRPr lang="ru-RU" dirty="0"/>
          </a:p>
        </p:txBody>
      </p:sp>
      <p:sp>
        <p:nvSpPr>
          <p:cNvPr id="9" name="Rectangle 4"/>
          <p:cNvSpPr>
            <a:spLocks noChangeArrowheads="1"/>
          </p:cNvSpPr>
          <p:nvPr/>
        </p:nvSpPr>
        <p:spPr bwMode="auto">
          <a:xfrm>
            <a:off x="323528" y="404664"/>
            <a:ext cx="8640960" cy="5909310"/>
          </a:xfrm>
          <a:prstGeom prst="rect">
            <a:avLst/>
          </a:prstGeom>
          <a:solidFill>
            <a:srgbClr val="CCFF66">
              <a:alpha val="66000"/>
            </a:srgbClr>
          </a:solidFill>
          <a:ln w="9525">
            <a:noFill/>
            <a:miter lim="800000"/>
            <a:headEnd/>
            <a:tailEnd/>
          </a:ln>
          <a:effectLst/>
        </p:spPr>
        <p:txBody>
          <a:bodyPr wrap="square">
            <a:spAutoFit/>
          </a:bodyPr>
          <a:lstStyle/>
          <a:p>
            <a:r>
              <a:rPr lang="en-US" dirty="0" smtClean="0"/>
              <a:t>The BGT* methods reduce the loss of organic matter from soil to </a:t>
            </a:r>
            <a:r>
              <a:rPr lang="en-US" dirty="0" err="1" smtClean="0"/>
              <a:t>vadoze</a:t>
            </a:r>
            <a:r>
              <a:rPr lang="en-US" dirty="0" smtClean="0"/>
              <a:t> zone and atmosphere; reduce greenhouse emission from soil and forest, and improve agro-ecological environment. </a:t>
            </a:r>
          </a:p>
          <a:p>
            <a:endParaRPr lang="en-US" dirty="0" smtClean="0"/>
          </a:p>
          <a:p>
            <a:r>
              <a:rPr lang="en-US" dirty="0" smtClean="0"/>
              <a:t>Apply of the BGT* methods to the dry steppe </a:t>
            </a:r>
            <a:r>
              <a:rPr lang="en-US" dirty="0" err="1" smtClean="0"/>
              <a:t>Chernozem</a:t>
            </a:r>
            <a:r>
              <a:rPr lang="en-US" dirty="0" smtClean="0"/>
              <a:t> and </a:t>
            </a:r>
            <a:r>
              <a:rPr lang="en-US" dirty="0" err="1" smtClean="0"/>
              <a:t>Kastanozem</a:t>
            </a:r>
            <a:r>
              <a:rPr lang="en-US" dirty="0" smtClean="0"/>
              <a:t> artificial forest systems will increase the artificial forests oxygen and biomass production, prolong forest lifespan, improve the </a:t>
            </a:r>
            <a:r>
              <a:rPr lang="en-US" dirty="0" err="1" smtClean="0"/>
              <a:t>silviculture</a:t>
            </a:r>
            <a:r>
              <a:rPr lang="en-US" dirty="0" smtClean="0"/>
              <a:t> land protective function, and mitigate climate change. </a:t>
            </a:r>
          </a:p>
          <a:p>
            <a:endParaRPr lang="en-US" dirty="0" smtClean="0"/>
          </a:p>
          <a:p>
            <a:r>
              <a:rPr lang="en-US" dirty="0" smtClean="0"/>
              <a:t>BGT* robotic systems will be of low energy and material consumption, will improve forestry, agriculture, reduce the biosphere and climate uncertainty, insure the recreational appearance of forest, make the life attractive.</a:t>
            </a:r>
          </a:p>
          <a:p>
            <a:endParaRPr lang="en-US" dirty="0" smtClean="0"/>
          </a:p>
          <a:p>
            <a:r>
              <a:rPr lang="en-US" dirty="0" err="1" smtClean="0"/>
              <a:t>Chernozem</a:t>
            </a:r>
            <a:r>
              <a:rPr lang="en-US" dirty="0" smtClean="0"/>
              <a:t> and </a:t>
            </a:r>
            <a:r>
              <a:rPr lang="en-US" dirty="0" err="1" smtClean="0"/>
              <a:t>Kastanozem</a:t>
            </a:r>
            <a:r>
              <a:rPr lang="en-US" dirty="0" smtClean="0"/>
              <a:t> long-term Russian steppe terrain </a:t>
            </a:r>
            <a:r>
              <a:rPr lang="en-US" dirty="0" err="1" smtClean="0">
                <a:solidFill>
                  <a:srgbClr val="FF0000"/>
                </a:solidFill>
              </a:rPr>
              <a:t>silviculture</a:t>
            </a:r>
            <a:r>
              <a:rPr lang="en-US" dirty="0" smtClean="0"/>
              <a:t> system:</a:t>
            </a:r>
          </a:p>
          <a:p>
            <a:endParaRPr lang="en-US" dirty="0" smtClean="0"/>
          </a:p>
          <a:p>
            <a:r>
              <a:rPr lang="en-US" dirty="0" smtClean="0"/>
              <a:t>intra-soil 20-50 cm milling;</a:t>
            </a:r>
          </a:p>
          <a:p>
            <a:r>
              <a:rPr lang="en-US" dirty="0" smtClean="0"/>
              <a:t>waste intra-soil dispersed recycling while intra-soil 20-50 cm machining, </a:t>
            </a:r>
          </a:p>
          <a:p>
            <a:r>
              <a:rPr lang="en-US" dirty="0" smtClean="0"/>
              <a:t>intra-soil pulse continuous-discrete plant watering;</a:t>
            </a:r>
          </a:p>
          <a:p>
            <a:endParaRPr lang="en-US" dirty="0" smtClean="0"/>
          </a:p>
          <a:p>
            <a:r>
              <a:rPr lang="en-US" dirty="0" smtClean="0"/>
              <a:t>Higher artificial forest biological productivity, reversible carbon biological sequestration, soil fertility, human and soil health.</a:t>
            </a:r>
            <a:endParaRPr lang="en-US" dirty="0"/>
          </a:p>
        </p:txBody>
      </p:sp>
    </p:spTree>
  </p:cSld>
  <p:clrMapOvr>
    <a:masterClrMapping/>
  </p:clrMapOvr>
  <p:transition advTm="7047"/>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5"/>
          <p:cNvSpPr>
            <a:spLocks noGrp="1"/>
          </p:cNvSpPr>
          <p:nvPr>
            <p:ph type="sldNum" sz="quarter" idx="12"/>
          </p:nvPr>
        </p:nvSpPr>
        <p:spPr>
          <a:ln/>
        </p:spPr>
        <p:txBody>
          <a:bodyPr/>
          <a:lstStyle/>
          <a:p>
            <a:fld id="{24C216DB-CBEF-4F48-8591-7062C69D168D}" type="slidenum">
              <a:rPr lang="ru-RU"/>
              <a:pPr/>
              <a:t>38</a:t>
            </a:fld>
            <a:endParaRPr lang="ru-RU" dirty="0"/>
          </a:p>
        </p:txBody>
      </p:sp>
      <p:sp>
        <p:nvSpPr>
          <p:cNvPr id="9" name="Rectangle 4"/>
          <p:cNvSpPr>
            <a:spLocks noChangeArrowheads="1"/>
          </p:cNvSpPr>
          <p:nvPr/>
        </p:nvSpPr>
        <p:spPr bwMode="auto">
          <a:xfrm>
            <a:off x="323528" y="476672"/>
            <a:ext cx="8496944" cy="5847755"/>
          </a:xfrm>
          <a:prstGeom prst="rect">
            <a:avLst/>
          </a:prstGeom>
          <a:solidFill>
            <a:srgbClr val="CCFF66">
              <a:alpha val="66000"/>
            </a:srgbClr>
          </a:solidFill>
          <a:ln w="9525">
            <a:noFill/>
            <a:miter lim="800000"/>
            <a:headEnd/>
            <a:tailEnd/>
          </a:ln>
          <a:effectLst/>
        </p:spPr>
        <p:txBody>
          <a:bodyPr wrap="square">
            <a:spAutoFit/>
          </a:bodyPr>
          <a:lstStyle/>
          <a:p>
            <a:r>
              <a:rPr lang="en-US" sz="1700" dirty="0" smtClean="0"/>
              <a:t>Concluding remarks on BGT</a:t>
            </a:r>
            <a:r>
              <a:rPr lang="ru-RU" sz="1700" dirty="0" smtClean="0"/>
              <a:t>*</a:t>
            </a:r>
            <a:r>
              <a:rPr lang="en-US" sz="1700" dirty="0" smtClean="0"/>
              <a:t> </a:t>
            </a:r>
            <a:r>
              <a:rPr lang="en-US" sz="1700" dirty="0" smtClean="0"/>
              <a:t>possibilities for </a:t>
            </a:r>
            <a:r>
              <a:rPr lang="en-US" sz="1700" dirty="0" err="1" smtClean="0">
                <a:solidFill>
                  <a:srgbClr val="FF0000"/>
                </a:solidFill>
              </a:rPr>
              <a:t>silviculture</a:t>
            </a:r>
            <a:r>
              <a:rPr lang="en-US" sz="1700" dirty="0" smtClean="0"/>
              <a:t>:</a:t>
            </a:r>
            <a:endParaRPr lang="en-US" sz="1700" dirty="0" smtClean="0"/>
          </a:p>
          <a:p>
            <a:endParaRPr lang="en-US" sz="1700" dirty="0" smtClean="0"/>
          </a:p>
          <a:p>
            <a:r>
              <a:rPr lang="en-US" sz="1700" dirty="0" smtClean="0"/>
              <a:t>In BGT* case, the standard remote soil sensing system, as well as the models of soil water content and transfer, </a:t>
            </a:r>
            <a:r>
              <a:rPr lang="en-US" sz="1700" dirty="0" err="1" smtClean="0"/>
              <a:t>xerotization</a:t>
            </a:r>
            <a:r>
              <a:rPr lang="en-US" sz="1700" dirty="0" smtClean="0"/>
              <a:t>, yield, climate dynamics require a cardinal revision.</a:t>
            </a:r>
          </a:p>
          <a:p>
            <a:endParaRPr lang="en-US" sz="1700" dirty="0" smtClean="0"/>
          </a:p>
          <a:p>
            <a:r>
              <a:rPr lang="en-US" sz="1700" dirty="0" smtClean="0"/>
              <a:t>On the contrary, the new experiments and models of surface, mineralogical phenomena, discrete soil matter transfer are possible. </a:t>
            </a:r>
          </a:p>
          <a:p>
            <a:r>
              <a:rPr lang="en-US" sz="1700" dirty="0" smtClean="0"/>
              <a:t>An opportunity appears to study the more developed soil inner surface structure, as well as the corresponding mineralogical composition conversion, and organic and mineral-water interfaces caused by the BGT* soil evolution vector. </a:t>
            </a:r>
          </a:p>
          <a:p>
            <a:endParaRPr lang="en-US" sz="1700" dirty="0" smtClean="0"/>
          </a:p>
          <a:p>
            <a:r>
              <a:rPr lang="en-US" sz="1700" dirty="0" smtClean="0"/>
              <a:t>BGT* is a long-term research base to elucidate the new multilevel organic and mineral-water interfaces dynamics, pollutants conversion to insoluble forms – a certain (</a:t>
            </a:r>
            <a:r>
              <a:rPr lang="en-US" sz="1700" u="sng" dirty="0" smtClean="0"/>
              <a:t>sought-for)</a:t>
            </a:r>
            <a:r>
              <a:rPr lang="en-US" sz="1700" dirty="0" smtClean="0"/>
              <a:t> fate of contaminants.</a:t>
            </a:r>
          </a:p>
          <a:p>
            <a:endParaRPr lang="en-US" sz="1700" dirty="0" smtClean="0"/>
          </a:p>
          <a:p>
            <a:r>
              <a:rPr lang="en-US" sz="1700" dirty="0" smtClean="0"/>
              <a:t>BGT* methodology helps to achieve the soil interfacial phenomena better understanding, ensures soil processes,</a:t>
            </a:r>
            <a:r>
              <a:rPr lang="en-US" sz="1700" dirty="0" smtClean="0">
                <a:solidFill>
                  <a:srgbClr val="FF0000"/>
                </a:solidFill>
              </a:rPr>
              <a:t> </a:t>
            </a:r>
            <a:r>
              <a:rPr lang="en-US" sz="1700" dirty="0" err="1" smtClean="0">
                <a:solidFill>
                  <a:srgbClr val="FF0000"/>
                </a:solidFill>
              </a:rPr>
              <a:t>humic</a:t>
            </a:r>
            <a:r>
              <a:rPr lang="en-US" sz="1700" dirty="0" smtClean="0">
                <a:solidFill>
                  <a:srgbClr val="FF0000"/>
                </a:solidFill>
              </a:rPr>
              <a:t> substances</a:t>
            </a:r>
            <a:r>
              <a:rPr lang="en-US" sz="1700" dirty="0" smtClean="0"/>
              <a:t> predictable dynamics.</a:t>
            </a:r>
          </a:p>
          <a:p>
            <a:endParaRPr lang="en-US" sz="1700" dirty="0" smtClean="0"/>
          </a:p>
          <a:p>
            <a:r>
              <a:rPr lang="en-US" sz="1700" dirty="0" smtClean="0"/>
              <a:t>The new water paradigm (water strategy) gives a higher level Synergy between Theory &amp; Experiment in irrigation and other applications of water use and water regime. </a:t>
            </a:r>
            <a:endParaRPr lang="ru-RU" sz="1700" dirty="0"/>
          </a:p>
        </p:txBody>
      </p:sp>
    </p:spTree>
  </p:cSld>
  <p:clrMapOvr>
    <a:masterClrMapping/>
  </p:clrMapOvr>
  <p:transition advTm="7047"/>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75740461-07EC-4F35-A260-86714266EE3F}" type="slidenum">
              <a:rPr lang="ru-RU"/>
              <a:pPr/>
              <a:t>39</a:t>
            </a:fld>
            <a:endParaRPr lang="ru-RU" dirty="0"/>
          </a:p>
        </p:txBody>
      </p:sp>
      <p:sp>
        <p:nvSpPr>
          <p:cNvPr id="307202" name="Rectangle 2"/>
          <p:cNvSpPr>
            <a:spLocks noChangeArrowheads="1"/>
          </p:cNvSpPr>
          <p:nvPr/>
        </p:nvSpPr>
        <p:spPr bwMode="auto">
          <a:xfrm>
            <a:off x="251520" y="321955"/>
            <a:ext cx="8640638" cy="6197491"/>
          </a:xfrm>
          <a:prstGeom prst="rect">
            <a:avLst/>
          </a:prstGeom>
          <a:solidFill>
            <a:schemeClr val="bg1">
              <a:alpha val="0"/>
            </a:schemeClr>
          </a:solidFill>
          <a:ln w="9525">
            <a:solidFill>
              <a:schemeClr val="bg2"/>
            </a:solidFill>
            <a:miter lim="800000"/>
            <a:headEnd/>
            <a:tailEnd/>
          </a:ln>
          <a:effectLst/>
        </p:spPr>
        <p:txBody>
          <a:bodyPr wrap="square" lIns="87275" tIns="43637" rIns="87275" bIns="43637">
            <a:spAutoFit/>
          </a:bodyPr>
          <a:lstStyle/>
          <a:p>
            <a:pPr defTabSz="873125"/>
            <a:r>
              <a:rPr lang="en-US" dirty="0" smtClean="0"/>
              <a:t>We propose the BGT* methodology as a development basis for the new environmentally safe robotic high level chemical engineering for soil, water, and </a:t>
            </a:r>
            <a:r>
              <a:rPr lang="en-US" dirty="0" err="1" smtClean="0">
                <a:solidFill>
                  <a:srgbClr val="FF0000"/>
                </a:solidFill>
              </a:rPr>
              <a:t>humic</a:t>
            </a:r>
            <a:r>
              <a:rPr lang="en-US" dirty="0" smtClean="0">
                <a:solidFill>
                  <a:srgbClr val="FF0000"/>
                </a:solidFill>
              </a:rPr>
              <a:t> substances</a:t>
            </a:r>
            <a:r>
              <a:rPr lang="en-US" dirty="0" smtClean="0"/>
              <a:t>. </a:t>
            </a:r>
          </a:p>
          <a:p>
            <a:pPr defTabSz="873125"/>
            <a:endParaRPr lang="en-US" dirty="0" smtClean="0"/>
          </a:p>
          <a:p>
            <a:pPr defTabSz="873125"/>
            <a:r>
              <a:rPr lang="en-US" dirty="0" smtClean="0"/>
              <a:t>BGT* new water strategy mitigates greenhouse effect reducing transpiration rate. </a:t>
            </a:r>
          </a:p>
          <a:p>
            <a:pPr defTabSz="873125"/>
            <a:r>
              <a:rPr lang="en-US" dirty="0" smtClean="0"/>
              <a:t>BGT* is linked to the sea water desalination problem.</a:t>
            </a:r>
          </a:p>
          <a:p>
            <a:pPr defTabSz="873125"/>
            <a:r>
              <a:rPr lang="en-US" dirty="0" smtClean="0"/>
              <a:t>BGT* is promising for </a:t>
            </a:r>
            <a:r>
              <a:rPr lang="en-US" dirty="0" err="1" smtClean="0"/>
              <a:t>silviculture</a:t>
            </a:r>
            <a:r>
              <a:rPr lang="en-US" dirty="0" smtClean="0"/>
              <a:t> – important two level recreational system. </a:t>
            </a:r>
          </a:p>
          <a:p>
            <a:pPr defTabSz="873125"/>
            <a:r>
              <a:rPr lang="en-US" dirty="0" smtClean="0"/>
              <a:t>There are many other possibilities for BGT* implementation as an alternative method to enhance the efficiency of policy makers and managers in </a:t>
            </a:r>
            <a:r>
              <a:rPr lang="en-US" dirty="0" err="1" smtClean="0"/>
              <a:t>Noosphere</a:t>
            </a:r>
            <a:r>
              <a:rPr lang="en-US" dirty="0" smtClean="0"/>
              <a:t>: mitigate the impact of water scarcity on food security and food safety, extend reproduction of soil, water, and environment health, high level stability of Biosphere and Climate.</a:t>
            </a:r>
          </a:p>
          <a:p>
            <a:endParaRPr lang="en-US" dirty="0" smtClean="0"/>
          </a:p>
          <a:p>
            <a:r>
              <a:rPr lang="en-US" dirty="0" smtClean="0"/>
              <a:t>For ending the presentation – again a few words about the technology &amp; biosphere </a:t>
            </a:r>
            <a:r>
              <a:rPr lang="en-US" u="sng" dirty="0" smtClean="0"/>
              <a:t>co-evolution</a:t>
            </a:r>
            <a:r>
              <a:rPr lang="en-US" dirty="0" smtClean="0"/>
              <a:t>: </a:t>
            </a:r>
          </a:p>
          <a:p>
            <a:pPr>
              <a:spcBef>
                <a:spcPts val="600"/>
              </a:spcBef>
            </a:pPr>
            <a:r>
              <a:rPr lang="en-US" b="1" i="1" dirty="0" smtClean="0">
                <a:solidFill>
                  <a:srgbClr val="CC0066"/>
                </a:solidFill>
              </a:rPr>
              <a:t>We try to promote the BGT* as a new niche for harmony which Aristotle has called us to.</a:t>
            </a:r>
          </a:p>
          <a:p>
            <a:r>
              <a:rPr lang="en-US" sz="1400" dirty="0" smtClean="0"/>
              <a:t> </a:t>
            </a:r>
          </a:p>
          <a:p>
            <a:r>
              <a:rPr lang="en-US" dirty="0" smtClean="0"/>
              <a:t>Final keynote is as follows:</a:t>
            </a:r>
          </a:p>
          <a:p>
            <a:r>
              <a:rPr lang="en-US" dirty="0" smtClean="0"/>
              <a:t>We offer the BGT* approach as a framework of the future </a:t>
            </a:r>
            <a:r>
              <a:rPr lang="en-US" dirty="0" smtClean="0">
                <a:solidFill>
                  <a:srgbClr val="FF0000"/>
                </a:solidFill>
              </a:rPr>
              <a:t>International Partnership </a:t>
            </a:r>
            <a:r>
              <a:rPr lang="en-US" dirty="0" smtClean="0"/>
              <a:t>– Russia scientific and technical project. It will be a contribution of leading countries to development of the world level nature-based technologies.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2E386053-AD32-4D9B-B4DD-CF28FDDF175C}" type="slidenum">
              <a:rPr lang="ru-RU"/>
              <a:pPr/>
              <a:t>4</a:t>
            </a:fld>
            <a:endParaRPr lang="ru-RU" dirty="0"/>
          </a:p>
        </p:txBody>
      </p:sp>
      <p:graphicFrame>
        <p:nvGraphicFramePr>
          <p:cNvPr id="4" name="Таблица 3"/>
          <p:cNvGraphicFramePr>
            <a:graphicFrameLocks noGrp="1"/>
          </p:cNvGraphicFramePr>
          <p:nvPr/>
        </p:nvGraphicFramePr>
        <p:xfrm>
          <a:off x="467544" y="1556792"/>
          <a:ext cx="8141096" cy="4825401"/>
        </p:xfrm>
        <a:graphic>
          <a:graphicData uri="http://schemas.openxmlformats.org/drawingml/2006/table">
            <a:tbl>
              <a:tblPr/>
              <a:tblGrid>
                <a:gridCol w="1368152"/>
                <a:gridCol w="144016"/>
                <a:gridCol w="792088"/>
                <a:gridCol w="93980"/>
                <a:gridCol w="1278364"/>
                <a:gridCol w="432048"/>
                <a:gridCol w="864096"/>
                <a:gridCol w="2016224"/>
                <a:gridCol w="1152128"/>
              </a:tblGrid>
              <a:tr h="950095">
                <a:tc>
                  <a:txBody>
                    <a:bodyPr/>
                    <a:lstStyle/>
                    <a:p>
                      <a:pPr marL="0" marR="0">
                        <a:lnSpc>
                          <a:spcPct val="130000"/>
                        </a:lnSpc>
                        <a:spcBef>
                          <a:spcPts val="0"/>
                        </a:spcBef>
                        <a:spcAft>
                          <a:spcPts val="0"/>
                        </a:spcAft>
                      </a:pPr>
                      <a:r>
                        <a:rPr lang="en-US" sz="1800" dirty="0">
                          <a:latin typeface="Arial" pitchFamily="34" charset="0"/>
                          <a:ea typeface="Times New Roman"/>
                          <a:cs typeface="Arial" pitchFamily="34" charset="0"/>
                        </a:rPr>
                        <a:t>Depth, cm</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lnSpc>
                          <a:spcPct val="130000"/>
                        </a:lnSpc>
                        <a:spcBef>
                          <a:spcPts val="0"/>
                        </a:spcBef>
                        <a:spcAft>
                          <a:spcPts val="0"/>
                        </a:spcAft>
                      </a:pPr>
                      <a:r>
                        <a:rPr lang="en-US" sz="1800" dirty="0">
                          <a:latin typeface="Arial" pitchFamily="34" charset="0"/>
                          <a:ea typeface="Times New Roman"/>
                          <a:cs typeface="Arial" pitchFamily="34" charset="0"/>
                        </a:rPr>
                        <a:t>Density, t m</a:t>
                      </a:r>
                      <a:r>
                        <a:rPr lang="en-US" sz="1800" baseline="30000" dirty="0">
                          <a:latin typeface="Arial" pitchFamily="34" charset="0"/>
                          <a:ea typeface="Times New Roman"/>
                          <a:cs typeface="Arial" pitchFamily="34" charset="0"/>
                        </a:rPr>
                        <a:t>-3</a:t>
                      </a:r>
                      <a:endParaRPr lang="en-US" sz="1800" dirty="0">
                        <a:latin typeface="Arial" pitchFamily="34" charset="0"/>
                        <a:ea typeface="Times New Roman"/>
                        <a:cs typeface="Arial"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30000"/>
                        </a:lnSpc>
                        <a:spcBef>
                          <a:spcPts val="0"/>
                        </a:spcBef>
                        <a:spcAft>
                          <a:spcPts val="0"/>
                        </a:spcAft>
                      </a:pPr>
                      <a:endParaRPr lang="en-US" sz="1800" dirty="0">
                        <a:latin typeface="Palatino Linotype"/>
                        <a:ea typeface="Times New Roman"/>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30000"/>
                        </a:lnSpc>
                        <a:spcBef>
                          <a:spcPts val="0"/>
                        </a:spcBef>
                        <a:spcAft>
                          <a:spcPts val="0"/>
                        </a:spcAft>
                      </a:pPr>
                      <a:r>
                        <a:rPr lang="en-US" sz="1800" dirty="0">
                          <a:latin typeface="Arial" pitchFamily="34" charset="0"/>
                          <a:ea typeface="Times New Roman"/>
                          <a:cs typeface="Arial" pitchFamily="34" charset="0"/>
                        </a:rPr>
                        <a:t>Hardness, psi</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30000"/>
                        </a:lnSpc>
                        <a:spcBef>
                          <a:spcPts val="0"/>
                        </a:spcBef>
                        <a:spcAft>
                          <a:spcPts val="0"/>
                        </a:spcAft>
                      </a:pPr>
                      <a:r>
                        <a:rPr lang="en-US" sz="1800" dirty="0">
                          <a:latin typeface="Arial" pitchFamily="34" charset="0"/>
                          <a:ea typeface="Times New Roman"/>
                          <a:cs typeface="Arial" pitchFamily="34" charset="0"/>
                        </a:rPr>
                        <a:t>Soil aggregate &gt; 5 cm, %</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30000"/>
                        </a:lnSpc>
                        <a:spcBef>
                          <a:spcPts val="0"/>
                        </a:spcBef>
                        <a:spcAft>
                          <a:spcPts val="0"/>
                        </a:spcAft>
                      </a:pPr>
                      <a:r>
                        <a:rPr lang="en-US" sz="1800" dirty="0">
                          <a:latin typeface="Arial" pitchFamily="34" charset="0"/>
                          <a:ea typeface="Times New Roman"/>
                          <a:cs typeface="Arial" pitchFamily="34" charset="0"/>
                        </a:rPr>
                        <a:t>The number of tree roots D &gt; 0.5 cm, </a:t>
                      </a:r>
                      <a:r>
                        <a:rPr lang="en-US" sz="1800" dirty="0" err="1">
                          <a:latin typeface="Arial" pitchFamily="34" charset="0"/>
                          <a:ea typeface="Times New Roman"/>
                          <a:cs typeface="Arial" pitchFamily="34" charset="0"/>
                        </a:rPr>
                        <a:t>pcs</a:t>
                      </a:r>
                      <a:r>
                        <a:rPr lang="en-US" sz="1800" dirty="0">
                          <a:latin typeface="Arial" pitchFamily="34" charset="0"/>
                          <a:ea typeface="Times New Roman"/>
                          <a:cs typeface="Arial" pitchFamily="34" charset="0"/>
                        </a:rPr>
                        <a:t> cross the plot of 20 cm</a:t>
                      </a:r>
                      <a:r>
                        <a:rPr lang="en-US" sz="1800" baseline="30000" dirty="0">
                          <a:latin typeface="Arial" pitchFamily="34" charset="0"/>
                          <a:ea typeface="Times New Roman"/>
                          <a:cs typeface="Arial" pitchFamily="34" charset="0"/>
                        </a:rPr>
                        <a:t>2</a:t>
                      </a:r>
                      <a:r>
                        <a:rPr lang="en-US" sz="1800" dirty="0">
                          <a:latin typeface="Arial" pitchFamily="34" charset="0"/>
                          <a:ea typeface="Times New Roman"/>
                          <a:cs typeface="Arial" pitchFamily="34" charset="0"/>
                        </a:rPr>
                        <a:t> in soil profile</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30000"/>
                        </a:lnSpc>
                        <a:spcBef>
                          <a:spcPts val="0"/>
                        </a:spcBef>
                        <a:spcAft>
                          <a:spcPts val="0"/>
                        </a:spcAft>
                      </a:pPr>
                      <a:r>
                        <a:rPr lang="en-US" sz="1800" dirty="0" err="1">
                          <a:latin typeface="Arial" pitchFamily="34" charset="0"/>
                          <a:ea typeface="Times New Roman"/>
                          <a:cs typeface="Arial" pitchFamily="34" charset="0"/>
                        </a:rPr>
                        <a:t>Matric</a:t>
                      </a:r>
                      <a:r>
                        <a:rPr lang="en-US" sz="1800" dirty="0">
                          <a:latin typeface="Arial" pitchFamily="34" charset="0"/>
                          <a:ea typeface="Times New Roman"/>
                          <a:cs typeface="Arial" pitchFamily="34" charset="0"/>
                        </a:rPr>
                        <a:t> water potential, </a:t>
                      </a:r>
                      <a:r>
                        <a:rPr lang="en-US" sz="1800" dirty="0" err="1">
                          <a:latin typeface="Arial" pitchFamily="34" charset="0"/>
                          <a:ea typeface="Times New Roman"/>
                          <a:cs typeface="Arial" pitchFamily="34" charset="0"/>
                        </a:rPr>
                        <a:t>MPa</a:t>
                      </a:r>
                      <a:endParaRPr lang="en-US" sz="1800" dirty="0">
                        <a:latin typeface="Arial" pitchFamily="34" charset="0"/>
                        <a:ea typeface="Times New Roman"/>
                        <a:cs typeface="Arial"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6009">
                <a:tc gridSpan="9">
                  <a:txBody>
                    <a:bodyPr/>
                    <a:lstStyle/>
                    <a:p>
                      <a:pPr marL="0" marR="0">
                        <a:lnSpc>
                          <a:spcPct val="130000"/>
                        </a:lnSpc>
                        <a:spcBef>
                          <a:spcPts val="0"/>
                        </a:spcBef>
                        <a:spcAft>
                          <a:spcPts val="0"/>
                        </a:spcAft>
                      </a:pPr>
                      <a:r>
                        <a:rPr lang="en-US" sz="1800" dirty="0" err="1">
                          <a:latin typeface="Arial" pitchFamily="34" charset="0"/>
                          <a:ea typeface="Times New Roman"/>
                          <a:cs typeface="Arial" pitchFamily="34" charset="0"/>
                        </a:rPr>
                        <a:t>Salic</a:t>
                      </a:r>
                      <a:r>
                        <a:rPr lang="en-US" sz="1800" dirty="0">
                          <a:latin typeface="Arial" pitchFamily="34" charset="0"/>
                          <a:ea typeface="Times New Roman"/>
                          <a:cs typeface="Arial" pitchFamily="34" charset="0"/>
                        </a:rPr>
                        <a:t> </a:t>
                      </a:r>
                      <a:r>
                        <a:rPr lang="en-US" sz="1800" dirty="0" err="1">
                          <a:latin typeface="Arial" pitchFamily="34" charset="0"/>
                          <a:ea typeface="Times New Roman"/>
                          <a:cs typeface="Arial" pitchFamily="34" charset="0"/>
                        </a:rPr>
                        <a:t>Solonetz</a:t>
                      </a:r>
                      <a:r>
                        <a:rPr lang="en-US" sz="1800" dirty="0">
                          <a:latin typeface="Arial" pitchFamily="34" charset="0"/>
                          <a:ea typeface="Times New Roman"/>
                          <a:cs typeface="Arial" pitchFamily="34" charset="0"/>
                        </a:rPr>
                        <a:t> under the forest belt</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08326">
                <a:tc gridSpan="2">
                  <a:txBody>
                    <a:bodyPr/>
                    <a:lstStyle/>
                    <a:p>
                      <a:pPr marL="0" marR="0">
                        <a:lnSpc>
                          <a:spcPct val="130000"/>
                        </a:lnSpc>
                        <a:spcBef>
                          <a:spcPts val="0"/>
                        </a:spcBef>
                        <a:spcAft>
                          <a:spcPts val="0"/>
                        </a:spcAft>
                      </a:pPr>
                      <a:r>
                        <a:rPr lang="en-US" sz="1800" dirty="0">
                          <a:latin typeface="Arial" pitchFamily="34" charset="0"/>
                          <a:ea typeface="Times New Roman"/>
                          <a:cs typeface="Arial" pitchFamily="34" charset="0"/>
                        </a:rPr>
                        <a:t>0 –5 (forest litter)</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160020" algn="r">
                        <a:lnSpc>
                          <a:spcPct val="130000"/>
                        </a:lnSpc>
                        <a:spcBef>
                          <a:spcPts val="0"/>
                        </a:spcBef>
                        <a:spcAft>
                          <a:spcPts val="0"/>
                        </a:spcAft>
                      </a:pPr>
                      <a:r>
                        <a:rPr lang="en-US" sz="1800">
                          <a:latin typeface="Arial" pitchFamily="34" charset="0"/>
                          <a:ea typeface="Times New Roman"/>
                          <a:cs typeface="Arial" pitchFamily="34" charset="0"/>
                        </a:rPr>
                        <a:t>0.30</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gridSpan="3">
                  <a:txBody>
                    <a:bodyPr/>
                    <a:lstStyle/>
                    <a:p>
                      <a:pPr marL="0" marR="0" algn="ctr">
                        <a:lnSpc>
                          <a:spcPct val="130000"/>
                        </a:lnSpc>
                        <a:spcBef>
                          <a:spcPts val="0"/>
                        </a:spcBef>
                        <a:spcAft>
                          <a:spcPts val="0"/>
                        </a:spcAft>
                      </a:pPr>
                      <a:r>
                        <a:rPr lang="en-US" sz="1800" dirty="0">
                          <a:latin typeface="Arial" pitchFamily="34" charset="0"/>
                          <a:ea typeface="Times New Roman"/>
                          <a:cs typeface="Arial" pitchFamily="34" charset="0"/>
                        </a:rPr>
                        <a:t>20</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pPr marL="0" marR="0" algn="ctr">
                        <a:lnSpc>
                          <a:spcPct val="130000"/>
                        </a:lnSpc>
                        <a:spcBef>
                          <a:spcPts val="0"/>
                        </a:spcBef>
                        <a:spcAft>
                          <a:spcPts val="0"/>
                        </a:spcAft>
                      </a:pPr>
                      <a:endParaRPr lang="en-US" sz="1800" dirty="0">
                        <a:latin typeface="Arial" pitchFamily="34" charset="0"/>
                        <a:ea typeface="Times New Roman"/>
                        <a:cs typeface="Arial"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pPr marL="0" marR="0" algn="ctr">
                        <a:lnSpc>
                          <a:spcPct val="130000"/>
                        </a:lnSpc>
                        <a:spcBef>
                          <a:spcPts val="0"/>
                        </a:spcBef>
                        <a:spcAft>
                          <a:spcPts val="0"/>
                        </a:spcAft>
                      </a:pPr>
                      <a:endParaRPr lang="en-US" sz="1800" dirty="0">
                        <a:latin typeface="Arial" pitchFamily="34" charset="0"/>
                        <a:ea typeface="Times New Roman"/>
                        <a:cs typeface="Arial" pitchFamily="34"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30000"/>
                        </a:lnSpc>
                        <a:spcBef>
                          <a:spcPts val="0"/>
                        </a:spcBef>
                        <a:spcAft>
                          <a:spcPts val="0"/>
                        </a:spcAft>
                      </a:pPr>
                      <a:r>
                        <a:rPr lang="en-US" sz="1800" dirty="0">
                          <a:latin typeface="Arial" pitchFamily="34" charset="0"/>
                          <a:ea typeface="Times New Roman"/>
                          <a:cs typeface="Arial" pitchFamily="34" charset="0"/>
                        </a:rPr>
                        <a:t>0</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160020" algn="ctr">
                        <a:lnSpc>
                          <a:spcPct val="130000"/>
                        </a:lnSpc>
                        <a:spcBef>
                          <a:spcPts val="0"/>
                        </a:spcBef>
                        <a:spcAft>
                          <a:spcPts val="0"/>
                        </a:spcAft>
                      </a:pPr>
                      <a:r>
                        <a:rPr lang="en-US" sz="1800" dirty="0">
                          <a:latin typeface="Arial" pitchFamily="34" charset="0"/>
                          <a:ea typeface="Times New Roman"/>
                          <a:cs typeface="Arial" pitchFamily="34" charset="0"/>
                        </a:rPr>
                        <a:t>1</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160020" algn="ctr">
                        <a:lnSpc>
                          <a:spcPct val="130000"/>
                        </a:lnSpc>
                        <a:spcBef>
                          <a:spcPts val="0"/>
                        </a:spcBef>
                        <a:spcAft>
                          <a:spcPts val="0"/>
                        </a:spcAft>
                      </a:pPr>
                      <a:r>
                        <a:rPr lang="en-US" sz="1800" dirty="0">
                          <a:latin typeface="Arial" pitchFamily="34" charset="0"/>
                          <a:ea typeface="Times New Roman"/>
                          <a:cs typeface="Arial" pitchFamily="34" charset="0"/>
                        </a:rPr>
                        <a:t>−0.2</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r>
              <a:tr h="316699">
                <a:tc gridSpan="2">
                  <a:txBody>
                    <a:bodyPr/>
                    <a:lstStyle/>
                    <a:p>
                      <a:pPr marL="0" marR="388620">
                        <a:lnSpc>
                          <a:spcPct val="130000"/>
                        </a:lnSpc>
                        <a:spcBef>
                          <a:spcPts val="0"/>
                        </a:spcBef>
                        <a:spcAft>
                          <a:spcPts val="0"/>
                        </a:spcAft>
                      </a:pPr>
                      <a:r>
                        <a:rPr lang="en-US" sz="1800" dirty="0">
                          <a:latin typeface="Arial" pitchFamily="34" charset="0"/>
                          <a:ea typeface="Times New Roman"/>
                          <a:cs typeface="Arial" pitchFamily="34" charset="0"/>
                        </a:rPr>
                        <a:t>5–20</a:t>
                      </a:r>
                    </a:p>
                  </a:txBody>
                  <a:tcPr marL="68580" marR="68580" marT="0" marB="0">
                    <a:lnL>
                      <a:noFill/>
                    </a:lnL>
                    <a:lnR>
                      <a:noFill/>
                    </a:lnR>
                    <a:lnT>
                      <a:noFill/>
                    </a:lnT>
                    <a:lnB>
                      <a:noFill/>
                    </a:lnB>
                  </a:tcPr>
                </a:tc>
                <a:tc hMerge="1">
                  <a:txBody>
                    <a:bodyPr/>
                    <a:lstStyle/>
                    <a:p>
                      <a:endParaRPr lang="en-US"/>
                    </a:p>
                  </a:txBody>
                  <a:tcPr/>
                </a:tc>
                <a:tc>
                  <a:txBody>
                    <a:bodyPr/>
                    <a:lstStyle/>
                    <a:p>
                      <a:pPr marL="0" marR="160020" algn="r">
                        <a:lnSpc>
                          <a:spcPct val="130000"/>
                        </a:lnSpc>
                        <a:spcBef>
                          <a:spcPts val="0"/>
                        </a:spcBef>
                        <a:spcAft>
                          <a:spcPts val="0"/>
                        </a:spcAft>
                      </a:pPr>
                      <a:r>
                        <a:rPr lang="en-US" sz="1800">
                          <a:latin typeface="Arial" pitchFamily="34" charset="0"/>
                          <a:ea typeface="Times New Roman"/>
                          <a:cs typeface="Arial" pitchFamily="34" charset="0"/>
                        </a:rPr>
                        <a:t>1.34</a:t>
                      </a:r>
                    </a:p>
                  </a:txBody>
                  <a:tcPr marL="68580" marR="68580" marT="0" marB="0">
                    <a:lnL>
                      <a:noFill/>
                    </a:lnL>
                    <a:lnR>
                      <a:noFill/>
                    </a:lnR>
                    <a:lnT>
                      <a:noFill/>
                    </a:lnT>
                    <a:lnB>
                      <a:noFill/>
                    </a:lnB>
                  </a:tcPr>
                </a:tc>
                <a:tc gridSpan="3">
                  <a:txBody>
                    <a:bodyPr/>
                    <a:lstStyle/>
                    <a:p>
                      <a:pPr marL="0" marR="0" algn="ctr">
                        <a:lnSpc>
                          <a:spcPct val="130000"/>
                        </a:lnSpc>
                        <a:spcBef>
                          <a:spcPts val="0"/>
                        </a:spcBef>
                        <a:spcAft>
                          <a:spcPts val="0"/>
                        </a:spcAft>
                      </a:pPr>
                      <a:r>
                        <a:rPr lang="en-US" sz="1800">
                          <a:latin typeface="Arial" pitchFamily="34" charset="0"/>
                          <a:ea typeface="Times New Roman"/>
                          <a:cs typeface="Arial" pitchFamily="34" charset="0"/>
                        </a:rPr>
                        <a:t>300</a:t>
                      </a:r>
                    </a:p>
                  </a:txBody>
                  <a:tcPr marL="68580" marR="68580" marT="0" marB="0">
                    <a:lnL>
                      <a:noFill/>
                    </a:lnL>
                    <a:lnR>
                      <a:noFill/>
                    </a:lnR>
                    <a:lnT>
                      <a:noFill/>
                    </a:lnT>
                    <a:lnB>
                      <a:noFill/>
                    </a:lnB>
                  </a:tcPr>
                </a:tc>
                <a:tc hMerge="1">
                  <a:txBody>
                    <a:bodyPr/>
                    <a:lstStyle/>
                    <a:p>
                      <a:pPr marL="0" marR="0" algn="ctr">
                        <a:lnSpc>
                          <a:spcPct val="130000"/>
                        </a:lnSpc>
                        <a:spcBef>
                          <a:spcPts val="0"/>
                        </a:spcBef>
                        <a:spcAft>
                          <a:spcPts val="0"/>
                        </a:spcAft>
                      </a:pPr>
                      <a:endParaRPr lang="en-US" sz="1800">
                        <a:latin typeface="Arial" pitchFamily="34" charset="0"/>
                        <a:ea typeface="Times New Roman"/>
                        <a:cs typeface="Arial" pitchFamily="34" charset="0"/>
                      </a:endParaRPr>
                    </a:p>
                  </a:txBody>
                  <a:tcPr marL="68580" marR="68580" marT="0" marB="0">
                    <a:lnL>
                      <a:noFill/>
                    </a:lnL>
                    <a:lnR>
                      <a:noFill/>
                    </a:lnR>
                    <a:lnT>
                      <a:noFill/>
                    </a:lnT>
                    <a:lnB>
                      <a:noFill/>
                    </a:lnB>
                  </a:tcPr>
                </a:tc>
                <a:tc hMerge="1">
                  <a:txBody>
                    <a:bodyPr/>
                    <a:lstStyle/>
                    <a:p>
                      <a:pPr marL="0" marR="0" algn="ctr">
                        <a:lnSpc>
                          <a:spcPct val="130000"/>
                        </a:lnSpc>
                        <a:spcBef>
                          <a:spcPts val="0"/>
                        </a:spcBef>
                        <a:spcAft>
                          <a:spcPts val="0"/>
                        </a:spcAft>
                      </a:pPr>
                      <a:endParaRPr lang="en-US" sz="1800" dirty="0">
                        <a:latin typeface="Arial" pitchFamily="34" charset="0"/>
                        <a:ea typeface="Times New Roman"/>
                        <a:cs typeface="Arial" pitchFamily="34" charset="0"/>
                      </a:endParaRPr>
                    </a:p>
                  </a:txBody>
                  <a:tcPr marL="68580" marR="68580" marT="0" marB="0">
                    <a:lnL>
                      <a:noFill/>
                    </a:lnL>
                    <a:lnR>
                      <a:noFill/>
                    </a:lnR>
                    <a:lnT>
                      <a:noFill/>
                    </a:lnT>
                    <a:lnB>
                      <a:noFill/>
                    </a:lnB>
                  </a:tcPr>
                </a:tc>
                <a:tc>
                  <a:txBody>
                    <a:bodyPr/>
                    <a:lstStyle/>
                    <a:p>
                      <a:pPr marL="0" marR="0" algn="ctr">
                        <a:lnSpc>
                          <a:spcPct val="130000"/>
                        </a:lnSpc>
                        <a:spcBef>
                          <a:spcPts val="0"/>
                        </a:spcBef>
                        <a:spcAft>
                          <a:spcPts val="0"/>
                        </a:spcAft>
                      </a:pPr>
                      <a:r>
                        <a:rPr lang="en-US" sz="1800" dirty="0">
                          <a:latin typeface="Arial" pitchFamily="34" charset="0"/>
                          <a:ea typeface="Times New Roman"/>
                          <a:cs typeface="Arial" pitchFamily="34" charset="0"/>
                        </a:rPr>
                        <a:t>25</a:t>
                      </a:r>
                    </a:p>
                  </a:txBody>
                  <a:tcPr marL="68580" marR="68580" marT="0" marB="0">
                    <a:lnL>
                      <a:noFill/>
                    </a:lnL>
                    <a:lnR>
                      <a:noFill/>
                    </a:lnR>
                    <a:lnT>
                      <a:noFill/>
                    </a:lnT>
                    <a:lnB>
                      <a:noFill/>
                    </a:lnB>
                  </a:tcPr>
                </a:tc>
                <a:tc>
                  <a:txBody>
                    <a:bodyPr/>
                    <a:lstStyle/>
                    <a:p>
                      <a:pPr marL="0" marR="160020" algn="ctr">
                        <a:lnSpc>
                          <a:spcPct val="130000"/>
                        </a:lnSpc>
                        <a:spcBef>
                          <a:spcPts val="0"/>
                        </a:spcBef>
                        <a:spcAft>
                          <a:spcPts val="0"/>
                        </a:spcAft>
                      </a:pPr>
                      <a:r>
                        <a:rPr lang="en-US" sz="1800" dirty="0">
                          <a:latin typeface="Arial" pitchFamily="34" charset="0"/>
                          <a:ea typeface="Times New Roman"/>
                          <a:cs typeface="Arial" pitchFamily="34" charset="0"/>
                        </a:rPr>
                        <a:t>4</a:t>
                      </a:r>
                    </a:p>
                  </a:txBody>
                  <a:tcPr marL="68580" marR="68580" marT="0" marB="0">
                    <a:lnL>
                      <a:noFill/>
                    </a:lnL>
                    <a:lnR>
                      <a:noFill/>
                    </a:lnR>
                    <a:lnT>
                      <a:noFill/>
                    </a:lnT>
                    <a:lnB>
                      <a:noFill/>
                    </a:lnB>
                  </a:tcPr>
                </a:tc>
                <a:tc>
                  <a:txBody>
                    <a:bodyPr/>
                    <a:lstStyle/>
                    <a:p>
                      <a:pPr marL="0" marR="160020" algn="ctr">
                        <a:lnSpc>
                          <a:spcPct val="130000"/>
                        </a:lnSpc>
                        <a:spcBef>
                          <a:spcPts val="0"/>
                        </a:spcBef>
                        <a:spcAft>
                          <a:spcPts val="0"/>
                        </a:spcAft>
                      </a:pPr>
                      <a:r>
                        <a:rPr lang="en-US" sz="1800" dirty="0">
                          <a:latin typeface="Arial" pitchFamily="34" charset="0"/>
                          <a:ea typeface="Times New Roman"/>
                          <a:cs typeface="Arial" pitchFamily="34" charset="0"/>
                        </a:rPr>
                        <a:t>−0.4</a:t>
                      </a:r>
                    </a:p>
                  </a:txBody>
                  <a:tcPr marL="68580" marR="68580" marT="0" marB="0">
                    <a:lnL>
                      <a:noFill/>
                    </a:lnL>
                    <a:lnR>
                      <a:noFill/>
                    </a:lnR>
                    <a:lnT>
                      <a:noFill/>
                    </a:lnT>
                    <a:lnB>
                      <a:noFill/>
                    </a:lnB>
                  </a:tcPr>
                </a:tc>
              </a:tr>
              <a:tr h="316699">
                <a:tc gridSpan="2">
                  <a:txBody>
                    <a:bodyPr/>
                    <a:lstStyle/>
                    <a:p>
                      <a:pPr marL="0" marR="388620">
                        <a:lnSpc>
                          <a:spcPct val="130000"/>
                        </a:lnSpc>
                        <a:spcBef>
                          <a:spcPts val="0"/>
                        </a:spcBef>
                        <a:spcAft>
                          <a:spcPts val="0"/>
                        </a:spcAft>
                      </a:pPr>
                      <a:r>
                        <a:rPr lang="en-US" sz="1800">
                          <a:latin typeface="Arial" pitchFamily="34" charset="0"/>
                          <a:ea typeface="Times New Roman"/>
                          <a:cs typeface="Arial" pitchFamily="34" charset="0"/>
                        </a:rPr>
                        <a:t>20–40</a:t>
                      </a:r>
                    </a:p>
                  </a:txBody>
                  <a:tcPr marL="68580" marR="68580" marT="0" marB="0">
                    <a:lnL>
                      <a:noFill/>
                    </a:lnL>
                    <a:lnR>
                      <a:noFill/>
                    </a:lnR>
                    <a:lnT>
                      <a:noFill/>
                    </a:lnT>
                    <a:lnB>
                      <a:noFill/>
                    </a:lnB>
                  </a:tcPr>
                </a:tc>
                <a:tc hMerge="1">
                  <a:txBody>
                    <a:bodyPr/>
                    <a:lstStyle/>
                    <a:p>
                      <a:endParaRPr lang="en-US"/>
                    </a:p>
                  </a:txBody>
                  <a:tcPr/>
                </a:tc>
                <a:tc>
                  <a:txBody>
                    <a:bodyPr/>
                    <a:lstStyle/>
                    <a:p>
                      <a:pPr marL="0" marR="160020" algn="r">
                        <a:lnSpc>
                          <a:spcPct val="130000"/>
                        </a:lnSpc>
                        <a:spcBef>
                          <a:spcPts val="0"/>
                        </a:spcBef>
                        <a:spcAft>
                          <a:spcPts val="0"/>
                        </a:spcAft>
                      </a:pPr>
                      <a:r>
                        <a:rPr lang="en-US" sz="1800">
                          <a:latin typeface="Arial" pitchFamily="34" charset="0"/>
                          <a:ea typeface="Times New Roman"/>
                          <a:cs typeface="Arial" pitchFamily="34" charset="0"/>
                        </a:rPr>
                        <a:t>1.42</a:t>
                      </a:r>
                    </a:p>
                  </a:txBody>
                  <a:tcPr marL="68580" marR="68580" marT="0" marB="0">
                    <a:lnL>
                      <a:noFill/>
                    </a:lnL>
                    <a:lnR>
                      <a:noFill/>
                    </a:lnR>
                    <a:lnT>
                      <a:noFill/>
                    </a:lnT>
                    <a:lnB>
                      <a:noFill/>
                    </a:lnB>
                  </a:tcPr>
                </a:tc>
                <a:tc gridSpan="3">
                  <a:txBody>
                    <a:bodyPr/>
                    <a:lstStyle/>
                    <a:p>
                      <a:pPr marL="0" marR="0" algn="ctr">
                        <a:lnSpc>
                          <a:spcPct val="130000"/>
                        </a:lnSpc>
                        <a:spcBef>
                          <a:spcPts val="0"/>
                        </a:spcBef>
                        <a:spcAft>
                          <a:spcPts val="0"/>
                        </a:spcAft>
                      </a:pPr>
                      <a:r>
                        <a:rPr lang="en-US" sz="1800">
                          <a:latin typeface="Arial" pitchFamily="34" charset="0"/>
                          <a:ea typeface="Times New Roman"/>
                          <a:cs typeface="Arial" pitchFamily="34" charset="0"/>
                        </a:rPr>
                        <a:t>400</a:t>
                      </a:r>
                    </a:p>
                  </a:txBody>
                  <a:tcPr marL="68580" marR="68580" marT="0" marB="0">
                    <a:lnL>
                      <a:noFill/>
                    </a:lnL>
                    <a:lnR>
                      <a:noFill/>
                    </a:lnR>
                    <a:lnT>
                      <a:noFill/>
                    </a:lnT>
                    <a:lnB>
                      <a:noFill/>
                    </a:lnB>
                  </a:tcPr>
                </a:tc>
                <a:tc hMerge="1">
                  <a:txBody>
                    <a:bodyPr/>
                    <a:lstStyle/>
                    <a:p>
                      <a:pPr marL="0" marR="0" algn="ctr">
                        <a:lnSpc>
                          <a:spcPct val="130000"/>
                        </a:lnSpc>
                        <a:spcBef>
                          <a:spcPts val="0"/>
                        </a:spcBef>
                        <a:spcAft>
                          <a:spcPts val="0"/>
                        </a:spcAft>
                      </a:pPr>
                      <a:endParaRPr lang="en-US" sz="1800">
                        <a:latin typeface="Arial" pitchFamily="34" charset="0"/>
                        <a:ea typeface="Times New Roman"/>
                        <a:cs typeface="Arial" pitchFamily="34" charset="0"/>
                      </a:endParaRPr>
                    </a:p>
                  </a:txBody>
                  <a:tcPr marL="68580" marR="68580" marT="0" marB="0">
                    <a:lnL>
                      <a:noFill/>
                    </a:lnL>
                    <a:lnR>
                      <a:noFill/>
                    </a:lnR>
                    <a:lnT>
                      <a:noFill/>
                    </a:lnT>
                    <a:lnB>
                      <a:noFill/>
                    </a:lnB>
                  </a:tcPr>
                </a:tc>
                <a:tc hMerge="1">
                  <a:txBody>
                    <a:bodyPr/>
                    <a:lstStyle/>
                    <a:p>
                      <a:pPr marL="0" marR="0" algn="ctr">
                        <a:lnSpc>
                          <a:spcPct val="130000"/>
                        </a:lnSpc>
                        <a:spcBef>
                          <a:spcPts val="0"/>
                        </a:spcBef>
                        <a:spcAft>
                          <a:spcPts val="0"/>
                        </a:spcAft>
                      </a:pPr>
                      <a:endParaRPr lang="en-US" sz="1800">
                        <a:latin typeface="Arial" pitchFamily="34" charset="0"/>
                        <a:ea typeface="Times New Roman"/>
                        <a:cs typeface="Arial" pitchFamily="34" charset="0"/>
                      </a:endParaRPr>
                    </a:p>
                  </a:txBody>
                  <a:tcPr marL="68580" marR="68580" marT="0" marB="0">
                    <a:lnL>
                      <a:noFill/>
                    </a:lnL>
                    <a:lnR>
                      <a:noFill/>
                    </a:lnR>
                    <a:lnT>
                      <a:noFill/>
                    </a:lnT>
                    <a:lnB>
                      <a:noFill/>
                    </a:lnB>
                  </a:tcPr>
                </a:tc>
                <a:tc>
                  <a:txBody>
                    <a:bodyPr/>
                    <a:lstStyle/>
                    <a:p>
                      <a:pPr marL="0" marR="0" algn="ctr">
                        <a:lnSpc>
                          <a:spcPct val="130000"/>
                        </a:lnSpc>
                        <a:spcBef>
                          <a:spcPts val="0"/>
                        </a:spcBef>
                        <a:spcAft>
                          <a:spcPts val="0"/>
                        </a:spcAft>
                      </a:pPr>
                      <a:r>
                        <a:rPr lang="en-US" sz="1800">
                          <a:latin typeface="Arial" pitchFamily="34" charset="0"/>
                          <a:ea typeface="Times New Roman"/>
                          <a:cs typeface="Arial" pitchFamily="34" charset="0"/>
                        </a:rPr>
                        <a:t>35</a:t>
                      </a:r>
                    </a:p>
                  </a:txBody>
                  <a:tcPr marL="68580" marR="68580" marT="0" marB="0">
                    <a:lnL>
                      <a:noFill/>
                    </a:lnL>
                    <a:lnR>
                      <a:noFill/>
                    </a:lnR>
                    <a:lnT>
                      <a:noFill/>
                    </a:lnT>
                    <a:lnB>
                      <a:noFill/>
                    </a:lnB>
                  </a:tcPr>
                </a:tc>
                <a:tc>
                  <a:txBody>
                    <a:bodyPr/>
                    <a:lstStyle/>
                    <a:p>
                      <a:pPr marL="0" marR="160020" algn="ctr">
                        <a:lnSpc>
                          <a:spcPct val="130000"/>
                        </a:lnSpc>
                        <a:spcBef>
                          <a:spcPts val="0"/>
                        </a:spcBef>
                        <a:spcAft>
                          <a:spcPts val="0"/>
                        </a:spcAft>
                      </a:pPr>
                      <a:r>
                        <a:rPr lang="en-US" sz="1800" dirty="0">
                          <a:latin typeface="Arial" pitchFamily="34" charset="0"/>
                          <a:ea typeface="Times New Roman"/>
                          <a:cs typeface="Arial" pitchFamily="34" charset="0"/>
                        </a:rPr>
                        <a:t>3</a:t>
                      </a:r>
                    </a:p>
                  </a:txBody>
                  <a:tcPr marL="68580" marR="68580" marT="0" marB="0">
                    <a:lnL>
                      <a:noFill/>
                    </a:lnL>
                    <a:lnR>
                      <a:noFill/>
                    </a:lnR>
                    <a:lnT>
                      <a:noFill/>
                    </a:lnT>
                    <a:lnB>
                      <a:noFill/>
                    </a:lnB>
                  </a:tcPr>
                </a:tc>
                <a:tc>
                  <a:txBody>
                    <a:bodyPr/>
                    <a:lstStyle/>
                    <a:p>
                      <a:pPr marL="0" marR="160020" algn="ctr">
                        <a:lnSpc>
                          <a:spcPct val="130000"/>
                        </a:lnSpc>
                        <a:spcBef>
                          <a:spcPts val="0"/>
                        </a:spcBef>
                        <a:spcAft>
                          <a:spcPts val="0"/>
                        </a:spcAft>
                      </a:pPr>
                      <a:r>
                        <a:rPr lang="en-US" sz="1800" dirty="0">
                          <a:latin typeface="Arial" pitchFamily="34" charset="0"/>
                          <a:ea typeface="Times New Roman"/>
                          <a:cs typeface="Arial" pitchFamily="34" charset="0"/>
                        </a:rPr>
                        <a:t>−0.5</a:t>
                      </a:r>
                    </a:p>
                  </a:txBody>
                  <a:tcPr marL="68580" marR="68580" marT="0" marB="0">
                    <a:lnL>
                      <a:noFill/>
                    </a:lnL>
                    <a:lnR>
                      <a:noFill/>
                    </a:lnR>
                    <a:lnT>
                      <a:noFill/>
                    </a:lnT>
                    <a:lnB>
                      <a:noFill/>
                    </a:lnB>
                  </a:tcPr>
                </a:tc>
              </a:tr>
              <a:tr h="316699">
                <a:tc gridSpan="2">
                  <a:txBody>
                    <a:bodyPr/>
                    <a:lstStyle/>
                    <a:p>
                      <a:pPr marL="0" marR="388620">
                        <a:lnSpc>
                          <a:spcPct val="130000"/>
                        </a:lnSpc>
                        <a:spcBef>
                          <a:spcPts val="0"/>
                        </a:spcBef>
                        <a:spcAft>
                          <a:spcPts val="0"/>
                        </a:spcAft>
                      </a:pPr>
                      <a:r>
                        <a:rPr lang="en-US" sz="1800">
                          <a:latin typeface="Arial" pitchFamily="34" charset="0"/>
                          <a:ea typeface="Times New Roman"/>
                          <a:cs typeface="Arial" pitchFamily="34" charset="0"/>
                        </a:rPr>
                        <a:t>40–60</a:t>
                      </a:r>
                    </a:p>
                  </a:txBody>
                  <a:tcPr marL="68580" marR="68580" marT="0" marB="0">
                    <a:lnL>
                      <a:noFill/>
                    </a:lnL>
                    <a:lnR>
                      <a:noFill/>
                    </a:lnR>
                    <a:lnT>
                      <a:noFill/>
                    </a:lnT>
                    <a:lnB>
                      <a:noFill/>
                    </a:lnB>
                  </a:tcPr>
                </a:tc>
                <a:tc hMerge="1">
                  <a:txBody>
                    <a:bodyPr/>
                    <a:lstStyle/>
                    <a:p>
                      <a:endParaRPr lang="en-US"/>
                    </a:p>
                  </a:txBody>
                  <a:tcPr/>
                </a:tc>
                <a:tc>
                  <a:txBody>
                    <a:bodyPr/>
                    <a:lstStyle/>
                    <a:p>
                      <a:pPr marL="0" marR="160020" algn="r">
                        <a:lnSpc>
                          <a:spcPct val="130000"/>
                        </a:lnSpc>
                        <a:spcBef>
                          <a:spcPts val="0"/>
                        </a:spcBef>
                        <a:spcAft>
                          <a:spcPts val="0"/>
                        </a:spcAft>
                      </a:pPr>
                      <a:r>
                        <a:rPr lang="en-US" sz="1800">
                          <a:latin typeface="Arial" pitchFamily="34" charset="0"/>
                          <a:ea typeface="Times New Roman"/>
                          <a:cs typeface="Arial" pitchFamily="34" charset="0"/>
                        </a:rPr>
                        <a:t>1.57</a:t>
                      </a:r>
                    </a:p>
                  </a:txBody>
                  <a:tcPr marL="68580" marR="68580" marT="0" marB="0">
                    <a:lnL>
                      <a:noFill/>
                    </a:lnL>
                    <a:lnR>
                      <a:noFill/>
                    </a:lnR>
                    <a:lnT>
                      <a:noFill/>
                    </a:lnT>
                    <a:lnB>
                      <a:noFill/>
                    </a:lnB>
                  </a:tcPr>
                </a:tc>
                <a:tc gridSpan="3">
                  <a:txBody>
                    <a:bodyPr/>
                    <a:lstStyle/>
                    <a:p>
                      <a:pPr marL="0" marR="0" algn="ctr">
                        <a:lnSpc>
                          <a:spcPct val="130000"/>
                        </a:lnSpc>
                        <a:spcBef>
                          <a:spcPts val="0"/>
                        </a:spcBef>
                        <a:spcAft>
                          <a:spcPts val="0"/>
                        </a:spcAft>
                      </a:pPr>
                      <a:r>
                        <a:rPr lang="en-US" sz="1800" dirty="0">
                          <a:latin typeface="Arial" pitchFamily="34" charset="0"/>
                          <a:ea typeface="Times New Roman"/>
                          <a:cs typeface="Arial" pitchFamily="34" charset="0"/>
                        </a:rPr>
                        <a:t>590</a:t>
                      </a:r>
                    </a:p>
                  </a:txBody>
                  <a:tcPr marL="68580" marR="68580" marT="0" marB="0">
                    <a:lnL>
                      <a:noFill/>
                    </a:lnL>
                    <a:lnR>
                      <a:noFill/>
                    </a:lnR>
                    <a:lnT>
                      <a:noFill/>
                    </a:lnT>
                    <a:lnB>
                      <a:noFill/>
                    </a:lnB>
                  </a:tcPr>
                </a:tc>
                <a:tc hMerge="1">
                  <a:txBody>
                    <a:bodyPr/>
                    <a:lstStyle/>
                    <a:p>
                      <a:pPr marL="0" marR="0" algn="ctr">
                        <a:lnSpc>
                          <a:spcPct val="130000"/>
                        </a:lnSpc>
                        <a:spcBef>
                          <a:spcPts val="0"/>
                        </a:spcBef>
                        <a:spcAft>
                          <a:spcPts val="0"/>
                        </a:spcAft>
                      </a:pPr>
                      <a:endParaRPr lang="en-US" sz="1800" dirty="0">
                        <a:latin typeface="Arial" pitchFamily="34" charset="0"/>
                        <a:ea typeface="Times New Roman"/>
                        <a:cs typeface="Arial" pitchFamily="34" charset="0"/>
                      </a:endParaRPr>
                    </a:p>
                  </a:txBody>
                  <a:tcPr marL="68580" marR="68580" marT="0" marB="0">
                    <a:lnL>
                      <a:noFill/>
                    </a:lnL>
                    <a:lnR>
                      <a:noFill/>
                    </a:lnR>
                    <a:lnT>
                      <a:noFill/>
                    </a:lnT>
                    <a:lnB>
                      <a:noFill/>
                    </a:lnB>
                  </a:tcPr>
                </a:tc>
                <a:tc hMerge="1">
                  <a:txBody>
                    <a:bodyPr/>
                    <a:lstStyle/>
                    <a:p>
                      <a:pPr marL="0" marR="0" algn="ctr">
                        <a:lnSpc>
                          <a:spcPct val="130000"/>
                        </a:lnSpc>
                        <a:spcBef>
                          <a:spcPts val="0"/>
                        </a:spcBef>
                        <a:spcAft>
                          <a:spcPts val="0"/>
                        </a:spcAft>
                      </a:pPr>
                      <a:endParaRPr lang="en-US" sz="1800">
                        <a:latin typeface="Arial" pitchFamily="34" charset="0"/>
                        <a:ea typeface="Times New Roman"/>
                        <a:cs typeface="Arial" pitchFamily="34" charset="0"/>
                      </a:endParaRPr>
                    </a:p>
                  </a:txBody>
                  <a:tcPr marL="68580" marR="68580" marT="0" marB="0">
                    <a:lnL>
                      <a:noFill/>
                    </a:lnL>
                    <a:lnR>
                      <a:noFill/>
                    </a:lnR>
                    <a:lnT>
                      <a:noFill/>
                    </a:lnT>
                    <a:lnB>
                      <a:noFill/>
                    </a:lnB>
                  </a:tcPr>
                </a:tc>
                <a:tc>
                  <a:txBody>
                    <a:bodyPr/>
                    <a:lstStyle/>
                    <a:p>
                      <a:pPr marL="0" marR="0" algn="ctr">
                        <a:lnSpc>
                          <a:spcPct val="130000"/>
                        </a:lnSpc>
                        <a:spcBef>
                          <a:spcPts val="0"/>
                        </a:spcBef>
                        <a:spcAft>
                          <a:spcPts val="0"/>
                        </a:spcAft>
                      </a:pPr>
                      <a:r>
                        <a:rPr lang="en-US" sz="1800">
                          <a:latin typeface="Arial" pitchFamily="34" charset="0"/>
                          <a:ea typeface="Times New Roman"/>
                          <a:cs typeface="Arial" pitchFamily="34" charset="0"/>
                        </a:rPr>
                        <a:t>n.d.</a:t>
                      </a:r>
                    </a:p>
                  </a:txBody>
                  <a:tcPr marL="68580" marR="68580" marT="0" marB="0">
                    <a:lnL>
                      <a:noFill/>
                    </a:lnL>
                    <a:lnR>
                      <a:noFill/>
                    </a:lnR>
                    <a:lnT>
                      <a:noFill/>
                    </a:lnT>
                    <a:lnB>
                      <a:noFill/>
                    </a:lnB>
                  </a:tcPr>
                </a:tc>
                <a:tc>
                  <a:txBody>
                    <a:bodyPr/>
                    <a:lstStyle/>
                    <a:p>
                      <a:pPr marL="0" marR="160020" algn="ctr">
                        <a:lnSpc>
                          <a:spcPct val="130000"/>
                        </a:lnSpc>
                        <a:spcBef>
                          <a:spcPts val="0"/>
                        </a:spcBef>
                        <a:spcAft>
                          <a:spcPts val="0"/>
                        </a:spcAft>
                      </a:pPr>
                      <a:r>
                        <a:rPr lang="en-US" sz="1800">
                          <a:latin typeface="Arial" pitchFamily="34" charset="0"/>
                          <a:ea typeface="Times New Roman"/>
                          <a:cs typeface="Arial" pitchFamily="34" charset="0"/>
                        </a:rPr>
                        <a:t>1</a:t>
                      </a:r>
                    </a:p>
                  </a:txBody>
                  <a:tcPr marL="68580" marR="68580" marT="0" marB="0">
                    <a:lnL>
                      <a:noFill/>
                    </a:lnL>
                    <a:lnR>
                      <a:noFill/>
                    </a:lnR>
                    <a:lnT>
                      <a:noFill/>
                    </a:lnT>
                    <a:lnB>
                      <a:noFill/>
                    </a:lnB>
                  </a:tcPr>
                </a:tc>
                <a:tc>
                  <a:txBody>
                    <a:bodyPr/>
                    <a:lstStyle/>
                    <a:p>
                      <a:pPr marL="0" marR="160020" algn="ctr">
                        <a:lnSpc>
                          <a:spcPct val="130000"/>
                        </a:lnSpc>
                        <a:spcBef>
                          <a:spcPts val="0"/>
                        </a:spcBef>
                        <a:spcAft>
                          <a:spcPts val="0"/>
                        </a:spcAft>
                      </a:pPr>
                      <a:r>
                        <a:rPr lang="en-US" sz="1800" dirty="0">
                          <a:latin typeface="Arial" pitchFamily="34" charset="0"/>
                          <a:ea typeface="Times New Roman"/>
                          <a:cs typeface="Arial" pitchFamily="34" charset="0"/>
                        </a:rPr>
                        <a:t>−0.7</a:t>
                      </a:r>
                    </a:p>
                  </a:txBody>
                  <a:tcPr marL="68580" marR="68580" marT="0" marB="0">
                    <a:lnL>
                      <a:noFill/>
                    </a:lnL>
                    <a:lnR>
                      <a:noFill/>
                    </a:lnR>
                    <a:lnT>
                      <a:noFill/>
                    </a:lnT>
                    <a:lnB>
                      <a:noFill/>
                    </a:lnB>
                  </a:tcPr>
                </a:tc>
              </a:tr>
              <a:tr h="316699">
                <a:tc gridSpan="2">
                  <a:txBody>
                    <a:bodyPr/>
                    <a:lstStyle/>
                    <a:p>
                      <a:pPr marL="0" marR="388620">
                        <a:lnSpc>
                          <a:spcPct val="130000"/>
                        </a:lnSpc>
                        <a:spcBef>
                          <a:spcPts val="0"/>
                        </a:spcBef>
                        <a:spcAft>
                          <a:spcPts val="0"/>
                        </a:spcAft>
                      </a:pPr>
                      <a:r>
                        <a:rPr lang="en-US" sz="1800">
                          <a:latin typeface="Arial" pitchFamily="34" charset="0"/>
                          <a:ea typeface="Times New Roman"/>
                          <a:cs typeface="Arial" pitchFamily="34" charset="0"/>
                        </a:rPr>
                        <a:t>60–80</a:t>
                      </a:r>
                    </a:p>
                  </a:txBody>
                  <a:tcPr marL="68580" marR="68580" marT="0" marB="0">
                    <a:lnL>
                      <a:noFill/>
                    </a:lnL>
                    <a:lnR>
                      <a:noFill/>
                    </a:lnR>
                    <a:lnT>
                      <a:noFill/>
                    </a:lnT>
                    <a:lnB>
                      <a:noFill/>
                    </a:lnB>
                  </a:tcPr>
                </a:tc>
                <a:tc hMerge="1">
                  <a:txBody>
                    <a:bodyPr/>
                    <a:lstStyle/>
                    <a:p>
                      <a:endParaRPr lang="en-US"/>
                    </a:p>
                  </a:txBody>
                  <a:tcPr/>
                </a:tc>
                <a:tc>
                  <a:txBody>
                    <a:bodyPr/>
                    <a:lstStyle/>
                    <a:p>
                      <a:pPr marL="0" marR="160020" algn="r">
                        <a:lnSpc>
                          <a:spcPct val="130000"/>
                        </a:lnSpc>
                        <a:spcBef>
                          <a:spcPts val="0"/>
                        </a:spcBef>
                        <a:spcAft>
                          <a:spcPts val="0"/>
                        </a:spcAft>
                      </a:pPr>
                      <a:r>
                        <a:rPr lang="en-US" sz="1800" dirty="0">
                          <a:latin typeface="Arial" pitchFamily="34" charset="0"/>
                          <a:ea typeface="Times New Roman"/>
                          <a:cs typeface="Arial" pitchFamily="34" charset="0"/>
                        </a:rPr>
                        <a:t>1.66</a:t>
                      </a:r>
                    </a:p>
                  </a:txBody>
                  <a:tcPr marL="68580" marR="68580" marT="0" marB="0">
                    <a:lnL>
                      <a:noFill/>
                    </a:lnL>
                    <a:lnR>
                      <a:noFill/>
                    </a:lnR>
                    <a:lnT>
                      <a:noFill/>
                    </a:lnT>
                    <a:lnB>
                      <a:noFill/>
                    </a:lnB>
                  </a:tcPr>
                </a:tc>
                <a:tc gridSpan="3">
                  <a:txBody>
                    <a:bodyPr/>
                    <a:lstStyle/>
                    <a:p>
                      <a:pPr marL="0" marR="0" algn="ctr">
                        <a:lnSpc>
                          <a:spcPct val="130000"/>
                        </a:lnSpc>
                        <a:spcBef>
                          <a:spcPts val="0"/>
                        </a:spcBef>
                        <a:spcAft>
                          <a:spcPts val="0"/>
                        </a:spcAft>
                      </a:pPr>
                      <a:r>
                        <a:rPr lang="en-US" sz="1800">
                          <a:latin typeface="Arial" pitchFamily="34" charset="0"/>
                          <a:ea typeface="Times New Roman"/>
                          <a:cs typeface="Arial" pitchFamily="34" charset="0"/>
                        </a:rPr>
                        <a:t>810</a:t>
                      </a:r>
                    </a:p>
                  </a:txBody>
                  <a:tcPr marL="68580" marR="68580" marT="0" marB="0">
                    <a:lnL>
                      <a:noFill/>
                    </a:lnL>
                    <a:lnR>
                      <a:noFill/>
                    </a:lnR>
                    <a:lnT>
                      <a:noFill/>
                    </a:lnT>
                    <a:lnB>
                      <a:noFill/>
                    </a:lnB>
                  </a:tcPr>
                </a:tc>
                <a:tc hMerge="1">
                  <a:txBody>
                    <a:bodyPr/>
                    <a:lstStyle/>
                    <a:p>
                      <a:pPr marL="0" marR="0" algn="ctr">
                        <a:lnSpc>
                          <a:spcPct val="130000"/>
                        </a:lnSpc>
                        <a:spcBef>
                          <a:spcPts val="0"/>
                        </a:spcBef>
                        <a:spcAft>
                          <a:spcPts val="0"/>
                        </a:spcAft>
                      </a:pPr>
                      <a:endParaRPr lang="en-US" sz="1800">
                        <a:latin typeface="Arial" pitchFamily="34" charset="0"/>
                        <a:ea typeface="Times New Roman"/>
                        <a:cs typeface="Arial" pitchFamily="34" charset="0"/>
                      </a:endParaRPr>
                    </a:p>
                  </a:txBody>
                  <a:tcPr marL="68580" marR="68580" marT="0" marB="0">
                    <a:lnL>
                      <a:noFill/>
                    </a:lnL>
                    <a:lnR>
                      <a:noFill/>
                    </a:lnR>
                    <a:lnT>
                      <a:noFill/>
                    </a:lnT>
                    <a:lnB>
                      <a:noFill/>
                    </a:lnB>
                  </a:tcPr>
                </a:tc>
                <a:tc hMerge="1">
                  <a:txBody>
                    <a:bodyPr/>
                    <a:lstStyle/>
                    <a:p>
                      <a:pPr marL="0" marR="0" algn="ctr">
                        <a:lnSpc>
                          <a:spcPct val="130000"/>
                        </a:lnSpc>
                        <a:spcBef>
                          <a:spcPts val="0"/>
                        </a:spcBef>
                        <a:spcAft>
                          <a:spcPts val="0"/>
                        </a:spcAft>
                      </a:pPr>
                      <a:endParaRPr lang="en-US" sz="1800">
                        <a:latin typeface="Arial" pitchFamily="34" charset="0"/>
                        <a:ea typeface="Times New Roman"/>
                        <a:cs typeface="Arial" pitchFamily="34" charset="0"/>
                      </a:endParaRPr>
                    </a:p>
                  </a:txBody>
                  <a:tcPr marL="68580" marR="68580" marT="0" marB="0">
                    <a:lnL>
                      <a:noFill/>
                    </a:lnL>
                    <a:lnR>
                      <a:noFill/>
                    </a:lnR>
                    <a:lnT>
                      <a:noFill/>
                    </a:lnT>
                    <a:lnB>
                      <a:noFill/>
                    </a:lnB>
                  </a:tcPr>
                </a:tc>
                <a:tc>
                  <a:txBody>
                    <a:bodyPr/>
                    <a:lstStyle/>
                    <a:p>
                      <a:pPr marL="0" marR="0" algn="ctr">
                        <a:lnSpc>
                          <a:spcPct val="130000"/>
                        </a:lnSpc>
                        <a:spcBef>
                          <a:spcPts val="0"/>
                        </a:spcBef>
                        <a:spcAft>
                          <a:spcPts val="0"/>
                        </a:spcAft>
                      </a:pPr>
                      <a:r>
                        <a:rPr lang="en-US" sz="1800">
                          <a:latin typeface="Arial" pitchFamily="34" charset="0"/>
                          <a:ea typeface="Times New Roman"/>
                          <a:cs typeface="Arial" pitchFamily="34" charset="0"/>
                        </a:rPr>
                        <a:t>n.d.</a:t>
                      </a:r>
                    </a:p>
                  </a:txBody>
                  <a:tcPr marL="68580" marR="68580" marT="0" marB="0">
                    <a:lnL>
                      <a:noFill/>
                    </a:lnL>
                    <a:lnR>
                      <a:noFill/>
                    </a:lnR>
                    <a:lnT>
                      <a:noFill/>
                    </a:lnT>
                    <a:lnB>
                      <a:noFill/>
                    </a:lnB>
                  </a:tcPr>
                </a:tc>
                <a:tc>
                  <a:txBody>
                    <a:bodyPr/>
                    <a:lstStyle/>
                    <a:p>
                      <a:pPr marL="0" marR="160020" algn="ctr">
                        <a:lnSpc>
                          <a:spcPct val="130000"/>
                        </a:lnSpc>
                        <a:spcBef>
                          <a:spcPts val="0"/>
                        </a:spcBef>
                        <a:spcAft>
                          <a:spcPts val="0"/>
                        </a:spcAft>
                      </a:pPr>
                      <a:r>
                        <a:rPr lang="en-US" sz="1800">
                          <a:latin typeface="Arial" pitchFamily="34" charset="0"/>
                          <a:ea typeface="Times New Roman"/>
                          <a:cs typeface="Arial" pitchFamily="34" charset="0"/>
                        </a:rPr>
                        <a:t>0</a:t>
                      </a:r>
                    </a:p>
                  </a:txBody>
                  <a:tcPr marL="68580" marR="68580" marT="0" marB="0">
                    <a:lnL>
                      <a:noFill/>
                    </a:lnL>
                    <a:lnR>
                      <a:noFill/>
                    </a:lnR>
                    <a:lnT>
                      <a:noFill/>
                    </a:lnT>
                    <a:lnB>
                      <a:noFill/>
                    </a:lnB>
                  </a:tcPr>
                </a:tc>
                <a:tc>
                  <a:txBody>
                    <a:bodyPr/>
                    <a:lstStyle/>
                    <a:p>
                      <a:pPr marL="0" marR="160020" algn="ctr">
                        <a:lnSpc>
                          <a:spcPct val="130000"/>
                        </a:lnSpc>
                        <a:spcBef>
                          <a:spcPts val="0"/>
                        </a:spcBef>
                        <a:spcAft>
                          <a:spcPts val="0"/>
                        </a:spcAft>
                      </a:pPr>
                      <a:r>
                        <a:rPr lang="en-US" sz="1800" dirty="0">
                          <a:latin typeface="Arial" pitchFamily="34" charset="0"/>
                          <a:ea typeface="Times New Roman"/>
                          <a:cs typeface="Arial" pitchFamily="34" charset="0"/>
                        </a:rPr>
                        <a:t>−0.7</a:t>
                      </a:r>
                    </a:p>
                  </a:txBody>
                  <a:tcPr marL="68580" marR="68580" marT="0" marB="0">
                    <a:lnL>
                      <a:noFill/>
                    </a:lnL>
                    <a:lnR>
                      <a:noFill/>
                    </a:lnR>
                    <a:lnT>
                      <a:noFill/>
                    </a:lnT>
                    <a:lnB>
                      <a:noFill/>
                    </a:lnB>
                  </a:tcPr>
                </a:tc>
              </a:tr>
              <a:tr h="316699">
                <a:tc gridSpan="2">
                  <a:txBody>
                    <a:bodyPr/>
                    <a:lstStyle/>
                    <a:p>
                      <a:pPr marL="0" marR="388620">
                        <a:lnSpc>
                          <a:spcPct val="130000"/>
                        </a:lnSpc>
                        <a:spcBef>
                          <a:spcPts val="0"/>
                        </a:spcBef>
                        <a:spcAft>
                          <a:spcPts val="0"/>
                        </a:spcAft>
                      </a:pPr>
                      <a:r>
                        <a:rPr lang="en-US" sz="1800">
                          <a:latin typeface="Arial" pitchFamily="34" charset="0"/>
                          <a:ea typeface="Times New Roman"/>
                          <a:cs typeface="Arial" pitchFamily="34" charset="0"/>
                        </a:rPr>
                        <a:t>80–100</a:t>
                      </a:r>
                    </a:p>
                  </a:txBody>
                  <a:tcPr marL="68580" marR="68580" marT="0" marB="0">
                    <a:lnL>
                      <a:noFill/>
                    </a:lnL>
                    <a:lnR>
                      <a:noFill/>
                    </a:lnR>
                    <a:lnT>
                      <a:noFill/>
                    </a:lnT>
                    <a:lnB>
                      <a:noFill/>
                    </a:lnB>
                  </a:tcPr>
                </a:tc>
                <a:tc hMerge="1">
                  <a:txBody>
                    <a:bodyPr/>
                    <a:lstStyle/>
                    <a:p>
                      <a:endParaRPr lang="en-US"/>
                    </a:p>
                  </a:txBody>
                  <a:tcPr/>
                </a:tc>
                <a:tc>
                  <a:txBody>
                    <a:bodyPr/>
                    <a:lstStyle/>
                    <a:p>
                      <a:pPr marL="0" marR="160020" algn="r">
                        <a:lnSpc>
                          <a:spcPct val="130000"/>
                        </a:lnSpc>
                        <a:spcBef>
                          <a:spcPts val="0"/>
                        </a:spcBef>
                        <a:spcAft>
                          <a:spcPts val="0"/>
                        </a:spcAft>
                      </a:pPr>
                      <a:r>
                        <a:rPr lang="en-US" sz="1800">
                          <a:latin typeface="Arial" pitchFamily="34" charset="0"/>
                          <a:ea typeface="Times New Roman"/>
                          <a:cs typeface="Arial" pitchFamily="34" charset="0"/>
                        </a:rPr>
                        <a:t>1.74</a:t>
                      </a:r>
                    </a:p>
                  </a:txBody>
                  <a:tcPr marL="68580" marR="68580" marT="0" marB="0">
                    <a:lnL>
                      <a:noFill/>
                    </a:lnL>
                    <a:lnR>
                      <a:noFill/>
                    </a:lnR>
                    <a:lnT>
                      <a:noFill/>
                    </a:lnT>
                    <a:lnB>
                      <a:noFill/>
                    </a:lnB>
                  </a:tcPr>
                </a:tc>
                <a:tc gridSpan="3">
                  <a:txBody>
                    <a:bodyPr/>
                    <a:lstStyle/>
                    <a:p>
                      <a:pPr marL="0" marR="0" algn="ctr">
                        <a:lnSpc>
                          <a:spcPct val="130000"/>
                        </a:lnSpc>
                        <a:spcBef>
                          <a:spcPts val="0"/>
                        </a:spcBef>
                        <a:spcAft>
                          <a:spcPts val="0"/>
                        </a:spcAft>
                      </a:pPr>
                      <a:r>
                        <a:rPr lang="en-US" sz="1800">
                          <a:latin typeface="Arial" pitchFamily="34" charset="0"/>
                          <a:ea typeface="Times New Roman"/>
                          <a:cs typeface="Arial" pitchFamily="34" charset="0"/>
                        </a:rPr>
                        <a:t>1010</a:t>
                      </a:r>
                    </a:p>
                  </a:txBody>
                  <a:tcPr marL="68580" marR="68580" marT="0" marB="0">
                    <a:lnL>
                      <a:noFill/>
                    </a:lnL>
                    <a:lnR>
                      <a:noFill/>
                    </a:lnR>
                    <a:lnT>
                      <a:noFill/>
                    </a:lnT>
                    <a:lnB>
                      <a:noFill/>
                    </a:lnB>
                  </a:tcPr>
                </a:tc>
                <a:tc hMerge="1">
                  <a:txBody>
                    <a:bodyPr/>
                    <a:lstStyle/>
                    <a:p>
                      <a:pPr marL="0" marR="0" algn="ctr">
                        <a:lnSpc>
                          <a:spcPct val="130000"/>
                        </a:lnSpc>
                        <a:spcBef>
                          <a:spcPts val="0"/>
                        </a:spcBef>
                        <a:spcAft>
                          <a:spcPts val="0"/>
                        </a:spcAft>
                      </a:pPr>
                      <a:endParaRPr lang="en-US" sz="1800">
                        <a:latin typeface="Arial" pitchFamily="34" charset="0"/>
                        <a:ea typeface="Times New Roman"/>
                        <a:cs typeface="Arial" pitchFamily="34" charset="0"/>
                      </a:endParaRPr>
                    </a:p>
                  </a:txBody>
                  <a:tcPr marL="68580" marR="68580" marT="0" marB="0">
                    <a:lnL>
                      <a:noFill/>
                    </a:lnL>
                    <a:lnR>
                      <a:noFill/>
                    </a:lnR>
                    <a:lnT>
                      <a:noFill/>
                    </a:lnT>
                    <a:lnB>
                      <a:noFill/>
                    </a:lnB>
                  </a:tcPr>
                </a:tc>
                <a:tc hMerge="1">
                  <a:txBody>
                    <a:bodyPr/>
                    <a:lstStyle/>
                    <a:p>
                      <a:pPr marL="0" marR="0" algn="ctr">
                        <a:lnSpc>
                          <a:spcPct val="130000"/>
                        </a:lnSpc>
                        <a:spcBef>
                          <a:spcPts val="0"/>
                        </a:spcBef>
                        <a:spcAft>
                          <a:spcPts val="0"/>
                        </a:spcAft>
                      </a:pPr>
                      <a:endParaRPr lang="en-US" sz="1800">
                        <a:latin typeface="Arial" pitchFamily="34" charset="0"/>
                        <a:ea typeface="Times New Roman"/>
                        <a:cs typeface="Arial" pitchFamily="34" charset="0"/>
                      </a:endParaRPr>
                    </a:p>
                  </a:txBody>
                  <a:tcPr marL="68580" marR="68580" marT="0" marB="0">
                    <a:lnL>
                      <a:noFill/>
                    </a:lnL>
                    <a:lnR>
                      <a:noFill/>
                    </a:lnR>
                    <a:lnT>
                      <a:noFill/>
                    </a:lnT>
                    <a:lnB>
                      <a:noFill/>
                    </a:lnB>
                  </a:tcPr>
                </a:tc>
                <a:tc>
                  <a:txBody>
                    <a:bodyPr/>
                    <a:lstStyle/>
                    <a:p>
                      <a:pPr marL="0" marR="0" algn="ctr">
                        <a:lnSpc>
                          <a:spcPct val="130000"/>
                        </a:lnSpc>
                        <a:spcBef>
                          <a:spcPts val="0"/>
                        </a:spcBef>
                        <a:spcAft>
                          <a:spcPts val="0"/>
                        </a:spcAft>
                      </a:pPr>
                      <a:r>
                        <a:rPr lang="en-US" sz="1800">
                          <a:latin typeface="Arial" pitchFamily="34" charset="0"/>
                          <a:ea typeface="Times New Roman"/>
                          <a:cs typeface="Arial" pitchFamily="34" charset="0"/>
                        </a:rPr>
                        <a:t>n.d.</a:t>
                      </a:r>
                    </a:p>
                  </a:txBody>
                  <a:tcPr marL="68580" marR="68580" marT="0" marB="0">
                    <a:lnL>
                      <a:noFill/>
                    </a:lnL>
                    <a:lnR>
                      <a:noFill/>
                    </a:lnR>
                    <a:lnT>
                      <a:noFill/>
                    </a:lnT>
                    <a:lnB>
                      <a:noFill/>
                    </a:lnB>
                  </a:tcPr>
                </a:tc>
                <a:tc>
                  <a:txBody>
                    <a:bodyPr/>
                    <a:lstStyle/>
                    <a:p>
                      <a:pPr marL="0" marR="160020" algn="ctr">
                        <a:lnSpc>
                          <a:spcPct val="130000"/>
                        </a:lnSpc>
                        <a:spcBef>
                          <a:spcPts val="0"/>
                        </a:spcBef>
                        <a:spcAft>
                          <a:spcPts val="0"/>
                        </a:spcAft>
                      </a:pPr>
                      <a:r>
                        <a:rPr lang="en-US" sz="1800">
                          <a:latin typeface="Arial" pitchFamily="34" charset="0"/>
                          <a:ea typeface="Times New Roman"/>
                          <a:cs typeface="Arial" pitchFamily="34" charset="0"/>
                        </a:rPr>
                        <a:t>0</a:t>
                      </a:r>
                    </a:p>
                  </a:txBody>
                  <a:tcPr marL="68580" marR="68580" marT="0" marB="0">
                    <a:lnL>
                      <a:noFill/>
                    </a:lnL>
                    <a:lnR>
                      <a:noFill/>
                    </a:lnR>
                    <a:lnT>
                      <a:noFill/>
                    </a:lnT>
                    <a:lnB>
                      <a:noFill/>
                    </a:lnB>
                  </a:tcPr>
                </a:tc>
                <a:tc>
                  <a:txBody>
                    <a:bodyPr/>
                    <a:lstStyle/>
                    <a:p>
                      <a:pPr marL="0" marR="160020" algn="ctr">
                        <a:lnSpc>
                          <a:spcPct val="130000"/>
                        </a:lnSpc>
                        <a:spcBef>
                          <a:spcPts val="0"/>
                        </a:spcBef>
                        <a:spcAft>
                          <a:spcPts val="0"/>
                        </a:spcAft>
                      </a:pPr>
                      <a:r>
                        <a:rPr lang="en-US" sz="1800" dirty="0">
                          <a:latin typeface="Arial" pitchFamily="34" charset="0"/>
                          <a:ea typeface="Times New Roman"/>
                          <a:cs typeface="Arial" pitchFamily="34" charset="0"/>
                        </a:rPr>
                        <a:t>−0.9</a:t>
                      </a:r>
                    </a:p>
                  </a:txBody>
                  <a:tcPr marL="68580" marR="68580" marT="0" marB="0">
                    <a:lnL>
                      <a:noFill/>
                    </a:lnL>
                    <a:lnR>
                      <a:noFill/>
                    </a:lnR>
                    <a:lnT>
                      <a:noFill/>
                    </a:lnT>
                    <a:lnB>
                      <a:noFill/>
                    </a:lnB>
                  </a:tcPr>
                </a:tc>
              </a:tr>
            </a:tbl>
          </a:graphicData>
        </a:graphic>
      </p:graphicFrame>
      <p:sp>
        <p:nvSpPr>
          <p:cNvPr id="5" name="Rectangle 2"/>
          <p:cNvSpPr>
            <a:spLocks noChangeArrowheads="1"/>
          </p:cNvSpPr>
          <p:nvPr/>
        </p:nvSpPr>
        <p:spPr bwMode="auto">
          <a:xfrm>
            <a:off x="323528" y="332656"/>
            <a:ext cx="8568952" cy="1196122"/>
          </a:xfrm>
          <a:prstGeom prst="rect">
            <a:avLst/>
          </a:prstGeom>
          <a:solidFill>
            <a:schemeClr val="bg1"/>
          </a:solidFill>
          <a:ln w="9525">
            <a:solidFill>
              <a:schemeClr val="bg2"/>
            </a:solidFill>
            <a:miter lim="800000"/>
            <a:headEnd/>
            <a:tailEnd/>
          </a:ln>
          <a:effectLst/>
        </p:spPr>
        <p:txBody>
          <a:bodyPr wrap="square" lIns="87275" tIns="43637" rIns="87275" bIns="43637">
            <a:spAutoFit/>
          </a:bodyPr>
          <a:lstStyle/>
          <a:p>
            <a:r>
              <a:rPr lang="en-US" dirty="0" smtClean="0"/>
              <a:t>Geophysical properties of the components of </a:t>
            </a:r>
            <a:r>
              <a:rPr lang="en-US" dirty="0" err="1" smtClean="0"/>
              <a:t>Kastanozem</a:t>
            </a:r>
            <a:r>
              <a:rPr lang="en-US" dirty="0" smtClean="0"/>
              <a:t> soil complex of southern Russia dry steppe under the artificial forest stand belt of the 45-year after deep digger pre-planting plowing with passive working bodies to a depth of 45 cm in the summer vegetation period </a:t>
            </a:r>
            <a:endParaRPr lang="en-US" dirty="0"/>
          </a:p>
        </p:txBody>
      </p:sp>
    </p:spTree>
  </p:cSld>
  <p:clrMapOvr>
    <a:masterClrMapping/>
  </p:clrMapOvr>
  <p:transition advTm="6422"/>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75740461-07EC-4F35-A260-86714266EE3F}" type="slidenum">
              <a:rPr lang="ru-RU"/>
              <a:pPr/>
              <a:t>40</a:t>
            </a:fld>
            <a:endParaRPr lang="ru-RU" dirty="0"/>
          </a:p>
        </p:txBody>
      </p:sp>
      <p:sp>
        <p:nvSpPr>
          <p:cNvPr id="307202" name="Rectangle 2"/>
          <p:cNvSpPr>
            <a:spLocks noChangeArrowheads="1"/>
          </p:cNvSpPr>
          <p:nvPr/>
        </p:nvSpPr>
        <p:spPr bwMode="auto">
          <a:xfrm>
            <a:off x="323528" y="260648"/>
            <a:ext cx="8640638" cy="5689660"/>
          </a:xfrm>
          <a:prstGeom prst="rect">
            <a:avLst/>
          </a:prstGeom>
          <a:solidFill>
            <a:schemeClr val="bg1">
              <a:alpha val="0"/>
            </a:schemeClr>
          </a:solidFill>
          <a:ln w="9525">
            <a:solidFill>
              <a:schemeClr val="bg2"/>
            </a:solidFill>
            <a:miter lim="800000"/>
            <a:headEnd/>
            <a:tailEnd/>
          </a:ln>
          <a:effectLst/>
        </p:spPr>
        <p:txBody>
          <a:bodyPr wrap="square" lIns="87275" tIns="43637" rIns="87275" bIns="43637">
            <a:spAutoFit/>
          </a:bodyPr>
          <a:lstStyle/>
          <a:p>
            <a:r>
              <a:rPr lang="en-US" sz="2000" dirty="0" smtClean="0"/>
              <a:t>Everywhere in the world the soils are degraded as well as the soil mineral-water interfaces. </a:t>
            </a:r>
          </a:p>
          <a:p>
            <a:r>
              <a:rPr lang="en-US" sz="2000" dirty="0" smtClean="0"/>
              <a:t>For many years, the world water scarcity was obvious, the waste disposal problem was acute.</a:t>
            </a:r>
          </a:p>
          <a:p>
            <a:endParaRPr lang="en-US" sz="2000" b="1" dirty="0" smtClean="0"/>
          </a:p>
          <a:p>
            <a:r>
              <a:rPr lang="en-US" sz="2400" b="1" i="1" dirty="0" smtClean="0">
                <a:solidFill>
                  <a:srgbClr val="CC0066"/>
                </a:solidFill>
              </a:rPr>
              <a:t>There is a strong need to accept the BGT* paradigm.</a:t>
            </a:r>
          </a:p>
          <a:p>
            <a:endParaRPr lang="en-US" sz="2400" b="1" i="1" dirty="0" smtClean="0">
              <a:solidFill>
                <a:srgbClr val="CC0066"/>
              </a:solidFill>
            </a:endParaRPr>
          </a:p>
          <a:p>
            <a:r>
              <a:rPr lang="en-US" dirty="0" smtClean="0"/>
              <a:t>Biosphere has no alternative, and this fact has to become a BGT* basis of the future world business strategic development model, and </a:t>
            </a:r>
            <a:r>
              <a:rPr lang="en-US" dirty="0" err="1" smtClean="0">
                <a:solidFill>
                  <a:srgbClr val="FF0000"/>
                </a:solidFill>
              </a:rPr>
              <a:t>silviculture</a:t>
            </a:r>
            <a:r>
              <a:rPr lang="en-US" dirty="0" smtClean="0">
                <a:solidFill>
                  <a:srgbClr val="FF0000"/>
                </a:solidFill>
              </a:rPr>
              <a:t> relevance</a:t>
            </a:r>
            <a:r>
              <a:rPr lang="en-US" dirty="0" smtClean="0"/>
              <a:t>.</a:t>
            </a:r>
          </a:p>
          <a:p>
            <a:endParaRPr lang="en-US" dirty="0" smtClean="0"/>
          </a:p>
          <a:p>
            <a:r>
              <a:rPr lang="en-US" dirty="0" smtClean="0"/>
              <a:t>The BGT* reduces the organic matter loss from soil into </a:t>
            </a:r>
            <a:r>
              <a:rPr lang="en-US" dirty="0" err="1" smtClean="0"/>
              <a:t>vadoze</a:t>
            </a:r>
            <a:r>
              <a:rPr lang="en-US" dirty="0" smtClean="0"/>
              <a:t> zone and atmosphere; reduce greenhouse emission from soil and forest, and improve the agro-ecological environment. Apply of the BGT* methods to the dry steppe </a:t>
            </a:r>
            <a:r>
              <a:rPr lang="en-US" dirty="0" err="1" smtClean="0"/>
              <a:t>Chernozem</a:t>
            </a:r>
            <a:r>
              <a:rPr lang="en-US" dirty="0" smtClean="0"/>
              <a:t> and </a:t>
            </a:r>
            <a:r>
              <a:rPr lang="en-US" dirty="0" err="1" smtClean="0"/>
              <a:t>Kastanozem</a:t>
            </a:r>
            <a:r>
              <a:rPr lang="en-US" dirty="0" smtClean="0"/>
              <a:t> artificial forest systems will increase the artificial forests oxygen and </a:t>
            </a:r>
            <a:r>
              <a:rPr lang="en-US" dirty="0" err="1" smtClean="0"/>
              <a:t>biomas</a:t>
            </a:r>
            <a:r>
              <a:rPr lang="en-US" dirty="0" smtClean="0"/>
              <a:t> production, prolong forest lifespan, improve the </a:t>
            </a:r>
            <a:r>
              <a:rPr lang="en-US" dirty="0" err="1" smtClean="0"/>
              <a:t>silviculture</a:t>
            </a:r>
            <a:r>
              <a:rPr lang="en-US" dirty="0" smtClean="0"/>
              <a:t> land protection function, and mitigate climate change. </a:t>
            </a:r>
          </a:p>
          <a:p>
            <a:r>
              <a:rPr lang="en-US" dirty="0" smtClean="0"/>
              <a:t>BGT* robotic systems will be of low energy and material consumption, will improve forestry, agriculture, reduce the biosphere and climate uncertainty, insure the recreational appearance of forest, make the life attractive.</a:t>
            </a:r>
            <a:endParaRPr lang="en-US" b="1" i="1" dirty="0">
              <a:solidFill>
                <a:srgbClr val="CC0066"/>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5"/>
          <p:cNvSpPr>
            <a:spLocks noGrp="1"/>
          </p:cNvSpPr>
          <p:nvPr>
            <p:ph type="sldNum" sz="quarter" idx="12"/>
          </p:nvPr>
        </p:nvSpPr>
        <p:spPr>
          <a:ln/>
        </p:spPr>
        <p:txBody>
          <a:bodyPr/>
          <a:lstStyle/>
          <a:p>
            <a:fld id="{9F4EC1FC-BF18-41DE-A9E2-9FBDFA907AD1}" type="slidenum">
              <a:rPr lang="ru-RU"/>
              <a:pPr/>
              <a:t>41</a:t>
            </a:fld>
            <a:endParaRPr lang="ru-RU" dirty="0"/>
          </a:p>
        </p:txBody>
      </p:sp>
      <p:pic>
        <p:nvPicPr>
          <p:cNvPr id="233474" name="Picture 2" descr="P1010040"/>
          <p:cNvPicPr>
            <a:picLocks noChangeAspect="1" noChangeArrowheads="1"/>
          </p:cNvPicPr>
          <p:nvPr/>
        </p:nvPicPr>
        <p:blipFill>
          <a:blip r:embed="rId2" cstate="print"/>
          <a:srcRect/>
          <a:stretch>
            <a:fillRect/>
          </a:stretch>
        </p:blipFill>
        <p:spPr bwMode="auto">
          <a:xfrm>
            <a:off x="4932040" y="620688"/>
            <a:ext cx="3961010" cy="5377909"/>
          </a:xfrm>
          <a:prstGeom prst="rect">
            <a:avLst/>
          </a:prstGeom>
          <a:noFill/>
          <a:ln w="9525">
            <a:noFill/>
            <a:miter lim="800000"/>
            <a:headEnd/>
            <a:tailEnd/>
          </a:ln>
        </p:spPr>
      </p:pic>
      <p:sp>
        <p:nvSpPr>
          <p:cNvPr id="233475" name="Rectangle 3"/>
          <p:cNvSpPr>
            <a:spLocks noChangeArrowheads="1"/>
          </p:cNvSpPr>
          <p:nvPr/>
        </p:nvSpPr>
        <p:spPr bwMode="auto">
          <a:xfrm>
            <a:off x="5148064" y="6093296"/>
            <a:ext cx="3413125" cy="450850"/>
          </a:xfrm>
          <a:prstGeom prst="rect">
            <a:avLst/>
          </a:prstGeom>
          <a:noFill/>
          <a:ln w="9525">
            <a:noFill/>
            <a:miter lim="800000"/>
            <a:headEnd/>
            <a:tailEnd/>
          </a:ln>
        </p:spPr>
        <p:txBody>
          <a:bodyPr wrap="none" lIns="87275" tIns="43637" rIns="87275" bIns="43637" anchor="ctr">
            <a:spAutoFit/>
          </a:bodyPr>
          <a:lstStyle/>
          <a:p>
            <a:pPr defTabSz="873125"/>
            <a:r>
              <a:rPr lang="en-US" sz="2400" dirty="0" err="1" smtClean="0">
                <a:solidFill>
                  <a:srgbClr val="000080"/>
                </a:solidFill>
                <a:cs typeface="Times New Roman" pitchFamily="18" charset="0"/>
              </a:rPr>
              <a:t>Vernadsky</a:t>
            </a:r>
            <a:r>
              <a:rPr lang="en-US" sz="2400" dirty="0" smtClean="0">
                <a:solidFill>
                  <a:srgbClr val="000080"/>
                </a:solidFill>
                <a:cs typeface="Times New Roman" pitchFamily="18" charset="0"/>
              </a:rPr>
              <a:t> </a:t>
            </a:r>
            <a:r>
              <a:rPr lang="en-US" sz="2400" dirty="0">
                <a:solidFill>
                  <a:srgbClr val="000080"/>
                </a:solidFill>
                <a:cs typeface="Times New Roman" pitchFamily="18" charset="0"/>
              </a:rPr>
              <a:t>Award, 2008</a:t>
            </a:r>
            <a:endParaRPr lang="en-US" sz="2400" dirty="0">
              <a:cs typeface="Times New Roman" pitchFamily="18" charset="0"/>
            </a:endParaRPr>
          </a:p>
        </p:txBody>
      </p:sp>
      <p:sp>
        <p:nvSpPr>
          <p:cNvPr id="233476" name="Rectangle 1"/>
          <p:cNvSpPr>
            <a:spLocks noChangeArrowheads="1"/>
          </p:cNvSpPr>
          <p:nvPr/>
        </p:nvSpPr>
        <p:spPr bwMode="auto">
          <a:xfrm>
            <a:off x="179512" y="106760"/>
            <a:ext cx="4608512" cy="6489879"/>
          </a:xfrm>
          <a:prstGeom prst="rect">
            <a:avLst/>
          </a:prstGeom>
          <a:noFill/>
          <a:ln w="9525">
            <a:noFill/>
            <a:miter lim="800000"/>
            <a:headEnd/>
            <a:tailEnd/>
          </a:ln>
        </p:spPr>
        <p:txBody>
          <a:bodyPr wrap="square" lIns="87275" tIns="43637" rIns="87275" bIns="43637" anchor="ctr">
            <a:spAutoFit/>
          </a:bodyPr>
          <a:lstStyle/>
          <a:p>
            <a:pPr algn="ctr" defTabSz="873125"/>
            <a:r>
              <a:rPr lang="en-US" sz="2000" dirty="0" smtClean="0">
                <a:solidFill>
                  <a:srgbClr val="CC0066"/>
                </a:solidFill>
                <a:cs typeface="Times New Roman" pitchFamily="18" charset="0"/>
              </a:rPr>
              <a:t>Reason to accept our point of view</a:t>
            </a:r>
          </a:p>
          <a:p>
            <a:pPr indent="430213" defTabSz="873125"/>
            <a:endParaRPr lang="en-US" sz="1200" dirty="0" smtClean="0">
              <a:cs typeface="Times New Roman" pitchFamily="18" charset="0"/>
            </a:endParaRPr>
          </a:p>
          <a:p>
            <a:pPr defTabSz="873125"/>
            <a:r>
              <a:rPr lang="en-US" u="sng" dirty="0" smtClean="0">
                <a:solidFill>
                  <a:srgbClr val="000080"/>
                </a:solidFill>
                <a:latin typeface="Calibri" pitchFamily="34" charset="0"/>
                <a:cs typeface="Times New Roman" pitchFamily="18" charset="0"/>
              </a:rPr>
              <a:t>Research, patents </a:t>
            </a:r>
            <a:r>
              <a:rPr lang="en-US" u="sng" dirty="0">
                <a:solidFill>
                  <a:srgbClr val="000080"/>
                </a:solidFill>
                <a:latin typeface="Calibri" pitchFamily="34" charset="0"/>
                <a:cs typeface="Times New Roman" pitchFamily="18" charset="0"/>
              </a:rPr>
              <a:t>and applied results </a:t>
            </a:r>
            <a:r>
              <a:rPr lang="en-US" u="sng" dirty="0" smtClean="0">
                <a:solidFill>
                  <a:srgbClr val="000080"/>
                </a:solidFill>
                <a:latin typeface="Calibri" pitchFamily="34" charset="0"/>
                <a:cs typeface="Times New Roman" pitchFamily="18" charset="0"/>
              </a:rPr>
              <a:t>acknowledgement:</a:t>
            </a:r>
            <a:endParaRPr lang="en-US" u="sng" dirty="0">
              <a:solidFill>
                <a:srgbClr val="000080"/>
              </a:solidFill>
              <a:latin typeface="Calibri" pitchFamily="34" charset="0"/>
              <a:cs typeface="Times New Roman" pitchFamily="18" charset="0"/>
            </a:endParaRPr>
          </a:p>
          <a:p>
            <a:pPr indent="430213" defTabSz="873125"/>
            <a:endParaRPr lang="ru-RU" u="sng" dirty="0">
              <a:latin typeface="Calibri" pitchFamily="34" charset="0"/>
              <a:cs typeface="Times New Roman" pitchFamily="18" charset="0"/>
            </a:endParaRPr>
          </a:p>
          <a:p>
            <a:pPr indent="430213" defTabSz="873125" eaLnBrk="0" hangingPunct="0">
              <a:buFont typeface="Wingdings" pitchFamily="2" charset="2"/>
              <a:buChar char="Ø"/>
            </a:pPr>
            <a:r>
              <a:rPr lang="en-US" dirty="0">
                <a:solidFill>
                  <a:srgbClr val="000080"/>
                </a:solidFill>
                <a:latin typeface="Calibri" pitchFamily="34" charset="0"/>
                <a:cs typeface="Times New Roman" pitchFamily="18" charset="0"/>
              </a:rPr>
              <a:t>Golden medal of </a:t>
            </a:r>
            <a:r>
              <a:rPr lang="en-US" dirty="0" err="1" smtClean="0">
                <a:solidFill>
                  <a:srgbClr val="000080"/>
                </a:solidFill>
                <a:latin typeface="Calibri" pitchFamily="34" charset="0"/>
                <a:cs typeface="Times New Roman" pitchFamily="18" charset="0"/>
              </a:rPr>
              <a:t>VDNKh</a:t>
            </a:r>
            <a:r>
              <a:rPr lang="en-US" dirty="0" smtClean="0">
                <a:solidFill>
                  <a:srgbClr val="000080"/>
                </a:solidFill>
                <a:latin typeface="Calibri" pitchFamily="34" charset="0"/>
                <a:cs typeface="Times New Roman" pitchFamily="18" charset="0"/>
              </a:rPr>
              <a:t> (Exhibition of Achievements of the National Economy of the USSR), </a:t>
            </a:r>
            <a:r>
              <a:rPr lang="en-US" dirty="0">
                <a:solidFill>
                  <a:srgbClr val="000080"/>
                </a:solidFill>
                <a:latin typeface="Calibri" pitchFamily="34" charset="0"/>
                <a:cs typeface="Times New Roman" pitchFamily="18" charset="0"/>
              </a:rPr>
              <a:t>1975;</a:t>
            </a:r>
            <a:endParaRPr lang="ru-RU" dirty="0">
              <a:latin typeface="Calibri" pitchFamily="34" charset="0"/>
              <a:cs typeface="Times New Roman" pitchFamily="18" charset="0"/>
            </a:endParaRPr>
          </a:p>
          <a:p>
            <a:pPr indent="430213" defTabSz="873125" eaLnBrk="0" hangingPunct="0">
              <a:buFont typeface="Wingdings" pitchFamily="2" charset="2"/>
              <a:buChar char="Ø"/>
            </a:pPr>
            <a:r>
              <a:rPr lang="en-US" dirty="0">
                <a:solidFill>
                  <a:srgbClr val="000080"/>
                </a:solidFill>
                <a:latin typeface="Calibri" pitchFamily="34" charset="0"/>
                <a:cs typeface="Times New Roman" pitchFamily="18" charset="0"/>
              </a:rPr>
              <a:t>Silver medal of </a:t>
            </a:r>
            <a:r>
              <a:rPr lang="en-US" dirty="0" err="1" smtClean="0">
                <a:solidFill>
                  <a:srgbClr val="000080"/>
                </a:solidFill>
                <a:latin typeface="Calibri" pitchFamily="34" charset="0"/>
                <a:cs typeface="Times New Roman" pitchFamily="18" charset="0"/>
              </a:rPr>
              <a:t>VDNKh</a:t>
            </a:r>
            <a:r>
              <a:rPr lang="en-US" dirty="0" smtClean="0">
                <a:solidFill>
                  <a:srgbClr val="000080"/>
                </a:solidFill>
                <a:latin typeface="Calibri" pitchFamily="34" charset="0"/>
                <a:cs typeface="Times New Roman" pitchFamily="18" charset="0"/>
              </a:rPr>
              <a:t>, </a:t>
            </a:r>
            <a:r>
              <a:rPr lang="en-US" dirty="0">
                <a:solidFill>
                  <a:srgbClr val="000080"/>
                </a:solidFill>
                <a:latin typeface="Calibri" pitchFamily="34" charset="0"/>
                <a:cs typeface="Times New Roman" pitchFamily="18" charset="0"/>
              </a:rPr>
              <a:t>1976;</a:t>
            </a:r>
            <a:endParaRPr lang="ru-RU" dirty="0">
              <a:latin typeface="Calibri" pitchFamily="34" charset="0"/>
            </a:endParaRPr>
          </a:p>
          <a:p>
            <a:pPr indent="430213" defTabSz="873125" eaLnBrk="0" hangingPunct="0">
              <a:buFont typeface="Wingdings" pitchFamily="2" charset="2"/>
              <a:buChar char="Ø"/>
            </a:pPr>
            <a:r>
              <a:rPr lang="en-US" dirty="0">
                <a:solidFill>
                  <a:srgbClr val="000080"/>
                </a:solidFill>
                <a:latin typeface="Calibri" pitchFamily="34" charset="0"/>
                <a:cs typeface="Times New Roman" pitchFamily="18" charset="0"/>
              </a:rPr>
              <a:t>Bronze medal of </a:t>
            </a:r>
            <a:r>
              <a:rPr lang="en-US" dirty="0" err="1" smtClean="0">
                <a:solidFill>
                  <a:srgbClr val="000080"/>
                </a:solidFill>
                <a:latin typeface="Calibri" pitchFamily="34" charset="0"/>
                <a:cs typeface="Times New Roman" pitchFamily="18" charset="0"/>
              </a:rPr>
              <a:t>VDNKh</a:t>
            </a:r>
            <a:r>
              <a:rPr lang="en-US" dirty="0" smtClean="0">
                <a:solidFill>
                  <a:srgbClr val="000080"/>
                </a:solidFill>
                <a:latin typeface="Calibri" pitchFamily="34" charset="0"/>
                <a:cs typeface="Times New Roman" pitchFamily="18" charset="0"/>
              </a:rPr>
              <a:t>, 1977 and </a:t>
            </a:r>
            <a:r>
              <a:rPr lang="en-US" dirty="0">
                <a:solidFill>
                  <a:srgbClr val="000080"/>
                </a:solidFill>
                <a:latin typeface="Calibri" pitchFamily="34" charset="0"/>
                <a:cs typeface="Times New Roman" pitchFamily="18" charset="0"/>
              </a:rPr>
              <a:t>1986;</a:t>
            </a:r>
            <a:endParaRPr lang="ru-RU" dirty="0">
              <a:latin typeface="Calibri" pitchFamily="34" charset="0"/>
            </a:endParaRPr>
          </a:p>
          <a:p>
            <a:pPr indent="430213" defTabSz="873125" eaLnBrk="0" hangingPunct="0">
              <a:buFont typeface="Wingdings" pitchFamily="2" charset="2"/>
              <a:buChar char="Ø"/>
            </a:pPr>
            <a:r>
              <a:rPr lang="en-US" dirty="0" err="1" smtClean="0">
                <a:solidFill>
                  <a:srgbClr val="000080"/>
                </a:solidFill>
                <a:latin typeface="Calibri" pitchFamily="34" charset="0"/>
                <a:cs typeface="Times New Roman" pitchFamily="18" charset="0"/>
              </a:rPr>
              <a:t>Vernadsky</a:t>
            </a:r>
            <a:r>
              <a:rPr lang="en-US" dirty="0" smtClean="0">
                <a:solidFill>
                  <a:srgbClr val="000080"/>
                </a:solidFill>
                <a:latin typeface="Calibri" pitchFamily="34" charset="0"/>
                <a:cs typeface="Times New Roman" pitchFamily="18" charset="0"/>
              </a:rPr>
              <a:t> </a:t>
            </a:r>
            <a:r>
              <a:rPr lang="en-US" dirty="0">
                <a:solidFill>
                  <a:srgbClr val="000080"/>
                </a:solidFill>
                <a:latin typeface="Calibri" pitchFamily="34" charset="0"/>
                <a:cs typeface="Times New Roman" pitchFamily="18" charset="0"/>
              </a:rPr>
              <a:t>A</a:t>
            </a:r>
            <a:r>
              <a:rPr lang="en-US" dirty="0" smtClean="0">
                <a:solidFill>
                  <a:srgbClr val="000080"/>
                </a:solidFill>
                <a:latin typeface="Calibri" pitchFamily="34" charset="0"/>
                <a:cs typeface="Times New Roman" pitchFamily="18" charset="0"/>
              </a:rPr>
              <a:t>ward</a:t>
            </a:r>
            <a:r>
              <a:rPr lang="en-US" dirty="0">
                <a:solidFill>
                  <a:srgbClr val="000080"/>
                </a:solidFill>
                <a:latin typeface="Calibri" pitchFamily="34" charset="0"/>
                <a:cs typeface="Times New Roman" pitchFamily="18" charset="0"/>
              </a:rPr>
              <a:t>, 2008;</a:t>
            </a:r>
            <a:endParaRPr lang="ru-RU" dirty="0">
              <a:latin typeface="Calibri" pitchFamily="34" charset="0"/>
            </a:endParaRPr>
          </a:p>
          <a:p>
            <a:pPr indent="430213" defTabSz="873125" eaLnBrk="0" hangingPunct="0">
              <a:buFont typeface="Wingdings" pitchFamily="2" charset="2"/>
              <a:buChar char="Ø"/>
            </a:pPr>
            <a:r>
              <a:rPr lang="en-US" dirty="0">
                <a:solidFill>
                  <a:srgbClr val="000080"/>
                </a:solidFill>
                <a:latin typeface="Calibri" pitchFamily="34" charset="0"/>
                <a:cs typeface="Times New Roman" pitchFamily="18" charset="0"/>
              </a:rPr>
              <a:t>Golden medal of X Moscow International Saloon of Innovation and Investment, 2010;</a:t>
            </a:r>
            <a:endParaRPr lang="ru-RU" dirty="0">
              <a:latin typeface="Calibri" pitchFamily="34" charset="0"/>
            </a:endParaRPr>
          </a:p>
          <a:p>
            <a:pPr indent="430213" defTabSz="873125" eaLnBrk="0" hangingPunct="0">
              <a:buFont typeface="Wingdings" pitchFamily="2" charset="2"/>
              <a:buChar char="Ø"/>
            </a:pPr>
            <a:r>
              <a:rPr lang="en-US" dirty="0">
                <a:solidFill>
                  <a:srgbClr val="000080"/>
                </a:solidFill>
                <a:latin typeface="Calibri" pitchFamily="34" charset="0"/>
                <a:cs typeface="Times New Roman" pitchFamily="18" charset="0"/>
              </a:rPr>
              <a:t>Golden medal of All-Russia Exhibition Center (Exhibition “Golden Autumn”), 2010;</a:t>
            </a:r>
          </a:p>
          <a:p>
            <a:pPr indent="430213" defTabSz="873125" eaLnBrk="0" hangingPunct="0">
              <a:buFont typeface="Wingdings" pitchFamily="2" charset="2"/>
              <a:buChar char="Ø"/>
            </a:pPr>
            <a:r>
              <a:rPr lang="en-US" dirty="0">
                <a:solidFill>
                  <a:srgbClr val="000080"/>
                </a:solidFill>
                <a:latin typeface="Calibri" pitchFamily="34" charset="0"/>
                <a:cs typeface="Times New Roman" pitchFamily="18" charset="0"/>
              </a:rPr>
              <a:t>Two Silver medal of All-Russia Exhibition Center (Exhibition “Golden Autumn”), 2010;</a:t>
            </a:r>
            <a:endParaRPr lang="ru-RU" dirty="0">
              <a:solidFill>
                <a:srgbClr val="000080"/>
              </a:solidFill>
              <a:latin typeface="Calibri" pitchFamily="34" charset="0"/>
              <a:cs typeface="Times New Roman" pitchFamily="18" charset="0"/>
            </a:endParaRPr>
          </a:p>
          <a:p>
            <a:pPr indent="430213" defTabSz="873125" eaLnBrk="0" hangingPunct="0">
              <a:buFont typeface="Wingdings" pitchFamily="2" charset="2"/>
              <a:buChar char="Ø"/>
            </a:pPr>
            <a:r>
              <a:rPr lang="en-US" dirty="0">
                <a:solidFill>
                  <a:srgbClr val="000080"/>
                </a:solidFill>
                <a:latin typeface="Calibri" pitchFamily="34" charset="0"/>
                <a:cs typeface="Times New Roman" pitchFamily="18" charset="0"/>
              </a:rPr>
              <a:t>Bronze medal of All-Russia Exhibition Center (Exhibition “Golden Autumn”), 2010;</a:t>
            </a:r>
            <a:endParaRPr lang="ru-RU" dirty="0">
              <a:latin typeface="Calibri" pitchFamily="34" charset="0"/>
            </a:endParaRPr>
          </a:p>
          <a:p>
            <a:pPr indent="430213" defTabSz="873125" eaLnBrk="0" hangingPunct="0">
              <a:buFont typeface="Wingdings" pitchFamily="2" charset="2"/>
              <a:buChar char="Ø"/>
            </a:pPr>
            <a:r>
              <a:rPr lang="en-US" dirty="0">
                <a:solidFill>
                  <a:srgbClr val="000080"/>
                </a:solidFill>
                <a:latin typeface="Calibri" pitchFamily="34" charset="0"/>
                <a:cs typeface="Times New Roman" pitchFamily="18" charset="0"/>
              </a:rPr>
              <a:t>Diploma of IX Investment Economical Summit, </a:t>
            </a:r>
            <a:r>
              <a:rPr lang="en-US" dirty="0" err="1">
                <a:solidFill>
                  <a:srgbClr val="000080"/>
                </a:solidFill>
                <a:latin typeface="Calibri" pitchFamily="34" charset="0"/>
                <a:cs typeface="Times New Roman" pitchFamily="18" charset="0"/>
              </a:rPr>
              <a:t>Sochy</a:t>
            </a:r>
            <a:r>
              <a:rPr lang="en-US" dirty="0">
                <a:solidFill>
                  <a:srgbClr val="000080"/>
                </a:solidFill>
                <a:latin typeface="Calibri" pitchFamily="34" charset="0"/>
                <a:cs typeface="Times New Roman" pitchFamily="18" charset="0"/>
              </a:rPr>
              <a:t>, </a:t>
            </a:r>
            <a:r>
              <a:rPr lang="en-US" dirty="0" smtClean="0">
                <a:solidFill>
                  <a:srgbClr val="000080"/>
                </a:solidFill>
                <a:latin typeface="Calibri" pitchFamily="34" charset="0"/>
                <a:cs typeface="Times New Roman" pitchFamily="18" charset="0"/>
              </a:rPr>
              <a:t>2010;</a:t>
            </a:r>
            <a:endParaRPr lang="ru-RU" dirty="0">
              <a:solidFill>
                <a:srgbClr val="000080"/>
              </a:solidFill>
              <a:latin typeface="Calibri" pitchFamily="34" charset="0"/>
              <a:cs typeface="Times New Roman" pitchFamily="18" charset="0"/>
            </a:endParaRPr>
          </a:p>
          <a:p>
            <a:pPr indent="430213" defTabSz="873125" eaLnBrk="0" hangingPunct="0">
              <a:buFont typeface="Wingdings" pitchFamily="2" charset="2"/>
              <a:buChar char="Ø"/>
            </a:pPr>
            <a:r>
              <a:rPr lang="en-US" dirty="0">
                <a:solidFill>
                  <a:srgbClr val="000080"/>
                </a:solidFill>
                <a:latin typeface="Calibri" pitchFamily="34" charset="0"/>
              </a:rPr>
              <a:t>Diploma of High Technology Exhibition, Rostov-on-Don, 2010.</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5"/>
          <p:cNvSpPr>
            <a:spLocks noGrp="1"/>
          </p:cNvSpPr>
          <p:nvPr>
            <p:ph type="sldNum" sz="quarter" idx="12"/>
          </p:nvPr>
        </p:nvSpPr>
        <p:spPr>
          <a:ln/>
        </p:spPr>
        <p:txBody>
          <a:bodyPr/>
          <a:lstStyle/>
          <a:p>
            <a:fld id="{60DE04FF-A3BB-4DFE-B684-EFE031994535}" type="slidenum">
              <a:rPr lang="ru-RU"/>
              <a:pPr/>
              <a:t>42</a:t>
            </a:fld>
            <a:endParaRPr lang="ru-RU"/>
          </a:p>
        </p:txBody>
      </p:sp>
      <p:pic>
        <p:nvPicPr>
          <p:cNvPr id="575490" name="Picture 2" descr="BGT"/>
          <p:cNvPicPr>
            <a:picLocks noChangeAspect="1" noChangeArrowheads="1"/>
          </p:cNvPicPr>
          <p:nvPr/>
        </p:nvPicPr>
        <p:blipFill>
          <a:blip r:embed="rId2" cstate="print"/>
          <a:srcRect l="813" b="8995"/>
          <a:stretch>
            <a:fillRect/>
          </a:stretch>
        </p:blipFill>
        <p:spPr bwMode="auto">
          <a:xfrm>
            <a:off x="467544" y="404664"/>
            <a:ext cx="3351678" cy="2520280"/>
          </a:xfrm>
          <a:prstGeom prst="rect">
            <a:avLst/>
          </a:prstGeom>
          <a:noFill/>
        </p:spPr>
      </p:pic>
      <p:pic>
        <p:nvPicPr>
          <p:cNvPr id="575492" name="Picture 4" descr="IJEP"/>
          <p:cNvPicPr>
            <a:picLocks noChangeAspect="1" noChangeArrowheads="1"/>
          </p:cNvPicPr>
          <p:nvPr/>
        </p:nvPicPr>
        <p:blipFill>
          <a:blip r:embed="rId3" cstate="print"/>
          <a:srcRect b="42035"/>
          <a:stretch>
            <a:fillRect/>
          </a:stretch>
        </p:blipFill>
        <p:spPr bwMode="auto">
          <a:xfrm>
            <a:off x="5148064" y="2184226"/>
            <a:ext cx="3672407" cy="2727414"/>
          </a:xfrm>
          <a:prstGeom prst="rect">
            <a:avLst/>
          </a:prstGeom>
          <a:noFill/>
        </p:spPr>
      </p:pic>
      <p:sp>
        <p:nvSpPr>
          <p:cNvPr id="2" name="TextBox 5"/>
          <p:cNvSpPr txBox="1">
            <a:spLocks noChangeArrowheads="1"/>
          </p:cNvSpPr>
          <p:nvPr/>
        </p:nvSpPr>
        <p:spPr bwMode="auto">
          <a:xfrm>
            <a:off x="6228184" y="4941168"/>
            <a:ext cx="2592387" cy="395903"/>
          </a:xfrm>
          <a:prstGeom prst="rect">
            <a:avLst/>
          </a:prstGeom>
          <a:solidFill>
            <a:srgbClr val="00CCFF">
              <a:alpha val="23000"/>
            </a:srgbClr>
          </a:solidFill>
          <a:ln w="9525">
            <a:noFill/>
            <a:miter lim="800000"/>
            <a:headEnd/>
            <a:tailEnd/>
          </a:ln>
        </p:spPr>
        <p:txBody>
          <a:bodyPr lIns="87275" tIns="43637" rIns="87275" bIns="43637">
            <a:spAutoFit/>
          </a:bodyPr>
          <a:lstStyle/>
          <a:p>
            <a:pPr marL="342900" indent="-342900" defTabSz="873125"/>
            <a:r>
              <a:rPr lang="ru-RU" sz="2000" i="1" dirty="0" smtClean="0">
                <a:hlinkClick r:id="rId4"/>
              </a:rPr>
              <a:t>http://ejournal33.com</a:t>
            </a:r>
            <a:endParaRPr lang="en-US" sz="2000" i="1" dirty="0" smtClean="0"/>
          </a:p>
        </p:txBody>
      </p:sp>
      <p:pic>
        <p:nvPicPr>
          <p:cNvPr id="605186" name="Picture 2" descr="C:\Users\kalinitch\Pictures\EJRE.png"/>
          <p:cNvPicPr>
            <a:picLocks noChangeAspect="1" noChangeArrowheads="1"/>
          </p:cNvPicPr>
          <p:nvPr/>
        </p:nvPicPr>
        <p:blipFill>
          <a:blip r:embed="rId5" cstate="print"/>
          <a:srcRect/>
          <a:stretch>
            <a:fillRect/>
          </a:stretch>
        </p:blipFill>
        <p:spPr bwMode="auto">
          <a:xfrm>
            <a:off x="971600" y="3819229"/>
            <a:ext cx="3456384" cy="2452740"/>
          </a:xfrm>
          <a:prstGeom prst="rect">
            <a:avLst/>
          </a:prstGeom>
          <a:noFill/>
        </p:spPr>
      </p:pic>
      <p:sp>
        <p:nvSpPr>
          <p:cNvPr id="6" name="TextBox 5"/>
          <p:cNvSpPr txBox="1">
            <a:spLocks noChangeArrowheads="1"/>
          </p:cNvSpPr>
          <p:nvPr/>
        </p:nvSpPr>
        <p:spPr bwMode="auto">
          <a:xfrm>
            <a:off x="1403648" y="2852936"/>
            <a:ext cx="2592387" cy="395903"/>
          </a:xfrm>
          <a:prstGeom prst="rect">
            <a:avLst/>
          </a:prstGeom>
          <a:solidFill>
            <a:srgbClr val="00CCFF">
              <a:alpha val="23000"/>
            </a:srgbClr>
          </a:solidFill>
          <a:ln w="9525">
            <a:noFill/>
            <a:miter lim="800000"/>
            <a:headEnd/>
            <a:tailEnd/>
          </a:ln>
        </p:spPr>
        <p:txBody>
          <a:bodyPr lIns="87275" tIns="43637" rIns="87275" bIns="43637">
            <a:spAutoFit/>
          </a:bodyPr>
          <a:lstStyle/>
          <a:p>
            <a:pPr marL="342900" indent="-342900" defTabSz="873125"/>
            <a:r>
              <a:rPr lang="ru-RU" sz="2000" i="1" dirty="0">
                <a:hlinkClick r:id="rId6"/>
              </a:rPr>
              <a:t>http://</a:t>
            </a:r>
            <a:r>
              <a:rPr lang="ru-RU" sz="2000" i="1" dirty="0" smtClean="0">
                <a:hlinkClick r:id="rId6"/>
              </a:rPr>
              <a:t>ejournal19.com</a:t>
            </a:r>
            <a:endParaRPr lang="ru-RU" sz="2000" i="1" dirty="0" smtClean="0"/>
          </a:p>
        </p:txBody>
      </p:sp>
      <p:sp>
        <p:nvSpPr>
          <p:cNvPr id="8" name="TextBox 7"/>
          <p:cNvSpPr txBox="1">
            <a:spLocks noChangeArrowheads="1"/>
          </p:cNvSpPr>
          <p:nvPr/>
        </p:nvSpPr>
        <p:spPr bwMode="auto">
          <a:xfrm>
            <a:off x="2051720" y="6093296"/>
            <a:ext cx="2592387" cy="395903"/>
          </a:xfrm>
          <a:prstGeom prst="rect">
            <a:avLst/>
          </a:prstGeom>
          <a:solidFill>
            <a:srgbClr val="00CCFF">
              <a:alpha val="23000"/>
            </a:srgbClr>
          </a:solidFill>
          <a:ln w="9525">
            <a:noFill/>
            <a:miter lim="800000"/>
            <a:headEnd/>
            <a:tailEnd/>
          </a:ln>
        </p:spPr>
        <p:txBody>
          <a:bodyPr lIns="87275" tIns="43637" rIns="87275" bIns="43637">
            <a:spAutoFit/>
          </a:bodyPr>
          <a:lstStyle/>
          <a:p>
            <a:pPr marL="342900" indent="-342900" defTabSz="873125"/>
            <a:r>
              <a:rPr lang="en-US" sz="2000" i="1" dirty="0" smtClean="0">
                <a:hlinkClick r:id="rId7"/>
              </a:rPr>
              <a:t>http://ejournal51.com</a:t>
            </a:r>
            <a:endParaRPr lang="en-US" sz="2000" i="1" dirty="0"/>
          </a:p>
        </p:txBody>
      </p:sp>
      <p:sp>
        <p:nvSpPr>
          <p:cNvPr id="9" name="TextBox 5"/>
          <p:cNvSpPr txBox="1">
            <a:spLocks noChangeArrowheads="1"/>
          </p:cNvSpPr>
          <p:nvPr/>
        </p:nvSpPr>
        <p:spPr bwMode="auto">
          <a:xfrm>
            <a:off x="3995936" y="692696"/>
            <a:ext cx="4824536" cy="672902"/>
          </a:xfrm>
          <a:prstGeom prst="rect">
            <a:avLst/>
          </a:prstGeom>
          <a:solidFill>
            <a:srgbClr val="00CCFF">
              <a:alpha val="23000"/>
            </a:srgbClr>
          </a:solidFill>
          <a:ln w="9525">
            <a:noFill/>
            <a:miter lim="800000"/>
            <a:headEnd/>
            <a:tailEnd/>
          </a:ln>
        </p:spPr>
        <p:txBody>
          <a:bodyPr wrap="square" lIns="87275" tIns="43637" rIns="87275" bIns="43637">
            <a:spAutoFit/>
          </a:bodyPr>
          <a:lstStyle/>
          <a:p>
            <a:pPr marL="342900" indent="-342900" defTabSz="873125"/>
            <a:r>
              <a:rPr lang="en-US" sz="1800" dirty="0">
                <a:hlinkClick r:id="rId8"/>
              </a:rPr>
              <a:t>Academic Publishing House Researcher </a:t>
            </a:r>
            <a:r>
              <a:rPr lang="en-US" sz="1800" dirty="0" err="1">
                <a:hlinkClick r:id="rId8"/>
              </a:rPr>
              <a:t>s.r.o</a:t>
            </a:r>
            <a:r>
              <a:rPr lang="en-US" sz="1800" dirty="0">
                <a:hlinkClick r:id="rId8"/>
              </a:rPr>
              <a:t>.</a:t>
            </a:r>
            <a:endParaRPr lang="en-US" sz="1800" i="1" dirty="0" smtClean="0"/>
          </a:p>
          <a:p>
            <a:pPr marL="342900" indent="-342900" defTabSz="873125"/>
            <a:r>
              <a:rPr lang="en-US" sz="2000" i="1" dirty="0" smtClean="0"/>
              <a:t>http://aphrsro.net/</a:t>
            </a:r>
          </a:p>
        </p:txBody>
      </p:sp>
    </p:spTree>
  </p:cSld>
  <p:clrMapOvr>
    <a:masterClrMapping/>
  </p:clrMapOvr>
  <p:transition advTm="6531"/>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5"/>
          <p:cNvSpPr>
            <a:spLocks noGrp="1"/>
          </p:cNvSpPr>
          <p:nvPr>
            <p:ph type="sldNum" sz="quarter" idx="12"/>
          </p:nvPr>
        </p:nvSpPr>
        <p:spPr>
          <a:ln/>
        </p:spPr>
        <p:txBody>
          <a:bodyPr/>
          <a:lstStyle/>
          <a:p>
            <a:fld id="{423BB4F8-4293-4840-A63C-90CDEC0E7353}" type="slidenum">
              <a:rPr lang="ru-RU"/>
              <a:pPr/>
              <a:t>43</a:t>
            </a:fld>
            <a:endParaRPr lang="ru-RU"/>
          </a:p>
        </p:txBody>
      </p:sp>
      <p:pic>
        <p:nvPicPr>
          <p:cNvPr id="226306" name="Picture 2" descr="Изображение 336"/>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26307" name="Прямоугольник 2"/>
          <p:cNvSpPr>
            <a:spLocks noChangeArrowheads="1"/>
          </p:cNvSpPr>
          <p:nvPr/>
        </p:nvSpPr>
        <p:spPr bwMode="auto">
          <a:xfrm>
            <a:off x="0" y="6031210"/>
            <a:ext cx="3784486" cy="826790"/>
          </a:xfrm>
          <a:prstGeom prst="rect">
            <a:avLst/>
          </a:prstGeom>
          <a:noFill/>
          <a:ln w="9525">
            <a:noFill/>
            <a:miter lim="800000"/>
            <a:headEnd/>
            <a:tailEnd/>
          </a:ln>
        </p:spPr>
        <p:txBody>
          <a:bodyPr wrap="none" lIns="87275" tIns="43637" rIns="87275" bIns="43637">
            <a:spAutoFit/>
          </a:bodyPr>
          <a:lstStyle/>
          <a:p>
            <a:pPr defTabSz="873125"/>
            <a:r>
              <a:rPr lang="en-US" sz="2400" dirty="0">
                <a:solidFill>
                  <a:schemeClr val="bg1"/>
                </a:solidFill>
                <a:latin typeface="Calibri" pitchFamily="34" charset="0"/>
              </a:rPr>
              <a:t>Colleagues </a:t>
            </a:r>
            <a:endParaRPr lang="en-US" sz="2400" dirty="0" smtClean="0">
              <a:solidFill>
                <a:schemeClr val="bg1"/>
              </a:solidFill>
              <a:latin typeface="Calibri" pitchFamily="34" charset="0"/>
            </a:endParaRPr>
          </a:p>
          <a:p>
            <a:pPr defTabSz="873125"/>
            <a:r>
              <a:rPr lang="en-US" sz="2400" dirty="0" smtClean="0">
                <a:solidFill>
                  <a:schemeClr val="bg1"/>
                </a:solidFill>
                <a:latin typeface="Calibri" pitchFamily="34" charset="0"/>
              </a:rPr>
              <a:t>Valery P</a:t>
            </a:r>
            <a:r>
              <a:rPr lang="en-US" sz="2400" dirty="0">
                <a:solidFill>
                  <a:schemeClr val="bg1"/>
                </a:solidFill>
                <a:latin typeface="Calibri" pitchFamily="34" charset="0"/>
              </a:rPr>
              <a:t>. </a:t>
            </a:r>
            <a:r>
              <a:rPr lang="en-US" sz="2400" dirty="0" err="1">
                <a:solidFill>
                  <a:schemeClr val="bg1"/>
                </a:solidFill>
                <a:latin typeface="Calibri" pitchFamily="34" charset="0"/>
              </a:rPr>
              <a:t>Kalinitchenko</a:t>
            </a:r>
            <a:r>
              <a:rPr lang="en-US" dirty="0">
                <a:solidFill>
                  <a:schemeClr val="bg1"/>
                </a:solidFill>
                <a:latin typeface="Calibri" pitchFamily="34" charset="0"/>
              </a:rPr>
              <a:t> </a:t>
            </a:r>
            <a:r>
              <a:rPr lang="en-US" sz="2400" dirty="0">
                <a:solidFill>
                  <a:schemeClr val="bg1"/>
                </a:solidFill>
                <a:latin typeface="Calibri" pitchFamily="34" charset="0"/>
              </a:rPr>
              <a:t>(right)</a:t>
            </a:r>
            <a:endParaRPr lang="ru-RU" sz="2400" dirty="0">
              <a:solidFill>
                <a:schemeClr val="bg1"/>
              </a:solidFill>
              <a:latin typeface="Calibri" pitchFamily="34" charset="0"/>
            </a:endParaRPr>
          </a:p>
        </p:txBody>
      </p:sp>
      <p:sp>
        <p:nvSpPr>
          <p:cNvPr id="226308" name="Rectangle 4"/>
          <p:cNvSpPr>
            <a:spLocks/>
          </p:cNvSpPr>
          <p:nvPr/>
        </p:nvSpPr>
        <p:spPr bwMode="auto">
          <a:xfrm>
            <a:off x="457200" y="274638"/>
            <a:ext cx="8229600" cy="850900"/>
          </a:xfrm>
          <a:prstGeom prst="rect">
            <a:avLst/>
          </a:prstGeom>
          <a:noFill/>
          <a:ln w="9525">
            <a:noFill/>
            <a:miter lim="800000"/>
            <a:headEnd/>
            <a:tailEnd/>
          </a:ln>
        </p:spPr>
        <p:txBody>
          <a:bodyPr lIns="87275" tIns="43637" rIns="87275" bIns="43637" anchor="ctr"/>
          <a:lstStyle/>
          <a:p>
            <a:pPr algn="ctr" defTabSz="873125" eaLnBrk="0" hangingPunct="0"/>
            <a:r>
              <a:rPr lang="en-US" sz="4200" dirty="0">
                <a:solidFill>
                  <a:srgbClr val="0F04A4"/>
                </a:solidFill>
                <a:latin typeface="Calibri" pitchFamily="34" charset="0"/>
              </a:rPr>
              <a:t>Thank you for your kind attention</a:t>
            </a:r>
            <a:endParaRPr lang="ru-RU" sz="4200" dirty="0">
              <a:solidFill>
                <a:srgbClr val="0F04A4"/>
              </a:solidFill>
              <a:latin typeface="Calibr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2E386053-AD32-4D9B-B4DD-CF28FDDF175C}" type="slidenum">
              <a:rPr lang="ru-RU"/>
              <a:pPr/>
              <a:t>5</a:t>
            </a:fld>
            <a:endParaRPr lang="ru-RU"/>
          </a:p>
        </p:txBody>
      </p:sp>
      <p:sp>
        <p:nvSpPr>
          <p:cNvPr id="343042" name="Rectangle 2"/>
          <p:cNvSpPr>
            <a:spLocks noChangeArrowheads="1"/>
          </p:cNvSpPr>
          <p:nvPr/>
        </p:nvSpPr>
        <p:spPr bwMode="auto">
          <a:xfrm>
            <a:off x="179512" y="332656"/>
            <a:ext cx="8712968" cy="6182102"/>
          </a:xfrm>
          <a:prstGeom prst="rect">
            <a:avLst/>
          </a:prstGeom>
          <a:solidFill>
            <a:srgbClr val="FFFF99"/>
          </a:solidFill>
          <a:ln w="9525">
            <a:solidFill>
              <a:schemeClr val="bg2"/>
            </a:solidFill>
            <a:miter lim="800000"/>
            <a:headEnd/>
            <a:tailEnd/>
          </a:ln>
          <a:effectLst/>
        </p:spPr>
        <p:txBody>
          <a:bodyPr wrap="square" lIns="87275" tIns="43637" rIns="87275" bIns="43637">
            <a:spAutoFit/>
          </a:bodyPr>
          <a:lstStyle/>
          <a:p>
            <a:pPr defTabSz="873125"/>
            <a:r>
              <a:rPr lang="en-US" sz="1800" dirty="0" smtClean="0"/>
              <a:t>For breakthrough </a:t>
            </a:r>
            <a:r>
              <a:rPr lang="en-US" dirty="0" smtClean="0"/>
              <a:t>the fundamental shortcomings of current industrial technological platform </a:t>
            </a:r>
            <a:r>
              <a:rPr lang="en-US" sz="1800" dirty="0" smtClean="0"/>
              <a:t>we propose </a:t>
            </a:r>
            <a:r>
              <a:rPr lang="en-US" dirty="0" smtClean="0"/>
              <a:t>a </a:t>
            </a:r>
            <a:r>
              <a:rPr lang="en-US" sz="1800" dirty="0" smtClean="0"/>
              <a:t>new field of science and </a:t>
            </a:r>
            <a:r>
              <a:rPr lang="en-US" dirty="0" smtClean="0"/>
              <a:t>technology world strategic </a:t>
            </a:r>
            <a:r>
              <a:rPr lang="en-US" sz="1800" dirty="0" smtClean="0"/>
              <a:t>development </a:t>
            </a:r>
            <a:r>
              <a:rPr lang="en-US" dirty="0" smtClean="0"/>
              <a:t>for the semiarid and arid </a:t>
            </a:r>
            <a:r>
              <a:rPr lang="en-US" dirty="0" smtClean="0">
                <a:solidFill>
                  <a:srgbClr val="FF0000"/>
                </a:solidFill>
              </a:rPr>
              <a:t>forestry</a:t>
            </a:r>
            <a:r>
              <a:rPr lang="en-US" dirty="0" smtClean="0"/>
              <a:t> improvement.</a:t>
            </a:r>
          </a:p>
          <a:p>
            <a:pPr defTabSz="873125"/>
            <a:r>
              <a:rPr lang="en-US" sz="1800" dirty="0" smtClean="0"/>
              <a:t> – </a:t>
            </a:r>
            <a:r>
              <a:rPr lang="en-US" sz="1800" i="1" u="sng" dirty="0" err="1" smtClean="0"/>
              <a:t>Biogeosystem</a:t>
            </a:r>
            <a:r>
              <a:rPr lang="en-US" sz="1800" i="1" u="sng" dirty="0" smtClean="0"/>
              <a:t> </a:t>
            </a:r>
            <a:r>
              <a:rPr lang="en-US" sz="1800" i="1" u="sng" dirty="0"/>
              <a:t>Technique</a:t>
            </a:r>
            <a:r>
              <a:rPr lang="en-US" sz="1800" dirty="0"/>
              <a:t> </a:t>
            </a:r>
            <a:r>
              <a:rPr lang="en-US" sz="1800" i="1" dirty="0"/>
              <a:t>(BGT</a:t>
            </a:r>
            <a:r>
              <a:rPr lang="en-US" sz="1800" i="1" dirty="0" smtClean="0"/>
              <a:t>*). </a:t>
            </a:r>
          </a:p>
          <a:p>
            <a:pPr defTabSz="873125"/>
            <a:endParaRPr lang="en-US" sz="1800" dirty="0" smtClean="0"/>
          </a:p>
          <a:p>
            <a:pPr defTabSz="873125"/>
            <a:r>
              <a:rPr lang="en-US" sz="1800" dirty="0" smtClean="0"/>
              <a:t>We </a:t>
            </a:r>
            <a:r>
              <a:rPr lang="en-US" dirty="0" smtClean="0"/>
              <a:t>m</a:t>
            </a:r>
            <a:r>
              <a:rPr lang="en-US" sz="1800" dirty="0" smtClean="0"/>
              <a:t>ean </a:t>
            </a:r>
            <a:r>
              <a:rPr lang="en-US" dirty="0" smtClean="0"/>
              <a:t>BGT* </a:t>
            </a:r>
            <a:r>
              <a:rPr lang="en-US" sz="1800" dirty="0" smtClean="0"/>
              <a:t>as the </a:t>
            </a:r>
            <a:r>
              <a:rPr lang="en-US" sz="1800" dirty="0"/>
              <a:t>only opportunity for further development and </a:t>
            </a:r>
            <a:r>
              <a:rPr lang="en-US" sz="1800" dirty="0" smtClean="0"/>
              <a:t>the way to overcome </a:t>
            </a:r>
            <a:r>
              <a:rPr lang="en-US" sz="1800" u="sng" dirty="0"/>
              <a:t>the large-scale calls</a:t>
            </a:r>
            <a:r>
              <a:rPr lang="en-US" sz="1800" dirty="0"/>
              <a:t>:</a:t>
            </a:r>
          </a:p>
          <a:p>
            <a:pPr defTabSz="873125"/>
            <a:endParaRPr lang="en-US" sz="1800" dirty="0">
              <a:solidFill>
                <a:srgbClr val="FF0000"/>
              </a:solidFill>
            </a:endParaRPr>
          </a:p>
          <a:p>
            <a:pPr defTabSz="873125"/>
            <a:r>
              <a:rPr lang="en-US" sz="1800" dirty="0">
                <a:solidFill>
                  <a:srgbClr val="FF0000"/>
                </a:solidFill>
              </a:rPr>
              <a:t>sustainable evolution of </a:t>
            </a:r>
            <a:r>
              <a:rPr lang="en-US" sz="1800" u="sng" dirty="0">
                <a:solidFill>
                  <a:srgbClr val="FF0000"/>
                </a:solidFill>
              </a:rPr>
              <a:t>healthy</a:t>
            </a:r>
            <a:r>
              <a:rPr lang="en-US" sz="1800" dirty="0">
                <a:solidFill>
                  <a:srgbClr val="FF0000"/>
                </a:solidFill>
              </a:rPr>
              <a:t> soil</a:t>
            </a:r>
            <a:r>
              <a:rPr lang="en-US" sz="1800" dirty="0" smtClean="0">
                <a:solidFill>
                  <a:srgbClr val="FF0000"/>
                </a:solidFill>
              </a:rPr>
              <a:t>, better soil conditions for </a:t>
            </a:r>
            <a:r>
              <a:rPr lang="en-US" sz="1800" dirty="0" err="1" smtClean="0">
                <a:solidFill>
                  <a:srgbClr val="FF0000"/>
                </a:solidFill>
              </a:rPr>
              <a:t>humic</a:t>
            </a:r>
            <a:r>
              <a:rPr lang="en-US" sz="1800" dirty="0" smtClean="0">
                <a:solidFill>
                  <a:srgbClr val="FF0000"/>
                </a:solidFill>
              </a:rPr>
              <a:t> substances, water </a:t>
            </a:r>
            <a:r>
              <a:rPr lang="en-US" sz="1800" dirty="0">
                <a:solidFill>
                  <a:srgbClr val="FF0000"/>
                </a:solidFill>
              </a:rPr>
              <a:t>saving, </a:t>
            </a:r>
            <a:r>
              <a:rPr lang="en-US" sz="1800" dirty="0" smtClean="0">
                <a:solidFill>
                  <a:srgbClr val="FF0000"/>
                </a:solidFill>
              </a:rPr>
              <a:t>high </a:t>
            </a:r>
            <a:r>
              <a:rPr lang="en-US" sz="1800" dirty="0">
                <a:solidFill>
                  <a:srgbClr val="FF0000"/>
                </a:solidFill>
              </a:rPr>
              <a:t>soil fertility,</a:t>
            </a:r>
            <a:r>
              <a:rPr lang="ru-RU" sz="1800" dirty="0">
                <a:solidFill>
                  <a:srgbClr val="FF0000"/>
                </a:solidFill>
              </a:rPr>
              <a:t> </a:t>
            </a:r>
            <a:r>
              <a:rPr lang="en-US" sz="1800" dirty="0" smtClean="0">
                <a:solidFill>
                  <a:srgbClr val="FF0000"/>
                </a:solidFill>
              </a:rPr>
              <a:t>high </a:t>
            </a:r>
            <a:r>
              <a:rPr lang="en-US" sz="1800" dirty="0">
                <a:solidFill>
                  <a:srgbClr val="FF0000"/>
                </a:solidFill>
              </a:rPr>
              <a:t>quality</a:t>
            </a:r>
            <a:r>
              <a:rPr lang="ru-RU" sz="1800" dirty="0">
                <a:solidFill>
                  <a:srgbClr val="FF0000"/>
                </a:solidFill>
              </a:rPr>
              <a:t> </a:t>
            </a:r>
            <a:r>
              <a:rPr lang="en-US" sz="1800" dirty="0" smtClean="0">
                <a:solidFill>
                  <a:srgbClr val="FF0000"/>
                </a:solidFill>
              </a:rPr>
              <a:t>environment – </a:t>
            </a:r>
            <a:r>
              <a:rPr lang="en-US" dirty="0" smtClean="0"/>
              <a:t>to increase the </a:t>
            </a:r>
            <a:r>
              <a:rPr lang="en-US" sz="1800" dirty="0" smtClean="0"/>
              <a:t>Biosphere </a:t>
            </a:r>
            <a:r>
              <a:rPr lang="en-US" dirty="0" smtClean="0"/>
              <a:t>stability and semiarid </a:t>
            </a:r>
            <a:r>
              <a:rPr lang="en-US" dirty="0" err="1" smtClean="0"/>
              <a:t>silviculture</a:t>
            </a:r>
            <a:r>
              <a:rPr lang="en-US" dirty="0" smtClean="0"/>
              <a:t> sustainability. </a:t>
            </a:r>
            <a:endParaRPr lang="ru-RU" sz="1800" dirty="0">
              <a:solidFill>
                <a:srgbClr val="FF0000"/>
              </a:solidFill>
            </a:endParaRPr>
          </a:p>
          <a:p>
            <a:pPr defTabSz="873125"/>
            <a:endParaRPr lang="en-US" sz="1800" dirty="0" smtClean="0"/>
          </a:p>
          <a:p>
            <a:pPr defTabSz="873125"/>
            <a:endParaRPr lang="en-US" sz="1800" dirty="0"/>
          </a:p>
          <a:p>
            <a:pPr defTabSz="873125"/>
            <a:r>
              <a:rPr lang="en-US" sz="1800" dirty="0"/>
              <a:t>BGT* – </a:t>
            </a:r>
            <a:r>
              <a:rPr lang="en-US" dirty="0" smtClean="0"/>
              <a:t>interdisciplinary institutional </a:t>
            </a:r>
            <a:r>
              <a:rPr lang="en-US" dirty="0" smtClean="0">
                <a:solidFill>
                  <a:srgbClr val="CC0066"/>
                </a:solidFill>
              </a:rPr>
              <a:t>innovative</a:t>
            </a:r>
            <a:r>
              <a:rPr lang="en-US" dirty="0" smtClean="0"/>
              <a:t> integrated </a:t>
            </a:r>
            <a:r>
              <a:rPr lang="en-US" sz="1800" dirty="0" smtClean="0"/>
              <a:t>solutions</a:t>
            </a:r>
            <a:r>
              <a:rPr lang="en-US" sz="1800" dirty="0"/>
              <a:t>, environmentally and economically sound, increasing the Earth biogeochemical flux, ensuring the synthesis of highly stable </a:t>
            </a:r>
            <a:r>
              <a:rPr lang="en-US" sz="1800" dirty="0" err="1"/>
              <a:t>biogeosystems</a:t>
            </a:r>
            <a:r>
              <a:rPr lang="en-US" sz="1800" dirty="0"/>
              <a:t>.</a:t>
            </a:r>
            <a:endParaRPr lang="ru-RU" sz="1800" dirty="0"/>
          </a:p>
          <a:p>
            <a:pPr defTabSz="873125"/>
            <a:endParaRPr lang="en-US" sz="1800" dirty="0"/>
          </a:p>
          <a:p>
            <a:pPr defTabSz="873125"/>
            <a:r>
              <a:rPr lang="en-US" sz="1800" dirty="0"/>
              <a:t>BGT* – implements a transcendental (uncommon for </a:t>
            </a:r>
            <a:r>
              <a:rPr lang="en-US" sz="1800" dirty="0" smtClean="0"/>
              <a:t>Nature, </a:t>
            </a:r>
            <a:r>
              <a:rPr lang="en-US" dirty="0" smtClean="0"/>
              <a:t>non-imitating natural processes</a:t>
            </a:r>
            <a:r>
              <a:rPr lang="en-US" sz="1800" dirty="0" smtClean="0"/>
              <a:t>) </a:t>
            </a:r>
            <a:r>
              <a:rPr lang="en-US" sz="1800" dirty="0"/>
              <a:t>technical approach to overcome the confrontation between </a:t>
            </a:r>
            <a:r>
              <a:rPr lang="en-US" dirty="0" smtClean="0"/>
              <a:t>technological development and </a:t>
            </a:r>
            <a:r>
              <a:rPr lang="en-US" sz="1800" dirty="0" smtClean="0"/>
              <a:t>biosphere</a:t>
            </a:r>
            <a:r>
              <a:rPr lang="en-US" dirty="0" smtClean="0"/>
              <a:t>.</a:t>
            </a:r>
            <a:endParaRPr lang="en-US" sz="1800" dirty="0" smtClean="0"/>
          </a:p>
          <a:p>
            <a:pPr defTabSz="873125"/>
            <a:endParaRPr lang="en-US" dirty="0" smtClean="0"/>
          </a:p>
          <a:p>
            <a:pPr defTabSz="873125"/>
            <a:r>
              <a:rPr lang="en-US" dirty="0" smtClean="0"/>
              <a:t>BGT* is proven in practice providing the synergy of theory and experiment.</a:t>
            </a:r>
          </a:p>
        </p:txBody>
      </p:sp>
    </p:spTree>
  </p:cSld>
  <p:clrMapOvr>
    <a:masterClrMapping/>
  </p:clrMapOvr>
  <p:transition advTm="6422"/>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5"/>
          <p:cNvSpPr>
            <a:spLocks noGrp="1"/>
          </p:cNvSpPr>
          <p:nvPr>
            <p:ph type="sldNum" sz="quarter" idx="12"/>
          </p:nvPr>
        </p:nvSpPr>
        <p:spPr>
          <a:ln/>
        </p:spPr>
        <p:txBody>
          <a:bodyPr/>
          <a:lstStyle/>
          <a:p>
            <a:fld id="{00E5530D-A32D-40D3-9500-3B093D5BAFA4}" type="slidenum">
              <a:rPr lang="ru-RU"/>
              <a:pPr/>
              <a:t>6</a:t>
            </a:fld>
            <a:endParaRPr lang="ru-RU" dirty="0"/>
          </a:p>
        </p:txBody>
      </p:sp>
      <p:sp>
        <p:nvSpPr>
          <p:cNvPr id="305154" name="Rectangle 2"/>
          <p:cNvSpPr>
            <a:spLocks noChangeArrowheads="1"/>
          </p:cNvSpPr>
          <p:nvPr/>
        </p:nvSpPr>
        <p:spPr bwMode="auto">
          <a:xfrm>
            <a:off x="323528" y="260648"/>
            <a:ext cx="8568952" cy="4781719"/>
          </a:xfrm>
          <a:prstGeom prst="rect">
            <a:avLst/>
          </a:prstGeom>
          <a:solidFill>
            <a:schemeClr val="bg1"/>
          </a:solidFill>
          <a:ln w="9525">
            <a:solidFill>
              <a:schemeClr val="bg2"/>
            </a:solidFill>
            <a:miter lim="800000"/>
            <a:headEnd/>
            <a:tailEnd/>
          </a:ln>
          <a:effectLst/>
        </p:spPr>
        <p:txBody>
          <a:bodyPr wrap="square" lIns="87275" tIns="43637" rIns="87275" bIns="43637">
            <a:spAutoFit/>
          </a:bodyPr>
          <a:lstStyle/>
          <a:p>
            <a:pPr defTabSz="873125"/>
            <a:endParaRPr lang="en-US" sz="1600" dirty="0" smtClean="0"/>
          </a:p>
          <a:p>
            <a:pPr defTabSz="873125"/>
            <a:r>
              <a:rPr lang="en-US" sz="1600" dirty="0" smtClean="0"/>
              <a:t>BGT* provides pre-planting soil processing, soil watering and </a:t>
            </a:r>
            <a:r>
              <a:rPr lang="en-US" sz="1600" dirty="0" err="1" smtClean="0"/>
              <a:t>fertigation</a:t>
            </a:r>
            <a:r>
              <a:rPr lang="en-US" sz="1600" dirty="0" smtClean="0"/>
              <a:t> (</a:t>
            </a:r>
            <a:r>
              <a:rPr lang="en-US" sz="1600" dirty="0" err="1" smtClean="0"/>
              <a:t>chemisation</a:t>
            </a:r>
            <a:r>
              <a:rPr lang="en-US" sz="1600" dirty="0" smtClean="0"/>
              <a:t>) for proper long-term artificial forestry.</a:t>
            </a:r>
          </a:p>
          <a:p>
            <a:pPr defTabSz="873125"/>
            <a:endParaRPr lang="en-US" sz="1600" dirty="0" smtClean="0"/>
          </a:p>
          <a:p>
            <a:pPr defTabSz="873125"/>
            <a:endParaRPr lang="en-US" sz="1600" dirty="0" smtClean="0"/>
          </a:p>
          <a:p>
            <a:pPr defTabSz="873125"/>
            <a:r>
              <a:rPr lang="en-US" sz="1600" dirty="0" smtClean="0"/>
              <a:t>The BGT* provide regulation of the fluxes of energy, matter (including organic carbon), water and higher biological productivity of artificial </a:t>
            </a:r>
            <a:r>
              <a:rPr lang="en-US" sz="1600" dirty="0" smtClean="0">
                <a:solidFill>
                  <a:srgbClr val="FF0000"/>
                </a:solidFill>
              </a:rPr>
              <a:t>forestry</a:t>
            </a:r>
            <a:r>
              <a:rPr lang="en-US" sz="1600" dirty="0" smtClean="0"/>
              <a:t>: </a:t>
            </a:r>
          </a:p>
          <a:p>
            <a:pPr defTabSz="873125"/>
            <a:endParaRPr lang="en-US" sz="1600" dirty="0" smtClean="0"/>
          </a:p>
          <a:p>
            <a:pPr defTabSz="873125"/>
            <a:r>
              <a:rPr lang="en-US" sz="1600" dirty="0" smtClean="0"/>
              <a:t>intra-soil machining provides productive fine aggregate system of the 20-50 cm soil layer for root development; </a:t>
            </a:r>
          </a:p>
          <a:p>
            <a:pPr defTabSz="873125"/>
            <a:endParaRPr lang="en-US" sz="1600" dirty="0" smtClean="0"/>
          </a:p>
          <a:p>
            <a:pPr defTabSz="873125"/>
            <a:r>
              <a:rPr lang="en-US" sz="1600" dirty="0" smtClean="0"/>
              <a:t>waste intra-soil dispersed recycling while intra-soil machining of the 20-50 cm soil layer provides better soil reclamation, remediation, plant nutrition, macro- and micro elements (including heavy metals), matter organic matter  transfer and turnover in the soil continuum; </a:t>
            </a:r>
          </a:p>
          <a:p>
            <a:pPr defTabSz="873125"/>
            <a:endParaRPr lang="en-US" sz="1600" dirty="0" smtClean="0"/>
          </a:p>
          <a:p>
            <a:pPr defTabSz="873125"/>
            <a:r>
              <a:rPr lang="en-US" sz="1600" dirty="0" smtClean="0"/>
              <a:t>intra-soil pulse continuous-discrete plant watering reduces the transpiration rate, water consumption of trees is less for 5-20 times, and at the same time provides increased biological productivity of forest plantation, reversible biological sequestration of carbon. </a:t>
            </a:r>
          </a:p>
          <a:p>
            <a:pPr defTabSz="873125"/>
            <a:endParaRPr lang="en-US" sz="1700" dirty="0"/>
          </a:p>
        </p:txBody>
      </p:sp>
      <p:sp>
        <p:nvSpPr>
          <p:cNvPr id="4" name="Rectangle 2"/>
          <p:cNvSpPr>
            <a:spLocks noChangeArrowheads="1"/>
          </p:cNvSpPr>
          <p:nvPr/>
        </p:nvSpPr>
        <p:spPr bwMode="auto">
          <a:xfrm>
            <a:off x="395536" y="5229200"/>
            <a:ext cx="8568952" cy="857568"/>
          </a:xfrm>
          <a:prstGeom prst="rect">
            <a:avLst/>
          </a:prstGeom>
          <a:solidFill>
            <a:schemeClr val="bg1"/>
          </a:solidFill>
          <a:ln w="9525">
            <a:solidFill>
              <a:schemeClr val="bg2"/>
            </a:solidFill>
            <a:miter lim="800000"/>
            <a:headEnd/>
            <a:tailEnd/>
          </a:ln>
          <a:effectLst/>
        </p:spPr>
        <p:txBody>
          <a:bodyPr wrap="square" lIns="87275" tIns="43637" rIns="87275" bIns="43637">
            <a:spAutoFit/>
          </a:bodyPr>
          <a:lstStyle/>
          <a:p>
            <a:r>
              <a:rPr lang="en-US" sz="1600" dirty="0" smtClean="0"/>
              <a:t>BGT* artificial forests, forest lines, recreational forest plantations can help to reduce the greenhouse emission, increase oxygen production, enlarge the soil carbon biological capacity, and improve </a:t>
            </a:r>
            <a:r>
              <a:rPr lang="en-US" sz="1600" dirty="0" err="1" smtClean="0"/>
              <a:t>silviculture</a:t>
            </a:r>
            <a:r>
              <a:rPr lang="en-US" sz="1600" dirty="0" smtClean="0"/>
              <a:t> land protective and recreational function.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Номер слайда 5"/>
          <p:cNvSpPr>
            <a:spLocks noGrp="1"/>
          </p:cNvSpPr>
          <p:nvPr>
            <p:ph type="sldNum" sz="quarter" idx="12"/>
          </p:nvPr>
        </p:nvSpPr>
        <p:spPr>
          <a:ln/>
        </p:spPr>
        <p:txBody>
          <a:bodyPr/>
          <a:lstStyle/>
          <a:p>
            <a:fld id="{BB294287-84BC-4850-9250-A977B99B74C2}" type="slidenum">
              <a:rPr lang="ru-RU"/>
              <a:pPr/>
              <a:t>7</a:t>
            </a:fld>
            <a:endParaRPr lang="ru-RU"/>
          </a:p>
        </p:txBody>
      </p:sp>
      <p:sp>
        <p:nvSpPr>
          <p:cNvPr id="11" name="Rectangle 17"/>
          <p:cNvSpPr>
            <a:spLocks noChangeArrowheads="1"/>
          </p:cNvSpPr>
          <p:nvPr/>
        </p:nvSpPr>
        <p:spPr bwMode="auto">
          <a:xfrm>
            <a:off x="179512" y="188640"/>
            <a:ext cx="8712968" cy="2585323"/>
          </a:xfrm>
          <a:prstGeom prst="rect">
            <a:avLst/>
          </a:prstGeom>
          <a:noFill/>
          <a:ln w="9525">
            <a:noFill/>
            <a:miter lim="800000"/>
            <a:headEnd/>
            <a:tailEnd/>
          </a:ln>
          <a:effectLst/>
        </p:spPr>
        <p:txBody>
          <a:bodyPr wrap="square">
            <a:spAutoFit/>
          </a:bodyPr>
          <a:lstStyle/>
          <a:p>
            <a:r>
              <a:rPr lang="en-US" dirty="0" err="1" smtClean="0"/>
              <a:t>Pedosphere</a:t>
            </a:r>
            <a:r>
              <a:rPr lang="en-US" dirty="0" smtClean="0"/>
              <a:t> and water</a:t>
            </a:r>
          </a:p>
          <a:p>
            <a:endParaRPr lang="en-US" dirty="0" smtClean="0"/>
          </a:p>
          <a:p>
            <a:r>
              <a:rPr lang="en-US" dirty="0" err="1" smtClean="0"/>
              <a:t>Pedosphere</a:t>
            </a:r>
            <a:r>
              <a:rPr lang="en-US" dirty="0" smtClean="0"/>
              <a:t> is a </a:t>
            </a:r>
            <a:r>
              <a:rPr lang="en-US" dirty="0" err="1" smtClean="0"/>
              <a:t>geosphere</a:t>
            </a:r>
            <a:r>
              <a:rPr lang="en-US" dirty="0" smtClean="0"/>
              <a:t> where water operates as a major soil-biological driver. </a:t>
            </a:r>
          </a:p>
          <a:p>
            <a:r>
              <a:rPr lang="en-US" dirty="0" smtClean="0"/>
              <a:t>Soil-biological </a:t>
            </a:r>
            <a:r>
              <a:rPr lang="en-US" dirty="0" smtClean="0"/>
              <a:t>and </a:t>
            </a:r>
            <a:r>
              <a:rPr lang="en-US" dirty="0" err="1" smtClean="0">
                <a:solidFill>
                  <a:srgbClr val="FF0000"/>
                </a:solidFill>
              </a:rPr>
              <a:t>silviculture</a:t>
            </a:r>
            <a:r>
              <a:rPr lang="en-US" dirty="0" smtClean="0"/>
              <a:t> result of </a:t>
            </a:r>
            <a:r>
              <a:rPr lang="en-US" dirty="0" err="1" smtClean="0">
                <a:solidFill>
                  <a:srgbClr val="FF0000"/>
                </a:solidFill>
              </a:rPr>
              <a:t>humic</a:t>
            </a:r>
            <a:r>
              <a:rPr lang="en-US" dirty="0" smtClean="0">
                <a:solidFill>
                  <a:srgbClr val="FF0000"/>
                </a:solidFill>
              </a:rPr>
              <a:t> substances, </a:t>
            </a:r>
            <a:r>
              <a:rPr lang="en-US" dirty="0" smtClean="0"/>
              <a:t>precipitation and irrigation depends on soil properties, dissolution and weathering of rocks.</a:t>
            </a:r>
            <a:r>
              <a:rPr lang="en-US" dirty="0" smtClean="0">
                <a:solidFill>
                  <a:srgbClr val="0070C0"/>
                </a:solidFill>
              </a:rPr>
              <a:t> </a:t>
            </a:r>
          </a:p>
          <a:p>
            <a:r>
              <a:rPr lang="en-US" dirty="0" err="1" smtClean="0"/>
              <a:t>Chernozems</a:t>
            </a:r>
            <a:r>
              <a:rPr lang="en-US" dirty="0" smtClean="0"/>
              <a:t> and </a:t>
            </a:r>
            <a:r>
              <a:rPr lang="en-US" dirty="0" err="1" smtClean="0"/>
              <a:t>Kastanozems</a:t>
            </a:r>
            <a:r>
              <a:rPr lang="en-US" dirty="0" smtClean="0"/>
              <a:t> of the South Russia were studied. The properties of these soils are similar to that of the most world semiarid and arid soils. Therefore the obtained results are appropriate for the vast </a:t>
            </a:r>
            <a:r>
              <a:rPr lang="en-US" dirty="0" smtClean="0">
                <a:solidFill>
                  <a:srgbClr val="CC0066"/>
                </a:solidFill>
              </a:rPr>
              <a:t>extrapolation throughout the world</a:t>
            </a:r>
            <a:r>
              <a:rPr lang="en-US" dirty="0" smtClean="0"/>
              <a:t>.</a:t>
            </a:r>
            <a:endParaRPr lang="ru-RU" dirty="0" smtClean="0"/>
          </a:p>
          <a:p>
            <a:endParaRPr lang="en-US" dirty="0" smtClean="0"/>
          </a:p>
        </p:txBody>
      </p:sp>
      <p:pic>
        <p:nvPicPr>
          <p:cNvPr id="15" name="Picture 2" descr="P1010009"/>
          <p:cNvPicPr>
            <a:picLocks noChangeAspect="1" noChangeArrowheads="1"/>
          </p:cNvPicPr>
          <p:nvPr/>
        </p:nvPicPr>
        <p:blipFill>
          <a:blip r:embed="rId2" cstate="print">
            <a:lum bright="-6000"/>
          </a:blip>
          <a:srcRect l="380" b="2278"/>
          <a:stretch>
            <a:fillRect/>
          </a:stretch>
        </p:blipFill>
        <p:spPr bwMode="auto">
          <a:xfrm>
            <a:off x="4716016" y="2708920"/>
            <a:ext cx="3995936" cy="3689304"/>
          </a:xfrm>
          <a:prstGeom prst="rect">
            <a:avLst/>
          </a:prstGeom>
          <a:noFill/>
          <a:ln w="9525">
            <a:noFill/>
            <a:miter lim="800000"/>
            <a:headEnd/>
            <a:tailEnd/>
          </a:ln>
        </p:spPr>
      </p:pic>
      <p:sp>
        <p:nvSpPr>
          <p:cNvPr id="21" name="Text Box 6" descr="озимые61"/>
          <p:cNvSpPr txBox="1">
            <a:spLocks noChangeArrowheads="1"/>
          </p:cNvSpPr>
          <p:nvPr/>
        </p:nvSpPr>
        <p:spPr bwMode="auto">
          <a:xfrm>
            <a:off x="395536" y="2564904"/>
            <a:ext cx="4104455" cy="3816423"/>
          </a:xfrm>
          <a:prstGeom prst="rect">
            <a:avLst/>
          </a:prstGeom>
          <a:blipFill dpi="0" rotWithShape="1">
            <a:blip r:embed="rId3" cstate="print"/>
            <a:srcRect/>
            <a:stretch>
              <a:fillRect/>
            </a:stretch>
          </a:blipFill>
          <a:ln w="57150">
            <a:noFill/>
            <a:miter lim="800000"/>
            <a:headEnd/>
            <a:tailEnd/>
          </a:ln>
        </p:spPr>
        <p:txBody>
          <a:bodyPr lIns="87275" tIns="43637" rIns="87275" bIns="43637"/>
          <a:lstStyle/>
          <a:p>
            <a:pPr algn="just" defTabSz="873125"/>
            <a:endParaRPr lang="ru-RU" sz="1100">
              <a:solidFill>
                <a:srgbClr val="0000FF"/>
              </a:solidFill>
              <a:latin typeface="Arial Narrow" pitchFamily="34" charset="0"/>
            </a:endParaRPr>
          </a:p>
          <a:p>
            <a:pPr defTabSz="873125"/>
            <a:endParaRPr lang="ru-RU"/>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60" name="Picture 16" descr="quivogne"/>
          <p:cNvPicPr>
            <a:picLocks noChangeAspect="1" noChangeArrowheads="1"/>
          </p:cNvPicPr>
          <p:nvPr/>
        </p:nvPicPr>
        <p:blipFill>
          <a:blip r:embed="rId2" cstate="print"/>
          <a:srcRect/>
          <a:stretch>
            <a:fillRect/>
          </a:stretch>
        </p:blipFill>
        <p:spPr bwMode="auto">
          <a:xfrm>
            <a:off x="6588224" y="2564904"/>
            <a:ext cx="2160240" cy="2100040"/>
          </a:xfrm>
          <a:prstGeom prst="rect">
            <a:avLst/>
          </a:prstGeom>
          <a:noFill/>
        </p:spPr>
      </p:pic>
      <p:sp>
        <p:nvSpPr>
          <p:cNvPr id="10" name="Номер слайда 5"/>
          <p:cNvSpPr>
            <a:spLocks noGrp="1"/>
          </p:cNvSpPr>
          <p:nvPr>
            <p:ph type="sldNum" sz="quarter" idx="12"/>
          </p:nvPr>
        </p:nvSpPr>
        <p:spPr>
          <a:ln/>
        </p:spPr>
        <p:txBody>
          <a:bodyPr/>
          <a:lstStyle/>
          <a:p>
            <a:fld id="{BB294287-84BC-4850-9250-A977B99B74C2}" type="slidenum">
              <a:rPr lang="ru-RU"/>
              <a:pPr/>
              <a:t>8</a:t>
            </a:fld>
            <a:endParaRPr lang="ru-RU"/>
          </a:p>
        </p:txBody>
      </p:sp>
      <p:pic>
        <p:nvPicPr>
          <p:cNvPr id="159752" name="Picture 8" descr="plow"/>
          <p:cNvPicPr>
            <a:picLocks noChangeAspect="1" noChangeArrowheads="1"/>
          </p:cNvPicPr>
          <p:nvPr/>
        </p:nvPicPr>
        <p:blipFill>
          <a:blip r:embed="rId3" cstate="print"/>
          <a:srcRect/>
          <a:stretch>
            <a:fillRect/>
          </a:stretch>
        </p:blipFill>
        <p:spPr bwMode="auto">
          <a:xfrm>
            <a:off x="3707904" y="1484784"/>
            <a:ext cx="2376513" cy="1600560"/>
          </a:xfrm>
          <a:prstGeom prst="rect">
            <a:avLst/>
          </a:prstGeom>
          <a:noFill/>
        </p:spPr>
      </p:pic>
      <p:sp>
        <p:nvSpPr>
          <p:cNvPr id="159757" name="Rectangle 12"/>
          <p:cNvSpPr>
            <a:spLocks noChangeArrowheads="1"/>
          </p:cNvSpPr>
          <p:nvPr/>
        </p:nvSpPr>
        <p:spPr bwMode="auto">
          <a:xfrm>
            <a:off x="3707904" y="332656"/>
            <a:ext cx="2520280" cy="923330"/>
          </a:xfrm>
          <a:prstGeom prst="rect">
            <a:avLst/>
          </a:prstGeom>
          <a:solidFill>
            <a:srgbClr val="FFFF99"/>
          </a:solidFill>
          <a:ln w="9525">
            <a:noFill/>
            <a:miter lim="800000"/>
            <a:headEnd/>
            <a:tailEnd/>
          </a:ln>
        </p:spPr>
        <p:txBody>
          <a:bodyPr wrap="square">
            <a:spAutoFit/>
          </a:bodyPr>
          <a:lstStyle/>
          <a:p>
            <a:r>
              <a:rPr lang="en-US" altLang="en-US" dirty="0" smtClean="0">
                <a:solidFill>
                  <a:srgbClr val="CC0066"/>
                </a:solidFill>
              </a:rPr>
              <a:t>Standard</a:t>
            </a:r>
            <a:r>
              <a:rPr lang="en-US" altLang="en-US" dirty="0" smtClean="0"/>
              <a:t> tillage technology imitates geological weathering</a:t>
            </a:r>
            <a:endParaRPr lang="ru-RU" altLang="en-US" dirty="0"/>
          </a:p>
        </p:txBody>
      </p:sp>
      <p:sp>
        <p:nvSpPr>
          <p:cNvPr id="159761" name="Rectangle 17"/>
          <p:cNvSpPr>
            <a:spLocks noChangeArrowheads="1"/>
          </p:cNvSpPr>
          <p:nvPr/>
        </p:nvSpPr>
        <p:spPr bwMode="auto">
          <a:xfrm>
            <a:off x="251520" y="260648"/>
            <a:ext cx="3384376" cy="2585323"/>
          </a:xfrm>
          <a:prstGeom prst="rect">
            <a:avLst/>
          </a:prstGeom>
          <a:noFill/>
          <a:ln w="9525">
            <a:noFill/>
            <a:miter lim="800000"/>
            <a:headEnd/>
            <a:tailEnd/>
          </a:ln>
          <a:effectLst/>
        </p:spPr>
        <p:txBody>
          <a:bodyPr wrap="square">
            <a:spAutoFit/>
          </a:bodyPr>
          <a:lstStyle/>
          <a:p>
            <a:r>
              <a:rPr lang="en-US" dirty="0" smtClean="0"/>
              <a:t>Copying Nature leads to upper soil layer </a:t>
            </a:r>
            <a:r>
              <a:rPr lang="en-US" altLang="en-US" dirty="0" smtClean="0"/>
              <a:t>excessive </a:t>
            </a:r>
            <a:r>
              <a:rPr lang="en-US" dirty="0" smtClean="0"/>
              <a:t>dispersion, </a:t>
            </a:r>
            <a:r>
              <a:rPr lang="en-US" altLang="en-US" dirty="0" smtClean="0"/>
              <a:t>dead-end porosity, compaction and heavy block structure. Soil aggregates composition is inappropriate for plants. Mineral-water interfaces are deteriorated. Efficiency of </a:t>
            </a:r>
            <a:r>
              <a:rPr lang="en-US" dirty="0" err="1" smtClean="0">
                <a:solidFill>
                  <a:srgbClr val="FF0000"/>
                </a:solidFill>
              </a:rPr>
              <a:t>humic</a:t>
            </a:r>
            <a:r>
              <a:rPr lang="en-US" dirty="0" smtClean="0">
                <a:solidFill>
                  <a:srgbClr val="FF0000"/>
                </a:solidFill>
              </a:rPr>
              <a:t> substances is restricted.</a:t>
            </a:r>
            <a:endParaRPr lang="ru-RU" dirty="0">
              <a:solidFill>
                <a:srgbClr val="CC0066"/>
              </a:solidFill>
            </a:endParaRPr>
          </a:p>
        </p:txBody>
      </p:sp>
      <p:sp>
        <p:nvSpPr>
          <p:cNvPr id="14" name="Rectangle 2"/>
          <p:cNvSpPr>
            <a:spLocks noChangeArrowheads="1"/>
          </p:cNvSpPr>
          <p:nvPr/>
        </p:nvSpPr>
        <p:spPr bwMode="auto">
          <a:xfrm>
            <a:off x="1835696" y="2852936"/>
            <a:ext cx="1512168" cy="2031325"/>
          </a:xfrm>
          <a:prstGeom prst="rect">
            <a:avLst/>
          </a:prstGeom>
          <a:noFill/>
          <a:ln w="9525">
            <a:noFill/>
            <a:miter lim="800000"/>
            <a:headEnd/>
            <a:tailEnd/>
          </a:ln>
          <a:effectLst/>
        </p:spPr>
        <p:txBody>
          <a:bodyPr wrap="square">
            <a:spAutoFit/>
          </a:bodyPr>
          <a:lstStyle/>
          <a:p>
            <a:r>
              <a:rPr lang="en-US" dirty="0" smtClean="0"/>
              <a:t>No-till technology gives no conditions for roots development</a:t>
            </a:r>
            <a:endParaRPr lang="ru-RU" dirty="0" smtClean="0"/>
          </a:p>
          <a:p>
            <a:endParaRPr lang="en-US" dirty="0" smtClean="0">
              <a:solidFill>
                <a:srgbClr val="00B050"/>
              </a:solidFill>
            </a:endParaRPr>
          </a:p>
        </p:txBody>
      </p:sp>
      <p:pic>
        <p:nvPicPr>
          <p:cNvPr id="17" name="Picture 9" descr="глубокая обработка почвы1"/>
          <p:cNvPicPr>
            <a:picLocks noChangeAspect="1" noChangeArrowheads="1"/>
          </p:cNvPicPr>
          <p:nvPr/>
        </p:nvPicPr>
        <p:blipFill>
          <a:blip r:embed="rId4" cstate="print"/>
          <a:srcRect l="22517" t="20535" r="4893" b="30937"/>
          <a:stretch>
            <a:fillRect/>
          </a:stretch>
        </p:blipFill>
        <p:spPr bwMode="auto">
          <a:xfrm>
            <a:off x="323528" y="4869160"/>
            <a:ext cx="3240360" cy="1734239"/>
          </a:xfrm>
          <a:prstGeom prst="rect">
            <a:avLst/>
          </a:prstGeom>
          <a:noFill/>
        </p:spPr>
      </p:pic>
      <p:sp>
        <p:nvSpPr>
          <p:cNvPr id="18" name="Rectangle 12"/>
          <p:cNvSpPr>
            <a:spLocks noChangeArrowheads="1"/>
          </p:cNvSpPr>
          <p:nvPr/>
        </p:nvSpPr>
        <p:spPr bwMode="auto">
          <a:xfrm>
            <a:off x="3707904" y="3284984"/>
            <a:ext cx="2520280" cy="1477328"/>
          </a:xfrm>
          <a:prstGeom prst="rect">
            <a:avLst/>
          </a:prstGeom>
          <a:solidFill>
            <a:srgbClr val="FFFF99"/>
          </a:solidFill>
          <a:ln w="9525">
            <a:noFill/>
            <a:miter lim="800000"/>
            <a:headEnd/>
            <a:tailEnd/>
          </a:ln>
        </p:spPr>
        <p:txBody>
          <a:bodyPr wrap="square">
            <a:spAutoFit/>
          </a:bodyPr>
          <a:lstStyle/>
          <a:p>
            <a:r>
              <a:rPr lang="en-US" altLang="en-US" dirty="0" smtClean="0"/>
              <a:t>Standard soil reclamation tillage fails to transform the soil aggregate system adverse properties.</a:t>
            </a:r>
            <a:endParaRPr lang="ru-RU" altLang="en-US" dirty="0"/>
          </a:p>
        </p:txBody>
      </p:sp>
      <p:pic>
        <p:nvPicPr>
          <p:cNvPr id="19" name="Picture 8" descr="soil blocks"/>
          <p:cNvPicPr>
            <a:picLocks noChangeAspect="1" noChangeArrowheads="1"/>
          </p:cNvPicPr>
          <p:nvPr/>
        </p:nvPicPr>
        <p:blipFill>
          <a:blip r:embed="rId5" cstate="print"/>
          <a:srcRect/>
          <a:stretch>
            <a:fillRect/>
          </a:stretch>
        </p:blipFill>
        <p:spPr bwMode="auto">
          <a:xfrm>
            <a:off x="6588224" y="4797152"/>
            <a:ext cx="2160240" cy="1757679"/>
          </a:xfrm>
          <a:prstGeom prst="rect">
            <a:avLst/>
          </a:prstGeom>
          <a:noFill/>
        </p:spPr>
      </p:pic>
      <p:sp>
        <p:nvSpPr>
          <p:cNvPr id="20" name="Rectangle 3"/>
          <p:cNvSpPr>
            <a:spLocks noChangeArrowheads="1"/>
          </p:cNvSpPr>
          <p:nvPr/>
        </p:nvSpPr>
        <p:spPr bwMode="auto">
          <a:xfrm>
            <a:off x="3707904" y="4869160"/>
            <a:ext cx="2664296" cy="1754326"/>
          </a:xfrm>
          <a:prstGeom prst="rect">
            <a:avLst/>
          </a:prstGeom>
          <a:noFill/>
          <a:ln w="9525">
            <a:noFill/>
            <a:miter lim="800000"/>
            <a:headEnd/>
            <a:tailEnd/>
          </a:ln>
          <a:effectLst/>
        </p:spPr>
        <p:txBody>
          <a:bodyPr wrap="square">
            <a:spAutoFit/>
          </a:bodyPr>
          <a:lstStyle/>
          <a:p>
            <a:r>
              <a:rPr lang="en-US" dirty="0" smtClean="0"/>
              <a:t>30 years after three-tier tillage not destroyed </a:t>
            </a:r>
            <a:r>
              <a:rPr lang="en-US" dirty="0" smtClean="0">
                <a:solidFill>
                  <a:srgbClr val="CC0066"/>
                </a:solidFill>
              </a:rPr>
              <a:t>macro-aggregates of 20-45 cm soil </a:t>
            </a:r>
            <a:r>
              <a:rPr lang="en-US" dirty="0" err="1" smtClean="0">
                <a:solidFill>
                  <a:srgbClr val="CC0066"/>
                </a:solidFill>
              </a:rPr>
              <a:t>illuvial</a:t>
            </a:r>
            <a:r>
              <a:rPr lang="en-US" dirty="0" smtClean="0">
                <a:solidFill>
                  <a:srgbClr val="FF0000"/>
                </a:solidFill>
              </a:rPr>
              <a:t> </a:t>
            </a:r>
            <a:r>
              <a:rPr lang="en-US" dirty="0" smtClean="0"/>
              <a:t>layer remain impervious for roots</a:t>
            </a:r>
            <a:r>
              <a:rPr lang="en-US" altLang="en-US" dirty="0" smtClean="0">
                <a:solidFill>
                  <a:srgbClr val="CC0000"/>
                </a:solidFill>
              </a:rPr>
              <a:t>.</a:t>
            </a:r>
            <a:endParaRPr lang="ru-RU" dirty="0">
              <a:solidFill>
                <a:srgbClr val="CC0000"/>
              </a:solidFill>
            </a:endParaRPr>
          </a:p>
        </p:txBody>
      </p:sp>
      <p:pic>
        <p:nvPicPr>
          <p:cNvPr id="15" name="Picture 3" descr="no-till result"/>
          <p:cNvPicPr>
            <a:picLocks noChangeAspect="1" noChangeArrowheads="1"/>
          </p:cNvPicPr>
          <p:nvPr/>
        </p:nvPicPr>
        <p:blipFill>
          <a:blip r:embed="rId6" cstate="print">
            <a:clrChange>
              <a:clrFrom>
                <a:srgbClr val="FFFFFF"/>
              </a:clrFrom>
              <a:clrTo>
                <a:srgbClr val="FFFFFF">
                  <a:alpha val="0"/>
                </a:srgbClr>
              </a:clrTo>
            </a:clrChange>
          </a:blip>
          <a:srcRect l="31627" t="5613" r="32475" b="56638"/>
          <a:stretch>
            <a:fillRect/>
          </a:stretch>
        </p:blipFill>
        <p:spPr bwMode="auto">
          <a:xfrm>
            <a:off x="323528" y="3140968"/>
            <a:ext cx="1216935" cy="1738479"/>
          </a:xfrm>
          <a:prstGeom prst="rect">
            <a:avLst/>
          </a:prstGeom>
          <a:noFill/>
          <a:ln w="9525">
            <a:noFill/>
            <a:miter lim="800000"/>
            <a:headEnd/>
            <a:tailEnd/>
          </a:ln>
        </p:spPr>
      </p:pic>
      <p:pic>
        <p:nvPicPr>
          <p:cNvPr id="16" name="Picture 11" descr="фреза с вертикальным валом"/>
          <p:cNvPicPr>
            <a:picLocks noChangeAspect="1" noChangeArrowheads="1"/>
          </p:cNvPicPr>
          <p:nvPr/>
        </p:nvPicPr>
        <p:blipFill>
          <a:blip r:embed="rId7" cstate="print"/>
          <a:srcRect/>
          <a:stretch>
            <a:fillRect/>
          </a:stretch>
        </p:blipFill>
        <p:spPr bwMode="auto">
          <a:xfrm>
            <a:off x="6588224" y="764704"/>
            <a:ext cx="2160240" cy="1727351"/>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5"/>
          <p:cNvSpPr>
            <a:spLocks noGrp="1"/>
          </p:cNvSpPr>
          <p:nvPr>
            <p:ph type="sldNum" sz="quarter" idx="12"/>
          </p:nvPr>
        </p:nvSpPr>
        <p:spPr>
          <a:ln/>
        </p:spPr>
        <p:txBody>
          <a:bodyPr/>
          <a:lstStyle/>
          <a:p>
            <a:fld id="{5980CCE3-207C-45C8-958C-23C87B5FD485}" type="slidenum">
              <a:rPr lang="ru-RU"/>
              <a:pPr/>
              <a:t>9</a:t>
            </a:fld>
            <a:endParaRPr lang="ru-RU"/>
          </a:p>
        </p:txBody>
      </p:sp>
      <p:sp>
        <p:nvSpPr>
          <p:cNvPr id="455682" name="Rectangle 2"/>
          <p:cNvSpPr>
            <a:spLocks noGrp="1"/>
          </p:cNvSpPr>
          <p:nvPr>
            <p:ph type="body" idx="1"/>
          </p:nvPr>
        </p:nvSpPr>
        <p:spPr/>
        <p:txBody>
          <a:bodyPr/>
          <a:lstStyle/>
          <a:p>
            <a:endParaRPr lang="en-US" smtClean="0"/>
          </a:p>
        </p:txBody>
      </p:sp>
      <p:pic>
        <p:nvPicPr>
          <p:cNvPr id="455683" name="Picture 3" descr="P1010017"/>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solidFill>
              <a:schemeClr val="accent2"/>
            </a:solidFill>
            <a:miter lim="800000"/>
            <a:headEnd/>
            <a:tailEnd/>
          </a:ln>
        </p:spPr>
      </p:pic>
      <p:sp>
        <p:nvSpPr>
          <p:cNvPr id="455684" name="Rectangle 4"/>
          <p:cNvSpPr>
            <a:spLocks noChangeArrowheads="1"/>
          </p:cNvSpPr>
          <p:nvPr/>
        </p:nvSpPr>
        <p:spPr bwMode="auto">
          <a:xfrm>
            <a:off x="467544" y="5013176"/>
            <a:ext cx="4464496" cy="1011456"/>
          </a:xfrm>
          <a:prstGeom prst="rect">
            <a:avLst/>
          </a:prstGeom>
          <a:solidFill>
            <a:schemeClr val="bg1">
              <a:alpha val="37000"/>
            </a:schemeClr>
          </a:solidFill>
          <a:ln w="9525">
            <a:solidFill>
              <a:schemeClr val="accent2"/>
            </a:solidFill>
            <a:miter lim="800000"/>
            <a:headEnd/>
            <a:tailEnd/>
          </a:ln>
          <a:effectLst/>
        </p:spPr>
        <p:txBody>
          <a:bodyPr wrap="square" lIns="87275" tIns="43637" rIns="87275" bIns="43637">
            <a:spAutoFit/>
          </a:bodyPr>
          <a:lstStyle/>
          <a:p>
            <a:pPr defTabSz="873125"/>
            <a:r>
              <a:rPr lang="en-US" sz="2000" dirty="0" smtClean="0"/>
              <a:t>Results of uncontrolled preferential soil solution fluxes in the profile of dry steppe chestnut soil (</a:t>
            </a:r>
            <a:r>
              <a:rPr lang="en-US" sz="2000" dirty="0" err="1" smtClean="0"/>
              <a:t>Kastanozem</a:t>
            </a:r>
            <a:r>
              <a:rPr lang="en-US" sz="2000" dirty="0" smtClean="0"/>
              <a:t>) </a:t>
            </a:r>
            <a:endParaRPr lang="en-US" sz="2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30289</TotalTime>
  <Words>5267</Words>
  <Application>Microsoft Office PowerPoint</Application>
  <PresentationFormat>Экран (4:3)</PresentationFormat>
  <Paragraphs>535</Paragraphs>
  <Slides>43</Slides>
  <Notes>7</Notes>
  <HiddenSlides>0</HiddenSlides>
  <MMClips>1</MMClips>
  <ScaleCrop>false</ScaleCrop>
  <HeadingPairs>
    <vt:vector size="6" baseType="variant">
      <vt:variant>
        <vt:lpstr>Тема</vt:lpstr>
      </vt:variant>
      <vt:variant>
        <vt:i4>1</vt:i4>
      </vt:variant>
      <vt:variant>
        <vt:lpstr>Внедренные серверы OLE</vt:lpstr>
      </vt:variant>
      <vt:variant>
        <vt:i4>0</vt:i4>
      </vt:variant>
      <vt:variant>
        <vt:lpstr>Заголовки слайдов</vt:lpstr>
      </vt:variant>
      <vt:variant>
        <vt:i4>43</vt:i4>
      </vt:variant>
    </vt:vector>
  </HeadingPairs>
  <TitlesOfParts>
    <vt:vector size="44"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Саглара</dc:creator>
  <cp:lastModifiedBy>kalinitch</cp:lastModifiedBy>
  <cp:revision>525</cp:revision>
  <dcterms:created xsi:type="dcterms:W3CDTF">2010-10-17T16:28:05Z</dcterms:created>
  <dcterms:modified xsi:type="dcterms:W3CDTF">2020-04-25T09:28:10Z</dcterms:modified>
</cp:coreProperties>
</file>