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45D37-6499-9948-8B9E-5AA4B4E4BDC9}" v="214" dt="2020-05-01T10:26:59.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p:scale>
          <a:sx n="110" d="100"/>
          <a:sy n="110" d="100"/>
        </p:scale>
        <p:origin x="117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559E-7EFE-9147-A988-C290A8F49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1F8CB-DAEA-B548-9AAE-4885965910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0DAB4B-1911-9D4F-9DA8-750FF1E62AE4}"/>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6CC082B7-EFD2-2943-A8FE-B528CBB8C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D3FAF-ED80-004D-A5CA-5C5FC898A0DC}"/>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481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BBDC-6C1D-6E45-81FC-D412E97A05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C6A09-37E9-684C-8EBF-D58C96B9B8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108C2-A205-574C-B3F3-FF0E83A71992}"/>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52FB26B4-1AEA-C942-B900-43BB05536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4ECA9-FF14-0F44-B03B-22DA2F88353A}"/>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336109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999F8-CBD3-A445-BF43-9426E21F98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ED8375-B4EB-9649-8FEC-4384BBDB01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2E47E-F2BE-494F-A3D9-4718A7975C9E}"/>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B8333614-D36F-0448-8F3B-065D852DF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756FA-2B27-2F49-BD92-0AF2A734C491}"/>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96265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3ACB-0B71-E540-A074-709D6D1D5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AEF51-F42A-B649-ACA2-B4E78F51CC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B0CBB-68C9-5649-8DC9-94A9507CAECF}"/>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58A45520-22C3-1C4B-AEA1-CA9BDA136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12B4E-FF79-074A-8839-F070C1E70495}"/>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71661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D12E-9E06-8648-B7D7-E1AA295A0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8534F-C5E7-0948-BB6F-EEE8ACD47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ACF566-8E7B-6643-9E2C-BEDDA13042BF}"/>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98E9CE7B-418F-6D4E-82D8-BAF8258E4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911FA-D9B4-8647-9F93-31B22B98B840}"/>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38404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054A-84D6-E743-9659-ACF996C6C6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A11DF-904A-F042-BA0E-E8CA428DEA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AB17A2-F760-5249-A382-8F2A279AAD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EE4379-868C-6F49-BE7E-BC6A0D902A15}"/>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6" name="Footer Placeholder 5">
            <a:extLst>
              <a:ext uri="{FF2B5EF4-FFF2-40B4-BE49-F238E27FC236}">
                <a16:creationId xmlns:a16="http://schemas.microsoft.com/office/drawing/2014/main" id="{C0881D28-A452-1843-A89C-6B91A208D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8FA71-BDB8-CB41-9009-9DF8C19E6C21}"/>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50390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2D7F-0A15-8549-A8B5-0D8FA43BD4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5F8BC-6E00-6E4E-B422-2D6F80DDD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A7DB3-2FA4-9D46-A28B-7C474EF3BA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090A3F-4960-C94C-ABF8-05801F8AD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43E27-27A4-7849-B918-2BB47DEEB8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2E3434-BAD6-EC4A-AE73-4FBBD768CDAE}"/>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8" name="Footer Placeholder 7">
            <a:extLst>
              <a:ext uri="{FF2B5EF4-FFF2-40B4-BE49-F238E27FC236}">
                <a16:creationId xmlns:a16="http://schemas.microsoft.com/office/drawing/2014/main" id="{CC4419C4-0D70-0048-98B2-9B83F568B5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9842FB-499D-1544-BA10-EE3ED45BF4D5}"/>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5855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B03-02DD-C642-B176-15BD616E89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DE4728-E628-E24E-8698-AFBB615B3C75}"/>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4" name="Footer Placeholder 3">
            <a:extLst>
              <a:ext uri="{FF2B5EF4-FFF2-40B4-BE49-F238E27FC236}">
                <a16:creationId xmlns:a16="http://schemas.microsoft.com/office/drawing/2014/main" id="{D9AB8F6B-BF51-744E-AE75-7A28D8C18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045DF9-C0FD-A144-9B20-F11D1BF7E6ED}"/>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393092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A322C-A908-D449-B7DC-11AE2CED98AC}"/>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3" name="Footer Placeholder 2">
            <a:extLst>
              <a:ext uri="{FF2B5EF4-FFF2-40B4-BE49-F238E27FC236}">
                <a16:creationId xmlns:a16="http://schemas.microsoft.com/office/drawing/2014/main" id="{019F7440-A3EA-A545-B973-3167146250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27E041-858F-3F40-8F38-C57CBEFE24F3}"/>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316452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D94-7651-954F-A99C-9FCFE57BA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7B2C11-85B8-FD44-897C-8C6DA65B94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B29569-5DD5-3845-A892-9A26133FD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08130-6A20-2A43-8657-283F20438AE1}"/>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6" name="Footer Placeholder 5">
            <a:extLst>
              <a:ext uri="{FF2B5EF4-FFF2-40B4-BE49-F238E27FC236}">
                <a16:creationId xmlns:a16="http://schemas.microsoft.com/office/drawing/2014/main" id="{6BC2EBF3-5117-5248-B6BF-3AEF17A3D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3B0AD-A6A1-3C49-B83A-177D4EDF90C6}"/>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108691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19AE-6A72-4E44-B332-1E84790FD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00ED9A-03DD-B644-8A32-95F9681C10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302D0-EAE4-A74F-9778-A06EA61A5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30E5E-F68D-094D-9EF0-8D781D6C727E}"/>
              </a:ext>
            </a:extLst>
          </p:cNvPr>
          <p:cNvSpPr>
            <a:spLocks noGrp="1"/>
          </p:cNvSpPr>
          <p:nvPr>
            <p:ph type="dt" sz="half" idx="10"/>
          </p:nvPr>
        </p:nvSpPr>
        <p:spPr/>
        <p:txBody>
          <a:bodyPr/>
          <a:lstStyle/>
          <a:p>
            <a:fld id="{D59E2596-7613-C64A-8181-422D03172CE8}" type="datetimeFigureOut">
              <a:rPr lang="en-US" smtClean="0"/>
              <a:t>4/28/20</a:t>
            </a:fld>
            <a:endParaRPr lang="en-US"/>
          </a:p>
        </p:txBody>
      </p:sp>
      <p:sp>
        <p:nvSpPr>
          <p:cNvPr id="6" name="Footer Placeholder 5">
            <a:extLst>
              <a:ext uri="{FF2B5EF4-FFF2-40B4-BE49-F238E27FC236}">
                <a16:creationId xmlns:a16="http://schemas.microsoft.com/office/drawing/2014/main" id="{FE2DB559-5F5D-4146-9B05-137B53CC34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075E1-0C43-C941-AEB1-9FE1A0D41971}"/>
              </a:ext>
            </a:extLst>
          </p:cNvPr>
          <p:cNvSpPr>
            <a:spLocks noGrp="1"/>
          </p:cNvSpPr>
          <p:nvPr>
            <p:ph type="sldNum" sz="quarter" idx="12"/>
          </p:nvPr>
        </p:nvSpPr>
        <p:spPr/>
        <p:txBody>
          <a:bodyPr/>
          <a:lstStyle/>
          <a:p>
            <a:fld id="{0F800E67-96BA-2D49-8C79-09ADCD748751}" type="slidenum">
              <a:rPr lang="en-US" smtClean="0"/>
              <a:t>‹#›</a:t>
            </a:fld>
            <a:endParaRPr lang="en-US"/>
          </a:p>
        </p:txBody>
      </p:sp>
    </p:spTree>
    <p:extLst>
      <p:ext uri="{BB962C8B-B14F-4D97-AF65-F5344CB8AC3E}">
        <p14:creationId xmlns:p14="http://schemas.microsoft.com/office/powerpoint/2010/main" val="419393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EF6C4-0B0B-8D48-BE19-D7B6BD5D1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D59DA-76FD-7241-BF37-DB031CEFF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EF6EC-D826-BC44-9288-886BAFD4E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2596-7613-C64A-8181-422D03172CE8}" type="datetimeFigureOut">
              <a:rPr lang="en-US" smtClean="0"/>
              <a:t>4/28/20</a:t>
            </a:fld>
            <a:endParaRPr lang="en-US"/>
          </a:p>
        </p:txBody>
      </p:sp>
      <p:sp>
        <p:nvSpPr>
          <p:cNvPr id="5" name="Footer Placeholder 4">
            <a:extLst>
              <a:ext uri="{FF2B5EF4-FFF2-40B4-BE49-F238E27FC236}">
                <a16:creationId xmlns:a16="http://schemas.microsoft.com/office/drawing/2014/main" id="{6DB90D33-D42C-5747-91B1-6A9D784B4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5A991-2DF3-434D-AFE1-7D7AB183C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0E67-96BA-2D49-8C79-09ADCD748751}" type="slidenum">
              <a:rPr lang="en-US" smtClean="0"/>
              <a:t>‹#›</a:t>
            </a:fld>
            <a:endParaRPr lang="en-US"/>
          </a:p>
        </p:txBody>
      </p:sp>
    </p:spTree>
    <p:extLst>
      <p:ext uri="{BB962C8B-B14F-4D97-AF65-F5344CB8AC3E}">
        <p14:creationId xmlns:p14="http://schemas.microsoft.com/office/powerpoint/2010/main" val="1867214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gbif.org/" TargetMode="External"/><Relationship Id="rId7" Type="http://schemas.openxmlformats.org/officeDocument/2006/relationships/image" Target="../media/image16.png"/><Relationship Id="rId2" Type="http://schemas.openxmlformats.org/officeDocument/2006/relationships/hyperlink" Target="http://paleobiodb.org/"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epandda.org/" TargetMode="External"/><Relationship Id="rId4" Type="http://schemas.openxmlformats.org/officeDocument/2006/relationships/hyperlink" Target="https://www.idigbio.org/" TargetMode="Externa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macrostrat.org/" TargetMode="External"/><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hyperlink" Target="https://macrostrat.org/ap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opencoredata.org/" TargetMode="External"/><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flyovercountry.io/"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ajf392@drexel.edu"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levay@iodp.tamu.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62DE49-AA93-A146-A11E-DD7D447CB562}"/>
              </a:ext>
            </a:extLst>
          </p:cNvPr>
          <p:cNvSpPr/>
          <p:nvPr/>
        </p:nvSpPr>
        <p:spPr>
          <a:xfrm>
            <a:off x="385011" y="4189243"/>
            <a:ext cx="11444205" cy="1213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B3F51-8806-D64A-B551-1E798A5D6F96}"/>
              </a:ext>
            </a:extLst>
          </p:cNvPr>
          <p:cNvSpPr>
            <a:spLocks noGrp="1"/>
          </p:cNvSpPr>
          <p:nvPr>
            <p:ph type="ctrTitle"/>
          </p:nvPr>
        </p:nvSpPr>
        <p:spPr>
          <a:xfrm>
            <a:off x="-14647" y="600488"/>
            <a:ext cx="9144000" cy="1459529"/>
          </a:xfrm>
        </p:spPr>
        <p:txBody>
          <a:bodyPr>
            <a:noAutofit/>
          </a:bodyPr>
          <a:lstStyle/>
          <a:p>
            <a:r>
              <a:rPr lang="en-US" sz="3200" b="1" dirty="0">
                <a:latin typeface="Helvetica" pitchFamily="2" charset="0"/>
              </a:rPr>
              <a:t>Extending Ocean Drilling Pursuits (</a:t>
            </a:r>
            <a:r>
              <a:rPr lang="en-US" sz="3200" b="1" dirty="0" err="1">
                <a:latin typeface="Helvetica" pitchFamily="2" charset="0"/>
              </a:rPr>
              <a:t>eODP</a:t>
            </a:r>
            <a:r>
              <a:rPr lang="en-US" sz="3200" b="1" dirty="0">
                <a:latin typeface="Helvetica" pitchFamily="2" charset="0"/>
              </a:rPr>
              <a:t>):</a:t>
            </a:r>
            <a:br>
              <a:rPr lang="en-US" sz="3200" dirty="0">
                <a:latin typeface="Helvetica" pitchFamily="2" charset="0"/>
              </a:rPr>
            </a:br>
            <a:r>
              <a:rPr lang="en-US" sz="3200" dirty="0">
                <a:latin typeface="Helvetica" pitchFamily="2" charset="0"/>
              </a:rPr>
              <a:t>Making Scientific Ocean Drilling Data Accessible Through Searchable Databases</a:t>
            </a:r>
          </a:p>
        </p:txBody>
      </p:sp>
      <p:sp>
        <p:nvSpPr>
          <p:cNvPr id="3" name="Subtitle 2">
            <a:extLst>
              <a:ext uri="{FF2B5EF4-FFF2-40B4-BE49-F238E27FC236}">
                <a16:creationId xmlns:a16="http://schemas.microsoft.com/office/drawing/2014/main" id="{35700555-4BFD-0E42-B181-99657405698A}"/>
              </a:ext>
            </a:extLst>
          </p:cNvPr>
          <p:cNvSpPr>
            <a:spLocks noGrp="1"/>
          </p:cNvSpPr>
          <p:nvPr>
            <p:ph type="subTitle" idx="1"/>
          </p:nvPr>
        </p:nvSpPr>
        <p:spPr>
          <a:xfrm>
            <a:off x="-14647" y="2254547"/>
            <a:ext cx="9144000" cy="1655762"/>
          </a:xfrm>
        </p:spPr>
        <p:txBody>
          <a:bodyPr>
            <a:normAutofit fontScale="92500" lnSpcReduction="10000"/>
          </a:bodyPr>
          <a:lstStyle/>
          <a:p>
            <a:r>
              <a:rPr lang="en-US" dirty="0">
                <a:latin typeface="Helvetica" pitchFamily="2" charset="0"/>
              </a:rPr>
              <a:t>Andrew J. Fraass</a:t>
            </a:r>
            <a:r>
              <a:rPr lang="en-US" baseline="30000" dirty="0">
                <a:latin typeface="Helvetica" pitchFamily="2" charset="0"/>
              </a:rPr>
              <a:t>1,2</a:t>
            </a:r>
            <a:r>
              <a:rPr lang="en-US" dirty="0">
                <a:latin typeface="Helvetica" pitchFamily="2" charset="0"/>
              </a:rPr>
              <a:t>, Leah J. LeVay</a:t>
            </a:r>
            <a:r>
              <a:rPr lang="en-US" baseline="30000" dirty="0">
                <a:latin typeface="Helvetica" pitchFamily="2" charset="0"/>
              </a:rPr>
              <a:t>3</a:t>
            </a:r>
            <a:r>
              <a:rPr lang="en-US" dirty="0">
                <a:latin typeface="Helvetica" pitchFamily="2" charset="0"/>
              </a:rPr>
              <a:t>, Jocelyn A. Sessa</a:t>
            </a:r>
            <a:r>
              <a:rPr lang="en-US" baseline="30000" dirty="0">
                <a:latin typeface="Helvetica" pitchFamily="2" charset="0"/>
              </a:rPr>
              <a:t>2</a:t>
            </a:r>
            <a:r>
              <a:rPr lang="en-US" dirty="0">
                <a:latin typeface="Helvetica" pitchFamily="2" charset="0"/>
              </a:rPr>
              <a:t>, </a:t>
            </a:r>
            <a:r>
              <a:rPr lang="en-US" dirty="0" err="1">
                <a:latin typeface="Helvetica" pitchFamily="2" charset="0"/>
              </a:rPr>
              <a:t>Shanan</a:t>
            </a:r>
            <a:r>
              <a:rPr lang="en-US" dirty="0">
                <a:latin typeface="Helvetica" pitchFamily="2" charset="0"/>
              </a:rPr>
              <a:t> E. Peters</a:t>
            </a:r>
            <a:r>
              <a:rPr lang="en-US" baseline="30000" dirty="0">
                <a:latin typeface="Helvetica" pitchFamily="2" charset="0"/>
              </a:rPr>
              <a:t>4</a:t>
            </a:r>
            <a:br>
              <a:rPr lang="en-US" baseline="30000" dirty="0">
                <a:latin typeface="Helvetica" pitchFamily="2" charset="0"/>
              </a:rPr>
            </a:br>
            <a:br>
              <a:rPr lang="en-US" sz="1600" dirty="0">
                <a:latin typeface="Helvetica" pitchFamily="2" charset="0"/>
              </a:rPr>
            </a:br>
            <a:r>
              <a:rPr lang="en-US" sz="1600" baseline="30000" dirty="0">
                <a:latin typeface="Helvetica" pitchFamily="2" charset="0"/>
              </a:rPr>
              <a:t>1</a:t>
            </a:r>
            <a:r>
              <a:rPr lang="en-US" sz="1600" dirty="0">
                <a:latin typeface="Helvetica" pitchFamily="2" charset="0"/>
              </a:rPr>
              <a:t>School of Earth Sciences, University of Bristol, UK </a:t>
            </a:r>
            <a:br>
              <a:rPr lang="en-US" sz="1600" dirty="0">
                <a:latin typeface="Helvetica" pitchFamily="2" charset="0"/>
              </a:rPr>
            </a:br>
            <a:r>
              <a:rPr lang="en-US" sz="1600" baseline="30000" dirty="0">
                <a:latin typeface="Helvetica" pitchFamily="2" charset="0"/>
              </a:rPr>
              <a:t>2</a:t>
            </a:r>
            <a:r>
              <a:rPr lang="en-US" sz="1600" dirty="0">
                <a:latin typeface="Helvetica" pitchFamily="2" charset="0"/>
              </a:rPr>
              <a:t>Academy of Natural Sciences of Drexel University, USA </a:t>
            </a:r>
            <a:br>
              <a:rPr lang="en-US" sz="1600" dirty="0">
                <a:latin typeface="Helvetica" pitchFamily="2" charset="0"/>
              </a:rPr>
            </a:br>
            <a:r>
              <a:rPr lang="en-US" sz="1600" baseline="30000" dirty="0">
                <a:latin typeface="Helvetica" pitchFamily="2" charset="0"/>
              </a:rPr>
              <a:t>3</a:t>
            </a:r>
            <a:r>
              <a:rPr lang="en-US" sz="1600" dirty="0">
                <a:latin typeface="Helvetica" pitchFamily="2" charset="0"/>
              </a:rPr>
              <a:t>International Ocean Discovery Program, Texas A&amp;M University, USA</a:t>
            </a:r>
            <a:br>
              <a:rPr lang="en-US" sz="1600" dirty="0">
                <a:latin typeface="Helvetica" pitchFamily="2" charset="0"/>
              </a:rPr>
            </a:br>
            <a:r>
              <a:rPr lang="en-US" sz="1600" baseline="30000" dirty="0">
                <a:latin typeface="Helvetica" pitchFamily="2" charset="0"/>
              </a:rPr>
              <a:t>4</a:t>
            </a:r>
            <a:r>
              <a:rPr lang="en-US" sz="1600" dirty="0">
                <a:latin typeface="Helvetica" pitchFamily="2" charset="0"/>
              </a:rPr>
              <a:t>Department of Geoscience, University of Wisconsin, USA</a:t>
            </a:r>
            <a:endParaRPr lang="en-US" dirty="0">
              <a:latin typeface="Helvetica" pitchFamily="2" charset="0"/>
            </a:endParaRPr>
          </a:p>
        </p:txBody>
      </p:sp>
      <p:pic>
        <p:nvPicPr>
          <p:cNvPr id="5" name="Picture 4">
            <a:extLst>
              <a:ext uri="{FF2B5EF4-FFF2-40B4-BE49-F238E27FC236}">
                <a16:creationId xmlns:a16="http://schemas.microsoft.com/office/drawing/2014/main" id="{C34F8FA0-611D-E844-AE4E-8B8115DCB91A}"/>
              </a:ext>
            </a:extLst>
          </p:cNvPr>
          <p:cNvPicPr>
            <a:picLocks noChangeAspect="1"/>
          </p:cNvPicPr>
          <p:nvPr/>
        </p:nvPicPr>
        <p:blipFill>
          <a:blip r:embed="rId2"/>
          <a:stretch>
            <a:fillRect/>
          </a:stretch>
        </p:blipFill>
        <p:spPr>
          <a:xfrm>
            <a:off x="0" y="6006939"/>
            <a:ext cx="2802948" cy="851060"/>
          </a:xfrm>
          <a:prstGeom prst="rect">
            <a:avLst/>
          </a:prstGeom>
        </p:spPr>
      </p:pic>
      <p:pic>
        <p:nvPicPr>
          <p:cNvPr id="6" name="Picture 5">
            <a:extLst>
              <a:ext uri="{FF2B5EF4-FFF2-40B4-BE49-F238E27FC236}">
                <a16:creationId xmlns:a16="http://schemas.microsoft.com/office/drawing/2014/main" id="{D8561776-048F-C247-B87A-12CCDC6AEFF9}"/>
              </a:ext>
            </a:extLst>
          </p:cNvPr>
          <p:cNvPicPr>
            <a:picLocks noChangeAspect="1"/>
          </p:cNvPicPr>
          <p:nvPr/>
        </p:nvPicPr>
        <p:blipFill>
          <a:blip r:embed="rId3"/>
          <a:stretch>
            <a:fillRect/>
          </a:stretch>
        </p:blipFill>
        <p:spPr>
          <a:xfrm>
            <a:off x="2802948" y="5974756"/>
            <a:ext cx="851060" cy="851060"/>
          </a:xfrm>
          <a:prstGeom prst="rect">
            <a:avLst/>
          </a:prstGeom>
        </p:spPr>
      </p:pic>
      <p:pic>
        <p:nvPicPr>
          <p:cNvPr id="7" name="Picture 6">
            <a:extLst>
              <a:ext uri="{FF2B5EF4-FFF2-40B4-BE49-F238E27FC236}">
                <a16:creationId xmlns:a16="http://schemas.microsoft.com/office/drawing/2014/main" id="{A6497680-8EFA-6446-A29D-91E1E00D17D8}"/>
              </a:ext>
            </a:extLst>
          </p:cNvPr>
          <p:cNvPicPr>
            <a:picLocks noChangeAspect="1"/>
          </p:cNvPicPr>
          <p:nvPr/>
        </p:nvPicPr>
        <p:blipFill rotWithShape="1">
          <a:blip r:embed="rId4"/>
          <a:srcRect l="33413" t="6693" r="32046" b="45776"/>
          <a:stretch/>
        </p:blipFill>
        <p:spPr>
          <a:xfrm>
            <a:off x="10087812" y="5786578"/>
            <a:ext cx="814650" cy="916357"/>
          </a:xfrm>
          <a:prstGeom prst="rect">
            <a:avLst/>
          </a:prstGeom>
        </p:spPr>
      </p:pic>
      <p:pic>
        <p:nvPicPr>
          <p:cNvPr id="8" name="Picture 7">
            <a:extLst>
              <a:ext uri="{FF2B5EF4-FFF2-40B4-BE49-F238E27FC236}">
                <a16:creationId xmlns:a16="http://schemas.microsoft.com/office/drawing/2014/main" id="{8F766859-B13F-084B-B950-A572884137CB}"/>
              </a:ext>
            </a:extLst>
          </p:cNvPr>
          <p:cNvPicPr>
            <a:picLocks noChangeAspect="1"/>
          </p:cNvPicPr>
          <p:nvPr/>
        </p:nvPicPr>
        <p:blipFill rotWithShape="1">
          <a:blip r:embed="rId5"/>
          <a:srcRect l="5612" t="27001" r="76221" b="28047"/>
          <a:stretch/>
        </p:blipFill>
        <p:spPr>
          <a:xfrm>
            <a:off x="8664156" y="5920689"/>
            <a:ext cx="959687" cy="793460"/>
          </a:xfrm>
          <a:prstGeom prst="rect">
            <a:avLst/>
          </a:prstGeom>
        </p:spPr>
      </p:pic>
      <p:pic>
        <p:nvPicPr>
          <p:cNvPr id="9" name="Picture 8">
            <a:extLst>
              <a:ext uri="{FF2B5EF4-FFF2-40B4-BE49-F238E27FC236}">
                <a16:creationId xmlns:a16="http://schemas.microsoft.com/office/drawing/2014/main" id="{0CC06B66-7B9A-AF48-A42E-F43146C2873F}"/>
              </a:ext>
            </a:extLst>
          </p:cNvPr>
          <p:cNvPicPr>
            <a:picLocks noChangeAspect="1"/>
          </p:cNvPicPr>
          <p:nvPr/>
        </p:nvPicPr>
        <p:blipFill>
          <a:blip r:embed="rId6"/>
          <a:stretch>
            <a:fillRect/>
          </a:stretch>
        </p:blipFill>
        <p:spPr>
          <a:xfrm>
            <a:off x="10926262" y="5881581"/>
            <a:ext cx="902954" cy="851060"/>
          </a:xfrm>
          <a:prstGeom prst="rect">
            <a:avLst/>
          </a:prstGeom>
        </p:spPr>
      </p:pic>
      <p:pic>
        <p:nvPicPr>
          <p:cNvPr id="10" name="Picture 9">
            <a:extLst>
              <a:ext uri="{FF2B5EF4-FFF2-40B4-BE49-F238E27FC236}">
                <a16:creationId xmlns:a16="http://schemas.microsoft.com/office/drawing/2014/main" id="{ACC508DE-D791-F647-97F2-3AD4B7FBA952}"/>
              </a:ext>
            </a:extLst>
          </p:cNvPr>
          <p:cNvPicPr>
            <a:picLocks noChangeAspect="1"/>
          </p:cNvPicPr>
          <p:nvPr/>
        </p:nvPicPr>
        <p:blipFill rotWithShape="1">
          <a:blip r:embed="rId7"/>
          <a:srcRect l="35769" r="32499" b="32147"/>
          <a:stretch/>
        </p:blipFill>
        <p:spPr>
          <a:xfrm>
            <a:off x="9523122" y="5920689"/>
            <a:ext cx="564690" cy="793460"/>
          </a:xfrm>
          <a:prstGeom prst="rect">
            <a:avLst/>
          </a:prstGeom>
        </p:spPr>
      </p:pic>
      <p:pic>
        <p:nvPicPr>
          <p:cNvPr id="11" name="Picture 10">
            <a:extLst>
              <a:ext uri="{FF2B5EF4-FFF2-40B4-BE49-F238E27FC236}">
                <a16:creationId xmlns:a16="http://schemas.microsoft.com/office/drawing/2014/main" id="{F553A8A9-8740-274C-90DB-F2827C7A6960}"/>
              </a:ext>
            </a:extLst>
          </p:cNvPr>
          <p:cNvPicPr>
            <a:picLocks noChangeAspect="1"/>
          </p:cNvPicPr>
          <p:nvPr/>
        </p:nvPicPr>
        <p:blipFill rotWithShape="1">
          <a:blip r:embed="rId8"/>
          <a:srcRect r="70336"/>
          <a:stretch/>
        </p:blipFill>
        <p:spPr>
          <a:xfrm>
            <a:off x="7933233" y="5902197"/>
            <a:ext cx="852160" cy="830444"/>
          </a:xfrm>
          <a:prstGeom prst="rect">
            <a:avLst/>
          </a:prstGeom>
        </p:spPr>
      </p:pic>
      <p:pic>
        <p:nvPicPr>
          <p:cNvPr id="12" name="Picture 11">
            <a:extLst>
              <a:ext uri="{FF2B5EF4-FFF2-40B4-BE49-F238E27FC236}">
                <a16:creationId xmlns:a16="http://schemas.microsoft.com/office/drawing/2014/main" id="{62FC0C89-208B-C04B-BE20-AF0254F68E43}"/>
              </a:ext>
            </a:extLst>
          </p:cNvPr>
          <p:cNvPicPr>
            <a:picLocks noChangeAspect="1"/>
          </p:cNvPicPr>
          <p:nvPr/>
        </p:nvPicPr>
        <p:blipFill rotWithShape="1">
          <a:blip r:embed="rId9"/>
          <a:srcRect l="13757" r="17105" b="16837"/>
          <a:stretch/>
        </p:blipFill>
        <p:spPr>
          <a:xfrm>
            <a:off x="5385912" y="5892231"/>
            <a:ext cx="934947" cy="851060"/>
          </a:xfrm>
          <a:prstGeom prst="rect">
            <a:avLst/>
          </a:prstGeom>
        </p:spPr>
      </p:pic>
      <p:pic>
        <p:nvPicPr>
          <p:cNvPr id="13" name="Picture 12">
            <a:extLst>
              <a:ext uri="{FF2B5EF4-FFF2-40B4-BE49-F238E27FC236}">
                <a16:creationId xmlns:a16="http://schemas.microsoft.com/office/drawing/2014/main" id="{7202BDDD-6978-E44B-974A-C6118ECA4E7D}"/>
              </a:ext>
            </a:extLst>
          </p:cNvPr>
          <p:cNvPicPr>
            <a:picLocks noChangeAspect="1"/>
          </p:cNvPicPr>
          <p:nvPr/>
        </p:nvPicPr>
        <p:blipFill>
          <a:blip r:embed="rId10"/>
          <a:stretch>
            <a:fillRect/>
          </a:stretch>
        </p:blipFill>
        <p:spPr>
          <a:xfrm>
            <a:off x="6442951" y="5892230"/>
            <a:ext cx="851060" cy="851060"/>
          </a:xfrm>
          <a:prstGeom prst="rect">
            <a:avLst/>
          </a:prstGeom>
        </p:spPr>
      </p:pic>
      <p:pic>
        <p:nvPicPr>
          <p:cNvPr id="14" name="Picture 13">
            <a:extLst>
              <a:ext uri="{FF2B5EF4-FFF2-40B4-BE49-F238E27FC236}">
                <a16:creationId xmlns:a16="http://schemas.microsoft.com/office/drawing/2014/main" id="{673D020F-58A8-4548-BC21-5A5506C8C4EF}"/>
              </a:ext>
            </a:extLst>
          </p:cNvPr>
          <p:cNvPicPr>
            <a:picLocks noChangeAspect="1"/>
          </p:cNvPicPr>
          <p:nvPr/>
        </p:nvPicPr>
        <p:blipFill>
          <a:blip r:embed="rId11"/>
          <a:stretch>
            <a:fillRect/>
          </a:stretch>
        </p:blipFill>
        <p:spPr>
          <a:xfrm>
            <a:off x="3908305" y="5974756"/>
            <a:ext cx="835396" cy="835396"/>
          </a:xfrm>
          <a:prstGeom prst="rect">
            <a:avLst/>
          </a:prstGeom>
        </p:spPr>
      </p:pic>
      <p:pic>
        <p:nvPicPr>
          <p:cNvPr id="15" name="Picture 14">
            <a:extLst>
              <a:ext uri="{FF2B5EF4-FFF2-40B4-BE49-F238E27FC236}">
                <a16:creationId xmlns:a16="http://schemas.microsoft.com/office/drawing/2014/main" id="{EDFFCFEF-A4C1-984F-95F3-BB3F74F80218}"/>
              </a:ext>
            </a:extLst>
          </p:cNvPr>
          <p:cNvPicPr>
            <a:picLocks noChangeAspect="1"/>
          </p:cNvPicPr>
          <p:nvPr/>
        </p:nvPicPr>
        <p:blipFill>
          <a:blip r:embed="rId12"/>
          <a:stretch>
            <a:fillRect/>
          </a:stretch>
        </p:blipFill>
        <p:spPr>
          <a:xfrm>
            <a:off x="4743701" y="5892230"/>
            <a:ext cx="642211" cy="950264"/>
          </a:xfrm>
          <a:prstGeom prst="rect">
            <a:avLst/>
          </a:prstGeom>
        </p:spPr>
      </p:pic>
      <p:sp>
        <p:nvSpPr>
          <p:cNvPr id="16" name="Rectangle 15">
            <a:extLst>
              <a:ext uri="{FF2B5EF4-FFF2-40B4-BE49-F238E27FC236}">
                <a16:creationId xmlns:a16="http://schemas.microsoft.com/office/drawing/2014/main" id="{A7A6C147-3A5A-D54E-A2BF-7AC14FE24575}"/>
              </a:ext>
            </a:extLst>
          </p:cNvPr>
          <p:cNvSpPr/>
          <p:nvPr/>
        </p:nvSpPr>
        <p:spPr>
          <a:xfrm>
            <a:off x="95683" y="4205285"/>
            <a:ext cx="12000634" cy="1200329"/>
          </a:xfrm>
          <a:prstGeom prst="rect">
            <a:avLst/>
          </a:prstGeom>
        </p:spPr>
        <p:txBody>
          <a:bodyPr wrap="square">
            <a:spAutoFit/>
          </a:bodyPr>
          <a:lstStyle/>
          <a:p>
            <a:pPr algn="ctr"/>
            <a:r>
              <a:rPr lang="en-US" sz="2400" b="1" dirty="0">
                <a:solidFill>
                  <a:schemeClr val="bg1"/>
                </a:solidFill>
                <a:latin typeface="Cambria" panose="02040503050406030204" pitchFamily="18" charset="0"/>
              </a:rPr>
              <a:t>The </a:t>
            </a:r>
            <a:r>
              <a:rPr lang="en-US" sz="2400" b="1" dirty="0" err="1">
                <a:solidFill>
                  <a:schemeClr val="bg1"/>
                </a:solidFill>
                <a:latin typeface="Cambria" panose="02040503050406030204" pitchFamily="18" charset="0"/>
              </a:rPr>
              <a:t>eODP</a:t>
            </a:r>
            <a:r>
              <a:rPr lang="en-US" sz="2400" b="1" dirty="0">
                <a:solidFill>
                  <a:schemeClr val="bg1"/>
                </a:solidFill>
                <a:latin typeface="Cambria" panose="02040503050406030204" pitchFamily="18" charset="0"/>
              </a:rPr>
              <a:t> project will migrate shipboard ocean drilling data into searchable, relational databases. Lithology, micropaleontology, and age models are the initial focus with future plans to add more datasets. </a:t>
            </a:r>
          </a:p>
        </p:txBody>
      </p:sp>
      <p:pic>
        <p:nvPicPr>
          <p:cNvPr id="20" name="Picture 19" descr="A drawing of a face&#10;&#10;Description automatically generated">
            <a:extLst>
              <a:ext uri="{FF2B5EF4-FFF2-40B4-BE49-F238E27FC236}">
                <a16:creationId xmlns:a16="http://schemas.microsoft.com/office/drawing/2014/main" id="{F264C69C-3A90-4A42-B4A2-BD57CCC5EBE2}"/>
              </a:ext>
            </a:extLst>
          </p:cNvPr>
          <p:cNvPicPr>
            <a:picLocks noChangeAspect="1"/>
          </p:cNvPicPr>
          <p:nvPr/>
        </p:nvPicPr>
        <p:blipFill>
          <a:blip r:embed="rId13"/>
          <a:stretch>
            <a:fillRect/>
          </a:stretch>
        </p:blipFill>
        <p:spPr>
          <a:xfrm>
            <a:off x="0" y="-13141"/>
            <a:ext cx="1219200" cy="419100"/>
          </a:xfrm>
          <a:prstGeom prst="rect">
            <a:avLst/>
          </a:prstGeom>
        </p:spPr>
      </p:pic>
      <p:pic>
        <p:nvPicPr>
          <p:cNvPr id="21" name="Picture 20">
            <a:extLst>
              <a:ext uri="{FF2B5EF4-FFF2-40B4-BE49-F238E27FC236}">
                <a16:creationId xmlns:a16="http://schemas.microsoft.com/office/drawing/2014/main" id="{CCFE2333-9827-1F4F-9845-6B2F0736C4C7}"/>
              </a:ext>
            </a:extLst>
          </p:cNvPr>
          <p:cNvPicPr>
            <a:picLocks noChangeAspect="1"/>
          </p:cNvPicPr>
          <p:nvPr/>
        </p:nvPicPr>
        <p:blipFill>
          <a:blip r:embed="rId14"/>
          <a:stretch>
            <a:fillRect/>
          </a:stretch>
        </p:blipFill>
        <p:spPr>
          <a:xfrm>
            <a:off x="8890000" y="149151"/>
            <a:ext cx="3072582" cy="3571877"/>
          </a:xfrm>
          <a:prstGeom prst="rect">
            <a:avLst/>
          </a:prstGeom>
        </p:spPr>
      </p:pic>
      <p:sp>
        <p:nvSpPr>
          <p:cNvPr id="22" name="TextBox 21">
            <a:extLst>
              <a:ext uri="{FF2B5EF4-FFF2-40B4-BE49-F238E27FC236}">
                <a16:creationId xmlns:a16="http://schemas.microsoft.com/office/drawing/2014/main" id="{8502BBC1-E75F-7841-A4B8-11A1052A0C73}"/>
              </a:ext>
            </a:extLst>
          </p:cNvPr>
          <p:cNvSpPr txBox="1"/>
          <p:nvPr/>
        </p:nvSpPr>
        <p:spPr>
          <a:xfrm>
            <a:off x="10926262" y="3551057"/>
            <a:ext cx="704039" cy="246221"/>
          </a:xfrm>
          <a:prstGeom prst="rect">
            <a:avLst/>
          </a:prstGeom>
          <a:noFill/>
        </p:spPr>
        <p:txBody>
          <a:bodyPr wrap="none" rtlCol="0">
            <a:spAutoFit/>
          </a:bodyPr>
          <a:lstStyle/>
          <a:p>
            <a:r>
              <a:rPr lang="en-US" sz="1000" dirty="0"/>
              <a:t>Draft logo</a:t>
            </a:r>
          </a:p>
        </p:txBody>
      </p:sp>
    </p:spTree>
    <p:extLst>
      <p:ext uri="{BB962C8B-B14F-4D97-AF65-F5344CB8AC3E}">
        <p14:creationId xmlns:p14="http://schemas.microsoft.com/office/powerpoint/2010/main" val="3685960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drawing&#10;&#10;Description automatically generated">
            <a:extLst>
              <a:ext uri="{FF2B5EF4-FFF2-40B4-BE49-F238E27FC236}">
                <a16:creationId xmlns:a16="http://schemas.microsoft.com/office/drawing/2014/main" id="{B8A49773-CE24-9A42-B461-30FE7313BE14}"/>
              </a:ext>
            </a:extLst>
          </p:cNvPr>
          <p:cNvPicPr>
            <a:picLocks noChangeAspect="1"/>
          </p:cNvPicPr>
          <p:nvPr/>
        </p:nvPicPr>
        <p:blipFill>
          <a:blip r:embed="rId2"/>
          <a:stretch>
            <a:fillRect/>
          </a:stretch>
        </p:blipFill>
        <p:spPr>
          <a:xfrm>
            <a:off x="7912098" y="-22709"/>
            <a:ext cx="4279901" cy="1667356"/>
          </a:xfrm>
          <a:prstGeom prst="rect">
            <a:avLst/>
          </a:prstGeom>
        </p:spPr>
      </p:pic>
      <p:sp>
        <p:nvSpPr>
          <p:cNvPr id="3" name="Content Placeholder 2">
            <a:extLst>
              <a:ext uri="{FF2B5EF4-FFF2-40B4-BE49-F238E27FC236}">
                <a16:creationId xmlns:a16="http://schemas.microsoft.com/office/drawing/2014/main" id="{CC3700B4-127E-1B4C-A737-0BED4F703467}"/>
              </a:ext>
            </a:extLst>
          </p:cNvPr>
          <p:cNvSpPr>
            <a:spLocks noGrp="1"/>
          </p:cNvSpPr>
          <p:nvPr>
            <p:ph idx="1"/>
          </p:nvPr>
        </p:nvSpPr>
        <p:spPr>
          <a:xfrm>
            <a:off x="0" y="2501065"/>
            <a:ext cx="6833937" cy="4351338"/>
          </a:xfrm>
        </p:spPr>
        <p:txBody>
          <a:bodyPr anchor="b">
            <a:normAutofit fontScale="55000" lnSpcReduction="20000"/>
          </a:bodyPr>
          <a:lstStyle/>
          <a:p>
            <a:pPr marL="0" indent="0">
              <a:lnSpc>
                <a:spcPct val="120000"/>
              </a:lnSpc>
              <a:buNone/>
            </a:pPr>
            <a:r>
              <a:rPr lang="en-US" dirty="0"/>
              <a:t>Scientific ocean drilling through the International Ocean Discovery Program (IODP) and its predecessors has a far-reaching legacy. They have produced vast quantities of marine data, the results of which have revolutionized many geoscience subdisciplines. Meta-analytical studies from these efforts exist for micropaleontology, paleoclimate, and marine </a:t>
            </a:r>
            <a:r>
              <a:rPr lang="en-US" dirty="0" err="1"/>
              <a:t>sedimentation,and</a:t>
            </a:r>
            <a:r>
              <a:rPr lang="en-US" dirty="0"/>
              <a:t> several outstanding resources have curated and made available elements of offshore drilling data; however, much of the data remain heterogeneous and dispersed. Each study, therefore, requires reassembling a synthesis of data from numerous sources - a slow, difficult process that limits reproducibility and slows the progress of hypothesis testing and generation. A programmatically-accessible repository of scientific ocean drilling data that spans the globe will allow for large-scale marine sedimentary geology and micropaleontologic studies and may help stimulate major advances in these </a:t>
            </a:r>
            <a:r>
              <a:rPr lang="en-US" dirty="0" err="1"/>
              <a:t>fields.The</a:t>
            </a:r>
            <a:r>
              <a:rPr lang="en-US" dirty="0"/>
              <a:t> </a:t>
            </a:r>
            <a:r>
              <a:rPr lang="en-US" dirty="0" err="1"/>
              <a:t>eODP</a:t>
            </a:r>
            <a:r>
              <a:rPr lang="en-US" dirty="0"/>
              <a:t> project, funded through the NSF’s </a:t>
            </a:r>
            <a:r>
              <a:rPr lang="en-US" dirty="0" err="1"/>
              <a:t>EarthCube</a:t>
            </a:r>
            <a:r>
              <a:rPr lang="en-US" dirty="0"/>
              <a:t> program, seeks to facilitate access to and visualization of these large microfossil and stratigraphic datasets. To achieve these goals, </a:t>
            </a:r>
            <a:r>
              <a:rPr lang="en-US" dirty="0" err="1"/>
              <a:t>eODP</a:t>
            </a:r>
            <a:r>
              <a:rPr lang="en-US" dirty="0"/>
              <a:t> will be enhancing two existing database structures: the Paleobiology Database (PBDB) and </a:t>
            </a:r>
            <a:r>
              <a:rPr lang="en-US" dirty="0" err="1"/>
              <a:t>Macrostrat</a:t>
            </a:r>
            <a:r>
              <a:rPr lang="en-US" dirty="0"/>
              <a:t>, and ingesting and/or exchange data from several sources: the IODP LIMS and Janus databases, Open Core Data (OCD), and Neptune Sandbox.</a:t>
            </a:r>
          </a:p>
        </p:txBody>
      </p:sp>
      <p:pic>
        <p:nvPicPr>
          <p:cNvPr id="9" name="Picture 8">
            <a:extLst>
              <a:ext uri="{FF2B5EF4-FFF2-40B4-BE49-F238E27FC236}">
                <a16:creationId xmlns:a16="http://schemas.microsoft.com/office/drawing/2014/main" id="{5B7DE390-D7E4-0440-BE5A-2F03DF8C6325}"/>
              </a:ext>
            </a:extLst>
          </p:cNvPr>
          <p:cNvPicPr>
            <a:picLocks noChangeAspect="1"/>
          </p:cNvPicPr>
          <p:nvPr/>
        </p:nvPicPr>
        <p:blipFill>
          <a:blip r:embed="rId3"/>
          <a:stretch>
            <a:fillRect/>
          </a:stretch>
        </p:blipFill>
        <p:spPr>
          <a:xfrm>
            <a:off x="7170821" y="1408953"/>
            <a:ext cx="5181600" cy="5842000"/>
          </a:xfrm>
          <a:prstGeom prst="rect">
            <a:avLst/>
          </a:prstGeom>
        </p:spPr>
      </p:pic>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4"/>
          <a:stretch>
            <a:fillRect/>
          </a:stretch>
        </p:blipFill>
        <p:spPr>
          <a:xfrm>
            <a:off x="0" y="-13141"/>
            <a:ext cx="1219200" cy="419100"/>
          </a:xfrm>
          <a:prstGeom prst="rect">
            <a:avLst/>
          </a:prstGeom>
        </p:spPr>
      </p:pic>
    </p:spTree>
    <p:extLst>
      <p:ext uri="{BB962C8B-B14F-4D97-AF65-F5344CB8AC3E}">
        <p14:creationId xmlns:p14="http://schemas.microsoft.com/office/powerpoint/2010/main" val="265287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7DDD-01B6-6E48-82F6-70D0B9A9762F}"/>
              </a:ext>
            </a:extLst>
          </p:cNvPr>
          <p:cNvSpPr>
            <a:spLocks noGrp="1"/>
          </p:cNvSpPr>
          <p:nvPr>
            <p:ph type="title"/>
          </p:nvPr>
        </p:nvSpPr>
        <p:spPr>
          <a:xfrm>
            <a:off x="0" y="986059"/>
            <a:ext cx="5424948" cy="1325563"/>
          </a:xfrm>
        </p:spPr>
        <p:txBody>
          <a:bodyPr/>
          <a:lstStyle/>
          <a:p>
            <a:r>
              <a:rPr lang="en-US" b="1" dirty="0"/>
              <a:t>Paleobiology Database</a:t>
            </a:r>
          </a:p>
        </p:txBody>
      </p:sp>
      <p:sp>
        <p:nvSpPr>
          <p:cNvPr id="3" name="Content Placeholder 2">
            <a:extLst>
              <a:ext uri="{FF2B5EF4-FFF2-40B4-BE49-F238E27FC236}">
                <a16:creationId xmlns:a16="http://schemas.microsoft.com/office/drawing/2014/main" id="{CC3700B4-127E-1B4C-A737-0BED4F703467}"/>
              </a:ext>
            </a:extLst>
          </p:cNvPr>
          <p:cNvSpPr>
            <a:spLocks noGrp="1"/>
          </p:cNvSpPr>
          <p:nvPr>
            <p:ph idx="1"/>
          </p:nvPr>
        </p:nvSpPr>
        <p:spPr>
          <a:xfrm>
            <a:off x="0" y="1833431"/>
            <a:ext cx="6113077" cy="5029482"/>
          </a:xfrm>
        </p:spPr>
        <p:txBody>
          <a:bodyPr>
            <a:normAutofit fontScale="55000" lnSpcReduction="20000"/>
          </a:bodyPr>
          <a:lstStyle/>
          <a:p>
            <a:pPr marL="0" indent="0">
              <a:lnSpc>
                <a:spcPct val="120000"/>
              </a:lnSpc>
              <a:buNone/>
            </a:pPr>
            <a:r>
              <a:rPr lang="en-US" dirty="0"/>
              <a:t>Created in 1998, the </a:t>
            </a:r>
            <a:r>
              <a:rPr lang="en-US" dirty="0">
                <a:hlinkClick r:id="rId2"/>
              </a:rPr>
              <a:t>PBDB</a:t>
            </a:r>
            <a:r>
              <a:rPr lang="en-US" dirty="0"/>
              <a:t> (</a:t>
            </a:r>
            <a:r>
              <a:rPr lang="en-US" dirty="0" err="1"/>
              <a:t>paleobiodb.org</a:t>
            </a:r>
            <a:r>
              <a:rPr lang="en-US" dirty="0"/>
              <a:t>) is an open resource of  paleontological data on all fossil organisms through all time periods. Bibliographic references, taxonomic names, synonymies and classifications, primary collection data, taxonomic occurrences, re-identifications of occurrences, and geologic time scales are stored in a relational database. The PBDB contains over 67,000 references, 380,000 taxa and 1,395,000 occurrences in 199,000 collections. The PBDB has active partnerships with other international open data cyberinfrastructure projects, like the </a:t>
            </a:r>
            <a:r>
              <a:rPr lang="en-US" dirty="0">
                <a:hlinkClick r:id="rId3"/>
              </a:rPr>
              <a:t>Global Biodiversity Information Facility</a:t>
            </a:r>
            <a:r>
              <a:rPr lang="en-US" dirty="0"/>
              <a:t> and with </a:t>
            </a:r>
            <a:r>
              <a:rPr lang="en-US" dirty="0">
                <a:hlinkClick r:id="rId4"/>
              </a:rPr>
              <a:t>iDigBio</a:t>
            </a:r>
            <a:r>
              <a:rPr lang="en-US" dirty="0"/>
              <a:t> through the </a:t>
            </a:r>
            <a:r>
              <a:rPr lang="en-US" dirty="0">
                <a:hlinkClick r:id="rId5"/>
              </a:rPr>
              <a:t>ePANDDA project</a:t>
            </a:r>
            <a:r>
              <a:rPr lang="en-US" dirty="0"/>
              <a:t> (</a:t>
            </a:r>
            <a:r>
              <a:rPr lang="en-US" dirty="0" err="1"/>
              <a:t>epandda.org</a:t>
            </a:r>
            <a:r>
              <a:rPr lang="en-US" dirty="0"/>
              <a:t>). Additionally, anyone can access the entire database via an API. </a:t>
            </a:r>
          </a:p>
          <a:p>
            <a:pPr marL="0" indent="0">
              <a:lnSpc>
                <a:spcPct val="120000"/>
              </a:lnSpc>
              <a:buNone/>
            </a:pPr>
            <a:r>
              <a:rPr lang="en-US" dirty="0"/>
              <a:t>Ocean drilling microfossil occurrences and taxonomy will be housed in the PBDB, which can support quantitative and qualitative abundance data and multiple taxonomic concepts. The PBDB provides visualization tools that can be used for biogeographic reconstructions, global occurrences, or diversity. Data can be searched for by taxa name, taxa type, age, and region. Through building a robust, distributed set of microfossil occurrences, </a:t>
            </a:r>
            <a:r>
              <a:rPr lang="en-US" dirty="0" err="1"/>
              <a:t>eODP</a:t>
            </a:r>
            <a:r>
              <a:rPr lang="en-US" dirty="0"/>
              <a:t> will allow </a:t>
            </a:r>
            <a:r>
              <a:rPr lang="en-US" dirty="0" err="1"/>
              <a:t>micropaleontologists</a:t>
            </a:r>
            <a:r>
              <a:rPr lang="en-US" dirty="0"/>
              <a:t> to answer questions about regional or global diversity, group evolution, ecological responses to global-scale events, and long-term interactions between trophic levels. A new user interface will allow </a:t>
            </a:r>
            <a:r>
              <a:rPr lang="en-US" dirty="0" err="1"/>
              <a:t>micropaleontologists</a:t>
            </a:r>
            <a:r>
              <a:rPr lang="en-US" dirty="0"/>
              <a:t> to easily enter their own datasets.</a:t>
            </a:r>
          </a:p>
        </p:txBody>
      </p:sp>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6"/>
          <a:stretch>
            <a:fillRect/>
          </a:stretch>
        </p:blipFill>
        <p:spPr>
          <a:xfrm>
            <a:off x="0" y="-13141"/>
            <a:ext cx="1219200" cy="419100"/>
          </a:xfrm>
          <a:prstGeom prst="rect">
            <a:avLst/>
          </a:prstGeom>
        </p:spPr>
      </p:pic>
      <p:pic>
        <p:nvPicPr>
          <p:cNvPr id="5" name="Picture 4">
            <a:extLst>
              <a:ext uri="{FF2B5EF4-FFF2-40B4-BE49-F238E27FC236}">
                <a16:creationId xmlns:a16="http://schemas.microsoft.com/office/drawing/2014/main" id="{CDB677E4-DD98-AE40-8E15-CCD2344F1F51}"/>
              </a:ext>
            </a:extLst>
          </p:cNvPr>
          <p:cNvPicPr>
            <a:picLocks noChangeAspect="1"/>
          </p:cNvPicPr>
          <p:nvPr/>
        </p:nvPicPr>
        <p:blipFill>
          <a:blip r:embed="rId7"/>
          <a:stretch>
            <a:fillRect/>
          </a:stretch>
        </p:blipFill>
        <p:spPr>
          <a:xfrm>
            <a:off x="6122909" y="2275989"/>
            <a:ext cx="5908125" cy="3558233"/>
          </a:xfrm>
          <a:prstGeom prst="rect">
            <a:avLst/>
          </a:prstGeom>
        </p:spPr>
      </p:pic>
      <p:pic>
        <p:nvPicPr>
          <p:cNvPr id="6" name="Picture 5">
            <a:extLst>
              <a:ext uri="{FF2B5EF4-FFF2-40B4-BE49-F238E27FC236}">
                <a16:creationId xmlns:a16="http://schemas.microsoft.com/office/drawing/2014/main" id="{D7626E50-651B-B94C-8A25-21B30BC82CDD}"/>
              </a:ext>
            </a:extLst>
          </p:cNvPr>
          <p:cNvPicPr>
            <a:picLocks noChangeAspect="1"/>
          </p:cNvPicPr>
          <p:nvPr/>
        </p:nvPicPr>
        <p:blipFill>
          <a:blip r:embed="rId8"/>
          <a:stretch>
            <a:fillRect/>
          </a:stretch>
        </p:blipFill>
        <p:spPr>
          <a:xfrm>
            <a:off x="5221209" y="931731"/>
            <a:ext cx="901700" cy="9017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46CA6EAA-C4ED-6046-9C8C-9EE97DA52DDC}"/>
              </a:ext>
            </a:extLst>
          </p:cNvPr>
          <p:cNvPicPr>
            <a:picLocks noChangeAspect="1"/>
          </p:cNvPicPr>
          <p:nvPr/>
        </p:nvPicPr>
        <p:blipFill>
          <a:blip r:embed="rId9"/>
          <a:stretch>
            <a:fillRect/>
          </a:stretch>
        </p:blipFill>
        <p:spPr>
          <a:xfrm>
            <a:off x="7912098" y="-22709"/>
            <a:ext cx="4279901" cy="1667356"/>
          </a:xfrm>
          <a:prstGeom prst="rect">
            <a:avLst/>
          </a:prstGeom>
        </p:spPr>
      </p:pic>
    </p:spTree>
    <p:extLst>
      <p:ext uri="{BB962C8B-B14F-4D97-AF65-F5344CB8AC3E}">
        <p14:creationId xmlns:p14="http://schemas.microsoft.com/office/powerpoint/2010/main" val="339398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03D47D-18D0-0B4E-8461-9C594E377547}"/>
              </a:ext>
            </a:extLst>
          </p:cNvPr>
          <p:cNvPicPr>
            <a:picLocks noChangeAspect="1"/>
          </p:cNvPicPr>
          <p:nvPr/>
        </p:nvPicPr>
        <p:blipFill>
          <a:blip r:embed="rId2"/>
          <a:stretch>
            <a:fillRect/>
          </a:stretch>
        </p:blipFill>
        <p:spPr>
          <a:xfrm>
            <a:off x="6105004" y="1833431"/>
            <a:ext cx="5943933" cy="5029482"/>
          </a:xfrm>
          <a:prstGeom prst="rect">
            <a:avLst/>
          </a:prstGeom>
        </p:spPr>
      </p:pic>
      <p:sp>
        <p:nvSpPr>
          <p:cNvPr id="2" name="Title 1">
            <a:extLst>
              <a:ext uri="{FF2B5EF4-FFF2-40B4-BE49-F238E27FC236}">
                <a16:creationId xmlns:a16="http://schemas.microsoft.com/office/drawing/2014/main" id="{24D47DDD-01B6-6E48-82F6-70D0B9A9762F}"/>
              </a:ext>
            </a:extLst>
          </p:cNvPr>
          <p:cNvSpPr>
            <a:spLocks noGrp="1"/>
          </p:cNvSpPr>
          <p:nvPr>
            <p:ph type="title"/>
          </p:nvPr>
        </p:nvSpPr>
        <p:spPr>
          <a:xfrm>
            <a:off x="0" y="986059"/>
            <a:ext cx="5424948" cy="1325563"/>
          </a:xfrm>
        </p:spPr>
        <p:txBody>
          <a:bodyPr/>
          <a:lstStyle/>
          <a:p>
            <a:r>
              <a:rPr lang="en-US" b="1" dirty="0" err="1"/>
              <a:t>Macrostrat</a:t>
            </a:r>
            <a:endParaRPr lang="en-US" b="1" dirty="0"/>
          </a:p>
        </p:txBody>
      </p:sp>
      <p:sp>
        <p:nvSpPr>
          <p:cNvPr id="3" name="Content Placeholder 2">
            <a:extLst>
              <a:ext uri="{FF2B5EF4-FFF2-40B4-BE49-F238E27FC236}">
                <a16:creationId xmlns:a16="http://schemas.microsoft.com/office/drawing/2014/main" id="{CC3700B4-127E-1B4C-A737-0BED4F703467}"/>
              </a:ext>
            </a:extLst>
          </p:cNvPr>
          <p:cNvSpPr>
            <a:spLocks noGrp="1"/>
          </p:cNvSpPr>
          <p:nvPr>
            <p:ph idx="1"/>
          </p:nvPr>
        </p:nvSpPr>
        <p:spPr>
          <a:xfrm>
            <a:off x="0" y="1833431"/>
            <a:ext cx="6113077" cy="5029482"/>
          </a:xfrm>
        </p:spPr>
        <p:txBody>
          <a:bodyPr anchor="t">
            <a:normAutofit fontScale="55000" lnSpcReduction="20000"/>
          </a:bodyPr>
          <a:lstStyle/>
          <a:p>
            <a:pPr marL="0" indent="0">
              <a:lnSpc>
                <a:spcPct val="120000"/>
              </a:lnSpc>
              <a:buNone/>
            </a:pPr>
            <a:r>
              <a:rPr lang="en-US" dirty="0">
                <a:hlinkClick r:id="rId3"/>
              </a:rPr>
              <a:t>Macrostrat</a:t>
            </a:r>
            <a:r>
              <a:rPr lang="en-US" dirty="0"/>
              <a:t>, started in 2005, has assembled chronostratigraphic rock units and basic properties in order to enable quantitative analyses of large-scale sedimentation patterns around the globe. The database currently contains 1,474 regional rock columns, 33,903 rock units from North America, the Caribbean, New Zealand, and the marine realm and is integrated with more than 1.89 million geologic map polygons from over 100 separate geological maps sources spanning the globe at multiple different spatial resolutions. </a:t>
            </a:r>
          </a:p>
          <a:p>
            <a:pPr marL="0" indent="0">
              <a:lnSpc>
                <a:spcPct val="120000"/>
              </a:lnSpc>
              <a:buNone/>
            </a:pPr>
            <a:r>
              <a:rPr lang="en-US" dirty="0" err="1"/>
              <a:t>Macrostrat</a:t>
            </a:r>
            <a:r>
              <a:rPr lang="en-US" dirty="0"/>
              <a:t> will house ocean drilling lithologic data along with site age models. These data will be searchable by lithology type, age, and region allowing scientists to study marine sedimentation trends through time. The program will host alternate depth scales to accommodate spliced sequences. </a:t>
            </a:r>
            <a:r>
              <a:rPr lang="en-US" dirty="0" err="1"/>
              <a:t>Macrostrat</a:t>
            </a:r>
            <a:r>
              <a:rPr lang="en-US" dirty="0"/>
              <a:t> will allow for multiple age models to be stored for each site so that researchers can choose the age model they prefer or input their own. Through the </a:t>
            </a:r>
            <a:r>
              <a:rPr lang="en-US" dirty="0" err="1"/>
              <a:t>Macrostrat</a:t>
            </a:r>
            <a:r>
              <a:rPr lang="en-US" dirty="0"/>
              <a:t> </a:t>
            </a:r>
            <a:r>
              <a:rPr lang="en-US" dirty="0">
                <a:hlinkClick r:id="rId4"/>
              </a:rPr>
              <a:t>API</a:t>
            </a:r>
            <a:r>
              <a:rPr lang="en-US" dirty="0"/>
              <a:t>, age models will be linked to the ocean drilling taxonomic data in the PBDB. </a:t>
            </a:r>
          </a:p>
        </p:txBody>
      </p:sp>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5"/>
          <a:stretch>
            <a:fillRect/>
          </a:stretch>
        </p:blipFill>
        <p:spPr>
          <a:xfrm>
            <a:off x="0" y="-13141"/>
            <a:ext cx="1219200" cy="419100"/>
          </a:xfrm>
          <a:prstGeom prst="rect">
            <a:avLst/>
          </a:prstGeom>
        </p:spPr>
      </p:pic>
      <p:pic>
        <p:nvPicPr>
          <p:cNvPr id="7" name="Picture 6">
            <a:extLst>
              <a:ext uri="{FF2B5EF4-FFF2-40B4-BE49-F238E27FC236}">
                <a16:creationId xmlns:a16="http://schemas.microsoft.com/office/drawing/2014/main" id="{97FCFDD6-08FE-D548-9877-CE3B3E38E842}"/>
              </a:ext>
            </a:extLst>
          </p:cNvPr>
          <p:cNvPicPr>
            <a:picLocks noChangeAspect="1"/>
          </p:cNvPicPr>
          <p:nvPr/>
        </p:nvPicPr>
        <p:blipFill>
          <a:blip r:embed="rId6"/>
          <a:stretch>
            <a:fillRect/>
          </a:stretch>
        </p:blipFill>
        <p:spPr>
          <a:xfrm>
            <a:off x="2631088" y="982531"/>
            <a:ext cx="850900" cy="8509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B56E893-DE8D-1242-A647-D496838D40CB}"/>
              </a:ext>
            </a:extLst>
          </p:cNvPr>
          <p:cNvPicPr>
            <a:picLocks noChangeAspect="1"/>
          </p:cNvPicPr>
          <p:nvPr/>
        </p:nvPicPr>
        <p:blipFill>
          <a:blip r:embed="rId7"/>
          <a:stretch>
            <a:fillRect/>
          </a:stretch>
        </p:blipFill>
        <p:spPr>
          <a:xfrm>
            <a:off x="7912098" y="-22709"/>
            <a:ext cx="4279901" cy="1667356"/>
          </a:xfrm>
          <a:prstGeom prst="rect">
            <a:avLst/>
          </a:prstGeom>
        </p:spPr>
      </p:pic>
    </p:spTree>
    <p:extLst>
      <p:ext uri="{BB962C8B-B14F-4D97-AF65-F5344CB8AC3E}">
        <p14:creationId xmlns:p14="http://schemas.microsoft.com/office/powerpoint/2010/main" val="1284706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2A92C4-D823-1243-9771-479076501EF6}"/>
              </a:ext>
            </a:extLst>
          </p:cNvPr>
          <p:cNvPicPr>
            <a:picLocks noChangeAspect="1"/>
          </p:cNvPicPr>
          <p:nvPr/>
        </p:nvPicPr>
        <p:blipFill>
          <a:blip r:embed="rId2"/>
          <a:stretch>
            <a:fillRect/>
          </a:stretch>
        </p:blipFill>
        <p:spPr>
          <a:xfrm>
            <a:off x="3492538" y="2193160"/>
            <a:ext cx="2270685" cy="2270685"/>
          </a:xfrm>
          <a:prstGeom prst="rect">
            <a:avLst/>
          </a:prstGeom>
        </p:spPr>
      </p:pic>
      <p:sp>
        <p:nvSpPr>
          <p:cNvPr id="2" name="Title 1">
            <a:extLst>
              <a:ext uri="{FF2B5EF4-FFF2-40B4-BE49-F238E27FC236}">
                <a16:creationId xmlns:a16="http://schemas.microsoft.com/office/drawing/2014/main" id="{24D47DDD-01B6-6E48-82F6-70D0B9A9762F}"/>
              </a:ext>
            </a:extLst>
          </p:cNvPr>
          <p:cNvSpPr>
            <a:spLocks noGrp="1"/>
          </p:cNvSpPr>
          <p:nvPr>
            <p:ph type="title"/>
          </p:nvPr>
        </p:nvSpPr>
        <p:spPr>
          <a:xfrm>
            <a:off x="7525" y="3575207"/>
            <a:ext cx="5424948" cy="1205057"/>
          </a:xfrm>
        </p:spPr>
        <p:txBody>
          <a:bodyPr/>
          <a:lstStyle/>
          <a:p>
            <a:r>
              <a:rPr lang="en-US" b="1" dirty="0"/>
              <a:t>Open Core Data</a:t>
            </a:r>
          </a:p>
        </p:txBody>
      </p:sp>
      <p:sp>
        <p:nvSpPr>
          <p:cNvPr id="3" name="Content Placeholder 2">
            <a:extLst>
              <a:ext uri="{FF2B5EF4-FFF2-40B4-BE49-F238E27FC236}">
                <a16:creationId xmlns:a16="http://schemas.microsoft.com/office/drawing/2014/main" id="{CC3700B4-127E-1B4C-A737-0BED4F703467}"/>
              </a:ext>
            </a:extLst>
          </p:cNvPr>
          <p:cNvSpPr>
            <a:spLocks noGrp="1"/>
          </p:cNvSpPr>
          <p:nvPr>
            <p:ph idx="1"/>
          </p:nvPr>
        </p:nvSpPr>
        <p:spPr>
          <a:xfrm>
            <a:off x="0" y="4463845"/>
            <a:ext cx="6113077" cy="2399068"/>
          </a:xfrm>
        </p:spPr>
        <p:txBody>
          <a:bodyPr anchor="t">
            <a:normAutofit/>
          </a:bodyPr>
          <a:lstStyle/>
          <a:p>
            <a:pPr marL="0" indent="0">
              <a:lnSpc>
                <a:spcPct val="120000"/>
              </a:lnSpc>
              <a:buNone/>
            </a:pPr>
            <a:r>
              <a:rPr lang="en-US" sz="1500" dirty="0">
                <a:hlinkClick r:id="rId3"/>
              </a:rPr>
              <a:t>Open Core Data </a:t>
            </a:r>
            <a:r>
              <a:rPr lang="en-US" sz="1500" dirty="0"/>
              <a:t>(OCD) merges IODP, ODP, and Continental Scientific Drilling project data that can be referenced in various collections such as datasets with DOIs, sample collections with IGSN or any of number collection and identifier methods. Each dataset can be downloaded as a csv file. OCD utilizes the standards developed by the AGU-lead Enabling FAIR Data Project and collaborated with </a:t>
            </a:r>
            <a:r>
              <a:rPr lang="en-US" sz="1500" dirty="0" err="1"/>
              <a:t>EarthCube</a:t>
            </a:r>
            <a:r>
              <a:rPr lang="en-US" sz="1500" dirty="0"/>
              <a:t> Project 418 for publishing </a:t>
            </a:r>
            <a:r>
              <a:rPr lang="en-US" sz="1500" dirty="0" err="1"/>
              <a:t>schema.org</a:t>
            </a:r>
            <a:r>
              <a:rPr lang="en-US" sz="1500" dirty="0"/>
              <a:t> type Dataset resources aligned with FAIR principles.</a:t>
            </a:r>
          </a:p>
        </p:txBody>
      </p:sp>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4"/>
          <a:stretch>
            <a:fillRect/>
          </a:stretch>
        </p:blipFill>
        <p:spPr>
          <a:xfrm>
            <a:off x="0" y="-13141"/>
            <a:ext cx="1219200" cy="419100"/>
          </a:xfrm>
          <a:prstGeom prst="rect">
            <a:avLst/>
          </a:prstGeom>
        </p:spPr>
      </p:pic>
      <p:sp>
        <p:nvSpPr>
          <p:cNvPr id="8" name="Title 1">
            <a:extLst>
              <a:ext uri="{FF2B5EF4-FFF2-40B4-BE49-F238E27FC236}">
                <a16:creationId xmlns:a16="http://schemas.microsoft.com/office/drawing/2014/main" id="{F1C711FD-F981-C242-82B1-9B65DC7D51EA}"/>
              </a:ext>
            </a:extLst>
          </p:cNvPr>
          <p:cNvSpPr txBox="1">
            <a:spLocks/>
          </p:cNvSpPr>
          <p:nvPr/>
        </p:nvSpPr>
        <p:spPr>
          <a:xfrm>
            <a:off x="6774577" y="3572267"/>
            <a:ext cx="5424948"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t>Flyover Country</a:t>
            </a:r>
          </a:p>
        </p:txBody>
      </p:sp>
      <p:sp>
        <p:nvSpPr>
          <p:cNvPr id="9" name="Content Placeholder 2">
            <a:extLst>
              <a:ext uri="{FF2B5EF4-FFF2-40B4-BE49-F238E27FC236}">
                <a16:creationId xmlns:a16="http://schemas.microsoft.com/office/drawing/2014/main" id="{55DB3806-15C2-0B4C-BAC0-9B977740709B}"/>
              </a:ext>
            </a:extLst>
          </p:cNvPr>
          <p:cNvSpPr txBox="1">
            <a:spLocks/>
          </p:cNvSpPr>
          <p:nvPr/>
        </p:nvSpPr>
        <p:spPr>
          <a:xfrm>
            <a:off x="6113077" y="4463845"/>
            <a:ext cx="6113077" cy="23990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500" dirty="0"/>
              <a:t>The mobile app for geoscience, </a:t>
            </a:r>
            <a:r>
              <a:rPr lang="en-US" sz="1500" dirty="0">
                <a:hlinkClick r:id="rId5"/>
              </a:rPr>
              <a:t>Flyover Country</a:t>
            </a:r>
            <a:r>
              <a:rPr lang="en-US" sz="1500" dirty="0"/>
              <a:t>, will make </a:t>
            </a:r>
            <a:r>
              <a:rPr lang="en-US" sz="1500" dirty="0" err="1"/>
              <a:t>eODP</a:t>
            </a:r>
            <a:r>
              <a:rPr lang="en-US" sz="1500" dirty="0"/>
              <a:t> data discoverable through its interface. In partnership with OCD and the PBDB, Flyover Country displays ocean drilling sites and fossil occurrences. Flyover Country will be able to show microfossil occurrences and will host curated pop-up content for general audiences.</a:t>
            </a:r>
          </a:p>
        </p:txBody>
      </p:sp>
      <p:pic>
        <p:nvPicPr>
          <p:cNvPr id="14" name="Picture 13">
            <a:extLst>
              <a:ext uri="{FF2B5EF4-FFF2-40B4-BE49-F238E27FC236}">
                <a16:creationId xmlns:a16="http://schemas.microsoft.com/office/drawing/2014/main" id="{BF25D996-7E64-E44C-8E99-21D32B1358B9}"/>
              </a:ext>
            </a:extLst>
          </p:cNvPr>
          <p:cNvPicPr>
            <a:picLocks noChangeAspect="1"/>
          </p:cNvPicPr>
          <p:nvPr/>
        </p:nvPicPr>
        <p:blipFill>
          <a:blip r:embed="rId6"/>
          <a:stretch>
            <a:fillRect/>
          </a:stretch>
        </p:blipFill>
        <p:spPr>
          <a:xfrm>
            <a:off x="6663508" y="1880938"/>
            <a:ext cx="1745590" cy="258290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7C2B395-8AD0-CC4D-BBC5-FFE480773DE6}"/>
              </a:ext>
            </a:extLst>
          </p:cNvPr>
          <p:cNvPicPr>
            <a:picLocks noChangeAspect="1"/>
          </p:cNvPicPr>
          <p:nvPr/>
        </p:nvPicPr>
        <p:blipFill>
          <a:blip r:embed="rId7"/>
          <a:stretch>
            <a:fillRect/>
          </a:stretch>
        </p:blipFill>
        <p:spPr>
          <a:xfrm>
            <a:off x="7912098" y="-22709"/>
            <a:ext cx="4279901" cy="1667356"/>
          </a:xfrm>
          <a:prstGeom prst="rect">
            <a:avLst/>
          </a:prstGeom>
        </p:spPr>
      </p:pic>
    </p:spTree>
    <p:extLst>
      <p:ext uri="{BB962C8B-B14F-4D97-AF65-F5344CB8AC3E}">
        <p14:creationId xmlns:p14="http://schemas.microsoft.com/office/powerpoint/2010/main" val="3880926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7DDD-01B6-6E48-82F6-70D0B9A9762F}"/>
              </a:ext>
            </a:extLst>
          </p:cNvPr>
          <p:cNvSpPr>
            <a:spLocks noGrp="1"/>
          </p:cNvSpPr>
          <p:nvPr>
            <p:ph type="title"/>
          </p:nvPr>
        </p:nvSpPr>
        <p:spPr>
          <a:xfrm>
            <a:off x="0" y="1292864"/>
            <a:ext cx="5424948" cy="1325563"/>
          </a:xfrm>
        </p:spPr>
        <p:txBody>
          <a:bodyPr/>
          <a:lstStyle/>
          <a:p>
            <a:r>
              <a:rPr lang="en-US" b="1" dirty="0"/>
              <a:t>Outcomes</a:t>
            </a:r>
          </a:p>
        </p:txBody>
      </p:sp>
      <p:sp>
        <p:nvSpPr>
          <p:cNvPr id="3" name="Content Placeholder 2">
            <a:extLst>
              <a:ext uri="{FF2B5EF4-FFF2-40B4-BE49-F238E27FC236}">
                <a16:creationId xmlns:a16="http://schemas.microsoft.com/office/drawing/2014/main" id="{CC3700B4-127E-1B4C-A737-0BED4F703467}"/>
              </a:ext>
            </a:extLst>
          </p:cNvPr>
          <p:cNvSpPr>
            <a:spLocks noGrp="1"/>
          </p:cNvSpPr>
          <p:nvPr>
            <p:ph idx="1"/>
          </p:nvPr>
        </p:nvSpPr>
        <p:spPr>
          <a:xfrm>
            <a:off x="0" y="2163097"/>
            <a:ext cx="6113077" cy="4699816"/>
          </a:xfrm>
        </p:spPr>
        <p:txBody>
          <a:bodyPr anchor="t">
            <a:normAutofit/>
          </a:bodyPr>
          <a:lstStyle/>
          <a:p>
            <a:pPr marL="0" indent="0">
              <a:lnSpc>
                <a:spcPct val="120000"/>
              </a:lnSpc>
              <a:buNone/>
            </a:pPr>
            <a:r>
              <a:rPr lang="en-US" sz="1500" dirty="0" err="1"/>
              <a:t>eODP</a:t>
            </a:r>
            <a:r>
              <a:rPr lang="en-US" sz="1500" dirty="0"/>
              <a:t> will accomplish the following goals:</a:t>
            </a:r>
          </a:p>
          <a:p>
            <a:pPr>
              <a:lnSpc>
                <a:spcPct val="120000"/>
              </a:lnSpc>
            </a:pPr>
            <a:r>
              <a:rPr lang="en-US" sz="1500" dirty="0"/>
              <a:t>Enable construction of sediment-grounded and flexible age models in an environment that encompasses the deep-sea and continental records.</a:t>
            </a:r>
          </a:p>
          <a:p>
            <a:pPr>
              <a:lnSpc>
                <a:spcPct val="120000"/>
              </a:lnSpc>
            </a:pPr>
            <a:r>
              <a:rPr lang="en-US" sz="1500" dirty="0"/>
              <a:t>Expand existing lithology and age model construction approaches in this integrated offshore-onshore stratigraphically-focused environment.</a:t>
            </a:r>
          </a:p>
          <a:p>
            <a:pPr>
              <a:lnSpc>
                <a:spcPct val="120000"/>
              </a:lnSpc>
            </a:pPr>
            <a:r>
              <a:rPr lang="en-US" sz="1500" dirty="0"/>
              <a:t>Adapt key microfossil data into the PBDB data model from OCD and other sources.</a:t>
            </a:r>
          </a:p>
          <a:p>
            <a:pPr>
              <a:lnSpc>
                <a:spcPct val="120000"/>
              </a:lnSpc>
            </a:pPr>
            <a:r>
              <a:rPr lang="en-US" sz="1500" dirty="0"/>
              <a:t>Develop new API-driven web user interfaces for easily discovering and acquiring data.</a:t>
            </a:r>
          </a:p>
          <a:p>
            <a:pPr>
              <a:lnSpc>
                <a:spcPct val="120000"/>
              </a:lnSpc>
            </a:pPr>
            <a:r>
              <a:rPr lang="en-US" sz="1500" dirty="0"/>
              <a:t>Establish user working groups for community input and feedback.</a:t>
            </a:r>
          </a:p>
        </p:txBody>
      </p:sp>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2"/>
          <a:stretch>
            <a:fillRect/>
          </a:stretch>
        </p:blipFill>
        <p:spPr>
          <a:xfrm>
            <a:off x="0" y="-13141"/>
            <a:ext cx="1219200" cy="419100"/>
          </a:xfrm>
          <a:prstGeom prst="rect">
            <a:avLst/>
          </a:prstGeom>
        </p:spPr>
      </p:pic>
      <p:sp>
        <p:nvSpPr>
          <p:cNvPr id="8" name="Title 1">
            <a:extLst>
              <a:ext uri="{FF2B5EF4-FFF2-40B4-BE49-F238E27FC236}">
                <a16:creationId xmlns:a16="http://schemas.microsoft.com/office/drawing/2014/main" id="{F1C711FD-F981-C242-82B1-9B65DC7D51EA}"/>
              </a:ext>
            </a:extLst>
          </p:cNvPr>
          <p:cNvSpPr txBox="1">
            <a:spLocks/>
          </p:cNvSpPr>
          <p:nvPr/>
        </p:nvSpPr>
        <p:spPr>
          <a:xfrm>
            <a:off x="6767052" y="1289924"/>
            <a:ext cx="54249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1F77A5"/>
                </a:solidFill>
              </a:rPr>
              <a:t>Get Involved</a:t>
            </a:r>
          </a:p>
        </p:txBody>
      </p:sp>
      <p:sp>
        <p:nvSpPr>
          <p:cNvPr id="9" name="Content Placeholder 2">
            <a:extLst>
              <a:ext uri="{FF2B5EF4-FFF2-40B4-BE49-F238E27FC236}">
                <a16:creationId xmlns:a16="http://schemas.microsoft.com/office/drawing/2014/main" id="{55DB3806-15C2-0B4C-BAC0-9B977740709B}"/>
              </a:ext>
            </a:extLst>
          </p:cNvPr>
          <p:cNvSpPr txBox="1">
            <a:spLocks/>
          </p:cNvSpPr>
          <p:nvPr/>
        </p:nvSpPr>
        <p:spPr>
          <a:xfrm>
            <a:off x="6113077" y="2163097"/>
            <a:ext cx="6113077" cy="46998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500" dirty="0"/>
              <a:t>This project is targeting shipboard drilling-derived data, but the infrastructure will be put in place to allow the addition of other shore-based information. </a:t>
            </a:r>
            <a:r>
              <a:rPr lang="en-US" sz="1500" dirty="0" err="1"/>
              <a:t>eODP</a:t>
            </a:r>
            <a:r>
              <a:rPr lang="en-US" sz="1500" dirty="0"/>
              <a:t> is just beginning and we need input from you! The success of </a:t>
            </a:r>
            <a:r>
              <a:rPr lang="en-US" sz="1500" dirty="0" err="1"/>
              <a:t>eODP</a:t>
            </a:r>
            <a:r>
              <a:rPr lang="en-US" sz="1500" dirty="0"/>
              <a:t> hinges upon the interaction, feedback, and contribution of the scientific ocean drilling community, and we invite anyone interested in participating in this project to join us.</a:t>
            </a:r>
          </a:p>
          <a:p>
            <a:pPr marL="0" indent="0" algn="r">
              <a:lnSpc>
                <a:spcPct val="120000"/>
              </a:lnSpc>
              <a:buNone/>
            </a:pPr>
            <a:endParaRPr lang="en-US" sz="1500" dirty="0"/>
          </a:p>
          <a:p>
            <a:pPr marL="0" indent="0" algn="r">
              <a:lnSpc>
                <a:spcPct val="120000"/>
              </a:lnSpc>
              <a:buNone/>
            </a:pPr>
            <a:r>
              <a:rPr lang="en-US" sz="1500" dirty="0"/>
              <a:t>Over the next three years, </a:t>
            </a:r>
            <a:r>
              <a:rPr lang="en-US" sz="1500" dirty="0" err="1"/>
              <a:t>eODP</a:t>
            </a:r>
            <a:r>
              <a:rPr lang="en-US" sz="1500" dirty="0"/>
              <a:t> will host a series of workshops that will seek community input on microfossils/taxonomy and stratigraphy.</a:t>
            </a:r>
          </a:p>
          <a:p>
            <a:pPr marL="0" indent="0" algn="r">
              <a:lnSpc>
                <a:spcPct val="120000"/>
              </a:lnSpc>
              <a:buNone/>
            </a:pPr>
            <a:endParaRPr lang="en-US" sz="1500" dirty="0"/>
          </a:p>
          <a:p>
            <a:pPr marL="0" indent="0" algn="r">
              <a:lnSpc>
                <a:spcPct val="120000"/>
              </a:lnSpc>
              <a:buNone/>
            </a:pPr>
            <a:r>
              <a:rPr lang="en-US" sz="1500" dirty="0"/>
              <a:t>If you are interested in being involved in a workshop or to receive project updates, send an email to </a:t>
            </a:r>
            <a:r>
              <a:rPr lang="en-US" sz="1500" dirty="0">
                <a:hlinkClick r:id="rId3"/>
              </a:rPr>
              <a:t>Andy Fraass</a:t>
            </a:r>
            <a:r>
              <a:rPr lang="en-US" sz="1500" dirty="0"/>
              <a:t> or </a:t>
            </a:r>
            <a:r>
              <a:rPr lang="en-US" sz="1500" dirty="0">
                <a:hlinkClick r:id="rId4"/>
              </a:rPr>
              <a:t>Leah LeVay</a:t>
            </a:r>
            <a:r>
              <a:rPr lang="en-US" sz="1500" dirty="0"/>
              <a:t> and we will add you to the email list.</a:t>
            </a:r>
          </a:p>
          <a:p>
            <a:pPr marL="0" indent="0" algn="r">
              <a:lnSpc>
                <a:spcPct val="120000"/>
              </a:lnSpc>
              <a:buNone/>
            </a:pPr>
            <a:r>
              <a:rPr lang="en-US" sz="1500" dirty="0"/>
              <a:t> </a:t>
            </a:r>
          </a:p>
        </p:txBody>
      </p:sp>
      <p:pic>
        <p:nvPicPr>
          <p:cNvPr id="11" name="Picture 10" descr="A picture containing drawing&#10;&#10;Description automatically generated">
            <a:extLst>
              <a:ext uri="{FF2B5EF4-FFF2-40B4-BE49-F238E27FC236}">
                <a16:creationId xmlns:a16="http://schemas.microsoft.com/office/drawing/2014/main" id="{B2C16053-9355-7C45-8163-10ACD14D11F2}"/>
              </a:ext>
            </a:extLst>
          </p:cNvPr>
          <p:cNvPicPr>
            <a:picLocks noChangeAspect="1"/>
          </p:cNvPicPr>
          <p:nvPr/>
        </p:nvPicPr>
        <p:blipFill>
          <a:blip r:embed="rId5"/>
          <a:stretch>
            <a:fillRect/>
          </a:stretch>
        </p:blipFill>
        <p:spPr>
          <a:xfrm>
            <a:off x="7912098" y="-22709"/>
            <a:ext cx="4279901" cy="1667356"/>
          </a:xfrm>
          <a:prstGeom prst="rect">
            <a:avLst/>
          </a:prstGeom>
        </p:spPr>
      </p:pic>
    </p:spTree>
    <p:extLst>
      <p:ext uri="{BB962C8B-B14F-4D97-AF65-F5344CB8AC3E}">
        <p14:creationId xmlns:p14="http://schemas.microsoft.com/office/powerpoint/2010/main" val="280210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drawing of a face&#10;&#10;Description automatically generated">
            <a:extLst>
              <a:ext uri="{FF2B5EF4-FFF2-40B4-BE49-F238E27FC236}">
                <a16:creationId xmlns:a16="http://schemas.microsoft.com/office/drawing/2014/main" id="{26F4F818-7089-5A43-80E0-919261011FAA}"/>
              </a:ext>
            </a:extLst>
          </p:cNvPr>
          <p:cNvPicPr>
            <a:picLocks noChangeAspect="1"/>
          </p:cNvPicPr>
          <p:nvPr/>
        </p:nvPicPr>
        <p:blipFill>
          <a:blip r:embed="rId2"/>
          <a:stretch>
            <a:fillRect/>
          </a:stretch>
        </p:blipFill>
        <p:spPr>
          <a:xfrm>
            <a:off x="0" y="-13141"/>
            <a:ext cx="1219200" cy="419100"/>
          </a:xfrm>
          <a:prstGeom prst="rect">
            <a:avLst/>
          </a:prstGeom>
        </p:spPr>
      </p:pic>
      <p:sp>
        <p:nvSpPr>
          <p:cNvPr id="8" name="Title 1">
            <a:extLst>
              <a:ext uri="{FF2B5EF4-FFF2-40B4-BE49-F238E27FC236}">
                <a16:creationId xmlns:a16="http://schemas.microsoft.com/office/drawing/2014/main" id="{F1C711FD-F981-C242-82B1-9B65DC7D51EA}"/>
              </a:ext>
            </a:extLst>
          </p:cNvPr>
          <p:cNvSpPr txBox="1">
            <a:spLocks/>
          </p:cNvSpPr>
          <p:nvPr/>
        </p:nvSpPr>
        <p:spPr>
          <a:xfrm>
            <a:off x="0" y="3681306"/>
            <a:ext cx="54249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Acknowledgements</a:t>
            </a:r>
          </a:p>
        </p:txBody>
      </p:sp>
      <p:sp>
        <p:nvSpPr>
          <p:cNvPr id="9" name="Content Placeholder 2">
            <a:extLst>
              <a:ext uri="{FF2B5EF4-FFF2-40B4-BE49-F238E27FC236}">
                <a16:creationId xmlns:a16="http://schemas.microsoft.com/office/drawing/2014/main" id="{55DB3806-15C2-0B4C-BAC0-9B977740709B}"/>
              </a:ext>
            </a:extLst>
          </p:cNvPr>
          <p:cNvSpPr txBox="1">
            <a:spLocks/>
          </p:cNvSpPr>
          <p:nvPr/>
        </p:nvSpPr>
        <p:spPr>
          <a:xfrm>
            <a:off x="0" y="4523058"/>
            <a:ext cx="6113077" cy="24383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500" dirty="0" err="1"/>
              <a:t>eODP</a:t>
            </a:r>
            <a:r>
              <a:rPr lang="en-US" sz="1500" dirty="0"/>
              <a:t> is funded by NSF grant ICER-1928362; PBDB by NSF EAR-0949416, NSF ICER-1540929, NSF ICER-1540997, and NSF  DUE-1504718; </a:t>
            </a:r>
            <a:r>
              <a:rPr lang="en-US" sz="1500" dirty="0" err="1"/>
              <a:t>Macrostrat</a:t>
            </a:r>
            <a:r>
              <a:rPr lang="en-US" sz="1500" dirty="0"/>
              <a:t> by NSF EAR-1150082, NSF ICER-1440312, and U. Wisconsin, Madison Dept. of Geoscience; OCD by NSF EAR-1550787; Flyover Country by NSF EAR 1541800, NSF EAR-1550913, and NSF ICER-1643329. L.J.L. salary is supported by NSF OCE-1326927. A.F.J. is supported by the Vice Chancellor’s Fellowship of the University of Bristol. Logo design was provided by SGCI (Science Gateways Community Institute). </a:t>
            </a:r>
          </a:p>
        </p:txBody>
      </p:sp>
      <p:sp>
        <p:nvSpPr>
          <p:cNvPr id="14" name="TextBox 13">
            <a:extLst>
              <a:ext uri="{FF2B5EF4-FFF2-40B4-BE49-F238E27FC236}">
                <a16:creationId xmlns:a16="http://schemas.microsoft.com/office/drawing/2014/main" id="{F357870F-DE05-4D4E-BE9F-F5F70A5D77F4}"/>
              </a:ext>
            </a:extLst>
          </p:cNvPr>
          <p:cNvSpPr txBox="1"/>
          <p:nvPr/>
        </p:nvSpPr>
        <p:spPr>
          <a:xfrm>
            <a:off x="11246640" y="-186377"/>
            <a:ext cx="898003" cy="830997"/>
          </a:xfrm>
          <a:prstGeom prst="rect">
            <a:avLst/>
          </a:prstGeom>
          <a:noFill/>
        </p:spPr>
        <p:txBody>
          <a:bodyPr wrap="none" rtlCol="0">
            <a:spAutoFit/>
          </a:bodyPr>
          <a:lstStyle/>
          <a:p>
            <a:pPr algn="r"/>
            <a:r>
              <a:rPr lang="en-GB" sz="4800" dirty="0"/>
              <a:t>PIs</a:t>
            </a:r>
          </a:p>
        </p:txBody>
      </p:sp>
      <p:sp>
        <p:nvSpPr>
          <p:cNvPr id="16" name="TextBox 15">
            <a:extLst>
              <a:ext uri="{FF2B5EF4-FFF2-40B4-BE49-F238E27FC236}">
                <a16:creationId xmlns:a16="http://schemas.microsoft.com/office/drawing/2014/main" id="{89E29C98-EAD4-BC4D-9FBE-46DA758701E2}"/>
              </a:ext>
            </a:extLst>
          </p:cNvPr>
          <p:cNvSpPr txBox="1"/>
          <p:nvPr/>
        </p:nvSpPr>
        <p:spPr>
          <a:xfrm>
            <a:off x="9576561" y="2311729"/>
            <a:ext cx="2621230" cy="830997"/>
          </a:xfrm>
          <a:prstGeom prst="rect">
            <a:avLst/>
          </a:prstGeom>
          <a:noFill/>
        </p:spPr>
        <p:txBody>
          <a:bodyPr wrap="none" rtlCol="0">
            <a:spAutoFit/>
          </a:bodyPr>
          <a:lstStyle/>
          <a:p>
            <a:pPr algn="r"/>
            <a:r>
              <a:rPr lang="en-GB" sz="4800" dirty="0">
                <a:solidFill>
                  <a:schemeClr val="accent1"/>
                </a:solidFill>
              </a:rPr>
              <a:t>Dev Team</a:t>
            </a:r>
          </a:p>
        </p:txBody>
      </p:sp>
      <p:pic>
        <p:nvPicPr>
          <p:cNvPr id="17" name="Picture 8" descr="Image result for Daven Quinn">
            <a:extLst>
              <a:ext uri="{FF2B5EF4-FFF2-40B4-BE49-F238E27FC236}">
                <a16:creationId xmlns:a16="http://schemas.microsoft.com/office/drawing/2014/main" id="{B50942FA-64E9-CA47-A17D-5254B866B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0" r="28581"/>
          <a:stretch/>
        </p:blipFill>
        <p:spPr bwMode="auto">
          <a:xfrm>
            <a:off x="9322816" y="3052708"/>
            <a:ext cx="958008" cy="1551974"/>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18" name="Picture 10" descr="Image result for reed mcewan">
            <a:extLst>
              <a:ext uri="{FF2B5EF4-FFF2-40B4-BE49-F238E27FC236}">
                <a16:creationId xmlns:a16="http://schemas.microsoft.com/office/drawing/2014/main" id="{7EB3ADE2-70CF-354D-A142-05A12899E1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00" r="12180"/>
          <a:stretch/>
        </p:blipFill>
        <p:spPr bwMode="auto">
          <a:xfrm>
            <a:off x="7590594" y="5006869"/>
            <a:ext cx="958008" cy="157438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19" name="Picture 12" descr="Image result for Shane Loeffler">
            <a:extLst>
              <a:ext uri="{FF2B5EF4-FFF2-40B4-BE49-F238E27FC236}">
                <a16:creationId xmlns:a16="http://schemas.microsoft.com/office/drawing/2014/main" id="{CA42A53F-65CD-734F-B620-01F0033B7F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204" t="338" r="22683" b="33739"/>
          <a:stretch/>
        </p:blipFill>
        <p:spPr bwMode="auto">
          <a:xfrm>
            <a:off x="11088869" y="5006869"/>
            <a:ext cx="958008" cy="157438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20" name="Picture 14" descr="Image result for MICHAEL MCCLENNEN university of wisconsin">
            <a:extLst>
              <a:ext uri="{FF2B5EF4-FFF2-40B4-BE49-F238E27FC236}">
                <a16:creationId xmlns:a16="http://schemas.microsoft.com/office/drawing/2014/main" id="{1D7477B0-F3CC-684A-AF38-EA2125F04A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850" t="7728" r="24077" b="10310"/>
          <a:stretch/>
        </p:blipFill>
        <p:spPr bwMode="auto">
          <a:xfrm>
            <a:off x="9335021" y="4997684"/>
            <a:ext cx="967429" cy="1583565"/>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21" name="Picture 16" descr="Image result for seth kaufman whirl-i-gig">
            <a:extLst>
              <a:ext uri="{FF2B5EF4-FFF2-40B4-BE49-F238E27FC236}">
                <a16:creationId xmlns:a16="http://schemas.microsoft.com/office/drawing/2014/main" id="{88DFF503-CB6C-BE41-959D-B201FF7654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562" r="37165" b="41269"/>
          <a:stretch/>
        </p:blipFill>
        <p:spPr bwMode="auto">
          <a:xfrm>
            <a:off x="7585884" y="3052708"/>
            <a:ext cx="967429" cy="160772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22" name="Picture 18" descr="Image result for doug fils">
            <a:extLst>
              <a:ext uri="{FF2B5EF4-FFF2-40B4-BE49-F238E27FC236}">
                <a16:creationId xmlns:a16="http://schemas.microsoft.com/office/drawing/2014/main" id="{1063E1FA-E0B0-314C-8186-7952AF00C1F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15" t="4401" r="67517" b="20581"/>
          <a:stretch/>
        </p:blipFill>
        <p:spPr bwMode="auto">
          <a:xfrm>
            <a:off x="11050327" y="3052708"/>
            <a:ext cx="1035093" cy="160772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5E2B1B-CDBD-0E45-A2DF-C6D2F7984403}"/>
              </a:ext>
            </a:extLst>
          </p:cNvPr>
          <p:cNvSpPr/>
          <p:nvPr/>
        </p:nvSpPr>
        <p:spPr>
          <a:xfrm>
            <a:off x="10985751" y="4639663"/>
            <a:ext cx="1087157" cy="369332"/>
          </a:xfrm>
          <a:prstGeom prst="rect">
            <a:avLst/>
          </a:prstGeom>
        </p:spPr>
        <p:txBody>
          <a:bodyPr wrap="none">
            <a:spAutoFit/>
          </a:bodyPr>
          <a:lstStyle/>
          <a:p>
            <a:r>
              <a:rPr lang="en-US" dirty="0"/>
              <a:t>Doug </a:t>
            </a:r>
            <a:r>
              <a:rPr lang="en-US" dirty="0" err="1"/>
              <a:t>Fils</a:t>
            </a:r>
            <a:r>
              <a:rPr lang="en-US" dirty="0"/>
              <a:t> </a:t>
            </a:r>
          </a:p>
        </p:txBody>
      </p:sp>
      <p:pic>
        <p:nvPicPr>
          <p:cNvPr id="5" name="Picture 4" descr="A person wearing glasses and smiling at the camera&#10;&#10;Description automatically generated">
            <a:extLst>
              <a:ext uri="{FF2B5EF4-FFF2-40B4-BE49-F238E27FC236}">
                <a16:creationId xmlns:a16="http://schemas.microsoft.com/office/drawing/2014/main" id="{4B2FF461-3757-6440-A42C-2CC7F43FF761}"/>
              </a:ext>
            </a:extLst>
          </p:cNvPr>
          <p:cNvPicPr>
            <a:picLocks noChangeAspect="1"/>
          </p:cNvPicPr>
          <p:nvPr/>
        </p:nvPicPr>
        <p:blipFill rotWithShape="1">
          <a:blip r:embed="rId9"/>
          <a:srcRect l="21505" t="150" r="15185" b="1423"/>
          <a:stretch/>
        </p:blipFill>
        <p:spPr>
          <a:xfrm>
            <a:off x="6722343" y="537986"/>
            <a:ext cx="958008" cy="1549621"/>
          </a:xfrm>
          <a:prstGeom prst="rect">
            <a:avLst/>
          </a:prstGeom>
          <a:ln w="19050">
            <a:solidFill>
              <a:schemeClr val="tx1"/>
            </a:solidFill>
          </a:ln>
        </p:spPr>
      </p:pic>
      <p:sp>
        <p:nvSpPr>
          <p:cNvPr id="24" name="Rectangle 23">
            <a:extLst>
              <a:ext uri="{FF2B5EF4-FFF2-40B4-BE49-F238E27FC236}">
                <a16:creationId xmlns:a16="http://schemas.microsoft.com/office/drawing/2014/main" id="{1EDC3DF2-B7AE-854A-ABA5-6558F0998D3C}"/>
              </a:ext>
            </a:extLst>
          </p:cNvPr>
          <p:cNvSpPr/>
          <p:nvPr/>
        </p:nvSpPr>
        <p:spPr>
          <a:xfrm>
            <a:off x="6551136" y="2144678"/>
            <a:ext cx="1300421" cy="369332"/>
          </a:xfrm>
          <a:prstGeom prst="rect">
            <a:avLst/>
          </a:prstGeom>
        </p:spPr>
        <p:txBody>
          <a:bodyPr wrap="none">
            <a:spAutoFit/>
          </a:bodyPr>
          <a:lstStyle/>
          <a:p>
            <a:r>
              <a:rPr lang="en-US" dirty="0"/>
              <a:t>Andy Fraass</a:t>
            </a:r>
          </a:p>
        </p:txBody>
      </p:sp>
      <p:pic>
        <p:nvPicPr>
          <p:cNvPr id="13" name="Picture 4" descr="Image result for leah levay">
            <a:extLst>
              <a:ext uri="{FF2B5EF4-FFF2-40B4-BE49-F238E27FC236}">
                <a16:creationId xmlns:a16="http://schemas.microsoft.com/office/drawing/2014/main" id="{30AAEC0E-254A-CE4F-A097-254C06DFDA2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575" r="19575" b="1573"/>
          <a:stretch/>
        </p:blipFill>
        <p:spPr bwMode="auto">
          <a:xfrm>
            <a:off x="8165004" y="537986"/>
            <a:ext cx="958008" cy="15496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25AED3E-1FDB-F549-BB8E-EAC0D0FC0CD2}"/>
              </a:ext>
            </a:extLst>
          </p:cNvPr>
          <p:cNvSpPr/>
          <p:nvPr/>
        </p:nvSpPr>
        <p:spPr>
          <a:xfrm>
            <a:off x="8029962" y="2137276"/>
            <a:ext cx="1225528" cy="369332"/>
          </a:xfrm>
          <a:prstGeom prst="rect">
            <a:avLst/>
          </a:prstGeom>
        </p:spPr>
        <p:txBody>
          <a:bodyPr wrap="none">
            <a:spAutoFit/>
          </a:bodyPr>
          <a:lstStyle/>
          <a:p>
            <a:r>
              <a:rPr lang="en-US" dirty="0"/>
              <a:t>Leah </a:t>
            </a:r>
            <a:r>
              <a:rPr lang="en-US" dirty="0" err="1"/>
              <a:t>LeVay</a:t>
            </a:r>
            <a:endParaRPr lang="en-US" dirty="0"/>
          </a:p>
        </p:txBody>
      </p:sp>
      <p:pic>
        <p:nvPicPr>
          <p:cNvPr id="12" name="Picture 2">
            <a:extLst>
              <a:ext uri="{FF2B5EF4-FFF2-40B4-BE49-F238E27FC236}">
                <a16:creationId xmlns:a16="http://schemas.microsoft.com/office/drawing/2014/main" id="{45DD8E00-304C-014F-9993-2285B0C39A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556" t="20400" r="33162" b="30188"/>
          <a:stretch/>
        </p:blipFill>
        <p:spPr bwMode="auto">
          <a:xfrm>
            <a:off x="9607665" y="520489"/>
            <a:ext cx="958008" cy="15519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1FBF73E-E002-634F-96C7-6F3A8C24B084}"/>
              </a:ext>
            </a:extLst>
          </p:cNvPr>
          <p:cNvSpPr/>
          <p:nvPr/>
        </p:nvSpPr>
        <p:spPr>
          <a:xfrm>
            <a:off x="9368363" y="2144678"/>
            <a:ext cx="1436612" cy="369332"/>
          </a:xfrm>
          <a:prstGeom prst="rect">
            <a:avLst/>
          </a:prstGeom>
        </p:spPr>
        <p:txBody>
          <a:bodyPr wrap="none">
            <a:spAutoFit/>
          </a:bodyPr>
          <a:lstStyle/>
          <a:p>
            <a:r>
              <a:rPr lang="en-US" dirty="0"/>
              <a:t>Jocelyn Sessa</a:t>
            </a:r>
          </a:p>
        </p:txBody>
      </p:sp>
      <p:pic>
        <p:nvPicPr>
          <p:cNvPr id="11" name="Picture 4" descr="Image result for shanan peters">
            <a:extLst>
              <a:ext uri="{FF2B5EF4-FFF2-40B4-BE49-F238E27FC236}">
                <a16:creationId xmlns:a16="http://schemas.microsoft.com/office/drawing/2014/main" id="{5BB7C368-7712-3548-BDA0-E88F409482F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980" r="11980"/>
          <a:stretch/>
        </p:blipFill>
        <p:spPr bwMode="auto">
          <a:xfrm>
            <a:off x="11050327" y="520489"/>
            <a:ext cx="958008" cy="15519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95D1140-B893-2646-BAF5-6941B85504F4}"/>
              </a:ext>
            </a:extLst>
          </p:cNvPr>
          <p:cNvSpPr/>
          <p:nvPr/>
        </p:nvSpPr>
        <p:spPr>
          <a:xfrm>
            <a:off x="10772296" y="2144678"/>
            <a:ext cx="1514069" cy="369332"/>
          </a:xfrm>
          <a:prstGeom prst="rect">
            <a:avLst/>
          </a:prstGeom>
        </p:spPr>
        <p:txBody>
          <a:bodyPr wrap="none">
            <a:spAutoFit/>
          </a:bodyPr>
          <a:lstStyle/>
          <a:p>
            <a:r>
              <a:rPr lang="en-US" dirty="0" err="1"/>
              <a:t>Shanan</a:t>
            </a:r>
            <a:r>
              <a:rPr lang="en-US" dirty="0"/>
              <a:t> Peters</a:t>
            </a:r>
          </a:p>
        </p:txBody>
      </p:sp>
      <p:sp>
        <p:nvSpPr>
          <p:cNvPr id="39" name="Rectangle 38">
            <a:extLst>
              <a:ext uri="{FF2B5EF4-FFF2-40B4-BE49-F238E27FC236}">
                <a16:creationId xmlns:a16="http://schemas.microsoft.com/office/drawing/2014/main" id="{B29C915E-8CE6-7C4D-BC21-AED2F5658650}"/>
              </a:ext>
            </a:extLst>
          </p:cNvPr>
          <p:cNvSpPr/>
          <p:nvPr/>
        </p:nvSpPr>
        <p:spPr>
          <a:xfrm>
            <a:off x="9108542" y="4639663"/>
            <a:ext cx="1400063" cy="369332"/>
          </a:xfrm>
          <a:prstGeom prst="rect">
            <a:avLst/>
          </a:prstGeom>
        </p:spPr>
        <p:txBody>
          <a:bodyPr wrap="none">
            <a:spAutoFit/>
          </a:bodyPr>
          <a:lstStyle/>
          <a:p>
            <a:r>
              <a:rPr lang="en-US" dirty="0"/>
              <a:t>Daven Quinn</a:t>
            </a:r>
          </a:p>
        </p:txBody>
      </p:sp>
      <p:sp>
        <p:nvSpPr>
          <p:cNvPr id="40" name="Rectangle 39">
            <a:extLst>
              <a:ext uri="{FF2B5EF4-FFF2-40B4-BE49-F238E27FC236}">
                <a16:creationId xmlns:a16="http://schemas.microsoft.com/office/drawing/2014/main" id="{C2DB6DE8-8CA9-B848-B13F-FA5F3E4CE604}"/>
              </a:ext>
            </a:extLst>
          </p:cNvPr>
          <p:cNvSpPr/>
          <p:nvPr/>
        </p:nvSpPr>
        <p:spPr>
          <a:xfrm>
            <a:off x="7281673" y="4639663"/>
            <a:ext cx="1492460" cy="369332"/>
          </a:xfrm>
          <a:prstGeom prst="rect">
            <a:avLst/>
          </a:prstGeom>
        </p:spPr>
        <p:txBody>
          <a:bodyPr wrap="none">
            <a:spAutoFit/>
          </a:bodyPr>
          <a:lstStyle/>
          <a:p>
            <a:r>
              <a:rPr lang="en-US" dirty="0"/>
              <a:t>Seth Kaufman</a:t>
            </a:r>
          </a:p>
        </p:txBody>
      </p:sp>
      <p:sp>
        <p:nvSpPr>
          <p:cNvPr id="41" name="Rectangle 40">
            <a:extLst>
              <a:ext uri="{FF2B5EF4-FFF2-40B4-BE49-F238E27FC236}">
                <a16:creationId xmlns:a16="http://schemas.microsoft.com/office/drawing/2014/main" id="{341671F7-AF42-3943-8B5F-3AED00D1F8FB}"/>
              </a:ext>
            </a:extLst>
          </p:cNvPr>
          <p:cNvSpPr/>
          <p:nvPr/>
        </p:nvSpPr>
        <p:spPr>
          <a:xfrm>
            <a:off x="7314840" y="6544928"/>
            <a:ext cx="1509516" cy="369332"/>
          </a:xfrm>
          <a:prstGeom prst="rect">
            <a:avLst/>
          </a:prstGeom>
        </p:spPr>
        <p:txBody>
          <a:bodyPr wrap="none">
            <a:spAutoFit/>
          </a:bodyPr>
          <a:lstStyle/>
          <a:p>
            <a:r>
              <a:rPr lang="en-US" dirty="0"/>
              <a:t>Reed McEwan</a:t>
            </a:r>
          </a:p>
        </p:txBody>
      </p:sp>
      <p:sp>
        <p:nvSpPr>
          <p:cNvPr id="42" name="Rectangle 41">
            <a:extLst>
              <a:ext uri="{FF2B5EF4-FFF2-40B4-BE49-F238E27FC236}">
                <a16:creationId xmlns:a16="http://schemas.microsoft.com/office/drawing/2014/main" id="{07B406F4-7248-8746-A063-DD76608ACE4B}"/>
              </a:ext>
            </a:extLst>
          </p:cNvPr>
          <p:cNvSpPr/>
          <p:nvPr/>
        </p:nvSpPr>
        <p:spPr>
          <a:xfrm>
            <a:off x="8781691" y="6544928"/>
            <a:ext cx="2053767" cy="369332"/>
          </a:xfrm>
          <a:prstGeom prst="rect">
            <a:avLst/>
          </a:prstGeom>
        </p:spPr>
        <p:txBody>
          <a:bodyPr wrap="none">
            <a:spAutoFit/>
          </a:bodyPr>
          <a:lstStyle/>
          <a:p>
            <a:r>
              <a:rPr lang="en-US" dirty="0"/>
              <a:t>Michael </a:t>
            </a:r>
            <a:r>
              <a:rPr lang="en-US" dirty="0" err="1"/>
              <a:t>McClennen</a:t>
            </a:r>
            <a:endParaRPr lang="en-US" dirty="0"/>
          </a:p>
        </p:txBody>
      </p:sp>
      <p:sp>
        <p:nvSpPr>
          <p:cNvPr id="43" name="Rectangle 42">
            <a:extLst>
              <a:ext uri="{FF2B5EF4-FFF2-40B4-BE49-F238E27FC236}">
                <a16:creationId xmlns:a16="http://schemas.microsoft.com/office/drawing/2014/main" id="{FDDF0B0E-02F1-3C40-B119-5520C46E1F86}"/>
              </a:ext>
            </a:extLst>
          </p:cNvPr>
          <p:cNvSpPr/>
          <p:nvPr/>
        </p:nvSpPr>
        <p:spPr>
          <a:xfrm>
            <a:off x="10753060" y="6544928"/>
            <a:ext cx="1533305" cy="369332"/>
          </a:xfrm>
          <a:prstGeom prst="rect">
            <a:avLst/>
          </a:prstGeom>
        </p:spPr>
        <p:txBody>
          <a:bodyPr wrap="none">
            <a:spAutoFit/>
          </a:bodyPr>
          <a:lstStyle/>
          <a:p>
            <a:r>
              <a:rPr lang="en-US" dirty="0"/>
              <a:t>Shane Loeffler</a:t>
            </a:r>
          </a:p>
        </p:txBody>
      </p:sp>
      <p:pic>
        <p:nvPicPr>
          <p:cNvPr id="48" name="Picture 47" descr="A picture containing drawing&#10;&#10;Description automatically generated">
            <a:extLst>
              <a:ext uri="{FF2B5EF4-FFF2-40B4-BE49-F238E27FC236}">
                <a16:creationId xmlns:a16="http://schemas.microsoft.com/office/drawing/2014/main" id="{59EC3AD0-B2F3-E145-8F97-7655FB54335F}"/>
              </a:ext>
            </a:extLst>
          </p:cNvPr>
          <p:cNvPicPr>
            <a:picLocks noChangeAspect="1"/>
          </p:cNvPicPr>
          <p:nvPr/>
        </p:nvPicPr>
        <p:blipFill>
          <a:blip r:embed="rId13"/>
          <a:stretch>
            <a:fillRect/>
          </a:stretch>
        </p:blipFill>
        <p:spPr>
          <a:xfrm>
            <a:off x="0" y="1110145"/>
            <a:ext cx="6259070" cy="2438397"/>
          </a:xfrm>
          <a:prstGeom prst="rect">
            <a:avLst/>
          </a:prstGeom>
        </p:spPr>
      </p:pic>
    </p:spTree>
    <p:extLst>
      <p:ext uri="{BB962C8B-B14F-4D97-AF65-F5344CB8AC3E}">
        <p14:creationId xmlns:p14="http://schemas.microsoft.com/office/powerpoint/2010/main" val="735769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4486</TotalTime>
  <Words>1239</Words>
  <Application>Microsoft Macintosh PowerPoint</Application>
  <PresentationFormat>Widescreen</PresentationFormat>
  <Paragraphs>43</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Cambria</vt:lpstr>
      <vt:lpstr>Helvetica</vt:lpstr>
      <vt:lpstr>Office Theme</vt:lpstr>
      <vt:lpstr>Extending Ocean Drilling Pursuits (eODP): Making Scientific Ocean Drilling Data Accessible Through Searchable Databases</vt:lpstr>
      <vt:lpstr>PowerPoint Presentation</vt:lpstr>
      <vt:lpstr>Paleobiology Database</vt:lpstr>
      <vt:lpstr>Macrostrat</vt:lpstr>
      <vt:lpstr>Open Core Data</vt:lpstr>
      <vt:lpstr>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Ocean Drilling Pursuits (eODP): Making Scientific Ocean Drilling Data Accessible Through Searchable Databases</dc:title>
  <dc:creator>Andy Fraass</dc:creator>
  <cp:lastModifiedBy>Andy Fraass</cp:lastModifiedBy>
  <cp:revision>5</cp:revision>
  <dcterms:created xsi:type="dcterms:W3CDTF">2020-04-28T12:29:49Z</dcterms:created>
  <dcterms:modified xsi:type="dcterms:W3CDTF">2020-05-01T15:26:17Z</dcterms:modified>
</cp:coreProperties>
</file>