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7"/>
  </p:notesMasterIdLst>
  <p:sldIdLst>
    <p:sldId id="256" r:id="rId2"/>
    <p:sldId id="287" r:id="rId3"/>
    <p:sldId id="286" r:id="rId4"/>
    <p:sldId id="288" r:id="rId5"/>
    <p:sldId id="293" r:id="rId6"/>
    <p:sldId id="301" r:id="rId7"/>
    <p:sldId id="311" r:id="rId8"/>
    <p:sldId id="310" r:id="rId9"/>
    <p:sldId id="313" r:id="rId10"/>
    <p:sldId id="315" r:id="rId11"/>
    <p:sldId id="316" r:id="rId12"/>
    <p:sldId id="317" r:id="rId13"/>
    <p:sldId id="318" r:id="rId14"/>
    <p:sldId id="319" r:id="rId15"/>
    <p:sldId id="279"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7634" autoAdjust="0"/>
  </p:normalViewPr>
  <p:slideViewPr>
    <p:cSldViewPr>
      <p:cViewPr varScale="1">
        <p:scale>
          <a:sx n="79" d="100"/>
          <a:sy n="79" d="100"/>
        </p:scale>
        <p:origin x="114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C95DEB-20E0-411E-8154-6ECB0E62EE34}" type="datetimeFigureOut">
              <a:rPr lang="ru-RU" smtClean="0"/>
              <a:pPr/>
              <a:t>08.05.2020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B02CFD-354E-480A-ADCD-791134DF7120}"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AB02CFD-354E-480A-ADCD-791134DF7120}" type="slidenum">
              <a:rPr lang="ru-RU" smtClean="0"/>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Almost three-quarters of the earth’s surface is covered by water</a:t>
            </a:r>
            <a:r>
              <a:rPr lang="en-US" sz="1200" b="0" i="0" kern="1200" dirty="0" smtClean="0">
                <a:solidFill>
                  <a:schemeClr val="tx1"/>
                </a:solidFill>
                <a:latin typeface="+mn-lt"/>
                <a:ea typeface="+mn-ea"/>
                <a:cs typeface="+mn-cs"/>
              </a:rPr>
              <a:t>, and a large proportion of the world’s population lives in close proximity to a shoreline. Tropical cyclones, or hurricane phenomena directly affect the lives of people in coastal regions and can cause destruction. Nowadays the average storm</a:t>
            </a:r>
          </a:p>
          <a:p>
            <a:r>
              <a:rPr lang="en-US" sz="1200" b="0" i="0" kern="1200" dirty="0" smtClean="0">
                <a:solidFill>
                  <a:schemeClr val="tx1"/>
                </a:solidFill>
                <a:latin typeface="+mn-lt"/>
                <a:ea typeface="+mn-ea"/>
                <a:cs typeface="+mn-cs"/>
              </a:rPr>
              <a:t>intensity is increasing due to climate change. Also, Hurricanes are followed by strong winds that create large waves that can flood coastal areas and cause shoreline erosion.</a:t>
            </a:r>
          </a:p>
        </p:txBody>
      </p:sp>
      <p:sp>
        <p:nvSpPr>
          <p:cNvPr id="4" name="Номер слайда 3"/>
          <p:cNvSpPr>
            <a:spLocks noGrp="1"/>
          </p:cNvSpPr>
          <p:nvPr>
            <p:ph type="sldNum" sz="quarter" idx="10"/>
          </p:nvPr>
        </p:nvSpPr>
        <p:spPr/>
        <p:txBody>
          <a:bodyPr/>
          <a:lstStyle/>
          <a:p>
            <a:fld id="{CAB02CFD-354E-480A-ADCD-791134DF7120}" type="slidenum">
              <a:rPr lang="ru-RU" smtClean="0"/>
              <a:pPr/>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The wave modeling may be implemented in the framework of modern third generation wave model</a:t>
            </a:r>
            <a:r>
              <a:rPr lang="ru-RU" sz="1200" b="0" i="0" kern="120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WAVEWATCH III. It has various packages of physical processes parameterizations. The</a:t>
            </a:r>
            <a:r>
              <a:rPr lang="ru-RU" sz="1200" b="0" i="0" kern="120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resulting values of mean wave and wind parameters allowed the evaluating of the air-sea exchange</a:t>
            </a:r>
            <a:r>
              <a:rPr lang="ru-RU" sz="1200" b="0" i="0" kern="120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processes parameters at hurricane wind.</a:t>
            </a:r>
            <a:r>
              <a:rPr lang="ru-RU" sz="1200" b="0" i="0" kern="120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In this case, we compare big scale and of the hurricane-induced waves with ‘short but extended fetch’ </a:t>
            </a:r>
            <a:r>
              <a:rPr lang="en-US" sz="1200" b="0" i="0" kern="1200" baseline="0" dirty="0" smtClean="0">
                <a:solidFill>
                  <a:schemeClr val="tx1"/>
                </a:solidFill>
                <a:latin typeface="+mn-lt"/>
                <a:ea typeface="+mn-ea"/>
                <a:cs typeface="+mn-cs"/>
              </a:rPr>
              <a:t> and notice the specific importance of the input source term in the short-fetch conditions.</a:t>
            </a:r>
            <a:endParaRPr lang="en-US" sz="1200" b="0" i="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CAB02CFD-354E-480A-ADCD-791134DF7120}" type="slidenum">
              <a:rPr lang="ru-RU" smtClean="0"/>
              <a:pPr/>
              <a:t>4</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solidFill>
                  <a:srgbClr val="002060"/>
                </a:solidFill>
              </a:rPr>
              <a:t>We examine significant wave height (</a:t>
            </a:r>
            <a:r>
              <a:rPr lang="en-US" i="1" dirty="0" smtClean="0">
                <a:solidFill>
                  <a:srgbClr val="002060"/>
                </a:solidFill>
              </a:rPr>
              <a:t>H</a:t>
            </a:r>
            <a:r>
              <a:rPr lang="en-US" i="1" baseline="-25000" dirty="0" smtClean="0">
                <a:solidFill>
                  <a:srgbClr val="002060"/>
                </a:solidFill>
              </a:rPr>
              <a:t>s</a:t>
            </a:r>
            <a:r>
              <a:rPr lang="en-US" dirty="0" smtClean="0">
                <a:solidFill>
                  <a:srgbClr val="002060"/>
                </a:solidFill>
              </a:rPr>
              <a:t>) at three </a:t>
            </a:r>
            <a:r>
              <a:rPr lang="en-GB" dirty="0" smtClean="0">
                <a:solidFill>
                  <a:srgbClr val="002060"/>
                </a:solidFill>
              </a:rPr>
              <a:t>NDBC buoys. </a:t>
            </a:r>
            <a:endParaRPr lang="ru-RU" dirty="0"/>
          </a:p>
        </p:txBody>
      </p:sp>
      <p:sp>
        <p:nvSpPr>
          <p:cNvPr id="4" name="Номер слайда 3"/>
          <p:cNvSpPr>
            <a:spLocks noGrp="1"/>
          </p:cNvSpPr>
          <p:nvPr>
            <p:ph type="sldNum" sz="quarter" idx="10"/>
          </p:nvPr>
        </p:nvSpPr>
        <p:spPr/>
        <p:txBody>
          <a:bodyPr/>
          <a:lstStyle/>
          <a:p>
            <a:fld id="{CAB02CFD-354E-480A-ADCD-791134DF7120}" type="slidenum">
              <a:rPr lang="ru-RU" smtClean="0"/>
              <a:pPr/>
              <a:t>6</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The numerical simulations of waves under hurricane Irma conditions are performed within WAVEWATCH III v.5.16 model (WW3). The area with longitudes varying from 14 up to 24 degrees and latitudes varying from 280 up to 330 degrees is considered. The ETOPO1 data is used to create bathymetry and mask files. The development of the waves is forced by the wind field from the CFSv2 reanalysis with 0,205 resolution. The simulations are carried out at the IAP RAS cluster using pure MPI option of the model code.</a:t>
            </a:r>
          </a:p>
          <a:p>
            <a:endParaRPr lang="ru-RU" dirty="0"/>
          </a:p>
        </p:txBody>
      </p:sp>
      <p:sp>
        <p:nvSpPr>
          <p:cNvPr id="4" name="Номер слайда 3"/>
          <p:cNvSpPr>
            <a:spLocks noGrp="1"/>
          </p:cNvSpPr>
          <p:nvPr>
            <p:ph type="sldNum" sz="quarter" idx="10"/>
          </p:nvPr>
        </p:nvSpPr>
        <p:spPr/>
        <p:txBody>
          <a:bodyPr/>
          <a:lstStyle/>
          <a:p>
            <a:fld id="{CAB02CFD-354E-480A-ADCD-791134DF7120}" type="slidenum">
              <a:rPr lang="ru-RU" smtClean="0"/>
              <a:pPr/>
              <a:t>8</a:t>
            </a:fld>
            <a:endParaRPr lang="ru-RU"/>
          </a:p>
        </p:txBody>
      </p:sp>
    </p:spTree>
    <p:extLst>
      <p:ext uri="{BB962C8B-B14F-4D97-AF65-F5344CB8AC3E}">
        <p14:creationId xmlns:p14="http://schemas.microsoft.com/office/powerpoint/2010/main" val="3176575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8"/>
          <p:cNvSpPr>
            <a:spLocks noGrp="1" noChangeArrowheads="1"/>
          </p:cNvSpPr>
          <p:nvPr>
            <p:ph type="sldNum" sz="quarter"/>
          </p:nvPr>
        </p:nvSpPr>
        <p:spPr>
          <a:noFill/>
          <a:ln>
            <a:round/>
            <a:headEnd/>
            <a:tailEnd/>
          </a:ln>
        </p:spPr>
        <p:txBody>
          <a:bodyPr/>
          <a:lstStyle/>
          <a:p>
            <a:fld id="{227F79D3-7A28-4C6B-851B-13F2D62A9713}" type="slidenum">
              <a:rPr lang="ru-RU" altLang="ru-RU">
                <a:cs typeface="WenQuanYi Zen Hei Sharp" charset="0"/>
              </a:rPr>
              <a:pPr/>
              <a:t>15</a:t>
            </a:fld>
            <a:endParaRPr lang="ru-RU" altLang="ru-RU">
              <a:cs typeface="WenQuanYi Zen Hei Sharp" charset="0"/>
            </a:endParaRPr>
          </a:p>
        </p:txBody>
      </p:sp>
      <p:sp>
        <p:nvSpPr>
          <p:cNvPr id="26627" name="Text Box 1"/>
          <p:cNvSpPr txBox="1">
            <a:spLocks noChangeArrowheads="1"/>
          </p:cNvSpPr>
          <p:nvPr/>
        </p:nvSpPr>
        <p:spPr bwMode="auto">
          <a:xfrm>
            <a:off x="3884259" y="8685877"/>
            <a:ext cx="2970676" cy="455286"/>
          </a:xfrm>
          <a:prstGeom prst="rect">
            <a:avLst/>
          </a:prstGeom>
          <a:noFill/>
          <a:ln w="9525">
            <a:noFill/>
            <a:round/>
            <a:headEnd/>
            <a:tailEnd/>
          </a:ln>
        </p:spPr>
        <p:txBody>
          <a:bodyPr lIns="91367" tIns="45850" rIns="91367" bIns="45850" anchor="b"/>
          <a:lstStyle/>
          <a:p>
            <a:pPr algn="r">
              <a:buSzPct val="100000"/>
              <a:tabLst>
                <a:tab pos="0" algn="l"/>
                <a:tab pos="421950" algn="l"/>
                <a:tab pos="843900" algn="l"/>
                <a:tab pos="1265850" algn="l"/>
                <a:tab pos="1687800" algn="l"/>
                <a:tab pos="2109749" algn="l"/>
                <a:tab pos="2531699" algn="l"/>
                <a:tab pos="2953649" algn="l"/>
                <a:tab pos="3375599" algn="l"/>
                <a:tab pos="3797549" algn="l"/>
                <a:tab pos="4219499" algn="l"/>
                <a:tab pos="4641449" algn="l"/>
                <a:tab pos="5063399" algn="l"/>
                <a:tab pos="5485348" algn="l"/>
                <a:tab pos="5907298" algn="l"/>
                <a:tab pos="6329248" algn="l"/>
                <a:tab pos="6751198" algn="l"/>
                <a:tab pos="7173148" algn="l"/>
                <a:tab pos="7595098" algn="l"/>
                <a:tab pos="8017048" algn="l"/>
                <a:tab pos="8438998" algn="l"/>
              </a:tabLst>
            </a:pPr>
            <a:fld id="{26715ABD-BDB2-483C-9BB9-DB2D4A7B165E}" type="slidenum">
              <a:rPr lang="ru-RU" altLang="ru-RU" sz="1200">
                <a:solidFill>
                  <a:srgbClr val="000000"/>
                </a:solidFill>
                <a:latin typeface="Calibri" pitchFamily="34" charset="0"/>
              </a:rPr>
              <a:pPr algn="r">
                <a:buSzPct val="100000"/>
                <a:tabLst>
                  <a:tab pos="0" algn="l"/>
                  <a:tab pos="421950" algn="l"/>
                  <a:tab pos="843900" algn="l"/>
                  <a:tab pos="1265850" algn="l"/>
                  <a:tab pos="1687800" algn="l"/>
                  <a:tab pos="2109749" algn="l"/>
                  <a:tab pos="2531699" algn="l"/>
                  <a:tab pos="2953649" algn="l"/>
                  <a:tab pos="3375599" algn="l"/>
                  <a:tab pos="3797549" algn="l"/>
                  <a:tab pos="4219499" algn="l"/>
                  <a:tab pos="4641449" algn="l"/>
                  <a:tab pos="5063399" algn="l"/>
                  <a:tab pos="5485348" algn="l"/>
                  <a:tab pos="5907298" algn="l"/>
                  <a:tab pos="6329248" algn="l"/>
                  <a:tab pos="6751198" algn="l"/>
                  <a:tab pos="7173148" algn="l"/>
                  <a:tab pos="7595098" algn="l"/>
                  <a:tab pos="8017048" algn="l"/>
                  <a:tab pos="8438998" algn="l"/>
                </a:tabLst>
              </a:pPr>
              <a:t>15</a:t>
            </a:fld>
            <a:endParaRPr lang="ru-RU" altLang="ru-RU" sz="1200" dirty="0">
              <a:solidFill>
                <a:srgbClr val="000000"/>
              </a:solidFill>
              <a:latin typeface="Calibri" pitchFamily="34" charset="0"/>
            </a:endParaRPr>
          </a:p>
        </p:txBody>
      </p:sp>
      <p:sp>
        <p:nvSpPr>
          <p:cNvPr id="26628"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26629" name="Text Box 3"/>
          <p:cNvSpPr txBox="1">
            <a:spLocks noChangeArrowheads="1"/>
          </p:cNvSpPr>
          <p:nvPr/>
        </p:nvSpPr>
        <p:spPr bwMode="auto">
          <a:xfrm>
            <a:off x="685187" y="4342939"/>
            <a:ext cx="5487626" cy="4114587"/>
          </a:xfrm>
          <a:prstGeom prst="rect">
            <a:avLst/>
          </a:prstGeom>
          <a:noFill/>
          <a:ln w="9525">
            <a:noFill/>
            <a:round/>
            <a:headEnd/>
            <a:tailEnd/>
          </a:ln>
        </p:spPr>
        <p:txBody>
          <a:bodyPr wrap="none" lIns="84390" tIns="42195" rIns="84390" bIns="42195" anchor="ctr"/>
          <a:lstStyle/>
          <a:p>
            <a:pPr eaLnBrk="1" hangingPunct="1">
              <a:buClr>
                <a:srgbClr val="000000"/>
              </a:buClr>
              <a:buSzPct val="100000"/>
              <a:buFont typeface="Times New Roman" pitchFamily="18" charset="0"/>
              <a:buNone/>
            </a:pPr>
            <a:endParaRPr lang="ru-RU" altLang="ru-RU"/>
          </a:p>
        </p:txBody>
      </p:sp>
      <p:sp>
        <p:nvSpPr>
          <p:cNvPr id="2" name="Заметки 1"/>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3417653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08.05.2020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08.05.2020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08.05.2020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08.05.2020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08.05.2020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08.05.2020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08.05.2020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08.05.2020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08.05.2020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08.05.2020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08.05.2020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08.05.2020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image" Target="../media/image20.tif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image" Target="../media/image22.tif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3.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700783"/>
            <a:ext cx="7772400" cy="1640334"/>
          </a:xfrm>
        </p:spPr>
        <p:txBody>
          <a:bodyPr>
            <a:normAutofit/>
          </a:bodyPr>
          <a:lstStyle/>
          <a:p>
            <a:r>
              <a:rPr lang="en-US" dirty="0">
                <a:solidFill>
                  <a:srgbClr val="002060"/>
                </a:solidFill>
              </a:rPr>
              <a:t>Wind waves modeling in the polar </a:t>
            </a:r>
            <a:r>
              <a:rPr lang="en-US" dirty="0" smtClean="0">
                <a:solidFill>
                  <a:srgbClr val="002060"/>
                </a:solidFill>
              </a:rPr>
              <a:t>low </a:t>
            </a:r>
            <a:r>
              <a:rPr lang="en-US" dirty="0">
                <a:solidFill>
                  <a:srgbClr val="002060"/>
                </a:solidFill>
              </a:rPr>
              <a:t>weather conditions</a:t>
            </a:r>
          </a:p>
        </p:txBody>
      </p:sp>
      <p:sp>
        <p:nvSpPr>
          <p:cNvPr id="3" name="Подзаголовок 2"/>
          <p:cNvSpPr>
            <a:spLocks noGrp="1"/>
          </p:cNvSpPr>
          <p:nvPr>
            <p:ph type="subTitle" idx="1"/>
          </p:nvPr>
        </p:nvSpPr>
        <p:spPr/>
        <p:txBody>
          <a:bodyPr>
            <a:normAutofit/>
          </a:bodyPr>
          <a:lstStyle/>
          <a:p>
            <a:r>
              <a:rPr lang="en-US" dirty="0" smtClean="0">
                <a:solidFill>
                  <a:srgbClr val="002060"/>
                </a:solidFill>
              </a:rPr>
              <a:t>Alexandra </a:t>
            </a:r>
            <a:r>
              <a:rPr lang="en-US" dirty="0" err="1" smtClean="0">
                <a:solidFill>
                  <a:srgbClr val="002060"/>
                </a:solidFill>
              </a:rPr>
              <a:t>Kuznetsova</a:t>
            </a:r>
            <a:endParaRPr lang="en-US" dirty="0" smtClean="0">
              <a:solidFill>
                <a:srgbClr val="002060"/>
              </a:solidFill>
            </a:endParaRPr>
          </a:p>
          <a:p>
            <a:r>
              <a:rPr lang="en-US" dirty="0" err="1" smtClean="0">
                <a:solidFill>
                  <a:srgbClr val="002060"/>
                </a:solidFill>
              </a:rPr>
              <a:t>E.Poplavsky</a:t>
            </a:r>
            <a:r>
              <a:rPr lang="en-US" dirty="0" smtClean="0">
                <a:solidFill>
                  <a:srgbClr val="002060"/>
                </a:solidFill>
              </a:rPr>
              <a:t>, </a:t>
            </a:r>
            <a:r>
              <a:rPr lang="en-US" dirty="0" err="1" smtClean="0">
                <a:solidFill>
                  <a:srgbClr val="002060"/>
                </a:solidFill>
              </a:rPr>
              <a:t>N.Rusakov</a:t>
            </a:r>
            <a:r>
              <a:rPr lang="en-US" dirty="0" smtClean="0">
                <a:solidFill>
                  <a:srgbClr val="002060"/>
                </a:solidFill>
              </a:rPr>
              <a:t>, </a:t>
            </a:r>
            <a:r>
              <a:rPr lang="en-US" dirty="0" err="1" smtClean="0">
                <a:solidFill>
                  <a:srgbClr val="002060"/>
                </a:solidFill>
              </a:rPr>
              <a:t>Yu.Troitskaya</a:t>
            </a:r>
            <a:endParaRPr lang="ru-RU" dirty="0">
              <a:solidFill>
                <a:srgbClr val="002060"/>
              </a:solidFill>
            </a:endParaRPr>
          </a:p>
        </p:txBody>
      </p:sp>
      <p:pic>
        <p:nvPicPr>
          <p:cNvPr id="4" name="Picture 3"/>
          <p:cNvPicPr>
            <a:picLocks noChangeAspect="1" noChangeArrowheads="1"/>
          </p:cNvPicPr>
          <p:nvPr/>
        </p:nvPicPr>
        <p:blipFill>
          <a:blip r:embed="rId3" cstate="print"/>
          <a:srcRect/>
          <a:stretch>
            <a:fillRect/>
          </a:stretch>
        </p:blipFill>
        <p:spPr bwMode="auto">
          <a:xfrm>
            <a:off x="1240681" y="5664671"/>
            <a:ext cx="1181100" cy="1028700"/>
          </a:xfrm>
          <a:prstGeom prst="rect">
            <a:avLst/>
          </a:prstGeom>
          <a:noFill/>
          <a:ln w="9525">
            <a:noFill/>
            <a:round/>
            <a:headEnd/>
            <a:tailEnd/>
          </a:ln>
        </p:spPr>
      </p:pic>
      <p:sp>
        <p:nvSpPr>
          <p:cNvPr id="5" name="Rectangle 4"/>
          <p:cNvSpPr>
            <a:spLocks noChangeArrowheads="1"/>
          </p:cNvSpPr>
          <p:nvPr/>
        </p:nvSpPr>
        <p:spPr bwMode="auto">
          <a:xfrm>
            <a:off x="2455118" y="6093296"/>
            <a:ext cx="5429250" cy="261937"/>
          </a:xfrm>
          <a:prstGeom prst="rect">
            <a:avLst/>
          </a:prstGeom>
          <a:noFill/>
          <a:ln w="9525">
            <a:noFill/>
            <a:round/>
            <a:headEnd/>
            <a:tailEnd/>
          </a:ln>
        </p:spPr>
        <p:txBody>
          <a:bodyPr lIns="90000" tIns="46800" rIns="90000" bIns="0">
            <a:spAutoFit/>
          </a:bodyPr>
          <a:lstStyle/>
          <a:p>
            <a:pPr eaLnBrk="1" hangingPunct="1">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ru-RU" sz="1400" b="0" i="1" dirty="0" smtClean="0">
                <a:solidFill>
                  <a:srgbClr val="000046"/>
                </a:solidFill>
              </a:rPr>
              <a:t>Institute of Applied Physics of the Russian Academy of Sciences</a:t>
            </a:r>
            <a:endParaRPr lang="en-US" altLang="ru-RU" sz="1400" b="0" i="1" dirty="0">
              <a:solidFill>
                <a:srgbClr val="000046"/>
              </a:solidFill>
            </a:endParaRPr>
          </a:p>
        </p:txBody>
      </p:sp>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6280" y="2155044"/>
            <a:ext cx="2466975" cy="1847850"/>
          </a:xfrm>
          <a:prstGeom prst="rect">
            <a:avLst/>
          </a:prstGeom>
        </p:spPr>
      </p:pic>
      <p:pic>
        <p:nvPicPr>
          <p:cNvPr id="6" name="Рисунок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16589" y="6428558"/>
            <a:ext cx="1227411" cy="42944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en-US" dirty="0" smtClean="0">
                <a:solidFill>
                  <a:srgbClr val="002060"/>
                </a:solidFill>
                <a:effectLst>
                  <a:outerShdw blurRad="38100" dist="38100" dir="2700000" algn="tl">
                    <a:srgbClr val="000000">
                      <a:alpha val="43137"/>
                    </a:srgbClr>
                  </a:outerShdw>
                </a:effectLst>
              </a:rPr>
              <a:t>WRF configurations</a:t>
            </a:r>
            <a:endParaRPr lang="ru-RU" dirty="0">
              <a:solidFill>
                <a:srgbClr val="002060"/>
              </a:solidFill>
              <a:effectLst>
                <a:outerShdw blurRad="38100" dist="38100" dir="2700000" algn="tl">
                  <a:srgbClr val="000000">
                    <a:alpha val="43137"/>
                  </a:srgbClr>
                </a:outerShdw>
              </a:effectLst>
            </a:endParaRPr>
          </a:p>
        </p:txBody>
      </p:sp>
      <p:graphicFrame>
        <p:nvGraphicFramePr>
          <p:cNvPr id="4" name="Таблица 3"/>
          <p:cNvGraphicFramePr>
            <a:graphicFrameLocks noGrp="1"/>
          </p:cNvGraphicFramePr>
          <p:nvPr>
            <p:extLst>
              <p:ext uri="{D42A27DB-BD31-4B8C-83A1-F6EECF244321}">
                <p14:modId xmlns:p14="http://schemas.microsoft.com/office/powerpoint/2010/main" val="3305121302"/>
              </p:ext>
            </p:extLst>
          </p:nvPr>
        </p:nvGraphicFramePr>
        <p:xfrm>
          <a:off x="179512" y="908718"/>
          <a:ext cx="8784976" cy="5740406"/>
        </p:xfrm>
        <a:graphic>
          <a:graphicData uri="http://schemas.openxmlformats.org/drawingml/2006/table">
            <a:tbl>
              <a:tblPr>
                <a:tableStyleId>{5C22544A-7EE6-4342-B048-85BDC9FD1C3A}</a:tableStyleId>
              </a:tblPr>
              <a:tblGrid>
                <a:gridCol w="2158672">
                  <a:extLst>
                    <a:ext uri="{9D8B030D-6E8A-4147-A177-3AD203B41FA5}">
                      <a16:colId xmlns:a16="http://schemas.microsoft.com/office/drawing/2014/main" val="3020654013"/>
                    </a:ext>
                  </a:extLst>
                </a:gridCol>
                <a:gridCol w="3429284">
                  <a:extLst>
                    <a:ext uri="{9D8B030D-6E8A-4147-A177-3AD203B41FA5}">
                      <a16:colId xmlns:a16="http://schemas.microsoft.com/office/drawing/2014/main" val="2193595874"/>
                    </a:ext>
                  </a:extLst>
                </a:gridCol>
                <a:gridCol w="3197020">
                  <a:extLst>
                    <a:ext uri="{9D8B030D-6E8A-4147-A177-3AD203B41FA5}">
                      <a16:colId xmlns:a16="http://schemas.microsoft.com/office/drawing/2014/main" val="418632238"/>
                    </a:ext>
                  </a:extLst>
                </a:gridCol>
              </a:tblGrid>
              <a:tr h="504058">
                <a:tc>
                  <a:txBody>
                    <a:bodyPr/>
                    <a:lstStyle/>
                    <a:p>
                      <a:pPr algn="ctr" rtl="0" fontAlgn="ctr"/>
                      <a:r>
                        <a:rPr lang="en-US" sz="1800" u="none" strike="noStrike" dirty="0">
                          <a:effectLst/>
                        </a:rPr>
                        <a:t>Option</a:t>
                      </a:r>
                      <a:endParaRPr lang="en-US" sz="1800" b="1" i="0" u="none" strike="noStrike" dirty="0">
                        <a:solidFill>
                          <a:srgbClr val="17375E"/>
                        </a:solidFill>
                        <a:effectLst/>
                        <a:latin typeface="Calibri" panose="020F0502020204030204" pitchFamily="34" charset="0"/>
                      </a:endParaRPr>
                    </a:p>
                  </a:txBody>
                  <a:tcPr marL="9525" marR="9525" marT="9525" marB="0" anchor="ctr">
                    <a:solidFill>
                      <a:schemeClr val="tx2">
                        <a:lumMod val="40000"/>
                        <a:lumOff val="60000"/>
                      </a:schemeClr>
                    </a:solidFill>
                  </a:tcPr>
                </a:tc>
                <a:tc>
                  <a:txBody>
                    <a:bodyPr/>
                    <a:lstStyle/>
                    <a:p>
                      <a:pPr algn="ctr" rtl="0" fontAlgn="ctr"/>
                      <a:r>
                        <a:rPr lang="en-US" sz="1800" u="none" strike="noStrike" dirty="0">
                          <a:effectLst/>
                        </a:rPr>
                        <a:t>WRF ARW</a:t>
                      </a:r>
                      <a:endParaRPr lang="en-US" sz="1800" b="1" i="0" u="none" strike="noStrike" dirty="0">
                        <a:solidFill>
                          <a:srgbClr val="17375E"/>
                        </a:solidFill>
                        <a:effectLst/>
                        <a:latin typeface="Calibri" panose="020F0502020204030204" pitchFamily="34" charset="0"/>
                      </a:endParaRPr>
                    </a:p>
                  </a:txBody>
                  <a:tcPr marL="9525" marR="9525" marT="9525" marB="0" anchor="ctr">
                    <a:solidFill>
                      <a:schemeClr val="tx2">
                        <a:lumMod val="40000"/>
                        <a:lumOff val="60000"/>
                      </a:schemeClr>
                    </a:solidFill>
                  </a:tcPr>
                </a:tc>
                <a:tc>
                  <a:txBody>
                    <a:bodyPr/>
                    <a:lstStyle/>
                    <a:p>
                      <a:pPr algn="ctr" rtl="0" fontAlgn="ctr"/>
                      <a:r>
                        <a:rPr lang="en-US" sz="1800" u="none" strike="noStrike" dirty="0">
                          <a:effectLst/>
                        </a:rPr>
                        <a:t>WRF Polar</a:t>
                      </a:r>
                      <a:endParaRPr lang="en-US" sz="1800" b="1" i="0" u="none" strike="noStrike" dirty="0">
                        <a:solidFill>
                          <a:srgbClr val="17375E"/>
                        </a:solidFill>
                        <a:effectLst/>
                        <a:latin typeface="Calibri" panose="020F0502020204030204" pitchFamily="34" charset="0"/>
                      </a:endParaRPr>
                    </a:p>
                  </a:txBody>
                  <a:tcPr marL="9525" marR="9525" marT="9525" marB="0" anchor="ctr">
                    <a:solidFill>
                      <a:schemeClr val="tx2">
                        <a:lumMod val="40000"/>
                        <a:lumOff val="60000"/>
                      </a:schemeClr>
                    </a:solidFill>
                  </a:tcPr>
                </a:tc>
                <a:extLst>
                  <a:ext uri="{0D108BD9-81ED-4DB2-BD59-A6C34878D82A}">
                    <a16:rowId xmlns:a16="http://schemas.microsoft.com/office/drawing/2014/main" val="1177593285"/>
                  </a:ext>
                </a:extLst>
              </a:tr>
              <a:tr h="443473">
                <a:tc>
                  <a:txBody>
                    <a:bodyPr/>
                    <a:lstStyle/>
                    <a:p>
                      <a:pPr algn="ctr" rtl="0" fontAlgn="ctr"/>
                      <a:r>
                        <a:rPr lang="en-US" sz="1800" u="none" strike="noStrike" dirty="0">
                          <a:effectLst/>
                        </a:rPr>
                        <a:t>Number of domains</a:t>
                      </a:r>
                      <a:endParaRPr lang="en-US" sz="1800" b="0" i="0" u="none" strike="noStrike" dirty="0">
                        <a:solidFill>
                          <a:srgbClr val="17375E"/>
                        </a:solidFill>
                        <a:effectLst/>
                        <a:latin typeface="Calibri" panose="020F0502020204030204" pitchFamily="34" charset="0"/>
                      </a:endParaRPr>
                    </a:p>
                  </a:txBody>
                  <a:tcPr marL="9525" marR="9525" marT="9525" marB="0" anchor="ctr"/>
                </a:tc>
                <a:tc>
                  <a:txBody>
                    <a:bodyPr/>
                    <a:lstStyle/>
                    <a:p>
                      <a:pPr algn="ctr" rtl="0" fontAlgn="ctr"/>
                      <a:r>
                        <a:rPr lang="ru-RU" sz="1800" u="none" strike="noStrike" dirty="0">
                          <a:effectLst/>
                        </a:rPr>
                        <a:t>3</a:t>
                      </a:r>
                      <a:endParaRPr lang="ru-RU" sz="1800" b="0" i="0" u="none" strike="noStrike" dirty="0">
                        <a:solidFill>
                          <a:srgbClr val="17375E"/>
                        </a:solidFill>
                        <a:effectLst/>
                        <a:latin typeface="Calibri" panose="020F0502020204030204" pitchFamily="34" charset="0"/>
                      </a:endParaRPr>
                    </a:p>
                  </a:txBody>
                  <a:tcPr marL="9525" marR="9525" marT="9525" marB="0" anchor="ctr"/>
                </a:tc>
                <a:tc>
                  <a:txBody>
                    <a:bodyPr/>
                    <a:lstStyle/>
                    <a:p>
                      <a:pPr algn="ctr" rtl="0" fontAlgn="ctr"/>
                      <a:r>
                        <a:rPr lang="ru-RU" sz="1800" u="none" strike="noStrike">
                          <a:effectLst/>
                        </a:rPr>
                        <a:t>3</a:t>
                      </a:r>
                      <a:endParaRPr lang="ru-RU" sz="1800" b="0" i="0" u="none" strike="noStrike">
                        <a:solidFill>
                          <a:srgbClr val="17375E"/>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183252409"/>
                  </a:ext>
                </a:extLst>
              </a:tr>
              <a:tr h="443473">
                <a:tc>
                  <a:txBody>
                    <a:bodyPr/>
                    <a:lstStyle/>
                    <a:p>
                      <a:pPr algn="ctr" rtl="0" fontAlgn="ctr"/>
                      <a:r>
                        <a:rPr lang="en-US" sz="1800" u="none" strike="noStrike">
                          <a:effectLst/>
                        </a:rPr>
                        <a:t>geographical data</a:t>
                      </a:r>
                      <a:endParaRPr lang="en-US" sz="1800" b="0" i="0" u="none" strike="noStrike">
                        <a:solidFill>
                          <a:srgbClr val="17375E"/>
                        </a:solidFill>
                        <a:effectLst/>
                        <a:latin typeface="Calibri" panose="020F0502020204030204" pitchFamily="34" charset="0"/>
                      </a:endParaRPr>
                    </a:p>
                  </a:txBody>
                  <a:tcPr marL="9525" marR="9525" marT="9525" marB="0" anchor="ctr"/>
                </a:tc>
                <a:tc>
                  <a:txBody>
                    <a:bodyPr/>
                    <a:lstStyle/>
                    <a:p>
                      <a:pPr algn="ctr" rtl="0" fontAlgn="ctr"/>
                      <a:r>
                        <a:rPr lang="en-US" sz="1800" u="none" strike="noStrike" dirty="0">
                          <a:effectLst/>
                        </a:rPr>
                        <a:t>MODIS LAKES (30s)</a:t>
                      </a:r>
                      <a:endParaRPr lang="en-US" sz="1800" b="0" i="0" u="none" strike="noStrike" dirty="0">
                        <a:solidFill>
                          <a:srgbClr val="17375E"/>
                        </a:solidFill>
                        <a:effectLst/>
                        <a:latin typeface="Calibri" panose="020F0502020204030204" pitchFamily="34" charset="0"/>
                      </a:endParaRPr>
                    </a:p>
                  </a:txBody>
                  <a:tcPr marL="9525" marR="9525" marT="9525" marB="0" anchor="ctr"/>
                </a:tc>
                <a:tc>
                  <a:txBody>
                    <a:bodyPr/>
                    <a:lstStyle/>
                    <a:p>
                      <a:pPr algn="ctr" rtl="0" fontAlgn="ctr"/>
                      <a:r>
                        <a:rPr lang="en-US" sz="1800" u="none" strike="noStrike">
                          <a:effectLst/>
                        </a:rPr>
                        <a:t>MODIS LAKES (30s)</a:t>
                      </a:r>
                      <a:endParaRPr lang="en-US" sz="1800" b="0" i="0" u="none" strike="noStrike">
                        <a:solidFill>
                          <a:srgbClr val="17375E"/>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097206964"/>
                  </a:ext>
                </a:extLst>
              </a:tr>
              <a:tr h="886943">
                <a:tc>
                  <a:txBody>
                    <a:bodyPr/>
                    <a:lstStyle/>
                    <a:p>
                      <a:pPr algn="ctr" rtl="0" fontAlgn="ctr"/>
                      <a:r>
                        <a:rPr lang="en-US" sz="1800" u="none" strike="noStrike">
                          <a:effectLst/>
                        </a:rPr>
                        <a:t>initial and boundary conditions</a:t>
                      </a:r>
                      <a:endParaRPr lang="en-US" sz="1800" b="0" i="0" u="none" strike="noStrike">
                        <a:solidFill>
                          <a:srgbClr val="17375E"/>
                        </a:solidFill>
                        <a:effectLst/>
                        <a:latin typeface="Calibri" panose="020F0502020204030204" pitchFamily="34" charset="0"/>
                      </a:endParaRPr>
                    </a:p>
                  </a:txBody>
                  <a:tcPr marL="9525" marR="9525" marT="9525" marB="0" anchor="ctr"/>
                </a:tc>
                <a:tc>
                  <a:txBody>
                    <a:bodyPr/>
                    <a:lstStyle/>
                    <a:p>
                      <a:pPr algn="ctr" rtl="0" fontAlgn="ctr"/>
                      <a:r>
                        <a:rPr lang="en-US" sz="1800" u="none" strike="noStrike" dirty="0">
                          <a:effectLst/>
                        </a:rPr>
                        <a:t>NCEP Climate Forecast System Version 2 (CFSR) 6-hourly Products</a:t>
                      </a:r>
                      <a:endParaRPr lang="en-US" sz="1800" b="0" i="0" u="none" strike="noStrike" dirty="0">
                        <a:solidFill>
                          <a:srgbClr val="17375E"/>
                        </a:solidFill>
                        <a:effectLst/>
                        <a:latin typeface="Calibri" panose="020F0502020204030204" pitchFamily="34" charset="0"/>
                      </a:endParaRPr>
                    </a:p>
                  </a:txBody>
                  <a:tcPr marL="9525" marR="9525" marT="9525" marB="0" anchor="ctr"/>
                </a:tc>
                <a:tc>
                  <a:txBody>
                    <a:bodyPr/>
                    <a:lstStyle/>
                    <a:p>
                      <a:pPr algn="ctr" rtl="0" fontAlgn="ctr"/>
                      <a:r>
                        <a:rPr lang="en-US" sz="1800" u="none" strike="noStrike" dirty="0">
                          <a:effectLst/>
                        </a:rPr>
                        <a:t>NCEP Climate Forecast System Version 2 (CFSR) 6-hourly Products</a:t>
                      </a:r>
                      <a:endParaRPr lang="en-US" sz="1800" b="0" i="0" u="none" strike="noStrike" dirty="0">
                        <a:solidFill>
                          <a:srgbClr val="17375E"/>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57783590"/>
                  </a:ext>
                </a:extLst>
              </a:tr>
              <a:tr h="443473">
                <a:tc>
                  <a:txBody>
                    <a:bodyPr/>
                    <a:lstStyle/>
                    <a:p>
                      <a:pPr algn="ctr" rtl="0" fontAlgn="ctr"/>
                      <a:r>
                        <a:rPr lang="en-US" sz="1800" u="none" strike="noStrike">
                          <a:effectLst/>
                        </a:rPr>
                        <a:t>micro physics</a:t>
                      </a:r>
                      <a:endParaRPr lang="en-US" sz="1800" b="0" i="0" u="none" strike="noStrike">
                        <a:solidFill>
                          <a:srgbClr val="17375E"/>
                        </a:solidFill>
                        <a:effectLst/>
                        <a:latin typeface="Calibri" panose="020F0502020204030204" pitchFamily="34" charset="0"/>
                      </a:endParaRPr>
                    </a:p>
                  </a:txBody>
                  <a:tcPr marL="9525" marR="9525" marT="9525" marB="0" anchor="ctr"/>
                </a:tc>
                <a:tc>
                  <a:txBody>
                    <a:bodyPr/>
                    <a:lstStyle/>
                    <a:p>
                      <a:pPr algn="ctr" rtl="0" fontAlgn="ctr"/>
                      <a:r>
                        <a:rPr lang="en-US" sz="1800" u="none" strike="noStrike" dirty="0">
                          <a:effectLst/>
                        </a:rPr>
                        <a:t>Goddard Scheme</a:t>
                      </a:r>
                      <a:endParaRPr lang="en-US" sz="1800" b="0" i="0" u="none" strike="noStrike" dirty="0">
                        <a:solidFill>
                          <a:srgbClr val="17375E"/>
                        </a:solidFill>
                        <a:effectLst/>
                        <a:latin typeface="Calibri" panose="020F0502020204030204" pitchFamily="34" charset="0"/>
                      </a:endParaRPr>
                    </a:p>
                  </a:txBody>
                  <a:tcPr marL="9525" marR="9525" marT="9525" marB="0" anchor="ctr"/>
                </a:tc>
                <a:tc>
                  <a:txBody>
                    <a:bodyPr/>
                    <a:lstStyle/>
                    <a:p>
                      <a:pPr algn="ctr" rtl="0" fontAlgn="ctr"/>
                      <a:r>
                        <a:rPr lang="en-US" sz="1800" u="none" strike="noStrike">
                          <a:effectLst/>
                        </a:rPr>
                        <a:t>Goddard Scheme</a:t>
                      </a:r>
                      <a:endParaRPr lang="en-US" sz="1800" b="0" i="0" u="none" strike="noStrike">
                        <a:solidFill>
                          <a:srgbClr val="17375E"/>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829400077"/>
                  </a:ext>
                </a:extLst>
              </a:tr>
              <a:tr h="579395">
                <a:tc>
                  <a:txBody>
                    <a:bodyPr/>
                    <a:lstStyle/>
                    <a:p>
                      <a:pPr algn="ctr" rtl="0" fontAlgn="ctr"/>
                      <a:r>
                        <a:rPr lang="en-US" sz="1800" u="none" strike="noStrike">
                          <a:effectLst/>
                        </a:rPr>
                        <a:t>land surface</a:t>
                      </a:r>
                      <a:endParaRPr lang="en-US" sz="1800" b="0" i="0" u="none" strike="noStrike">
                        <a:solidFill>
                          <a:srgbClr val="17375E"/>
                        </a:solidFill>
                        <a:effectLst/>
                        <a:latin typeface="Calibri" panose="020F0502020204030204" pitchFamily="34" charset="0"/>
                      </a:endParaRPr>
                    </a:p>
                  </a:txBody>
                  <a:tcPr marL="9525" marR="9525" marT="9525" marB="0" anchor="ctr"/>
                </a:tc>
                <a:tc>
                  <a:txBody>
                    <a:bodyPr/>
                    <a:lstStyle/>
                    <a:p>
                      <a:pPr algn="ctr" rtl="0" fontAlgn="ctr"/>
                      <a:r>
                        <a:rPr lang="en-US" sz="1800" u="none" strike="noStrike" dirty="0">
                          <a:effectLst/>
                        </a:rPr>
                        <a:t>5–layer Thermal Diffusion Scheme</a:t>
                      </a:r>
                      <a:endParaRPr lang="en-US" sz="1800" b="0" i="0" u="none" strike="noStrike" dirty="0">
                        <a:solidFill>
                          <a:srgbClr val="17375E"/>
                        </a:solidFill>
                        <a:effectLst/>
                        <a:latin typeface="Calibri" panose="020F0502020204030204" pitchFamily="34" charset="0"/>
                      </a:endParaRPr>
                    </a:p>
                  </a:txBody>
                  <a:tcPr marL="9525" marR="9525" marT="9525" marB="0" anchor="ctr"/>
                </a:tc>
                <a:tc>
                  <a:txBody>
                    <a:bodyPr/>
                    <a:lstStyle/>
                    <a:p>
                      <a:pPr algn="ctr" rtl="0" fontAlgn="ctr"/>
                      <a:r>
                        <a:rPr lang="en-US" sz="1800" u="none" strike="noStrike">
                          <a:effectLst/>
                        </a:rPr>
                        <a:t>5–layer Thermal Diffusion Scheme</a:t>
                      </a:r>
                      <a:endParaRPr lang="en-US" sz="1800" b="0" i="0" u="none" strike="noStrike">
                        <a:solidFill>
                          <a:srgbClr val="17375E"/>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734071182"/>
                  </a:ext>
                </a:extLst>
              </a:tr>
              <a:tr h="443473">
                <a:tc>
                  <a:txBody>
                    <a:bodyPr/>
                    <a:lstStyle/>
                    <a:p>
                      <a:pPr algn="ctr" rtl="0" fontAlgn="ctr"/>
                      <a:r>
                        <a:rPr lang="en-US" sz="1800" u="none" strike="noStrike">
                          <a:effectLst/>
                        </a:rPr>
                        <a:t>PBL</a:t>
                      </a:r>
                      <a:endParaRPr lang="en-US" sz="1800" b="0" i="0" u="none" strike="noStrike">
                        <a:solidFill>
                          <a:srgbClr val="17375E"/>
                        </a:solidFill>
                        <a:effectLst/>
                        <a:latin typeface="Calibri" panose="020F0502020204030204" pitchFamily="34" charset="0"/>
                      </a:endParaRPr>
                    </a:p>
                  </a:txBody>
                  <a:tcPr marL="9525" marR="9525" marT="9525" marB="0" anchor="ctr"/>
                </a:tc>
                <a:tc>
                  <a:txBody>
                    <a:bodyPr/>
                    <a:lstStyle/>
                    <a:p>
                      <a:pPr algn="ctr" rtl="0" fontAlgn="ctr"/>
                      <a:r>
                        <a:rPr lang="en-US" sz="1800" u="none" strike="noStrike" dirty="0" err="1" smtClean="0">
                          <a:effectLst/>
                        </a:rPr>
                        <a:t>Yonsei</a:t>
                      </a:r>
                      <a:r>
                        <a:rPr lang="en-US" sz="1800" u="none" strike="noStrike" dirty="0" smtClean="0">
                          <a:effectLst/>
                        </a:rPr>
                        <a:t> University</a:t>
                      </a:r>
                      <a:r>
                        <a:rPr lang="en-US" sz="1800" u="none" strike="noStrike" baseline="0" dirty="0" smtClean="0">
                          <a:effectLst/>
                        </a:rPr>
                        <a:t> Scheme + </a:t>
                      </a:r>
                      <a:r>
                        <a:rPr lang="en-US" sz="1800" u="none" strike="noStrike" dirty="0" smtClean="0">
                          <a:effectLst/>
                        </a:rPr>
                        <a:t>LES (3d domain)</a:t>
                      </a:r>
                      <a:endParaRPr lang="en-US" sz="1800" b="0" i="0" u="none" strike="noStrike" dirty="0">
                        <a:solidFill>
                          <a:srgbClr val="17375E"/>
                        </a:solidFill>
                        <a:effectLst/>
                        <a:latin typeface="Calibri" panose="020F0502020204030204" pitchFamily="34" charset="0"/>
                      </a:endParaRPr>
                    </a:p>
                  </a:txBody>
                  <a:tcPr marL="9525" marR="9525" marT="9525" marB="0" anchor="ctr"/>
                </a:tc>
                <a:tc>
                  <a:txBody>
                    <a:bodyPr/>
                    <a:lstStyle/>
                    <a:p>
                      <a:pPr algn="ctr" rtl="0" fontAlgn="ctr"/>
                      <a:r>
                        <a:rPr lang="en-US" sz="1800" u="none" strike="noStrike" dirty="0">
                          <a:effectLst/>
                        </a:rPr>
                        <a:t>MYNN Scheme Level 2.5</a:t>
                      </a:r>
                      <a:endParaRPr lang="en-US" sz="1800" b="0" i="0" u="none" strike="noStrike" dirty="0">
                        <a:solidFill>
                          <a:srgbClr val="17375E"/>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426644192"/>
                  </a:ext>
                </a:extLst>
              </a:tr>
              <a:tr h="579395">
                <a:tc>
                  <a:txBody>
                    <a:bodyPr/>
                    <a:lstStyle/>
                    <a:p>
                      <a:pPr algn="ctr" rtl="0" fontAlgn="ctr"/>
                      <a:r>
                        <a:rPr lang="en-US" sz="1800" u="none" strike="noStrike">
                          <a:effectLst/>
                        </a:rPr>
                        <a:t>cumulus parameterization</a:t>
                      </a:r>
                      <a:endParaRPr lang="en-US" sz="1800" b="0" i="0" u="none" strike="noStrike">
                        <a:solidFill>
                          <a:srgbClr val="17375E"/>
                        </a:solidFill>
                        <a:effectLst/>
                        <a:latin typeface="Calibri" panose="020F0502020204030204" pitchFamily="34" charset="0"/>
                      </a:endParaRPr>
                    </a:p>
                  </a:txBody>
                  <a:tcPr marL="9525" marR="9525" marT="9525" marB="0" anchor="ctr"/>
                </a:tc>
                <a:tc>
                  <a:txBody>
                    <a:bodyPr/>
                    <a:lstStyle/>
                    <a:p>
                      <a:pPr algn="ctr" rtl="0" fontAlgn="ctr"/>
                      <a:r>
                        <a:rPr lang="en-US" sz="1800" u="none" strike="noStrike">
                          <a:effectLst/>
                        </a:rPr>
                        <a:t>Kain–Fritsch Scheme</a:t>
                      </a:r>
                      <a:endParaRPr lang="en-US" sz="1800" b="0" i="0" u="none" strike="noStrike">
                        <a:solidFill>
                          <a:srgbClr val="17375E"/>
                        </a:solidFill>
                        <a:effectLst/>
                        <a:latin typeface="Calibri" panose="020F0502020204030204" pitchFamily="34" charset="0"/>
                      </a:endParaRPr>
                    </a:p>
                  </a:txBody>
                  <a:tcPr marL="9525" marR="9525" marT="9525" marB="0" anchor="ctr"/>
                </a:tc>
                <a:tc>
                  <a:txBody>
                    <a:bodyPr/>
                    <a:lstStyle/>
                    <a:p>
                      <a:pPr algn="ctr" rtl="0" fontAlgn="ctr"/>
                      <a:r>
                        <a:rPr lang="en-US" sz="1800" u="none" strike="noStrike" dirty="0" err="1">
                          <a:effectLst/>
                        </a:rPr>
                        <a:t>Kain</a:t>
                      </a:r>
                      <a:r>
                        <a:rPr lang="en-US" sz="1800" u="none" strike="noStrike" dirty="0">
                          <a:effectLst/>
                        </a:rPr>
                        <a:t>–Fritsch Scheme</a:t>
                      </a:r>
                      <a:endParaRPr lang="en-US" sz="1800" b="0" i="0" u="none" strike="noStrike" dirty="0">
                        <a:solidFill>
                          <a:srgbClr val="17375E"/>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492214918"/>
                  </a:ext>
                </a:extLst>
              </a:tr>
              <a:tr h="886943">
                <a:tc>
                  <a:txBody>
                    <a:bodyPr/>
                    <a:lstStyle/>
                    <a:p>
                      <a:pPr algn="ctr" rtl="0" fontAlgn="ctr"/>
                      <a:r>
                        <a:rPr lang="en-US" sz="1800" u="none" strike="noStrike">
                          <a:effectLst/>
                        </a:rPr>
                        <a:t>shortwave and longwave radiation</a:t>
                      </a:r>
                      <a:endParaRPr lang="en-US" sz="1800" b="0" i="0" u="none" strike="noStrike">
                        <a:solidFill>
                          <a:srgbClr val="17375E"/>
                        </a:solidFill>
                        <a:effectLst/>
                        <a:latin typeface="Calibri" panose="020F0502020204030204" pitchFamily="34" charset="0"/>
                      </a:endParaRPr>
                    </a:p>
                  </a:txBody>
                  <a:tcPr marL="9525" marR="9525" marT="9525" marB="0" anchor="ctr"/>
                </a:tc>
                <a:tc>
                  <a:txBody>
                    <a:bodyPr/>
                    <a:lstStyle/>
                    <a:p>
                      <a:pPr algn="ctr" rtl="0" fontAlgn="ctr"/>
                      <a:r>
                        <a:rPr lang="en-US" sz="1800" u="none" strike="noStrike">
                          <a:effectLst/>
                        </a:rPr>
                        <a:t>New Goddard Shortwave and Longwave Schemes</a:t>
                      </a:r>
                      <a:endParaRPr lang="en-US" sz="1800" b="0" i="0" u="none" strike="noStrike">
                        <a:solidFill>
                          <a:srgbClr val="17375E"/>
                        </a:solidFill>
                        <a:effectLst/>
                        <a:latin typeface="Calibri" panose="020F0502020204030204" pitchFamily="34" charset="0"/>
                      </a:endParaRPr>
                    </a:p>
                  </a:txBody>
                  <a:tcPr marL="9525" marR="9525" marT="9525" marB="0" anchor="ctr"/>
                </a:tc>
                <a:tc>
                  <a:txBody>
                    <a:bodyPr/>
                    <a:lstStyle/>
                    <a:p>
                      <a:pPr algn="ctr" rtl="0" fontAlgn="ctr"/>
                      <a:r>
                        <a:rPr lang="en-US" sz="1800" u="none" strike="noStrike" dirty="0">
                          <a:effectLst/>
                        </a:rPr>
                        <a:t>New Goddard Shortwave and Longwave Schemes</a:t>
                      </a:r>
                      <a:endParaRPr lang="en-US" sz="1800" b="0" i="0" u="none" strike="noStrike" dirty="0">
                        <a:solidFill>
                          <a:srgbClr val="17375E"/>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695097292"/>
                  </a:ext>
                </a:extLst>
              </a:tr>
              <a:tr h="415088">
                <a:tc>
                  <a:txBody>
                    <a:bodyPr/>
                    <a:lstStyle/>
                    <a:p>
                      <a:pPr algn="ctr" rtl="0" fontAlgn="ctr"/>
                      <a:r>
                        <a:rPr lang="en-US" sz="1800" u="none" strike="noStrike" dirty="0">
                          <a:effectLst/>
                        </a:rPr>
                        <a:t>surface layer</a:t>
                      </a:r>
                      <a:endParaRPr lang="en-US" sz="1800" b="0" i="0" u="none" strike="noStrike" dirty="0">
                        <a:solidFill>
                          <a:srgbClr val="17375E"/>
                        </a:solidFill>
                        <a:effectLst/>
                        <a:latin typeface="Calibri" panose="020F0502020204030204" pitchFamily="34" charset="0"/>
                      </a:endParaRPr>
                    </a:p>
                  </a:txBody>
                  <a:tcPr marL="9525" marR="9525" marT="9525" marB="0" anchor="ctr"/>
                </a:tc>
                <a:tc>
                  <a:txBody>
                    <a:bodyPr/>
                    <a:lstStyle/>
                    <a:p>
                      <a:pPr algn="ctr" rtl="0" fontAlgn="ctr"/>
                      <a:r>
                        <a:rPr lang="en-US" sz="1800" u="none" strike="noStrike">
                          <a:effectLst/>
                        </a:rPr>
                        <a:t>Revised MM5 Scheme</a:t>
                      </a:r>
                      <a:endParaRPr lang="en-US" sz="1800" b="0" i="0" u="none" strike="noStrike">
                        <a:solidFill>
                          <a:srgbClr val="17375E"/>
                        </a:solidFill>
                        <a:effectLst/>
                        <a:latin typeface="Calibri" panose="020F0502020204030204" pitchFamily="34" charset="0"/>
                      </a:endParaRPr>
                    </a:p>
                  </a:txBody>
                  <a:tcPr marL="9525" marR="9525" marT="9525" marB="0" anchor="ctr"/>
                </a:tc>
                <a:tc>
                  <a:txBody>
                    <a:bodyPr/>
                    <a:lstStyle/>
                    <a:p>
                      <a:pPr algn="ctr" rtl="0" fontAlgn="ctr"/>
                      <a:r>
                        <a:rPr lang="en-US" sz="1800" u="none" strike="noStrike" dirty="0">
                          <a:effectLst/>
                        </a:rPr>
                        <a:t>MYNN Scheme</a:t>
                      </a:r>
                      <a:endParaRPr lang="en-US" sz="1800" b="0" i="0" u="none" strike="noStrike" dirty="0">
                        <a:solidFill>
                          <a:srgbClr val="17375E"/>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89661432"/>
                  </a:ext>
                </a:extLst>
              </a:tr>
            </a:tbl>
          </a:graphicData>
        </a:graphic>
      </p:graphicFrame>
      <p:sp>
        <p:nvSpPr>
          <p:cNvPr id="5" name="Овал 4"/>
          <p:cNvSpPr/>
          <p:nvPr/>
        </p:nvSpPr>
        <p:spPr>
          <a:xfrm>
            <a:off x="683568" y="4293096"/>
            <a:ext cx="1152128" cy="432048"/>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6" name="Овал 5"/>
          <p:cNvSpPr/>
          <p:nvPr/>
        </p:nvSpPr>
        <p:spPr>
          <a:xfrm>
            <a:off x="539552" y="6246400"/>
            <a:ext cx="1440160" cy="432048"/>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16589" y="6428558"/>
            <a:ext cx="1227411" cy="429442"/>
          </a:xfrm>
          <a:prstGeom prst="rect">
            <a:avLst/>
          </a:prstGeom>
        </p:spPr>
      </p:pic>
    </p:spTree>
    <p:extLst>
      <p:ext uri="{BB962C8B-B14F-4D97-AF65-F5344CB8AC3E}">
        <p14:creationId xmlns:p14="http://schemas.microsoft.com/office/powerpoint/2010/main" val="42443425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0"/>
            <a:ext cx="5299364" cy="6858000"/>
          </a:xfrm>
          <a:prstGeom prst="rect">
            <a:avLst/>
          </a:prstGeom>
        </p:spPr>
      </p:pic>
      <p:sp>
        <p:nvSpPr>
          <p:cNvPr id="6" name="Rectangle 3"/>
          <p:cNvSpPr txBox="1">
            <a:spLocks noChangeArrowheads="1"/>
          </p:cNvSpPr>
          <p:nvPr/>
        </p:nvSpPr>
        <p:spPr>
          <a:xfrm>
            <a:off x="5406869" y="476672"/>
            <a:ext cx="3197580" cy="564356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6503988">
              <a:spcBef>
                <a:spcPct val="50000"/>
              </a:spcBef>
            </a:pPr>
            <a:r>
              <a:rPr lang="en-US" altLang="en-US" sz="2400" dirty="0" smtClean="0">
                <a:solidFill>
                  <a:srgbClr val="002060"/>
                </a:solidFill>
                <a:cs typeface="Arial" pitchFamily="34" charset="0"/>
              </a:rPr>
              <a:t>3 considered domains are shown at the picture</a:t>
            </a:r>
          </a:p>
          <a:p>
            <a:pPr defTabSz="6503988">
              <a:spcBef>
                <a:spcPct val="50000"/>
              </a:spcBef>
            </a:pPr>
            <a:r>
              <a:rPr lang="en-US" sz="2400" dirty="0" smtClean="0">
                <a:solidFill>
                  <a:srgbClr val="002060"/>
                </a:solidFill>
              </a:rPr>
              <a:t>For the WRF Polar</a:t>
            </a:r>
            <a:r>
              <a:rPr lang="ru-RU" sz="2400" dirty="0" smtClean="0">
                <a:solidFill>
                  <a:srgbClr val="002060"/>
                </a:solidFill>
              </a:rPr>
              <a:t> </a:t>
            </a:r>
            <a:r>
              <a:rPr lang="en-US" sz="2400" dirty="0" smtClean="0">
                <a:solidFill>
                  <a:srgbClr val="002060"/>
                </a:solidFill>
              </a:rPr>
              <a:t>run, additional fields in the WP S </a:t>
            </a:r>
            <a:r>
              <a:rPr lang="en-US" sz="2400" dirty="0" err="1" smtClean="0">
                <a:solidFill>
                  <a:srgbClr val="002060"/>
                </a:solidFill>
              </a:rPr>
              <a:t>met_em</a:t>
            </a:r>
            <a:r>
              <a:rPr lang="en-US" sz="2400" dirty="0" smtClean="0">
                <a:solidFill>
                  <a:srgbClr val="002060"/>
                </a:solidFill>
              </a:rPr>
              <a:t> files were implemented from ASR data: sea ice thickness, </a:t>
            </a:r>
            <a:r>
              <a:rPr lang="en-US" sz="2400" dirty="0">
                <a:solidFill>
                  <a:srgbClr val="002060"/>
                </a:solidFill>
              </a:rPr>
              <a:t>sea ice</a:t>
            </a:r>
            <a:r>
              <a:rPr lang="en-US" sz="2400" dirty="0" smtClean="0">
                <a:solidFill>
                  <a:srgbClr val="002060"/>
                </a:solidFill>
              </a:rPr>
              <a:t> albedo, sea depth on sea ice</a:t>
            </a:r>
            <a:endParaRPr lang="en-US" altLang="en-US" sz="2400" dirty="0" smtClean="0">
              <a:solidFill>
                <a:srgbClr val="002060"/>
              </a:solidFill>
              <a:cs typeface="Arial" pitchFamily="34" charset="0"/>
            </a:endParaRPr>
          </a:p>
          <a:p>
            <a:pPr defTabSz="6503988">
              <a:spcBef>
                <a:spcPct val="50000"/>
              </a:spcBef>
            </a:pPr>
            <a:r>
              <a:rPr lang="en-US" altLang="en-US" sz="2400" dirty="0" smtClean="0">
                <a:solidFill>
                  <a:srgbClr val="002060"/>
                </a:solidFill>
                <a:cs typeface="Arial" pitchFamily="34" charset="0"/>
              </a:rPr>
              <a:t>Run performed for 4.02.2009 – 8.02.2009</a:t>
            </a: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6589" y="6428558"/>
            <a:ext cx="1227411" cy="429442"/>
          </a:xfrm>
          <a:prstGeom prst="rect">
            <a:avLst/>
          </a:prstGeom>
        </p:spPr>
      </p:pic>
    </p:spTree>
    <p:extLst>
      <p:ext uri="{BB962C8B-B14F-4D97-AF65-F5344CB8AC3E}">
        <p14:creationId xmlns:p14="http://schemas.microsoft.com/office/powerpoint/2010/main" val="20527703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1106" y="3800"/>
            <a:ext cx="5299364" cy="6858000"/>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49151" y="3800"/>
            <a:ext cx="5299364" cy="6858000"/>
          </a:xfrm>
          <a:prstGeom prst="rect">
            <a:avLst/>
          </a:prstGeom>
        </p:spPr>
      </p:pic>
      <p:sp>
        <p:nvSpPr>
          <p:cNvPr id="6" name="TextBox 5"/>
          <p:cNvSpPr txBox="1"/>
          <p:nvPr/>
        </p:nvSpPr>
        <p:spPr>
          <a:xfrm>
            <a:off x="1619672" y="5517232"/>
            <a:ext cx="1728192" cy="646331"/>
          </a:xfrm>
          <a:prstGeom prst="rect">
            <a:avLst/>
          </a:prstGeom>
          <a:noFill/>
        </p:spPr>
        <p:txBody>
          <a:bodyPr wrap="square" rtlCol="0">
            <a:spAutoFit/>
          </a:bodyPr>
          <a:lstStyle/>
          <a:p>
            <a:r>
              <a:rPr lang="en-US" dirty="0">
                <a:solidFill>
                  <a:srgbClr val="002060"/>
                </a:solidFill>
              </a:rPr>
              <a:t>WRF </a:t>
            </a:r>
            <a:r>
              <a:rPr lang="en-US" dirty="0" smtClean="0">
                <a:solidFill>
                  <a:srgbClr val="002060"/>
                </a:solidFill>
              </a:rPr>
              <a:t>Polar</a:t>
            </a:r>
          </a:p>
          <a:p>
            <a:r>
              <a:rPr lang="en-US" b="1" dirty="0" smtClean="0">
                <a:solidFill>
                  <a:srgbClr val="17375E"/>
                </a:solidFill>
                <a:latin typeface="Calibri" panose="020F0502020204030204" pitchFamily="34" charset="0"/>
              </a:rPr>
              <a:t>2</a:t>
            </a:r>
            <a:r>
              <a:rPr lang="en-US" b="1" baseline="30000" dirty="0" smtClean="0">
                <a:solidFill>
                  <a:srgbClr val="17375E"/>
                </a:solidFill>
                <a:latin typeface="Calibri" panose="020F0502020204030204" pitchFamily="34" charset="0"/>
              </a:rPr>
              <a:t>nd</a:t>
            </a:r>
            <a:r>
              <a:rPr lang="en-US" b="1" dirty="0" smtClean="0">
                <a:solidFill>
                  <a:srgbClr val="17375E"/>
                </a:solidFill>
                <a:latin typeface="Calibri" panose="020F0502020204030204" pitchFamily="34" charset="0"/>
              </a:rPr>
              <a:t> domain</a:t>
            </a:r>
            <a:endParaRPr lang="en-US" b="1" dirty="0">
              <a:solidFill>
                <a:srgbClr val="17375E"/>
              </a:solidFill>
              <a:latin typeface="Calibri" panose="020F0502020204030204" pitchFamily="34" charset="0"/>
            </a:endParaRPr>
          </a:p>
        </p:txBody>
      </p:sp>
      <p:sp>
        <p:nvSpPr>
          <p:cNvPr id="8" name="TextBox 7"/>
          <p:cNvSpPr txBox="1"/>
          <p:nvPr/>
        </p:nvSpPr>
        <p:spPr>
          <a:xfrm>
            <a:off x="6272329" y="5445224"/>
            <a:ext cx="1575792" cy="646331"/>
          </a:xfrm>
          <a:prstGeom prst="rect">
            <a:avLst/>
          </a:prstGeom>
          <a:noFill/>
        </p:spPr>
        <p:txBody>
          <a:bodyPr wrap="square" rtlCol="0">
            <a:spAutoFit/>
          </a:bodyPr>
          <a:lstStyle/>
          <a:p>
            <a:r>
              <a:rPr lang="en-US" dirty="0">
                <a:solidFill>
                  <a:srgbClr val="002060"/>
                </a:solidFill>
              </a:rPr>
              <a:t>WRF </a:t>
            </a:r>
            <a:r>
              <a:rPr lang="en-US" dirty="0" smtClean="0">
                <a:solidFill>
                  <a:srgbClr val="002060"/>
                </a:solidFill>
              </a:rPr>
              <a:t>ARW</a:t>
            </a:r>
          </a:p>
          <a:p>
            <a:r>
              <a:rPr lang="en-US" b="1" dirty="0" smtClean="0">
                <a:solidFill>
                  <a:srgbClr val="17375E"/>
                </a:solidFill>
                <a:latin typeface="Calibri" panose="020F0502020204030204" pitchFamily="34" charset="0"/>
              </a:rPr>
              <a:t>2</a:t>
            </a:r>
            <a:r>
              <a:rPr lang="en-US" b="1" baseline="30000" dirty="0" smtClean="0">
                <a:solidFill>
                  <a:srgbClr val="17375E"/>
                </a:solidFill>
                <a:latin typeface="Calibri" panose="020F0502020204030204" pitchFamily="34" charset="0"/>
              </a:rPr>
              <a:t>nd</a:t>
            </a:r>
            <a:r>
              <a:rPr lang="en-US" b="1" dirty="0" smtClean="0">
                <a:solidFill>
                  <a:srgbClr val="17375E"/>
                </a:solidFill>
                <a:latin typeface="Calibri" panose="020F0502020204030204" pitchFamily="34" charset="0"/>
              </a:rPr>
              <a:t> domain</a:t>
            </a:r>
            <a:endParaRPr lang="en-US" b="1" dirty="0">
              <a:solidFill>
                <a:srgbClr val="17375E"/>
              </a:solidFill>
              <a:latin typeface="Calibri" panose="020F0502020204030204" pitchFamily="34" charset="0"/>
            </a:endParaRPr>
          </a:p>
        </p:txBody>
      </p:sp>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16589" y="6428558"/>
            <a:ext cx="1227411" cy="429442"/>
          </a:xfrm>
          <a:prstGeom prst="rect">
            <a:avLst/>
          </a:prstGeom>
        </p:spPr>
      </p:pic>
    </p:spTree>
    <p:extLst>
      <p:ext uri="{BB962C8B-B14F-4D97-AF65-F5344CB8AC3E}">
        <p14:creationId xmlns:p14="http://schemas.microsoft.com/office/powerpoint/2010/main" val="40169250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560" y="5336"/>
            <a:ext cx="5299364" cy="6858000"/>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9952" y="0"/>
            <a:ext cx="5299364" cy="6858000"/>
          </a:xfrm>
          <a:prstGeom prst="rect">
            <a:avLst/>
          </a:prstGeom>
        </p:spPr>
      </p:pic>
      <p:sp>
        <p:nvSpPr>
          <p:cNvPr id="6" name="TextBox 5"/>
          <p:cNvSpPr txBox="1"/>
          <p:nvPr/>
        </p:nvSpPr>
        <p:spPr>
          <a:xfrm>
            <a:off x="1619672" y="5517232"/>
            <a:ext cx="1728192" cy="646331"/>
          </a:xfrm>
          <a:prstGeom prst="rect">
            <a:avLst/>
          </a:prstGeom>
          <a:noFill/>
        </p:spPr>
        <p:txBody>
          <a:bodyPr wrap="square" rtlCol="0">
            <a:spAutoFit/>
          </a:bodyPr>
          <a:lstStyle/>
          <a:p>
            <a:r>
              <a:rPr lang="en-US" dirty="0">
                <a:solidFill>
                  <a:srgbClr val="002060"/>
                </a:solidFill>
              </a:rPr>
              <a:t>WRF </a:t>
            </a:r>
            <a:r>
              <a:rPr lang="en-US" dirty="0" smtClean="0">
                <a:solidFill>
                  <a:srgbClr val="002060"/>
                </a:solidFill>
              </a:rPr>
              <a:t>Polar</a:t>
            </a:r>
          </a:p>
          <a:p>
            <a:r>
              <a:rPr lang="en-US" b="1" dirty="0">
                <a:solidFill>
                  <a:srgbClr val="17375E"/>
                </a:solidFill>
                <a:latin typeface="Calibri" panose="020F0502020204030204" pitchFamily="34" charset="0"/>
              </a:rPr>
              <a:t>3</a:t>
            </a:r>
            <a:r>
              <a:rPr lang="en-US" b="1" baseline="30000" dirty="0" smtClean="0">
                <a:solidFill>
                  <a:srgbClr val="17375E"/>
                </a:solidFill>
                <a:latin typeface="Calibri" panose="020F0502020204030204" pitchFamily="34" charset="0"/>
              </a:rPr>
              <a:t>d</a:t>
            </a:r>
            <a:r>
              <a:rPr lang="en-US" b="1" dirty="0" smtClean="0">
                <a:solidFill>
                  <a:srgbClr val="17375E"/>
                </a:solidFill>
                <a:latin typeface="Calibri" panose="020F0502020204030204" pitchFamily="34" charset="0"/>
              </a:rPr>
              <a:t> domain</a:t>
            </a:r>
            <a:endParaRPr lang="en-US" b="1" dirty="0">
              <a:solidFill>
                <a:srgbClr val="17375E"/>
              </a:solidFill>
              <a:latin typeface="Calibri" panose="020F0502020204030204" pitchFamily="34" charset="0"/>
            </a:endParaRPr>
          </a:p>
        </p:txBody>
      </p:sp>
      <p:sp>
        <p:nvSpPr>
          <p:cNvPr id="7" name="TextBox 6"/>
          <p:cNvSpPr txBox="1"/>
          <p:nvPr/>
        </p:nvSpPr>
        <p:spPr>
          <a:xfrm>
            <a:off x="6303748" y="5517232"/>
            <a:ext cx="1728192" cy="646331"/>
          </a:xfrm>
          <a:prstGeom prst="rect">
            <a:avLst/>
          </a:prstGeom>
          <a:noFill/>
        </p:spPr>
        <p:txBody>
          <a:bodyPr wrap="square" rtlCol="0">
            <a:spAutoFit/>
          </a:bodyPr>
          <a:lstStyle/>
          <a:p>
            <a:r>
              <a:rPr lang="en-US" dirty="0">
                <a:solidFill>
                  <a:srgbClr val="002060"/>
                </a:solidFill>
              </a:rPr>
              <a:t>WRF </a:t>
            </a:r>
            <a:r>
              <a:rPr lang="en-US" dirty="0" smtClean="0">
                <a:solidFill>
                  <a:srgbClr val="002060"/>
                </a:solidFill>
              </a:rPr>
              <a:t>ARW (LES)</a:t>
            </a:r>
          </a:p>
          <a:p>
            <a:r>
              <a:rPr lang="en-US" b="1" dirty="0">
                <a:solidFill>
                  <a:srgbClr val="17375E"/>
                </a:solidFill>
                <a:latin typeface="Calibri" panose="020F0502020204030204" pitchFamily="34" charset="0"/>
              </a:rPr>
              <a:t>3</a:t>
            </a:r>
            <a:r>
              <a:rPr lang="en-US" b="1" baseline="30000" dirty="0" smtClean="0">
                <a:solidFill>
                  <a:srgbClr val="17375E"/>
                </a:solidFill>
                <a:latin typeface="Calibri" panose="020F0502020204030204" pitchFamily="34" charset="0"/>
              </a:rPr>
              <a:t>d</a:t>
            </a:r>
            <a:r>
              <a:rPr lang="en-US" b="1" dirty="0" smtClean="0">
                <a:solidFill>
                  <a:srgbClr val="17375E"/>
                </a:solidFill>
                <a:latin typeface="Calibri" panose="020F0502020204030204" pitchFamily="34" charset="0"/>
              </a:rPr>
              <a:t> domain</a:t>
            </a:r>
            <a:endParaRPr lang="en-US" b="1" dirty="0">
              <a:solidFill>
                <a:srgbClr val="17375E"/>
              </a:solidFill>
              <a:latin typeface="Calibri" panose="020F0502020204030204" pitchFamily="34" charset="0"/>
            </a:endParaRPr>
          </a:p>
        </p:txBody>
      </p:sp>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16589" y="6428558"/>
            <a:ext cx="1227411" cy="429442"/>
          </a:xfrm>
          <a:prstGeom prst="rect">
            <a:avLst/>
          </a:prstGeom>
        </p:spPr>
      </p:pic>
    </p:spTree>
    <p:extLst>
      <p:ext uri="{BB962C8B-B14F-4D97-AF65-F5344CB8AC3E}">
        <p14:creationId xmlns:p14="http://schemas.microsoft.com/office/powerpoint/2010/main" val="42471018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rgbClr val="002060"/>
                </a:solidFill>
              </a:rPr>
              <a:t>Conclusions</a:t>
            </a:r>
            <a:endParaRPr lang="ru-RU" dirty="0">
              <a:solidFill>
                <a:srgbClr val="002060"/>
              </a:solidFill>
            </a:endParaRPr>
          </a:p>
        </p:txBody>
      </p:sp>
      <p:sp>
        <p:nvSpPr>
          <p:cNvPr id="4" name="Text Box 2"/>
          <p:cNvSpPr txBox="1">
            <a:spLocks noChangeArrowheads="1"/>
          </p:cNvSpPr>
          <p:nvPr/>
        </p:nvSpPr>
        <p:spPr bwMode="auto">
          <a:xfrm>
            <a:off x="571472" y="1268760"/>
            <a:ext cx="7848872" cy="5160636"/>
          </a:xfrm>
          <a:prstGeom prst="rect">
            <a:avLst/>
          </a:prstGeom>
          <a:noFill/>
          <a:ln w="9525">
            <a:noFill/>
            <a:round/>
            <a:headEnd/>
            <a:tailEnd/>
          </a:ln>
        </p:spPr>
        <p:txBody>
          <a:bodyPr lIns="90000" tIns="46800" rIns="90000" bIns="46800"/>
          <a:lstStyle/>
          <a:p>
            <a:pPr>
              <a:spcBef>
                <a:spcPts val="1500"/>
              </a:spcBef>
              <a:buSzPct val="100000"/>
              <a:buFont typeface="Arial" pitchFamily="34" charset="0"/>
              <a:buChar char="•"/>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pPr>
            <a:r>
              <a:rPr lang="en-US" sz="2400" dirty="0" smtClean="0">
                <a:solidFill>
                  <a:srgbClr val="002060"/>
                </a:solidFill>
              </a:rPr>
              <a:t> </a:t>
            </a:r>
            <a:r>
              <a:rPr lang="en-US" sz="2000" dirty="0" smtClean="0">
                <a:solidFill>
                  <a:srgbClr val="002060"/>
                </a:solidFill>
              </a:rPr>
              <a:t>It is shown that WW3 model reproduces the rotating an</a:t>
            </a:r>
            <a:r>
              <a:rPr lang="en-GB" sz="2000" dirty="0" smtClean="0">
                <a:solidFill>
                  <a:srgbClr val="002060"/>
                </a:solidFill>
              </a:rPr>
              <a:t>d</a:t>
            </a:r>
            <a:r>
              <a:rPr lang="en-US" sz="2000" dirty="0" smtClean="0">
                <a:solidFill>
                  <a:srgbClr val="002060"/>
                </a:solidFill>
              </a:rPr>
              <a:t> motion of the test case of the tropical cyclone Irma. The asymmetry of distribution of the surface wave field is obtained. The next step was the inclusion of sea ice effects for the conditions </a:t>
            </a:r>
            <a:r>
              <a:rPr lang="en-US" sz="2000" smtClean="0">
                <a:solidFill>
                  <a:srgbClr val="002060"/>
                </a:solidFill>
              </a:rPr>
              <a:t>of polar low.</a:t>
            </a:r>
            <a:endParaRPr lang="en-US" sz="2000" dirty="0" smtClean="0">
              <a:solidFill>
                <a:srgbClr val="002060"/>
              </a:solidFill>
            </a:endParaRPr>
          </a:p>
          <a:p>
            <a:pPr>
              <a:spcBef>
                <a:spcPts val="1500"/>
              </a:spcBef>
              <a:buSzPct val="100000"/>
              <a:buFont typeface="Arial" pitchFamily="34" charset="0"/>
              <a:buChar char="•"/>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pPr>
            <a:r>
              <a:rPr lang="en-US" sz="2000" dirty="0" smtClean="0">
                <a:solidFill>
                  <a:srgbClr val="002060"/>
                </a:solidFill>
              </a:rPr>
              <a:t> </a:t>
            </a:r>
            <a:r>
              <a:rPr lang="en-US" sz="2000" dirty="0">
                <a:solidFill>
                  <a:srgbClr val="002060"/>
                </a:solidFill>
              </a:rPr>
              <a:t>For the </a:t>
            </a:r>
            <a:r>
              <a:rPr lang="en-US" sz="2000" dirty="0" smtClean="0">
                <a:solidFill>
                  <a:srgbClr val="002060"/>
                </a:solidFill>
              </a:rPr>
              <a:t>identified </a:t>
            </a:r>
            <a:r>
              <a:rPr lang="en-US" sz="2000" dirty="0">
                <a:solidFill>
                  <a:srgbClr val="002060"/>
                </a:solidFill>
              </a:rPr>
              <a:t>polar </a:t>
            </a:r>
            <a:r>
              <a:rPr lang="en-US" sz="2000" dirty="0" smtClean="0">
                <a:solidFill>
                  <a:srgbClr val="002060"/>
                </a:solidFill>
              </a:rPr>
              <a:t>low, </a:t>
            </a:r>
            <a:r>
              <a:rPr lang="en-US" sz="2000" dirty="0">
                <a:solidFill>
                  <a:srgbClr val="002060"/>
                </a:solidFill>
              </a:rPr>
              <a:t>wind waves under conditions of polar </a:t>
            </a:r>
            <a:r>
              <a:rPr lang="en-US" sz="2000" dirty="0" smtClean="0">
                <a:solidFill>
                  <a:srgbClr val="002060"/>
                </a:solidFill>
              </a:rPr>
              <a:t>depression in the </a:t>
            </a:r>
            <a:r>
              <a:rPr lang="en-US" sz="2000" dirty="0">
                <a:solidFill>
                  <a:srgbClr val="002060"/>
                </a:solidFill>
              </a:rPr>
              <a:t>Barents Sea </a:t>
            </a:r>
            <a:r>
              <a:rPr lang="en-US" sz="2000" dirty="0" smtClean="0">
                <a:solidFill>
                  <a:srgbClr val="002060"/>
                </a:solidFill>
              </a:rPr>
              <a:t>are simulated. </a:t>
            </a:r>
          </a:p>
          <a:p>
            <a:pPr>
              <a:spcBef>
                <a:spcPts val="1500"/>
              </a:spcBef>
              <a:buSzPct val="100000"/>
              <a:buFont typeface="Arial" pitchFamily="34" charset="0"/>
              <a:buChar char="•"/>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pPr>
            <a:r>
              <a:rPr lang="en-US" sz="2000" dirty="0" smtClean="0">
                <a:solidFill>
                  <a:srgbClr val="002060"/>
                </a:solidFill>
              </a:rPr>
              <a:t> Four possible options of the wind forcing are considered: </a:t>
            </a:r>
            <a:r>
              <a:rPr lang="en-US" sz="2000" dirty="0">
                <a:solidFill>
                  <a:srgbClr val="002060"/>
                </a:solidFill>
              </a:rPr>
              <a:t>Regular wind reanalysis (CFSR, ERA-Interim, etc</a:t>
            </a:r>
            <a:r>
              <a:rPr lang="en-US" sz="2000" dirty="0" smtClean="0">
                <a:solidFill>
                  <a:srgbClr val="002060"/>
                </a:solidFill>
              </a:rPr>
              <a:t>.), </a:t>
            </a:r>
            <a:r>
              <a:rPr lang="en-US" sz="2000" dirty="0">
                <a:solidFill>
                  <a:srgbClr val="002060"/>
                </a:solidFill>
              </a:rPr>
              <a:t>ASR (Arctic System Reanalysis</a:t>
            </a:r>
            <a:r>
              <a:rPr lang="en-US" sz="2000" dirty="0" smtClean="0">
                <a:solidFill>
                  <a:srgbClr val="002060"/>
                </a:solidFill>
              </a:rPr>
              <a:t>), </a:t>
            </a:r>
            <a:r>
              <a:rPr lang="en-US" sz="2000" dirty="0">
                <a:solidFill>
                  <a:srgbClr val="002060"/>
                </a:solidFill>
              </a:rPr>
              <a:t>WRF Polar model (with smaller grid size</a:t>
            </a:r>
            <a:r>
              <a:rPr lang="en-US" sz="2000" dirty="0" smtClean="0">
                <a:solidFill>
                  <a:srgbClr val="002060"/>
                </a:solidFill>
              </a:rPr>
              <a:t>), </a:t>
            </a:r>
            <a:r>
              <a:rPr lang="en-US" sz="2000" dirty="0">
                <a:solidFill>
                  <a:srgbClr val="002060"/>
                </a:solidFill>
              </a:rPr>
              <a:t>WRF </a:t>
            </a:r>
            <a:r>
              <a:rPr lang="en-US" sz="2000" dirty="0" smtClean="0">
                <a:solidFill>
                  <a:srgbClr val="002060"/>
                </a:solidFill>
              </a:rPr>
              <a:t>(PBL: </a:t>
            </a:r>
            <a:r>
              <a:rPr lang="en-US" sz="2000" dirty="0" err="1" smtClean="0">
                <a:solidFill>
                  <a:srgbClr val="002060"/>
                </a:solidFill>
              </a:rPr>
              <a:t>Younsei</a:t>
            </a:r>
            <a:r>
              <a:rPr lang="en-US" sz="2000" dirty="0" smtClean="0">
                <a:solidFill>
                  <a:srgbClr val="002060"/>
                </a:solidFill>
              </a:rPr>
              <a:t> University Scheme + </a:t>
            </a:r>
            <a:r>
              <a:rPr lang="en-US" sz="2000" dirty="0">
                <a:solidFill>
                  <a:srgbClr val="002060"/>
                </a:solidFill>
              </a:rPr>
              <a:t>LES </a:t>
            </a:r>
            <a:r>
              <a:rPr lang="en-US" sz="2000" dirty="0" smtClean="0">
                <a:solidFill>
                  <a:srgbClr val="002060"/>
                </a:solidFill>
              </a:rPr>
              <a:t>option). WRF LES and WRF Polar are compared.</a:t>
            </a:r>
          </a:p>
          <a:p>
            <a:pPr>
              <a:spcBef>
                <a:spcPts val="1500"/>
              </a:spcBef>
              <a:buSzPct val="100000"/>
              <a:buFont typeface="Arial" pitchFamily="34" charset="0"/>
              <a:buChar char="•"/>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pPr>
            <a:r>
              <a:rPr lang="en-US" sz="2000" dirty="0" smtClean="0">
                <a:solidFill>
                  <a:srgbClr val="002060"/>
                </a:solidFill>
              </a:rPr>
              <a:t> Further comparison of WRF Polar and WRF ARW is planned. WW3 runs with chosen WRF/WRF Polar forcing will be performed. Comparison of the obtained data with the altimeter data will be made.</a:t>
            </a:r>
            <a:endParaRPr lang="ru-RU" sz="2000" dirty="0" smtClean="0">
              <a:solidFill>
                <a:srgbClr val="002060"/>
              </a:solidFill>
            </a:endParaRPr>
          </a:p>
          <a:p>
            <a:pPr marL="269875" indent="-269875" eaLnBrk="1" hangingPunct="1">
              <a:spcBef>
                <a:spcPts val="1500"/>
              </a:spcBef>
              <a:buSzPct val="100000"/>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pPr>
            <a:endParaRPr lang="en-US" altLang="ru-RU" sz="2400" b="0" dirty="0">
              <a:solidFill>
                <a:srgbClr val="000046"/>
              </a:solidFill>
              <a:latin typeface="Georgia" pitchFamily="18"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16589" y="6428558"/>
            <a:ext cx="1227411" cy="429442"/>
          </a:xfrm>
          <a:prstGeom prst="rect">
            <a:avLst/>
          </a:prstGeom>
        </p:spPr>
      </p:pic>
    </p:spTree>
    <p:extLst>
      <p:ext uri="{BB962C8B-B14F-4D97-AF65-F5344CB8AC3E}">
        <p14:creationId xmlns:p14="http://schemas.microsoft.com/office/powerpoint/2010/main" val="39663113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0" y="2730500"/>
            <a:ext cx="9144000" cy="703263"/>
          </a:xfrm>
          <a:prstGeom prst="rect">
            <a:avLst/>
          </a:prstGeom>
          <a:noFill/>
          <a:ln>
            <a:noFill/>
          </a:ln>
          <a:effectLst/>
          <a:extLst/>
        </p:spPr>
        <p:txBody>
          <a:bodyPr lIns="90000" tIns="46800" rIns="90000" bIns="46800" anchor="ctr">
            <a:spAutoFit/>
          </a:bodyPr>
          <a:lstStyle/>
          <a:p>
            <a:pPr algn="ctr" eaLnBrk="1" hangingPunct="1">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ru-RU" sz="4000" dirty="0" smtClean="0">
                <a:solidFill>
                  <a:srgbClr val="000046"/>
                </a:solidFill>
                <a:effectLst>
                  <a:outerShdw blurRad="38100" dist="38100" dir="2700000" algn="tl">
                    <a:srgbClr val="C0C0C0"/>
                  </a:outerShdw>
                </a:effectLst>
                <a:cs typeface="Arial" charset="0"/>
              </a:rPr>
              <a:t>Thanks!</a:t>
            </a:r>
            <a:endParaRPr lang="en-US" altLang="ru-RU" sz="4000" dirty="0">
              <a:solidFill>
                <a:srgbClr val="000046"/>
              </a:solidFill>
              <a:effectLst>
                <a:outerShdw blurRad="38100" dist="38100" dir="2700000" algn="tl">
                  <a:srgbClr val="C0C0C0"/>
                </a:outerShdw>
              </a:effectLst>
              <a:cs typeface="Arial" charset="0"/>
            </a:endParaRPr>
          </a:p>
        </p:txBody>
      </p:sp>
      <p:sp>
        <p:nvSpPr>
          <p:cNvPr id="2" name="TextBox 1"/>
          <p:cNvSpPr txBox="1"/>
          <p:nvPr/>
        </p:nvSpPr>
        <p:spPr>
          <a:xfrm>
            <a:off x="467544" y="5445224"/>
            <a:ext cx="8208912" cy="369332"/>
          </a:xfrm>
          <a:prstGeom prst="rect">
            <a:avLst/>
          </a:prstGeom>
          <a:noFill/>
        </p:spPr>
        <p:txBody>
          <a:bodyPr wrap="square" rtlCol="0">
            <a:spAutoFit/>
          </a:bodyPr>
          <a:lstStyle/>
          <a:p>
            <a:pPr algn="ctr"/>
            <a:r>
              <a:rPr lang="en-US" dirty="0" smtClean="0">
                <a:solidFill>
                  <a:srgbClr val="002060"/>
                </a:solidFill>
              </a:rPr>
              <a:t>Acknowledgement</a:t>
            </a:r>
            <a:r>
              <a:rPr lang="en-US" dirty="0" smtClean="0">
                <a:solidFill>
                  <a:srgbClr val="002060"/>
                </a:solidFill>
              </a:rPr>
              <a:t>. This work is supported by RFBR grant </a:t>
            </a:r>
            <a:r>
              <a:rPr lang="en-US" dirty="0" smtClean="0">
                <a:solidFill>
                  <a:srgbClr val="002060"/>
                </a:solidFill>
              </a:rPr>
              <a:t># 18-05-60299.</a:t>
            </a:r>
            <a:endParaRPr lang="ru-RU" dirty="0">
              <a:solidFill>
                <a:srgbClr val="002060"/>
              </a:solidFill>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6589" y="6428558"/>
            <a:ext cx="1227411" cy="429442"/>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9552" y="620688"/>
            <a:ext cx="8501122" cy="923330"/>
          </a:xfrm>
          <a:prstGeom prst="rect">
            <a:avLst/>
          </a:prstGeom>
          <a:noFill/>
        </p:spPr>
        <p:txBody>
          <a:bodyPr wrap="square" rtlCol="0">
            <a:spAutoFit/>
          </a:bodyPr>
          <a:lstStyle/>
          <a:p>
            <a:r>
              <a:rPr lang="en-US" dirty="0">
                <a:solidFill>
                  <a:srgbClr val="002060"/>
                </a:solidFill>
              </a:rPr>
              <a:t>Arctic storms </a:t>
            </a:r>
            <a:r>
              <a:rPr lang="en-US" dirty="0" smtClean="0">
                <a:solidFill>
                  <a:srgbClr val="002060"/>
                </a:solidFill>
              </a:rPr>
              <a:t>and polar lows pose </a:t>
            </a:r>
            <a:r>
              <a:rPr lang="en-US" dirty="0">
                <a:solidFill>
                  <a:srgbClr val="002060"/>
                </a:solidFill>
              </a:rPr>
              <a:t>a great danger to developing commercial and passenger shipping, coastal infrastructure, and also for oil production from offshore platforms. This is primarily due to high waves and extreme winds. </a:t>
            </a:r>
            <a:endParaRPr lang="ru-RU" dirty="0">
              <a:solidFill>
                <a:srgbClr val="002060"/>
              </a:solidFill>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2408982"/>
            <a:ext cx="3550777" cy="3421658"/>
          </a:xfrm>
          <a:prstGeom prst="rect">
            <a:avLst/>
          </a:prstGeom>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7944" y="2060848"/>
            <a:ext cx="4824536" cy="4183124"/>
          </a:xfrm>
          <a:prstGeom prst="rect">
            <a:avLst/>
          </a:prstGeom>
        </p:spPr>
      </p:pic>
      <p:pic>
        <p:nvPicPr>
          <p:cNvPr id="5" name="Рисунок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16589" y="6428558"/>
            <a:ext cx="1227411" cy="42944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71472" y="571480"/>
            <a:ext cx="7920880" cy="923330"/>
          </a:xfrm>
          <a:prstGeom prst="rect">
            <a:avLst/>
          </a:prstGeom>
          <a:noFill/>
        </p:spPr>
        <p:txBody>
          <a:bodyPr wrap="square" rtlCol="0">
            <a:spAutoFit/>
          </a:bodyPr>
          <a:lstStyle/>
          <a:p>
            <a:pPr>
              <a:buFont typeface="Arial" pitchFamily="34" charset="0"/>
              <a:buChar char="•"/>
            </a:pPr>
            <a:r>
              <a:rPr lang="en-US" dirty="0" smtClean="0">
                <a:solidFill>
                  <a:srgbClr val="002060"/>
                </a:solidFill>
              </a:rPr>
              <a:t> </a:t>
            </a:r>
            <a:r>
              <a:rPr lang="en-US" dirty="0">
                <a:solidFill>
                  <a:srgbClr val="002060"/>
                </a:solidFill>
              </a:rPr>
              <a:t>Such episodes of adverse weather conditions due to their rapid development are poorly predicted by modern models. For this purpose, the representation of the event of polar </a:t>
            </a:r>
            <a:r>
              <a:rPr lang="en-US" dirty="0" smtClean="0">
                <a:solidFill>
                  <a:srgbClr val="002060"/>
                </a:solidFill>
              </a:rPr>
              <a:t>low </a:t>
            </a:r>
            <a:r>
              <a:rPr lang="en-US" dirty="0">
                <a:solidFill>
                  <a:srgbClr val="002060"/>
                </a:solidFill>
              </a:rPr>
              <a:t>is studied in the wave model WAVEWATCH III.</a:t>
            </a:r>
            <a:endParaRPr lang="en-US" dirty="0" smtClean="0">
              <a:solidFill>
                <a:srgbClr val="002060"/>
              </a:solidFill>
            </a:endParaRP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48056" y="4386953"/>
            <a:ext cx="3657600" cy="2389632"/>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676" y="1844824"/>
            <a:ext cx="6099036" cy="3163629"/>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16589" y="6428558"/>
            <a:ext cx="1227411" cy="42944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0" y="0"/>
            <a:ext cx="9144000" cy="830263"/>
          </a:xfrm>
          <a:prstGeom prst="rect">
            <a:avLst/>
          </a:prstGeom>
          <a:noFill/>
          <a:ln w="9525">
            <a:noFill/>
            <a:miter lim="800000"/>
            <a:headEnd/>
            <a:tailEnd/>
          </a:ln>
          <a:effectLst/>
        </p:spPr>
        <p:txBody>
          <a:bodyPr>
            <a:spAutoFit/>
          </a:bodyPr>
          <a:lstStyle/>
          <a:p>
            <a:pPr algn="ctr">
              <a:defRPr/>
            </a:pPr>
            <a:r>
              <a:rPr lang="en-US" sz="2400" dirty="0">
                <a:solidFill>
                  <a:srgbClr val="000046"/>
                </a:solidFill>
                <a:effectLst>
                  <a:outerShdw blurRad="38100" dist="38100" dir="2700000" algn="tl">
                    <a:srgbClr val="C0C0C0"/>
                  </a:outerShdw>
                </a:effectLst>
                <a:latin typeface="Arial" charset="0"/>
                <a:cs typeface="Arial" charset="0"/>
              </a:rPr>
              <a:t>Instrument for the prediction of waves</a:t>
            </a:r>
            <a:r>
              <a:rPr lang="ru-RU" sz="2400" dirty="0">
                <a:solidFill>
                  <a:srgbClr val="000046"/>
                </a:solidFill>
                <a:effectLst>
                  <a:outerShdw blurRad="38100" dist="38100" dir="2700000" algn="tl">
                    <a:srgbClr val="C0C0C0"/>
                  </a:outerShdw>
                </a:effectLst>
                <a:latin typeface="Arial" charset="0"/>
                <a:cs typeface="Arial" charset="0"/>
              </a:rPr>
              <a:t> – </a:t>
            </a:r>
            <a:endParaRPr lang="en-US" sz="2400" dirty="0">
              <a:solidFill>
                <a:srgbClr val="000046"/>
              </a:solidFill>
              <a:effectLst>
                <a:outerShdw blurRad="38100" dist="38100" dir="2700000" algn="tl">
                  <a:srgbClr val="C0C0C0"/>
                </a:outerShdw>
              </a:effectLst>
              <a:latin typeface="Arial" charset="0"/>
              <a:cs typeface="Arial" charset="0"/>
            </a:endParaRPr>
          </a:p>
          <a:p>
            <a:pPr algn="ctr">
              <a:defRPr/>
            </a:pPr>
            <a:r>
              <a:rPr lang="en-US" sz="2400" dirty="0">
                <a:solidFill>
                  <a:srgbClr val="000046"/>
                </a:solidFill>
                <a:effectLst>
                  <a:outerShdw blurRad="38100" dist="38100" dir="2700000" algn="tl">
                    <a:srgbClr val="C0C0C0"/>
                  </a:outerShdw>
                </a:effectLst>
                <a:latin typeface="Arial" charset="0"/>
                <a:cs typeface="Arial" charset="0"/>
              </a:rPr>
              <a:t>WAVEWATCH III</a:t>
            </a:r>
            <a:endParaRPr lang="ru-RU" sz="2400" dirty="0">
              <a:solidFill>
                <a:srgbClr val="000046"/>
              </a:solidFill>
              <a:effectLst>
                <a:outerShdw blurRad="38100" dist="38100" dir="2700000" algn="tl">
                  <a:srgbClr val="C0C0C0"/>
                </a:outerShdw>
              </a:effectLst>
              <a:latin typeface="Arial" charset="0"/>
              <a:cs typeface="Arial" charset="0"/>
            </a:endParaRPr>
          </a:p>
        </p:txBody>
      </p:sp>
      <p:grpSp>
        <p:nvGrpSpPr>
          <p:cNvPr id="2" name="Группа 15"/>
          <p:cNvGrpSpPr>
            <a:grpSpLocks/>
          </p:cNvGrpSpPr>
          <p:nvPr/>
        </p:nvGrpSpPr>
        <p:grpSpPr bwMode="auto">
          <a:xfrm>
            <a:off x="214313" y="1360488"/>
            <a:ext cx="4000500" cy="714375"/>
            <a:chOff x="214282" y="5929323"/>
            <a:chExt cx="4000556" cy="714384"/>
          </a:xfrm>
        </p:grpSpPr>
        <p:graphicFrame>
          <p:nvGraphicFramePr>
            <p:cNvPr id="1027" name="Object 5"/>
            <p:cNvGraphicFramePr>
              <a:graphicFrameLocks noChangeAspect="1"/>
            </p:cNvGraphicFramePr>
            <p:nvPr/>
          </p:nvGraphicFramePr>
          <p:xfrm>
            <a:off x="214282" y="5929330"/>
            <a:ext cx="3949700" cy="681038"/>
          </p:xfrm>
          <a:graphic>
            <a:graphicData uri="http://schemas.openxmlformats.org/presentationml/2006/ole">
              <mc:AlternateContent xmlns:mc="http://schemas.openxmlformats.org/markup-compatibility/2006">
                <mc:Choice xmlns:v="urn:schemas-microsoft-com:vml" Requires="v">
                  <p:oleObj spid="_x0000_s25700" name="Equation" r:id="rId4" imgW="2847876" imgH="485880" progId="">
                    <p:embed/>
                  </p:oleObj>
                </mc:Choice>
                <mc:Fallback>
                  <p:oleObj name="Equation" r:id="rId4" imgW="2847876" imgH="485880"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282" y="5929330"/>
                          <a:ext cx="3949700" cy="681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Прямоугольник 13"/>
            <p:cNvSpPr/>
            <p:nvPr/>
          </p:nvSpPr>
          <p:spPr>
            <a:xfrm>
              <a:off x="214282" y="5929323"/>
              <a:ext cx="4000556" cy="7143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grpSp>
      <p:sp>
        <p:nvSpPr>
          <p:cNvPr id="1031" name="TextBox 14"/>
          <p:cNvSpPr txBox="1">
            <a:spLocks noChangeArrowheads="1"/>
          </p:cNvSpPr>
          <p:nvPr/>
        </p:nvSpPr>
        <p:spPr bwMode="auto">
          <a:xfrm>
            <a:off x="4395788" y="1360488"/>
            <a:ext cx="4497387" cy="369887"/>
          </a:xfrm>
          <a:prstGeom prst="rect">
            <a:avLst/>
          </a:prstGeom>
          <a:noFill/>
          <a:ln w="9525">
            <a:noFill/>
            <a:miter lim="800000"/>
            <a:headEnd/>
            <a:tailEnd/>
          </a:ln>
        </p:spPr>
        <p:txBody>
          <a:bodyPr>
            <a:spAutoFit/>
          </a:bodyPr>
          <a:lstStyle/>
          <a:p>
            <a:r>
              <a:rPr lang="en-US" altLang="en-US" sz="1800" b="0" i="1" dirty="0">
                <a:solidFill>
                  <a:srgbClr val="002060"/>
                </a:solidFill>
              </a:rPr>
              <a:t>N</a:t>
            </a:r>
            <a:r>
              <a:rPr lang="en-US" altLang="en-US" sz="1800" b="0" dirty="0">
                <a:solidFill>
                  <a:srgbClr val="002060"/>
                </a:solidFill>
              </a:rPr>
              <a:t> – wave action density</a:t>
            </a:r>
            <a:endParaRPr lang="ru-RU" altLang="en-US" dirty="0">
              <a:solidFill>
                <a:srgbClr val="002060"/>
              </a:solidFill>
            </a:endParaRPr>
          </a:p>
        </p:txBody>
      </p:sp>
      <p:sp>
        <p:nvSpPr>
          <p:cNvPr id="1043" name="TextBox 14"/>
          <p:cNvSpPr txBox="1">
            <a:spLocks noChangeArrowheads="1"/>
          </p:cNvSpPr>
          <p:nvPr/>
        </p:nvSpPr>
        <p:spPr bwMode="auto">
          <a:xfrm>
            <a:off x="250825" y="765175"/>
            <a:ext cx="4929188" cy="366713"/>
          </a:xfrm>
          <a:prstGeom prst="rect">
            <a:avLst/>
          </a:prstGeom>
          <a:noFill/>
          <a:ln w="9525">
            <a:noFill/>
            <a:miter lim="800000"/>
            <a:headEnd/>
            <a:tailEnd/>
          </a:ln>
        </p:spPr>
        <p:txBody>
          <a:bodyPr>
            <a:spAutoFit/>
          </a:bodyPr>
          <a:lstStyle/>
          <a:p>
            <a:r>
              <a:rPr lang="en-US" altLang="en-US" sz="1800" b="0" dirty="0" err="1">
                <a:solidFill>
                  <a:srgbClr val="002060"/>
                </a:solidFill>
              </a:rPr>
              <a:t>Hasselman</a:t>
            </a:r>
            <a:r>
              <a:rPr lang="en-US" altLang="en-US" sz="1800" b="0" dirty="0">
                <a:solidFill>
                  <a:srgbClr val="002060"/>
                </a:solidFill>
              </a:rPr>
              <a:t> equation:</a:t>
            </a:r>
            <a:endParaRPr lang="ru-RU" altLang="en-US" dirty="0">
              <a:solidFill>
                <a:srgbClr val="002060"/>
              </a:solidFill>
            </a:endParaRPr>
          </a:p>
        </p:txBody>
      </p:sp>
      <p:pic>
        <p:nvPicPr>
          <p:cNvPr id="12" name="Picture 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615029" y="3010346"/>
            <a:ext cx="2590800" cy="285750"/>
          </a:xfrm>
          <a:prstGeom prst="rect">
            <a:avLst/>
          </a:prstGeom>
          <a:noFill/>
        </p:spPr>
      </p:pic>
      <p:pic>
        <p:nvPicPr>
          <p:cNvPr id="13" name="Picture 3"/>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91054" y="2414017"/>
            <a:ext cx="2647950" cy="257175"/>
          </a:xfrm>
          <a:prstGeom prst="rect">
            <a:avLst/>
          </a:prstGeom>
          <a:noFill/>
        </p:spPr>
      </p:pic>
      <p:graphicFrame>
        <p:nvGraphicFramePr>
          <p:cNvPr id="15" name="Таблица 14"/>
          <p:cNvGraphicFramePr>
            <a:graphicFrameLocks noGrp="1"/>
          </p:cNvGraphicFramePr>
          <p:nvPr>
            <p:extLst>
              <p:ext uri="{D42A27DB-BD31-4B8C-83A1-F6EECF244321}">
                <p14:modId xmlns:p14="http://schemas.microsoft.com/office/powerpoint/2010/main" val="4140258596"/>
              </p:ext>
            </p:extLst>
          </p:nvPr>
        </p:nvGraphicFramePr>
        <p:xfrm>
          <a:off x="4448237" y="1822312"/>
          <a:ext cx="4392488" cy="3355110"/>
        </p:xfrm>
        <a:graphic>
          <a:graphicData uri="http://schemas.openxmlformats.org/drawingml/2006/table">
            <a:tbl>
              <a:tblPr firstRow="1" bandRow="1">
                <a:tableStyleId>{5C22544A-7EE6-4342-B048-85BDC9FD1C3A}</a:tableStyleId>
              </a:tblPr>
              <a:tblGrid>
                <a:gridCol w="4392488">
                  <a:extLst>
                    <a:ext uri="{9D8B030D-6E8A-4147-A177-3AD203B41FA5}">
                      <a16:colId xmlns:a16="http://schemas.microsoft.com/office/drawing/2014/main" val="20000"/>
                    </a:ext>
                  </a:extLst>
                </a:gridCol>
              </a:tblGrid>
              <a:tr h="337590">
                <a:tc>
                  <a:txBody>
                    <a:bodyPr/>
                    <a:lstStyle/>
                    <a:p>
                      <a:r>
                        <a:rPr lang="en-US" sz="1600" dirty="0" smtClean="0"/>
                        <a:t>Source terms parameterizations </a:t>
                      </a:r>
                      <a:r>
                        <a:rPr lang="en-US" sz="1600" i="1" baseline="0" dirty="0" err="1" smtClean="0"/>
                        <a:t>S</a:t>
                      </a:r>
                      <a:r>
                        <a:rPr lang="en-US" sz="1600" i="1" baseline="-25000" dirty="0" err="1" smtClean="0"/>
                        <a:t>tot</a:t>
                      </a:r>
                      <a:endParaRPr lang="ru-RU" sz="1600" i="1" baseline="-25000" dirty="0"/>
                    </a:p>
                  </a:txBody>
                  <a:tcPr/>
                </a:tc>
                <a:extLst>
                  <a:ext uri="{0D108BD9-81ED-4DB2-BD59-A6C34878D82A}">
                    <a16:rowId xmlns:a16="http://schemas.microsoft.com/office/drawing/2014/main" val="10000"/>
                  </a:ext>
                </a:extLst>
              </a:tr>
              <a:tr h="327173">
                <a:tc>
                  <a:txBody>
                    <a:bodyPr/>
                    <a:lstStyle/>
                    <a:p>
                      <a:r>
                        <a:rPr lang="en-US" altLang="en-US" sz="1600" b="0" dirty="0" smtClean="0">
                          <a:solidFill>
                            <a:srgbClr val="002060"/>
                          </a:solidFill>
                        </a:rPr>
                        <a:t>wind input</a:t>
                      </a:r>
                      <a:r>
                        <a:rPr lang="ru-RU" altLang="en-US" sz="1600" b="0" dirty="0" smtClean="0">
                          <a:solidFill>
                            <a:srgbClr val="002060"/>
                          </a:solidFill>
                        </a:rPr>
                        <a:t> </a:t>
                      </a:r>
                      <a:r>
                        <a:rPr lang="en-US" sz="1600" i="1" dirty="0" smtClean="0">
                          <a:solidFill>
                            <a:srgbClr val="002060"/>
                          </a:solidFill>
                        </a:rPr>
                        <a:t>S</a:t>
                      </a:r>
                      <a:r>
                        <a:rPr lang="en-US" sz="1600" i="1" baseline="-25000" dirty="0" smtClean="0">
                          <a:solidFill>
                            <a:srgbClr val="002060"/>
                          </a:solidFill>
                        </a:rPr>
                        <a:t>in</a:t>
                      </a:r>
                      <a:endParaRPr lang="ru-RU" sz="1600" i="1" baseline="-25000" dirty="0">
                        <a:solidFill>
                          <a:srgbClr val="002060"/>
                        </a:solidFill>
                      </a:endParaRPr>
                    </a:p>
                  </a:txBody>
                  <a:tcPr/>
                </a:tc>
                <a:extLst>
                  <a:ext uri="{0D108BD9-81ED-4DB2-BD59-A6C34878D82A}">
                    <a16:rowId xmlns:a16="http://schemas.microsoft.com/office/drawing/2014/main" val="10001"/>
                  </a:ext>
                </a:extLst>
              </a:tr>
              <a:tr h="3271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600" b="0" dirty="0" smtClean="0">
                          <a:solidFill>
                            <a:srgbClr val="002060"/>
                          </a:solidFill>
                        </a:rPr>
                        <a:t>nonlinear</a:t>
                      </a:r>
                      <a:r>
                        <a:rPr lang="ru-RU" altLang="en-US" sz="1600" b="0" baseline="0" dirty="0" smtClean="0">
                          <a:solidFill>
                            <a:srgbClr val="002060"/>
                          </a:solidFill>
                        </a:rPr>
                        <a:t> </a:t>
                      </a:r>
                      <a:r>
                        <a:rPr lang="en-US" altLang="en-US" sz="1600" b="0" baseline="0" dirty="0" smtClean="0">
                          <a:solidFill>
                            <a:srgbClr val="002060"/>
                          </a:solidFill>
                        </a:rPr>
                        <a:t>4 waves interaction</a:t>
                      </a:r>
                      <a:r>
                        <a:rPr lang="en-US" sz="1600" baseline="0" dirty="0" smtClean="0">
                          <a:solidFill>
                            <a:srgbClr val="002060"/>
                          </a:solidFill>
                        </a:rPr>
                        <a:t> </a:t>
                      </a:r>
                      <a:r>
                        <a:rPr lang="en-US" sz="1600" i="1" baseline="0" dirty="0">
                          <a:solidFill>
                            <a:srgbClr val="002060"/>
                          </a:solidFill>
                        </a:rPr>
                        <a:t>S</a:t>
                      </a:r>
                      <a:r>
                        <a:rPr lang="en-US" sz="1600" i="1" baseline="-25000" dirty="0">
                          <a:solidFill>
                            <a:srgbClr val="002060"/>
                          </a:solidFill>
                        </a:rPr>
                        <a:t>nl</a:t>
                      </a:r>
                      <a:endParaRPr lang="ru-RU" sz="1600" i="1" baseline="-25000" dirty="0">
                        <a:solidFill>
                          <a:srgbClr val="002060"/>
                        </a:solidFill>
                      </a:endParaRPr>
                    </a:p>
                  </a:txBody>
                  <a:tcPr/>
                </a:tc>
                <a:extLst>
                  <a:ext uri="{0D108BD9-81ED-4DB2-BD59-A6C34878D82A}">
                    <a16:rowId xmlns:a16="http://schemas.microsoft.com/office/drawing/2014/main" val="10002"/>
                  </a:ext>
                </a:extLst>
              </a:tr>
              <a:tr h="327173">
                <a:tc>
                  <a:txBody>
                    <a:bodyPr/>
                    <a:lstStyle/>
                    <a:p>
                      <a:r>
                        <a:rPr lang="en-US" altLang="en-US" sz="1600" b="0" dirty="0" smtClean="0">
                          <a:solidFill>
                            <a:srgbClr val="002060"/>
                          </a:solidFill>
                        </a:rPr>
                        <a:t>dissipation</a:t>
                      </a:r>
                      <a:r>
                        <a:rPr lang="en-US" sz="1600" dirty="0" smtClean="0">
                          <a:solidFill>
                            <a:srgbClr val="002060"/>
                          </a:solidFill>
                        </a:rPr>
                        <a:t> </a:t>
                      </a:r>
                      <a:r>
                        <a:rPr lang="en-US" sz="1600" i="1" dirty="0">
                          <a:solidFill>
                            <a:srgbClr val="002060"/>
                          </a:solidFill>
                        </a:rPr>
                        <a:t>S</a:t>
                      </a:r>
                      <a:r>
                        <a:rPr lang="en-US" sz="1600" i="1" baseline="-25000" dirty="0">
                          <a:solidFill>
                            <a:srgbClr val="002060"/>
                          </a:solidFill>
                        </a:rPr>
                        <a:t>ds</a:t>
                      </a:r>
                      <a:endParaRPr lang="ru-RU" sz="1600" i="1" baseline="-25000" dirty="0">
                        <a:solidFill>
                          <a:srgbClr val="002060"/>
                        </a:solidFill>
                      </a:endParaRPr>
                    </a:p>
                  </a:txBody>
                  <a:tcPr/>
                </a:tc>
                <a:extLst>
                  <a:ext uri="{0D108BD9-81ED-4DB2-BD59-A6C34878D82A}">
                    <a16:rowId xmlns:a16="http://schemas.microsoft.com/office/drawing/2014/main" val="10003"/>
                  </a:ext>
                </a:extLst>
              </a:tr>
              <a:tr h="327173">
                <a:tc>
                  <a:txBody>
                    <a:bodyPr/>
                    <a:lstStyle/>
                    <a:p>
                      <a:r>
                        <a:rPr lang="en-US" sz="1600" i="0" baseline="0" dirty="0" smtClean="0">
                          <a:solidFill>
                            <a:srgbClr val="002060"/>
                          </a:solidFill>
                        </a:rPr>
                        <a:t>bottom friction </a:t>
                      </a:r>
                      <a:r>
                        <a:rPr lang="en-US" sz="1600" i="1" baseline="0" dirty="0" err="1" smtClean="0">
                          <a:solidFill>
                            <a:srgbClr val="002060"/>
                          </a:solidFill>
                        </a:rPr>
                        <a:t>S</a:t>
                      </a:r>
                      <a:r>
                        <a:rPr lang="en-US" sz="1600" i="1" baseline="-25000" dirty="0" err="1" smtClean="0">
                          <a:solidFill>
                            <a:srgbClr val="002060"/>
                          </a:solidFill>
                        </a:rPr>
                        <a:t>bot</a:t>
                      </a:r>
                      <a:endParaRPr lang="ru-RU" sz="1600" i="1" baseline="-25000" dirty="0">
                        <a:solidFill>
                          <a:srgbClr val="002060"/>
                        </a:solidFill>
                      </a:endParaRPr>
                    </a:p>
                  </a:txBody>
                  <a:tcPr/>
                </a:tc>
                <a:extLst>
                  <a:ext uri="{0D108BD9-81ED-4DB2-BD59-A6C34878D82A}">
                    <a16:rowId xmlns:a16="http://schemas.microsoft.com/office/drawing/2014/main" val="10004"/>
                  </a:ext>
                </a:extLst>
              </a:tr>
              <a:tr h="327173">
                <a:tc>
                  <a:txBody>
                    <a:bodyPr/>
                    <a:lstStyle/>
                    <a:p>
                      <a:r>
                        <a:rPr lang="en-US" sz="1600" i="0" baseline="0" dirty="0" smtClean="0">
                          <a:solidFill>
                            <a:srgbClr val="002060"/>
                          </a:solidFill>
                        </a:rPr>
                        <a:t>depth-induced breaking </a:t>
                      </a:r>
                      <a:r>
                        <a:rPr lang="en-US" sz="1600" i="1" baseline="0" dirty="0" err="1" smtClean="0">
                          <a:solidFill>
                            <a:srgbClr val="002060"/>
                          </a:solidFill>
                        </a:rPr>
                        <a:t>S</a:t>
                      </a:r>
                      <a:r>
                        <a:rPr lang="en-US" sz="1600" i="1" baseline="-25000" dirty="0" err="1" smtClean="0">
                          <a:solidFill>
                            <a:srgbClr val="002060"/>
                          </a:solidFill>
                        </a:rPr>
                        <a:t>db</a:t>
                      </a:r>
                      <a:endParaRPr lang="ru-RU" sz="1600" i="1" baseline="-25000" dirty="0">
                        <a:solidFill>
                          <a:srgbClr val="002060"/>
                        </a:solidFill>
                      </a:endParaRPr>
                    </a:p>
                  </a:txBody>
                  <a:tcPr/>
                </a:tc>
                <a:extLst>
                  <a:ext uri="{0D108BD9-81ED-4DB2-BD59-A6C34878D82A}">
                    <a16:rowId xmlns:a16="http://schemas.microsoft.com/office/drawing/2014/main" val="10005"/>
                  </a:ext>
                </a:extLst>
              </a:tr>
              <a:tr h="327173">
                <a:tc>
                  <a:txBody>
                    <a:bodyPr/>
                    <a:lstStyle/>
                    <a:p>
                      <a:r>
                        <a:rPr lang="ru-RU" sz="1600" dirty="0" smtClean="0">
                          <a:solidFill>
                            <a:srgbClr val="002060"/>
                          </a:solidFill>
                        </a:rPr>
                        <a:t>3</a:t>
                      </a:r>
                      <a:r>
                        <a:rPr lang="en-US" sz="1600" dirty="0" smtClean="0">
                          <a:solidFill>
                            <a:srgbClr val="002060"/>
                          </a:solidFill>
                        </a:rPr>
                        <a:t> waves interaction </a:t>
                      </a:r>
                      <a:r>
                        <a:rPr lang="en-US" sz="1600" i="1" dirty="0">
                          <a:solidFill>
                            <a:srgbClr val="002060"/>
                          </a:solidFill>
                        </a:rPr>
                        <a:t>S</a:t>
                      </a:r>
                      <a:r>
                        <a:rPr lang="en-US" sz="1600" i="1" baseline="-25000" dirty="0">
                          <a:solidFill>
                            <a:srgbClr val="002060"/>
                          </a:solidFill>
                        </a:rPr>
                        <a:t>tr</a:t>
                      </a:r>
                      <a:endParaRPr lang="ru-RU" sz="1600" i="1" baseline="-25000" dirty="0">
                        <a:solidFill>
                          <a:srgbClr val="002060"/>
                        </a:solidFill>
                      </a:endParaRPr>
                    </a:p>
                  </a:txBody>
                  <a:tcPr/>
                </a:tc>
                <a:extLst>
                  <a:ext uri="{0D108BD9-81ED-4DB2-BD59-A6C34878D82A}">
                    <a16:rowId xmlns:a16="http://schemas.microsoft.com/office/drawing/2014/main" val="10006"/>
                  </a:ext>
                </a:extLst>
              </a:tr>
              <a:tr h="327173">
                <a:tc>
                  <a:txBody>
                    <a:bodyPr/>
                    <a:lstStyle/>
                    <a:p>
                      <a:r>
                        <a:rPr lang="en-US" sz="1600" dirty="0" smtClean="0">
                          <a:solidFill>
                            <a:srgbClr val="FF0000"/>
                          </a:solidFill>
                        </a:rPr>
                        <a:t>scattering </a:t>
                      </a:r>
                      <a:r>
                        <a:rPr lang="en-US" sz="1600" i="1" dirty="0" err="1" smtClean="0">
                          <a:solidFill>
                            <a:srgbClr val="FF0000"/>
                          </a:solidFill>
                        </a:rPr>
                        <a:t>S</a:t>
                      </a:r>
                      <a:r>
                        <a:rPr lang="en-US" sz="1600" i="1" baseline="-25000" dirty="0" err="1" smtClean="0">
                          <a:solidFill>
                            <a:srgbClr val="FF0000"/>
                          </a:solidFill>
                        </a:rPr>
                        <a:t>sc</a:t>
                      </a:r>
                      <a:endParaRPr lang="ru-RU" sz="1600" i="1" baseline="-25000" dirty="0">
                        <a:solidFill>
                          <a:srgbClr val="FF0000"/>
                        </a:solidFill>
                      </a:endParaRPr>
                    </a:p>
                  </a:txBody>
                  <a:tcPr/>
                </a:tc>
                <a:extLst>
                  <a:ext uri="{0D108BD9-81ED-4DB2-BD59-A6C34878D82A}">
                    <a16:rowId xmlns:a16="http://schemas.microsoft.com/office/drawing/2014/main" val="10007"/>
                  </a:ext>
                </a:extLst>
              </a:tr>
              <a:tr h="327173">
                <a:tc>
                  <a:txBody>
                    <a:bodyPr/>
                    <a:lstStyle/>
                    <a:p>
                      <a:r>
                        <a:rPr lang="en-US" sz="1600" i="0" dirty="0" smtClean="0">
                          <a:solidFill>
                            <a:srgbClr val="FF0000"/>
                          </a:solidFill>
                        </a:rPr>
                        <a:t>interaction with ice </a:t>
                      </a:r>
                      <a:r>
                        <a:rPr lang="en-US" sz="1600" i="1" dirty="0" err="1" smtClean="0">
                          <a:solidFill>
                            <a:srgbClr val="FF0000"/>
                          </a:solidFill>
                        </a:rPr>
                        <a:t>S</a:t>
                      </a:r>
                      <a:r>
                        <a:rPr lang="en-US" sz="1600" i="1" baseline="-25000" dirty="0" err="1" smtClean="0">
                          <a:solidFill>
                            <a:srgbClr val="FF0000"/>
                          </a:solidFill>
                        </a:rPr>
                        <a:t>ice</a:t>
                      </a:r>
                      <a:endParaRPr lang="ru-RU" sz="1600" i="1" baseline="-25000" dirty="0">
                        <a:solidFill>
                          <a:srgbClr val="FF0000"/>
                        </a:solidFill>
                      </a:endParaRPr>
                    </a:p>
                  </a:txBody>
                  <a:tcPr/>
                </a:tc>
                <a:extLst>
                  <a:ext uri="{0D108BD9-81ED-4DB2-BD59-A6C34878D82A}">
                    <a16:rowId xmlns:a16="http://schemas.microsoft.com/office/drawing/2014/main" val="10008"/>
                  </a:ext>
                </a:extLst>
              </a:tr>
              <a:tr h="327173">
                <a:tc>
                  <a:txBody>
                    <a:bodyPr/>
                    <a:lstStyle/>
                    <a:p>
                      <a:r>
                        <a:rPr lang="en-US" sz="1600" dirty="0" smtClean="0">
                          <a:solidFill>
                            <a:srgbClr val="FF0000"/>
                          </a:solidFill>
                        </a:rPr>
                        <a:t>refraction </a:t>
                      </a:r>
                      <a:r>
                        <a:rPr lang="en-US" sz="1600" i="1" dirty="0" err="1" smtClean="0">
                          <a:solidFill>
                            <a:srgbClr val="FF0000"/>
                          </a:solidFill>
                        </a:rPr>
                        <a:t>S</a:t>
                      </a:r>
                      <a:r>
                        <a:rPr lang="en-US" sz="1600" i="1" baseline="-25000" dirty="0" err="1" smtClean="0">
                          <a:solidFill>
                            <a:srgbClr val="FF0000"/>
                          </a:solidFill>
                        </a:rPr>
                        <a:t>ref</a:t>
                      </a:r>
                      <a:endParaRPr lang="ru-RU" sz="1600" i="1" baseline="-25000" dirty="0">
                        <a:solidFill>
                          <a:srgbClr val="FF0000"/>
                        </a:solidFill>
                      </a:endParaRPr>
                    </a:p>
                  </a:txBody>
                  <a:tcPr/>
                </a:tc>
                <a:extLst>
                  <a:ext uri="{0D108BD9-81ED-4DB2-BD59-A6C34878D82A}">
                    <a16:rowId xmlns:a16="http://schemas.microsoft.com/office/drawing/2014/main" val="10009"/>
                  </a:ext>
                </a:extLst>
              </a:tr>
            </a:tbl>
          </a:graphicData>
        </a:graphic>
      </p:graphicFrame>
      <p:sp>
        <p:nvSpPr>
          <p:cNvPr id="3" name="TextBox 2"/>
          <p:cNvSpPr txBox="1"/>
          <p:nvPr/>
        </p:nvSpPr>
        <p:spPr>
          <a:xfrm>
            <a:off x="214313" y="3789040"/>
            <a:ext cx="3949645" cy="2862322"/>
          </a:xfrm>
          <a:prstGeom prst="rect">
            <a:avLst/>
          </a:prstGeom>
          <a:noFill/>
        </p:spPr>
        <p:txBody>
          <a:bodyPr wrap="square" rtlCol="0">
            <a:spAutoFit/>
          </a:bodyPr>
          <a:lstStyle/>
          <a:p>
            <a:pPr algn="just"/>
            <a:r>
              <a:rPr lang="en-US" dirty="0">
                <a:solidFill>
                  <a:srgbClr val="002060"/>
                </a:solidFill>
              </a:rPr>
              <a:t>The influence of ice in the WW3 model is taken into account using the </a:t>
            </a:r>
            <a:r>
              <a:rPr lang="en-US" dirty="0" smtClean="0">
                <a:solidFill>
                  <a:srgbClr val="002060"/>
                </a:solidFill>
              </a:rPr>
              <a:t>parameterizations:</a:t>
            </a:r>
          </a:p>
          <a:p>
            <a:pPr algn="just"/>
            <a:r>
              <a:rPr lang="en-US" dirty="0">
                <a:solidFill>
                  <a:srgbClr val="FF0000"/>
                </a:solidFill>
              </a:rPr>
              <a:t>IC1, IS1 </a:t>
            </a:r>
            <a:r>
              <a:rPr lang="en-US" dirty="0">
                <a:solidFill>
                  <a:srgbClr val="002060"/>
                </a:solidFill>
              </a:rPr>
              <a:t>(E. Rogers and S. </a:t>
            </a:r>
            <a:r>
              <a:rPr lang="en-US" dirty="0" err="1">
                <a:solidFill>
                  <a:srgbClr val="002060"/>
                </a:solidFill>
              </a:rPr>
              <a:t>Zieger</a:t>
            </a:r>
            <a:r>
              <a:rPr lang="en-US" dirty="0">
                <a:solidFill>
                  <a:srgbClr val="002060"/>
                </a:solidFill>
              </a:rPr>
              <a:t>; S. </a:t>
            </a:r>
            <a:r>
              <a:rPr lang="en-US" dirty="0" err="1">
                <a:solidFill>
                  <a:srgbClr val="002060"/>
                </a:solidFill>
              </a:rPr>
              <a:t>Zieger</a:t>
            </a:r>
            <a:r>
              <a:rPr lang="en-US" dirty="0">
                <a:solidFill>
                  <a:srgbClr val="002060"/>
                </a:solidFill>
              </a:rPr>
              <a:t>), </a:t>
            </a:r>
            <a:endParaRPr lang="en-US" dirty="0" smtClean="0">
              <a:solidFill>
                <a:srgbClr val="002060"/>
              </a:solidFill>
            </a:endParaRPr>
          </a:p>
          <a:p>
            <a:pPr algn="just"/>
            <a:r>
              <a:rPr lang="en-US" dirty="0" smtClean="0">
                <a:solidFill>
                  <a:srgbClr val="FF0000"/>
                </a:solidFill>
              </a:rPr>
              <a:t>IC2</a:t>
            </a:r>
            <a:r>
              <a:rPr lang="en-US" dirty="0">
                <a:solidFill>
                  <a:srgbClr val="FF0000"/>
                </a:solidFill>
              </a:rPr>
              <a:t>, IS2 </a:t>
            </a:r>
            <a:r>
              <a:rPr lang="en-US" dirty="0">
                <a:solidFill>
                  <a:srgbClr val="002060"/>
                </a:solidFill>
              </a:rPr>
              <a:t>(E. Rogers, S. </a:t>
            </a:r>
            <a:r>
              <a:rPr lang="en-US" dirty="0" err="1">
                <a:solidFill>
                  <a:srgbClr val="002060"/>
                </a:solidFill>
              </a:rPr>
              <a:t>Zieger</a:t>
            </a:r>
            <a:r>
              <a:rPr lang="en-US" dirty="0">
                <a:solidFill>
                  <a:srgbClr val="002060"/>
                </a:solidFill>
              </a:rPr>
              <a:t>; F. </a:t>
            </a:r>
            <a:r>
              <a:rPr lang="en-US" dirty="0" err="1">
                <a:solidFill>
                  <a:srgbClr val="002060"/>
                </a:solidFill>
              </a:rPr>
              <a:t>Ardhuin</a:t>
            </a:r>
            <a:r>
              <a:rPr lang="en-US" dirty="0">
                <a:solidFill>
                  <a:srgbClr val="002060"/>
                </a:solidFill>
              </a:rPr>
              <a:t>, C. Sevigny, G. </a:t>
            </a:r>
            <a:r>
              <a:rPr lang="en-US" dirty="0" err="1">
                <a:solidFill>
                  <a:srgbClr val="002060"/>
                </a:solidFill>
              </a:rPr>
              <a:t>Boutin</a:t>
            </a:r>
            <a:r>
              <a:rPr lang="en-US" dirty="0">
                <a:solidFill>
                  <a:srgbClr val="002060"/>
                </a:solidFill>
              </a:rPr>
              <a:t> ), </a:t>
            </a:r>
            <a:endParaRPr lang="en-US" dirty="0" smtClean="0">
              <a:solidFill>
                <a:srgbClr val="002060"/>
              </a:solidFill>
            </a:endParaRPr>
          </a:p>
          <a:p>
            <a:pPr algn="just"/>
            <a:r>
              <a:rPr lang="en-US" dirty="0" smtClean="0">
                <a:solidFill>
                  <a:srgbClr val="FF0000"/>
                </a:solidFill>
              </a:rPr>
              <a:t>IC3</a:t>
            </a:r>
            <a:r>
              <a:rPr lang="en-US" dirty="0" smtClean="0">
                <a:solidFill>
                  <a:srgbClr val="002060"/>
                </a:solidFill>
              </a:rPr>
              <a:t> </a:t>
            </a:r>
            <a:r>
              <a:rPr lang="en-US" dirty="0">
                <a:solidFill>
                  <a:srgbClr val="002060"/>
                </a:solidFill>
              </a:rPr>
              <a:t>(E. Rogers, X. Zhao, S. Cheng, S. </a:t>
            </a:r>
            <a:r>
              <a:rPr lang="en-US" dirty="0" err="1">
                <a:solidFill>
                  <a:srgbClr val="002060"/>
                </a:solidFill>
              </a:rPr>
              <a:t>Zieger</a:t>
            </a:r>
            <a:r>
              <a:rPr lang="en-US" dirty="0" smtClean="0">
                <a:solidFill>
                  <a:srgbClr val="002060"/>
                </a:solidFill>
              </a:rPr>
              <a:t>,),</a:t>
            </a:r>
          </a:p>
          <a:p>
            <a:pPr algn="just"/>
            <a:r>
              <a:rPr lang="en-US" dirty="0" smtClean="0">
                <a:solidFill>
                  <a:srgbClr val="FF0000"/>
                </a:solidFill>
              </a:rPr>
              <a:t>IC4</a:t>
            </a:r>
            <a:r>
              <a:rPr lang="en-US" dirty="0" smtClean="0">
                <a:solidFill>
                  <a:srgbClr val="002060"/>
                </a:solidFill>
              </a:rPr>
              <a:t> </a:t>
            </a:r>
            <a:r>
              <a:rPr lang="en-US" dirty="0">
                <a:solidFill>
                  <a:srgbClr val="002060"/>
                </a:solidFill>
              </a:rPr>
              <a:t>(C. Collins and E. Rogers</a:t>
            </a:r>
            <a:r>
              <a:rPr lang="en-US" dirty="0" smtClean="0">
                <a:solidFill>
                  <a:srgbClr val="002060"/>
                </a:solidFill>
              </a:rPr>
              <a:t>).</a:t>
            </a:r>
            <a:endParaRPr lang="ru-RU" dirty="0">
              <a:solidFill>
                <a:srgbClr val="002060"/>
              </a:solidFill>
            </a:endParaRPr>
          </a:p>
        </p:txBody>
      </p:sp>
      <p:pic>
        <p:nvPicPr>
          <p:cNvPr id="16" name="Рисунок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16589" y="6428558"/>
            <a:ext cx="1227411" cy="42944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
          <p:cNvSpPr txBox="1">
            <a:spLocks noChangeArrowheads="1"/>
          </p:cNvSpPr>
          <p:nvPr/>
        </p:nvSpPr>
        <p:spPr bwMode="auto">
          <a:xfrm>
            <a:off x="-16344" y="1450294"/>
            <a:ext cx="3203848" cy="1941173"/>
          </a:xfrm>
          <a:prstGeom prst="rect">
            <a:avLst/>
          </a:prstGeom>
          <a:noFill/>
          <a:ln>
            <a:noFill/>
          </a:ln>
          <a:effectLst/>
          <a:extLst/>
        </p:spPr>
        <p:txBody>
          <a:bodyPr wrap="square" lIns="90000" tIns="46800" rIns="90000" bIns="46800">
            <a:spAutoFit/>
          </a:bodyPr>
          <a:lstStyle/>
          <a:p>
            <a:pPr algn="ctr" eaLnBrk="1" hangingPunct="1">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ru-RU" sz="2400" dirty="0" smtClean="0">
                <a:solidFill>
                  <a:srgbClr val="000046"/>
                </a:solidFill>
                <a:effectLst>
                  <a:outerShdw blurRad="38100" dist="38100" dir="2700000" algn="tl">
                    <a:srgbClr val="C0C0C0"/>
                  </a:outerShdw>
                </a:effectLst>
                <a:cs typeface="Arial" charset="0"/>
              </a:rPr>
              <a:t>Evolution of the hurricane Irma</a:t>
            </a:r>
            <a:endParaRPr lang="ru-RU" altLang="ru-RU" sz="2400" dirty="0" smtClean="0">
              <a:solidFill>
                <a:srgbClr val="000046"/>
              </a:solidFill>
              <a:effectLst>
                <a:outerShdw blurRad="38100" dist="38100" dir="2700000" algn="tl">
                  <a:srgbClr val="C0C0C0"/>
                </a:outerShdw>
              </a:effectLst>
              <a:cs typeface="Arial" charset="0"/>
            </a:endParaRPr>
          </a:p>
          <a:p>
            <a:pPr algn="ct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altLang="ru-RU" sz="2400" dirty="0" smtClean="0">
                <a:solidFill>
                  <a:srgbClr val="000046"/>
                </a:solidFill>
                <a:effectLst>
                  <a:outerShdw blurRad="38100" dist="38100" dir="2700000" algn="tl">
                    <a:srgbClr val="C0C0C0"/>
                  </a:outerShdw>
                </a:effectLst>
                <a:cs typeface="Arial" charset="0"/>
              </a:rPr>
              <a:t>(</a:t>
            </a:r>
            <a:r>
              <a:rPr lang="en-US" altLang="ru-RU" sz="2400" dirty="0" smtClean="0">
                <a:solidFill>
                  <a:srgbClr val="000046"/>
                </a:solidFill>
                <a:effectLst>
                  <a:outerShdw blurRad="38100" dist="38100" dir="2700000" algn="tl">
                    <a:srgbClr val="C0C0C0"/>
                  </a:outerShdw>
                </a:effectLst>
                <a:cs typeface="Arial" charset="0"/>
              </a:rPr>
              <a:t>ST4 parameterization in the left column, ST</a:t>
            </a:r>
            <a:r>
              <a:rPr lang="ru-RU" altLang="ru-RU" sz="2400" dirty="0" smtClean="0">
                <a:solidFill>
                  <a:srgbClr val="000046"/>
                </a:solidFill>
                <a:effectLst>
                  <a:outerShdw blurRad="38100" dist="38100" dir="2700000" algn="tl">
                    <a:srgbClr val="C0C0C0"/>
                  </a:outerShdw>
                </a:effectLst>
                <a:cs typeface="Arial" charset="0"/>
              </a:rPr>
              <a:t>6 </a:t>
            </a:r>
            <a:r>
              <a:rPr lang="en-US" altLang="ru-RU" sz="2400" dirty="0" smtClean="0">
                <a:solidFill>
                  <a:srgbClr val="000046"/>
                </a:solidFill>
                <a:effectLst>
                  <a:outerShdw blurRad="38100" dist="38100" dir="2700000" algn="tl">
                    <a:srgbClr val="C0C0C0"/>
                  </a:outerShdw>
                </a:effectLst>
                <a:cs typeface="Arial" charset="0"/>
              </a:rPr>
              <a:t>– in the right column</a:t>
            </a:r>
            <a:r>
              <a:rPr lang="ru-RU" altLang="ru-RU" sz="2400" dirty="0" smtClean="0">
                <a:solidFill>
                  <a:srgbClr val="000046"/>
                </a:solidFill>
                <a:effectLst>
                  <a:outerShdw blurRad="38100" dist="38100" dir="2700000" algn="tl">
                    <a:srgbClr val="C0C0C0"/>
                  </a:outerShdw>
                </a:effectLst>
                <a:cs typeface="Arial" charset="0"/>
              </a:rPr>
              <a:t>)</a:t>
            </a:r>
            <a:endParaRPr lang="en-US" altLang="ru-RU" sz="2400" dirty="0">
              <a:solidFill>
                <a:srgbClr val="000046"/>
              </a:solidFill>
              <a:effectLst>
                <a:outerShdw blurRad="38100" dist="38100" dir="2700000" algn="tl">
                  <a:srgbClr val="C0C0C0"/>
                </a:outerShdw>
              </a:effectLst>
              <a:cs typeface="Arial" charset="0"/>
            </a:endParaRPr>
          </a:p>
        </p:txBody>
      </p:sp>
      <p:pic>
        <p:nvPicPr>
          <p:cNvPr id="4" name="Picture 1"/>
          <p:cNvPicPr/>
          <p:nvPr/>
        </p:nvPicPr>
        <p:blipFill>
          <a:blip r:embed="rId2" cstate="print">
            <a:extLst>
              <a:ext uri="{28A0092B-C50C-407E-A947-70E740481C1C}">
                <a14:useLocalDpi xmlns:a14="http://schemas.microsoft.com/office/drawing/2010/main" val="0"/>
              </a:ext>
            </a:extLst>
          </a:blip>
          <a:stretch>
            <a:fillRect/>
          </a:stretch>
        </p:blipFill>
        <p:spPr>
          <a:xfrm>
            <a:off x="3203848" y="188640"/>
            <a:ext cx="5760085" cy="6391910"/>
          </a:xfrm>
          <a:prstGeom prst="rect">
            <a:avLst/>
          </a:prstGeom>
        </p:spPr>
      </p:pic>
      <p:sp>
        <p:nvSpPr>
          <p:cNvPr id="5" name="TextBox 4"/>
          <p:cNvSpPr txBox="1"/>
          <p:nvPr/>
        </p:nvSpPr>
        <p:spPr>
          <a:xfrm>
            <a:off x="220692" y="3933056"/>
            <a:ext cx="2806000" cy="2308324"/>
          </a:xfrm>
          <a:prstGeom prst="rect">
            <a:avLst/>
          </a:prstGeom>
          <a:noFill/>
        </p:spPr>
        <p:txBody>
          <a:bodyPr wrap="square" rtlCol="0">
            <a:spAutoFit/>
          </a:bodyPr>
          <a:lstStyle/>
          <a:p>
            <a:pPr>
              <a:buFont typeface="Arial" pitchFamily="34" charset="0"/>
              <a:buChar char="•"/>
            </a:pPr>
            <a:r>
              <a:rPr lang="en-GB" sz="1600" dirty="0" smtClean="0">
                <a:solidFill>
                  <a:srgbClr val="002060"/>
                </a:solidFill>
              </a:rPr>
              <a:t>The model reproduces the rotating and motion of the hurricane. The typical phases of a hurricane development and the increase of its intensification are shown. </a:t>
            </a:r>
          </a:p>
          <a:p>
            <a:pPr>
              <a:buFont typeface="Arial" pitchFamily="34" charset="0"/>
              <a:buChar char="•"/>
            </a:pPr>
            <a:r>
              <a:rPr lang="en-GB" sz="1600" dirty="0" smtClean="0">
                <a:solidFill>
                  <a:srgbClr val="002060"/>
                </a:solidFill>
              </a:rPr>
              <a:t> T</a:t>
            </a:r>
            <a:r>
              <a:rPr lang="en-US" sz="1600" dirty="0" smtClean="0">
                <a:solidFill>
                  <a:srgbClr val="002060"/>
                </a:solidFill>
              </a:rPr>
              <a:t>he asymmetry of distribution of the surface wave field</a:t>
            </a:r>
            <a:r>
              <a:rPr lang="en-GB" sz="1600" dirty="0" smtClean="0">
                <a:solidFill>
                  <a:srgbClr val="002060"/>
                </a:solidFill>
              </a:rPr>
              <a:t> is obtained. </a:t>
            </a:r>
          </a:p>
        </p:txBody>
      </p:sp>
      <p:sp>
        <p:nvSpPr>
          <p:cNvPr id="2" name="TextBox 1"/>
          <p:cNvSpPr txBox="1"/>
          <p:nvPr/>
        </p:nvSpPr>
        <p:spPr>
          <a:xfrm>
            <a:off x="4211959" y="6580550"/>
            <a:ext cx="4751973" cy="307777"/>
          </a:xfrm>
          <a:prstGeom prst="rect">
            <a:avLst/>
          </a:prstGeom>
          <a:noFill/>
        </p:spPr>
        <p:txBody>
          <a:bodyPr wrap="square" rtlCol="0">
            <a:spAutoFit/>
          </a:bodyPr>
          <a:lstStyle/>
          <a:p>
            <a:r>
              <a:rPr lang="en-GB" sz="1400" dirty="0">
                <a:solidFill>
                  <a:srgbClr val="002060"/>
                </a:solidFill>
              </a:rPr>
              <a:t>The resulting significant wave height distribution</a:t>
            </a:r>
            <a:endParaRPr lang="ru-RU" sz="1400" dirty="0"/>
          </a:p>
        </p:txBody>
      </p:sp>
      <p:sp>
        <p:nvSpPr>
          <p:cNvPr id="6" name="TextBox 5"/>
          <p:cNvSpPr txBox="1"/>
          <p:nvPr/>
        </p:nvSpPr>
        <p:spPr>
          <a:xfrm>
            <a:off x="220692" y="138052"/>
            <a:ext cx="2806000" cy="1077218"/>
          </a:xfrm>
          <a:prstGeom prst="rect">
            <a:avLst/>
          </a:prstGeom>
          <a:noFill/>
        </p:spPr>
        <p:txBody>
          <a:bodyPr wrap="square" rtlCol="0">
            <a:spAutoFit/>
          </a:bodyPr>
          <a:lstStyle/>
          <a:p>
            <a:pPr>
              <a:buFont typeface="Arial" pitchFamily="34" charset="0"/>
              <a:buChar char="•"/>
            </a:pPr>
            <a:r>
              <a:rPr lang="en-GB" sz="1600" dirty="0" smtClean="0">
                <a:solidFill>
                  <a:srgbClr val="002060"/>
                </a:solidFill>
              </a:rPr>
              <a:t>The </a:t>
            </a:r>
            <a:r>
              <a:rPr lang="en-US" sz="1600" dirty="0" smtClean="0">
                <a:solidFill>
                  <a:srgbClr val="002060"/>
                </a:solidFill>
              </a:rPr>
              <a:t>test </a:t>
            </a:r>
            <a:r>
              <a:rPr lang="en-US" altLang="ru-RU" sz="1600" dirty="0">
                <a:solidFill>
                  <a:srgbClr val="000046"/>
                </a:solidFill>
                <a:cs typeface="Arial" charset="0"/>
              </a:rPr>
              <a:t>case with extreme waves in the hurricane </a:t>
            </a:r>
            <a:r>
              <a:rPr lang="en-US" altLang="ru-RU" sz="1600" dirty="0" smtClean="0">
                <a:solidFill>
                  <a:srgbClr val="000046"/>
                </a:solidFill>
                <a:cs typeface="Arial" charset="0"/>
              </a:rPr>
              <a:t>con</a:t>
            </a:r>
            <a:r>
              <a:rPr lang="en-US" altLang="ru-RU" sz="1600" dirty="0" smtClean="0">
                <a:solidFill>
                  <a:srgbClr val="002060"/>
                </a:solidFill>
              </a:rPr>
              <a:t>ditions was considered in WW3 (no interaction with ice)</a:t>
            </a:r>
            <a:endParaRPr lang="en-GB" sz="1600" dirty="0" smtClean="0">
              <a:solidFill>
                <a:srgbClr val="002060"/>
              </a:solidFill>
            </a:endParaRP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6589" y="6428558"/>
            <a:ext cx="1227411" cy="42944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5292080" y="3878765"/>
            <a:ext cx="3851920"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n-GB" sz="1600" dirty="0" smtClean="0">
                <a:solidFill>
                  <a:srgbClr val="002060"/>
                </a:solidFill>
              </a:rPr>
              <a:t>Significant wave height at three buoys location simulated in WW3 with ST4 (red), ST6 (blue), and buoy data (black) for the period from 02/09/201</a:t>
            </a:r>
            <a:r>
              <a:rPr lang="en-US" sz="1600" dirty="0" smtClean="0">
                <a:solidFill>
                  <a:srgbClr val="002060"/>
                </a:solidFill>
              </a:rPr>
              <a:t>7</a:t>
            </a:r>
            <a:r>
              <a:rPr lang="en-GB" sz="1600" dirty="0" smtClean="0">
                <a:solidFill>
                  <a:srgbClr val="002060"/>
                </a:solidFill>
              </a:rPr>
              <a:t> to 04/09/</a:t>
            </a:r>
            <a:r>
              <a:rPr lang="en-US" sz="1600" dirty="0" smtClean="0">
                <a:solidFill>
                  <a:srgbClr val="002060"/>
                </a:solidFill>
              </a:rPr>
              <a:t>20</a:t>
            </a:r>
            <a:r>
              <a:rPr lang="en-GB" sz="1600" dirty="0" smtClean="0">
                <a:solidFill>
                  <a:srgbClr val="002060"/>
                </a:solidFill>
              </a:rPr>
              <a:t>1</a:t>
            </a:r>
            <a:r>
              <a:rPr lang="en-US" sz="1600" dirty="0" smtClean="0">
                <a:solidFill>
                  <a:srgbClr val="002060"/>
                </a:solidFill>
              </a:rPr>
              <a:t>7</a:t>
            </a:r>
            <a:r>
              <a:rPr lang="en-GB" sz="1600" dirty="0" smtClean="0">
                <a:solidFill>
                  <a:srgbClr val="002060"/>
                </a:solidFill>
              </a:rPr>
              <a:t>. (a) – buoy 4104</a:t>
            </a:r>
            <a:r>
              <a:rPr lang="ru-RU" sz="1600" dirty="0" smtClean="0">
                <a:solidFill>
                  <a:srgbClr val="002060"/>
                </a:solidFill>
              </a:rPr>
              <a:t>0</a:t>
            </a:r>
            <a:r>
              <a:rPr lang="en-GB" sz="1600" dirty="0" smtClean="0">
                <a:solidFill>
                  <a:srgbClr val="002060"/>
                </a:solidFill>
              </a:rPr>
              <a:t>, (b) – buoy 4104</a:t>
            </a:r>
            <a:r>
              <a:rPr lang="ru-RU" sz="1600" dirty="0" smtClean="0">
                <a:solidFill>
                  <a:srgbClr val="002060"/>
                </a:solidFill>
              </a:rPr>
              <a:t>4</a:t>
            </a:r>
            <a:r>
              <a:rPr lang="en-GB" sz="1600" dirty="0" smtClean="0">
                <a:solidFill>
                  <a:srgbClr val="002060"/>
                </a:solidFill>
              </a:rPr>
              <a:t>, (c) – buoy 410</a:t>
            </a:r>
            <a:r>
              <a:rPr lang="ru-RU" sz="1600" dirty="0" smtClean="0">
                <a:solidFill>
                  <a:srgbClr val="002060"/>
                </a:solidFill>
              </a:rPr>
              <a:t>43</a:t>
            </a:r>
            <a:r>
              <a:rPr lang="en-GB" sz="1600" dirty="0" smtClean="0">
                <a:solidFill>
                  <a:srgbClr val="002060"/>
                </a:solidFill>
              </a:rPr>
              <a:t>.</a:t>
            </a:r>
          </a:p>
          <a:p>
            <a:pPr lvl="0" algn="just" eaLnBrk="0" fontAlgn="base" hangingPunct="0">
              <a:spcBef>
                <a:spcPct val="0"/>
              </a:spcBef>
              <a:spcAft>
                <a:spcPct val="0"/>
              </a:spcAft>
            </a:pPr>
            <a:r>
              <a:rPr lang="en-US" sz="1600" dirty="0">
                <a:solidFill>
                  <a:srgbClr val="002060"/>
                </a:solidFill>
              </a:rPr>
              <a:t>The generally good correlation is found between the observational </a:t>
            </a:r>
            <a:r>
              <a:rPr lang="en-US" sz="1600" i="1" dirty="0">
                <a:solidFill>
                  <a:srgbClr val="002060"/>
                </a:solidFill>
              </a:rPr>
              <a:t>H</a:t>
            </a:r>
            <a:r>
              <a:rPr lang="en-US" sz="1600" i="1" baseline="-25000" dirty="0">
                <a:solidFill>
                  <a:srgbClr val="002060"/>
                </a:solidFill>
              </a:rPr>
              <a:t>s</a:t>
            </a:r>
            <a:r>
              <a:rPr lang="en-US" sz="1600" dirty="0">
                <a:solidFill>
                  <a:srgbClr val="002060"/>
                </a:solidFill>
              </a:rPr>
              <a:t> values and WW3 wave model results under tropical cyclone conditions both for ST4 and ST6 parameterizations. </a:t>
            </a:r>
            <a:endParaRPr kumimoji="0" lang="en-GB" sz="1600" b="0" i="0" u="none" strike="noStrike" cap="none" normalizeH="0" baseline="0" dirty="0" smtClean="0">
              <a:ln>
                <a:noFill/>
              </a:ln>
              <a:solidFill>
                <a:srgbClr val="002060"/>
              </a:solidFill>
              <a:effectLst/>
              <a:latin typeface="Arial" pitchFamily="34" charset="0"/>
              <a:cs typeface="Arial" pitchFamily="34" charset="0"/>
            </a:endParaRPr>
          </a:p>
        </p:txBody>
      </p:sp>
      <p:sp>
        <p:nvSpPr>
          <p:cNvPr id="6" name="Text Box 1"/>
          <p:cNvSpPr txBox="1">
            <a:spLocks noChangeArrowheads="1"/>
          </p:cNvSpPr>
          <p:nvPr/>
        </p:nvSpPr>
        <p:spPr bwMode="auto">
          <a:xfrm>
            <a:off x="0" y="0"/>
            <a:ext cx="9144000" cy="463846"/>
          </a:xfrm>
          <a:prstGeom prst="rect">
            <a:avLst/>
          </a:prstGeom>
          <a:noFill/>
          <a:ln>
            <a:noFill/>
          </a:ln>
          <a:effectLst/>
          <a:extLst/>
        </p:spPr>
        <p:txBody>
          <a:bodyPr lIns="90000" tIns="46800" rIns="90000" bIns="46800">
            <a:spAutoFit/>
          </a:bodyPr>
          <a:lstStyle/>
          <a:p>
            <a:pPr algn="ctr" eaLnBrk="1" hangingPunct="1">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ru-RU" sz="2400" dirty="0" smtClean="0">
                <a:solidFill>
                  <a:srgbClr val="000046"/>
                </a:solidFill>
                <a:effectLst>
                  <a:outerShdw blurRad="38100" dist="38100" dir="2700000" algn="tl">
                    <a:srgbClr val="C0C0C0"/>
                  </a:outerShdw>
                </a:effectLst>
                <a:cs typeface="Arial" charset="0"/>
              </a:rPr>
              <a:t> Comparison of the modeled WW3</a:t>
            </a:r>
            <a:r>
              <a:rPr lang="ru-RU" altLang="ru-RU" sz="2400" dirty="0" smtClean="0">
                <a:solidFill>
                  <a:srgbClr val="000046"/>
                </a:solidFill>
                <a:effectLst>
                  <a:outerShdw blurRad="38100" dist="38100" dir="2700000" algn="tl">
                    <a:srgbClr val="C0C0C0"/>
                  </a:outerShdw>
                </a:effectLst>
                <a:cs typeface="Arial" charset="0"/>
              </a:rPr>
              <a:t> </a:t>
            </a:r>
            <a:r>
              <a:rPr lang="en-US" altLang="ru-RU" sz="2400" dirty="0" smtClean="0">
                <a:solidFill>
                  <a:srgbClr val="000046"/>
                </a:solidFill>
                <a:effectLst>
                  <a:outerShdw blurRad="38100" dist="38100" dir="2700000" algn="tl">
                    <a:srgbClr val="C0C0C0"/>
                  </a:outerShdw>
                </a:effectLst>
                <a:cs typeface="Arial" charset="0"/>
              </a:rPr>
              <a:t>data and buoy measured data</a:t>
            </a:r>
            <a:endParaRPr lang="en-US" altLang="ru-RU" sz="2400" dirty="0">
              <a:solidFill>
                <a:srgbClr val="000046"/>
              </a:solidFill>
              <a:effectLst>
                <a:outerShdw blurRad="38100" dist="38100" dir="2700000" algn="tl">
                  <a:srgbClr val="C0C0C0"/>
                </a:outerShdw>
              </a:effectLst>
              <a:cs typeface="Arial" charset="0"/>
            </a:endParaRPr>
          </a:p>
        </p:txBody>
      </p:sp>
      <p:pic>
        <p:nvPicPr>
          <p:cNvPr id="11" name="Рисунок 10" descr="41040.png"/>
          <p:cNvPicPr>
            <a:picLocks noChangeAspect="1"/>
          </p:cNvPicPr>
          <p:nvPr/>
        </p:nvPicPr>
        <p:blipFill>
          <a:blip r:embed="rId3"/>
          <a:stretch>
            <a:fillRect/>
          </a:stretch>
        </p:blipFill>
        <p:spPr>
          <a:xfrm>
            <a:off x="-12611" y="715889"/>
            <a:ext cx="3006298" cy="3000812"/>
          </a:xfrm>
          <a:prstGeom prst="rect">
            <a:avLst/>
          </a:prstGeom>
        </p:spPr>
      </p:pic>
      <p:pic>
        <p:nvPicPr>
          <p:cNvPr id="12" name="Рисунок 11" descr="41043.png"/>
          <p:cNvPicPr>
            <a:picLocks noChangeAspect="1"/>
          </p:cNvPicPr>
          <p:nvPr/>
        </p:nvPicPr>
        <p:blipFill>
          <a:blip r:embed="rId4"/>
          <a:stretch>
            <a:fillRect/>
          </a:stretch>
        </p:blipFill>
        <p:spPr>
          <a:xfrm>
            <a:off x="5764657" y="823830"/>
            <a:ext cx="3379343" cy="2995327"/>
          </a:xfrm>
          <a:prstGeom prst="rect">
            <a:avLst/>
          </a:prstGeom>
        </p:spPr>
      </p:pic>
      <p:pic>
        <p:nvPicPr>
          <p:cNvPr id="13" name="Рисунок 12" descr="41044.png"/>
          <p:cNvPicPr>
            <a:picLocks noChangeAspect="1"/>
          </p:cNvPicPr>
          <p:nvPr/>
        </p:nvPicPr>
        <p:blipFill>
          <a:blip r:embed="rId5"/>
          <a:stretch>
            <a:fillRect/>
          </a:stretch>
        </p:blipFill>
        <p:spPr>
          <a:xfrm>
            <a:off x="2993687" y="794110"/>
            <a:ext cx="3006298" cy="2995327"/>
          </a:xfrm>
          <a:prstGeom prst="rect">
            <a:avLst/>
          </a:prstGeom>
        </p:spPr>
      </p:pic>
      <p:grpSp>
        <p:nvGrpSpPr>
          <p:cNvPr id="8" name="Группа 7"/>
          <p:cNvGrpSpPr/>
          <p:nvPr/>
        </p:nvGrpSpPr>
        <p:grpSpPr>
          <a:xfrm>
            <a:off x="179512" y="3867658"/>
            <a:ext cx="5040560" cy="2772624"/>
            <a:chOff x="1071538" y="2000240"/>
            <a:chExt cx="7129468" cy="4193805"/>
          </a:xfrm>
        </p:grpSpPr>
        <p:pic>
          <p:nvPicPr>
            <p:cNvPr id="9" name="Рисунок 8" descr="Безымянный.png"/>
            <p:cNvPicPr>
              <a:picLocks noChangeAspect="1"/>
            </p:cNvPicPr>
            <p:nvPr/>
          </p:nvPicPr>
          <p:blipFill>
            <a:blip r:embed="rId6"/>
            <a:stretch>
              <a:fillRect/>
            </a:stretch>
          </p:blipFill>
          <p:spPr>
            <a:xfrm>
              <a:off x="1071538" y="2000240"/>
              <a:ext cx="7129468" cy="4193805"/>
            </a:xfrm>
            <a:prstGeom prst="rect">
              <a:avLst/>
            </a:prstGeom>
          </p:spPr>
        </p:pic>
        <p:sp>
          <p:nvSpPr>
            <p:cNvPr id="10" name="TextBox 9"/>
            <p:cNvSpPr txBox="1"/>
            <p:nvPr/>
          </p:nvSpPr>
          <p:spPr>
            <a:xfrm>
              <a:off x="2265409" y="2486076"/>
              <a:ext cx="1557513" cy="693069"/>
            </a:xfrm>
            <a:prstGeom prst="rect">
              <a:avLst/>
            </a:prstGeom>
            <a:noFill/>
          </p:spPr>
          <p:txBody>
            <a:bodyPr wrap="square" rtlCol="0">
              <a:spAutoFit/>
            </a:bodyPr>
            <a:lstStyle/>
            <a:p>
              <a:r>
                <a:rPr lang="en-US" b="1" dirty="0" smtClean="0">
                  <a:solidFill>
                    <a:schemeClr val="bg1"/>
                  </a:solidFill>
                </a:rPr>
                <a:t>41043</a:t>
              </a:r>
              <a:endParaRPr lang="ru-RU" b="1" dirty="0">
                <a:solidFill>
                  <a:schemeClr val="bg1"/>
                </a:solidFill>
              </a:endParaRPr>
            </a:p>
          </p:txBody>
        </p:sp>
        <p:sp>
          <p:nvSpPr>
            <p:cNvPr id="14" name="TextBox 13"/>
            <p:cNvSpPr txBox="1"/>
            <p:nvPr/>
          </p:nvSpPr>
          <p:spPr>
            <a:xfrm>
              <a:off x="4274166" y="2486076"/>
              <a:ext cx="1485255" cy="693069"/>
            </a:xfrm>
            <a:prstGeom prst="rect">
              <a:avLst/>
            </a:prstGeom>
            <a:noFill/>
          </p:spPr>
          <p:txBody>
            <a:bodyPr wrap="square" rtlCol="0">
              <a:spAutoFit/>
            </a:bodyPr>
            <a:lstStyle/>
            <a:p>
              <a:r>
                <a:rPr lang="en-US" b="1" dirty="0" smtClean="0">
                  <a:solidFill>
                    <a:schemeClr val="bg1"/>
                  </a:solidFill>
                </a:rPr>
                <a:t>41044</a:t>
              </a:r>
              <a:endParaRPr lang="ru-RU" b="1" dirty="0">
                <a:solidFill>
                  <a:schemeClr val="bg1"/>
                </a:solidFill>
              </a:endParaRPr>
            </a:p>
          </p:txBody>
        </p:sp>
        <p:sp>
          <p:nvSpPr>
            <p:cNvPr id="15" name="TextBox 14"/>
            <p:cNvSpPr txBox="1"/>
            <p:nvPr/>
          </p:nvSpPr>
          <p:spPr>
            <a:xfrm>
              <a:off x="5379490" y="3925499"/>
              <a:ext cx="1597979" cy="693069"/>
            </a:xfrm>
            <a:prstGeom prst="rect">
              <a:avLst/>
            </a:prstGeom>
            <a:noFill/>
          </p:spPr>
          <p:txBody>
            <a:bodyPr wrap="square" rtlCol="0">
              <a:spAutoFit/>
            </a:bodyPr>
            <a:lstStyle/>
            <a:p>
              <a:r>
                <a:rPr lang="en-US" b="1" dirty="0" smtClean="0">
                  <a:solidFill>
                    <a:schemeClr val="bg1"/>
                  </a:solidFill>
                </a:rPr>
                <a:t>41040</a:t>
              </a:r>
              <a:endParaRPr lang="ru-RU" b="1" dirty="0">
                <a:solidFill>
                  <a:schemeClr val="bg1"/>
                </a:solidFill>
              </a:endParaRPr>
            </a:p>
          </p:txBody>
        </p:sp>
      </p:grpSp>
      <p:pic>
        <p:nvPicPr>
          <p:cNvPr id="16" name="Рисунок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16589" y="6428558"/>
            <a:ext cx="1227411" cy="42944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268761"/>
            <a:ext cx="8229600" cy="1872208"/>
          </a:xfrm>
        </p:spPr>
        <p:txBody>
          <a:bodyPr>
            <a:normAutofit/>
          </a:bodyPr>
          <a:lstStyle/>
          <a:p>
            <a:r>
              <a:rPr lang="en-US" sz="2000" dirty="0">
                <a:solidFill>
                  <a:srgbClr val="002060"/>
                </a:solidFill>
              </a:rPr>
              <a:t>To simulate wind waves under conditions of polar depression, the Barents Sea was selected, where, according to the data of [1, 2], a large number of polar hurricanes are observed. </a:t>
            </a:r>
            <a:endParaRPr lang="en-US" sz="2000" dirty="0" smtClean="0">
              <a:solidFill>
                <a:srgbClr val="002060"/>
              </a:solidFill>
            </a:endParaRPr>
          </a:p>
          <a:p>
            <a:r>
              <a:rPr lang="en-US" sz="2000" dirty="0">
                <a:solidFill>
                  <a:srgbClr val="002060"/>
                </a:solidFill>
              </a:rPr>
              <a:t>Among the identified polar </a:t>
            </a:r>
            <a:r>
              <a:rPr lang="en-US" sz="2000" dirty="0" smtClean="0">
                <a:solidFill>
                  <a:srgbClr val="002060"/>
                </a:solidFill>
              </a:rPr>
              <a:t>lows, </a:t>
            </a:r>
            <a:r>
              <a:rPr lang="en-US" sz="2000" dirty="0">
                <a:solidFill>
                  <a:srgbClr val="002060"/>
                </a:solidFill>
              </a:rPr>
              <a:t>for example, in [3], a hurricane that took place on 05.02.2009, observed at coordinates 69 N 40 E is chosen.</a:t>
            </a:r>
            <a:endParaRPr lang="ru-RU" sz="2000" dirty="0">
              <a:solidFill>
                <a:srgbClr val="002060"/>
              </a:solidFill>
            </a:endParaRPr>
          </a:p>
        </p:txBody>
      </p:sp>
      <p:pic>
        <p:nvPicPr>
          <p:cNvPr id="4" name="Рисунок 3" descr="wind field.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284984"/>
            <a:ext cx="5362575" cy="3171825"/>
          </a:xfrm>
          <a:prstGeom prst="rect">
            <a:avLst/>
          </a:prstGeom>
          <a:noFill/>
          <a:ln>
            <a:noFill/>
          </a:ln>
        </p:spPr>
      </p:pic>
      <p:sp>
        <p:nvSpPr>
          <p:cNvPr id="6" name="Text Box 8"/>
          <p:cNvSpPr txBox="1">
            <a:spLocks noChangeArrowheads="1"/>
          </p:cNvSpPr>
          <p:nvPr/>
        </p:nvSpPr>
        <p:spPr bwMode="auto">
          <a:xfrm>
            <a:off x="0" y="260648"/>
            <a:ext cx="9144000" cy="461665"/>
          </a:xfrm>
          <a:prstGeom prst="rect">
            <a:avLst/>
          </a:prstGeom>
          <a:noFill/>
          <a:ln w="9525">
            <a:noFill/>
            <a:miter lim="800000"/>
            <a:headEnd/>
            <a:tailEnd/>
          </a:ln>
          <a:effectLst/>
        </p:spPr>
        <p:txBody>
          <a:bodyPr>
            <a:spAutoFit/>
          </a:bodyPr>
          <a:lstStyle/>
          <a:p>
            <a:pPr algn="ctr">
              <a:defRPr/>
            </a:pPr>
            <a:r>
              <a:rPr lang="en-US" sz="2400" dirty="0" smtClean="0">
                <a:solidFill>
                  <a:srgbClr val="000046"/>
                </a:solidFill>
                <a:effectLst>
                  <a:outerShdw blurRad="38100" dist="38100" dir="2700000" algn="tl">
                    <a:srgbClr val="C0C0C0"/>
                  </a:outerShdw>
                </a:effectLst>
                <a:latin typeface="Arial" charset="0"/>
                <a:cs typeface="Arial" charset="0"/>
              </a:rPr>
              <a:t>Polar low test case</a:t>
            </a:r>
            <a:endParaRPr lang="ru-RU" sz="2400" dirty="0">
              <a:solidFill>
                <a:srgbClr val="000046"/>
              </a:solidFill>
              <a:effectLst>
                <a:outerShdw blurRad="38100" dist="38100" dir="2700000" algn="tl">
                  <a:srgbClr val="C0C0C0"/>
                </a:outerShdw>
              </a:effectLst>
              <a:latin typeface="Arial" charset="0"/>
              <a:cs typeface="Arial" charset="0"/>
            </a:endParaRPr>
          </a:p>
        </p:txBody>
      </p:sp>
      <p:sp>
        <p:nvSpPr>
          <p:cNvPr id="7" name="TextBox 6"/>
          <p:cNvSpPr txBox="1"/>
          <p:nvPr/>
        </p:nvSpPr>
        <p:spPr>
          <a:xfrm>
            <a:off x="5940152" y="3933056"/>
            <a:ext cx="2952328" cy="1384995"/>
          </a:xfrm>
          <a:prstGeom prst="rect">
            <a:avLst/>
          </a:prstGeom>
          <a:noFill/>
        </p:spPr>
        <p:txBody>
          <a:bodyPr wrap="square" rtlCol="0">
            <a:spAutoFit/>
          </a:bodyPr>
          <a:lstStyle/>
          <a:p>
            <a:pPr lvl="0"/>
            <a:r>
              <a:rPr lang="en-US" sz="1400" dirty="0" smtClean="0">
                <a:solidFill>
                  <a:srgbClr val="002060"/>
                </a:solidFill>
              </a:rPr>
              <a:t>1. </a:t>
            </a:r>
            <a:r>
              <a:rPr lang="ru-RU" sz="1400" dirty="0" err="1" smtClean="0">
                <a:solidFill>
                  <a:srgbClr val="002060"/>
                </a:solidFill>
              </a:rPr>
              <a:t>Smirnova</a:t>
            </a:r>
            <a:r>
              <a:rPr lang="ru-RU" sz="1400" dirty="0">
                <a:solidFill>
                  <a:srgbClr val="002060"/>
                </a:solidFill>
              </a:rPr>
              <a:t>, J. </a:t>
            </a:r>
            <a:r>
              <a:rPr lang="ru-RU" sz="1400" dirty="0" smtClean="0">
                <a:solidFill>
                  <a:srgbClr val="002060"/>
                </a:solidFill>
              </a:rPr>
              <a:t>E</a:t>
            </a:r>
            <a:r>
              <a:rPr lang="en-US" sz="1400" dirty="0" smtClean="0">
                <a:solidFill>
                  <a:srgbClr val="002060"/>
                </a:solidFill>
              </a:rPr>
              <a:t> et al.</a:t>
            </a:r>
            <a:r>
              <a:rPr lang="ru-RU" sz="1400" dirty="0">
                <a:solidFill>
                  <a:srgbClr val="002060"/>
                </a:solidFill>
              </a:rPr>
              <a:t> </a:t>
            </a:r>
            <a:r>
              <a:rPr lang="ru-RU" sz="1400" dirty="0" err="1">
                <a:solidFill>
                  <a:srgbClr val="002060"/>
                </a:solidFill>
              </a:rPr>
              <a:t>Geophysical</a:t>
            </a:r>
            <a:r>
              <a:rPr lang="ru-RU" sz="1400" dirty="0">
                <a:solidFill>
                  <a:srgbClr val="002060"/>
                </a:solidFill>
              </a:rPr>
              <a:t> </a:t>
            </a:r>
            <a:r>
              <a:rPr lang="ru-RU" sz="1400" dirty="0" err="1">
                <a:solidFill>
                  <a:srgbClr val="002060"/>
                </a:solidFill>
              </a:rPr>
              <a:t>Research</a:t>
            </a:r>
            <a:r>
              <a:rPr lang="ru-RU" sz="1400" dirty="0">
                <a:solidFill>
                  <a:srgbClr val="002060"/>
                </a:solidFill>
              </a:rPr>
              <a:t> </a:t>
            </a:r>
            <a:r>
              <a:rPr lang="ru-RU" sz="1400" dirty="0" err="1">
                <a:solidFill>
                  <a:srgbClr val="002060"/>
                </a:solidFill>
              </a:rPr>
              <a:t>Letters</a:t>
            </a:r>
            <a:r>
              <a:rPr lang="ru-RU" sz="1400" dirty="0">
                <a:solidFill>
                  <a:srgbClr val="002060"/>
                </a:solidFill>
              </a:rPr>
              <a:t>, </a:t>
            </a:r>
            <a:r>
              <a:rPr lang="en-US" sz="1400" dirty="0" smtClean="0">
                <a:solidFill>
                  <a:srgbClr val="002060"/>
                </a:solidFill>
              </a:rPr>
              <a:t>2015</a:t>
            </a:r>
            <a:r>
              <a:rPr lang="ru-RU" sz="1400" dirty="0" smtClean="0">
                <a:solidFill>
                  <a:srgbClr val="002060"/>
                </a:solidFill>
              </a:rPr>
              <a:t>.</a:t>
            </a:r>
            <a:endParaRPr lang="ru-RU" sz="1400" dirty="0">
              <a:solidFill>
                <a:srgbClr val="002060"/>
              </a:solidFill>
            </a:endParaRPr>
          </a:p>
          <a:p>
            <a:pPr lvl="0"/>
            <a:r>
              <a:rPr lang="en-US" sz="1400" dirty="0" smtClean="0">
                <a:solidFill>
                  <a:srgbClr val="002060"/>
                </a:solidFill>
              </a:rPr>
              <a:t>2. </a:t>
            </a:r>
            <a:r>
              <a:rPr lang="ru-RU" sz="1400" dirty="0" err="1" smtClean="0">
                <a:solidFill>
                  <a:srgbClr val="002060"/>
                </a:solidFill>
              </a:rPr>
              <a:t>Smirnova</a:t>
            </a:r>
            <a:r>
              <a:rPr lang="ru-RU" sz="1400" dirty="0">
                <a:solidFill>
                  <a:srgbClr val="002060"/>
                </a:solidFill>
              </a:rPr>
              <a:t>, J., &amp; </a:t>
            </a:r>
            <a:r>
              <a:rPr lang="ru-RU" sz="1400" dirty="0" err="1">
                <a:solidFill>
                  <a:srgbClr val="002060"/>
                </a:solidFill>
              </a:rPr>
              <a:t>Golubkin</a:t>
            </a:r>
            <a:r>
              <a:rPr lang="ru-RU" sz="1400" dirty="0">
                <a:solidFill>
                  <a:srgbClr val="002060"/>
                </a:solidFill>
              </a:rPr>
              <a:t>, P.  </a:t>
            </a:r>
            <a:r>
              <a:rPr lang="ru-RU" sz="1400" dirty="0" err="1">
                <a:solidFill>
                  <a:srgbClr val="002060"/>
                </a:solidFill>
              </a:rPr>
              <a:t>Monthly</a:t>
            </a:r>
            <a:r>
              <a:rPr lang="ru-RU" sz="1400" dirty="0">
                <a:solidFill>
                  <a:srgbClr val="002060"/>
                </a:solidFill>
              </a:rPr>
              <a:t> </a:t>
            </a:r>
            <a:r>
              <a:rPr lang="ru-RU" sz="1400" dirty="0" err="1">
                <a:solidFill>
                  <a:srgbClr val="002060"/>
                </a:solidFill>
              </a:rPr>
              <a:t>Weather</a:t>
            </a:r>
            <a:r>
              <a:rPr lang="ru-RU" sz="1400" dirty="0">
                <a:solidFill>
                  <a:srgbClr val="002060"/>
                </a:solidFill>
              </a:rPr>
              <a:t> </a:t>
            </a:r>
            <a:r>
              <a:rPr lang="ru-RU" sz="1400" dirty="0" err="1">
                <a:solidFill>
                  <a:srgbClr val="002060"/>
                </a:solidFill>
              </a:rPr>
              <a:t>Review</a:t>
            </a:r>
            <a:r>
              <a:rPr lang="ru-RU" sz="1400" dirty="0">
                <a:solidFill>
                  <a:srgbClr val="002060"/>
                </a:solidFill>
              </a:rPr>
              <a:t>, </a:t>
            </a:r>
            <a:r>
              <a:rPr lang="en-US" sz="1400" dirty="0" smtClean="0">
                <a:solidFill>
                  <a:srgbClr val="002060"/>
                </a:solidFill>
              </a:rPr>
              <a:t>2017.</a:t>
            </a:r>
            <a:endParaRPr lang="ru-RU" sz="1400" dirty="0">
              <a:solidFill>
                <a:srgbClr val="002060"/>
              </a:solidFill>
            </a:endParaRPr>
          </a:p>
          <a:p>
            <a:pPr lvl="0"/>
            <a:r>
              <a:rPr lang="en-US" sz="1400" dirty="0" smtClean="0">
                <a:solidFill>
                  <a:srgbClr val="002060"/>
                </a:solidFill>
              </a:rPr>
              <a:t>3. </a:t>
            </a:r>
            <a:r>
              <a:rPr lang="ru-RU" sz="1400" dirty="0" err="1" smtClean="0">
                <a:solidFill>
                  <a:srgbClr val="002060"/>
                </a:solidFill>
              </a:rPr>
              <a:t>Noer</a:t>
            </a:r>
            <a:r>
              <a:rPr lang="ru-RU" sz="1400" dirty="0">
                <a:solidFill>
                  <a:srgbClr val="002060"/>
                </a:solidFill>
              </a:rPr>
              <a:t>, G., &amp; </a:t>
            </a:r>
            <a:r>
              <a:rPr lang="ru-RU" sz="1400" dirty="0" err="1">
                <a:solidFill>
                  <a:srgbClr val="002060"/>
                </a:solidFill>
              </a:rPr>
              <a:t>Lien</a:t>
            </a:r>
            <a:r>
              <a:rPr lang="ru-RU" sz="1400" dirty="0">
                <a:solidFill>
                  <a:srgbClr val="002060"/>
                </a:solidFill>
              </a:rPr>
              <a:t>, T. </a:t>
            </a:r>
            <a:r>
              <a:rPr lang="ru-RU" sz="1400" dirty="0" err="1" smtClean="0">
                <a:solidFill>
                  <a:srgbClr val="002060"/>
                </a:solidFill>
              </a:rPr>
              <a:t>Norwegian</a:t>
            </a:r>
            <a:r>
              <a:rPr lang="ru-RU" sz="1400" dirty="0" smtClean="0">
                <a:solidFill>
                  <a:srgbClr val="002060"/>
                </a:solidFill>
              </a:rPr>
              <a:t> </a:t>
            </a:r>
            <a:r>
              <a:rPr lang="ru-RU" sz="1400" dirty="0" err="1">
                <a:solidFill>
                  <a:srgbClr val="002060"/>
                </a:solidFill>
              </a:rPr>
              <a:t>Meteorological</a:t>
            </a:r>
            <a:r>
              <a:rPr lang="ru-RU" sz="1400" dirty="0">
                <a:solidFill>
                  <a:srgbClr val="002060"/>
                </a:solidFill>
              </a:rPr>
              <a:t> </a:t>
            </a:r>
            <a:r>
              <a:rPr lang="ru-RU" sz="1400" dirty="0" err="1">
                <a:solidFill>
                  <a:srgbClr val="002060"/>
                </a:solidFill>
              </a:rPr>
              <a:t>Institute</a:t>
            </a:r>
            <a:r>
              <a:rPr lang="ru-RU" sz="1400" dirty="0">
                <a:solidFill>
                  <a:srgbClr val="002060"/>
                </a:solidFill>
              </a:rPr>
              <a:t> </a:t>
            </a:r>
            <a:r>
              <a:rPr lang="ru-RU" sz="1400" dirty="0" err="1">
                <a:solidFill>
                  <a:srgbClr val="002060"/>
                </a:solidFill>
              </a:rPr>
              <a:t>Rep</a:t>
            </a:r>
            <a:r>
              <a:rPr lang="ru-RU" sz="1400" dirty="0" smtClean="0">
                <a:solidFill>
                  <a:srgbClr val="002060"/>
                </a:solidFill>
              </a:rPr>
              <a:t>.</a:t>
            </a:r>
            <a:r>
              <a:rPr lang="en-US" sz="1400" dirty="0" smtClean="0">
                <a:solidFill>
                  <a:srgbClr val="002060"/>
                </a:solidFill>
              </a:rPr>
              <a:t> 2010.</a:t>
            </a:r>
            <a:endParaRPr lang="ru-RU" sz="1400" dirty="0">
              <a:solidFill>
                <a:srgbClr val="002060"/>
              </a:solidFill>
            </a:endParaRPr>
          </a:p>
        </p:txBody>
      </p:sp>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6589" y="6428558"/>
            <a:ext cx="1227411" cy="429442"/>
          </a:xfrm>
          <a:prstGeom prst="rect">
            <a:avLst/>
          </a:prstGeom>
        </p:spPr>
      </p:pic>
    </p:spTree>
    <p:extLst>
      <p:ext uri="{BB962C8B-B14F-4D97-AF65-F5344CB8AC3E}">
        <p14:creationId xmlns:p14="http://schemas.microsoft.com/office/powerpoint/2010/main" val="21021298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896168" y="6136323"/>
            <a:ext cx="7530777" cy="512661"/>
          </a:xfrm>
        </p:spPr>
        <p:txBody>
          <a:bodyPr>
            <a:normAutofit fontScale="77500" lnSpcReduction="20000"/>
          </a:bodyPr>
          <a:lstStyle/>
          <a:p>
            <a:pPr marL="0" indent="0" defTabSz="6503988">
              <a:spcBef>
                <a:spcPct val="50000"/>
              </a:spcBef>
              <a:buNone/>
            </a:pPr>
            <a:r>
              <a:rPr lang="en-US" altLang="en-US" sz="2400" dirty="0" smtClean="0">
                <a:solidFill>
                  <a:srgbClr val="002060"/>
                </a:solidFill>
                <a:effectLst>
                  <a:outerShdw blurRad="38100" dist="38100" dir="2700000" algn="tl">
                    <a:srgbClr val="000000">
                      <a:alpha val="43137"/>
                    </a:srgbClr>
                  </a:outerShdw>
                </a:effectLst>
                <a:cs typeface="Arial" pitchFamily="34" charset="0"/>
              </a:rPr>
              <a:t>Another option of wind forcing should be considered – WRF Polar model</a:t>
            </a:r>
          </a:p>
        </p:txBody>
      </p:sp>
      <p:sp>
        <p:nvSpPr>
          <p:cNvPr id="6" name="Text Box 7"/>
          <p:cNvSpPr txBox="1">
            <a:spLocks noChangeArrowheads="1"/>
          </p:cNvSpPr>
          <p:nvPr/>
        </p:nvSpPr>
        <p:spPr bwMode="auto">
          <a:xfrm>
            <a:off x="0" y="153353"/>
            <a:ext cx="9144000" cy="461665"/>
          </a:xfrm>
          <a:prstGeom prst="rect">
            <a:avLst/>
          </a:prstGeom>
          <a:noFill/>
          <a:ln w="9525">
            <a:noFill/>
            <a:miter lim="800000"/>
            <a:headEnd/>
            <a:tailEnd/>
          </a:ln>
          <a:effectLst/>
        </p:spPr>
        <p:txBody>
          <a:bodyPr>
            <a:spAutoFit/>
          </a:bodyPr>
          <a:lstStyle/>
          <a:p>
            <a:pPr algn="ctr">
              <a:defRPr/>
            </a:pPr>
            <a:r>
              <a:rPr lang="en-US" sz="2400" dirty="0" smtClean="0">
                <a:solidFill>
                  <a:srgbClr val="000046"/>
                </a:solidFill>
                <a:effectLst>
                  <a:outerShdw blurRad="38100" dist="38100" dir="2700000" algn="tl">
                    <a:srgbClr val="C0C0C0"/>
                  </a:outerShdw>
                </a:effectLst>
                <a:latin typeface="Arial" charset="0"/>
                <a:cs typeface="Arial" charset="0"/>
              </a:rPr>
              <a:t>Configuration &amp; preliminary results</a:t>
            </a:r>
            <a:endParaRPr lang="ru-RU" sz="2400" baseline="-25000" dirty="0">
              <a:solidFill>
                <a:srgbClr val="000046"/>
              </a:solidFill>
              <a:effectLst>
                <a:outerShdw blurRad="38100" dist="38100" dir="2700000" algn="tl">
                  <a:srgbClr val="C0C0C0"/>
                </a:outerShdw>
              </a:effectLst>
              <a:latin typeface="Arial" charset="0"/>
              <a:cs typeface="Arial" charset="0"/>
            </a:endParaRPr>
          </a:p>
        </p:txBody>
      </p:sp>
      <p:pic>
        <p:nvPicPr>
          <p:cNvPr id="5" name="Рисунок 4" descr="Screenshot_20190610_134828.png"/>
          <p:cNvPicPr/>
          <p:nvPr/>
        </p:nvPicPr>
        <p:blipFill>
          <a:blip r:embed="rId3">
            <a:extLst>
              <a:ext uri="{28A0092B-C50C-407E-A947-70E740481C1C}">
                <a14:useLocalDpi xmlns:a14="http://schemas.microsoft.com/office/drawing/2010/main" val="0"/>
              </a:ext>
            </a:extLst>
          </a:blip>
          <a:srcRect/>
          <a:stretch>
            <a:fillRect/>
          </a:stretch>
        </p:blipFill>
        <p:spPr bwMode="auto">
          <a:xfrm>
            <a:off x="5796136" y="852723"/>
            <a:ext cx="2562225" cy="1895475"/>
          </a:xfrm>
          <a:prstGeom prst="rect">
            <a:avLst/>
          </a:prstGeom>
          <a:noFill/>
          <a:ln>
            <a:noFill/>
          </a:ln>
        </p:spPr>
      </p:pic>
      <p:pic>
        <p:nvPicPr>
          <p:cNvPr id="7" name="Рисунок 6" descr="ncview.hs.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61557" y="2924944"/>
            <a:ext cx="4378156" cy="3211379"/>
          </a:xfrm>
          <a:prstGeom prst="rect">
            <a:avLst/>
          </a:prstGeom>
          <a:noFill/>
          <a:ln>
            <a:noFill/>
          </a:ln>
        </p:spPr>
      </p:pic>
      <p:sp>
        <p:nvSpPr>
          <p:cNvPr id="8" name="Rectangle 3"/>
          <p:cNvSpPr txBox="1">
            <a:spLocks noChangeArrowheads="1"/>
          </p:cNvSpPr>
          <p:nvPr/>
        </p:nvSpPr>
        <p:spPr>
          <a:xfrm>
            <a:off x="331912" y="828675"/>
            <a:ext cx="4501133" cy="5643563"/>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6503988">
              <a:spcBef>
                <a:spcPct val="50000"/>
              </a:spcBef>
            </a:pPr>
            <a:r>
              <a:rPr lang="en-US" altLang="en-US" sz="2400" dirty="0" smtClean="0">
                <a:solidFill>
                  <a:srgbClr val="002060"/>
                </a:solidFill>
                <a:cs typeface="Arial" pitchFamily="34" charset="0"/>
              </a:rPr>
              <a:t>ETOPO1 topographical and bathymetry data with 0,166</a:t>
            </a:r>
            <a:r>
              <a:rPr lang="en-US" altLang="en-US" sz="2400" baseline="36000" dirty="0" smtClean="0">
                <a:solidFill>
                  <a:srgbClr val="002060"/>
                </a:solidFill>
                <a:cs typeface="Arial" pitchFamily="34" charset="0"/>
              </a:rPr>
              <a:t>o </a:t>
            </a:r>
            <a:r>
              <a:rPr lang="en-US" altLang="en-US" sz="2400" dirty="0" smtClean="0">
                <a:solidFill>
                  <a:srgbClr val="002060"/>
                </a:solidFill>
                <a:cs typeface="Arial" pitchFamily="34" charset="0"/>
              </a:rPr>
              <a:t>increment is used</a:t>
            </a:r>
          </a:p>
          <a:p>
            <a:pPr defTabSz="6503988">
              <a:spcBef>
                <a:spcPct val="50000"/>
              </a:spcBef>
            </a:pPr>
            <a:r>
              <a:rPr lang="en-GB" sz="2400" dirty="0" smtClean="0">
                <a:solidFill>
                  <a:srgbClr val="002060"/>
                </a:solidFill>
              </a:rPr>
              <a:t>Longitudes are varying from 36 up to 45 degrees and latitudes varying from 65 up to 70 degrees is considered</a:t>
            </a:r>
            <a:endParaRPr lang="en-US" altLang="en-US" sz="2400" dirty="0" smtClean="0">
              <a:solidFill>
                <a:srgbClr val="002060"/>
              </a:solidFill>
              <a:cs typeface="Arial" pitchFamily="34" charset="0"/>
            </a:endParaRPr>
          </a:p>
          <a:p>
            <a:pPr defTabSz="6503988">
              <a:spcBef>
                <a:spcPct val="50000"/>
              </a:spcBef>
            </a:pPr>
            <a:r>
              <a:rPr lang="en-US" altLang="en-US" sz="2400" dirty="0" smtClean="0">
                <a:solidFill>
                  <a:srgbClr val="002060"/>
                </a:solidFill>
                <a:cs typeface="Arial" pitchFamily="34" charset="0"/>
              </a:rPr>
              <a:t>32 frequencies in the interval from 0,0373 Hz, 24 angular directions</a:t>
            </a:r>
          </a:p>
          <a:p>
            <a:pPr defTabSz="6503988">
              <a:spcBef>
                <a:spcPct val="50000"/>
              </a:spcBef>
            </a:pPr>
            <a:r>
              <a:rPr lang="en-US" altLang="en-US" sz="2400" dirty="0" smtClean="0">
                <a:solidFill>
                  <a:srgbClr val="002060"/>
                </a:solidFill>
                <a:cs typeface="Arial" pitchFamily="34" charset="0"/>
              </a:rPr>
              <a:t>Wind forcing: CFSR reanalysis </a:t>
            </a:r>
          </a:p>
          <a:p>
            <a:pPr defTabSz="6503988">
              <a:spcBef>
                <a:spcPct val="50000"/>
              </a:spcBef>
            </a:pPr>
            <a:r>
              <a:rPr lang="en-GB" sz="2400" dirty="0" smtClean="0">
                <a:solidFill>
                  <a:srgbClr val="002060"/>
                </a:solidFill>
              </a:rPr>
              <a:t>The simulations are carried out at the IAP RAS cluster using pure MPI option of the model code.</a:t>
            </a:r>
            <a:endParaRPr lang="en-US" altLang="en-US" sz="2400" baseline="-25000" dirty="0" smtClean="0">
              <a:solidFill>
                <a:srgbClr val="002060"/>
              </a:solidFill>
            </a:endParaRPr>
          </a:p>
        </p:txBody>
      </p:sp>
      <p:pic>
        <p:nvPicPr>
          <p:cNvPr id="9" name="Рисунок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16589" y="6428558"/>
            <a:ext cx="1227411" cy="429442"/>
          </a:xfrm>
          <a:prstGeom prst="rect">
            <a:avLst/>
          </a:prstGeom>
        </p:spPr>
      </p:pic>
    </p:spTree>
    <p:extLst>
      <p:ext uri="{BB962C8B-B14F-4D97-AF65-F5344CB8AC3E}">
        <p14:creationId xmlns:p14="http://schemas.microsoft.com/office/powerpoint/2010/main" val="878895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rgbClr val="002060"/>
                </a:solidFill>
                <a:effectLst>
                  <a:outerShdw blurRad="38100" dist="38100" dir="2700000" algn="tl">
                    <a:srgbClr val="000000">
                      <a:alpha val="43137"/>
                    </a:srgbClr>
                  </a:outerShdw>
                </a:effectLst>
              </a:rPr>
              <a:t>Options of wind and ice forcing</a:t>
            </a:r>
            <a:endParaRPr lang="ru-RU" dirty="0">
              <a:solidFill>
                <a:srgbClr val="002060"/>
              </a:solidFill>
              <a:effectLst>
                <a:outerShdw blurRad="38100" dist="38100" dir="2700000" algn="tl">
                  <a:srgbClr val="000000">
                    <a:alpha val="43137"/>
                  </a:srgbClr>
                </a:outerShdw>
              </a:effectLst>
            </a:endParaRPr>
          </a:p>
        </p:txBody>
      </p:sp>
      <p:cxnSp>
        <p:nvCxnSpPr>
          <p:cNvPr id="8" name="Прямая со стрелкой 7"/>
          <p:cNvCxnSpPr/>
          <p:nvPr/>
        </p:nvCxnSpPr>
        <p:spPr>
          <a:xfrm flipH="1">
            <a:off x="1763688" y="1417638"/>
            <a:ext cx="648072" cy="6432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a:off x="3475088" y="1345630"/>
            <a:ext cx="0" cy="7872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a:off x="7008104" y="1397158"/>
            <a:ext cx="792088" cy="6096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01592" y="2140195"/>
            <a:ext cx="2242592" cy="1015663"/>
          </a:xfrm>
          <a:prstGeom prst="rect">
            <a:avLst/>
          </a:prstGeom>
          <a:noFill/>
        </p:spPr>
        <p:txBody>
          <a:bodyPr wrap="square" rtlCol="0">
            <a:spAutoFit/>
          </a:bodyPr>
          <a:lstStyle/>
          <a:p>
            <a:pPr algn="ctr"/>
            <a:r>
              <a:rPr lang="en-US" sz="2000" dirty="0" smtClean="0">
                <a:solidFill>
                  <a:schemeClr val="tx2"/>
                </a:solidFill>
              </a:rPr>
              <a:t>Regular wind reanalysis (CFSR, ERA-Interim, etc.)</a:t>
            </a:r>
            <a:endParaRPr lang="ru-RU" sz="2000" dirty="0">
              <a:solidFill>
                <a:schemeClr val="tx2"/>
              </a:solidFill>
            </a:endParaRPr>
          </a:p>
        </p:txBody>
      </p:sp>
      <p:sp>
        <p:nvSpPr>
          <p:cNvPr id="14" name="TextBox 13"/>
          <p:cNvSpPr txBox="1"/>
          <p:nvPr/>
        </p:nvSpPr>
        <p:spPr>
          <a:xfrm>
            <a:off x="2430096" y="2263760"/>
            <a:ext cx="2242592" cy="707886"/>
          </a:xfrm>
          <a:prstGeom prst="rect">
            <a:avLst/>
          </a:prstGeom>
          <a:noFill/>
        </p:spPr>
        <p:txBody>
          <a:bodyPr wrap="square" rtlCol="0">
            <a:spAutoFit/>
          </a:bodyPr>
          <a:lstStyle/>
          <a:p>
            <a:pPr algn="ctr"/>
            <a:r>
              <a:rPr lang="en-US" sz="2000" dirty="0" smtClean="0">
                <a:solidFill>
                  <a:schemeClr val="tx2"/>
                </a:solidFill>
              </a:rPr>
              <a:t>ASR (Arctic System Reanalysis)</a:t>
            </a:r>
            <a:endParaRPr lang="ru-RU" sz="2000" dirty="0">
              <a:solidFill>
                <a:schemeClr val="tx2"/>
              </a:solidFill>
            </a:endParaRPr>
          </a:p>
        </p:txBody>
      </p:sp>
      <p:sp>
        <p:nvSpPr>
          <p:cNvPr id="15" name="TextBox 14"/>
          <p:cNvSpPr txBox="1"/>
          <p:nvPr/>
        </p:nvSpPr>
        <p:spPr>
          <a:xfrm>
            <a:off x="4572000" y="2238536"/>
            <a:ext cx="2242592" cy="1015663"/>
          </a:xfrm>
          <a:prstGeom prst="rect">
            <a:avLst/>
          </a:prstGeom>
          <a:noFill/>
        </p:spPr>
        <p:txBody>
          <a:bodyPr wrap="square" rtlCol="0">
            <a:spAutoFit/>
          </a:bodyPr>
          <a:lstStyle/>
          <a:p>
            <a:pPr algn="ctr"/>
            <a:r>
              <a:rPr lang="en-US" sz="2000" dirty="0" smtClean="0">
                <a:solidFill>
                  <a:schemeClr val="tx2"/>
                </a:solidFill>
              </a:rPr>
              <a:t>WRF Polar model (with smaller grid size)</a:t>
            </a:r>
            <a:endParaRPr lang="ru-RU" sz="2000" dirty="0">
              <a:solidFill>
                <a:schemeClr val="tx2"/>
              </a:solidFill>
            </a:endParaRPr>
          </a:p>
        </p:txBody>
      </p:sp>
      <p:sp>
        <p:nvSpPr>
          <p:cNvPr id="18" name="Объект 2"/>
          <p:cNvSpPr>
            <a:spLocks noGrp="1"/>
          </p:cNvSpPr>
          <p:nvPr>
            <p:ph idx="1"/>
          </p:nvPr>
        </p:nvSpPr>
        <p:spPr>
          <a:xfrm>
            <a:off x="457200" y="3788001"/>
            <a:ext cx="8229600" cy="1233264"/>
          </a:xfrm>
        </p:spPr>
        <p:txBody>
          <a:bodyPr>
            <a:noAutofit/>
          </a:bodyPr>
          <a:lstStyle/>
          <a:p>
            <a:r>
              <a:rPr lang="en-US" sz="2000" dirty="0" smtClean="0">
                <a:solidFill>
                  <a:schemeClr val="tx2"/>
                </a:solidFill>
              </a:rPr>
              <a:t>Of </a:t>
            </a:r>
            <a:r>
              <a:rPr lang="en-US" sz="2000" dirty="0">
                <a:solidFill>
                  <a:schemeClr val="tx2"/>
                </a:solidFill>
              </a:rPr>
              <a:t>particular interest is the application of the model to open sea conditions, since the Polar WRF modifications relate mainly to the processing of fractional sea ice and its frequency within the grid; therefore, this model can surpass the standard WRF in the sea ice zone (</a:t>
            </a:r>
            <a:r>
              <a:rPr lang="en-US" sz="2000" dirty="0" err="1">
                <a:solidFill>
                  <a:schemeClr val="tx2"/>
                </a:solidFill>
              </a:rPr>
              <a:t>Tastula</a:t>
            </a:r>
            <a:r>
              <a:rPr lang="en-US" sz="2000" dirty="0">
                <a:solidFill>
                  <a:schemeClr val="tx2"/>
                </a:solidFill>
              </a:rPr>
              <a:t> and </a:t>
            </a:r>
            <a:r>
              <a:rPr lang="en-US" sz="2000" dirty="0" err="1">
                <a:solidFill>
                  <a:schemeClr val="tx2"/>
                </a:solidFill>
              </a:rPr>
              <a:t>Vihma</a:t>
            </a:r>
            <a:r>
              <a:rPr lang="en-US" sz="2000" dirty="0">
                <a:solidFill>
                  <a:schemeClr val="tx2"/>
                </a:solidFill>
              </a:rPr>
              <a:t> 2011).</a:t>
            </a:r>
            <a:endParaRPr lang="ru-RU" sz="2000" dirty="0">
              <a:solidFill>
                <a:schemeClr val="tx2"/>
              </a:solidFill>
            </a:endParaRPr>
          </a:p>
        </p:txBody>
      </p:sp>
      <p:cxnSp>
        <p:nvCxnSpPr>
          <p:cNvPr id="19" name="Прямая со стрелкой 18"/>
          <p:cNvCxnSpPr/>
          <p:nvPr/>
        </p:nvCxnSpPr>
        <p:spPr>
          <a:xfrm>
            <a:off x="5650992" y="1345630"/>
            <a:ext cx="0" cy="7872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678896" y="2192793"/>
            <a:ext cx="2242592" cy="1323439"/>
          </a:xfrm>
          <a:prstGeom prst="rect">
            <a:avLst/>
          </a:prstGeom>
          <a:noFill/>
        </p:spPr>
        <p:txBody>
          <a:bodyPr wrap="square" rtlCol="0">
            <a:spAutoFit/>
          </a:bodyPr>
          <a:lstStyle/>
          <a:p>
            <a:pPr algn="ctr"/>
            <a:r>
              <a:rPr lang="en-US" sz="2000" dirty="0" smtClean="0">
                <a:solidFill>
                  <a:schemeClr val="tx2"/>
                </a:solidFill>
              </a:rPr>
              <a:t>WRF (with different PBL options, including LES option)</a:t>
            </a:r>
            <a:endParaRPr lang="ru-RU" sz="2000" dirty="0">
              <a:solidFill>
                <a:schemeClr val="tx2"/>
              </a:solidFill>
            </a:endParaRPr>
          </a:p>
        </p:txBody>
      </p:sp>
      <p:pic>
        <p:nvPicPr>
          <p:cNvPr id="16" name="Рисунок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16589" y="6428558"/>
            <a:ext cx="1227411" cy="429442"/>
          </a:xfrm>
          <a:prstGeom prst="rect">
            <a:avLst/>
          </a:prstGeom>
        </p:spPr>
      </p:pic>
    </p:spTree>
    <p:extLst>
      <p:ext uri="{BB962C8B-B14F-4D97-AF65-F5344CB8AC3E}">
        <p14:creationId xmlns:p14="http://schemas.microsoft.com/office/powerpoint/2010/main" val="350703910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2070</TotalTime>
  <Words>1287</Words>
  <Application>Microsoft Office PowerPoint</Application>
  <PresentationFormat>Экран (4:3)</PresentationFormat>
  <Paragraphs>117</Paragraphs>
  <Slides>15</Slides>
  <Notes>6</Notes>
  <HiddenSlides>0</HiddenSlides>
  <MMClips>0</MMClips>
  <ScaleCrop>false</ScaleCrop>
  <HeadingPairs>
    <vt:vector size="8" baseType="variant">
      <vt:variant>
        <vt:lpstr>Использованные шрифты</vt:lpstr>
      </vt:variant>
      <vt:variant>
        <vt:i4>5</vt:i4>
      </vt:variant>
      <vt:variant>
        <vt:lpstr>Тема</vt:lpstr>
      </vt:variant>
      <vt:variant>
        <vt:i4>1</vt:i4>
      </vt:variant>
      <vt:variant>
        <vt:lpstr>Внедренные серверы OLE</vt:lpstr>
      </vt:variant>
      <vt:variant>
        <vt:i4>1</vt:i4>
      </vt:variant>
      <vt:variant>
        <vt:lpstr>Заголовки слайдов</vt:lpstr>
      </vt:variant>
      <vt:variant>
        <vt:i4>15</vt:i4>
      </vt:variant>
    </vt:vector>
  </HeadingPairs>
  <TitlesOfParts>
    <vt:vector size="22" baseType="lpstr">
      <vt:lpstr>Arial</vt:lpstr>
      <vt:lpstr>Calibri</vt:lpstr>
      <vt:lpstr>Georgia</vt:lpstr>
      <vt:lpstr>Times New Roman</vt:lpstr>
      <vt:lpstr>WenQuanYi Zen Hei Sharp</vt:lpstr>
      <vt:lpstr>Тема Office</vt:lpstr>
      <vt:lpstr>Equation</vt:lpstr>
      <vt:lpstr>Wind waves modeling in the polar low weather conditions</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Options of wind and ice forcing</vt:lpstr>
      <vt:lpstr>WRF configurations</vt:lpstr>
      <vt:lpstr>Презентация PowerPoint</vt:lpstr>
      <vt:lpstr>Презентация PowerPoint</vt:lpstr>
      <vt:lpstr>Презентация PowerPoint</vt:lpstr>
      <vt:lpstr>Conclusions</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Исследование особенностей ветроволнового режима и температурной стратификации на внутренних водоемах</dc:title>
  <dc:creator>Alexandra</dc:creator>
  <cp:lastModifiedBy>Пользователь</cp:lastModifiedBy>
  <cp:revision>250</cp:revision>
  <dcterms:created xsi:type="dcterms:W3CDTF">2019-01-17T07:10:33Z</dcterms:created>
  <dcterms:modified xsi:type="dcterms:W3CDTF">2020-05-08T06:51:08Z</dcterms:modified>
</cp:coreProperties>
</file>