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9"/>
  </p:notesMasterIdLst>
  <p:sldIdLst>
    <p:sldId id="257" r:id="rId6"/>
    <p:sldId id="328" r:id="rId7"/>
    <p:sldId id="298" r:id="rId8"/>
    <p:sldId id="312" r:id="rId9"/>
    <p:sldId id="329" r:id="rId10"/>
    <p:sldId id="316" r:id="rId11"/>
    <p:sldId id="332" r:id="rId12"/>
    <p:sldId id="315" r:id="rId13"/>
    <p:sldId id="327" r:id="rId14"/>
    <p:sldId id="317" r:id="rId15"/>
    <p:sldId id="308" r:id="rId16"/>
    <p:sldId id="320" r:id="rId17"/>
    <p:sldId id="261" r:id="rId18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am Glendell" initials="MG" lastIdx="5" clrIdx="0">
    <p:extLst>
      <p:ext uri="{19B8F6BF-5375-455C-9EA6-DF929625EA0E}">
        <p15:presenceInfo xmlns:p15="http://schemas.microsoft.com/office/powerpoint/2012/main" userId="S::Miriam.Glendell@hutton.ac.uk::b7c765dd-9240-428c-b102-f900543d2b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58C4"/>
    <a:srgbClr val="67A0B9"/>
    <a:srgbClr val="3399FF"/>
    <a:srgbClr val="00748C"/>
    <a:srgbClr val="853175"/>
    <a:srgbClr val="CF009E"/>
    <a:srgbClr val="555559"/>
    <a:srgbClr val="FF9E15"/>
    <a:srgbClr val="FF9EFF"/>
    <a:srgbClr val="799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0" autoAdjust="0"/>
    <p:restoredTop sz="85157" autoAdjust="0"/>
  </p:normalViewPr>
  <p:slideViewPr>
    <p:cSldViewPr snapToGrid="0" snapToObjects="1">
      <p:cViewPr varScale="1">
        <p:scale>
          <a:sx n="93" d="100"/>
          <a:sy n="93" d="100"/>
        </p:scale>
        <p:origin x="112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A406F-E173-4D75-BAE6-7129C432D10F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5DE1887-9621-4DD1-A928-260D609407D4}">
      <dgm:prSet phldrT="[Text]" custT="1"/>
      <dgm:spPr/>
      <dgm:t>
        <a:bodyPr/>
        <a:lstStyle/>
        <a:p>
          <a:r>
            <a:rPr lang="en-GB" sz="2000" dirty="0"/>
            <a:t>Define objectives</a:t>
          </a:r>
        </a:p>
      </dgm:t>
    </dgm:pt>
    <dgm:pt modelId="{1C82958D-E0B5-4166-84E4-6EA4A65E97CF}" type="parTrans" cxnId="{895FD35B-88F2-4B72-BB43-93F5EE3E0797}">
      <dgm:prSet/>
      <dgm:spPr/>
      <dgm:t>
        <a:bodyPr/>
        <a:lstStyle/>
        <a:p>
          <a:endParaRPr lang="en-GB" sz="2000"/>
        </a:p>
      </dgm:t>
    </dgm:pt>
    <dgm:pt modelId="{ECA7C207-7660-43A2-8D3B-DD8093871571}" type="sibTrans" cxnId="{895FD35B-88F2-4B72-BB43-93F5EE3E0797}">
      <dgm:prSet/>
      <dgm:spPr>
        <a:ln w="12700">
          <a:solidFill>
            <a:srgbClr val="6258C4"/>
          </a:solidFill>
        </a:ln>
      </dgm:spPr>
      <dgm:t>
        <a:bodyPr/>
        <a:lstStyle/>
        <a:p>
          <a:endParaRPr lang="en-GB" sz="2000"/>
        </a:p>
      </dgm:t>
    </dgm:pt>
    <dgm:pt modelId="{342DE63A-D636-41DF-BFF3-9C85BDCCFD88}">
      <dgm:prSet phldrT="[Text]" custT="1"/>
      <dgm:spPr/>
      <dgm:t>
        <a:bodyPr/>
        <a:lstStyle/>
        <a:p>
          <a:r>
            <a:rPr lang="en-GB" sz="2000" dirty="0"/>
            <a:t>Develop conceptual model of the system with experts and  stakeholders</a:t>
          </a:r>
        </a:p>
      </dgm:t>
    </dgm:pt>
    <dgm:pt modelId="{5D8421CC-B2DB-492C-A967-513BEF945959}" type="parTrans" cxnId="{26AB5CD3-1C4E-4149-83F0-173BD81F9EE7}">
      <dgm:prSet/>
      <dgm:spPr/>
      <dgm:t>
        <a:bodyPr/>
        <a:lstStyle/>
        <a:p>
          <a:endParaRPr lang="en-GB" sz="2000"/>
        </a:p>
      </dgm:t>
    </dgm:pt>
    <dgm:pt modelId="{34CA0D76-6F06-458B-A392-B50BEDB99442}" type="sibTrans" cxnId="{26AB5CD3-1C4E-4149-83F0-173BD81F9EE7}">
      <dgm:prSet/>
      <dgm:spPr>
        <a:ln w="12700">
          <a:solidFill>
            <a:srgbClr val="6258C4"/>
          </a:solidFill>
        </a:ln>
      </dgm:spPr>
      <dgm:t>
        <a:bodyPr/>
        <a:lstStyle/>
        <a:p>
          <a:endParaRPr lang="en-GB" sz="2000"/>
        </a:p>
      </dgm:t>
    </dgm:pt>
    <dgm:pt modelId="{E4E43533-86E1-4464-9513-B3A53463073F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dirty="0"/>
            <a:t>Parameterise model</a:t>
          </a:r>
        </a:p>
        <a:p>
          <a:pPr marL="0"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dirty="0"/>
        </a:p>
      </dgm:t>
    </dgm:pt>
    <dgm:pt modelId="{BAB55B49-F224-474E-A4B4-DA1C258463BC}" type="parTrans" cxnId="{B38350E9-3B96-4F2B-901F-792345AEF7AD}">
      <dgm:prSet/>
      <dgm:spPr/>
      <dgm:t>
        <a:bodyPr/>
        <a:lstStyle/>
        <a:p>
          <a:endParaRPr lang="en-GB" sz="2000"/>
        </a:p>
      </dgm:t>
    </dgm:pt>
    <dgm:pt modelId="{C8261A2A-8501-4544-ADF0-7E50421650E6}" type="sibTrans" cxnId="{B38350E9-3B96-4F2B-901F-792345AEF7AD}">
      <dgm:prSet/>
      <dgm:spPr>
        <a:ln w="12700">
          <a:solidFill>
            <a:srgbClr val="6258C4"/>
          </a:solidFill>
        </a:ln>
      </dgm:spPr>
      <dgm:t>
        <a:bodyPr/>
        <a:lstStyle/>
        <a:p>
          <a:endParaRPr lang="en-GB" sz="2000"/>
        </a:p>
      </dgm:t>
    </dgm:pt>
    <dgm:pt modelId="{F2847331-42D4-4E0A-9F18-E4C76279DE1A}">
      <dgm:prSet phldrT="[Text]" custT="1"/>
      <dgm:spPr/>
      <dgm:t>
        <a:bodyPr/>
        <a:lstStyle/>
        <a:p>
          <a:r>
            <a:rPr lang="en-GB" sz="2000" dirty="0"/>
            <a:t>Discretize model states &amp; derive probabilities</a:t>
          </a:r>
        </a:p>
      </dgm:t>
    </dgm:pt>
    <dgm:pt modelId="{3E5C5AAC-DD79-46EC-A0C7-FAD6352F2C10}" type="parTrans" cxnId="{8967AC0A-B3EF-4DAE-8779-DFA1A088EB2F}">
      <dgm:prSet/>
      <dgm:spPr/>
      <dgm:t>
        <a:bodyPr/>
        <a:lstStyle/>
        <a:p>
          <a:endParaRPr lang="en-GB" sz="2000"/>
        </a:p>
      </dgm:t>
    </dgm:pt>
    <dgm:pt modelId="{DBAFFA60-307E-4957-AD6E-FC256C8D05A6}" type="sibTrans" cxnId="{8967AC0A-B3EF-4DAE-8779-DFA1A088EB2F}">
      <dgm:prSet/>
      <dgm:spPr>
        <a:ln w="12700">
          <a:solidFill>
            <a:srgbClr val="6258C4"/>
          </a:solidFill>
        </a:ln>
      </dgm:spPr>
      <dgm:t>
        <a:bodyPr/>
        <a:lstStyle/>
        <a:p>
          <a:endParaRPr lang="en-GB" sz="2000"/>
        </a:p>
      </dgm:t>
    </dgm:pt>
    <dgm:pt modelId="{7EE1EE13-E20E-40B7-B2AC-0B6FDDFD6EE7}">
      <dgm:prSet phldrT="[Text]" custT="1"/>
      <dgm:spPr/>
      <dgm:t>
        <a:bodyPr/>
        <a:lstStyle/>
        <a:p>
          <a:r>
            <a:rPr lang="en-GB" sz="2000" dirty="0"/>
            <a:t>Evaluate model sensitivity</a:t>
          </a:r>
        </a:p>
      </dgm:t>
    </dgm:pt>
    <dgm:pt modelId="{02467EC5-80B2-48CC-921A-873264D12636}" type="parTrans" cxnId="{D846BDDD-3A07-4785-89A7-26D377CF81F0}">
      <dgm:prSet/>
      <dgm:spPr/>
      <dgm:t>
        <a:bodyPr/>
        <a:lstStyle/>
        <a:p>
          <a:endParaRPr lang="en-GB" sz="2000"/>
        </a:p>
      </dgm:t>
    </dgm:pt>
    <dgm:pt modelId="{279F9274-8CD5-4863-8EC6-E28AC18AE62B}" type="sibTrans" cxnId="{D846BDDD-3A07-4785-89A7-26D377CF81F0}">
      <dgm:prSet/>
      <dgm:spPr>
        <a:ln w="12700">
          <a:solidFill>
            <a:srgbClr val="6258C4"/>
          </a:solidFill>
        </a:ln>
      </dgm:spPr>
      <dgm:t>
        <a:bodyPr/>
        <a:lstStyle/>
        <a:p>
          <a:endParaRPr lang="en-GB" sz="2000"/>
        </a:p>
      </dgm:t>
    </dgm:pt>
    <dgm:pt modelId="{60B02F3A-80EE-4219-AFFC-8D47BB4BBC20}">
      <dgm:prSet phldrT="[Text]" custT="1"/>
      <dgm:spPr/>
      <dgm:t>
        <a:bodyPr/>
        <a:lstStyle/>
        <a:p>
          <a:r>
            <a:rPr lang="en-GB" sz="2000" dirty="0"/>
            <a:t>Spatial application - modelled scenarios</a:t>
          </a:r>
        </a:p>
      </dgm:t>
    </dgm:pt>
    <dgm:pt modelId="{73C2C9B3-E9A6-4D97-A3BE-9A4A49D6AE88}" type="parTrans" cxnId="{54278B1A-7E0C-4583-84F7-CC3D9242BF9D}">
      <dgm:prSet/>
      <dgm:spPr/>
      <dgm:t>
        <a:bodyPr/>
        <a:lstStyle/>
        <a:p>
          <a:endParaRPr lang="en-GB" sz="2000"/>
        </a:p>
      </dgm:t>
    </dgm:pt>
    <dgm:pt modelId="{01CA2914-DB83-4644-94C8-2C9AFC4EBB5D}" type="sibTrans" cxnId="{54278B1A-7E0C-4583-84F7-CC3D9242BF9D}">
      <dgm:prSet/>
      <dgm:spPr>
        <a:ln w="12700">
          <a:solidFill>
            <a:srgbClr val="6258C4"/>
          </a:solidFill>
        </a:ln>
      </dgm:spPr>
      <dgm:t>
        <a:bodyPr/>
        <a:lstStyle/>
        <a:p>
          <a:endParaRPr lang="en-GB" sz="2000"/>
        </a:p>
      </dgm:t>
    </dgm:pt>
    <dgm:pt modelId="{590D6B1C-4AFB-4D8A-AFF8-D3EB9E229367}" type="pres">
      <dgm:prSet presAssocID="{DA1A406F-E173-4D75-BAE6-7129C432D10F}" presName="cycle" presStyleCnt="0">
        <dgm:presLayoutVars>
          <dgm:dir/>
          <dgm:resizeHandles val="exact"/>
        </dgm:presLayoutVars>
      </dgm:prSet>
      <dgm:spPr/>
    </dgm:pt>
    <dgm:pt modelId="{50562F9C-2E8E-412F-868C-340792784327}" type="pres">
      <dgm:prSet presAssocID="{85DE1887-9621-4DD1-A928-260D609407D4}" presName="node" presStyleLbl="node1" presStyleIdx="0" presStyleCnt="6">
        <dgm:presLayoutVars>
          <dgm:bulletEnabled val="1"/>
        </dgm:presLayoutVars>
      </dgm:prSet>
      <dgm:spPr/>
    </dgm:pt>
    <dgm:pt modelId="{28D7BDBB-475D-4AE8-87BC-7DFD0D06A27D}" type="pres">
      <dgm:prSet presAssocID="{85DE1887-9621-4DD1-A928-260D609407D4}" presName="spNode" presStyleCnt="0"/>
      <dgm:spPr/>
    </dgm:pt>
    <dgm:pt modelId="{708B63F1-FF52-4166-ABDA-7E7FF06571A7}" type="pres">
      <dgm:prSet presAssocID="{ECA7C207-7660-43A2-8D3B-DD8093871571}" presName="sibTrans" presStyleLbl="sibTrans1D1" presStyleIdx="0" presStyleCnt="6"/>
      <dgm:spPr/>
    </dgm:pt>
    <dgm:pt modelId="{2E613312-875A-4539-BC99-656689208F3F}" type="pres">
      <dgm:prSet presAssocID="{342DE63A-D636-41DF-BFF3-9C85BDCCFD88}" presName="node" presStyleLbl="node1" presStyleIdx="1" presStyleCnt="6" custScaleX="151228" custScaleY="159905">
        <dgm:presLayoutVars>
          <dgm:bulletEnabled val="1"/>
        </dgm:presLayoutVars>
      </dgm:prSet>
      <dgm:spPr/>
    </dgm:pt>
    <dgm:pt modelId="{B6785560-56C6-43D0-8146-3FDE25B72477}" type="pres">
      <dgm:prSet presAssocID="{342DE63A-D636-41DF-BFF3-9C85BDCCFD88}" presName="spNode" presStyleCnt="0"/>
      <dgm:spPr/>
    </dgm:pt>
    <dgm:pt modelId="{A240D8F3-5F4F-4AF0-93D0-D0A767783D0D}" type="pres">
      <dgm:prSet presAssocID="{34CA0D76-6F06-458B-A392-B50BEDB99442}" presName="sibTrans" presStyleLbl="sibTrans1D1" presStyleIdx="1" presStyleCnt="6"/>
      <dgm:spPr/>
    </dgm:pt>
    <dgm:pt modelId="{31623A3B-8090-454F-A90C-09C83137C334}" type="pres">
      <dgm:prSet presAssocID="{E4E43533-86E1-4464-9513-B3A53463073F}" presName="node" presStyleLbl="node1" presStyleIdx="2" presStyleCnt="6" custScaleX="135436" custScaleY="124140" custRadScaleRad="94300" custRadScaleInc="-33442">
        <dgm:presLayoutVars>
          <dgm:bulletEnabled val="1"/>
        </dgm:presLayoutVars>
      </dgm:prSet>
      <dgm:spPr/>
    </dgm:pt>
    <dgm:pt modelId="{52BAF5B0-90DF-48CF-997C-F6F7CD7F8B61}" type="pres">
      <dgm:prSet presAssocID="{E4E43533-86E1-4464-9513-B3A53463073F}" presName="spNode" presStyleCnt="0"/>
      <dgm:spPr/>
    </dgm:pt>
    <dgm:pt modelId="{59C8D6C6-5B35-4FF7-AEB1-F5DAE5787426}" type="pres">
      <dgm:prSet presAssocID="{C8261A2A-8501-4544-ADF0-7E50421650E6}" presName="sibTrans" presStyleLbl="sibTrans1D1" presStyleIdx="2" presStyleCnt="6"/>
      <dgm:spPr/>
    </dgm:pt>
    <dgm:pt modelId="{BF812498-AAE6-4DC1-A740-C8E526A8727F}" type="pres">
      <dgm:prSet presAssocID="{F2847331-42D4-4E0A-9F18-E4C76279DE1A}" presName="node" presStyleLbl="node1" presStyleIdx="3" presStyleCnt="6" custScaleX="143032" custRadScaleRad="100553" custRadScaleInc="8673">
        <dgm:presLayoutVars>
          <dgm:bulletEnabled val="1"/>
        </dgm:presLayoutVars>
      </dgm:prSet>
      <dgm:spPr/>
    </dgm:pt>
    <dgm:pt modelId="{7954930F-C6A6-4F8F-A35B-7670DA0F3DC8}" type="pres">
      <dgm:prSet presAssocID="{F2847331-42D4-4E0A-9F18-E4C76279DE1A}" presName="spNode" presStyleCnt="0"/>
      <dgm:spPr/>
    </dgm:pt>
    <dgm:pt modelId="{329444EE-B363-4DA2-AF70-49E391C4A2EB}" type="pres">
      <dgm:prSet presAssocID="{DBAFFA60-307E-4957-AD6E-FC256C8D05A6}" presName="sibTrans" presStyleLbl="sibTrans1D1" presStyleIdx="3" presStyleCnt="6"/>
      <dgm:spPr/>
    </dgm:pt>
    <dgm:pt modelId="{35C535C3-8F72-47D2-B4B8-7950871B0F87}" type="pres">
      <dgm:prSet presAssocID="{7EE1EE13-E20E-40B7-B2AC-0B6FDDFD6EE7}" presName="node" presStyleLbl="node1" presStyleIdx="4" presStyleCnt="6" custRadScaleRad="92601" custRadScaleInc="26011">
        <dgm:presLayoutVars>
          <dgm:bulletEnabled val="1"/>
        </dgm:presLayoutVars>
      </dgm:prSet>
      <dgm:spPr/>
    </dgm:pt>
    <dgm:pt modelId="{8995F5A2-43B5-4082-8C5F-FBD4E7EFBBBE}" type="pres">
      <dgm:prSet presAssocID="{7EE1EE13-E20E-40B7-B2AC-0B6FDDFD6EE7}" presName="spNode" presStyleCnt="0"/>
      <dgm:spPr/>
    </dgm:pt>
    <dgm:pt modelId="{6CDFE476-6E40-4C7E-BBF5-B0872FC070DB}" type="pres">
      <dgm:prSet presAssocID="{279F9274-8CD5-4863-8EC6-E28AC18AE62B}" presName="sibTrans" presStyleLbl="sibTrans1D1" presStyleIdx="4" presStyleCnt="6"/>
      <dgm:spPr/>
    </dgm:pt>
    <dgm:pt modelId="{C051DDD4-7A1E-4B96-829F-9642AB4E9BD6}" type="pres">
      <dgm:prSet presAssocID="{60B02F3A-80EE-4219-AFFC-8D47BB4BBC20}" presName="node" presStyleLbl="node1" presStyleIdx="5" presStyleCnt="6" custScaleX="113728" custScaleY="136435" custRadScaleRad="93901" custRadScaleInc="-36284">
        <dgm:presLayoutVars>
          <dgm:bulletEnabled val="1"/>
        </dgm:presLayoutVars>
      </dgm:prSet>
      <dgm:spPr/>
    </dgm:pt>
    <dgm:pt modelId="{DCEA4AB6-CAEE-4D72-B981-EE5497AA630C}" type="pres">
      <dgm:prSet presAssocID="{60B02F3A-80EE-4219-AFFC-8D47BB4BBC20}" presName="spNode" presStyleCnt="0"/>
      <dgm:spPr/>
    </dgm:pt>
    <dgm:pt modelId="{78FB0C9D-F830-4A19-932A-70FB52B5E810}" type="pres">
      <dgm:prSet presAssocID="{01CA2914-DB83-4644-94C8-2C9AFC4EBB5D}" presName="sibTrans" presStyleLbl="sibTrans1D1" presStyleIdx="5" presStyleCnt="6"/>
      <dgm:spPr/>
    </dgm:pt>
  </dgm:ptLst>
  <dgm:cxnLst>
    <dgm:cxn modelId="{E5AC0902-901F-43C2-85B3-BDB2CC6ED6B9}" type="presOf" srcId="{342DE63A-D636-41DF-BFF3-9C85BDCCFD88}" destId="{2E613312-875A-4539-BC99-656689208F3F}" srcOrd="0" destOrd="0" presId="urn:microsoft.com/office/officeart/2005/8/layout/cycle5"/>
    <dgm:cxn modelId="{8967AC0A-B3EF-4DAE-8779-DFA1A088EB2F}" srcId="{DA1A406F-E173-4D75-BAE6-7129C432D10F}" destId="{F2847331-42D4-4E0A-9F18-E4C76279DE1A}" srcOrd="3" destOrd="0" parTransId="{3E5C5AAC-DD79-46EC-A0C7-FAD6352F2C10}" sibTransId="{DBAFFA60-307E-4957-AD6E-FC256C8D05A6}"/>
    <dgm:cxn modelId="{BBBF8C18-6B74-4FBC-B4E3-96EEC75FC0B3}" type="presOf" srcId="{DA1A406F-E173-4D75-BAE6-7129C432D10F}" destId="{590D6B1C-4AFB-4D8A-AFF8-D3EB9E229367}" srcOrd="0" destOrd="0" presId="urn:microsoft.com/office/officeart/2005/8/layout/cycle5"/>
    <dgm:cxn modelId="{54278B1A-7E0C-4583-84F7-CC3D9242BF9D}" srcId="{DA1A406F-E173-4D75-BAE6-7129C432D10F}" destId="{60B02F3A-80EE-4219-AFFC-8D47BB4BBC20}" srcOrd="5" destOrd="0" parTransId="{73C2C9B3-E9A6-4D97-A3BE-9A4A49D6AE88}" sibTransId="{01CA2914-DB83-4644-94C8-2C9AFC4EBB5D}"/>
    <dgm:cxn modelId="{2A658A1C-A1EF-48E7-9A06-D68D3E8AC4DD}" type="presOf" srcId="{01CA2914-DB83-4644-94C8-2C9AFC4EBB5D}" destId="{78FB0C9D-F830-4A19-932A-70FB52B5E810}" srcOrd="0" destOrd="0" presId="urn:microsoft.com/office/officeart/2005/8/layout/cycle5"/>
    <dgm:cxn modelId="{895FD35B-88F2-4B72-BB43-93F5EE3E0797}" srcId="{DA1A406F-E173-4D75-BAE6-7129C432D10F}" destId="{85DE1887-9621-4DD1-A928-260D609407D4}" srcOrd="0" destOrd="0" parTransId="{1C82958D-E0B5-4166-84E4-6EA4A65E97CF}" sibTransId="{ECA7C207-7660-43A2-8D3B-DD8093871571}"/>
    <dgm:cxn modelId="{B03E3450-4F13-4D4A-9CE1-532CA1576835}" type="presOf" srcId="{279F9274-8CD5-4863-8EC6-E28AC18AE62B}" destId="{6CDFE476-6E40-4C7E-BBF5-B0872FC070DB}" srcOrd="0" destOrd="0" presId="urn:microsoft.com/office/officeart/2005/8/layout/cycle5"/>
    <dgm:cxn modelId="{3FB45A70-996F-4309-A425-E9FD6CB34A4E}" type="presOf" srcId="{34CA0D76-6F06-458B-A392-B50BEDB99442}" destId="{A240D8F3-5F4F-4AF0-93D0-D0A767783D0D}" srcOrd="0" destOrd="0" presId="urn:microsoft.com/office/officeart/2005/8/layout/cycle5"/>
    <dgm:cxn modelId="{42C4F586-AEDA-48D4-B5F5-419E57F7441A}" type="presOf" srcId="{60B02F3A-80EE-4219-AFFC-8D47BB4BBC20}" destId="{C051DDD4-7A1E-4B96-829F-9642AB4E9BD6}" srcOrd="0" destOrd="0" presId="urn:microsoft.com/office/officeart/2005/8/layout/cycle5"/>
    <dgm:cxn modelId="{1B4EE690-E6B5-4A6F-8690-360B9ECCE919}" type="presOf" srcId="{F2847331-42D4-4E0A-9F18-E4C76279DE1A}" destId="{BF812498-AAE6-4DC1-A740-C8E526A8727F}" srcOrd="0" destOrd="0" presId="urn:microsoft.com/office/officeart/2005/8/layout/cycle5"/>
    <dgm:cxn modelId="{3C301695-2FB7-43F2-ADE1-EC9B24044B33}" type="presOf" srcId="{C8261A2A-8501-4544-ADF0-7E50421650E6}" destId="{59C8D6C6-5B35-4FF7-AEB1-F5DAE5787426}" srcOrd="0" destOrd="0" presId="urn:microsoft.com/office/officeart/2005/8/layout/cycle5"/>
    <dgm:cxn modelId="{B045E0B5-CF51-4D3B-BCCD-5BAEF497501B}" type="presOf" srcId="{85DE1887-9621-4DD1-A928-260D609407D4}" destId="{50562F9C-2E8E-412F-868C-340792784327}" srcOrd="0" destOrd="0" presId="urn:microsoft.com/office/officeart/2005/8/layout/cycle5"/>
    <dgm:cxn modelId="{26AB5CD3-1C4E-4149-83F0-173BD81F9EE7}" srcId="{DA1A406F-E173-4D75-BAE6-7129C432D10F}" destId="{342DE63A-D636-41DF-BFF3-9C85BDCCFD88}" srcOrd="1" destOrd="0" parTransId="{5D8421CC-B2DB-492C-A967-513BEF945959}" sibTransId="{34CA0D76-6F06-458B-A392-B50BEDB99442}"/>
    <dgm:cxn modelId="{5F0FB4DA-1234-4B06-9539-39CD290E3DE2}" type="presOf" srcId="{E4E43533-86E1-4464-9513-B3A53463073F}" destId="{31623A3B-8090-454F-A90C-09C83137C334}" srcOrd="0" destOrd="0" presId="urn:microsoft.com/office/officeart/2005/8/layout/cycle5"/>
    <dgm:cxn modelId="{D846BDDD-3A07-4785-89A7-26D377CF81F0}" srcId="{DA1A406F-E173-4D75-BAE6-7129C432D10F}" destId="{7EE1EE13-E20E-40B7-B2AC-0B6FDDFD6EE7}" srcOrd="4" destOrd="0" parTransId="{02467EC5-80B2-48CC-921A-873264D12636}" sibTransId="{279F9274-8CD5-4863-8EC6-E28AC18AE62B}"/>
    <dgm:cxn modelId="{B38350E9-3B96-4F2B-901F-792345AEF7AD}" srcId="{DA1A406F-E173-4D75-BAE6-7129C432D10F}" destId="{E4E43533-86E1-4464-9513-B3A53463073F}" srcOrd="2" destOrd="0" parTransId="{BAB55B49-F224-474E-A4B4-DA1C258463BC}" sibTransId="{C8261A2A-8501-4544-ADF0-7E50421650E6}"/>
    <dgm:cxn modelId="{621CC4F8-45EC-41FD-BD3A-8B86389FB887}" type="presOf" srcId="{DBAFFA60-307E-4957-AD6E-FC256C8D05A6}" destId="{329444EE-B363-4DA2-AF70-49E391C4A2EB}" srcOrd="0" destOrd="0" presId="urn:microsoft.com/office/officeart/2005/8/layout/cycle5"/>
    <dgm:cxn modelId="{74B16AFE-162E-4560-BE70-0DE3EDF015C2}" type="presOf" srcId="{ECA7C207-7660-43A2-8D3B-DD8093871571}" destId="{708B63F1-FF52-4166-ABDA-7E7FF06571A7}" srcOrd="0" destOrd="0" presId="urn:microsoft.com/office/officeart/2005/8/layout/cycle5"/>
    <dgm:cxn modelId="{A730A4FF-5673-47F7-B19D-4ACB12B15155}" type="presOf" srcId="{7EE1EE13-E20E-40B7-B2AC-0B6FDDFD6EE7}" destId="{35C535C3-8F72-47D2-B4B8-7950871B0F87}" srcOrd="0" destOrd="0" presId="urn:microsoft.com/office/officeart/2005/8/layout/cycle5"/>
    <dgm:cxn modelId="{78C782EA-BFA5-48E9-90AA-429D1C03583F}" type="presParOf" srcId="{590D6B1C-4AFB-4D8A-AFF8-D3EB9E229367}" destId="{50562F9C-2E8E-412F-868C-340792784327}" srcOrd="0" destOrd="0" presId="urn:microsoft.com/office/officeart/2005/8/layout/cycle5"/>
    <dgm:cxn modelId="{87C70F57-D5FF-496F-B30E-88812463FA1C}" type="presParOf" srcId="{590D6B1C-4AFB-4D8A-AFF8-D3EB9E229367}" destId="{28D7BDBB-475D-4AE8-87BC-7DFD0D06A27D}" srcOrd="1" destOrd="0" presId="urn:microsoft.com/office/officeart/2005/8/layout/cycle5"/>
    <dgm:cxn modelId="{5F3B0AEC-14C2-4EBE-9B20-17A811972B98}" type="presParOf" srcId="{590D6B1C-4AFB-4D8A-AFF8-D3EB9E229367}" destId="{708B63F1-FF52-4166-ABDA-7E7FF06571A7}" srcOrd="2" destOrd="0" presId="urn:microsoft.com/office/officeart/2005/8/layout/cycle5"/>
    <dgm:cxn modelId="{E6ECC0C4-3A23-4829-812B-350F4AAC6577}" type="presParOf" srcId="{590D6B1C-4AFB-4D8A-AFF8-D3EB9E229367}" destId="{2E613312-875A-4539-BC99-656689208F3F}" srcOrd="3" destOrd="0" presId="urn:microsoft.com/office/officeart/2005/8/layout/cycle5"/>
    <dgm:cxn modelId="{1102A2E8-2140-464A-B629-723C9C38A659}" type="presParOf" srcId="{590D6B1C-4AFB-4D8A-AFF8-D3EB9E229367}" destId="{B6785560-56C6-43D0-8146-3FDE25B72477}" srcOrd="4" destOrd="0" presId="urn:microsoft.com/office/officeart/2005/8/layout/cycle5"/>
    <dgm:cxn modelId="{D4A6D123-B6D0-4CCE-ACB6-B28C76939A5B}" type="presParOf" srcId="{590D6B1C-4AFB-4D8A-AFF8-D3EB9E229367}" destId="{A240D8F3-5F4F-4AF0-93D0-D0A767783D0D}" srcOrd="5" destOrd="0" presId="urn:microsoft.com/office/officeart/2005/8/layout/cycle5"/>
    <dgm:cxn modelId="{751EAB86-CB34-485F-8F54-9F5C2D5D3D7D}" type="presParOf" srcId="{590D6B1C-4AFB-4D8A-AFF8-D3EB9E229367}" destId="{31623A3B-8090-454F-A90C-09C83137C334}" srcOrd="6" destOrd="0" presId="urn:microsoft.com/office/officeart/2005/8/layout/cycle5"/>
    <dgm:cxn modelId="{47C3C571-3062-4F91-B5AA-375DA94AD182}" type="presParOf" srcId="{590D6B1C-4AFB-4D8A-AFF8-D3EB9E229367}" destId="{52BAF5B0-90DF-48CF-997C-F6F7CD7F8B61}" srcOrd="7" destOrd="0" presId="urn:microsoft.com/office/officeart/2005/8/layout/cycle5"/>
    <dgm:cxn modelId="{D95DF528-BC65-4EF9-A5C5-775D23166AB1}" type="presParOf" srcId="{590D6B1C-4AFB-4D8A-AFF8-D3EB9E229367}" destId="{59C8D6C6-5B35-4FF7-AEB1-F5DAE5787426}" srcOrd="8" destOrd="0" presId="urn:microsoft.com/office/officeart/2005/8/layout/cycle5"/>
    <dgm:cxn modelId="{2261C26A-DE5A-4E85-B9D9-F98D82D37C44}" type="presParOf" srcId="{590D6B1C-4AFB-4D8A-AFF8-D3EB9E229367}" destId="{BF812498-AAE6-4DC1-A740-C8E526A8727F}" srcOrd="9" destOrd="0" presId="urn:microsoft.com/office/officeart/2005/8/layout/cycle5"/>
    <dgm:cxn modelId="{63603047-BD14-440C-B83D-7F484E8366C8}" type="presParOf" srcId="{590D6B1C-4AFB-4D8A-AFF8-D3EB9E229367}" destId="{7954930F-C6A6-4F8F-A35B-7670DA0F3DC8}" srcOrd="10" destOrd="0" presId="urn:microsoft.com/office/officeart/2005/8/layout/cycle5"/>
    <dgm:cxn modelId="{DA537407-4021-4EB1-B31F-56A6EA5ACF23}" type="presParOf" srcId="{590D6B1C-4AFB-4D8A-AFF8-D3EB9E229367}" destId="{329444EE-B363-4DA2-AF70-49E391C4A2EB}" srcOrd="11" destOrd="0" presId="urn:microsoft.com/office/officeart/2005/8/layout/cycle5"/>
    <dgm:cxn modelId="{F816D6FB-1401-453D-B60D-60BB242AEBF5}" type="presParOf" srcId="{590D6B1C-4AFB-4D8A-AFF8-D3EB9E229367}" destId="{35C535C3-8F72-47D2-B4B8-7950871B0F87}" srcOrd="12" destOrd="0" presId="urn:microsoft.com/office/officeart/2005/8/layout/cycle5"/>
    <dgm:cxn modelId="{EE708D02-AD5C-4CE1-86A2-EC27438E2F33}" type="presParOf" srcId="{590D6B1C-4AFB-4D8A-AFF8-D3EB9E229367}" destId="{8995F5A2-43B5-4082-8C5F-FBD4E7EFBBBE}" srcOrd="13" destOrd="0" presId="urn:microsoft.com/office/officeart/2005/8/layout/cycle5"/>
    <dgm:cxn modelId="{ECCCDD61-894A-4DB6-9D78-1306C05A9C06}" type="presParOf" srcId="{590D6B1C-4AFB-4D8A-AFF8-D3EB9E229367}" destId="{6CDFE476-6E40-4C7E-BBF5-B0872FC070DB}" srcOrd="14" destOrd="0" presId="urn:microsoft.com/office/officeart/2005/8/layout/cycle5"/>
    <dgm:cxn modelId="{72AF6CB0-E58A-4587-8CAD-1E9EE9D61580}" type="presParOf" srcId="{590D6B1C-4AFB-4D8A-AFF8-D3EB9E229367}" destId="{C051DDD4-7A1E-4B96-829F-9642AB4E9BD6}" srcOrd="15" destOrd="0" presId="urn:microsoft.com/office/officeart/2005/8/layout/cycle5"/>
    <dgm:cxn modelId="{388CEEE3-940E-47FF-A990-D574CD6229FE}" type="presParOf" srcId="{590D6B1C-4AFB-4D8A-AFF8-D3EB9E229367}" destId="{DCEA4AB6-CAEE-4D72-B981-EE5497AA630C}" srcOrd="16" destOrd="0" presId="urn:microsoft.com/office/officeart/2005/8/layout/cycle5"/>
    <dgm:cxn modelId="{46C93300-18BF-4027-A23C-068B1188025E}" type="presParOf" srcId="{590D6B1C-4AFB-4D8A-AFF8-D3EB9E229367}" destId="{78FB0C9D-F830-4A19-932A-70FB52B5E810}" srcOrd="17" destOrd="0" presId="urn:microsoft.com/office/officeart/2005/8/layout/cycle5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9E149D-9783-42AE-80B0-69C61D99FA1F}" type="doc">
      <dgm:prSet loTypeId="urn:microsoft.com/office/officeart/2005/8/layout/lProcess2" loCatId="relationship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7472470A-1929-4801-B1EE-0A73788A98AA}">
      <dgm:prSet phldrT="[Text]" custT="1"/>
      <dgm:spPr/>
      <dgm:t>
        <a:bodyPr/>
        <a:lstStyle/>
        <a:p>
          <a:r>
            <a:rPr lang="en-GB" sz="2800" dirty="0">
              <a:solidFill>
                <a:srgbClr val="853175"/>
              </a:solidFill>
            </a:rPr>
            <a:t>Summer</a:t>
          </a:r>
        </a:p>
      </dgm:t>
    </dgm:pt>
    <dgm:pt modelId="{910FF77E-2C6A-44B0-B35A-48DE308173F2}" type="parTrans" cxnId="{5E4ADF71-721E-453D-B049-80E908D879DB}">
      <dgm:prSet/>
      <dgm:spPr/>
      <dgm:t>
        <a:bodyPr/>
        <a:lstStyle/>
        <a:p>
          <a:endParaRPr lang="en-GB"/>
        </a:p>
      </dgm:t>
    </dgm:pt>
    <dgm:pt modelId="{7E45A567-38A0-4ADF-AF0A-3A2C502E9DEC}" type="sibTrans" cxnId="{5E4ADF71-721E-453D-B049-80E908D879DB}">
      <dgm:prSet/>
      <dgm:spPr/>
      <dgm:t>
        <a:bodyPr/>
        <a:lstStyle/>
        <a:p>
          <a:endParaRPr lang="en-GB"/>
        </a:p>
      </dgm:t>
    </dgm:pt>
    <dgm:pt modelId="{1A0F7797-0F22-441D-9CA0-A4E0AE93C09D}">
      <dgm:prSet phldrT="[Text]" custT="1"/>
      <dgm:spPr/>
      <dgm:t>
        <a:bodyPr/>
        <a:lstStyle/>
        <a:p>
          <a:r>
            <a:rPr lang="en-GB" sz="2800" dirty="0">
              <a:solidFill>
                <a:srgbClr val="853175"/>
              </a:solidFill>
            </a:rPr>
            <a:t>Soil Morgan P levels </a:t>
          </a:r>
        </a:p>
      </dgm:t>
    </dgm:pt>
    <dgm:pt modelId="{20B58AC0-AB66-4DF7-909E-C9FA973D7D55}" type="parTrans" cxnId="{0FED7ADF-6E88-4FCE-83D1-DEEB41D7F811}">
      <dgm:prSet/>
      <dgm:spPr/>
      <dgm:t>
        <a:bodyPr/>
        <a:lstStyle/>
        <a:p>
          <a:endParaRPr lang="en-GB"/>
        </a:p>
      </dgm:t>
    </dgm:pt>
    <dgm:pt modelId="{B389B553-ADBB-4131-AAF2-6CA423A2A962}" type="sibTrans" cxnId="{0FED7ADF-6E88-4FCE-83D1-DEEB41D7F811}">
      <dgm:prSet/>
      <dgm:spPr/>
      <dgm:t>
        <a:bodyPr/>
        <a:lstStyle/>
        <a:p>
          <a:endParaRPr lang="en-GB"/>
        </a:p>
      </dgm:t>
    </dgm:pt>
    <dgm:pt modelId="{A67DDF0E-A337-49E5-B9EF-03103EF27EA7}">
      <dgm:prSet custT="1"/>
      <dgm:spPr/>
      <dgm:t>
        <a:bodyPr/>
        <a:lstStyle/>
        <a:p>
          <a:r>
            <a:rPr lang="en-GB" sz="2800" dirty="0">
              <a:solidFill>
                <a:srgbClr val="853175"/>
              </a:solidFill>
            </a:rPr>
            <a:t>Winter</a:t>
          </a:r>
        </a:p>
      </dgm:t>
    </dgm:pt>
    <dgm:pt modelId="{37554D3B-BB48-4217-B355-016A60CDC6E6}" type="sibTrans" cxnId="{88DF2A15-AA30-49EE-A46F-D428B4ACD16D}">
      <dgm:prSet/>
      <dgm:spPr/>
      <dgm:t>
        <a:bodyPr/>
        <a:lstStyle/>
        <a:p>
          <a:endParaRPr lang="en-GB"/>
        </a:p>
      </dgm:t>
    </dgm:pt>
    <dgm:pt modelId="{81824609-F40E-46C3-AA71-391FDAAC15A1}" type="parTrans" cxnId="{88DF2A15-AA30-49EE-A46F-D428B4ACD16D}">
      <dgm:prSet/>
      <dgm:spPr/>
      <dgm:t>
        <a:bodyPr/>
        <a:lstStyle/>
        <a:p>
          <a:endParaRPr lang="en-GB"/>
        </a:p>
      </dgm:t>
    </dgm:pt>
    <dgm:pt modelId="{95D2203A-43F5-44FF-9348-AC152DEDBD31}" type="pres">
      <dgm:prSet presAssocID="{419E149D-9783-42AE-80B0-69C61D99FA1F}" presName="theList" presStyleCnt="0">
        <dgm:presLayoutVars>
          <dgm:dir/>
          <dgm:animLvl val="lvl"/>
          <dgm:resizeHandles val="exact"/>
        </dgm:presLayoutVars>
      </dgm:prSet>
      <dgm:spPr/>
    </dgm:pt>
    <dgm:pt modelId="{059C955E-C3CD-4DFA-B87F-58D03291315B}" type="pres">
      <dgm:prSet presAssocID="{1A0F7797-0F22-441D-9CA0-A4E0AE93C09D}" presName="compNode" presStyleCnt="0"/>
      <dgm:spPr/>
    </dgm:pt>
    <dgm:pt modelId="{E2875481-F992-4214-AEC8-76D81F0B1123}" type="pres">
      <dgm:prSet presAssocID="{1A0F7797-0F22-441D-9CA0-A4E0AE93C09D}" presName="aNode" presStyleLbl="bgShp" presStyleIdx="0" presStyleCnt="3" custLinFactNeighborX="-97409" custLinFactNeighborY="-601"/>
      <dgm:spPr/>
    </dgm:pt>
    <dgm:pt modelId="{1F2B9118-5F8C-4CB7-9307-392CB39A4A7E}" type="pres">
      <dgm:prSet presAssocID="{1A0F7797-0F22-441D-9CA0-A4E0AE93C09D}" presName="textNode" presStyleLbl="bgShp" presStyleIdx="0" presStyleCnt="3"/>
      <dgm:spPr/>
    </dgm:pt>
    <dgm:pt modelId="{164B3994-04C4-4C9E-98C8-3C3DDBCF8CBD}" type="pres">
      <dgm:prSet presAssocID="{1A0F7797-0F22-441D-9CA0-A4E0AE93C09D}" presName="compChildNode" presStyleCnt="0"/>
      <dgm:spPr/>
    </dgm:pt>
    <dgm:pt modelId="{5C4F8C40-257B-4A12-BC3F-A452808C9408}" type="pres">
      <dgm:prSet presAssocID="{1A0F7797-0F22-441D-9CA0-A4E0AE93C09D}" presName="theInnerList" presStyleCnt="0"/>
      <dgm:spPr/>
    </dgm:pt>
    <dgm:pt modelId="{64E30292-EF1D-4F7A-A0D0-E31D334B657C}" type="pres">
      <dgm:prSet presAssocID="{1A0F7797-0F22-441D-9CA0-A4E0AE93C09D}" presName="aSpace" presStyleCnt="0"/>
      <dgm:spPr/>
    </dgm:pt>
    <dgm:pt modelId="{FBE66B40-8FAA-4377-AA90-4F496048888F}" type="pres">
      <dgm:prSet presAssocID="{7472470A-1929-4801-B1EE-0A73788A98AA}" presName="compNode" presStyleCnt="0"/>
      <dgm:spPr/>
    </dgm:pt>
    <dgm:pt modelId="{C1E50AFA-43BA-471B-ADE4-C5431BE6309A}" type="pres">
      <dgm:prSet presAssocID="{7472470A-1929-4801-B1EE-0A73788A98AA}" presName="aNode" presStyleLbl="bgShp" presStyleIdx="1" presStyleCnt="3"/>
      <dgm:spPr/>
    </dgm:pt>
    <dgm:pt modelId="{98E92239-C7EC-4548-8251-47C141479C03}" type="pres">
      <dgm:prSet presAssocID="{7472470A-1929-4801-B1EE-0A73788A98AA}" presName="textNode" presStyleLbl="bgShp" presStyleIdx="1" presStyleCnt="3"/>
      <dgm:spPr/>
    </dgm:pt>
    <dgm:pt modelId="{52E39459-E5AF-40B0-99CF-EF58714ABA01}" type="pres">
      <dgm:prSet presAssocID="{7472470A-1929-4801-B1EE-0A73788A98AA}" presName="compChildNode" presStyleCnt="0"/>
      <dgm:spPr/>
    </dgm:pt>
    <dgm:pt modelId="{7C029F2F-3CA5-40AD-8410-C9A68B476502}" type="pres">
      <dgm:prSet presAssocID="{7472470A-1929-4801-B1EE-0A73788A98AA}" presName="theInnerList" presStyleCnt="0"/>
      <dgm:spPr/>
    </dgm:pt>
    <dgm:pt modelId="{920BF18A-E86F-4414-89D2-A31C0A4AEF65}" type="pres">
      <dgm:prSet presAssocID="{7472470A-1929-4801-B1EE-0A73788A98AA}" presName="aSpace" presStyleCnt="0"/>
      <dgm:spPr/>
    </dgm:pt>
    <dgm:pt modelId="{36D7195A-14DB-4EB4-9AC6-CE6500DF574C}" type="pres">
      <dgm:prSet presAssocID="{A67DDF0E-A337-49E5-B9EF-03103EF27EA7}" presName="compNode" presStyleCnt="0"/>
      <dgm:spPr/>
    </dgm:pt>
    <dgm:pt modelId="{5D232ACD-0D21-42E4-87F7-04E5EA04E182}" type="pres">
      <dgm:prSet presAssocID="{A67DDF0E-A337-49E5-B9EF-03103EF27EA7}" presName="aNode" presStyleLbl="bgShp" presStyleIdx="2" presStyleCnt="3"/>
      <dgm:spPr/>
    </dgm:pt>
    <dgm:pt modelId="{377274CA-05EC-4072-A991-9EE9EF0FACC8}" type="pres">
      <dgm:prSet presAssocID="{A67DDF0E-A337-49E5-B9EF-03103EF27EA7}" presName="textNode" presStyleLbl="bgShp" presStyleIdx="2" presStyleCnt="3"/>
      <dgm:spPr/>
    </dgm:pt>
    <dgm:pt modelId="{79CAEBF4-9399-4BFE-9149-8E76D2BDA2C2}" type="pres">
      <dgm:prSet presAssocID="{A67DDF0E-A337-49E5-B9EF-03103EF27EA7}" presName="compChildNode" presStyleCnt="0"/>
      <dgm:spPr/>
    </dgm:pt>
    <dgm:pt modelId="{BA3FA490-B37E-4848-B974-68D0B5BF12DC}" type="pres">
      <dgm:prSet presAssocID="{A67DDF0E-A337-49E5-B9EF-03103EF27EA7}" presName="theInnerList" presStyleCnt="0"/>
      <dgm:spPr/>
    </dgm:pt>
  </dgm:ptLst>
  <dgm:cxnLst>
    <dgm:cxn modelId="{F93AF609-7938-4859-9C3D-25EDE671D681}" type="presOf" srcId="{A67DDF0E-A337-49E5-B9EF-03103EF27EA7}" destId="{377274CA-05EC-4072-A991-9EE9EF0FACC8}" srcOrd="1" destOrd="0" presId="urn:microsoft.com/office/officeart/2005/8/layout/lProcess2"/>
    <dgm:cxn modelId="{88DF2A15-AA30-49EE-A46F-D428B4ACD16D}" srcId="{419E149D-9783-42AE-80B0-69C61D99FA1F}" destId="{A67DDF0E-A337-49E5-B9EF-03103EF27EA7}" srcOrd="2" destOrd="0" parTransId="{81824609-F40E-46C3-AA71-391FDAAC15A1}" sibTransId="{37554D3B-BB48-4217-B355-016A60CDC6E6}"/>
    <dgm:cxn modelId="{9F4E013C-63A3-4B7E-9C3A-1FB09B579E04}" type="presOf" srcId="{7472470A-1929-4801-B1EE-0A73788A98AA}" destId="{C1E50AFA-43BA-471B-ADE4-C5431BE6309A}" srcOrd="0" destOrd="0" presId="urn:microsoft.com/office/officeart/2005/8/layout/lProcess2"/>
    <dgm:cxn modelId="{5E4ADF71-721E-453D-B049-80E908D879DB}" srcId="{419E149D-9783-42AE-80B0-69C61D99FA1F}" destId="{7472470A-1929-4801-B1EE-0A73788A98AA}" srcOrd="1" destOrd="0" parTransId="{910FF77E-2C6A-44B0-B35A-48DE308173F2}" sibTransId="{7E45A567-38A0-4ADF-AF0A-3A2C502E9DEC}"/>
    <dgm:cxn modelId="{9429DD76-6EBF-4636-AFDD-8781B99FDBC9}" type="presOf" srcId="{419E149D-9783-42AE-80B0-69C61D99FA1F}" destId="{95D2203A-43F5-44FF-9348-AC152DEDBD31}" srcOrd="0" destOrd="0" presId="urn:microsoft.com/office/officeart/2005/8/layout/lProcess2"/>
    <dgm:cxn modelId="{45D50177-F5BE-463F-BA93-4057E99320D9}" type="presOf" srcId="{7472470A-1929-4801-B1EE-0A73788A98AA}" destId="{98E92239-C7EC-4548-8251-47C141479C03}" srcOrd="1" destOrd="0" presId="urn:microsoft.com/office/officeart/2005/8/layout/lProcess2"/>
    <dgm:cxn modelId="{D10B78D7-53E9-42CE-A712-6C0869CE7142}" type="presOf" srcId="{1A0F7797-0F22-441D-9CA0-A4E0AE93C09D}" destId="{E2875481-F992-4214-AEC8-76D81F0B1123}" srcOrd="0" destOrd="0" presId="urn:microsoft.com/office/officeart/2005/8/layout/lProcess2"/>
    <dgm:cxn modelId="{814B68DB-F645-40B8-82EE-5A6C130AF419}" type="presOf" srcId="{A67DDF0E-A337-49E5-B9EF-03103EF27EA7}" destId="{5D232ACD-0D21-42E4-87F7-04E5EA04E182}" srcOrd="0" destOrd="0" presId="urn:microsoft.com/office/officeart/2005/8/layout/lProcess2"/>
    <dgm:cxn modelId="{0FED7ADF-6E88-4FCE-83D1-DEEB41D7F811}" srcId="{419E149D-9783-42AE-80B0-69C61D99FA1F}" destId="{1A0F7797-0F22-441D-9CA0-A4E0AE93C09D}" srcOrd="0" destOrd="0" parTransId="{20B58AC0-AB66-4DF7-909E-C9FA973D7D55}" sibTransId="{B389B553-ADBB-4131-AAF2-6CA423A2A962}"/>
    <dgm:cxn modelId="{702E7DE7-45FF-43DC-8E26-33E0519A3884}" type="presOf" srcId="{1A0F7797-0F22-441D-9CA0-A4E0AE93C09D}" destId="{1F2B9118-5F8C-4CB7-9307-392CB39A4A7E}" srcOrd="1" destOrd="0" presId="urn:microsoft.com/office/officeart/2005/8/layout/lProcess2"/>
    <dgm:cxn modelId="{AB932A8F-0FE1-4842-9775-EAC724933279}" type="presParOf" srcId="{95D2203A-43F5-44FF-9348-AC152DEDBD31}" destId="{059C955E-C3CD-4DFA-B87F-58D03291315B}" srcOrd="0" destOrd="0" presId="urn:microsoft.com/office/officeart/2005/8/layout/lProcess2"/>
    <dgm:cxn modelId="{5B7E7481-C92D-4CE0-8A4C-03DD0C901D63}" type="presParOf" srcId="{059C955E-C3CD-4DFA-B87F-58D03291315B}" destId="{E2875481-F992-4214-AEC8-76D81F0B1123}" srcOrd="0" destOrd="0" presId="urn:microsoft.com/office/officeart/2005/8/layout/lProcess2"/>
    <dgm:cxn modelId="{6AF2D266-81E5-46C1-A4FD-4B6CF14A87A3}" type="presParOf" srcId="{059C955E-C3CD-4DFA-B87F-58D03291315B}" destId="{1F2B9118-5F8C-4CB7-9307-392CB39A4A7E}" srcOrd="1" destOrd="0" presId="urn:microsoft.com/office/officeart/2005/8/layout/lProcess2"/>
    <dgm:cxn modelId="{895DF4DD-46F0-466C-8EC8-2FA0B27BF3D6}" type="presParOf" srcId="{059C955E-C3CD-4DFA-B87F-58D03291315B}" destId="{164B3994-04C4-4C9E-98C8-3C3DDBCF8CBD}" srcOrd="2" destOrd="0" presId="urn:microsoft.com/office/officeart/2005/8/layout/lProcess2"/>
    <dgm:cxn modelId="{3C9DCF01-BDA0-40F3-80F2-A205191DF3F7}" type="presParOf" srcId="{164B3994-04C4-4C9E-98C8-3C3DDBCF8CBD}" destId="{5C4F8C40-257B-4A12-BC3F-A452808C9408}" srcOrd="0" destOrd="0" presId="urn:microsoft.com/office/officeart/2005/8/layout/lProcess2"/>
    <dgm:cxn modelId="{7F1E61DA-6622-497F-B4DD-CD0B4BAA9BCD}" type="presParOf" srcId="{95D2203A-43F5-44FF-9348-AC152DEDBD31}" destId="{64E30292-EF1D-4F7A-A0D0-E31D334B657C}" srcOrd="1" destOrd="0" presId="urn:microsoft.com/office/officeart/2005/8/layout/lProcess2"/>
    <dgm:cxn modelId="{CE78BC13-15D0-4F1B-AA68-8222E3D0EBD7}" type="presParOf" srcId="{95D2203A-43F5-44FF-9348-AC152DEDBD31}" destId="{FBE66B40-8FAA-4377-AA90-4F496048888F}" srcOrd="2" destOrd="0" presId="urn:microsoft.com/office/officeart/2005/8/layout/lProcess2"/>
    <dgm:cxn modelId="{258049A9-365E-4115-B933-347C49CE1BCB}" type="presParOf" srcId="{FBE66B40-8FAA-4377-AA90-4F496048888F}" destId="{C1E50AFA-43BA-471B-ADE4-C5431BE6309A}" srcOrd="0" destOrd="0" presId="urn:microsoft.com/office/officeart/2005/8/layout/lProcess2"/>
    <dgm:cxn modelId="{0820D627-5A4D-4DEE-A6C5-6D5C1CA785BF}" type="presParOf" srcId="{FBE66B40-8FAA-4377-AA90-4F496048888F}" destId="{98E92239-C7EC-4548-8251-47C141479C03}" srcOrd="1" destOrd="0" presId="urn:microsoft.com/office/officeart/2005/8/layout/lProcess2"/>
    <dgm:cxn modelId="{4A2B08D2-C232-48D5-9A08-29E23738F764}" type="presParOf" srcId="{FBE66B40-8FAA-4377-AA90-4F496048888F}" destId="{52E39459-E5AF-40B0-99CF-EF58714ABA01}" srcOrd="2" destOrd="0" presId="urn:microsoft.com/office/officeart/2005/8/layout/lProcess2"/>
    <dgm:cxn modelId="{10ED3F22-EAFA-4F5E-B531-3539E9F23C78}" type="presParOf" srcId="{52E39459-E5AF-40B0-99CF-EF58714ABA01}" destId="{7C029F2F-3CA5-40AD-8410-C9A68B476502}" srcOrd="0" destOrd="0" presId="urn:microsoft.com/office/officeart/2005/8/layout/lProcess2"/>
    <dgm:cxn modelId="{A467582C-F23E-4DAB-BAA4-9F4C50C58D0F}" type="presParOf" srcId="{95D2203A-43F5-44FF-9348-AC152DEDBD31}" destId="{920BF18A-E86F-4414-89D2-A31C0A4AEF65}" srcOrd="3" destOrd="0" presId="urn:microsoft.com/office/officeart/2005/8/layout/lProcess2"/>
    <dgm:cxn modelId="{17577B6A-4B5A-4256-8443-CC6626B2D9AE}" type="presParOf" srcId="{95D2203A-43F5-44FF-9348-AC152DEDBD31}" destId="{36D7195A-14DB-4EB4-9AC6-CE6500DF574C}" srcOrd="4" destOrd="0" presId="urn:microsoft.com/office/officeart/2005/8/layout/lProcess2"/>
    <dgm:cxn modelId="{D788BBA0-6531-4420-B7BD-EEA25E3C3003}" type="presParOf" srcId="{36D7195A-14DB-4EB4-9AC6-CE6500DF574C}" destId="{5D232ACD-0D21-42E4-87F7-04E5EA04E182}" srcOrd="0" destOrd="0" presId="urn:microsoft.com/office/officeart/2005/8/layout/lProcess2"/>
    <dgm:cxn modelId="{BE26F175-7DCE-4BEC-90DD-DA5D689D5A20}" type="presParOf" srcId="{36D7195A-14DB-4EB4-9AC6-CE6500DF574C}" destId="{377274CA-05EC-4072-A991-9EE9EF0FACC8}" srcOrd="1" destOrd="0" presId="urn:microsoft.com/office/officeart/2005/8/layout/lProcess2"/>
    <dgm:cxn modelId="{0D30D4C8-0615-4A83-81B0-96B6230C1D11}" type="presParOf" srcId="{36D7195A-14DB-4EB4-9AC6-CE6500DF574C}" destId="{79CAEBF4-9399-4BFE-9149-8E76D2BDA2C2}" srcOrd="2" destOrd="0" presId="urn:microsoft.com/office/officeart/2005/8/layout/lProcess2"/>
    <dgm:cxn modelId="{685C18F3-954E-4E54-BFC6-9A8392E201BD}" type="presParOf" srcId="{79CAEBF4-9399-4BFE-9149-8E76D2BDA2C2}" destId="{BA3FA490-B37E-4848-B974-68D0B5BF12D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62F9C-2E8E-412F-868C-340792784327}">
      <dsp:nvSpPr>
        <dsp:cNvPr id="0" name=""/>
        <dsp:cNvSpPr/>
      </dsp:nvSpPr>
      <dsp:spPr>
        <a:xfrm>
          <a:off x="3647157" y="2809"/>
          <a:ext cx="1549994" cy="10074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Define objectives</a:t>
          </a:r>
        </a:p>
      </dsp:txBody>
      <dsp:txXfrm>
        <a:off x="3696339" y="51991"/>
        <a:ext cx="1451630" cy="909132"/>
      </dsp:txXfrm>
    </dsp:sp>
    <dsp:sp modelId="{708B63F1-FF52-4166-ABDA-7E7FF06571A7}">
      <dsp:nvSpPr>
        <dsp:cNvPr id="0" name=""/>
        <dsp:cNvSpPr/>
      </dsp:nvSpPr>
      <dsp:spPr>
        <a:xfrm>
          <a:off x="2050324" y="506558"/>
          <a:ext cx="4743660" cy="4743660"/>
        </a:xfrm>
        <a:custGeom>
          <a:avLst/>
          <a:gdLst/>
          <a:ahLst/>
          <a:cxnLst/>
          <a:rect l="0" t="0" r="0" b="0"/>
          <a:pathLst>
            <a:path>
              <a:moveTo>
                <a:pt x="3253829" y="170091"/>
              </a:moveTo>
              <a:arcTo wR="2371830" hR="2371830" stAng="17509839" swAng="498627"/>
            </a:path>
          </a:pathLst>
        </a:custGeom>
        <a:noFill/>
        <a:ln w="12700" cap="flat" cmpd="sng" algn="ctr">
          <a:solidFill>
            <a:srgbClr val="6258C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13312-875A-4539-BC99-656689208F3F}">
      <dsp:nvSpPr>
        <dsp:cNvPr id="0" name=""/>
        <dsp:cNvSpPr/>
      </dsp:nvSpPr>
      <dsp:spPr>
        <a:xfrm>
          <a:off x="5304207" y="886954"/>
          <a:ext cx="2344026" cy="1611037"/>
        </a:xfrm>
        <a:prstGeom prst="roundRect">
          <a:avLst/>
        </a:prstGeom>
        <a:solidFill>
          <a:schemeClr val="accent5">
            <a:hueOff val="-1374061"/>
            <a:satOff val="-2140"/>
            <a:lumOff val="4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Develop conceptual model of the system with experts and  stakeholders</a:t>
          </a:r>
        </a:p>
      </dsp:txBody>
      <dsp:txXfrm>
        <a:off x="5382851" y="965598"/>
        <a:ext cx="2186738" cy="1453749"/>
      </dsp:txXfrm>
    </dsp:sp>
    <dsp:sp modelId="{A240D8F3-5F4F-4AF0-93D0-D0A767783D0D}">
      <dsp:nvSpPr>
        <dsp:cNvPr id="0" name=""/>
        <dsp:cNvSpPr/>
      </dsp:nvSpPr>
      <dsp:spPr>
        <a:xfrm>
          <a:off x="2022243" y="14676"/>
          <a:ext cx="4743660" cy="4743660"/>
        </a:xfrm>
        <a:custGeom>
          <a:avLst/>
          <a:gdLst/>
          <a:ahLst/>
          <a:cxnLst/>
          <a:rect l="0" t="0" r="0" b="0"/>
          <a:pathLst>
            <a:path>
              <a:moveTo>
                <a:pt x="4731348" y="2613185"/>
              </a:moveTo>
              <a:arcTo wR="2371830" hR="2371830" stAng="350428" swAng="569330"/>
            </a:path>
          </a:pathLst>
        </a:custGeom>
        <a:noFill/>
        <a:ln w="12700" cap="flat" cmpd="sng" algn="ctr">
          <a:solidFill>
            <a:srgbClr val="6258C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23A3B-8090-454F-A90C-09C83137C334}">
      <dsp:nvSpPr>
        <dsp:cNvPr id="0" name=""/>
        <dsp:cNvSpPr/>
      </dsp:nvSpPr>
      <dsp:spPr>
        <a:xfrm>
          <a:off x="5426580" y="3138142"/>
          <a:ext cx="2099251" cy="1250706"/>
        </a:xfrm>
        <a:prstGeom prst="roundRect">
          <a:avLst/>
        </a:prstGeom>
        <a:solidFill>
          <a:schemeClr val="accent5">
            <a:hueOff val="-2748122"/>
            <a:satOff val="-4281"/>
            <a:lumOff val="8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kern="1200" dirty="0"/>
            <a:t>Parameterise model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5487634" y="3199196"/>
        <a:ext cx="1977143" cy="1128598"/>
      </dsp:txXfrm>
    </dsp:sp>
    <dsp:sp modelId="{59C8D6C6-5B35-4FF7-AEB1-F5DAE5787426}">
      <dsp:nvSpPr>
        <dsp:cNvPr id="0" name=""/>
        <dsp:cNvSpPr/>
      </dsp:nvSpPr>
      <dsp:spPr>
        <a:xfrm>
          <a:off x="1726444" y="701302"/>
          <a:ext cx="4743660" cy="4743660"/>
        </a:xfrm>
        <a:custGeom>
          <a:avLst/>
          <a:gdLst/>
          <a:ahLst/>
          <a:cxnLst/>
          <a:rect l="0" t="0" r="0" b="0"/>
          <a:pathLst>
            <a:path>
              <a:moveTo>
                <a:pt x="4242630" y="3829802"/>
              </a:moveTo>
              <a:arcTo wR="2371830" hR="2371830" stAng="2275823" swAng="770296"/>
            </a:path>
          </a:pathLst>
        </a:custGeom>
        <a:noFill/>
        <a:ln w="12700" cap="flat" cmpd="sng" algn="ctr">
          <a:solidFill>
            <a:srgbClr val="6258C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12498-AAE6-4DC1-A740-C8E526A8727F}">
      <dsp:nvSpPr>
        <dsp:cNvPr id="0" name=""/>
        <dsp:cNvSpPr/>
      </dsp:nvSpPr>
      <dsp:spPr>
        <a:xfrm>
          <a:off x="3241468" y="4749280"/>
          <a:ext cx="2216988" cy="1007496"/>
        </a:xfrm>
        <a:prstGeom prst="roundRect">
          <a:avLst/>
        </a:prstGeom>
        <a:solidFill>
          <a:schemeClr val="accent5">
            <a:hueOff val="-4122183"/>
            <a:satOff val="-6421"/>
            <a:lumOff val="12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Discretize model states &amp; derive probabilities</a:t>
          </a:r>
        </a:p>
      </dsp:txBody>
      <dsp:txXfrm>
        <a:off x="3290650" y="4798462"/>
        <a:ext cx="2118624" cy="909132"/>
      </dsp:txXfrm>
    </dsp:sp>
    <dsp:sp modelId="{329444EE-B363-4DA2-AF70-49E391C4A2EB}">
      <dsp:nvSpPr>
        <dsp:cNvPr id="0" name=""/>
        <dsp:cNvSpPr/>
      </dsp:nvSpPr>
      <dsp:spPr>
        <a:xfrm>
          <a:off x="2475739" y="822852"/>
          <a:ext cx="4743660" cy="4743660"/>
        </a:xfrm>
        <a:custGeom>
          <a:avLst/>
          <a:gdLst/>
          <a:ahLst/>
          <a:cxnLst/>
          <a:rect l="0" t="0" r="0" b="0"/>
          <a:pathLst>
            <a:path>
              <a:moveTo>
                <a:pt x="651214" y="4004331"/>
              </a:moveTo>
              <a:arcTo wR="2371830" hR="2371830" stAng="8190318" swAng="704666"/>
            </a:path>
          </a:pathLst>
        </a:custGeom>
        <a:noFill/>
        <a:ln w="12700" cap="flat" cmpd="sng" algn="ctr">
          <a:solidFill>
            <a:srgbClr val="6258C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535C3-8F72-47D2-B4B8-7950871B0F87}">
      <dsp:nvSpPr>
        <dsp:cNvPr id="0" name=""/>
        <dsp:cNvSpPr/>
      </dsp:nvSpPr>
      <dsp:spPr>
        <a:xfrm>
          <a:off x="1653335" y="3295822"/>
          <a:ext cx="1549994" cy="1007496"/>
        </a:xfrm>
        <a:prstGeom prst="roundRect">
          <a:avLst/>
        </a:prstGeom>
        <a:solidFill>
          <a:schemeClr val="accent5">
            <a:hueOff val="-5496244"/>
            <a:satOff val="-8562"/>
            <a:lumOff val="16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Evaluate model sensitivity</a:t>
          </a:r>
        </a:p>
      </dsp:txBody>
      <dsp:txXfrm>
        <a:off x="1702517" y="3345004"/>
        <a:ext cx="1451630" cy="909132"/>
      </dsp:txXfrm>
    </dsp:sp>
    <dsp:sp modelId="{6CDFE476-6E40-4C7E-BBF5-B0872FC070DB}">
      <dsp:nvSpPr>
        <dsp:cNvPr id="0" name=""/>
        <dsp:cNvSpPr/>
      </dsp:nvSpPr>
      <dsp:spPr>
        <a:xfrm>
          <a:off x="2201397" y="374824"/>
          <a:ext cx="4743660" cy="4743660"/>
        </a:xfrm>
        <a:custGeom>
          <a:avLst/>
          <a:gdLst/>
          <a:ahLst/>
          <a:cxnLst/>
          <a:rect l="0" t="0" r="0" b="0"/>
          <a:pathLst>
            <a:path>
              <a:moveTo>
                <a:pt x="39827" y="2804661"/>
              </a:moveTo>
              <a:arcTo wR="2371830" hR="2371830" stAng="10169117" swAng="519395"/>
            </a:path>
          </a:pathLst>
        </a:custGeom>
        <a:noFill/>
        <a:ln w="12700" cap="flat" cmpd="sng" algn="ctr">
          <a:solidFill>
            <a:srgbClr val="6258C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1DDD4-7A1E-4B96-829F-9642AB4E9BD6}">
      <dsp:nvSpPr>
        <dsp:cNvPr id="0" name=""/>
        <dsp:cNvSpPr/>
      </dsp:nvSpPr>
      <dsp:spPr>
        <a:xfrm>
          <a:off x="1486763" y="1330071"/>
          <a:ext cx="1762778" cy="1374578"/>
        </a:xfrm>
        <a:prstGeom prst="roundRect">
          <a:avLst/>
        </a:prstGeom>
        <a:solidFill>
          <a:schemeClr val="accent5">
            <a:hueOff val="-6870305"/>
            <a:satOff val="-10702"/>
            <a:lumOff val="2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Spatial application - modelled scenarios</a:t>
          </a:r>
        </a:p>
      </dsp:txBody>
      <dsp:txXfrm>
        <a:off x="1553864" y="1397172"/>
        <a:ext cx="1628576" cy="1240376"/>
      </dsp:txXfrm>
    </dsp:sp>
    <dsp:sp modelId="{78FB0C9D-F830-4A19-932A-70FB52B5E810}">
      <dsp:nvSpPr>
        <dsp:cNvPr id="0" name=""/>
        <dsp:cNvSpPr/>
      </dsp:nvSpPr>
      <dsp:spPr>
        <a:xfrm>
          <a:off x="2347369" y="380644"/>
          <a:ext cx="4743660" cy="4743660"/>
        </a:xfrm>
        <a:custGeom>
          <a:avLst/>
          <a:gdLst/>
          <a:ahLst/>
          <a:cxnLst/>
          <a:rect l="0" t="0" r="0" b="0"/>
          <a:pathLst>
            <a:path>
              <a:moveTo>
                <a:pt x="610849" y="782954"/>
              </a:moveTo>
              <a:arcTo wR="2371830" hR="2371830" stAng="13323534" swAng="951583"/>
            </a:path>
          </a:pathLst>
        </a:custGeom>
        <a:noFill/>
        <a:ln w="12700" cap="flat" cmpd="sng" algn="ctr">
          <a:solidFill>
            <a:srgbClr val="6258C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75481-F992-4214-AEC8-76D81F0B1123}">
      <dsp:nvSpPr>
        <dsp:cNvPr id="0" name=""/>
        <dsp:cNvSpPr/>
      </dsp:nvSpPr>
      <dsp:spPr>
        <a:xfrm>
          <a:off x="0" y="0"/>
          <a:ext cx="2875151" cy="578819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rgbClr val="853175"/>
              </a:solidFill>
            </a:rPr>
            <a:t>Soil Morgan P levels </a:t>
          </a:r>
        </a:p>
      </dsp:txBody>
      <dsp:txXfrm>
        <a:off x="0" y="0"/>
        <a:ext cx="2875151" cy="1736457"/>
      </dsp:txXfrm>
    </dsp:sp>
    <dsp:sp modelId="{C1E50AFA-43BA-471B-ADE4-C5431BE6309A}">
      <dsp:nvSpPr>
        <dsp:cNvPr id="0" name=""/>
        <dsp:cNvSpPr/>
      </dsp:nvSpPr>
      <dsp:spPr>
        <a:xfrm>
          <a:off x="3091894" y="0"/>
          <a:ext cx="2875151" cy="578819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rgbClr val="853175"/>
              </a:solidFill>
            </a:rPr>
            <a:t>Summer</a:t>
          </a:r>
        </a:p>
      </dsp:txBody>
      <dsp:txXfrm>
        <a:off x="3091894" y="0"/>
        <a:ext cx="2875151" cy="1736457"/>
      </dsp:txXfrm>
    </dsp:sp>
    <dsp:sp modelId="{5D232ACD-0D21-42E4-87F7-04E5EA04E182}">
      <dsp:nvSpPr>
        <dsp:cNvPr id="0" name=""/>
        <dsp:cNvSpPr/>
      </dsp:nvSpPr>
      <dsp:spPr>
        <a:xfrm>
          <a:off x="6182682" y="0"/>
          <a:ext cx="2875151" cy="578819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rgbClr val="853175"/>
              </a:solidFill>
            </a:rPr>
            <a:t>Winter</a:t>
          </a:r>
        </a:p>
      </dsp:txBody>
      <dsp:txXfrm>
        <a:off x="6182682" y="0"/>
        <a:ext cx="2875151" cy="1736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81A08C7-7B2D-46A1-8571-DF4AFAE37544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9682C4B-8695-44EB-82FB-B6793845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9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82C4B-8695-44EB-82FB-B679384556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14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82C4B-8695-44EB-82FB-B679384556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223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82C4B-8695-44EB-82FB-B679384556C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451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just a sub-set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82C4B-8695-44EB-82FB-B679384556C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606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82C4B-8695-44EB-82FB-B679384556C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300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82C4B-8695-44EB-82FB-B679384556C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995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82C4B-8695-44EB-82FB-B679384556C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572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82C4B-8695-44EB-82FB-B679384556C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29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74315" y="2215546"/>
            <a:ext cx="6139877" cy="647015"/>
          </a:xfrm>
        </p:spPr>
        <p:txBody>
          <a:bodyPr anchor="t" anchorCtr="0">
            <a:spAutoFit/>
          </a:bodyPr>
          <a:lstStyle>
            <a:lvl1pPr algn="l">
              <a:defRPr sz="3600" b="1" i="0">
                <a:solidFill>
                  <a:srgbClr val="555559"/>
                </a:solidFill>
              </a:defRPr>
            </a:lvl1pPr>
          </a:lstStyle>
          <a:p>
            <a:r>
              <a:rPr lang="en-GB" dirty="0"/>
              <a:t>Click to edit title 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4315" y="5622153"/>
            <a:ext cx="5908148" cy="461665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2400" b="1" i="0" baseline="0">
                <a:solidFill>
                  <a:srgbClr val="79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 Presentation by Presenter’s Name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381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49427-101C-9342-B4D0-0FE54A334EC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JHI_logo_Hori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88" y="5025458"/>
            <a:ext cx="2145164" cy="992664"/>
          </a:xfrm>
          <a:prstGeom prst="rect">
            <a:avLst/>
          </a:prstGeom>
        </p:spPr>
      </p:pic>
      <p:pic>
        <p:nvPicPr>
          <p:cNvPr id="2" name="Picture 1" descr="multi colour strip PEOPL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35" b="-1"/>
          <a:stretch/>
        </p:blipFill>
        <p:spPr>
          <a:xfrm>
            <a:off x="-22847" y="-1"/>
            <a:ext cx="9198059" cy="186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0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6346"/>
            <a:ext cx="7366038" cy="729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6D96-C350-4843-B71C-3443AE11BC4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Content Placeholder 3" descr="JHI_Vert_We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23" r="-135523"/>
          <a:stretch>
            <a:fillRect/>
          </a:stretch>
        </p:blipFill>
        <p:spPr>
          <a:xfrm>
            <a:off x="7573037" y="167543"/>
            <a:ext cx="2111704" cy="1161356"/>
          </a:xfrm>
          <a:prstGeom prst="rect">
            <a:avLst/>
          </a:prstGeom>
        </p:spPr>
      </p:pic>
      <p:pic>
        <p:nvPicPr>
          <p:cNvPr id="4" name="Picture 3" descr="grey icons.png"/>
          <p:cNvPicPr>
            <a:picLocks noChangeAspect="1"/>
          </p:cNvPicPr>
          <p:nvPr userDrawn="1"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4" y="6094577"/>
            <a:ext cx="8246157" cy="6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1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346"/>
            <a:ext cx="7501154" cy="7297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5802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458492"/>
            <a:ext cx="9144000" cy="0"/>
          </a:xfrm>
          <a:prstGeom prst="line">
            <a:avLst/>
          </a:prstGeom>
          <a:ln w="38100" cmpd="sng">
            <a:solidFill>
              <a:srgbClr val="5555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482014"/>
            <a:ext cx="9144000" cy="2400300"/>
          </a:xfrm>
        </p:spPr>
        <p:txBody>
          <a:bodyPr/>
          <a:lstStyle/>
          <a:p>
            <a:r>
              <a:rPr lang="en-US" dirty="0"/>
              <a:t>Drag picture here or click icon</a:t>
            </a:r>
          </a:p>
        </p:txBody>
      </p:sp>
      <p:pic>
        <p:nvPicPr>
          <p:cNvPr id="11" name="Content Placeholder 3" descr="JHI_Vert_We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23" r="-135523"/>
          <a:stretch>
            <a:fillRect/>
          </a:stretch>
        </p:blipFill>
        <p:spPr>
          <a:xfrm>
            <a:off x="7573037" y="167543"/>
            <a:ext cx="2111704" cy="116135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7156D96-C350-4843-B71C-3443AE11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7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-4686" y="-31405"/>
            <a:ext cx="3508375" cy="3461343"/>
          </a:xfrm>
        </p:spPr>
        <p:txBody>
          <a:bodyPr/>
          <a:lstStyle/>
          <a:p>
            <a:r>
              <a:rPr lang="en-US" dirty="0"/>
              <a:t>Drag picture here or click icon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-3475" y="3472372"/>
            <a:ext cx="3508375" cy="341062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picture here or click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66" y="296346"/>
            <a:ext cx="4041775" cy="91015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2166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216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3" descr="JHI_Vert_We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23" r="-135523"/>
          <a:stretch>
            <a:fillRect/>
          </a:stretch>
        </p:blipFill>
        <p:spPr>
          <a:xfrm>
            <a:off x="7573037" y="167543"/>
            <a:ext cx="2111704" cy="116135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522137" y="-34814"/>
            <a:ext cx="0" cy="6892815"/>
          </a:xfrm>
          <a:prstGeom prst="line">
            <a:avLst/>
          </a:prstGeom>
          <a:ln w="38100" cmpd="sng">
            <a:solidFill>
              <a:srgbClr val="5555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0" y="3447372"/>
            <a:ext cx="3508452" cy="0"/>
          </a:xfrm>
          <a:prstGeom prst="line">
            <a:avLst/>
          </a:prstGeom>
          <a:ln w="38100" cmpd="sng">
            <a:solidFill>
              <a:srgbClr val="5555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7156D96-C350-4843-B71C-3443AE11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3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6D96-C350-4843-B71C-3443AE11BC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21666" y="296346"/>
            <a:ext cx="4041775" cy="91015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2166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0216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Content Placeholder 3" descr="JHI_Vert_We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23" r="-135523"/>
          <a:stretch>
            <a:fillRect/>
          </a:stretch>
        </p:blipFill>
        <p:spPr>
          <a:xfrm>
            <a:off x="7573037" y="167543"/>
            <a:ext cx="2111704" cy="116135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522137" y="-34814"/>
            <a:ext cx="0" cy="6892815"/>
          </a:xfrm>
          <a:prstGeom prst="line">
            <a:avLst/>
          </a:prstGeom>
          <a:ln w="38100" cmpd="sng">
            <a:solidFill>
              <a:srgbClr val="5555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-21310" y="0"/>
            <a:ext cx="3522663" cy="6858000"/>
          </a:xfrm>
        </p:spPr>
        <p:txBody>
          <a:bodyPr/>
          <a:lstStyle/>
          <a:p>
            <a:r>
              <a:rPr lang="en-US" dirty="0"/>
              <a:t>Drag picture here or click icon</a:t>
            </a:r>
          </a:p>
        </p:txBody>
      </p:sp>
    </p:spTree>
    <p:extLst>
      <p:ext uri="{BB962C8B-B14F-4D97-AF65-F5344CB8AC3E}">
        <p14:creationId xmlns:p14="http://schemas.microsoft.com/office/powerpoint/2010/main" val="32046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35469"/>
            <a:ext cx="6271595" cy="729720"/>
          </a:xfrm>
        </p:spPr>
        <p:txBody>
          <a:bodyPr>
            <a:normAutofit/>
          </a:bodyPr>
          <a:lstStyle>
            <a:lvl1pPr>
              <a:defRPr sz="2400" b="0"/>
            </a:lvl1pPr>
          </a:lstStyle>
          <a:p>
            <a:r>
              <a:rPr lang="en-GB" dirty="0"/>
              <a:t>Thanks to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6" name="Content Placeholder 3" descr="JHI_Vert_We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23" r="-135523"/>
          <a:stretch>
            <a:fillRect/>
          </a:stretch>
        </p:blipFill>
        <p:spPr>
          <a:xfrm>
            <a:off x="7573037" y="167543"/>
            <a:ext cx="2111704" cy="1161356"/>
          </a:xfrm>
          <a:prstGeom prst="rect">
            <a:avLst/>
          </a:prstGeom>
        </p:spPr>
      </p:pic>
      <p:pic>
        <p:nvPicPr>
          <p:cNvPr id="7" name="Picture 6" descr="SG_Dual_linear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19" y="6033529"/>
            <a:ext cx="2093943" cy="382483"/>
          </a:xfrm>
          <a:prstGeom prst="rect">
            <a:avLst/>
          </a:prstGeom>
        </p:spPr>
      </p:pic>
      <p:pic>
        <p:nvPicPr>
          <p:cNvPr id="8" name="Picture 7" descr="AthenaSWANBronzeAward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76" y="5824890"/>
            <a:ext cx="1211003" cy="664391"/>
          </a:xfrm>
          <a:prstGeom prst="rect">
            <a:avLst/>
          </a:prstGeom>
        </p:spPr>
      </p:pic>
      <p:pic>
        <p:nvPicPr>
          <p:cNvPr id="10" name="Picture 9" descr="SGS_ISO 9001_TCL_HR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25" y="5751621"/>
            <a:ext cx="702868" cy="686106"/>
          </a:xfrm>
          <a:prstGeom prst="rect">
            <a:avLst/>
          </a:prstGeom>
        </p:spPr>
      </p:pic>
      <p:pic>
        <p:nvPicPr>
          <p:cNvPr id="11" name="Picture 10" descr="SGS_ISO 14001_TCL_HR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9" y="5770883"/>
            <a:ext cx="683135" cy="666843"/>
          </a:xfrm>
          <a:prstGeom prst="rect">
            <a:avLst/>
          </a:prstGeom>
        </p:spPr>
      </p:pic>
      <p:pic>
        <p:nvPicPr>
          <p:cNvPr id="3" name="Picture 2" descr="stonewallscot-diversitychampion-logo-black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76" y="5751621"/>
            <a:ext cx="865868" cy="88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6346"/>
            <a:ext cx="8229600" cy="729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56D96-C350-4843-B71C-3443AE11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4" r:id="rId6"/>
  </p:sldLayoutIdLst>
  <p:txStyles>
    <p:titleStyle>
      <a:lvl1pPr marL="0" indent="0" algn="l" defTabSz="457200" rtl="0" eaLnBrk="1" latinLnBrk="0" hangingPunct="1">
        <a:spcBef>
          <a:spcPct val="0"/>
        </a:spcBef>
        <a:buClr>
          <a:srgbClr val="799934"/>
        </a:buClr>
        <a:buFont typeface="Arial"/>
        <a:buNone/>
        <a:defRPr sz="3600" b="1" i="0" kern="1200">
          <a:solidFill>
            <a:srgbClr val="5555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99934"/>
        </a:buClr>
        <a:buFont typeface="Wingdings" charset="2"/>
        <a:buChar char="§"/>
        <a:defRPr sz="3200" kern="1200">
          <a:solidFill>
            <a:srgbClr val="5555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9E15"/>
        </a:buClr>
        <a:buFont typeface="Wingdings" charset="2"/>
        <a:buChar char="§"/>
        <a:defRPr sz="2800" kern="1200">
          <a:solidFill>
            <a:srgbClr val="5555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48C"/>
        </a:buClr>
        <a:buFont typeface="Wingdings" charset="2"/>
        <a:buChar char="§"/>
        <a:defRPr sz="2400" kern="1200">
          <a:solidFill>
            <a:srgbClr val="5555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F009E"/>
        </a:buClr>
        <a:buFont typeface="Wingdings" charset="2"/>
        <a:buChar char="§"/>
        <a:defRPr sz="2000" kern="1200">
          <a:solidFill>
            <a:srgbClr val="5555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853175"/>
        </a:buClr>
        <a:buFont typeface="Wingdings" charset="2"/>
        <a:buChar char="§"/>
        <a:defRPr sz="2000" kern="1200">
          <a:solidFill>
            <a:srgbClr val="5555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1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9.emf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8.emf"/><Relationship Id="rId4" Type="http://schemas.openxmlformats.org/officeDocument/2006/relationships/diagramLayout" Target="../diagrams/layout2.xml"/><Relationship Id="rId9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iriam.glendell@hutton.ac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oi.org/10.2134/jeq2019.05.019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diagramData" Target="../diagrams/data1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diagramDrawing" Target="../diagrams/drawing1.xml"/><Relationship Id="rId5" Type="http://schemas.openxmlformats.org/officeDocument/2006/relationships/image" Target="../media/image15.emf"/><Relationship Id="rId15" Type="http://schemas.openxmlformats.org/officeDocument/2006/relationships/image" Target="../media/image20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4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315" y="2215546"/>
            <a:ext cx="8195370" cy="175432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 systems approach to modelling phosphorus pollution risk in Scottish rivers using Bayesian Belief Networks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314" y="4247532"/>
            <a:ext cx="5990281" cy="1938992"/>
          </a:xfrm>
        </p:spPr>
        <p:txBody>
          <a:bodyPr/>
          <a:lstStyle/>
          <a:p>
            <a:r>
              <a:rPr lang="en-GB" dirty="0"/>
              <a:t>Miriam Glendell, Andy Vinten, Samia Richards, Zisis Gagkas, Allan Lilly, Nikki Baggaley, Malcolm Coull, Nick Schurch, Alessandro Gimona, Ina Pohle, Mads Troldborg and Marc Stutter</a:t>
            </a:r>
            <a:endParaRPr lang="en-US" dirty="0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35B03C19-1C6F-4ABB-86DB-4BD35605D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041" y="640801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2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9C069-EB96-4122-8147-197E5D33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5785"/>
            <a:ext cx="8038213" cy="876177"/>
          </a:xfrm>
          <a:solidFill>
            <a:srgbClr val="67A0B9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Influence of seasonal dilution on water quality is greater than soil P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C86309-EA4E-4668-8AB3-3BA82262AE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533998"/>
              </p:ext>
            </p:extLst>
          </p:nvPr>
        </p:nvGraphicFramePr>
        <p:xfrm>
          <a:off x="63796" y="1096700"/>
          <a:ext cx="9058940" cy="578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29DB9EEB-19A9-4CA9-8940-2722D81F6919}"/>
              </a:ext>
            </a:extLst>
          </p:cNvPr>
          <p:cNvGrpSpPr/>
          <p:nvPr/>
        </p:nvGrpSpPr>
        <p:grpSpPr>
          <a:xfrm>
            <a:off x="905280" y="2757546"/>
            <a:ext cx="848412" cy="829804"/>
            <a:chOff x="424384" y="2860630"/>
            <a:chExt cx="848412" cy="82980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739790E-6110-4AAF-8A37-723354D86302}"/>
                </a:ext>
              </a:extLst>
            </p:cNvPr>
            <p:cNvSpPr/>
            <p:nvPr/>
          </p:nvSpPr>
          <p:spPr>
            <a:xfrm>
              <a:off x="424384" y="2860630"/>
              <a:ext cx="848412" cy="8298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531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27CF227-BB48-44F3-AB78-F0C052AC5406}"/>
                </a:ext>
              </a:extLst>
            </p:cNvPr>
            <p:cNvSpPr txBox="1"/>
            <p:nvPr/>
          </p:nvSpPr>
          <p:spPr>
            <a:xfrm>
              <a:off x="650931" y="2960015"/>
              <a:ext cx="4465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853175"/>
                  </a:solidFill>
                </a:rPr>
                <a:t>L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8A1D2E-0F73-45A9-BE88-A6348565515F}"/>
              </a:ext>
            </a:extLst>
          </p:cNvPr>
          <p:cNvGrpSpPr/>
          <p:nvPr/>
        </p:nvGrpSpPr>
        <p:grpSpPr>
          <a:xfrm>
            <a:off x="877770" y="4152081"/>
            <a:ext cx="848412" cy="829804"/>
            <a:chOff x="424384" y="2860630"/>
            <a:chExt cx="848412" cy="82980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A720E5C-5E17-4F7F-B021-D24247CF044A}"/>
                </a:ext>
              </a:extLst>
            </p:cNvPr>
            <p:cNvSpPr/>
            <p:nvPr/>
          </p:nvSpPr>
          <p:spPr>
            <a:xfrm>
              <a:off x="424384" y="2860630"/>
              <a:ext cx="848412" cy="8298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531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7BAB55-AFFD-4F11-858F-3F3E29E697B8}"/>
                </a:ext>
              </a:extLst>
            </p:cNvPr>
            <p:cNvSpPr txBox="1"/>
            <p:nvPr/>
          </p:nvSpPr>
          <p:spPr>
            <a:xfrm>
              <a:off x="574121" y="2960015"/>
              <a:ext cx="5714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853175"/>
                  </a:solidFill>
                </a:rPr>
                <a:t>M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CA11224-5D90-4A12-98D0-912C215F5DDC}"/>
              </a:ext>
            </a:extLst>
          </p:cNvPr>
          <p:cNvGrpSpPr/>
          <p:nvPr/>
        </p:nvGrpSpPr>
        <p:grpSpPr>
          <a:xfrm>
            <a:off x="857222" y="5713008"/>
            <a:ext cx="848412" cy="829804"/>
            <a:chOff x="424384" y="2860630"/>
            <a:chExt cx="848412" cy="82980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DAF2973-18B2-4F97-93F8-B0DBC0C0EA56}"/>
                </a:ext>
              </a:extLst>
            </p:cNvPr>
            <p:cNvSpPr/>
            <p:nvPr/>
          </p:nvSpPr>
          <p:spPr>
            <a:xfrm>
              <a:off x="424384" y="2860630"/>
              <a:ext cx="848412" cy="8298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5317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BD9119-9431-4A80-AB23-BAE9591F3779}"/>
                </a:ext>
              </a:extLst>
            </p:cNvPr>
            <p:cNvSpPr txBox="1"/>
            <p:nvPr/>
          </p:nvSpPr>
          <p:spPr>
            <a:xfrm>
              <a:off x="607917" y="2960015"/>
              <a:ext cx="4336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853175"/>
                  </a:solidFill>
                </a:rPr>
                <a:t>H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A4CB3CE-DA8D-4B28-8111-57771E6714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4488" y="2209265"/>
            <a:ext cx="2684552" cy="14707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6DB919-4FE2-4AF2-BD34-AE619FBB44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4488" y="3720077"/>
            <a:ext cx="2684552" cy="14707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4A34FE-112D-4860-9E0E-E4A136D09F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7077" y="5274001"/>
            <a:ext cx="2684555" cy="14259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0D94F4-9FC4-45D3-B2B0-928830BC1F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6360" y="5247613"/>
            <a:ext cx="2650875" cy="14523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3954465-9E41-46DD-A6A4-9B18C912E0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36359" y="3707680"/>
            <a:ext cx="2684553" cy="147079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BB64F22-E562-4730-9986-BF3B7C13DF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6360" y="2203364"/>
            <a:ext cx="2684552" cy="147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84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71C9C895-4AFA-496A-A074-F8C2A4BCF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7285" y="461657"/>
            <a:ext cx="3907642" cy="3525743"/>
          </a:xfr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FD7BF5CC-3B50-4892-A7CD-8800D1212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83" y="416793"/>
            <a:ext cx="3907642" cy="3525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FE41A5-A9A3-4A6A-93B0-61FD468F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715"/>
            <a:ext cx="7814927" cy="642551"/>
          </a:xfrm>
          <a:solidFill>
            <a:srgbClr val="67A0B9"/>
          </a:solidFill>
        </p:spPr>
        <p:txBody>
          <a:bodyPr>
            <a:no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Spatial risk maps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80AB411C-F889-4608-A2F9-9272C0FA8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13" y="3597662"/>
            <a:ext cx="3907642" cy="3536795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37F87424-AEBF-4640-9E21-577613A97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370" y="3600186"/>
            <a:ext cx="3907642" cy="35367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71B013-5B1A-41EF-B6BF-FCA7CA03888D}"/>
              </a:ext>
            </a:extLst>
          </p:cNvPr>
          <p:cNvSpPr txBox="1"/>
          <p:nvPr/>
        </p:nvSpPr>
        <p:spPr>
          <a:xfrm>
            <a:off x="7114478" y="3329658"/>
            <a:ext cx="19526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Identify specific risk areas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C28FA-370A-4E3B-8083-BF2A46431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448" y="6411967"/>
            <a:ext cx="122540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3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87EE-A450-459F-9873-84370263C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53663" cy="729720"/>
          </a:xfrm>
          <a:solidFill>
            <a:srgbClr val="67A0B9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Conclusions &amp;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77F3B-599B-4EA2-AC84-AE11C15B8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43" y="1074599"/>
            <a:ext cx="8548234" cy="5511137"/>
          </a:xfrm>
        </p:spPr>
        <p:txBody>
          <a:bodyPr>
            <a:noAutofit/>
          </a:bodyPr>
          <a:lstStyle/>
          <a:p>
            <a:r>
              <a:rPr lang="en-GB" sz="2800" dirty="0"/>
              <a:t>BBN helps to synthesise the current system understanding with stakeholders using diverse data</a:t>
            </a:r>
          </a:p>
          <a:p>
            <a:r>
              <a:rPr lang="en-GB" sz="2800" dirty="0"/>
              <a:t>Sensitivity analysis helps to identify key variables and inform future data collection</a:t>
            </a:r>
          </a:p>
          <a:p>
            <a:r>
              <a:rPr lang="en-GB" sz="2800" dirty="0"/>
              <a:t>Allows ‘what-if’ scenario analysis to inform management within a risk framework</a:t>
            </a:r>
          </a:p>
          <a:p>
            <a:r>
              <a:rPr lang="en-GB" sz="2800" dirty="0"/>
              <a:t>Hybrid network performs well when compared with observations</a:t>
            </a:r>
          </a:p>
          <a:p>
            <a:r>
              <a:rPr lang="en-GB" sz="2800" dirty="0"/>
              <a:t>Currently discretisation is necessary for spatial application adding predictive uncertainty – further software development is needed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3169B-47DC-4FFF-A93C-05C31BA00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050" y="6404599"/>
            <a:ext cx="122540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95227"/>
            <a:ext cx="7705493" cy="4614973"/>
          </a:xfrm>
        </p:spPr>
        <p:txBody>
          <a:bodyPr>
            <a:noAutofit/>
          </a:bodyPr>
          <a:lstStyle/>
          <a:p>
            <a:r>
              <a:rPr lang="en-US" sz="3200" dirty="0"/>
              <a:t>This research is funded by the Rural &amp; Environmental Science and Analytical Services Division of the Scottish Government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>
                <a:hlinkClick r:id="rId3"/>
              </a:rPr>
              <a:t>miriam.glendell@hutton.ac.uk</a:t>
            </a:r>
            <a:br>
              <a:rPr lang="en-GB" sz="3200" b="1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070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E7B65-7E1A-49D6-B9C8-6CD7B901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7"/>
            <a:ext cx="7698258" cy="640434"/>
          </a:xfrm>
          <a:solidFill>
            <a:srgbClr val="67A0B9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E2086-2EC2-43C0-B6F1-433198647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4259"/>
            <a:ext cx="7698259" cy="4525963"/>
          </a:xfrm>
        </p:spPr>
        <p:txBody>
          <a:bodyPr/>
          <a:lstStyle/>
          <a:p>
            <a:r>
              <a:rPr lang="en-GB" dirty="0"/>
              <a:t>Water pollution is responsible for failure of 17% of Scottish waterbodies to reach good ecological status</a:t>
            </a:r>
          </a:p>
          <a:p>
            <a:r>
              <a:rPr lang="en-GB" dirty="0"/>
              <a:t>Phosphorus is among multiple stressors affecting ecological status</a:t>
            </a:r>
            <a:r>
              <a:rPr lang="en-GB" baseline="30000" dirty="0"/>
              <a:t>1</a:t>
            </a:r>
          </a:p>
          <a:p>
            <a:r>
              <a:rPr lang="en-GB" dirty="0"/>
              <a:t>Need for decision support tools to disentangle the complex interactions and inform cost-effective mitigation measures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D36D17-92E3-4482-9A10-AE3C7A71CB8F}"/>
              </a:ext>
            </a:extLst>
          </p:cNvPr>
          <p:cNvSpPr txBox="1"/>
          <p:nvPr/>
        </p:nvSpPr>
        <p:spPr>
          <a:xfrm>
            <a:off x="385281" y="6037272"/>
            <a:ext cx="837343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aseline="30000" dirty="0"/>
              <a:t>1</a:t>
            </a:r>
            <a:r>
              <a:rPr lang="en-GB" sz="1400" dirty="0"/>
              <a:t>Glendell </a:t>
            </a:r>
            <a:r>
              <a:rPr lang="en-GB" sz="1400" i="1" dirty="0"/>
              <a:t>et al. </a:t>
            </a:r>
            <a:r>
              <a:rPr lang="en-GB" sz="1400" dirty="0"/>
              <a:t>2019 Modelling the Ecological Impact of Phosphorus in Catchments with Multiple Environmental Stressors. </a:t>
            </a:r>
            <a:r>
              <a:rPr lang="en-GB" sz="1400" i="1" dirty="0"/>
              <a:t>Journal of Environmental Quality </a:t>
            </a:r>
            <a:r>
              <a:rPr lang="en-GB" sz="1400" dirty="0"/>
              <a:t>48(5) </a:t>
            </a:r>
            <a:r>
              <a:rPr lang="en-GB" sz="1400" dirty="0">
                <a:hlinkClick r:id="rId2"/>
              </a:rPr>
              <a:t>https://doi.org/10.2134/jeq2019.05.0195</a:t>
            </a:r>
            <a:r>
              <a:rPr lang="en-GB" sz="1400" dirty="0"/>
              <a:t> </a:t>
            </a:r>
          </a:p>
          <a:p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A00A1-644B-4B34-A71B-DAE9D20AA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050" y="6414872"/>
            <a:ext cx="122540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8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10" y="0"/>
            <a:ext cx="8188784" cy="556054"/>
          </a:xfrm>
          <a:solidFill>
            <a:srgbClr val="67A0B9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Bayesian Belief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537" y="1070142"/>
            <a:ext cx="8686800" cy="5138156"/>
          </a:xfrm>
        </p:spPr>
        <p:txBody>
          <a:bodyPr>
            <a:noAutofit/>
          </a:bodyPr>
          <a:lstStyle/>
          <a:p>
            <a:r>
              <a:rPr lang="en-GB" dirty="0"/>
              <a:t>Graphical probabilistic models</a:t>
            </a:r>
          </a:p>
          <a:p>
            <a:r>
              <a:rPr lang="en-GB" dirty="0"/>
              <a:t>Integrate inter-subjective probabilities (stakeholder and expert knowledge) with data in a transparent way</a:t>
            </a:r>
          </a:p>
          <a:p>
            <a:r>
              <a:rPr lang="en-GB" dirty="0"/>
              <a:t>Explicit uncertainty estimation</a:t>
            </a:r>
          </a:p>
          <a:p>
            <a:r>
              <a:rPr lang="en-GB" dirty="0"/>
              <a:t>Easily updated / integrated with new data &amp; knowledge</a:t>
            </a:r>
          </a:p>
          <a:p>
            <a:r>
              <a:rPr lang="en-GB" dirty="0"/>
              <a:t>Trans-disciplinary – help to integrate biophysical and social aspects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915C07-F0D0-48BD-9E68-449A31F1B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324" y="6414872"/>
            <a:ext cx="122540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2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117A03ED-0721-4377-B0FF-5E8D1E33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792" y="3408214"/>
            <a:ext cx="5378115" cy="33577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45395" cy="611701"/>
          </a:xfrm>
          <a:solidFill>
            <a:srgbClr val="67A0B9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65" y="638055"/>
            <a:ext cx="7884786" cy="2681614"/>
          </a:xfrm>
        </p:spPr>
        <p:txBody>
          <a:bodyPr>
            <a:noAutofit/>
          </a:bodyPr>
          <a:lstStyle/>
          <a:p>
            <a:r>
              <a:rPr lang="en-GB" sz="2600" dirty="0"/>
              <a:t>Develop a phosphorus water pollution decision support tool</a:t>
            </a:r>
          </a:p>
          <a:p>
            <a:r>
              <a:rPr lang="en-GB" sz="2600" dirty="0"/>
              <a:t>Risk maps of P losses along Source</a:t>
            </a:r>
            <a:r>
              <a:rPr lang="en-GB" sz="2600" dirty="0">
                <a:sym typeface="Wingdings" panose="05000000000000000000" pitchFamily="2" charset="2"/>
              </a:rPr>
              <a:t>  </a:t>
            </a:r>
            <a:r>
              <a:rPr lang="en-GB" sz="2600" dirty="0"/>
              <a:t>Mobilisation</a:t>
            </a:r>
            <a:r>
              <a:rPr lang="en-GB" sz="2600" dirty="0">
                <a:sym typeface="Wingdings" panose="05000000000000000000" pitchFamily="2" charset="2"/>
              </a:rPr>
              <a:t>  </a:t>
            </a:r>
            <a:r>
              <a:rPr lang="en-GB" sz="2600" dirty="0"/>
              <a:t>Transport</a:t>
            </a:r>
            <a:r>
              <a:rPr lang="en-GB" sz="2600" dirty="0">
                <a:sym typeface="Wingdings" panose="05000000000000000000" pitchFamily="2" charset="2"/>
              </a:rPr>
              <a:t>  </a:t>
            </a:r>
            <a:r>
              <a:rPr lang="en-GB" sz="2600" dirty="0"/>
              <a:t>Delivery continuum</a:t>
            </a:r>
          </a:p>
          <a:p>
            <a:r>
              <a:rPr lang="en-GB" sz="2600" dirty="0">
                <a:sym typeface="Wingdings" panose="05000000000000000000" pitchFamily="2" charset="2"/>
              </a:rPr>
              <a:t>Model probability of phosphorus concentrations falling into WFD Ecological Status classes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FDB983-7BA7-4E8D-BB19-FA176BBA5530}"/>
              </a:ext>
            </a:extLst>
          </p:cNvPr>
          <p:cNvSpPr txBox="1">
            <a:spLocks/>
          </p:cNvSpPr>
          <p:nvPr/>
        </p:nvSpPr>
        <p:spPr>
          <a:xfrm>
            <a:off x="280865" y="3421785"/>
            <a:ext cx="3243171" cy="3344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99934"/>
              </a:buClr>
              <a:buFont typeface="Wingdings" charset="2"/>
              <a:buChar char="§"/>
              <a:defRPr sz="32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9E15"/>
              </a:buClr>
              <a:buFont typeface="Wingdings" charset="2"/>
              <a:buChar char="§"/>
              <a:defRPr sz="28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48C"/>
              </a:buClr>
              <a:buFont typeface="Wingdings" charset="2"/>
              <a:buChar char="§"/>
              <a:defRPr sz="24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CF009E"/>
              </a:buClr>
              <a:buFont typeface="Wingdings" charset="2"/>
              <a:buChar char="§"/>
              <a:defRPr sz="20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53175"/>
              </a:buClr>
              <a:buFont typeface="Wingdings" charset="2"/>
              <a:buChar char="§"/>
              <a:defRPr sz="2000" kern="1200">
                <a:solidFill>
                  <a:srgbClr val="5555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Demonstrating example of </a:t>
            </a:r>
            <a:r>
              <a:rPr lang="en-GB" sz="2600" dirty="0" err="1"/>
              <a:t>Lunan</a:t>
            </a:r>
            <a:r>
              <a:rPr lang="en-GB" sz="2600" dirty="0"/>
              <a:t> catchment </a:t>
            </a:r>
            <a:r>
              <a:rPr lang="en-GB" sz="2000" dirty="0"/>
              <a:t>(124km</a:t>
            </a:r>
            <a:r>
              <a:rPr lang="en-GB" sz="2000" baseline="30000" dirty="0"/>
              <a:t>2</a:t>
            </a:r>
            <a:r>
              <a:rPr lang="en-GB" sz="2000" dirty="0"/>
              <a:t>, arable land use, Poor Ecological Status)</a:t>
            </a:r>
            <a:endParaRPr lang="en-GB" sz="2000" baseline="30000" dirty="0"/>
          </a:p>
          <a:p>
            <a:r>
              <a:rPr lang="en-GB" sz="2600" dirty="0"/>
              <a:t>Upscaling to further 6 study catchments is underway</a:t>
            </a:r>
          </a:p>
          <a:p>
            <a:endParaRPr lang="en-GB" sz="2600" dirty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40223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9C1C47-36A3-4E5F-8AA0-96B270590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889" y="3885775"/>
            <a:ext cx="1243692" cy="932769"/>
          </a:xfrm>
          <a:prstGeom prst="rect">
            <a:avLst/>
          </a:prstGeom>
        </p:spPr>
      </p:pic>
      <p:pic>
        <p:nvPicPr>
          <p:cNvPr id="30" name="Picture 29" descr="A close up of a map&#10;&#10;Description automatically generated">
            <a:extLst>
              <a:ext uri="{FF2B5EF4-FFF2-40B4-BE49-F238E27FC236}">
                <a16:creationId xmlns:a16="http://schemas.microsoft.com/office/drawing/2014/main" id="{6DD22EFD-9C6C-4443-A192-C14FB6C0ED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62" t="4385" r="4053" b="9290"/>
          <a:stretch/>
        </p:blipFill>
        <p:spPr>
          <a:xfrm>
            <a:off x="11073" y="784276"/>
            <a:ext cx="2395244" cy="2061432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D9C904A-D3F5-4013-9C4A-B2ABC73F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448" b="26220"/>
          <a:stretch/>
        </p:blipFill>
        <p:spPr>
          <a:xfrm>
            <a:off x="7536747" y="1383257"/>
            <a:ext cx="1460861" cy="1266349"/>
          </a:xfrm>
          <a:prstGeom prst="rect">
            <a:avLst/>
          </a:prstGeom>
          <a:solidFill>
            <a:schemeClr val="bg1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3C902BA-7D7D-41AF-8110-215D8A77D3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88" y="4725115"/>
            <a:ext cx="1955920" cy="1602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E95DB-066B-49C8-AC32-11C3A8B5E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60" y="-5153"/>
            <a:ext cx="8270638" cy="729720"/>
          </a:xfrm>
          <a:solidFill>
            <a:srgbClr val="67A0B9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Model co-construction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77DDAD0-3827-4BA3-BF90-25F954A906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822656"/>
              </p:ext>
            </p:extLst>
          </p:nvPr>
        </p:nvGraphicFramePr>
        <p:xfrm>
          <a:off x="9066" y="953877"/>
          <a:ext cx="9134934" cy="5756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AE69D2B7-8861-42C5-BD52-C5E8C5BECD10}"/>
              </a:ext>
            </a:extLst>
          </p:cNvPr>
          <p:cNvGrpSpPr/>
          <p:nvPr/>
        </p:nvGrpSpPr>
        <p:grpSpPr>
          <a:xfrm>
            <a:off x="2304790" y="3353224"/>
            <a:ext cx="3131124" cy="2879941"/>
            <a:chOff x="2304790" y="3545736"/>
            <a:chExt cx="3131124" cy="28799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F083E38D-F879-425E-B8A1-5BD826DA478F}"/>
                </a:ext>
              </a:extLst>
            </p:cNvPr>
            <p:cNvCxnSpPr>
              <a:cxnSpLocks/>
            </p:cNvCxnSpPr>
            <p:nvPr/>
          </p:nvCxnSpPr>
          <p:spPr>
            <a:xfrm>
              <a:off x="3250536" y="5157537"/>
              <a:ext cx="2153276" cy="12700"/>
            </a:xfrm>
            <a:prstGeom prst="curvedConnector3">
              <a:avLst/>
            </a:prstGeom>
            <a:ln>
              <a:solidFill>
                <a:srgbClr val="6258C4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8D7B58F9-4160-4D65-8010-14FD4917C0FC}"/>
                </a:ext>
              </a:extLst>
            </p:cNvPr>
            <p:cNvSpPr/>
            <p:nvPr/>
          </p:nvSpPr>
          <p:spPr>
            <a:xfrm>
              <a:off x="2304790" y="5182763"/>
              <a:ext cx="1974656" cy="1242914"/>
            </a:xfrm>
            <a:prstGeom prst="arc">
              <a:avLst/>
            </a:prstGeom>
            <a:ln>
              <a:solidFill>
                <a:srgbClr val="6258C4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3718FEF-E5C2-4F82-82E9-59A2DC619962}"/>
                </a:ext>
              </a:extLst>
            </p:cNvPr>
            <p:cNvSpPr/>
            <p:nvPr/>
          </p:nvSpPr>
          <p:spPr>
            <a:xfrm>
              <a:off x="3282638" y="3545736"/>
              <a:ext cx="2153276" cy="1602461"/>
            </a:xfrm>
            <a:custGeom>
              <a:avLst/>
              <a:gdLst>
                <a:gd name="connsiteX0" fmla="*/ 0 w 2104373"/>
                <a:gd name="connsiteY0" fmla="*/ 1665961 h 1665961"/>
                <a:gd name="connsiteX1" fmla="*/ 2104373 w 2104373"/>
                <a:gd name="connsiteY1" fmla="*/ 0 h 1665961"/>
                <a:gd name="connsiteX2" fmla="*/ 2104373 w 2104373"/>
                <a:gd name="connsiteY2" fmla="*/ 0 h 166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4373" h="1665961">
                  <a:moveTo>
                    <a:pt x="0" y="1665961"/>
                  </a:moveTo>
                  <a:lnTo>
                    <a:pt x="2104373" y="0"/>
                  </a:lnTo>
                  <a:lnTo>
                    <a:pt x="2104373" y="0"/>
                  </a:lnTo>
                </a:path>
              </a:pathLst>
            </a:custGeom>
            <a:noFill/>
            <a:ln>
              <a:solidFill>
                <a:srgbClr val="6258C4"/>
              </a:solidFill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2449F6-AD04-4EEC-B0D0-04E1CC6B4008}"/>
              </a:ext>
            </a:extLst>
          </p:cNvPr>
          <p:cNvSpPr/>
          <p:nvPr/>
        </p:nvSpPr>
        <p:spPr>
          <a:xfrm>
            <a:off x="3334393" y="3275716"/>
            <a:ext cx="2016691" cy="1252602"/>
          </a:xfrm>
          <a:custGeom>
            <a:avLst/>
            <a:gdLst>
              <a:gd name="connsiteX0" fmla="*/ 0 w 2016691"/>
              <a:gd name="connsiteY0" fmla="*/ 0 h 1252602"/>
              <a:gd name="connsiteX1" fmla="*/ 2016691 w 2016691"/>
              <a:gd name="connsiteY1" fmla="*/ 1252602 h 1252602"/>
              <a:gd name="connsiteX2" fmla="*/ 2016691 w 2016691"/>
              <a:gd name="connsiteY2" fmla="*/ 1252602 h 12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6691" h="1252602">
                <a:moveTo>
                  <a:pt x="0" y="0"/>
                </a:moveTo>
                <a:lnTo>
                  <a:pt x="2016691" y="1252602"/>
                </a:lnTo>
                <a:lnTo>
                  <a:pt x="2016691" y="1252602"/>
                </a:lnTo>
              </a:path>
            </a:pathLst>
          </a:custGeom>
          <a:noFill/>
          <a:ln w="12700">
            <a:solidFill>
              <a:srgbClr val="6258C4"/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FF9912D-A14F-4B51-8319-244BB58A7F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50279" y="2878916"/>
            <a:ext cx="1097375" cy="8230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E73BB1-1CF9-42A8-AE7A-2E38F75E88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1482" y="4903345"/>
            <a:ext cx="2334970" cy="9327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F5634BB-4F6A-460E-AD70-7893E1AA838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7500" t="28778" r="55526" b="61653"/>
          <a:stretch/>
        </p:blipFill>
        <p:spPr>
          <a:xfrm>
            <a:off x="-2059101" y="5939990"/>
            <a:ext cx="1552074" cy="492174"/>
          </a:xfrm>
          <a:prstGeom prst="rect">
            <a:avLst/>
          </a:prstGeom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7241CD2B-7FE6-41E8-A327-2C8A7B41C49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7932" t="28245" r="40904" b="61587"/>
          <a:stretch/>
        </p:blipFill>
        <p:spPr>
          <a:xfrm>
            <a:off x="5249108" y="6170690"/>
            <a:ext cx="2849622" cy="5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2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BAB0E2-5F97-416E-8BF7-6A4EE4D7F5A3}"/>
              </a:ext>
            </a:extLst>
          </p:cNvPr>
          <p:cNvSpPr txBox="1"/>
          <p:nvPr/>
        </p:nvSpPr>
        <p:spPr>
          <a:xfrm>
            <a:off x="30823" y="5514013"/>
            <a:ext cx="8972550" cy="1400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700" b="1" dirty="0"/>
              <a:t>Example input data</a:t>
            </a:r>
            <a:r>
              <a:rPr lang="en-GB" sz="17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Runoff and SRP concentration </a:t>
            </a:r>
            <a:r>
              <a:rPr lang="en-GB" sz="1700" b="1" dirty="0"/>
              <a:t>time series</a:t>
            </a:r>
            <a:endParaRPr lang="en-GB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/>
              <a:t>Raster maps </a:t>
            </a:r>
            <a:r>
              <a:rPr lang="en-GB" sz="1700" dirty="0"/>
              <a:t>100x100m - mean total seasonal rainfall, land use, soil drainage, soil erosion risk class, topographic connectivity, location of STWs, STs and farm steadings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/>
              <a:t>Literature &amp; expert opinion</a:t>
            </a:r>
            <a:r>
              <a:rPr lang="en-GB" sz="1700" dirty="0"/>
              <a:t> – ST and  STW concentration &amp; discharge, buffer effectiveness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D255D9-E5C4-4025-8153-A6502CE3D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1" y="595591"/>
            <a:ext cx="8763000" cy="50196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9F3E4C-30A6-42CA-A0AE-F2DB9E68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30747" cy="582792"/>
          </a:xfrm>
          <a:solidFill>
            <a:srgbClr val="67A0B9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Model structure</a:t>
            </a:r>
          </a:p>
        </p:txBody>
      </p:sp>
    </p:spTree>
    <p:extLst>
      <p:ext uri="{BB962C8B-B14F-4D97-AF65-F5344CB8AC3E}">
        <p14:creationId xmlns:p14="http://schemas.microsoft.com/office/powerpoint/2010/main" val="111207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F3E4C-30A6-42CA-A0AE-F2DB9E68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30747" cy="582792"/>
          </a:xfrm>
          <a:solidFill>
            <a:srgbClr val="67A0B9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Hydrology and soil erosion sub-model </a:t>
            </a:r>
            <a:r>
              <a:rPr lang="en-GB" sz="3200" i="1" dirty="0">
                <a:solidFill>
                  <a:schemeClr val="bg1"/>
                </a:solidFill>
              </a:rPr>
              <a:t>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1C25DD-A62E-488C-B89B-6C158C0CB4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90"/>
          <a:stretch/>
        </p:blipFill>
        <p:spPr>
          <a:xfrm>
            <a:off x="60151" y="703110"/>
            <a:ext cx="6557213" cy="4034942"/>
          </a:xfrm>
          <a:prstGeom prst="rect">
            <a:avLst/>
          </a:prstGeom>
          <a:solidFill>
            <a:schemeClr val="bg1"/>
          </a:solidFill>
          <a:ln>
            <a:solidFill>
              <a:srgbClr val="6258C4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C68E0C-B4A1-471E-99B2-D2A4284CF232}"/>
              </a:ext>
            </a:extLst>
          </p:cNvPr>
          <p:cNvSpPr txBox="1"/>
          <p:nvPr/>
        </p:nvSpPr>
        <p:spPr>
          <a:xfrm>
            <a:off x="49877" y="4802910"/>
            <a:ext cx="4121431" cy="2031325"/>
          </a:xfrm>
          <a:prstGeom prst="rect">
            <a:avLst/>
          </a:prstGeom>
          <a:solidFill>
            <a:schemeClr val="bg1"/>
          </a:solidFill>
          <a:ln>
            <a:solidFill>
              <a:srgbClr val="6258C4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Hybrid network </a:t>
            </a:r>
            <a:r>
              <a:rPr lang="en-GB" dirty="0"/>
              <a:t>includes both continuous </a:t>
            </a:r>
            <a:r>
              <a:rPr lang="en-GB" b="1" dirty="0"/>
              <a:t>stochastic variables </a:t>
            </a:r>
            <a:r>
              <a:rPr lang="en-GB" dirty="0"/>
              <a:t>and discrete </a:t>
            </a:r>
            <a:r>
              <a:rPr lang="en-GB" b="1" dirty="0"/>
              <a:t>probability tables - </a:t>
            </a:r>
            <a:r>
              <a:rPr lang="en-GB" dirty="0"/>
              <a:t>used for prediction at catchment outlet </a:t>
            </a:r>
            <a:endParaRPr lang="en-GB" b="1" dirty="0"/>
          </a:p>
          <a:p>
            <a:r>
              <a:rPr lang="en-GB" dirty="0"/>
              <a:t>For spatially distributed prediction in GIS a </a:t>
            </a:r>
            <a:r>
              <a:rPr lang="en-GB" b="1" dirty="0"/>
              <a:t>discrete network</a:t>
            </a:r>
            <a:r>
              <a:rPr lang="en-GB" dirty="0"/>
              <a:t> is derived by converting  stochastic variables to probability tables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5B1903-5EA5-4975-AFC1-F99BE0708F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869" b="21290"/>
          <a:stretch/>
        </p:blipFill>
        <p:spPr>
          <a:xfrm>
            <a:off x="4277225" y="3660452"/>
            <a:ext cx="4896853" cy="3197548"/>
          </a:xfrm>
          <a:prstGeom prst="rect">
            <a:avLst/>
          </a:prstGeom>
          <a:solidFill>
            <a:schemeClr val="bg1"/>
          </a:solidFill>
          <a:ln>
            <a:solidFill>
              <a:srgbClr val="6258C4"/>
            </a:solidFill>
          </a:ln>
        </p:spPr>
      </p:pic>
    </p:spTree>
    <p:extLst>
      <p:ext uri="{BB962C8B-B14F-4D97-AF65-F5344CB8AC3E}">
        <p14:creationId xmlns:p14="http://schemas.microsoft.com/office/powerpoint/2010/main" val="25465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8FCF62-09FC-43B3-BFCB-4AEFA02B3F14}"/>
              </a:ext>
            </a:extLst>
          </p:cNvPr>
          <p:cNvSpPr txBox="1"/>
          <p:nvPr/>
        </p:nvSpPr>
        <p:spPr>
          <a:xfrm>
            <a:off x="12019" y="5534561"/>
            <a:ext cx="91440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Most influential variables: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in-stream removal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sewage treatment (STW) type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septic tank (ST) density, concentration, distance to stream, presence of direct ST discharge to stream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season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17121E-F021-48D3-BB24-23ECE0E9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297" y="523173"/>
            <a:ext cx="6763364" cy="5543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5E4F03-5ED2-4C22-A59A-0448C127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68962" cy="501772"/>
          </a:xfrm>
          <a:solidFill>
            <a:srgbClr val="67A0B9"/>
          </a:solidFill>
        </p:spPr>
        <p:txBody>
          <a:bodyPr>
            <a:no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Sensitivity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B9B7F-227A-4984-9D4D-E90E350E4ED0}"/>
              </a:ext>
            </a:extLst>
          </p:cNvPr>
          <p:cNvSpPr txBox="1"/>
          <p:nvPr/>
        </p:nvSpPr>
        <p:spPr>
          <a:xfrm>
            <a:off x="12019" y="523173"/>
            <a:ext cx="2141629" cy="4401205"/>
          </a:xfrm>
          <a:prstGeom prst="rect">
            <a:avLst/>
          </a:prstGeom>
          <a:noFill/>
          <a:ln>
            <a:solidFill>
              <a:srgbClr val="6258C4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Which are the most important variables?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Deeper red denotes more influential variables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Thicker arrows show stronger  relative strength </a:t>
            </a:r>
            <a:r>
              <a:rPr lang="en-GB" sz="2000" dirty="0"/>
              <a:t>(Value of Information) </a:t>
            </a:r>
            <a:r>
              <a:rPr lang="en-GB" sz="2000" b="1" dirty="0"/>
              <a:t>between parameters</a:t>
            </a:r>
          </a:p>
        </p:txBody>
      </p:sp>
    </p:spTree>
    <p:extLst>
      <p:ext uri="{BB962C8B-B14F-4D97-AF65-F5344CB8AC3E}">
        <p14:creationId xmlns:p14="http://schemas.microsoft.com/office/powerpoint/2010/main" val="554738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C40CB-429B-4388-8583-BB8D1D0C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5"/>
            <a:ext cx="8031892" cy="729720"/>
          </a:xfrm>
          <a:solidFill>
            <a:srgbClr val="67A0B9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Example results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7B20F4B0-30E6-42C8-ACCE-4354E8C52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2" y="801482"/>
            <a:ext cx="7986313" cy="598973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D7B1BF-7B7B-4D55-B2D6-F8A3809A6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598" y="6417439"/>
            <a:ext cx="122540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26655"/>
      </p:ext>
    </p:extLst>
  </p:cSld>
  <p:clrMapOvr>
    <a:masterClrMapping/>
  </p:clrMapOvr>
</p:sld>
</file>

<file path=ppt/theme/theme1.xml><?xml version="1.0" encoding="utf-8"?>
<a:theme xmlns:a="http://schemas.openxmlformats.org/drawingml/2006/main" name="Hutton PPT template 2017">
  <a:themeElements>
    <a:clrScheme name="Custom 3">
      <a:dk1>
        <a:srgbClr val="555559"/>
      </a:dk1>
      <a:lt1>
        <a:sysClr val="window" lastClr="FFFFFF"/>
      </a:lt1>
      <a:dk2>
        <a:srgbClr val="555559"/>
      </a:dk2>
      <a:lt2>
        <a:srgbClr val="FFFFFF"/>
      </a:lt2>
      <a:accent1>
        <a:srgbClr val="799900"/>
      </a:accent1>
      <a:accent2>
        <a:srgbClr val="FF9E15"/>
      </a:accent2>
      <a:accent3>
        <a:srgbClr val="00748C"/>
      </a:accent3>
      <a:accent4>
        <a:srgbClr val="CF009E"/>
      </a:accent4>
      <a:accent5>
        <a:srgbClr val="853175"/>
      </a:accent5>
      <a:accent6>
        <a:srgbClr val="6AA2B8"/>
      </a:accent6>
      <a:hlink>
        <a:srgbClr val="FF9E15"/>
      </a:hlink>
      <a:folHlink>
        <a:srgbClr val="6AA2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dd4118c1-80c0-4fd0-a895-4f8cc7b15db9">
      <Terms xmlns="http://schemas.microsoft.com/office/infopath/2007/PartnerControls"/>
    </TaxKeywordTaxHTField>
    <TaxCatchAll xmlns="dd4118c1-80c0-4fd0-a895-4f8cc7b15db9"/>
    <PublishingExpirationDate xmlns="http://schemas.microsoft.com/sharepoint/v3" xsi:nil="true"/>
    <PublishingStartDate xmlns="http://schemas.microsoft.com/sharepoint/v3" xsi:nil="true"/>
    <_dlc_DocId xmlns="dd4118c1-80c0-4fd0-a895-4f8cc7b15db9">6X5HV3WVA3CC-138-174</_dlc_DocId>
    <_dlc_DocIdUrl xmlns="dd4118c1-80c0-4fd0-a895-4f8cc7b15db9">
      <Url>http://connect.hutton.ac.uk/Organisation/Comms/_layouts/15/DocIdRedir.aspx?ID=6X5HV3WVA3CC-138-174</Url>
      <Description>6X5HV3WVA3CC-138-174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62D038233C51469147F003D8E0F8C5" ma:contentTypeVersion="2" ma:contentTypeDescription="Create a new document." ma:contentTypeScope="" ma:versionID="460adbf0d06597c5193aeeffe506f3a5">
  <xsd:schema xmlns:xsd="http://www.w3.org/2001/XMLSchema" xmlns:xs="http://www.w3.org/2001/XMLSchema" xmlns:p="http://schemas.microsoft.com/office/2006/metadata/properties" xmlns:ns1="http://schemas.microsoft.com/sharepoint/v3" xmlns:ns2="dd4118c1-80c0-4fd0-a895-4f8cc7b15db9" targetNamespace="http://schemas.microsoft.com/office/2006/metadata/properties" ma:root="true" ma:fieldsID="7fdb9e80014ce22284f30f74730fcf76" ns1:_="" ns2:_="">
    <xsd:import namespace="http://schemas.microsoft.com/sharepoint/v3"/>
    <xsd:import namespace="dd4118c1-80c0-4fd0-a895-4f8cc7b15db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118c1-80c0-4fd0-a895-4f8cc7b15db9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Enterprise Keywords" ma:fieldId="{23f27201-bee3-471e-b2e7-b64fd8b7ca38}" ma:taxonomyMulti="true" ma:sspId="0fbbd0a1-8703-46e1-8d9e-cad271c09ae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7a9d32c9-126f-4343-9ebe-808524d350ec}" ma:internalName="TaxCatchAll" ma:showField="CatchAllData" ma:web="dd4118c1-80c0-4fd0-a895-4f8cc7b15d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7a9d32c9-126f-4343-9ebe-808524d350ec}" ma:internalName="TaxCatchAllLabel" ma:readOnly="true" ma:showField="CatchAllDataLabel" ma:web="dd4118c1-80c0-4fd0-a895-4f8cc7b15d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C1A402-9D9F-488E-8A6B-ECB5E90D7370}">
  <ds:schemaRefs>
    <ds:schemaRef ds:uri="http://purl.org/dc/elements/1.1/"/>
    <ds:schemaRef ds:uri="http://schemas.openxmlformats.org/package/2006/metadata/core-properties"/>
    <ds:schemaRef ds:uri="dd4118c1-80c0-4fd0-a895-4f8cc7b15db9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E1CBE14-D371-4094-BED0-5A100029FF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4118c1-80c0-4fd0-a895-4f8cc7b15d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7E8238-B1D7-43A7-8DC7-64A0A1913D3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16D1C8A-FE79-4D0D-959F-A2D93DB42E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Hutton_PPT_template_30-01-19</Template>
  <TotalTime>3018</TotalTime>
  <Words>554</Words>
  <Application>Microsoft Office PowerPoint</Application>
  <PresentationFormat>On-screen Show (4:3)</PresentationFormat>
  <Paragraphs>69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Hutton PPT template 2017</vt:lpstr>
      <vt:lpstr>A systems approach to modelling phosphorus pollution risk in Scottish rivers using Bayesian Belief Networks</vt:lpstr>
      <vt:lpstr>The challenge</vt:lpstr>
      <vt:lpstr>Bayesian Belief Networks</vt:lpstr>
      <vt:lpstr>Objectives</vt:lpstr>
      <vt:lpstr>Model co-construction</vt:lpstr>
      <vt:lpstr>Model structure</vt:lpstr>
      <vt:lpstr>Hydrology and soil erosion sub-model examples</vt:lpstr>
      <vt:lpstr>Sensitivity analysis</vt:lpstr>
      <vt:lpstr>Example results</vt:lpstr>
      <vt:lpstr>Influence of seasonal dilution on water quality is greater than soil P</vt:lpstr>
      <vt:lpstr>Spatial risk maps</vt:lpstr>
      <vt:lpstr>Conclusions &amp; challenges</vt:lpstr>
      <vt:lpstr>This research is funded by the Rural &amp; Environmental Science and Analytical Services Division of the Scottish Government    miriam.glendell@hutton.ac.uk </vt:lpstr>
    </vt:vector>
  </TitlesOfParts>
  <Company>The James Hutton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Glendell</dc:creator>
  <cp:lastModifiedBy>Miriam Glendell</cp:lastModifiedBy>
  <cp:revision>131</cp:revision>
  <cp:lastPrinted>2020-05-05T02:39:43Z</cp:lastPrinted>
  <dcterms:created xsi:type="dcterms:W3CDTF">2019-10-07T17:14:14Z</dcterms:created>
  <dcterms:modified xsi:type="dcterms:W3CDTF">2020-05-05T02:49:33Z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0x0101008362D038233C51469147F003D8E0F8C5</vt:lpwstr>
  </property>
  <property fmtid="{D5CDD505-2E9C-101B-9397-08002B2CF9AE}" pid="3" name="_dlc_DocIdItemGuid">
    <vt:lpwstr>edc3a734-ece6-4dbb-bb60-3fba14b533f0</vt:lpwstr>
  </property>
  <property fmtid="{D5CDD505-2E9C-101B-9397-08002B2CF9AE}" pid="4" name="TaxKeyword">
    <vt:lpwstr/>
  </property>
</Properties>
</file>