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16" r:id="rId3"/>
    <p:sldId id="317" r:id="rId4"/>
    <p:sldId id="321" r:id="rId5"/>
    <p:sldId id="322" r:id="rId6"/>
    <p:sldId id="337" r:id="rId7"/>
    <p:sldId id="338" r:id="rId8"/>
    <p:sldId id="369" r:id="rId9"/>
    <p:sldId id="350" r:id="rId10"/>
    <p:sldId id="345" r:id="rId11"/>
    <p:sldId id="351" r:id="rId12"/>
    <p:sldId id="362" r:id="rId13"/>
    <p:sldId id="367" r:id="rId14"/>
    <p:sldId id="363" r:id="rId15"/>
    <p:sldId id="366" r:id="rId16"/>
    <p:sldId id="358" r:id="rId17"/>
    <p:sldId id="355" r:id="rId18"/>
    <p:sldId id="360" r:id="rId19"/>
    <p:sldId id="347" r:id="rId20"/>
    <p:sldId id="344" r:id="rId21"/>
    <p:sldId id="339" r:id="rId22"/>
    <p:sldId id="340" r:id="rId23"/>
    <p:sldId id="341" r:id="rId24"/>
    <p:sldId id="342" r:id="rId25"/>
    <p:sldId id="359" r:id="rId26"/>
    <p:sldId id="356" r:id="rId27"/>
    <p:sldId id="368" r:id="rId28"/>
    <p:sldId id="353" r:id="rId29"/>
    <p:sldId id="354" r:id="rId30"/>
    <p:sldId id="365" r:id="rId31"/>
  </p:sldIdLst>
  <p:sldSz cx="11522075" cy="6480175"/>
  <p:notesSz cx="6858000" cy="9144000"/>
  <p:defaultTextStyle>
    <a:defPPr>
      <a:defRPr lang="en-GB"/>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041">
          <p15:clr>
            <a:srgbClr val="A4A3A4"/>
          </p15:clr>
        </p15:guide>
        <p15:guide id="2" pos="36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63300"/>
    <a:srgbClr val="202066"/>
    <a:srgbClr val="FF0000"/>
    <a:srgbClr val="A5002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56" autoAdjust="0"/>
    <p:restoredTop sz="94624" autoAdjust="0"/>
  </p:normalViewPr>
  <p:slideViewPr>
    <p:cSldViewPr>
      <p:cViewPr varScale="1">
        <p:scale>
          <a:sx n="73" d="100"/>
          <a:sy n="73" d="100"/>
        </p:scale>
        <p:origin x="-732" y="-96"/>
      </p:cViewPr>
      <p:guideLst>
        <p:guide orient="horz" pos="2041"/>
        <p:guide pos="36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1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stacked"/>
        <c:ser>
          <c:idx val="0"/>
          <c:order val="0"/>
          <c:cat>
            <c:strRef>
              <c:f>Φύλλο1!$A$1:$A$6</c:f>
              <c:strCache>
                <c:ptCount val="6"/>
                <c:pt idx="0">
                  <c:v>Raw SCG</c:v>
                </c:pt>
                <c:pt idx="1">
                  <c:v>SCG</c:v>
                </c:pt>
                <c:pt idx="2">
                  <c:v>SCG-P</c:v>
                </c:pt>
                <c:pt idx="3">
                  <c:v>SCG-S</c:v>
                </c:pt>
                <c:pt idx="4">
                  <c:v>SCG-ALK</c:v>
                </c:pt>
                <c:pt idx="5">
                  <c:v>W-SCG</c:v>
                </c:pt>
              </c:strCache>
            </c:strRef>
          </c:cat>
          <c:val>
            <c:numRef>
              <c:f>Φύλλο1!$B$1:$B$6</c:f>
              <c:numCache>
                <c:formatCode>General</c:formatCode>
                <c:ptCount val="6"/>
                <c:pt idx="0">
                  <c:v>5.48</c:v>
                </c:pt>
                <c:pt idx="1">
                  <c:v>10.629999999999999</c:v>
                </c:pt>
                <c:pt idx="2">
                  <c:v>5.24</c:v>
                </c:pt>
                <c:pt idx="3">
                  <c:v>4.58</c:v>
                </c:pt>
                <c:pt idx="4">
                  <c:v>8.82</c:v>
                </c:pt>
                <c:pt idx="5">
                  <c:v>9.1399999999999988</c:v>
                </c:pt>
              </c:numCache>
            </c:numRef>
          </c:val>
          <c:extLst xmlns:c16r2="http://schemas.microsoft.com/office/drawing/2015/06/chart">
            <c:ext xmlns:c16="http://schemas.microsoft.com/office/drawing/2014/chart" uri="{C3380CC4-5D6E-409C-BE32-E72D297353CC}">
              <c16:uniqueId val="{00000000-CB17-4396-A639-93E962406575}"/>
            </c:ext>
          </c:extLst>
        </c:ser>
        <c:shape val="box"/>
        <c:axId val="100623488"/>
        <c:axId val="100625024"/>
        <c:axId val="0"/>
      </c:bar3DChart>
      <c:catAx>
        <c:axId val="100623488"/>
        <c:scaling>
          <c:orientation val="minMax"/>
        </c:scaling>
        <c:axPos val="b"/>
        <c:numFmt formatCode="General" sourceLinked="0"/>
        <c:tickLblPos val="nextTo"/>
        <c:txPr>
          <a:bodyPr/>
          <a:lstStyle/>
          <a:p>
            <a:pPr>
              <a:defRPr lang="el-GR" sz="1400">
                <a:latin typeface="Times New Roman" pitchFamily="18" charset="0"/>
                <a:cs typeface="Times New Roman" pitchFamily="18" charset="0"/>
              </a:defRPr>
            </a:pPr>
            <a:endParaRPr lang="en-US"/>
          </a:p>
        </c:txPr>
        <c:crossAx val="100625024"/>
        <c:crosses val="autoZero"/>
        <c:auto val="1"/>
        <c:lblAlgn val="ctr"/>
        <c:lblOffset val="100"/>
      </c:catAx>
      <c:valAx>
        <c:axId val="100625024"/>
        <c:scaling>
          <c:orientation val="minMax"/>
        </c:scaling>
        <c:axPos val="l"/>
        <c:numFmt formatCode="General" sourceLinked="1"/>
        <c:tickLblPos val="nextTo"/>
        <c:txPr>
          <a:bodyPr/>
          <a:lstStyle/>
          <a:p>
            <a:pPr>
              <a:defRPr lang="el-GR" sz="1400">
                <a:latin typeface="Times New Roman" pitchFamily="18" charset="0"/>
                <a:cs typeface="Times New Roman" pitchFamily="18" charset="0"/>
              </a:defRPr>
            </a:pPr>
            <a:endParaRPr lang="en-US"/>
          </a:p>
        </c:txPr>
        <c:crossAx val="100623488"/>
        <c:crosses val="autoZero"/>
        <c:crossBetween val="between"/>
      </c:valAx>
    </c:plotArea>
    <c:plotVisOnly val="1"/>
    <c:dispBlanksAs val="gap"/>
  </c:chart>
  <c:spPr>
    <a:solidFill>
      <a:schemeClr val="bg1">
        <a:lumMod val="65000"/>
      </a:schemeClr>
    </a:solidFill>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096521-312B-4244-B5E7-AE08D3B0CEC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503B014D-FC71-448A-9FBD-D02D92828CE6}">
      <dgm:prSet phldrT="[Κείμενο]"/>
      <dgm:spPr>
        <a:solidFill>
          <a:schemeClr val="accent4">
            <a:lumMod val="85000"/>
            <a:lumOff val="15000"/>
          </a:schemeClr>
        </a:solidFill>
      </dgm:spPr>
      <dgm:t>
        <a:bodyPr/>
        <a:lstStyle/>
        <a:p>
          <a:r>
            <a:rPr lang="en-GB" dirty="0"/>
            <a:t> </a:t>
          </a:r>
          <a:r>
            <a:rPr lang="en-GB" dirty="0">
              <a:latin typeface="Times New Roman" pitchFamily="18" charset="0"/>
              <a:cs typeface="Times New Roman" pitchFamily="18" charset="0"/>
            </a:rPr>
            <a:t>Ash Content  </a:t>
          </a:r>
          <a:endParaRPr lang="en-US" dirty="0">
            <a:latin typeface="Times New Roman" pitchFamily="18" charset="0"/>
            <a:cs typeface="Times New Roman" pitchFamily="18" charset="0"/>
          </a:endParaRPr>
        </a:p>
      </dgm:t>
    </dgm:pt>
    <dgm:pt modelId="{9A2E51B1-7B11-4380-865B-ECD373170354}" type="parTrans" cxnId="{2D10ABBF-F9B2-4C73-8E03-ECC687D1094E}">
      <dgm:prSet/>
      <dgm:spPr/>
      <dgm:t>
        <a:bodyPr/>
        <a:lstStyle/>
        <a:p>
          <a:endParaRPr lang="en-US"/>
        </a:p>
      </dgm:t>
    </dgm:pt>
    <dgm:pt modelId="{D0B76F91-4877-4B22-A96E-0172C036A0D2}" type="sibTrans" cxnId="{2D10ABBF-F9B2-4C73-8E03-ECC687D1094E}">
      <dgm:prSet/>
      <dgm:spPr/>
      <dgm:t>
        <a:bodyPr/>
        <a:lstStyle/>
        <a:p>
          <a:endParaRPr lang="en-US"/>
        </a:p>
      </dgm:t>
    </dgm:pt>
    <dgm:pt modelId="{8A980389-10AA-49CD-9B56-F09A7D6A79B3}">
      <dgm:prSet phldrT="[Κείμενο]"/>
      <dgm:spPr>
        <a:solidFill>
          <a:srgbClr val="C00000"/>
        </a:solidFill>
      </dgm:spPr>
      <dgm:t>
        <a:bodyPr/>
        <a:lstStyle/>
        <a:p>
          <a:r>
            <a:rPr lang="en-US" dirty="0">
              <a:latin typeface="Times New Roman" pitchFamily="18" charset="0"/>
              <a:cs typeface="Times New Roman" pitchFamily="18" charset="0"/>
            </a:rPr>
            <a:t>Raw SCG</a:t>
          </a:r>
        </a:p>
        <a:p>
          <a:endParaRPr lang="en-AU" dirty="0">
            <a:latin typeface="Times New Roman" pitchFamily="18" charset="0"/>
            <a:cs typeface="Times New Roman" pitchFamily="18" charset="0"/>
          </a:endParaRPr>
        </a:p>
        <a:p>
          <a:endParaRPr lang="en-AU" dirty="0">
            <a:latin typeface="Times New Roman" pitchFamily="18" charset="0"/>
            <a:cs typeface="Times New Roman" pitchFamily="18" charset="0"/>
          </a:endParaRPr>
        </a:p>
        <a:p>
          <a:r>
            <a:rPr lang="en-AU" dirty="0">
              <a:latin typeface="Times New Roman" pitchFamily="18" charset="0"/>
              <a:cs typeface="Times New Roman" pitchFamily="18" charset="0"/>
            </a:rPr>
            <a:t>1.7% </a:t>
          </a:r>
          <a:endParaRPr lang="en-US" dirty="0">
            <a:latin typeface="Times New Roman" pitchFamily="18" charset="0"/>
            <a:cs typeface="Times New Roman" pitchFamily="18" charset="0"/>
          </a:endParaRPr>
        </a:p>
      </dgm:t>
    </dgm:pt>
    <dgm:pt modelId="{C295C4B4-CA6E-4A1F-A6B7-B10056803730}" type="parTrans" cxnId="{A01A5E65-3542-4D09-8A5A-A2659DECD068}">
      <dgm:prSet/>
      <dgm:spPr/>
      <dgm:t>
        <a:bodyPr/>
        <a:lstStyle/>
        <a:p>
          <a:endParaRPr lang="en-US"/>
        </a:p>
      </dgm:t>
    </dgm:pt>
    <dgm:pt modelId="{619471AB-0115-43FE-BA79-CFE7B1008CDB}" type="sibTrans" cxnId="{A01A5E65-3542-4D09-8A5A-A2659DECD068}">
      <dgm:prSet/>
      <dgm:spPr/>
      <dgm:t>
        <a:bodyPr/>
        <a:lstStyle/>
        <a:p>
          <a:endParaRPr lang="en-US"/>
        </a:p>
      </dgm:t>
    </dgm:pt>
    <dgm:pt modelId="{CD4F7538-23F5-4187-B209-065AED2A8D42}">
      <dgm:prSet/>
      <dgm:spPr>
        <a:solidFill>
          <a:srgbClr val="C00000"/>
        </a:solidFill>
      </dgm:spPr>
      <dgm:t>
        <a:bodyPr/>
        <a:lstStyle/>
        <a:p>
          <a:r>
            <a:rPr lang="en-US" dirty="0">
              <a:latin typeface="Times New Roman" pitchFamily="18" charset="0"/>
              <a:cs typeface="Times New Roman" pitchFamily="18" charset="0"/>
            </a:rPr>
            <a:t>SCG</a:t>
          </a:r>
        </a:p>
        <a:p>
          <a:endParaRPr lang="en-AU" dirty="0">
            <a:latin typeface="Times New Roman" pitchFamily="18" charset="0"/>
            <a:cs typeface="Times New Roman" pitchFamily="18" charset="0"/>
          </a:endParaRPr>
        </a:p>
        <a:p>
          <a:endParaRPr lang="en-AU" dirty="0">
            <a:latin typeface="Times New Roman" pitchFamily="18" charset="0"/>
            <a:cs typeface="Times New Roman" pitchFamily="18" charset="0"/>
          </a:endParaRPr>
        </a:p>
        <a:p>
          <a:r>
            <a:rPr lang="en-AU" dirty="0">
              <a:latin typeface="Times New Roman" pitchFamily="18" charset="0"/>
              <a:cs typeface="Times New Roman" pitchFamily="18" charset="0"/>
            </a:rPr>
            <a:t>12%</a:t>
          </a:r>
          <a:endParaRPr lang="en-US" dirty="0">
            <a:latin typeface="Times New Roman" pitchFamily="18" charset="0"/>
            <a:cs typeface="Times New Roman" pitchFamily="18" charset="0"/>
          </a:endParaRPr>
        </a:p>
      </dgm:t>
    </dgm:pt>
    <dgm:pt modelId="{EAF53760-CA9F-4C58-90C5-B8A6C3DC905C}" type="parTrans" cxnId="{3015E6FC-272B-48BD-9364-C798FD43C201}">
      <dgm:prSet/>
      <dgm:spPr/>
      <dgm:t>
        <a:bodyPr/>
        <a:lstStyle/>
        <a:p>
          <a:endParaRPr lang="en-US"/>
        </a:p>
      </dgm:t>
    </dgm:pt>
    <dgm:pt modelId="{26ED84CF-A64C-428D-BB50-761832F17DF5}" type="sibTrans" cxnId="{3015E6FC-272B-48BD-9364-C798FD43C201}">
      <dgm:prSet/>
      <dgm:spPr/>
      <dgm:t>
        <a:bodyPr/>
        <a:lstStyle/>
        <a:p>
          <a:endParaRPr lang="en-US"/>
        </a:p>
      </dgm:t>
    </dgm:pt>
    <dgm:pt modelId="{86AA852A-E228-4DB7-AFFC-1BFBE28B0D9A}" type="pres">
      <dgm:prSet presAssocID="{5C096521-312B-4244-B5E7-AE08D3B0CECC}" presName="composite" presStyleCnt="0">
        <dgm:presLayoutVars>
          <dgm:chMax val="1"/>
          <dgm:dir/>
          <dgm:resizeHandles val="exact"/>
        </dgm:presLayoutVars>
      </dgm:prSet>
      <dgm:spPr/>
      <dgm:t>
        <a:bodyPr/>
        <a:lstStyle/>
        <a:p>
          <a:endParaRPr lang="en-US"/>
        </a:p>
      </dgm:t>
    </dgm:pt>
    <dgm:pt modelId="{50259BD3-7C75-43E6-B681-688238C36281}" type="pres">
      <dgm:prSet presAssocID="{503B014D-FC71-448A-9FBD-D02D92828CE6}" presName="roof" presStyleLbl="dkBgShp" presStyleIdx="0" presStyleCnt="2" custLinFactNeighborX="-291" custLinFactNeighborY="-4411"/>
      <dgm:spPr/>
      <dgm:t>
        <a:bodyPr/>
        <a:lstStyle/>
        <a:p>
          <a:endParaRPr lang="en-US"/>
        </a:p>
      </dgm:t>
    </dgm:pt>
    <dgm:pt modelId="{5BFB5A83-E6C4-47B8-9140-C28E5B5E899A}" type="pres">
      <dgm:prSet presAssocID="{503B014D-FC71-448A-9FBD-D02D92828CE6}" presName="pillars" presStyleCnt="0"/>
      <dgm:spPr/>
    </dgm:pt>
    <dgm:pt modelId="{E4969A11-F846-41CC-9307-F77813C5B89F}" type="pres">
      <dgm:prSet presAssocID="{503B014D-FC71-448A-9FBD-D02D92828CE6}" presName="pillar1" presStyleLbl="node1" presStyleIdx="0" presStyleCnt="2">
        <dgm:presLayoutVars>
          <dgm:bulletEnabled val="1"/>
        </dgm:presLayoutVars>
      </dgm:prSet>
      <dgm:spPr/>
      <dgm:t>
        <a:bodyPr/>
        <a:lstStyle/>
        <a:p>
          <a:endParaRPr lang="en-US"/>
        </a:p>
      </dgm:t>
    </dgm:pt>
    <dgm:pt modelId="{81CFB572-2E34-4818-8719-885A0E587A96}" type="pres">
      <dgm:prSet presAssocID="{CD4F7538-23F5-4187-B209-065AED2A8D42}" presName="pillarX" presStyleLbl="node1" presStyleIdx="1" presStyleCnt="2">
        <dgm:presLayoutVars>
          <dgm:bulletEnabled val="1"/>
        </dgm:presLayoutVars>
      </dgm:prSet>
      <dgm:spPr/>
      <dgm:t>
        <a:bodyPr/>
        <a:lstStyle/>
        <a:p>
          <a:endParaRPr lang="en-US"/>
        </a:p>
      </dgm:t>
    </dgm:pt>
    <dgm:pt modelId="{2254B2B7-D867-4B19-ACB5-BACCE5E9449A}" type="pres">
      <dgm:prSet presAssocID="{503B014D-FC71-448A-9FBD-D02D92828CE6}" presName="base" presStyleLbl="dkBgShp" presStyleIdx="1" presStyleCnt="2"/>
      <dgm:spPr>
        <a:solidFill>
          <a:srgbClr val="C00000"/>
        </a:solidFill>
      </dgm:spPr>
    </dgm:pt>
  </dgm:ptLst>
  <dgm:cxnLst>
    <dgm:cxn modelId="{E79D3483-F12A-4DA4-B458-676D0C8A324E}" type="presOf" srcId="{CD4F7538-23F5-4187-B209-065AED2A8D42}" destId="{81CFB572-2E34-4818-8719-885A0E587A96}" srcOrd="0" destOrd="0" presId="urn:microsoft.com/office/officeart/2005/8/layout/hList3"/>
    <dgm:cxn modelId="{4834367A-DA69-4012-AD96-1FB7A234C7D3}" type="presOf" srcId="{5C096521-312B-4244-B5E7-AE08D3B0CECC}" destId="{86AA852A-E228-4DB7-AFFC-1BFBE28B0D9A}" srcOrd="0" destOrd="0" presId="urn:microsoft.com/office/officeart/2005/8/layout/hList3"/>
    <dgm:cxn modelId="{36675F48-0BC6-4F6E-A643-A39397DAE63B}" type="presOf" srcId="{503B014D-FC71-448A-9FBD-D02D92828CE6}" destId="{50259BD3-7C75-43E6-B681-688238C36281}" srcOrd="0" destOrd="0" presId="urn:microsoft.com/office/officeart/2005/8/layout/hList3"/>
    <dgm:cxn modelId="{3015E6FC-272B-48BD-9364-C798FD43C201}" srcId="{503B014D-FC71-448A-9FBD-D02D92828CE6}" destId="{CD4F7538-23F5-4187-B209-065AED2A8D42}" srcOrd="1" destOrd="0" parTransId="{EAF53760-CA9F-4C58-90C5-B8A6C3DC905C}" sibTransId="{26ED84CF-A64C-428D-BB50-761832F17DF5}"/>
    <dgm:cxn modelId="{A01A5E65-3542-4D09-8A5A-A2659DECD068}" srcId="{503B014D-FC71-448A-9FBD-D02D92828CE6}" destId="{8A980389-10AA-49CD-9B56-F09A7D6A79B3}" srcOrd="0" destOrd="0" parTransId="{C295C4B4-CA6E-4A1F-A6B7-B10056803730}" sibTransId="{619471AB-0115-43FE-BA79-CFE7B1008CDB}"/>
    <dgm:cxn modelId="{FDB6426F-A034-4EA3-8699-5F1B60E1A8ED}" type="presOf" srcId="{8A980389-10AA-49CD-9B56-F09A7D6A79B3}" destId="{E4969A11-F846-41CC-9307-F77813C5B89F}" srcOrd="0" destOrd="0" presId="urn:microsoft.com/office/officeart/2005/8/layout/hList3"/>
    <dgm:cxn modelId="{2D10ABBF-F9B2-4C73-8E03-ECC687D1094E}" srcId="{5C096521-312B-4244-B5E7-AE08D3B0CECC}" destId="{503B014D-FC71-448A-9FBD-D02D92828CE6}" srcOrd="0" destOrd="0" parTransId="{9A2E51B1-7B11-4380-865B-ECD373170354}" sibTransId="{D0B76F91-4877-4B22-A96E-0172C036A0D2}"/>
    <dgm:cxn modelId="{C189C55F-CF57-41C1-BA61-928C6FE8D865}" type="presParOf" srcId="{86AA852A-E228-4DB7-AFFC-1BFBE28B0D9A}" destId="{50259BD3-7C75-43E6-B681-688238C36281}" srcOrd="0" destOrd="0" presId="urn:microsoft.com/office/officeart/2005/8/layout/hList3"/>
    <dgm:cxn modelId="{B8BBDBF6-E62D-402C-A88E-ED6FE2A0BE80}" type="presParOf" srcId="{86AA852A-E228-4DB7-AFFC-1BFBE28B0D9A}" destId="{5BFB5A83-E6C4-47B8-9140-C28E5B5E899A}" srcOrd="1" destOrd="0" presId="urn:microsoft.com/office/officeart/2005/8/layout/hList3"/>
    <dgm:cxn modelId="{8A58939A-F668-4C37-AECF-02C3C11410AC}" type="presParOf" srcId="{5BFB5A83-E6C4-47B8-9140-C28E5B5E899A}" destId="{E4969A11-F846-41CC-9307-F77813C5B89F}" srcOrd="0" destOrd="0" presId="urn:microsoft.com/office/officeart/2005/8/layout/hList3"/>
    <dgm:cxn modelId="{DFFFE627-B6E9-47A1-ACC3-69C21CED5BBB}" type="presParOf" srcId="{5BFB5A83-E6C4-47B8-9140-C28E5B5E899A}" destId="{81CFB572-2E34-4818-8719-885A0E587A96}" srcOrd="1" destOrd="0" presId="urn:microsoft.com/office/officeart/2005/8/layout/hList3"/>
    <dgm:cxn modelId="{68CA823D-BC0B-4956-9E7F-23C6AC099DB6}" type="presParOf" srcId="{86AA852A-E228-4DB7-AFFC-1BFBE28B0D9A}" destId="{2254B2B7-D867-4B19-ACB5-BACCE5E9449A}" srcOrd="2" destOrd="0" presId="urn:microsoft.com/office/officeart/2005/8/layout/hList3"/>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59BD3-7C75-43E6-B681-688238C36281}">
      <dsp:nvSpPr>
        <dsp:cNvPr id="0" name=""/>
        <dsp:cNvSpPr/>
      </dsp:nvSpPr>
      <dsp:spPr>
        <a:xfrm>
          <a:off x="0" y="0"/>
          <a:ext cx="8459819" cy="1407323"/>
        </a:xfrm>
        <a:prstGeom prst="rect">
          <a:avLst/>
        </a:prstGeom>
        <a:solidFill>
          <a:schemeClr val="accent4">
            <a:lumMod val="85000"/>
            <a:lumOff val="1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GB" sz="6500" kern="1200" dirty="0"/>
            <a:t> </a:t>
          </a:r>
          <a:r>
            <a:rPr lang="en-GB" sz="6500" kern="1200" dirty="0">
              <a:latin typeface="Times New Roman" pitchFamily="18" charset="0"/>
              <a:cs typeface="Times New Roman" pitchFamily="18" charset="0"/>
            </a:rPr>
            <a:t>Ash Content  </a:t>
          </a:r>
          <a:endParaRPr lang="en-US" sz="6500" kern="1200" dirty="0">
            <a:latin typeface="Times New Roman" pitchFamily="18" charset="0"/>
            <a:cs typeface="Times New Roman" pitchFamily="18" charset="0"/>
          </a:endParaRPr>
        </a:p>
      </dsp:txBody>
      <dsp:txXfrm>
        <a:off x="0" y="0"/>
        <a:ext cx="8459819" cy="1407323"/>
      </dsp:txXfrm>
    </dsp:sp>
    <dsp:sp modelId="{E4969A11-F846-41CC-9307-F77813C5B89F}">
      <dsp:nvSpPr>
        <dsp:cNvPr id="0" name=""/>
        <dsp:cNvSpPr/>
      </dsp:nvSpPr>
      <dsp:spPr>
        <a:xfrm>
          <a:off x="0" y="1407323"/>
          <a:ext cx="4229909" cy="2955379"/>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latin typeface="Times New Roman" pitchFamily="18" charset="0"/>
              <a:cs typeface="Times New Roman" pitchFamily="18" charset="0"/>
            </a:rPr>
            <a:t>Raw SCG</a:t>
          </a:r>
        </a:p>
        <a:p>
          <a:pPr marL="0" lvl="0" indent="0" algn="ctr" defTabSz="1733550">
            <a:lnSpc>
              <a:spcPct val="90000"/>
            </a:lnSpc>
            <a:spcBef>
              <a:spcPct val="0"/>
            </a:spcBef>
            <a:spcAft>
              <a:spcPct val="35000"/>
            </a:spcAft>
            <a:buNone/>
          </a:pPr>
          <a:endParaRPr lang="en-AU" sz="3900" kern="1200" dirty="0">
            <a:latin typeface="Times New Roman" pitchFamily="18" charset="0"/>
            <a:cs typeface="Times New Roman" pitchFamily="18" charset="0"/>
          </a:endParaRPr>
        </a:p>
        <a:p>
          <a:pPr marL="0" lvl="0" indent="0" algn="ctr" defTabSz="1733550">
            <a:lnSpc>
              <a:spcPct val="90000"/>
            </a:lnSpc>
            <a:spcBef>
              <a:spcPct val="0"/>
            </a:spcBef>
            <a:spcAft>
              <a:spcPct val="35000"/>
            </a:spcAft>
            <a:buNone/>
          </a:pPr>
          <a:endParaRPr lang="en-AU" sz="3900" kern="1200" dirty="0">
            <a:latin typeface="Times New Roman" pitchFamily="18" charset="0"/>
            <a:cs typeface="Times New Roman" pitchFamily="18" charset="0"/>
          </a:endParaRPr>
        </a:p>
        <a:p>
          <a:pPr marL="0" lvl="0" indent="0" algn="ctr" defTabSz="1733550">
            <a:lnSpc>
              <a:spcPct val="90000"/>
            </a:lnSpc>
            <a:spcBef>
              <a:spcPct val="0"/>
            </a:spcBef>
            <a:spcAft>
              <a:spcPct val="35000"/>
            </a:spcAft>
            <a:buNone/>
          </a:pPr>
          <a:r>
            <a:rPr lang="en-AU" sz="3900" kern="1200" dirty="0">
              <a:latin typeface="Times New Roman" pitchFamily="18" charset="0"/>
              <a:cs typeface="Times New Roman" pitchFamily="18" charset="0"/>
            </a:rPr>
            <a:t>1.7% </a:t>
          </a:r>
          <a:endParaRPr lang="en-US" sz="3900" kern="1200" dirty="0">
            <a:latin typeface="Times New Roman" pitchFamily="18" charset="0"/>
            <a:cs typeface="Times New Roman" pitchFamily="18" charset="0"/>
          </a:endParaRPr>
        </a:p>
      </dsp:txBody>
      <dsp:txXfrm>
        <a:off x="0" y="1407323"/>
        <a:ext cx="4229909" cy="2955379"/>
      </dsp:txXfrm>
    </dsp:sp>
    <dsp:sp modelId="{81CFB572-2E34-4818-8719-885A0E587A96}">
      <dsp:nvSpPr>
        <dsp:cNvPr id="0" name=""/>
        <dsp:cNvSpPr/>
      </dsp:nvSpPr>
      <dsp:spPr>
        <a:xfrm>
          <a:off x="4229909" y="1407323"/>
          <a:ext cx="4229909" cy="2955379"/>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latin typeface="Times New Roman" pitchFamily="18" charset="0"/>
              <a:cs typeface="Times New Roman" pitchFamily="18" charset="0"/>
            </a:rPr>
            <a:t>SCG</a:t>
          </a:r>
        </a:p>
        <a:p>
          <a:pPr marL="0" lvl="0" indent="0" algn="ctr" defTabSz="1733550">
            <a:lnSpc>
              <a:spcPct val="90000"/>
            </a:lnSpc>
            <a:spcBef>
              <a:spcPct val="0"/>
            </a:spcBef>
            <a:spcAft>
              <a:spcPct val="35000"/>
            </a:spcAft>
            <a:buNone/>
          </a:pPr>
          <a:endParaRPr lang="en-AU" sz="3900" kern="1200" dirty="0">
            <a:latin typeface="Times New Roman" pitchFamily="18" charset="0"/>
            <a:cs typeface="Times New Roman" pitchFamily="18" charset="0"/>
          </a:endParaRPr>
        </a:p>
        <a:p>
          <a:pPr marL="0" lvl="0" indent="0" algn="ctr" defTabSz="1733550">
            <a:lnSpc>
              <a:spcPct val="90000"/>
            </a:lnSpc>
            <a:spcBef>
              <a:spcPct val="0"/>
            </a:spcBef>
            <a:spcAft>
              <a:spcPct val="35000"/>
            </a:spcAft>
            <a:buNone/>
          </a:pPr>
          <a:endParaRPr lang="en-AU" sz="3900" kern="1200" dirty="0">
            <a:latin typeface="Times New Roman" pitchFamily="18" charset="0"/>
            <a:cs typeface="Times New Roman" pitchFamily="18" charset="0"/>
          </a:endParaRPr>
        </a:p>
        <a:p>
          <a:pPr marL="0" lvl="0" indent="0" algn="ctr" defTabSz="1733550">
            <a:lnSpc>
              <a:spcPct val="90000"/>
            </a:lnSpc>
            <a:spcBef>
              <a:spcPct val="0"/>
            </a:spcBef>
            <a:spcAft>
              <a:spcPct val="35000"/>
            </a:spcAft>
            <a:buNone/>
          </a:pPr>
          <a:r>
            <a:rPr lang="en-AU" sz="3900" kern="1200" dirty="0">
              <a:latin typeface="Times New Roman" pitchFamily="18" charset="0"/>
              <a:cs typeface="Times New Roman" pitchFamily="18" charset="0"/>
            </a:rPr>
            <a:t>12%</a:t>
          </a:r>
          <a:endParaRPr lang="en-US" sz="3900" kern="1200" dirty="0">
            <a:latin typeface="Times New Roman" pitchFamily="18" charset="0"/>
            <a:cs typeface="Times New Roman" pitchFamily="18" charset="0"/>
          </a:endParaRPr>
        </a:p>
      </dsp:txBody>
      <dsp:txXfrm>
        <a:off x="4229909" y="1407323"/>
        <a:ext cx="4229909" cy="2955379"/>
      </dsp:txXfrm>
    </dsp:sp>
    <dsp:sp modelId="{2254B2B7-D867-4B19-ACB5-BACCE5E9449A}">
      <dsp:nvSpPr>
        <dsp:cNvPr id="0" name=""/>
        <dsp:cNvSpPr/>
      </dsp:nvSpPr>
      <dsp:spPr>
        <a:xfrm>
          <a:off x="0" y="4362703"/>
          <a:ext cx="8459819" cy="328375"/>
        </a:xfrm>
        <a:prstGeom prst="rect">
          <a:avLst/>
        </a:prstGeom>
        <a:solidFill>
          <a:srgbClr val="C00000"/>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F767C6FB-E360-410D-85DE-44404FF47065}" type="datetimeFigureOut">
              <a:rPr lang="en-US"/>
              <a:pPr>
                <a:defRPr/>
              </a:pPr>
              <a:t>5/2/2020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93906550-706C-4CAD-9C03-CA73342E7C5B}"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3600" y="2012950"/>
            <a:ext cx="9794875" cy="1389063"/>
          </a:xfrm>
        </p:spPr>
        <p:txBody>
          <a:bodyPr/>
          <a:lstStyle/>
          <a:p>
            <a:r>
              <a:rPr lang="en-US"/>
              <a:t>Click to edit Master title style</a:t>
            </a:r>
            <a:endParaRPr lang="nl-NL"/>
          </a:p>
        </p:txBody>
      </p:sp>
      <p:sp>
        <p:nvSpPr>
          <p:cNvPr id="3" name="Subtitle 2"/>
          <p:cNvSpPr>
            <a:spLocks noGrp="1"/>
          </p:cNvSpPr>
          <p:nvPr>
            <p:ph type="subTitle" idx="1"/>
          </p:nvPr>
        </p:nvSpPr>
        <p:spPr>
          <a:xfrm>
            <a:off x="1728788" y="3671888"/>
            <a:ext cx="8064500" cy="165576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4DDC095-3F2A-4122-94CD-05EA5DBB7C12}" type="slidenum">
              <a:rPr lang="en-GB" altLang="el-GR"/>
              <a:pPr>
                <a:defRPr/>
              </a:pPr>
              <a:t>‹#›</a:t>
            </a:fld>
            <a:endParaRPr lang="en-GB" alt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7B3993-4081-4ABD-9A1A-B18B430B8272}" type="slidenum">
              <a:rPr lang="en-GB" altLang="el-GR"/>
              <a:pPr>
                <a:defRPr/>
              </a:pPr>
              <a:t>‹#›</a:t>
            </a:fld>
            <a:endParaRPr lang="en-GB" alt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53425" y="258763"/>
            <a:ext cx="2592388" cy="5529262"/>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576263" y="258763"/>
            <a:ext cx="7624762" cy="5529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7810B8A-A619-4239-85AF-B0AE73844856}" type="slidenum">
              <a:rPr lang="en-GB" altLang="el-GR"/>
              <a:pPr>
                <a:defRPr/>
              </a:pPr>
              <a:t>‹#›</a:t>
            </a:fld>
            <a:endParaRPr lang="en-GB" alt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8DE21E5-69F5-4403-B9B0-5055C71C4C19}" type="slidenum">
              <a:rPr lang="en-GB" altLang="el-GR"/>
              <a:pPr>
                <a:defRPr/>
              </a:pPr>
              <a:t>‹#›</a:t>
            </a:fld>
            <a:endParaRPr lang="en-GB" alt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9638" y="4164013"/>
            <a:ext cx="9794875" cy="1287462"/>
          </a:xfr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909638" y="2746375"/>
            <a:ext cx="9794875" cy="141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D23B806-02C6-4AA1-89B3-2FF8337ECB53}" type="slidenum">
              <a:rPr lang="en-GB" altLang="el-GR"/>
              <a:pPr>
                <a:defRPr/>
              </a:pPr>
              <a:t>‹#›</a:t>
            </a:fld>
            <a:endParaRPr lang="en-GB" alt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576263" y="1511300"/>
            <a:ext cx="5108575"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5837238" y="1511300"/>
            <a:ext cx="5108575"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A24963A-AFD9-4266-9F09-063163BB2A21}" type="slidenum">
              <a:rPr lang="en-GB" altLang="el-GR"/>
              <a:pPr>
                <a:defRPr/>
              </a:pPr>
              <a:t>‹#›</a:t>
            </a:fld>
            <a:endParaRPr lang="en-GB" alt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576263" y="1450975"/>
            <a:ext cx="5091112"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76263" y="2055813"/>
            <a:ext cx="5091112"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5853113" y="1450975"/>
            <a:ext cx="5092700"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53113" y="2055813"/>
            <a:ext cx="5092700"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6383E61-A034-42FC-9C1B-7B42AFE11B8D}" type="slidenum">
              <a:rPr lang="en-GB" altLang="el-GR"/>
              <a:pPr>
                <a:defRPr/>
              </a:pPr>
              <a:t>‹#›</a:t>
            </a:fld>
            <a:endParaRPr lang="en-GB" alt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88C80A64-EC88-4C6F-9CB2-94D37F4F89BE}" type="slidenum">
              <a:rPr lang="en-GB" altLang="el-GR"/>
              <a:pPr>
                <a:defRPr/>
              </a:pPr>
              <a:t>‹#›</a:t>
            </a:fld>
            <a:endParaRPr lang="en-GB" alt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8DA8EFB-6858-4657-8300-645C29AA2FA2}" type="slidenum">
              <a:rPr lang="en-GB" altLang="el-GR"/>
              <a:pPr>
                <a:defRPr/>
              </a:pPr>
              <a:t>‹#›</a:t>
            </a:fld>
            <a:endParaRPr lang="en-GB" alt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6263" y="258763"/>
            <a:ext cx="3790950" cy="1096962"/>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4505325" y="258763"/>
            <a:ext cx="6440488"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576263" y="1355725"/>
            <a:ext cx="3790950"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48303F3-DABE-41AC-9EEB-95301845496F}" type="slidenum">
              <a:rPr lang="en-GB" altLang="el-GR"/>
              <a:pPr>
                <a:defRPr/>
              </a:pPr>
              <a:t>‹#›</a:t>
            </a:fld>
            <a:endParaRPr lang="en-GB" alt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59013" y="4535488"/>
            <a:ext cx="6911975" cy="536575"/>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2259013" y="579438"/>
            <a:ext cx="6911975"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ext Placeholder 3"/>
          <p:cNvSpPr>
            <a:spLocks noGrp="1"/>
          </p:cNvSpPr>
          <p:nvPr>
            <p:ph type="body" sz="half" idx="2"/>
          </p:nvPr>
        </p:nvSpPr>
        <p:spPr>
          <a:xfrm>
            <a:off x="2259013" y="5072063"/>
            <a:ext cx="6911975"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0E9F714-09FA-4410-84D8-A3EAF5DA3380}" type="slidenum">
              <a:rPr lang="en-GB" altLang="el-GR"/>
              <a:pPr>
                <a:defRPr/>
              </a:pPr>
              <a:t>‹#›</a:t>
            </a:fld>
            <a:endParaRPr lang="en-GB" alt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76263" y="258763"/>
            <a:ext cx="10369550" cy="1081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l-GR"/>
              <a:t>Click to edit Master title style</a:t>
            </a:r>
          </a:p>
        </p:txBody>
      </p:sp>
      <p:sp>
        <p:nvSpPr>
          <p:cNvPr id="2051" name="Rectangle 3"/>
          <p:cNvSpPr>
            <a:spLocks noGrp="1" noChangeArrowheads="1"/>
          </p:cNvSpPr>
          <p:nvPr>
            <p:ph type="body" idx="1"/>
          </p:nvPr>
        </p:nvSpPr>
        <p:spPr bwMode="auto">
          <a:xfrm>
            <a:off x="576263" y="1511300"/>
            <a:ext cx="1036955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l-GR"/>
              <a:t>Click to edit Master text styles</a:t>
            </a:r>
          </a:p>
          <a:p>
            <a:pPr lvl="1"/>
            <a:r>
              <a:rPr lang="en-GB" altLang="el-GR"/>
              <a:t>Second level</a:t>
            </a:r>
          </a:p>
          <a:p>
            <a:pPr lvl="2"/>
            <a:r>
              <a:rPr lang="en-GB" altLang="el-GR"/>
              <a:t>Third level</a:t>
            </a:r>
          </a:p>
          <a:p>
            <a:pPr lvl="3"/>
            <a:r>
              <a:rPr lang="en-GB" altLang="el-GR"/>
              <a:t>Fourth level</a:t>
            </a:r>
          </a:p>
          <a:p>
            <a:pPr lvl="4"/>
            <a:r>
              <a:rPr lang="en-GB" altLang="el-GR"/>
              <a:t>Fifth level</a:t>
            </a:r>
          </a:p>
        </p:txBody>
      </p:sp>
      <p:sp>
        <p:nvSpPr>
          <p:cNvPr id="1028" name="Rectangle 4"/>
          <p:cNvSpPr>
            <a:spLocks noGrp="1" noChangeArrowheads="1"/>
          </p:cNvSpPr>
          <p:nvPr>
            <p:ph type="dt" sz="half" idx="2"/>
          </p:nvPr>
        </p:nvSpPr>
        <p:spPr bwMode="auto">
          <a:xfrm>
            <a:off x="576263" y="5900738"/>
            <a:ext cx="2687637"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937000" y="5900738"/>
            <a:ext cx="3648075"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8258175" y="5900738"/>
            <a:ext cx="2687638"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BC6798F0-4A33-4D58-9F93-58A6599820B4}" type="slidenum">
              <a:rPr lang="en-GB" altLang="el-GR"/>
              <a:pPr>
                <a:defRPr/>
              </a:pPr>
              <a:t>‹#›</a:t>
            </a:fld>
            <a:endParaRPr lang="en-GB"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26.xml"/><Relationship Id="rId5" Type="http://schemas.openxmlformats.org/officeDocument/2006/relationships/image" Target="../media/image1.jpeg"/><Relationship Id="rId4" Type="http://schemas.openxmlformats.org/officeDocument/2006/relationships/slide" Target="slide7.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 Target="slide3.xml"/><Relationship Id="rId7" Type="http://schemas.openxmlformats.org/officeDocument/2006/relationships/diagramQuickStyle" Target="../diagrams/quickStyle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jpeg"/><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slide" Target="slide14.xml"/><Relationship Id="rId3" Type="http://schemas.openxmlformats.org/officeDocument/2006/relationships/slide" Target="slide1.xml"/><Relationship Id="rId7" Type="http://schemas.openxmlformats.org/officeDocument/2006/relationships/slide" Target="slide19.xml"/><Relationship Id="rId12"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15.xml"/><Relationship Id="rId11" Type="http://schemas.openxmlformats.org/officeDocument/2006/relationships/slide" Target="slide20.xml"/><Relationship Id="rId5" Type="http://schemas.openxmlformats.org/officeDocument/2006/relationships/slide" Target="slide9.xml"/><Relationship Id="rId15" Type="http://schemas.openxmlformats.org/officeDocument/2006/relationships/image" Target="../media/image2.png"/><Relationship Id="rId10" Type="http://schemas.openxmlformats.org/officeDocument/2006/relationships/slide" Target="slide13.xml"/><Relationship Id="rId4" Type="http://schemas.openxmlformats.org/officeDocument/2006/relationships/slide" Target="slide11.xml"/><Relationship Id="rId9" Type="http://schemas.openxmlformats.org/officeDocument/2006/relationships/slide" Target="slide25.xml"/><Relationship Id="rId14" Type="http://schemas.openxmlformats.org/officeDocument/2006/relationships/slide" Target="slide8.xml"/></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jpeg"/><Relationship Id="rId7" Type="http://schemas.openxmlformats.org/officeDocument/2006/relationships/image" Target="../media/image1.jpe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4.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9.tiff"/><Relationship Id="rId4" Type="http://schemas.openxmlformats.org/officeDocument/2006/relationships/image" Target="../media/image18.tiff"/></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 Target="slide2.xml"/><Relationship Id="rId7" Type="http://schemas.openxmlformats.org/officeDocument/2006/relationships/slide" Target="slide17.xm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image" Target="../media/image2.png"/><Relationship Id="rId5" Type="http://schemas.openxmlformats.org/officeDocument/2006/relationships/slide" Target="slide28.xml"/><Relationship Id="rId10" Type="http://schemas.openxmlformats.org/officeDocument/2006/relationships/slide" Target="slide27.xml"/><Relationship Id="rId4" Type="http://schemas.openxmlformats.org/officeDocument/2006/relationships/slide" Target="slide10.xml"/><Relationship Id="rId9" Type="http://schemas.openxmlformats.org/officeDocument/2006/relationships/slide" Target="slide20.xml"/></Relationships>
</file>

<file path=ppt/slides/_rels/slide3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hyperlink" Target="http://www.antagonistikotita.gr/epanek_en/proskliseis.asp?id=28&amp;cs=" TargetMode="Externa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3.xml"/><Relationship Id="rId7" Type="http://schemas.openxmlformats.org/officeDocument/2006/relationships/slide" Target="slide18.xml"/><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slide" Target="slide24.xml"/><Relationship Id="rId4" Type="http://schemas.openxmlformats.org/officeDocument/2006/relationships/slide" Target="slide21.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slide" Target="slide30.xml"/><Relationship Id="rId4" Type="http://schemas.openxmlformats.org/officeDocument/2006/relationships/slide" Target="slide2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7"/>
          <p:cNvSpPr txBox="1">
            <a:spLocks noChangeArrowheads="1"/>
          </p:cNvSpPr>
          <p:nvPr/>
        </p:nvSpPr>
        <p:spPr bwMode="auto">
          <a:xfrm>
            <a:off x="963613" y="2844799"/>
            <a:ext cx="9575800" cy="1824047"/>
          </a:xfrm>
          <a:prstGeom prst="rect">
            <a:avLst/>
          </a:prstGeom>
          <a:noFill/>
          <a:ln w="9525">
            <a:noFill/>
            <a:miter lim="800000"/>
            <a:headEnd/>
            <a:tailEnd/>
          </a:ln>
        </p:spPr>
        <p:txBody>
          <a:bodyPr/>
          <a:lstStyle/>
          <a:p>
            <a:pPr algn="just" eaLnBrk="1" hangingPunct="1"/>
            <a:r>
              <a:rPr lang="en-US" altLang="el-GR" sz="1400" b="1" dirty="0"/>
              <a:t>The problem </a:t>
            </a:r>
            <a:endParaRPr lang="el-GR" altLang="el-GR" sz="1400" b="1" dirty="0"/>
          </a:p>
          <a:p>
            <a:pPr algn="just" eaLnBrk="1" hangingPunct="1"/>
            <a:endParaRPr lang="en-US" altLang="el-GR" sz="1400" b="1" dirty="0"/>
          </a:p>
          <a:p>
            <a:pPr algn="just" eaLnBrk="1" hangingPunct="1"/>
            <a:r>
              <a:rPr lang="en-US" sz="1400" b="1" dirty="0"/>
              <a:t>Climate change effects are visible in various sectors of human life such as agriculture, industry and health. Therefore, it is necessary to search and implement green and sustainable technologies in order to reduce or eliminate the effects of this change.</a:t>
            </a:r>
            <a:r>
              <a:rPr lang="en-US" altLang="el-GR" sz="1400" b="1" dirty="0"/>
              <a:t> Over the last </a:t>
            </a:r>
            <a:r>
              <a:rPr lang="en-US" sz="1400" b="1" dirty="0"/>
              <a:t>years, in the context of aforementioned goal, the idea of a circular economy has been adopted. Based on this, waste biomass materials have been used for production of </a:t>
            </a:r>
            <a:r>
              <a:rPr lang="en-US" sz="1400" b="1" dirty="0" err="1"/>
              <a:t>biochars</a:t>
            </a:r>
            <a:r>
              <a:rPr lang="en-US" sz="1400" b="1" dirty="0"/>
              <a:t> obtained with environmentally friendly processes such as </a:t>
            </a:r>
            <a:r>
              <a:rPr lang="en-US" sz="1400" b="1" dirty="0" err="1"/>
              <a:t>pyrolysis</a:t>
            </a:r>
            <a:r>
              <a:rPr lang="en-US" sz="1400" b="1" dirty="0"/>
              <a:t>. The present study aims to characterize the </a:t>
            </a:r>
            <a:r>
              <a:rPr lang="en-US" sz="1400" b="1" dirty="0" smtClean="0"/>
              <a:t>physicochemical</a:t>
            </a:r>
            <a:r>
              <a:rPr lang="en-US" sz="1400" b="1" dirty="0" smtClean="0">
                <a:highlight>
                  <a:srgbClr val="FFFF00"/>
                </a:highlight>
              </a:rPr>
              <a:t> </a:t>
            </a:r>
            <a:r>
              <a:rPr lang="en-US" sz="1400" b="1" dirty="0"/>
              <a:t>properties of </a:t>
            </a:r>
            <a:r>
              <a:rPr lang="en-US" sz="1400" b="1" dirty="0" err="1"/>
              <a:t>biochars</a:t>
            </a:r>
            <a:r>
              <a:rPr lang="en-US" sz="1400" b="1" dirty="0"/>
              <a:t> obtained from spent coffee grounds for the </a:t>
            </a:r>
            <a:r>
              <a:rPr lang="en-GB" sz="1400" b="1" dirty="0"/>
              <a:t>determination of their characteristics related with catalytic and </a:t>
            </a:r>
            <a:r>
              <a:rPr lang="en-GB" sz="1400" b="1" dirty="0" err="1"/>
              <a:t>sorptive</a:t>
            </a:r>
            <a:r>
              <a:rPr lang="en-GB" sz="1400" b="1" dirty="0"/>
              <a:t> functionalities.</a:t>
            </a:r>
            <a:endParaRPr lang="en-GB" altLang="el-GR" sz="1400" b="1" dirty="0"/>
          </a:p>
        </p:txBody>
      </p:sp>
      <p:sp>
        <p:nvSpPr>
          <p:cNvPr id="3075" name="Text Box 7"/>
          <p:cNvSpPr txBox="1">
            <a:spLocks noChangeArrowheads="1"/>
          </p:cNvSpPr>
          <p:nvPr/>
        </p:nvSpPr>
        <p:spPr bwMode="auto">
          <a:xfrm>
            <a:off x="1512888" y="0"/>
            <a:ext cx="8891587" cy="1384300"/>
          </a:xfrm>
          <a:prstGeom prst="rect">
            <a:avLst/>
          </a:prstGeom>
          <a:noFill/>
          <a:ln w="9525">
            <a:noFill/>
            <a:miter lim="800000"/>
            <a:headEnd/>
            <a:tailEnd/>
          </a:ln>
        </p:spPr>
        <p:txBody>
          <a:bodyPr>
            <a:spAutoFit/>
          </a:bodyPr>
          <a:lstStyle/>
          <a:p>
            <a:pPr algn="ctr"/>
            <a:r>
              <a:rPr lang="en-US" sz="2800" b="1"/>
              <a:t>Spent coffee grains biochar activation and its effects on the characteristics of the final products to be used as sorbents or catalysts support</a:t>
            </a:r>
          </a:p>
        </p:txBody>
      </p:sp>
      <p:sp>
        <p:nvSpPr>
          <p:cNvPr id="3076" name="Text Box 8"/>
          <p:cNvSpPr txBox="1">
            <a:spLocks noChangeArrowheads="1"/>
          </p:cNvSpPr>
          <p:nvPr/>
        </p:nvSpPr>
        <p:spPr bwMode="auto">
          <a:xfrm>
            <a:off x="360363" y="1458913"/>
            <a:ext cx="10874375" cy="1323975"/>
          </a:xfrm>
          <a:prstGeom prst="rect">
            <a:avLst/>
          </a:prstGeom>
          <a:noFill/>
          <a:ln w="9525">
            <a:noFill/>
            <a:miter lim="800000"/>
            <a:headEnd/>
            <a:tailEnd/>
          </a:ln>
        </p:spPr>
        <p:txBody>
          <a:bodyPr>
            <a:spAutoFit/>
          </a:bodyPr>
          <a:lstStyle/>
          <a:p>
            <a:pPr algn="ctr" eaLnBrk="1" hangingPunct="1"/>
            <a:r>
              <a:rPr lang="en-US" sz="1600"/>
              <a:t>Nikolaos Mourgkogiannis, Ioannis Nikolopoulos, Eleana Kordouli, Christos Kordulis, Alexis Lycourghiotis, </a:t>
            </a:r>
          </a:p>
          <a:p>
            <a:pPr algn="ctr" eaLnBrk="1" hangingPunct="1"/>
            <a:r>
              <a:rPr lang="en-US" sz="1600"/>
              <a:t>Hrissi K. Karapanagioti</a:t>
            </a:r>
            <a:r>
              <a:rPr lang="en-US" altLang="el-GR" sz="1600"/>
              <a:t> *</a:t>
            </a:r>
            <a:endParaRPr lang="en-US" sz="1600"/>
          </a:p>
          <a:p>
            <a:pPr algn="ctr" eaLnBrk="1" hangingPunct="1"/>
            <a:endParaRPr lang="en-US" altLang="el-GR" sz="1600"/>
          </a:p>
          <a:p>
            <a:pPr algn="ctr" eaLnBrk="1" hangingPunct="1"/>
            <a:r>
              <a:rPr lang="en-US" altLang="el-GR" sz="1600"/>
              <a:t>Department of Chemistry, University of Patras, 26504, Patras, Greece</a:t>
            </a:r>
          </a:p>
          <a:p>
            <a:pPr algn="ctr" eaLnBrk="1" hangingPunct="1"/>
            <a:r>
              <a:rPr lang="en-US" altLang="el-GR" sz="1600"/>
              <a:t>* Corresponding author: E-mail: karapanagioti@upatras.gr, Tel +30 2610996728 </a:t>
            </a:r>
          </a:p>
        </p:txBody>
      </p:sp>
      <p:sp>
        <p:nvSpPr>
          <p:cNvPr id="3077" name="Text Box 21"/>
          <p:cNvSpPr txBox="1">
            <a:spLocks noChangeArrowheads="1"/>
          </p:cNvSpPr>
          <p:nvPr/>
        </p:nvSpPr>
        <p:spPr bwMode="auto">
          <a:xfrm>
            <a:off x="4465638" y="4783151"/>
            <a:ext cx="2303462" cy="457200"/>
          </a:xfrm>
          <a:prstGeom prst="rect">
            <a:avLst/>
          </a:prstGeom>
          <a:noFill/>
          <a:ln w="9525" algn="ctr">
            <a:noFill/>
            <a:miter lim="800000"/>
            <a:headEnd/>
            <a:tailEnd/>
          </a:ln>
        </p:spPr>
        <p:txBody>
          <a:bodyPr>
            <a:spAutoFit/>
          </a:bodyPr>
          <a:lstStyle/>
          <a:p>
            <a:pPr algn="ctr" eaLnBrk="1" hangingPunct="1">
              <a:spcBef>
                <a:spcPct val="50000"/>
              </a:spcBef>
            </a:pPr>
            <a:r>
              <a:rPr lang="nl-NL" altLang="el-GR" sz="2400" b="1" dirty="0">
                <a:solidFill>
                  <a:schemeClr val="accent2"/>
                </a:solidFill>
              </a:rPr>
              <a:t>1/5</a:t>
            </a:r>
            <a:endParaRPr lang="en-GB" altLang="el-GR" sz="2400" b="1" dirty="0">
              <a:solidFill>
                <a:schemeClr val="accent2"/>
              </a:solidFill>
            </a:endParaRPr>
          </a:p>
        </p:txBody>
      </p:sp>
      <p:sp>
        <p:nvSpPr>
          <p:cNvPr id="3078" name="AutoShape 22">
            <a:hlinkClick r:id="rId2" action="ppaction://hlinksldjump"/>
          </p:cNvPr>
          <p:cNvSpPr>
            <a:spLocks noChangeArrowheads="1"/>
          </p:cNvSpPr>
          <p:nvPr/>
        </p:nvSpPr>
        <p:spPr bwMode="auto">
          <a:xfrm>
            <a:off x="6697663" y="4808551"/>
            <a:ext cx="504825" cy="431800"/>
          </a:xfrm>
          <a:prstGeom prst="rightArrow">
            <a:avLst>
              <a:gd name="adj1" fmla="val 55880"/>
              <a:gd name="adj2" fmla="val 67278"/>
            </a:avLst>
          </a:prstGeom>
          <a:solidFill>
            <a:schemeClr val="accent2"/>
          </a:solidFill>
          <a:ln w="9525" algn="ctr">
            <a:noFill/>
            <a:miter lim="800000"/>
            <a:headEnd/>
            <a:tailEnd/>
          </a:ln>
        </p:spPr>
        <p:txBody>
          <a:bodyPr wrap="none" anchor="ctr"/>
          <a:lstStyle/>
          <a:p>
            <a:pPr algn="ctr" eaLnBrk="1" hangingPunct="1"/>
            <a:endParaRPr lang="nl-NL" altLang="el-GR"/>
          </a:p>
        </p:txBody>
      </p:sp>
      <p:sp>
        <p:nvSpPr>
          <p:cNvPr id="35" name="Text Box 14">
            <a:hlinkClick r:id="rId3" action="ppaction://hlinksldjump"/>
          </p:cNvPr>
          <p:cNvSpPr txBox="1">
            <a:spLocks noChangeArrowheads="1"/>
          </p:cNvSpPr>
          <p:nvPr/>
        </p:nvSpPr>
        <p:spPr bwMode="auto">
          <a:xfrm>
            <a:off x="591281" y="5311789"/>
            <a:ext cx="3312368" cy="685833"/>
          </a:xfrm>
          <a:prstGeom prst="rect">
            <a:avLst/>
          </a:prstGeom>
          <a:solidFill>
            <a:srgbClr val="008000"/>
          </a:solidFill>
          <a:ln>
            <a:headEnd/>
            <a:tailEnd/>
          </a:ln>
        </p:spPr>
        <p:style>
          <a:lnRef idx="0">
            <a:schemeClr val="accent2"/>
          </a:lnRef>
          <a:fillRef idx="3">
            <a:schemeClr val="accent2"/>
          </a:fillRef>
          <a:effectRef idx="3">
            <a:schemeClr val="accent2"/>
          </a:effectRef>
          <a:fontRef idx="minor">
            <a:schemeClr val="lt1"/>
          </a:fontRef>
        </p:style>
        <p:txBody>
          <a:bodyPr lIns="108000" tIns="187200" bIns="187200" anchor="ctr">
            <a:spAutoFit/>
          </a:bodyPr>
          <a:lstStyle/>
          <a:p>
            <a:pPr algn="ctr" eaLnBrk="1" hangingPunct="1">
              <a:spcBef>
                <a:spcPct val="50000"/>
              </a:spcBef>
              <a:defRPr/>
            </a:pPr>
            <a:r>
              <a:rPr lang="nl-NL" sz="2000" dirty="0"/>
              <a:t>Objectives</a:t>
            </a:r>
            <a:endParaRPr lang="en-GB" sz="2000" dirty="0"/>
          </a:p>
        </p:txBody>
      </p:sp>
      <p:sp>
        <p:nvSpPr>
          <p:cNvPr id="36" name="Rectangle 18">
            <a:hlinkClick r:id="rId4" action="ppaction://hlinksldjump"/>
          </p:cNvPr>
          <p:cNvSpPr>
            <a:spLocks noChangeArrowheads="1"/>
          </p:cNvSpPr>
          <p:nvPr/>
        </p:nvSpPr>
        <p:spPr bwMode="auto">
          <a:xfrm>
            <a:off x="4306057" y="5311789"/>
            <a:ext cx="3312368" cy="647700"/>
          </a:xfrm>
          <a:prstGeom prst="rect">
            <a:avLst/>
          </a:prstGeom>
          <a:solidFill>
            <a:schemeClr val="tx1">
              <a:lumMod val="75000"/>
              <a:lumOff val="25000"/>
            </a:schemeClr>
          </a:solidFill>
          <a:ln>
            <a:headEnd/>
            <a:tailEnd/>
          </a:ln>
        </p:spPr>
        <p:style>
          <a:lnRef idx="0">
            <a:schemeClr val="accent4"/>
          </a:lnRef>
          <a:fillRef idx="3">
            <a:schemeClr val="accent4"/>
          </a:fillRef>
          <a:effectRef idx="3">
            <a:schemeClr val="accent4"/>
          </a:effectRef>
          <a:fontRef idx="minor">
            <a:schemeClr val="lt1"/>
          </a:fontRef>
        </p:style>
        <p:txBody>
          <a:bodyPr wrap="none" tIns="187200" bIns="187200" anchor="ctr"/>
          <a:lstStyle/>
          <a:p>
            <a:pPr algn="ctr" eaLnBrk="1" hangingPunct="1">
              <a:defRPr/>
            </a:pPr>
            <a:r>
              <a:rPr lang="nl-NL" sz="2000" dirty="0">
                <a:solidFill>
                  <a:schemeClr val="bg1"/>
                </a:solidFill>
              </a:rPr>
              <a:t>Biochar</a:t>
            </a:r>
            <a:endParaRPr lang="en-GB" sz="2000" dirty="0">
              <a:solidFill>
                <a:schemeClr val="bg1"/>
              </a:solidFill>
            </a:endParaRPr>
          </a:p>
        </p:txBody>
      </p:sp>
      <p:pic>
        <p:nvPicPr>
          <p:cNvPr id="3085" name="Picture 18" descr="http://www.upatras.gr/sites/www.upatras.gr/files/logo-up-4color-stamp.jpg"/>
          <p:cNvPicPr>
            <a:picLocks noChangeAspect="1" noChangeArrowheads="1"/>
          </p:cNvPicPr>
          <p:nvPr/>
        </p:nvPicPr>
        <p:blipFill>
          <a:blip r:embed="rId5"/>
          <a:srcRect/>
          <a:stretch>
            <a:fillRect/>
          </a:stretch>
        </p:blipFill>
        <p:spPr bwMode="auto">
          <a:xfrm>
            <a:off x="0" y="-68263"/>
            <a:ext cx="1512888" cy="1512888"/>
          </a:xfrm>
          <a:prstGeom prst="rect">
            <a:avLst/>
          </a:prstGeom>
          <a:noFill/>
          <a:ln w="9525">
            <a:noFill/>
            <a:miter lim="800000"/>
            <a:headEnd/>
            <a:tailEnd/>
          </a:ln>
        </p:spPr>
      </p:pic>
      <p:sp>
        <p:nvSpPr>
          <p:cNvPr id="12" name="Rectangle 18">
            <a:hlinkClick r:id="rId6" action="ppaction://hlinksldjump"/>
          </p:cNvPr>
          <p:cNvSpPr>
            <a:spLocks noChangeArrowheads="1"/>
          </p:cNvSpPr>
          <p:nvPr/>
        </p:nvSpPr>
        <p:spPr bwMode="auto">
          <a:xfrm>
            <a:off x="8092271" y="5311789"/>
            <a:ext cx="3312368" cy="647700"/>
          </a:xfrm>
          <a:prstGeom prst="rect">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tIns="187200" bIns="187200" anchor="ctr"/>
          <a:lstStyle/>
          <a:p>
            <a:pPr algn="ctr" eaLnBrk="1" hangingPunct="1">
              <a:defRPr/>
            </a:pPr>
            <a:r>
              <a:rPr lang="nl-NL" sz="2000" dirty="0">
                <a:solidFill>
                  <a:schemeClr val="bg1"/>
                </a:solidFill>
              </a:rPr>
              <a:t>Pyrolysis</a:t>
            </a:r>
            <a:endParaRPr lang="en-GB" sz="2000" dirty="0">
              <a:solidFill>
                <a:schemeClr val="bg1"/>
              </a:solidFill>
            </a:endParaRPr>
          </a:p>
        </p:txBody>
      </p:sp>
      <p:pic>
        <p:nvPicPr>
          <p:cNvPr id="14" name="Picture 2" descr="https://egu2020.eu/cc_by_logo_png.png"/>
          <p:cNvPicPr preferRelativeResize="0">
            <a:picLocks noChangeArrowheads="1"/>
          </p:cNvPicPr>
          <p:nvPr/>
        </p:nvPicPr>
        <p:blipFill>
          <a:blip r:embed="rId7" cstate="print"/>
          <a:srcRect/>
          <a:stretch>
            <a:fillRect/>
          </a:stretch>
        </p:blipFill>
        <p:spPr bwMode="auto">
          <a:xfrm>
            <a:off x="-25441" y="6026169"/>
            <a:ext cx="1371600" cy="457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egu2020.eu/cc_by_logo_png.png"/>
          <p:cNvPicPr preferRelativeResize="0">
            <a:picLocks noChangeArrowheads="1"/>
          </p:cNvPicPr>
          <p:nvPr/>
        </p:nvPicPr>
        <p:blipFill>
          <a:blip r:embed="rId2" cstate="print"/>
          <a:srcRect/>
          <a:stretch>
            <a:fillRect/>
          </a:stretch>
        </p:blipFill>
        <p:spPr bwMode="auto">
          <a:xfrm>
            <a:off x="-25441" y="6026169"/>
            <a:ext cx="1371600" cy="457200"/>
          </a:xfrm>
          <a:prstGeom prst="rect">
            <a:avLst/>
          </a:prstGeom>
          <a:noFill/>
        </p:spPr>
      </p:pic>
      <p:sp>
        <p:nvSpPr>
          <p:cNvPr id="12290" name="Title 1"/>
          <p:cNvSpPr>
            <a:spLocks noGrp="1" noChangeArrowheads="1"/>
          </p:cNvSpPr>
          <p:nvPr>
            <p:ph type="title"/>
          </p:nvPr>
        </p:nvSpPr>
        <p:spPr/>
        <p:txBody>
          <a:bodyPr/>
          <a:lstStyle/>
          <a:p>
            <a:pPr eaLnBrk="1" hangingPunct="1"/>
            <a:r>
              <a:rPr lang="en-US" altLang="el-GR" dirty="0"/>
              <a:t>Surface area and Porosity</a:t>
            </a:r>
            <a:endParaRPr lang="el-GR" altLang="el-GR" dirty="0"/>
          </a:p>
        </p:txBody>
      </p:sp>
      <p:sp>
        <p:nvSpPr>
          <p:cNvPr id="12291" name="Content Placeholder 2"/>
          <p:cNvSpPr>
            <a:spLocks noGrp="1" noChangeArrowheads="1"/>
          </p:cNvSpPr>
          <p:nvPr>
            <p:ph idx="1"/>
          </p:nvPr>
        </p:nvSpPr>
        <p:spPr>
          <a:xfrm>
            <a:off x="1296988" y="1439863"/>
            <a:ext cx="8280400" cy="4276725"/>
          </a:xfrm>
        </p:spPr>
        <p:txBody>
          <a:bodyPr/>
          <a:lstStyle/>
          <a:p>
            <a:pPr algn="just" eaLnBrk="1" hangingPunct="1">
              <a:buFontTx/>
              <a:buNone/>
            </a:pPr>
            <a:endParaRPr lang="en-US" altLang="el-GR" sz="1800"/>
          </a:p>
          <a:p>
            <a:pPr algn="just" eaLnBrk="1" hangingPunct="1">
              <a:buFontTx/>
              <a:buNone/>
            </a:pPr>
            <a:endParaRPr lang="en-US" altLang="el-GR" sz="1800"/>
          </a:p>
          <a:p>
            <a:pPr algn="just" eaLnBrk="1" hangingPunct="1">
              <a:buFontTx/>
              <a:buNone/>
            </a:pPr>
            <a:endParaRPr lang="en-US" altLang="el-GR" sz="1800"/>
          </a:p>
          <a:p>
            <a:pPr algn="just" eaLnBrk="1" hangingPunct="1">
              <a:buFontTx/>
              <a:buNone/>
            </a:pPr>
            <a:endParaRPr lang="en-US" altLang="el-GR" sz="1800"/>
          </a:p>
          <a:p>
            <a:pPr algn="just" eaLnBrk="1" hangingPunct="1">
              <a:buFontTx/>
              <a:buNone/>
            </a:pPr>
            <a:endParaRPr lang="en-US" altLang="el-GR" sz="1800"/>
          </a:p>
          <a:p>
            <a:pPr algn="just" eaLnBrk="1" hangingPunct="1">
              <a:buFontTx/>
              <a:buNone/>
            </a:pPr>
            <a:endParaRPr lang="en-US" altLang="el-GR" sz="1800"/>
          </a:p>
          <a:p>
            <a:pPr algn="just" eaLnBrk="1" hangingPunct="1">
              <a:buFontTx/>
              <a:buNone/>
            </a:pPr>
            <a:endParaRPr lang="en-US" altLang="el-GR" sz="1800"/>
          </a:p>
          <a:p>
            <a:pPr algn="just" eaLnBrk="1" hangingPunct="1">
              <a:buFontTx/>
              <a:buNone/>
            </a:pPr>
            <a:endParaRPr lang="en-US" altLang="el-GR" sz="1800"/>
          </a:p>
          <a:p>
            <a:pPr algn="just" eaLnBrk="1" hangingPunct="1">
              <a:buFontTx/>
              <a:buNone/>
            </a:pPr>
            <a:endParaRPr lang="en-US" altLang="el-GR" sz="1800"/>
          </a:p>
          <a:p>
            <a:pPr algn="just" eaLnBrk="1" hangingPunct="1">
              <a:buFontTx/>
              <a:buNone/>
            </a:pPr>
            <a:endParaRPr lang="en-US" altLang="el-GR" sz="1800"/>
          </a:p>
          <a:p>
            <a:pPr algn="just" eaLnBrk="1" hangingPunct="1">
              <a:buFontTx/>
              <a:buNone/>
            </a:pPr>
            <a:endParaRPr lang="en-US" altLang="el-GR" sz="1800"/>
          </a:p>
          <a:p>
            <a:pPr algn="just" eaLnBrk="1" hangingPunct="1">
              <a:buFontTx/>
              <a:buNone/>
            </a:pPr>
            <a:endParaRPr lang="en-US" altLang="el-GR" sz="1800"/>
          </a:p>
          <a:p>
            <a:pPr algn="just" eaLnBrk="1" hangingPunct="1">
              <a:buFontTx/>
              <a:buNone/>
            </a:pPr>
            <a:endParaRPr lang="en-US" altLang="el-GR" sz="1800"/>
          </a:p>
          <a:p>
            <a:pPr eaLnBrk="1" hangingPunct="1">
              <a:buFontTx/>
              <a:buNone/>
            </a:pPr>
            <a:r>
              <a:rPr lang="en-US" altLang="el-GR" sz="1800"/>
              <a:t>     </a:t>
            </a:r>
            <a:endParaRPr lang="el-GR" altLang="el-GR" sz="1800"/>
          </a:p>
        </p:txBody>
      </p:sp>
      <p:sp>
        <p:nvSpPr>
          <p:cNvPr id="12292" name="Oval 49">
            <a:hlinkClick r:id="rId3" action="ppaction://hlinksldjump"/>
          </p:cNvPr>
          <p:cNvSpPr>
            <a:spLocks noChangeArrowheads="1"/>
          </p:cNvSpPr>
          <p:nvPr/>
        </p:nvSpPr>
        <p:spPr bwMode="auto">
          <a:xfrm>
            <a:off x="10656888" y="5543550"/>
            <a:ext cx="576262" cy="576263"/>
          </a:xfrm>
          <a:prstGeom prst="ellipse">
            <a:avLst/>
          </a:prstGeom>
          <a:solidFill>
            <a:schemeClr val="tx1"/>
          </a:solidFill>
          <a:ln w="9525" algn="ctr">
            <a:solidFill>
              <a:schemeClr val="tx1"/>
            </a:solidFill>
            <a:round/>
            <a:headEnd/>
            <a:tailEnd/>
          </a:ln>
        </p:spPr>
        <p:txBody>
          <a:bodyPr wrap="none" anchor="ctr"/>
          <a:lstStyle/>
          <a:p>
            <a:pPr algn="ctr" eaLnBrk="1" hangingPunct="1"/>
            <a:r>
              <a:rPr lang="nl-NL" altLang="el-GR" sz="2400" b="1">
                <a:solidFill>
                  <a:schemeClr val="bg1"/>
                </a:solidFill>
              </a:rPr>
              <a:t>X</a:t>
            </a:r>
            <a:endParaRPr lang="en-GB" altLang="el-GR" sz="2400" b="1">
              <a:solidFill>
                <a:schemeClr val="bg1"/>
              </a:solidFill>
            </a:endParaRPr>
          </a:p>
        </p:txBody>
      </p:sp>
      <p:pic>
        <p:nvPicPr>
          <p:cNvPr id="12293" name="Picture 18" descr="http://www.upatras.gr/sites/www.upatras.gr/files/logo-up-4color-stamp.jpg"/>
          <p:cNvPicPr>
            <a:picLocks noChangeAspect="1" noChangeArrowheads="1"/>
          </p:cNvPicPr>
          <p:nvPr/>
        </p:nvPicPr>
        <p:blipFill>
          <a:blip r:embed="rId4"/>
          <a:srcRect/>
          <a:stretch>
            <a:fillRect/>
          </a:stretch>
        </p:blipFill>
        <p:spPr bwMode="auto">
          <a:xfrm>
            <a:off x="0" y="-1588"/>
            <a:ext cx="1512888" cy="1512888"/>
          </a:xfrm>
          <a:prstGeom prst="rect">
            <a:avLst/>
          </a:prstGeom>
          <a:noFill/>
          <a:ln w="9525">
            <a:noFill/>
            <a:miter lim="800000"/>
            <a:headEnd/>
            <a:tailEnd/>
          </a:ln>
        </p:spPr>
      </p:pic>
      <p:graphicFrame>
        <p:nvGraphicFramePr>
          <p:cNvPr id="7" name="3 - Θέση περιεχομένου"/>
          <p:cNvGraphicFramePr>
            <a:graphicFrameLocks/>
          </p:cNvGraphicFramePr>
          <p:nvPr/>
        </p:nvGraphicFramePr>
        <p:xfrm>
          <a:off x="688943" y="1454136"/>
          <a:ext cx="9858443" cy="4572033"/>
        </p:xfrm>
        <a:graphic>
          <a:graphicData uri="http://schemas.openxmlformats.org/drawingml/2006/table">
            <a:tbl>
              <a:tblPr firstRow="1" bandRow="1">
                <a:tableStyleId>{5C22544A-7EE6-4342-B048-85BDC9FD1C3A}</a:tableStyleId>
              </a:tblPr>
              <a:tblGrid>
                <a:gridCol w="1408349">
                  <a:extLst>
                    <a:ext uri="{9D8B030D-6E8A-4147-A177-3AD203B41FA5}">
                      <a16:colId xmlns="" xmlns:a16="http://schemas.microsoft.com/office/drawing/2014/main" val="20000"/>
                    </a:ext>
                  </a:extLst>
                </a:gridCol>
                <a:gridCol w="1408349">
                  <a:extLst>
                    <a:ext uri="{9D8B030D-6E8A-4147-A177-3AD203B41FA5}">
                      <a16:colId xmlns="" xmlns:a16="http://schemas.microsoft.com/office/drawing/2014/main" val="20001"/>
                    </a:ext>
                  </a:extLst>
                </a:gridCol>
                <a:gridCol w="1408349">
                  <a:extLst>
                    <a:ext uri="{9D8B030D-6E8A-4147-A177-3AD203B41FA5}">
                      <a16:colId xmlns="" xmlns:a16="http://schemas.microsoft.com/office/drawing/2014/main" val="20002"/>
                    </a:ext>
                  </a:extLst>
                </a:gridCol>
                <a:gridCol w="1408349">
                  <a:extLst>
                    <a:ext uri="{9D8B030D-6E8A-4147-A177-3AD203B41FA5}">
                      <a16:colId xmlns="" xmlns:a16="http://schemas.microsoft.com/office/drawing/2014/main" val="20003"/>
                    </a:ext>
                  </a:extLst>
                </a:gridCol>
                <a:gridCol w="1408349">
                  <a:extLst>
                    <a:ext uri="{9D8B030D-6E8A-4147-A177-3AD203B41FA5}">
                      <a16:colId xmlns="" xmlns:a16="http://schemas.microsoft.com/office/drawing/2014/main" val="20004"/>
                    </a:ext>
                  </a:extLst>
                </a:gridCol>
                <a:gridCol w="1408349">
                  <a:extLst>
                    <a:ext uri="{9D8B030D-6E8A-4147-A177-3AD203B41FA5}">
                      <a16:colId xmlns="" xmlns:a16="http://schemas.microsoft.com/office/drawing/2014/main" val="20005"/>
                    </a:ext>
                  </a:extLst>
                </a:gridCol>
                <a:gridCol w="1408349">
                  <a:extLst>
                    <a:ext uri="{9D8B030D-6E8A-4147-A177-3AD203B41FA5}">
                      <a16:colId xmlns="" xmlns:a16="http://schemas.microsoft.com/office/drawing/2014/main" val="20006"/>
                    </a:ext>
                  </a:extLst>
                </a:gridCol>
              </a:tblGrid>
              <a:tr h="1235685">
                <a:tc>
                  <a:txBody>
                    <a:bodyPr/>
                    <a:lstStyle/>
                    <a:p>
                      <a:pPr algn="ctr"/>
                      <a:r>
                        <a:rPr lang="en-US" dirty="0">
                          <a:latin typeface="Times New Roman" pitchFamily="18" charset="0"/>
                          <a:cs typeface="Times New Roman" pitchFamily="18" charset="0"/>
                        </a:rPr>
                        <a:t>Samples</a:t>
                      </a:r>
                    </a:p>
                  </a:txBody>
                  <a:tcPr>
                    <a:solidFill>
                      <a:schemeClr val="accent3">
                        <a:lumMod val="50000"/>
                      </a:schemeClr>
                    </a:solidFill>
                  </a:tcPr>
                </a:tc>
                <a:tc>
                  <a:txBody>
                    <a:bodyPr/>
                    <a:lstStyle/>
                    <a:p>
                      <a:pPr algn="ctr"/>
                      <a:r>
                        <a:rPr lang="en-US" dirty="0">
                          <a:latin typeface="Times New Roman" pitchFamily="18" charset="0"/>
                          <a:cs typeface="Times New Roman" pitchFamily="18" charset="0"/>
                        </a:rPr>
                        <a:t>Surface Area (m</a:t>
                      </a:r>
                      <a:r>
                        <a:rPr lang="en-US" baseline="30000" dirty="0">
                          <a:latin typeface="Times New Roman" pitchFamily="18" charset="0"/>
                          <a:cs typeface="Times New Roman" pitchFamily="18" charset="0"/>
                        </a:rPr>
                        <a:t>2</a:t>
                      </a:r>
                      <a:r>
                        <a:rPr lang="en-US" baseline="0" dirty="0">
                          <a:latin typeface="Times New Roman" pitchFamily="18" charset="0"/>
                          <a:cs typeface="Times New Roman" pitchFamily="18" charset="0"/>
                        </a:rPr>
                        <a:t>/g)</a:t>
                      </a:r>
                      <a:endParaRPr lang="en-US" dirty="0">
                        <a:latin typeface="Times New Roman" pitchFamily="18" charset="0"/>
                        <a:cs typeface="Times New Roman" pitchFamily="18" charset="0"/>
                      </a:endParaRPr>
                    </a:p>
                  </a:txBody>
                  <a:tcPr>
                    <a:solidFill>
                      <a:schemeClr val="accent3">
                        <a:lumMod val="50000"/>
                      </a:schemeClr>
                    </a:solidFill>
                  </a:tcPr>
                </a:tc>
                <a:tc>
                  <a:txBody>
                    <a:bodyPr/>
                    <a:lstStyle/>
                    <a:p>
                      <a:pPr algn="ctr"/>
                      <a:r>
                        <a:rPr lang="en-US" dirty="0" err="1">
                          <a:latin typeface="Times New Roman" pitchFamily="18" charset="0"/>
                          <a:cs typeface="Times New Roman" pitchFamily="18" charset="0"/>
                        </a:rPr>
                        <a:t>Micropore</a:t>
                      </a:r>
                      <a:r>
                        <a:rPr lang="en-US" dirty="0">
                          <a:latin typeface="Times New Roman" pitchFamily="18" charset="0"/>
                          <a:cs typeface="Times New Roman" pitchFamily="18" charset="0"/>
                        </a:rPr>
                        <a:t> Area (m</a:t>
                      </a:r>
                      <a:r>
                        <a:rPr lang="en-US" baseline="30000" dirty="0">
                          <a:latin typeface="Times New Roman" pitchFamily="18" charset="0"/>
                          <a:cs typeface="Times New Roman" pitchFamily="18" charset="0"/>
                        </a:rPr>
                        <a:t>2</a:t>
                      </a:r>
                      <a:r>
                        <a:rPr lang="en-US" baseline="0" dirty="0">
                          <a:latin typeface="Times New Roman" pitchFamily="18" charset="0"/>
                          <a:cs typeface="Times New Roman" pitchFamily="18" charset="0"/>
                        </a:rPr>
                        <a:t>/g)</a:t>
                      </a:r>
                      <a:endParaRPr lang="en-US" dirty="0">
                        <a:latin typeface="Times New Roman" pitchFamily="18" charset="0"/>
                        <a:cs typeface="Times New Roman" pitchFamily="18" charset="0"/>
                      </a:endParaRPr>
                    </a:p>
                  </a:txBody>
                  <a:tcPr>
                    <a:solidFill>
                      <a:schemeClr val="accent3">
                        <a:lumMod val="50000"/>
                      </a:schemeClr>
                    </a:solidFill>
                  </a:tcPr>
                </a:tc>
                <a:tc>
                  <a:txBody>
                    <a:bodyPr/>
                    <a:lstStyle/>
                    <a:p>
                      <a:pPr algn="ctr"/>
                      <a:r>
                        <a:rPr lang="en-US" dirty="0">
                          <a:latin typeface="Times New Roman" pitchFamily="18" charset="0"/>
                          <a:cs typeface="Times New Roman" pitchFamily="18" charset="0"/>
                        </a:rPr>
                        <a:t>External Area (m</a:t>
                      </a:r>
                      <a:r>
                        <a:rPr lang="en-US" baseline="30000" dirty="0">
                          <a:latin typeface="Times New Roman" pitchFamily="18" charset="0"/>
                          <a:cs typeface="Times New Roman" pitchFamily="18" charset="0"/>
                        </a:rPr>
                        <a:t>2</a:t>
                      </a:r>
                      <a:r>
                        <a:rPr lang="en-US" baseline="0" dirty="0">
                          <a:latin typeface="Times New Roman" pitchFamily="18" charset="0"/>
                          <a:cs typeface="Times New Roman" pitchFamily="18" charset="0"/>
                        </a:rPr>
                        <a:t>/g)</a:t>
                      </a:r>
                      <a:endParaRPr lang="en-US" dirty="0">
                        <a:latin typeface="Times New Roman" pitchFamily="18" charset="0"/>
                        <a:cs typeface="Times New Roman" pitchFamily="18" charset="0"/>
                      </a:endParaRPr>
                    </a:p>
                  </a:txBody>
                  <a:tcPr>
                    <a:solidFill>
                      <a:schemeClr val="accent3">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cs typeface="Times New Roman" pitchFamily="18" charset="0"/>
                        </a:rPr>
                        <a:t>Pore Volume</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cs typeface="Times New Roman" pitchFamily="18" charset="0"/>
                        </a:rPr>
                        <a:t>(cm</a:t>
                      </a:r>
                      <a:r>
                        <a:rPr lang="en-US" baseline="30000" dirty="0">
                          <a:latin typeface="Times New Roman" pitchFamily="18" charset="0"/>
                          <a:cs typeface="Times New Roman" pitchFamily="18" charset="0"/>
                        </a:rPr>
                        <a:t>3</a:t>
                      </a:r>
                      <a:r>
                        <a:rPr lang="en-US" baseline="0" dirty="0">
                          <a:latin typeface="Times New Roman" pitchFamily="18" charset="0"/>
                          <a:cs typeface="Times New Roman" pitchFamily="18" charset="0"/>
                        </a:rPr>
                        <a:t>/g)</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solidFill>
                      <a:schemeClr val="accent3">
                        <a:lumMod val="50000"/>
                      </a:schemeClr>
                    </a:solidFill>
                  </a:tcPr>
                </a:tc>
                <a:tc>
                  <a:txBody>
                    <a:bodyPr/>
                    <a:lstStyle/>
                    <a:p>
                      <a:pPr algn="ctr"/>
                      <a:r>
                        <a:rPr lang="en-US" dirty="0" err="1">
                          <a:latin typeface="Times New Roman" pitchFamily="18" charset="0"/>
                          <a:cs typeface="Times New Roman" pitchFamily="18" charset="0"/>
                        </a:rPr>
                        <a:t>Micropore</a:t>
                      </a:r>
                      <a:r>
                        <a:rPr lang="en-US" dirty="0">
                          <a:latin typeface="Times New Roman" pitchFamily="18" charset="0"/>
                          <a:cs typeface="Times New Roman" pitchFamily="18" charset="0"/>
                        </a:rPr>
                        <a:t> Volume</a:t>
                      </a:r>
                    </a:p>
                    <a:p>
                      <a:pPr algn="ctr"/>
                      <a:r>
                        <a:rPr lang="en-US" dirty="0">
                          <a:latin typeface="Times New Roman" pitchFamily="18" charset="0"/>
                          <a:cs typeface="Times New Roman" pitchFamily="18" charset="0"/>
                        </a:rPr>
                        <a:t>(cm</a:t>
                      </a:r>
                      <a:r>
                        <a:rPr lang="en-US" baseline="30000" dirty="0">
                          <a:latin typeface="Times New Roman" pitchFamily="18" charset="0"/>
                          <a:cs typeface="Times New Roman" pitchFamily="18" charset="0"/>
                        </a:rPr>
                        <a:t>3</a:t>
                      </a:r>
                      <a:r>
                        <a:rPr lang="en-US" baseline="0" dirty="0">
                          <a:latin typeface="Times New Roman" pitchFamily="18" charset="0"/>
                          <a:cs typeface="Times New Roman" pitchFamily="18" charset="0"/>
                        </a:rPr>
                        <a:t>/g)</a:t>
                      </a:r>
                      <a:endParaRPr lang="en-US" dirty="0">
                        <a:latin typeface="Times New Roman" pitchFamily="18" charset="0"/>
                        <a:cs typeface="Times New Roman" pitchFamily="18" charset="0"/>
                      </a:endParaRPr>
                    </a:p>
                  </a:txBody>
                  <a:tcPr>
                    <a:solidFill>
                      <a:schemeClr val="accent3">
                        <a:lumMod val="50000"/>
                      </a:schemeClr>
                    </a:solidFill>
                  </a:tcPr>
                </a:tc>
                <a:tc>
                  <a:txBody>
                    <a:bodyPr/>
                    <a:lstStyle/>
                    <a:p>
                      <a:pPr algn="ctr"/>
                      <a:r>
                        <a:rPr lang="en-US" dirty="0">
                          <a:latin typeface="Times New Roman" pitchFamily="18" charset="0"/>
                          <a:cs typeface="Times New Roman" pitchFamily="18" charset="0"/>
                        </a:rPr>
                        <a:t>Pore Size </a:t>
                      </a:r>
                    </a:p>
                    <a:p>
                      <a:pPr algn="ctr"/>
                      <a:r>
                        <a:rPr lang="en-US" dirty="0">
                          <a:latin typeface="Times New Roman" pitchFamily="18" charset="0"/>
                          <a:cs typeface="Times New Roman" pitchFamily="18" charset="0"/>
                        </a:rPr>
                        <a:t>(Å)</a:t>
                      </a:r>
                    </a:p>
                  </a:txBody>
                  <a:tcPr>
                    <a:solidFill>
                      <a:schemeClr val="accent3">
                        <a:lumMod val="50000"/>
                      </a:schemeClr>
                    </a:solidFill>
                  </a:tcPr>
                </a:tc>
                <a:extLst>
                  <a:ext uri="{0D108BD9-81ED-4DB2-BD59-A6C34878D82A}">
                    <a16:rowId xmlns="" xmlns:a16="http://schemas.microsoft.com/office/drawing/2014/main" val="10000"/>
                  </a:ext>
                </a:extLst>
              </a:tr>
              <a:tr h="494274">
                <a:tc>
                  <a:txBody>
                    <a:bodyPr/>
                    <a:lstStyle/>
                    <a:p>
                      <a:pPr algn="ctr"/>
                      <a:r>
                        <a:rPr lang="en-US" dirty="0">
                          <a:solidFill>
                            <a:srgbClr val="002060"/>
                          </a:solidFill>
                          <a:latin typeface="Times New Roman" pitchFamily="18" charset="0"/>
                          <a:cs typeface="Times New Roman" pitchFamily="18" charset="0"/>
                        </a:rPr>
                        <a:t>Raw SCG</a:t>
                      </a:r>
                    </a:p>
                  </a:txBody>
                  <a:tcPr/>
                </a:tc>
                <a:tc>
                  <a:txBody>
                    <a:bodyPr/>
                    <a:lstStyle/>
                    <a:p>
                      <a:pPr marL="0" marR="0" algn="ctr">
                        <a:spcBef>
                          <a:spcPts val="0"/>
                        </a:spcBef>
                        <a:spcAft>
                          <a:spcPts val="0"/>
                        </a:spcAft>
                      </a:pPr>
                      <a:r>
                        <a:rPr lang="en-AU" sz="1800" dirty="0">
                          <a:solidFill>
                            <a:srgbClr val="002060"/>
                          </a:solidFill>
                          <a:latin typeface="Times New Roman"/>
                          <a:ea typeface="SimSun"/>
                          <a:cs typeface="Times New Roman"/>
                        </a:rPr>
                        <a:t>0.40</a:t>
                      </a:r>
                      <a:endParaRPr lang="en-US" sz="1800" dirty="0">
                        <a:solidFill>
                          <a:srgbClr val="002060"/>
                        </a:solidFill>
                        <a:latin typeface="Times New Roman"/>
                        <a:ea typeface="SimSun"/>
                        <a:cs typeface="Times New Roman"/>
                      </a:endParaRPr>
                    </a:p>
                  </a:txBody>
                  <a:tcPr marL="68580" marR="68580" marT="0" marB="0"/>
                </a:tc>
                <a:tc>
                  <a:txBody>
                    <a:bodyPr/>
                    <a:lstStyle/>
                    <a:p>
                      <a:pPr marL="0" marR="0" algn="ctr">
                        <a:spcBef>
                          <a:spcPts val="0"/>
                        </a:spcBef>
                        <a:spcAft>
                          <a:spcPts val="0"/>
                        </a:spcAft>
                      </a:pPr>
                      <a:r>
                        <a:rPr lang="en-AU" sz="1800" dirty="0">
                          <a:solidFill>
                            <a:srgbClr val="002060"/>
                          </a:solidFill>
                          <a:latin typeface="Times New Roman"/>
                          <a:ea typeface="SimSun"/>
                          <a:cs typeface="Times New Roman"/>
                        </a:rPr>
                        <a:t>-</a:t>
                      </a:r>
                      <a:endParaRPr lang="en-US" sz="1800" dirty="0">
                        <a:solidFill>
                          <a:srgbClr val="002060"/>
                        </a:solidFill>
                        <a:latin typeface="Times New Roman"/>
                        <a:ea typeface="SimSun"/>
                        <a:cs typeface="Times New Roman"/>
                      </a:endParaRPr>
                    </a:p>
                  </a:txBody>
                  <a:tcPr marL="68580" marR="68580" marT="0" marB="0"/>
                </a:tc>
                <a:tc>
                  <a:txBody>
                    <a:bodyPr/>
                    <a:lstStyle/>
                    <a:p>
                      <a:pPr marL="0" marR="0" algn="ctr">
                        <a:spcBef>
                          <a:spcPts val="0"/>
                        </a:spcBef>
                        <a:spcAft>
                          <a:spcPts val="0"/>
                        </a:spcAft>
                      </a:pPr>
                      <a:r>
                        <a:rPr lang="en-AU" sz="1800" dirty="0">
                          <a:solidFill>
                            <a:srgbClr val="002060"/>
                          </a:solidFill>
                          <a:latin typeface="Times New Roman"/>
                          <a:ea typeface="SimSun"/>
                          <a:cs typeface="Times New Roman"/>
                        </a:rPr>
                        <a:t>0.54</a:t>
                      </a:r>
                      <a:endParaRPr lang="en-US" sz="1800" dirty="0">
                        <a:solidFill>
                          <a:srgbClr val="002060"/>
                        </a:solidFill>
                        <a:latin typeface="Times New Roman"/>
                        <a:ea typeface="SimSun"/>
                        <a:cs typeface="Times New Roman"/>
                      </a:endParaRPr>
                    </a:p>
                  </a:txBody>
                  <a:tcPr marL="68580" marR="68580" marT="0" marB="0"/>
                </a:tc>
                <a:tc>
                  <a:txBody>
                    <a:bodyPr/>
                    <a:lstStyle/>
                    <a:p>
                      <a:pPr marL="0" marR="0" algn="ctr">
                        <a:spcBef>
                          <a:spcPts val="0"/>
                        </a:spcBef>
                        <a:spcAft>
                          <a:spcPts val="0"/>
                        </a:spcAft>
                      </a:pPr>
                      <a:r>
                        <a:rPr lang="en-AU" sz="1800" dirty="0">
                          <a:solidFill>
                            <a:srgbClr val="002060"/>
                          </a:solidFill>
                          <a:latin typeface="Times New Roman"/>
                          <a:ea typeface="SimSun"/>
                          <a:cs typeface="Times New Roman"/>
                        </a:rPr>
                        <a:t>0.00067</a:t>
                      </a:r>
                      <a:endParaRPr lang="en-US" sz="1800" dirty="0">
                        <a:solidFill>
                          <a:srgbClr val="002060"/>
                        </a:solidFill>
                        <a:latin typeface="Times New Roman"/>
                        <a:ea typeface="SimSun"/>
                        <a:cs typeface="Times New Roman"/>
                      </a:endParaRPr>
                    </a:p>
                  </a:txBody>
                  <a:tcPr marL="68580" marR="68580" marT="0" marB="0"/>
                </a:tc>
                <a:tc>
                  <a:txBody>
                    <a:bodyPr/>
                    <a:lstStyle/>
                    <a:p>
                      <a:pPr marL="0" marR="0" algn="ctr">
                        <a:spcBef>
                          <a:spcPts val="0"/>
                        </a:spcBef>
                        <a:spcAft>
                          <a:spcPts val="0"/>
                        </a:spcAft>
                      </a:pPr>
                      <a:r>
                        <a:rPr lang="en-AU" sz="1800" dirty="0">
                          <a:solidFill>
                            <a:srgbClr val="002060"/>
                          </a:solidFill>
                          <a:latin typeface="Times New Roman"/>
                          <a:ea typeface="SimSun"/>
                          <a:cs typeface="Times New Roman"/>
                        </a:rPr>
                        <a:t>0.000089</a:t>
                      </a:r>
                      <a:endParaRPr lang="en-US" sz="1800" dirty="0">
                        <a:solidFill>
                          <a:srgbClr val="002060"/>
                        </a:solidFill>
                        <a:latin typeface="Times New Roman"/>
                        <a:ea typeface="SimSun"/>
                        <a:cs typeface="Times New Roman"/>
                      </a:endParaRPr>
                    </a:p>
                  </a:txBody>
                  <a:tcPr marL="68580" marR="68580" marT="0" marB="0"/>
                </a:tc>
                <a:tc>
                  <a:txBody>
                    <a:bodyPr/>
                    <a:lstStyle/>
                    <a:p>
                      <a:pPr marL="0" marR="0" algn="ctr">
                        <a:spcBef>
                          <a:spcPts val="0"/>
                        </a:spcBef>
                        <a:spcAft>
                          <a:spcPts val="0"/>
                        </a:spcAft>
                      </a:pPr>
                      <a:r>
                        <a:rPr lang="en-AU" sz="1800" dirty="0">
                          <a:solidFill>
                            <a:srgbClr val="002060"/>
                          </a:solidFill>
                          <a:latin typeface="Times New Roman"/>
                          <a:ea typeface="SimSun"/>
                          <a:cs typeface="Times New Roman"/>
                        </a:rPr>
                        <a:t>-</a:t>
                      </a:r>
                      <a:endParaRPr lang="en-US" sz="1800" dirty="0">
                        <a:solidFill>
                          <a:srgbClr val="002060"/>
                        </a:solidFill>
                        <a:latin typeface="Times New Roman"/>
                        <a:ea typeface="SimSun"/>
                        <a:cs typeface="Times New Roman"/>
                      </a:endParaRPr>
                    </a:p>
                  </a:txBody>
                  <a:tcPr marL="68580" marR="68580" marT="0" marB="0"/>
                </a:tc>
                <a:extLst>
                  <a:ext uri="{0D108BD9-81ED-4DB2-BD59-A6C34878D82A}">
                    <a16:rowId xmlns="" xmlns:a16="http://schemas.microsoft.com/office/drawing/2014/main" val="10001"/>
                  </a:ext>
                </a:extLst>
              </a:tr>
              <a:tr h="494274">
                <a:tc>
                  <a:txBody>
                    <a:bodyPr/>
                    <a:lstStyle/>
                    <a:p>
                      <a:pPr algn="ctr"/>
                      <a:r>
                        <a:rPr lang="en-US" dirty="0">
                          <a:latin typeface="Times New Roman" pitchFamily="18" charset="0"/>
                          <a:cs typeface="Times New Roman" pitchFamily="18" charset="0"/>
                        </a:rPr>
                        <a:t>SCG</a:t>
                      </a:r>
                    </a:p>
                  </a:txBody>
                  <a:tcPr/>
                </a:tc>
                <a:tc>
                  <a:txBody>
                    <a:bodyPr/>
                    <a:lstStyle/>
                    <a:p>
                      <a:pPr marL="0" marR="0" algn="ctr">
                        <a:spcBef>
                          <a:spcPts val="0"/>
                        </a:spcBef>
                        <a:spcAft>
                          <a:spcPts val="0"/>
                        </a:spcAft>
                      </a:pPr>
                      <a:r>
                        <a:rPr lang="en-AU" sz="1800" dirty="0">
                          <a:latin typeface="Times New Roman"/>
                          <a:ea typeface="SimSun"/>
                          <a:cs typeface="Times New Roman"/>
                        </a:rPr>
                        <a:t>751</a:t>
                      </a:r>
                      <a:endParaRPr lang="en-US" sz="1800" dirty="0">
                        <a:latin typeface="Times New Roman"/>
                        <a:ea typeface="SimSun"/>
                        <a:cs typeface="Times New Roman"/>
                      </a:endParaRPr>
                    </a:p>
                  </a:txBody>
                  <a:tcPr marL="68580" marR="68580" marT="0" marB="0"/>
                </a:tc>
                <a:tc>
                  <a:txBody>
                    <a:bodyPr/>
                    <a:lstStyle/>
                    <a:p>
                      <a:pPr marL="0" marR="0" algn="ctr">
                        <a:spcBef>
                          <a:spcPts val="0"/>
                        </a:spcBef>
                        <a:spcAft>
                          <a:spcPts val="0"/>
                        </a:spcAft>
                      </a:pPr>
                      <a:r>
                        <a:rPr lang="en-AU" sz="1800" dirty="0">
                          <a:latin typeface="Times New Roman"/>
                          <a:ea typeface="SimSun"/>
                          <a:cs typeface="Times New Roman"/>
                        </a:rPr>
                        <a:t>514</a:t>
                      </a:r>
                      <a:endParaRPr lang="en-US" sz="1800" dirty="0">
                        <a:latin typeface="Times New Roman"/>
                        <a:ea typeface="SimSun"/>
                        <a:cs typeface="Times New Roman"/>
                      </a:endParaRPr>
                    </a:p>
                  </a:txBody>
                  <a:tcPr marL="68580" marR="68580" marT="0" marB="0"/>
                </a:tc>
                <a:tc>
                  <a:txBody>
                    <a:bodyPr/>
                    <a:lstStyle/>
                    <a:p>
                      <a:pPr marL="0" marR="0" algn="ctr">
                        <a:spcBef>
                          <a:spcPts val="0"/>
                        </a:spcBef>
                        <a:spcAft>
                          <a:spcPts val="0"/>
                        </a:spcAft>
                      </a:pPr>
                      <a:r>
                        <a:rPr lang="en-AU" sz="1800">
                          <a:latin typeface="Times New Roman"/>
                          <a:ea typeface="SimSun"/>
                          <a:cs typeface="Times New Roman"/>
                        </a:rPr>
                        <a:t>238</a:t>
                      </a:r>
                      <a:endParaRPr lang="en-US" sz="1800">
                        <a:latin typeface="Times New Roman"/>
                        <a:ea typeface="SimSun"/>
                        <a:cs typeface="Times New Roman"/>
                      </a:endParaRPr>
                    </a:p>
                  </a:txBody>
                  <a:tcPr marL="68580" marR="68580" marT="0" marB="0"/>
                </a:tc>
                <a:tc>
                  <a:txBody>
                    <a:bodyPr/>
                    <a:lstStyle/>
                    <a:p>
                      <a:pPr marL="0" marR="0" algn="ctr">
                        <a:spcBef>
                          <a:spcPts val="0"/>
                        </a:spcBef>
                        <a:spcAft>
                          <a:spcPts val="0"/>
                        </a:spcAft>
                      </a:pPr>
                      <a:r>
                        <a:rPr lang="en-AU" sz="1800" dirty="0">
                          <a:latin typeface="Times New Roman"/>
                          <a:ea typeface="SimSun"/>
                          <a:cs typeface="Times New Roman"/>
                        </a:rPr>
                        <a:t>0.39</a:t>
                      </a:r>
                      <a:endParaRPr lang="en-US" sz="1800" dirty="0">
                        <a:latin typeface="Times New Roman"/>
                        <a:ea typeface="SimSun"/>
                        <a:cs typeface="Times New Roman"/>
                      </a:endParaRPr>
                    </a:p>
                  </a:txBody>
                  <a:tcPr marL="68580" marR="68580" marT="0" marB="0"/>
                </a:tc>
                <a:tc>
                  <a:txBody>
                    <a:bodyPr/>
                    <a:lstStyle/>
                    <a:p>
                      <a:pPr marL="0" marR="0" algn="ctr">
                        <a:spcBef>
                          <a:spcPts val="0"/>
                        </a:spcBef>
                        <a:spcAft>
                          <a:spcPts val="0"/>
                        </a:spcAft>
                      </a:pPr>
                      <a:r>
                        <a:rPr lang="en-AU" sz="1800">
                          <a:latin typeface="Times New Roman"/>
                          <a:ea typeface="SimSun"/>
                          <a:cs typeface="Times New Roman"/>
                        </a:rPr>
                        <a:t>0.24</a:t>
                      </a:r>
                      <a:endParaRPr lang="en-US" sz="1800">
                        <a:latin typeface="Times New Roman"/>
                        <a:ea typeface="SimSun"/>
                        <a:cs typeface="Times New Roman"/>
                      </a:endParaRPr>
                    </a:p>
                  </a:txBody>
                  <a:tcPr marL="68580" marR="68580" marT="0" marB="0"/>
                </a:tc>
                <a:tc>
                  <a:txBody>
                    <a:bodyPr/>
                    <a:lstStyle/>
                    <a:p>
                      <a:pPr marL="0" marR="0" algn="ctr">
                        <a:spcBef>
                          <a:spcPts val="0"/>
                        </a:spcBef>
                        <a:spcAft>
                          <a:spcPts val="0"/>
                        </a:spcAft>
                      </a:pPr>
                      <a:r>
                        <a:rPr lang="en-AU" sz="1800" dirty="0">
                          <a:latin typeface="Times New Roman"/>
                          <a:ea typeface="SimSun"/>
                          <a:cs typeface="Times New Roman"/>
                        </a:rPr>
                        <a:t>31</a:t>
                      </a:r>
                      <a:endParaRPr lang="en-US" sz="1800" dirty="0">
                        <a:latin typeface="Times New Roman"/>
                        <a:ea typeface="SimSun"/>
                        <a:cs typeface="Times New Roman"/>
                      </a:endParaRPr>
                    </a:p>
                  </a:txBody>
                  <a:tcPr marL="68580" marR="68580" marT="0" marB="0"/>
                </a:tc>
                <a:extLst>
                  <a:ext uri="{0D108BD9-81ED-4DB2-BD59-A6C34878D82A}">
                    <a16:rowId xmlns="" xmlns:a16="http://schemas.microsoft.com/office/drawing/2014/main" val="10002"/>
                  </a:ext>
                </a:extLst>
              </a:tr>
              <a:tr h="8649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latin typeface="Times New Roman" pitchFamily="18" charset="0"/>
                          <a:cs typeface="Times New Roman" pitchFamily="18" charset="0"/>
                        </a:rPr>
                        <a:t>W- SCG</a:t>
                      </a:r>
                    </a:p>
                    <a:p>
                      <a:pPr algn="ctr"/>
                      <a:endParaRPr lang="en-US" dirty="0">
                        <a:solidFill>
                          <a:srgbClr val="002060"/>
                        </a:solidFill>
                        <a:latin typeface="Times New Roman" pitchFamily="18" charset="0"/>
                        <a:cs typeface="Times New Roman" pitchFamily="18" charset="0"/>
                      </a:endParaRPr>
                    </a:p>
                  </a:txBody>
                  <a:tcPr/>
                </a:tc>
                <a:tc>
                  <a:txBody>
                    <a:bodyPr/>
                    <a:lstStyle/>
                    <a:p>
                      <a:pPr marL="0" marR="0" algn="ctr">
                        <a:spcBef>
                          <a:spcPts val="0"/>
                        </a:spcBef>
                        <a:spcAft>
                          <a:spcPts val="0"/>
                        </a:spcAft>
                      </a:pPr>
                      <a:r>
                        <a:rPr lang="en-AU" sz="1800" dirty="0">
                          <a:solidFill>
                            <a:srgbClr val="002060"/>
                          </a:solidFill>
                          <a:latin typeface="Times New Roman"/>
                          <a:ea typeface="SimSun"/>
                          <a:cs typeface="Times New Roman"/>
                        </a:rPr>
                        <a:t>858</a:t>
                      </a:r>
                      <a:endParaRPr lang="en-US" sz="1800" dirty="0">
                        <a:solidFill>
                          <a:srgbClr val="002060"/>
                        </a:solidFill>
                        <a:latin typeface="Times New Roman"/>
                        <a:ea typeface="SimSun"/>
                        <a:cs typeface="Times New Roman"/>
                      </a:endParaRPr>
                    </a:p>
                  </a:txBody>
                  <a:tcPr marL="68580" marR="68580" marT="0" marB="0"/>
                </a:tc>
                <a:tc>
                  <a:txBody>
                    <a:bodyPr/>
                    <a:lstStyle/>
                    <a:p>
                      <a:pPr marL="0" marR="0" algn="ctr">
                        <a:spcBef>
                          <a:spcPts val="0"/>
                        </a:spcBef>
                        <a:spcAft>
                          <a:spcPts val="0"/>
                        </a:spcAft>
                      </a:pPr>
                      <a:r>
                        <a:rPr lang="en-AU" sz="1800" dirty="0">
                          <a:solidFill>
                            <a:srgbClr val="002060"/>
                          </a:solidFill>
                          <a:latin typeface="Times New Roman"/>
                          <a:ea typeface="SimSun"/>
                          <a:cs typeface="Times New Roman"/>
                        </a:rPr>
                        <a:t>603</a:t>
                      </a:r>
                      <a:endParaRPr lang="en-US" sz="1800" dirty="0">
                        <a:solidFill>
                          <a:srgbClr val="002060"/>
                        </a:solidFill>
                        <a:latin typeface="Times New Roman"/>
                        <a:ea typeface="SimSun"/>
                        <a:cs typeface="Times New Roman"/>
                      </a:endParaRPr>
                    </a:p>
                  </a:txBody>
                  <a:tcPr marL="68580" marR="68580" marT="0" marB="0"/>
                </a:tc>
                <a:tc>
                  <a:txBody>
                    <a:bodyPr/>
                    <a:lstStyle/>
                    <a:p>
                      <a:pPr marL="0" marR="0" algn="ctr">
                        <a:spcBef>
                          <a:spcPts val="0"/>
                        </a:spcBef>
                        <a:spcAft>
                          <a:spcPts val="0"/>
                        </a:spcAft>
                      </a:pPr>
                      <a:r>
                        <a:rPr lang="en-AU" sz="1800" dirty="0">
                          <a:solidFill>
                            <a:srgbClr val="002060"/>
                          </a:solidFill>
                          <a:latin typeface="Times New Roman"/>
                          <a:ea typeface="SimSun"/>
                          <a:cs typeface="Times New Roman"/>
                        </a:rPr>
                        <a:t>255</a:t>
                      </a:r>
                      <a:endParaRPr lang="en-US" sz="1800" dirty="0">
                        <a:solidFill>
                          <a:srgbClr val="002060"/>
                        </a:solidFill>
                        <a:latin typeface="Times New Roman"/>
                        <a:ea typeface="SimSun"/>
                        <a:cs typeface="Times New Roman"/>
                      </a:endParaRPr>
                    </a:p>
                  </a:txBody>
                  <a:tcPr marL="68580" marR="68580" marT="0" marB="0"/>
                </a:tc>
                <a:tc>
                  <a:txBody>
                    <a:bodyPr/>
                    <a:lstStyle/>
                    <a:p>
                      <a:pPr marL="0" marR="0" algn="ctr">
                        <a:spcBef>
                          <a:spcPts val="0"/>
                        </a:spcBef>
                        <a:spcAft>
                          <a:spcPts val="0"/>
                        </a:spcAft>
                      </a:pPr>
                      <a:r>
                        <a:rPr lang="en-AU" sz="1800" dirty="0">
                          <a:solidFill>
                            <a:srgbClr val="002060"/>
                          </a:solidFill>
                          <a:latin typeface="Times New Roman"/>
                          <a:ea typeface="SimSun"/>
                          <a:cs typeface="Times New Roman"/>
                        </a:rPr>
                        <a:t>0.44</a:t>
                      </a:r>
                      <a:endParaRPr lang="en-US" sz="1800" dirty="0">
                        <a:solidFill>
                          <a:srgbClr val="002060"/>
                        </a:solidFill>
                        <a:latin typeface="Times New Roman"/>
                        <a:ea typeface="SimSun"/>
                        <a:cs typeface="Times New Roman"/>
                      </a:endParaRPr>
                    </a:p>
                  </a:txBody>
                  <a:tcPr marL="68580" marR="68580" marT="0" marB="0"/>
                </a:tc>
                <a:tc>
                  <a:txBody>
                    <a:bodyPr/>
                    <a:lstStyle/>
                    <a:p>
                      <a:pPr marL="0" marR="0" algn="ctr">
                        <a:spcBef>
                          <a:spcPts val="0"/>
                        </a:spcBef>
                        <a:spcAft>
                          <a:spcPts val="0"/>
                        </a:spcAft>
                      </a:pPr>
                      <a:r>
                        <a:rPr lang="en-AU" sz="1800" dirty="0">
                          <a:solidFill>
                            <a:srgbClr val="002060"/>
                          </a:solidFill>
                          <a:latin typeface="Times New Roman"/>
                          <a:ea typeface="SimSun"/>
                          <a:cs typeface="Times New Roman"/>
                        </a:rPr>
                        <a:t>0.28</a:t>
                      </a:r>
                      <a:endParaRPr lang="en-US" sz="1800" dirty="0">
                        <a:solidFill>
                          <a:srgbClr val="002060"/>
                        </a:solidFill>
                        <a:latin typeface="Times New Roman"/>
                        <a:ea typeface="SimSun"/>
                        <a:cs typeface="Times New Roman"/>
                      </a:endParaRPr>
                    </a:p>
                  </a:txBody>
                  <a:tcPr marL="68580" marR="68580" marT="0" marB="0"/>
                </a:tc>
                <a:tc>
                  <a:txBody>
                    <a:bodyPr/>
                    <a:lstStyle/>
                    <a:p>
                      <a:pPr marL="0" marR="0" algn="ctr">
                        <a:spcBef>
                          <a:spcPts val="0"/>
                        </a:spcBef>
                        <a:spcAft>
                          <a:spcPts val="0"/>
                        </a:spcAft>
                      </a:pPr>
                      <a:r>
                        <a:rPr lang="en-AU" sz="1800" dirty="0">
                          <a:solidFill>
                            <a:srgbClr val="002060"/>
                          </a:solidFill>
                          <a:latin typeface="Times New Roman"/>
                          <a:ea typeface="SimSun"/>
                          <a:cs typeface="Times New Roman"/>
                        </a:rPr>
                        <a:t>32</a:t>
                      </a:r>
                      <a:endParaRPr lang="en-US" sz="1800" dirty="0">
                        <a:solidFill>
                          <a:srgbClr val="002060"/>
                        </a:solidFill>
                        <a:latin typeface="Times New Roman"/>
                        <a:ea typeface="SimSun"/>
                        <a:cs typeface="Times New Roman"/>
                      </a:endParaRPr>
                    </a:p>
                  </a:txBody>
                  <a:tcPr marL="68580" marR="68580" marT="0" marB="0"/>
                </a:tc>
                <a:extLst>
                  <a:ext uri="{0D108BD9-81ED-4DB2-BD59-A6C34878D82A}">
                    <a16:rowId xmlns="" xmlns:a16="http://schemas.microsoft.com/office/drawing/2014/main" val="10003"/>
                  </a:ext>
                </a:extLst>
              </a:tr>
              <a:tr h="494274">
                <a:tc>
                  <a:txBody>
                    <a:bodyPr/>
                    <a:lstStyle/>
                    <a:p>
                      <a:pPr algn="ctr"/>
                      <a:r>
                        <a:rPr lang="en-US" dirty="0">
                          <a:latin typeface="Times New Roman" pitchFamily="18" charset="0"/>
                          <a:cs typeface="Times New Roman" pitchFamily="18" charset="0"/>
                        </a:rPr>
                        <a:t>SCG-P</a:t>
                      </a:r>
                    </a:p>
                  </a:txBody>
                  <a:tcPr/>
                </a:tc>
                <a:tc>
                  <a:txBody>
                    <a:bodyPr/>
                    <a:lstStyle/>
                    <a:p>
                      <a:pPr marL="0" marR="0" algn="ctr">
                        <a:spcBef>
                          <a:spcPts val="0"/>
                        </a:spcBef>
                        <a:spcAft>
                          <a:spcPts val="0"/>
                        </a:spcAft>
                      </a:pPr>
                      <a:r>
                        <a:rPr lang="en-AU" sz="1800" dirty="0">
                          <a:latin typeface="Times New Roman"/>
                          <a:ea typeface="SimSun"/>
                          <a:cs typeface="Times New Roman"/>
                        </a:rPr>
                        <a:t>921</a:t>
                      </a:r>
                      <a:endParaRPr lang="en-US" sz="1800" dirty="0">
                        <a:latin typeface="Times New Roman"/>
                        <a:ea typeface="SimSun"/>
                        <a:cs typeface="Times New Roman"/>
                      </a:endParaRPr>
                    </a:p>
                  </a:txBody>
                  <a:tcPr marL="68580" marR="68580" marT="0" marB="0"/>
                </a:tc>
                <a:tc>
                  <a:txBody>
                    <a:bodyPr/>
                    <a:lstStyle/>
                    <a:p>
                      <a:pPr marL="0" marR="0" algn="ctr">
                        <a:spcBef>
                          <a:spcPts val="0"/>
                        </a:spcBef>
                        <a:spcAft>
                          <a:spcPts val="0"/>
                        </a:spcAft>
                      </a:pPr>
                      <a:r>
                        <a:rPr lang="en-AU" sz="1800">
                          <a:latin typeface="Times New Roman"/>
                          <a:ea typeface="SimSun"/>
                          <a:cs typeface="Times New Roman"/>
                        </a:rPr>
                        <a:t>626</a:t>
                      </a:r>
                      <a:endParaRPr lang="en-US" sz="1800">
                        <a:latin typeface="Times New Roman"/>
                        <a:ea typeface="SimSun"/>
                        <a:cs typeface="Times New Roman"/>
                      </a:endParaRPr>
                    </a:p>
                  </a:txBody>
                  <a:tcPr marL="68580" marR="68580" marT="0" marB="0"/>
                </a:tc>
                <a:tc>
                  <a:txBody>
                    <a:bodyPr/>
                    <a:lstStyle/>
                    <a:p>
                      <a:pPr marL="0" marR="0" algn="ctr">
                        <a:spcBef>
                          <a:spcPts val="0"/>
                        </a:spcBef>
                        <a:spcAft>
                          <a:spcPts val="0"/>
                        </a:spcAft>
                      </a:pPr>
                      <a:r>
                        <a:rPr lang="en-AU" sz="1800" dirty="0">
                          <a:latin typeface="Times New Roman"/>
                          <a:ea typeface="SimSun"/>
                          <a:cs typeface="Times New Roman"/>
                        </a:rPr>
                        <a:t>295</a:t>
                      </a:r>
                      <a:endParaRPr lang="en-US" sz="1800" dirty="0">
                        <a:latin typeface="Times New Roman"/>
                        <a:ea typeface="SimSun"/>
                        <a:cs typeface="Times New Roman"/>
                      </a:endParaRPr>
                    </a:p>
                  </a:txBody>
                  <a:tcPr marL="68580" marR="68580" marT="0" marB="0"/>
                </a:tc>
                <a:tc>
                  <a:txBody>
                    <a:bodyPr/>
                    <a:lstStyle/>
                    <a:p>
                      <a:pPr marL="0" marR="0" algn="ctr">
                        <a:spcBef>
                          <a:spcPts val="0"/>
                        </a:spcBef>
                        <a:spcAft>
                          <a:spcPts val="0"/>
                        </a:spcAft>
                      </a:pPr>
                      <a:r>
                        <a:rPr lang="en-AU" sz="1800">
                          <a:latin typeface="Times New Roman"/>
                          <a:ea typeface="SimSun"/>
                          <a:cs typeface="Times New Roman"/>
                        </a:rPr>
                        <a:t>0.49</a:t>
                      </a:r>
                      <a:endParaRPr lang="en-US" sz="1800">
                        <a:latin typeface="Times New Roman"/>
                        <a:ea typeface="SimSun"/>
                        <a:cs typeface="Times New Roman"/>
                      </a:endParaRPr>
                    </a:p>
                  </a:txBody>
                  <a:tcPr marL="68580" marR="68580" marT="0" marB="0"/>
                </a:tc>
                <a:tc>
                  <a:txBody>
                    <a:bodyPr/>
                    <a:lstStyle/>
                    <a:p>
                      <a:pPr marL="0" marR="0" algn="ctr">
                        <a:spcBef>
                          <a:spcPts val="0"/>
                        </a:spcBef>
                        <a:spcAft>
                          <a:spcPts val="0"/>
                        </a:spcAft>
                      </a:pPr>
                      <a:r>
                        <a:rPr lang="en-AU" sz="1800">
                          <a:latin typeface="Times New Roman"/>
                          <a:ea typeface="SimSun"/>
                          <a:cs typeface="Times New Roman"/>
                        </a:rPr>
                        <a:t>0.30</a:t>
                      </a:r>
                      <a:endParaRPr lang="en-US" sz="1800">
                        <a:latin typeface="Times New Roman"/>
                        <a:ea typeface="SimSun"/>
                        <a:cs typeface="Times New Roman"/>
                      </a:endParaRPr>
                    </a:p>
                  </a:txBody>
                  <a:tcPr marL="68580" marR="68580" marT="0" marB="0"/>
                </a:tc>
                <a:tc>
                  <a:txBody>
                    <a:bodyPr/>
                    <a:lstStyle/>
                    <a:p>
                      <a:pPr marL="0" marR="0" algn="ctr">
                        <a:spcBef>
                          <a:spcPts val="0"/>
                        </a:spcBef>
                        <a:spcAft>
                          <a:spcPts val="0"/>
                        </a:spcAft>
                      </a:pPr>
                      <a:r>
                        <a:rPr lang="en-AU" sz="1800" dirty="0">
                          <a:latin typeface="Times New Roman"/>
                          <a:ea typeface="SimSun"/>
                          <a:cs typeface="Times New Roman"/>
                        </a:rPr>
                        <a:t>34</a:t>
                      </a:r>
                      <a:endParaRPr lang="en-US" sz="1800" dirty="0">
                        <a:latin typeface="Times New Roman"/>
                        <a:ea typeface="SimSun"/>
                        <a:cs typeface="Times New Roman"/>
                      </a:endParaRPr>
                    </a:p>
                  </a:txBody>
                  <a:tcPr marL="68580" marR="68580" marT="0" marB="0"/>
                </a:tc>
                <a:extLst>
                  <a:ext uri="{0D108BD9-81ED-4DB2-BD59-A6C34878D82A}">
                    <a16:rowId xmlns="" xmlns:a16="http://schemas.microsoft.com/office/drawing/2014/main" val="10004"/>
                  </a:ext>
                </a:extLst>
              </a:tr>
              <a:tr h="494274">
                <a:tc>
                  <a:txBody>
                    <a:bodyPr/>
                    <a:lstStyle/>
                    <a:p>
                      <a:pPr algn="ctr"/>
                      <a:r>
                        <a:rPr lang="en-US" dirty="0">
                          <a:solidFill>
                            <a:srgbClr val="002060"/>
                          </a:solidFill>
                          <a:latin typeface="Times New Roman" pitchFamily="18" charset="0"/>
                          <a:cs typeface="Times New Roman" pitchFamily="18" charset="0"/>
                        </a:rPr>
                        <a:t>SCG-S</a:t>
                      </a:r>
                    </a:p>
                  </a:txBody>
                  <a:tcPr/>
                </a:tc>
                <a:tc>
                  <a:txBody>
                    <a:bodyPr/>
                    <a:lstStyle/>
                    <a:p>
                      <a:pPr marL="0" marR="0" algn="ctr">
                        <a:spcBef>
                          <a:spcPts val="0"/>
                        </a:spcBef>
                        <a:spcAft>
                          <a:spcPts val="0"/>
                        </a:spcAft>
                      </a:pPr>
                      <a:r>
                        <a:rPr lang="en-AU" sz="1800" dirty="0">
                          <a:solidFill>
                            <a:srgbClr val="002060"/>
                          </a:solidFill>
                          <a:latin typeface="Times New Roman"/>
                          <a:ea typeface="SimSun"/>
                          <a:cs typeface="Times New Roman"/>
                        </a:rPr>
                        <a:t>914</a:t>
                      </a:r>
                      <a:endParaRPr lang="en-US" sz="1800" dirty="0">
                        <a:solidFill>
                          <a:srgbClr val="002060"/>
                        </a:solidFill>
                        <a:latin typeface="Times New Roman"/>
                        <a:ea typeface="SimSun"/>
                        <a:cs typeface="Times New Roman"/>
                      </a:endParaRPr>
                    </a:p>
                  </a:txBody>
                  <a:tcPr marL="68580" marR="68580" marT="0" marB="0"/>
                </a:tc>
                <a:tc>
                  <a:txBody>
                    <a:bodyPr/>
                    <a:lstStyle/>
                    <a:p>
                      <a:pPr marL="0" marR="0" algn="ctr">
                        <a:spcBef>
                          <a:spcPts val="0"/>
                        </a:spcBef>
                        <a:spcAft>
                          <a:spcPts val="0"/>
                        </a:spcAft>
                      </a:pPr>
                      <a:r>
                        <a:rPr lang="en-AU" sz="1800" dirty="0">
                          <a:solidFill>
                            <a:srgbClr val="002060"/>
                          </a:solidFill>
                          <a:latin typeface="Times New Roman"/>
                          <a:ea typeface="SimSun"/>
                          <a:cs typeface="Times New Roman"/>
                        </a:rPr>
                        <a:t>601</a:t>
                      </a:r>
                      <a:endParaRPr lang="en-US" sz="1800" dirty="0">
                        <a:solidFill>
                          <a:srgbClr val="002060"/>
                        </a:solidFill>
                        <a:latin typeface="Times New Roman"/>
                        <a:ea typeface="SimSun"/>
                        <a:cs typeface="Times New Roman"/>
                      </a:endParaRPr>
                    </a:p>
                  </a:txBody>
                  <a:tcPr marL="68580" marR="68580" marT="0" marB="0"/>
                </a:tc>
                <a:tc>
                  <a:txBody>
                    <a:bodyPr/>
                    <a:lstStyle/>
                    <a:p>
                      <a:pPr marL="0" marR="0" algn="ctr">
                        <a:spcBef>
                          <a:spcPts val="0"/>
                        </a:spcBef>
                        <a:spcAft>
                          <a:spcPts val="0"/>
                        </a:spcAft>
                      </a:pPr>
                      <a:r>
                        <a:rPr lang="en-AU" sz="1800" dirty="0">
                          <a:solidFill>
                            <a:srgbClr val="002060"/>
                          </a:solidFill>
                          <a:latin typeface="Times New Roman"/>
                          <a:ea typeface="SimSun"/>
                          <a:cs typeface="Times New Roman"/>
                        </a:rPr>
                        <a:t>313</a:t>
                      </a:r>
                      <a:endParaRPr lang="en-US" sz="1800" dirty="0">
                        <a:solidFill>
                          <a:srgbClr val="002060"/>
                        </a:solidFill>
                        <a:latin typeface="Times New Roman"/>
                        <a:ea typeface="SimSun"/>
                        <a:cs typeface="Times New Roman"/>
                      </a:endParaRPr>
                    </a:p>
                  </a:txBody>
                  <a:tcPr marL="68580" marR="68580" marT="0" marB="0"/>
                </a:tc>
                <a:tc>
                  <a:txBody>
                    <a:bodyPr/>
                    <a:lstStyle/>
                    <a:p>
                      <a:pPr marL="0" marR="0" algn="ctr">
                        <a:spcBef>
                          <a:spcPts val="0"/>
                        </a:spcBef>
                        <a:spcAft>
                          <a:spcPts val="0"/>
                        </a:spcAft>
                      </a:pPr>
                      <a:r>
                        <a:rPr lang="en-AU" sz="1800" dirty="0">
                          <a:solidFill>
                            <a:srgbClr val="002060"/>
                          </a:solidFill>
                          <a:latin typeface="Times New Roman"/>
                          <a:ea typeface="SimSun"/>
                          <a:cs typeface="Times New Roman"/>
                        </a:rPr>
                        <a:t>0.49</a:t>
                      </a:r>
                      <a:endParaRPr lang="en-US" sz="1800" dirty="0">
                        <a:solidFill>
                          <a:srgbClr val="002060"/>
                        </a:solidFill>
                        <a:latin typeface="Times New Roman"/>
                        <a:ea typeface="SimSun"/>
                        <a:cs typeface="Times New Roman"/>
                      </a:endParaRPr>
                    </a:p>
                  </a:txBody>
                  <a:tcPr marL="68580" marR="68580" marT="0" marB="0"/>
                </a:tc>
                <a:tc>
                  <a:txBody>
                    <a:bodyPr/>
                    <a:lstStyle/>
                    <a:p>
                      <a:pPr marL="0" marR="0" algn="ctr">
                        <a:spcBef>
                          <a:spcPts val="0"/>
                        </a:spcBef>
                        <a:spcAft>
                          <a:spcPts val="0"/>
                        </a:spcAft>
                      </a:pPr>
                      <a:r>
                        <a:rPr lang="en-AU" sz="1800" dirty="0">
                          <a:solidFill>
                            <a:srgbClr val="002060"/>
                          </a:solidFill>
                          <a:latin typeface="Times New Roman"/>
                          <a:ea typeface="SimSun"/>
                          <a:cs typeface="Times New Roman"/>
                        </a:rPr>
                        <a:t>0.29</a:t>
                      </a:r>
                      <a:endParaRPr lang="en-US" sz="1800" dirty="0">
                        <a:solidFill>
                          <a:srgbClr val="002060"/>
                        </a:solidFill>
                        <a:latin typeface="Times New Roman"/>
                        <a:ea typeface="SimSun"/>
                        <a:cs typeface="Times New Roman"/>
                      </a:endParaRPr>
                    </a:p>
                  </a:txBody>
                  <a:tcPr marL="68580" marR="68580" marT="0" marB="0"/>
                </a:tc>
                <a:tc>
                  <a:txBody>
                    <a:bodyPr/>
                    <a:lstStyle/>
                    <a:p>
                      <a:pPr marL="0" marR="0" algn="ctr">
                        <a:spcBef>
                          <a:spcPts val="0"/>
                        </a:spcBef>
                        <a:spcAft>
                          <a:spcPts val="0"/>
                        </a:spcAft>
                      </a:pPr>
                      <a:r>
                        <a:rPr lang="en-AU" sz="1800" dirty="0">
                          <a:solidFill>
                            <a:srgbClr val="002060"/>
                          </a:solidFill>
                          <a:latin typeface="Times New Roman"/>
                          <a:ea typeface="SimSun"/>
                          <a:cs typeface="Times New Roman"/>
                        </a:rPr>
                        <a:t>34</a:t>
                      </a:r>
                      <a:endParaRPr lang="en-US" sz="1800" dirty="0">
                        <a:solidFill>
                          <a:srgbClr val="002060"/>
                        </a:solidFill>
                        <a:latin typeface="Times New Roman"/>
                        <a:ea typeface="SimSun"/>
                        <a:cs typeface="Times New Roman"/>
                      </a:endParaRPr>
                    </a:p>
                  </a:txBody>
                  <a:tcPr marL="68580" marR="68580" marT="0" marB="0"/>
                </a:tc>
                <a:extLst>
                  <a:ext uri="{0D108BD9-81ED-4DB2-BD59-A6C34878D82A}">
                    <a16:rowId xmlns="" xmlns:a16="http://schemas.microsoft.com/office/drawing/2014/main" val="10005"/>
                  </a:ext>
                </a:extLst>
              </a:tr>
              <a:tr h="494274">
                <a:tc>
                  <a:txBody>
                    <a:bodyPr/>
                    <a:lstStyle/>
                    <a:p>
                      <a:pPr algn="ctr"/>
                      <a:r>
                        <a:rPr lang="en-US" dirty="0">
                          <a:latin typeface="Times New Roman" pitchFamily="18" charset="0"/>
                          <a:cs typeface="Times New Roman" pitchFamily="18" charset="0"/>
                        </a:rPr>
                        <a:t>SCG-ALK</a:t>
                      </a:r>
                    </a:p>
                  </a:txBody>
                  <a:tcPr/>
                </a:tc>
                <a:tc>
                  <a:txBody>
                    <a:bodyPr/>
                    <a:lstStyle/>
                    <a:p>
                      <a:pPr marL="0" marR="0" algn="ctr">
                        <a:spcBef>
                          <a:spcPts val="0"/>
                        </a:spcBef>
                        <a:spcAft>
                          <a:spcPts val="0"/>
                        </a:spcAft>
                      </a:pPr>
                      <a:r>
                        <a:rPr lang="en-AU" sz="1800" dirty="0">
                          <a:latin typeface="Times New Roman"/>
                          <a:ea typeface="SimSun"/>
                          <a:cs typeface="Times New Roman"/>
                        </a:rPr>
                        <a:t>876</a:t>
                      </a:r>
                      <a:endParaRPr lang="en-US" sz="1800" dirty="0">
                        <a:latin typeface="Times New Roman"/>
                        <a:ea typeface="SimSun"/>
                        <a:cs typeface="Times New Roman"/>
                      </a:endParaRPr>
                    </a:p>
                  </a:txBody>
                  <a:tcPr marL="68580" marR="68580" marT="0" marB="0"/>
                </a:tc>
                <a:tc>
                  <a:txBody>
                    <a:bodyPr/>
                    <a:lstStyle/>
                    <a:p>
                      <a:pPr marL="0" marR="0" algn="ctr">
                        <a:spcBef>
                          <a:spcPts val="0"/>
                        </a:spcBef>
                        <a:spcAft>
                          <a:spcPts val="0"/>
                        </a:spcAft>
                      </a:pPr>
                      <a:r>
                        <a:rPr lang="en-AU" sz="1800">
                          <a:latin typeface="Times New Roman"/>
                          <a:ea typeface="SimSun"/>
                          <a:cs typeface="Times New Roman"/>
                        </a:rPr>
                        <a:t>603</a:t>
                      </a:r>
                      <a:endParaRPr lang="en-US" sz="1800">
                        <a:latin typeface="Times New Roman"/>
                        <a:ea typeface="SimSun"/>
                        <a:cs typeface="Times New Roman"/>
                      </a:endParaRPr>
                    </a:p>
                  </a:txBody>
                  <a:tcPr marL="68580" marR="68580" marT="0" marB="0"/>
                </a:tc>
                <a:tc>
                  <a:txBody>
                    <a:bodyPr/>
                    <a:lstStyle/>
                    <a:p>
                      <a:pPr marL="0" marR="0" algn="ctr">
                        <a:spcBef>
                          <a:spcPts val="0"/>
                        </a:spcBef>
                        <a:spcAft>
                          <a:spcPts val="0"/>
                        </a:spcAft>
                      </a:pPr>
                      <a:r>
                        <a:rPr lang="en-AU" sz="1800" dirty="0">
                          <a:latin typeface="Times New Roman"/>
                          <a:ea typeface="SimSun"/>
                          <a:cs typeface="Times New Roman"/>
                        </a:rPr>
                        <a:t>273</a:t>
                      </a:r>
                      <a:endParaRPr lang="en-US" sz="1800" dirty="0">
                        <a:latin typeface="Times New Roman"/>
                        <a:ea typeface="SimSun"/>
                        <a:cs typeface="Times New Roman"/>
                      </a:endParaRPr>
                    </a:p>
                  </a:txBody>
                  <a:tcPr marL="68580" marR="68580" marT="0" marB="0"/>
                </a:tc>
                <a:tc>
                  <a:txBody>
                    <a:bodyPr/>
                    <a:lstStyle/>
                    <a:p>
                      <a:pPr marL="0" marR="0" algn="ctr">
                        <a:spcBef>
                          <a:spcPts val="0"/>
                        </a:spcBef>
                        <a:spcAft>
                          <a:spcPts val="0"/>
                        </a:spcAft>
                      </a:pPr>
                      <a:r>
                        <a:rPr lang="en-AU" sz="1800">
                          <a:latin typeface="Times New Roman"/>
                          <a:ea typeface="SimSun"/>
                          <a:cs typeface="Times New Roman"/>
                        </a:rPr>
                        <a:t>0.28</a:t>
                      </a:r>
                      <a:endParaRPr lang="en-US" sz="1800">
                        <a:latin typeface="Times New Roman"/>
                        <a:ea typeface="SimSun"/>
                        <a:cs typeface="Times New Roman"/>
                      </a:endParaRPr>
                    </a:p>
                  </a:txBody>
                  <a:tcPr marL="68580" marR="68580" marT="0" marB="0"/>
                </a:tc>
                <a:tc>
                  <a:txBody>
                    <a:bodyPr/>
                    <a:lstStyle/>
                    <a:p>
                      <a:pPr marL="0" marR="0" algn="ctr">
                        <a:spcBef>
                          <a:spcPts val="0"/>
                        </a:spcBef>
                        <a:spcAft>
                          <a:spcPts val="0"/>
                        </a:spcAft>
                      </a:pPr>
                      <a:r>
                        <a:rPr lang="en-AU" sz="1800">
                          <a:latin typeface="Times New Roman"/>
                          <a:ea typeface="SimSun"/>
                          <a:cs typeface="Times New Roman"/>
                        </a:rPr>
                        <a:t>0.28</a:t>
                      </a:r>
                      <a:endParaRPr lang="en-US" sz="1800">
                        <a:latin typeface="Times New Roman"/>
                        <a:ea typeface="SimSun"/>
                        <a:cs typeface="Times New Roman"/>
                      </a:endParaRPr>
                    </a:p>
                  </a:txBody>
                  <a:tcPr marL="68580" marR="68580" marT="0" marB="0"/>
                </a:tc>
                <a:tc>
                  <a:txBody>
                    <a:bodyPr/>
                    <a:lstStyle/>
                    <a:p>
                      <a:pPr marL="0" marR="0" algn="ctr">
                        <a:spcBef>
                          <a:spcPts val="0"/>
                        </a:spcBef>
                        <a:spcAft>
                          <a:spcPts val="0"/>
                        </a:spcAft>
                      </a:pPr>
                      <a:r>
                        <a:rPr lang="en-AU" sz="1800" dirty="0">
                          <a:latin typeface="Times New Roman"/>
                          <a:ea typeface="SimSun"/>
                          <a:cs typeface="Times New Roman"/>
                        </a:rPr>
                        <a:t>37</a:t>
                      </a:r>
                      <a:endParaRPr lang="en-US" sz="1800" dirty="0">
                        <a:latin typeface="Times New Roman"/>
                        <a:ea typeface="SimSun"/>
                        <a:cs typeface="Times New Roman"/>
                      </a:endParaRPr>
                    </a:p>
                  </a:txBody>
                  <a:tcPr marL="68580" marR="68580" marT="0" marB="0"/>
                </a:tc>
                <a:extLst>
                  <a:ext uri="{0D108BD9-81ED-4DB2-BD59-A6C34878D82A}">
                    <a16:rowId xmlns=""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idx="4294967295"/>
          </p:nvPr>
        </p:nvSpPr>
        <p:spPr/>
        <p:txBody>
          <a:bodyPr/>
          <a:lstStyle/>
          <a:p>
            <a:pPr eaLnBrk="1" hangingPunct="1"/>
            <a:r>
              <a:rPr lang="en-US" altLang="el-GR"/>
              <a:t>SCG-ALK</a:t>
            </a:r>
            <a:endParaRPr lang="el-GR" altLang="el-GR"/>
          </a:p>
        </p:txBody>
      </p:sp>
      <p:sp>
        <p:nvSpPr>
          <p:cNvPr id="13315" name="Oval 49">
            <a:hlinkClick r:id="rId2" action="ppaction://hlinksldjump"/>
          </p:cNvPr>
          <p:cNvSpPr>
            <a:spLocks noChangeArrowheads="1"/>
          </p:cNvSpPr>
          <p:nvPr/>
        </p:nvSpPr>
        <p:spPr bwMode="auto">
          <a:xfrm>
            <a:off x="10656888" y="5543550"/>
            <a:ext cx="576262" cy="576263"/>
          </a:xfrm>
          <a:prstGeom prst="ellipse">
            <a:avLst/>
          </a:prstGeom>
          <a:solidFill>
            <a:schemeClr val="tx1"/>
          </a:solidFill>
          <a:ln w="9525" algn="ctr">
            <a:solidFill>
              <a:schemeClr val="tx1"/>
            </a:solidFill>
            <a:round/>
            <a:headEnd/>
            <a:tailEnd/>
          </a:ln>
        </p:spPr>
        <p:txBody>
          <a:bodyPr wrap="none" anchor="ctr"/>
          <a:lstStyle/>
          <a:p>
            <a:pPr algn="ctr" eaLnBrk="1" hangingPunct="1"/>
            <a:r>
              <a:rPr lang="nl-NL" altLang="el-GR" sz="2400" b="1">
                <a:solidFill>
                  <a:schemeClr val="bg1"/>
                </a:solidFill>
              </a:rPr>
              <a:t>X</a:t>
            </a:r>
            <a:endParaRPr lang="en-GB" altLang="el-GR" sz="2400" b="1">
              <a:solidFill>
                <a:schemeClr val="bg1"/>
              </a:solidFill>
            </a:endParaRPr>
          </a:p>
        </p:txBody>
      </p:sp>
      <p:sp>
        <p:nvSpPr>
          <p:cNvPr id="13316" name="Rectangle 2"/>
          <p:cNvSpPr>
            <a:spLocks noChangeArrowheads="1"/>
          </p:cNvSpPr>
          <p:nvPr/>
        </p:nvSpPr>
        <p:spPr bwMode="auto">
          <a:xfrm>
            <a:off x="0" y="0"/>
            <a:ext cx="11522075" cy="0"/>
          </a:xfrm>
          <a:prstGeom prst="rect">
            <a:avLst/>
          </a:prstGeom>
          <a:noFill/>
          <a:ln w="9525">
            <a:noFill/>
            <a:miter lim="800000"/>
            <a:headEnd/>
            <a:tailEnd/>
          </a:ln>
        </p:spPr>
        <p:txBody>
          <a:bodyPr wrap="none" anchor="ctr">
            <a:spAutoFit/>
          </a:bodyPr>
          <a:lstStyle/>
          <a:p>
            <a:pPr algn="ctr" eaLnBrk="1" hangingPunct="1"/>
            <a:endParaRPr lang="el-GR" altLang="el-GR"/>
          </a:p>
        </p:txBody>
      </p:sp>
      <p:sp>
        <p:nvSpPr>
          <p:cNvPr id="18435" name="Θέση περιεχομένου 2"/>
          <p:cNvSpPr>
            <a:spLocks/>
          </p:cNvSpPr>
          <p:nvPr/>
        </p:nvSpPr>
        <p:spPr bwMode="auto">
          <a:xfrm>
            <a:off x="504825" y="1368425"/>
            <a:ext cx="10188575" cy="4873625"/>
          </a:xfrm>
          <a:prstGeom prst="rect">
            <a:avLst/>
          </a:prstGeom>
          <a:noFill/>
          <a:ln w="9525">
            <a:noFill/>
            <a:miter lim="800000"/>
            <a:headEnd/>
            <a:tailEnd/>
          </a:ln>
        </p:spPr>
        <p:txBody>
          <a:bodyPr/>
          <a:lstStyle/>
          <a:p>
            <a:pPr marL="273050" indent="-273050" eaLnBrk="1" hangingPunct="1">
              <a:spcBef>
                <a:spcPct val="20000"/>
              </a:spcBef>
              <a:buFont typeface="Arial" pitchFamily="34" charset="0"/>
              <a:buChar char="•"/>
              <a:defRPr/>
            </a:pPr>
            <a:r>
              <a:rPr lang="en-US" sz="2800" b="1" dirty="0">
                <a:latin typeface="Arial" charset="0"/>
              </a:rPr>
              <a:t>Standard solution (</a:t>
            </a:r>
            <a:r>
              <a:rPr lang="en-US" sz="2800" b="1" dirty="0" err="1">
                <a:latin typeface="Arial" charset="0"/>
              </a:rPr>
              <a:t>NaOH</a:t>
            </a:r>
            <a:r>
              <a:rPr lang="en-US" sz="2800" b="1" dirty="0">
                <a:latin typeface="Arial" charset="0"/>
              </a:rPr>
              <a:t>)</a:t>
            </a:r>
          </a:p>
          <a:p>
            <a:pPr marL="273050" indent="-273050" eaLnBrk="1" hangingPunct="1">
              <a:spcBef>
                <a:spcPct val="20000"/>
              </a:spcBef>
              <a:buFontTx/>
              <a:buChar char="•"/>
              <a:defRPr/>
            </a:pPr>
            <a:r>
              <a:rPr lang="en-US" sz="2800" b="1" dirty="0">
                <a:latin typeface="Arial" charset="0"/>
              </a:rPr>
              <a:t>Concentration 2 M</a:t>
            </a:r>
          </a:p>
          <a:p>
            <a:pPr marL="273050" indent="-273050" eaLnBrk="1" hangingPunct="1">
              <a:spcBef>
                <a:spcPct val="20000"/>
              </a:spcBef>
              <a:buFontTx/>
              <a:buChar char="•"/>
              <a:defRPr/>
            </a:pPr>
            <a:r>
              <a:rPr lang="en-US" sz="2800" b="1" dirty="0">
                <a:latin typeface="Arial" charset="0"/>
              </a:rPr>
              <a:t>Into</a:t>
            </a:r>
            <a:r>
              <a:rPr lang="el-GR" sz="2800" b="1" dirty="0">
                <a:latin typeface="Arial" charset="0"/>
              </a:rPr>
              <a:t> </a:t>
            </a:r>
            <a:r>
              <a:rPr lang="en-GB" sz="2800" b="1" dirty="0">
                <a:latin typeface="Arial" charset="0"/>
              </a:rPr>
              <a:t>Round Bottom Flask Double Neck</a:t>
            </a:r>
            <a:endParaRPr lang="en-US" sz="2800" b="1" dirty="0">
              <a:latin typeface="Arial" charset="0"/>
            </a:endParaRPr>
          </a:p>
          <a:p>
            <a:pPr marL="273050" indent="-273050" eaLnBrk="1" hangingPunct="1">
              <a:spcBef>
                <a:spcPct val="20000"/>
              </a:spcBef>
              <a:buFontTx/>
              <a:buChar char="•"/>
              <a:defRPr/>
            </a:pPr>
            <a:r>
              <a:rPr lang="en-US" sz="2800" b="1" dirty="0">
                <a:latin typeface="Arial" charset="0"/>
              </a:rPr>
              <a:t>m </a:t>
            </a:r>
            <a:r>
              <a:rPr lang="en-US" sz="2800" b="1" dirty="0" err="1">
                <a:latin typeface="Arial" charset="0"/>
              </a:rPr>
              <a:t>biochar</a:t>
            </a:r>
            <a:r>
              <a:rPr lang="en-US" sz="2800" b="1" dirty="0">
                <a:latin typeface="Arial" charset="0"/>
              </a:rPr>
              <a:t> / V solution: 1 g / 20 </a:t>
            </a:r>
            <a:r>
              <a:rPr lang="en-US" sz="2800" b="1" dirty="0" err="1" smtClean="0">
                <a:latin typeface="Arial" charset="0"/>
              </a:rPr>
              <a:t>mL</a:t>
            </a:r>
            <a:endParaRPr lang="en-US" sz="2800" b="1" dirty="0" smtClean="0">
              <a:latin typeface="Arial" charset="0"/>
            </a:endParaRPr>
          </a:p>
          <a:p>
            <a:pPr marL="273050" indent="-273050" eaLnBrk="1" hangingPunct="1">
              <a:spcBef>
                <a:spcPct val="20000"/>
              </a:spcBef>
              <a:buFontTx/>
              <a:buChar char="•"/>
              <a:defRPr/>
            </a:pPr>
            <a:r>
              <a:rPr lang="en-US" sz="2800" b="1" dirty="0" smtClean="0">
                <a:latin typeface="Arial" charset="0"/>
              </a:rPr>
              <a:t>at 80</a:t>
            </a:r>
            <a:r>
              <a:rPr lang="en-US" sz="2800" b="1" baseline="30000" dirty="0" smtClean="0">
                <a:latin typeface="Arial" charset="0"/>
              </a:rPr>
              <a:t>o</a:t>
            </a:r>
            <a:r>
              <a:rPr lang="en-US" sz="2800" b="1" dirty="0" smtClean="0">
                <a:latin typeface="Arial" charset="0"/>
              </a:rPr>
              <a:t>C</a:t>
            </a:r>
          </a:p>
          <a:p>
            <a:pPr marL="273050" indent="-273050" eaLnBrk="1" hangingPunct="1">
              <a:spcBef>
                <a:spcPct val="20000"/>
              </a:spcBef>
              <a:buFontTx/>
              <a:buChar char="•"/>
              <a:defRPr/>
            </a:pPr>
            <a:r>
              <a:rPr lang="en-US" sz="2800" b="1" dirty="0" smtClean="0">
                <a:latin typeface="Arial" charset="0"/>
              </a:rPr>
              <a:t>4 h</a:t>
            </a:r>
            <a:endParaRPr lang="en-US" sz="2800" b="1" dirty="0">
              <a:latin typeface="Arial" charset="0"/>
            </a:endParaRPr>
          </a:p>
          <a:p>
            <a:pPr marL="273050" indent="-273050" eaLnBrk="1" hangingPunct="1">
              <a:spcBef>
                <a:spcPct val="20000"/>
              </a:spcBef>
              <a:buFontTx/>
              <a:buChar char="•"/>
              <a:defRPr/>
            </a:pPr>
            <a:r>
              <a:rPr lang="en-GB" sz="2800" b="1" dirty="0" smtClean="0">
                <a:latin typeface="Arial" charset="0"/>
              </a:rPr>
              <a:t>Activated </a:t>
            </a:r>
            <a:r>
              <a:rPr lang="en-GB" sz="2800" b="1" dirty="0" err="1">
                <a:latin typeface="Arial" charset="0"/>
              </a:rPr>
              <a:t>biochar</a:t>
            </a:r>
            <a:r>
              <a:rPr lang="en-GB" sz="2800" b="1" dirty="0">
                <a:latin typeface="Arial" charset="0"/>
              </a:rPr>
              <a:t> heated over night at 110</a:t>
            </a:r>
            <a:r>
              <a:rPr lang="en-GB" sz="2800" b="1" baseline="30000" dirty="0">
                <a:latin typeface="Arial" charset="0"/>
              </a:rPr>
              <a:t>o</a:t>
            </a:r>
            <a:r>
              <a:rPr lang="en-GB" sz="2800" b="1" dirty="0">
                <a:latin typeface="Arial" charset="0"/>
              </a:rPr>
              <a:t>C</a:t>
            </a:r>
          </a:p>
          <a:p>
            <a:pPr marL="273050" indent="-273050" eaLnBrk="1" hangingPunct="1">
              <a:spcBef>
                <a:spcPct val="20000"/>
              </a:spcBef>
              <a:buFontTx/>
              <a:buChar char="•"/>
              <a:defRPr/>
            </a:pPr>
            <a:endParaRPr lang="en-US" sz="2800" b="1" dirty="0">
              <a:latin typeface="Arial" charset="0"/>
            </a:endParaRPr>
          </a:p>
          <a:p>
            <a:pPr marL="273050" indent="-273050" eaLnBrk="1" hangingPunct="1">
              <a:spcBef>
                <a:spcPct val="20000"/>
              </a:spcBef>
              <a:defRPr/>
            </a:pPr>
            <a:endParaRPr lang="en-US" sz="3200" b="1" dirty="0">
              <a:effectLst>
                <a:outerShdw blurRad="38100" dist="38100" dir="2700000" algn="tl">
                  <a:srgbClr val="C0C0C0"/>
                </a:outerShdw>
              </a:effectLst>
              <a:latin typeface="Arial" charset="0"/>
            </a:endParaRPr>
          </a:p>
        </p:txBody>
      </p:sp>
      <p:pic>
        <p:nvPicPr>
          <p:cNvPr id="13318" name="Picture 18" descr="http://www.upatras.gr/sites/www.upatras.gr/files/logo-up-4color-stamp.jpg"/>
          <p:cNvPicPr>
            <a:picLocks noChangeAspect="1" noChangeArrowheads="1"/>
          </p:cNvPicPr>
          <p:nvPr/>
        </p:nvPicPr>
        <p:blipFill>
          <a:blip r:embed="rId3"/>
          <a:srcRect/>
          <a:stretch>
            <a:fillRect/>
          </a:stretch>
        </p:blipFill>
        <p:spPr bwMode="auto">
          <a:xfrm>
            <a:off x="0" y="-68263"/>
            <a:ext cx="1512888" cy="1512888"/>
          </a:xfrm>
          <a:prstGeom prst="rect">
            <a:avLst/>
          </a:prstGeom>
          <a:noFill/>
          <a:ln w="9525">
            <a:noFill/>
            <a:miter lim="800000"/>
            <a:headEnd/>
            <a:tailEnd/>
          </a:ln>
        </p:spPr>
      </p:pic>
      <p:pic>
        <p:nvPicPr>
          <p:cNvPr id="8" name="Picture 2" descr="https://egu2020.eu/cc_by_logo_png.png"/>
          <p:cNvPicPr preferRelativeResize="0">
            <a:picLocks noChangeArrowheads="1"/>
          </p:cNvPicPr>
          <p:nvPr/>
        </p:nvPicPr>
        <p:blipFill>
          <a:blip r:embed="rId4" cstate="print"/>
          <a:srcRect/>
          <a:stretch>
            <a:fillRect/>
          </a:stretch>
        </p:blipFill>
        <p:spPr bwMode="auto">
          <a:xfrm>
            <a:off x="117435" y="5883293"/>
            <a:ext cx="1371600" cy="457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idx="4294967295"/>
          </p:nvPr>
        </p:nvSpPr>
        <p:spPr/>
        <p:txBody>
          <a:bodyPr/>
          <a:lstStyle/>
          <a:p>
            <a:pPr eaLnBrk="1" hangingPunct="1"/>
            <a:r>
              <a:rPr lang="en-US" altLang="el-GR"/>
              <a:t>FTIR </a:t>
            </a:r>
            <a:endParaRPr lang="el-GR" altLang="el-GR"/>
          </a:p>
        </p:txBody>
      </p:sp>
      <p:sp>
        <p:nvSpPr>
          <p:cNvPr id="14339" name="Oval 49">
            <a:hlinkClick r:id="rId2" action="ppaction://hlinksldjump"/>
          </p:cNvPr>
          <p:cNvSpPr>
            <a:spLocks noChangeArrowheads="1"/>
          </p:cNvSpPr>
          <p:nvPr/>
        </p:nvSpPr>
        <p:spPr bwMode="auto">
          <a:xfrm>
            <a:off x="10656888" y="5543550"/>
            <a:ext cx="576262" cy="576263"/>
          </a:xfrm>
          <a:prstGeom prst="ellipse">
            <a:avLst/>
          </a:prstGeom>
          <a:solidFill>
            <a:schemeClr val="tx1"/>
          </a:solidFill>
          <a:ln w="9525" algn="ctr">
            <a:solidFill>
              <a:schemeClr val="tx1"/>
            </a:solidFill>
            <a:round/>
            <a:headEnd/>
            <a:tailEnd/>
          </a:ln>
        </p:spPr>
        <p:txBody>
          <a:bodyPr wrap="none" anchor="ctr"/>
          <a:lstStyle/>
          <a:p>
            <a:pPr algn="ctr" eaLnBrk="1" hangingPunct="1"/>
            <a:r>
              <a:rPr lang="nl-NL" altLang="el-GR" sz="2400" b="1">
                <a:solidFill>
                  <a:schemeClr val="bg1"/>
                </a:solidFill>
              </a:rPr>
              <a:t>X</a:t>
            </a:r>
            <a:endParaRPr lang="en-GB" altLang="el-GR" sz="2400" b="1">
              <a:solidFill>
                <a:schemeClr val="bg1"/>
              </a:solidFill>
            </a:endParaRPr>
          </a:p>
        </p:txBody>
      </p:sp>
      <p:sp>
        <p:nvSpPr>
          <p:cNvPr id="14340" name="Rectangle 2"/>
          <p:cNvSpPr>
            <a:spLocks noChangeArrowheads="1"/>
          </p:cNvSpPr>
          <p:nvPr/>
        </p:nvSpPr>
        <p:spPr bwMode="auto">
          <a:xfrm>
            <a:off x="0" y="0"/>
            <a:ext cx="11522075" cy="0"/>
          </a:xfrm>
          <a:prstGeom prst="rect">
            <a:avLst/>
          </a:prstGeom>
          <a:noFill/>
          <a:ln w="9525">
            <a:noFill/>
            <a:miter lim="800000"/>
            <a:headEnd/>
            <a:tailEnd/>
          </a:ln>
        </p:spPr>
        <p:txBody>
          <a:bodyPr wrap="none" anchor="ctr">
            <a:spAutoFit/>
          </a:bodyPr>
          <a:lstStyle/>
          <a:p>
            <a:pPr algn="ctr" eaLnBrk="1" hangingPunct="1"/>
            <a:endParaRPr lang="el-GR" altLang="el-GR"/>
          </a:p>
        </p:txBody>
      </p:sp>
      <p:sp>
        <p:nvSpPr>
          <p:cNvPr id="18435" name="Θέση περιεχομένου 2"/>
          <p:cNvSpPr>
            <a:spLocks/>
          </p:cNvSpPr>
          <p:nvPr/>
        </p:nvSpPr>
        <p:spPr bwMode="auto">
          <a:xfrm>
            <a:off x="504825" y="1368425"/>
            <a:ext cx="10188575" cy="4873625"/>
          </a:xfrm>
          <a:prstGeom prst="rect">
            <a:avLst/>
          </a:prstGeom>
          <a:noFill/>
          <a:ln w="9525">
            <a:noFill/>
            <a:miter lim="800000"/>
            <a:headEnd/>
            <a:tailEnd/>
          </a:ln>
        </p:spPr>
        <p:txBody>
          <a:bodyPr/>
          <a:lstStyle/>
          <a:p>
            <a:pPr marL="273050" indent="-273050" eaLnBrk="1" hangingPunct="1">
              <a:spcBef>
                <a:spcPct val="20000"/>
              </a:spcBef>
              <a:buFont typeface="Arial" pitchFamily="34" charset="0"/>
              <a:buChar char="•"/>
              <a:defRPr/>
            </a:pPr>
            <a:r>
              <a:rPr lang="en-AU" sz="3200" b="1" dirty="0"/>
              <a:t>0.5 mg of dried sample                 </a:t>
            </a:r>
          </a:p>
          <a:p>
            <a:pPr marL="273050" indent="-273050" eaLnBrk="1" hangingPunct="1">
              <a:spcBef>
                <a:spcPct val="20000"/>
              </a:spcBef>
              <a:defRPr/>
            </a:pPr>
            <a:r>
              <a:rPr lang="en-AU" sz="3200" b="1" dirty="0"/>
              <a:t>                                                  turned into a pellet.         </a:t>
            </a:r>
          </a:p>
          <a:p>
            <a:pPr marL="273050" indent="-273050" eaLnBrk="1" hangingPunct="1">
              <a:spcBef>
                <a:spcPct val="20000"/>
              </a:spcBef>
              <a:buFont typeface="Arial" pitchFamily="34" charset="0"/>
              <a:buChar char="•"/>
              <a:defRPr/>
            </a:pPr>
            <a:r>
              <a:rPr lang="en-AU" sz="3200" b="1" dirty="0"/>
              <a:t>50 mg of dried </a:t>
            </a:r>
            <a:r>
              <a:rPr lang="en-AU" sz="3200" b="1" dirty="0" err="1"/>
              <a:t>KBr</a:t>
            </a:r>
            <a:r>
              <a:rPr lang="en-AU" sz="3200" b="1" dirty="0"/>
              <a:t>.</a:t>
            </a:r>
          </a:p>
          <a:p>
            <a:pPr marL="273050" indent="-273050" eaLnBrk="1" hangingPunct="1">
              <a:spcBef>
                <a:spcPct val="20000"/>
              </a:spcBef>
              <a:buFont typeface="Arial" pitchFamily="34" charset="0"/>
              <a:buChar char="•"/>
              <a:defRPr/>
            </a:pPr>
            <a:r>
              <a:rPr lang="en-AU" sz="3200" b="1" dirty="0" err="1"/>
              <a:t>Wavenumber</a:t>
            </a:r>
            <a:r>
              <a:rPr lang="en-AU" sz="3200" b="1" dirty="0"/>
              <a:t> measurement range was 4000-400 cm</a:t>
            </a:r>
            <a:r>
              <a:rPr lang="en-AU" sz="3200" b="1" baseline="30000" dirty="0"/>
              <a:t>-1</a:t>
            </a:r>
            <a:endParaRPr lang="en-US" sz="3200" b="1" dirty="0">
              <a:latin typeface="Arial" charset="0"/>
            </a:endParaRPr>
          </a:p>
          <a:p>
            <a:pPr marL="273050" indent="-273050" eaLnBrk="1" hangingPunct="1">
              <a:spcBef>
                <a:spcPct val="20000"/>
              </a:spcBef>
              <a:buFont typeface="Arial" pitchFamily="34" charset="0"/>
              <a:buChar char="•"/>
              <a:defRPr/>
            </a:pPr>
            <a:r>
              <a:rPr lang="en-AU" sz="3200" b="1" dirty="0"/>
              <a:t>Performed with a PerkinElmer FTIR spectrometer.</a:t>
            </a:r>
          </a:p>
          <a:p>
            <a:pPr marL="273050" indent="-273050" eaLnBrk="1" hangingPunct="1">
              <a:spcBef>
                <a:spcPct val="20000"/>
              </a:spcBef>
              <a:buFont typeface="Arial" pitchFamily="34" charset="0"/>
              <a:buChar char="•"/>
              <a:defRPr/>
            </a:pPr>
            <a:r>
              <a:rPr lang="en-AU" sz="3200" b="1" dirty="0"/>
              <a:t>Analysed by </a:t>
            </a:r>
            <a:r>
              <a:rPr lang="en-GB" sz="3200" b="1" dirty="0" err="1"/>
              <a:t>IRSearchMaster</a:t>
            </a:r>
            <a:r>
              <a:rPr lang="en-AU" sz="3200" b="1" dirty="0"/>
              <a:t> 6.0 software.</a:t>
            </a:r>
            <a:endParaRPr lang="en-US" sz="3200" b="1" dirty="0"/>
          </a:p>
          <a:p>
            <a:pPr marL="273050" indent="-273050" eaLnBrk="1" hangingPunct="1">
              <a:spcBef>
                <a:spcPct val="20000"/>
              </a:spcBef>
              <a:buFont typeface="Arial" pitchFamily="34" charset="0"/>
              <a:buChar char="•"/>
              <a:defRPr/>
            </a:pPr>
            <a:endParaRPr lang="en-US" sz="2800" b="1" dirty="0">
              <a:latin typeface="Arial" charset="0"/>
            </a:endParaRPr>
          </a:p>
          <a:p>
            <a:pPr marL="273050" indent="-273050" eaLnBrk="1" hangingPunct="1">
              <a:spcBef>
                <a:spcPct val="20000"/>
              </a:spcBef>
              <a:buFontTx/>
              <a:buChar char="•"/>
              <a:defRPr/>
            </a:pPr>
            <a:endParaRPr lang="en-US" sz="2800" b="1" dirty="0">
              <a:latin typeface="Arial" charset="0"/>
            </a:endParaRPr>
          </a:p>
          <a:p>
            <a:pPr marL="273050" indent="-273050" eaLnBrk="1" hangingPunct="1">
              <a:spcBef>
                <a:spcPct val="20000"/>
              </a:spcBef>
              <a:defRPr/>
            </a:pPr>
            <a:endParaRPr lang="en-US" sz="3200" b="1" dirty="0">
              <a:effectLst>
                <a:outerShdw blurRad="38100" dist="38100" dir="2700000" algn="tl">
                  <a:srgbClr val="C0C0C0"/>
                </a:outerShdw>
              </a:effectLst>
              <a:latin typeface="Arial" charset="0"/>
            </a:endParaRPr>
          </a:p>
        </p:txBody>
      </p:sp>
      <p:pic>
        <p:nvPicPr>
          <p:cNvPr id="14342" name="Picture 18" descr="http://www.upatras.gr/sites/www.upatras.gr/files/logo-up-4color-stamp.jpg"/>
          <p:cNvPicPr>
            <a:picLocks noChangeAspect="1" noChangeArrowheads="1"/>
          </p:cNvPicPr>
          <p:nvPr/>
        </p:nvPicPr>
        <p:blipFill>
          <a:blip r:embed="rId3"/>
          <a:srcRect/>
          <a:stretch>
            <a:fillRect/>
          </a:stretch>
        </p:blipFill>
        <p:spPr bwMode="auto">
          <a:xfrm>
            <a:off x="0" y="-68263"/>
            <a:ext cx="1512888" cy="1512888"/>
          </a:xfrm>
          <a:prstGeom prst="rect">
            <a:avLst/>
          </a:prstGeom>
          <a:noFill/>
          <a:ln w="9525">
            <a:noFill/>
            <a:miter lim="800000"/>
            <a:headEnd/>
            <a:tailEnd/>
          </a:ln>
        </p:spPr>
      </p:pic>
      <p:sp>
        <p:nvSpPr>
          <p:cNvPr id="14343" name="7 - Δεξιό άγκιστρο"/>
          <p:cNvSpPr>
            <a:spLocks/>
          </p:cNvSpPr>
          <p:nvPr/>
        </p:nvSpPr>
        <p:spPr bwMode="auto">
          <a:xfrm>
            <a:off x="5475289" y="1597025"/>
            <a:ext cx="500062" cy="1428750"/>
          </a:xfrm>
          <a:prstGeom prst="rightBrace">
            <a:avLst>
              <a:gd name="adj1" fmla="val 8333"/>
              <a:gd name="adj2" fmla="val 48926"/>
            </a:avLst>
          </a:prstGeom>
          <a:solidFill>
            <a:schemeClr val="accent1"/>
          </a:solidFill>
          <a:ln w="9525" algn="ctr">
            <a:solidFill>
              <a:schemeClr val="tx1"/>
            </a:solidFill>
            <a:round/>
            <a:headEnd/>
            <a:tailEnd/>
          </a:ln>
        </p:spPr>
        <p:txBody>
          <a:bodyPr wrap="none" anchor="ctr"/>
          <a:lstStyle/>
          <a:p>
            <a:pPr algn="ctr" eaLnBrk="1" hangingPunct="1"/>
            <a:endParaRPr lang="en-US"/>
          </a:p>
        </p:txBody>
      </p:sp>
      <p:pic>
        <p:nvPicPr>
          <p:cNvPr id="9" name="Picture 2" descr="https://egu2020.eu/cc_by_logo_png.png"/>
          <p:cNvPicPr preferRelativeResize="0">
            <a:picLocks noChangeArrowheads="1"/>
          </p:cNvPicPr>
          <p:nvPr/>
        </p:nvPicPr>
        <p:blipFill>
          <a:blip r:embed="rId4" cstate="print"/>
          <a:srcRect/>
          <a:stretch>
            <a:fillRect/>
          </a:stretch>
        </p:blipFill>
        <p:spPr bwMode="auto">
          <a:xfrm>
            <a:off x="-25441" y="5997597"/>
            <a:ext cx="1371600" cy="457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idx="4294967295"/>
          </p:nvPr>
        </p:nvSpPr>
        <p:spPr/>
        <p:txBody>
          <a:bodyPr/>
          <a:lstStyle/>
          <a:p>
            <a:pPr eaLnBrk="1" hangingPunct="1"/>
            <a:r>
              <a:rPr lang="en-US" altLang="el-GR"/>
              <a:t>Suspension pH</a:t>
            </a:r>
            <a:endParaRPr lang="el-GR" altLang="el-GR"/>
          </a:p>
        </p:txBody>
      </p:sp>
      <p:sp>
        <p:nvSpPr>
          <p:cNvPr id="15363" name="Oval 49">
            <a:hlinkClick r:id="rId2" action="ppaction://hlinksldjump"/>
          </p:cNvPr>
          <p:cNvSpPr>
            <a:spLocks noChangeArrowheads="1"/>
          </p:cNvSpPr>
          <p:nvPr/>
        </p:nvSpPr>
        <p:spPr bwMode="auto">
          <a:xfrm>
            <a:off x="10656888" y="5543550"/>
            <a:ext cx="576262" cy="576263"/>
          </a:xfrm>
          <a:prstGeom prst="ellipse">
            <a:avLst/>
          </a:prstGeom>
          <a:solidFill>
            <a:schemeClr val="tx1"/>
          </a:solidFill>
          <a:ln w="9525" algn="ctr">
            <a:solidFill>
              <a:schemeClr val="tx1"/>
            </a:solidFill>
            <a:round/>
            <a:headEnd/>
            <a:tailEnd/>
          </a:ln>
        </p:spPr>
        <p:txBody>
          <a:bodyPr wrap="none" anchor="ctr"/>
          <a:lstStyle/>
          <a:p>
            <a:pPr algn="ctr" eaLnBrk="1" hangingPunct="1"/>
            <a:r>
              <a:rPr lang="nl-NL" altLang="el-GR" sz="2400" b="1">
                <a:solidFill>
                  <a:schemeClr val="bg1"/>
                </a:solidFill>
              </a:rPr>
              <a:t>X</a:t>
            </a:r>
            <a:endParaRPr lang="en-GB" altLang="el-GR" sz="2400" b="1">
              <a:solidFill>
                <a:schemeClr val="bg1"/>
              </a:solidFill>
            </a:endParaRPr>
          </a:p>
        </p:txBody>
      </p:sp>
      <p:sp>
        <p:nvSpPr>
          <p:cNvPr id="15364" name="Rectangle 2"/>
          <p:cNvSpPr>
            <a:spLocks noChangeArrowheads="1"/>
          </p:cNvSpPr>
          <p:nvPr/>
        </p:nvSpPr>
        <p:spPr bwMode="auto">
          <a:xfrm>
            <a:off x="0" y="0"/>
            <a:ext cx="11522075" cy="0"/>
          </a:xfrm>
          <a:prstGeom prst="rect">
            <a:avLst/>
          </a:prstGeom>
          <a:noFill/>
          <a:ln w="9525">
            <a:noFill/>
            <a:miter lim="800000"/>
            <a:headEnd/>
            <a:tailEnd/>
          </a:ln>
        </p:spPr>
        <p:txBody>
          <a:bodyPr wrap="none" anchor="ctr">
            <a:spAutoFit/>
          </a:bodyPr>
          <a:lstStyle/>
          <a:p>
            <a:pPr algn="ctr" eaLnBrk="1" hangingPunct="1"/>
            <a:endParaRPr lang="el-GR" altLang="el-GR"/>
          </a:p>
        </p:txBody>
      </p:sp>
      <p:sp>
        <p:nvSpPr>
          <p:cNvPr id="18435" name="Θέση περιεχομένου 2"/>
          <p:cNvSpPr>
            <a:spLocks/>
          </p:cNvSpPr>
          <p:nvPr/>
        </p:nvSpPr>
        <p:spPr bwMode="auto">
          <a:xfrm>
            <a:off x="504825" y="1368425"/>
            <a:ext cx="10188575" cy="4873625"/>
          </a:xfrm>
          <a:prstGeom prst="rect">
            <a:avLst/>
          </a:prstGeom>
          <a:noFill/>
          <a:ln w="9525">
            <a:noFill/>
            <a:miter lim="800000"/>
            <a:headEnd/>
            <a:tailEnd/>
          </a:ln>
        </p:spPr>
        <p:txBody>
          <a:bodyPr/>
          <a:lstStyle/>
          <a:p>
            <a:pPr marL="273050" indent="-273050" eaLnBrk="1" hangingPunct="1">
              <a:spcBef>
                <a:spcPct val="20000"/>
              </a:spcBef>
              <a:buFont typeface="Arial" pitchFamily="34" charset="0"/>
              <a:buChar char="•"/>
              <a:defRPr/>
            </a:pPr>
            <a:r>
              <a:rPr lang="en-US" sz="2800" b="1" dirty="0">
                <a:latin typeface="Arial" charset="0"/>
              </a:rPr>
              <a:t>Electrolyte solution (NaNO</a:t>
            </a:r>
            <a:r>
              <a:rPr lang="en-US" sz="2800" b="1" baseline="-25000" dirty="0">
                <a:latin typeface="Arial" charset="0"/>
              </a:rPr>
              <a:t>3</a:t>
            </a:r>
            <a:r>
              <a:rPr lang="en-US" sz="2800" b="1" dirty="0">
                <a:latin typeface="Arial" charset="0"/>
              </a:rPr>
              <a:t>)</a:t>
            </a:r>
          </a:p>
          <a:p>
            <a:pPr marL="273050" indent="-273050" eaLnBrk="1" hangingPunct="1">
              <a:spcBef>
                <a:spcPct val="20000"/>
              </a:spcBef>
              <a:buFontTx/>
              <a:buChar char="•"/>
              <a:defRPr/>
            </a:pPr>
            <a:r>
              <a:rPr lang="en-US" sz="2800" b="1" dirty="0">
                <a:latin typeface="Arial" charset="0"/>
              </a:rPr>
              <a:t>pH 7</a:t>
            </a:r>
          </a:p>
          <a:p>
            <a:pPr marL="273050" indent="-273050" eaLnBrk="1" hangingPunct="1">
              <a:spcBef>
                <a:spcPct val="20000"/>
              </a:spcBef>
              <a:buFontTx/>
              <a:buChar char="•"/>
              <a:defRPr/>
            </a:pPr>
            <a:r>
              <a:rPr lang="en-GB" sz="2800" b="1" dirty="0">
                <a:latin typeface="Arial" charset="0"/>
              </a:rPr>
              <a:t>Concentration 0.1 M</a:t>
            </a:r>
            <a:endParaRPr lang="en-US" sz="2800" b="1" dirty="0">
              <a:latin typeface="Arial" charset="0"/>
            </a:endParaRPr>
          </a:p>
          <a:p>
            <a:pPr marL="273050" indent="-273050" eaLnBrk="1" hangingPunct="1">
              <a:spcBef>
                <a:spcPct val="20000"/>
              </a:spcBef>
              <a:buFontTx/>
              <a:buChar char="•"/>
              <a:defRPr/>
            </a:pPr>
            <a:r>
              <a:rPr lang="en-US" sz="2800" b="1" dirty="0">
                <a:latin typeface="Arial" charset="0"/>
              </a:rPr>
              <a:t>Into</a:t>
            </a:r>
            <a:r>
              <a:rPr lang="el-GR" sz="2800" b="1" dirty="0">
                <a:latin typeface="Arial" charset="0"/>
              </a:rPr>
              <a:t> </a:t>
            </a:r>
            <a:r>
              <a:rPr lang="en-GB" sz="2800" b="1" dirty="0">
                <a:latin typeface="Arial" charset="0"/>
              </a:rPr>
              <a:t>vials</a:t>
            </a:r>
            <a:endParaRPr lang="en-US" sz="2800" b="1" dirty="0">
              <a:latin typeface="Arial" charset="0"/>
            </a:endParaRPr>
          </a:p>
          <a:p>
            <a:pPr marL="273050" indent="-273050" eaLnBrk="1" hangingPunct="1">
              <a:spcBef>
                <a:spcPct val="20000"/>
              </a:spcBef>
              <a:buFontTx/>
              <a:buChar char="•"/>
              <a:defRPr/>
            </a:pPr>
            <a:r>
              <a:rPr lang="en-US" sz="2800" b="1" dirty="0">
                <a:latin typeface="Arial" charset="0"/>
              </a:rPr>
              <a:t>m sample / V solution: 0.32 g / 20 </a:t>
            </a:r>
            <a:r>
              <a:rPr lang="en-US" sz="2800" b="1" dirty="0" err="1" smtClean="0">
                <a:latin typeface="Arial" charset="0"/>
              </a:rPr>
              <a:t>mL</a:t>
            </a:r>
            <a:endParaRPr lang="en-US" sz="2800" b="1" dirty="0" smtClean="0">
              <a:latin typeface="Arial" charset="0"/>
            </a:endParaRPr>
          </a:p>
          <a:p>
            <a:pPr marL="273050" indent="-273050" eaLnBrk="1" hangingPunct="1">
              <a:spcBef>
                <a:spcPct val="20000"/>
              </a:spcBef>
              <a:buFontTx/>
              <a:buChar char="•"/>
              <a:defRPr/>
            </a:pPr>
            <a:r>
              <a:rPr lang="en-US" sz="2800" b="1" dirty="0" smtClean="0">
                <a:latin typeface="Arial" charset="0"/>
              </a:rPr>
              <a:t>24 h</a:t>
            </a:r>
            <a:endParaRPr lang="en-US" sz="2800" b="1" dirty="0">
              <a:highlight>
                <a:srgbClr val="FFFF00"/>
              </a:highlight>
              <a:latin typeface="Arial" charset="0"/>
            </a:endParaRPr>
          </a:p>
          <a:p>
            <a:pPr marL="273050" indent="-273050" eaLnBrk="1" hangingPunct="1">
              <a:spcBef>
                <a:spcPct val="20000"/>
              </a:spcBef>
              <a:buFontTx/>
              <a:buChar char="•"/>
              <a:defRPr/>
            </a:pPr>
            <a:r>
              <a:rPr lang="en-GB" sz="2800" b="1" dirty="0">
                <a:latin typeface="Arial" charset="0"/>
              </a:rPr>
              <a:t>Analysed by </a:t>
            </a:r>
            <a:r>
              <a:rPr lang="en-AU" sz="2800" b="1" dirty="0">
                <a:latin typeface="+mj-lt"/>
                <a:cs typeface="Times New Roman" pitchFamily="18" charset="0"/>
              </a:rPr>
              <a:t>a portable multi</a:t>
            </a:r>
            <a:r>
              <a:rPr lang="en-US" sz="2800" b="1" dirty="0">
                <a:latin typeface="+mj-lt"/>
                <a:cs typeface="Times New Roman" pitchFamily="18" charset="0"/>
              </a:rPr>
              <a:t>-</a:t>
            </a:r>
            <a:r>
              <a:rPr lang="en-AU" sz="2800" b="1" dirty="0">
                <a:latin typeface="+mj-lt"/>
                <a:cs typeface="Times New Roman" pitchFamily="18" charset="0"/>
              </a:rPr>
              <a:t>parameter analyser with pH electrode</a:t>
            </a:r>
          </a:p>
          <a:p>
            <a:pPr marL="273050" indent="-273050" eaLnBrk="1" hangingPunct="1">
              <a:spcBef>
                <a:spcPct val="20000"/>
              </a:spcBef>
              <a:buFontTx/>
              <a:buChar char="•"/>
              <a:defRPr/>
            </a:pPr>
            <a:endParaRPr lang="en-US" sz="2800" b="1" dirty="0">
              <a:latin typeface="Arial" charset="0"/>
            </a:endParaRPr>
          </a:p>
          <a:p>
            <a:pPr marL="273050" indent="-273050" eaLnBrk="1" hangingPunct="1">
              <a:spcBef>
                <a:spcPct val="20000"/>
              </a:spcBef>
              <a:defRPr/>
            </a:pPr>
            <a:endParaRPr lang="en-US" sz="3200" b="1" dirty="0">
              <a:effectLst>
                <a:outerShdw blurRad="38100" dist="38100" dir="2700000" algn="tl">
                  <a:srgbClr val="C0C0C0"/>
                </a:outerShdw>
              </a:effectLst>
              <a:latin typeface="Arial" charset="0"/>
            </a:endParaRPr>
          </a:p>
        </p:txBody>
      </p:sp>
      <p:pic>
        <p:nvPicPr>
          <p:cNvPr id="15366" name="Picture 18" descr="http://www.upatras.gr/sites/www.upatras.gr/files/logo-up-4color-stamp.jpg"/>
          <p:cNvPicPr>
            <a:picLocks noChangeAspect="1" noChangeArrowheads="1"/>
          </p:cNvPicPr>
          <p:nvPr/>
        </p:nvPicPr>
        <p:blipFill>
          <a:blip r:embed="rId3"/>
          <a:srcRect/>
          <a:stretch>
            <a:fillRect/>
          </a:stretch>
        </p:blipFill>
        <p:spPr bwMode="auto">
          <a:xfrm>
            <a:off x="0" y="-68263"/>
            <a:ext cx="1512888" cy="1512888"/>
          </a:xfrm>
          <a:prstGeom prst="rect">
            <a:avLst/>
          </a:prstGeom>
          <a:noFill/>
          <a:ln w="9525">
            <a:noFill/>
            <a:miter lim="800000"/>
            <a:headEnd/>
            <a:tailEnd/>
          </a:ln>
        </p:spPr>
      </p:pic>
      <p:pic>
        <p:nvPicPr>
          <p:cNvPr id="8" name="Picture 2" descr="https://egu2020.eu/cc_by_logo_png.png"/>
          <p:cNvPicPr preferRelativeResize="0">
            <a:picLocks noChangeArrowheads="1"/>
          </p:cNvPicPr>
          <p:nvPr/>
        </p:nvPicPr>
        <p:blipFill>
          <a:blip r:embed="rId4" cstate="print"/>
          <a:srcRect/>
          <a:stretch>
            <a:fillRect/>
          </a:stretch>
        </p:blipFill>
        <p:spPr bwMode="auto">
          <a:xfrm>
            <a:off x="-25441" y="5997597"/>
            <a:ext cx="1371600" cy="457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noChangeArrowheads="1"/>
          </p:cNvSpPr>
          <p:nvPr>
            <p:ph type="title" idx="4294967295"/>
          </p:nvPr>
        </p:nvSpPr>
        <p:spPr/>
        <p:txBody>
          <a:bodyPr/>
          <a:lstStyle/>
          <a:p>
            <a:pPr eaLnBrk="1" hangingPunct="1"/>
            <a:r>
              <a:rPr lang="en-US" altLang="el-GR"/>
              <a:t>Ash Content</a:t>
            </a:r>
            <a:endParaRPr lang="el-GR" altLang="el-GR"/>
          </a:p>
        </p:txBody>
      </p:sp>
      <p:sp>
        <p:nvSpPr>
          <p:cNvPr id="16387" name="Oval 49">
            <a:hlinkClick r:id="rId2" action="ppaction://hlinksldjump"/>
          </p:cNvPr>
          <p:cNvSpPr>
            <a:spLocks noChangeArrowheads="1"/>
          </p:cNvSpPr>
          <p:nvPr/>
        </p:nvSpPr>
        <p:spPr bwMode="auto">
          <a:xfrm>
            <a:off x="10656888" y="5543550"/>
            <a:ext cx="576262" cy="576263"/>
          </a:xfrm>
          <a:prstGeom prst="ellipse">
            <a:avLst/>
          </a:prstGeom>
          <a:solidFill>
            <a:schemeClr val="tx1"/>
          </a:solidFill>
          <a:ln w="9525" algn="ctr">
            <a:solidFill>
              <a:schemeClr val="tx1"/>
            </a:solidFill>
            <a:round/>
            <a:headEnd/>
            <a:tailEnd/>
          </a:ln>
        </p:spPr>
        <p:txBody>
          <a:bodyPr wrap="none" anchor="ctr"/>
          <a:lstStyle/>
          <a:p>
            <a:pPr algn="ctr" eaLnBrk="1" hangingPunct="1"/>
            <a:r>
              <a:rPr lang="nl-NL" altLang="el-GR" sz="2400" b="1">
                <a:solidFill>
                  <a:schemeClr val="bg1"/>
                </a:solidFill>
              </a:rPr>
              <a:t>X</a:t>
            </a:r>
            <a:endParaRPr lang="en-GB" altLang="el-GR" sz="2400" b="1">
              <a:solidFill>
                <a:schemeClr val="bg1"/>
              </a:solidFill>
            </a:endParaRPr>
          </a:p>
        </p:txBody>
      </p:sp>
      <p:sp>
        <p:nvSpPr>
          <p:cNvPr id="16388" name="Rectangle 2"/>
          <p:cNvSpPr>
            <a:spLocks noChangeArrowheads="1"/>
          </p:cNvSpPr>
          <p:nvPr/>
        </p:nvSpPr>
        <p:spPr bwMode="auto">
          <a:xfrm>
            <a:off x="0" y="0"/>
            <a:ext cx="11522075" cy="0"/>
          </a:xfrm>
          <a:prstGeom prst="rect">
            <a:avLst/>
          </a:prstGeom>
          <a:noFill/>
          <a:ln w="9525">
            <a:noFill/>
            <a:miter lim="800000"/>
            <a:headEnd/>
            <a:tailEnd/>
          </a:ln>
        </p:spPr>
        <p:txBody>
          <a:bodyPr wrap="none" anchor="ctr">
            <a:spAutoFit/>
          </a:bodyPr>
          <a:lstStyle/>
          <a:p>
            <a:pPr algn="ctr" eaLnBrk="1" hangingPunct="1"/>
            <a:endParaRPr lang="el-GR" altLang="el-GR"/>
          </a:p>
        </p:txBody>
      </p:sp>
      <p:sp>
        <p:nvSpPr>
          <p:cNvPr id="18435" name="Θέση περιεχομένου 2"/>
          <p:cNvSpPr>
            <a:spLocks/>
          </p:cNvSpPr>
          <p:nvPr/>
        </p:nvSpPr>
        <p:spPr bwMode="auto">
          <a:xfrm>
            <a:off x="504825" y="1368425"/>
            <a:ext cx="10188575" cy="4873625"/>
          </a:xfrm>
          <a:prstGeom prst="rect">
            <a:avLst/>
          </a:prstGeom>
          <a:noFill/>
          <a:ln w="9525">
            <a:noFill/>
            <a:miter lim="800000"/>
            <a:headEnd/>
            <a:tailEnd/>
          </a:ln>
        </p:spPr>
        <p:txBody>
          <a:bodyPr/>
          <a:lstStyle/>
          <a:p>
            <a:pPr>
              <a:buFont typeface="Arial" pitchFamily="34" charset="0"/>
              <a:buChar char="•"/>
              <a:defRPr/>
            </a:pPr>
            <a:r>
              <a:rPr lang="en-GB" sz="3600" dirty="0">
                <a:latin typeface="+mn-lt"/>
                <a:cs typeface="Times New Roman" pitchFamily="18" charset="0"/>
              </a:rPr>
              <a:t> Materials were p</a:t>
            </a:r>
            <a:r>
              <a:rPr lang="en-AU" sz="3600" dirty="0">
                <a:latin typeface="+mn-lt"/>
                <a:cs typeface="Times New Roman" pitchFamily="18" charset="0"/>
              </a:rPr>
              <a:t>laced in a </a:t>
            </a:r>
            <a:r>
              <a:rPr lang="en-AU" sz="3600" dirty="0" err="1">
                <a:latin typeface="+mn-lt"/>
                <a:cs typeface="Times New Roman" pitchFamily="18" charset="0"/>
              </a:rPr>
              <a:t>Memmet</a:t>
            </a:r>
            <a:r>
              <a:rPr lang="en-AU" sz="3600" dirty="0">
                <a:latin typeface="+mn-lt"/>
                <a:cs typeface="Times New Roman" pitchFamily="18" charset="0"/>
              </a:rPr>
              <a:t> oven at 50 ± 5</a:t>
            </a:r>
            <a:r>
              <a:rPr lang="en-AU" sz="3600" baseline="30000" dirty="0">
                <a:latin typeface="+mn-lt"/>
                <a:cs typeface="Times New Roman" pitchFamily="18" charset="0"/>
              </a:rPr>
              <a:t>o</a:t>
            </a:r>
            <a:r>
              <a:rPr lang="en-AU" sz="3600" dirty="0">
                <a:latin typeface="+mn-lt"/>
                <a:cs typeface="Times New Roman" pitchFamily="18" charset="0"/>
              </a:rPr>
              <a:t>C for several hours to remove the moisture. </a:t>
            </a:r>
            <a:endParaRPr lang="en-US" sz="3600" dirty="0">
              <a:latin typeface="+mn-lt"/>
              <a:cs typeface="Times New Roman" pitchFamily="18" charset="0"/>
            </a:endParaRPr>
          </a:p>
          <a:p>
            <a:pPr>
              <a:buFont typeface="Arial" pitchFamily="34" charset="0"/>
              <a:buChar char="•"/>
              <a:defRPr/>
            </a:pPr>
            <a:r>
              <a:rPr lang="en-GB" sz="3600" dirty="0">
                <a:latin typeface="+mn-lt"/>
                <a:cs typeface="Times New Roman" pitchFamily="18" charset="0"/>
              </a:rPr>
              <a:t> 1 g of drying raw SCG was heated at 750</a:t>
            </a:r>
            <a:r>
              <a:rPr lang="en-GB" sz="3600" baseline="30000" dirty="0">
                <a:latin typeface="+mn-lt"/>
                <a:cs typeface="Times New Roman" pitchFamily="18" charset="0"/>
              </a:rPr>
              <a:t>o</a:t>
            </a:r>
            <a:r>
              <a:rPr lang="en-GB" sz="3600" dirty="0">
                <a:latin typeface="+mn-lt"/>
                <a:cs typeface="Times New Roman" pitchFamily="18" charset="0"/>
              </a:rPr>
              <a:t>C for the </a:t>
            </a:r>
            <a:r>
              <a:rPr lang="en-US" sz="3600" dirty="0">
                <a:latin typeface="+mn-lt"/>
                <a:cs typeface="Times New Roman" pitchFamily="18" charset="0"/>
              </a:rPr>
              <a:t>determination of the ash content.</a:t>
            </a:r>
          </a:p>
          <a:p>
            <a:pPr>
              <a:buFont typeface="Arial" pitchFamily="34" charset="0"/>
              <a:buChar char="•"/>
              <a:defRPr/>
            </a:pPr>
            <a:r>
              <a:rPr lang="en-GB" sz="3600" dirty="0">
                <a:latin typeface="+mn-lt"/>
                <a:cs typeface="Times New Roman" pitchFamily="18" charset="0"/>
              </a:rPr>
              <a:t> 1 g of </a:t>
            </a:r>
            <a:r>
              <a:rPr lang="en-GB" sz="3600" dirty="0" err="1">
                <a:latin typeface="+mn-lt"/>
                <a:cs typeface="Times New Roman" pitchFamily="18" charset="0"/>
              </a:rPr>
              <a:t>biochar</a:t>
            </a:r>
            <a:r>
              <a:rPr lang="en-GB" sz="3600" dirty="0">
                <a:latin typeface="+mn-lt"/>
                <a:cs typeface="Times New Roman" pitchFamily="18" charset="0"/>
              </a:rPr>
              <a:t> SCG was heated at 750</a:t>
            </a:r>
            <a:r>
              <a:rPr lang="en-GB" sz="3600" baseline="30000" dirty="0">
                <a:latin typeface="+mn-lt"/>
                <a:cs typeface="Times New Roman" pitchFamily="18" charset="0"/>
              </a:rPr>
              <a:t>o</a:t>
            </a:r>
            <a:r>
              <a:rPr lang="en-GB" sz="3600" dirty="0">
                <a:latin typeface="+mn-lt"/>
                <a:cs typeface="Times New Roman" pitchFamily="18" charset="0"/>
              </a:rPr>
              <a:t>C for the </a:t>
            </a:r>
            <a:r>
              <a:rPr lang="en-US" sz="3600" dirty="0">
                <a:latin typeface="+mn-lt"/>
                <a:cs typeface="Times New Roman" pitchFamily="18" charset="0"/>
              </a:rPr>
              <a:t>determination of the ash content.</a:t>
            </a:r>
            <a:endParaRPr lang="en-GB" sz="3600" dirty="0">
              <a:latin typeface="+mn-lt"/>
            </a:endParaRPr>
          </a:p>
          <a:p>
            <a:pPr>
              <a:buFont typeface="Arial" pitchFamily="34" charset="0"/>
              <a:buChar char="•"/>
              <a:defRPr/>
            </a:pPr>
            <a:endParaRPr lang="en-GB" sz="2800" b="1" dirty="0">
              <a:latin typeface="Arial" charset="0"/>
            </a:endParaRPr>
          </a:p>
          <a:p>
            <a:pPr marL="273050" indent="-273050" eaLnBrk="1" hangingPunct="1">
              <a:spcBef>
                <a:spcPct val="20000"/>
              </a:spcBef>
              <a:buFontTx/>
              <a:buChar char="•"/>
              <a:defRPr/>
            </a:pPr>
            <a:endParaRPr lang="en-US" sz="2800" b="1" dirty="0">
              <a:latin typeface="Arial" charset="0"/>
            </a:endParaRPr>
          </a:p>
          <a:p>
            <a:pPr marL="273050" indent="-273050" eaLnBrk="1" hangingPunct="1">
              <a:spcBef>
                <a:spcPct val="20000"/>
              </a:spcBef>
              <a:defRPr/>
            </a:pPr>
            <a:endParaRPr lang="en-US" sz="3200" b="1" dirty="0">
              <a:effectLst>
                <a:outerShdw blurRad="38100" dist="38100" dir="2700000" algn="tl">
                  <a:srgbClr val="C0C0C0"/>
                </a:outerShdw>
              </a:effectLst>
              <a:latin typeface="Arial" charset="0"/>
            </a:endParaRPr>
          </a:p>
        </p:txBody>
      </p:sp>
      <p:pic>
        <p:nvPicPr>
          <p:cNvPr id="16390" name="Picture 18" descr="http://www.upatras.gr/sites/www.upatras.gr/files/logo-up-4color-stamp.jpg"/>
          <p:cNvPicPr>
            <a:picLocks noChangeAspect="1" noChangeArrowheads="1"/>
          </p:cNvPicPr>
          <p:nvPr/>
        </p:nvPicPr>
        <p:blipFill>
          <a:blip r:embed="rId3"/>
          <a:srcRect/>
          <a:stretch>
            <a:fillRect/>
          </a:stretch>
        </p:blipFill>
        <p:spPr bwMode="auto">
          <a:xfrm>
            <a:off x="0" y="-68263"/>
            <a:ext cx="1512888" cy="1512888"/>
          </a:xfrm>
          <a:prstGeom prst="rect">
            <a:avLst/>
          </a:prstGeom>
          <a:noFill/>
          <a:ln w="9525">
            <a:noFill/>
            <a:miter lim="800000"/>
            <a:headEnd/>
            <a:tailEnd/>
          </a:ln>
        </p:spPr>
      </p:pic>
      <p:pic>
        <p:nvPicPr>
          <p:cNvPr id="7" name="Picture 2" descr="https://egu2020.eu/cc_by_logo_png.png"/>
          <p:cNvPicPr preferRelativeResize="0">
            <a:picLocks noChangeArrowheads="1"/>
          </p:cNvPicPr>
          <p:nvPr/>
        </p:nvPicPr>
        <p:blipFill>
          <a:blip r:embed="rId4" cstate="print"/>
          <a:srcRect/>
          <a:stretch>
            <a:fillRect/>
          </a:stretch>
        </p:blipFill>
        <p:spPr bwMode="auto">
          <a:xfrm>
            <a:off x="-25441" y="6026169"/>
            <a:ext cx="1371600" cy="457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idx="4294967295"/>
          </p:nvPr>
        </p:nvSpPr>
        <p:spPr>
          <a:xfrm>
            <a:off x="617538" y="239713"/>
            <a:ext cx="10369550" cy="1081087"/>
          </a:xfrm>
        </p:spPr>
        <p:txBody>
          <a:bodyPr/>
          <a:lstStyle/>
          <a:p>
            <a:pPr eaLnBrk="1" hangingPunct="1"/>
            <a:r>
              <a:rPr lang="en-US" altLang="el-GR"/>
              <a:t>Surface area and porosity</a:t>
            </a:r>
            <a:endParaRPr lang="el-GR" altLang="el-GR"/>
          </a:p>
        </p:txBody>
      </p:sp>
      <p:sp>
        <p:nvSpPr>
          <p:cNvPr id="17411" name="Oval 49">
            <a:hlinkClick r:id="rId2" action="ppaction://hlinksldjump"/>
          </p:cNvPr>
          <p:cNvSpPr>
            <a:spLocks noChangeArrowheads="1"/>
          </p:cNvSpPr>
          <p:nvPr/>
        </p:nvSpPr>
        <p:spPr bwMode="auto">
          <a:xfrm>
            <a:off x="10656888" y="5543550"/>
            <a:ext cx="576262" cy="576263"/>
          </a:xfrm>
          <a:prstGeom prst="ellipse">
            <a:avLst/>
          </a:prstGeom>
          <a:solidFill>
            <a:schemeClr val="tx1"/>
          </a:solidFill>
          <a:ln w="9525" algn="ctr">
            <a:solidFill>
              <a:schemeClr val="tx1"/>
            </a:solidFill>
            <a:round/>
            <a:headEnd/>
            <a:tailEnd/>
          </a:ln>
        </p:spPr>
        <p:txBody>
          <a:bodyPr wrap="none" anchor="ctr"/>
          <a:lstStyle/>
          <a:p>
            <a:pPr algn="ctr" eaLnBrk="1" hangingPunct="1"/>
            <a:r>
              <a:rPr lang="nl-NL" altLang="el-GR" sz="2400" b="1">
                <a:solidFill>
                  <a:schemeClr val="bg1"/>
                </a:solidFill>
              </a:rPr>
              <a:t>X</a:t>
            </a:r>
            <a:endParaRPr lang="en-GB" altLang="el-GR" sz="2400" b="1">
              <a:solidFill>
                <a:schemeClr val="bg1"/>
              </a:solidFill>
            </a:endParaRPr>
          </a:p>
        </p:txBody>
      </p:sp>
      <p:sp>
        <p:nvSpPr>
          <p:cNvPr id="17412" name="Rectangle 2"/>
          <p:cNvSpPr>
            <a:spLocks noChangeArrowheads="1"/>
          </p:cNvSpPr>
          <p:nvPr/>
        </p:nvSpPr>
        <p:spPr bwMode="auto">
          <a:xfrm>
            <a:off x="0" y="0"/>
            <a:ext cx="11522075" cy="0"/>
          </a:xfrm>
          <a:prstGeom prst="rect">
            <a:avLst/>
          </a:prstGeom>
          <a:noFill/>
          <a:ln w="9525">
            <a:noFill/>
            <a:miter lim="800000"/>
            <a:headEnd/>
            <a:tailEnd/>
          </a:ln>
        </p:spPr>
        <p:txBody>
          <a:bodyPr wrap="none" anchor="ctr">
            <a:spAutoFit/>
          </a:bodyPr>
          <a:lstStyle/>
          <a:p>
            <a:pPr algn="ctr" eaLnBrk="1" hangingPunct="1"/>
            <a:endParaRPr lang="el-GR" altLang="el-GR"/>
          </a:p>
        </p:txBody>
      </p:sp>
      <p:sp>
        <p:nvSpPr>
          <p:cNvPr id="18435" name="Θέση περιεχομένου 2"/>
          <p:cNvSpPr>
            <a:spLocks/>
          </p:cNvSpPr>
          <p:nvPr/>
        </p:nvSpPr>
        <p:spPr bwMode="auto">
          <a:xfrm>
            <a:off x="504825" y="1368425"/>
            <a:ext cx="10188575" cy="4873625"/>
          </a:xfrm>
          <a:prstGeom prst="rect">
            <a:avLst/>
          </a:prstGeom>
          <a:noFill/>
          <a:ln w="9525">
            <a:noFill/>
            <a:miter lim="800000"/>
            <a:headEnd/>
            <a:tailEnd/>
          </a:ln>
        </p:spPr>
        <p:txBody>
          <a:bodyPr/>
          <a:lstStyle/>
          <a:p>
            <a:pPr>
              <a:buFont typeface="Arial" pitchFamily="34" charset="0"/>
              <a:buChar char="•"/>
              <a:defRPr/>
            </a:pPr>
            <a:r>
              <a:rPr lang="en-AU" sz="3200" dirty="0"/>
              <a:t> Raw SCG </a:t>
            </a:r>
            <a:r>
              <a:rPr lang="en-US" sz="3200" dirty="0"/>
              <a:t>was degassed at 60</a:t>
            </a:r>
            <a:r>
              <a:rPr lang="en-US" sz="3200" baseline="30000" dirty="0"/>
              <a:t>o</a:t>
            </a:r>
            <a:r>
              <a:rPr lang="en-US" sz="3200" dirty="0"/>
              <a:t>C under mild nitrogen flow for 1 h. </a:t>
            </a:r>
          </a:p>
          <a:p>
            <a:pPr>
              <a:buFont typeface="Arial" pitchFamily="34" charset="0"/>
              <a:buChar char="•"/>
              <a:defRPr/>
            </a:pPr>
            <a:r>
              <a:rPr lang="en-AU" sz="3200" dirty="0"/>
              <a:t> Biochar SCG was degassed </a:t>
            </a:r>
            <a:r>
              <a:rPr lang="en-AU" sz="3200" dirty="0" smtClean="0"/>
              <a:t>at 300</a:t>
            </a:r>
            <a:r>
              <a:rPr lang="en-AU" sz="3200" baseline="30000" dirty="0" smtClean="0"/>
              <a:t>o</a:t>
            </a:r>
            <a:r>
              <a:rPr lang="en-AU" sz="3200" dirty="0" smtClean="0"/>
              <a:t>C</a:t>
            </a:r>
            <a:r>
              <a:rPr lang="en-US" sz="3200" dirty="0" smtClean="0"/>
              <a:t> </a:t>
            </a:r>
            <a:r>
              <a:rPr lang="en-US" sz="3200" dirty="0"/>
              <a:t>under mild nitrogen flow for 1 h.</a:t>
            </a:r>
          </a:p>
          <a:p>
            <a:pPr>
              <a:buFont typeface="Arial" pitchFamily="34" charset="0"/>
              <a:buChar char="•"/>
              <a:defRPr/>
            </a:pPr>
            <a:r>
              <a:rPr lang="en-US" sz="3200" dirty="0"/>
              <a:t> Performed by gas (N</a:t>
            </a:r>
            <a:r>
              <a:rPr lang="en-US" sz="3200" baseline="-25000" dirty="0"/>
              <a:t>2</a:t>
            </a:r>
            <a:r>
              <a:rPr lang="en-US" sz="3200" dirty="0"/>
              <a:t>) adsorption−desorption with the </a:t>
            </a:r>
            <a:r>
              <a:rPr lang="en-US" sz="3200" dirty="0" err="1"/>
              <a:t>Micromeritics</a:t>
            </a:r>
            <a:r>
              <a:rPr lang="en-US" sz="3200" dirty="0"/>
              <a:t> TriStar 3000 Analyzer system using the </a:t>
            </a:r>
            <a:r>
              <a:rPr lang="en-US" sz="3200" dirty="0" err="1"/>
              <a:t>Brunauer</a:t>
            </a:r>
            <a:r>
              <a:rPr lang="en-US" sz="3200" dirty="0"/>
              <a:t>, Emmett, and Teller (BET) equation.</a:t>
            </a:r>
          </a:p>
          <a:p>
            <a:pPr>
              <a:buFont typeface="Arial" pitchFamily="34" charset="0"/>
              <a:buChar char="•"/>
              <a:defRPr/>
            </a:pPr>
            <a:r>
              <a:rPr lang="en-GB" sz="3200" dirty="0"/>
              <a:t> Analysed by</a:t>
            </a:r>
            <a:r>
              <a:rPr lang="en-US" sz="3200" dirty="0"/>
              <a:t> </a:t>
            </a:r>
            <a:r>
              <a:rPr lang="en-US" sz="3200" dirty="0" err="1"/>
              <a:t>Micromeritics</a:t>
            </a:r>
            <a:r>
              <a:rPr lang="en-US" sz="3200" dirty="0"/>
              <a:t> TriStar 3000 software.</a:t>
            </a:r>
            <a:endParaRPr lang="en-AU" sz="3200" dirty="0"/>
          </a:p>
          <a:p>
            <a:pPr>
              <a:buFont typeface="Arial" pitchFamily="34" charset="0"/>
              <a:buChar char="•"/>
              <a:defRPr/>
            </a:pPr>
            <a:endParaRPr lang="en-GB" sz="4000" dirty="0">
              <a:latin typeface="+mj-lt"/>
              <a:cs typeface="Times New Roman" pitchFamily="18" charset="0"/>
            </a:endParaRPr>
          </a:p>
          <a:p>
            <a:pPr>
              <a:buFont typeface="Arial" pitchFamily="34" charset="0"/>
              <a:buChar char="•"/>
              <a:defRPr/>
            </a:pPr>
            <a:endParaRPr lang="en-GB" sz="2800" b="1" dirty="0">
              <a:latin typeface="Arial" charset="0"/>
            </a:endParaRPr>
          </a:p>
          <a:p>
            <a:pPr marL="273050" indent="-273050" eaLnBrk="1" hangingPunct="1">
              <a:spcBef>
                <a:spcPct val="20000"/>
              </a:spcBef>
              <a:buFontTx/>
              <a:buChar char="•"/>
              <a:defRPr/>
            </a:pPr>
            <a:endParaRPr lang="en-US" sz="2800" b="1" dirty="0">
              <a:latin typeface="Arial" charset="0"/>
            </a:endParaRPr>
          </a:p>
          <a:p>
            <a:pPr marL="273050" indent="-273050" eaLnBrk="1" hangingPunct="1">
              <a:spcBef>
                <a:spcPct val="20000"/>
              </a:spcBef>
              <a:defRPr/>
            </a:pPr>
            <a:endParaRPr lang="en-US" sz="3200" b="1" dirty="0">
              <a:effectLst>
                <a:outerShdw blurRad="38100" dist="38100" dir="2700000" algn="tl">
                  <a:srgbClr val="C0C0C0"/>
                </a:outerShdw>
              </a:effectLst>
              <a:latin typeface="Arial" charset="0"/>
            </a:endParaRPr>
          </a:p>
        </p:txBody>
      </p:sp>
      <p:pic>
        <p:nvPicPr>
          <p:cNvPr id="17414" name="Picture 18" descr="http://www.upatras.gr/sites/www.upatras.gr/files/logo-up-4color-stamp.jpg"/>
          <p:cNvPicPr>
            <a:picLocks noChangeAspect="1" noChangeArrowheads="1"/>
          </p:cNvPicPr>
          <p:nvPr/>
        </p:nvPicPr>
        <p:blipFill>
          <a:blip r:embed="rId3"/>
          <a:srcRect/>
          <a:stretch>
            <a:fillRect/>
          </a:stretch>
        </p:blipFill>
        <p:spPr bwMode="auto">
          <a:xfrm>
            <a:off x="0" y="-68263"/>
            <a:ext cx="1512888" cy="1512888"/>
          </a:xfrm>
          <a:prstGeom prst="rect">
            <a:avLst/>
          </a:prstGeom>
          <a:noFill/>
          <a:ln w="9525">
            <a:noFill/>
            <a:miter lim="800000"/>
            <a:headEnd/>
            <a:tailEnd/>
          </a:ln>
        </p:spPr>
      </p:pic>
      <p:pic>
        <p:nvPicPr>
          <p:cNvPr id="7" name="Picture 2" descr="https://egu2020.eu/cc_by_logo_png.png"/>
          <p:cNvPicPr preferRelativeResize="0">
            <a:picLocks noChangeArrowheads="1"/>
          </p:cNvPicPr>
          <p:nvPr/>
        </p:nvPicPr>
        <p:blipFill>
          <a:blip r:embed="rId4" cstate="print"/>
          <a:srcRect/>
          <a:stretch>
            <a:fillRect/>
          </a:stretch>
        </p:blipFill>
        <p:spPr bwMode="auto">
          <a:xfrm>
            <a:off x="-25441" y="5997597"/>
            <a:ext cx="1371600" cy="457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noChangeArrowheads="1"/>
          </p:cNvSpPr>
          <p:nvPr>
            <p:ph type="title"/>
          </p:nvPr>
        </p:nvSpPr>
        <p:spPr>
          <a:xfrm>
            <a:off x="576263" y="215900"/>
            <a:ext cx="10369550" cy="1081088"/>
          </a:xfrm>
        </p:spPr>
        <p:txBody>
          <a:bodyPr/>
          <a:lstStyle/>
          <a:p>
            <a:pPr eaLnBrk="1" hangingPunct="1"/>
            <a:r>
              <a:rPr lang="en-US" altLang="el-GR"/>
              <a:t>Pore size distribution</a:t>
            </a:r>
            <a:endParaRPr lang="el-GR" altLang="el-GR"/>
          </a:p>
        </p:txBody>
      </p:sp>
      <p:sp>
        <p:nvSpPr>
          <p:cNvPr id="1028" name="Content Placeholder 2"/>
          <p:cNvSpPr>
            <a:spLocks noGrp="1" noChangeArrowheads="1"/>
          </p:cNvSpPr>
          <p:nvPr>
            <p:ph idx="1"/>
          </p:nvPr>
        </p:nvSpPr>
        <p:spPr>
          <a:xfrm>
            <a:off x="1296988" y="4968875"/>
            <a:ext cx="8280400" cy="747713"/>
          </a:xfrm>
        </p:spPr>
        <p:txBody>
          <a:bodyPr/>
          <a:lstStyle/>
          <a:p>
            <a:pPr eaLnBrk="1" hangingPunct="1">
              <a:buFontTx/>
              <a:buNone/>
            </a:pPr>
            <a:r>
              <a:rPr lang="en-US" altLang="el-GR" sz="1800"/>
              <a:t>     </a:t>
            </a:r>
            <a:endParaRPr lang="el-GR" altLang="el-GR" sz="1800"/>
          </a:p>
        </p:txBody>
      </p:sp>
      <p:sp>
        <p:nvSpPr>
          <p:cNvPr id="1029" name="Oval 49">
            <a:hlinkClick r:id="rId3" action="ppaction://hlinksldjump"/>
          </p:cNvPr>
          <p:cNvSpPr>
            <a:spLocks noChangeArrowheads="1"/>
          </p:cNvSpPr>
          <p:nvPr/>
        </p:nvSpPr>
        <p:spPr bwMode="auto">
          <a:xfrm>
            <a:off x="10656888" y="5543550"/>
            <a:ext cx="576262" cy="576263"/>
          </a:xfrm>
          <a:prstGeom prst="ellipse">
            <a:avLst/>
          </a:prstGeom>
          <a:solidFill>
            <a:schemeClr val="tx1"/>
          </a:solidFill>
          <a:ln w="9525" algn="ctr">
            <a:solidFill>
              <a:schemeClr val="tx1"/>
            </a:solidFill>
            <a:round/>
            <a:headEnd/>
            <a:tailEnd/>
          </a:ln>
        </p:spPr>
        <p:txBody>
          <a:bodyPr wrap="none" anchor="ctr"/>
          <a:lstStyle/>
          <a:p>
            <a:pPr algn="ctr" eaLnBrk="1" hangingPunct="1"/>
            <a:r>
              <a:rPr lang="nl-NL" altLang="el-GR" sz="2400" b="1">
                <a:solidFill>
                  <a:schemeClr val="bg1"/>
                </a:solidFill>
              </a:rPr>
              <a:t>X</a:t>
            </a:r>
            <a:endParaRPr lang="en-GB" altLang="el-GR" sz="2400" b="1">
              <a:solidFill>
                <a:schemeClr val="bg1"/>
              </a:solidFill>
            </a:endParaRPr>
          </a:p>
        </p:txBody>
      </p:sp>
      <p:sp>
        <p:nvSpPr>
          <p:cNvPr id="1030" name="Rectangle 2"/>
          <p:cNvSpPr>
            <a:spLocks noChangeArrowheads="1"/>
          </p:cNvSpPr>
          <p:nvPr/>
        </p:nvSpPr>
        <p:spPr bwMode="auto">
          <a:xfrm>
            <a:off x="0" y="0"/>
            <a:ext cx="11522075" cy="0"/>
          </a:xfrm>
          <a:prstGeom prst="rect">
            <a:avLst/>
          </a:prstGeom>
          <a:noFill/>
          <a:ln w="9525">
            <a:noFill/>
            <a:miter lim="800000"/>
            <a:headEnd/>
            <a:tailEnd/>
          </a:ln>
        </p:spPr>
        <p:txBody>
          <a:bodyPr wrap="none" anchor="ctr">
            <a:spAutoFit/>
          </a:bodyPr>
          <a:lstStyle/>
          <a:p>
            <a:pPr algn="ctr" eaLnBrk="1" hangingPunct="1"/>
            <a:endParaRPr lang="el-GR" altLang="el-GR"/>
          </a:p>
        </p:txBody>
      </p:sp>
      <p:pic>
        <p:nvPicPr>
          <p:cNvPr id="1031" name="Picture 18" descr="http://www.upatras.gr/sites/www.upatras.gr/files/logo-up-4color-stamp.jpg"/>
          <p:cNvPicPr>
            <a:picLocks noChangeAspect="1" noChangeArrowheads="1"/>
          </p:cNvPicPr>
          <p:nvPr/>
        </p:nvPicPr>
        <p:blipFill>
          <a:blip r:embed="rId4"/>
          <a:srcRect/>
          <a:stretch>
            <a:fillRect/>
          </a:stretch>
        </p:blipFill>
        <p:spPr bwMode="auto">
          <a:xfrm>
            <a:off x="0" y="-68263"/>
            <a:ext cx="1512888" cy="1512888"/>
          </a:xfrm>
          <a:prstGeom prst="rect">
            <a:avLst/>
          </a:prstGeom>
          <a:noFill/>
          <a:ln w="9525">
            <a:noFill/>
            <a:miter lim="800000"/>
            <a:headEnd/>
            <a:tailEnd/>
          </a:ln>
        </p:spPr>
      </p:pic>
      <p:sp>
        <p:nvSpPr>
          <p:cNvPr id="1032" name="Rectangle 11"/>
          <p:cNvSpPr>
            <a:spLocks noChangeArrowheads="1"/>
          </p:cNvSpPr>
          <p:nvPr/>
        </p:nvSpPr>
        <p:spPr bwMode="auto">
          <a:xfrm>
            <a:off x="0" y="0"/>
            <a:ext cx="11522075" cy="0"/>
          </a:xfrm>
          <a:prstGeom prst="rect">
            <a:avLst/>
          </a:prstGeom>
          <a:noFill/>
          <a:ln w="9525">
            <a:noFill/>
            <a:miter lim="800000"/>
            <a:headEnd/>
            <a:tailEnd/>
          </a:ln>
        </p:spPr>
        <p:txBody>
          <a:bodyPr wrap="none" anchor="ctr">
            <a:spAutoFit/>
          </a:bodyPr>
          <a:lstStyle/>
          <a:p>
            <a:endParaRPr lang="en-US"/>
          </a:p>
        </p:txBody>
      </p:sp>
      <p:graphicFrame>
        <p:nvGraphicFramePr>
          <p:cNvPr id="1026" name="Object 10"/>
          <p:cNvGraphicFramePr>
            <a:graphicFrameLocks noChangeAspect="1"/>
          </p:cNvGraphicFramePr>
          <p:nvPr>
            <p:extLst>
              <p:ext uri="{D42A27DB-BD31-4B8C-83A1-F6EECF244321}">
                <p14:modId xmlns="" xmlns:p14="http://schemas.microsoft.com/office/powerpoint/2010/main" val="2412794464"/>
              </p:ext>
            </p:extLst>
          </p:nvPr>
        </p:nvGraphicFramePr>
        <p:xfrm>
          <a:off x="1621583" y="907278"/>
          <a:ext cx="7925668" cy="4833139"/>
        </p:xfrm>
        <a:graphic>
          <a:graphicData uri="http://schemas.openxmlformats.org/presentationml/2006/ole">
            <p:oleObj spid="_x0000_s1030" name="Graph" r:id="rId5" imgW="32746871" imgH="22964422" progId="Origin50.Graph">
              <p:embed/>
            </p:oleObj>
          </a:graphicData>
        </a:graphic>
      </p:graphicFrame>
      <p:pic>
        <p:nvPicPr>
          <p:cNvPr id="9" name="Picture 2" descr="https://egu2020.eu/cc_by_logo_png.png"/>
          <p:cNvPicPr preferRelativeResize="0">
            <a:picLocks noChangeArrowheads="1"/>
          </p:cNvPicPr>
          <p:nvPr/>
        </p:nvPicPr>
        <p:blipFill>
          <a:blip r:embed="rId6" cstate="print"/>
          <a:srcRect/>
          <a:stretch>
            <a:fillRect/>
          </a:stretch>
        </p:blipFill>
        <p:spPr bwMode="auto">
          <a:xfrm>
            <a:off x="-25441" y="5997597"/>
            <a:ext cx="1371600" cy="457200"/>
          </a:xfrm>
          <a:prstGeom prst="rect">
            <a:avLst/>
          </a:prstGeom>
          <a:noFill/>
        </p:spPr>
      </p:pic>
      <p:sp>
        <p:nvSpPr>
          <p:cNvPr id="13" name="12 - Ορθογώνιο"/>
          <p:cNvSpPr/>
          <p:nvPr/>
        </p:nvSpPr>
        <p:spPr bwMode="auto">
          <a:xfrm>
            <a:off x="7546987" y="1525575"/>
            <a:ext cx="785818" cy="1214446"/>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73050" indent="-273050" eaLnBrk="1" hangingPunct="1">
              <a:spcBef>
                <a:spcPct val="20000"/>
              </a:spcBef>
            </a:pPr>
            <a:r>
              <a:rPr lang="en-GB" sz="1300" dirty="0" smtClean="0"/>
              <a:t>SCG</a:t>
            </a:r>
          </a:p>
          <a:p>
            <a:pPr marL="273050" indent="-273050" eaLnBrk="1" hangingPunct="1">
              <a:spcBef>
                <a:spcPct val="20000"/>
              </a:spcBef>
            </a:pPr>
            <a:r>
              <a:rPr lang="en-GB" sz="1300" dirty="0" smtClean="0"/>
              <a:t>W-SCG</a:t>
            </a:r>
          </a:p>
          <a:p>
            <a:pPr marL="273050" indent="-273050" eaLnBrk="1" hangingPunct="1">
              <a:spcBef>
                <a:spcPct val="20000"/>
              </a:spcBef>
            </a:pPr>
            <a:r>
              <a:rPr lang="en-GB" sz="1300" dirty="0" smtClean="0"/>
              <a:t>SCG-P</a:t>
            </a:r>
          </a:p>
          <a:p>
            <a:pPr marL="273050" indent="-273050" eaLnBrk="1" hangingPunct="1">
              <a:spcBef>
                <a:spcPct val="20000"/>
              </a:spcBef>
            </a:pPr>
            <a:r>
              <a:rPr lang="en-GB" sz="1300" dirty="0" smtClean="0"/>
              <a:t>SCG-S</a:t>
            </a:r>
          </a:p>
          <a:p>
            <a:pPr marL="273050" indent="-273050" eaLnBrk="1" hangingPunct="1">
              <a:spcBef>
                <a:spcPct val="20000"/>
              </a:spcBef>
            </a:pPr>
            <a:r>
              <a:rPr lang="en-GB" sz="1300" dirty="0" smtClean="0"/>
              <a:t>SCG-ALK</a:t>
            </a:r>
            <a:endParaRPr lang="en-GB" sz="13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egu2020.eu/cc_by_logo_png.png"/>
          <p:cNvPicPr preferRelativeResize="0">
            <a:picLocks noChangeArrowheads="1"/>
          </p:cNvPicPr>
          <p:nvPr/>
        </p:nvPicPr>
        <p:blipFill>
          <a:blip r:embed="rId2" cstate="print"/>
          <a:srcRect/>
          <a:stretch>
            <a:fillRect/>
          </a:stretch>
        </p:blipFill>
        <p:spPr bwMode="auto">
          <a:xfrm>
            <a:off x="-25441" y="5997597"/>
            <a:ext cx="1371600" cy="457200"/>
          </a:xfrm>
          <a:prstGeom prst="rect">
            <a:avLst/>
          </a:prstGeom>
          <a:noFill/>
        </p:spPr>
      </p:pic>
      <p:sp>
        <p:nvSpPr>
          <p:cNvPr id="18436" name="Oval 49">
            <a:hlinkClick r:id="rId3" action="ppaction://hlinksldjump"/>
          </p:cNvPr>
          <p:cNvSpPr>
            <a:spLocks noChangeArrowheads="1"/>
          </p:cNvSpPr>
          <p:nvPr/>
        </p:nvSpPr>
        <p:spPr bwMode="auto">
          <a:xfrm>
            <a:off x="10656888" y="5543550"/>
            <a:ext cx="576262" cy="576263"/>
          </a:xfrm>
          <a:prstGeom prst="ellipse">
            <a:avLst/>
          </a:prstGeom>
          <a:solidFill>
            <a:schemeClr val="tx1"/>
          </a:solidFill>
          <a:ln w="9525" algn="ctr">
            <a:solidFill>
              <a:schemeClr val="tx1"/>
            </a:solidFill>
            <a:round/>
            <a:headEnd/>
            <a:tailEnd/>
          </a:ln>
        </p:spPr>
        <p:txBody>
          <a:bodyPr wrap="none" anchor="ctr"/>
          <a:lstStyle/>
          <a:p>
            <a:pPr algn="ctr" eaLnBrk="1" hangingPunct="1"/>
            <a:r>
              <a:rPr lang="nl-NL" altLang="el-GR" sz="2400" b="1">
                <a:solidFill>
                  <a:schemeClr val="bg1"/>
                </a:solidFill>
              </a:rPr>
              <a:t>X</a:t>
            </a:r>
            <a:endParaRPr lang="en-GB" altLang="el-GR" sz="2400" b="1">
              <a:solidFill>
                <a:schemeClr val="bg1"/>
              </a:solidFill>
            </a:endParaRPr>
          </a:p>
        </p:txBody>
      </p:sp>
      <p:sp>
        <p:nvSpPr>
          <p:cNvPr id="18437" name="Rectangle 2"/>
          <p:cNvSpPr>
            <a:spLocks noChangeArrowheads="1"/>
          </p:cNvSpPr>
          <p:nvPr/>
        </p:nvSpPr>
        <p:spPr bwMode="auto">
          <a:xfrm>
            <a:off x="0" y="0"/>
            <a:ext cx="11522075" cy="0"/>
          </a:xfrm>
          <a:prstGeom prst="rect">
            <a:avLst/>
          </a:prstGeom>
          <a:noFill/>
          <a:ln w="9525">
            <a:noFill/>
            <a:miter lim="800000"/>
            <a:headEnd/>
            <a:tailEnd/>
          </a:ln>
        </p:spPr>
        <p:txBody>
          <a:bodyPr wrap="none" anchor="ctr">
            <a:spAutoFit/>
          </a:bodyPr>
          <a:lstStyle/>
          <a:p>
            <a:pPr algn="ctr" eaLnBrk="1" hangingPunct="1"/>
            <a:endParaRPr lang="el-GR" altLang="el-GR"/>
          </a:p>
        </p:txBody>
      </p:sp>
      <p:pic>
        <p:nvPicPr>
          <p:cNvPr id="18438" name="Picture 18" descr="http://www.upatras.gr/sites/www.upatras.gr/files/logo-up-4color-stamp.jpg"/>
          <p:cNvPicPr>
            <a:picLocks noChangeAspect="1" noChangeArrowheads="1"/>
          </p:cNvPicPr>
          <p:nvPr/>
        </p:nvPicPr>
        <p:blipFill>
          <a:blip r:embed="rId4"/>
          <a:srcRect/>
          <a:stretch>
            <a:fillRect/>
          </a:stretch>
        </p:blipFill>
        <p:spPr bwMode="auto">
          <a:xfrm>
            <a:off x="0" y="-68263"/>
            <a:ext cx="1512888" cy="1512888"/>
          </a:xfrm>
          <a:prstGeom prst="rect">
            <a:avLst/>
          </a:prstGeom>
          <a:noFill/>
          <a:ln w="9525">
            <a:noFill/>
            <a:miter lim="800000"/>
            <a:headEnd/>
            <a:tailEnd/>
          </a:ln>
        </p:spPr>
      </p:pic>
      <p:graphicFrame>
        <p:nvGraphicFramePr>
          <p:cNvPr id="8" name="3 - Θέση περιεχομένου"/>
          <p:cNvGraphicFramePr>
            <a:graphicFrameLocks/>
          </p:cNvGraphicFramePr>
          <p:nvPr>
            <p:extLst>
              <p:ext uri="{D42A27DB-BD31-4B8C-83A1-F6EECF244321}">
                <p14:modId xmlns="" xmlns:p14="http://schemas.microsoft.com/office/powerpoint/2010/main" val="189341145"/>
              </p:ext>
            </p:extLst>
          </p:nvPr>
        </p:nvGraphicFramePr>
        <p:xfrm>
          <a:off x="1944687" y="1025509"/>
          <a:ext cx="8459819" cy="46910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noChangeArrowheads="1"/>
          </p:cNvSpPr>
          <p:nvPr>
            <p:ph type="title"/>
          </p:nvPr>
        </p:nvSpPr>
        <p:spPr/>
        <p:txBody>
          <a:bodyPr/>
          <a:lstStyle/>
          <a:p>
            <a:pPr eaLnBrk="1" hangingPunct="1"/>
            <a:r>
              <a:rPr lang="en-US" altLang="el-GR" dirty="0"/>
              <a:t>FTIR</a:t>
            </a:r>
            <a:endParaRPr lang="el-GR" altLang="el-GR" dirty="0"/>
          </a:p>
        </p:txBody>
      </p:sp>
      <p:sp>
        <p:nvSpPr>
          <p:cNvPr id="19459" name="Content Placeholder 2"/>
          <p:cNvSpPr>
            <a:spLocks noGrp="1" noChangeArrowheads="1"/>
          </p:cNvSpPr>
          <p:nvPr>
            <p:ph idx="1"/>
          </p:nvPr>
        </p:nvSpPr>
        <p:spPr>
          <a:xfrm>
            <a:off x="504825" y="1439863"/>
            <a:ext cx="10369550" cy="4276725"/>
          </a:xfrm>
        </p:spPr>
        <p:txBody>
          <a:bodyPr/>
          <a:lstStyle/>
          <a:p>
            <a:pPr algn="just" eaLnBrk="1" hangingPunct="1">
              <a:buFontTx/>
              <a:buNone/>
            </a:pPr>
            <a:endParaRPr lang="el-GR" altLang="el-GR" sz="1800"/>
          </a:p>
          <a:p>
            <a:pPr algn="just" eaLnBrk="1" hangingPunct="1">
              <a:buFontTx/>
              <a:buNone/>
            </a:pPr>
            <a:endParaRPr lang="en-US" altLang="el-GR" sz="1800"/>
          </a:p>
          <a:p>
            <a:pPr eaLnBrk="1" hangingPunct="1">
              <a:buFontTx/>
              <a:buNone/>
            </a:pPr>
            <a:r>
              <a:rPr lang="en-US" altLang="el-GR" sz="1800"/>
              <a:t>     </a:t>
            </a:r>
            <a:endParaRPr lang="el-GR" altLang="el-GR" sz="1800"/>
          </a:p>
        </p:txBody>
      </p:sp>
      <p:sp>
        <p:nvSpPr>
          <p:cNvPr id="19460" name="Oval 49">
            <a:hlinkClick r:id="rId2" action="ppaction://hlinksldjump"/>
          </p:cNvPr>
          <p:cNvSpPr>
            <a:spLocks noChangeArrowheads="1"/>
          </p:cNvSpPr>
          <p:nvPr/>
        </p:nvSpPr>
        <p:spPr bwMode="auto">
          <a:xfrm>
            <a:off x="10656888" y="5543550"/>
            <a:ext cx="576262" cy="576263"/>
          </a:xfrm>
          <a:prstGeom prst="ellipse">
            <a:avLst/>
          </a:prstGeom>
          <a:solidFill>
            <a:schemeClr val="tx1"/>
          </a:solidFill>
          <a:ln w="9525" algn="ctr">
            <a:solidFill>
              <a:schemeClr val="tx1"/>
            </a:solidFill>
            <a:round/>
            <a:headEnd/>
            <a:tailEnd/>
          </a:ln>
        </p:spPr>
        <p:txBody>
          <a:bodyPr wrap="none" anchor="ctr"/>
          <a:lstStyle/>
          <a:p>
            <a:pPr algn="ctr" eaLnBrk="1" hangingPunct="1"/>
            <a:r>
              <a:rPr lang="nl-NL" altLang="el-GR" sz="2400" b="1">
                <a:solidFill>
                  <a:schemeClr val="bg1"/>
                </a:solidFill>
              </a:rPr>
              <a:t>X</a:t>
            </a:r>
            <a:endParaRPr lang="en-GB" altLang="el-GR" sz="2400" b="1">
              <a:solidFill>
                <a:schemeClr val="bg1"/>
              </a:solidFill>
            </a:endParaRPr>
          </a:p>
        </p:txBody>
      </p:sp>
      <p:grpSp>
        <p:nvGrpSpPr>
          <p:cNvPr id="18" name="17 - Ομάδα"/>
          <p:cNvGrpSpPr/>
          <p:nvPr/>
        </p:nvGrpSpPr>
        <p:grpSpPr>
          <a:xfrm>
            <a:off x="25441" y="25377"/>
            <a:ext cx="10833135" cy="5500726"/>
            <a:chOff x="25441" y="25377"/>
            <a:chExt cx="10833135" cy="5500726"/>
          </a:xfrm>
        </p:grpSpPr>
        <p:pic>
          <p:nvPicPr>
            <p:cNvPr id="19461" name="Picture 18" descr="http://www.upatras.gr/sites/www.upatras.gr/files/logo-up-4color-stamp.jpg"/>
            <p:cNvPicPr>
              <a:picLocks noChangeAspect="1" noChangeArrowheads="1"/>
            </p:cNvPicPr>
            <p:nvPr/>
          </p:nvPicPr>
          <p:blipFill>
            <a:blip r:embed="rId3"/>
            <a:srcRect/>
            <a:stretch>
              <a:fillRect/>
            </a:stretch>
          </p:blipFill>
          <p:spPr bwMode="auto">
            <a:xfrm>
              <a:off x="25441" y="25377"/>
              <a:ext cx="1512888" cy="1512888"/>
            </a:xfrm>
            <a:prstGeom prst="rect">
              <a:avLst/>
            </a:prstGeom>
            <a:noFill/>
            <a:ln w="9525">
              <a:noFill/>
              <a:miter lim="800000"/>
              <a:headEnd/>
              <a:tailEnd/>
            </a:ln>
          </p:spPr>
        </p:pic>
        <p:pic>
          <p:nvPicPr>
            <p:cNvPr id="8" name="Picture 2"/>
            <p:cNvPicPr>
              <a:picLocks noChangeAspect="1" noChangeArrowheads="1"/>
            </p:cNvPicPr>
            <p:nvPr/>
          </p:nvPicPr>
          <p:blipFill>
            <a:blip r:embed="rId4"/>
            <a:srcRect/>
            <a:stretch>
              <a:fillRect/>
            </a:stretch>
          </p:blipFill>
          <p:spPr bwMode="auto">
            <a:xfrm>
              <a:off x="642942" y="1311261"/>
              <a:ext cx="10215634" cy="4214842"/>
            </a:xfrm>
            <a:prstGeom prst="rect">
              <a:avLst/>
            </a:prstGeom>
            <a:noFill/>
            <a:ln w="9525">
              <a:noFill/>
              <a:miter lim="800000"/>
              <a:headEnd/>
              <a:tailEnd/>
            </a:ln>
          </p:spPr>
        </p:pic>
      </p:grpSp>
      <p:pic>
        <p:nvPicPr>
          <p:cNvPr id="10" name="Picture 2" descr="https://egu2020.eu/cc_by_logo_png.png"/>
          <p:cNvPicPr preferRelativeResize="0">
            <a:picLocks noChangeArrowheads="1"/>
          </p:cNvPicPr>
          <p:nvPr/>
        </p:nvPicPr>
        <p:blipFill>
          <a:blip r:embed="rId5" cstate="print"/>
          <a:srcRect/>
          <a:stretch>
            <a:fillRect/>
          </a:stretch>
        </p:blipFill>
        <p:spPr bwMode="auto">
          <a:xfrm>
            <a:off x="-25441" y="5997597"/>
            <a:ext cx="1371600" cy="457200"/>
          </a:xfrm>
          <a:prstGeom prst="rect">
            <a:avLst/>
          </a:prstGeom>
          <a:noFill/>
        </p:spPr>
      </p:pic>
      <p:sp>
        <p:nvSpPr>
          <p:cNvPr id="12" name="11 - Ορθογώνιο"/>
          <p:cNvSpPr/>
          <p:nvPr/>
        </p:nvSpPr>
        <p:spPr bwMode="auto">
          <a:xfrm>
            <a:off x="5189533" y="4383095"/>
            <a:ext cx="928694" cy="21431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73050" indent="-273050" eaLnBrk="1" hangingPunct="1">
              <a:spcBef>
                <a:spcPct val="20000"/>
              </a:spcBef>
            </a:pPr>
            <a:r>
              <a:rPr lang="en-GB" sz="1200" dirty="0" smtClean="0"/>
              <a:t>W-SCG</a:t>
            </a:r>
            <a:endParaRPr lang="en-GB" sz="1200" dirty="0"/>
          </a:p>
        </p:txBody>
      </p:sp>
      <p:sp>
        <p:nvSpPr>
          <p:cNvPr id="13" name="12 - Ορθογώνιο"/>
          <p:cNvSpPr/>
          <p:nvPr/>
        </p:nvSpPr>
        <p:spPr bwMode="auto">
          <a:xfrm>
            <a:off x="5189533" y="3954467"/>
            <a:ext cx="928694" cy="21431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73050" indent="-273050" eaLnBrk="1" hangingPunct="1">
              <a:spcBef>
                <a:spcPct val="20000"/>
              </a:spcBef>
            </a:pPr>
            <a:r>
              <a:rPr lang="en-GB" sz="1200" dirty="0" smtClean="0"/>
              <a:t>SCG-S</a:t>
            </a:r>
            <a:endParaRPr lang="en-GB" sz="1200" dirty="0"/>
          </a:p>
        </p:txBody>
      </p:sp>
      <p:sp>
        <p:nvSpPr>
          <p:cNvPr id="14" name="13 - Ορθογώνιο"/>
          <p:cNvSpPr/>
          <p:nvPr/>
        </p:nvSpPr>
        <p:spPr bwMode="auto">
          <a:xfrm>
            <a:off x="5189533" y="2954335"/>
            <a:ext cx="928694" cy="21431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73050" indent="-273050" eaLnBrk="1" hangingPunct="1">
              <a:spcBef>
                <a:spcPct val="20000"/>
              </a:spcBef>
            </a:pPr>
            <a:r>
              <a:rPr lang="en-GB" sz="1200" dirty="0" smtClean="0"/>
              <a:t>SCG-P</a:t>
            </a:r>
            <a:endParaRPr lang="en-GB" sz="1200" dirty="0"/>
          </a:p>
        </p:txBody>
      </p:sp>
      <p:sp>
        <p:nvSpPr>
          <p:cNvPr id="15" name="14 - Ορθογώνιο"/>
          <p:cNvSpPr/>
          <p:nvPr/>
        </p:nvSpPr>
        <p:spPr bwMode="auto">
          <a:xfrm>
            <a:off x="5189533" y="2382831"/>
            <a:ext cx="928694" cy="21431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73050" indent="-273050" eaLnBrk="1" hangingPunct="1">
              <a:spcBef>
                <a:spcPct val="20000"/>
              </a:spcBef>
            </a:pPr>
            <a:r>
              <a:rPr lang="en-GB" sz="1200" dirty="0" smtClean="0"/>
              <a:t>SCG</a:t>
            </a:r>
            <a:endParaRPr lang="en-GB" sz="1200" dirty="0"/>
          </a:p>
        </p:txBody>
      </p:sp>
      <p:sp>
        <p:nvSpPr>
          <p:cNvPr id="16" name="15 - Ορθογώνιο"/>
          <p:cNvSpPr/>
          <p:nvPr/>
        </p:nvSpPr>
        <p:spPr bwMode="auto">
          <a:xfrm>
            <a:off x="5189533" y="3382963"/>
            <a:ext cx="928694" cy="21431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73050" indent="-273050" eaLnBrk="1" hangingPunct="1">
              <a:spcBef>
                <a:spcPct val="20000"/>
              </a:spcBef>
            </a:pPr>
            <a:r>
              <a:rPr lang="en-GB" sz="1200" dirty="0" smtClean="0"/>
              <a:t>SCG-ALK</a:t>
            </a:r>
            <a:endParaRPr lang="en-GB" sz="1200" dirty="0"/>
          </a:p>
        </p:txBody>
      </p:sp>
      <p:sp>
        <p:nvSpPr>
          <p:cNvPr id="17" name="16 - Ορθογώνιο"/>
          <p:cNvSpPr/>
          <p:nvPr/>
        </p:nvSpPr>
        <p:spPr bwMode="auto">
          <a:xfrm>
            <a:off x="5189533" y="1954203"/>
            <a:ext cx="928694" cy="21431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73050" indent="-273050" eaLnBrk="1" hangingPunct="1">
              <a:spcBef>
                <a:spcPct val="20000"/>
              </a:spcBef>
            </a:pPr>
            <a:r>
              <a:rPr lang="en-GB" sz="1200" dirty="0" smtClean="0"/>
              <a:t>Raw SCG</a:t>
            </a:r>
            <a:endParaRPr lang="en-GB"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p:txBody>
          <a:bodyPr/>
          <a:lstStyle/>
          <a:p>
            <a:pPr eaLnBrk="1" hangingPunct="1"/>
            <a:r>
              <a:rPr lang="en-US" altLang="el-GR"/>
              <a:t>SCG-P</a:t>
            </a:r>
            <a:endParaRPr lang="el-GR" altLang="el-GR"/>
          </a:p>
        </p:txBody>
      </p:sp>
      <p:sp>
        <p:nvSpPr>
          <p:cNvPr id="17411" name="Content Placeholder 2"/>
          <p:cNvSpPr>
            <a:spLocks noGrp="1" noChangeArrowheads="1"/>
          </p:cNvSpPr>
          <p:nvPr>
            <p:ph idx="1"/>
          </p:nvPr>
        </p:nvSpPr>
        <p:spPr>
          <a:xfrm>
            <a:off x="504825" y="1439863"/>
            <a:ext cx="10369550" cy="4276725"/>
          </a:xfrm>
        </p:spPr>
        <p:txBody>
          <a:bodyPr/>
          <a:lstStyle/>
          <a:p>
            <a:pPr marL="273050" indent="-273050" eaLnBrk="1" hangingPunct="1">
              <a:buFont typeface="Arial" pitchFamily="34" charset="0"/>
              <a:buChar char="•"/>
              <a:defRPr/>
            </a:pPr>
            <a:r>
              <a:rPr lang="en-US" sz="2800" b="1" dirty="0"/>
              <a:t>Model solution (H</a:t>
            </a:r>
            <a:r>
              <a:rPr lang="en-US" sz="2800" b="1" baseline="-25000" dirty="0"/>
              <a:t>3</a:t>
            </a:r>
            <a:r>
              <a:rPr lang="en-US" sz="2800" b="1" dirty="0"/>
              <a:t>PO</a:t>
            </a:r>
            <a:r>
              <a:rPr lang="en-US" sz="2800" b="1" baseline="-25000" dirty="0"/>
              <a:t>4</a:t>
            </a:r>
            <a:r>
              <a:rPr lang="en-US" sz="2800" b="1" dirty="0"/>
              <a:t>)</a:t>
            </a:r>
          </a:p>
          <a:p>
            <a:pPr marL="273050" indent="-273050" eaLnBrk="1" hangingPunct="1">
              <a:defRPr/>
            </a:pPr>
            <a:r>
              <a:rPr lang="en-US" sz="2800" b="1" dirty="0"/>
              <a:t>Concentration 2 M</a:t>
            </a:r>
          </a:p>
          <a:p>
            <a:pPr marL="273050" indent="-273050" eaLnBrk="1" hangingPunct="1">
              <a:defRPr/>
            </a:pPr>
            <a:r>
              <a:rPr lang="en-US" sz="2800" b="1" dirty="0"/>
              <a:t>Into</a:t>
            </a:r>
            <a:r>
              <a:rPr lang="el-GR" sz="2800" b="1" dirty="0"/>
              <a:t> </a:t>
            </a:r>
            <a:r>
              <a:rPr lang="en-GB" sz="2800" b="1" dirty="0"/>
              <a:t>Round Bottom Flask Double Neck</a:t>
            </a:r>
            <a:endParaRPr lang="en-US" sz="2800" b="1" dirty="0"/>
          </a:p>
          <a:p>
            <a:pPr marL="273050" indent="-273050" eaLnBrk="1" hangingPunct="1">
              <a:defRPr/>
            </a:pPr>
            <a:r>
              <a:rPr lang="en-US" sz="2800" b="1" dirty="0"/>
              <a:t>m </a:t>
            </a:r>
            <a:r>
              <a:rPr lang="en-US" sz="2800" b="1" dirty="0" err="1"/>
              <a:t>biochar</a:t>
            </a:r>
            <a:r>
              <a:rPr lang="en-US" sz="2800" b="1" dirty="0"/>
              <a:t> / V solution: 1 g / 20 </a:t>
            </a:r>
            <a:r>
              <a:rPr lang="en-US" sz="2800" b="1" dirty="0" err="1" smtClean="0"/>
              <a:t>mL</a:t>
            </a:r>
            <a:endParaRPr lang="en-US" sz="2800" b="1" dirty="0" smtClean="0"/>
          </a:p>
          <a:p>
            <a:pPr marL="273050" indent="-273050" eaLnBrk="1" hangingPunct="1">
              <a:defRPr/>
            </a:pPr>
            <a:r>
              <a:rPr lang="en-US" sz="2800" b="1" dirty="0" smtClean="0"/>
              <a:t>at 80</a:t>
            </a:r>
            <a:r>
              <a:rPr lang="en-US" sz="2800" b="1" baseline="30000" dirty="0" smtClean="0"/>
              <a:t>o</a:t>
            </a:r>
            <a:r>
              <a:rPr lang="en-US" sz="2800" b="1" dirty="0" smtClean="0"/>
              <a:t>C</a:t>
            </a:r>
          </a:p>
          <a:p>
            <a:pPr marL="273050" indent="-273050" eaLnBrk="1" hangingPunct="1">
              <a:defRPr/>
            </a:pPr>
            <a:r>
              <a:rPr lang="en-US" sz="2800" b="1" dirty="0" smtClean="0"/>
              <a:t>4 h</a:t>
            </a:r>
            <a:endParaRPr lang="en-US" sz="2800" b="1" dirty="0"/>
          </a:p>
          <a:p>
            <a:pPr marL="273050" indent="-273050" eaLnBrk="1" hangingPunct="1">
              <a:defRPr/>
            </a:pPr>
            <a:r>
              <a:rPr lang="en-GB" sz="2800" b="1" dirty="0" smtClean="0"/>
              <a:t>Activated </a:t>
            </a:r>
            <a:r>
              <a:rPr lang="en-GB" sz="2800" b="1" dirty="0" err="1"/>
              <a:t>biochar</a:t>
            </a:r>
            <a:r>
              <a:rPr lang="en-GB" sz="2800" b="1" dirty="0"/>
              <a:t> heated over night at 110</a:t>
            </a:r>
            <a:r>
              <a:rPr lang="en-GB" sz="2800" b="1" baseline="30000" dirty="0"/>
              <a:t>o</a:t>
            </a:r>
            <a:r>
              <a:rPr lang="en-GB" sz="2800" b="1" dirty="0"/>
              <a:t>C</a:t>
            </a:r>
          </a:p>
          <a:p>
            <a:pPr marL="273050" indent="-273050" eaLnBrk="1" hangingPunct="1">
              <a:defRPr/>
            </a:pPr>
            <a:endParaRPr lang="en-US" sz="2800" b="1" dirty="0"/>
          </a:p>
          <a:p>
            <a:pPr algn="just" eaLnBrk="1" hangingPunct="1">
              <a:buFontTx/>
              <a:buNone/>
              <a:defRPr/>
            </a:pPr>
            <a:endParaRPr lang="en-US" altLang="el-GR" sz="1800" dirty="0"/>
          </a:p>
          <a:p>
            <a:pPr eaLnBrk="1" hangingPunct="1">
              <a:buFontTx/>
              <a:buNone/>
              <a:defRPr/>
            </a:pPr>
            <a:r>
              <a:rPr lang="en-US" altLang="el-GR" sz="1800" dirty="0"/>
              <a:t>     </a:t>
            </a:r>
            <a:endParaRPr lang="el-GR" altLang="el-GR" sz="1800" dirty="0"/>
          </a:p>
        </p:txBody>
      </p:sp>
      <p:sp>
        <p:nvSpPr>
          <p:cNvPr id="20484" name="Oval 49">
            <a:hlinkClick r:id="rId2" action="ppaction://hlinksldjump"/>
          </p:cNvPr>
          <p:cNvSpPr>
            <a:spLocks noChangeArrowheads="1"/>
          </p:cNvSpPr>
          <p:nvPr/>
        </p:nvSpPr>
        <p:spPr bwMode="auto">
          <a:xfrm>
            <a:off x="10656888" y="5543550"/>
            <a:ext cx="576262" cy="576263"/>
          </a:xfrm>
          <a:prstGeom prst="ellipse">
            <a:avLst/>
          </a:prstGeom>
          <a:solidFill>
            <a:schemeClr val="tx1"/>
          </a:solidFill>
          <a:ln w="9525" algn="ctr">
            <a:solidFill>
              <a:schemeClr val="tx1"/>
            </a:solidFill>
            <a:round/>
            <a:headEnd/>
            <a:tailEnd/>
          </a:ln>
        </p:spPr>
        <p:txBody>
          <a:bodyPr wrap="none" anchor="ctr"/>
          <a:lstStyle/>
          <a:p>
            <a:pPr algn="ctr" eaLnBrk="1" hangingPunct="1"/>
            <a:r>
              <a:rPr lang="nl-NL" altLang="el-GR" sz="2400" b="1">
                <a:solidFill>
                  <a:schemeClr val="bg1"/>
                </a:solidFill>
              </a:rPr>
              <a:t>X</a:t>
            </a:r>
            <a:endParaRPr lang="en-GB" altLang="el-GR" sz="2400" b="1">
              <a:solidFill>
                <a:schemeClr val="bg1"/>
              </a:solidFill>
            </a:endParaRPr>
          </a:p>
        </p:txBody>
      </p:sp>
      <p:pic>
        <p:nvPicPr>
          <p:cNvPr id="20485" name="Picture 18" descr="http://www.upatras.gr/sites/www.upatras.gr/files/logo-up-4color-stamp.jpg"/>
          <p:cNvPicPr>
            <a:picLocks noChangeAspect="1" noChangeArrowheads="1"/>
          </p:cNvPicPr>
          <p:nvPr/>
        </p:nvPicPr>
        <p:blipFill>
          <a:blip r:embed="rId3"/>
          <a:srcRect/>
          <a:stretch>
            <a:fillRect/>
          </a:stretch>
        </p:blipFill>
        <p:spPr bwMode="auto">
          <a:xfrm>
            <a:off x="0" y="-68263"/>
            <a:ext cx="1512888" cy="1512888"/>
          </a:xfrm>
          <a:prstGeom prst="rect">
            <a:avLst/>
          </a:prstGeom>
          <a:noFill/>
          <a:ln w="9525">
            <a:noFill/>
            <a:miter lim="800000"/>
            <a:headEnd/>
            <a:tailEnd/>
          </a:ln>
        </p:spPr>
      </p:pic>
      <p:pic>
        <p:nvPicPr>
          <p:cNvPr id="6" name="Picture 2" descr="https://egu2020.eu/cc_by_logo_png.png"/>
          <p:cNvPicPr preferRelativeResize="0">
            <a:picLocks noChangeArrowheads="1"/>
          </p:cNvPicPr>
          <p:nvPr/>
        </p:nvPicPr>
        <p:blipFill>
          <a:blip r:embed="rId4" cstate="print"/>
          <a:srcRect/>
          <a:stretch>
            <a:fillRect/>
          </a:stretch>
        </p:blipFill>
        <p:spPr bwMode="auto">
          <a:xfrm>
            <a:off x="-25441" y="5997597"/>
            <a:ext cx="1371600" cy="457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8"/>
          <p:cNvSpPr txBox="1">
            <a:spLocks noChangeArrowheads="1"/>
          </p:cNvSpPr>
          <p:nvPr/>
        </p:nvSpPr>
        <p:spPr bwMode="auto">
          <a:xfrm>
            <a:off x="504825" y="2782888"/>
            <a:ext cx="10009188" cy="2114550"/>
          </a:xfrm>
          <a:prstGeom prst="rect">
            <a:avLst/>
          </a:prstGeom>
          <a:solidFill>
            <a:schemeClr val="bg1">
              <a:alpha val="59999"/>
            </a:schemeClr>
          </a:solidFill>
          <a:ln w="9525">
            <a:noFill/>
            <a:miter lim="800000"/>
            <a:headEnd/>
            <a:tailEnd/>
          </a:ln>
        </p:spPr>
        <p:txBody>
          <a:bodyPr/>
          <a:lstStyle/>
          <a:p>
            <a:pPr algn="just" eaLnBrk="1" hangingPunct="1"/>
            <a:r>
              <a:rPr lang="en-US" altLang="el-GR" sz="1400" b="1" dirty="0"/>
              <a:t>Samples and Methods</a:t>
            </a:r>
            <a:endParaRPr lang="el-GR" altLang="el-GR" sz="1400" b="1" dirty="0"/>
          </a:p>
          <a:p>
            <a:pPr algn="just" eaLnBrk="1" hangingPunct="1"/>
            <a:endParaRPr lang="el-GR" altLang="el-GR" sz="1400" dirty="0"/>
          </a:p>
          <a:p>
            <a:pPr algn="just" eaLnBrk="1" hangingPunct="1"/>
            <a:r>
              <a:rPr lang="en-US" sz="1400" b="1" dirty="0"/>
              <a:t>Coffee is considered the most widely spread beverage and annually, approximately, 11 million tons produced all around the world. Spent coffee grounds </a:t>
            </a:r>
            <a:r>
              <a:rPr lang="en-US" altLang="el-GR" sz="1400" b="1" dirty="0"/>
              <a:t>are considered a valuable, rich source of bioactive compounds and a useful resource material for a variety of other applications. </a:t>
            </a:r>
            <a:r>
              <a:rPr lang="en-US" sz="1400" b="1" dirty="0"/>
              <a:t>Raw spent coffee residue (Raw-SCG), </a:t>
            </a:r>
            <a:r>
              <a:rPr lang="en-US" sz="1400" b="1" dirty="0" err="1"/>
              <a:t>biochar</a:t>
            </a:r>
            <a:r>
              <a:rPr lang="en-US" sz="1400" b="1" dirty="0"/>
              <a:t> from spent coffee residue (SCG) and the activated SCG </a:t>
            </a:r>
            <a:r>
              <a:rPr lang="en-US" sz="1400" b="1" dirty="0" err="1"/>
              <a:t>biochar</a:t>
            </a:r>
            <a:r>
              <a:rPr lang="en-US" sz="1400" b="1" dirty="0"/>
              <a:t> with distilled H</a:t>
            </a:r>
            <a:r>
              <a:rPr lang="en-US" sz="1400" b="1" baseline="-25000" dirty="0"/>
              <a:t>2</a:t>
            </a:r>
            <a:r>
              <a:rPr lang="en-US" sz="1400" b="1" dirty="0"/>
              <a:t>O (W-SCG), H</a:t>
            </a:r>
            <a:r>
              <a:rPr lang="en-US" sz="1400" b="1" baseline="-25000" dirty="0"/>
              <a:t>2</a:t>
            </a:r>
            <a:r>
              <a:rPr lang="en-US" sz="1400" b="1" dirty="0"/>
              <a:t>SO</a:t>
            </a:r>
            <a:r>
              <a:rPr lang="en-US" sz="1400" b="1" baseline="-25000" dirty="0"/>
              <a:t>4</a:t>
            </a:r>
            <a:r>
              <a:rPr lang="en-US" sz="1400" b="1" dirty="0"/>
              <a:t> (SCG-S), H</a:t>
            </a:r>
            <a:r>
              <a:rPr lang="en-US" sz="1400" b="1" baseline="-25000" dirty="0"/>
              <a:t>3</a:t>
            </a:r>
            <a:r>
              <a:rPr lang="en-US" sz="1400" b="1" dirty="0"/>
              <a:t>PO</a:t>
            </a:r>
            <a:r>
              <a:rPr lang="en-US" sz="1400" b="1" baseline="-25000" dirty="0"/>
              <a:t>4</a:t>
            </a:r>
            <a:r>
              <a:rPr lang="en-US" sz="1400" b="1" dirty="0"/>
              <a:t> (SCG-P), and </a:t>
            </a:r>
            <a:r>
              <a:rPr lang="en-US" sz="1400" b="1" dirty="0" err="1"/>
              <a:t>NaOH</a:t>
            </a:r>
            <a:r>
              <a:rPr lang="en-US" sz="1400" b="1" dirty="0"/>
              <a:t> (SCG-ALK) were fully characterized for their surface area, </a:t>
            </a:r>
            <a:r>
              <a:rPr lang="en-GB" sz="1400" b="1" dirty="0"/>
              <a:t>ash, surface topography, surface elemental analysis, surface functional groups and suspension </a:t>
            </a:r>
            <a:r>
              <a:rPr lang="en-GB" sz="1400" b="1" dirty="0" err="1"/>
              <a:t>pH.</a:t>
            </a:r>
            <a:r>
              <a:rPr lang="en-GB" sz="1400" b="1" dirty="0"/>
              <a:t> </a:t>
            </a:r>
            <a:endParaRPr lang="en-US" sz="1400" b="1" dirty="0"/>
          </a:p>
          <a:p>
            <a:pPr algn="just" eaLnBrk="1" hangingPunct="1"/>
            <a:endParaRPr lang="en-GB" altLang="el-GR" sz="1400" dirty="0"/>
          </a:p>
        </p:txBody>
      </p:sp>
      <p:sp>
        <p:nvSpPr>
          <p:cNvPr id="4099" name="Text Box 21"/>
          <p:cNvSpPr txBox="1">
            <a:spLocks noChangeArrowheads="1"/>
          </p:cNvSpPr>
          <p:nvPr/>
        </p:nvSpPr>
        <p:spPr bwMode="auto">
          <a:xfrm>
            <a:off x="4608513" y="4568837"/>
            <a:ext cx="2303462" cy="457200"/>
          </a:xfrm>
          <a:prstGeom prst="rect">
            <a:avLst/>
          </a:prstGeom>
          <a:noFill/>
          <a:ln w="9525" algn="ctr">
            <a:noFill/>
            <a:miter lim="800000"/>
            <a:headEnd/>
            <a:tailEnd/>
          </a:ln>
        </p:spPr>
        <p:txBody>
          <a:bodyPr>
            <a:spAutoFit/>
          </a:bodyPr>
          <a:lstStyle/>
          <a:p>
            <a:pPr algn="ctr" eaLnBrk="1" hangingPunct="1">
              <a:spcBef>
                <a:spcPct val="50000"/>
              </a:spcBef>
            </a:pPr>
            <a:r>
              <a:rPr lang="nl-NL" altLang="el-GR" sz="2400" b="1" dirty="0">
                <a:solidFill>
                  <a:schemeClr val="accent2"/>
                </a:solidFill>
              </a:rPr>
              <a:t>2/5</a:t>
            </a:r>
            <a:endParaRPr lang="en-GB" altLang="el-GR" sz="2400" b="1" dirty="0">
              <a:solidFill>
                <a:schemeClr val="accent2"/>
              </a:solidFill>
            </a:endParaRPr>
          </a:p>
        </p:txBody>
      </p:sp>
      <p:sp>
        <p:nvSpPr>
          <p:cNvPr id="4100" name="AutoShape 22">
            <a:hlinkClick r:id="rId2" action="ppaction://hlinksldjump"/>
          </p:cNvPr>
          <p:cNvSpPr>
            <a:spLocks noChangeArrowheads="1"/>
          </p:cNvSpPr>
          <p:nvPr/>
        </p:nvSpPr>
        <p:spPr bwMode="auto">
          <a:xfrm>
            <a:off x="6624638" y="4594237"/>
            <a:ext cx="504825" cy="431800"/>
          </a:xfrm>
          <a:prstGeom prst="rightArrow">
            <a:avLst>
              <a:gd name="adj1" fmla="val 55880"/>
              <a:gd name="adj2" fmla="val 67278"/>
            </a:avLst>
          </a:prstGeom>
          <a:solidFill>
            <a:schemeClr val="accent2"/>
          </a:solidFill>
          <a:ln w="9525" algn="ctr">
            <a:noFill/>
            <a:miter lim="800000"/>
            <a:headEnd/>
            <a:tailEnd/>
          </a:ln>
        </p:spPr>
        <p:txBody>
          <a:bodyPr wrap="none" anchor="ctr"/>
          <a:lstStyle/>
          <a:p>
            <a:pPr algn="ctr" eaLnBrk="1" hangingPunct="1"/>
            <a:endParaRPr lang="nl-NL" altLang="el-GR"/>
          </a:p>
        </p:txBody>
      </p:sp>
      <p:sp>
        <p:nvSpPr>
          <p:cNvPr id="4101" name="AutoShape 23">
            <a:hlinkClick r:id="rId3" action="ppaction://hlinksldjump"/>
          </p:cNvPr>
          <p:cNvSpPr>
            <a:spLocks noChangeArrowheads="1"/>
          </p:cNvSpPr>
          <p:nvPr/>
        </p:nvSpPr>
        <p:spPr bwMode="auto">
          <a:xfrm rot="10800000">
            <a:off x="4392613" y="4594236"/>
            <a:ext cx="504825" cy="431800"/>
          </a:xfrm>
          <a:prstGeom prst="rightArrow">
            <a:avLst>
              <a:gd name="adj1" fmla="val 55880"/>
              <a:gd name="adj2" fmla="val 67278"/>
            </a:avLst>
          </a:prstGeom>
          <a:solidFill>
            <a:schemeClr val="accent2"/>
          </a:solidFill>
          <a:ln w="9525" algn="ctr">
            <a:noFill/>
            <a:miter lim="800000"/>
            <a:headEnd/>
            <a:tailEnd/>
          </a:ln>
        </p:spPr>
        <p:txBody>
          <a:bodyPr wrap="none" anchor="ctr"/>
          <a:lstStyle/>
          <a:p>
            <a:pPr algn="ctr" eaLnBrk="1" hangingPunct="1"/>
            <a:endParaRPr lang="nl-NL" altLang="el-GR"/>
          </a:p>
        </p:txBody>
      </p:sp>
      <p:sp>
        <p:nvSpPr>
          <p:cNvPr id="32" name="Rectangle 18">
            <a:hlinkClick r:id="rId4" action="ppaction://hlinksldjump"/>
          </p:cNvPr>
          <p:cNvSpPr>
            <a:spLocks noChangeArrowheads="1"/>
          </p:cNvSpPr>
          <p:nvPr/>
        </p:nvSpPr>
        <p:spPr bwMode="auto">
          <a:xfrm>
            <a:off x="103157" y="5311789"/>
            <a:ext cx="1371600" cy="457200"/>
          </a:xfrm>
          <a:prstGeom prst="rect">
            <a:avLst/>
          </a:prstGeom>
          <a:solidFill>
            <a:schemeClr val="tx1">
              <a:lumMod val="75000"/>
              <a:lumOff val="25000"/>
            </a:schemeClr>
          </a:solidFill>
          <a:ln>
            <a:headEnd/>
            <a:tailEnd/>
          </a:ln>
        </p:spPr>
        <p:style>
          <a:lnRef idx="0">
            <a:schemeClr val="accent4"/>
          </a:lnRef>
          <a:fillRef idx="3">
            <a:schemeClr val="accent4"/>
          </a:fillRef>
          <a:effectRef idx="3">
            <a:schemeClr val="accent4"/>
          </a:effectRef>
          <a:fontRef idx="minor">
            <a:schemeClr val="lt1"/>
          </a:fontRef>
        </p:style>
        <p:txBody>
          <a:bodyPr wrap="none" tIns="187200" bIns="187200" anchor="ctr"/>
          <a:lstStyle/>
          <a:p>
            <a:pPr algn="ctr" eaLnBrk="1" hangingPunct="1">
              <a:defRPr/>
            </a:pPr>
            <a:r>
              <a:rPr lang="nl-NL" sz="2000" dirty="0">
                <a:solidFill>
                  <a:schemeClr val="bg1"/>
                </a:solidFill>
                <a:hlinkClick r:id="rId4" action="ppaction://hlinksldjump"/>
              </a:rPr>
              <a:t>SCG-ALK</a:t>
            </a:r>
            <a:endParaRPr lang="en-GB" sz="2000" dirty="0">
              <a:solidFill>
                <a:schemeClr val="bg1"/>
              </a:solidFill>
            </a:endParaRPr>
          </a:p>
        </p:txBody>
      </p:sp>
      <p:sp>
        <p:nvSpPr>
          <p:cNvPr id="33" name="Rectangle 19">
            <a:hlinkClick r:id="rId5" action="ppaction://hlinksldjump"/>
          </p:cNvPr>
          <p:cNvSpPr>
            <a:spLocks noChangeArrowheads="1"/>
          </p:cNvSpPr>
          <p:nvPr/>
        </p:nvSpPr>
        <p:spPr bwMode="auto">
          <a:xfrm>
            <a:off x="3760773" y="5120339"/>
            <a:ext cx="3017520" cy="548640"/>
          </a:xfrm>
          <a:prstGeom prst="rect">
            <a:avLst/>
          </a:prstGeom>
          <a:solidFill>
            <a:srgbClr val="7030A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1" hangingPunct="1">
              <a:spcBef>
                <a:spcPct val="50000"/>
              </a:spcBef>
              <a:defRPr/>
            </a:pPr>
            <a:r>
              <a:rPr lang="nl-NL" sz="2000" dirty="0">
                <a:hlinkClick r:id="rId6" action="ppaction://hlinksldjump"/>
              </a:rPr>
              <a:t>Surface area and porocity</a:t>
            </a:r>
            <a:endParaRPr lang="en-GB" sz="2000" dirty="0"/>
          </a:p>
        </p:txBody>
      </p:sp>
      <p:sp>
        <p:nvSpPr>
          <p:cNvPr id="24" name="Text Box 16">
            <a:hlinkClick r:id="rId7" action="ppaction://hlinksldjump"/>
          </p:cNvPr>
          <p:cNvSpPr txBox="1">
            <a:spLocks noChangeArrowheads="1"/>
          </p:cNvSpPr>
          <p:nvPr/>
        </p:nvSpPr>
        <p:spPr bwMode="auto">
          <a:xfrm>
            <a:off x="1603355" y="4740285"/>
            <a:ext cx="1371600" cy="457200"/>
          </a:xfrm>
          <a:prstGeom prst="rect">
            <a:avLst/>
          </a:prstGeom>
          <a:solidFill>
            <a:srgbClr val="FFC000">
              <a:alpha val="53000"/>
            </a:srgbClr>
          </a:solidFill>
          <a:ln>
            <a:headEnd/>
            <a:tailEnd/>
          </a:ln>
        </p:spPr>
        <p:style>
          <a:lnRef idx="0">
            <a:schemeClr val="accent1"/>
          </a:lnRef>
          <a:fillRef idx="3">
            <a:schemeClr val="accent1"/>
          </a:fillRef>
          <a:effectRef idx="3">
            <a:schemeClr val="accent1"/>
          </a:effectRef>
          <a:fontRef idx="minor">
            <a:schemeClr val="lt1"/>
          </a:fontRef>
        </p:style>
        <p:txBody>
          <a:bodyPr tIns="187200" bIns="187200">
            <a:spAutoFit/>
          </a:bodyPr>
          <a:lstStyle/>
          <a:p>
            <a:pPr algn="ctr" eaLnBrk="1" hangingPunct="1">
              <a:spcBef>
                <a:spcPct val="50000"/>
              </a:spcBef>
              <a:defRPr/>
            </a:pPr>
            <a:r>
              <a:rPr lang="nl-NL" sz="2000" dirty="0">
                <a:solidFill>
                  <a:schemeClr val="bg1"/>
                </a:solidFill>
                <a:hlinkClick r:id="rId7" action="ppaction://hlinksldjump"/>
              </a:rPr>
              <a:t>SCG-P</a:t>
            </a:r>
            <a:endParaRPr lang="en-GB" sz="2000" dirty="0">
              <a:solidFill>
                <a:schemeClr val="bg1"/>
              </a:solidFill>
            </a:endParaRPr>
          </a:p>
        </p:txBody>
      </p:sp>
      <p:sp>
        <p:nvSpPr>
          <p:cNvPr id="4114" name="Text Box 7"/>
          <p:cNvSpPr txBox="1">
            <a:spLocks noChangeArrowheads="1"/>
          </p:cNvSpPr>
          <p:nvPr/>
        </p:nvSpPr>
        <p:spPr bwMode="auto">
          <a:xfrm>
            <a:off x="1512888" y="0"/>
            <a:ext cx="9248775" cy="1384300"/>
          </a:xfrm>
          <a:prstGeom prst="rect">
            <a:avLst/>
          </a:prstGeom>
          <a:noFill/>
          <a:ln w="9525">
            <a:noFill/>
            <a:miter lim="800000"/>
            <a:headEnd/>
            <a:tailEnd/>
          </a:ln>
        </p:spPr>
        <p:txBody>
          <a:bodyPr>
            <a:spAutoFit/>
          </a:bodyPr>
          <a:lstStyle/>
          <a:p>
            <a:pPr algn="ctr"/>
            <a:r>
              <a:rPr lang="en-US" sz="2800" b="1"/>
              <a:t>Spent coffee grains biochar activation and its effects on the characteristics of the final products to be used as sorbents or catalysts support</a:t>
            </a:r>
          </a:p>
        </p:txBody>
      </p:sp>
      <p:sp>
        <p:nvSpPr>
          <p:cNvPr id="4115" name="Text Box 8"/>
          <p:cNvSpPr txBox="1">
            <a:spLocks noChangeArrowheads="1"/>
          </p:cNvSpPr>
          <p:nvPr/>
        </p:nvSpPr>
        <p:spPr bwMode="auto">
          <a:xfrm>
            <a:off x="360363" y="1458913"/>
            <a:ext cx="10874375" cy="1323975"/>
          </a:xfrm>
          <a:prstGeom prst="rect">
            <a:avLst/>
          </a:prstGeom>
          <a:noFill/>
          <a:ln w="9525">
            <a:noFill/>
            <a:miter lim="800000"/>
            <a:headEnd/>
            <a:tailEnd/>
          </a:ln>
        </p:spPr>
        <p:txBody>
          <a:bodyPr>
            <a:spAutoFit/>
          </a:bodyPr>
          <a:lstStyle/>
          <a:p>
            <a:pPr algn="ctr"/>
            <a:r>
              <a:rPr lang="en-US" sz="1600"/>
              <a:t>Nikolaos Mourgkogiannis, Ioannis Nikolopoulos, Eleana Kordouli, Christos Kordulis, Alexis Lycourghiotis, </a:t>
            </a:r>
          </a:p>
          <a:p>
            <a:pPr algn="ctr"/>
            <a:r>
              <a:rPr lang="en-US" sz="1600"/>
              <a:t>Hrissi K. Karapanagioti</a:t>
            </a:r>
            <a:r>
              <a:rPr lang="en-US" altLang="el-GR" sz="1600"/>
              <a:t> *</a:t>
            </a:r>
            <a:endParaRPr lang="en-US" sz="1600"/>
          </a:p>
          <a:p>
            <a:pPr algn="ctr" eaLnBrk="1" hangingPunct="1"/>
            <a:endParaRPr lang="en-US" altLang="el-GR" sz="1600"/>
          </a:p>
          <a:p>
            <a:pPr algn="ctr" eaLnBrk="1" hangingPunct="1"/>
            <a:r>
              <a:rPr lang="en-US" altLang="el-GR" sz="1600"/>
              <a:t> Department of Chemistry, University of Patras, 26504, Patras, Greece</a:t>
            </a:r>
          </a:p>
          <a:p>
            <a:pPr algn="ctr" eaLnBrk="1" hangingPunct="1"/>
            <a:r>
              <a:rPr lang="en-US" altLang="el-GR" sz="1600"/>
              <a:t>* Corresponding author: E-mail: karapanagioti@upatras.gr, Tel +30 2610996728 </a:t>
            </a:r>
          </a:p>
        </p:txBody>
      </p:sp>
      <p:pic>
        <p:nvPicPr>
          <p:cNvPr id="4116" name="Picture 18" descr="http://www.upatras.gr/sites/www.upatras.gr/files/logo-up-4color-stamp.jpg"/>
          <p:cNvPicPr>
            <a:picLocks noChangeAspect="1" noChangeArrowheads="1"/>
          </p:cNvPicPr>
          <p:nvPr/>
        </p:nvPicPr>
        <p:blipFill>
          <a:blip r:embed="rId8"/>
          <a:srcRect/>
          <a:stretch>
            <a:fillRect/>
          </a:stretch>
        </p:blipFill>
        <p:spPr bwMode="auto">
          <a:xfrm>
            <a:off x="0" y="-23813"/>
            <a:ext cx="1512888" cy="1512888"/>
          </a:xfrm>
          <a:prstGeom prst="rect">
            <a:avLst/>
          </a:prstGeom>
          <a:noFill/>
          <a:ln w="9525">
            <a:noFill/>
            <a:miter lim="800000"/>
            <a:headEnd/>
            <a:tailEnd/>
          </a:ln>
        </p:spPr>
      </p:pic>
      <p:sp>
        <p:nvSpPr>
          <p:cNvPr id="13" name="Rectangle 18">
            <a:hlinkClick r:id="rId9" action="ppaction://hlinksldjump"/>
          </p:cNvPr>
          <p:cNvSpPr>
            <a:spLocks noChangeArrowheads="1"/>
          </p:cNvSpPr>
          <p:nvPr/>
        </p:nvSpPr>
        <p:spPr bwMode="auto">
          <a:xfrm>
            <a:off x="1603355" y="5883293"/>
            <a:ext cx="1371600" cy="457200"/>
          </a:xfrm>
          <a:prstGeom prst="rect">
            <a:avLst/>
          </a:prstGeom>
          <a:solidFill>
            <a:srgbClr val="002060"/>
          </a:solidFill>
          <a:ln>
            <a:headEnd/>
            <a:tailEnd/>
          </a:ln>
        </p:spPr>
        <p:style>
          <a:lnRef idx="0">
            <a:schemeClr val="accent4"/>
          </a:lnRef>
          <a:fillRef idx="3">
            <a:schemeClr val="accent4"/>
          </a:fillRef>
          <a:effectRef idx="3">
            <a:schemeClr val="accent4"/>
          </a:effectRef>
          <a:fontRef idx="minor">
            <a:schemeClr val="lt1"/>
          </a:fontRef>
        </p:style>
        <p:txBody>
          <a:bodyPr wrap="none" tIns="187200" bIns="187200" anchor="ctr"/>
          <a:lstStyle/>
          <a:p>
            <a:pPr algn="ctr" eaLnBrk="1" hangingPunct="1">
              <a:defRPr/>
            </a:pPr>
            <a:r>
              <a:rPr lang="en-GB" sz="2000" dirty="0">
                <a:solidFill>
                  <a:schemeClr val="bg1"/>
                </a:solidFill>
                <a:hlinkClick r:id="rId9" action="ppaction://hlinksldjump"/>
              </a:rPr>
              <a:t>SCG-S </a:t>
            </a:r>
            <a:endParaRPr lang="en-GB" sz="2000" dirty="0">
              <a:solidFill>
                <a:schemeClr val="bg1"/>
              </a:solidFill>
            </a:endParaRPr>
          </a:p>
        </p:txBody>
      </p:sp>
      <p:sp>
        <p:nvSpPr>
          <p:cNvPr id="14" name="Rectangle 19">
            <a:hlinkClick r:id="rId5" action="ppaction://hlinksldjump"/>
          </p:cNvPr>
          <p:cNvSpPr>
            <a:spLocks noChangeArrowheads="1"/>
          </p:cNvSpPr>
          <p:nvPr/>
        </p:nvSpPr>
        <p:spPr bwMode="auto">
          <a:xfrm>
            <a:off x="3760773" y="5763281"/>
            <a:ext cx="3017520" cy="548640"/>
          </a:xfrm>
          <a:prstGeom prst="rect">
            <a:avLst/>
          </a:prstGeom>
          <a:solidFill>
            <a:schemeClr val="accent2">
              <a:lumMod val="40000"/>
              <a:lumOff val="60000"/>
            </a:schemeClr>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1" hangingPunct="1">
              <a:defRPr/>
            </a:pPr>
            <a:r>
              <a:rPr lang="nl-NL" sz="2000" dirty="0">
                <a:solidFill>
                  <a:schemeClr val="bg1"/>
                </a:solidFill>
                <a:hlinkClick r:id="rId10" action="ppaction://hlinksldjump"/>
              </a:rPr>
              <a:t>Suspension pH</a:t>
            </a:r>
            <a:endParaRPr lang="en-GB" sz="2000" dirty="0">
              <a:solidFill>
                <a:schemeClr val="bg1"/>
              </a:solidFill>
            </a:endParaRPr>
          </a:p>
        </p:txBody>
      </p:sp>
      <p:sp>
        <p:nvSpPr>
          <p:cNvPr id="15" name="Rectangle 19">
            <a:hlinkClick r:id="rId5" action="ppaction://hlinksldjump"/>
          </p:cNvPr>
          <p:cNvSpPr>
            <a:spLocks noChangeArrowheads="1"/>
          </p:cNvSpPr>
          <p:nvPr/>
        </p:nvSpPr>
        <p:spPr bwMode="auto">
          <a:xfrm>
            <a:off x="7458425" y="5763281"/>
            <a:ext cx="3017520" cy="548640"/>
          </a:xfrm>
          <a:prstGeom prst="rect">
            <a:avLst/>
          </a:prstGeom>
          <a:solidFill>
            <a:schemeClr val="bg2">
              <a:lumMod val="20000"/>
              <a:lumOff val="80000"/>
            </a:schemeClr>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1" hangingPunct="1">
              <a:defRPr/>
            </a:pPr>
            <a:r>
              <a:rPr lang="en-GB" sz="2000" dirty="0">
                <a:solidFill>
                  <a:schemeClr val="bg1"/>
                </a:solidFill>
                <a:hlinkClick r:id="rId11" action="ppaction://hlinksldjump"/>
              </a:rPr>
              <a:t>SEM/EDS</a:t>
            </a:r>
            <a:endParaRPr lang="en-GB" sz="2000" dirty="0">
              <a:solidFill>
                <a:schemeClr val="bg1"/>
              </a:solidFill>
            </a:endParaRPr>
          </a:p>
        </p:txBody>
      </p:sp>
      <p:sp>
        <p:nvSpPr>
          <p:cNvPr id="16" name="Rectangle 19">
            <a:hlinkClick r:id="rId5" action="ppaction://hlinksldjump"/>
          </p:cNvPr>
          <p:cNvSpPr>
            <a:spLocks noChangeArrowheads="1"/>
          </p:cNvSpPr>
          <p:nvPr/>
        </p:nvSpPr>
        <p:spPr bwMode="auto">
          <a:xfrm>
            <a:off x="7458425" y="4454533"/>
            <a:ext cx="3017520" cy="548640"/>
          </a:xfrm>
          <a:prstGeom prst="rect">
            <a:avLst/>
          </a:prstGeom>
          <a:solidFill>
            <a:schemeClr val="accent6">
              <a:lumMod val="75000"/>
            </a:schemeClr>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1" hangingPunct="1">
              <a:defRPr/>
            </a:pPr>
            <a:r>
              <a:rPr lang="nl-NL" sz="2000" dirty="0">
                <a:solidFill>
                  <a:schemeClr val="bg1"/>
                </a:solidFill>
                <a:hlinkClick r:id="rId12" action="ppaction://hlinksldjump"/>
              </a:rPr>
              <a:t>FTIR analysis</a:t>
            </a:r>
            <a:endParaRPr lang="en-GB" sz="2000" dirty="0">
              <a:solidFill>
                <a:schemeClr val="bg1"/>
              </a:solidFill>
            </a:endParaRPr>
          </a:p>
        </p:txBody>
      </p:sp>
      <p:sp>
        <p:nvSpPr>
          <p:cNvPr id="17" name="Rectangle 19">
            <a:hlinkClick r:id="rId5" action="ppaction://hlinksldjump"/>
          </p:cNvPr>
          <p:cNvSpPr>
            <a:spLocks noChangeArrowheads="1"/>
          </p:cNvSpPr>
          <p:nvPr/>
        </p:nvSpPr>
        <p:spPr bwMode="auto">
          <a:xfrm>
            <a:off x="1603355" y="5311789"/>
            <a:ext cx="1371600" cy="457200"/>
          </a:xfrm>
          <a:prstGeom prst="rect">
            <a:avLst/>
          </a:prstGeom>
          <a:solidFill>
            <a:schemeClr val="tx2">
              <a:lumMod val="65000"/>
              <a:lumOff val="35000"/>
            </a:schemeClr>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1" hangingPunct="1">
              <a:defRPr/>
            </a:pPr>
            <a:r>
              <a:rPr lang="en-US" sz="2000" dirty="0">
                <a:solidFill>
                  <a:schemeClr val="tx1"/>
                </a:solidFill>
                <a:hlinkClick r:id="rId5" action="ppaction://hlinksldjump"/>
              </a:rPr>
              <a:t>W-SCG</a:t>
            </a:r>
            <a:endParaRPr lang="en-GB" sz="2000" dirty="0">
              <a:solidFill>
                <a:schemeClr val="tx1"/>
              </a:solidFill>
            </a:endParaRPr>
          </a:p>
        </p:txBody>
      </p:sp>
      <p:sp>
        <p:nvSpPr>
          <p:cNvPr id="18" name="Rectangle 19">
            <a:hlinkClick r:id="rId5" action="ppaction://hlinksldjump"/>
          </p:cNvPr>
          <p:cNvSpPr>
            <a:spLocks noChangeArrowheads="1"/>
          </p:cNvSpPr>
          <p:nvPr/>
        </p:nvSpPr>
        <p:spPr bwMode="auto">
          <a:xfrm>
            <a:off x="7458425" y="5097475"/>
            <a:ext cx="3017520" cy="548640"/>
          </a:xfrm>
          <a:prstGeom prst="rect">
            <a:avLst/>
          </a:prstGeom>
          <a:solidFill>
            <a:schemeClr val="accent2">
              <a:lumMod val="40000"/>
              <a:lumOff val="60000"/>
            </a:schemeClr>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1" hangingPunct="1">
              <a:defRPr/>
            </a:pPr>
            <a:r>
              <a:rPr lang="en-GB" sz="2000" dirty="0">
                <a:solidFill>
                  <a:schemeClr val="bg1"/>
                </a:solidFill>
                <a:hlinkClick r:id="rId13" action="ppaction://hlinksldjump"/>
              </a:rPr>
              <a:t>Ash Content</a:t>
            </a:r>
            <a:endParaRPr lang="en-GB" sz="2000" dirty="0">
              <a:solidFill>
                <a:schemeClr val="bg1"/>
              </a:solidFill>
            </a:endParaRPr>
          </a:p>
        </p:txBody>
      </p:sp>
      <p:sp>
        <p:nvSpPr>
          <p:cNvPr id="19" name="Rectangle 18">
            <a:hlinkClick r:id="rId14" action="ppaction://hlinksldjump"/>
          </p:cNvPr>
          <p:cNvSpPr>
            <a:spLocks noChangeArrowheads="1"/>
          </p:cNvSpPr>
          <p:nvPr/>
        </p:nvSpPr>
        <p:spPr bwMode="auto">
          <a:xfrm>
            <a:off x="117435" y="4740285"/>
            <a:ext cx="1371600" cy="457200"/>
          </a:xfrm>
          <a:prstGeom prst="rect">
            <a:avLst/>
          </a:prstGeom>
          <a:solidFill>
            <a:schemeClr val="tx1">
              <a:lumMod val="95000"/>
              <a:lumOff val="5000"/>
            </a:schemeClr>
          </a:solidFill>
          <a:ln>
            <a:headEnd/>
            <a:tailEnd/>
          </a:ln>
        </p:spPr>
        <p:style>
          <a:lnRef idx="0">
            <a:schemeClr val="accent4"/>
          </a:lnRef>
          <a:fillRef idx="3">
            <a:schemeClr val="accent4"/>
          </a:fillRef>
          <a:effectRef idx="3">
            <a:schemeClr val="accent4"/>
          </a:effectRef>
          <a:fontRef idx="minor">
            <a:schemeClr val="lt1"/>
          </a:fontRef>
        </p:style>
        <p:txBody>
          <a:bodyPr wrap="none" tIns="187200" bIns="187200" anchor="ctr"/>
          <a:lstStyle/>
          <a:p>
            <a:pPr algn="ctr" eaLnBrk="1" hangingPunct="1">
              <a:defRPr/>
            </a:pPr>
            <a:r>
              <a:rPr lang="nl-NL" sz="2000" dirty="0">
                <a:solidFill>
                  <a:schemeClr val="bg1"/>
                </a:solidFill>
                <a:hlinkClick r:id="rId14" action="ppaction://hlinksldjump"/>
              </a:rPr>
              <a:t>SCG</a:t>
            </a:r>
            <a:endParaRPr lang="en-GB" sz="2000" dirty="0">
              <a:solidFill>
                <a:schemeClr val="bg1"/>
              </a:solidFill>
            </a:endParaRPr>
          </a:p>
        </p:txBody>
      </p:sp>
      <p:pic>
        <p:nvPicPr>
          <p:cNvPr id="20" name="Picture 2" descr="https://egu2020.eu/cc_by_logo_png.png"/>
          <p:cNvPicPr preferRelativeResize="0">
            <a:picLocks noChangeArrowheads="1"/>
          </p:cNvPicPr>
          <p:nvPr/>
        </p:nvPicPr>
        <p:blipFill>
          <a:blip r:embed="rId15" cstate="print"/>
          <a:srcRect/>
          <a:stretch>
            <a:fillRect/>
          </a:stretch>
        </p:blipFill>
        <p:spPr bwMode="auto">
          <a:xfrm>
            <a:off x="-25441" y="6026169"/>
            <a:ext cx="1371600" cy="457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noChangeArrowheads="1"/>
          </p:cNvSpPr>
          <p:nvPr>
            <p:ph type="title"/>
          </p:nvPr>
        </p:nvSpPr>
        <p:spPr>
          <a:xfrm>
            <a:off x="504825" y="719138"/>
            <a:ext cx="10369550" cy="360362"/>
          </a:xfrm>
        </p:spPr>
        <p:txBody>
          <a:bodyPr/>
          <a:lstStyle/>
          <a:p>
            <a:pPr eaLnBrk="1" hangingPunct="1"/>
            <a:r>
              <a:rPr lang="nl-NL" altLang="el-GR"/>
              <a:t>SEM</a:t>
            </a:r>
            <a:r>
              <a:rPr lang="en-GB" altLang="el-GR"/>
              <a:t/>
            </a:r>
            <a:br>
              <a:rPr lang="en-GB" altLang="el-GR"/>
            </a:br>
            <a:endParaRPr lang="el-GR" altLang="el-GR"/>
          </a:p>
        </p:txBody>
      </p:sp>
      <p:sp>
        <p:nvSpPr>
          <p:cNvPr id="22531" name="Oval 49">
            <a:hlinkClick r:id="rId2" action="ppaction://hlinksldjump"/>
          </p:cNvPr>
          <p:cNvSpPr>
            <a:spLocks noChangeArrowheads="1"/>
          </p:cNvSpPr>
          <p:nvPr/>
        </p:nvSpPr>
        <p:spPr bwMode="auto">
          <a:xfrm>
            <a:off x="10656888" y="5543550"/>
            <a:ext cx="576262" cy="576263"/>
          </a:xfrm>
          <a:prstGeom prst="ellipse">
            <a:avLst/>
          </a:prstGeom>
          <a:solidFill>
            <a:schemeClr val="tx1"/>
          </a:solidFill>
          <a:ln w="9525" algn="ctr">
            <a:solidFill>
              <a:schemeClr val="tx1"/>
            </a:solidFill>
            <a:round/>
            <a:headEnd/>
            <a:tailEnd/>
          </a:ln>
        </p:spPr>
        <p:txBody>
          <a:bodyPr wrap="none" anchor="ctr"/>
          <a:lstStyle/>
          <a:p>
            <a:pPr algn="ctr" eaLnBrk="1" hangingPunct="1"/>
            <a:r>
              <a:rPr lang="nl-NL" altLang="el-GR" sz="2400" b="1">
                <a:solidFill>
                  <a:schemeClr val="bg1"/>
                </a:solidFill>
              </a:rPr>
              <a:t>X</a:t>
            </a:r>
            <a:endParaRPr lang="en-GB" altLang="el-GR" sz="2400" b="1">
              <a:solidFill>
                <a:schemeClr val="bg1"/>
              </a:solidFill>
            </a:endParaRPr>
          </a:p>
        </p:txBody>
      </p:sp>
      <p:pic>
        <p:nvPicPr>
          <p:cNvPr id="22532" name="Picture 2"/>
          <p:cNvPicPr>
            <a:picLocks noChangeAspect="1" noChangeArrowheads="1"/>
          </p:cNvPicPr>
          <p:nvPr/>
        </p:nvPicPr>
        <p:blipFill>
          <a:blip r:embed="rId3"/>
          <a:srcRect/>
          <a:stretch>
            <a:fillRect/>
          </a:stretch>
        </p:blipFill>
        <p:spPr bwMode="auto">
          <a:xfrm>
            <a:off x="1728788" y="647700"/>
            <a:ext cx="2641600" cy="2952750"/>
          </a:xfrm>
          <a:prstGeom prst="rect">
            <a:avLst/>
          </a:prstGeom>
          <a:noFill/>
          <a:ln w="9525">
            <a:noFill/>
            <a:miter lim="800000"/>
            <a:headEnd/>
            <a:tailEnd/>
          </a:ln>
        </p:spPr>
      </p:pic>
      <p:pic>
        <p:nvPicPr>
          <p:cNvPr id="22533" name="Εικόνα 2"/>
          <p:cNvPicPr>
            <a:picLocks noChangeAspect="1" noChangeArrowheads="1"/>
          </p:cNvPicPr>
          <p:nvPr/>
        </p:nvPicPr>
        <p:blipFill>
          <a:blip r:embed="rId4"/>
          <a:srcRect/>
          <a:stretch>
            <a:fillRect/>
          </a:stretch>
        </p:blipFill>
        <p:spPr bwMode="auto">
          <a:xfrm>
            <a:off x="4824413" y="2374900"/>
            <a:ext cx="2232025" cy="2081213"/>
          </a:xfrm>
          <a:prstGeom prst="rect">
            <a:avLst/>
          </a:prstGeom>
          <a:noFill/>
          <a:ln w="9525">
            <a:noFill/>
            <a:miter lim="800000"/>
            <a:headEnd/>
            <a:tailEnd/>
          </a:ln>
        </p:spPr>
      </p:pic>
      <p:pic>
        <p:nvPicPr>
          <p:cNvPr id="22534" name="Εικόνα 6"/>
          <p:cNvPicPr>
            <a:picLocks noChangeAspect="1" noChangeArrowheads="1"/>
          </p:cNvPicPr>
          <p:nvPr/>
        </p:nvPicPr>
        <p:blipFill>
          <a:blip r:embed="rId5"/>
          <a:srcRect/>
          <a:stretch>
            <a:fillRect/>
          </a:stretch>
        </p:blipFill>
        <p:spPr bwMode="auto">
          <a:xfrm>
            <a:off x="7526338" y="638175"/>
            <a:ext cx="2914650" cy="4618038"/>
          </a:xfrm>
          <a:prstGeom prst="rect">
            <a:avLst/>
          </a:prstGeom>
          <a:noFill/>
          <a:ln w="9525">
            <a:noFill/>
            <a:miter lim="800000"/>
            <a:headEnd/>
            <a:tailEnd/>
          </a:ln>
        </p:spPr>
      </p:pic>
      <p:sp>
        <p:nvSpPr>
          <p:cNvPr id="22535" name="6 - TextBox"/>
          <p:cNvSpPr txBox="1">
            <a:spLocks noChangeArrowheads="1"/>
          </p:cNvSpPr>
          <p:nvPr/>
        </p:nvSpPr>
        <p:spPr bwMode="auto">
          <a:xfrm>
            <a:off x="2135188" y="3671888"/>
            <a:ext cx="2360612" cy="457200"/>
          </a:xfrm>
          <a:prstGeom prst="rect">
            <a:avLst/>
          </a:prstGeom>
          <a:noFill/>
          <a:ln w="9525">
            <a:noFill/>
            <a:miter lim="800000"/>
            <a:headEnd/>
            <a:tailEnd/>
          </a:ln>
        </p:spPr>
        <p:txBody>
          <a:bodyPr wrap="none">
            <a:spAutoFit/>
          </a:bodyPr>
          <a:lstStyle/>
          <a:p>
            <a:pPr eaLnBrk="1" hangingPunct="1"/>
            <a:r>
              <a:rPr lang="en-US" altLang="el-GR" sz="2400">
                <a:latin typeface="Times New Roman" pitchFamily="18" charset="0"/>
              </a:rPr>
              <a:t>SEM, JEOL 6300</a:t>
            </a:r>
            <a:endParaRPr lang="el-GR" altLang="el-GR" sz="2400">
              <a:latin typeface="Times New Roman" pitchFamily="18" charset="0"/>
            </a:endParaRPr>
          </a:p>
        </p:txBody>
      </p:sp>
      <p:sp>
        <p:nvSpPr>
          <p:cNvPr id="22536" name="7 - TextBox"/>
          <p:cNvSpPr txBox="1">
            <a:spLocks noChangeArrowheads="1"/>
          </p:cNvSpPr>
          <p:nvPr/>
        </p:nvSpPr>
        <p:spPr bwMode="auto">
          <a:xfrm>
            <a:off x="4521200" y="1450975"/>
            <a:ext cx="3313113" cy="822325"/>
          </a:xfrm>
          <a:prstGeom prst="rect">
            <a:avLst/>
          </a:prstGeom>
          <a:noFill/>
          <a:ln w="9525">
            <a:noFill/>
            <a:miter lim="800000"/>
            <a:headEnd/>
            <a:tailEnd/>
          </a:ln>
        </p:spPr>
        <p:txBody>
          <a:bodyPr>
            <a:spAutoFit/>
          </a:bodyPr>
          <a:lstStyle/>
          <a:p>
            <a:pPr eaLnBrk="1" hangingPunct="1"/>
            <a:r>
              <a:rPr lang="en-US" altLang="el-GR" sz="2400">
                <a:latin typeface="Times New Roman" pitchFamily="18" charset="0"/>
              </a:rPr>
              <a:t> Gold sputtering JEOL, JFC-1100.</a:t>
            </a:r>
            <a:endParaRPr lang="el-GR" altLang="el-GR" sz="2400">
              <a:latin typeface="Times New Roman" pitchFamily="18" charset="0"/>
            </a:endParaRPr>
          </a:p>
        </p:txBody>
      </p:sp>
      <p:sp>
        <p:nvSpPr>
          <p:cNvPr id="22537" name="8 - TextBox"/>
          <p:cNvSpPr txBox="1">
            <a:spLocks noChangeArrowheads="1"/>
          </p:cNvSpPr>
          <p:nvPr/>
        </p:nvSpPr>
        <p:spPr bwMode="auto">
          <a:xfrm>
            <a:off x="8064500" y="5462588"/>
            <a:ext cx="1479550" cy="457200"/>
          </a:xfrm>
          <a:prstGeom prst="rect">
            <a:avLst/>
          </a:prstGeom>
          <a:noFill/>
          <a:ln w="9525">
            <a:noFill/>
            <a:miter lim="800000"/>
            <a:headEnd/>
            <a:tailEnd/>
          </a:ln>
        </p:spPr>
        <p:txBody>
          <a:bodyPr wrap="none">
            <a:spAutoFit/>
          </a:bodyPr>
          <a:lstStyle/>
          <a:p>
            <a:pPr eaLnBrk="1" hangingPunct="1"/>
            <a:r>
              <a:rPr lang="en-US" altLang="el-GR" sz="2400">
                <a:latin typeface="Times New Roman" pitchFamily="18" charset="0"/>
              </a:rPr>
              <a:t>SEM parts</a:t>
            </a:r>
            <a:endParaRPr lang="el-GR" altLang="el-GR" sz="2400">
              <a:latin typeface="Times New Roman" pitchFamily="18" charset="0"/>
            </a:endParaRPr>
          </a:p>
        </p:txBody>
      </p:sp>
      <p:pic>
        <p:nvPicPr>
          <p:cNvPr id="22538" name="Picture 1" descr="C:\Users\καλλιόπη\Desktop\επιφανεια εργασιας 2\ΦΩΤΟΓΡΑΦΙΕΣ\Φωτογραφία0144.jpg"/>
          <p:cNvPicPr>
            <a:picLocks noChangeAspect="1" noChangeArrowheads="1"/>
          </p:cNvPicPr>
          <p:nvPr/>
        </p:nvPicPr>
        <p:blipFill>
          <a:blip r:embed="rId6"/>
          <a:srcRect/>
          <a:stretch>
            <a:fillRect/>
          </a:stretch>
        </p:blipFill>
        <p:spPr bwMode="auto">
          <a:xfrm>
            <a:off x="1765300" y="4103688"/>
            <a:ext cx="2747963" cy="2060575"/>
          </a:xfrm>
          <a:prstGeom prst="rect">
            <a:avLst/>
          </a:prstGeom>
          <a:noFill/>
          <a:ln w="9525">
            <a:noFill/>
            <a:miter lim="800000"/>
            <a:headEnd/>
            <a:tailEnd/>
          </a:ln>
        </p:spPr>
      </p:pic>
      <p:pic>
        <p:nvPicPr>
          <p:cNvPr id="22539" name="Picture 18" descr="http://www.upatras.gr/sites/www.upatras.gr/files/logo-up-4color-stamp.jpg"/>
          <p:cNvPicPr>
            <a:picLocks noChangeAspect="1" noChangeArrowheads="1"/>
          </p:cNvPicPr>
          <p:nvPr/>
        </p:nvPicPr>
        <p:blipFill>
          <a:blip r:embed="rId7"/>
          <a:srcRect/>
          <a:stretch>
            <a:fillRect/>
          </a:stretch>
        </p:blipFill>
        <p:spPr bwMode="auto">
          <a:xfrm>
            <a:off x="0" y="-68263"/>
            <a:ext cx="1512888" cy="1512888"/>
          </a:xfrm>
          <a:prstGeom prst="rect">
            <a:avLst/>
          </a:prstGeom>
          <a:noFill/>
          <a:ln w="9525">
            <a:noFill/>
            <a:miter lim="800000"/>
            <a:headEnd/>
            <a:tailEnd/>
          </a:ln>
        </p:spPr>
      </p:pic>
      <p:pic>
        <p:nvPicPr>
          <p:cNvPr id="12" name="Picture 2" descr="https://egu2020.eu/cc_by_logo_png.png"/>
          <p:cNvPicPr preferRelativeResize="0">
            <a:picLocks noChangeArrowheads="1"/>
          </p:cNvPicPr>
          <p:nvPr/>
        </p:nvPicPr>
        <p:blipFill>
          <a:blip r:embed="rId8" cstate="print"/>
          <a:srcRect/>
          <a:stretch>
            <a:fillRect/>
          </a:stretch>
        </p:blipFill>
        <p:spPr bwMode="auto">
          <a:xfrm>
            <a:off x="-25441" y="5997597"/>
            <a:ext cx="1371600" cy="4572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ChangeArrowheads="1"/>
          </p:cNvSpPr>
          <p:nvPr>
            <p:ph type="title"/>
          </p:nvPr>
        </p:nvSpPr>
        <p:spPr>
          <a:xfrm>
            <a:off x="504825" y="719138"/>
            <a:ext cx="10369550" cy="360362"/>
          </a:xfrm>
        </p:spPr>
        <p:txBody>
          <a:bodyPr/>
          <a:lstStyle/>
          <a:p>
            <a:pPr eaLnBrk="1" hangingPunct="1"/>
            <a:r>
              <a:rPr lang="nl-NL" altLang="el-GR"/>
              <a:t>SEM</a:t>
            </a:r>
            <a:r>
              <a:rPr lang="en-GB" altLang="el-GR"/>
              <a:t/>
            </a:r>
            <a:br>
              <a:rPr lang="en-GB" altLang="el-GR"/>
            </a:br>
            <a:endParaRPr lang="el-GR" altLang="el-GR"/>
          </a:p>
        </p:txBody>
      </p:sp>
      <p:sp>
        <p:nvSpPr>
          <p:cNvPr id="23555" name="Text Box 21"/>
          <p:cNvSpPr txBox="1">
            <a:spLocks noChangeArrowheads="1"/>
          </p:cNvSpPr>
          <p:nvPr/>
        </p:nvSpPr>
        <p:spPr bwMode="auto">
          <a:xfrm>
            <a:off x="9648825" y="4943475"/>
            <a:ext cx="1873250" cy="457200"/>
          </a:xfrm>
          <a:prstGeom prst="rect">
            <a:avLst/>
          </a:prstGeom>
          <a:noFill/>
          <a:ln w="9525" algn="ctr">
            <a:noFill/>
            <a:miter lim="800000"/>
            <a:headEnd/>
            <a:tailEnd/>
          </a:ln>
        </p:spPr>
        <p:txBody>
          <a:bodyPr>
            <a:spAutoFit/>
          </a:bodyPr>
          <a:lstStyle/>
          <a:p>
            <a:pPr algn="ctr" eaLnBrk="1" hangingPunct="1">
              <a:spcBef>
                <a:spcPct val="50000"/>
              </a:spcBef>
            </a:pPr>
            <a:r>
              <a:rPr lang="nl-NL" altLang="el-GR" sz="2400" b="1">
                <a:solidFill>
                  <a:schemeClr val="accent2"/>
                </a:solidFill>
              </a:rPr>
              <a:t>1/3</a:t>
            </a:r>
            <a:endParaRPr lang="en-GB" altLang="el-GR" sz="2400" b="1">
              <a:solidFill>
                <a:schemeClr val="accent2"/>
              </a:solidFill>
            </a:endParaRPr>
          </a:p>
        </p:txBody>
      </p:sp>
      <p:sp>
        <p:nvSpPr>
          <p:cNvPr id="23556" name="AutoShape 22">
            <a:hlinkClick r:id="rId2" action="ppaction://hlinksldjump"/>
          </p:cNvPr>
          <p:cNvSpPr>
            <a:spLocks noChangeArrowheads="1"/>
          </p:cNvSpPr>
          <p:nvPr/>
        </p:nvSpPr>
        <p:spPr bwMode="auto">
          <a:xfrm>
            <a:off x="10440988" y="4248150"/>
            <a:ext cx="504825" cy="431800"/>
          </a:xfrm>
          <a:prstGeom prst="rightArrow">
            <a:avLst>
              <a:gd name="adj1" fmla="val 55880"/>
              <a:gd name="adj2" fmla="val 67278"/>
            </a:avLst>
          </a:prstGeom>
          <a:solidFill>
            <a:schemeClr val="accent2"/>
          </a:solidFill>
          <a:ln w="9525" algn="ctr">
            <a:noFill/>
            <a:miter lim="800000"/>
            <a:headEnd/>
            <a:tailEnd/>
          </a:ln>
        </p:spPr>
        <p:txBody>
          <a:bodyPr wrap="none" anchor="ctr"/>
          <a:lstStyle/>
          <a:p>
            <a:pPr algn="ctr" eaLnBrk="1" hangingPunct="1"/>
            <a:endParaRPr lang="nl-NL" altLang="el-GR"/>
          </a:p>
        </p:txBody>
      </p:sp>
      <p:sp>
        <p:nvSpPr>
          <p:cNvPr id="23557" name="7 - TextBox"/>
          <p:cNvSpPr txBox="1">
            <a:spLocks noChangeArrowheads="1"/>
          </p:cNvSpPr>
          <p:nvPr/>
        </p:nvSpPr>
        <p:spPr bwMode="auto">
          <a:xfrm>
            <a:off x="2376488" y="5240338"/>
            <a:ext cx="1211262" cy="369887"/>
          </a:xfrm>
          <a:prstGeom prst="rect">
            <a:avLst/>
          </a:prstGeom>
          <a:noFill/>
          <a:ln w="9525">
            <a:noFill/>
            <a:miter lim="800000"/>
            <a:headEnd/>
            <a:tailEnd/>
          </a:ln>
        </p:spPr>
        <p:txBody>
          <a:bodyPr wrap="none">
            <a:spAutoFit/>
          </a:bodyPr>
          <a:lstStyle/>
          <a:p>
            <a:pPr eaLnBrk="1" hangingPunct="1"/>
            <a:r>
              <a:rPr lang="en-US" altLang="el-GR"/>
              <a:t>Raw SCG</a:t>
            </a:r>
            <a:endParaRPr lang="el-GR" altLang="el-GR"/>
          </a:p>
        </p:txBody>
      </p:sp>
      <p:sp>
        <p:nvSpPr>
          <p:cNvPr id="23558" name="8 - TextBox"/>
          <p:cNvSpPr txBox="1">
            <a:spLocks noChangeArrowheads="1"/>
          </p:cNvSpPr>
          <p:nvPr/>
        </p:nvSpPr>
        <p:spPr bwMode="auto">
          <a:xfrm>
            <a:off x="6442075" y="5227638"/>
            <a:ext cx="4176713" cy="369887"/>
          </a:xfrm>
          <a:prstGeom prst="rect">
            <a:avLst/>
          </a:prstGeom>
          <a:noFill/>
          <a:ln w="9525">
            <a:noFill/>
            <a:miter lim="800000"/>
            <a:headEnd/>
            <a:tailEnd/>
          </a:ln>
        </p:spPr>
        <p:txBody>
          <a:bodyPr>
            <a:spAutoFit/>
          </a:bodyPr>
          <a:lstStyle/>
          <a:p>
            <a:pPr eaLnBrk="1" hangingPunct="1"/>
            <a:r>
              <a:rPr lang="en-US" altLang="el-GR" dirty="0"/>
              <a:t>Biochar SCG obtained </a:t>
            </a:r>
            <a:r>
              <a:rPr lang="en-US" altLang="el-GR" dirty="0" smtClean="0"/>
              <a:t>at 850</a:t>
            </a:r>
            <a:r>
              <a:rPr lang="en-US" altLang="el-GR" baseline="30000" dirty="0" smtClean="0"/>
              <a:t>o</a:t>
            </a:r>
            <a:r>
              <a:rPr lang="en-US" altLang="el-GR" dirty="0" smtClean="0"/>
              <a:t>C </a:t>
            </a:r>
            <a:endParaRPr lang="el-GR" altLang="el-GR" dirty="0">
              <a:highlight>
                <a:srgbClr val="FFFF00"/>
              </a:highlight>
            </a:endParaRPr>
          </a:p>
        </p:txBody>
      </p:sp>
      <p:pic>
        <p:nvPicPr>
          <p:cNvPr id="23559" name="Picture 18" descr="http://www.upatras.gr/sites/www.upatras.gr/files/logo-up-4color-stamp.jpg"/>
          <p:cNvPicPr>
            <a:picLocks noChangeAspect="1" noChangeArrowheads="1"/>
          </p:cNvPicPr>
          <p:nvPr/>
        </p:nvPicPr>
        <p:blipFill>
          <a:blip r:embed="rId3"/>
          <a:srcRect/>
          <a:stretch>
            <a:fillRect/>
          </a:stretch>
        </p:blipFill>
        <p:spPr bwMode="auto">
          <a:xfrm>
            <a:off x="0" y="-68263"/>
            <a:ext cx="1512888" cy="1512888"/>
          </a:xfrm>
          <a:prstGeom prst="rect">
            <a:avLst/>
          </a:prstGeom>
          <a:noFill/>
          <a:ln w="9525">
            <a:noFill/>
            <a:miter lim="800000"/>
            <a:headEnd/>
            <a:tailEnd/>
          </a:ln>
        </p:spPr>
      </p:pic>
      <p:pic>
        <p:nvPicPr>
          <p:cNvPr id="23560" name="Picture 10" descr="C:\Users\nikos\Desktop\SEM\29052019\spec 3_pic 1_900X_.tif"/>
          <p:cNvPicPr preferRelativeResize="0">
            <a:picLocks noChangeArrowheads="1"/>
          </p:cNvPicPr>
          <p:nvPr/>
        </p:nvPicPr>
        <p:blipFill>
          <a:blip r:embed="rId4"/>
          <a:srcRect/>
          <a:stretch>
            <a:fillRect/>
          </a:stretch>
        </p:blipFill>
        <p:spPr bwMode="auto">
          <a:xfrm>
            <a:off x="884238" y="1825625"/>
            <a:ext cx="4114800" cy="3200400"/>
          </a:xfrm>
          <a:prstGeom prst="rect">
            <a:avLst/>
          </a:prstGeom>
          <a:noFill/>
          <a:ln w="9525">
            <a:noFill/>
            <a:miter lim="800000"/>
            <a:headEnd/>
            <a:tailEnd/>
          </a:ln>
        </p:spPr>
      </p:pic>
      <p:pic>
        <p:nvPicPr>
          <p:cNvPr id="23561" name="Picture 11" descr="C:\Users\nikos\Desktop\SEM\29052019\spec 6_pic 2_900X_.tif"/>
          <p:cNvPicPr preferRelativeResize="0">
            <a:picLocks noChangeArrowheads="1"/>
          </p:cNvPicPr>
          <p:nvPr/>
        </p:nvPicPr>
        <p:blipFill>
          <a:blip r:embed="rId5"/>
          <a:srcRect/>
          <a:stretch>
            <a:fillRect/>
          </a:stretch>
        </p:blipFill>
        <p:spPr bwMode="auto">
          <a:xfrm>
            <a:off x="6075363" y="1825625"/>
            <a:ext cx="4114800" cy="3200400"/>
          </a:xfrm>
          <a:prstGeom prst="rect">
            <a:avLst/>
          </a:prstGeom>
          <a:noFill/>
          <a:ln w="9525">
            <a:noFill/>
            <a:miter lim="800000"/>
            <a:headEnd/>
            <a:tailEnd/>
          </a:ln>
        </p:spPr>
      </p:pic>
      <p:pic>
        <p:nvPicPr>
          <p:cNvPr id="10" name="Picture 2" descr="https://egu2020.eu/cc_by_logo_png.png"/>
          <p:cNvPicPr preferRelativeResize="0">
            <a:picLocks noChangeArrowheads="1"/>
          </p:cNvPicPr>
          <p:nvPr/>
        </p:nvPicPr>
        <p:blipFill>
          <a:blip r:embed="rId6" cstate="print"/>
          <a:srcRect/>
          <a:stretch>
            <a:fillRect/>
          </a:stretch>
        </p:blipFill>
        <p:spPr bwMode="auto">
          <a:xfrm>
            <a:off x="-25441" y="5997597"/>
            <a:ext cx="1371600" cy="457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noChangeArrowheads="1"/>
          </p:cNvSpPr>
          <p:nvPr>
            <p:ph type="title"/>
          </p:nvPr>
        </p:nvSpPr>
        <p:spPr>
          <a:xfrm>
            <a:off x="504825" y="719138"/>
            <a:ext cx="10369550" cy="360362"/>
          </a:xfrm>
        </p:spPr>
        <p:txBody>
          <a:bodyPr/>
          <a:lstStyle/>
          <a:p>
            <a:pPr eaLnBrk="1" hangingPunct="1"/>
            <a:r>
              <a:rPr lang="nl-NL" altLang="el-GR"/>
              <a:t>SEM</a:t>
            </a:r>
            <a:r>
              <a:rPr lang="en-GB" altLang="el-GR"/>
              <a:t/>
            </a:r>
            <a:br>
              <a:rPr lang="en-GB" altLang="el-GR"/>
            </a:br>
            <a:endParaRPr lang="el-GR" altLang="el-GR"/>
          </a:p>
        </p:txBody>
      </p:sp>
      <p:sp>
        <p:nvSpPr>
          <p:cNvPr id="24579" name="Text Box 21"/>
          <p:cNvSpPr txBox="1">
            <a:spLocks noChangeArrowheads="1"/>
          </p:cNvSpPr>
          <p:nvPr/>
        </p:nvSpPr>
        <p:spPr bwMode="auto">
          <a:xfrm>
            <a:off x="9218613" y="5111750"/>
            <a:ext cx="2303462" cy="457200"/>
          </a:xfrm>
          <a:prstGeom prst="rect">
            <a:avLst/>
          </a:prstGeom>
          <a:noFill/>
          <a:ln w="9525" algn="ctr">
            <a:noFill/>
            <a:miter lim="800000"/>
            <a:headEnd/>
            <a:tailEnd/>
          </a:ln>
        </p:spPr>
        <p:txBody>
          <a:bodyPr>
            <a:spAutoFit/>
          </a:bodyPr>
          <a:lstStyle/>
          <a:p>
            <a:pPr algn="ctr" eaLnBrk="1" hangingPunct="1">
              <a:spcBef>
                <a:spcPct val="50000"/>
              </a:spcBef>
            </a:pPr>
            <a:r>
              <a:rPr lang="nl-NL" altLang="el-GR" sz="2400" b="1">
                <a:solidFill>
                  <a:schemeClr val="accent2"/>
                </a:solidFill>
              </a:rPr>
              <a:t>2/3</a:t>
            </a:r>
            <a:endParaRPr lang="en-GB" altLang="el-GR" sz="2400" b="1">
              <a:solidFill>
                <a:schemeClr val="accent2"/>
              </a:solidFill>
            </a:endParaRPr>
          </a:p>
        </p:txBody>
      </p:sp>
      <p:sp>
        <p:nvSpPr>
          <p:cNvPr id="24580" name="AutoShape 22">
            <a:hlinkClick r:id="rId2" action="ppaction://hlinksldjump"/>
          </p:cNvPr>
          <p:cNvSpPr>
            <a:spLocks noChangeArrowheads="1"/>
          </p:cNvSpPr>
          <p:nvPr/>
        </p:nvSpPr>
        <p:spPr bwMode="auto">
          <a:xfrm>
            <a:off x="10440988" y="4535488"/>
            <a:ext cx="504825" cy="431800"/>
          </a:xfrm>
          <a:prstGeom prst="rightArrow">
            <a:avLst>
              <a:gd name="adj1" fmla="val 55880"/>
              <a:gd name="adj2" fmla="val 67278"/>
            </a:avLst>
          </a:prstGeom>
          <a:solidFill>
            <a:schemeClr val="accent2"/>
          </a:solidFill>
          <a:ln w="9525" algn="ctr">
            <a:noFill/>
            <a:miter lim="800000"/>
            <a:headEnd/>
            <a:tailEnd/>
          </a:ln>
        </p:spPr>
        <p:txBody>
          <a:bodyPr wrap="none" anchor="ctr"/>
          <a:lstStyle/>
          <a:p>
            <a:pPr algn="ctr" eaLnBrk="1" hangingPunct="1"/>
            <a:endParaRPr lang="nl-NL" altLang="el-GR"/>
          </a:p>
        </p:txBody>
      </p:sp>
      <p:sp>
        <p:nvSpPr>
          <p:cNvPr id="24581" name="7 - TextBox"/>
          <p:cNvSpPr txBox="1">
            <a:spLocks noChangeArrowheads="1"/>
          </p:cNvSpPr>
          <p:nvPr/>
        </p:nvSpPr>
        <p:spPr bwMode="auto">
          <a:xfrm>
            <a:off x="974691" y="5327650"/>
            <a:ext cx="3770584" cy="646331"/>
          </a:xfrm>
          <a:prstGeom prst="rect">
            <a:avLst/>
          </a:prstGeom>
          <a:noFill/>
          <a:ln w="9525">
            <a:noFill/>
            <a:miter lim="800000"/>
            <a:headEnd/>
            <a:tailEnd/>
          </a:ln>
        </p:spPr>
        <p:txBody>
          <a:bodyPr wrap="none">
            <a:spAutoFit/>
          </a:bodyPr>
          <a:lstStyle/>
          <a:p>
            <a:pPr eaLnBrk="1" hangingPunct="1"/>
            <a:r>
              <a:rPr lang="en-US" altLang="el-GR" dirty="0" err="1"/>
              <a:t>Biochar</a:t>
            </a:r>
            <a:r>
              <a:rPr lang="en-US" altLang="el-GR" dirty="0"/>
              <a:t> SCG activated with </a:t>
            </a:r>
            <a:r>
              <a:rPr lang="en-US" altLang="el-GR" dirty="0" smtClean="0"/>
              <a:t>H</a:t>
            </a:r>
            <a:r>
              <a:rPr lang="en-US" altLang="el-GR" baseline="-25000" dirty="0" smtClean="0"/>
              <a:t>2</a:t>
            </a:r>
            <a:r>
              <a:rPr lang="en-US" altLang="el-GR" dirty="0" smtClean="0"/>
              <a:t>SO</a:t>
            </a:r>
            <a:r>
              <a:rPr lang="en-US" altLang="el-GR" baseline="-25000" dirty="0" smtClean="0"/>
              <a:t>4 </a:t>
            </a:r>
          </a:p>
          <a:p>
            <a:pPr algn="ctr" eaLnBrk="1" hangingPunct="1"/>
            <a:r>
              <a:rPr lang="en-US" altLang="el-GR" dirty="0" smtClean="0"/>
              <a:t>(SCG-S)</a:t>
            </a:r>
            <a:endParaRPr lang="el-GR" altLang="el-GR" baseline="-25000" dirty="0"/>
          </a:p>
        </p:txBody>
      </p:sp>
      <p:sp>
        <p:nvSpPr>
          <p:cNvPr id="24582" name="8 - TextBox"/>
          <p:cNvSpPr txBox="1">
            <a:spLocks noChangeArrowheads="1"/>
          </p:cNvSpPr>
          <p:nvPr/>
        </p:nvSpPr>
        <p:spPr bwMode="auto">
          <a:xfrm>
            <a:off x="6118225" y="5311775"/>
            <a:ext cx="4103688" cy="646331"/>
          </a:xfrm>
          <a:prstGeom prst="rect">
            <a:avLst/>
          </a:prstGeom>
          <a:noFill/>
          <a:ln w="9525">
            <a:noFill/>
            <a:miter lim="800000"/>
            <a:headEnd/>
            <a:tailEnd/>
          </a:ln>
        </p:spPr>
        <p:txBody>
          <a:bodyPr>
            <a:spAutoFit/>
          </a:bodyPr>
          <a:lstStyle/>
          <a:p>
            <a:pPr eaLnBrk="1" hangingPunct="1"/>
            <a:r>
              <a:rPr lang="en-US" altLang="el-GR" dirty="0" err="1"/>
              <a:t>Biochar</a:t>
            </a:r>
            <a:r>
              <a:rPr lang="en-US" altLang="el-GR" dirty="0"/>
              <a:t> SCG activated with </a:t>
            </a:r>
            <a:r>
              <a:rPr lang="en-US" altLang="el-GR" dirty="0" smtClean="0"/>
              <a:t>H</a:t>
            </a:r>
            <a:r>
              <a:rPr lang="en-US" altLang="el-GR" baseline="-25000" dirty="0" smtClean="0"/>
              <a:t>3</a:t>
            </a:r>
            <a:r>
              <a:rPr lang="en-US" altLang="el-GR" dirty="0" smtClean="0"/>
              <a:t>PO</a:t>
            </a:r>
            <a:r>
              <a:rPr lang="en-US" altLang="el-GR" baseline="-25000" dirty="0" smtClean="0"/>
              <a:t>4</a:t>
            </a:r>
          </a:p>
          <a:p>
            <a:pPr algn="ctr" eaLnBrk="1" hangingPunct="1"/>
            <a:r>
              <a:rPr lang="en-US" altLang="el-GR" dirty="0" smtClean="0"/>
              <a:t>(SCG-P)</a:t>
            </a:r>
            <a:endParaRPr lang="el-GR" altLang="el-GR" dirty="0"/>
          </a:p>
        </p:txBody>
      </p:sp>
      <p:pic>
        <p:nvPicPr>
          <p:cNvPr id="24583" name="Picture 18" descr="http://www.upatras.gr/sites/www.upatras.gr/files/logo-up-4color-stamp.jpg"/>
          <p:cNvPicPr>
            <a:picLocks noChangeAspect="1" noChangeArrowheads="1"/>
          </p:cNvPicPr>
          <p:nvPr/>
        </p:nvPicPr>
        <p:blipFill>
          <a:blip r:embed="rId3"/>
          <a:srcRect/>
          <a:stretch>
            <a:fillRect/>
          </a:stretch>
        </p:blipFill>
        <p:spPr bwMode="auto">
          <a:xfrm>
            <a:off x="0" y="-68263"/>
            <a:ext cx="1512888" cy="1512888"/>
          </a:xfrm>
          <a:prstGeom prst="rect">
            <a:avLst/>
          </a:prstGeom>
          <a:noFill/>
          <a:ln w="9525">
            <a:noFill/>
            <a:miter lim="800000"/>
            <a:headEnd/>
            <a:tailEnd/>
          </a:ln>
        </p:spPr>
      </p:pic>
      <p:pic>
        <p:nvPicPr>
          <p:cNvPr id="24584" name="Picture 10" descr="C:\Users\nikos\Desktop\SEM\25072019a\sample 2_pic 3_900X_.tif"/>
          <p:cNvPicPr preferRelativeResize="0">
            <a:picLocks noChangeArrowheads="1"/>
          </p:cNvPicPr>
          <p:nvPr/>
        </p:nvPicPr>
        <p:blipFill>
          <a:blip r:embed="rId4"/>
          <a:srcRect/>
          <a:stretch>
            <a:fillRect/>
          </a:stretch>
        </p:blipFill>
        <p:spPr bwMode="auto">
          <a:xfrm>
            <a:off x="884238" y="2025650"/>
            <a:ext cx="4114800" cy="3200400"/>
          </a:xfrm>
          <a:prstGeom prst="rect">
            <a:avLst/>
          </a:prstGeom>
          <a:noFill/>
          <a:ln w="9525">
            <a:noFill/>
            <a:miter lim="800000"/>
            <a:headEnd/>
            <a:tailEnd/>
          </a:ln>
        </p:spPr>
      </p:pic>
      <p:pic>
        <p:nvPicPr>
          <p:cNvPr id="24585" name="Picture 11" descr="C:\Users\nikos\Desktop\SEM\25072019a\sample 6_pic 3_900X_.tif"/>
          <p:cNvPicPr preferRelativeResize="0">
            <a:picLocks noChangeArrowheads="1"/>
          </p:cNvPicPr>
          <p:nvPr/>
        </p:nvPicPr>
        <p:blipFill>
          <a:blip r:embed="rId5"/>
          <a:srcRect/>
          <a:stretch>
            <a:fillRect/>
          </a:stretch>
        </p:blipFill>
        <p:spPr bwMode="auto">
          <a:xfrm>
            <a:off x="6046788" y="1968500"/>
            <a:ext cx="4114800" cy="3200400"/>
          </a:xfrm>
          <a:prstGeom prst="rect">
            <a:avLst/>
          </a:prstGeom>
          <a:noFill/>
          <a:ln w="9525">
            <a:noFill/>
            <a:miter lim="800000"/>
            <a:headEnd/>
            <a:tailEnd/>
          </a:ln>
        </p:spPr>
      </p:pic>
      <p:pic>
        <p:nvPicPr>
          <p:cNvPr id="11" name="Picture 2" descr="https://egu2020.eu/cc_by_logo_png.png"/>
          <p:cNvPicPr preferRelativeResize="0">
            <a:picLocks noChangeArrowheads="1"/>
          </p:cNvPicPr>
          <p:nvPr/>
        </p:nvPicPr>
        <p:blipFill>
          <a:blip r:embed="rId6" cstate="print"/>
          <a:srcRect/>
          <a:stretch>
            <a:fillRect/>
          </a:stretch>
        </p:blipFill>
        <p:spPr bwMode="auto">
          <a:xfrm>
            <a:off x="-25441" y="5997597"/>
            <a:ext cx="1371600" cy="4572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noChangeArrowheads="1"/>
          </p:cNvSpPr>
          <p:nvPr>
            <p:ph type="title"/>
          </p:nvPr>
        </p:nvSpPr>
        <p:spPr>
          <a:xfrm>
            <a:off x="504825" y="719138"/>
            <a:ext cx="10369550" cy="360362"/>
          </a:xfrm>
        </p:spPr>
        <p:txBody>
          <a:bodyPr/>
          <a:lstStyle/>
          <a:p>
            <a:pPr eaLnBrk="1" hangingPunct="1"/>
            <a:r>
              <a:rPr lang="nl-NL" altLang="el-GR"/>
              <a:t>SEM</a:t>
            </a:r>
            <a:r>
              <a:rPr lang="en-GB" altLang="el-GR"/>
              <a:t/>
            </a:r>
            <a:br>
              <a:rPr lang="en-GB" altLang="el-GR"/>
            </a:br>
            <a:endParaRPr lang="el-GR" altLang="el-GR"/>
          </a:p>
        </p:txBody>
      </p:sp>
      <p:sp>
        <p:nvSpPr>
          <p:cNvPr id="25603" name="Text Box 21"/>
          <p:cNvSpPr txBox="1">
            <a:spLocks noChangeArrowheads="1"/>
          </p:cNvSpPr>
          <p:nvPr/>
        </p:nvSpPr>
        <p:spPr bwMode="auto">
          <a:xfrm>
            <a:off x="9864725" y="5111750"/>
            <a:ext cx="1657350" cy="457200"/>
          </a:xfrm>
          <a:prstGeom prst="rect">
            <a:avLst/>
          </a:prstGeom>
          <a:noFill/>
          <a:ln w="9525" algn="ctr">
            <a:noFill/>
            <a:miter lim="800000"/>
            <a:headEnd/>
            <a:tailEnd/>
          </a:ln>
        </p:spPr>
        <p:txBody>
          <a:bodyPr>
            <a:spAutoFit/>
          </a:bodyPr>
          <a:lstStyle/>
          <a:p>
            <a:pPr algn="ctr" eaLnBrk="1" hangingPunct="1">
              <a:spcBef>
                <a:spcPct val="50000"/>
              </a:spcBef>
            </a:pPr>
            <a:r>
              <a:rPr lang="nl-NL" altLang="el-GR" sz="2400" b="1">
                <a:solidFill>
                  <a:schemeClr val="accent2"/>
                </a:solidFill>
              </a:rPr>
              <a:t>3/3</a:t>
            </a:r>
            <a:endParaRPr lang="en-GB" altLang="el-GR" sz="2400" b="1">
              <a:solidFill>
                <a:schemeClr val="accent2"/>
              </a:solidFill>
            </a:endParaRPr>
          </a:p>
        </p:txBody>
      </p:sp>
      <p:sp>
        <p:nvSpPr>
          <p:cNvPr id="25604" name="Oval 49">
            <a:hlinkClick r:id="rId2" action="ppaction://hlinksldjump"/>
          </p:cNvPr>
          <p:cNvSpPr>
            <a:spLocks noChangeArrowheads="1"/>
          </p:cNvSpPr>
          <p:nvPr/>
        </p:nvSpPr>
        <p:spPr bwMode="auto">
          <a:xfrm>
            <a:off x="10729913" y="5688013"/>
            <a:ext cx="576262" cy="576262"/>
          </a:xfrm>
          <a:prstGeom prst="ellipse">
            <a:avLst/>
          </a:prstGeom>
          <a:solidFill>
            <a:schemeClr val="tx1"/>
          </a:solidFill>
          <a:ln w="9525" algn="ctr">
            <a:solidFill>
              <a:schemeClr val="tx1"/>
            </a:solidFill>
            <a:round/>
            <a:headEnd/>
            <a:tailEnd/>
          </a:ln>
        </p:spPr>
        <p:txBody>
          <a:bodyPr wrap="none" anchor="ctr"/>
          <a:lstStyle/>
          <a:p>
            <a:pPr algn="ctr" eaLnBrk="1" hangingPunct="1"/>
            <a:r>
              <a:rPr lang="nl-NL" altLang="el-GR" sz="2400" b="1">
                <a:solidFill>
                  <a:schemeClr val="bg1"/>
                </a:solidFill>
              </a:rPr>
              <a:t>X</a:t>
            </a:r>
            <a:endParaRPr lang="en-GB" altLang="el-GR" sz="2400" b="1">
              <a:solidFill>
                <a:schemeClr val="bg1"/>
              </a:solidFill>
            </a:endParaRPr>
          </a:p>
        </p:txBody>
      </p:sp>
      <p:sp>
        <p:nvSpPr>
          <p:cNvPr id="25606" name="8 - TextBox"/>
          <p:cNvSpPr txBox="1">
            <a:spLocks noChangeArrowheads="1"/>
          </p:cNvSpPr>
          <p:nvPr/>
        </p:nvSpPr>
        <p:spPr bwMode="auto">
          <a:xfrm>
            <a:off x="991019" y="5327650"/>
            <a:ext cx="3698448" cy="646331"/>
          </a:xfrm>
          <a:prstGeom prst="rect">
            <a:avLst/>
          </a:prstGeom>
          <a:noFill/>
          <a:ln w="9525">
            <a:noFill/>
            <a:miter lim="800000"/>
            <a:headEnd/>
            <a:tailEnd/>
          </a:ln>
        </p:spPr>
        <p:txBody>
          <a:bodyPr wrap="none">
            <a:spAutoFit/>
          </a:bodyPr>
          <a:lstStyle/>
          <a:p>
            <a:pPr eaLnBrk="1" hangingPunct="1"/>
            <a:r>
              <a:rPr lang="en-US" altLang="el-GR" dirty="0" err="1"/>
              <a:t>Biochar</a:t>
            </a:r>
            <a:r>
              <a:rPr lang="en-US" altLang="el-GR" dirty="0"/>
              <a:t> SCG activated with </a:t>
            </a:r>
            <a:r>
              <a:rPr lang="en-US" altLang="el-GR" dirty="0" err="1" smtClean="0"/>
              <a:t>NaOH</a:t>
            </a:r>
            <a:endParaRPr lang="en-US" altLang="el-GR" dirty="0" smtClean="0"/>
          </a:p>
          <a:p>
            <a:pPr algn="ctr" eaLnBrk="1" hangingPunct="1"/>
            <a:r>
              <a:rPr lang="en-US" altLang="el-GR" dirty="0" smtClean="0"/>
              <a:t>(SCG-ALK)</a:t>
            </a:r>
            <a:endParaRPr lang="el-GR" altLang="el-GR" dirty="0"/>
          </a:p>
        </p:txBody>
      </p:sp>
      <p:sp>
        <p:nvSpPr>
          <p:cNvPr id="25607" name="9 - TextBox"/>
          <p:cNvSpPr txBox="1">
            <a:spLocks noChangeArrowheads="1"/>
          </p:cNvSpPr>
          <p:nvPr/>
        </p:nvSpPr>
        <p:spPr bwMode="auto">
          <a:xfrm>
            <a:off x="6192838" y="5308600"/>
            <a:ext cx="4176712" cy="923330"/>
          </a:xfrm>
          <a:prstGeom prst="rect">
            <a:avLst/>
          </a:prstGeom>
          <a:noFill/>
          <a:ln w="9525">
            <a:noFill/>
            <a:miter lim="800000"/>
            <a:headEnd/>
            <a:tailEnd/>
          </a:ln>
        </p:spPr>
        <p:txBody>
          <a:bodyPr>
            <a:spAutoFit/>
          </a:bodyPr>
          <a:lstStyle/>
          <a:p>
            <a:pPr eaLnBrk="1" hangingPunct="1"/>
            <a:r>
              <a:rPr lang="en-US" altLang="el-GR" dirty="0" err="1"/>
              <a:t>Biochar</a:t>
            </a:r>
            <a:r>
              <a:rPr lang="en-US" altLang="el-GR" dirty="0"/>
              <a:t>  SCG activated with </a:t>
            </a:r>
            <a:r>
              <a:rPr lang="en-US" altLang="el-GR" dirty="0" smtClean="0"/>
              <a:t>H</a:t>
            </a:r>
            <a:r>
              <a:rPr lang="en-US" altLang="el-GR" baseline="-25000" dirty="0" smtClean="0"/>
              <a:t>2</a:t>
            </a:r>
            <a:r>
              <a:rPr lang="en-US" altLang="el-GR" dirty="0" smtClean="0"/>
              <a:t>O</a:t>
            </a:r>
          </a:p>
          <a:p>
            <a:pPr algn="ctr" eaLnBrk="1" hangingPunct="1"/>
            <a:r>
              <a:rPr lang="en-US" altLang="el-GR" dirty="0" smtClean="0"/>
              <a:t>(W-SCG)</a:t>
            </a:r>
            <a:endParaRPr lang="el-GR" altLang="el-GR" dirty="0"/>
          </a:p>
          <a:p>
            <a:pPr eaLnBrk="1" hangingPunct="1"/>
            <a:endParaRPr lang="el-GR" altLang="el-GR" dirty="0"/>
          </a:p>
        </p:txBody>
      </p:sp>
      <p:pic>
        <p:nvPicPr>
          <p:cNvPr id="25608" name="Picture 18" descr="http://www.upatras.gr/sites/www.upatras.gr/files/logo-up-4color-stamp.jpg"/>
          <p:cNvPicPr>
            <a:picLocks noChangeAspect="1" noChangeArrowheads="1"/>
          </p:cNvPicPr>
          <p:nvPr/>
        </p:nvPicPr>
        <p:blipFill>
          <a:blip r:embed="rId3"/>
          <a:srcRect/>
          <a:stretch>
            <a:fillRect/>
          </a:stretch>
        </p:blipFill>
        <p:spPr bwMode="auto">
          <a:xfrm>
            <a:off x="0" y="-68263"/>
            <a:ext cx="1512888" cy="1512888"/>
          </a:xfrm>
          <a:prstGeom prst="rect">
            <a:avLst/>
          </a:prstGeom>
          <a:noFill/>
          <a:ln w="9525">
            <a:noFill/>
            <a:miter lim="800000"/>
            <a:headEnd/>
            <a:tailEnd/>
          </a:ln>
        </p:spPr>
      </p:pic>
      <p:pic>
        <p:nvPicPr>
          <p:cNvPr id="25609" name="Picture 11" descr="C:\Users\nikos\Desktop\SEM\25072019a\sample 3_pic 4_900X_.tif"/>
          <p:cNvPicPr preferRelativeResize="0">
            <a:picLocks noChangeArrowheads="1"/>
          </p:cNvPicPr>
          <p:nvPr/>
        </p:nvPicPr>
        <p:blipFill>
          <a:blip r:embed="rId4"/>
          <a:srcRect/>
          <a:stretch>
            <a:fillRect/>
          </a:stretch>
        </p:blipFill>
        <p:spPr bwMode="auto">
          <a:xfrm>
            <a:off x="884238" y="1954213"/>
            <a:ext cx="4114800" cy="3200400"/>
          </a:xfrm>
          <a:prstGeom prst="rect">
            <a:avLst/>
          </a:prstGeom>
          <a:noFill/>
          <a:ln w="9525">
            <a:noFill/>
            <a:miter lim="800000"/>
            <a:headEnd/>
            <a:tailEnd/>
          </a:ln>
        </p:spPr>
      </p:pic>
      <p:pic>
        <p:nvPicPr>
          <p:cNvPr id="25610" name="Picture 12" descr="C:\Users\nikos\Desktop\SEM\25072019a\sample 7_pic 3_900X_.tif"/>
          <p:cNvPicPr preferRelativeResize="0">
            <a:picLocks noChangeArrowheads="1"/>
          </p:cNvPicPr>
          <p:nvPr/>
        </p:nvPicPr>
        <p:blipFill>
          <a:blip r:embed="rId5"/>
          <a:srcRect/>
          <a:stretch>
            <a:fillRect/>
          </a:stretch>
        </p:blipFill>
        <p:spPr bwMode="auto">
          <a:xfrm>
            <a:off x="6075363" y="1954213"/>
            <a:ext cx="4114800" cy="3200400"/>
          </a:xfrm>
          <a:prstGeom prst="rect">
            <a:avLst/>
          </a:prstGeom>
          <a:noFill/>
          <a:ln w="9525">
            <a:noFill/>
            <a:miter lim="800000"/>
            <a:headEnd/>
            <a:tailEnd/>
          </a:ln>
        </p:spPr>
      </p:pic>
      <p:pic>
        <p:nvPicPr>
          <p:cNvPr id="11" name="Picture 2" descr="https://egu2020.eu/cc_by_logo_png.png"/>
          <p:cNvPicPr preferRelativeResize="0">
            <a:picLocks noChangeArrowheads="1"/>
          </p:cNvPicPr>
          <p:nvPr/>
        </p:nvPicPr>
        <p:blipFill>
          <a:blip r:embed="rId6" cstate="print"/>
          <a:srcRect/>
          <a:stretch>
            <a:fillRect/>
          </a:stretch>
        </p:blipFill>
        <p:spPr bwMode="auto">
          <a:xfrm>
            <a:off x="-25441" y="5997597"/>
            <a:ext cx="1371600" cy="4572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p:txBody>
          <a:bodyPr/>
          <a:lstStyle/>
          <a:p>
            <a:pPr eaLnBrk="1" hangingPunct="1"/>
            <a:r>
              <a:rPr lang="nl-NL" altLang="el-GR"/>
              <a:t>SEM Surface Elemental Analysis</a:t>
            </a:r>
            <a:r>
              <a:rPr lang="en-GB" altLang="el-GR"/>
              <a:t/>
            </a:r>
            <a:br>
              <a:rPr lang="en-GB" altLang="el-GR"/>
            </a:br>
            <a:endParaRPr lang="el-GR" altLang="el-GR"/>
          </a:p>
        </p:txBody>
      </p:sp>
      <p:sp>
        <p:nvSpPr>
          <p:cNvPr id="26627" name="10 - Θέση περιεχομένου"/>
          <p:cNvSpPr>
            <a:spLocks noGrp="1" noChangeArrowheads="1"/>
          </p:cNvSpPr>
          <p:nvPr>
            <p:ph sz="half" idx="1"/>
          </p:nvPr>
        </p:nvSpPr>
        <p:spPr>
          <a:xfrm>
            <a:off x="576263" y="4679950"/>
            <a:ext cx="10080625" cy="1108075"/>
          </a:xfrm>
        </p:spPr>
        <p:txBody>
          <a:bodyPr/>
          <a:lstStyle/>
          <a:p>
            <a:pPr eaLnBrk="1" hangingPunct="1"/>
            <a:r>
              <a:rPr lang="en-US" altLang="el-GR" dirty="0"/>
              <a:t>Surface Elemental Analyses of raw SCG (left) and </a:t>
            </a:r>
            <a:r>
              <a:rPr lang="en-US" altLang="el-GR" dirty="0" err="1"/>
              <a:t>biochar</a:t>
            </a:r>
            <a:r>
              <a:rPr lang="en-US" altLang="el-GR" dirty="0"/>
              <a:t> SCG (right), respectively.</a:t>
            </a:r>
            <a:endParaRPr lang="el-GR" altLang="el-GR" dirty="0"/>
          </a:p>
        </p:txBody>
      </p:sp>
      <p:sp>
        <p:nvSpPr>
          <p:cNvPr id="26628" name="Oval 49">
            <a:hlinkClick r:id="rId2" action="ppaction://hlinksldjump"/>
          </p:cNvPr>
          <p:cNvSpPr>
            <a:spLocks noChangeArrowheads="1"/>
          </p:cNvSpPr>
          <p:nvPr/>
        </p:nvSpPr>
        <p:spPr bwMode="auto">
          <a:xfrm>
            <a:off x="10514013" y="5400675"/>
            <a:ext cx="576262" cy="576263"/>
          </a:xfrm>
          <a:prstGeom prst="ellipse">
            <a:avLst/>
          </a:prstGeom>
          <a:solidFill>
            <a:schemeClr val="tx1"/>
          </a:solidFill>
          <a:ln w="9525" algn="ctr">
            <a:solidFill>
              <a:schemeClr val="tx1"/>
            </a:solidFill>
            <a:round/>
            <a:headEnd/>
            <a:tailEnd/>
          </a:ln>
        </p:spPr>
        <p:txBody>
          <a:bodyPr wrap="none" anchor="ctr"/>
          <a:lstStyle/>
          <a:p>
            <a:pPr algn="ctr" eaLnBrk="1" hangingPunct="1"/>
            <a:r>
              <a:rPr lang="nl-NL" altLang="el-GR" sz="2400" b="1">
                <a:solidFill>
                  <a:schemeClr val="bg1"/>
                </a:solidFill>
              </a:rPr>
              <a:t>X</a:t>
            </a:r>
            <a:endParaRPr lang="en-GB" altLang="el-GR" sz="2400" b="1">
              <a:solidFill>
                <a:schemeClr val="bg1"/>
              </a:solidFill>
            </a:endParaRPr>
          </a:p>
        </p:txBody>
      </p:sp>
      <p:pic>
        <p:nvPicPr>
          <p:cNvPr id="26629" name="Picture 18" descr="http://www.upatras.gr/sites/www.upatras.gr/files/logo-up-4color-stamp.jpg"/>
          <p:cNvPicPr>
            <a:picLocks noChangeAspect="1" noChangeArrowheads="1"/>
          </p:cNvPicPr>
          <p:nvPr/>
        </p:nvPicPr>
        <p:blipFill>
          <a:blip r:embed="rId3"/>
          <a:srcRect/>
          <a:stretch>
            <a:fillRect/>
          </a:stretch>
        </p:blipFill>
        <p:spPr bwMode="auto">
          <a:xfrm>
            <a:off x="0" y="-68263"/>
            <a:ext cx="1512888" cy="1512888"/>
          </a:xfrm>
          <a:prstGeom prst="rect">
            <a:avLst/>
          </a:prstGeom>
          <a:noFill/>
          <a:ln w="9525">
            <a:noFill/>
            <a:miter lim="800000"/>
            <a:headEnd/>
            <a:tailEnd/>
          </a:ln>
        </p:spPr>
      </p:pic>
      <p:pic>
        <p:nvPicPr>
          <p:cNvPr id="26630" name="Picture 8" descr="C:\Users\nikos\Desktop\SEM\29052019\spec 3_pic 3_2500X_Spectrum 1.tif"/>
          <p:cNvPicPr preferRelativeResize="0">
            <a:picLocks noChangeArrowheads="1"/>
          </p:cNvPicPr>
          <p:nvPr/>
        </p:nvPicPr>
        <p:blipFill>
          <a:blip r:embed="rId4"/>
          <a:srcRect/>
          <a:stretch>
            <a:fillRect/>
          </a:stretch>
        </p:blipFill>
        <p:spPr bwMode="auto">
          <a:xfrm>
            <a:off x="788988" y="1490663"/>
            <a:ext cx="4664075" cy="2925762"/>
          </a:xfrm>
          <a:prstGeom prst="rect">
            <a:avLst/>
          </a:prstGeom>
          <a:noFill/>
          <a:ln w="9525">
            <a:noFill/>
            <a:miter lim="800000"/>
            <a:headEnd/>
            <a:tailEnd/>
          </a:ln>
        </p:spPr>
      </p:pic>
      <p:pic>
        <p:nvPicPr>
          <p:cNvPr id="26631" name="Picture 9" descr="C:\Users\nikos\Desktop\SEM\29052019\spec 6_pic 1_2500X_Spectrum 1.tif"/>
          <p:cNvPicPr preferRelativeResize="0">
            <a:picLocks noChangeArrowheads="1"/>
          </p:cNvPicPr>
          <p:nvPr/>
        </p:nvPicPr>
        <p:blipFill>
          <a:blip r:embed="rId5"/>
          <a:srcRect/>
          <a:stretch>
            <a:fillRect/>
          </a:stretch>
        </p:blipFill>
        <p:spPr bwMode="auto">
          <a:xfrm>
            <a:off x="6169025" y="1490663"/>
            <a:ext cx="4664075" cy="2925762"/>
          </a:xfrm>
          <a:prstGeom prst="rect">
            <a:avLst/>
          </a:prstGeom>
          <a:noFill/>
          <a:ln w="9525">
            <a:noFill/>
            <a:miter lim="800000"/>
            <a:headEnd/>
            <a:tailEnd/>
          </a:ln>
        </p:spPr>
      </p:pic>
      <p:pic>
        <p:nvPicPr>
          <p:cNvPr id="8" name="Picture 2" descr="https://egu2020.eu/cc_by_logo_png.png"/>
          <p:cNvPicPr preferRelativeResize="0">
            <a:picLocks noChangeArrowheads="1"/>
          </p:cNvPicPr>
          <p:nvPr/>
        </p:nvPicPr>
        <p:blipFill>
          <a:blip r:embed="rId6" cstate="print"/>
          <a:srcRect/>
          <a:stretch>
            <a:fillRect/>
          </a:stretch>
        </p:blipFill>
        <p:spPr bwMode="auto">
          <a:xfrm>
            <a:off x="-25441" y="5997597"/>
            <a:ext cx="1371600" cy="4572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noChangeArrowheads="1"/>
          </p:cNvSpPr>
          <p:nvPr>
            <p:ph type="title"/>
          </p:nvPr>
        </p:nvSpPr>
        <p:spPr>
          <a:xfrm>
            <a:off x="757238" y="608013"/>
            <a:ext cx="10369550" cy="1081087"/>
          </a:xfrm>
        </p:spPr>
        <p:txBody>
          <a:bodyPr/>
          <a:lstStyle/>
          <a:p>
            <a:pPr eaLnBrk="1" hangingPunct="1"/>
            <a:r>
              <a:rPr lang="en-GB" altLang="el-GR"/>
              <a:t>SCG-S</a:t>
            </a:r>
            <a:br>
              <a:rPr lang="en-GB" altLang="el-GR"/>
            </a:br>
            <a:endParaRPr lang="el-GR" altLang="el-GR"/>
          </a:p>
        </p:txBody>
      </p:sp>
      <p:sp>
        <p:nvSpPr>
          <p:cNvPr id="27651" name="Oval 49">
            <a:hlinkClick r:id="rId2" action="ppaction://hlinksldjump"/>
          </p:cNvPr>
          <p:cNvSpPr>
            <a:spLocks noChangeArrowheads="1"/>
          </p:cNvSpPr>
          <p:nvPr/>
        </p:nvSpPr>
        <p:spPr bwMode="auto">
          <a:xfrm>
            <a:off x="10536238" y="5400675"/>
            <a:ext cx="554037" cy="522288"/>
          </a:xfrm>
          <a:prstGeom prst="ellipse">
            <a:avLst/>
          </a:prstGeom>
          <a:solidFill>
            <a:schemeClr val="tx1"/>
          </a:solidFill>
          <a:ln w="9525" algn="ctr">
            <a:solidFill>
              <a:schemeClr val="tx1"/>
            </a:solidFill>
            <a:round/>
            <a:headEnd/>
            <a:tailEnd/>
          </a:ln>
        </p:spPr>
        <p:txBody>
          <a:bodyPr wrap="none" anchor="ctr"/>
          <a:lstStyle/>
          <a:p>
            <a:pPr algn="ctr" eaLnBrk="1" hangingPunct="1"/>
            <a:r>
              <a:rPr lang="nl-NL" altLang="el-GR" sz="2400" b="1">
                <a:solidFill>
                  <a:schemeClr val="bg1"/>
                </a:solidFill>
              </a:rPr>
              <a:t>X</a:t>
            </a:r>
            <a:endParaRPr lang="en-GB" altLang="el-GR" sz="2400" b="1">
              <a:solidFill>
                <a:schemeClr val="bg1"/>
              </a:solidFill>
            </a:endParaRPr>
          </a:p>
        </p:txBody>
      </p:sp>
      <p:pic>
        <p:nvPicPr>
          <p:cNvPr id="27652" name="Picture 18" descr="http://www.upatras.gr/sites/www.upatras.gr/files/logo-up-4color-stamp.jpg"/>
          <p:cNvPicPr>
            <a:picLocks noChangeAspect="1" noChangeArrowheads="1"/>
          </p:cNvPicPr>
          <p:nvPr/>
        </p:nvPicPr>
        <p:blipFill>
          <a:blip r:embed="rId3"/>
          <a:srcRect/>
          <a:stretch>
            <a:fillRect/>
          </a:stretch>
        </p:blipFill>
        <p:spPr bwMode="auto">
          <a:xfrm>
            <a:off x="0" y="-68263"/>
            <a:ext cx="1512888" cy="1512888"/>
          </a:xfrm>
          <a:prstGeom prst="rect">
            <a:avLst/>
          </a:prstGeom>
          <a:noFill/>
          <a:ln w="9525">
            <a:noFill/>
            <a:miter lim="800000"/>
            <a:headEnd/>
            <a:tailEnd/>
          </a:ln>
        </p:spPr>
      </p:pic>
      <p:sp>
        <p:nvSpPr>
          <p:cNvPr id="24581" name="TextBox 5"/>
          <p:cNvSpPr txBox="1">
            <a:spLocks noChangeArrowheads="1"/>
          </p:cNvSpPr>
          <p:nvPr/>
        </p:nvSpPr>
        <p:spPr bwMode="auto">
          <a:xfrm>
            <a:off x="1008063" y="1689100"/>
            <a:ext cx="9505950" cy="4419671"/>
          </a:xfrm>
          <a:prstGeom prst="rect">
            <a:avLst/>
          </a:prstGeom>
          <a:noFill/>
          <a:ln w="9525">
            <a:noFill/>
            <a:miter lim="800000"/>
            <a:headEnd/>
            <a:tailEnd/>
          </a:ln>
        </p:spPr>
        <p:txBody>
          <a:bodyPr>
            <a:spAutoFit/>
          </a:bodyPr>
          <a:lstStyle/>
          <a:p>
            <a:pPr marL="273050" indent="-273050" eaLnBrk="1" hangingPunct="1">
              <a:spcBef>
                <a:spcPct val="20000"/>
              </a:spcBef>
              <a:buFont typeface="Arial" pitchFamily="34" charset="0"/>
              <a:buChar char="•"/>
              <a:defRPr/>
            </a:pPr>
            <a:r>
              <a:rPr lang="en-US" sz="2800" b="1" dirty="0">
                <a:latin typeface="Arial" charset="0"/>
              </a:rPr>
              <a:t>Model solution (H</a:t>
            </a:r>
            <a:r>
              <a:rPr lang="en-US" sz="2800" b="1" baseline="-25000" dirty="0">
                <a:latin typeface="Arial" charset="0"/>
              </a:rPr>
              <a:t>2</a:t>
            </a:r>
            <a:r>
              <a:rPr lang="en-US" sz="2800" b="1" dirty="0">
                <a:latin typeface="Arial" charset="0"/>
              </a:rPr>
              <a:t>SO</a:t>
            </a:r>
            <a:r>
              <a:rPr lang="en-US" sz="2800" b="1" baseline="-25000" dirty="0">
                <a:latin typeface="Arial" charset="0"/>
              </a:rPr>
              <a:t>4</a:t>
            </a:r>
            <a:r>
              <a:rPr lang="en-US" sz="2800" b="1" dirty="0">
                <a:latin typeface="Arial" charset="0"/>
              </a:rPr>
              <a:t>)</a:t>
            </a:r>
          </a:p>
          <a:p>
            <a:pPr marL="273050" indent="-273050" eaLnBrk="1" hangingPunct="1">
              <a:spcBef>
                <a:spcPct val="20000"/>
              </a:spcBef>
              <a:buFontTx/>
              <a:buChar char="•"/>
              <a:defRPr/>
            </a:pPr>
            <a:r>
              <a:rPr lang="en-US" sz="2800" b="1" dirty="0">
                <a:latin typeface="Arial" charset="0"/>
              </a:rPr>
              <a:t>Concentration 2 M</a:t>
            </a:r>
          </a:p>
          <a:p>
            <a:pPr marL="273050" indent="-273050" eaLnBrk="1" hangingPunct="1">
              <a:spcBef>
                <a:spcPct val="20000"/>
              </a:spcBef>
              <a:buFontTx/>
              <a:buChar char="•"/>
              <a:defRPr/>
            </a:pPr>
            <a:r>
              <a:rPr lang="en-US" sz="2800" b="1" dirty="0">
                <a:latin typeface="Arial" charset="0"/>
              </a:rPr>
              <a:t>Into</a:t>
            </a:r>
            <a:r>
              <a:rPr lang="el-GR" sz="2800" b="1" dirty="0">
                <a:latin typeface="Arial" charset="0"/>
              </a:rPr>
              <a:t> </a:t>
            </a:r>
            <a:r>
              <a:rPr lang="en-GB" sz="2800" b="1" dirty="0">
                <a:latin typeface="Arial" charset="0"/>
              </a:rPr>
              <a:t>Round Bottom Flask Double Neck</a:t>
            </a:r>
            <a:endParaRPr lang="en-US" sz="2800" b="1" dirty="0">
              <a:latin typeface="Arial" charset="0"/>
            </a:endParaRPr>
          </a:p>
          <a:p>
            <a:pPr marL="273050" indent="-273050" eaLnBrk="1" hangingPunct="1">
              <a:spcBef>
                <a:spcPct val="20000"/>
              </a:spcBef>
              <a:buFontTx/>
              <a:buChar char="•"/>
              <a:defRPr/>
            </a:pPr>
            <a:r>
              <a:rPr lang="en-US" sz="2800" b="1" dirty="0">
                <a:latin typeface="Arial" charset="0"/>
              </a:rPr>
              <a:t>m </a:t>
            </a:r>
            <a:r>
              <a:rPr lang="en-US" sz="2800" b="1" dirty="0" err="1">
                <a:latin typeface="Arial" charset="0"/>
              </a:rPr>
              <a:t>biochar</a:t>
            </a:r>
            <a:r>
              <a:rPr lang="en-US" sz="2800" b="1" dirty="0">
                <a:latin typeface="Arial" charset="0"/>
              </a:rPr>
              <a:t> / V solution: 1 g / 20 </a:t>
            </a:r>
            <a:r>
              <a:rPr lang="en-US" sz="2800" b="1" dirty="0" err="1" smtClean="0">
                <a:latin typeface="Arial" charset="0"/>
              </a:rPr>
              <a:t>mL</a:t>
            </a:r>
            <a:endParaRPr lang="en-US" sz="2800" b="1" dirty="0" smtClean="0">
              <a:latin typeface="Arial" charset="0"/>
            </a:endParaRPr>
          </a:p>
          <a:p>
            <a:pPr marL="273050" indent="-273050" eaLnBrk="1" hangingPunct="1">
              <a:spcBef>
                <a:spcPct val="20000"/>
              </a:spcBef>
              <a:buFontTx/>
              <a:buChar char="•"/>
              <a:defRPr/>
            </a:pPr>
            <a:r>
              <a:rPr lang="en-US" sz="2800" b="1" dirty="0" smtClean="0">
                <a:latin typeface="Arial" charset="0"/>
              </a:rPr>
              <a:t>at 80</a:t>
            </a:r>
            <a:r>
              <a:rPr lang="en-US" sz="2800" b="1" baseline="30000" dirty="0" smtClean="0">
                <a:latin typeface="Arial" charset="0"/>
              </a:rPr>
              <a:t>o</a:t>
            </a:r>
            <a:r>
              <a:rPr lang="en-US" sz="2800" b="1" dirty="0" smtClean="0">
                <a:latin typeface="Arial" charset="0"/>
              </a:rPr>
              <a:t>C </a:t>
            </a:r>
          </a:p>
          <a:p>
            <a:pPr marL="273050" indent="-273050" eaLnBrk="1" hangingPunct="1">
              <a:spcBef>
                <a:spcPct val="20000"/>
              </a:spcBef>
              <a:buFontTx/>
              <a:buChar char="•"/>
              <a:defRPr/>
            </a:pPr>
            <a:r>
              <a:rPr lang="en-US" sz="2800" b="1" dirty="0" smtClean="0">
                <a:latin typeface="Arial" charset="0"/>
              </a:rPr>
              <a:t>4 h</a:t>
            </a:r>
            <a:endParaRPr lang="en-US" sz="2800" b="1" dirty="0">
              <a:latin typeface="Arial" charset="0"/>
            </a:endParaRPr>
          </a:p>
          <a:p>
            <a:pPr marL="273050" indent="-273050" eaLnBrk="1" hangingPunct="1">
              <a:spcBef>
                <a:spcPct val="20000"/>
              </a:spcBef>
              <a:buFontTx/>
              <a:buChar char="•"/>
              <a:defRPr/>
            </a:pPr>
            <a:r>
              <a:rPr lang="en-GB" sz="2800" b="1" dirty="0" smtClean="0">
                <a:latin typeface="Arial" charset="0"/>
              </a:rPr>
              <a:t>Activated </a:t>
            </a:r>
            <a:r>
              <a:rPr lang="en-GB" sz="2800" b="1" dirty="0" err="1">
                <a:latin typeface="Arial" charset="0"/>
              </a:rPr>
              <a:t>biochar</a:t>
            </a:r>
            <a:r>
              <a:rPr lang="en-GB" sz="2800" b="1" dirty="0">
                <a:latin typeface="Arial" charset="0"/>
              </a:rPr>
              <a:t> heated over night at 110</a:t>
            </a:r>
            <a:r>
              <a:rPr lang="en-GB" sz="2800" b="1" baseline="30000" dirty="0">
                <a:latin typeface="Arial" charset="0"/>
              </a:rPr>
              <a:t>o</a:t>
            </a:r>
            <a:r>
              <a:rPr lang="en-GB" sz="2800" b="1" dirty="0">
                <a:latin typeface="Arial" charset="0"/>
              </a:rPr>
              <a:t>C</a:t>
            </a:r>
          </a:p>
          <a:p>
            <a:pPr marL="273050" indent="-273050" eaLnBrk="1" hangingPunct="1">
              <a:spcBef>
                <a:spcPct val="20000"/>
              </a:spcBef>
              <a:buFontTx/>
              <a:buChar char="•"/>
              <a:defRPr/>
            </a:pPr>
            <a:endParaRPr lang="en-US" sz="2800" b="1" dirty="0">
              <a:latin typeface="Arial" charset="0"/>
            </a:endParaRPr>
          </a:p>
          <a:p>
            <a:pPr>
              <a:defRPr/>
            </a:pPr>
            <a:endParaRPr lang="el-GR" dirty="0">
              <a:latin typeface="Arial" charset="0"/>
            </a:endParaRPr>
          </a:p>
        </p:txBody>
      </p:sp>
      <p:pic>
        <p:nvPicPr>
          <p:cNvPr id="6" name="Picture 2" descr="https://egu2020.eu/cc_by_logo_png.png"/>
          <p:cNvPicPr preferRelativeResize="0">
            <a:picLocks noChangeArrowheads="1"/>
          </p:cNvPicPr>
          <p:nvPr/>
        </p:nvPicPr>
        <p:blipFill>
          <a:blip r:embed="rId4" cstate="print"/>
          <a:srcRect/>
          <a:stretch>
            <a:fillRect/>
          </a:stretch>
        </p:blipFill>
        <p:spPr bwMode="auto">
          <a:xfrm>
            <a:off x="-25441" y="5997597"/>
            <a:ext cx="1371600" cy="4572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6 - Εικόνα"/>
          <p:cNvPicPr preferRelativeResize="0">
            <a:picLocks noChangeArrowheads="1"/>
          </p:cNvPicPr>
          <p:nvPr/>
        </p:nvPicPr>
        <p:blipFill>
          <a:blip r:embed="rId2"/>
          <a:srcRect l="-3" t="9782" r="3" b="3902"/>
          <a:stretch>
            <a:fillRect/>
          </a:stretch>
        </p:blipFill>
        <p:spPr bwMode="auto">
          <a:xfrm>
            <a:off x="8732838" y="2139961"/>
            <a:ext cx="2743200" cy="2743200"/>
          </a:xfrm>
          <a:prstGeom prst="rect">
            <a:avLst/>
          </a:prstGeom>
          <a:noFill/>
          <a:ln w="9525">
            <a:noFill/>
            <a:miter lim="800000"/>
            <a:headEnd/>
            <a:tailEnd/>
          </a:ln>
        </p:spPr>
      </p:pic>
      <p:sp>
        <p:nvSpPr>
          <p:cNvPr id="28675" name="Title 1"/>
          <p:cNvSpPr>
            <a:spLocks noGrp="1" noChangeArrowheads="1"/>
          </p:cNvSpPr>
          <p:nvPr>
            <p:ph type="title"/>
          </p:nvPr>
        </p:nvSpPr>
        <p:spPr>
          <a:xfrm>
            <a:off x="757238" y="168275"/>
            <a:ext cx="10369550" cy="857250"/>
          </a:xfrm>
        </p:spPr>
        <p:txBody>
          <a:bodyPr/>
          <a:lstStyle/>
          <a:p>
            <a:pPr eaLnBrk="1" hangingPunct="1"/>
            <a:r>
              <a:rPr lang="en-GB" altLang="el-GR">
                <a:solidFill>
                  <a:schemeClr val="tx1"/>
                </a:solidFill>
              </a:rPr>
              <a:t>Pyrolysis</a:t>
            </a:r>
            <a:endParaRPr lang="el-GR" altLang="el-GR">
              <a:solidFill>
                <a:schemeClr val="tx1"/>
              </a:solidFill>
            </a:endParaRPr>
          </a:p>
        </p:txBody>
      </p:sp>
      <p:sp>
        <p:nvSpPr>
          <p:cNvPr id="28676" name="Oval 49">
            <a:hlinkClick r:id="rId3" action="ppaction://hlinksldjump"/>
          </p:cNvPr>
          <p:cNvSpPr>
            <a:spLocks noChangeArrowheads="1"/>
          </p:cNvSpPr>
          <p:nvPr/>
        </p:nvSpPr>
        <p:spPr bwMode="auto">
          <a:xfrm>
            <a:off x="10514013" y="5400675"/>
            <a:ext cx="576262" cy="576263"/>
          </a:xfrm>
          <a:prstGeom prst="ellipse">
            <a:avLst/>
          </a:prstGeom>
          <a:solidFill>
            <a:schemeClr val="tx1"/>
          </a:solidFill>
          <a:ln w="9525" algn="ctr">
            <a:solidFill>
              <a:schemeClr val="tx1"/>
            </a:solidFill>
            <a:round/>
            <a:headEnd/>
            <a:tailEnd/>
          </a:ln>
        </p:spPr>
        <p:txBody>
          <a:bodyPr wrap="none" anchor="ctr"/>
          <a:lstStyle/>
          <a:p>
            <a:pPr algn="ctr" eaLnBrk="1" hangingPunct="1"/>
            <a:r>
              <a:rPr lang="nl-NL" altLang="el-GR" sz="2400" b="1">
                <a:solidFill>
                  <a:schemeClr val="bg1"/>
                </a:solidFill>
              </a:rPr>
              <a:t>X</a:t>
            </a:r>
            <a:endParaRPr lang="en-GB" altLang="el-GR" sz="2400" b="1">
              <a:solidFill>
                <a:schemeClr val="bg1"/>
              </a:solidFill>
            </a:endParaRPr>
          </a:p>
        </p:txBody>
      </p:sp>
      <p:pic>
        <p:nvPicPr>
          <p:cNvPr id="28677" name="Picture 18" descr="http://www.upatras.gr/sites/www.upatras.gr/files/logo-up-4color-stamp.jpg"/>
          <p:cNvPicPr>
            <a:picLocks noChangeAspect="1" noChangeArrowheads="1"/>
          </p:cNvPicPr>
          <p:nvPr/>
        </p:nvPicPr>
        <p:blipFill>
          <a:blip r:embed="rId4"/>
          <a:srcRect/>
          <a:stretch>
            <a:fillRect/>
          </a:stretch>
        </p:blipFill>
        <p:spPr bwMode="auto">
          <a:xfrm>
            <a:off x="0" y="-68263"/>
            <a:ext cx="1512888" cy="1512888"/>
          </a:xfrm>
          <a:prstGeom prst="rect">
            <a:avLst/>
          </a:prstGeom>
          <a:noFill/>
          <a:ln w="9525">
            <a:noFill/>
            <a:miter lim="800000"/>
            <a:headEnd/>
            <a:tailEnd/>
          </a:ln>
        </p:spPr>
      </p:pic>
      <p:sp>
        <p:nvSpPr>
          <p:cNvPr id="8" name="7 - Ορθογώνιο"/>
          <p:cNvSpPr/>
          <p:nvPr/>
        </p:nvSpPr>
        <p:spPr>
          <a:xfrm>
            <a:off x="760413" y="1311275"/>
            <a:ext cx="9501187" cy="4154488"/>
          </a:xfrm>
          <a:prstGeom prst="rect">
            <a:avLst/>
          </a:prstGeom>
        </p:spPr>
        <p:txBody>
          <a:bodyPr>
            <a:spAutoFit/>
          </a:bodyPr>
          <a:lstStyle/>
          <a:p>
            <a:pPr marL="742950" indent="-742950">
              <a:buFont typeface="+mj-lt"/>
              <a:buAutoNum type="alphaLcParenR"/>
              <a:defRPr/>
            </a:pPr>
            <a:r>
              <a:rPr lang="en-AU" sz="4000" dirty="0">
                <a:latin typeface="+mj-lt"/>
                <a:cs typeface="Times New Roman" pitchFamily="18" charset="0"/>
              </a:rPr>
              <a:t>A fireproof ceramic vessel of 265 cm</a:t>
            </a:r>
            <a:r>
              <a:rPr lang="en-AU" sz="4000" baseline="30000" dirty="0">
                <a:latin typeface="+mj-lt"/>
                <a:cs typeface="Times New Roman" pitchFamily="18" charset="0"/>
              </a:rPr>
              <a:t>3</a:t>
            </a:r>
            <a:r>
              <a:rPr lang="en-AU" sz="4000" dirty="0">
                <a:latin typeface="+mj-lt"/>
                <a:cs typeface="Times New Roman" pitchFamily="18" charset="0"/>
              </a:rPr>
              <a:t> was used.</a:t>
            </a:r>
          </a:p>
          <a:p>
            <a:pPr marL="742950" indent="-742950">
              <a:buFont typeface="+mj-lt"/>
              <a:buAutoNum type="alphaLcParenR"/>
              <a:defRPr/>
            </a:pPr>
            <a:r>
              <a:rPr lang="en-AU" sz="4000" dirty="0">
                <a:latin typeface="+mj-lt"/>
                <a:cs typeface="Times New Roman" pitchFamily="18" charset="0"/>
              </a:rPr>
              <a:t>Samples were:</a:t>
            </a:r>
          </a:p>
          <a:p>
            <a:pPr marL="914400" lvl="1" indent="-514350">
              <a:buFont typeface="Wingdings" pitchFamily="2" charset="2"/>
              <a:buChar char="Ø"/>
              <a:defRPr/>
            </a:pPr>
            <a:r>
              <a:rPr lang="en-AU" sz="3600" dirty="0">
                <a:latin typeface="+mj-lt"/>
                <a:cs typeface="Times New Roman" pitchFamily="18" charset="0"/>
              </a:rPr>
              <a:t>Heated at 850</a:t>
            </a:r>
            <a:r>
              <a:rPr lang="en-AU" sz="3600" baseline="30000" dirty="0">
                <a:latin typeface="+mj-lt"/>
                <a:cs typeface="Times New Roman" pitchFamily="18" charset="0"/>
              </a:rPr>
              <a:t>o</a:t>
            </a:r>
            <a:r>
              <a:rPr lang="en-AU" sz="3600" dirty="0">
                <a:latin typeface="+mj-lt"/>
                <a:cs typeface="Times New Roman" pitchFamily="18" charset="0"/>
              </a:rPr>
              <a:t>C under limited </a:t>
            </a:r>
          </a:p>
          <a:p>
            <a:pPr marL="914400" lvl="1" indent="-514350">
              <a:defRPr/>
            </a:pPr>
            <a:r>
              <a:rPr lang="en-AU" sz="3600" dirty="0">
                <a:latin typeface="+mj-lt"/>
                <a:cs typeface="Times New Roman" pitchFamily="18" charset="0"/>
              </a:rPr>
              <a:t>oxygen conditions.</a:t>
            </a:r>
          </a:p>
          <a:p>
            <a:pPr marL="914400" lvl="1" indent="-514350">
              <a:buFont typeface="Wingdings" pitchFamily="2" charset="2"/>
              <a:buChar char="Ø"/>
              <a:defRPr/>
            </a:pPr>
            <a:r>
              <a:rPr lang="en-AU" sz="3600" dirty="0">
                <a:latin typeface="+mj-lt"/>
                <a:cs typeface="Times New Roman" pitchFamily="18" charset="0"/>
              </a:rPr>
              <a:t>Placed in an oven with operating</a:t>
            </a:r>
          </a:p>
          <a:p>
            <a:pPr marL="914400" lvl="1" indent="-514350">
              <a:defRPr/>
            </a:pPr>
            <a:r>
              <a:rPr lang="en-AU" sz="3600" dirty="0">
                <a:latin typeface="+mj-lt"/>
                <a:cs typeface="Times New Roman" pitchFamily="18" charset="0"/>
              </a:rPr>
              <a:t> range 30-1100</a:t>
            </a:r>
            <a:r>
              <a:rPr lang="en-AU" sz="3600" baseline="30000" dirty="0">
                <a:latin typeface="+mj-lt"/>
                <a:cs typeface="Times New Roman" pitchFamily="18" charset="0"/>
              </a:rPr>
              <a:t>o</a:t>
            </a:r>
            <a:r>
              <a:rPr lang="en-AU" sz="3600" dirty="0">
                <a:latin typeface="+mj-lt"/>
                <a:cs typeface="Times New Roman" pitchFamily="18" charset="0"/>
              </a:rPr>
              <a:t>C.</a:t>
            </a:r>
            <a:endParaRPr lang="en-US" sz="3600" dirty="0">
              <a:latin typeface="+mj-lt"/>
              <a:cs typeface="Times New Roman" pitchFamily="18" charset="0"/>
            </a:endParaRPr>
          </a:p>
        </p:txBody>
      </p:sp>
      <p:pic>
        <p:nvPicPr>
          <p:cNvPr id="7" name="Picture 2" descr="https://egu2020.eu/cc_by_logo_png.png"/>
          <p:cNvPicPr preferRelativeResize="0">
            <a:picLocks noChangeArrowheads="1"/>
          </p:cNvPicPr>
          <p:nvPr/>
        </p:nvPicPr>
        <p:blipFill>
          <a:blip r:embed="rId5" cstate="print"/>
          <a:srcRect/>
          <a:stretch>
            <a:fillRect/>
          </a:stretch>
        </p:blipFill>
        <p:spPr bwMode="auto">
          <a:xfrm>
            <a:off x="-25441" y="5997597"/>
            <a:ext cx="1371600" cy="4572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egu2020.eu/cc_by_logo_png.png"/>
          <p:cNvPicPr preferRelativeResize="0">
            <a:picLocks noChangeArrowheads="1"/>
          </p:cNvPicPr>
          <p:nvPr/>
        </p:nvPicPr>
        <p:blipFill>
          <a:blip r:embed="rId2" cstate="print"/>
          <a:srcRect/>
          <a:stretch>
            <a:fillRect/>
          </a:stretch>
        </p:blipFill>
        <p:spPr bwMode="auto">
          <a:xfrm>
            <a:off x="-25441" y="5997597"/>
            <a:ext cx="1371600" cy="457200"/>
          </a:xfrm>
          <a:prstGeom prst="rect">
            <a:avLst/>
          </a:prstGeom>
          <a:noFill/>
        </p:spPr>
      </p:pic>
      <p:pic>
        <p:nvPicPr>
          <p:cNvPr id="29698" name="Picture 18" descr="http://www.upatras.gr/sites/www.upatras.gr/files/logo-up-4color-stamp.jpg"/>
          <p:cNvPicPr>
            <a:picLocks noChangeAspect="1" noChangeArrowheads="1"/>
          </p:cNvPicPr>
          <p:nvPr/>
        </p:nvPicPr>
        <p:blipFill>
          <a:blip r:embed="rId3"/>
          <a:srcRect/>
          <a:stretch>
            <a:fillRect/>
          </a:stretch>
        </p:blipFill>
        <p:spPr bwMode="auto">
          <a:xfrm>
            <a:off x="0" y="0"/>
            <a:ext cx="1512888" cy="1512888"/>
          </a:xfrm>
          <a:prstGeom prst="rect">
            <a:avLst/>
          </a:prstGeom>
          <a:noFill/>
          <a:ln w="9525">
            <a:noFill/>
            <a:miter lim="800000"/>
            <a:headEnd/>
            <a:tailEnd/>
          </a:ln>
        </p:spPr>
      </p:pic>
      <p:sp>
        <p:nvSpPr>
          <p:cNvPr id="29699" name="Title 1"/>
          <p:cNvSpPr>
            <a:spLocks noGrp="1" noChangeArrowheads="1"/>
          </p:cNvSpPr>
          <p:nvPr>
            <p:ph type="title" idx="4294967295"/>
          </p:nvPr>
        </p:nvSpPr>
        <p:spPr>
          <a:xfrm>
            <a:off x="576263" y="228600"/>
            <a:ext cx="10369550" cy="1081088"/>
          </a:xfrm>
        </p:spPr>
        <p:txBody>
          <a:bodyPr/>
          <a:lstStyle/>
          <a:p>
            <a:pPr eaLnBrk="1" hangingPunct="1"/>
            <a:r>
              <a:rPr lang="en-US" altLang="el-GR" dirty="0"/>
              <a:t>Suspension pH</a:t>
            </a:r>
            <a:endParaRPr lang="el-GR" altLang="el-GR" dirty="0"/>
          </a:p>
        </p:txBody>
      </p:sp>
      <p:sp>
        <p:nvSpPr>
          <p:cNvPr id="29700" name="Oval 49">
            <a:hlinkClick r:id="rId4" action="ppaction://hlinksldjump"/>
          </p:cNvPr>
          <p:cNvSpPr>
            <a:spLocks noChangeArrowheads="1"/>
          </p:cNvSpPr>
          <p:nvPr/>
        </p:nvSpPr>
        <p:spPr bwMode="auto">
          <a:xfrm>
            <a:off x="10514013" y="5400675"/>
            <a:ext cx="576262" cy="576263"/>
          </a:xfrm>
          <a:prstGeom prst="ellipse">
            <a:avLst/>
          </a:prstGeom>
          <a:solidFill>
            <a:schemeClr val="tx1"/>
          </a:solidFill>
          <a:ln w="9525" algn="ctr">
            <a:solidFill>
              <a:schemeClr val="tx1"/>
            </a:solidFill>
            <a:round/>
            <a:headEnd/>
            <a:tailEnd/>
          </a:ln>
        </p:spPr>
        <p:txBody>
          <a:bodyPr wrap="none" anchor="ctr"/>
          <a:lstStyle/>
          <a:p>
            <a:pPr algn="ctr" eaLnBrk="1" hangingPunct="1"/>
            <a:r>
              <a:rPr lang="nl-NL" altLang="el-GR" sz="2400" b="1">
                <a:solidFill>
                  <a:schemeClr val="bg1"/>
                </a:solidFill>
              </a:rPr>
              <a:t>X</a:t>
            </a:r>
            <a:endParaRPr lang="en-GB" altLang="el-GR" sz="2400" b="1">
              <a:solidFill>
                <a:schemeClr val="bg1"/>
              </a:solidFill>
            </a:endParaRPr>
          </a:p>
        </p:txBody>
      </p:sp>
      <p:sp>
        <p:nvSpPr>
          <p:cNvPr id="3" name="Θέση περιεχομένου 2"/>
          <p:cNvSpPr>
            <a:spLocks/>
          </p:cNvSpPr>
          <p:nvPr/>
        </p:nvSpPr>
        <p:spPr bwMode="auto">
          <a:xfrm>
            <a:off x="576263" y="1309688"/>
            <a:ext cx="10287000" cy="4873625"/>
          </a:xfrm>
          <a:prstGeom prst="rect">
            <a:avLst/>
          </a:prstGeom>
          <a:noFill/>
          <a:ln w="9525">
            <a:noFill/>
            <a:miter lim="800000"/>
            <a:headEnd/>
            <a:tailEnd/>
          </a:ln>
        </p:spPr>
        <p:txBody>
          <a:bodyPr/>
          <a:lstStyle/>
          <a:p>
            <a:pPr>
              <a:buFont typeface="Arial" pitchFamily="34" charset="0"/>
              <a:buChar char="•"/>
              <a:defRPr/>
            </a:pPr>
            <a:endParaRPr lang="el-GR" sz="2000" dirty="0">
              <a:latin typeface="Arial" charset="0"/>
              <a:cs typeface="Arial" charset="0"/>
            </a:endParaRPr>
          </a:p>
        </p:txBody>
      </p:sp>
      <p:graphicFrame>
        <p:nvGraphicFramePr>
          <p:cNvPr id="9" name="1 - Γράφημα"/>
          <p:cNvGraphicFramePr>
            <a:graphicFrameLocks/>
          </p:cNvGraphicFramePr>
          <p:nvPr/>
        </p:nvGraphicFramePr>
        <p:xfrm>
          <a:off x="1260443" y="1096947"/>
          <a:ext cx="9215502" cy="5303853"/>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gu2020.eu/cc_by_logo_png.png"/>
          <p:cNvPicPr preferRelativeResize="0">
            <a:picLocks noChangeArrowheads="1"/>
          </p:cNvPicPr>
          <p:nvPr/>
        </p:nvPicPr>
        <p:blipFill>
          <a:blip r:embed="rId2" cstate="print"/>
          <a:srcRect/>
          <a:stretch>
            <a:fillRect/>
          </a:stretch>
        </p:blipFill>
        <p:spPr bwMode="auto">
          <a:xfrm>
            <a:off x="-25441" y="5997597"/>
            <a:ext cx="1371600" cy="457200"/>
          </a:xfrm>
          <a:prstGeom prst="rect">
            <a:avLst/>
          </a:prstGeom>
          <a:noFill/>
        </p:spPr>
      </p:pic>
      <p:pic>
        <p:nvPicPr>
          <p:cNvPr id="29698" name="Picture 18" descr="http://www.upatras.gr/sites/www.upatras.gr/files/logo-up-4color-stamp.jpg"/>
          <p:cNvPicPr>
            <a:picLocks noChangeAspect="1" noChangeArrowheads="1"/>
          </p:cNvPicPr>
          <p:nvPr/>
        </p:nvPicPr>
        <p:blipFill>
          <a:blip r:embed="rId3"/>
          <a:srcRect/>
          <a:stretch>
            <a:fillRect/>
          </a:stretch>
        </p:blipFill>
        <p:spPr bwMode="auto">
          <a:xfrm>
            <a:off x="0" y="0"/>
            <a:ext cx="1512888" cy="1512888"/>
          </a:xfrm>
          <a:prstGeom prst="rect">
            <a:avLst/>
          </a:prstGeom>
          <a:noFill/>
          <a:ln w="9525">
            <a:noFill/>
            <a:miter lim="800000"/>
            <a:headEnd/>
            <a:tailEnd/>
          </a:ln>
        </p:spPr>
      </p:pic>
      <p:sp>
        <p:nvSpPr>
          <p:cNvPr id="29699" name="Title 1"/>
          <p:cNvSpPr>
            <a:spLocks noGrp="1" noChangeArrowheads="1"/>
          </p:cNvSpPr>
          <p:nvPr>
            <p:ph type="title" idx="4294967295"/>
          </p:nvPr>
        </p:nvSpPr>
        <p:spPr>
          <a:xfrm>
            <a:off x="576263" y="228600"/>
            <a:ext cx="10369550" cy="1081088"/>
          </a:xfrm>
        </p:spPr>
        <p:txBody>
          <a:bodyPr/>
          <a:lstStyle/>
          <a:p>
            <a:pPr eaLnBrk="1" hangingPunct="1"/>
            <a:r>
              <a:rPr lang="nl-NL" altLang="el-GR" dirty="0"/>
              <a:t>Conclusions</a:t>
            </a:r>
            <a:endParaRPr lang="el-GR" altLang="el-GR" dirty="0"/>
          </a:p>
        </p:txBody>
      </p:sp>
      <p:sp>
        <p:nvSpPr>
          <p:cNvPr id="3" name="Θέση περιεχομένου 2"/>
          <p:cNvSpPr>
            <a:spLocks/>
          </p:cNvSpPr>
          <p:nvPr/>
        </p:nvSpPr>
        <p:spPr bwMode="auto">
          <a:xfrm>
            <a:off x="576263" y="1309688"/>
            <a:ext cx="10287000" cy="4873625"/>
          </a:xfrm>
          <a:prstGeom prst="rect">
            <a:avLst/>
          </a:prstGeom>
          <a:noFill/>
          <a:ln w="9525">
            <a:noFill/>
            <a:miter lim="800000"/>
            <a:headEnd/>
            <a:tailEnd/>
          </a:ln>
        </p:spPr>
        <p:txBody>
          <a:bodyPr/>
          <a:lstStyle/>
          <a:p>
            <a:pPr>
              <a:buFont typeface="Arial" pitchFamily="34" charset="0"/>
              <a:buChar char="•"/>
              <a:defRPr/>
            </a:pPr>
            <a:r>
              <a:rPr lang="en-AU" sz="2000" dirty="0">
                <a:latin typeface="+mj-lt"/>
                <a:cs typeface="Times New Roman" pitchFamily="18" charset="0"/>
              </a:rPr>
              <a:t> </a:t>
            </a:r>
            <a:r>
              <a:rPr lang="en-AU" sz="2000" dirty="0" err="1">
                <a:cs typeface="Times New Roman" pitchFamily="18" charset="0"/>
              </a:rPr>
              <a:t>Biochars</a:t>
            </a:r>
            <a:r>
              <a:rPr lang="en-AU" sz="2000" dirty="0">
                <a:cs typeface="Times New Roman" pitchFamily="18" charset="0"/>
              </a:rPr>
              <a:t> SCG are mainly </a:t>
            </a:r>
            <a:r>
              <a:rPr lang="en-AU" sz="2000" b="1" dirty="0" err="1">
                <a:cs typeface="Times New Roman" pitchFamily="18" charset="0"/>
              </a:rPr>
              <a:t>microporous</a:t>
            </a:r>
            <a:r>
              <a:rPr lang="en-AU" sz="2000" dirty="0">
                <a:cs typeface="Times New Roman" pitchFamily="18" charset="0"/>
              </a:rPr>
              <a:t> materials with </a:t>
            </a:r>
            <a:r>
              <a:rPr lang="en-AU" sz="2000" b="1" dirty="0">
                <a:cs typeface="Times New Roman" pitchFamily="18" charset="0"/>
              </a:rPr>
              <a:t>high specific surface area;</a:t>
            </a:r>
            <a:r>
              <a:rPr lang="en-US" sz="2000" b="1" dirty="0"/>
              <a:t> 63% </a:t>
            </a:r>
            <a:r>
              <a:rPr lang="en-US" sz="2000" dirty="0"/>
              <a:t>of the pore volume of the resulted </a:t>
            </a:r>
            <a:r>
              <a:rPr lang="en-US" sz="2000" dirty="0" err="1" smtClean="0"/>
              <a:t>biochar</a:t>
            </a:r>
            <a:r>
              <a:rPr lang="en-US" sz="2000" dirty="0" smtClean="0"/>
              <a:t> was due to </a:t>
            </a:r>
            <a:r>
              <a:rPr lang="en-US" sz="2000" b="1" dirty="0" err="1" smtClean="0"/>
              <a:t>micropores</a:t>
            </a:r>
            <a:r>
              <a:rPr lang="en-US" sz="2000" dirty="0" smtClean="0"/>
              <a:t>.</a:t>
            </a:r>
            <a:endParaRPr lang="en-AU" sz="2000" dirty="0">
              <a:latin typeface="+mj-lt"/>
              <a:cs typeface="Times New Roman" pitchFamily="18" charset="0"/>
            </a:endParaRPr>
          </a:p>
          <a:p>
            <a:pPr>
              <a:buFont typeface="Arial" pitchFamily="34" charset="0"/>
              <a:buChar char="•"/>
              <a:defRPr/>
            </a:pPr>
            <a:r>
              <a:rPr lang="en-AU" sz="2000" dirty="0">
                <a:latin typeface="+mj-lt"/>
                <a:cs typeface="Times New Roman" pitchFamily="18" charset="0"/>
              </a:rPr>
              <a:t> The activation of </a:t>
            </a:r>
            <a:r>
              <a:rPr lang="en-AU" sz="2000" dirty="0" err="1" smtClean="0">
                <a:latin typeface="+mj-lt"/>
                <a:cs typeface="Times New Roman" pitchFamily="18" charset="0"/>
              </a:rPr>
              <a:t>biochars</a:t>
            </a:r>
            <a:r>
              <a:rPr lang="en-AU" sz="2000" dirty="0" smtClean="0">
                <a:latin typeface="+mj-lt"/>
                <a:cs typeface="Times New Roman" pitchFamily="18" charset="0"/>
              </a:rPr>
              <a:t> with </a:t>
            </a:r>
            <a:r>
              <a:rPr lang="en-AU" sz="2000" dirty="0">
                <a:latin typeface="+mj-lt"/>
                <a:cs typeface="Times New Roman" pitchFamily="18" charset="0"/>
              </a:rPr>
              <a:t>warm </a:t>
            </a:r>
            <a:r>
              <a:rPr lang="en-AU" sz="2000" dirty="0" smtClean="0">
                <a:latin typeface="+mj-lt"/>
                <a:cs typeface="Times New Roman" pitchFamily="18" charset="0"/>
              </a:rPr>
              <a:t>distilled H</a:t>
            </a:r>
            <a:r>
              <a:rPr lang="en-AU" sz="2000" baseline="-25000" dirty="0" smtClean="0">
                <a:latin typeface="+mj-lt"/>
                <a:cs typeface="Times New Roman" pitchFamily="18" charset="0"/>
              </a:rPr>
              <a:t>2</a:t>
            </a:r>
            <a:r>
              <a:rPr lang="en-AU" sz="2000" dirty="0" smtClean="0">
                <a:latin typeface="+mj-lt"/>
                <a:cs typeface="Times New Roman" pitchFamily="18" charset="0"/>
              </a:rPr>
              <a:t>O </a:t>
            </a:r>
            <a:r>
              <a:rPr lang="en-AU" sz="2000" dirty="0">
                <a:latin typeface="+mj-lt"/>
                <a:cs typeface="Times New Roman" pitchFamily="18" charset="0"/>
              </a:rPr>
              <a:t>and aqueous acidic or alkaline solutions, led to a </a:t>
            </a:r>
            <a:r>
              <a:rPr lang="en-AU" sz="2000" b="1" dirty="0">
                <a:latin typeface="+mj-lt"/>
                <a:cs typeface="Times New Roman" pitchFamily="18" charset="0"/>
              </a:rPr>
              <a:t>significant increase of specific surface area</a:t>
            </a:r>
            <a:r>
              <a:rPr lang="en-AU" sz="2000" dirty="0">
                <a:latin typeface="+mj-lt"/>
                <a:cs typeface="Times New Roman" pitchFamily="18" charset="0"/>
              </a:rPr>
              <a:t>.</a:t>
            </a:r>
          </a:p>
          <a:p>
            <a:pPr>
              <a:buFont typeface="Arial" pitchFamily="34" charset="0"/>
              <a:buChar char="•"/>
              <a:defRPr/>
            </a:pPr>
            <a:r>
              <a:rPr lang="en-AU" sz="2000" dirty="0">
                <a:latin typeface="+mj-lt"/>
                <a:cs typeface="Times New Roman" pitchFamily="18" charset="0"/>
              </a:rPr>
              <a:t> Micrographs of materials showed obvious differences in morphology between raw SCG and </a:t>
            </a:r>
            <a:r>
              <a:rPr lang="en-AU" sz="2000" dirty="0" err="1">
                <a:latin typeface="+mj-lt"/>
                <a:cs typeface="Times New Roman" pitchFamily="18" charset="0"/>
              </a:rPr>
              <a:t>biochar</a:t>
            </a:r>
            <a:r>
              <a:rPr lang="en-AU" sz="2000" dirty="0">
                <a:latin typeface="+mj-lt"/>
                <a:cs typeface="Times New Roman" pitchFamily="18" charset="0"/>
              </a:rPr>
              <a:t> SCG</a:t>
            </a:r>
            <a:r>
              <a:rPr lang="en-AU" sz="2000" dirty="0" smtClean="0">
                <a:latin typeface="+mj-lt"/>
                <a:cs typeface="Times New Roman" pitchFamily="18" charset="0"/>
              </a:rPr>
              <a:t>. Many pores (</a:t>
            </a:r>
            <a:r>
              <a:rPr lang="en-AU" sz="2000" b="1" dirty="0" err="1" smtClean="0">
                <a:latin typeface="+mj-lt"/>
                <a:cs typeface="Times New Roman" pitchFamily="18" charset="0"/>
              </a:rPr>
              <a:t>macropores</a:t>
            </a:r>
            <a:r>
              <a:rPr lang="en-AU" sz="2000" dirty="0" smtClean="0">
                <a:latin typeface="+mj-lt"/>
                <a:cs typeface="Times New Roman" pitchFamily="18" charset="0"/>
              </a:rPr>
              <a:t>) were formed on the surface of </a:t>
            </a:r>
            <a:r>
              <a:rPr lang="en-AU" sz="2000" dirty="0" err="1" smtClean="0">
                <a:latin typeface="+mj-lt"/>
                <a:cs typeface="Times New Roman" pitchFamily="18" charset="0"/>
              </a:rPr>
              <a:t>biochar</a:t>
            </a:r>
            <a:r>
              <a:rPr lang="en-AU" sz="2000" dirty="0" smtClean="0">
                <a:latin typeface="+mj-lt"/>
                <a:cs typeface="Times New Roman" pitchFamily="18" charset="0"/>
              </a:rPr>
              <a:t>.  </a:t>
            </a:r>
            <a:endParaRPr lang="en-AU" sz="2000" dirty="0">
              <a:latin typeface="+mj-lt"/>
              <a:cs typeface="Times New Roman" pitchFamily="18" charset="0"/>
            </a:endParaRPr>
          </a:p>
          <a:p>
            <a:pPr>
              <a:buFont typeface="Arial" pitchFamily="34" charset="0"/>
              <a:buChar char="•"/>
              <a:defRPr/>
            </a:pPr>
            <a:r>
              <a:rPr lang="en-AU" sz="2000" dirty="0">
                <a:latin typeface="+mj-lt"/>
                <a:cs typeface="Times New Roman" pitchFamily="18" charset="0"/>
              </a:rPr>
              <a:t> The activated SCG-P shows an </a:t>
            </a:r>
            <a:r>
              <a:rPr lang="en-AU" sz="2000" b="1" dirty="0">
                <a:latin typeface="+mj-lt"/>
                <a:cs typeface="Times New Roman" pitchFamily="18" charset="0"/>
              </a:rPr>
              <a:t>increase of </a:t>
            </a:r>
            <a:r>
              <a:rPr lang="en-AU" sz="2000" b="1" dirty="0" err="1">
                <a:latin typeface="+mj-lt"/>
                <a:cs typeface="Times New Roman" pitchFamily="18" charset="0"/>
              </a:rPr>
              <a:t>micropore</a:t>
            </a:r>
            <a:r>
              <a:rPr lang="en-AU" sz="2000" b="1" dirty="0">
                <a:latin typeface="+mj-lt"/>
                <a:cs typeface="Times New Roman" pitchFamily="18" charset="0"/>
              </a:rPr>
              <a:t> area </a:t>
            </a:r>
            <a:r>
              <a:rPr lang="en-AU" sz="2000" dirty="0">
                <a:latin typeface="+mj-lt"/>
                <a:cs typeface="Times New Roman" pitchFamily="18" charset="0"/>
              </a:rPr>
              <a:t>compared to SCG-S, SCG-ALK, W-SCG. </a:t>
            </a:r>
          </a:p>
          <a:p>
            <a:pPr>
              <a:buFont typeface="Arial" pitchFamily="34" charset="0"/>
              <a:buChar char="•"/>
              <a:defRPr/>
            </a:pPr>
            <a:r>
              <a:rPr lang="en-US" sz="2000" dirty="0">
                <a:latin typeface="+mj-lt"/>
                <a:cs typeface="Times New Roman" pitchFamily="18" charset="0"/>
              </a:rPr>
              <a:t> </a:t>
            </a:r>
            <a:r>
              <a:rPr lang="en-US" sz="2000" dirty="0" err="1">
                <a:latin typeface="+mj-lt"/>
                <a:cs typeface="Times New Roman" pitchFamily="18" charset="0"/>
              </a:rPr>
              <a:t>Biochars</a:t>
            </a:r>
            <a:r>
              <a:rPr lang="en-US" sz="2000" dirty="0">
                <a:latin typeface="+mj-lt"/>
                <a:cs typeface="Times New Roman" pitchFamily="18" charset="0"/>
              </a:rPr>
              <a:t> SCG obtained at 850</a:t>
            </a:r>
            <a:r>
              <a:rPr lang="en-US" sz="2000" baseline="30000" dirty="0">
                <a:latin typeface="+mj-lt"/>
                <a:cs typeface="Times New Roman" pitchFamily="18" charset="0"/>
              </a:rPr>
              <a:t>o</a:t>
            </a:r>
            <a:r>
              <a:rPr lang="en-US" sz="2000" dirty="0">
                <a:latin typeface="+mj-lt"/>
                <a:cs typeface="Times New Roman" pitchFamily="18" charset="0"/>
              </a:rPr>
              <a:t>C are </a:t>
            </a:r>
            <a:r>
              <a:rPr lang="en-US" sz="2000" b="1" dirty="0">
                <a:latin typeface="+mj-lt"/>
                <a:cs typeface="Times New Roman" pitchFamily="18" charset="0"/>
              </a:rPr>
              <a:t>alkaline</a:t>
            </a:r>
            <a:r>
              <a:rPr lang="en-US" sz="2000" dirty="0">
                <a:latin typeface="+mj-lt"/>
                <a:cs typeface="Times New Roman" pitchFamily="18" charset="0"/>
              </a:rPr>
              <a:t> in nature.</a:t>
            </a:r>
            <a:endParaRPr lang="en-US" sz="2000" dirty="0">
              <a:solidFill>
                <a:srgbClr val="FF0000"/>
              </a:solidFill>
              <a:latin typeface="+mj-lt"/>
              <a:cs typeface="Times New Roman" pitchFamily="18" charset="0"/>
            </a:endParaRPr>
          </a:p>
          <a:p>
            <a:pPr>
              <a:buFont typeface="Arial" pitchFamily="34" charset="0"/>
              <a:buChar char="•"/>
              <a:defRPr/>
            </a:pPr>
            <a:r>
              <a:rPr lang="en-GB" sz="2000" dirty="0">
                <a:latin typeface="+mj-lt"/>
                <a:cs typeface="Times New Roman" pitchFamily="18" charset="0"/>
              </a:rPr>
              <a:t> A few peaks occurred at SCG and activated biochar FTIR spectra compared to the raw SCG FTIR spectrum.</a:t>
            </a:r>
          </a:p>
          <a:p>
            <a:pPr>
              <a:buFont typeface="Arial" pitchFamily="34" charset="0"/>
              <a:buChar char="•"/>
              <a:defRPr/>
            </a:pPr>
            <a:r>
              <a:rPr lang="en-GB" sz="2000" dirty="0">
                <a:latin typeface="+mj-lt"/>
                <a:cs typeface="Times New Roman" pitchFamily="18" charset="0"/>
              </a:rPr>
              <a:t> The FTIR spectra for SCG-ALK and W-SCG were </a:t>
            </a:r>
            <a:r>
              <a:rPr lang="en-GB" sz="2000" b="1" dirty="0">
                <a:latin typeface="+mj-lt"/>
                <a:cs typeface="Times New Roman" pitchFamily="18" charset="0"/>
              </a:rPr>
              <a:t>similar</a:t>
            </a:r>
            <a:r>
              <a:rPr lang="en-GB" sz="2000" dirty="0">
                <a:latin typeface="+mj-lt"/>
                <a:cs typeface="Times New Roman" pitchFamily="18" charset="0"/>
              </a:rPr>
              <a:t>. </a:t>
            </a:r>
          </a:p>
          <a:p>
            <a:pPr marL="273050" indent="-273050" eaLnBrk="1" hangingPunct="1">
              <a:lnSpc>
                <a:spcPct val="70000"/>
              </a:lnSpc>
              <a:spcBef>
                <a:spcPct val="20000"/>
              </a:spcBef>
              <a:defRPr/>
            </a:pPr>
            <a:r>
              <a:rPr lang="el-GR" sz="2000" dirty="0">
                <a:latin typeface="Arial" charset="0"/>
                <a:cs typeface="Arial" charset="0"/>
              </a:rPr>
              <a:t> </a:t>
            </a:r>
          </a:p>
        </p:txBody>
      </p:sp>
      <p:sp>
        <p:nvSpPr>
          <p:cNvPr id="29702" name="Text Box 21"/>
          <p:cNvSpPr txBox="1">
            <a:spLocks noChangeArrowheads="1"/>
          </p:cNvSpPr>
          <p:nvPr/>
        </p:nvSpPr>
        <p:spPr bwMode="auto">
          <a:xfrm>
            <a:off x="4465638" y="5997597"/>
            <a:ext cx="2303462" cy="457200"/>
          </a:xfrm>
          <a:prstGeom prst="rect">
            <a:avLst/>
          </a:prstGeom>
          <a:noFill/>
          <a:ln w="9525" algn="ctr">
            <a:noFill/>
            <a:miter lim="800000"/>
            <a:headEnd/>
            <a:tailEnd/>
          </a:ln>
        </p:spPr>
        <p:txBody>
          <a:bodyPr>
            <a:spAutoFit/>
          </a:bodyPr>
          <a:lstStyle/>
          <a:p>
            <a:pPr algn="ctr" eaLnBrk="1" hangingPunct="1">
              <a:spcBef>
                <a:spcPct val="50000"/>
              </a:spcBef>
            </a:pPr>
            <a:r>
              <a:rPr lang="nl-NL" altLang="el-GR" sz="2400" b="1" dirty="0">
                <a:solidFill>
                  <a:schemeClr val="accent2"/>
                </a:solidFill>
              </a:rPr>
              <a:t>1/2</a:t>
            </a:r>
            <a:endParaRPr lang="en-GB" altLang="el-GR" sz="2400" b="1" dirty="0">
              <a:solidFill>
                <a:schemeClr val="accent2"/>
              </a:solidFill>
            </a:endParaRPr>
          </a:p>
        </p:txBody>
      </p:sp>
      <p:sp>
        <p:nvSpPr>
          <p:cNvPr id="29703" name="AutoShape 22">
            <a:hlinkClick r:id="rId4" action="ppaction://hlinksldjump"/>
          </p:cNvPr>
          <p:cNvSpPr>
            <a:spLocks noChangeArrowheads="1"/>
          </p:cNvSpPr>
          <p:nvPr/>
        </p:nvSpPr>
        <p:spPr bwMode="auto">
          <a:xfrm>
            <a:off x="6697663" y="6022997"/>
            <a:ext cx="504825" cy="431800"/>
          </a:xfrm>
          <a:prstGeom prst="rightArrow">
            <a:avLst>
              <a:gd name="adj1" fmla="val 55880"/>
              <a:gd name="adj2" fmla="val 67278"/>
            </a:avLst>
          </a:prstGeom>
          <a:solidFill>
            <a:schemeClr val="accent2"/>
          </a:solidFill>
          <a:ln w="9525" algn="ctr">
            <a:noFill/>
            <a:miter lim="800000"/>
            <a:headEnd/>
            <a:tailEnd/>
          </a:ln>
        </p:spPr>
        <p:txBody>
          <a:bodyPr wrap="none" anchor="ctr"/>
          <a:lstStyle/>
          <a:p>
            <a:pPr algn="ctr" eaLnBrk="1" hangingPunct="1"/>
            <a:endParaRPr lang="nl-NL" altLang="el-G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egu2020.eu/cc_by_logo_png.png"/>
          <p:cNvPicPr preferRelativeResize="0">
            <a:picLocks noChangeArrowheads="1"/>
          </p:cNvPicPr>
          <p:nvPr/>
        </p:nvPicPr>
        <p:blipFill>
          <a:blip r:embed="rId2" cstate="print"/>
          <a:srcRect/>
          <a:stretch>
            <a:fillRect/>
          </a:stretch>
        </p:blipFill>
        <p:spPr bwMode="auto">
          <a:xfrm>
            <a:off x="-25441" y="5997597"/>
            <a:ext cx="1371600" cy="457200"/>
          </a:xfrm>
          <a:prstGeom prst="rect">
            <a:avLst/>
          </a:prstGeom>
          <a:noFill/>
        </p:spPr>
      </p:pic>
      <p:sp>
        <p:nvSpPr>
          <p:cNvPr id="30722" name="Title 1"/>
          <p:cNvSpPr>
            <a:spLocks noGrp="1" noChangeArrowheads="1"/>
          </p:cNvSpPr>
          <p:nvPr>
            <p:ph type="title"/>
          </p:nvPr>
        </p:nvSpPr>
        <p:spPr/>
        <p:txBody>
          <a:bodyPr/>
          <a:lstStyle/>
          <a:p>
            <a:pPr eaLnBrk="1" hangingPunct="1"/>
            <a:r>
              <a:rPr lang="nl-NL" altLang="el-GR"/>
              <a:t>General Conclusions</a:t>
            </a:r>
            <a:endParaRPr lang="el-GR" altLang="el-GR"/>
          </a:p>
        </p:txBody>
      </p:sp>
      <p:sp>
        <p:nvSpPr>
          <p:cNvPr id="30723" name="7 - Θέση περιεχομένου"/>
          <p:cNvSpPr>
            <a:spLocks noGrp="1" noChangeArrowheads="1"/>
          </p:cNvSpPr>
          <p:nvPr>
            <p:ph idx="1"/>
          </p:nvPr>
        </p:nvSpPr>
        <p:spPr>
          <a:xfrm>
            <a:off x="617501" y="1382699"/>
            <a:ext cx="10369550" cy="4491039"/>
          </a:xfrm>
        </p:spPr>
        <p:txBody>
          <a:bodyPr/>
          <a:lstStyle/>
          <a:p>
            <a:r>
              <a:rPr lang="en-US" altLang="el-GR" sz="2600" dirty="0">
                <a:cs typeface="Arial" pitchFamily="34" charset="0"/>
              </a:rPr>
              <a:t>Among the various types of </a:t>
            </a:r>
            <a:r>
              <a:rPr lang="en-US" altLang="el-GR" sz="2600" dirty="0" err="1">
                <a:cs typeface="Arial" pitchFamily="34" charset="0"/>
              </a:rPr>
              <a:t>pyrolized</a:t>
            </a:r>
            <a:r>
              <a:rPr lang="en-US" altLang="el-GR" sz="2600" dirty="0">
                <a:cs typeface="Arial" pitchFamily="34" charset="0"/>
              </a:rPr>
              <a:t> and activated samples (</a:t>
            </a:r>
            <a:r>
              <a:rPr lang="en-US" altLang="el-GR" sz="2600" dirty="0" err="1">
                <a:cs typeface="Arial" pitchFamily="34" charset="0"/>
              </a:rPr>
              <a:t>biochars</a:t>
            </a:r>
            <a:r>
              <a:rPr lang="en-US" altLang="el-GR" sz="2600" dirty="0">
                <a:cs typeface="Arial" pitchFamily="34" charset="0"/>
              </a:rPr>
              <a:t>) obtained from raw spent coffee grains, statistically there was no significant difference on their physicochemical properties.</a:t>
            </a:r>
          </a:p>
          <a:p>
            <a:r>
              <a:rPr lang="en-US" altLang="el-GR" sz="2600" dirty="0">
                <a:cs typeface="Arial" pitchFamily="34" charset="0"/>
              </a:rPr>
              <a:t>The results of the present study can be used by industries who deal with these byproducts</a:t>
            </a:r>
            <a:r>
              <a:rPr lang="en-US" altLang="el-GR" sz="2600" dirty="0" smtClean="0">
                <a:cs typeface="Arial" pitchFamily="34" charset="0"/>
              </a:rPr>
              <a:t>. The new materials can be used as sorbents for water purification by the same industries. </a:t>
            </a:r>
          </a:p>
          <a:p>
            <a:r>
              <a:rPr lang="en-AU" sz="2600" dirty="0" smtClean="0">
                <a:cs typeface="Times New Roman" pitchFamily="18" charset="0"/>
              </a:rPr>
              <a:t>For the five </a:t>
            </a:r>
            <a:r>
              <a:rPr lang="en-AU" sz="2600" dirty="0" err="1" smtClean="0">
                <a:cs typeface="Times New Roman" pitchFamily="18" charset="0"/>
              </a:rPr>
              <a:t>biochar</a:t>
            </a:r>
            <a:r>
              <a:rPr lang="en-AU" sz="2600" dirty="0" smtClean="0">
                <a:cs typeface="Times New Roman" pitchFamily="18" charset="0"/>
              </a:rPr>
              <a:t> samples, </a:t>
            </a:r>
            <a:r>
              <a:rPr lang="en-AU" sz="2600" dirty="0">
                <a:cs typeface="Times New Roman" pitchFamily="18" charset="0"/>
              </a:rPr>
              <a:t>the characterization results indicated that the W-SCG and SCG-P  is more favourable to be tested for their sorption capacity and catalytic activities in future studies due to their </a:t>
            </a:r>
            <a:r>
              <a:rPr lang="en-AU" sz="2600" dirty="0" smtClean="0">
                <a:cs typeface="Times New Roman" pitchFamily="18" charset="0"/>
              </a:rPr>
              <a:t>environmentally friendly and cost-effective activation. </a:t>
            </a:r>
          </a:p>
        </p:txBody>
      </p:sp>
      <p:sp>
        <p:nvSpPr>
          <p:cNvPr id="30724" name="Oval 49">
            <a:hlinkClick r:id="rId3" action="ppaction://hlinksldjump"/>
          </p:cNvPr>
          <p:cNvSpPr>
            <a:spLocks noChangeArrowheads="1"/>
          </p:cNvSpPr>
          <p:nvPr/>
        </p:nvSpPr>
        <p:spPr bwMode="auto">
          <a:xfrm>
            <a:off x="10542625" y="5526103"/>
            <a:ext cx="576262" cy="576263"/>
          </a:xfrm>
          <a:prstGeom prst="ellipse">
            <a:avLst/>
          </a:prstGeom>
          <a:solidFill>
            <a:schemeClr val="tx1"/>
          </a:solidFill>
          <a:ln w="9525" algn="ctr">
            <a:solidFill>
              <a:schemeClr val="tx1"/>
            </a:solidFill>
            <a:round/>
            <a:headEnd/>
            <a:tailEnd/>
          </a:ln>
        </p:spPr>
        <p:txBody>
          <a:bodyPr wrap="none" anchor="ctr"/>
          <a:lstStyle/>
          <a:p>
            <a:pPr algn="ctr" eaLnBrk="1" hangingPunct="1"/>
            <a:r>
              <a:rPr lang="nl-NL" altLang="el-GR" sz="2400" b="1" dirty="0">
                <a:solidFill>
                  <a:schemeClr val="bg1"/>
                </a:solidFill>
              </a:rPr>
              <a:t>X</a:t>
            </a:r>
            <a:endParaRPr lang="en-GB" altLang="el-GR" sz="2400" b="1" dirty="0">
              <a:solidFill>
                <a:schemeClr val="bg1"/>
              </a:solidFill>
            </a:endParaRPr>
          </a:p>
        </p:txBody>
      </p:sp>
      <p:sp>
        <p:nvSpPr>
          <p:cNvPr id="30725" name="Θέση περιεχομένου 2"/>
          <p:cNvSpPr>
            <a:spLocks/>
          </p:cNvSpPr>
          <p:nvPr/>
        </p:nvSpPr>
        <p:spPr bwMode="auto">
          <a:xfrm>
            <a:off x="504825" y="1079500"/>
            <a:ext cx="10287000" cy="4873625"/>
          </a:xfrm>
          <a:prstGeom prst="rect">
            <a:avLst/>
          </a:prstGeom>
          <a:noFill/>
          <a:ln w="9525">
            <a:noFill/>
            <a:miter lim="800000"/>
            <a:headEnd/>
            <a:tailEnd/>
          </a:ln>
        </p:spPr>
        <p:txBody>
          <a:bodyPr/>
          <a:lstStyle/>
          <a:p>
            <a:pPr marL="273050" indent="-273050" eaLnBrk="1" hangingPunct="1">
              <a:lnSpc>
                <a:spcPct val="130000"/>
              </a:lnSpc>
              <a:spcBef>
                <a:spcPct val="20000"/>
              </a:spcBef>
              <a:buFontTx/>
              <a:buChar char="•"/>
            </a:pPr>
            <a:endParaRPr lang="el-GR" altLang="el-GR" sz="2000">
              <a:cs typeface="Arial" pitchFamily="34" charset="0"/>
            </a:endParaRPr>
          </a:p>
        </p:txBody>
      </p:sp>
      <p:sp>
        <p:nvSpPr>
          <p:cNvPr id="30726" name="Text Box 21"/>
          <p:cNvSpPr txBox="1">
            <a:spLocks noChangeArrowheads="1"/>
          </p:cNvSpPr>
          <p:nvPr/>
        </p:nvSpPr>
        <p:spPr bwMode="auto">
          <a:xfrm>
            <a:off x="4465638" y="5997575"/>
            <a:ext cx="2303462" cy="457200"/>
          </a:xfrm>
          <a:prstGeom prst="rect">
            <a:avLst/>
          </a:prstGeom>
          <a:noFill/>
          <a:ln w="9525" algn="ctr">
            <a:noFill/>
            <a:miter lim="800000"/>
            <a:headEnd/>
            <a:tailEnd/>
          </a:ln>
        </p:spPr>
        <p:txBody>
          <a:bodyPr>
            <a:spAutoFit/>
          </a:bodyPr>
          <a:lstStyle/>
          <a:p>
            <a:pPr algn="ctr" eaLnBrk="1" hangingPunct="1">
              <a:spcBef>
                <a:spcPct val="50000"/>
              </a:spcBef>
            </a:pPr>
            <a:r>
              <a:rPr lang="nl-NL" altLang="el-GR" sz="2400" b="1">
                <a:solidFill>
                  <a:schemeClr val="accent2"/>
                </a:solidFill>
              </a:rPr>
              <a:t>2/2</a:t>
            </a:r>
            <a:endParaRPr lang="en-GB" altLang="el-GR" sz="2400" b="1">
              <a:solidFill>
                <a:schemeClr val="accent2"/>
              </a:solidFill>
            </a:endParaRPr>
          </a:p>
        </p:txBody>
      </p:sp>
      <p:pic>
        <p:nvPicPr>
          <p:cNvPr id="30728" name="Picture 18" descr="http://www.upatras.gr/sites/www.upatras.gr/files/logo-up-4color-stamp.jpg"/>
          <p:cNvPicPr>
            <a:picLocks noChangeAspect="1" noChangeArrowheads="1"/>
          </p:cNvPicPr>
          <p:nvPr/>
        </p:nvPicPr>
        <p:blipFill>
          <a:blip r:embed="rId4"/>
          <a:srcRect/>
          <a:stretch>
            <a:fillRect/>
          </a:stretch>
        </p:blipFill>
        <p:spPr bwMode="auto">
          <a:xfrm>
            <a:off x="0" y="-68263"/>
            <a:ext cx="1512888" cy="1512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8"/>
          <p:cNvSpPr txBox="1">
            <a:spLocks noChangeArrowheads="1"/>
          </p:cNvSpPr>
          <p:nvPr/>
        </p:nvSpPr>
        <p:spPr bwMode="auto">
          <a:xfrm>
            <a:off x="360363" y="2714625"/>
            <a:ext cx="10729912" cy="2232025"/>
          </a:xfrm>
          <a:prstGeom prst="rect">
            <a:avLst/>
          </a:prstGeom>
          <a:solidFill>
            <a:schemeClr val="bg1">
              <a:alpha val="59999"/>
            </a:schemeClr>
          </a:solidFill>
          <a:ln w="9525">
            <a:noFill/>
            <a:miter lim="800000"/>
            <a:headEnd/>
            <a:tailEnd/>
          </a:ln>
        </p:spPr>
        <p:txBody>
          <a:bodyPr/>
          <a:lstStyle/>
          <a:p>
            <a:pPr algn="just" eaLnBrk="1" hangingPunct="1"/>
            <a:r>
              <a:rPr lang="en-US" altLang="el-GR" sz="1400" b="1" dirty="0"/>
              <a:t>Results</a:t>
            </a:r>
          </a:p>
          <a:p>
            <a:pPr algn="just" eaLnBrk="1" hangingPunct="1"/>
            <a:endParaRPr lang="en-US" altLang="el-GR" sz="1400" dirty="0"/>
          </a:p>
          <a:p>
            <a:pPr algn="just" eaLnBrk="1" hangingPunct="1"/>
            <a:r>
              <a:rPr lang="en-US" sz="1400" b="1" dirty="0"/>
              <a:t>SCGs produced at 850</a:t>
            </a:r>
            <a:r>
              <a:rPr lang="en-US" sz="1400" b="1" baseline="30000" dirty="0"/>
              <a:t>o</a:t>
            </a:r>
            <a:r>
              <a:rPr lang="en-US" sz="1400" b="1" dirty="0"/>
              <a:t>C have high specific surface and </a:t>
            </a:r>
            <a:r>
              <a:rPr lang="en-US" sz="1400" b="1" dirty="0" err="1"/>
              <a:t>micropore</a:t>
            </a:r>
            <a:r>
              <a:rPr lang="en-US" sz="1400" b="1" dirty="0"/>
              <a:t> area and at the same time, low external surface area. The t-plot for the SCG disclose that the activation with H</a:t>
            </a:r>
            <a:r>
              <a:rPr lang="en-US" sz="1400" b="1" baseline="-25000" dirty="0"/>
              <a:t>3</a:t>
            </a:r>
            <a:r>
              <a:rPr lang="en-US" sz="1400" b="1" dirty="0"/>
              <a:t>PO</a:t>
            </a:r>
            <a:r>
              <a:rPr lang="en-US" sz="1400" b="1" baseline="-25000" dirty="0"/>
              <a:t>4</a:t>
            </a:r>
            <a:r>
              <a:rPr lang="en-US" sz="1400" b="1" dirty="0"/>
              <a:t> leads to high specific surface (921 m</a:t>
            </a:r>
            <a:r>
              <a:rPr lang="en-US" sz="1400" b="1" baseline="30000" dirty="0"/>
              <a:t>2</a:t>
            </a:r>
            <a:r>
              <a:rPr lang="en-US" sz="1400" b="1" dirty="0"/>
              <a:t>/g) and </a:t>
            </a:r>
            <a:r>
              <a:rPr lang="en-US" sz="1400" b="1" dirty="0" err="1"/>
              <a:t>micropore</a:t>
            </a:r>
            <a:r>
              <a:rPr lang="en-US" sz="1400" b="1" dirty="0"/>
              <a:t> (626 m</a:t>
            </a:r>
            <a:r>
              <a:rPr lang="en-US" sz="1400" b="1" baseline="30000" dirty="0"/>
              <a:t>2</a:t>
            </a:r>
            <a:r>
              <a:rPr lang="en-US" sz="1400" b="1" dirty="0"/>
              <a:t>/g) area compared to other SCG samples. Simultaneously, the activation of SCG increases the pore size of </a:t>
            </a:r>
            <a:r>
              <a:rPr lang="en-US" sz="1400" b="1" dirty="0" err="1"/>
              <a:t>biochar</a:t>
            </a:r>
            <a:r>
              <a:rPr lang="en-US" sz="1400" b="1" dirty="0"/>
              <a:t> and the highest pore size was observed for the SCG–ALK (37 Å) compared to activated SCG-S (34 Å) and SCG-P (34 Å). The Raw-SCG has slightly acidic nature (pH 5.5) than the </a:t>
            </a:r>
            <a:r>
              <a:rPr lang="en-US" sz="1400" b="1" dirty="0" err="1"/>
              <a:t>biochar</a:t>
            </a:r>
            <a:r>
              <a:rPr lang="en-US" sz="1400" b="1" dirty="0"/>
              <a:t> SCG (pH 10.6) which has the highest alkaline nature. For the activated SCG </a:t>
            </a:r>
            <a:r>
              <a:rPr lang="en-US" sz="1400" b="1" dirty="0" err="1"/>
              <a:t>biochars</a:t>
            </a:r>
            <a:r>
              <a:rPr lang="en-US" sz="1400" b="1" dirty="0"/>
              <a:t>, SCG-S (pH</a:t>
            </a:r>
            <a:r>
              <a:rPr lang="en-GB" sz="1400" b="1" dirty="0"/>
              <a:t> </a:t>
            </a:r>
            <a:r>
              <a:rPr lang="en-US" sz="1400" b="1" dirty="0"/>
              <a:t>4.6) is more acidic than SCG-P (pH 5.2). Furthermore, W-SCG </a:t>
            </a:r>
            <a:r>
              <a:rPr lang="en-US" sz="1400" b="1" dirty="0" err="1"/>
              <a:t>biochar</a:t>
            </a:r>
            <a:r>
              <a:rPr lang="en-US" sz="1400" b="1" dirty="0"/>
              <a:t> (pH 9.1) is more alkaline than SCG-ALK (pH 8.8).</a:t>
            </a:r>
            <a:endParaRPr lang="en-GB" altLang="el-GR" sz="1400" b="1" dirty="0"/>
          </a:p>
        </p:txBody>
      </p:sp>
      <p:sp>
        <p:nvSpPr>
          <p:cNvPr id="5123" name="Text Box 21"/>
          <p:cNvSpPr txBox="1">
            <a:spLocks noChangeArrowheads="1"/>
          </p:cNvSpPr>
          <p:nvPr/>
        </p:nvSpPr>
        <p:spPr bwMode="auto">
          <a:xfrm>
            <a:off x="4608513" y="4425950"/>
            <a:ext cx="2303462" cy="457200"/>
          </a:xfrm>
          <a:prstGeom prst="rect">
            <a:avLst/>
          </a:prstGeom>
          <a:noFill/>
          <a:ln w="9525" algn="ctr">
            <a:noFill/>
            <a:miter lim="800000"/>
            <a:headEnd/>
            <a:tailEnd/>
          </a:ln>
        </p:spPr>
        <p:txBody>
          <a:bodyPr>
            <a:spAutoFit/>
          </a:bodyPr>
          <a:lstStyle/>
          <a:p>
            <a:pPr algn="ctr" eaLnBrk="1" hangingPunct="1">
              <a:spcBef>
                <a:spcPct val="50000"/>
              </a:spcBef>
            </a:pPr>
            <a:r>
              <a:rPr lang="nl-NL" altLang="el-GR" sz="2400" b="1">
                <a:solidFill>
                  <a:schemeClr val="accent2"/>
                </a:solidFill>
              </a:rPr>
              <a:t>3/5</a:t>
            </a:r>
            <a:endParaRPr lang="en-GB" altLang="el-GR" sz="2400" b="1">
              <a:solidFill>
                <a:schemeClr val="accent2"/>
              </a:solidFill>
            </a:endParaRPr>
          </a:p>
        </p:txBody>
      </p:sp>
      <p:sp>
        <p:nvSpPr>
          <p:cNvPr id="5124" name="AutoShape 22">
            <a:hlinkClick r:id="rId2" action="ppaction://hlinksldjump"/>
          </p:cNvPr>
          <p:cNvSpPr>
            <a:spLocks noChangeArrowheads="1"/>
          </p:cNvSpPr>
          <p:nvPr/>
        </p:nvSpPr>
        <p:spPr bwMode="auto">
          <a:xfrm>
            <a:off x="6624638" y="4451350"/>
            <a:ext cx="504825" cy="431800"/>
          </a:xfrm>
          <a:prstGeom prst="rightArrow">
            <a:avLst>
              <a:gd name="adj1" fmla="val 55880"/>
              <a:gd name="adj2" fmla="val 67278"/>
            </a:avLst>
          </a:prstGeom>
          <a:solidFill>
            <a:schemeClr val="accent2"/>
          </a:solidFill>
          <a:ln w="9525" algn="ctr">
            <a:noFill/>
            <a:miter lim="800000"/>
            <a:headEnd/>
            <a:tailEnd/>
          </a:ln>
        </p:spPr>
        <p:txBody>
          <a:bodyPr wrap="none" anchor="ctr"/>
          <a:lstStyle/>
          <a:p>
            <a:pPr algn="ctr" eaLnBrk="1" hangingPunct="1"/>
            <a:endParaRPr lang="nl-NL" altLang="el-GR"/>
          </a:p>
        </p:txBody>
      </p:sp>
      <p:sp>
        <p:nvSpPr>
          <p:cNvPr id="5125" name="AutoShape 23">
            <a:hlinkClick r:id="rId3" action="ppaction://hlinksldjump"/>
          </p:cNvPr>
          <p:cNvSpPr>
            <a:spLocks noChangeArrowheads="1"/>
          </p:cNvSpPr>
          <p:nvPr/>
        </p:nvSpPr>
        <p:spPr bwMode="auto">
          <a:xfrm rot="10800000">
            <a:off x="4392613" y="4451350"/>
            <a:ext cx="504825" cy="431800"/>
          </a:xfrm>
          <a:prstGeom prst="rightArrow">
            <a:avLst>
              <a:gd name="adj1" fmla="val 55880"/>
              <a:gd name="adj2" fmla="val 67278"/>
            </a:avLst>
          </a:prstGeom>
          <a:solidFill>
            <a:schemeClr val="accent2"/>
          </a:solidFill>
          <a:ln w="9525" algn="ctr">
            <a:noFill/>
            <a:miter lim="800000"/>
            <a:headEnd/>
            <a:tailEnd/>
          </a:ln>
        </p:spPr>
        <p:txBody>
          <a:bodyPr wrap="none" anchor="ctr"/>
          <a:lstStyle/>
          <a:p>
            <a:pPr algn="ctr" eaLnBrk="1" hangingPunct="1"/>
            <a:endParaRPr lang="nl-NL" altLang="el-GR"/>
          </a:p>
        </p:txBody>
      </p:sp>
      <p:sp>
        <p:nvSpPr>
          <p:cNvPr id="22" name="Text Box 14">
            <a:hlinkClick r:id="rId4" action="ppaction://hlinksldjump"/>
          </p:cNvPr>
          <p:cNvSpPr txBox="1">
            <a:spLocks noChangeArrowheads="1"/>
          </p:cNvSpPr>
          <p:nvPr/>
        </p:nvSpPr>
        <p:spPr bwMode="auto">
          <a:xfrm>
            <a:off x="360437" y="5311789"/>
            <a:ext cx="3312368" cy="685833"/>
          </a:xfrm>
          <a:prstGeom prst="rect">
            <a:avLst/>
          </a:prstGeom>
          <a:solidFill>
            <a:srgbClr val="008000"/>
          </a:solidFill>
          <a:ln>
            <a:headEnd/>
            <a:tailEnd/>
          </a:ln>
        </p:spPr>
        <p:style>
          <a:lnRef idx="0">
            <a:schemeClr val="accent2"/>
          </a:lnRef>
          <a:fillRef idx="3">
            <a:schemeClr val="accent2"/>
          </a:fillRef>
          <a:effectRef idx="3">
            <a:schemeClr val="accent2"/>
          </a:effectRef>
          <a:fontRef idx="minor">
            <a:schemeClr val="lt1"/>
          </a:fontRef>
        </p:style>
        <p:txBody>
          <a:bodyPr lIns="108000" tIns="187200" bIns="187200" anchor="ctr">
            <a:spAutoFit/>
          </a:bodyPr>
          <a:lstStyle/>
          <a:p>
            <a:pPr algn="ctr" eaLnBrk="1" hangingPunct="1">
              <a:spcBef>
                <a:spcPct val="50000"/>
              </a:spcBef>
              <a:defRPr/>
            </a:pPr>
            <a:r>
              <a:rPr lang="nl-NL" sz="2000" dirty="0">
                <a:hlinkClick r:id="rId4" action="ppaction://hlinksldjump"/>
              </a:rPr>
              <a:t>Surface area and porosity</a:t>
            </a:r>
            <a:endParaRPr lang="en-GB" sz="2000" dirty="0"/>
          </a:p>
        </p:txBody>
      </p:sp>
      <p:sp>
        <p:nvSpPr>
          <p:cNvPr id="14" name="Rectangle 28">
            <a:hlinkClick r:id="rId5" action="ppaction://hlinksldjump"/>
          </p:cNvPr>
          <p:cNvSpPr>
            <a:spLocks noChangeArrowheads="1"/>
          </p:cNvSpPr>
          <p:nvPr/>
        </p:nvSpPr>
        <p:spPr bwMode="auto">
          <a:xfrm>
            <a:off x="7777907" y="5760739"/>
            <a:ext cx="3312368" cy="6477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eaLnBrk="1" hangingPunct="1">
              <a:defRPr/>
            </a:pPr>
            <a:r>
              <a:rPr lang="en-GB" sz="2000" dirty="0">
                <a:solidFill>
                  <a:srgbClr val="000090"/>
                </a:solidFill>
                <a:hlinkClick r:id="rId6" action="ppaction://hlinksldjump"/>
              </a:rPr>
              <a:t>Pore size distribution</a:t>
            </a:r>
            <a:endParaRPr lang="en-GB" sz="2000" dirty="0">
              <a:solidFill>
                <a:srgbClr val="000090"/>
              </a:solidFill>
            </a:endParaRPr>
          </a:p>
        </p:txBody>
      </p:sp>
      <p:sp>
        <p:nvSpPr>
          <p:cNvPr id="12" name="Rectangle 18">
            <a:hlinkClick r:id="rId7" action="ppaction://hlinksldjump"/>
          </p:cNvPr>
          <p:cNvSpPr>
            <a:spLocks noChangeArrowheads="1"/>
          </p:cNvSpPr>
          <p:nvPr/>
        </p:nvSpPr>
        <p:spPr bwMode="auto">
          <a:xfrm>
            <a:off x="4332277" y="5311789"/>
            <a:ext cx="3312368" cy="647700"/>
          </a:xfrm>
          <a:prstGeom prst="rect">
            <a:avLst/>
          </a:prstGeom>
          <a:solidFill>
            <a:schemeClr val="tx1">
              <a:lumMod val="75000"/>
              <a:lumOff val="25000"/>
            </a:schemeClr>
          </a:solidFill>
          <a:ln>
            <a:headEnd/>
            <a:tailEnd/>
          </a:ln>
        </p:spPr>
        <p:style>
          <a:lnRef idx="0">
            <a:schemeClr val="accent4"/>
          </a:lnRef>
          <a:fillRef idx="3">
            <a:schemeClr val="accent4"/>
          </a:fillRef>
          <a:effectRef idx="3">
            <a:schemeClr val="accent4"/>
          </a:effectRef>
          <a:fontRef idx="minor">
            <a:schemeClr val="lt1"/>
          </a:fontRef>
        </p:style>
        <p:txBody>
          <a:bodyPr wrap="none" tIns="187200" bIns="187200" anchor="ctr"/>
          <a:lstStyle/>
          <a:p>
            <a:pPr algn="ctr" eaLnBrk="1" hangingPunct="1">
              <a:defRPr/>
            </a:pPr>
            <a:r>
              <a:rPr lang="nl-NL" sz="2000" dirty="0">
                <a:solidFill>
                  <a:schemeClr val="bg1"/>
                </a:solidFill>
                <a:hlinkClick r:id="rId7" action="ppaction://hlinksldjump"/>
              </a:rPr>
              <a:t>Ash Content</a:t>
            </a:r>
            <a:endParaRPr lang="en-GB" sz="2000" dirty="0">
              <a:solidFill>
                <a:schemeClr val="bg1"/>
              </a:solidFill>
            </a:endParaRPr>
          </a:p>
        </p:txBody>
      </p:sp>
      <p:sp>
        <p:nvSpPr>
          <p:cNvPr id="5135" name="Text Box 7"/>
          <p:cNvSpPr txBox="1">
            <a:spLocks noChangeArrowheads="1"/>
          </p:cNvSpPr>
          <p:nvPr/>
        </p:nvSpPr>
        <p:spPr bwMode="auto">
          <a:xfrm>
            <a:off x="1512888" y="0"/>
            <a:ext cx="8891587" cy="1384300"/>
          </a:xfrm>
          <a:prstGeom prst="rect">
            <a:avLst/>
          </a:prstGeom>
          <a:noFill/>
          <a:ln w="9525">
            <a:noFill/>
            <a:miter lim="800000"/>
            <a:headEnd/>
            <a:tailEnd/>
          </a:ln>
        </p:spPr>
        <p:txBody>
          <a:bodyPr>
            <a:spAutoFit/>
          </a:bodyPr>
          <a:lstStyle/>
          <a:p>
            <a:pPr algn="ctr"/>
            <a:r>
              <a:rPr lang="en-US" sz="2800" b="1"/>
              <a:t>Spent coffee grains biochar activation and its effects on the characteristics of the final products to be used as sorbents or catalysts support</a:t>
            </a:r>
          </a:p>
        </p:txBody>
      </p:sp>
      <p:sp>
        <p:nvSpPr>
          <p:cNvPr id="5136" name="Text Box 8"/>
          <p:cNvSpPr txBox="1">
            <a:spLocks noChangeArrowheads="1"/>
          </p:cNvSpPr>
          <p:nvPr/>
        </p:nvSpPr>
        <p:spPr bwMode="auto">
          <a:xfrm>
            <a:off x="360363" y="1458913"/>
            <a:ext cx="10874375" cy="1323975"/>
          </a:xfrm>
          <a:prstGeom prst="rect">
            <a:avLst/>
          </a:prstGeom>
          <a:noFill/>
          <a:ln w="9525">
            <a:noFill/>
            <a:miter lim="800000"/>
            <a:headEnd/>
            <a:tailEnd/>
          </a:ln>
        </p:spPr>
        <p:txBody>
          <a:bodyPr>
            <a:spAutoFit/>
          </a:bodyPr>
          <a:lstStyle/>
          <a:p>
            <a:pPr algn="ctr"/>
            <a:r>
              <a:rPr lang="en-US" sz="1600"/>
              <a:t>Nikolaos Mourgkogiannis, Ioannis Nikolopoulos, Eleana Kordouli, Christos Kordulis, Alexis Lycourghiotis, </a:t>
            </a:r>
          </a:p>
          <a:p>
            <a:pPr algn="ctr"/>
            <a:r>
              <a:rPr lang="en-US" sz="1600"/>
              <a:t>Hrissi K. Karapanagioti</a:t>
            </a:r>
            <a:r>
              <a:rPr lang="en-US" altLang="el-GR" sz="1600"/>
              <a:t> *</a:t>
            </a:r>
            <a:endParaRPr lang="en-US" sz="1600"/>
          </a:p>
          <a:p>
            <a:pPr algn="ctr" eaLnBrk="1" hangingPunct="1"/>
            <a:endParaRPr lang="en-US" altLang="el-GR" sz="1600"/>
          </a:p>
          <a:p>
            <a:pPr algn="ctr" eaLnBrk="1" hangingPunct="1"/>
            <a:r>
              <a:rPr lang="en-US" altLang="el-GR" sz="1600"/>
              <a:t> Department of Chemistry, University of Patras, 26504, Patras, Greece</a:t>
            </a:r>
          </a:p>
          <a:p>
            <a:pPr algn="ctr" eaLnBrk="1" hangingPunct="1"/>
            <a:r>
              <a:rPr lang="en-US" altLang="el-GR" sz="1600"/>
              <a:t>*Corresponding author: E-mail: karapanagioti@upatras.gr, Tel +30 2610996728 </a:t>
            </a:r>
          </a:p>
        </p:txBody>
      </p:sp>
      <p:pic>
        <p:nvPicPr>
          <p:cNvPr id="5137" name="Picture 18" descr="http://www.upatras.gr/sites/www.upatras.gr/files/logo-up-4color-stamp.jpg"/>
          <p:cNvPicPr>
            <a:picLocks noChangeAspect="1" noChangeArrowheads="1"/>
          </p:cNvPicPr>
          <p:nvPr/>
        </p:nvPicPr>
        <p:blipFill>
          <a:blip r:embed="rId8"/>
          <a:srcRect/>
          <a:stretch>
            <a:fillRect/>
          </a:stretch>
        </p:blipFill>
        <p:spPr bwMode="auto">
          <a:xfrm>
            <a:off x="0" y="-23813"/>
            <a:ext cx="1512888" cy="1512888"/>
          </a:xfrm>
          <a:prstGeom prst="rect">
            <a:avLst/>
          </a:prstGeom>
          <a:noFill/>
          <a:ln w="9525">
            <a:noFill/>
            <a:miter lim="800000"/>
            <a:headEnd/>
            <a:tailEnd/>
          </a:ln>
        </p:spPr>
      </p:pic>
      <p:sp>
        <p:nvSpPr>
          <p:cNvPr id="16" name="Rectangle 18">
            <a:hlinkClick r:id="rId9" action="ppaction://hlinksldjump"/>
          </p:cNvPr>
          <p:cNvSpPr>
            <a:spLocks noChangeArrowheads="1"/>
          </p:cNvSpPr>
          <p:nvPr/>
        </p:nvSpPr>
        <p:spPr bwMode="auto">
          <a:xfrm>
            <a:off x="7761301" y="4954599"/>
            <a:ext cx="3312368" cy="647700"/>
          </a:xfrm>
          <a:prstGeom prst="rect">
            <a:avLst/>
          </a:prstGeom>
          <a:solidFill>
            <a:schemeClr val="accent1">
              <a:lumMod val="10000"/>
            </a:schemeClr>
          </a:solidFill>
          <a:ln>
            <a:headEnd/>
            <a:tailEnd/>
          </a:ln>
        </p:spPr>
        <p:style>
          <a:lnRef idx="0">
            <a:schemeClr val="accent4"/>
          </a:lnRef>
          <a:fillRef idx="3">
            <a:schemeClr val="accent4"/>
          </a:fillRef>
          <a:effectRef idx="3">
            <a:schemeClr val="accent4"/>
          </a:effectRef>
          <a:fontRef idx="minor">
            <a:schemeClr val="lt1"/>
          </a:fontRef>
        </p:style>
        <p:txBody>
          <a:bodyPr wrap="none" tIns="187200" bIns="187200" anchor="ctr"/>
          <a:lstStyle/>
          <a:p>
            <a:pPr algn="ctr" eaLnBrk="1" hangingPunct="1">
              <a:defRPr/>
            </a:pPr>
            <a:r>
              <a:rPr lang="nl-NL" sz="2000" dirty="0">
                <a:solidFill>
                  <a:schemeClr val="bg1"/>
                </a:solidFill>
                <a:hlinkClick r:id="rId10" action="ppaction://hlinksldjump"/>
              </a:rPr>
              <a:t>Suspension pH</a:t>
            </a:r>
            <a:endParaRPr lang="en-GB" sz="2000" dirty="0">
              <a:solidFill>
                <a:schemeClr val="bg1"/>
              </a:solidFill>
            </a:endParaRPr>
          </a:p>
        </p:txBody>
      </p:sp>
      <p:pic>
        <p:nvPicPr>
          <p:cNvPr id="13" name="Picture 2" descr="https://egu2020.eu/cc_by_logo_png.png"/>
          <p:cNvPicPr preferRelativeResize="0">
            <a:picLocks noChangeArrowheads="1"/>
          </p:cNvPicPr>
          <p:nvPr/>
        </p:nvPicPr>
        <p:blipFill>
          <a:blip r:embed="rId11" cstate="print"/>
          <a:srcRect/>
          <a:stretch>
            <a:fillRect/>
          </a:stretch>
        </p:blipFill>
        <p:spPr bwMode="auto">
          <a:xfrm>
            <a:off x="-25441" y="6026169"/>
            <a:ext cx="1371600" cy="4572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egu2020.eu/cc_by_logo_png.png"/>
          <p:cNvPicPr preferRelativeResize="0">
            <a:picLocks noChangeArrowheads="1"/>
          </p:cNvPicPr>
          <p:nvPr/>
        </p:nvPicPr>
        <p:blipFill>
          <a:blip r:embed="rId2" cstate="print"/>
          <a:srcRect/>
          <a:stretch>
            <a:fillRect/>
          </a:stretch>
        </p:blipFill>
        <p:spPr bwMode="auto">
          <a:xfrm>
            <a:off x="-25441" y="5997597"/>
            <a:ext cx="1371600" cy="457200"/>
          </a:xfrm>
          <a:prstGeom prst="rect">
            <a:avLst/>
          </a:prstGeom>
          <a:noFill/>
        </p:spPr>
      </p:pic>
      <p:sp>
        <p:nvSpPr>
          <p:cNvPr id="31746" name="Title 1"/>
          <p:cNvSpPr>
            <a:spLocks noGrp="1" noChangeArrowheads="1"/>
          </p:cNvSpPr>
          <p:nvPr>
            <p:ph type="title"/>
          </p:nvPr>
        </p:nvSpPr>
        <p:spPr>
          <a:xfrm>
            <a:off x="757238" y="168275"/>
            <a:ext cx="10369550" cy="857250"/>
          </a:xfrm>
        </p:spPr>
        <p:txBody>
          <a:bodyPr/>
          <a:lstStyle/>
          <a:p>
            <a:pPr eaLnBrk="1" hangingPunct="1"/>
            <a:r>
              <a:rPr lang="nl-NL" dirty="0">
                <a:solidFill>
                  <a:schemeClr val="tx1"/>
                </a:solidFill>
              </a:rPr>
              <a:t>Acknowlegment</a:t>
            </a:r>
            <a:endParaRPr lang="el-GR" altLang="el-GR" dirty="0">
              <a:solidFill>
                <a:schemeClr val="tx1"/>
              </a:solidFill>
            </a:endParaRPr>
          </a:p>
        </p:txBody>
      </p:sp>
      <p:sp>
        <p:nvSpPr>
          <p:cNvPr id="31747" name="Oval 49">
            <a:hlinkClick r:id="rId3" action="ppaction://hlinksldjump"/>
          </p:cNvPr>
          <p:cNvSpPr>
            <a:spLocks noChangeArrowheads="1"/>
          </p:cNvSpPr>
          <p:nvPr/>
        </p:nvSpPr>
        <p:spPr bwMode="auto">
          <a:xfrm>
            <a:off x="10514013" y="5400675"/>
            <a:ext cx="576262" cy="576263"/>
          </a:xfrm>
          <a:prstGeom prst="ellipse">
            <a:avLst/>
          </a:prstGeom>
          <a:solidFill>
            <a:schemeClr val="tx1"/>
          </a:solidFill>
          <a:ln w="9525" algn="ctr">
            <a:solidFill>
              <a:schemeClr val="tx1"/>
            </a:solidFill>
            <a:round/>
            <a:headEnd/>
            <a:tailEnd/>
          </a:ln>
        </p:spPr>
        <p:txBody>
          <a:bodyPr wrap="none" anchor="ctr"/>
          <a:lstStyle/>
          <a:p>
            <a:pPr algn="ctr" eaLnBrk="1" hangingPunct="1"/>
            <a:r>
              <a:rPr lang="nl-NL" altLang="el-GR" sz="2400" b="1">
                <a:solidFill>
                  <a:schemeClr val="bg1"/>
                </a:solidFill>
              </a:rPr>
              <a:t>X</a:t>
            </a:r>
            <a:endParaRPr lang="en-GB" altLang="el-GR" sz="2400" b="1">
              <a:solidFill>
                <a:schemeClr val="bg1"/>
              </a:solidFill>
            </a:endParaRPr>
          </a:p>
        </p:txBody>
      </p:sp>
      <p:pic>
        <p:nvPicPr>
          <p:cNvPr id="31748" name="Picture 18" descr="http://www.upatras.gr/sites/www.upatras.gr/files/logo-up-4color-stamp.jpg"/>
          <p:cNvPicPr>
            <a:picLocks noChangeAspect="1" noChangeArrowheads="1"/>
          </p:cNvPicPr>
          <p:nvPr/>
        </p:nvPicPr>
        <p:blipFill>
          <a:blip r:embed="rId4"/>
          <a:srcRect/>
          <a:stretch>
            <a:fillRect/>
          </a:stretch>
        </p:blipFill>
        <p:spPr bwMode="auto">
          <a:xfrm>
            <a:off x="0" y="-68263"/>
            <a:ext cx="1512888" cy="1512888"/>
          </a:xfrm>
          <a:prstGeom prst="rect">
            <a:avLst/>
          </a:prstGeom>
          <a:noFill/>
          <a:ln w="9525">
            <a:noFill/>
            <a:miter lim="800000"/>
            <a:headEnd/>
            <a:tailEnd/>
          </a:ln>
        </p:spPr>
      </p:pic>
      <p:sp>
        <p:nvSpPr>
          <p:cNvPr id="8" name="7 - Ορθογώνιο"/>
          <p:cNvSpPr/>
          <p:nvPr/>
        </p:nvSpPr>
        <p:spPr>
          <a:xfrm>
            <a:off x="760413" y="1311275"/>
            <a:ext cx="9501187" cy="4094163"/>
          </a:xfrm>
          <a:prstGeom prst="rect">
            <a:avLst/>
          </a:prstGeom>
        </p:spPr>
        <p:txBody>
          <a:bodyPr>
            <a:spAutoFit/>
          </a:bodyPr>
          <a:lstStyle/>
          <a:p>
            <a:pPr>
              <a:defRPr/>
            </a:pPr>
            <a:endParaRPr lang="en-US" sz="4000" cap="small" dirty="0"/>
          </a:p>
          <a:p>
            <a:pPr>
              <a:defRPr/>
            </a:pPr>
            <a:r>
              <a:rPr lang="en-US" sz="2000" dirty="0"/>
              <a:t>We acknowledge support of this work by the project “Research Infrastructure on Food Bioprocessing Development and Innovation Exploitation – Food Innovation RI” (MIS 5027222), which is implemented under the Action “</a:t>
            </a:r>
            <a:r>
              <a:rPr lang="en-US" sz="2000" dirty="0">
                <a:hlinkClick r:id="rId5"/>
              </a:rPr>
              <a:t>Reinforcement of the Research and Innovation Infrastructure</a:t>
            </a:r>
            <a:r>
              <a:rPr lang="en-US" sz="2000" dirty="0"/>
              <a:t>”, funded by the Operational </a:t>
            </a:r>
            <a:r>
              <a:rPr lang="en-US" sz="2000" dirty="0" err="1"/>
              <a:t>Programme</a:t>
            </a:r>
            <a:r>
              <a:rPr lang="en-US" sz="2000" dirty="0"/>
              <a:t> "Competitiveness, Entrepreneurship and Innovation" (NSRF 2014-2020) and co-financed by Greece and the European Union (European Regional Development Fund). </a:t>
            </a:r>
          </a:p>
          <a:p>
            <a:pPr>
              <a:defRPr/>
            </a:pPr>
            <a:r>
              <a:rPr lang="en-AU" sz="4000" cap="small" dirty="0"/>
              <a:t> </a:t>
            </a:r>
            <a:endParaRPr lang="en-US" sz="4000" cap="small" dirty="0"/>
          </a:p>
          <a:p>
            <a:pPr>
              <a:defRPr/>
            </a:pPr>
            <a:r>
              <a:rPr lang="en-AU" sz="4000" cap="small" dirty="0"/>
              <a:t> </a:t>
            </a:r>
            <a:endParaRPr lang="en-US" sz="4000" cap="small" dirty="0"/>
          </a:p>
        </p:txBody>
      </p:sp>
      <p:pic>
        <p:nvPicPr>
          <p:cNvPr id="31750" name="6 - Εικόνα"/>
          <p:cNvPicPr preferRelativeResize="0">
            <a:picLocks noChangeAspect="1" noChangeArrowheads="1"/>
          </p:cNvPicPr>
          <p:nvPr/>
        </p:nvPicPr>
        <p:blipFill>
          <a:blip r:embed="rId6"/>
          <a:srcRect/>
          <a:stretch>
            <a:fillRect/>
          </a:stretch>
        </p:blipFill>
        <p:spPr bwMode="auto">
          <a:xfrm>
            <a:off x="3189288" y="4297363"/>
            <a:ext cx="50292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60363" y="2782888"/>
            <a:ext cx="10514012" cy="2300287"/>
          </a:xfrm>
          <a:prstGeom prst="rect">
            <a:avLst/>
          </a:prstGeom>
          <a:solidFill>
            <a:schemeClr val="bg1">
              <a:alpha val="59999"/>
            </a:schemeClr>
          </a:solidFill>
          <a:ln w="9525">
            <a:noFill/>
            <a:miter lim="800000"/>
            <a:headEnd/>
            <a:tailEnd/>
          </a:ln>
        </p:spPr>
        <p:txBody>
          <a:bodyPr/>
          <a:lstStyle/>
          <a:p>
            <a:pPr algn="just" eaLnBrk="1" hangingPunct="1"/>
            <a:r>
              <a:rPr lang="en-US" altLang="el-GR" sz="1400" b="1" dirty="0"/>
              <a:t>Results</a:t>
            </a:r>
          </a:p>
          <a:p>
            <a:pPr algn="just" eaLnBrk="1" hangingPunct="1"/>
            <a:endParaRPr lang="en-US" altLang="el-GR" sz="1400" dirty="0"/>
          </a:p>
          <a:p>
            <a:pPr algn="just" eaLnBrk="1" hangingPunct="1"/>
            <a:r>
              <a:rPr lang="en-US" sz="1400" b="1" dirty="0"/>
              <a:t>The samples present a peak at 1050 cm</a:t>
            </a:r>
            <a:r>
              <a:rPr lang="en-US" sz="1400" b="1" baseline="30000" dirty="0"/>
              <a:t>-1</a:t>
            </a:r>
            <a:r>
              <a:rPr lang="en-US" sz="1400" b="1" dirty="0"/>
              <a:t> that corresponds to (C-O) bond and a weak peak at 3450 cm</a:t>
            </a:r>
            <a:r>
              <a:rPr lang="en-US" sz="1400" b="1" baseline="30000" dirty="0"/>
              <a:t>-1</a:t>
            </a:r>
            <a:r>
              <a:rPr lang="en-US" sz="1400" b="1" dirty="0"/>
              <a:t> that reveals O-H groups. For the Raw-SCG a carboxyl stretching mode (C=O) demonstrate a weak peak at 1740 cm</a:t>
            </a:r>
            <a:r>
              <a:rPr lang="en-US" sz="1400" b="1" baseline="30000" dirty="0"/>
              <a:t>-1</a:t>
            </a:r>
            <a:r>
              <a:rPr lang="en-US" sz="1400" b="1" dirty="0"/>
              <a:t>; the sharp peaks at 2830 and 2950 cm</a:t>
            </a:r>
            <a:r>
              <a:rPr lang="en-US" sz="1400" b="1" baseline="30000" dirty="0"/>
              <a:t>-1 </a:t>
            </a:r>
            <a:r>
              <a:rPr lang="en-US" sz="1400" b="1" dirty="0"/>
              <a:t>are related to aliphatic C-H</a:t>
            </a:r>
            <a:r>
              <a:rPr lang="en-US" sz="1400" b="1" baseline="-25000" dirty="0"/>
              <a:t>2 </a:t>
            </a:r>
            <a:r>
              <a:rPr lang="en-US" sz="1400" b="1" dirty="0"/>
              <a:t>bending. The presence of a shallow peak at 2450 cm</a:t>
            </a:r>
            <a:r>
              <a:rPr lang="en-US" sz="1400" b="1" baseline="30000" dirty="0"/>
              <a:t>-1</a:t>
            </a:r>
            <a:r>
              <a:rPr lang="en-US" sz="1400" b="1" dirty="0"/>
              <a:t> corresponds to CO</a:t>
            </a:r>
            <a:r>
              <a:rPr lang="en-US" sz="1400" b="1" baseline="-25000" dirty="0"/>
              <a:t>2</a:t>
            </a:r>
            <a:r>
              <a:rPr lang="en-US" sz="1400" b="1" dirty="0"/>
              <a:t> bond for the SCG and W-SCG.</a:t>
            </a:r>
            <a:r>
              <a:rPr lang="en-GB" sz="1400" b="1" dirty="0"/>
              <a:t>It is very important to mention that the peaks of W-SCG and SCG-ALK are similar.</a:t>
            </a:r>
            <a:endParaRPr lang="en-US" altLang="el-GR" sz="1400" b="1" dirty="0"/>
          </a:p>
          <a:p>
            <a:pPr algn="just" eaLnBrk="1" hangingPunct="1"/>
            <a:endParaRPr lang="nl-NL" altLang="el-GR" sz="1400" dirty="0"/>
          </a:p>
          <a:p>
            <a:pPr algn="just" eaLnBrk="1" hangingPunct="1"/>
            <a:endParaRPr lang="en-US" altLang="el-GR" sz="1400" dirty="0"/>
          </a:p>
          <a:p>
            <a:pPr eaLnBrk="1" hangingPunct="1">
              <a:spcBef>
                <a:spcPct val="50000"/>
              </a:spcBef>
            </a:pPr>
            <a:endParaRPr lang="en-GB" altLang="el-GR" sz="1400" dirty="0"/>
          </a:p>
        </p:txBody>
      </p:sp>
      <p:sp>
        <p:nvSpPr>
          <p:cNvPr id="6147" name="Text Box 21"/>
          <p:cNvSpPr txBox="1">
            <a:spLocks noChangeArrowheads="1"/>
          </p:cNvSpPr>
          <p:nvPr/>
        </p:nvSpPr>
        <p:spPr bwMode="auto">
          <a:xfrm>
            <a:off x="4608513" y="4537075"/>
            <a:ext cx="2303462" cy="457200"/>
          </a:xfrm>
          <a:prstGeom prst="rect">
            <a:avLst/>
          </a:prstGeom>
          <a:noFill/>
          <a:ln w="9525" algn="ctr">
            <a:noFill/>
            <a:miter lim="800000"/>
            <a:headEnd/>
            <a:tailEnd/>
          </a:ln>
        </p:spPr>
        <p:txBody>
          <a:bodyPr>
            <a:spAutoFit/>
          </a:bodyPr>
          <a:lstStyle/>
          <a:p>
            <a:pPr algn="ctr" eaLnBrk="1" hangingPunct="1">
              <a:spcBef>
                <a:spcPct val="50000"/>
              </a:spcBef>
            </a:pPr>
            <a:r>
              <a:rPr lang="nl-NL" altLang="el-GR" sz="2400" b="1">
                <a:solidFill>
                  <a:schemeClr val="accent2"/>
                </a:solidFill>
              </a:rPr>
              <a:t>4/5</a:t>
            </a:r>
            <a:endParaRPr lang="en-GB" altLang="el-GR" sz="2400" b="1">
              <a:solidFill>
                <a:schemeClr val="accent2"/>
              </a:solidFill>
            </a:endParaRPr>
          </a:p>
        </p:txBody>
      </p:sp>
      <p:sp>
        <p:nvSpPr>
          <p:cNvPr id="6148" name="AutoShape 22">
            <a:hlinkClick r:id="rId2" action="ppaction://hlinksldjump"/>
          </p:cNvPr>
          <p:cNvSpPr>
            <a:spLocks noChangeArrowheads="1"/>
          </p:cNvSpPr>
          <p:nvPr/>
        </p:nvSpPr>
        <p:spPr bwMode="auto">
          <a:xfrm>
            <a:off x="6624638" y="4608513"/>
            <a:ext cx="504825" cy="431800"/>
          </a:xfrm>
          <a:prstGeom prst="rightArrow">
            <a:avLst>
              <a:gd name="adj1" fmla="val 55880"/>
              <a:gd name="adj2" fmla="val 67278"/>
            </a:avLst>
          </a:prstGeom>
          <a:solidFill>
            <a:schemeClr val="accent2"/>
          </a:solidFill>
          <a:ln w="9525" algn="ctr">
            <a:noFill/>
            <a:miter lim="800000"/>
            <a:headEnd/>
            <a:tailEnd/>
          </a:ln>
        </p:spPr>
        <p:txBody>
          <a:bodyPr wrap="none" anchor="ctr"/>
          <a:lstStyle/>
          <a:p>
            <a:pPr algn="ctr" eaLnBrk="1" hangingPunct="1"/>
            <a:endParaRPr lang="nl-NL" altLang="el-GR"/>
          </a:p>
        </p:txBody>
      </p:sp>
      <p:sp>
        <p:nvSpPr>
          <p:cNvPr id="6149" name="AutoShape 23">
            <a:hlinkClick r:id="rId3" action="ppaction://hlinksldjump"/>
          </p:cNvPr>
          <p:cNvSpPr>
            <a:spLocks noChangeArrowheads="1"/>
          </p:cNvSpPr>
          <p:nvPr/>
        </p:nvSpPr>
        <p:spPr bwMode="auto">
          <a:xfrm rot="10800000">
            <a:off x="4392613" y="4608513"/>
            <a:ext cx="504825" cy="431800"/>
          </a:xfrm>
          <a:prstGeom prst="rightArrow">
            <a:avLst>
              <a:gd name="adj1" fmla="val 55880"/>
              <a:gd name="adj2" fmla="val 67278"/>
            </a:avLst>
          </a:prstGeom>
          <a:solidFill>
            <a:schemeClr val="accent2"/>
          </a:solidFill>
          <a:ln w="9525" algn="ctr">
            <a:noFill/>
            <a:miter lim="800000"/>
            <a:headEnd/>
            <a:tailEnd/>
          </a:ln>
        </p:spPr>
        <p:txBody>
          <a:bodyPr wrap="none" anchor="ctr"/>
          <a:lstStyle/>
          <a:p>
            <a:pPr algn="ctr" eaLnBrk="1" hangingPunct="1"/>
            <a:endParaRPr lang="nl-NL" altLang="el-GR"/>
          </a:p>
        </p:txBody>
      </p:sp>
      <p:sp>
        <p:nvSpPr>
          <p:cNvPr id="30" name="Rectangle 19">
            <a:hlinkClick r:id="rId4" action="ppaction://hlinksldjump"/>
          </p:cNvPr>
          <p:cNvSpPr>
            <a:spLocks noChangeArrowheads="1"/>
          </p:cNvSpPr>
          <p:nvPr/>
        </p:nvSpPr>
        <p:spPr bwMode="auto">
          <a:xfrm>
            <a:off x="3888829" y="5383227"/>
            <a:ext cx="3312368" cy="647700"/>
          </a:xfrm>
          <a:prstGeom prst="rect">
            <a:avLst/>
          </a:prstGeom>
          <a:solidFill>
            <a:srgbClr val="C000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1" hangingPunct="1">
              <a:defRPr/>
            </a:pPr>
            <a:r>
              <a:rPr lang="en-US" sz="2000" dirty="0">
                <a:hlinkClick r:id="rId4" action="ppaction://hlinksldjump"/>
              </a:rPr>
              <a:t>SEM</a:t>
            </a:r>
            <a:endParaRPr lang="en-GB" sz="2000" dirty="0"/>
          </a:p>
        </p:txBody>
      </p:sp>
      <p:sp>
        <p:nvSpPr>
          <p:cNvPr id="31" name="Text Box 16">
            <a:hlinkClick r:id="rId5" action="ppaction://hlinksldjump"/>
          </p:cNvPr>
          <p:cNvSpPr txBox="1">
            <a:spLocks noChangeArrowheads="1"/>
          </p:cNvSpPr>
          <p:nvPr/>
        </p:nvSpPr>
        <p:spPr bwMode="auto">
          <a:xfrm>
            <a:off x="7777261" y="5340336"/>
            <a:ext cx="3312368" cy="685833"/>
          </a:xfrm>
          <a:prstGeom prst="rect">
            <a:avLst/>
          </a:prstGeom>
          <a:solidFill>
            <a:srgbClr val="663300">
              <a:alpha val="53000"/>
            </a:srgbClr>
          </a:solidFill>
          <a:ln>
            <a:headEnd/>
            <a:tailEnd/>
          </a:ln>
        </p:spPr>
        <p:style>
          <a:lnRef idx="0">
            <a:schemeClr val="accent1"/>
          </a:lnRef>
          <a:fillRef idx="3">
            <a:schemeClr val="accent1"/>
          </a:fillRef>
          <a:effectRef idx="3">
            <a:schemeClr val="accent1"/>
          </a:effectRef>
          <a:fontRef idx="minor">
            <a:schemeClr val="lt1"/>
          </a:fontRef>
        </p:style>
        <p:txBody>
          <a:bodyPr tIns="187200" bIns="187200">
            <a:spAutoFit/>
          </a:bodyPr>
          <a:lstStyle/>
          <a:p>
            <a:pPr algn="ctr" eaLnBrk="1" hangingPunct="1">
              <a:spcBef>
                <a:spcPct val="50000"/>
              </a:spcBef>
              <a:defRPr/>
            </a:pPr>
            <a:r>
              <a:rPr lang="nl-NL" sz="2000" dirty="0">
                <a:solidFill>
                  <a:schemeClr val="bg1"/>
                </a:solidFill>
                <a:hlinkClick r:id="rId5" action="ppaction://hlinksldjump"/>
              </a:rPr>
              <a:t>Elemental Analysis</a:t>
            </a:r>
            <a:endParaRPr lang="en-GB" sz="2000" dirty="0">
              <a:solidFill>
                <a:schemeClr val="bg1"/>
              </a:solidFill>
            </a:endParaRPr>
          </a:p>
        </p:txBody>
      </p:sp>
      <p:sp>
        <p:nvSpPr>
          <p:cNvPr id="6156" name="Text Box 7"/>
          <p:cNvSpPr txBox="1">
            <a:spLocks noChangeArrowheads="1"/>
          </p:cNvSpPr>
          <p:nvPr/>
        </p:nvSpPr>
        <p:spPr bwMode="auto">
          <a:xfrm>
            <a:off x="1512888" y="0"/>
            <a:ext cx="8891587" cy="1384300"/>
          </a:xfrm>
          <a:prstGeom prst="rect">
            <a:avLst/>
          </a:prstGeom>
          <a:noFill/>
          <a:ln w="9525">
            <a:noFill/>
            <a:miter lim="800000"/>
            <a:headEnd/>
            <a:tailEnd/>
          </a:ln>
        </p:spPr>
        <p:txBody>
          <a:bodyPr>
            <a:spAutoFit/>
          </a:bodyPr>
          <a:lstStyle/>
          <a:p>
            <a:pPr algn="ctr"/>
            <a:r>
              <a:rPr lang="en-US" sz="2800" b="1"/>
              <a:t>Spent coffee grains biochar activation and its effects on the characteristics of the final products to be used as sorbents or catalysts support</a:t>
            </a:r>
          </a:p>
        </p:txBody>
      </p:sp>
      <p:sp>
        <p:nvSpPr>
          <p:cNvPr id="6157" name="Text Box 8"/>
          <p:cNvSpPr txBox="1">
            <a:spLocks noChangeArrowheads="1"/>
          </p:cNvSpPr>
          <p:nvPr/>
        </p:nvSpPr>
        <p:spPr bwMode="auto">
          <a:xfrm>
            <a:off x="360363" y="1458913"/>
            <a:ext cx="10874375" cy="1323975"/>
          </a:xfrm>
          <a:prstGeom prst="rect">
            <a:avLst/>
          </a:prstGeom>
          <a:noFill/>
          <a:ln w="9525">
            <a:noFill/>
            <a:miter lim="800000"/>
            <a:headEnd/>
            <a:tailEnd/>
          </a:ln>
        </p:spPr>
        <p:txBody>
          <a:bodyPr>
            <a:spAutoFit/>
          </a:bodyPr>
          <a:lstStyle/>
          <a:p>
            <a:pPr algn="ctr"/>
            <a:r>
              <a:rPr lang="en-US" sz="1600"/>
              <a:t>Nikolaos Mourgkogiannis, Ioannis Nikolopoulos, Eleana Kordouli, Christos Kordulis, Alexis Lycourghiotis, </a:t>
            </a:r>
          </a:p>
          <a:p>
            <a:pPr algn="ctr"/>
            <a:r>
              <a:rPr lang="en-US" sz="1600"/>
              <a:t>Hrissi K. Karapanagioti</a:t>
            </a:r>
            <a:r>
              <a:rPr lang="en-US" altLang="el-GR" sz="1600"/>
              <a:t> *</a:t>
            </a:r>
            <a:endParaRPr lang="en-US" sz="1600"/>
          </a:p>
          <a:p>
            <a:pPr algn="ctr" eaLnBrk="1" hangingPunct="1"/>
            <a:endParaRPr lang="en-US" altLang="el-GR" sz="1600"/>
          </a:p>
          <a:p>
            <a:pPr algn="ctr" eaLnBrk="1" hangingPunct="1"/>
            <a:r>
              <a:rPr lang="en-US" altLang="el-GR" sz="1600"/>
              <a:t> Department of Chemistry, University of Patras, 26504, Patras, Greece</a:t>
            </a:r>
          </a:p>
          <a:p>
            <a:pPr algn="ctr" eaLnBrk="1" hangingPunct="1"/>
            <a:r>
              <a:rPr lang="en-US" altLang="el-GR" sz="1600"/>
              <a:t>*Corresponding author: E-mail: karapanagioti@upatras.gr, Tel +30 2610996728 </a:t>
            </a:r>
          </a:p>
        </p:txBody>
      </p:sp>
      <p:pic>
        <p:nvPicPr>
          <p:cNvPr id="6158" name="Picture 18" descr="http://www.upatras.gr/sites/www.upatras.gr/files/logo-up-4color-stamp.jpg"/>
          <p:cNvPicPr>
            <a:picLocks noChangeAspect="1" noChangeArrowheads="1"/>
          </p:cNvPicPr>
          <p:nvPr/>
        </p:nvPicPr>
        <p:blipFill>
          <a:blip r:embed="rId6"/>
          <a:srcRect/>
          <a:stretch>
            <a:fillRect/>
          </a:stretch>
        </p:blipFill>
        <p:spPr bwMode="auto">
          <a:xfrm>
            <a:off x="0" y="-23813"/>
            <a:ext cx="1512888" cy="1512888"/>
          </a:xfrm>
          <a:prstGeom prst="rect">
            <a:avLst/>
          </a:prstGeom>
          <a:noFill/>
          <a:ln w="9525">
            <a:noFill/>
            <a:miter lim="800000"/>
            <a:headEnd/>
            <a:tailEnd/>
          </a:ln>
        </p:spPr>
      </p:pic>
      <p:sp>
        <p:nvSpPr>
          <p:cNvPr id="14" name="Text Box 16">
            <a:hlinkClick r:id="rId7" action="ppaction://hlinksldjump"/>
          </p:cNvPr>
          <p:cNvSpPr txBox="1">
            <a:spLocks noChangeArrowheads="1"/>
          </p:cNvSpPr>
          <p:nvPr/>
        </p:nvSpPr>
        <p:spPr bwMode="auto">
          <a:xfrm>
            <a:off x="45997" y="5340336"/>
            <a:ext cx="3312368" cy="685833"/>
          </a:xfrm>
          <a:prstGeom prst="rect">
            <a:avLst/>
          </a:prstGeom>
          <a:solidFill>
            <a:schemeClr val="accent6">
              <a:lumMod val="50000"/>
              <a:alpha val="53000"/>
            </a:schemeClr>
          </a:solidFill>
          <a:ln>
            <a:headEnd/>
            <a:tailEnd/>
          </a:ln>
        </p:spPr>
        <p:style>
          <a:lnRef idx="0">
            <a:schemeClr val="accent1"/>
          </a:lnRef>
          <a:fillRef idx="3">
            <a:schemeClr val="accent1"/>
          </a:fillRef>
          <a:effectRef idx="3">
            <a:schemeClr val="accent1"/>
          </a:effectRef>
          <a:fontRef idx="minor">
            <a:schemeClr val="lt1"/>
          </a:fontRef>
        </p:style>
        <p:txBody>
          <a:bodyPr tIns="187200" bIns="187200">
            <a:spAutoFit/>
          </a:bodyPr>
          <a:lstStyle/>
          <a:p>
            <a:pPr algn="ctr" eaLnBrk="1" hangingPunct="1">
              <a:spcBef>
                <a:spcPct val="50000"/>
              </a:spcBef>
              <a:defRPr/>
            </a:pPr>
            <a:r>
              <a:rPr lang="en-GB" sz="2000" dirty="0">
                <a:solidFill>
                  <a:schemeClr val="bg1"/>
                </a:solidFill>
                <a:hlinkClick r:id="rId7" action="ppaction://hlinksldjump"/>
              </a:rPr>
              <a:t>FTIR</a:t>
            </a:r>
            <a:endParaRPr lang="en-GB" sz="2000" dirty="0">
              <a:solidFill>
                <a:schemeClr val="bg1"/>
              </a:solidFill>
            </a:endParaRPr>
          </a:p>
        </p:txBody>
      </p:sp>
      <p:pic>
        <p:nvPicPr>
          <p:cNvPr id="12" name="Picture 2" descr="https://egu2020.eu/cc_by_logo_png.png"/>
          <p:cNvPicPr preferRelativeResize="0">
            <a:picLocks noChangeArrowheads="1"/>
          </p:cNvPicPr>
          <p:nvPr/>
        </p:nvPicPr>
        <p:blipFill>
          <a:blip r:embed="rId8" cstate="print"/>
          <a:srcRect/>
          <a:stretch>
            <a:fillRect/>
          </a:stretch>
        </p:blipFill>
        <p:spPr bwMode="auto">
          <a:xfrm>
            <a:off x="-25441" y="6026169"/>
            <a:ext cx="1371600" cy="457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s://egu2020.eu/cc_by_logo_png.png"/>
          <p:cNvPicPr preferRelativeResize="0">
            <a:picLocks noChangeArrowheads="1"/>
          </p:cNvPicPr>
          <p:nvPr/>
        </p:nvPicPr>
        <p:blipFill>
          <a:blip r:embed="rId2" cstate="print"/>
          <a:srcRect/>
          <a:stretch>
            <a:fillRect/>
          </a:stretch>
        </p:blipFill>
        <p:spPr bwMode="auto">
          <a:xfrm>
            <a:off x="-25441" y="6026169"/>
            <a:ext cx="1371600" cy="457200"/>
          </a:xfrm>
          <a:prstGeom prst="rect">
            <a:avLst/>
          </a:prstGeom>
          <a:noFill/>
        </p:spPr>
      </p:pic>
      <p:sp>
        <p:nvSpPr>
          <p:cNvPr id="7170" name="Text Box 8"/>
          <p:cNvSpPr txBox="1">
            <a:spLocks noChangeArrowheads="1"/>
          </p:cNvSpPr>
          <p:nvPr/>
        </p:nvSpPr>
        <p:spPr bwMode="auto">
          <a:xfrm>
            <a:off x="2592388" y="1612900"/>
            <a:ext cx="6337300" cy="2449513"/>
          </a:xfrm>
          <a:prstGeom prst="rect">
            <a:avLst/>
          </a:prstGeom>
          <a:solidFill>
            <a:schemeClr val="bg1">
              <a:alpha val="59999"/>
            </a:schemeClr>
          </a:solidFill>
          <a:ln w="9525">
            <a:noFill/>
            <a:miter lim="800000"/>
            <a:headEnd/>
            <a:tailEnd/>
          </a:ln>
        </p:spPr>
        <p:txBody>
          <a:bodyPr/>
          <a:lstStyle/>
          <a:p>
            <a:pPr algn="just" eaLnBrk="1" hangingPunct="1"/>
            <a:endParaRPr lang="en-US" altLang="el-GR" sz="1400"/>
          </a:p>
          <a:p>
            <a:pPr algn="just" eaLnBrk="1" hangingPunct="1"/>
            <a:endParaRPr lang="en-US" altLang="el-GR" sz="1400"/>
          </a:p>
          <a:p>
            <a:pPr eaLnBrk="1" hangingPunct="1">
              <a:spcBef>
                <a:spcPct val="50000"/>
              </a:spcBef>
            </a:pPr>
            <a:endParaRPr lang="en-GB" altLang="el-GR" sz="1400"/>
          </a:p>
        </p:txBody>
      </p:sp>
      <p:sp>
        <p:nvSpPr>
          <p:cNvPr id="7171" name="Rectangle 1"/>
          <p:cNvSpPr>
            <a:spLocks noChangeArrowheads="1"/>
          </p:cNvSpPr>
          <p:nvPr/>
        </p:nvSpPr>
        <p:spPr bwMode="auto">
          <a:xfrm>
            <a:off x="688939" y="3136900"/>
            <a:ext cx="9858444" cy="2031325"/>
          </a:xfrm>
          <a:prstGeom prst="rect">
            <a:avLst/>
          </a:prstGeom>
          <a:noFill/>
          <a:ln w="9525">
            <a:noFill/>
            <a:miter lim="800000"/>
            <a:headEnd/>
            <a:tailEnd/>
          </a:ln>
        </p:spPr>
        <p:txBody>
          <a:bodyPr wrap="square">
            <a:spAutoFit/>
          </a:bodyPr>
          <a:lstStyle/>
          <a:p>
            <a:pPr eaLnBrk="1" hangingPunct="1"/>
            <a:r>
              <a:rPr lang="en-US" altLang="el-GR" sz="1400" b="1" dirty="0"/>
              <a:t>Conclusions</a:t>
            </a:r>
          </a:p>
          <a:p>
            <a:pPr eaLnBrk="1" hangingPunct="1"/>
            <a:endParaRPr lang="en-US" altLang="el-GR" sz="1400" dirty="0"/>
          </a:p>
          <a:p>
            <a:r>
              <a:rPr lang="en-US" sz="1400" b="1" dirty="0" err="1" smtClean="0"/>
              <a:t>Biochar</a:t>
            </a:r>
            <a:r>
              <a:rPr lang="en-US" sz="1400" b="1" dirty="0" smtClean="0"/>
              <a:t> </a:t>
            </a:r>
            <a:r>
              <a:rPr lang="en-US" sz="1400" b="1" dirty="0"/>
              <a:t>activation with distilled water (W-SCG), and </a:t>
            </a:r>
            <a:r>
              <a:rPr lang="en-US" sz="1400" b="1" dirty="0" err="1"/>
              <a:t>NaOH</a:t>
            </a:r>
            <a:r>
              <a:rPr lang="en-US" sz="1400" b="1" dirty="0"/>
              <a:t> solution (SCG-ALK) led  to a</a:t>
            </a:r>
            <a:r>
              <a:rPr lang="en-AU" sz="1400" b="1" dirty="0">
                <a:cs typeface="Times New Roman" pitchFamily="18" charset="0"/>
              </a:rPr>
              <a:t> significant increase of specific surface area by </a:t>
            </a:r>
            <a:r>
              <a:rPr lang="en-US" sz="1400" b="1" dirty="0"/>
              <a:t>~ 100 m</a:t>
            </a:r>
            <a:r>
              <a:rPr lang="en-US" sz="1400" b="1" baseline="30000" dirty="0"/>
              <a:t>2</a:t>
            </a:r>
            <a:r>
              <a:rPr lang="en-AU" sz="1400" b="1" dirty="0">
                <a:cs typeface="Times New Roman" pitchFamily="18" charset="0"/>
              </a:rPr>
              <a:t> /g due to the increase of </a:t>
            </a:r>
            <a:r>
              <a:rPr lang="en-AU" sz="1400" b="1" dirty="0" err="1">
                <a:cs typeface="Times New Roman" pitchFamily="18" charset="0"/>
              </a:rPr>
              <a:t>micropore</a:t>
            </a:r>
            <a:r>
              <a:rPr lang="en-AU" sz="1400" b="1" dirty="0">
                <a:cs typeface="Times New Roman" pitchFamily="18" charset="0"/>
              </a:rPr>
              <a:t> area. Further increase in the specific surface area occurred for the activated </a:t>
            </a:r>
            <a:r>
              <a:rPr lang="en-AU" sz="1400" b="1" dirty="0" err="1">
                <a:cs typeface="Times New Roman" pitchFamily="18" charset="0"/>
              </a:rPr>
              <a:t>biochar</a:t>
            </a:r>
            <a:r>
              <a:rPr lang="en-AU" sz="1400" b="1" dirty="0">
                <a:cs typeface="Times New Roman" pitchFamily="18" charset="0"/>
              </a:rPr>
              <a:t> SCG-P and SCG-S with</a:t>
            </a:r>
            <a:r>
              <a:rPr lang="en-US" sz="1400" b="1" dirty="0"/>
              <a:t> H</a:t>
            </a:r>
            <a:r>
              <a:rPr lang="en-US" sz="1400" b="1" baseline="-25000" dirty="0"/>
              <a:t>2</a:t>
            </a:r>
            <a:r>
              <a:rPr lang="en-US" sz="1400" b="1" dirty="0"/>
              <a:t>SO</a:t>
            </a:r>
            <a:r>
              <a:rPr lang="en-US" sz="1400" b="1" baseline="-25000" dirty="0"/>
              <a:t>4</a:t>
            </a:r>
            <a:r>
              <a:rPr lang="en-US" sz="1400" b="1" dirty="0"/>
              <a:t> and H</a:t>
            </a:r>
            <a:r>
              <a:rPr lang="en-US" sz="1400" b="1" baseline="-25000" dirty="0"/>
              <a:t>3</a:t>
            </a:r>
            <a:r>
              <a:rPr lang="en-US" sz="1400" b="1" dirty="0"/>
              <a:t>PO</a:t>
            </a:r>
            <a:r>
              <a:rPr lang="en-US" sz="1400" b="1" baseline="-25000" dirty="0"/>
              <a:t>4</a:t>
            </a:r>
            <a:r>
              <a:rPr lang="en-AU" sz="1400" b="1" dirty="0">
                <a:cs typeface="Times New Roman" pitchFamily="18" charset="0"/>
              </a:rPr>
              <a:t> solution, respectively. </a:t>
            </a:r>
            <a:r>
              <a:rPr lang="en-AU" sz="1400" b="1" dirty="0" smtClean="0">
                <a:cs typeface="Times New Roman" pitchFamily="18" charset="0"/>
              </a:rPr>
              <a:t>For the five </a:t>
            </a:r>
            <a:r>
              <a:rPr lang="en-AU" sz="1400" b="1" dirty="0" err="1" smtClean="0">
                <a:cs typeface="Times New Roman" pitchFamily="18" charset="0"/>
              </a:rPr>
              <a:t>biochar</a:t>
            </a:r>
            <a:r>
              <a:rPr lang="en-AU" sz="1400" b="1" dirty="0" smtClean="0">
                <a:cs typeface="Times New Roman" pitchFamily="18" charset="0"/>
              </a:rPr>
              <a:t> samples, the characterization results indicated that the W-SCG and SCG-P are more favourable to be tested for their sorption capacity and catalytic activity in future studies due to their environmental and cost-effective activation. </a:t>
            </a:r>
            <a:endParaRPr lang="el-GR" sz="900" dirty="0">
              <a:highlight>
                <a:srgbClr val="FFFF00"/>
              </a:highlight>
            </a:endParaRPr>
          </a:p>
          <a:p>
            <a:pPr eaLnBrk="1" hangingPunct="1"/>
            <a:endParaRPr lang="el-GR" altLang="el-GR" sz="1400" dirty="0"/>
          </a:p>
        </p:txBody>
      </p:sp>
      <p:sp>
        <p:nvSpPr>
          <p:cNvPr id="7172" name="Text Box 21"/>
          <p:cNvSpPr txBox="1">
            <a:spLocks noChangeArrowheads="1"/>
          </p:cNvSpPr>
          <p:nvPr/>
        </p:nvSpPr>
        <p:spPr bwMode="auto">
          <a:xfrm>
            <a:off x="5100649" y="5640407"/>
            <a:ext cx="2303462" cy="457200"/>
          </a:xfrm>
          <a:prstGeom prst="rect">
            <a:avLst/>
          </a:prstGeom>
          <a:noFill/>
          <a:ln w="9525" algn="ctr">
            <a:noFill/>
            <a:miter lim="800000"/>
            <a:headEnd/>
            <a:tailEnd/>
          </a:ln>
        </p:spPr>
        <p:txBody>
          <a:bodyPr>
            <a:spAutoFit/>
          </a:bodyPr>
          <a:lstStyle/>
          <a:p>
            <a:pPr algn="ctr" eaLnBrk="1" hangingPunct="1">
              <a:spcBef>
                <a:spcPct val="50000"/>
              </a:spcBef>
            </a:pPr>
            <a:r>
              <a:rPr lang="nl-NL" altLang="el-GR" sz="2400" b="1" dirty="0">
                <a:solidFill>
                  <a:schemeClr val="accent2"/>
                </a:solidFill>
              </a:rPr>
              <a:t>5/5</a:t>
            </a:r>
            <a:endParaRPr lang="en-GB" altLang="el-GR" sz="2400" b="1" dirty="0">
              <a:solidFill>
                <a:schemeClr val="accent2"/>
              </a:solidFill>
            </a:endParaRPr>
          </a:p>
        </p:txBody>
      </p:sp>
      <p:sp>
        <p:nvSpPr>
          <p:cNvPr id="7173" name="AutoShape 23">
            <a:hlinkClick r:id="rId3" action="ppaction://hlinksldjump"/>
          </p:cNvPr>
          <p:cNvSpPr>
            <a:spLocks noChangeArrowheads="1"/>
          </p:cNvSpPr>
          <p:nvPr/>
        </p:nvSpPr>
        <p:spPr bwMode="auto">
          <a:xfrm rot="10800000">
            <a:off x="5113336" y="5665806"/>
            <a:ext cx="504825" cy="431800"/>
          </a:xfrm>
          <a:prstGeom prst="rightArrow">
            <a:avLst>
              <a:gd name="adj1" fmla="val 55880"/>
              <a:gd name="adj2" fmla="val 67278"/>
            </a:avLst>
          </a:prstGeom>
          <a:solidFill>
            <a:schemeClr val="accent2"/>
          </a:solidFill>
          <a:ln w="9525" algn="ctr">
            <a:noFill/>
            <a:miter lim="800000"/>
            <a:headEnd/>
            <a:tailEnd/>
          </a:ln>
        </p:spPr>
        <p:txBody>
          <a:bodyPr wrap="none" anchor="ctr"/>
          <a:lstStyle/>
          <a:p>
            <a:pPr algn="ctr" eaLnBrk="1" hangingPunct="1"/>
            <a:endParaRPr lang="nl-NL" altLang="el-GR"/>
          </a:p>
        </p:txBody>
      </p:sp>
      <p:sp>
        <p:nvSpPr>
          <p:cNvPr id="32" name="Rectangle 28">
            <a:hlinkClick r:id="rId4" action="ppaction://hlinksldjump"/>
          </p:cNvPr>
          <p:cNvSpPr>
            <a:spLocks noChangeArrowheads="1"/>
          </p:cNvSpPr>
          <p:nvPr/>
        </p:nvSpPr>
        <p:spPr bwMode="auto">
          <a:xfrm>
            <a:off x="7777261" y="5616351"/>
            <a:ext cx="3312368" cy="6477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eaLnBrk="1" hangingPunct="1">
              <a:defRPr/>
            </a:pPr>
            <a:r>
              <a:rPr lang="nl-NL" sz="2000" dirty="0">
                <a:solidFill>
                  <a:schemeClr val="tx1"/>
                </a:solidFill>
                <a:hlinkClick r:id="rId5" action="ppaction://hlinksldjump"/>
              </a:rPr>
              <a:t>Acknowlegment</a:t>
            </a:r>
            <a:endParaRPr lang="en-GB" sz="2000" dirty="0">
              <a:solidFill>
                <a:schemeClr val="tx1"/>
              </a:solidFill>
            </a:endParaRPr>
          </a:p>
        </p:txBody>
      </p:sp>
      <p:sp>
        <p:nvSpPr>
          <p:cNvPr id="7180" name="Text Box 7"/>
          <p:cNvSpPr txBox="1">
            <a:spLocks noChangeArrowheads="1"/>
          </p:cNvSpPr>
          <p:nvPr/>
        </p:nvSpPr>
        <p:spPr bwMode="auto">
          <a:xfrm>
            <a:off x="1403350" y="0"/>
            <a:ext cx="9929813" cy="1384300"/>
          </a:xfrm>
          <a:prstGeom prst="rect">
            <a:avLst/>
          </a:prstGeom>
          <a:noFill/>
          <a:ln w="9525">
            <a:noFill/>
            <a:miter lim="800000"/>
            <a:headEnd/>
            <a:tailEnd/>
          </a:ln>
        </p:spPr>
        <p:txBody>
          <a:bodyPr>
            <a:spAutoFit/>
          </a:bodyPr>
          <a:lstStyle/>
          <a:p>
            <a:pPr algn="ctr"/>
            <a:r>
              <a:rPr lang="en-US" sz="2800" b="1"/>
              <a:t>Spent coffee grains biochar activation and its effects on the characteristics of the final products to be used as sorbents or catalysts support</a:t>
            </a:r>
          </a:p>
        </p:txBody>
      </p:sp>
      <p:sp>
        <p:nvSpPr>
          <p:cNvPr id="7181" name="Text Box 8"/>
          <p:cNvSpPr txBox="1">
            <a:spLocks noChangeArrowheads="1"/>
          </p:cNvSpPr>
          <p:nvPr/>
        </p:nvSpPr>
        <p:spPr bwMode="auto">
          <a:xfrm>
            <a:off x="360363" y="1458913"/>
            <a:ext cx="10874375" cy="1323975"/>
          </a:xfrm>
          <a:prstGeom prst="rect">
            <a:avLst/>
          </a:prstGeom>
          <a:noFill/>
          <a:ln w="9525">
            <a:noFill/>
            <a:miter lim="800000"/>
            <a:headEnd/>
            <a:tailEnd/>
          </a:ln>
        </p:spPr>
        <p:txBody>
          <a:bodyPr>
            <a:spAutoFit/>
          </a:bodyPr>
          <a:lstStyle/>
          <a:p>
            <a:pPr algn="ctr"/>
            <a:r>
              <a:rPr lang="en-US" sz="1600"/>
              <a:t>Nikolaos Mourgkogiannis, Ioannis Nikolopoulos, Eleana Kordouli, Christos Kordulis, Alexis Lycourghiotis, </a:t>
            </a:r>
          </a:p>
          <a:p>
            <a:pPr algn="ctr"/>
            <a:r>
              <a:rPr lang="en-US" sz="1600"/>
              <a:t>Hrissi K. Karapanagioti</a:t>
            </a:r>
            <a:r>
              <a:rPr lang="en-US" altLang="el-GR" sz="1600"/>
              <a:t> *</a:t>
            </a:r>
            <a:endParaRPr lang="en-US" sz="1600"/>
          </a:p>
          <a:p>
            <a:pPr algn="ctr" eaLnBrk="1" hangingPunct="1"/>
            <a:endParaRPr lang="en-US" altLang="el-GR" sz="1600"/>
          </a:p>
          <a:p>
            <a:pPr algn="ctr" eaLnBrk="1" hangingPunct="1"/>
            <a:r>
              <a:rPr lang="en-US" altLang="el-GR" sz="1600"/>
              <a:t> Department of Chemistry, University of Patras, 26504, Patras, Greece</a:t>
            </a:r>
          </a:p>
          <a:p>
            <a:pPr algn="ctr" eaLnBrk="1" hangingPunct="1"/>
            <a:r>
              <a:rPr lang="en-US" altLang="el-GR" sz="1600"/>
              <a:t>*Corresponding author: E-mail: karapanagioti@upatras.gr, Tel +30 2610996728 </a:t>
            </a:r>
          </a:p>
        </p:txBody>
      </p:sp>
      <p:pic>
        <p:nvPicPr>
          <p:cNvPr id="7182" name="Picture 18" descr="http://www.upatras.gr/sites/www.upatras.gr/files/logo-up-4color-stamp.jpg"/>
          <p:cNvPicPr>
            <a:picLocks noChangeAspect="1" noChangeArrowheads="1"/>
          </p:cNvPicPr>
          <p:nvPr/>
        </p:nvPicPr>
        <p:blipFill>
          <a:blip r:embed="rId6"/>
          <a:srcRect/>
          <a:stretch>
            <a:fillRect/>
          </a:stretch>
        </p:blipFill>
        <p:spPr bwMode="auto">
          <a:xfrm>
            <a:off x="0" y="-23813"/>
            <a:ext cx="1512888" cy="1512888"/>
          </a:xfrm>
          <a:prstGeom prst="rect">
            <a:avLst/>
          </a:prstGeom>
          <a:noFill/>
          <a:ln w="9525">
            <a:noFill/>
            <a:miter lim="800000"/>
            <a:headEnd/>
            <a:tailEnd/>
          </a:ln>
        </p:spPr>
      </p:pic>
      <p:sp>
        <p:nvSpPr>
          <p:cNvPr id="12" name="Rectangle 28">
            <a:hlinkClick r:id="rId4" action="ppaction://hlinksldjump"/>
          </p:cNvPr>
          <p:cNvSpPr>
            <a:spLocks noChangeArrowheads="1"/>
          </p:cNvSpPr>
          <p:nvPr/>
        </p:nvSpPr>
        <p:spPr bwMode="auto">
          <a:xfrm>
            <a:off x="1377099" y="5597541"/>
            <a:ext cx="3312368" cy="647700"/>
          </a:xfrm>
          <a:prstGeom prst="rect">
            <a:avLst/>
          </a:prstGeom>
          <a:solidFill>
            <a:srgbClr val="00B0F0"/>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eaLnBrk="1" hangingPunct="1">
              <a:defRPr/>
            </a:pPr>
            <a:r>
              <a:rPr lang="nl-NL" sz="2000" dirty="0">
                <a:solidFill>
                  <a:schemeClr val="tx1"/>
                </a:solidFill>
                <a:hlinkClick r:id="rId4" action="ppaction://hlinksldjump"/>
              </a:rPr>
              <a:t>Conclusions</a:t>
            </a:r>
            <a:endParaRPr lang="en-GB" sz="20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egu2020.eu/cc_by_logo_png.png"/>
          <p:cNvPicPr preferRelativeResize="0">
            <a:picLocks noChangeArrowheads="1"/>
          </p:cNvPicPr>
          <p:nvPr/>
        </p:nvPicPr>
        <p:blipFill>
          <a:blip r:embed="rId2" cstate="print"/>
          <a:srcRect/>
          <a:stretch>
            <a:fillRect/>
          </a:stretch>
        </p:blipFill>
        <p:spPr bwMode="auto">
          <a:xfrm>
            <a:off x="-25441" y="6026169"/>
            <a:ext cx="1371600" cy="457200"/>
          </a:xfrm>
          <a:prstGeom prst="rect">
            <a:avLst/>
          </a:prstGeom>
          <a:noFill/>
        </p:spPr>
      </p:pic>
      <p:pic>
        <p:nvPicPr>
          <p:cNvPr id="8194" name="Picture 1" descr="C:\Users\Hrissi\Documents\papers\Chlorine\SEM\27012016\S2_1000X_03.tif"/>
          <p:cNvPicPr>
            <a:picLocks noChangeAspect="1" noChangeArrowheads="1"/>
          </p:cNvPicPr>
          <p:nvPr/>
        </p:nvPicPr>
        <p:blipFill>
          <a:blip r:embed="rId3">
            <a:lum bright="50000" contrast="-30000"/>
          </a:blip>
          <a:srcRect/>
          <a:stretch>
            <a:fillRect/>
          </a:stretch>
        </p:blipFill>
        <p:spPr bwMode="auto">
          <a:xfrm>
            <a:off x="2520950" y="1584325"/>
            <a:ext cx="5724525" cy="4494213"/>
          </a:xfrm>
          <a:prstGeom prst="rect">
            <a:avLst/>
          </a:prstGeom>
          <a:noFill/>
          <a:ln w="9525">
            <a:noFill/>
            <a:miter lim="800000"/>
            <a:headEnd/>
            <a:tailEnd/>
          </a:ln>
        </p:spPr>
      </p:pic>
      <p:sp>
        <p:nvSpPr>
          <p:cNvPr id="8195" name="Title 1"/>
          <p:cNvSpPr>
            <a:spLocks noGrp="1" noChangeArrowheads="1"/>
          </p:cNvSpPr>
          <p:nvPr>
            <p:ph type="title"/>
          </p:nvPr>
        </p:nvSpPr>
        <p:spPr>
          <a:xfrm>
            <a:off x="504825" y="719138"/>
            <a:ext cx="10369550" cy="360362"/>
          </a:xfrm>
        </p:spPr>
        <p:txBody>
          <a:bodyPr/>
          <a:lstStyle/>
          <a:p>
            <a:pPr eaLnBrk="1" hangingPunct="1"/>
            <a:r>
              <a:rPr lang="nl-NL" altLang="el-GR"/>
              <a:t>Objectives</a:t>
            </a:r>
            <a:r>
              <a:rPr lang="en-GB" altLang="el-GR"/>
              <a:t/>
            </a:r>
            <a:br>
              <a:rPr lang="en-GB" altLang="el-GR"/>
            </a:br>
            <a:endParaRPr lang="el-GR" altLang="el-GR"/>
          </a:p>
        </p:txBody>
      </p:sp>
      <p:sp>
        <p:nvSpPr>
          <p:cNvPr id="8196" name="Content Placeholder 2"/>
          <p:cNvSpPr>
            <a:spLocks noGrp="1" noChangeArrowheads="1"/>
          </p:cNvSpPr>
          <p:nvPr>
            <p:ph idx="1"/>
          </p:nvPr>
        </p:nvSpPr>
        <p:spPr>
          <a:xfrm>
            <a:off x="576263" y="1295400"/>
            <a:ext cx="9648825" cy="4176713"/>
          </a:xfrm>
        </p:spPr>
        <p:txBody>
          <a:bodyPr/>
          <a:lstStyle/>
          <a:p>
            <a:pPr algn="ctr" eaLnBrk="1" hangingPunct="1">
              <a:buFontTx/>
              <a:buNone/>
            </a:pPr>
            <a:r>
              <a:rPr lang="en-US" altLang="el-GR" dirty="0"/>
              <a:t> </a:t>
            </a:r>
            <a:r>
              <a:rPr lang="en-GB" b="1" dirty="0">
                <a:cs typeface="Times New Roman" pitchFamily="18" charset="0"/>
              </a:rPr>
              <a:t>The present study </a:t>
            </a:r>
            <a:r>
              <a:rPr lang="en-US" b="1" dirty="0">
                <a:cs typeface="Times New Roman" pitchFamily="18" charset="0"/>
              </a:rPr>
              <a:t>aims to:</a:t>
            </a:r>
          </a:p>
          <a:p>
            <a:pPr eaLnBrk="1" hangingPunct="1">
              <a:buFont typeface="Wingdings" pitchFamily="2" charset="2"/>
              <a:buChar char="Ø"/>
            </a:pPr>
            <a:r>
              <a:rPr lang="en-GB" sz="2800" dirty="0">
                <a:solidFill>
                  <a:srgbClr val="000000"/>
                </a:solidFill>
                <a:cs typeface="Times New Roman" pitchFamily="18" charset="0"/>
              </a:rPr>
              <a:t>Investigate </a:t>
            </a:r>
            <a:r>
              <a:rPr lang="en-GB" sz="2800" dirty="0" err="1">
                <a:solidFill>
                  <a:srgbClr val="000000"/>
                </a:solidFill>
                <a:cs typeface="Times New Roman" pitchFamily="18" charset="0"/>
              </a:rPr>
              <a:t>biochars</a:t>
            </a:r>
            <a:r>
              <a:rPr lang="en-GB" sz="2800" dirty="0">
                <a:solidFill>
                  <a:srgbClr val="000000"/>
                </a:solidFill>
                <a:cs typeface="Times New Roman" pitchFamily="18" charset="0"/>
              </a:rPr>
              <a:t> development and properties at high </a:t>
            </a:r>
            <a:r>
              <a:rPr lang="en-GB" sz="2800" dirty="0" err="1">
                <a:solidFill>
                  <a:srgbClr val="000000"/>
                </a:solidFill>
                <a:cs typeface="Times New Roman" pitchFamily="18" charset="0"/>
              </a:rPr>
              <a:t>pyrolysis</a:t>
            </a:r>
            <a:r>
              <a:rPr lang="en-GB" sz="2800" dirty="0">
                <a:solidFill>
                  <a:srgbClr val="000000"/>
                </a:solidFill>
                <a:cs typeface="Times New Roman" pitchFamily="18" charset="0"/>
              </a:rPr>
              <a:t> temperature. </a:t>
            </a:r>
          </a:p>
          <a:p>
            <a:pPr eaLnBrk="1" hangingPunct="1">
              <a:buFont typeface="Wingdings" pitchFamily="2" charset="2"/>
              <a:buChar char="Ø"/>
            </a:pPr>
            <a:r>
              <a:rPr lang="en-GB" sz="2800" dirty="0">
                <a:solidFill>
                  <a:srgbClr val="000000"/>
                </a:solidFill>
                <a:cs typeface="Times New Roman" pitchFamily="18" charset="0"/>
              </a:rPr>
              <a:t>Develop new effective sorbents with desired </a:t>
            </a:r>
            <a:r>
              <a:rPr lang="en-US" sz="2800" dirty="0">
                <a:solidFill>
                  <a:srgbClr val="000000"/>
                </a:solidFill>
                <a:cs typeface="Times New Roman" pitchFamily="18" charset="0"/>
              </a:rPr>
              <a:t>physicochemical characteristics for their potential use in wastewater treatment. </a:t>
            </a:r>
          </a:p>
          <a:p>
            <a:pPr>
              <a:buFont typeface="Wingdings" pitchFamily="2" charset="2"/>
              <a:buChar char="Ø"/>
            </a:pPr>
            <a:r>
              <a:rPr lang="en-GB" sz="2800" dirty="0">
                <a:cs typeface="Times New Roman" pitchFamily="18" charset="0"/>
              </a:rPr>
              <a:t>Characterize raw and produced materials: </a:t>
            </a:r>
          </a:p>
          <a:p>
            <a:pPr marL="971550" lvl="1" indent="-514350">
              <a:buFontTx/>
              <a:buAutoNum type="alphaLcParenR"/>
            </a:pPr>
            <a:r>
              <a:rPr lang="en-GB" sz="2000" dirty="0">
                <a:cs typeface="Times New Roman" pitchFamily="18" charset="0"/>
              </a:rPr>
              <a:t>the surface area and the porosity of SCG.</a:t>
            </a:r>
          </a:p>
          <a:p>
            <a:pPr marL="971550" lvl="1" indent="-514350">
              <a:buFontTx/>
              <a:buAutoNum type="alphaLcParenR"/>
            </a:pPr>
            <a:r>
              <a:rPr lang="en-GB" sz="2000" dirty="0">
                <a:cs typeface="Times New Roman" pitchFamily="18" charset="0"/>
              </a:rPr>
              <a:t>the suspension pH and ash content of SCG.</a:t>
            </a:r>
          </a:p>
          <a:p>
            <a:pPr marL="971550" lvl="1" indent="-514350">
              <a:buFontTx/>
              <a:buAutoNum type="alphaLcParenR"/>
            </a:pPr>
            <a:r>
              <a:rPr lang="en-GB" sz="2000" dirty="0">
                <a:cs typeface="Times New Roman" pitchFamily="18" charset="0"/>
              </a:rPr>
              <a:t>the functional groups observed on the surface of SCG.</a:t>
            </a:r>
          </a:p>
          <a:p>
            <a:pPr marL="971550" lvl="1" indent="-514350">
              <a:buFontTx/>
              <a:buAutoNum type="alphaLcParenR"/>
            </a:pPr>
            <a:r>
              <a:rPr lang="en-GB" sz="2000" dirty="0">
                <a:cs typeface="Times New Roman" pitchFamily="18" charset="0"/>
              </a:rPr>
              <a:t>the SEM micrographs of raw SCG, </a:t>
            </a:r>
            <a:r>
              <a:rPr lang="en-GB" sz="2000" dirty="0" err="1">
                <a:cs typeface="Times New Roman" pitchFamily="18" charset="0"/>
              </a:rPr>
              <a:t>biochar</a:t>
            </a:r>
            <a:r>
              <a:rPr lang="en-GB" sz="2000" dirty="0">
                <a:cs typeface="Times New Roman" pitchFamily="18" charset="0"/>
              </a:rPr>
              <a:t> and activated SCG. </a:t>
            </a:r>
            <a:endParaRPr lang="en-US" sz="2000" dirty="0">
              <a:cs typeface="Times New Roman" pitchFamily="18" charset="0"/>
            </a:endParaRPr>
          </a:p>
          <a:p>
            <a:pPr eaLnBrk="1" hangingPunct="1">
              <a:buNone/>
            </a:pPr>
            <a:endParaRPr lang="en-US" sz="1400" b="1" dirty="0"/>
          </a:p>
          <a:p>
            <a:pPr algn="ctr" eaLnBrk="1" hangingPunct="1">
              <a:buFontTx/>
              <a:buNone/>
            </a:pPr>
            <a:endParaRPr lang="en-US" dirty="0">
              <a:solidFill>
                <a:srgbClr val="000000"/>
              </a:solidFill>
              <a:latin typeface="Times New Roman" pitchFamily="18" charset="0"/>
              <a:cs typeface="Times New Roman" pitchFamily="18" charset="0"/>
            </a:endParaRPr>
          </a:p>
          <a:p>
            <a:pPr algn="ctr" eaLnBrk="1" hangingPunct="1">
              <a:buFontTx/>
              <a:buNone/>
            </a:pPr>
            <a:endParaRPr lang="en-US" altLang="el-GR" dirty="0"/>
          </a:p>
        </p:txBody>
      </p:sp>
      <p:sp>
        <p:nvSpPr>
          <p:cNvPr id="8197" name="Oval 49">
            <a:hlinkClick r:id="rId4" action="ppaction://hlinksldjump"/>
          </p:cNvPr>
          <p:cNvSpPr>
            <a:spLocks noChangeArrowheads="1"/>
          </p:cNvSpPr>
          <p:nvPr/>
        </p:nvSpPr>
        <p:spPr bwMode="auto">
          <a:xfrm>
            <a:off x="10514013" y="5400675"/>
            <a:ext cx="576262" cy="576263"/>
          </a:xfrm>
          <a:prstGeom prst="ellipse">
            <a:avLst/>
          </a:prstGeom>
          <a:solidFill>
            <a:schemeClr val="tx1"/>
          </a:solidFill>
          <a:ln w="9525" algn="ctr">
            <a:solidFill>
              <a:schemeClr val="tx1"/>
            </a:solidFill>
            <a:round/>
            <a:headEnd/>
            <a:tailEnd/>
          </a:ln>
        </p:spPr>
        <p:txBody>
          <a:bodyPr wrap="none" anchor="ctr"/>
          <a:lstStyle/>
          <a:p>
            <a:pPr algn="ctr" eaLnBrk="1" hangingPunct="1"/>
            <a:r>
              <a:rPr lang="nl-NL" altLang="el-GR" sz="2400" b="1">
                <a:solidFill>
                  <a:schemeClr val="bg1"/>
                </a:solidFill>
              </a:rPr>
              <a:t>X</a:t>
            </a:r>
            <a:endParaRPr lang="en-GB" altLang="el-GR" sz="2400" b="1">
              <a:solidFill>
                <a:schemeClr val="bg1"/>
              </a:solidFill>
            </a:endParaRPr>
          </a:p>
        </p:txBody>
      </p:sp>
      <p:pic>
        <p:nvPicPr>
          <p:cNvPr id="8198" name="Picture 18" descr="http://www.upatras.gr/sites/www.upatras.gr/files/logo-up-4color-stamp.jpg"/>
          <p:cNvPicPr>
            <a:picLocks noChangeAspect="1" noChangeArrowheads="1"/>
          </p:cNvPicPr>
          <p:nvPr/>
        </p:nvPicPr>
        <p:blipFill>
          <a:blip r:embed="rId5"/>
          <a:srcRect/>
          <a:stretch>
            <a:fillRect/>
          </a:stretch>
        </p:blipFill>
        <p:spPr bwMode="auto">
          <a:xfrm>
            <a:off x="0" y="-68263"/>
            <a:ext cx="1512888" cy="1512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p:cNvPicPr preferRelativeResize="0">
            <a:picLocks noChangeArrowheads="1"/>
          </p:cNvPicPr>
          <p:nvPr/>
        </p:nvPicPr>
        <p:blipFill>
          <a:blip r:embed="rId2"/>
          <a:srcRect/>
          <a:stretch>
            <a:fillRect/>
          </a:stretch>
        </p:blipFill>
        <p:spPr bwMode="auto">
          <a:xfrm>
            <a:off x="8618538" y="1096963"/>
            <a:ext cx="2560637" cy="2103437"/>
          </a:xfrm>
          <a:prstGeom prst="rect">
            <a:avLst/>
          </a:prstGeom>
          <a:noFill/>
          <a:ln w="9525">
            <a:noFill/>
            <a:miter lim="800000"/>
            <a:headEnd/>
            <a:tailEnd/>
          </a:ln>
        </p:spPr>
      </p:pic>
      <p:sp>
        <p:nvSpPr>
          <p:cNvPr id="9219" name="Title 1"/>
          <p:cNvSpPr>
            <a:spLocks noGrp="1" noChangeArrowheads="1"/>
          </p:cNvSpPr>
          <p:nvPr>
            <p:ph type="title"/>
          </p:nvPr>
        </p:nvSpPr>
        <p:spPr/>
        <p:txBody>
          <a:bodyPr/>
          <a:lstStyle/>
          <a:p>
            <a:pPr eaLnBrk="1" hangingPunct="1"/>
            <a:r>
              <a:rPr lang="en-US" altLang="el-GR"/>
              <a:t>Biochar</a:t>
            </a:r>
            <a:endParaRPr lang="el-GR" altLang="el-GR"/>
          </a:p>
        </p:txBody>
      </p:sp>
      <p:sp>
        <p:nvSpPr>
          <p:cNvPr id="9220" name="Content Placeholder 2"/>
          <p:cNvSpPr>
            <a:spLocks noGrp="1" noChangeArrowheads="1"/>
          </p:cNvSpPr>
          <p:nvPr>
            <p:ph idx="1"/>
          </p:nvPr>
        </p:nvSpPr>
        <p:spPr>
          <a:xfrm>
            <a:off x="1189038" y="1439863"/>
            <a:ext cx="7572375" cy="4276725"/>
          </a:xfrm>
        </p:spPr>
        <p:txBody>
          <a:bodyPr/>
          <a:lstStyle/>
          <a:p>
            <a:pPr eaLnBrk="1" hangingPunct="1"/>
            <a:r>
              <a:rPr lang="en-GB" sz="2800" dirty="0"/>
              <a:t>Biochar is a rich in </a:t>
            </a:r>
            <a:r>
              <a:rPr lang="en-GB" sz="2800" dirty="0" smtClean="0"/>
              <a:t>carbon by-product </a:t>
            </a:r>
            <a:r>
              <a:rPr lang="en-GB" sz="2800" dirty="0"/>
              <a:t>produced from agro-industrial wastes when biomass is heated under various pyrolytic conditions</a:t>
            </a:r>
            <a:r>
              <a:rPr lang="en-GB" sz="2800" dirty="0" smtClean="0"/>
              <a:t>.</a:t>
            </a:r>
          </a:p>
          <a:p>
            <a:pPr eaLnBrk="1" hangingPunct="1"/>
            <a:r>
              <a:rPr lang="en-GB" altLang="el-GR" sz="2800" dirty="0" smtClean="0"/>
              <a:t>Raw spent coffee grains obtained from coffee shop located in the University of </a:t>
            </a:r>
            <a:r>
              <a:rPr lang="en-GB" altLang="el-GR" sz="2800" dirty="0" err="1" smtClean="0"/>
              <a:t>Patras</a:t>
            </a:r>
            <a:r>
              <a:rPr lang="en-GB" altLang="el-GR" sz="2800" dirty="0" smtClean="0"/>
              <a:t> Campus were used for the production of </a:t>
            </a:r>
            <a:r>
              <a:rPr lang="en-GB" altLang="el-GR" sz="2800" dirty="0" err="1" smtClean="0"/>
              <a:t>biochar</a:t>
            </a:r>
            <a:r>
              <a:rPr lang="en-GB" altLang="el-GR" sz="2800" dirty="0" smtClean="0"/>
              <a:t> SCG.</a:t>
            </a:r>
            <a:endParaRPr lang="en-US" altLang="el-GR" sz="2800" dirty="0"/>
          </a:p>
          <a:p>
            <a:pPr eaLnBrk="1" hangingPunct="1"/>
            <a:r>
              <a:rPr lang="en-AU" altLang="el-GR" sz="2800" dirty="0" err="1" smtClean="0"/>
              <a:t>Biochar</a:t>
            </a:r>
            <a:r>
              <a:rPr lang="en-AU" altLang="el-GR" sz="2800" dirty="0" smtClean="0"/>
              <a:t> </a:t>
            </a:r>
            <a:r>
              <a:rPr lang="en-AU" altLang="el-GR" sz="2800" dirty="0"/>
              <a:t>SCG activated</a:t>
            </a:r>
            <a:r>
              <a:rPr lang="en-US" sz="2800" dirty="0">
                <a:solidFill>
                  <a:schemeClr val="tx1"/>
                </a:solidFill>
                <a:latin typeface="+mn-lt"/>
                <a:ea typeface="+mn-ea"/>
                <a:cs typeface="+mn-cs"/>
              </a:rPr>
              <a:t> with distilled H</a:t>
            </a:r>
            <a:r>
              <a:rPr lang="en-US" sz="2800" baseline="-25000" dirty="0">
                <a:solidFill>
                  <a:schemeClr val="tx1"/>
                </a:solidFill>
                <a:latin typeface="+mn-lt"/>
                <a:ea typeface="+mn-ea"/>
                <a:cs typeface="+mn-cs"/>
              </a:rPr>
              <a:t>2</a:t>
            </a:r>
            <a:r>
              <a:rPr lang="en-US" sz="2800" dirty="0">
                <a:solidFill>
                  <a:schemeClr val="tx1"/>
                </a:solidFill>
                <a:latin typeface="+mn-lt"/>
                <a:ea typeface="+mn-ea"/>
                <a:cs typeface="+mn-cs"/>
              </a:rPr>
              <a:t>O (W-SCG), H</a:t>
            </a:r>
            <a:r>
              <a:rPr lang="en-US" sz="2800" baseline="-25000" dirty="0">
                <a:solidFill>
                  <a:schemeClr val="tx1"/>
                </a:solidFill>
                <a:latin typeface="+mn-lt"/>
                <a:ea typeface="+mn-ea"/>
                <a:cs typeface="+mn-cs"/>
              </a:rPr>
              <a:t>2</a:t>
            </a:r>
            <a:r>
              <a:rPr lang="en-US" sz="2800" dirty="0">
                <a:solidFill>
                  <a:schemeClr val="tx1"/>
                </a:solidFill>
                <a:latin typeface="+mn-lt"/>
                <a:ea typeface="+mn-ea"/>
                <a:cs typeface="+mn-cs"/>
              </a:rPr>
              <a:t>SO</a:t>
            </a:r>
            <a:r>
              <a:rPr lang="en-US" sz="2800" baseline="-25000" dirty="0">
                <a:solidFill>
                  <a:schemeClr val="tx1"/>
                </a:solidFill>
                <a:latin typeface="+mn-lt"/>
                <a:ea typeface="+mn-ea"/>
                <a:cs typeface="+mn-cs"/>
              </a:rPr>
              <a:t>4</a:t>
            </a:r>
            <a:r>
              <a:rPr lang="en-US" sz="2800" dirty="0">
                <a:solidFill>
                  <a:schemeClr val="tx1"/>
                </a:solidFill>
                <a:latin typeface="+mn-lt"/>
                <a:ea typeface="+mn-ea"/>
                <a:cs typeface="+mn-cs"/>
              </a:rPr>
              <a:t> (SCG-S), H</a:t>
            </a:r>
            <a:r>
              <a:rPr lang="en-US" sz="2800" baseline="-25000" dirty="0">
                <a:solidFill>
                  <a:schemeClr val="tx1"/>
                </a:solidFill>
                <a:latin typeface="+mn-lt"/>
                <a:ea typeface="+mn-ea"/>
                <a:cs typeface="+mn-cs"/>
              </a:rPr>
              <a:t>3</a:t>
            </a:r>
            <a:r>
              <a:rPr lang="en-US" sz="2800" dirty="0">
                <a:solidFill>
                  <a:schemeClr val="tx1"/>
                </a:solidFill>
                <a:latin typeface="+mn-lt"/>
                <a:ea typeface="+mn-ea"/>
                <a:cs typeface="+mn-cs"/>
              </a:rPr>
              <a:t>PO</a:t>
            </a:r>
            <a:r>
              <a:rPr lang="en-US" sz="2800" baseline="-25000" dirty="0">
                <a:solidFill>
                  <a:schemeClr val="tx1"/>
                </a:solidFill>
                <a:latin typeface="+mn-lt"/>
                <a:ea typeface="+mn-ea"/>
                <a:cs typeface="+mn-cs"/>
              </a:rPr>
              <a:t>4</a:t>
            </a:r>
            <a:r>
              <a:rPr lang="en-US" sz="2800" dirty="0">
                <a:solidFill>
                  <a:schemeClr val="tx1"/>
                </a:solidFill>
                <a:latin typeface="+mn-lt"/>
                <a:ea typeface="+mn-ea"/>
                <a:cs typeface="+mn-cs"/>
              </a:rPr>
              <a:t> (SCG-P), and </a:t>
            </a:r>
            <a:r>
              <a:rPr lang="en-US" sz="2800" dirty="0" err="1">
                <a:solidFill>
                  <a:schemeClr val="tx1"/>
                </a:solidFill>
                <a:latin typeface="+mn-lt"/>
                <a:ea typeface="+mn-ea"/>
                <a:cs typeface="+mn-cs"/>
              </a:rPr>
              <a:t>NaOH</a:t>
            </a:r>
            <a:r>
              <a:rPr lang="en-US" sz="2800" dirty="0">
                <a:solidFill>
                  <a:schemeClr val="tx1"/>
                </a:solidFill>
                <a:latin typeface="+mn-lt"/>
                <a:ea typeface="+mn-ea"/>
                <a:cs typeface="+mn-cs"/>
              </a:rPr>
              <a:t> (SCG-ALK)</a:t>
            </a:r>
            <a:r>
              <a:rPr lang="en-US" altLang="el-GR" sz="2800" dirty="0"/>
              <a:t>. </a:t>
            </a:r>
          </a:p>
          <a:p>
            <a:pPr algn="just" eaLnBrk="1" hangingPunct="1"/>
            <a:endParaRPr lang="en-US" altLang="el-GR" sz="1800" dirty="0"/>
          </a:p>
          <a:p>
            <a:pPr algn="just" eaLnBrk="1" hangingPunct="1">
              <a:buFontTx/>
              <a:buNone/>
            </a:pPr>
            <a:endParaRPr lang="en-US" altLang="el-GR" sz="1800" dirty="0"/>
          </a:p>
          <a:p>
            <a:pPr eaLnBrk="1" hangingPunct="1">
              <a:buFontTx/>
              <a:buNone/>
            </a:pPr>
            <a:r>
              <a:rPr lang="en-US" altLang="el-GR" sz="1800" dirty="0"/>
              <a:t>     </a:t>
            </a:r>
            <a:endParaRPr lang="el-GR" altLang="el-GR" sz="1800" dirty="0"/>
          </a:p>
        </p:txBody>
      </p:sp>
      <p:sp>
        <p:nvSpPr>
          <p:cNvPr id="9221" name="Oval 49">
            <a:hlinkClick r:id="rId3" action="ppaction://hlinksldjump"/>
          </p:cNvPr>
          <p:cNvSpPr>
            <a:spLocks noChangeArrowheads="1"/>
          </p:cNvSpPr>
          <p:nvPr/>
        </p:nvSpPr>
        <p:spPr bwMode="auto">
          <a:xfrm>
            <a:off x="10656888" y="5543550"/>
            <a:ext cx="576262" cy="576263"/>
          </a:xfrm>
          <a:prstGeom prst="ellipse">
            <a:avLst/>
          </a:prstGeom>
          <a:solidFill>
            <a:schemeClr val="tx1"/>
          </a:solidFill>
          <a:ln w="9525" algn="ctr">
            <a:solidFill>
              <a:schemeClr val="tx1"/>
            </a:solidFill>
            <a:round/>
            <a:headEnd/>
            <a:tailEnd/>
          </a:ln>
        </p:spPr>
        <p:txBody>
          <a:bodyPr wrap="none" anchor="ctr"/>
          <a:lstStyle/>
          <a:p>
            <a:pPr algn="ctr" eaLnBrk="1" hangingPunct="1"/>
            <a:r>
              <a:rPr lang="nl-NL" altLang="el-GR" sz="2400" b="1">
                <a:solidFill>
                  <a:schemeClr val="bg1"/>
                </a:solidFill>
              </a:rPr>
              <a:t>X</a:t>
            </a:r>
            <a:endParaRPr lang="en-GB" altLang="el-GR" sz="2400" b="1">
              <a:solidFill>
                <a:schemeClr val="bg1"/>
              </a:solidFill>
            </a:endParaRPr>
          </a:p>
        </p:txBody>
      </p:sp>
      <p:pic>
        <p:nvPicPr>
          <p:cNvPr id="9222" name="Picture 18" descr="http://www.upatras.gr/sites/www.upatras.gr/files/logo-up-4color-stamp.jpg"/>
          <p:cNvPicPr>
            <a:picLocks noChangeAspect="1" noChangeArrowheads="1"/>
          </p:cNvPicPr>
          <p:nvPr/>
        </p:nvPicPr>
        <p:blipFill>
          <a:blip r:embed="rId4"/>
          <a:srcRect/>
          <a:stretch>
            <a:fillRect/>
          </a:stretch>
        </p:blipFill>
        <p:spPr bwMode="auto">
          <a:xfrm>
            <a:off x="0" y="-68263"/>
            <a:ext cx="1512888" cy="1512888"/>
          </a:xfrm>
          <a:prstGeom prst="rect">
            <a:avLst/>
          </a:prstGeom>
          <a:noFill/>
          <a:ln w="9525">
            <a:noFill/>
            <a:miter lim="800000"/>
            <a:headEnd/>
            <a:tailEnd/>
          </a:ln>
        </p:spPr>
      </p:pic>
      <p:pic>
        <p:nvPicPr>
          <p:cNvPr id="7" name="Picture 2" descr="https://egu2020.eu/cc_by_logo_png.png"/>
          <p:cNvPicPr preferRelativeResize="0">
            <a:picLocks noChangeArrowheads="1"/>
          </p:cNvPicPr>
          <p:nvPr/>
        </p:nvPicPr>
        <p:blipFill>
          <a:blip r:embed="rId5" cstate="print"/>
          <a:srcRect/>
          <a:stretch>
            <a:fillRect/>
          </a:stretch>
        </p:blipFill>
        <p:spPr bwMode="auto">
          <a:xfrm>
            <a:off x="-25441" y="6026169"/>
            <a:ext cx="1371600" cy="457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idx="4294967295"/>
          </p:nvPr>
        </p:nvSpPr>
        <p:spPr/>
        <p:txBody>
          <a:bodyPr/>
          <a:lstStyle/>
          <a:p>
            <a:pPr eaLnBrk="1" hangingPunct="1"/>
            <a:r>
              <a:rPr lang="en-US" altLang="el-GR" b="1" dirty="0">
                <a:solidFill>
                  <a:schemeClr val="tx1"/>
                </a:solidFill>
              </a:rPr>
              <a:t>SCG</a:t>
            </a:r>
            <a:endParaRPr lang="el-GR" altLang="el-GR" dirty="0"/>
          </a:p>
        </p:txBody>
      </p:sp>
      <p:sp>
        <p:nvSpPr>
          <p:cNvPr id="11267" name="Oval 49">
            <a:hlinkClick r:id="rId2" action="ppaction://hlinksldjump"/>
          </p:cNvPr>
          <p:cNvSpPr>
            <a:spLocks noChangeArrowheads="1"/>
          </p:cNvSpPr>
          <p:nvPr/>
        </p:nvSpPr>
        <p:spPr bwMode="auto">
          <a:xfrm>
            <a:off x="10656888" y="5543550"/>
            <a:ext cx="576262" cy="576263"/>
          </a:xfrm>
          <a:prstGeom prst="ellipse">
            <a:avLst/>
          </a:prstGeom>
          <a:solidFill>
            <a:schemeClr val="tx1"/>
          </a:solidFill>
          <a:ln w="9525" algn="ctr">
            <a:solidFill>
              <a:schemeClr val="tx1"/>
            </a:solidFill>
            <a:round/>
            <a:headEnd/>
            <a:tailEnd/>
          </a:ln>
        </p:spPr>
        <p:txBody>
          <a:bodyPr wrap="none" anchor="ctr"/>
          <a:lstStyle/>
          <a:p>
            <a:pPr algn="ctr" eaLnBrk="1" hangingPunct="1"/>
            <a:r>
              <a:rPr lang="nl-NL" altLang="el-GR" sz="2400" b="1">
                <a:solidFill>
                  <a:schemeClr val="bg1"/>
                </a:solidFill>
              </a:rPr>
              <a:t>X</a:t>
            </a:r>
            <a:endParaRPr lang="en-GB" altLang="el-GR" sz="2400" b="1">
              <a:solidFill>
                <a:schemeClr val="bg1"/>
              </a:solidFill>
            </a:endParaRPr>
          </a:p>
        </p:txBody>
      </p:sp>
      <p:sp>
        <p:nvSpPr>
          <p:cNvPr id="11268" name="Θέση περιεχομένου 2"/>
          <p:cNvSpPr>
            <a:spLocks/>
          </p:cNvSpPr>
          <p:nvPr/>
        </p:nvSpPr>
        <p:spPr bwMode="auto">
          <a:xfrm>
            <a:off x="1046129" y="1525575"/>
            <a:ext cx="9791734" cy="4716475"/>
          </a:xfrm>
          <a:prstGeom prst="rect">
            <a:avLst/>
          </a:prstGeom>
          <a:noFill/>
          <a:ln w="9525">
            <a:noFill/>
            <a:miter lim="800000"/>
            <a:headEnd/>
            <a:tailEnd/>
          </a:ln>
        </p:spPr>
        <p:txBody>
          <a:bodyPr/>
          <a:lstStyle/>
          <a:p>
            <a:pPr marL="273050" indent="-273050" eaLnBrk="1" hangingPunct="1">
              <a:spcBef>
                <a:spcPct val="20000"/>
              </a:spcBef>
              <a:buFontTx/>
              <a:buChar char="•"/>
            </a:pPr>
            <a:r>
              <a:rPr lang="en-US" altLang="el-GR" sz="4000" b="1" dirty="0">
                <a:solidFill>
                  <a:srgbClr val="663300"/>
                </a:solidFill>
                <a:cs typeface="Arial" pitchFamily="34" charset="0"/>
              </a:rPr>
              <a:t>SCG</a:t>
            </a:r>
            <a:endParaRPr lang="el-GR" altLang="el-GR" sz="4000" b="1" dirty="0">
              <a:solidFill>
                <a:srgbClr val="663300"/>
              </a:solidFill>
              <a:cs typeface="Arial" pitchFamily="34" charset="0"/>
            </a:endParaRPr>
          </a:p>
          <a:p>
            <a:pPr marL="639763" lvl="1" indent="-273050" eaLnBrk="1" hangingPunct="1">
              <a:spcBef>
                <a:spcPct val="20000"/>
              </a:spcBef>
              <a:buFontTx/>
              <a:buChar char="–"/>
            </a:pPr>
            <a:r>
              <a:rPr lang="en-US" altLang="el-GR" sz="3400" b="1" dirty="0" err="1" smtClean="0">
                <a:solidFill>
                  <a:srgbClr val="663300"/>
                </a:solidFill>
                <a:cs typeface="Arial" pitchFamily="34" charset="0"/>
              </a:rPr>
              <a:t>Biosorbents</a:t>
            </a:r>
            <a:r>
              <a:rPr lang="en-US" altLang="el-GR" sz="3400" b="1" dirty="0" smtClean="0">
                <a:solidFill>
                  <a:srgbClr val="663300"/>
                </a:solidFill>
                <a:cs typeface="Arial" pitchFamily="34" charset="0"/>
              </a:rPr>
              <a:t> – untreated</a:t>
            </a:r>
            <a:endParaRPr lang="el-GR" altLang="el-GR" sz="3400" b="1" dirty="0" smtClean="0">
              <a:solidFill>
                <a:srgbClr val="663300"/>
              </a:solidFill>
              <a:cs typeface="Arial" pitchFamily="34" charset="0"/>
            </a:endParaRPr>
          </a:p>
          <a:p>
            <a:pPr marL="639763" lvl="1" indent="-273050" eaLnBrk="1" hangingPunct="1">
              <a:spcBef>
                <a:spcPct val="20000"/>
              </a:spcBef>
              <a:buFontTx/>
              <a:buChar char="–"/>
            </a:pPr>
            <a:r>
              <a:rPr lang="en-US" altLang="el-GR" sz="3400" b="1" dirty="0" err="1" smtClean="0">
                <a:solidFill>
                  <a:srgbClr val="663300"/>
                </a:solidFill>
                <a:cs typeface="Arial" pitchFamily="34" charset="0"/>
              </a:rPr>
              <a:t>Biochars</a:t>
            </a:r>
            <a:r>
              <a:rPr lang="en-US" altLang="el-GR" sz="3400" b="1" dirty="0" smtClean="0">
                <a:solidFill>
                  <a:srgbClr val="663300"/>
                </a:solidFill>
                <a:cs typeface="Arial" pitchFamily="34" charset="0"/>
              </a:rPr>
              <a:t> – </a:t>
            </a:r>
            <a:r>
              <a:rPr lang="en-US" altLang="el-GR" sz="3400" b="1" dirty="0" err="1" smtClean="0">
                <a:solidFill>
                  <a:srgbClr val="663300"/>
                </a:solidFill>
                <a:cs typeface="Arial" pitchFamily="34" charset="0"/>
              </a:rPr>
              <a:t>pyrolyzed</a:t>
            </a:r>
            <a:endParaRPr lang="en-US" altLang="el-GR" sz="3400" b="1" dirty="0" smtClean="0">
              <a:solidFill>
                <a:srgbClr val="663300"/>
              </a:solidFill>
              <a:cs typeface="Arial" pitchFamily="34" charset="0"/>
            </a:endParaRPr>
          </a:p>
          <a:p>
            <a:pPr marL="273050" indent="-273050" eaLnBrk="1" hangingPunct="1">
              <a:spcBef>
                <a:spcPct val="20000"/>
              </a:spcBef>
              <a:buFontTx/>
              <a:buChar char="•"/>
            </a:pPr>
            <a:r>
              <a:rPr lang="en-US" altLang="el-GR" sz="3800" b="1" dirty="0" smtClean="0">
                <a:solidFill>
                  <a:srgbClr val="663300"/>
                </a:solidFill>
                <a:cs typeface="Arial" pitchFamily="34" charset="0"/>
              </a:rPr>
              <a:t>Wet raw SCG </a:t>
            </a:r>
          </a:p>
          <a:p>
            <a:pPr marL="273050" indent="-273050" eaLnBrk="1" hangingPunct="1">
              <a:spcBef>
                <a:spcPct val="20000"/>
              </a:spcBef>
              <a:buFontTx/>
              <a:buChar char="•"/>
            </a:pPr>
            <a:r>
              <a:rPr lang="en-US" altLang="el-GR" sz="3800" b="1" dirty="0" smtClean="0">
                <a:solidFill>
                  <a:srgbClr val="663300"/>
                </a:solidFill>
                <a:cs typeface="Arial" pitchFamily="34" charset="0"/>
              </a:rPr>
              <a:t>~62.84 ± 0.63% moisture</a:t>
            </a:r>
            <a:endParaRPr lang="el-GR" altLang="el-GR" sz="3800" b="1" dirty="0" smtClean="0">
              <a:solidFill>
                <a:srgbClr val="663300"/>
              </a:solidFill>
              <a:cs typeface="Arial" pitchFamily="34" charset="0"/>
            </a:endParaRPr>
          </a:p>
          <a:p>
            <a:pPr marL="639763" lvl="1" indent="-273050" eaLnBrk="1" hangingPunct="1">
              <a:spcBef>
                <a:spcPct val="20000"/>
              </a:spcBef>
            </a:pPr>
            <a:endParaRPr lang="en-US" altLang="el-GR" sz="3400" b="1" dirty="0" smtClean="0">
              <a:solidFill>
                <a:srgbClr val="663300"/>
              </a:solidFill>
              <a:highlight>
                <a:srgbClr val="FFFF00"/>
              </a:highlight>
              <a:cs typeface="Arial" pitchFamily="34" charset="0"/>
            </a:endParaRPr>
          </a:p>
        </p:txBody>
      </p:sp>
      <p:pic>
        <p:nvPicPr>
          <p:cNvPr id="11269" name="Picture 18" descr="http://www.upatras.gr/sites/www.upatras.gr/files/logo-up-4color-stamp.jpg"/>
          <p:cNvPicPr>
            <a:picLocks noChangeAspect="1" noChangeArrowheads="1"/>
          </p:cNvPicPr>
          <p:nvPr/>
        </p:nvPicPr>
        <p:blipFill>
          <a:blip r:embed="rId3"/>
          <a:srcRect/>
          <a:stretch>
            <a:fillRect/>
          </a:stretch>
        </p:blipFill>
        <p:spPr bwMode="auto">
          <a:xfrm>
            <a:off x="0" y="-68263"/>
            <a:ext cx="1512888" cy="1512888"/>
          </a:xfrm>
          <a:prstGeom prst="rect">
            <a:avLst/>
          </a:prstGeom>
          <a:noFill/>
          <a:ln w="9525">
            <a:noFill/>
            <a:miter lim="800000"/>
            <a:headEnd/>
            <a:tailEnd/>
          </a:ln>
        </p:spPr>
      </p:pic>
      <p:pic>
        <p:nvPicPr>
          <p:cNvPr id="6" name="Picture 7" descr="imagesCALDKIMR"/>
          <p:cNvPicPr>
            <a:picLocks noChangeAspect="1" noChangeArrowheads="1"/>
          </p:cNvPicPr>
          <p:nvPr/>
        </p:nvPicPr>
        <p:blipFill>
          <a:blip r:embed="rId4"/>
          <a:srcRect/>
          <a:stretch>
            <a:fillRect/>
          </a:stretch>
        </p:blipFill>
        <p:spPr bwMode="auto">
          <a:xfrm>
            <a:off x="7920038" y="1382713"/>
            <a:ext cx="2484437" cy="1944687"/>
          </a:xfrm>
          <a:prstGeom prst="rect">
            <a:avLst/>
          </a:prstGeom>
          <a:noFill/>
          <a:ln w="9525">
            <a:noFill/>
            <a:miter lim="800000"/>
            <a:headEnd/>
            <a:tailEnd/>
          </a:ln>
        </p:spPr>
      </p:pic>
      <p:pic>
        <p:nvPicPr>
          <p:cNvPr id="7" name="Picture 2" descr="https://egu2020.eu/cc_by_logo_png.png"/>
          <p:cNvPicPr preferRelativeResize="0">
            <a:picLocks noChangeArrowheads="1"/>
          </p:cNvPicPr>
          <p:nvPr/>
        </p:nvPicPr>
        <p:blipFill>
          <a:blip r:embed="rId5" cstate="print"/>
          <a:srcRect/>
          <a:stretch>
            <a:fillRect/>
          </a:stretch>
        </p:blipFill>
        <p:spPr bwMode="auto">
          <a:xfrm>
            <a:off x="-25441" y="6069035"/>
            <a:ext cx="1371600" cy="457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idx="4294967295"/>
          </p:nvPr>
        </p:nvSpPr>
        <p:spPr/>
        <p:txBody>
          <a:bodyPr/>
          <a:lstStyle/>
          <a:p>
            <a:pPr eaLnBrk="1" hangingPunct="1"/>
            <a:r>
              <a:rPr lang="en-US" altLang="el-GR"/>
              <a:t>W-SCG</a:t>
            </a:r>
            <a:endParaRPr lang="el-GR" altLang="el-GR"/>
          </a:p>
        </p:txBody>
      </p:sp>
      <p:sp>
        <p:nvSpPr>
          <p:cNvPr id="11267" name="Oval 49">
            <a:hlinkClick r:id="rId2" action="ppaction://hlinksldjump"/>
          </p:cNvPr>
          <p:cNvSpPr>
            <a:spLocks noChangeArrowheads="1"/>
          </p:cNvSpPr>
          <p:nvPr/>
        </p:nvSpPr>
        <p:spPr bwMode="auto">
          <a:xfrm>
            <a:off x="10656888" y="5543550"/>
            <a:ext cx="576262" cy="576263"/>
          </a:xfrm>
          <a:prstGeom prst="ellipse">
            <a:avLst/>
          </a:prstGeom>
          <a:solidFill>
            <a:schemeClr val="tx1"/>
          </a:solidFill>
          <a:ln w="9525" algn="ctr">
            <a:solidFill>
              <a:schemeClr val="tx1"/>
            </a:solidFill>
            <a:round/>
            <a:headEnd/>
            <a:tailEnd/>
          </a:ln>
        </p:spPr>
        <p:txBody>
          <a:bodyPr wrap="none" anchor="ctr"/>
          <a:lstStyle/>
          <a:p>
            <a:pPr algn="ctr" eaLnBrk="1" hangingPunct="1"/>
            <a:r>
              <a:rPr lang="nl-NL" altLang="el-GR" sz="2400" b="1">
                <a:solidFill>
                  <a:schemeClr val="bg1"/>
                </a:solidFill>
              </a:rPr>
              <a:t>X</a:t>
            </a:r>
            <a:endParaRPr lang="en-GB" altLang="el-GR" sz="2400" b="1">
              <a:solidFill>
                <a:schemeClr val="bg1"/>
              </a:solidFill>
            </a:endParaRPr>
          </a:p>
        </p:txBody>
      </p:sp>
      <p:sp>
        <p:nvSpPr>
          <p:cNvPr id="11268" name="Θέση περιεχομένου 2"/>
          <p:cNvSpPr>
            <a:spLocks/>
          </p:cNvSpPr>
          <p:nvPr/>
        </p:nvSpPr>
        <p:spPr bwMode="auto">
          <a:xfrm>
            <a:off x="360363" y="1368425"/>
            <a:ext cx="10477500" cy="4873625"/>
          </a:xfrm>
          <a:prstGeom prst="rect">
            <a:avLst/>
          </a:prstGeom>
          <a:noFill/>
          <a:ln w="9525">
            <a:noFill/>
            <a:miter lim="800000"/>
            <a:headEnd/>
            <a:tailEnd/>
          </a:ln>
        </p:spPr>
        <p:txBody>
          <a:bodyPr/>
          <a:lstStyle/>
          <a:p>
            <a:pPr marL="273050" indent="-273050" eaLnBrk="1" hangingPunct="1">
              <a:spcBef>
                <a:spcPct val="20000"/>
              </a:spcBef>
              <a:buFontTx/>
              <a:buChar char="•"/>
            </a:pPr>
            <a:r>
              <a:rPr lang="en-GB" sz="3600" b="1" dirty="0"/>
              <a:t>Flushing with distilled water (3D</a:t>
            </a:r>
            <a:r>
              <a:rPr lang="en-GB" sz="3600" b="1" dirty="0" smtClean="0"/>
              <a:t>)</a:t>
            </a:r>
          </a:p>
          <a:p>
            <a:pPr marL="273050" indent="-273050" eaLnBrk="1" hangingPunct="1">
              <a:spcBef>
                <a:spcPct val="20000"/>
              </a:spcBef>
              <a:buFontTx/>
              <a:buChar char="•"/>
            </a:pPr>
            <a:r>
              <a:rPr lang="en-GB" sz="3600" b="1" dirty="0" smtClean="0"/>
              <a:t>at 70</a:t>
            </a:r>
            <a:r>
              <a:rPr lang="en-GB" sz="3600" b="1" baseline="30000" dirty="0" smtClean="0"/>
              <a:t>o</a:t>
            </a:r>
            <a:r>
              <a:rPr lang="en-GB" sz="3600" b="1" dirty="0" smtClean="0"/>
              <a:t>C</a:t>
            </a:r>
            <a:endParaRPr lang="en-GB" sz="3600" b="1" dirty="0"/>
          </a:p>
          <a:p>
            <a:pPr marL="273050" indent="-273050" eaLnBrk="1" hangingPunct="1">
              <a:spcBef>
                <a:spcPct val="20000"/>
              </a:spcBef>
              <a:buFontTx/>
              <a:buChar char="•"/>
            </a:pPr>
            <a:r>
              <a:rPr lang="en-GB" sz="3600" b="1" dirty="0" smtClean="0"/>
              <a:t>Into </a:t>
            </a:r>
            <a:r>
              <a:rPr lang="en-GB" sz="3600" b="1" dirty="0"/>
              <a:t>Vacuum Flask</a:t>
            </a:r>
          </a:p>
          <a:p>
            <a:pPr marL="273050" indent="-273050" eaLnBrk="1" hangingPunct="1">
              <a:spcBef>
                <a:spcPct val="20000"/>
              </a:spcBef>
              <a:buFontTx/>
              <a:buChar char="•"/>
            </a:pPr>
            <a:r>
              <a:rPr lang="en-GB" sz="3600" b="1" dirty="0"/>
              <a:t>pH neutral</a:t>
            </a:r>
          </a:p>
          <a:p>
            <a:pPr marL="273050" indent="-273050" eaLnBrk="1" hangingPunct="1">
              <a:spcBef>
                <a:spcPct val="20000"/>
              </a:spcBef>
              <a:buFontTx/>
              <a:buChar char="•"/>
            </a:pPr>
            <a:r>
              <a:rPr lang="en-GB" sz="3600" b="1" dirty="0"/>
              <a:t>Washed biochar heated over night at 110</a:t>
            </a:r>
            <a:r>
              <a:rPr lang="en-GB" sz="3600" b="1" baseline="30000" dirty="0"/>
              <a:t>o</a:t>
            </a:r>
            <a:r>
              <a:rPr lang="en-GB" sz="3600" b="1" dirty="0"/>
              <a:t>C</a:t>
            </a:r>
          </a:p>
          <a:p>
            <a:pPr marL="273050" indent="-273050" eaLnBrk="1" hangingPunct="1">
              <a:spcBef>
                <a:spcPct val="20000"/>
              </a:spcBef>
              <a:buFontTx/>
              <a:buChar char="•"/>
            </a:pPr>
            <a:endParaRPr lang="en-GB" sz="2400" dirty="0"/>
          </a:p>
        </p:txBody>
      </p:sp>
      <p:pic>
        <p:nvPicPr>
          <p:cNvPr id="11269" name="Picture 18" descr="http://www.upatras.gr/sites/www.upatras.gr/files/logo-up-4color-stamp.jpg"/>
          <p:cNvPicPr>
            <a:picLocks noChangeAspect="1" noChangeArrowheads="1"/>
          </p:cNvPicPr>
          <p:nvPr/>
        </p:nvPicPr>
        <p:blipFill>
          <a:blip r:embed="rId3"/>
          <a:srcRect/>
          <a:stretch>
            <a:fillRect/>
          </a:stretch>
        </p:blipFill>
        <p:spPr bwMode="auto">
          <a:xfrm>
            <a:off x="0" y="0"/>
            <a:ext cx="1512888" cy="1512888"/>
          </a:xfrm>
          <a:prstGeom prst="rect">
            <a:avLst/>
          </a:prstGeom>
          <a:noFill/>
          <a:ln w="9525">
            <a:noFill/>
            <a:miter lim="800000"/>
            <a:headEnd/>
            <a:tailEnd/>
          </a:ln>
        </p:spPr>
      </p:pic>
      <p:pic>
        <p:nvPicPr>
          <p:cNvPr id="7" name="Picture 2" descr="https://egu2020.eu/cc_by_logo_png.png"/>
          <p:cNvPicPr preferRelativeResize="0">
            <a:picLocks noChangeArrowheads="1"/>
          </p:cNvPicPr>
          <p:nvPr/>
        </p:nvPicPr>
        <p:blipFill>
          <a:blip r:embed="rId4" cstate="print"/>
          <a:srcRect/>
          <a:stretch>
            <a:fillRect/>
          </a:stretch>
        </p:blipFill>
        <p:spPr bwMode="auto">
          <a:xfrm>
            <a:off x="-25441" y="6026169"/>
            <a:ext cx="1371600" cy="4572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10379</TotalTime>
  <Words>2047</Words>
  <Application>Microsoft Office PowerPoint</Application>
  <PresentationFormat>Προσαρμογή</PresentationFormat>
  <Paragraphs>323</Paragraphs>
  <Slides>30</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30</vt:i4>
      </vt:variant>
    </vt:vector>
  </HeadingPairs>
  <TitlesOfParts>
    <vt:vector size="32" baseType="lpstr">
      <vt:lpstr>Default Design</vt:lpstr>
      <vt:lpstr>Graph</vt:lpstr>
      <vt:lpstr>Διαφάνεια 1</vt:lpstr>
      <vt:lpstr>Διαφάνεια 2</vt:lpstr>
      <vt:lpstr>Διαφάνεια 3</vt:lpstr>
      <vt:lpstr>Διαφάνεια 4</vt:lpstr>
      <vt:lpstr>Διαφάνεια 5</vt:lpstr>
      <vt:lpstr>Objectives </vt:lpstr>
      <vt:lpstr>Biochar</vt:lpstr>
      <vt:lpstr>SCG</vt:lpstr>
      <vt:lpstr>W-SCG</vt:lpstr>
      <vt:lpstr>Surface area and Porosity</vt:lpstr>
      <vt:lpstr>SCG-ALK</vt:lpstr>
      <vt:lpstr>FTIR </vt:lpstr>
      <vt:lpstr>Suspension pH</vt:lpstr>
      <vt:lpstr>Ash Content</vt:lpstr>
      <vt:lpstr>Surface area and porosity</vt:lpstr>
      <vt:lpstr>Pore size distribution</vt:lpstr>
      <vt:lpstr>Διαφάνεια 17</vt:lpstr>
      <vt:lpstr>FTIR</vt:lpstr>
      <vt:lpstr>SCG-P</vt:lpstr>
      <vt:lpstr>SEM </vt:lpstr>
      <vt:lpstr>SEM </vt:lpstr>
      <vt:lpstr>SEM </vt:lpstr>
      <vt:lpstr>SEM </vt:lpstr>
      <vt:lpstr>SEM Surface Elemental Analysis </vt:lpstr>
      <vt:lpstr>SCG-S </vt:lpstr>
      <vt:lpstr>Pyrolysis</vt:lpstr>
      <vt:lpstr>Suspension pH</vt:lpstr>
      <vt:lpstr>Conclusions</vt:lpstr>
      <vt:lpstr>General Conclusions</vt:lpstr>
      <vt:lpstr>Acknowlegment</vt:lpstr>
    </vt:vector>
  </TitlesOfParts>
  <Company>UOP</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Novel Sorbents for Environmental Remediation</dc:title>
  <dc:creator>Nikolaos Mourgkogiannis</dc:creator>
  <cp:lastModifiedBy>xxx</cp:lastModifiedBy>
  <cp:revision>425</cp:revision>
  <dcterms:created xsi:type="dcterms:W3CDTF">2013-03-14T14:26:55Z</dcterms:created>
  <dcterms:modified xsi:type="dcterms:W3CDTF">2020-05-02T20:27:48Z</dcterms:modified>
</cp:coreProperties>
</file>